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7"/>
  </p:notesMasterIdLst>
  <p:sldIdLst>
    <p:sldId id="256" r:id="rId5"/>
    <p:sldId id="315" r:id="rId6"/>
    <p:sldId id="304" r:id="rId7"/>
    <p:sldId id="258" r:id="rId8"/>
    <p:sldId id="260" r:id="rId9"/>
    <p:sldId id="407" r:id="rId10"/>
    <p:sldId id="404" r:id="rId11"/>
    <p:sldId id="405" r:id="rId12"/>
    <p:sldId id="377" r:id="rId13"/>
    <p:sldId id="379" r:id="rId14"/>
    <p:sldId id="454" r:id="rId15"/>
    <p:sldId id="408" r:id="rId16"/>
    <p:sldId id="455" r:id="rId17"/>
    <p:sldId id="456" r:id="rId18"/>
    <p:sldId id="268" r:id="rId19"/>
    <p:sldId id="411" r:id="rId20"/>
    <p:sldId id="443" r:id="rId21"/>
    <p:sldId id="269" r:id="rId22"/>
    <p:sldId id="410" r:id="rId23"/>
    <p:sldId id="444" r:id="rId24"/>
    <p:sldId id="430" r:id="rId25"/>
    <p:sldId id="450" r:id="rId26"/>
    <p:sldId id="451" r:id="rId27"/>
    <p:sldId id="452" r:id="rId28"/>
    <p:sldId id="449" r:id="rId29"/>
    <p:sldId id="453" r:id="rId30"/>
    <p:sldId id="457" r:id="rId31"/>
    <p:sldId id="416" r:id="rId32"/>
    <p:sldId id="446" r:id="rId33"/>
    <p:sldId id="447" r:id="rId34"/>
    <p:sldId id="418" r:id="rId35"/>
    <p:sldId id="417" r:id="rId36"/>
    <p:sldId id="458" r:id="rId37"/>
    <p:sldId id="445" r:id="rId38"/>
    <p:sldId id="425" r:id="rId39"/>
    <p:sldId id="412" r:id="rId40"/>
    <p:sldId id="424" r:id="rId41"/>
    <p:sldId id="448" r:id="rId42"/>
    <p:sldId id="432" r:id="rId43"/>
    <p:sldId id="427" r:id="rId44"/>
    <p:sldId id="428" r:id="rId45"/>
    <p:sldId id="429" r:id="rId46"/>
    <p:sldId id="421" r:id="rId47"/>
    <p:sldId id="422" r:id="rId48"/>
    <p:sldId id="433" r:id="rId49"/>
    <p:sldId id="434" r:id="rId50"/>
    <p:sldId id="309" r:id="rId51"/>
    <p:sldId id="435" r:id="rId52"/>
    <p:sldId id="385" r:id="rId53"/>
    <p:sldId id="263" r:id="rId54"/>
    <p:sldId id="438" r:id="rId55"/>
    <p:sldId id="437" r:id="rId56"/>
    <p:sldId id="439" r:id="rId57"/>
    <p:sldId id="440" r:id="rId58"/>
    <p:sldId id="441" r:id="rId59"/>
    <p:sldId id="436" r:id="rId60"/>
    <p:sldId id="321" r:id="rId61"/>
    <p:sldId id="342" r:id="rId62"/>
    <p:sldId id="392" r:id="rId63"/>
    <p:sldId id="344" r:id="rId64"/>
    <p:sldId id="442" r:id="rId65"/>
    <p:sldId id="363" r:id="rId66"/>
    <p:sldId id="322" r:id="rId67"/>
    <p:sldId id="359" r:id="rId68"/>
    <p:sldId id="323" r:id="rId69"/>
    <p:sldId id="401" r:id="rId70"/>
    <p:sldId id="361" r:id="rId71"/>
    <p:sldId id="395" r:id="rId72"/>
    <p:sldId id="396" r:id="rId73"/>
    <p:sldId id="400" r:id="rId74"/>
    <p:sldId id="397" r:id="rId75"/>
    <p:sldId id="381" r:id="rId76"/>
    <p:sldId id="382" r:id="rId77"/>
    <p:sldId id="364" r:id="rId78"/>
    <p:sldId id="365" r:id="rId79"/>
    <p:sldId id="368" r:id="rId80"/>
    <p:sldId id="370" r:id="rId81"/>
    <p:sldId id="371" r:id="rId82"/>
    <p:sldId id="372" r:id="rId83"/>
    <p:sldId id="327" r:id="rId84"/>
    <p:sldId id="335" r:id="rId85"/>
    <p:sldId id="380" r:id="rId86"/>
    <p:sldId id="328" r:id="rId87"/>
    <p:sldId id="346" r:id="rId88"/>
    <p:sldId id="329" r:id="rId89"/>
    <p:sldId id="347" r:id="rId90"/>
    <p:sldId id="330" r:id="rId91"/>
    <p:sldId id="348" r:id="rId92"/>
    <p:sldId id="331" r:id="rId93"/>
    <p:sldId id="349" r:id="rId94"/>
    <p:sldId id="332" r:id="rId95"/>
    <p:sldId id="350" r:id="rId9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294"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44.wmf"/><Relationship Id="rId1" Type="http://schemas.openxmlformats.org/officeDocument/2006/relationships/image" Target="../media/image4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57.wmf"/><Relationship Id="rId7" Type="http://schemas.openxmlformats.org/officeDocument/2006/relationships/image" Target="../media/image61.wmf"/><Relationship Id="rId12" Type="http://schemas.openxmlformats.org/officeDocument/2006/relationships/image" Target="../media/image66.wmf"/><Relationship Id="rId2" Type="http://schemas.openxmlformats.org/officeDocument/2006/relationships/image" Target="../media/image56.wmf"/><Relationship Id="rId1" Type="http://schemas.openxmlformats.org/officeDocument/2006/relationships/image" Target="../media/image55.wmf"/><Relationship Id="rId6" Type="http://schemas.openxmlformats.org/officeDocument/2006/relationships/image" Target="../media/image60.wmf"/><Relationship Id="rId11" Type="http://schemas.openxmlformats.org/officeDocument/2006/relationships/image" Target="../media/image65.wmf"/><Relationship Id="rId5" Type="http://schemas.openxmlformats.org/officeDocument/2006/relationships/image" Target="../media/image59.wmf"/><Relationship Id="rId10" Type="http://schemas.openxmlformats.org/officeDocument/2006/relationships/image" Target="../media/image64.wmf"/><Relationship Id="rId4" Type="http://schemas.openxmlformats.org/officeDocument/2006/relationships/image" Target="../media/image58.wmf"/><Relationship Id="rId9" Type="http://schemas.openxmlformats.org/officeDocument/2006/relationships/image" Target="../media/image63.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69.wmf"/><Relationship Id="rId7" Type="http://schemas.openxmlformats.org/officeDocument/2006/relationships/image" Target="../media/image73.wmf"/><Relationship Id="rId12" Type="http://schemas.openxmlformats.org/officeDocument/2006/relationships/image" Target="../media/image77.wmf"/><Relationship Id="rId2" Type="http://schemas.openxmlformats.org/officeDocument/2006/relationships/image" Target="../media/image68.wmf"/><Relationship Id="rId1" Type="http://schemas.openxmlformats.org/officeDocument/2006/relationships/image" Target="../media/image67.wmf"/><Relationship Id="rId6" Type="http://schemas.openxmlformats.org/officeDocument/2006/relationships/image" Target="../media/image72.wmf"/><Relationship Id="rId11" Type="http://schemas.openxmlformats.org/officeDocument/2006/relationships/image" Target="../media/image76.wmf"/><Relationship Id="rId5" Type="http://schemas.openxmlformats.org/officeDocument/2006/relationships/image" Target="../media/image71.wmf"/><Relationship Id="rId10" Type="http://schemas.openxmlformats.org/officeDocument/2006/relationships/image" Target="../media/image75.wmf"/><Relationship Id="rId4" Type="http://schemas.openxmlformats.org/officeDocument/2006/relationships/image" Target="../media/image70.wmf"/><Relationship Id="rId9" Type="http://schemas.openxmlformats.org/officeDocument/2006/relationships/image" Target="../media/image5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4.wmf"/><Relationship Id="rId4" Type="http://schemas.openxmlformats.org/officeDocument/2006/relationships/image" Target="../media/image12.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 Id="rId5" Type="http://schemas.openxmlformats.org/officeDocument/2006/relationships/image" Target="../media/image84.wmf"/><Relationship Id="rId4" Type="http://schemas.openxmlformats.org/officeDocument/2006/relationships/image" Target="../media/image8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94.wmf"/><Relationship Id="rId3" Type="http://schemas.openxmlformats.org/officeDocument/2006/relationships/image" Target="../media/image89.wmf"/><Relationship Id="rId7" Type="http://schemas.openxmlformats.org/officeDocument/2006/relationships/image" Target="../media/image93.wmf"/><Relationship Id="rId2" Type="http://schemas.openxmlformats.org/officeDocument/2006/relationships/image" Target="../media/image88.wmf"/><Relationship Id="rId1" Type="http://schemas.openxmlformats.org/officeDocument/2006/relationships/image" Target="../media/image87.wmf"/><Relationship Id="rId6" Type="http://schemas.openxmlformats.org/officeDocument/2006/relationships/image" Target="../media/image92.wmf"/><Relationship Id="rId5" Type="http://schemas.openxmlformats.org/officeDocument/2006/relationships/image" Target="../media/image91.wmf"/><Relationship Id="rId4" Type="http://schemas.openxmlformats.org/officeDocument/2006/relationships/image" Target="../media/image90.wmf"/><Relationship Id="rId9" Type="http://schemas.openxmlformats.org/officeDocument/2006/relationships/image" Target="../media/image95.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04.wmf"/><Relationship Id="rId3" Type="http://schemas.openxmlformats.org/officeDocument/2006/relationships/image" Target="../media/image99.wmf"/><Relationship Id="rId7" Type="http://schemas.openxmlformats.org/officeDocument/2006/relationships/image" Target="../media/image103.wmf"/><Relationship Id="rId2" Type="http://schemas.openxmlformats.org/officeDocument/2006/relationships/image" Target="../media/image98.wmf"/><Relationship Id="rId1" Type="http://schemas.openxmlformats.org/officeDocument/2006/relationships/image" Target="../media/image97.wmf"/><Relationship Id="rId6" Type="http://schemas.openxmlformats.org/officeDocument/2006/relationships/image" Target="../media/image102.wmf"/><Relationship Id="rId11" Type="http://schemas.openxmlformats.org/officeDocument/2006/relationships/image" Target="../media/image107.wmf"/><Relationship Id="rId5" Type="http://schemas.openxmlformats.org/officeDocument/2006/relationships/image" Target="../media/image101.wmf"/><Relationship Id="rId10" Type="http://schemas.openxmlformats.org/officeDocument/2006/relationships/image" Target="../media/image106.wmf"/><Relationship Id="rId4" Type="http://schemas.openxmlformats.org/officeDocument/2006/relationships/image" Target="../media/image100.wmf"/><Relationship Id="rId9" Type="http://schemas.openxmlformats.org/officeDocument/2006/relationships/image" Target="../media/image105.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image" Target="../media/image115.wmf"/><Relationship Id="rId1" Type="http://schemas.openxmlformats.org/officeDocument/2006/relationships/image" Target="../media/image11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19.wmf"/><Relationship Id="rId1" Type="http://schemas.openxmlformats.org/officeDocument/2006/relationships/image" Target="../media/image118.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23.wmf"/><Relationship Id="rId2" Type="http://schemas.openxmlformats.org/officeDocument/2006/relationships/image" Target="../media/image122.wmf"/><Relationship Id="rId1" Type="http://schemas.openxmlformats.org/officeDocument/2006/relationships/image" Target="../media/image121.wmf"/><Relationship Id="rId6" Type="http://schemas.openxmlformats.org/officeDocument/2006/relationships/image" Target="../media/image126.wmf"/><Relationship Id="rId5" Type="http://schemas.openxmlformats.org/officeDocument/2006/relationships/image" Target="../media/image125.wmf"/><Relationship Id="rId4" Type="http://schemas.openxmlformats.org/officeDocument/2006/relationships/image" Target="../media/image124.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29.wmf"/><Relationship Id="rId2" Type="http://schemas.openxmlformats.org/officeDocument/2006/relationships/image" Target="../media/image128.wmf"/><Relationship Id="rId1" Type="http://schemas.openxmlformats.org/officeDocument/2006/relationships/image" Target="../media/image127.wmf"/><Relationship Id="rId4" Type="http://schemas.openxmlformats.org/officeDocument/2006/relationships/image" Target="../media/image130.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135.wmf"/><Relationship Id="rId3" Type="http://schemas.openxmlformats.org/officeDocument/2006/relationships/image" Target="../media/image131.wmf"/><Relationship Id="rId7" Type="http://schemas.openxmlformats.org/officeDocument/2006/relationships/image" Target="../media/image134.wmf"/><Relationship Id="rId2" Type="http://schemas.openxmlformats.org/officeDocument/2006/relationships/image" Target="../media/image52.wmf"/><Relationship Id="rId1" Type="http://schemas.openxmlformats.org/officeDocument/2006/relationships/image" Target="../media/image118.wmf"/><Relationship Id="rId6" Type="http://schemas.openxmlformats.org/officeDocument/2006/relationships/image" Target="../media/image133.wmf"/><Relationship Id="rId5" Type="http://schemas.openxmlformats.org/officeDocument/2006/relationships/image" Target="../media/image132.wmf"/><Relationship Id="rId4" Type="http://schemas.openxmlformats.org/officeDocument/2006/relationships/image" Target="../media/image74.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143.wmf"/><Relationship Id="rId3" Type="http://schemas.openxmlformats.org/officeDocument/2006/relationships/image" Target="../media/image138.wmf"/><Relationship Id="rId7" Type="http://schemas.openxmlformats.org/officeDocument/2006/relationships/image" Target="../media/image142.wmf"/><Relationship Id="rId2" Type="http://schemas.openxmlformats.org/officeDocument/2006/relationships/image" Target="../media/image137.wmf"/><Relationship Id="rId1" Type="http://schemas.openxmlformats.org/officeDocument/2006/relationships/image" Target="../media/image136.wmf"/><Relationship Id="rId6" Type="http://schemas.openxmlformats.org/officeDocument/2006/relationships/image" Target="../media/image141.wmf"/><Relationship Id="rId5" Type="http://schemas.openxmlformats.org/officeDocument/2006/relationships/image" Target="../media/image140.wmf"/><Relationship Id="rId4" Type="http://schemas.openxmlformats.org/officeDocument/2006/relationships/image" Target="../media/image139.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44.wmf"/><Relationship Id="rId1" Type="http://schemas.openxmlformats.org/officeDocument/2006/relationships/image" Target="../media/image118.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47.wmf"/><Relationship Id="rId2" Type="http://schemas.openxmlformats.org/officeDocument/2006/relationships/image" Target="../media/image146.wmf"/><Relationship Id="rId1" Type="http://schemas.openxmlformats.org/officeDocument/2006/relationships/image" Target="../media/image145.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23.wmf"/><Relationship Id="rId2" Type="http://schemas.openxmlformats.org/officeDocument/2006/relationships/image" Target="../media/image149.wmf"/><Relationship Id="rId1" Type="http://schemas.openxmlformats.org/officeDocument/2006/relationships/image" Target="../media/image148.wmf"/><Relationship Id="rId5" Type="http://schemas.openxmlformats.org/officeDocument/2006/relationships/image" Target="../media/image126.wmf"/><Relationship Id="rId4" Type="http://schemas.openxmlformats.org/officeDocument/2006/relationships/image" Target="../media/image150.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152.wmf"/><Relationship Id="rId1" Type="http://schemas.openxmlformats.org/officeDocument/2006/relationships/image" Target="../media/image151.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5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30.vml.rels><?xml version="1.0" encoding="UTF-8" standalone="yes"?>
<Relationships xmlns="http://schemas.openxmlformats.org/package/2006/relationships"><Relationship Id="rId8" Type="http://schemas.openxmlformats.org/officeDocument/2006/relationships/image" Target="../media/image164.wmf"/><Relationship Id="rId3" Type="http://schemas.openxmlformats.org/officeDocument/2006/relationships/image" Target="../media/image159.wmf"/><Relationship Id="rId7" Type="http://schemas.openxmlformats.org/officeDocument/2006/relationships/image" Target="../media/image163.wmf"/><Relationship Id="rId2" Type="http://schemas.openxmlformats.org/officeDocument/2006/relationships/image" Target="../media/image158.wmf"/><Relationship Id="rId1" Type="http://schemas.openxmlformats.org/officeDocument/2006/relationships/image" Target="../media/image157.wmf"/><Relationship Id="rId6" Type="http://schemas.openxmlformats.org/officeDocument/2006/relationships/image" Target="../media/image162.wmf"/><Relationship Id="rId5" Type="http://schemas.openxmlformats.org/officeDocument/2006/relationships/image" Target="../media/image161.wmf"/><Relationship Id="rId4" Type="http://schemas.openxmlformats.org/officeDocument/2006/relationships/image" Target="../media/image160.wmf"/></Relationships>
</file>

<file path=ppt/drawings/_rels/vmlDrawing31.vml.rels><?xml version="1.0" encoding="UTF-8" standalone="yes"?>
<Relationships xmlns="http://schemas.openxmlformats.org/package/2006/relationships"><Relationship Id="rId8" Type="http://schemas.openxmlformats.org/officeDocument/2006/relationships/image" Target="../media/image172.wmf"/><Relationship Id="rId3" Type="http://schemas.openxmlformats.org/officeDocument/2006/relationships/image" Target="../media/image167.wmf"/><Relationship Id="rId7" Type="http://schemas.openxmlformats.org/officeDocument/2006/relationships/image" Target="../media/image171.wmf"/><Relationship Id="rId2" Type="http://schemas.openxmlformats.org/officeDocument/2006/relationships/image" Target="../media/image166.wmf"/><Relationship Id="rId1" Type="http://schemas.openxmlformats.org/officeDocument/2006/relationships/image" Target="../media/image165.wmf"/><Relationship Id="rId6" Type="http://schemas.openxmlformats.org/officeDocument/2006/relationships/image" Target="../media/image170.wmf"/><Relationship Id="rId5" Type="http://schemas.openxmlformats.org/officeDocument/2006/relationships/image" Target="../media/image169.wmf"/><Relationship Id="rId4" Type="http://schemas.openxmlformats.org/officeDocument/2006/relationships/image" Target="../media/image168.wmf"/><Relationship Id="rId9" Type="http://schemas.openxmlformats.org/officeDocument/2006/relationships/image" Target="../media/image173.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76.wmf"/><Relationship Id="rId7" Type="http://schemas.openxmlformats.org/officeDocument/2006/relationships/image" Target="../media/image180.wmf"/><Relationship Id="rId2" Type="http://schemas.openxmlformats.org/officeDocument/2006/relationships/image" Target="../media/image175.wmf"/><Relationship Id="rId1" Type="http://schemas.openxmlformats.org/officeDocument/2006/relationships/image" Target="../media/image174.wmf"/><Relationship Id="rId6" Type="http://schemas.openxmlformats.org/officeDocument/2006/relationships/image" Target="../media/image179.wmf"/><Relationship Id="rId5" Type="http://schemas.openxmlformats.org/officeDocument/2006/relationships/image" Target="../media/image178.wmf"/><Relationship Id="rId4" Type="http://schemas.openxmlformats.org/officeDocument/2006/relationships/image" Target="../media/image177.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96.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207.wmf"/><Relationship Id="rId2" Type="http://schemas.openxmlformats.org/officeDocument/2006/relationships/image" Target="../media/image206.wmf"/><Relationship Id="rId1" Type="http://schemas.openxmlformats.org/officeDocument/2006/relationships/image" Target="../media/image20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ink/ink1.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1024"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09-11-09T12:36:24.6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 32,'0'0'24,"0"0"-4,0 0 0,0 0-8,0 0-8,0 0-4,5 9-4,-5-9-16,12 0-16,-12 0-12</inkml:trace>
</inkml:ink>
</file>

<file path=ppt/ink/ink2.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1024"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09-11-16T12:30:55.05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14 0 161,'5'20'145,"-5"-6"-8,0-14-21,-5 14-87,5-14-102,0 0-28,-14 0-28,14 0-12</inkml:trace>
</inkml:ink>
</file>

<file path=ppt/ink/ink3.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1024"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09-11-16T12:32:06.48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 28,'0'0'60,"0"0"-4,0 0-11,0 0-1,0 0-12,0 0-8,10 12-15,-10-12 3,0 0 12,0 0-8,0 0 0,0 0-8,0 0 0,0 11-12,0-11-20,0 0-41,0 0-15,4 16-5,-4-16-3</inkml:trace>
</inkml:ink>
</file>

<file path=ppt/ink/ink4.xml><?xml version="1.0" encoding="utf-8"?>
<inkml:ink xmlns:inkml="http://www.w3.org/2003/InkML">
  <inkml:definitions>
    <inkml:context xml:id="ctx0">
      <inkml:inkSource xml:id="inkSrc0">
        <inkml:traceFormat>
          <inkml:channel name="X" type="integer" max="16519" units="in"/>
          <inkml:channel name="Y" type="integer" max="26311" units="in"/>
          <inkml:channel name="F" type="integer" max="1024" units="dev"/>
        </inkml:traceFormat>
        <inkml:channelProperties>
          <inkml:channelProperty channel="X" name="resolution" value="2540.21216" units="1/in"/>
          <inkml:channelProperty channel="Y" name="resolution" value="2540.16211" units="1/in"/>
          <inkml:channelProperty channel="F" name="resolution" value="0" units="1/dev"/>
        </inkml:channelProperties>
      </inkml:inkSource>
      <inkml:timestamp xml:id="ts0" timeString="2009-11-17T08:53:13.767"/>
    </inkml:context>
    <inkml:brush xml:id="br0">
      <inkml:brushProperty name="width" value="0.05292" units="cm"/>
      <inkml:brushProperty name="height" value="0.05292" units="cm"/>
      <inkml:brushProperty name="color" value="#0000FF"/>
      <inkml:brushProperty name="fitToCurve" value="1"/>
    </inkml:brush>
  </inkml:definitions>
  <inkml:trace contextRef="#ctx0" brushRef="#br0">0 0 306,'0'0'157,"0"0"-16,0 0-4,0 0-69,0 0-173,0 0-16,0 0-11,0 0-21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B8FC07-E5C5-4453-ACBB-EF26645DCC6C}" type="datetimeFigureOut">
              <a:rPr lang="en-US" smtClean="0"/>
              <a:pPr/>
              <a:t>10/27/2016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A228BF-12A8-400B-BE4D-28ABA6A0177B}" type="slidenum">
              <a:rPr lang="en-US" smtClean="0"/>
              <a:pPr/>
              <a:t>‹#›</a:t>
            </a:fld>
            <a:endParaRPr lang="en-US"/>
          </a:p>
        </p:txBody>
      </p:sp>
    </p:spTree>
    <p:extLst>
      <p:ext uri="{BB962C8B-B14F-4D97-AF65-F5344CB8AC3E}">
        <p14:creationId xmlns:p14="http://schemas.microsoft.com/office/powerpoint/2010/main" val="3109373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A228BF-12A8-400B-BE4D-28ABA6A0177B}" type="slidenum">
              <a:rPr lang="en-US" smtClean="0"/>
              <a:pPr/>
              <a:t>4</a:t>
            </a:fld>
            <a:endParaRPr lang="en-US"/>
          </a:p>
        </p:txBody>
      </p:sp>
    </p:spTree>
    <p:extLst>
      <p:ext uri="{BB962C8B-B14F-4D97-AF65-F5344CB8AC3E}">
        <p14:creationId xmlns:p14="http://schemas.microsoft.com/office/powerpoint/2010/main" val="2707161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14A228BF-12A8-400B-BE4D-28ABA6A0177B}" type="slidenum">
              <a:rPr lang="en-US" smtClean="0"/>
              <a:pPr/>
              <a:t>28</a:t>
            </a:fld>
            <a:endParaRPr lang="en-US"/>
          </a:p>
        </p:txBody>
      </p:sp>
    </p:spTree>
    <p:extLst>
      <p:ext uri="{BB962C8B-B14F-4D97-AF65-F5344CB8AC3E}">
        <p14:creationId xmlns:p14="http://schemas.microsoft.com/office/powerpoint/2010/main" val="1849730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14A228BF-12A8-400B-BE4D-28ABA6A0177B}" type="slidenum">
              <a:rPr lang="en-US" smtClean="0"/>
              <a:pPr/>
              <a:t>31</a:t>
            </a:fld>
            <a:endParaRPr lang="en-US"/>
          </a:p>
        </p:txBody>
      </p:sp>
    </p:spTree>
    <p:extLst>
      <p:ext uri="{BB962C8B-B14F-4D97-AF65-F5344CB8AC3E}">
        <p14:creationId xmlns:p14="http://schemas.microsoft.com/office/powerpoint/2010/main" val="2120834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14A228BF-12A8-400B-BE4D-28ABA6A0177B}" type="slidenum">
              <a:rPr lang="en-US" smtClean="0"/>
              <a:pPr/>
              <a:t>57</a:t>
            </a:fld>
            <a:endParaRPr lang="en-US"/>
          </a:p>
        </p:txBody>
      </p:sp>
    </p:spTree>
    <p:extLst>
      <p:ext uri="{BB962C8B-B14F-4D97-AF65-F5344CB8AC3E}">
        <p14:creationId xmlns:p14="http://schemas.microsoft.com/office/powerpoint/2010/main" val="4148776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F2A832-76BC-4EB1-BC1A-5FCDC8B7E8AD}" type="datetimeFigureOut">
              <a:rPr lang="en-US" smtClean="0"/>
              <a:pPr/>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73E0A-F4EB-40DA-9C7B-5198488FA6B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F2A832-76BC-4EB1-BC1A-5FCDC8B7E8AD}" type="datetimeFigureOut">
              <a:rPr lang="en-US" smtClean="0"/>
              <a:pPr/>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73E0A-F4EB-40DA-9C7B-5198488FA6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F2A832-76BC-4EB1-BC1A-5FCDC8B7E8AD}" type="datetimeFigureOut">
              <a:rPr lang="en-US" smtClean="0"/>
              <a:pPr/>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73E0A-F4EB-40DA-9C7B-5198488FA6B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F2A832-76BC-4EB1-BC1A-5FCDC8B7E8AD}" type="datetimeFigureOut">
              <a:rPr lang="en-US" smtClean="0"/>
              <a:pPr/>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73E0A-F4EB-40DA-9C7B-5198488FA6B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F2A832-76BC-4EB1-BC1A-5FCDC8B7E8AD}" type="datetimeFigureOut">
              <a:rPr lang="en-US" smtClean="0"/>
              <a:pPr/>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73E0A-F4EB-40DA-9C7B-5198488FA6B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F2A832-76BC-4EB1-BC1A-5FCDC8B7E8AD}" type="datetimeFigureOut">
              <a:rPr lang="en-US" smtClean="0"/>
              <a:pPr/>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73E0A-F4EB-40DA-9C7B-5198488FA6B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F2A832-76BC-4EB1-BC1A-5FCDC8B7E8AD}" type="datetimeFigureOut">
              <a:rPr lang="en-US" smtClean="0"/>
              <a:pPr/>
              <a:t>10/27/2016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D73E0A-F4EB-40DA-9C7B-5198488FA6B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F2A832-76BC-4EB1-BC1A-5FCDC8B7E8AD}" type="datetimeFigureOut">
              <a:rPr lang="en-US" smtClean="0"/>
              <a:pPr/>
              <a:t>10/27/2016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D73E0A-F4EB-40DA-9C7B-5198488FA6B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F2A832-76BC-4EB1-BC1A-5FCDC8B7E8AD}" type="datetimeFigureOut">
              <a:rPr lang="en-US" smtClean="0"/>
              <a:pPr/>
              <a:t>10/27/2016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D73E0A-F4EB-40DA-9C7B-5198488FA6B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F2A832-76BC-4EB1-BC1A-5FCDC8B7E8AD}" type="datetimeFigureOut">
              <a:rPr lang="en-US" smtClean="0"/>
              <a:pPr/>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73E0A-F4EB-40DA-9C7B-5198488FA6B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F2A832-76BC-4EB1-BC1A-5FCDC8B7E8AD}" type="datetimeFigureOut">
              <a:rPr lang="en-US" smtClean="0"/>
              <a:pPr/>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73E0A-F4EB-40DA-9C7B-5198488FA6B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F2A832-76BC-4EB1-BC1A-5FCDC8B7E8AD}" type="datetimeFigureOut">
              <a:rPr lang="en-US" smtClean="0"/>
              <a:pPr/>
              <a:t>10/27/2016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73E0A-F4EB-40DA-9C7B-5198488FA6B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oleObject" Target="../embeddings/oleObject38.bin"/><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37.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4.wmf"/><Relationship Id="rId11" Type="http://schemas.openxmlformats.org/officeDocument/2006/relationships/oleObject" Target="../embeddings/oleObject37.bin"/><Relationship Id="rId5" Type="http://schemas.openxmlformats.org/officeDocument/2006/relationships/oleObject" Target="../embeddings/oleObject34.bin"/><Relationship Id="rId10" Type="http://schemas.openxmlformats.org/officeDocument/2006/relationships/image" Target="../media/image36.wmf"/><Relationship Id="rId4" Type="http://schemas.openxmlformats.org/officeDocument/2006/relationships/image" Target="../media/image33.wmf"/><Relationship Id="rId9" Type="http://schemas.openxmlformats.org/officeDocument/2006/relationships/oleObject" Target="../embeddings/oleObject36.bin"/><Relationship Id="rId14" Type="http://schemas.openxmlformats.org/officeDocument/2006/relationships/image" Target="../media/image38.wmf"/></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oleObject" Target="../embeddings/oleObject39.bin"/><Relationship Id="rId7"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42.wmf"/><Relationship Id="rId5" Type="http://schemas.openxmlformats.org/officeDocument/2006/relationships/oleObject" Target="../embeddings/oleObject40.bin"/><Relationship Id="rId10" Type="http://schemas.openxmlformats.org/officeDocument/2006/relationships/image" Target="../media/image46.png"/><Relationship Id="rId4" Type="http://schemas.openxmlformats.org/officeDocument/2006/relationships/image" Target="../media/image41.wmf"/><Relationship Id="rId9" Type="http://schemas.openxmlformats.org/officeDocument/2006/relationships/image" Target="../media/image45.png"/></Relationships>
</file>

<file path=ppt/slides/_rels/slide15.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44.wmf"/><Relationship Id="rId5" Type="http://schemas.openxmlformats.org/officeDocument/2006/relationships/oleObject" Target="../embeddings/oleObject42.bin"/><Relationship Id="rId4" Type="http://schemas.openxmlformats.org/officeDocument/2006/relationships/image" Target="../media/image43.wmf"/></Relationships>
</file>

<file path=ppt/slides/_rels/slide16.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7.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53.wmf"/><Relationship Id="rId5" Type="http://schemas.openxmlformats.org/officeDocument/2006/relationships/oleObject" Target="../embeddings/oleObject45.bin"/><Relationship Id="rId4" Type="http://schemas.openxmlformats.org/officeDocument/2006/relationships/image" Target="../media/image52.wmf"/></Relationships>
</file>

<file path=ppt/slides/_rels/slide18.xml.rels><?xml version="1.0" encoding="UTF-8" standalone="yes"?>
<Relationships xmlns="http://schemas.openxmlformats.org/package/2006/relationships"><Relationship Id="rId8" Type="http://schemas.openxmlformats.org/officeDocument/2006/relationships/image" Target="../media/image57.wmf"/><Relationship Id="rId13" Type="http://schemas.openxmlformats.org/officeDocument/2006/relationships/oleObject" Target="../embeddings/oleObject52.bin"/><Relationship Id="rId18" Type="http://schemas.openxmlformats.org/officeDocument/2006/relationships/image" Target="../media/image62.wmf"/><Relationship Id="rId26" Type="http://schemas.openxmlformats.org/officeDocument/2006/relationships/image" Target="../media/image66.wmf"/><Relationship Id="rId3" Type="http://schemas.openxmlformats.org/officeDocument/2006/relationships/oleObject" Target="../embeddings/oleObject47.bin"/><Relationship Id="rId21" Type="http://schemas.openxmlformats.org/officeDocument/2006/relationships/oleObject" Target="../embeddings/oleObject56.bin"/><Relationship Id="rId7" Type="http://schemas.openxmlformats.org/officeDocument/2006/relationships/oleObject" Target="../embeddings/oleObject49.bin"/><Relationship Id="rId12" Type="http://schemas.openxmlformats.org/officeDocument/2006/relationships/image" Target="../media/image59.wmf"/><Relationship Id="rId17" Type="http://schemas.openxmlformats.org/officeDocument/2006/relationships/oleObject" Target="../embeddings/oleObject54.bin"/><Relationship Id="rId25" Type="http://schemas.openxmlformats.org/officeDocument/2006/relationships/oleObject" Target="../embeddings/oleObject58.bin"/><Relationship Id="rId2" Type="http://schemas.openxmlformats.org/officeDocument/2006/relationships/slideLayout" Target="../slideLayouts/slideLayout7.xml"/><Relationship Id="rId16" Type="http://schemas.openxmlformats.org/officeDocument/2006/relationships/image" Target="../media/image61.wmf"/><Relationship Id="rId20" Type="http://schemas.openxmlformats.org/officeDocument/2006/relationships/image" Target="../media/image63.wmf"/><Relationship Id="rId1" Type="http://schemas.openxmlformats.org/officeDocument/2006/relationships/vmlDrawing" Target="../drawings/vmlDrawing12.vml"/><Relationship Id="rId6" Type="http://schemas.openxmlformats.org/officeDocument/2006/relationships/image" Target="../media/image56.wmf"/><Relationship Id="rId11" Type="http://schemas.openxmlformats.org/officeDocument/2006/relationships/oleObject" Target="../embeddings/oleObject51.bin"/><Relationship Id="rId24" Type="http://schemas.openxmlformats.org/officeDocument/2006/relationships/image" Target="../media/image65.wmf"/><Relationship Id="rId5" Type="http://schemas.openxmlformats.org/officeDocument/2006/relationships/oleObject" Target="../embeddings/oleObject48.bin"/><Relationship Id="rId15" Type="http://schemas.openxmlformats.org/officeDocument/2006/relationships/oleObject" Target="../embeddings/oleObject53.bin"/><Relationship Id="rId23" Type="http://schemas.openxmlformats.org/officeDocument/2006/relationships/oleObject" Target="../embeddings/oleObject57.bin"/><Relationship Id="rId10" Type="http://schemas.openxmlformats.org/officeDocument/2006/relationships/image" Target="../media/image58.wmf"/><Relationship Id="rId19" Type="http://schemas.openxmlformats.org/officeDocument/2006/relationships/oleObject" Target="../embeddings/oleObject55.bin"/><Relationship Id="rId4" Type="http://schemas.openxmlformats.org/officeDocument/2006/relationships/image" Target="../media/image55.wmf"/><Relationship Id="rId9" Type="http://schemas.openxmlformats.org/officeDocument/2006/relationships/oleObject" Target="../embeddings/oleObject50.bin"/><Relationship Id="rId14" Type="http://schemas.openxmlformats.org/officeDocument/2006/relationships/image" Target="../media/image60.wmf"/><Relationship Id="rId22" Type="http://schemas.openxmlformats.org/officeDocument/2006/relationships/image" Target="../media/image64.wmf"/></Relationships>
</file>

<file path=ppt/slides/_rels/slide19.xml.rels><?xml version="1.0" encoding="UTF-8" standalone="yes"?>
<Relationships xmlns="http://schemas.openxmlformats.org/package/2006/relationships"><Relationship Id="rId8" Type="http://schemas.openxmlformats.org/officeDocument/2006/relationships/image" Target="../media/image69.wmf"/><Relationship Id="rId13" Type="http://schemas.openxmlformats.org/officeDocument/2006/relationships/oleObject" Target="../embeddings/oleObject64.bin"/><Relationship Id="rId18" Type="http://schemas.openxmlformats.org/officeDocument/2006/relationships/image" Target="../media/image74.wmf"/><Relationship Id="rId26" Type="http://schemas.openxmlformats.org/officeDocument/2006/relationships/image" Target="../media/image77.wmf"/><Relationship Id="rId3" Type="http://schemas.openxmlformats.org/officeDocument/2006/relationships/oleObject" Target="../embeddings/oleObject59.bin"/><Relationship Id="rId21" Type="http://schemas.openxmlformats.org/officeDocument/2006/relationships/oleObject" Target="../embeddings/oleObject68.bin"/><Relationship Id="rId7" Type="http://schemas.openxmlformats.org/officeDocument/2006/relationships/oleObject" Target="../embeddings/oleObject61.bin"/><Relationship Id="rId12" Type="http://schemas.openxmlformats.org/officeDocument/2006/relationships/image" Target="../media/image71.wmf"/><Relationship Id="rId17" Type="http://schemas.openxmlformats.org/officeDocument/2006/relationships/oleObject" Target="../embeddings/oleObject66.bin"/><Relationship Id="rId25" Type="http://schemas.openxmlformats.org/officeDocument/2006/relationships/oleObject" Target="../embeddings/oleObject70.bin"/><Relationship Id="rId2" Type="http://schemas.openxmlformats.org/officeDocument/2006/relationships/slideLayout" Target="../slideLayouts/slideLayout7.xml"/><Relationship Id="rId16" Type="http://schemas.openxmlformats.org/officeDocument/2006/relationships/image" Target="../media/image73.wmf"/><Relationship Id="rId20" Type="http://schemas.openxmlformats.org/officeDocument/2006/relationships/image" Target="../media/image55.wmf"/><Relationship Id="rId1" Type="http://schemas.openxmlformats.org/officeDocument/2006/relationships/vmlDrawing" Target="../drawings/vmlDrawing13.vml"/><Relationship Id="rId6" Type="http://schemas.openxmlformats.org/officeDocument/2006/relationships/image" Target="../media/image68.wmf"/><Relationship Id="rId11" Type="http://schemas.openxmlformats.org/officeDocument/2006/relationships/oleObject" Target="../embeddings/oleObject63.bin"/><Relationship Id="rId24" Type="http://schemas.openxmlformats.org/officeDocument/2006/relationships/image" Target="../media/image76.wmf"/><Relationship Id="rId5" Type="http://schemas.openxmlformats.org/officeDocument/2006/relationships/oleObject" Target="../embeddings/oleObject60.bin"/><Relationship Id="rId15" Type="http://schemas.openxmlformats.org/officeDocument/2006/relationships/oleObject" Target="../embeddings/oleObject65.bin"/><Relationship Id="rId23" Type="http://schemas.openxmlformats.org/officeDocument/2006/relationships/oleObject" Target="../embeddings/oleObject69.bin"/><Relationship Id="rId10" Type="http://schemas.openxmlformats.org/officeDocument/2006/relationships/image" Target="../media/image70.wmf"/><Relationship Id="rId19" Type="http://schemas.openxmlformats.org/officeDocument/2006/relationships/oleObject" Target="../embeddings/oleObject67.bin"/><Relationship Id="rId4" Type="http://schemas.openxmlformats.org/officeDocument/2006/relationships/image" Target="../media/image67.wmf"/><Relationship Id="rId9" Type="http://schemas.openxmlformats.org/officeDocument/2006/relationships/oleObject" Target="../embeddings/oleObject62.bin"/><Relationship Id="rId14" Type="http://schemas.openxmlformats.org/officeDocument/2006/relationships/image" Target="../media/image72.wmf"/><Relationship Id="rId22" Type="http://schemas.openxmlformats.org/officeDocument/2006/relationships/image" Target="../media/image75.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oleObject" Target="../embeddings/oleObject71.bin"/><Relationship Id="rId7" Type="http://schemas.openxmlformats.org/officeDocument/2006/relationships/oleObject" Target="../embeddings/oleObject73.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78.wmf"/><Relationship Id="rId5" Type="http://schemas.openxmlformats.org/officeDocument/2006/relationships/oleObject" Target="../embeddings/oleObject72.bin"/><Relationship Id="rId10" Type="http://schemas.openxmlformats.org/officeDocument/2006/relationships/image" Target="../media/image12.wmf"/><Relationship Id="rId4" Type="http://schemas.openxmlformats.org/officeDocument/2006/relationships/image" Target="../media/image74.wmf"/><Relationship Id="rId9" Type="http://schemas.openxmlformats.org/officeDocument/2006/relationships/oleObject" Target="../embeddings/oleObject74.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77.bin"/><Relationship Id="rId13" Type="http://schemas.openxmlformats.org/officeDocument/2006/relationships/image" Target="../media/image84.wmf"/><Relationship Id="rId3" Type="http://schemas.openxmlformats.org/officeDocument/2006/relationships/image" Target="../media/image85.wmf"/><Relationship Id="rId7" Type="http://schemas.openxmlformats.org/officeDocument/2006/relationships/image" Target="../media/image81.wmf"/><Relationship Id="rId12" Type="http://schemas.openxmlformats.org/officeDocument/2006/relationships/oleObject" Target="../embeddings/oleObject79.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76.bin"/><Relationship Id="rId11" Type="http://schemas.openxmlformats.org/officeDocument/2006/relationships/image" Target="../media/image83.wmf"/><Relationship Id="rId5" Type="http://schemas.openxmlformats.org/officeDocument/2006/relationships/image" Target="../media/image80.wmf"/><Relationship Id="rId10" Type="http://schemas.openxmlformats.org/officeDocument/2006/relationships/oleObject" Target="../embeddings/oleObject78.bin"/><Relationship Id="rId4" Type="http://schemas.openxmlformats.org/officeDocument/2006/relationships/oleObject" Target="../embeddings/oleObject75.bin"/><Relationship Id="rId9" Type="http://schemas.openxmlformats.org/officeDocument/2006/relationships/image" Target="../media/image82.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86.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83.bin"/><Relationship Id="rId13" Type="http://schemas.openxmlformats.org/officeDocument/2006/relationships/image" Target="../media/image91.wmf"/><Relationship Id="rId18" Type="http://schemas.openxmlformats.org/officeDocument/2006/relationships/oleObject" Target="../embeddings/oleObject88.bin"/><Relationship Id="rId3" Type="http://schemas.openxmlformats.org/officeDocument/2006/relationships/image" Target="../media/image96.jpeg"/><Relationship Id="rId21" Type="http://schemas.openxmlformats.org/officeDocument/2006/relationships/oleObject" Target="../embeddings/oleObject90.bin"/><Relationship Id="rId7" Type="http://schemas.openxmlformats.org/officeDocument/2006/relationships/image" Target="../media/image88.wmf"/><Relationship Id="rId12" Type="http://schemas.openxmlformats.org/officeDocument/2006/relationships/oleObject" Target="../embeddings/oleObject85.bin"/><Relationship Id="rId17" Type="http://schemas.openxmlformats.org/officeDocument/2006/relationships/image" Target="../media/image93.wmf"/><Relationship Id="rId2" Type="http://schemas.openxmlformats.org/officeDocument/2006/relationships/slideLayout" Target="../slideLayouts/slideLayout7.xml"/><Relationship Id="rId16" Type="http://schemas.openxmlformats.org/officeDocument/2006/relationships/oleObject" Target="../embeddings/oleObject87.bin"/><Relationship Id="rId20" Type="http://schemas.openxmlformats.org/officeDocument/2006/relationships/oleObject" Target="../embeddings/oleObject89.bin"/><Relationship Id="rId1" Type="http://schemas.openxmlformats.org/officeDocument/2006/relationships/vmlDrawing" Target="../drawings/vmlDrawing17.vml"/><Relationship Id="rId6" Type="http://schemas.openxmlformats.org/officeDocument/2006/relationships/oleObject" Target="../embeddings/oleObject82.bin"/><Relationship Id="rId11" Type="http://schemas.openxmlformats.org/officeDocument/2006/relationships/image" Target="../media/image90.wmf"/><Relationship Id="rId5" Type="http://schemas.openxmlformats.org/officeDocument/2006/relationships/image" Target="../media/image87.wmf"/><Relationship Id="rId15" Type="http://schemas.openxmlformats.org/officeDocument/2006/relationships/image" Target="../media/image92.wmf"/><Relationship Id="rId10" Type="http://schemas.openxmlformats.org/officeDocument/2006/relationships/oleObject" Target="../embeddings/oleObject84.bin"/><Relationship Id="rId19" Type="http://schemas.openxmlformats.org/officeDocument/2006/relationships/image" Target="../media/image94.wmf"/><Relationship Id="rId4" Type="http://schemas.openxmlformats.org/officeDocument/2006/relationships/oleObject" Target="../embeddings/oleObject81.bin"/><Relationship Id="rId9" Type="http://schemas.openxmlformats.org/officeDocument/2006/relationships/image" Target="../media/image89.wmf"/><Relationship Id="rId14" Type="http://schemas.openxmlformats.org/officeDocument/2006/relationships/oleObject" Target="../embeddings/oleObject86.bin"/><Relationship Id="rId22" Type="http://schemas.openxmlformats.org/officeDocument/2006/relationships/image" Target="../media/image95.wmf"/></Relationships>
</file>

<file path=ppt/slides/_rels/slide24.xml.rels><?xml version="1.0" encoding="UTF-8" standalone="yes"?>
<Relationships xmlns="http://schemas.openxmlformats.org/package/2006/relationships"><Relationship Id="rId8" Type="http://schemas.openxmlformats.org/officeDocument/2006/relationships/image" Target="../media/image99.wmf"/><Relationship Id="rId13" Type="http://schemas.openxmlformats.org/officeDocument/2006/relationships/oleObject" Target="../embeddings/oleObject96.bin"/><Relationship Id="rId18" Type="http://schemas.openxmlformats.org/officeDocument/2006/relationships/image" Target="../media/image104.wmf"/><Relationship Id="rId3" Type="http://schemas.openxmlformats.org/officeDocument/2006/relationships/oleObject" Target="../embeddings/oleObject91.bin"/><Relationship Id="rId21" Type="http://schemas.openxmlformats.org/officeDocument/2006/relationships/image" Target="../media/image105.wmf"/><Relationship Id="rId7" Type="http://schemas.openxmlformats.org/officeDocument/2006/relationships/oleObject" Target="../embeddings/oleObject93.bin"/><Relationship Id="rId12" Type="http://schemas.openxmlformats.org/officeDocument/2006/relationships/image" Target="../media/image101.wmf"/><Relationship Id="rId17" Type="http://schemas.openxmlformats.org/officeDocument/2006/relationships/oleObject" Target="../embeddings/oleObject98.bin"/><Relationship Id="rId25" Type="http://schemas.openxmlformats.org/officeDocument/2006/relationships/image" Target="../media/image107.wmf"/><Relationship Id="rId2" Type="http://schemas.openxmlformats.org/officeDocument/2006/relationships/slideLayout" Target="../slideLayouts/slideLayout7.xml"/><Relationship Id="rId16" Type="http://schemas.openxmlformats.org/officeDocument/2006/relationships/image" Target="../media/image103.wmf"/><Relationship Id="rId20" Type="http://schemas.openxmlformats.org/officeDocument/2006/relationships/oleObject" Target="../embeddings/oleObject100.bin"/><Relationship Id="rId1" Type="http://schemas.openxmlformats.org/officeDocument/2006/relationships/vmlDrawing" Target="../drawings/vmlDrawing18.vml"/><Relationship Id="rId6" Type="http://schemas.openxmlformats.org/officeDocument/2006/relationships/image" Target="../media/image98.wmf"/><Relationship Id="rId11" Type="http://schemas.openxmlformats.org/officeDocument/2006/relationships/oleObject" Target="../embeddings/oleObject95.bin"/><Relationship Id="rId24" Type="http://schemas.openxmlformats.org/officeDocument/2006/relationships/oleObject" Target="../embeddings/oleObject102.bin"/><Relationship Id="rId5" Type="http://schemas.openxmlformats.org/officeDocument/2006/relationships/oleObject" Target="../embeddings/oleObject92.bin"/><Relationship Id="rId15" Type="http://schemas.openxmlformats.org/officeDocument/2006/relationships/oleObject" Target="../embeddings/oleObject97.bin"/><Relationship Id="rId23" Type="http://schemas.openxmlformats.org/officeDocument/2006/relationships/image" Target="../media/image106.wmf"/><Relationship Id="rId10" Type="http://schemas.openxmlformats.org/officeDocument/2006/relationships/image" Target="../media/image100.wmf"/><Relationship Id="rId19" Type="http://schemas.openxmlformats.org/officeDocument/2006/relationships/oleObject" Target="../embeddings/oleObject99.bin"/><Relationship Id="rId4" Type="http://schemas.openxmlformats.org/officeDocument/2006/relationships/image" Target="../media/image97.wmf"/><Relationship Id="rId9" Type="http://schemas.openxmlformats.org/officeDocument/2006/relationships/oleObject" Target="../embeddings/oleObject94.bin"/><Relationship Id="rId14" Type="http://schemas.openxmlformats.org/officeDocument/2006/relationships/image" Target="../media/image102.wmf"/><Relationship Id="rId22" Type="http://schemas.openxmlformats.org/officeDocument/2006/relationships/oleObject" Target="../embeddings/oleObject101.bin"/></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7.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115.wmf"/><Relationship Id="rId3" Type="http://schemas.openxmlformats.org/officeDocument/2006/relationships/notesSlide" Target="../notesSlides/notesSlide2.xml"/><Relationship Id="rId7" Type="http://schemas.openxmlformats.org/officeDocument/2006/relationships/oleObject" Target="../embeddings/oleObject104.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114.wmf"/><Relationship Id="rId5" Type="http://schemas.openxmlformats.org/officeDocument/2006/relationships/oleObject" Target="../embeddings/oleObject103.bin"/><Relationship Id="rId10" Type="http://schemas.openxmlformats.org/officeDocument/2006/relationships/image" Target="../media/image116.wmf"/><Relationship Id="rId4" Type="http://schemas.openxmlformats.org/officeDocument/2006/relationships/image" Target="../media/image117.jpeg"/><Relationship Id="rId9" Type="http://schemas.openxmlformats.org/officeDocument/2006/relationships/oleObject" Target="../embeddings/oleObject105.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08.bin"/><Relationship Id="rId3" Type="http://schemas.openxmlformats.org/officeDocument/2006/relationships/oleObject" Target="../embeddings/oleObject106.bin"/><Relationship Id="rId7" Type="http://schemas.openxmlformats.org/officeDocument/2006/relationships/image" Target="../media/image119.wmf"/><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107.bin"/><Relationship Id="rId5" Type="http://schemas.openxmlformats.org/officeDocument/2006/relationships/image" Target="../media/image117.jpeg"/><Relationship Id="rId4" Type="http://schemas.openxmlformats.org/officeDocument/2006/relationships/image" Target="../media/image118.wmf"/><Relationship Id="rId9" Type="http://schemas.openxmlformats.org/officeDocument/2006/relationships/image" Target="../media/image120.wmf"/></Relationships>
</file>

<file path=ppt/slides/_rels/slide3.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10" Type="http://schemas.openxmlformats.org/officeDocument/2006/relationships/image" Target="../media/image4.wmf"/><Relationship Id="rId4" Type="http://schemas.openxmlformats.org/officeDocument/2006/relationships/image" Target="../media/image1.wmf"/><Relationship Id="rId9"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8" Type="http://schemas.openxmlformats.org/officeDocument/2006/relationships/image" Target="../media/image123.wmf"/><Relationship Id="rId13" Type="http://schemas.openxmlformats.org/officeDocument/2006/relationships/oleObject" Target="../embeddings/oleObject114.bin"/><Relationship Id="rId3" Type="http://schemas.openxmlformats.org/officeDocument/2006/relationships/oleObject" Target="../embeddings/oleObject109.bin"/><Relationship Id="rId7" Type="http://schemas.openxmlformats.org/officeDocument/2006/relationships/oleObject" Target="../embeddings/oleObject111.bin"/><Relationship Id="rId12" Type="http://schemas.openxmlformats.org/officeDocument/2006/relationships/image" Target="../media/image125.wm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122.wmf"/><Relationship Id="rId11" Type="http://schemas.openxmlformats.org/officeDocument/2006/relationships/oleObject" Target="../embeddings/oleObject113.bin"/><Relationship Id="rId5" Type="http://schemas.openxmlformats.org/officeDocument/2006/relationships/oleObject" Target="../embeddings/oleObject110.bin"/><Relationship Id="rId10" Type="http://schemas.openxmlformats.org/officeDocument/2006/relationships/image" Target="../media/image124.wmf"/><Relationship Id="rId4" Type="http://schemas.openxmlformats.org/officeDocument/2006/relationships/image" Target="../media/image121.wmf"/><Relationship Id="rId9" Type="http://schemas.openxmlformats.org/officeDocument/2006/relationships/oleObject" Target="../embeddings/oleObject112.bin"/><Relationship Id="rId14" Type="http://schemas.openxmlformats.org/officeDocument/2006/relationships/image" Target="../media/image126.wmf"/></Relationships>
</file>

<file path=ppt/slides/_rels/slide31.xml.rels><?xml version="1.0" encoding="UTF-8" standalone="yes"?>
<Relationships xmlns="http://schemas.openxmlformats.org/package/2006/relationships"><Relationship Id="rId8" Type="http://schemas.openxmlformats.org/officeDocument/2006/relationships/image" Target="../media/image128.wmf"/><Relationship Id="rId13" Type="http://schemas.openxmlformats.org/officeDocument/2006/relationships/image" Target="../media/image130.wmf"/><Relationship Id="rId3" Type="http://schemas.openxmlformats.org/officeDocument/2006/relationships/notesSlide" Target="../notesSlides/notesSlide3.xml"/><Relationship Id="rId7" Type="http://schemas.openxmlformats.org/officeDocument/2006/relationships/oleObject" Target="../embeddings/oleObject116.bin"/><Relationship Id="rId12" Type="http://schemas.openxmlformats.org/officeDocument/2006/relationships/oleObject" Target="../embeddings/oleObject119.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127.wmf"/><Relationship Id="rId11" Type="http://schemas.openxmlformats.org/officeDocument/2006/relationships/image" Target="../media/image129.wmf"/><Relationship Id="rId5" Type="http://schemas.openxmlformats.org/officeDocument/2006/relationships/oleObject" Target="../embeddings/oleObject115.bin"/><Relationship Id="rId10" Type="http://schemas.openxmlformats.org/officeDocument/2006/relationships/oleObject" Target="../embeddings/oleObject118.bin"/><Relationship Id="rId4" Type="http://schemas.openxmlformats.org/officeDocument/2006/relationships/image" Target="../media/image117.jpeg"/><Relationship Id="rId9" Type="http://schemas.openxmlformats.org/officeDocument/2006/relationships/oleObject" Target="../embeddings/oleObject117.bin"/></Relationships>
</file>

<file path=ppt/slides/_rels/slide32.xml.rels><?xml version="1.0" encoding="UTF-8" standalone="yes"?>
<Relationships xmlns="http://schemas.openxmlformats.org/package/2006/relationships"><Relationship Id="rId8" Type="http://schemas.openxmlformats.org/officeDocument/2006/relationships/image" Target="../media/image131.wmf"/><Relationship Id="rId13" Type="http://schemas.openxmlformats.org/officeDocument/2006/relationships/oleObject" Target="../embeddings/oleObject125.bin"/><Relationship Id="rId18" Type="http://schemas.openxmlformats.org/officeDocument/2006/relationships/image" Target="../media/image135.wmf"/><Relationship Id="rId3" Type="http://schemas.openxmlformats.org/officeDocument/2006/relationships/oleObject" Target="../embeddings/oleObject120.bin"/><Relationship Id="rId7" Type="http://schemas.openxmlformats.org/officeDocument/2006/relationships/oleObject" Target="../embeddings/oleObject122.bin"/><Relationship Id="rId12" Type="http://schemas.openxmlformats.org/officeDocument/2006/relationships/image" Target="../media/image132.wmf"/><Relationship Id="rId17" Type="http://schemas.openxmlformats.org/officeDocument/2006/relationships/oleObject" Target="../embeddings/oleObject127.bin"/><Relationship Id="rId2" Type="http://schemas.openxmlformats.org/officeDocument/2006/relationships/slideLayout" Target="../slideLayouts/slideLayout7.xml"/><Relationship Id="rId16" Type="http://schemas.openxmlformats.org/officeDocument/2006/relationships/image" Target="../media/image134.wmf"/><Relationship Id="rId1" Type="http://schemas.openxmlformats.org/officeDocument/2006/relationships/vmlDrawing" Target="../drawings/vmlDrawing23.vml"/><Relationship Id="rId6" Type="http://schemas.openxmlformats.org/officeDocument/2006/relationships/image" Target="../media/image52.wmf"/><Relationship Id="rId11" Type="http://schemas.openxmlformats.org/officeDocument/2006/relationships/oleObject" Target="../embeddings/oleObject124.bin"/><Relationship Id="rId5" Type="http://schemas.openxmlformats.org/officeDocument/2006/relationships/oleObject" Target="../embeddings/oleObject121.bin"/><Relationship Id="rId15" Type="http://schemas.openxmlformats.org/officeDocument/2006/relationships/oleObject" Target="../embeddings/oleObject126.bin"/><Relationship Id="rId10" Type="http://schemas.openxmlformats.org/officeDocument/2006/relationships/image" Target="../media/image74.wmf"/><Relationship Id="rId4" Type="http://schemas.openxmlformats.org/officeDocument/2006/relationships/image" Target="../media/image118.wmf"/><Relationship Id="rId9" Type="http://schemas.openxmlformats.org/officeDocument/2006/relationships/oleObject" Target="../embeddings/oleObject123.bin"/><Relationship Id="rId14" Type="http://schemas.openxmlformats.org/officeDocument/2006/relationships/image" Target="../media/image133.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138.wmf"/><Relationship Id="rId13" Type="http://schemas.openxmlformats.org/officeDocument/2006/relationships/oleObject" Target="../embeddings/oleObject133.bin"/><Relationship Id="rId18" Type="http://schemas.openxmlformats.org/officeDocument/2006/relationships/image" Target="../media/image143.wmf"/><Relationship Id="rId3" Type="http://schemas.openxmlformats.org/officeDocument/2006/relationships/oleObject" Target="../embeddings/oleObject128.bin"/><Relationship Id="rId7" Type="http://schemas.openxmlformats.org/officeDocument/2006/relationships/oleObject" Target="../embeddings/oleObject130.bin"/><Relationship Id="rId12" Type="http://schemas.openxmlformats.org/officeDocument/2006/relationships/image" Target="../media/image140.wmf"/><Relationship Id="rId17" Type="http://schemas.openxmlformats.org/officeDocument/2006/relationships/oleObject" Target="../embeddings/oleObject135.bin"/><Relationship Id="rId2" Type="http://schemas.openxmlformats.org/officeDocument/2006/relationships/slideLayout" Target="../slideLayouts/slideLayout7.xml"/><Relationship Id="rId16" Type="http://schemas.openxmlformats.org/officeDocument/2006/relationships/image" Target="../media/image142.wmf"/><Relationship Id="rId1" Type="http://schemas.openxmlformats.org/officeDocument/2006/relationships/vmlDrawing" Target="../drawings/vmlDrawing24.vml"/><Relationship Id="rId6" Type="http://schemas.openxmlformats.org/officeDocument/2006/relationships/image" Target="../media/image137.wmf"/><Relationship Id="rId11" Type="http://schemas.openxmlformats.org/officeDocument/2006/relationships/oleObject" Target="../embeddings/oleObject132.bin"/><Relationship Id="rId5" Type="http://schemas.openxmlformats.org/officeDocument/2006/relationships/oleObject" Target="../embeddings/oleObject129.bin"/><Relationship Id="rId15" Type="http://schemas.openxmlformats.org/officeDocument/2006/relationships/oleObject" Target="../embeddings/oleObject134.bin"/><Relationship Id="rId10" Type="http://schemas.openxmlformats.org/officeDocument/2006/relationships/image" Target="../media/image139.wmf"/><Relationship Id="rId19" Type="http://schemas.openxmlformats.org/officeDocument/2006/relationships/hyperlink" Target="https://en.wikipedia.org/wiki/Conservative_force" TargetMode="External"/><Relationship Id="rId4" Type="http://schemas.openxmlformats.org/officeDocument/2006/relationships/image" Target="../media/image136.wmf"/><Relationship Id="rId9" Type="http://schemas.openxmlformats.org/officeDocument/2006/relationships/oleObject" Target="../embeddings/oleObject131.bin"/><Relationship Id="rId14" Type="http://schemas.openxmlformats.org/officeDocument/2006/relationships/image" Target="../media/image141.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36.bin"/><Relationship Id="rId7" Type="http://schemas.openxmlformats.org/officeDocument/2006/relationships/image" Target="../media/image144.wmf"/><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oleObject" Target="../embeddings/oleObject138.bin"/><Relationship Id="rId5" Type="http://schemas.openxmlformats.org/officeDocument/2006/relationships/oleObject" Target="../embeddings/oleObject137.bin"/><Relationship Id="rId4" Type="http://schemas.openxmlformats.org/officeDocument/2006/relationships/image" Target="../media/image118.wmf"/></Relationships>
</file>

<file path=ppt/slides/_rels/slide37.xml.rels><?xml version="1.0" encoding="UTF-8" standalone="yes"?>
<Relationships xmlns="http://schemas.openxmlformats.org/package/2006/relationships"><Relationship Id="rId8" Type="http://schemas.openxmlformats.org/officeDocument/2006/relationships/image" Target="../media/image147.wmf"/><Relationship Id="rId3" Type="http://schemas.openxmlformats.org/officeDocument/2006/relationships/oleObject" Target="../embeddings/oleObject139.bin"/><Relationship Id="rId7" Type="http://schemas.openxmlformats.org/officeDocument/2006/relationships/oleObject" Target="../embeddings/oleObject141.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146.wmf"/><Relationship Id="rId5" Type="http://schemas.openxmlformats.org/officeDocument/2006/relationships/oleObject" Target="../embeddings/oleObject140.bin"/><Relationship Id="rId4" Type="http://schemas.openxmlformats.org/officeDocument/2006/relationships/image" Target="../media/image145.wmf"/></Relationships>
</file>

<file path=ppt/slides/_rels/slide38.xml.rels><?xml version="1.0" encoding="UTF-8" standalone="yes"?>
<Relationships xmlns="http://schemas.openxmlformats.org/package/2006/relationships"><Relationship Id="rId8" Type="http://schemas.openxmlformats.org/officeDocument/2006/relationships/image" Target="../media/image123.wmf"/><Relationship Id="rId3" Type="http://schemas.openxmlformats.org/officeDocument/2006/relationships/oleObject" Target="../embeddings/oleObject142.bin"/><Relationship Id="rId7" Type="http://schemas.openxmlformats.org/officeDocument/2006/relationships/oleObject" Target="../embeddings/oleObject144.bin"/><Relationship Id="rId12" Type="http://schemas.openxmlformats.org/officeDocument/2006/relationships/image" Target="../media/image126.wmf"/><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149.wmf"/><Relationship Id="rId11" Type="http://schemas.openxmlformats.org/officeDocument/2006/relationships/oleObject" Target="../embeddings/oleObject146.bin"/><Relationship Id="rId5" Type="http://schemas.openxmlformats.org/officeDocument/2006/relationships/oleObject" Target="../embeddings/oleObject143.bin"/><Relationship Id="rId10" Type="http://schemas.openxmlformats.org/officeDocument/2006/relationships/image" Target="../media/image150.wmf"/><Relationship Id="rId4" Type="http://schemas.openxmlformats.org/officeDocument/2006/relationships/image" Target="../media/image148.wmf"/><Relationship Id="rId9" Type="http://schemas.openxmlformats.org/officeDocument/2006/relationships/oleObject" Target="../embeddings/oleObject145.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xm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8.wmf"/><Relationship Id="rId5" Type="http://schemas.openxmlformats.org/officeDocument/2006/relationships/image" Target="../media/image5.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7.w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47.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152.wmf"/><Relationship Id="rId5" Type="http://schemas.openxmlformats.org/officeDocument/2006/relationships/oleObject" Target="../embeddings/oleObject148.bin"/><Relationship Id="rId4" Type="http://schemas.openxmlformats.org/officeDocument/2006/relationships/image" Target="../media/image151.wmf"/></Relationships>
</file>

<file path=ppt/slides/_rels/slide41.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49.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156.png"/><Relationship Id="rId5" Type="http://schemas.openxmlformats.org/officeDocument/2006/relationships/image" Target="../media/image155.jpeg"/><Relationship Id="rId4" Type="http://schemas.openxmlformats.org/officeDocument/2006/relationships/image" Target="../media/image154.wmf"/></Relationships>
</file>

<file path=ppt/slides/_rels/slide43.xml.rels><?xml version="1.0" encoding="UTF-8" standalone="yes"?>
<Relationships xmlns="http://schemas.openxmlformats.org/package/2006/relationships"><Relationship Id="rId8" Type="http://schemas.openxmlformats.org/officeDocument/2006/relationships/image" Target="../media/image159.wmf"/><Relationship Id="rId13" Type="http://schemas.openxmlformats.org/officeDocument/2006/relationships/oleObject" Target="../embeddings/oleObject155.bin"/><Relationship Id="rId18" Type="http://schemas.openxmlformats.org/officeDocument/2006/relationships/image" Target="../media/image164.wmf"/><Relationship Id="rId3" Type="http://schemas.openxmlformats.org/officeDocument/2006/relationships/oleObject" Target="../embeddings/oleObject150.bin"/><Relationship Id="rId7" Type="http://schemas.openxmlformats.org/officeDocument/2006/relationships/oleObject" Target="../embeddings/oleObject152.bin"/><Relationship Id="rId12" Type="http://schemas.openxmlformats.org/officeDocument/2006/relationships/image" Target="../media/image161.wmf"/><Relationship Id="rId17" Type="http://schemas.openxmlformats.org/officeDocument/2006/relationships/oleObject" Target="../embeddings/oleObject157.bin"/><Relationship Id="rId2" Type="http://schemas.openxmlformats.org/officeDocument/2006/relationships/slideLayout" Target="../slideLayouts/slideLayout7.xml"/><Relationship Id="rId16" Type="http://schemas.openxmlformats.org/officeDocument/2006/relationships/image" Target="../media/image163.wmf"/><Relationship Id="rId1" Type="http://schemas.openxmlformats.org/officeDocument/2006/relationships/vmlDrawing" Target="../drawings/vmlDrawing30.vml"/><Relationship Id="rId6" Type="http://schemas.openxmlformats.org/officeDocument/2006/relationships/image" Target="../media/image158.wmf"/><Relationship Id="rId11" Type="http://schemas.openxmlformats.org/officeDocument/2006/relationships/oleObject" Target="../embeddings/oleObject154.bin"/><Relationship Id="rId5" Type="http://schemas.openxmlformats.org/officeDocument/2006/relationships/oleObject" Target="../embeddings/oleObject151.bin"/><Relationship Id="rId15" Type="http://schemas.openxmlformats.org/officeDocument/2006/relationships/oleObject" Target="../embeddings/oleObject156.bin"/><Relationship Id="rId10" Type="http://schemas.openxmlformats.org/officeDocument/2006/relationships/image" Target="../media/image160.wmf"/><Relationship Id="rId4" Type="http://schemas.openxmlformats.org/officeDocument/2006/relationships/image" Target="../media/image157.wmf"/><Relationship Id="rId9" Type="http://schemas.openxmlformats.org/officeDocument/2006/relationships/oleObject" Target="../embeddings/oleObject153.bin"/><Relationship Id="rId14" Type="http://schemas.openxmlformats.org/officeDocument/2006/relationships/image" Target="../media/image162.wmf"/></Relationships>
</file>

<file path=ppt/slides/_rels/slide44.xml.rels><?xml version="1.0" encoding="UTF-8" standalone="yes"?>
<Relationships xmlns="http://schemas.openxmlformats.org/package/2006/relationships"><Relationship Id="rId8" Type="http://schemas.openxmlformats.org/officeDocument/2006/relationships/image" Target="../media/image167.wmf"/><Relationship Id="rId13" Type="http://schemas.openxmlformats.org/officeDocument/2006/relationships/oleObject" Target="../embeddings/oleObject163.bin"/><Relationship Id="rId18" Type="http://schemas.openxmlformats.org/officeDocument/2006/relationships/image" Target="../media/image172.wmf"/><Relationship Id="rId3" Type="http://schemas.openxmlformats.org/officeDocument/2006/relationships/oleObject" Target="../embeddings/oleObject158.bin"/><Relationship Id="rId7" Type="http://schemas.openxmlformats.org/officeDocument/2006/relationships/oleObject" Target="../embeddings/oleObject160.bin"/><Relationship Id="rId12" Type="http://schemas.openxmlformats.org/officeDocument/2006/relationships/image" Target="../media/image169.wmf"/><Relationship Id="rId17" Type="http://schemas.openxmlformats.org/officeDocument/2006/relationships/oleObject" Target="../embeddings/oleObject165.bin"/><Relationship Id="rId2" Type="http://schemas.openxmlformats.org/officeDocument/2006/relationships/slideLayout" Target="../slideLayouts/slideLayout7.xml"/><Relationship Id="rId16" Type="http://schemas.openxmlformats.org/officeDocument/2006/relationships/image" Target="../media/image171.wmf"/><Relationship Id="rId20" Type="http://schemas.openxmlformats.org/officeDocument/2006/relationships/image" Target="../media/image173.wmf"/><Relationship Id="rId1" Type="http://schemas.openxmlformats.org/officeDocument/2006/relationships/vmlDrawing" Target="../drawings/vmlDrawing31.vml"/><Relationship Id="rId6" Type="http://schemas.openxmlformats.org/officeDocument/2006/relationships/image" Target="../media/image166.wmf"/><Relationship Id="rId11" Type="http://schemas.openxmlformats.org/officeDocument/2006/relationships/oleObject" Target="../embeddings/oleObject162.bin"/><Relationship Id="rId5" Type="http://schemas.openxmlformats.org/officeDocument/2006/relationships/oleObject" Target="../embeddings/oleObject159.bin"/><Relationship Id="rId15" Type="http://schemas.openxmlformats.org/officeDocument/2006/relationships/oleObject" Target="../embeddings/oleObject164.bin"/><Relationship Id="rId10" Type="http://schemas.openxmlformats.org/officeDocument/2006/relationships/image" Target="../media/image168.wmf"/><Relationship Id="rId19" Type="http://schemas.openxmlformats.org/officeDocument/2006/relationships/oleObject" Target="../embeddings/oleObject166.bin"/><Relationship Id="rId4" Type="http://schemas.openxmlformats.org/officeDocument/2006/relationships/image" Target="../media/image165.wmf"/><Relationship Id="rId9" Type="http://schemas.openxmlformats.org/officeDocument/2006/relationships/oleObject" Target="../embeddings/oleObject161.bin"/><Relationship Id="rId14" Type="http://schemas.openxmlformats.org/officeDocument/2006/relationships/image" Target="../media/image170.wmf"/></Relationships>
</file>

<file path=ppt/slides/_rels/slide45.xml.rels><?xml version="1.0" encoding="UTF-8" standalone="yes"?>
<Relationships xmlns="http://schemas.openxmlformats.org/package/2006/relationships"><Relationship Id="rId8" Type="http://schemas.openxmlformats.org/officeDocument/2006/relationships/image" Target="../media/image176.wmf"/><Relationship Id="rId13" Type="http://schemas.openxmlformats.org/officeDocument/2006/relationships/oleObject" Target="../embeddings/oleObject172.bin"/><Relationship Id="rId3" Type="http://schemas.openxmlformats.org/officeDocument/2006/relationships/oleObject" Target="../embeddings/oleObject167.bin"/><Relationship Id="rId7" Type="http://schemas.openxmlformats.org/officeDocument/2006/relationships/oleObject" Target="../embeddings/oleObject169.bin"/><Relationship Id="rId12" Type="http://schemas.openxmlformats.org/officeDocument/2006/relationships/image" Target="../media/image178.wmf"/><Relationship Id="rId2" Type="http://schemas.openxmlformats.org/officeDocument/2006/relationships/slideLayout" Target="../slideLayouts/slideLayout1.xml"/><Relationship Id="rId16" Type="http://schemas.openxmlformats.org/officeDocument/2006/relationships/image" Target="../media/image180.wmf"/><Relationship Id="rId1" Type="http://schemas.openxmlformats.org/officeDocument/2006/relationships/vmlDrawing" Target="../drawings/vmlDrawing32.vml"/><Relationship Id="rId6" Type="http://schemas.openxmlformats.org/officeDocument/2006/relationships/image" Target="../media/image175.wmf"/><Relationship Id="rId11" Type="http://schemas.openxmlformats.org/officeDocument/2006/relationships/oleObject" Target="../embeddings/oleObject171.bin"/><Relationship Id="rId5" Type="http://schemas.openxmlformats.org/officeDocument/2006/relationships/oleObject" Target="../embeddings/oleObject168.bin"/><Relationship Id="rId15" Type="http://schemas.openxmlformats.org/officeDocument/2006/relationships/oleObject" Target="../embeddings/oleObject173.bin"/><Relationship Id="rId10" Type="http://schemas.openxmlformats.org/officeDocument/2006/relationships/image" Target="../media/image177.wmf"/><Relationship Id="rId4" Type="http://schemas.openxmlformats.org/officeDocument/2006/relationships/image" Target="../media/image174.wmf"/><Relationship Id="rId9" Type="http://schemas.openxmlformats.org/officeDocument/2006/relationships/oleObject" Target="../embeddings/oleObject170.bin"/><Relationship Id="rId14" Type="http://schemas.openxmlformats.org/officeDocument/2006/relationships/image" Target="../media/image179.wmf"/></Relationships>
</file>

<file path=ppt/slides/_rels/slide46.xml.rels><?xml version="1.0" encoding="UTF-8" standalone="yes"?>
<Relationships xmlns="http://schemas.openxmlformats.org/package/2006/relationships"><Relationship Id="rId3" Type="http://schemas.openxmlformats.org/officeDocument/2006/relationships/image" Target="../media/image182.emf"/><Relationship Id="rId2" Type="http://schemas.openxmlformats.org/officeDocument/2006/relationships/image" Target="../media/image181.png"/><Relationship Id="rId1" Type="http://schemas.openxmlformats.org/officeDocument/2006/relationships/slideLayout" Target="../slideLayouts/slideLayout7.xml"/><Relationship Id="rId4" Type="http://schemas.openxmlformats.org/officeDocument/2006/relationships/image" Target="../media/image183.png"/></Relationships>
</file>

<file path=ppt/slides/_rels/slide47.xml.rels><?xml version="1.0" encoding="UTF-8" standalone="yes"?>
<Relationships xmlns="http://schemas.openxmlformats.org/package/2006/relationships"><Relationship Id="rId2" Type="http://schemas.openxmlformats.org/officeDocument/2006/relationships/image" Target="../media/image184.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image" Target="../media/image18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0.wmf"/><Relationship Id="rId5" Type="http://schemas.openxmlformats.org/officeDocument/2006/relationships/oleObject" Target="../embeddings/oleObject10.bin"/><Relationship Id="rId4" Type="http://schemas.openxmlformats.org/officeDocument/2006/relationships/image" Target="../media/image9.wmf"/></Relationships>
</file>

<file path=ppt/slides/_rels/slide5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87.png"/><Relationship Id="rId1" Type="http://schemas.openxmlformats.org/officeDocument/2006/relationships/slideLayout" Target="../slideLayouts/slideLayout7.xml"/><Relationship Id="rId4" Type="http://schemas.openxmlformats.org/officeDocument/2006/relationships/image" Target="../media/image127.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image" Target="../media/image18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image" Target="../media/image19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9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image" Target="../media/image19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3.wmf"/><Relationship Id="rId5" Type="http://schemas.openxmlformats.org/officeDocument/2006/relationships/oleObject" Target="../embeddings/oleObject13.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15.bin"/></Relationships>
</file>

<file path=ppt/slides/_rels/slide60.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197.png"/><Relationship Id="rId7" Type="http://schemas.openxmlformats.org/officeDocument/2006/relationships/image" Target="../media/image199.png"/><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image" Target="../media/image196.wmf"/><Relationship Id="rId5" Type="http://schemas.openxmlformats.org/officeDocument/2006/relationships/oleObject" Target="../embeddings/oleObject174.bin"/><Relationship Id="rId4" Type="http://schemas.openxmlformats.org/officeDocument/2006/relationships/image" Target="../media/image198.png"/><Relationship Id="rId9" Type="http://schemas.openxmlformats.org/officeDocument/2006/relationships/image" Target="../media/image201.png"/></Relationships>
</file>

<file path=ppt/slides/_rels/slide61.xml.rels><?xml version="1.0" encoding="UTF-8" standalone="yes"?>
<Relationships xmlns="http://schemas.openxmlformats.org/package/2006/relationships"><Relationship Id="rId2" Type="http://schemas.openxmlformats.org/officeDocument/2006/relationships/image" Target="../media/image20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image" Target="../media/image20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62.emf"/><Relationship Id="rId2" Type="http://schemas.openxmlformats.org/officeDocument/2006/relationships/customXml" Target="../ink/ink2.xml"/><Relationship Id="rId1" Type="http://schemas.openxmlformats.org/officeDocument/2006/relationships/slideLayout" Target="../slideLayouts/slideLayout7.xml"/><Relationship Id="rId5" Type="http://schemas.openxmlformats.org/officeDocument/2006/relationships/image" Target="../media/image163.emf"/><Relationship Id="rId4" Type="http://schemas.openxmlformats.org/officeDocument/2006/relationships/customXml" Target="../ink/ink3.xml"/></Relationships>
</file>

<file path=ppt/slides/_rels/slide69.xml.rels><?xml version="1.0" encoding="UTF-8" standalone="yes"?>
<Relationships xmlns="http://schemas.openxmlformats.org/package/2006/relationships"><Relationship Id="rId3" Type="http://schemas.openxmlformats.org/officeDocument/2006/relationships/image" Target="../media/image164.emf"/><Relationship Id="rId2" Type="http://schemas.openxmlformats.org/officeDocument/2006/relationships/customXml" Target="../ink/ink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20.wmf"/><Relationship Id="rId3" Type="http://schemas.openxmlformats.org/officeDocument/2006/relationships/image" Target="../media/image21.jpeg"/><Relationship Id="rId7" Type="http://schemas.openxmlformats.org/officeDocument/2006/relationships/image" Target="../media/image17.wmf"/><Relationship Id="rId12"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7.bin"/><Relationship Id="rId11" Type="http://schemas.openxmlformats.org/officeDocument/2006/relationships/image" Target="../media/image19.wmf"/><Relationship Id="rId5" Type="http://schemas.openxmlformats.org/officeDocument/2006/relationships/image" Target="../media/image16.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18.wmf"/></Relationships>
</file>

<file path=ppt/slides/_rels/slide70.xml.rels><?xml version="1.0" encoding="UTF-8" standalone="yes"?>
<Relationships xmlns="http://schemas.openxmlformats.org/package/2006/relationships"><Relationship Id="rId8" Type="http://schemas.openxmlformats.org/officeDocument/2006/relationships/image" Target="../media/image207.wmf"/><Relationship Id="rId3" Type="http://schemas.openxmlformats.org/officeDocument/2006/relationships/oleObject" Target="../embeddings/oleObject175.bin"/><Relationship Id="rId7" Type="http://schemas.openxmlformats.org/officeDocument/2006/relationships/oleObject" Target="../embeddings/oleObject177.bin"/><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image" Target="../media/image206.wmf"/><Relationship Id="rId5" Type="http://schemas.openxmlformats.org/officeDocument/2006/relationships/oleObject" Target="../embeddings/oleObject176.bin"/><Relationship Id="rId4" Type="http://schemas.openxmlformats.org/officeDocument/2006/relationships/image" Target="../media/image205.w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image" Target="../media/image188.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image" Target="../media/image187.png"/><Relationship Id="rId1" Type="http://schemas.openxmlformats.org/officeDocument/2006/relationships/slideLayout" Target="../slideLayouts/slideLayout4.xml"/><Relationship Id="rId4" Type="http://schemas.openxmlformats.org/officeDocument/2006/relationships/image" Target="../media/image210.png"/></Relationships>
</file>

<file path=ppt/slides/_rels/slide76.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189.png"/></Relationships>
</file>

<file path=ppt/slides/_rels/slide7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11.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image" Target="../media/image212.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image" Target="../media/image19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25.wmf"/><Relationship Id="rId3" Type="http://schemas.openxmlformats.org/officeDocument/2006/relationships/image" Target="../media/image21.jpeg"/><Relationship Id="rId7" Type="http://schemas.openxmlformats.org/officeDocument/2006/relationships/image" Target="../media/image23.wmf"/><Relationship Id="rId12"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22.bin"/><Relationship Id="rId11" Type="http://schemas.openxmlformats.org/officeDocument/2006/relationships/image" Target="../media/image24.wmf"/><Relationship Id="rId5" Type="http://schemas.openxmlformats.org/officeDocument/2006/relationships/image" Target="../media/image22.wmf"/><Relationship Id="rId15" Type="http://schemas.openxmlformats.org/officeDocument/2006/relationships/image" Target="../media/image26.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12.wmf"/><Relationship Id="rId14" Type="http://schemas.openxmlformats.org/officeDocument/2006/relationships/oleObject" Target="../embeddings/oleObject26.bin"/></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83.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82.emf"/><Relationship Id="rId2" Type="http://schemas.openxmlformats.org/officeDocument/2006/relationships/image" Target="../media/image181.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215.png"/><Relationship Id="rId2" Type="http://schemas.openxmlformats.org/officeDocument/2006/relationships/image" Target="../media/image214.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7.bin"/><Relationship Id="rId7" Type="http://schemas.openxmlformats.org/officeDocument/2006/relationships/oleObject" Target="../embeddings/oleObject29.bin"/><Relationship Id="rId12" Type="http://schemas.openxmlformats.org/officeDocument/2006/relationships/image" Target="../media/image30.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8.wmf"/><Relationship Id="rId11" Type="http://schemas.openxmlformats.org/officeDocument/2006/relationships/oleObject" Target="../embeddings/oleObject32.bin"/><Relationship Id="rId5" Type="http://schemas.openxmlformats.org/officeDocument/2006/relationships/oleObject" Target="../embeddings/oleObject28.bin"/><Relationship Id="rId10" Type="http://schemas.openxmlformats.org/officeDocument/2006/relationships/oleObject" Target="../embeddings/oleObject31.bin"/><Relationship Id="rId4" Type="http://schemas.openxmlformats.org/officeDocument/2006/relationships/image" Target="../media/image27.wmf"/><Relationship Id="rId9" Type="http://schemas.openxmlformats.org/officeDocument/2006/relationships/oleObject" Target="../embeddings/oleObject30.bin"/></Relationships>
</file>

<file path=ppt/slides/_rels/slide90.xml.rels><?xml version="1.0" encoding="UTF-8" standalone="yes"?>
<Relationships xmlns="http://schemas.openxmlformats.org/package/2006/relationships"><Relationship Id="rId2" Type="http://schemas.openxmlformats.org/officeDocument/2006/relationships/image" Target="../media/image216.emf"/><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8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lstStyle/>
          <a:p>
            <a:r>
              <a:rPr lang="en-US" dirty="0"/>
              <a:t>Chapter 7 and 8</a:t>
            </a:r>
          </a:p>
        </p:txBody>
      </p:sp>
      <p:sp>
        <p:nvSpPr>
          <p:cNvPr id="3" name="Subtitle 2"/>
          <p:cNvSpPr>
            <a:spLocks noGrp="1"/>
          </p:cNvSpPr>
          <p:nvPr>
            <p:ph type="subTitle" idx="1"/>
          </p:nvPr>
        </p:nvSpPr>
        <p:spPr>
          <a:xfrm>
            <a:off x="1447800" y="3200400"/>
            <a:ext cx="6400800" cy="838200"/>
          </a:xfrm>
        </p:spPr>
        <p:txBody>
          <a:bodyPr>
            <a:normAutofit/>
          </a:bodyPr>
          <a:lstStyle/>
          <a:p>
            <a:r>
              <a:rPr lang="en-US" dirty="0"/>
              <a:t>Energy and Work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rcRect/>
          <a:stretch>
            <a:fillRect/>
          </a:stretch>
        </p:blipFill>
        <p:spPr bwMode="auto">
          <a:xfrm>
            <a:off x="100084" y="1486637"/>
            <a:ext cx="8839200" cy="1752600"/>
          </a:xfrm>
          <a:prstGeom prst="rect">
            <a:avLst/>
          </a:prstGeom>
          <a:noFill/>
          <a:ln w="9525">
            <a:noFill/>
            <a:miter lim="800000"/>
            <a:headEnd/>
            <a:tailEnd/>
          </a:ln>
          <a:effectLst/>
        </p:spPr>
      </p:pic>
      <p:sp>
        <p:nvSpPr>
          <p:cNvPr id="8" name="Rectangle 7"/>
          <p:cNvSpPr/>
          <p:nvPr/>
        </p:nvSpPr>
        <p:spPr>
          <a:xfrm>
            <a:off x="155575" y="3840455"/>
            <a:ext cx="8839200" cy="923330"/>
          </a:xfrm>
          <a:prstGeom prst="rect">
            <a:avLst/>
          </a:prstGeom>
        </p:spPr>
        <p:txBody>
          <a:bodyPr wrap="square">
            <a:spAutoFit/>
          </a:bodyPr>
          <a:lstStyle/>
          <a:p>
            <a:r>
              <a:rPr lang="en-US" b="1" dirty="0"/>
              <a:t>Q4</a:t>
            </a:r>
            <a:r>
              <a:rPr lang="en-US" dirty="0"/>
              <a:t>. At time t = 0 a single force F acts on a 2.0 kg particle and changes its velocity from  </a:t>
            </a:r>
            <a:r>
              <a:rPr lang="en-US" b="1" i="1" dirty="0"/>
              <a:t>v</a:t>
            </a:r>
            <a:r>
              <a:rPr lang="en-US" b="1" i="1" baseline="-25000" dirty="0"/>
              <a:t>i</a:t>
            </a:r>
            <a:r>
              <a:rPr lang="en-US" b="1" i="1" dirty="0"/>
              <a:t> = (4.0i -3.0 j) m/s </a:t>
            </a:r>
            <a:r>
              <a:rPr lang="en-US" dirty="0"/>
              <a:t>at </a:t>
            </a:r>
            <a:r>
              <a:rPr lang="en-US" b="1" i="1" dirty="0"/>
              <a:t>t =0 s </a:t>
            </a:r>
            <a:r>
              <a:rPr lang="en-US" dirty="0"/>
              <a:t>to </a:t>
            </a:r>
            <a:r>
              <a:rPr lang="en-US" b="1" i="1" dirty="0" err="1"/>
              <a:t>v</a:t>
            </a:r>
            <a:r>
              <a:rPr lang="en-US" b="1" i="1" baseline="-25000" dirty="0" err="1"/>
              <a:t>f</a:t>
            </a:r>
            <a:r>
              <a:rPr lang="en-US" b="1" i="1" baseline="-25000" dirty="0"/>
              <a:t> </a:t>
            </a:r>
            <a:r>
              <a:rPr lang="en-US" b="1" i="1" dirty="0"/>
              <a:t>= (4.0i +3.0 j) m/s </a:t>
            </a:r>
            <a:r>
              <a:rPr lang="en-US" dirty="0"/>
              <a:t>at </a:t>
            </a:r>
            <a:r>
              <a:rPr lang="en-US" b="1" i="1" dirty="0"/>
              <a:t>t = 3.0 s</a:t>
            </a:r>
            <a:r>
              <a:rPr lang="en-US" dirty="0"/>
              <a:t>. During this time the work done by F on the particle is: (</a:t>
            </a:r>
            <a:r>
              <a:rPr lang="en-US" dirty="0" err="1"/>
              <a:t>Ans</a:t>
            </a:r>
            <a:r>
              <a:rPr lang="en-US" dirty="0"/>
              <a:t>: 0) </a:t>
            </a:r>
          </a:p>
        </p:txBody>
      </p:sp>
      <p:cxnSp>
        <p:nvCxnSpPr>
          <p:cNvPr id="4" name="Straight Connector 3"/>
          <p:cNvCxnSpPr/>
          <p:nvPr/>
        </p:nvCxnSpPr>
        <p:spPr>
          <a:xfrm>
            <a:off x="155575" y="876419"/>
            <a:ext cx="891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657600" y="153256"/>
            <a:ext cx="1556773" cy="523220"/>
          </a:xfrm>
          <a:prstGeom prst="rect">
            <a:avLst/>
          </a:prstGeom>
          <a:noFill/>
        </p:spPr>
        <p:txBody>
          <a:bodyPr wrap="none" rtlCol="1">
            <a:spAutoFit/>
          </a:bodyPr>
          <a:lstStyle/>
          <a:p>
            <a:r>
              <a:rPr lang="en-US" sz="2800" u="sng" dirty="0">
                <a:solidFill>
                  <a:srgbClr val="FF0000"/>
                </a:solidFill>
              </a:rPr>
              <a:t>Examples</a:t>
            </a:r>
            <a:endParaRPr lang="ar-SA" sz="2800" u="sng"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609600" y="0"/>
            <a:ext cx="6491456" cy="523220"/>
          </a:xfrm>
          <a:prstGeom prst="rect">
            <a:avLst/>
          </a:prstGeom>
          <a:noFill/>
          <a:ln w="9525">
            <a:noFill/>
            <a:miter lim="800000"/>
            <a:headEnd/>
            <a:tailEnd/>
          </a:ln>
        </p:spPr>
        <p:txBody>
          <a:bodyPr wrap="none">
            <a:spAutoFit/>
          </a:bodyPr>
          <a:lstStyle/>
          <a:p>
            <a:pPr algn="ctr" rtl="0"/>
            <a:r>
              <a:rPr lang="en-US" sz="2800" dirty="0">
                <a:latin typeface="Calibri" pitchFamily="34" charset="0"/>
              </a:rPr>
              <a:t>Examples: Work done by gravitational force</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4" name="Group 13"/>
          <p:cNvGrpSpPr/>
          <p:nvPr/>
        </p:nvGrpSpPr>
        <p:grpSpPr>
          <a:xfrm>
            <a:off x="228600" y="601840"/>
            <a:ext cx="8001000" cy="1795361"/>
            <a:chOff x="381000" y="2481778"/>
            <a:chExt cx="8001000" cy="1795361"/>
          </a:xfrm>
        </p:grpSpPr>
        <p:pic>
          <p:nvPicPr>
            <p:cNvPr id="15" name="Picture 5"/>
            <p:cNvPicPr>
              <a:picLocks noChangeAspect="1" noChangeArrowheads="1"/>
            </p:cNvPicPr>
            <p:nvPr/>
          </p:nvPicPr>
          <p:blipFill>
            <a:blip r:embed="rId2" cstate="print"/>
            <a:srcRect/>
            <a:stretch>
              <a:fillRect/>
            </a:stretch>
          </p:blipFill>
          <p:spPr bwMode="auto">
            <a:xfrm>
              <a:off x="6248400" y="2514600"/>
              <a:ext cx="2133600" cy="1762539"/>
            </a:xfrm>
            <a:prstGeom prst="rect">
              <a:avLst/>
            </a:prstGeom>
            <a:noFill/>
            <a:ln w="9525">
              <a:noFill/>
              <a:miter lim="800000"/>
              <a:headEnd/>
              <a:tailEnd/>
            </a:ln>
            <a:effectLst/>
          </p:spPr>
        </p:pic>
        <p:sp>
          <p:nvSpPr>
            <p:cNvPr id="16" name="Rectangle 15"/>
            <p:cNvSpPr/>
            <p:nvPr/>
          </p:nvSpPr>
          <p:spPr>
            <a:xfrm>
              <a:off x="381000" y="2481778"/>
              <a:ext cx="5486400" cy="1754326"/>
            </a:xfrm>
            <a:prstGeom prst="rect">
              <a:avLst/>
            </a:prstGeom>
          </p:spPr>
          <p:txBody>
            <a:bodyPr wrap="square">
              <a:spAutoFit/>
            </a:bodyPr>
            <a:lstStyle/>
            <a:p>
              <a:endParaRPr lang="en-US" dirty="0"/>
            </a:p>
            <a:p>
              <a:r>
                <a:rPr lang="en-US" dirty="0"/>
                <a:t> Q2: A man moves the 10-kg object shown in </a:t>
              </a:r>
              <a:r>
                <a:rPr lang="en-US" b="1" dirty="0"/>
                <a:t>Figure 2 </a:t>
              </a:r>
              <a:r>
                <a:rPr lang="en-US" dirty="0"/>
                <a:t>in a vertical plane from position X to position Y along a circular track of radius R = 20 m. The work done by the force of gravity during this motion is </a:t>
              </a:r>
            </a:p>
            <a:p>
              <a:r>
                <a:rPr lang="en-US" dirty="0"/>
                <a:t>A) − 3920 J </a:t>
              </a:r>
            </a:p>
          </p:txBody>
        </p:sp>
      </p:grpSp>
      <p:sp>
        <p:nvSpPr>
          <p:cNvPr id="17" name="Rectangle 16"/>
          <p:cNvSpPr/>
          <p:nvPr/>
        </p:nvSpPr>
        <p:spPr>
          <a:xfrm>
            <a:off x="228600" y="2667000"/>
            <a:ext cx="8458200" cy="1200329"/>
          </a:xfrm>
          <a:prstGeom prst="rect">
            <a:avLst/>
          </a:prstGeom>
        </p:spPr>
        <p:txBody>
          <a:bodyPr wrap="square">
            <a:spAutoFit/>
          </a:bodyPr>
          <a:lstStyle/>
          <a:p>
            <a:r>
              <a:rPr lang="en-US" dirty="0"/>
              <a:t>Q3.  A body of mass M = 2.00 kg, tied to a string, rotates in a vertical circle of radius R = 1.00 m. Find the work done by the force of gravity on the body during one full revolution. A) zero </a:t>
            </a:r>
          </a:p>
          <a:p>
            <a:r>
              <a:rPr lang="en-US" dirty="0"/>
              <a:t>  </a:t>
            </a:r>
          </a:p>
        </p:txBody>
      </p:sp>
      <p:cxnSp>
        <p:nvCxnSpPr>
          <p:cNvPr id="18" name="Straight Connector 17"/>
          <p:cNvCxnSpPr/>
          <p:nvPr/>
        </p:nvCxnSpPr>
        <p:spPr>
          <a:xfrm>
            <a:off x="65522" y="561392"/>
            <a:ext cx="891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7150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1" name="Object 3"/>
          <p:cNvGraphicFramePr>
            <a:graphicFrameLocks noChangeAspect="1"/>
          </p:cNvGraphicFramePr>
          <p:nvPr>
            <p:extLst>
              <p:ext uri="{D42A27DB-BD31-4B8C-83A1-F6EECF244321}">
                <p14:modId xmlns:p14="http://schemas.microsoft.com/office/powerpoint/2010/main" val="1016221651"/>
              </p:ext>
            </p:extLst>
          </p:nvPr>
        </p:nvGraphicFramePr>
        <p:xfrm>
          <a:off x="3292099" y="5573390"/>
          <a:ext cx="2314575" cy="979810"/>
        </p:xfrm>
        <a:graphic>
          <a:graphicData uri="http://schemas.openxmlformats.org/presentationml/2006/ole">
            <mc:AlternateContent xmlns:mc="http://schemas.openxmlformats.org/markup-compatibility/2006">
              <mc:Choice xmlns:v="urn:schemas-microsoft-com:vml" Requires="v">
                <p:oleObj spid="_x0000_s279058" name="Equation" r:id="rId3" imgW="1320480" imgH="609480" progId="Equation.3">
                  <p:embed/>
                </p:oleObj>
              </mc:Choice>
              <mc:Fallback>
                <p:oleObj name="Equation" r:id="rId3" imgW="1320480" imgH="60948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2099" y="5573390"/>
                        <a:ext cx="2314575" cy="979810"/>
                      </a:xfrm>
                      <a:prstGeom prst="rect">
                        <a:avLst/>
                      </a:prstGeom>
                      <a:noFill/>
                      <a:extLst/>
                    </p:spPr>
                  </p:pic>
                </p:oleObj>
              </mc:Fallback>
            </mc:AlternateContent>
          </a:graphicData>
        </a:graphic>
      </p:graphicFrame>
      <p:sp>
        <p:nvSpPr>
          <p:cNvPr id="5" name="TextBox 4"/>
          <p:cNvSpPr txBox="1"/>
          <p:nvPr/>
        </p:nvSpPr>
        <p:spPr>
          <a:xfrm>
            <a:off x="3505200" y="0"/>
            <a:ext cx="2250424" cy="707886"/>
          </a:xfrm>
          <a:prstGeom prst="rect">
            <a:avLst/>
          </a:prstGeom>
          <a:noFill/>
        </p:spPr>
        <p:txBody>
          <a:bodyPr wrap="none" rtlCol="0">
            <a:spAutoFit/>
          </a:bodyPr>
          <a:lstStyle/>
          <a:p>
            <a:r>
              <a:rPr lang="en-US" sz="4000" b="1" u="sng" dirty="0"/>
              <a:t>Power (P)</a:t>
            </a:r>
          </a:p>
        </p:txBody>
      </p:sp>
      <p:sp>
        <p:nvSpPr>
          <p:cNvPr id="6" name="TextBox 5"/>
          <p:cNvSpPr txBox="1"/>
          <p:nvPr/>
        </p:nvSpPr>
        <p:spPr>
          <a:xfrm>
            <a:off x="838200" y="1020500"/>
            <a:ext cx="2835275" cy="369332"/>
          </a:xfrm>
          <a:prstGeom prst="rect">
            <a:avLst/>
          </a:prstGeom>
          <a:noFill/>
        </p:spPr>
        <p:txBody>
          <a:bodyPr wrap="square" rtlCol="1">
            <a:spAutoFit/>
          </a:bodyPr>
          <a:lstStyle/>
          <a:p>
            <a:pPr algn="ctr"/>
            <a:r>
              <a:rPr lang="en-US" b="1" dirty="0">
                <a:solidFill>
                  <a:srgbClr val="0000FF"/>
                </a:solidFill>
              </a:rPr>
              <a:t>Power: Rate of doing work</a:t>
            </a:r>
            <a:endParaRPr lang="ar-SA" b="1" dirty="0">
              <a:solidFill>
                <a:srgbClr val="0000FF"/>
              </a:solidFill>
            </a:endParaRPr>
          </a:p>
        </p:txBody>
      </p:sp>
      <p:grpSp>
        <p:nvGrpSpPr>
          <p:cNvPr id="2" name="Group 8"/>
          <p:cNvGrpSpPr/>
          <p:nvPr/>
        </p:nvGrpSpPr>
        <p:grpSpPr>
          <a:xfrm>
            <a:off x="2298700" y="4251137"/>
            <a:ext cx="3570288" cy="1101591"/>
            <a:chOff x="2091201" y="3284499"/>
            <a:chExt cx="3570288" cy="1101591"/>
          </a:xfrm>
        </p:grpSpPr>
        <p:graphicFrame>
          <p:nvGraphicFramePr>
            <p:cNvPr id="27652" name="Object 4"/>
            <p:cNvGraphicFramePr>
              <a:graphicFrameLocks noChangeAspect="1"/>
            </p:cNvGraphicFramePr>
            <p:nvPr>
              <p:extLst>
                <p:ext uri="{D42A27DB-BD31-4B8C-83A1-F6EECF244321}">
                  <p14:modId xmlns:p14="http://schemas.microsoft.com/office/powerpoint/2010/main" val="2499608134"/>
                </p:ext>
              </p:extLst>
            </p:nvPr>
          </p:nvGraphicFramePr>
          <p:xfrm>
            <a:off x="2091201" y="3731104"/>
            <a:ext cx="3570288" cy="654986"/>
          </p:xfrm>
          <a:graphic>
            <a:graphicData uri="http://schemas.openxmlformats.org/presentationml/2006/ole">
              <mc:AlternateContent xmlns:mc="http://schemas.openxmlformats.org/markup-compatibility/2006">
                <mc:Choice xmlns:v="urn:schemas-microsoft-com:vml" Requires="v">
                  <p:oleObj spid="_x0000_s279059" name="معادلة" r:id="rId5" imgW="1625400" imgH="419040" progId="Equation.3">
                    <p:embed/>
                  </p:oleObj>
                </mc:Choice>
                <mc:Fallback>
                  <p:oleObj name="معادلة" r:id="rId5" imgW="1625400" imgH="419040" progId="Equation.3">
                    <p:embed/>
                    <p:pic>
                      <p:nvPicPr>
                        <p:cNvPr id="0" name="Picture 4"/>
                        <p:cNvPicPr>
                          <a:picLocks noChangeAspect="1" noChangeArrowheads="1"/>
                        </p:cNvPicPr>
                        <p:nvPr/>
                      </p:nvPicPr>
                      <p:blipFill>
                        <a:blip r:embed="rId6"/>
                        <a:srcRect/>
                        <a:stretch>
                          <a:fillRect/>
                        </a:stretch>
                      </p:blipFill>
                      <p:spPr bwMode="auto">
                        <a:xfrm>
                          <a:off x="2091201" y="3731104"/>
                          <a:ext cx="3570288" cy="654986"/>
                        </a:xfrm>
                        <a:prstGeom prst="rect">
                          <a:avLst/>
                        </a:prstGeom>
                        <a:noFill/>
                        <a:extLst/>
                      </p:spPr>
                    </p:pic>
                  </p:oleObj>
                </mc:Fallback>
              </mc:AlternateContent>
            </a:graphicData>
          </a:graphic>
        </p:graphicFrame>
        <p:sp>
          <p:nvSpPr>
            <p:cNvPr id="8" name="TextBox 7"/>
            <p:cNvSpPr txBox="1"/>
            <p:nvPr/>
          </p:nvSpPr>
          <p:spPr>
            <a:xfrm>
              <a:off x="2880210" y="3284499"/>
              <a:ext cx="2202141" cy="369332"/>
            </a:xfrm>
            <a:prstGeom prst="rect">
              <a:avLst/>
            </a:prstGeom>
            <a:noFill/>
          </p:spPr>
          <p:txBody>
            <a:bodyPr wrap="none" rtlCol="1">
              <a:spAutoFit/>
            </a:bodyPr>
            <a:lstStyle/>
            <a:p>
              <a:r>
                <a:rPr lang="en-US" b="1" u="sng" dirty="0">
                  <a:solidFill>
                    <a:srgbClr val="FF0000"/>
                  </a:solidFill>
                </a:rPr>
                <a:t>Instantaneous Power</a:t>
              </a:r>
              <a:endParaRPr lang="ar-SA" b="1" u="sng" dirty="0">
                <a:solidFill>
                  <a:srgbClr val="FF0000"/>
                </a:solidFill>
              </a:endParaRPr>
            </a:p>
          </p:txBody>
        </p:sp>
      </p:grpSp>
      <p:grpSp>
        <p:nvGrpSpPr>
          <p:cNvPr id="3" name="Group 10"/>
          <p:cNvGrpSpPr/>
          <p:nvPr/>
        </p:nvGrpSpPr>
        <p:grpSpPr>
          <a:xfrm>
            <a:off x="5281613" y="1338313"/>
            <a:ext cx="1776037" cy="1239137"/>
            <a:chOff x="1363662" y="1448644"/>
            <a:chExt cx="1776037" cy="1239137"/>
          </a:xfrm>
        </p:grpSpPr>
        <p:graphicFrame>
          <p:nvGraphicFramePr>
            <p:cNvPr id="27650" name="Object 2"/>
            <p:cNvGraphicFramePr>
              <a:graphicFrameLocks noChangeAspect="1"/>
            </p:cNvGraphicFramePr>
            <p:nvPr>
              <p:extLst>
                <p:ext uri="{D42A27DB-BD31-4B8C-83A1-F6EECF244321}">
                  <p14:modId xmlns:p14="http://schemas.microsoft.com/office/powerpoint/2010/main" val="1053167025"/>
                </p:ext>
              </p:extLst>
            </p:nvPr>
          </p:nvGraphicFramePr>
          <p:xfrm>
            <a:off x="1363662" y="1947069"/>
            <a:ext cx="1423987" cy="740712"/>
          </p:xfrm>
          <a:graphic>
            <a:graphicData uri="http://schemas.openxmlformats.org/presentationml/2006/ole">
              <mc:AlternateContent xmlns:mc="http://schemas.openxmlformats.org/markup-compatibility/2006">
                <mc:Choice xmlns:v="urn:schemas-microsoft-com:vml" Requires="v">
                  <p:oleObj spid="_x0000_s279060" name="معادلة" r:id="rId7" imgW="596880" imgH="393480" progId="Equation.3">
                    <p:embed/>
                  </p:oleObj>
                </mc:Choice>
                <mc:Fallback>
                  <p:oleObj name="معادلة" r:id="rId7" imgW="596880" imgH="393480" progId="Equation.3">
                    <p:embed/>
                    <p:pic>
                      <p:nvPicPr>
                        <p:cNvPr id="0" name="Picture 2"/>
                        <p:cNvPicPr>
                          <a:picLocks noChangeAspect="1" noChangeArrowheads="1"/>
                        </p:cNvPicPr>
                        <p:nvPr/>
                      </p:nvPicPr>
                      <p:blipFill>
                        <a:blip r:embed="rId8"/>
                        <a:srcRect/>
                        <a:stretch>
                          <a:fillRect/>
                        </a:stretch>
                      </p:blipFill>
                      <p:spPr bwMode="auto">
                        <a:xfrm>
                          <a:off x="1363662" y="1947069"/>
                          <a:ext cx="1423987" cy="740712"/>
                        </a:xfrm>
                        <a:prstGeom prst="rect">
                          <a:avLst/>
                        </a:prstGeom>
                        <a:noFill/>
                        <a:extLst/>
                      </p:spPr>
                    </p:pic>
                  </p:oleObj>
                </mc:Fallback>
              </mc:AlternateContent>
            </a:graphicData>
          </a:graphic>
        </p:graphicFrame>
        <p:sp>
          <p:nvSpPr>
            <p:cNvPr id="10" name="TextBox 9"/>
            <p:cNvSpPr txBox="1"/>
            <p:nvPr/>
          </p:nvSpPr>
          <p:spPr>
            <a:xfrm>
              <a:off x="1524000" y="1448644"/>
              <a:ext cx="1615699" cy="369332"/>
            </a:xfrm>
            <a:prstGeom prst="rect">
              <a:avLst/>
            </a:prstGeom>
            <a:noFill/>
          </p:spPr>
          <p:txBody>
            <a:bodyPr wrap="none" rtlCol="0">
              <a:spAutoFit/>
            </a:bodyPr>
            <a:lstStyle/>
            <a:p>
              <a:r>
                <a:rPr lang="en-US" b="1" u="sng" dirty="0">
                  <a:solidFill>
                    <a:srgbClr val="0000FF"/>
                  </a:solidFill>
                </a:rPr>
                <a:t>Average Power</a:t>
              </a:r>
            </a:p>
          </p:txBody>
        </p:sp>
      </p:grpSp>
      <p:cxnSp>
        <p:nvCxnSpPr>
          <p:cNvPr id="7" name="Straight Connector 6"/>
          <p:cNvCxnSpPr/>
          <p:nvPr/>
        </p:nvCxnSpPr>
        <p:spPr>
          <a:xfrm>
            <a:off x="4343400" y="1020500"/>
            <a:ext cx="0" cy="26371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832162" y="920196"/>
            <a:ext cx="3473638" cy="369332"/>
          </a:xfrm>
          <a:prstGeom prst="rect">
            <a:avLst/>
          </a:prstGeom>
          <a:noFill/>
        </p:spPr>
        <p:txBody>
          <a:bodyPr wrap="square" rtlCol="1">
            <a:spAutoFit/>
          </a:bodyPr>
          <a:lstStyle/>
          <a:p>
            <a:pPr algn="ctr"/>
            <a:r>
              <a:rPr lang="en-US" b="1" dirty="0">
                <a:solidFill>
                  <a:srgbClr val="0000FF"/>
                </a:solidFill>
              </a:rPr>
              <a:t>Power: Rate of energy transfer</a:t>
            </a:r>
            <a:endParaRPr lang="ar-SA" b="1" dirty="0">
              <a:solidFill>
                <a:srgbClr val="0000FF"/>
              </a:solidFill>
            </a:endParaRPr>
          </a:p>
        </p:txBody>
      </p:sp>
      <p:grpSp>
        <p:nvGrpSpPr>
          <p:cNvPr id="14" name="Group 10"/>
          <p:cNvGrpSpPr/>
          <p:nvPr/>
        </p:nvGrpSpPr>
        <p:grpSpPr>
          <a:xfrm>
            <a:off x="1676400" y="1601044"/>
            <a:ext cx="1615699" cy="1145331"/>
            <a:chOff x="1524000" y="1448644"/>
            <a:chExt cx="1615699" cy="1145331"/>
          </a:xfrm>
        </p:grpSpPr>
        <p:graphicFrame>
          <p:nvGraphicFramePr>
            <p:cNvPr id="15" name="Object 2"/>
            <p:cNvGraphicFramePr>
              <a:graphicFrameLocks noChangeAspect="1"/>
            </p:cNvGraphicFramePr>
            <p:nvPr>
              <p:extLst>
                <p:ext uri="{D42A27DB-BD31-4B8C-83A1-F6EECF244321}">
                  <p14:modId xmlns:p14="http://schemas.microsoft.com/office/powerpoint/2010/main" val="3116646589"/>
                </p:ext>
              </p:extLst>
            </p:nvPr>
          </p:nvGraphicFramePr>
          <p:xfrm>
            <a:off x="1617663" y="1831975"/>
            <a:ext cx="1341437" cy="762000"/>
          </p:xfrm>
          <a:graphic>
            <a:graphicData uri="http://schemas.openxmlformats.org/presentationml/2006/ole">
              <mc:AlternateContent xmlns:mc="http://schemas.openxmlformats.org/markup-compatibility/2006">
                <mc:Choice xmlns:v="urn:schemas-microsoft-com:vml" Requires="v">
                  <p:oleObj spid="_x0000_s279061" name="معادلة" r:id="rId9" imgW="545760" imgH="393480" progId="Equation.3">
                    <p:embed/>
                  </p:oleObj>
                </mc:Choice>
                <mc:Fallback>
                  <p:oleObj name="معادلة" r:id="rId9" imgW="545760" imgH="393480" progId="Equation.3">
                    <p:embed/>
                    <p:pic>
                      <p:nvPicPr>
                        <p:cNvPr id="0" name=""/>
                        <p:cNvPicPr>
                          <a:picLocks noChangeAspect="1" noChangeArrowheads="1"/>
                        </p:cNvPicPr>
                        <p:nvPr/>
                      </p:nvPicPr>
                      <p:blipFill>
                        <a:blip r:embed="rId10"/>
                        <a:srcRect/>
                        <a:stretch>
                          <a:fillRect/>
                        </a:stretch>
                      </p:blipFill>
                      <p:spPr bwMode="auto">
                        <a:xfrm>
                          <a:off x="1617663" y="1831975"/>
                          <a:ext cx="1341437" cy="762000"/>
                        </a:xfrm>
                        <a:prstGeom prst="rect">
                          <a:avLst/>
                        </a:prstGeom>
                        <a:noFill/>
                        <a:extLst/>
                      </p:spPr>
                    </p:pic>
                  </p:oleObj>
                </mc:Fallback>
              </mc:AlternateContent>
            </a:graphicData>
          </a:graphic>
        </p:graphicFrame>
        <p:sp>
          <p:nvSpPr>
            <p:cNvPr id="16" name="TextBox 15"/>
            <p:cNvSpPr txBox="1"/>
            <p:nvPr/>
          </p:nvSpPr>
          <p:spPr>
            <a:xfrm>
              <a:off x="1524000" y="1448644"/>
              <a:ext cx="1615699" cy="369332"/>
            </a:xfrm>
            <a:prstGeom prst="rect">
              <a:avLst/>
            </a:prstGeom>
            <a:noFill/>
          </p:spPr>
          <p:txBody>
            <a:bodyPr wrap="none" rtlCol="0">
              <a:spAutoFit/>
            </a:bodyPr>
            <a:lstStyle/>
            <a:p>
              <a:r>
                <a:rPr lang="en-US" b="1" u="sng" dirty="0">
                  <a:solidFill>
                    <a:srgbClr val="0000FF"/>
                  </a:solidFill>
                </a:rPr>
                <a:t>Average Power</a:t>
              </a:r>
            </a:p>
          </p:txBody>
        </p:sp>
      </p:grpSp>
      <p:cxnSp>
        <p:nvCxnSpPr>
          <p:cNvPr id="17" name="Straight Connector 16"/>
          <p:cNvCxnSpPr/>
          <p:nvPr/>
        </p:nvCxnSpPr>
        <p:spPr>
          <a:xfrm>
            <a:off x="155575" y="876419"/>
            <a:ext cx="891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383178" y="2722114"/>
            <a:ext cx="2202141" cy="1103845"/>
            <a:chOff x="1383178" y="2722114"/>
            <a:chExt cx="2202141" cy="1103845"/>
          </a:xfrm>
        </p:grpSpPr>
        <p:graphicFrame>
          <p:nvGraphicFramePr>
            <p:cNvPr id="18" name="Object 4"/>
            <p:cNvGraphicFramePr>
              <a:graphicFrameLocks noChangeAspect="1"/>
            </p:cNvGraphicFramePr>
            <p:nvPr>
              <p:extLst>
                <p:ext uri="{D42A27DB-BD31-4B8C-83A1-F6EECF244321}">
                  <p14:modId xmlns:p14="http://schemas.microsoft.com/office/powerpoint/2010/main" val="1249909062"/>
                </p:ext>
              </p:extLst>
            </p:nvPr>
          </p:nvGraphicFramePr>
          <p:xfrm>
            <a:off x="1734344" y="3108409"/>
            <a:ext cx="1422400" cy="717550"/>
          </p:xfrm>
          <a:graphic>
            <a:graphicData uri="http://schemas.openxmlformats.org/presentationml/2006/ole">
              <mc:AlternateContent xmlns:mc="http://schemas.openxmlformats.org/markup-compatibility/2006">
                <mc:Choice xmlns:v="urn:schemas-microsoft-com:vml" Requires="v">
                  <p:oleObj spid="_x0000_s279062" name="معادلة" r:id="rId11" imgW="647640" imgH="393480" progId="Equation.3">
                    <p:embed/>
                  </p:oleObj>
                </mc:Choice>
                <mc:Fallback>
                  <p:oleObj name="معادلة" r:id="rId11" imgW="647640" imgH="393480" progId="Equation.3">
                    <p:embed/>
                    <p:pic>
                      <p:nvPicPr>
                        <p:cNvPr id="0" name=""/>
                        <p:cNvPicPr>
                          <a:picLocks noChangeAspect="1" noChangeArrowheads="1"/>
                        </p:cNvPicPr>
                        <p:nvPr/>
                      </p:nvPicPr>
                      <p:blipFill>
                        <a:blip r:embed="rId12"/>
                        <a:srcRect/>
                        <a:stretch>
                          <a:fillRect/>
                        </a:stretch>
                      </p:blipFill>
                      <p:spPr bwMode="auto">
                        <a:xfrm>
                          <a:off x="1734344" y="3108409"/>
                          <a:ext cx="1422400" cy="717550"/>
                        </a:xfrm>
                        <a:prstGeom prst="rect">
                          <a:avLst/>
                        </a:prstGeom>
                        <a:noFill/>
                        <a:extLst/>
                      </p:spPr>
                    </p:pic>
                  </p:oleObj>
                </mc:Fallback>
              </mc:AlternateContent>
            </a:graphicData>
          </a:graphic>
        </p:graphicFrame>
        <p:sp>
          <p:nvSpPr>
            <p:cNvPr id="19" name="TextBox 18"/>
            <p:cNvSpPr txBox="1"/>
            <p:nvPr/>
          </p:nvSpPr>
          <p:spPr>
            <a:xfrm>
              <a:off x="1383178" y="2722114"/>
              <a:ext cx="2202141" cy="369332"/>
            </a:xfrm>
            <a:prstGeom prst="rect">
              <a:avLst/>
            </a:prstGeom>
            <a:noFill/>
          </p:spPr>
          <p:txBody>
            <a:bodyPr wrap="none" rtlCol="1">
              <a:spAutoFit/>
            </a:bodyPr>
            <a:lstStyle/>
            <a:p>
              <a:r>
                <a:rPr lang="en-US" b="1" u="sng" dirty="0">
                  <a:solidFill>
                    <a:srgbClr val="FF0000"/>
                  </a:solidFill>
                </a:rPr>
                <a:t>Instantaneous Power</a:t>
              </a:r>
              <a:endParaRPr lang="ar-SA" b="1" u="sng" dirty="0">
                <a:solidFill>
                  <a:srgbClr val="FF0000"/>
                </a:solidFill>
              </a:endParaRPr>
            </a:p>
          </p:txBody>
        </p:sp>
      </p:grpSp>
      <p:grpSp>
        <p:nvGrpSpPr>
          <p:cNvPr id="21" name="Group 20"/>
          <p:cNvGrpSpPr/>
          <p:nvPr/>
        </p:nvGrpSpPr>
        <p:grpSpPr>
          <a:xfrm>
            <a:off x="4776889" y="2775001"/>
            <a:ext cx="2202141" cy="1103262"/>
            <a:chOff x="1383178" y="2722114"/>
            <a:chExt cx="2202141" cy="1103262"/>
          </a:xfrm>
        </p:grpSpPr>
        <p:graphicFrame>
          <p:nvGraphicFramePr>
            <p:cNvPr id="22" name="Object 4"/>
            <p:cNvGraphicFramePr>
              <a:graphicFrameLocks noChangeAspect="1"/>
            </p:cNvGraphicFramePr>
            <p:nvPr>
              <p:extLst>
                <p:ext uri="{D42A27DB-BD31-4B8C-83A1-F6EECF244321}">
                  <p14:modId xmlns:p14="http://schemas.microsoft.com/office/powerpoint/2010/main" val="1022423185"/>
                </p:ext>
              </p:extLst>
            </p:nvPr>
          </p:nvGraphicFramePr>
          <p:xfrm>
            <a:off x="1789477" y="3107826"/>
            <a:ext cx="1309687" cy="717550"/>
          </p:xfrm>
          <a:graphic>
            <a:graphicData uri="http://schemas.openxmlformats.org/presentationml/2006/ole">
              <mc:AlternateContent xmlns:mc="http://schemas.openxmlformats.org/markup-compatibility/2006">
                <mc:Choice xmlns:v="urn:schemas-microsoft-com:vml" Requires="v">
                  <p:oleObj spid="_x0000_s279063" name="معادلة" r:id="rId13" imgW="596880" imgH="393480" progId="Equation.3">
                    <p:embed/>
                  </p:oleObj>
                </mc:Choice>
                <mc:Fallback>
                  <p:oleObj name="معادلة" r:id="rId13" imgW="596880" imgH="393480" progId="Equation.3">
                    <p:embed/>
                    <p:pic>
                      <p:nvPicPr>
                        <p:cNvPr id="0" name=""/>
                        <p:cNvPicPr>
                          <a:picLocks noChangeAspect="1" noChangeArrowheads="1"/>
                        </p:cNvPicPr>
                        <p:nvPr/>
                      </p:nvPicPr>
                      <p:blipFill>
                        <a:blip r:embed="rId14"/>
                        <a:srcRect/>
                        <a:stretch>
                          <a:fillRect/>
                        </a:stretch>
                      </p:blipFill>
                      <p:spPr bwMode="auto">
                        <a:xfrm>
                          <a:off x="1789477" y="3107826"/>
                          <a:ext cx="1309687" cy="717550"/>
                        </a:xfrm>
                        <a:prstGeom prst="rect">
                          <a:avLst/>
                        </a:prstGeom>
                        <a:noFill/>
                        <a:extLst/>
                      </p:spPr>
                    </p:pic>
                  </p:oleObj>
                </mc:Fallback>
              </mc:AlternateContent>
            </a:graphicData>
          </a:graphic>
        </p:graphicFrame>
        <p:sp>
          <p:nvSpPr>
            <p:cNvPr id="23" name="TextBox 22"/>
            <p:cNvSpPr txBox="1"/>
            <p:nvPr/>
          </p:nvSpPr>
          <p:spPr>
            <a:xfrm>
              <a:off x="1383178" y="2722114"/>
              <a:ext cx="2202141" cy="369332"/>
            </a:xfrm>
            <a:prstGeom prst="rect">
              <a:avLst/>
            </a:prstGeom>
            <a:noFill/>
          </p:spPr>
          <p:txBody>
            <a:bodyPr wrap="none" rtlCol="1">
              <a:spAutoFit/>
            </a:bodyPr>
            <a:lstStyle/>
            <a:p>
              <a:r>
                <a:rPr lang="en-US" b="1" u="sng" dirty="0">
                  <a:solidFill>
                    <a:srgbClr val="FF0000"/>
                  </a:solidFill>
                </a:rPr>
                <a:t>Instantaneous Power</a:t>
              </a:r>
              <a:endParaRPr lang="ar-SA" b="1" u="sng"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0"/>
            <a:ext cx="8229600" cy="563562"/>
          </a:xfrm>
          <a:noFill/>
          <a:ln w="76200">
            <a:noFill/>
          </a:ln>
        </p:spPr>
        <p:txBody>
          <a:bodyPr>
            <a:normAutofit fontScale="90000"/>
          </a:bodyPr>
          <a:lstStyle/>
          <a:p>
            <a:r>
              <a:rPr lang="en-US" sz="3200" b="1" dirty="0">
                <a:solidFill>
                  <a:srgbClr val="00B050"/>
                </a:solidFill>
                <a:latin typeface="Comic Sans MS" pitchFamily="66" charset="0"/>
              </a:rPr>
              <a:t>Examples of Power</a:t>
            </a:r>
          </a:p>
        </p:txBody>
      </p:sp>
      <p:sp>
        <p:nvSpPr>
          <p:cNvPr id="8" name="Rectangle 7"/>
          <p:cNvSpPr/>
          <p:nvPr/>
        </p:nvSpPr>
        <p:spPr>
          <a:xfrm>
            <a:off x="228600" y="2000071"/>
            <a:ext cx="8686800" cy="1200329"/>
          </a:xfrm>
          <a:prstGeom prst="rect">
            <a:avLst/>
          </a:prstGeom>
        </p:spPr>
        <p:txBody>
          <a:bodyPr wrap="square">
            <a:spAutoFit/>
          </a:bodyPr>
          <a:lstStyle/>
          <a:p>
            <a:r>
              <a:rPr lang="en-US" dirty="0"/>
              <a:t>Q3.  A particle is acted on by a constant force F= (2.0 N) </a:t>
            </a:r>
            <a:r>
              <a:rPr lang="en-US" dirty="0" err="1"/>
              <a:t>i</a:t>
            </a:r>
            <a:r>
              <a:rPr lang="en-US" dirty="0"/>
              <a:t>– (5.0 N) j and is displaced from an initial position of </a:t>
            </a:r>
            <a:r>
              <a:rPr lang="en-US" dirty="0" err="1"/>
              <a:t>d</a:t>
            </a:r>
            <a:r>
              <a:rPr lang="en-US" baseline="-25000" dirty="0" err="1"/>
              <a:t>i</a:t>
            </a:r>
            <a:r>
              <a:rPr lang="en-US" dirty="0"/>
              <a:t>= (0.50 m)</a:t>
            </a:r>
            <a:r>
              <a:rPr lang="en-US" dirty="0" err="1"/>
              <a:t>i</a:t>
            </a:r>
            <a:r>
              <a:rPr lang="en-US" dirty="0"/>
              <a:t>+ (0.80 m)j at time </a:t>
            </a:r>
            <a:r>
              <a:rPr lang="en-US" i="1" dirty="0"/>
              <a:t>t = 0 s to a final position of </a:t>
            </a:r>
            <a:r>
              <a:rPr lang="en-US" i="1" dirty="0" err="1"/>
              <a:t>d</a:t>
            </a:r>
            <a:r>
              <a:rPr lang="en-US" i="1" baseline="-25000" dirty="0" err="1"/>
              <a:t>f</a:t>
            </a:r>
            <a:r>
              <a:rPr lang="en-US" i="1" dirty="0"/>
              <a:t>= (3.5 m)</a:t>
            </a:r>
            <a:r>
              <a:rPr lang="en-US" i="1" dirty="0" err="1"/>
              <a:t>i</a:t>
            </a:r>
            <a:r>
              <a:rPr lang="en-US" i="1" dirty="0"/>
              <a:t>+ (9.8 m)j at time t = 10 s. Find the average power (in Watts) on the particle due to this force in this time interval. </a:t>
            </a:r>
            <a:r>
              <a:rPr lang="en-US" dirty="0"/>
              <a:t>A) –3.9 </a:t>
            </a:r>
          </a:p>
        </p:txBody>
      </p:sp>
      <p:grpSp>
        <p:nvGrpSpPr>
          <p:cNvPr id="9" name="Group 8"/>
          <p:cNvGrpSpPr/>
          <p:nvPr/>
        </p:nvGrpSpPr>
        <p:grpSpPr>
          <a:xfrm>
            <a:off x="228600" y="3276600"/>
            <a:ext cx="8763000" cy="1477328"/>
            <a:chOff x="228600" y="656272"/>
            <a:chExt cx="8763000" cy="1477328"/>
          </a:xfrm>
        </p:grpSpPr>
        <p:pic>
          <p:nvPicPr>
            <p:cNvPr id="10" name="Picture 5"/>
            <p:cNvPicPr>
              <a:picLocks noChangeAspect="1" noChangeArrowheads="1"/>
            </p:cNvPicPr>
            <p:nvPr/>
          </p:nvPicPr>
          <p:blipFill>
            <a:blip r:embed="rId2" cstate="print"/>
            <a:srcRect/>
            <a:stretch>
              <a:fillRect/>
            </a:stretch>
          </p:blipFill>
          <p:spPr bwMode="auto">
            <a:xfrm>
              <a:off x="6248400" y="824344"/>
              <a:ext cx="2743200" cy="1309255"/>
            </a:xfrm>
            <a:prstGeom prst="rect">
              <a:avLst/>
            </a:prstGeom>
            <a:noFill/>
            <a:ln w="9525">
              <a:noFill/>
              <a:miter lim="800000"/>
              <a:headEnd/>
              <a:tailEnd/>
            </a:ln>
            <a:effectLst/>
          </p:spPr>
        </p:pic>
        <p:sp>
          <p:nvSpPr>
            <p:cNvPr id="11" name="Rectangle 10"/>
            <p:cNvSpPr/>
            <p:nvPr/>
          </p:nvSpPr>
          <p:spPr>
            <a:xfrm>
              <a:off x="228600" y="656272"/>
              <a:ext cx="6096000" cy="1477328"/>
            </a:xfrm>
            <a:prstGeom prst="rect">
              <a:avLst/>
            </a:prstGeom>
          </p:spPr>
          <p:txBody>
            <a:bodyPr wrap="square">
              <a:spAutoFit/>
            </a:bodyPr>
            <a:lstStyle/>
            <a:p>
              <a:r>
                <a:rPr lang="en-US" dirty="0"/>
                <a:t> Q4. </a:t>
              </a:r>
              <a:r>
                <a:rPr lang="en-US" b="1" dirty="0"/>
                <a:t>Figure 4 </a:t>
              </a:r>
              <a:r>
                <a:rPr lang="en-US" dirty="0"/>
                <a:t>shows two equal forces of magnitude F = 10 N acting on a box as the box slides to the right across a frictionless floor. The speed of the box at a certain instant is 4.0 m/s. Calculate the net power due to these two forces at that instant? A) 20 W </a:t>
              </a:r>
            </a:p>
          </p:txBody>
        </p:sp>
      </p:grpSp>
      <p:sp>
        <p:nvSpPr>
          <p:cNvPr id="12" name="Rectangle 5"/>
          <p:cNvSpPr>
            <a:spLocks noChangeArrowheads="1"/>
          </p:cNvSpPr>
          <p:nvPr/>
        </p:nvSpPr>
        <p:spPr bwMode="auto">
          <a:xfrm>
            <a:off x="228600" y="4800600"/>
            <a:ext cx="8915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dirty="0"/>
              <a:t>Q5. A 3.0-kg mass has an initial velocity </a:t>
            </a:r>
            <a:r>
              <a:rPr lang="en-US" sz="2000" b="1" dirty="0" err="1"/>
              <a:t>v</a:t>
            </a:r>
            <a:r>
              <a:rPr lang="en-US" sz="2000" b="1" baseline="-25000" dirty="0" err="1"/>
              <a:t>o</a:t>
            </a:r>
            <a:r>
              <a:rPr lang="en-US" sz="2000" b="1" dirty="0"/>
              <a:t> </a:t>
            </a:r>
            <a:r>
              <a:rPr lang="en-US" sz="2000" dirty="0"/>
              <a:t>= (6.0 </a:t>
            </a:r>
            <a:r>
              <a:rPr lang="en-US" sz="2000" b="1" dirty="0" err="1"/>
              <a:t>i</a:t>
            </a:r>
            <a:r>
              <a:rPr lang="en-US" sz="2000" dirty="0"/>
              <a:t> – 2.0 </a:t>
            </a:r>
            <a:r>
              <a:rPr lang="en-US" sz="2000" b="1" dirty="0"/>
              <a:t>j</a:t>
            </a:r>
            <a:r>
              <a:rPr lang="en-US" sz="2000" dirty="0"/>
              <a:t>) m/s. A single force </a:t>
            </a:r>
            <a:r>
              <a:rPr lang="en-US" sz="2000" b="1" dirty="0"/>
              <a:t>F</a:t>
            </a:r>
            <a:r>
              <a:rPr lang="en-US" sz="2000" dirty="0"/>
              <a:t> is applied for 5.0 s which changes its velocity to </a:t>
            </a:r>
            <a:r>
              <a:rPr lang="en-US" sz="2000" b="1" dirty="0"/>
              <a:t>v </a:t>
            </a:r>
            <a:r>
              <a:rPr lang="en-US" sz="2000" dirty="0"/>
              <a:t>= (8.0 </a:t>
            </a:r>
            <a:r>
              <a:rPr lang="en-US" sz="2000" b="1" dirty="0" err="1"/>
              <a:t>i</a:t>
            </a:r>
            <a:r>
              <a:rPr lang="en-US" sz="2000" dirty="0"/>
              <a:t> + 4.0 </a:t>
            </a:r>
            <a:r>
              <a:rPr lang="en-US" sz="2000" b="1" dirty="0"/>
              <a:t>j</a:t>
            </a:r>
            <a:r>
              <a:rPr lang="en-US" sz="2000" dirty="0"/>
              <a:t>) m/s. Find the average power delivered by the force in this interval. (</a:t>
            </a:r>
            <a:r>
              <a:rPr lang="en-US" sz="2000" dirty="0" err="1"/>
              <a:t>Ans</a:t>
            </a:r>
            <a:r>
              <a:rPr lang="en-US" sz="2000" dirty="0"/>
              <a:t>: </a:t>
            </a:r>
            <a:r>
              <a:rPr lang="pt-BR" sz="2000" dirty="0"/>
              <a:t>12  W)</a:t>
            </a:r>
            <a:endParaRPr lang="en-US" sz="2000" dirty="0"/>
          </a:p>
        </p:txBody>
      </p:sp>
      <p:sp>
        <p:nvSpPr>
          <p:cNvPr id="13" name="Rectangle 12"/>
          <p:cNvSpPr/>
          <p:nvPr/>
        </p:nvSpPr>
        <p:spPr>
          <a:xfrm>
            <a:off x="228600" y="5934670"/>
            <a:ext cx="8915400" cy="923330"/>
          </a:xfrm>
          <a:prstGeom prst="rect">
            <a:avLst/>
          </a:prstGeom>
        </p:spPr>
        <p:txBody>
          <a:bodyPr wrap="square">
            <a:spAutoFit/>
          </a:bodyPr>
          <a:lstStyle/>
          <a:p>
            <a:r>
              <a:rPr lang="en-US" dirty="0"/>
              <a:t>Q6.: A 60-kg boy runs from the 1</a:t>
            </a:r>
            <a:r>
              <a:rPr lang="en-US" baseline="30000" dirty="0"/>
              <a:t>st</a:t>
            </a:r>
            <a:r>
              <a:rPr lang="en-US" dirty="0"/>
              <a:t> floor to the 2</a:t>
            </a:r>
            <a:r>
              <a:rPr lang="en-US" baseline="30000" dirty="0"/>
              <a:t>nd</a:t>
            </a:r>
            <a:r>
              <a:rPr lang="en-US" dirty="0"/>
              <a:t> floor, using the stairs, in 12 s. The stairs are made up of 30 steps, each 10 cm high. Calculate the average power required by the boy.(</a:t>
            </a:r>
            <a:r>
              <a:rPr lang="en-US" dirty="0" err="1"/>
              <a:t>Ans</a:t>
            </a:r>
            <a:r>
              <a:rPr lang="en-US" dirty="0"/>
              <a:t>: 147  W)</a:t>
            </a:r>
          </a:p>
        </p:txBody>
      </p:sp>
      <p:pic>
        <p:nvPicPr>
          <p:cNvPr id="14" name="Picture 4"/>
          <p:cNvPicPr>
            <a:picLocks noChangeAspect="1" noChangeArrowheads="1"/>
          </p:cNvPicPr>
          <p:nvPr/>
        </p:nvPicPr>
        <p:blipFill>
          <a:blip r:embed="rId3" cstate="print"/>
          <a:srcRect/>
          <a:stretch>
            <a:fillRect/>
          </a:stretch>
        </p:blipFill>
        <p:spPr bwMode="auto">
          <a:xfrm>
            <a:off x="94287" y="418696"/>
            <a:ext cx="8839939" cy="1600200"/>
          </a:xfrm>
          <a:prstGeom prst="rect">
            <a:avLst/>
          </a:prstGeom>
          <a:noFill/>
          <a:ln w="9525">
            <a:noFill/>
            <a:miter lim="800000"/>
            <a:headEnd/>
            <a:tailEnd/>
          </a:ln>
          <a:effectLst/>
        </p:spPr>
      </p:pic>
    </p:spTree>
    <p:extLst>
      <p:ext uri="{BB962C8B-B14F-4D97-AF65-F5344CB8AC3E}">
        <p14:creationId xmlns:p14="http://schemas.microsoft.com/office/powerpoint/2010/main" val="756498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rot="5400000">
            <a:off x="-774439" y="3588202"/>
            <a:ext cx="3200401" cy="879362"/>
            <a:chOff x="5029200" y="2609010"/>
            <a:chExt cx="3200401" cy="879362"/>
          </a:xfrm>
        </p:grpSpPr>
        <p:cxnSp>
          <p:nvCxnSpPr>
            <p:cNvPr id="12" name="Straight Connector 11"/>
            <p:cNvCxnSpPr/>
            <p:nvPr/>
          </p:nvCxnSpPr>
          <p:spPr>
            <a:xfrm>
              <a:off x="5181601" y="3042139"/>
              <a:ext cx="3048000" cy="0"/>
            </a:xfrm>
            <a:prstGeom prst="line">
              <a:avLst/>
            </a:prstGeom>
            <a:ln w="28575">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5920357">
              <a:off x="6757856" y="3049231"/>
              <a:ext cx="508950" cy="369332"/>
            </a:xfrm>
            <a:prstGeom prst="rect">
              <a:avLst/>
            </a:prstGeom>
            <a:noFill/>
          </p:spPr>
          <p:txBody>
            <a:bodyPr wrap="square" rtlCol="1">
              <a:spAutoFit/>
            </a:bodyPr>
            <a:lstStyle/>
            <a:p>
              <a:r>
                <a:rPr lang="en-US" b="1" i="1" dirty="0">
                  <a:solidFill>
                    <a:srgbClr val="0000FF"/>
                  </a:solidFill>
                </a:rPr>
                <a:t>F</a:t>
              </a:r>
              <a:endParaRPr lang="ar-SA" b="1" i="1" dirty="0">
                <a:solidFill>
                  <a:srgbClr val="0000FF"/>
                </a:solidFill>
              </a:endParaRPr>
            </a:p>
          </p:txBody>
        </p:sp>
        <p:cxnSp>
          <p:nvCxnSpPr>
            <p:cNvPr id="14" name="Straight Connector 13"/>
            <p:cNvCxnSpPr/>
            <p:nvPr/>
          </p:nvCxnSpPr>
          <p:spPr>
            <a:xfrm>
              <a:off x="5181605" y="3036254"/>
              <a:ext cx="2438400" cy="0"/>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5029200" y="2850439"/>
              <a:ext cx="304800" cy="34996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TextBox 15"/>
            <p:cNvSpPr txBox="1"/>
            <p:nvPr/>
          </p:nvSpPr>
          <p:spPr>
            <a:xfrm rot="16200000">
              <a:off x="5815952" y="2602468"/>
              <a:ext cx="356248" cy="369332"/>
            </a:xfrm>
            <a:prstGeom prst="rect">
              <a:avLst/>
            </a:prstGeom>
            <a:noFill/>
          </p:spPr>
          <p:txBody>
            <a:bodyPr wrap="square" rtlCol="1">
              <a:spAutoFit/>
            </a:bodyPr>
            <a:lstStyle/>
            <a:p>
              <a:r>
                <a:rPr lang="en-US" b="1" i="1" dirty="0">
                  <a:solidFill>
                    <a:srgbClr val="FF0000"/>
                  </a:solidFill>
                </a:rPr>
                <a:t>d</a:t>
              </a:r>
              <a:endParaRPr lang="ar-SA" b="1" i="1" dirty="0">
                <a:solidFill>
                  <a:srgbClr val="FF0000"/>
                </a:solidFill>
              </a:endParaRPr>
            </a:p>
          </p:txBody>
        </p:sp>
      </p:grpSp>
      <p:grpSp>
        <p:nvGrpSpPr>
          <p:cNvPr id="17" name="Group 16"/>
          <p:cNvGrpSpPr/>
          <p:nvPr/>
        </p:nvGrpSpPr>
        <p:grpSpPr>
          <a:xfrm rot="18752738">
            <a:off x="6113502" y="4902909"/>
            <a:ext cx="2274233" cy="1611090"/>
            <a:chOff x="5029200" y="2239777"/>
            <a:chExt cx="2274233" cy="1611090"/>
          </a:xfrm>
        </p:grpSpPr>
        <p:cxnSp>
          <p:nvCxnSpPr>
            <p:cNvPr id="18" name="Straight Connector 17"/>
            <p:cNvCxnSpPr/>
            <p:nvPr/>
          </p:nvCxnSpPr>
          <p:spPr>
            <a:xfrm rot="2847262" flipV="1">
              <a:off x="5652739" y="2200172"/>
              <a:ext cx="1611090" cy="1690299"/>
            </a:xfrm>
            <a:prstGeom prst="line">
              <a:avLst/>
            </a:prstGeom>
            <a:ln w="28575">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740769" y="3137095"/>
              <a:ext cx="290464" cy="369332"/>
            </a:xfrm>
            <a:prstGeom prst="rect">
              <a:avLst/>
            </a:prstGeom>
            <a:noFill/>
          </p:spPr>
          <p:txBody>
            <a:bodyPr wrap="none" rtlCol="1">
              <a:spAutoFit/>
            </a:bodyPr>
            <a:lstStyle/>
            <a:p>
              <a:r>
                <a:rPr lang="en-US" b="1" i="1" dirty="0">
                  <a:solidFill>
                    <a:srgbClr val="0000FF"/>
                  </a:solidFill>
                </a:rPr>
                <a:t>F</a:t>
              </a:r>
              <a:endParaRPr lang="ar-SA" b="1" i="1" dirty="0">
                <a:solidFill>
                  <a:srgbClr val="0000FF"/>
                </a:solidFill>
              </a:endParaRPr>
            </a:p>
          </p:txBody>
        </p:sp>
        <p:cxnSp>
          <p:nvCxnSpPr>
            <p:cNvPr id="20" name="Straight Connector 19"/>
            <p:cNvCxnSpPr/>
            <p:nvPr/>
          </p:nvCxnSpPr>
          <p:spPr>
            <a:xfrm rot="2847262" flipV="1">
              <a:off x="5292815" y="2408307"/>
              <a:ext cx="1177849" cy="1271729"/>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5029200" y="2850439"/>
              <a:ext cx="304800" cy="34996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TextBox 21"/>
            <p:cNvSpPr txBox="1"/>
            <p:nvPr/>
          </p:nvSpPr>
          <p:spPr>
            <a:xfrm>
              <a:off x="5815952" y="2602468"/>
              <a:ext cx="356248" cy="369332"/>
            </a:xfrm>
            <a:prstGeom prst="rect">
              <a:avLst/>
            </a:prstGeom>
            <a:noFill/>
          </p:spPr>
          <p:txBody>
            <a:bodyPr wrap="square" rtlCol="1">
              <a:spAutoFit/>
            </a:bodyPr>
            <a:lstStyle/>
            <a:p>
              <a:r>
                <a:rPr lang="en-US" b="1" i="1" dirty="0">
                  <a:solidFill>
                    <a:srgbClr val="FF0000"/>
                  </a:solidFill>
                </a:rPr>
                <a:t>d</a:t>
              </a:r>
              <a:endParaRPr lang="ar-SA" b="1" i="1" dirty="0">
                <a:solidFill>
                  <a:srgbClr val="FF0000"/>
                </a:solidFill>
              </a:endParaRPr>
            </a:p>
          </p:txBody>
        </p:sp>
      </p:grpSp>
      <p:cxnSp>
        <p:nvCxnSpPr>
          <p:cNvPr id="23" name="Straight Connector 22"/>
          <p:cNvCxnSpPr/>
          <p:nvPr/>
        </p:nvCxnSpPr>
        <p:spPr>
          <a:xfrm>
            <a:off x="155575" y="876419"/>
            <a:ext cx="891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0" y="101025"/>
            <a:ext cx="9144000" cy="461665"/>
          </a:xfrm>
          <a:prstGeom prst="rect">
            <a:avLst/>
          </a:prstGeom>
          <a:noFill/>
        </p:spPr>
        <p:txBody>
          <a:bodyPr wrap="square" rtlCol="0">
            <a:spAutoFit/>
          </a:bodyPr>
          <a:lstStyle/>
          <a:p>
            <a:pPr algn="ctr"/>
            <a:r>
              <a:rPr lang="en-US" sz="2400" b="1" dirty="0">
                <a:solidFill>
                  <a:srgbClr val="FF0000"/>
                </a:solidFill>
                <a:latin typeface="Comic Sans MS" pitchFamily="66" charset="0"/>
              </a:rPr>
              <a:t>Always make displacement and force along the same line</a:t>
            </a:r>
          </a:p>
        </p:txBody>
      </p:sp>
      <p:graphicFrame>
        <p:nvGraphicFramePr>
          <p:cNvPr id="25" name="Object 2"/>
          <p:cNvGraphicFramePr>
            <a:graphicFrameLocks noChangeAspect="1"/>
          </p:cNvGraphicFramePr>
          <p:nvPr>
            <p:extLst>
              <p:ext uri="{D42A27DB-BD31-4B8C-83A1-F6EECF244321}">
                <p14:modId xmlns:p14="http://schemas.microsoft.com/office/powerpoint/2010/main" val="3380201271"/>
              </p:ext>
            </p:extLst>
          </p:nvPr>
        </p:nvGraphicFramePr>
        <p:xfrm>
          <a:off x="7177243" y="1015292"/>
          <a:ext cx="1277938" cy="336550"/>
        </p:xfrm>
        <a:graphic>
          <a:graphicData uri="http://schemas.openxmlformats.org/presentationml/2006/ole">
            <mc:AlternateContent xmlns:mc="http://schemas.openxmlformats.org/markup-compatibility/2006">
              <mc:Choice xmlns:v="urn:schemas-microsoft-com:vml" Requires="v">
                <p:oleObj spid="_x0000_s401485" name="معادلة" r:id="rId3" imgW="520560" imgH="177480" progId="Equation.3">
                  <p:embed/>
                </p:oleObj>
              </mc:Choice>
              <mc:Fallback>
                <p:oleObj name="معادلة" r:id="rId3" imgW="520560" imgH="177480" progId="Equation.3">
                  <p:embed/>
                  <p:pic>
                    <p:nvPicPr>
                      <p:cNvPr id="0" name=""/>
                      <p:cNvPicPr>
                        <a:picLocks noChangeAspect="1" noChangeArrowheads="1"/>
                      </p:cNvPicPr>
                      <p:nvPr/>
                    </p:nvPicPr>
                    <p:blipFill>
                      <a:blip r:embed="rId4"/>
                      <a:srcRect/>
                      <a:stretch>
                        <a:fillRect/>
                      </a:stretch>
                    </p:blipFill>
                    <p:spPr bwMode="auto">
                      <a:xfrm>
                        <a:off x="7177243" y="1015292"/>
                        <a:ext cx="1277938"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6" name="Group 25"/>
          <p:cNvGrpSpPr/>
          <p:nvPr/>
        </p:nvGrpSpPr>
        <p:grpSpPr>
          <a:xfrm>
            <a:off x="5500843" y="1154668"/>
            <a:ext cx="3200400" cy="662464"/>
            <a:chOff x="5029200" y="2638297"/>
            <a:chExt cx="3200400" cy="662464"/>
          </a:xfrm>
        </p:grpSpPr>
        <p:cxnSp>
          <p:nvCxnSpPr>
            <p:cNvPr id="27" name="Straight Connector 26"/>
            <p:cNvCxnSpPr/>
            <p:nvPr/>
          </p:nvCxnSpPr>
          <p:spPr>
            <a:xfrm>
              <a:off x="5181600" y="3007629"/>
              <a:ext cx="3048000" cy="0"/>
            </a:xfrm>
            <a:prstGeom prst="line">
              <a:avLst/>
            </a:prstGeom>
            <a:ln w="28575">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740769" y="2931429"/>
              <a:ext cx="290464" cy="369332"/>
            </a:xfrm>
            <a:prstGeom prst="rect">
              <a:avLst/>
            </a:prstGeom>
            <a:noFill/>
          </p:spPr>
          <p:txBody>
            <a:bodyPr wrap="none" rtlCol="1">
              <a:spAutoFit/>
            </a:bodyPr>
            <a:lstStyle/>
            <a:p>
              <a:r>
                <a:rPr lang="en-US" b="1" i="1" dirty="0">
                  <a:solidFill>
                    <a:srgbClr val="0000FF"/>
                  </a:solidFill>
                </a:rPr>
                <a:t>F</a:t>
              </a:r>
              <a:endParaRPr lang="ar-SA" b="1" i="1" dirty="0">
                <a:solidFill>
                  <a:srgbClr val="0000FF"/>
                </a:solidFill>
              </a:endParaRPr>
            </a:p>
          </p:txBody>
        </p:sp>
        <p:cxnSp>
          <p:nvCxnSpPr>
            <p:cNvPr id="29" name="Straight Connector 28"/>
            <p:cNvCxnSpPr/>
            <p:nvPr/>
          </p:nvCxnSpPr>
          <p:spPr>
            <a:xfrm>
              <a:off x="5181600" y="3007629"/>
              <a:ext cx="2438400" cy="0"/>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5029200" y="2850439"/>
              <a:ext cx="304800" cy="34996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1" name="TextBox 30"/>
            <p:cNvSpPr txBox="1"/>
            <p:nvPr/>
          </p:nvSpPr>
          <p:spPr>
            <a:xfrm>
              <a:off x="5815952" y="2638297"/>
              <a:ext cx="356248" cy="369332"/>
            </a:xfrm>
            <a:prstGeom prst="rect">
              <a:avLst/>
            </a:prstGeom>
            <a:noFill/>
          </p:spPr>
          <p:txBody>
            <a:bodyPr wrap="square" rtlCol="1">
              <a:spAutoFit/>
            </a:bodyPr>
            <a:lstStyle/>
            <a:p>
              <a:r>
                <a:rPr lang="en-US" b="1" i="1" dirty="0">
                  <a:solidFill>
                    <a:srgbClr val="FF0000"/>
                  </a:solidFill>
                </a:rPr>
                <a:t>d</a:t>
              </a:r>
              <a:endParaRPr lang="ar-SA" b="1" i="1" dirty="0">
                <a:solidFill>
                  <a:srgbClr val="FF0000"/>
                </a:solidFill>
              </a:endParaRPr>
            </a:p>
          </p:txBody>
        </p:sp>
      </p:grpSp>
      <p:grpSp>
        <p:nvGrpSpPr>
          <p:cNvPr id="56" name="Group 55"/>
          <p:cNvGrpSpPr/>
          <p:nvPr/>
        </p:nvGrpSpPr>
        <p:grpSpPr>
          <a:xfrm>
            <a:off x="4784485" y="2214963"/>
            <a:ext cx="3826115" cy="756837"/>
            <a:chOff x="4114800" y="2055210"/>
            <a:chExt cx="3826115" cy="756837"/>
          </a:xfrm>
        </p:grpSpPr>
        <p:grpSp>
          <p:nvGrpSpPr>
            <p:cNvPr id="9" name="Group 8"/>
            <p:cNvGrpSpPr/>
            <p:nvPr/>
          </p:nvGrpSpPr>
          <p:grpSpPr>
            <a:xfrm>
              <a:off x="4114800" y="2058349"/>
              <a:ext cx="3826115" cy="753698"/>
              <a:chOff x="3575566" y="2642758"/>
              <a:chExt cx="3826115" cy="753698"/>
            </a:xfrm>
          </p:grpSpPr>
          <p:cxnSp>
            <p:nvCxnSpPr>
              <p:cNvPr id="3" name="Straight Connector 2"/>
              <p:cNvCxnSpPr/>
              <p:nvPr/>
            </p:nvCxnSpPr>
            <p:spPr>
              <a:xfrm flipV="1">
                <a:off x="5206279" y="2998441"/>
                <a:ext cx="2195402" cy="10719"/>
              </a:xfrm>
              <a:prstGeom prst="line">
                <a:avLst/>
              </a:prstGeom>
              <a:ln w="28575">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707758" y="3027124"/>
                <a:ext cx="290464" cy="369332"/>
              </a:xfrm>
              <a:prstGeom prst="rect">
                <a:avLst/>
              </a:prstGeom>
              <a:noFill/>
            </p:spPr>
            <p:txBody>
              <a:bodyPr wrap="none" rtlCol="1">
                <a:spAutoFit/>
              </a:bodyPr>
              <a:lstStyle/>
              <a:p>
                <a:r>
                  <a:rPr lang="en-US" b="1" i="1" dirty="0">
                    <a:solidFill>
                      <a:srgbClr val="0000FF"/>
                    </a:solidFill>
                  </a:rPr>
                  <a:t>F</a:t>
                </a:r>
                <a:endParaRPr lang="ar-SA" b="1" i="1" dirty="0">
                  <a:solidFill>
                    <a:srgbClr val="0000FF"/>
                  </a:solidFill>
                </a:endParaRPr>
              </a:p>
            </p:txBody>
          </p:sp>
          <p:cxnSp>
            <p:nvCxnSpPr>
              <p:cNvPr id="5" name="Straight Connector 4"/>
              <p:cNvCxnSpPr/>
              <p:nvPr/>
            </p:nvCxnSpPr>
            <p:spPr>
              <a:xfrm>
                <a:off x="3575566" y="3022808"/>
                <a:ext cx="1649438" cy="0"/>
              </a:xfrm>
              <a:prstGeom prst="line">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5029200" y="2850439"/>
                <a:ext cx="304800" cy="34996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TextBox 7"/>
              <p:cNvSpPr txBox="1"/>
              <p:nvPr/>
            </p:nvSpPr>
            <p:spPr>
              <a:xfrm>
                <a:off x="4123466" y="2642758"/>
                <a:ext cx="352087" cy="369332"/>
              </a:xfrm>
              <a:prstGeom prst="rect">
                <a:avLst/>
              </a:prstGeom>
              <a:noFill/>
            </p:spPr>
            <p:txBody>
              <a:bodyPr wrap="square" rtlCol="1">
                <a:spAutoFit/>
              </a:bodyPr>
              <a:lstStyle/>
              <a:p>
                <a:r>
                  <a:rPr lang="en-US" b="1" i="1" dirty="0">
                    <a:solidFill>
                      <a:srgbClr val="FF0000"/>
                    </a:solidFill>
                  </a:rPr>
                  <a:t>d</a:t>
                </a:r>
                <a:endParaRPr lang="ar-SA" b="1" i="1" dirty="0">
                  <a:solidFill>
                    <a:srgbClr val="FF0000"/>
                  </a:solidFill>
                </a:endParaRPr>
              </a:p>
            </p:txBody>
          </p:sp>
        </p:grpSp>
        <p:graphicFrame>
          <p:nvGraphicFramePr>
            <p:cNvPr id="32" name="Object 2"/>
            <p:cNvGraphicFramePr>
              <a:graphicFrameLocks noChangeAspect="1"/>
            </p:cNvGraphicFramePr>
            <p:nvPr>
              <p:extLst>
                <p:ext uri="{D42A27DB-BD31-4B8C-83A1-F6EECF244321}">
                  <p14:modId xmlns:p14="http://schemas.microsoft.com/office/powerpoint/2010/main" val="2603611834"/>
                </p:ext>
              </p:extLst>
            </p:nvPr>
          </p:nvGraphicFramePr>
          <p:xfrm>
            <a:off x="6014503" y="2055210"/>
            <a:ext cx="1497013" cy="336550"/>
          </p:xfrm>
          <a:graphic>
            <a:graphicData uri="http://schemas.openxmlformats.org/presentationml/2006/ole">
              <mc:AlternateContent xmlns:mc="http://schemas.openxmlformats.org/markup-compatibility/2006">
                <mc:Choice xmlns:v="urn:schemas-microsoft-com:vml" Requires="v">
                  <p:oleObj spid="_x0000_s401486" name="معادلة" r:id="rId5" imgW="609480" imgH="177480" progId="Equation.3">
                    <p:embed/>
                  </p:oleObj>
                </mc:Choice>
                <mc:Fallback>
                  <p:oleObj name="معادلة" r:id="rId5" imgW="609480" imgH="177480" progId="Equation.3">
                    <p:embed/>
                    <p:pic>
                      <p:nvPicPr>
                        <p:cNvPr id="0" name=""/>
                        <p:cNvPicPr>
                          <a:picLocks noChangeAspect="1" noChangeArrowheads="1"/>
                        </p:cNvPicPr>
                        <p:nvPr/>
                      </p:nvPicPr>
                      <p:blipFill>
                        <a:blip r:embed="rId6"/>
                        <a:srcRect/>
                        <a:stretch>
                          <a:fillRect/>
                        </a:stretch>
                      </p:blipFill>
                      <p:spPr bwMode="auto">
                        <a:xfrm>
                          <a:off x="6014503" y="2055210"/>
                          <a:ext cx="1497013"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3" name="Group 32"/>
          <p:cNvGrpSpPr/>
          <p:nvPr/>
        </p:nvGrpSpPr>
        <p:grpSpPr>
          <a:xfrm rot="5400000">
            <a:off x="-901137" y="3313613"/>
            <a:ext cx="5467675" cy="841237"/>
            <a:chOff x="2786604" y="2651380"/>
            <a:chExt cx="5467675" cy="841237"/>
          </a:xfrm>
        </p:grpSpPr>
        <p:cxnSp>
          <p:nvCxnSpPr>
            <p:cNvPr id="34" name="Straight Connector 33"/>
            <p:cNvCxnSpPr/>
            <p:nvPr/>
          </p:nvCxnSpPr>
          <p:spPr>
            <a:xfrm>
              <a:off x="5206279" y="3022808"/>
              <a:ext cx="3048000" cy="0"/>
            </a:xfrm>
            <a:prstGeom prst="line">
              <a:avLst/>
            </a:prstGeom>
            <a:ln w="28575">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rot="16363829">
              <a:off x="6740772" y="3082895"/>
              <a:ext cx="450113" cy="369332"/>
            </a:xfrm>
            <a:prstGeom prst="rect">
              <a:avLst/>
            </a:prstGeom>
            <a:noFill/>
          </p:spPr>
          <p:txBody>
            <a:bodyPr wrap="square" rtlCol="1">
              <a:spAutoFit/>
            </a:bodyPr>
            <a:lstStyle/>
            <a:p>
              <a:r>
                <a:rPr lang="en-US" b="1" i="1" dirty="0">
                  <a:solidFill>
                    <a:srgbClr val="0000FF"/>
                  </a:solidFill>
                </a:rPr>
                <a:t>F</a:t>
              </a:r>
              <a:endParaRPr lang="ar-SA" b="1" i="1" dirty="0">
                <a:solidFill>
                  <a:srgbClr val="0000FF"/>
                </a:solidFill>
              </a:endParaRPr>
            </a:p>
          </p:txBody>
        </p:sp>
        <p:cxnSp>
          <p:nvCxnSpPr>
            <p:cNvPr id="36" name="Straight Connector 35"/>
            <p:cNvCxnSpPr/>
            <p:nvPr/>
          </p:nvCxnSpPr>
          <p:spPr>
            <a:xfrm>
              <a:off x="2786604" y="3022808"/>
              <a:ext cx="2438400" cy="0"/>
            </a:xfrm>
            <a:prstGeom prst="line">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5029200" y="2850439"/>
              <a:ext cx="304800" cy="34996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8" name="TextBox 37"/>
            <p:cNvSpPr txBox="1"/>
            <p:nvPr/>
          </p:nvSpPr>
          <p:spPr>
            <a:xfrm rot="15801418">
              <a:off x="4123467" y="2642758"/>
              <a:ext cx="352087" cy="369332"/>
            </a:xfrm>
            <a:prstGeom prst="rect">
              <a:avLst/>
            </a:prstGeom>
            <a:noFill/>
          </p:spPr>
          <p:txBody>
            <a:bodyPr wrap="square" rtlCol="1">
              <a:spAutoFit/>
            </a:bodyPr>
            <a:lstStyle/>
            <a:p>
              <a:r>
                <a:rPr lang="en-US" b="1" i="1" dirty="0">
                  <a:solidFill>
                    <a:srgbClr val="FF0000"/>
                  </a:solidFill>
                </a:rPr>
                <a:t>d</a:t>
              </a:r>
              <a:endParaRPr lang="ar-SA" b="1" i="1" dirty="0">
                <a:solidFill>
                  <a:srgbClr val="FF0000"/>
                </a:solidFill>
              </a:endParaRPr>
            </a:p>
          </p:txBody>
        </p:sp>
      </p:grpSp>
      <mc:AlternateContent xmlns:mc="http://schemas.openxmlformats.org/markup-compatibility/2006" xmlns:a14="http://schemas.microsoft.com/office/drawing/2010/main">
        <mc:Choice Requires="a14">
          <p:sp>
            <p:nvSpPr>
              <p:cNvPr id="41" name="TextBox 40"/>
              <p:cNvSpPr txBox="1"/>
              <p:nvPr/>
            </p:nvSpPr>
            <p:spPr>
              <a:xfrm rot="5400000">
                <a:off x="1634017" y="4119044"/>
                <a:ext cx="1081643" cy="369332"/>
              </a:xfrm>
              <a:prstGeom prst="rect">
                <a:avLst/>
              </a:prstGeom>
              <a:noFill/>
            </p:spPr>
            <p:txBody>
              <a:bodyPr wrap="none" rtlCol="1">
                <a:spAutoFit/>
              </a:bodyPr>
              <a:lstStyle/>
              <a:p>
                <a:r>
                  <a:rPr lang="en-US" dirty="0"/>
                  <a:t>W</a:t>
                </a:r>
                <a14:m>
                  <m:oMath xmlns:m="http://schemas.openxmlformats.org/officeDocument/2006/math">
                    <m:r>
                      <a:rPr lang="en-US" i="1" smtClean="0">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𝐹𝑑</m:t>
                    </m:r>
                  </m:oMath>
                </a14:m>
                <a:endParaRPr lang="ar-SA" dirty="0"/>
              </a:p>
            </p:txBody>
          </p:sp>
        </mc:Choice>
        <mc:Fallback xmlns="">
          <p:sp>
            <p:nvSpPr>
              <p:cNvPr id="41" name="TextBox 40"/>
              <p:cNvSpPr txBox="1">
                <a:spLocks noRot="1" noChangeAspect="1" noMove="1" noResize="1" noEditPoints="1" noAdjustHandles="1" noChangeArrowheads="1" noChangeShapeType="1" noTextEdit="1"/>
              </p:cNvSpPr>
              <p:nvPr/>
            </p:nvSpPr>
            <p:spPr>
              <a:xfrm rot="5400000">
                <a:off x="1634017" y="4119044"/>
                <a:ext cx="1081643" cy="369332"/>
              </a:xfrm>
              <a:prstGeom prst="rect">
                <a:avLst/>
              </a:prstGeom>
              <a:blipFill rotWithShape="0">
                <a:blip r:embed="rId7"/>
                <a:stretch>
                  <a:fillRect l="-24590" t="-4494" r="-9836"/>
                </a:stretch>
              </a:blipFill>
            </p:spPr>
            <p:txBody>
              <a:bodyPr/>
              <a:lstStyle/>
              <a:p>
                <a:r>
                  <a:rPr lang="ar-SA">
                    <a:noFill/>
                  </a:rPr>
                  <a:t> </a:t>
                </a:r>
              </a:p>
            </p:txBody>
          </p:sp>
        </mc:Fallback>
      </mc:AlternateContent>
      <p:grpSp>
        <p:nvGrpSpPr>
          <p:cNvPr id="42" name="Group 41"/>
          <p:cNvGrpSpPr/>
          <p:nvPr/>
        </p:nvGrpSpPr>
        <p:grpSpPr>
          <a:xfrm rot="19056274">
            <a:off x="4632671" y="4329155"/>
            <a:ext cx="3049399" cy="1343386"/>
            <a:chOff x="3981834" y="2329554"/>
            <a:chExt cx="3049399" cy="1343386"/>
          </a:xfrm>
        </p:grpSpPr>
        <p:cxnSp>
          <p:nvCxnSpPr>
            <p:cNvPr id="43" name="Straight Connector 42"/>
            <p:cNvCxnSpPr/>
            <p:nvPr/>
          </p:nvCxnSpPr>
          <p:spPr>
            <a:xfrm rot="2543726" flipV="1">
              <a:off x="5475142" y="2329554"/>
              <a:ext cx="1407477" cy="1343386"/>
            </a:xfrm>
            <a:prstGeom prst="line">
              <a:avLst/>
            </a:prstGeom>
            <a:ln w="28575">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740769" y="3137095"/>
              <a:ext cx="290464" cy="369332"/>
            </a:xfrm>
            <a:prstGeom prst="rect">
              <a:avLst/>
            </a:prstGeom>
            <a:noFill/>
          </p:spPr>
          <p:txBody>
            <a:bodyPr wrap="none" rtlCol="1">
              <a:spAutoFit/>
            </a:bodyPr>
            <a:lstStyle/>
            <a:p>
              <a:r>
                <a:rPr lang="en-US" b="1" i="1" dirty="0">
                  <a:solidFill>
                    <a:srgbClr val="0000FF"/>
                  </a:solidFill>
                </a:rPr>
                <a:t>F</a:t>
              </a:r>
              <a:endParaRPr lang="ar-SA" b="1" i="1" dirty="0">
                <a:solidFill>
                  <a:srgbClr val="0000FF"/>
                </a:solidFill>
              </a:endParaRPr>
            </a:p>
          </p:txBody>
        </p:sp>
        <p:cxnSp>
          <p:nvCxnSpPr>
            <p:cNvPr id="45" name="Straight Connector 44"/>
            <p:cNvCxnSpPr/>
            <p:nvPr/>
          </p:nvCxnSpPr>
          <p:spPr>
            <a:xfrm rot="2543726" flipV="1">
              <a:off x="3981834" y="2565446"/>
              <a:ext cx="1065360" cy="1024453"/>
            </a:xfrm>
            <a:prstGeom prst="line">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5029200" y="2850439"/>
              <a:ext cx="304800" cy="34996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7" name="TextBox 46"/>
            <p:cNvSpPr txBox="1"/>
            <p:nvPr/>
          </p:nvSpPr>
          <p:spPr>
            <a:xfrm>
              <a:off x="4123466" y="2642758"/>
              <a:ext cx="352087" cy="369332"/>
            </a:xfrm>
            <a:prstGeom prst="rect">
              <a:avLst/>
            </a:prstGeom>
            <a:noFill/>
          </p:spPr>
          <p:txBody>
            <a:bodyPr wrap="square" rtlCol="1">
              <a:spAutoFit/>
            </a:bodyPr>
            <a:lstStyle/>
            <a:p>
              <a:r>
                <a:rPr lang="en-US" b="1" i="1" dirty="0">
                  <a:solidFill>
                    <a:srgbClr val="FF0000"/>
                  </a:solidFill>
                </a:rPr>
                <a:t>d</a:t>
              </a:r>
              <a:endParaRPr lang="ar-SA" b="1" i="1" dirty="0">
                <a:solidFill>
                  <a:srgbClr val="FF0000"/>
                </a:solidFill>
              </a:endParaRPr>
            </a:p>
          </p:txBody>
        </p:sp>
      </p:grpSp>
      <mc:AlternateContent xmlns:mc="http://schemas.openxmlformats.org/markup-compatibility/2006" xmlns:a14="http://schemas.microsoft.com/office/drawing/2010/main">
        <mc:Choice Requires="a14">
          <p:sp>
            <p:nvSpPr>
              <p:cNvPr id="48" name="TextBox 47"/>
              <p:cNvSpPr txBox="1"/>
              <p:nvPr/>
            </p:nvSpPr>
            <p:spPr>
              <a:xfrm rot="19216302">
                <a:off x="5541884" y="4212050"/>
                <a:ext cx="1081643" cy="369332"/>
              </a:xfrm>
              <a:prstGeom prst="rect">
                <a:avLst/>
              </a:prstGeom>
              <a:noFill/>
            </p:spPr>
            <p:txBody>
              <a:bodyPr wrap="none" rtlCol="1">
                <a:spAutoFit/>
              </a:bodyPr>
              <a:lstStyle/>
              <a:p>
                <a:r>
                  <a:rPr lang="en-US" dirty="0"/>
                  <a:t>W</a:t>
                </a:r>
                <a14:m>
                  <m:oMath xmlns:m="http://schemas.openxmlformats.org/officeDocument/2006/math">
                    <m:r>
                      <a:rPr lang="en-US" i="1" smtClean="0">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𝐹𝑑</m:t>
                    </m:r>
                  </m:oMath>
                </a14:m>
                <a:endParaRPr lang="ar-SA" dirty="0"/>
              </a:p>
            </p:txBody>
          </p:sp>
        </mc:Choice>
        <mc:Fallback xmlns="">
          <p:sp>
            <p:nvSpPr>
              <p:cNvPr id="48" name="TextBox 47"/>
              <p:cNvSpPr txBox="1">
                <a:spLocks noRot="1" noChangeAspect="1" noMove="1" noResize="1" noEditPoints="1" noAdjustHandles="1" noChangeArrowheads="1" noChangeShapeType="1" noTextEdit="1"/>
              </p:cNvSpPr>
              <p:nvPr/>
            </p:nvSpPr>
            <p:spPr>
              <a:xfrm rot="19216302">
                <a:off x="5541884" y="4212050"/>
                <a:ext cx="1081643" cy="369332"/>
              </a:xfrm>
              <a:prstGeom prst="rect">
                <a:avLst/>
              </a:prstGeom>
              <a:blipFill rotWithShape="0">
                <a:blip r:embed="rId8"/>
                <a:stretch>
                  <a:fillRect l="-5682" b="-9938"/>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rot="18846314">
                <a:off x="6746169" y="4885592"/>
                <a:ext cx="908518" cy="369332"/>
              </a:xfrm>
              <a:prstGeom prst="rect">
                <a:avLst/>
              </a:prstGeom>
              <a:noFill/>
            </p:spPr>
            <p:txBody>
              <a:bodyPr wrap="none" rtlCol="1">
                <a:spAutoFit/>
              </a:bodyPr>
              <a:lstStyle/>
              <a:p>
                <a:r>
                  <a:rPr lang="en-US" dirty="0"/>
                  <a:t>W</a:t>
                </a:r>
                <a14:m>
                  <m:oMath xmlns:m="http://schemas.openxmlformats.org/officeDocument/2006/math">
                    <m:r>
                      <a:rPr lang="en-US" i="1" smtClean="0">
                        <a:latin typeface="Cambria Math" panose="02040503050406030204" pitchFamily="18" charset="0"/>
                      </a:rPr>
                      <m:t>=</m:t>
                    </m:r>
                    <m:r>
                      <a:rPr lang="en-US" b="0" i="1" smtClean="0">
                        <a:latin typeface="Cambria Math" panose="02040503050406030204" pitchFamily="18" charset="0"/>
                      </a:rPr>
                      <m:t>𝐹𝑑</m:t>
                    </m:r>
                  </m:oMath>
                </a14:m>
                <a:endParaRPr lang="ar-SA" dirty="0"/>
              </a:p>
            </p:txBody>
          </p:sp>
        </mc:Choice>
        <mc:Fallback xmlns="">
          <p:sp>
            <p:nvSpPr>
              <p:cNvPr id="49" name="TextBox 48"/>
              <p:cNvSpPr txBox="1">
                <a:spLocks noRot="1" noChangeAspect="1" noMove="1" noResize="1" noEditPoints="1" noAdjustHandles="1" noChangeArrowheads="1" noChangeShapeType="1" noTextEdit="1"/>
              </p:cNvSpPr>
              <p:nvPr/>
            </p:nvSpPr>
            <p:spPr>
              <a:xfrm rot="18846314">
                <a:off x="6746169" y="4885592"/>
                <a:ext cx="908518" cy="369332"/>
              </a:xfrm>
              <a:prstGeom prst="rect">
                <a:avLst/>
              </a:prstGeom>
              <a:blipFill rotWithShape="0">
                <a:blip r:embed="rId9"/>
                <a:stretch>
                  <a:fillRect l="-6081" b="-10667"/>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rot="5400000">
                <a:off x="-22768" y="3207891"/>
                <a:ext cx="908518" cy="369332"/>
              </a:xfrm>
              <a:prstGeom prst="rect">
                <a:avLst/>
              </a:prstGeom>
              <a:noFill/>
            </p:spPr>
            <p:txBody>
              <a:bodyPr wrap="none" rtlCol="1">
                <a:spAutoFit/>
              </a:bodyPr>
              <a:lstStyle/>
              <a:p>
                <a:r>
                  <a:rPr lang="en-US" dirty="0"/>
                  <a:t>W</a:t>
                </a:r>
                <a14:m>
                  <m:oMath xmlns:m="http://schemas.openxmlformats.org/officeDocument/2006/math">
                    <m:r>
                      <a:rPr lang="en-US" i="1" smtClean="0">
                        <a:latin typeface="Cambria Math" panose="02040503050406030204" pitchFamily="18" charset="0"/>
                      </a:rPr>
                      <m:t>=</m:t>
                    </m:r>
                    <m:r>
                      <a:rPr lang="en-US" b="0" i="1" smtClean="0">
                        <a:latin typeface="Cambria Math" panose="02040503050406030204" pitchFamily="18" charset="0"/>
                      </a:rPr>
                      <m:t>𝐹𝑑</m:t>
                    </m:r>
                  </m:oMath>
                </a14:m>
                <a:endParaRPr lang="ar-SA" dirty="0"/>
              </a:p>
            </p:txBody>
          </p:sp>
        </mc:Choice>
        <mc:Fallback xmlns="">
          <p:sp>
            <p:nvSpPr>
              <p:cNvPr id="58" name="TextBox 57"/>
              <p:cNvSpPr txBox="1">
                <a:spLocks noRot="1" noChangeAspect="1" noMove="1" noResize="1" noEditPoints="1" noAdjustHandles="1" noChangeArrowheads="1" noChangeShapeType="1" noTextEdit="1"/>
              </p:cNvSpPr>
              <p:nvPr/>
            </p:nvSpPr>
            <p:spPr>
              <a:xfrm rot="5400000">
                <a:off x="-22768" y="3207891"/>
                <a:ext cx="908518" cy="369332"/>
              </a:xfrm>
              <a:prstGeom prst="rect">
                <a:avLst/>
              </a:prstGeom>
              <a:blipFill rotWithShape="0">
                <a:blip r:embed="rId10"/>
                <a:stretch>
                  <a:fillRect l="-24590" t="-5369" r="-9836"/>
                </a:stretch>
              </a:blipFill>
            </p:spPr>
            <p:txBody>
              <a:bodyPr/>
              <a:lstStyle/>
              <a:p>
                <a:r>
                  <a:rPr lang="ar-SA">
                    <a:noFill/>
                  </a:rPr>
                  <a:t> </a:t>
                </a:r>
              </a:p>
            </p:txBody>
          </p:sp>
        </mc:Fallback>
      </mc:AlternateContent>
    </p:spTree>
    <p:extLst>
      <p:ext uri="{BB962C8B-B14F-4D97-AF65-F5344CB8AC3E}">
        <p14:creationId xmlns:p14="http://schemas.microsoft.com/office/powerpoint/2010/main" val="98824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1"/>
            <a:ext cx="7772400" cy="761999"/>
          </a:xfrm>
        </p:spPr>
        <p:txBody>
          <a:bodyPr>
            <a:normAutofit fontScale="90000"/>
          </a:bodyPr>
          <a:lstStyle/>
          <a:p>
            <a:r>
              <a:rPr lang="en-US" dirty="0"/>
              <a:t>Summary</a:t>
            </a:r>
          </a:p>
        </p:txBody>
      </p:sp>
      <p:sp>
        <p:nvSpPr>
          <p:cNvPr id="3" name="Subtitle 2"/>
          <p:cNvSpPr>
            <a:spLocks noGrp="1"/>
          </p:cNvSpPr>
          <p:nvPr>
            <p:ph type="subTitle" idx="1"/>
          </p:nvPr>
        </p:nvSpPr>
        <p:spPr>
          <a:xfrm>
            <a:off x="273605" y="1856304"/>
            <a:ext cx="4419600" cy="4343400"/>
          </a:xfrm>
        </p:spPr>
        <p:txBody>
          <a:bodyPr>
            <a:noAutofit/>
          </a:bodyPr>
          <a:lstStyle/>
          <a:p>
            <a:pPr algn="l"/>
            <a:r>
              <a:rPr lang="en-US" sz="2000" dirty="0">
                <a:solidFill>
                  <a:schemeClr val="tx1"/>
                </a:solidFill>
              </a:rPr>
              <a:t>W= </a:t>
            </a:r>
            <a:r>
              <a:rPr lang="en-US" sz="2000" dirty="0" err="1">
                <a:solidFill>
                  <a:schemeClr val="tx1"/>
                </a:solidFill>
              </a:rPr>
              <a:t>d.F</a:t>
            </a:r>
            <a:r>
              <a:rPr lang="en-US" sz="2000" dirty="0">
                <a:solidFill>
                  <a:schemeClr val="tx1"/>
                </a:solidFill>
              </a:rPr>
              <a:t> = </a:t>
            </a:r>
            <a:r>
              <a:rPr lang="en-US" sz="2000" dirty="0" err="1">
                <a:solidFill>
                  <a:schemeClr val="tx1"/>
                </a:solidFill>
              </a:rPr>
              <a:t>Fd</a:t>
            </a:r>
            <a:r>
              <a:rPr lang="en-US" sz="2000" dirty="0">
                <a:solidFill>
                  <a:schemeClr val="tx1"/>
                </a:solidFill>
              </a:rPr>
              <a:t> Cos(</a:t>
            </a:r>
            <a:r>
              <a:rPr lang="el-GR" sz="2000" dirty="0">
                <a:solidFill>
                  <a:schemeClr val="tx1"/>
                </a:solidFill>
              </a:rPr>
              <a:t>Θ</a:t>
            </a:r>
            <a:r>
              <a:rPr lang="en-US" sz="2000" dirty="0">
                <a:solidFill>
                  <a:schemeClr val="tx1"/>
                </a:solidFill>
              </a:rPr>
              <a:t>)</a:t>
            </a:r>
          </a:p>
          <a:p>
            <a:pPr algn="l"/>
            <a:endParaRPr lang="en-US" sz="2000" dirty="0">
              <a:solidFill>
                <a:schemeClr val="tx1"/>
              </a:solidFill>
            </a:endParaRPr>
          </a:p>
          <a:p>
            <a:pPr algn="l"/>
            <a:r>
              <a:rPr lang="en-US" sz="2000" dirty="0">
                <a:solidFill>
                  <a:schemeClr val="tx1"/>
                </a:solidFill>
              </a:rPr>
              <a:t>If </a:t>
            </a:r>
            <a:r>
              <a:rPr lang="el-GR" sz="2000" dirty="0">
                <a:solidFill>
                  <a:schemeClr val="tx1"/>
                </a:solidFill>
              </a:rPr>
              <a:t>Θ</a:t>
            </a:r>
            <a:r>
              <a:rPr lang="en-US" sz="2000" dirty="0">
                <a:solidFill>
                  <a:schemeClr val="tx1"/>
                </a:solidFill>
              </a:rPr>
              <a:t> = 0,</a:t>
            </a:r>
          </a:p>
          <a:p>
            <a:pPr algn="l"/>
            <a:r>
              <a:rPr lang="en-US" sz="2000" dirty="0">
                <a:solidFill>
                  <a:schemeClr val="tx1"/>
                </a:solidFill>
              </a:rPr>
              <a:t>W= </a:t>
            </a:r>
            <a:r>
              <a:rPr lang="en-US" sz="2000" dirty="0" err="1">
                <a:solidFill>
                  <a:schemeClr val="tx1"/>
                </a:solidFill>
              </a:rPr>
              <a:t>Fd</a:t>
            </a:r>
            <a:r>
              <a:rPr lang="en-US" sz="2000" dirty="0">
                <a:solidFill>
                  <a:schemeClr val="tx1"/>
                </a:solidFill>
              </a:rPr>
              <a:t> </a:t>
            </a:r>
          </a:p>
          <a:p>
            <a:pPr algn="l"/>
            <a:r>
              <a:rPr lang="en-US" sz="2000" dirty="0">
                <a:solidFill>
                  <a:schemeClr val="tx1"/>
                </a:solidFill>
              </a:rPr>
              <a:t>maximum (positive) work</a:t>
            </a:r>
          </a:p>
          <a:p>
            <a:pPr algn="l"/>
            <a:endParaRPr lang="en-US" sz="2000" dirty="0">
              <a:solidFill>
                <a:schemeClr val="tx1"/>
              </a:solidFill>
            </a:endParaRPr>
          </a:p>
          <a:p>
            <a:pPr algn="l"/>
            <a:r>
              <a:rPr lang="en-US" sz="2000" dirty="0">
                <a:solidFill>
                  <a:schemeClr val="tx1"/>
                </a:solidFill>
              </a:rPr>
              <a:t>If </a:t>
            </a:r>
            <a:r>
              <a:rPr lang="el-GR" sz="2000" dirty="0">
                <a:solidFill>
                  <a:schemeClr val="tx1"/>
                </a:solidFill>
              </a:rPr>
              <a:t>Θ</a:t>
            </a:r>
            <a:r>
              <a:rPr lang="en-US" sz="2000" dirty="0">
                <a:solidFill>
                  <a:schemeClr val="tx1"/>
                </a:solidFill>
              </a:rPr>
              <a:t> = 180</a:t>
            </a:r>
            <a:r>
              <a:rPr lang="en-US" sz="2000" baseline="30000" dirty="0">
                <a:solidFill>
                  <a:schemeClr val="tx1"/>
                </a:solidFill>
              </a:rPr>
              <a:t>0</a:t>
            </a:r>
            <a:endParaRPr lang="en-US" sz="2000" dirty="0">
              <a:solidFill>
                <a:schemeClr val="tx1"/>
              </a:solidFill>
            </a:endParaRPr>
          </a:p>
          <a:p>
            <a:pPr algn="l"/>
            <a:r>
              <a:rPr lang="en-US" sz="2000" dirty="0">
                <a:solidFill>
                  <a:schemeClr val="tx1"/>
                </a:solidFill>
              </a:rPr>
              <a:t>W = - </a:t>
            </a:r>
            <a:r>
              <a:rPr lang="en-US" sz="2000" dirty="0" err="1">
                <a:solidFill>
                  <a:schemeClr val="tx1"/>
                </a:solidFill>
              </a:rPr>
              <a:t>Fd</a:t>
            </a:r>
            <a:r>
              <a:rPr lang="en-US" sz="2000" dirty="0">
                <a:solidFill>
                  <a:schemeClr val="tx1"/>
                </a:solidFill>
              </a:rPr>
              <a:t> </a:t>
            </a:r>
          </a:p>
          <a:p>
            <a:pPr algn="l"/>
            <a:r>
              <a:rPr lang="en-US" sz="2000" dirty="0">
                <a:solidFill>
                  <a:schemeClr val="tx1"/>
                </a:solidFill>
              </a:rPr>
              <a:t>Maximum (Negative) work</a:t>
            </a:r>
          </a:p>
          <a:p>
            <a:pPr algn="l"/>
            <a:endParaRPr lang="en-US" sz="2000" dirty="0">
              <a:solidFill>
                <a:schemeClr val="tx1"/>
              </a:solidFill>
            </a:endParaRPr>
          </a:p>
          <a:p>
            <a:pPr algn="l"/>
            <a:r>
              <a:rPr lang="en-US" sz="2000" dirty="0">
                <a:solidFill>
                  <a:schemeClr val="tx1"/>
                </a:solidFill>
              </a:rPr>
              <a:t>If </a:t>
            </a:r>
            <a:r>
              <a:rPr lang="el-GR" sz="2000" dirty="0">
                <a:solidFill>
                  <a:schemeClr val="tx1"/>
                </a:solidFill>
              </a:rPr>
              <a:t>Θ</a:t>
            </a:r>
            <a:r>
              <a:rPr lang="en-US" sz="2000" dirty="0">
                <a:solidFill>
                  <a:schemeClr val="tx1"/>
                </a:solidFill>
              </a:rPr>
              <a:t> = 90</a:t>
            </a:r>
          </a:p>
          <a:p>
            <a:pPr algn="l"/>
            <a:r>
              <a:rPr lang="en-US" sz="2000" dirty="0">
                <a:solidFill>
                  <a:schemeClr val="tx1"/>
                </a:solidFill>
              </a:rPr>
              <a:t>W=0</a:t>
            </a:r>
          </a:p>
        </p:txBody>
      </p:sp>
      <p:grpSp>
        <p:nvGrpSpPr>
          <p:cNvPr id="7" name="Group 6"/>
          <p:cNvGrpSpPr/>
          <p:nvPr/>
        </p:nvGrpSpPr>
        <p:grpSpPr>
          <a:xfrm>
            <a:off x="1988105" y="949643"/>
            <a:ext cx="990600" cy="990600"/>
            <a:chOff x="5486400" y="914400"/>
            <a:chExt cx="990600" cy="990600"/>
          </a:xfrm>
        </p:grpSpPr>
        <p:cxnSp>
          <p:nvCxnSpPr>
            <p:cNvPr id="15" name="Straight Arrow Connector 14"/>
            <p:cNvCxnSpPr/>
            <p:nvPr/>
          </p:nvCxnSpPr>
          <p:spPr>
            <a:xfrm>
              <a:off x="5486400" y="16002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486400" y="914400"/>
              <a:ext cx="990600" cy="685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943600" y="914400"/>
              <a:ext cx="290464" cy="369332"/>
            </a:xfrm>
            <a:prstGeom prst="rect">
              <a:avLst/>
            </a:prstGeom>
            <a:noFill/>
          </p:spPr>
          <p:txBody>
            <a:bodyPr wrap="none" rtlCol="0">
              <a:spAutoFit/>
            </a:bodyPr>
            <a:lstStyle/>
            <a:p>
              <a:r>
                <a:rPr lang="en-US" dirty="0"/>
                <a:t>F</a:t>
              </a:r>
            </a:p>
          </p:txBody>
        </p:sp>
        <p:sp>
          <p:nvSpPr>
            <p:cNvPr id="20" name="TextBox 19"/>
            <p:cNvSpPr txBox="1"/>
            <p:nvPr/>
          </p:nvSpPr>
          <p:spPr>
            <a:xfrm>
              <a:off x="6096000" y="1535668"/>
              <a:ext cx="306494" cy="369332"/>
            </a:xfrm>
            <a:prstGeom prst="rect">
              <a:avLst/>
            </a:prstGeom>
            <a:noFill/>
          </p:spPr>
          <p:txBody>
            <a:bodyPr wrap="none" rtlCol="0">
              <a:spAutoFit/>
            </a:bodyPr>
            <a:lstStyle/>
            <a:p>
              <a:r>
                <a:rPr lang="en-US" dirty="0"/>
                <a:t>d</a:t>
              </a:r>
            </a:p>
          </p:txBody>
        </p:sp>
        <p:sp>
          <p:nvSpPr>
            <p:cNvPr id="21" name="Arc 20"/>
            <p:cNvSpPr/>
            <p:nvPr/>
          </p:nvSpPr>
          <p:spPr>
            <a:xfrm>
              <a:off x="5791200" y="1371600"/>
              <a:ext cx="45719" cy="4572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ectangle 21"/>
            <p:cNvSpPr/>
            <p:nvPr/>
          </p:nvSpPr>
          <p:spPr>
            <a:xfrm>
              <a:off x="5943600" y="1219200"/>
              <a:ext cx="336952" cy="369332"/>
            </a:xfrm>
            <a:prstGeom prst="rect">
              <a:avLst/>
            </a:prstGeom>
          </p:spPr>
          <p:txBody>
            <a:bodyPr wrap="none">
              <a:spAutoFit/>
            </a:bodyPr>
            <a:lstStyle/>
            <a:p>
              <a:r>
                <a:rPr lang="el-GR" dirty="0"/>
                <a:t>Θ</a:t>
              </a:r>
              <a:endParaRPr lang="en-US" dirty="0"/>
            </a:p>
          </p:txBody>
        </p:sp>
      </p:grpSp>
      <p:grpSp>
        <p:nvGrpSpPr>
          <p:cNvPr id="6" name="Group 5"/>
          <p:cNvGrpSpPr/>
          <p:nvPr/>
        </p:nvGrpSpPr>
        <p:grpSpPr>
          <a:xfrm>
            <a:off x="2343151" y="2681903"/>
            <a:ext cx="1784775" cy="447680"/>
            <a:chOff x="5105400" y="2103290"/>
            <a:chExt cx="1784775" cy="447680"/>
          </a:xfrm>
        </p:grpSpPr>
        <p:cxnSp>
          <p:nvCxnSpPr>
            <p:cNvPr id="25" name="Straight Arrow Connector 24"/>
            <p:cNvCxnSpPr/>
            <p:nvPr/>
          </p:nvCxnSpPr>
          <p:spPr>
            <a:xfrm>
              <a:off x="5156295" y="2257838"/>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105400" y="2246170"/>
              <a:ext cx="14478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477000" y="2103290"/>
              <a:ext cx="413175" cy="369332"/>
            </a:xfrm>
            <a:prstGeom prst="rect">
              <a:avLst/>
            </a:prstGeom>
            <a:noFill/>
          </p:spPr>
          <p:txBody>
            <a:bodyPr wrap="square" rtlCol="0">
              <a:spAutoFit/>
            </a:bodyPr>
            <a:lstStyle/>
            <a:p>
              <a:r>
                <a:rPr lang="en-US" dirty="0"/>
                <a:t>F</a:t>
              </a:r>
            </a:p>
          </p:txBody>
        </p:sp>
        <p:sp>
          <p:nvSpPr>
            <p:cNvPr id="28" name="TextBox 27"/>
            <p:cNvSpPr txBox="1"/>
            <p:nvPr/>
          </p:nvSpPr>
          <p:spPr>
            <a:xfrm>
              <a:off x="5715000" y="2181638"/>
              <a:ext cx="306494" cy="369332"/>
            </a:xfrm>
            <a:prstGeom prst="rect">
              <a:avLst/>
            </a:prstGeom>
            <a:noFill/>
          </p:spPr>
          <p:txBody>
            <a:bodyPr wrap="none" rtlCol="0">
              <a:spAutoFit/>
            </a:bodyPr>
            <a:lstStyle/>
            <a:p>
              <a:r>
                <a:rPr lang="en-US" dirty="0"/>
                <a:t>d</a:t>
              </a:r>
            </a:p>
          </p:txBody>
        </p:sp>
      </p:grpSp>
      <p:grpSp>
        <p:nvGrpSpPr>
          <p:cNvPr id="5" name="Group 4"/>
          <p:cNvGrpSpPr/>
          <p:nvPr/>
        </p:nvGrpSpPr>
        <p:grpSpPr>
          <a:xfrm>
            <a:off x="2412812" y="3955435"/>
            <a:ext cx="2438400" cy="685800"/>
            <a:chOff x="5715000" y="3352800"/>
            <a:chExt cx="2438400" cy="685800"/>
          </a:xfrm>
        </p:grpSpPr>
        <p:cxnSp>
          <p:nvCxnSpPr>
            <p:cNvPr id="33" name="Straight Arrow Connector 32"/>
            <p:cNvCxnSpPr/>
            <p:nvPr/>
          </p:nvCxnSpPr>
          <p:spPr>
            <a:xfrm>
              <a:off x="7162800" y="37338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5715000" y="3733800"/>
              <a:ext cx="14478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248400" y="3352800"/>
              <a:ext cx="290464" cy="369332"/>
            </a:xfrm>
            <a:prstGeom prst="rect">
              <a:avLst/>
            </a:prstGeom>
            <a:noFill/>
          </p:spPr>
          <p:txBody>
            <a:bodyPr wrap="none" rtlCol="0">
              <a:spAutoFit/>
            </a:bodyPr>
            <a:lstStyle/>
            <a:p>
              <a:r>
                <a:rPr lang="en-US" dirty="0"/>
                <a:t>F</a:t>
              </a:r>
            </a:p>
          </p:txBody>
        </p:sp>
        <p:sp>
          <p:nvSpPr>
            <p:cNvPr id="36" name="TextBox 35"/>
            <p:cNvSpPr txBox="1"/>
            <p:nvPr/>
          </p:nvSpPr>
          <p:spPr>
            <a:xfrm>
              <a:off x="7772400" y="3669268"/>
              <a:ext cx="306494" cy="369332"/>
            </a:xfrm>
            <a:prstGeom prst="rect">
              <a:avLst/>
            </a:prstGeom>
            <a:noFill/>
          </p:spPr>
          <p:txBody>
            <a:bodyPr wrap="none" rtlCol="0">
              <a:spAutoFit/>
            </a:bodyPr>
            <a:lstStyle/>
            <a:p>
              <a:r>
                <a:rPr lang="en-US" dirty="0"/>
                <a:t>d</a:t>
              </a:r>
            </a:p>
          </p:txBody>
        </p:sp>
      </p:grpSp>
      <p:grpSp>
        <p:nvGrpSpPr>
          <p:cNvPr id="4" name="Group 3"/>
          <p:cNvGrpSpPr/>
          <p:nvPr/>
        </p:nvGrpSpPr>
        <p:grpSpPr>
          <a:xfrm>
            <a:off x="2684167" y="5487194"/>
            <a:ext cx="1219200" cy="1142206"/>
            <a:chOff x="6934200" y="4419600"/>
            <a:chExt cx="1219200" cy="1142206"/>
          </a:xfrm>
        </p:grpSpPr>
        <p:cxnSp>
          <p:nvCxnSpPr>
            <p:cNvPr id="38" name="Straight Arrow Connector 37"/>
            <p:cNvCxnSpPr/>
            <p:nvPr/>
          </p:nvCxnSpPr>
          <p:spPr>
            <a:xfrm>
              <a:off x="7162800" y="5257006"/>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flipH="1" flipV="1">
              <a:off x="6743700" y="4837906"/>
              <a:ext cx="8382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934200" y="4495006"/>
              <a:ext cx="290464" cy="369332"/>
            </a:xfrm>
            <a:prstGeom prst="rect">
              <a:avLst/>
            </a:prstGeom>
            <a:noFill/>
          </p:spPr>
          <p:txBody>
            <a:bodyPr wrap="none" rtlCol="0">
              <a:spAutoFit/>
            </a:bodyPr>
            <a:lstStyle/>
            <a:p>
              <a:r>
                <a:rPr lang="en-US" dirty="0"/>
                <a:t>F</a:t>
              </a:r>
            </a:p>
          </p:txBody>
        </p:sp>
        <p:sp>
          <p:nvSpPr>
            <p:cNvPr id="41" name="TextBox 40"/>
            <p:cNvSpPr txBox="1"/>
            <p:nvPr/>
          </p:nvSpPr>
          <p:spPr>
            <a:xfrm>
              <a:off x="7772400" y="5192474"/>
              <a:ext cx="306494" cy="369332"/>
            </a:xfrm>
            <a:prstGeom prst="rect">
              <a:avLst/>
            </a:prstGeom>
            <a:noFill/>
          </p:spPr>
          <p:txBody>
            <a:bodyPr wrap="none" rtlCol="0">
              <a:spAutoFit/>
            </a:bodyPr>
            <a:lstStyle/>
            <a:p>
              <a:r>
                <a:rPr lang="en-US" dirty="0"/>
                <a:t>d</a:t>
              </a:r>
            </a:p>
          </p:txBody>
        </p:sp>
        <p:sp>
          <p:nvSpPr>
            <p:cNvPr id="42" name="Arc 41"/>
            <p:cNvSpPr/>
            <p:nvPr/>
          </p:nvSpPr>
          <p:spPr>
            <a:xfrm>
              <a:off x="7010400" y="4952206"/>
              <a:ext cx="350519" cy="533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Rectangle 42"/>
            <p:cNvSpPr/>
            <p:nvPr/>
          </p:nvSpPr>
          <p:spPr>
            <a:xfrm>
              <a:off x="7239000" y="4876006"/>
              <a:ext cx="497252" cy="369332"/>
            </a:xfrm>
            <a:prstGeom prst="rect">
              <a:avLst/>
            </a:prstGeom>
          </p:spPr>
          <p:txBody>
            <a:bodyPr wrap="none">
              <a:spAutoFit/>
            </a:bodyPr>
            <a:lstStyle/>
            <a:p>
              <a:r>
                <a:rPr lang="en-US" dirty="0"/>
                <a:t>90</a:t>
              </a:r>
              <a:r>
                <a:rPr lang="en-US" baseline="30000" dirty="0"/>
                <a:t>0</a:t>
              </a:r>
              <a:endParaRPr lang="en-US" dirty="0"/>
            </a:p>
          </p:txBody>
        </p:sp>
      </p:grpSp>
      <p:graphicFrame>
        <p:nvGraphicFramePr>
          <p:cNvPr id="29" name="Object 2"/>
          <p:cNvGraphicFramePr>
            <a:graphicFrameLocks noChangeAspect="1"/>
          </p:cNvGraphicFramePr>
          <p:nvPr>
            <p:extLst>
              <p:ext uri="{D42A27DB-BD31-4B8C-83A1-F6EECF244321}">
                <p14:modId xmlns:p14="http://schemas.microsoft.com/office/powerpoint/2010/main" val="481211294"/>
              </p:ext>
            </p:extLst>
          </p:nvPr>
        </p:nvGraphicFramePr>
        <p:xfrm>
          <a:off x="6127449" y="2228940"/>
          <a:ext cx="1496548" cy="795661"/>
        </p:xfrm>
        <a:graphic>
          <a:graphicData uri="http://schemas.openxmlformats.org/presentationml/2006/ole">
            <mc:AlternateContent xmlns:mc="http://schemas.openxmlformats.org/markup-compatibility/2006">
              <mc:Choice xmlns:v="urn:schemas-microsoft-com:vml" Requires="v">
                <p:oleObj spid="_x0000_s397522" name="معادلة" r:id="rId3" imgW="583920" imgH="393480" progId="Equation.3">
                  <p:embed/>
                </p:oleObj>
              </mc:Choice>
              <mc:Fallback>
                <p:oleObj name="معادلة" r:id="rId3" imgW="583920" imgH="393480" progId="Equation.3">
                  <p:embed/>
                  <p:pic>
                    <p:nvPicPr>
                      <p:cNvPr id="0" name=""/>
                      <p:cNvPicPr>
                        <a:picLocks noChangeAspect="1" noChangeArrowheads="1"/>
                      </p:cNvPicPr>
                      <p:nvPr/>
                    </p:nvPicPr>
                    <p:blipFill>
                      <a:blip r:embed="rId4"/>
                      <a:srcRect/>
                      <a:stretch>
                        <a:fillRect/>
                      </a:stretch>
                    </p:blipFill>
                    <p:spPr bwMode="auto">
                      <a:xfrm>
                        <a:off x="6127449" y="2228940"/>
                        <a:ext cx="1496548" cy="795661"/>
                      </a:xfrm>
                      <a:prstGeom prst="rect">
                        <a:avLst/>
                      </a:prstGeom>
                      <a:noFill/>
                      <a:extLst/>
                    </p:spPr>
                  </p:pic>
                </p:oleObj>
              </mc:Fallback>
            </mc:AlternateContent>
          </a:graphicData>
        </a:graphic>
      </p:graphicFrame>
      <p:graphicFrame>
        <p:nvGraphicFramePr>
          <p:cNvPr id="44" name="Object 4"/>
          <p:cNvGraphicFramePr>
            <a:graphicFrameLocks noChangeAspect="1"/>
          </p:cNvGraphicFramePr>
          <p:nvPr>
            <p:extLst>
              <p:ext uri="{D42A27DB-BD31-4B8C-83A1-F6EECF244321}">
                <p14:modId xmlns:p14="http://schemas.microsoft.com/office/powerpoint/2010/main" val="2400250126"/>
              </p:ext>
            </p:extLst>
          </p:nvPr>
        </p:nvGraphicFramePr>
        <p:xfrm>
          <a:off x="5976153" y="3028715"/>
          <a:ext cx="1799141" cy="610162"/>
        </p:xfrm>
        <a:graphic>
          <a:graphicData uri="http://schemas.openxmlformats.org/presentationml/2006/ole">
            <mc:AlternateContent xmlns:mc="http://schemas.openxmlformats.org/markup-compatibility/2006">
              <mc:Choice xmlns:v="urn:schemas-microsoft-com:vml" Requires="v">
                <p:oleObj spid="_x0000_s397523" name="معادلة" r:id="rId5" imgW="622080" imgH="253800" progId="Equation.3">
                  <p:embed/>
                </p:oleObj>
              </mc:Choice>
              <mc:Fallback>
                <p:oleObj name="معادلة" r:id="rId5" imgW="622080" imgH="253800" progId="Equation.3">
                  <p:embed/>
                  <p:pic>
                    <p:nvPicPr>
                      <p:cNvPr id="0" name=""/>
                      <p:cNvPicPr>
                        <a:picLocks noChangeAspect="1" noChangeArrowheads="1"/>
                      </p:cNvPicPr>
                      <p:nvPr/>
                    </p:nvPicPr>
                    <p:blipFill>
                      <a:blip r:embed="rId6"/>
                      <a:srcRect/>
                      <a:stretch>
                        <a:fillRect/>
                      </a:stretch>
                    </p:blipFill>
                    <p:spPr bwMode="auto">
                      <a:xfrm>
                        <a:off x="5976153" y="3028715"/>
                        <a:ext cx="1799141" cy="610162"/>
                      </a:xfrm>
                      <a:prstGeom prst="rect">
                        <a:avLst/>
                      </a:prstGeom>
                      <a:noFill/>
                      <a:extLst/>
                    </p:spPr>
                  </p:pic>
                </p:oleObj>
              </mc:Fallback>
            </mc:AlternateContent>
          </a:graphicData>
        </a:graphic>
      </p:graphicFrame>
      <p:cxnSp>
        <p:nvCxnSpPr>
          <p:cNvPr id="10" name="Straight Connector 9"/>
          <p:cNvCxnSpPr/>
          <p:nvPr/>
        </p:nvCxnSpPr>
        <p:spPr>
          <a:xfrm>
            <a:off x="5334000" y="1287352"/>
            <a:ext cx="0" cy="4656248"/>
          </a:xfrm>
          <a:prstGeom prst="line">
            <a:avLst/>
          </a:prstGeom>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6019800" y="4763275"/>
            <a:ext cx="2041200" cy="1027925"/>
            <a:chOff x="6263564" y="2315233"/>
            <a:chExt cx="2041200" cy="1027925"/>
          </a:xfrm>
        </p:grpSpPr>
        <p:graphicFrame>
          <p:nvGraphicFramePr>
            <p:cNvPr id="45" name="Object 5"/>
            <p:cNvGraphicFramePr>
              <a:graphicFrameLocks noChangeAspect="1"/>
            </p:cNvGraphicFramePr>
            <p:nvPr>
              <p:extLst>
                <p:ext uri="{D42A27DB-BD31-4B8C-83A1-F6EECF244321}">
                  <p14:modId xmlns:p14="http://schemas.microsoft.com/office/powerpoint/2010/main" val="2663732166"/>
                </p:ext>
              </p:extLst>
            </p:nvPr>
          </p:nvGraphicFramePr>
          <p:xfrm>
            <a:off x="6313214" y="2873258"/>
            <a:ext cx="1839913" cy="469900"/>
          </p:xfrm>
          <a:graphic>
            <a:graphicData uri="http://schemas.openxmlformats.org/presentationml/2006/ole">
              <mc:AlternateContent xmlns:mc="http://schemas.openxmlformats.org/markup-compatibility/2006">
                <mc:Choice xmlns:v="urn:schemas-microsoft-com:vml" Requires="v">
                  <p:oleObj spid="_x0000_s397524" name="Equation" r:id="rId7" imgW="545760" imgH="177480" progId="Equation.3">
                    <p:embed/>
                  </p:oleObj>
                </mc:Choice>
                <mc:Fallback>
                  <p:oleObj name="Equation" r:id="rId7" imgW="54576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3214" y="2873258"/>
                          <a:ext cx="1839913"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6263564" y="2315233"/>
              <a:ext cx="2041200" cy="461665"/>
            </a:xfrm>
            <a:prstGeom prst="rect">
              <a:avLst/>
            </a:prstGeom>
            <a:noFill/>
          </p:spPr>
          <p:txBody>
            <a:bodyPr wrap="none" rtlCol="1">
              <a:spAutoFit/>
            </a:bodyPr>
            <a:lstStyle/>
            <a:p>
              <a:r>
                <a:rPr lang="en-US" sz="2400" u="sng" dirty="0"/>
                <a:t>Net work done</a:t>
              </a:r>
              <a:endParaRPr lang="ar-SA" sz="2400" u="sng" dirty="0"/>
            </a:p>
          </p:txBody>
        </p:sp>
      </p:grpSp>
      <p:sp>
        <p:nvSpPr>
          <p:cNvPr id="13" name="TextBox 12"/>
          <p:cNvSpPr txBox="1"/>
          <p:nvPr/>
        </p:nvSpPr>
        <p:spPr>
          <a:xfrm>
            <a:off x="6564656" y="1527007"/>
            <a:ext cx="976101" cy="461665"/>
          </a:xfrm>
          <a:prstGeom prst="rect">
            <a:avLst/>
          </a:prstGeom>
          <a:noFill/>
        </p:spPr>
        <p:txBody>
          <a:bodyPr wrap="none" rtlCol="1">
            <a:spAutoFit/>
          </a:bodyPr>
          <a:lstStyle/>
          <a:p>
            <a:r>
              <a:rPr lang="en-US" sz="2400" u="sng" dirty="0"/>
              <a:t>Power</a:t>
            </a:r>
            <a:endParaRPr lang="ar-SA" sz="2400" u="sng" dirty="0"/>
          </a:p>
        </p:txBody>
      </p:sp>
      <p:cxnSp>
        <p:nvCxnSpPr>
          <p:cNvPr id="46" name="Straight Connector 45"/>
          <p:cNvCxnSpPr/>
          <p:nvPr/>
        </p:nvCxnSpPr>
        <p:spPr>
          <a:xfrm>
            <a:off x="155575" y="876419"/>
            <a:ext cx="891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2745903" y="1663716"/>
            <a:ext cx="1516900" cy="731036"/>
            <a:chOff x="5486400" y="1173964"/>
            <a:chExt cx="1516900" cy="731036"/>
          </a:xfrm>
        </p:grpSpPr>
        <p:cxnSp>
          <p:nvCxnSpPr>
            <p:cNvPr id="47" name="Straight Arrow Connector 46"/>
            <p:cNvCxnSpPr/>
            <p:nvPr/>
          </p:nvCxnSpPr>
          <p:spPr>
            <a:xfrm>
              <a:off x="5486400" y="16002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5486400" y="1586575"/>
              <a:ext cx="1410768" cy="136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104015" y="1173964"/>
              <a:ext cx="290464" cy="369332"/>
            </a:xfrm>
            <a:prstGeom prst="rect">
              <a:avLst/>
            </a:prstGeom>
            <a:noFill/>
          </p:spPr>
          <p:txBody>
            <a:bodyPr wrap="none" rtlCol="0">
              <a:spAutoFit/>
            </a:bodyPr>
            <a:lstStyle/>
            <a:p>
              <a:r>
                <a:rPr lang="en-US" dirty="0"/>
                <a:t>F</a:t>
              </a:r>
            </a:p>
          </p:txBody>
        </p:sp>
        <p:sp>
          <p:nvSpPr>
            <p:cNvPr id="50" name="TextBox 49"/>
            <p:cNvSpPr txBox="1"/>
            <p:nvPr/>
          </p:nvSpPr>
          <p:spPr>
            <a:xfrm>
              <a:off x="6096000" y="1535668"/>
              <a:ext cx="907300" cy="369332"/>
            </a:xfrm>
            <a:prstGeom prst="rect">
              <a:avLst/>
            </a:prstGeom>
            <a:noFill/>
          </p:spPr>
          <p:txBody>
            <a:bodyPr wrap="none" rtlCol="0">
              <a:spAutoFit/>
            </a:bodyPr>
            <a:lstStyle/>
            <a:p>
              <a:r>
                <a:rPr lang="en-US" dirty="0" err="1"/>
                <a:t>dcos</a:t>
              </a:r>
              <a:r>
                <a:rPr lang="en-US" dirty="0"/>
                <a:t>(</a:t>
              </a:r>
              <a:r>
                <a:rPr lang="el-GR" dirty="0"/>
                <a:t>Θ</a:t>
              </a:r>
              <a:r>
                <a:rPr lang="en-US" dirty="0"/>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AutoShape 2" descr="data:image/jpeg;base64,/9j/4AAQSkZJRgABAQAAAQABAAD/2wCEAAkGBg8SDxIUExEQEhAWGBQVEBcQEBUYGBAUExcdFRMQFhQYGyYeGRkjGhYTKzEgIycpLDg4Fh4xNTAqNSYrLCkBCQoKDgwOGg8PGSwkHyU0LC00LCwpLCkpKzQsKjAsLCwpKSk2LC8vKTUpLCwpKSwuNCkpNTIsKTAsLyksLCwpLP/AABEIAMEBBgMBIgACEQEDEQH/xAAcAAEAAQUBAQAAAAAAAAAAAAAAAwIEBQYHAQj/xAA9EAACAQMCAwUFBwMCBgMAAAABAgMABBESIQUTMQYiQVFhBxQycZEjQlJTgZPRFWKhM7EWJHKCkuEXQ/D/xAAaAQEAAwEBAQAAAAAAAAAAAAAAAgQFAwEG/8QALBEAAgEDBAADCAMBAAAAAAAAAAECAxESBCExUUFh8BMicYGRobHBBRQy8f/aAAwDAQACEQMRAD8A7jSlKAUpSgFKUoBXhWvaUBToHkNum3Sva9pQHmKYr2lAc27U8a4n/UriG0e5LJFbNBHFBC8RklZw3vDuMohCjcHwPlXvE/aVce7zNHBEgaO9Nmxm1NqsciQzQ6O6CAxAyegDYzXQUsYhI0gRRK4VXcAamVM6FJ8QNTY+ZqzHZmyDyv7tBzJgVnblLmVW+JXONwfHz8aA1JfaROJ2ia01CNQszozkCb3b3kkHl6eX0Hxat86cCoJ/aBfskem3gikZuGyDM5cNBfyFApPLGHypBx0DZBJG+4r2TsAyuLW31qnKVuUuVj06OWDjONJI+RxUkvZuzZSrW8JUrEhBjGNEBzCnyQk48qA0e59pklvGTyufiS6MuuU60iiuzbrgRxaQvkX0jbGSaykXbGSHh17cygzNDdXEUajC5UXHJhQkDYDK5OCdvGs9c9kuHvjXaWzY1ka4lODK2uQ7jxYk/M5q6ThlsYnjEURikLmVdKlZC5y5YdCSetAaVN7SroJtYqJVS8klEszxjTZ6CzJqi1HUr7BlUgjfzr1fai7SuEs2MCK2X1NlXFsLrDYTQFwQvxavHGK26DsxYooVbaBUCyRgLGoASbHNTp0bAz54p/wtY69futvzNHK1cpc8vTo5ecdNO3y26UBp117TrlIuY1nCNNvDdSqbzBEdy5SFU+z77bEt4dACTWZ4J2ze4vWteQFkiNx719pnlCJ1SBsad+aGyOmynrVXaL2e2120WpmSONFjEaRw4CKwYKjshePoB3SNqynCuz0cFxdT6meW5ZDIWCjSsa6Y4l0gd1Rnc5O+5oDK4pivaUB4VoFr2lAKUpQClKUApSlAKUpQClKUApSlAKUpQClKUApSlAKUpQClKUAqC6vEjGWIH+5+Q8ap4lerDDJK3wxoztjyUZP+1c4tu1kV0SwfDn4lYYIJ2Cjz8BtVTWVqlCnnCDfnbZfEsaenGrPGUkvy/gZft/xVpuH3EcMJkkKjSC4UjDA6gM7kYzjIz0rV/ZfBereLpUrb4YzgttjBClfE98DYjI38Kz8sMqrreN0j27zDz6Z8h86zXYviMRQxBAjrvsoHMH4vUj+DVTQfyNeU3TqbJ9r18mWdXo6UYKcN7eZtFKUrWM4UpSgFKUoBSlKAUpSgFKUoBSlKAUpSgFKUoBSlKAUpSgFKUoBSlKAUpSgFKVHcXCRozuwVFBZ2Y4CqBksT4ACgPLq3WRGRhqRgVYHxVhgj6Vwjtf2Pn4dOGGXtXbED5JYbZ5cgA2brgjrjwO1dQi7aTzZa04fPPD4SySJCsnqgfLEepArXu13bJLiL3fkyw3UbrI6ylQYuXvlWUkPkHoPAnOK6w1b0ycvDrsLSf2ZKHHn0Zbsdx9rm2ENydTupAbxZSPhc/jAHXx+fXGcTnW0cATwuynMLI/2kZ8VdAD3SM7bjO4xvmjs7wRC4S4w8ejnudZAwyBl1EHwzvvjaouNR27QNKq+7xZ5fDEt4xzbmfqJ8DdhttnbGSfXJbnX95qzu/kasKVKldNuy+nlz4vrq5vnZnijXFsjvp5m6yaegYHyPTYqf1rLVpXDe0fFZIxLHYW7R7hh73pkZl7rZHL0hsjofrWf4B2jiu1fSHjmjOmeGUYkhbwDDxB3wwyDV+H+VuZs1aTVrGWpSlSIClKUApSlAKUpQClKUApSlAKUpQClKUApSlAKUpQClKUApSlAKUpQCtQ9ox1R2kBOIp7mNJv7kUNJoPoSq/StvrD9quz4vLYx6tEgKyQvjPLlQ5R8eI6gjyJoDG9rOI3MKpDbRlNaNiUKWEenACIo21nO2f0B3xzy9uriLk4sDHyp4pIJZw2SzELIssmO+ZMtkn9OlbhL2umhi5fEbG4LKVHMgQyRysD3XVl6HIGOh9BWKmupLy4ieS3lis4mEiRzTvrnlX4GdSTpReuMZJArlNpO7Z0WohTg4z/Nv+kd4JtJRLWYqjYl7kmZbcEMluwAyMbA4ydqzHB3a44wDNEITBaobeLIPL5jHL46A4CjHhox4Vkoe0ToAEhhVfIM3++msHx6/uDcQ3cEQ58YKSoJMieEnOncDvAk4/wCojyqMalNcHCWrVTZv0za7O2kgvpFVGNvP9rkdIZhs4Po+x+easeMIIuL2EibNOs8E2PvokfNQnz0svX+41bQe1K0Iw0V0s/jELdy2fQAZPzxVzwKxubi799uYzCFQx2cLHvRq/wAc0mOjsAAB4DOeu3ZJLg6ynnuzahXtKV6RFKUoBSlKAUpSgFKUoBSlKAUpSgFKUoBSlKAUoax8HH7R5eUlzbvLkjQk6F8r8Q0A52waAyFKUoBSlRSXSKyqXUO+dClgC+kZbSOpwNzigJaUpQCsdxfjCwL+Jz8C5+L1Pko8TU3E+IrDGXb5KB1dj0UeprRbi5eR2dzl2646AeCD0H/uuFWrhsuSvWq4bLkmuLp5H1u2pvDyUeSjwH+aj1VFqpqqle5nt33JdVNVRaqaq8uLkwkIIIZlI+EqcFfka2XgfH+YRHJgS/dI2EoHXA8G8x+o9NU1ULepBG4IOCpHRgfMVOFRwexOFRwd0dIzSsTwDi/Ojw2OauA+PvZ6SAeR/wB8isqa0YyUldGnGSkro9pVha8ftJJOXHc28ku/cSZGbu/F3Qc7eNX9ekhSlKAUpSgFKojlDDIII8CDkH9RVdAKUpQClKUApSlAKUrwmgBrkfCOD30K3arb3yTsOImBhbWgjDycxoGW4H22o5XG/U46V1UcRhL8sSxmT8IddX/jnNT4FAcq4hwrjCLIqPfPBrtHc81nlYNA4uBGVkR8CblZVWX02yKq4hZ8VjtrmWW5uUaO2s1QvOkSuzMRdn4ygm0aQGLY1NkHJyOp4qmSJWBBAKnYgjII8iDQHFxxm9Mbvb3Fz37yWxt0nuQ7BLiCNY5AwZgzQyd7IJIycnY1vHbLh97ptxbGZjHDeKWVu8X91KwMzE51GTG/ma2qPh0K6NMUahM8vTGo5edjpwO7n0q4xQGp9i7C8imuVma4eEx2jRG4k1nnNG3vQUk5HeCbdPKtrZsCva1vtbxbSvJU95hmQj7qfh+bf7A1Cc1BXZCc1CN2YfjXFufLkH7NciL1/FJ+vh6D1qx1VHmvc1mSk5O7MiUnJ3ZXqpqqjNM14eXK9VNVUZpmguV6qaqozTNBcubK+aKRZF3I+ID76H4k/j1AroFvcK6K6nKsAQfMGubaq2DslxTSxhY91stFnwbq6fr1H/dVmhUs8X4lrTVbPF+JpvCeD38VtcokF8lzy7vkkW1oqLI7s0ZS4X7YkgjGT41e8Z4VxdOYkT372wmjYkSs8rK1r3tDCRHKC46gMANttIIrqWKYq8aJyziNpxOOG5lmuLpdC2CD/mEiEiMqC9Kd7QsxwwBz1Jwd81io+L37RryLi4PvF3d2EKzXId445BGY7hSrEMYtMneUnGrc12aWFWUqyhlIwwYAgjyIPWoo7CJdGmONdAIj0oo5YPULgd3PpQGqdt7a7zbiIXsluqTLILKXTMZ9Ki2d2LAlBh874yQWBFYlIuMiaOORbpi0nDXllidREiJGEvVyGBGZNRIA3zmukYpigNX9m3DZLfhscMiTRyI0oYTEk/6jEMpycqQRj9a2mvMV7QClKUApSlAKUpQCrPi8MzwSLC6xzMpEbsCQjHbVgVeVacUmKRMR1xgehJxn/NRlPBOT8Nz1RyePZwrhnC7mO+78cg5EuzkOyysrbMrbAqTj17xz0Nd5ju4z0dP/ACFaJPJuNickKo887AVU/Zm6DauQrg4wDIDpx595f9zWRR/lK+oqNuN189jSqaGlSgrO37N3PEIuZy+YnMO4XUNR/Sp3kABJIAG5JOAAOpJrlfHbJ4p48xxsy6GlWE6Qiu2lIzIfh1MRk+lXnE+KrdXMdvdxTW9pAitcw96TmSsfsklePIMQUZ36k79K0adZyvkrFeppZRUXHe/rg2k+0DhWvT77bZzjPMGnPlr+H/NZ6KVWAZSCp3BByCD0II6isRw+74dMgiiNq6kf6aBOg8NFYa0thw7iEUMe1ld8zRHna3uEGs8vyV1Dd3pkD1runfgqyi4uzVjaOKcRWCJpG8Og8WY/Co9Sa53NOzszucuxy3z8h6AYA+VX/aXjHPlwp+yjyFx99ujP8uoH6nxrE5rOr1MpWXCMnUVc5WXCJM0zUeaZrhcrEmaZqPNM0uCTNM1HmmaXBJmmajzTNLgkzQOQQQcMCCpH3SDkH61HmmaXFzo3BOKCeFX2DfDIB91x1Hy8R6EVkK552f4vyJgSfsnwsvp+GT9PH0PpW88Q4lFBC8srBIkBZ2PgB/ufIDrkVp0amcfM16FX2kd+S6pWm23H+L3Q5lvaW8MB/wBM3jvrkHgdCY05+Zq94T2pl56215ALe4YEwlH1xXGndgj9QwG+k/pneux3M5xHiMUETyysEjQanJ8B8h1PTb1rAcP7eQzpriRimSO+Qp265G+Ksfa7IRwt8Y3lgByT0Ljp5nOK072dWc0kcqxhSFAcgnBJYlcDw+7/AJqOqpVf6jrUf9Jrby9M9084f2FTqcNfc6xacYikIAJDHwYf4B6GrszrqC6l1EEgZGSB1IHXAyPrWgpORnIIwTqB9Oorn17xS+N2sks0jyK491YDBRC7ARqABk/BnI33G+Kz/wCM1b1UvZz2Zc1umVCOcd0fQdKjtyxRdQw2BqHkcbj61JWkUhSlKAUpSgFYvtGMWztvhO+ceS9foMn9KyleMuahUgqkHB+JKEnGSkvA4pcdv1SRWhXUUOQZFOG2xsAQfGsjwz2mXUpcM4XGkjREAAOh863Kb2ZcJZiTarvuQJJAvXOyhgB8ulYXtt2V4bbWryRiO1kwAio+lZznGgx575GTjG4qUqOmo6aVLTxafN297+vgSpSq19TGVeStxa2xVaqs9nfZcNdShpM4G4jAMQT0XH+flXk3GRaXkF85/wCVvIIkmIP+jKgyrkfhIOM+a+orB8C4vAVjGqIyI2AEk5M0q+A5cgAcEEjKnO2DtWb7E8B5shmdnMKB4oo5QGDxvnY520AHoNic+FVtPla8vXrct6qSta99/lxb9KxuEc1mcThoM4OJAUyAevern3ajtGLu+hFu2YrbWXkHjJIhTQp88Mfp8qzvHex3CLeMyG1XJOEjWWVVdzuBoDaQPPbGK1dFUDAVVHXCKFUegUbAfxTUVcFiuTF1VfFYrklG3yr3VUeqmqs25lXJNVNVR6qaqXFyTVTVUeqmqlxck1U1VHqpqpcXJNVNVR6qaqXFyTVTVUeqmqlxcrzVfFuMcyGytpT9n71FqJ+/GqsVQn+1gPoPKodVW9/aLLGUORnBVl6oynKuPUGutKphK51o1fZyub72u4hcQ8v3dwiorySqItRKLhV6jAQZOcHPStL4v2luLmzE3NtXME1uy8uCVXSYuNKDL4OdwQOozWT4RxnirwKptUunj2SWGeNWBAxiWOQjZhjI3BHjkZGEfgE1tKbqSHkMrl0gicukTsuEkZiuGAJYjGynxycVpv3rNcH0VGpBwfF/Pi36ZX2k4tc32lZYvsVZlAj1BTL+YS3VlAOB0GTW0ezjhkcSzFF8EUnUTlhqYjfp1/zVhYSQO+yXlzDEAqCKA41EapNRLDck5Pic+WKm41c8rVcwWl3aOgy7lY1jdR4Sx6tx6jf51VhKtFvKTt138lsX50ada2MUunt977/QosFkmuY2PwySsSuOmMOw9MA4rflsos55aas5zoXOeuc461ovZZrprtA0OhV5kkgPRVmGzL5hu6B4jSfWugimjpqKlJLdsqaqbclFvgUpSrxUFKUoBSlKAUpSgKXbAz4eNc8suHLd2F5fzgPPNFce769xawqrCOOP8PQEkbkmuiMK59wniEVhzOH3vdt2Li1kcHRNC+fsy3gwzgjr49CDXjV1YlGTi1JeBhG4XcX86tKzx2sKppwq6+a6r9nHjq5boc7Dy8dt7E8W0WEjXDASwySQ3DdQzREKukDzUpsOpJPjVrxDtNwixjDRMskwUiFEkaRiTnBwSd98Z6426Vp9hPNyQsmxaSSd1B/+yU5JPmQNI9MHzrhUqKkvM56vVKMVsl5ft+vIy3F+LvcSl22HSNc/Avl8z4n+KstVR5r3VWW5Nu7MCUnJ3ZXqpqqjVTVXh4V6qaqo1U1UBXqpqqjVTVQFeqmqqNVNVAV6qaqo1U1UBXqpqqjVTVQFeqmqqNVNVAX/AAriz28okXcdHXOzr5fPyP8AJrpVpdRTxK64dGHiP0KkHoeuRXJc1lez/H3tpPFomP2ijr/1r/cP8/SrNCvg7Pgt6fUezeMuCa14bMb2e24fPLDAmBdytpcrJ1EUOV2Kg4LHJ8B0JqTivZCQzR28d9dyOytLN7zKZYwqEaNUTbHMmNv7TWR9mtyhW8XUDILqZmIPxK7lkb5YI+tbFZ8JKXM8zOGMmhUGnHLSMHCZ8dyTWlLdbG3TkovL6evuWfZTjLziVJo1jvIGEVyqdDtqjlQ9dDKSQPDvCs/Wq8BYScW4jIm8arbQMR0aWMMzj1Kh1H61tVSOYpSlAKUpQClKUApSlAKsuLC35Tc8RmEbuJVDL6bHqa84txiK3j1yNj8IG7OfwqPGuacd7Qy3T5buxg9xAdl9T+JvX6VXrV1T+JWr6iNJeZFxGe3ZzyLaG3iB2EcSqz/3OQM/9vQfOrXNR5pmsqU3J3ZjTm5vKRJmmajzTNRuQuSZpmo80zS4uSZpmo80zS4uSZpmo80zS4uSZpmo80zS4uSZpmo80zS4uSZpmo80zS4uSZpmo80zS4uSZpmo80zS4uUxc2KcT28vJl2D93Usi/3JkZI863q2h4vdxjN5ZxQN1ktI3aRh4gcwAI36HHlWj5rI8E49LavqTvIfjQnZ/UeTev1q3R1LhtLgu6fVOHuy4/B03g3B4bWFYolIRcnc5Z2Y5Z3Y7sxO5Jq+rH8H41DcpqjbP4lOzIfJh/8AhWQrTTTV0a6akroUpSvT0UpSgFK8LAVieJ9qrOAHXMhb8KEMx/QdP1xXjko7tkZSUVdsyxrWu0PbSKDKR4lm8ge6h/vI8f7Rv8q1Xj3buafKR/YxeOGGtx6sPhHoPrWtax5j61n1dX4Q+pnVtb4U/qXt9xGSZy8jF3Pn0A/Co6AelW+qouYPMfUU5g8x9RWe3fdmY227sl1U1VFzB5j6inMHmPqKHhLqpqqLmDzH1FOYPMfUUBLqpqqLmDzH1FOYPMfUUBLqpqqLmDzH1FOYPMfUUBLqpqqLmDzH1FOYPMfUUBLqpqqLmDzH1FOYPMfUUBLqpqqLmDzH1FOYPMfUUBLqpqqLmDzH1FOYPMfUUBLqpqqLmDzH1FOYPMfUUBLqpqqLmDzFOYPMfUUBLqpqqLmDzH1FOYPMfWgLyyv5IXDxsVceI8R+EjoR6V0Ts720inwkmI5vAE92T/oJ8f7Tv865fzB5j6inMHmPqK7Uq8qb24O9HUSpPbjo7oDXtcx4D29lhwkuZovA6hrT5E/EPQ7+tbzw3tPaTjuTJq/Cx0sP+07/AErUp14VOHubFLU06nD36MrSvAaV3LBrvbntDHZWySyojxc6FJNYJCJI2GkAAOSBnasHB2qgENvPLbWsUE4uZYwqa5Pd4ITMHOldIkIUkrnA6ZJrb+McFiuVjWTUBHLFOukgd+FtSg5ByM9RWDl9mtkVZNU6xFrlkRZAFh98iMUyxjT3VwzEDwJ/SvGkzxpMtT204VoZjA4YPHGsbWemSQyoZIyqMBlSisckj4TVoO21lI7iG1jMYWyeOZ4O5It5KItIAXIYeHqGzjSazPEPZ5aTFiWmVyYCrKyZjNvG0SFQylTlHcEMCDnwxXp9n1rkHXcfDbKw5i4f3OXnQucrnVqznzBO1eYro8xXRVwfi3D7mV0itztqKu9ppjmCPy3MchXDYYY/yMisY3brgw532YxFk5FqDzQsogcxYGXxIyg7eORms5wTsnFayM0ctyUOsRxSTExQCR+YwjTA+8Tu2SOgIFY5fZpZASqGnCSHOgOuI/thOQnczu6/eJ2JAxTFdDFdFpcduOERxhnhZW1yo8ZtAJIzAA0zOhGyqroc/wBwxmpZe13CwZAIGkKPHEOXZ6hLLKAyRREDDsVYNgdBucVc8Q9nFpKzOWnSRpZZiyOuQZ1RZIxqQgKRGnhkEZBFR8a7EZgdbY4lNyl0pkmZDHIqLGeXIinSdCgbqw3OQc7MV0MV0WydtuEFC3KIAQuAbPDOBP7sVVSMlhKQNPXcVtg4Vb/kxftL/FaPwv2bSKeHCVo2FtJcTysHctI80hlSEZHeQPy2LNvlOm9dCFMV0MV0Wv8ASbf8mH9pf4p/Sbf8mH9pf4q7pTFdDFdFp/Sbf8mH9pf4p/Sbf8mH9pf4q7pTFdDFdFp/Sbf8mH9pf4p/Sbf8mH9pf4q7pTFdDFdFp/Sbf8mH9pf4p/Sbf8mH9pf4q7pTFdDFdFp/Sbf8mH9pf4p/Sbf8mH9pf4q7pTFdDFdFp/Sbf8mH9pf4p/Sbf8mH9pf4q7pTFdDFdFp/Sbf8mH9pf4qz4zBBBbTzC3hYxRySBTGo1FELBc42zisvVvxGxWaGWJ86JEeN9JwdLqVOD54NMV0MV0c/4X20iuLWS5jtbRbaP3eMs6kl7iVoxIgRV1CNeZgMep3xjesoO2XCNUgaIosYuGLyWmEf3VtM6o2O8VONh51dv7OrPfDTIGjt4pQjgCb3VlaGVxp3kGgDUMbEiqpvZ5ZOmhuayf8AOZBcb+/Nqm6DwPw+XrTFdDFdGI/42sHkhSKz1GRpkkL24Hu7wxc4BwAeqkHY9MnwxV3wrtNw+U26GANJIkDO0Vmxiie4j5kcbOV7pYbjPmM4zV3b+z63RYhzbgtG8jhi0eW5sfJdGCoF06PIDzzVXDuwVvBJE8ct0gRYVZFnwk5t4+VE8qgAsQoGRkA4GQcUxXQxXRDf9o+Fw3YtnjQS5RWIt1KI8oJijZsbMwBx+mcZqyg7dcHaNpOSyqEjkTmWekzLK/KjMQI72X2/9b1mLvsTbSXnvWZVkOjmKjLplMYKozZUtkA+BAOBnOKtH9mlkYkjJm0pDFbodYyqwy86OT4caw/mMY2xTFdDFdFqnbbhB04iOCksrn3TIgSBmSZpSBhNLKR+oxnNVWna3hcjqht2jYvFHiez0aWmRpItWRsGVGwf0q7/AOALdY5ApeR2tpbX7du66ysZCXEYUjvH7uMDpitb/wDjW8e1uo5ZYzLcG0UM08khgS2z9qshRSX3OFwB5k5JLFdDFdG+8B4hDPbRTQqVhkXXHqTSdJ6HT4Z6/rSrq0tUjjREGlEVUQD7qqMKPoBXtSJEtKUoBSlKAUpSgFKUoBSlKAUpSgFKUoBSlKAUpSgFKUoBSlKAUpSgFKUoBSlKAUpSgFKUoBSl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0580" name="AutoShape 4" descr="data:image/jpeg;base64,/9j/4AAQSkZJRgABAQAAAQABAAD/2wCEAAkGBg8SDxIUExEQEhAWGBQVEBcQEBUYGBAUExcdFRMQFhQYGyYeGRkjGhYTKzEgIycpLDg4Fh4xNTAqNSYrLCkBCQoKDgwOGg8PGSwkHyU0LC00LCwpLCkpKzQsKjAsLCwpKSk2LC8vKTUpLCwpKSwuNCkpNTIsKTAsLyksLCwpLP/AABEIAMEBBgMBIgACEQEDEQH/xAAcAAEAAQUBAQAAAAAAAAAAAAAAAwIEBQYHAQj/xAA9EAACAQMCAwUFBwMCBgMAAAABAgMABBESIQUTMQYiQVFhBxQycZEjQlJTgZPRFWKhM7EWJHKCkuEXQ/D/xAAaAQEAAwEBAQAAAAAAAAAAAAAAAgQFAwEG/8QALBEAAgEDBAADCAMBAAAAAAAAAAECAxESBCExUUFh8BMicYGRobHBBRQy8f/aAAwDAQACEQMRAD8A7jSlKAUpSgFKUoBXhWvaUBToHkNum3Sva9pQHmKYr2lAc27U8a4n/UriG0e5LJFbNBHFBC8RklZw3vDuMohCjcHwPlXvE/aVce7zNHBEgaO9Nmxm1NqsciQzQ6O6CAxAyegDYzXQUsYhI0gRRK4VXcAamVM6FJ8QNTY+ZqzHZmyDyv7tBzJgVnblLmVW+JXONwfHz8aA1JfaROJ2ia01CNQszozkCb3b3kkHl6eX0Hxat86cCoJ/aBfskem3gikZuGyDM5cNBfyFApPLGHypBx0DZBJG+4r2TsAyuLW31qnKVuUuVj06OWDjONJI+RxUkvZuzZSrW8JUrEhBjGNEBzCnyQk48qA0e59pklvGTyufiS6MuuU60iiuzbrgRxaQvkX0jbGSaykXbGSHh17cygzNDdXEUajC5UXHJhQkDYDK5OCdvGs9c9kuHvjXaWzY1ka4lODK2uQ7jxYk/M5q6ThlsYnjEURikLmVdKlZC5y5YdCSetAaVN7SroJtYqJVS8klEszxjTZ6CzJqi1HUr7BlUgjfzr1fai7SuEs2MCK2X1NlXFsLrDYTQFwQvxavHGK26DsxYooVbaBUCyRgLGoASbHNTp0bAz54p/wtY69futvzNHK1cpc8vTo5ecdNO3y26UBp117TrlIuY1nCNNvDdSqbzBEdy5SFU+z77bEt4dACTWZ4J2ze4vWteQFkiNx719pnlCJ1SBsad+aGyOmynrVXaL2e2120WpmSONFjEaRw4CKwYKjshePoB3SNqynCuz0cFxdT6meW5ZDIWCjSsa6Y4l0gd1Rnc5O+5oDK4pivaUB4VoFr2lAKUpQClKUApSlAKUpQClKUApSlAKUpQClKUApSlAKUpQClKUAqC6vEjGWIH+5+Q8ap4lerDDJK3wxoztjyUZP+1c4tu1kV0SwfDn4lYYIJ2Cjz8BtVTWVqlCnnCDfnbZfEsaenGrPGUkvy/gZft/xVpuH3EcMJkkKjSC4UjDA6gM7kYzjIz0rV/ZfBereLpUrb4YzgttjBClfE98DYjI38Kz8sMqrreN0j27zDz6Z8h86zXYviMRQxBAjrvsoHMH4vUj+DVTQfyNeU3TqbJ9r18mWdXo6UYKcN7eZtFKUrWM4UpSgFKUoBSlKAUpSgFKUoBSlKAUpSgFKUoBSlKAUpSgFKUoBSlKAUpSgFKVHcXCRozuwVFBZ2Y4CqBksT4ACgPLq3WRGRhqRgVYHxVhgj6Vwjtf2Pn4dOGGXtXbED5JYbZ5cgA2brgjrjwO1dQi7aTzZa04fPPD4SySJCsnqgfLEepArXu13bJLiL3fkyw3UbrI6ylQYuXvlWUkPkHoPAnOK6w1b0ycvDrsLSf2ZKHHn0Zbsdx9rm2ENydTupAbxZSPhc/jAHXx+fXGcTnW0cATwuynMLI/2kZ8VdAD3SM7bjO4xvmjs7wRC4S4w8ejnudZAwyBl1EHwzvvjaouNR27QNKq+7xZ5fDEt4xzbmfqJ8DdhttnbGSfXJbnX95qzu/kasKVKldNuy+nlz4vrq5vnZnijXFsjvp5m6yaegYHyPTYqf1rLVpXDe0fFZIxLHYW7R7hh73pkZl7rZHL0hsjofrWf4B2jiu1fSHjmjOmeGUYkhbwDDxB3wwyDV+H+VuZs1aTVrGWpSlSIClKUApSlAKUpQClKUApSlAKUpQClKUApSlAKUpQClKUApSlAKUpQCtQ9ox1R2kBOIp7mNJv7kUNJoPoSq/StvrD9quz4vLYx6tEgKyQvjPLlQ5R8eI6gjyJoDG9rOI3MKpDbRlNaNiUKWEenACIo21nO2f0B3xzy9uriLk4sDHyp4pIJZw2SzELIssmO+ZMtkn9OlbhL2umhi5fEbG4LKVHMgQyRysD3XVl6HIGOh9BWKmupLy4ieS3lis4mEiRzTvrnlX4GdSTpReuMZJArlNpO7Z0WohTg4z/Nv+kd4JtJRLWYqjYl7kmZbcEMluwAyMbA4ydqzHB3a44wDNEITBaobeLIPL5jHL46A4CjHhox4Vkoe0ToAEhhVfIM3++msHx6/uDcQ3cEQ58YKSoJMieEnOncDvAk4/wCojyqMalNcHCWrVTZv0za7O2kgvpFVGNvP9rkdIZhs4Po+x+easeMIIuL2EibNOs8E2PvokfNQnz0svX+41bQe1K0Iw0V0s/jELdy2fQAZPzxVzwKxubi799uYzCFQx2cLHvRq/wAc0mOjsAAB4DOeu3ZJLg6ynnuzahXtKV6RFKUoBSlKAUpSgFKUoBSlKAUpSgFKUoBSlKAUoax8HH7R5eUlzbvLkjQk6F8r8Q0A52waAyFKUoBSlRSXSKyqXUO+dClgC+kZbSOpwNzigJaUpQCsdxfjCwL+Jz8C5+L1Pko8TU3E+IrDGXb5KB1dj0UeprRbi5eR2dzl2646AeCD0H/uuFWrhsuSvWq4bLkmuLp5H1u2pvDyUeSjwH+aj1VFqpqqle5nt33JdVNVRaqaq8uLkwkIIIZlI+EqcFfka2XgfH+YRHJgS/dI2EoHXA8G8x+o9NU1ULepBG4IOCpHRgfMVOFRwexOFRwd0dIzSsTwDi/Ojw2OauA+PvZ6SAeR/wB8isqa0YyUldGnGSkro9pVha8ftJJOXHc28ku/cSZGbu/F3Qc7eNX9ekhSlKAUpSgFKojlDDIII8CDkH9RVdAKUpQClKUApSlAKUrwmgBrkfCOD30K3arb3yTsOImBhbWgjDycxoGW4H22o5XG/U46V1UcRhL8sSxmT8IddX/jnNT4FAcq4hwrjCLIqPfPBrtHc81nlYNA4uBGVkR8CblZVWX02yKq4hZ8VjtrmWW5uUaO2s1QvOkSuzMRdn4ygm0aQGLY1NkHJyOp4qmSJWBBAKnYgjII8iDQHFxxm9Mbvb3Fz37yWxt0nuQ7BLiCNY5AwZgzQyd7IJIycnY1vHbLh97ptxbGZjHDeKWVu8X91KwMzE51GTG/ma2qPh0K6NMUahM8vTGo5edjpwO7n0q4xQGp9i7C8imuVma4eEx2jRG4k1nnNG3vQUk5HeCbdPKtrZsCva1vtbxbSvJU95hmQj7qfh+bf7A1Cc1BXZCc1CN2YfjXFufLkH7NciL1/FJ+vh6D1qx1VHmvc1mSk5O7MiUnJ3ZXqpqqjNM14eXK9VNVUZpmguV6qaqozTNBcubK+aKRZF3I+ID76H4k/j1AroFvcK6K6nKsAQfMGubaq2DslxTSxhY91stFnwbq6fr1H/dVmhUs8X4lrTVbPF+JpvCeD38VtcokF8lzy7vkkW1oqLI7s0ZS4X7YkgjGT41e8Z4VxdOYkT372wmjYkSs8rK1r3tDCRHKC46gMANttIIrqWKYq8aJyziNpxOOG5lmuLpdC2CD/mEiEiMqC9Kd7QsxwwBz1Jwd81io+L37RryLi4PvF3d2EKzXId445BGY7hSrEMYtMneUnGrc12aWFWUqyhlIwwYAgjyIPWoo7CJdGmONdAIj0oo5YPULgd3PpQGqdt7a7zbiIXsluqTLILKXTMZ9Ki2d2LAlBh874yQWBFYlIuMiaOORbpi0nDXllidREiJGEvVyGBGZNRIA3zmukYpigNX9m3DZLfhscMiTRyI0oYTEk/6jEMpycqQRj9a2mvMV7QClKUApSlAKUpQCrPi8MzwSLC6xzMpEbsCQjHbVgVeVacUmKRMR1xgehJxn/NRlPBOT8Nz1RyePZwrhnC7mO+78cg5EuzkOyysrbMrbAqTj17xz0Nd5ju4z0dP/ACFaJPJuNickKo887AVU/Zm6DauQrg4wDIDpx595f9zWRR/lK+oqNuN189jSqaGlSgrO37N3PEIuZy+YnMO4XUNR/Sp3kABJIAG5JOAAOpJrlfHbJ4p48xxsy6GlWE6Qiu2lIzIfh1MRk+lXnE+KrdXMdvdxTW9pAitcw96TmSsfsklePIMQUZ36k79K0adZyvkrFeppZRUXHe/rg2k+0DhWvT77bZzjPMGnPlr+H/NZ6KVWAZSCp3BByCD0II6isRw+74dMgiiNq6kf6aBOg8NFYa0thw7iEUMe1ld8zRHna3uEGs8vyV1Dd3pkD1runfgqyi4uzVjaOKcRWCJpG8Og8WY/Co9Sa53NOzszucuxy3z8h6AYA+VX/aXjHPlwp+yjyFx99ujP8uoH6nxrE5rOr1MpWXCMnUVc5WXCJM0zUeaZrhcrEmaZqPNM0uCTNM1HmmaXBJmmajzTNLgkzQOQQQcMCCpH3SDkH61HmmaXFzo3BOKCeFX2DfDIB91x1Hy8R6EVkK552f4vyJgSfsnwsvp+GT9PH0PpW88Q4lFBC8srBIkBZ2PgB/ufIDrkVp0amcfM16FX2kd+S6pWm23H+L3Q5lvaW8MB/wBM3jvrkHgdCY05+Zq94T2pl56215ALe4YEwlH1xXGndgj9QwG+k/pneux3M5xHiMUETyysEjQanJ8B8h1PTb1rAcP7eQzpriRimSO+Qp265G+Ksfa7IRwt8Y3lgByT0Ljp5nOK072dWc0kcqxhSFAcgnBJYlcDw+7/AJqOqpVf6jrUf9Jrby9M9084f2FTqcNfc6xacYikIAJDHwYf4B6GrszrqC6l1EEgZGSB1IHXAyPrWgpORnIIwTqB9Oorn17xS+N2sks0jyK491YDBRC7ARqABk/BnI33G+Kz/wCM1b1UvZz2Zc1umVCOcd0fQdKjtyxRdQw2BqHkcbj61JWkUhSlKAUpSgFYvtGMWztvhO+ceS9foMn9KyleMuahUgqkHB+JKEnGSkvA4pcdv1SRWhXUUOQZFOG2xsAQfGsjwz2mXUpcM4XGkjREAAOh863Kb2ZcJZiTarvuQJJAvXOyhgB8ulYXtt2V4bbWryRiO1kwAio+lZznGgx575GTjG4qUqOmo6aVLTxafN297+vgSpSq19TGVeStxa2xVaqs9nfZcNdShpM4G4jAMQT0XH+flXk3GRaXkF85/wCVvIIkmIP+jKgyrkfhIOM+a+orB8C4vAVjGqIyI2AEk5M0q+A5cgAcEEjKnO2DtWb7E8B5shmdnMKB4oo5QGDxvnY520AHoNic+FVtPla8vXrct6qSta99/lxb9KxuEc1mcThoM4OJAUyAevern3ajtGLu+hFu2YrbWXkHjJIhTQp88Mfp8qzvHex3CLeMyG1XJOEjWWVVdzuBoDaQPPbGK1dFUDAVVHXCKFUegUbAfxTUVcFiuTF1VfFYrklG3yr3VUeqmqs25lXJNVNVR6qaqXFyTVTVUeqmqlxck1U1VHqpqpcXJNVNVR6qaqXFyTVTVUeqmqlxcrzVfFuMcyGytpT9n71FqJ+/GqsVQn+1gPoPKodVW9/aLLGUORnBVl6oynKuPUGutKphK51o1fZyub72u4hcQ8v3dwiorySqItRKLhV6jAQZOcHPStL4v2luLmzE3NtXME1uy8uCVXSYuNKDL4OdwQOozWT4RxnirwKptUunj2SWGeNWBAxiWOQjZhjI3BHjkZGEfgE1tKbqSHkMrl0gicukTsuEkZiuGAJYjGynxycVpv3rNcH0VGpBwfF/Pi36ZX2k4tc32lZYvsVZlAj1BTL+YS3VlAOB0GTW0ezjhkcSzFF8EUnUTlhqYjfp1/zVhYSQO+yXlzDEAqCKA41EapNRLDck5Pic+WKm41c8rVcwWl3aOgy7lY1jdR4Sx6tx6jf51VhKtFvKTt138lsX50ada2MUunt977/QosFkmuY2PwySsSuOmMOw9MA4rflsos55aas5zoXOeuc461ovZZrprtA0OhV5kkgPRVmGzL5hu6B4jSfWugimjpqKlJLdsqaqbclFvgUpSrxUFKUoBSlKAUpSgKXbAz4eNc8suHLd2F5fzgPPNFce769xawqrCOOP8PQEkbkmuiMK59wniEVhzOH3vdt2Li1kcHRNC+fsy3gwzgjr49CDXjV1YlGTi1JeBhG4XcX86tKzx2sKppwq6+a6r9nHjq5boc7Dy8dt7E8W0WEjXDASwySQ3DdQzREKukDzUpsOpJPjVrxDtNwixjDRMskwUiFEkaRiTnBwSd98Z6426Vp9hPNyQsmxaSSd1B/+yU5JPmQNI9MHzrhUqKkvM56vVKMVsl5ft+vIy3F+LvcSl22HSNc/Avl8z4n+KstVR5r3VWW5Nu7MCUnJ3ZXqpqqjVTVXh4V6qaqo1U1UBXqpqqjVTVQFeqmqqNVNVAV6qaqo1U1UBXqpqqjVTVQFeqmqqNVNVAX/AAriz28okXcdHXOzr5fPyP8AJrpVpdRTxK64dGHiP0KkHoeuRXJc1lez/H3tpPFomP2ijr/1r/cP8/SrNCvg7Pgt6fUezeMuCa14bMb2e24fPLDAmBdytpcrJ1EUOV2Kg4LHJ8B0JqTivZCQzR28d9dyOytLN7zKZYwqEaNUTbHMmNv7TWR9mtyhW8XUDILqZmIPxK7lkb5YI+tbFZ8JKXM8zOGMmhUGnHLSMHCZ8dyTWlLdbG3TkovL6evuWfZTjLziVJo1jvIGEVyqdDtqjlQ9dDKSQPDvCs/Wq8BYScW4jIm8arbQMR0aWMMzj1Kh1H61tVSOYpSlAKUpQClKUApSlAKsuLC35Tc8RmEbuJVDL6bHqa84txiK3j1yNj8IG7OfwqPGuacd7Qy3T5buxg9xAdl9T+JvX6VXrV1T+JWr6iNJeZFxGe3ZzyLaG3iB2EcSqz/3OQM/9vQfOrXNR5pmsqU3J3ZjTm5vKRJmmajzTNRuQuSZpmo80zS4uSZpmo80zS4uSZpmo80zS4uSZpmo80zS4uSZpmo80zS4uSZpmo80zS4uSZpmo80zS4uSZpmo80zS4uUxc2KcT28vJl2D93Usi/3JkZI863q2h4vdxjN5ZxQN1ktI3aRh4gcwAI36HHlWj5rI8E49LavqTvIfjQnZ/UeTev1q3R1LhtLgu6fVOHuy4/B03g3B4bWFYolIRcnc5Z2Y5Z3Y7sxO5Jq+rH8H41DcpqjbP4lOzIfJh/8AhWQrTTTV0a6akroUpSvT0UpSgFK8LAVieJ9qrOAHXMhb8KEMx/QdP1xXjko7tkZSUVdsyxrWu0PbSKDKR4lm8ge6h/vI8f7Rv8q1Xj3buafKR/YxeOGGtx6sPhHoPrWtax5j61n1dX4Q+pnVtb4U/qXt9xGSZy8jF3Pn0A/Co6AelW+qouYPMfUU5g8x9RWe3fdmY227sl1U1VFzB5j6inMHmPqKHhLqpqqLmDzH1FOYPMfUUBLqpqqLmDzH1FOYPMfUUBLqpqqLmDzH1FOYPMfUUBLqpqqLmDzH1FOYPMfUUBLqpqqLmDzH1FOYPMfUUBLqpqqLmDzH1FOYPMfUUBLqpqqLmDzH1FOYPMfUUBLqpqqLmDzH1FOYPMfUUBLqpqqLmDzFOYPMfUUBLqpqqLmDzH1FOYPMfWgLyyv5IXDxsVceI8R+EjoR6V0Ts720inwkmI5vAE92T/oJ8f7Tv865fzB5j6inMHmPqK7Uq8qb24O9HUSpPbjo7oDXtcx4D29lhwkuZovA6hrT5E/EPQ7+tbzw3tPaTjuTJq/Cx0sP+07/AErUp14VOHubFLU06nD36MrSvAaV3LBrvbntDHZWySyojxc6FJNYJCJI2GkAAOSBnasHB2qgENvPLbWsUE4uZYwqa5Pd4ITMHOldIkIUkrnA6ZJrb+McFiuVjWTUBHLFOukgd+FtSg5ByM9RWDl9mtkVZNU6xFrlkRZAFh98iMUyxjT3VwzEDwJ/SvGkzxpMtT204VoZjA4YPHGsbWemSQyoZIyqMBlSisckj4TVoO21lI7iG1jMYWyeOZ4O5It5KItIAXIYeHqGzjSazPEPZ5aTFiWmVyYCrKyZjNvG0SFQylTlHcEMCDnwxXp9n1rkHXcfDbKw5i4f3OXnQucrnVqznzBO1eYro8xXRVwfi3D7mV0itztqKu9ppjmCPy3MchXDYYY/yMisY3brgw532YxFk5FqDzQsogcxYGXxIyg7eORms5wTsnFayM0ctyUOsRxSTExQCR+YwjTA+8Tu2SOgIFY5fZpZASqGnCSHOgOuI/thOQnczu6/eJ2JAxTFdDFdFpcduOERxhnhZW1yo8ZtAJIzAA0zOhGyqroc/wBwxmpZe13CwZAIGkKPHEOXZ6hLLKAyRREDDsVYNgdBucVc8Q9nFpKzOWnSRpZZiyOuQZ1RZIxqQgKRGnhkEZBFR8a7EZgdbY4lNyl0pkmZDHIqLGeXIinSdCgbqw3OQc7MV0MV0WydtuEFC3KIAQuAbPDOBP7sVVSMlhKQNPXcVtg4Vb/kxftL/FaPwv2bSKeHCVo2FtJcTysHctI80hlSEZHeQPy2LNvlOm9dCFMV0MV0Wv8ASbf8mH9pf4p/Sbf8mH9pf4q7pTFdDFdFp/Sbf8mH9pf4p/Sbf8mH9pf4q7pTFdDFdFp/Sbf8mH9pf4p/Sbf8mH9pf4q7pTFdDFdFp/Sbf8mH9pf4p/Sbf8mH9pf4q7pTFdDFdFp/Sbf8mH9pf4p/Sbf8mH9pf4q7pTFdDFdFp/Sbf8mH9pf4p/Sbf8mH9pf4q7pTFdDFdFp/Sbf8mH9pf4qz4zBBBbTzC3hYxRySBTGo1FELBc42zisvVvxGxWaGWJ86JEeN9JwdLqVOD54NMV0MV0c/4X20iuLWS5jtbRbaP3eMs6kl7iVoxIgRV1CNeZgMep3xjesoO2XCNUgaIosYuGLyWmEf3VtM6o2O8VONh51dv7OrPfDTIGjt4pQjgCb3VlaGVxp3kGgDUMbEiqpvZ5ZOmhuayf8AOZBcb+/Nqm6DwPw+XrTFdDFdGI/42sHkhSKz1GRpkkL24Hu7wxc4BwAeqkHY9MnwxV3wrtNw+U26GANJIkDO0Vmxiie4j5kcbOV7pYbjPmM4zV3b+z63RYhzbgtG8jhi0eW5sfJdGCoF06PIDzzVXDuwVvBJE8ct0gRYVZFnwk5t4+VE8qgAsQoGRkA4GQcUxXQxXRDf9o+Fw3YtnjQS5RWIt1KI8oJijZsbMwBx+mcZqyg7dcHaNpOSyqEjkTmWekzLK/KjMQI72X2/9b1mLvsTbSXnvWZVkOjmKjLplMYKozZUtkA+BAOBnOKtH9mlkYkjJm0pDFbodYyqwy86OT4caw/mMY2xTFdDFdFqnbbhB04iOCksrn3TIgSBmSZpSBhNLKR+oxnNVWna3hcjqht2jYvFHiez0aWmRpItWRsGVGwf0q7/AOALdY5ApeR2tpbX7du66ysZCXEYUjvH7uMDpitb/wDjW8e1uo5ZYzLcG0UM08khgS2z9qshRSX3OFwB5k5JLFdDFdG+8B4hDPbRTQqVhkXXHqTSdJ6HT4Z6/rSrq0tUjjREGlEVUQD7qqMKPoBXtSJEtKUoBSlKAUpSgFKUoBSlKAUpSgFKUoBSlKAUpSgFKUoBSlKAUpSgFKUoBSlKAUpSgFKUoBSl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1066800" y="76200"/>
            <a:ext cx="7162801" cy="800219"/>
          </a:xfrm>
          <a:prstGeom prst="rect">
            <a:avLst/>
          </a:prstGeom>
          <a:noFill/>
        </p:spPr>
        <p:txBody>
          <a:bodyPr wrap="square" rtlCol="0">
            <a:spAutoFit/>
          </a:bodyPr>
          <a:lstStyle/>
          <a:p>
            <a:r>
              <a:rPr lang="en-US" sz="2800" b="1" u="sng" dirty="0">
                <a:solidFill>
                  <a:srgbClr val="0000FF"/>
                </a:solidFill>
              </a:rPr>
              <a:t>Potential Energy and conservative force </a:t>
            </a:r>
          </a:p>
          <a:p>
            <a:r>
              <a:rPr lang="en-US" b="1" dirty="0">
                <a:solidFill>
                  <a:srgbClr val="0000FF"/>
                </a:solidFill>
              </a:rPr>
              <a:t>Potential energy (U) is the energy by the virtue of the position of body </a:t>
            </a:r>
          </a:p>
        </p:txBody>
      </p:sp>
      <p:sp>
        <p:nvSpPr>
          <p:cNvPr id="11" name="TextBox 10"/>
          <p:cNvSpPr txBox="1"/>
          <p:nvPr/>
        </p:nvSpPr>
        <p:spPr>
          <a:xfrm>
            <a:off x="533400" y="3352800"/>
            <a:ext cx="8229600" cy="923330"/>
          </a:xfrm>
          <a:prstGeom prst="rect">
            <a:avLst/>
          </a:prstGeom>
          <a:noFill/>
        </p:spPr>
        <p:txBody>
          <a:bodyPr wrap="square" rtlCol="0">
            <a:spAutoFit/>
          </a:bodyPr>
          <a:lstStyle/>
          <a:p>
            <a:pPr algn="ctr"/>
            <a:r>
              <a:rPr lang="en-US" b="1" dirty="0">
                <a:solidFill>
                  <a:srgbClr val="FF0000"/>
                </a:solidFill>
              </a:rPr>
              <a:t>When the body gets displaced from the equilibrium position it gains U. </a:t>
            </a:r>
          </a:p>
          <a:p>
            <a:pPr algn="ctr"/>
            <a:r>
              <a:rPr lang="en-US" b="1" dirty="0">
                <a:solidFill>
                  <a:srgbClr val="FF0000"/>
                </a:solidFill>
              </a:rPr>
              <a:t>Usually the equilibrium position is referenced as U = 0. </a:t>
            </a:r>
          </a:p>
          <a:p>
            <a:pPr algn="ctr"/>
            <a:r>
              <a:rPr lang="en-US" b="1" dirty="0">
                <a:solidFill>
                  <a:srgbClr val="FF0000"/>
                </a:solidFill>
              </a:rPr>
              <a:t>Sometime you can choose reference point as per your convenience</a:t>
            </a:r>
          </a:p>
        </p:txBody>
      </p:sp>
      <p:grpSp>
        <p:nvGrpSpPr>
          <p:cNvPr id="19" name="Group 18"/>
          <p:cNvGrpSpPr/>
          <p:nvPr/>
        </p:nvGrpSpPr>
        <p:grpSpPr>
          <a:xfrm>
            <a:off x="381000" y="942201"/>
            <a:ext cx="8233942" cy="2181999"/>
            <a:chOff x="381000" y="942201"/>
            <a:chExt cx="8233942" cy="2181999"/>
          </a:xfrm>
        </p:grpSpPr>
        <p:pic>
          <p:nvPicPr>
            <p:cNvPr id="280584" name="Picture 8" descr="http://images.tutorvista.com/cms/formulaimages/83/potential-energy-formulas-image.PNG"/>
            <p:cNvPicPr>
              <a:picLocks noChangeAspect="1" noChangeArrowheads="1"/>
            </p:cNvPicPr>
            <p:nvPr/>
          </p:nvPicPr>
          <p:blipFill>
            <a:blip r:embed="rId2" cstate="print"/>
            <a:srcRect/>
            <a:stretch>
              <a:fillRect/>
            </a:stretch>
          </p:blipFill>
          <p:spPr bwMode="auto">
            <a:xfrm>
              <a:off x="381000" y="1000810"/>
              <a:ext cx="2724150" cy="2074991"/>
            </a:xfrm>
            <a:prstGeom prst="rect">
              <a:avLst/>
            </a:prstGeom>
            <a:noFill/>
          </p:spPr>
        </p:pic>
        <p:grpSp>
          <p:nvGrpSpPr>
            <p:cNvPr id="18" name="Group 17"/>
            <p:cNvGrpSpPr/>
            <p:nvPr/>
          </p:nvGrpSpPr>
          <p:grpSpPr>
            <a:xfrm>
              <a:off x="685800" y="942201"/>
              <a:ext cx="7929142" cy="2181999"/>
              <a:chOff x="685800" y="1143000"/>
              <a:chExt cx="7929142" cy="2181999"/>
            </a:xfrm>
          </p:grpSpPr>
          <p:pic>
            <p:nvPicPr>
              <p:cNvPr id="280582" name="Picture 6" descr="http://www.people.vcu.edu/~rgowdy/mod/020/bow.gif"/>
              <p:cNvPicPr>
                <a:picLocks noChangeAspect="1" noChangeArrowheads="1"/>
              </p:cNvPicPr>
              <p:nvPr/>
            </p:nvPicPr>
            <p:blipFill>
              <a:blip r:embed="rId3" cstate="print"/>
              <a:srcRect/>
              <a:stretch>
                <a:fillRect/>
              </a:stretch>
            </p:blipFill>
            <p:spPr bwMode="auto">
              <a:xfrm>
                <a:off x="7086600" y="1143000"/>
                <a:ext cx="1409700" cy="1981201"/>
              </a:xfrm>
              <a:prstGeom prst="rect">
                <a:avLst/>
              </a:prstGeom>
              <a:noFill/>
            </p:spPr>
          </p:pic>
          <p:pic>
            <p:nvPicPr>
              <p:cNvPr id="280590" name="Picture 14" descr="http://www.cambiumstudio.com/z-images/enlargements/1-furniture/2006/Kids-spring/Kids-spring-chair-1.jpg"/>
              <p:cNvPicPr>
                <a:picLocks noChangeAspect="1" noChangeArrowheads="1"/>
              </p:cNvPicPr>
              <p:nvPr/>
            </p:nvPicPr>
            <p:blipFill>
              <a:blip r:embed="rId4" cstate="print"/>
              <a:srcRect/>
              <a:stretch>
                <a:fillRect/>
              </a:stretch>
            </p:blipFill>
            <p:spPr bwMode="auto">
              <a:xfrm>
                <a:off x="4191000" y="1219200"/>
                <a:ext cx="2009775" cy="1866664"/>
              </a:xfrm>
              <a:prstGeom prst="rect">
                <a:avLst/>
              </a:prstGeom>
              <a:noFill/>
            </p:spPr>
          </p:pic>
          <p:sp>
            <p:nvSpPr>
              <p:cNvPr id="12" name="TextBox 11"/>
              <p:cNvSpPr txBox="1"/>
              <p:nvPr/>
            </p:nvSpPr>
            <p:spPr>
              <a:xfrm>
                <a:off x="685800" y="2971800"/>
                <a:ext cx="1604542" cy="276999"/>
              </a:xfrm>
              <a:prstGeom prst="rect">
                <a:avLst/>
              </a:prstGeom>
              <a:noFill/>
            </p:spPr>
            <p:txBody>
              <a:bodyPr wrap="none" rtlCol="0">
                <a:spAutoFit/>
              </a:bodyPr>
              <a:lstStyle/>
              <a:p>
                <a:r>
                  <a:rPr lang="en-US" sz="1200" dirty="0"/>
                  <a:t>Lot of potential energy</a:t>
                </a:r>
              </a:p>
            </p:txBody>
          </p:sp>
          <p:sp>
            <p:nvSpPr>
              <p:cNvPr id="13" name="TextBox 12"/>
              <p:cNvSpPr txBox="1"/>
              <p:nvPr/>
            </p:nvSpPr>
            <p:spPr>
              <a:xfrm>
                <a:off x="4419600" y="3048000"/>
                <a:ext cx="1423403" cy="276999"/>
              </a:xfrm>
              <a:prstGeom prst="rect">
                <a:avLst/>
              </a:prstGeom>
              <a:noFill/>
            </p:spPr>
            <p:txBody>
              <a:bodyPr wrap="none" rtlCol="0">
                <a:spAutoFit/>
              </a:bodyPr>
              <a:lstStyle/>
              <a:p>
                <a:r>
                  <a:rPr lang="en-US" sz="1200" dirty="0">
                    <a:solidFill>
                      <a:srgbClr val="0000FF"/>
                    </a:solidFill>
                  </a:rPr>
                  <a:t>No potential Energy</a:t>
                </a:r>
              </a:p>
            </p:txBody>
          </p:sp>
          <p:sp>
            <p:nvSpPr>
              <p:cNvPr id="14" name="TextBox 13"/>
              <p:cNvSpPr txBox="1"/>
              <p:nvPr/>
            </p:nvSpPr>
            <p:spPr>
              <a:xfrm>
                <a:off x="7010400" y="3020199"/>
                <a:ext cx="1604542" cy="276999"/>
              </a:xfrm>
              <a:prstGeom prst="rect">
                <a:avLst/>
              </a:prstGeom>
              <a:noFill/>
            </p:spPr>
            <p:txBody>
              <a:bodyPr wrap="none" rtlCol="0">
                <a:spAutoFit/>
              </a:bodyPr>
              <a:lstStyle/>
              <a:p>
                <a:r>
                  <a:rPr lang="en-US" sz="1200" dirty="0"/>
                  <a:t>Lot of potential energy</a:t>
                </a:r>
              </a:p>
            </p:txBody>
          </p:sp>
        </p:grpSp>
      </p:grpSp>
      <p:grpSp>
        <p:nvGrpSpPr>
          <p:cNvPr id="20" name="Group 19"/>
          <p:cNvGrpSpPr/>
          <p:nvPr/>
        </p:nvGrpSpPr>
        <p:grpSpPr>
          <a:xfrm>
            <a:off x="914400" y="4278868"/>
            <a:ext cx="6781800" cy="1905000"/>
            <a:chOff x="914400" y="4038600"/>
            <a:chExt cx="6781800" cy="1905000"/>
          </a:xfrm>
        </p:grpSpPr>
        <p:pic>
          <p:nvPicPr>
            <p:cNvPr id="280586" name="Picture 10" descr="http://b86a38.medialib.glogster.com/media/a1be249e9a38b05466aae96e4a905d2d2f94affe1a2f53085f87d8f942566ea0/vlc180-example-of-potential-energy.jpg"/>
            <p:cNvPicPr>
              <a:picLocks noChangeAspect="1" noChangeArrowheads="1"/>
            </p:cNvPicPr>
            <p:nvPr/>
          </p:nvPicPr>
          <p:blipFill>
            <a:blip r:embed="rId5" cstate="print"/>
            <a:srcRect/>
            <a:stretch>
              <a:fillRect/>
            </a:stretch>
          </p:blipFill>
          <p:spPr bwMode="auto">
            <a:xfrm>
              <a:off x="914400" y="4114800"/>
              <a:ext cx="2438400" cy="1828800"/>
            </a:xfrm>
            <a:prstGeom prst="rect">
              <a:avLst/>
            </a:prstGeom>
            <a:noFill/>
          </p:spPr>
        </p:pic>
        <p:pic>
          <p:nvPicPr>
            <p:cNvPr id="280588" name="Picture 12" descr="http://www.thebalochhal.com/wp-content/uploads/2010/11/Mirani-dam.jpg"/>
            <p:cNvPicPr>
              <a:picLocks noChangeAspect="1" noChangeArrowheads="1"/>
            </p:cNvPicPr>
            <p:nvPr/>
          </p:nvPicPr>
          <p:blipFill>
            <a:blip r:embed="rId6" cstate="print"/>
            <a:srcRect/>
            <a:stretch>
              <a:fillRect/>
            </a:stretch>
          </p:blipFill>
          <p:spPr bwMode="auto">
            <a:xfrm>
              <a:off x="5181600" y="4038600"/>
              <a:ext cx="2514600" cy="1885950"/>
            </a:xfrm>
            <a:prstGeom prst="rect">
              <a:avLst/>
            </a:prstGeom>
            <a:noFill/>
          </p:spPr>
        </p:pic>
        <p:sp>
          <p:nvSpPr>
            <p:cNvPr id="15" name="TextBox 14"/>
            <p:cNvSpPr txBox="1"/>
            <p:nvPr/>
          </p:nvSpPr>
          <p:spPr>
            <a:xfrm>
              <a:off x="1143000" y="4267200"/>
              <a:ext cx="1604542" cy="276999"/>
            </a:xfrm>
            <a:prstGeom prst="rect">
              <a:avLst/>
            </a:prstGeom>
            <a:noFill/>
          </p:spPr>
          <p:txBody>
            <a:bodyPr wrap="none" rtlCol="0">
              <a:spAutoFit/>
            </a:bodyPr>
            <a:lstStyle/>
            <a:p>
              <a:r>
                <a:rPr lang="en-US" sz="1200" dirty="0">
                  <a:solidFill>
                    <a:srgbClr val="FFFF00"/>
                  </a:solidFill>
                </a:rPr>
                <a:t>Lot of potential energy</a:t>
              </a:r>
            </a:p>
          </p:txBody>
        </p:sp>
        <p:sp>
          <p:nvSpPr>
            <p:cNvPr id="16" name="TextBox 15"/>
            <p:cNvSpPr txBox="1"/>
            <p:nvPr/>
          </p:nvSpPr>
          <p:spPr>
            <a:xfrm>
              <a:off x="5943600" y="4191000"/>
              <a:ext cx="1604542" cy="276999"/>
            </a:xfrm>
            <a:prstGeom prst="rect">
              <a:avLst/>
            </a:prstGeom>
            <a:noFill/>
          </p:spPr>
          <p:txBody>
            <a:bodyPr wrap="none" rtlCol="0">
              <a:spAutoFit/>
            </a:bodyPr>
            <a:lstStyle/>
            <a:p>
              <a:r>
                <a:rPr lang="en-US" sz="1200" dirty="0"/>
                <a:t>Lot of potential energy</a:t>
              </a:r>
            </a:p>
          </p:txBody>
        </p:sp>
      </p:grpSp>
      <p:sp>
        <p:nvSpPr>
          <p:cNvPr id="17" name="TextBox 16"/>
          <p:cNvSpPr txBox="1"/>
          <p:nvPr/>
        </p:nvSpPr>
        <p:spPr>
          <a:xfrm>
            <a:off x="1524000" y="6412468"/>
            <a:ext cx="4681859" cy="369332"/>
          </a:xfrm>
          <a:prstGeom prst="rect">
            <a:avLst/>
          </a:prstGeom>
          <a:noFill/>
        </p:spPr>
        <p:txBody>
          <a:bodyPr wrap="none" rtlCol="0">
            <a:spAutoFit/>
          </a:bodyPr>
          <a:lstStyle/>
          <a:p>
            <a:r>
              <a:rPr lang="en-US" b="1" dirty="0"/>
              <a:t>Energy is stored in the form of Potential Energy</a:t>
            </a:r>
          </a:p>
        </p:txBody>
      </p:sp>
      <p:cxnSp>
        <p:nvCxnSpPr>
          <p:cNvPr id="21" name="Straight Connector 20"/>
          <p:cNvCxnSpPr/>
          <p:nvPr/>
        </p:nvCxnSpPr>
        <p:spPr>
          <a:xfrm>
            <a:off x="155575" y="876419"/>
            <a:ext cx="891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738555" y="196959"/>
            <a:ext cx="6559103" cy="707886"/>
          </a:xfrm>
          <a:prstGeom prst="rect">
            <a:avLst/>
          </a:prstGeom>
          <a:noFill/>
        </p:spPr>
        <p:txBody>
          <a:bodyPr wrap="none" rtlCol="0">
            <a:spAutoFit/>
          </a:bodyPr>
          <a:lstStyle/>
          <a:p>
            <a:r>
              <a:rPr lang="en-US" sz="4000" b="1" u="sng" dirty="0">
                <a:solidFill>
                  <a:srgbClr val="FF0000"/>
                </a:solidFill>
              </a:rPr>
              <a:t>Gravitational Potential Energy</a:t>
            </a:r>
          </a:p>
        </p:txBody>
      </p:sp>
      <p:grpSp>
        <p:nvGrpSpPr>
          <p:cNvPr id="22" name="Group 21"/>
          <p:cNvGrpSpPr/>
          <p:nvPr/>
        </p:nvGrpSpPr>
        <p:grpSpPr>
          <a:xfrm>
            <a:off x="228600" y="1020254"/>
            <a:ext cx="8915400" cy="5292678"/>
            <a:chOff x="228600" y="1020254"/>
            <a:chExt cx="8915400" cy="5292678"/>
          </a:xfrm>
        </p:grpSpPr>
        <p:cxnSp>
          <p:nvCxnSpPr>
            <p:cNvPr id="8" name="Straight Connector 7"/>
            <p:cNvCxnSpPr/>
            <p:nvPr/>
          </p:nvCxnSpPr>
          <p:spPr>
            <a:xfrm>
              <a:off x="4343400" y="4419600"/>
              <a:ext cx="350599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29000" y="5029200"/>
              <a:ext cx="1096198" cy="461665"/>
            </a:xfrm>
            <a:prstGeom prst="rect">
              <a:avLst/>
            </a:prstGeom>
            <a:noFill/>
            <a:ln>
              <a:solidFill>
                <a:srgbClr val="FF0000"/>
              </a:solidFill>
            </a:ln>
          </p:spPr>
          <p:txBody>
            <a:bodyPr wrap="none" rtlCol="1">
              <a:spAutoFit/>
            </a:bodyPr>
            <a:lstStyle/>
            <a:p>
              <a:r>
                <a:rPr lang="en-US" sz="2400" b="1" dirty="0"/>
                <a:t>ground</a:t>
              </a:r>
              <a:endParaRPr lang="ar-SA" sz="2400" b="1" dirty="0"/>
            </a:p>
          </p:txBody>
        </p:sp>
        <p:graphicFrame>
          <p:nvGraphicFramePr>
            <p:cNvPr id="15" name="Object 9"/>
            <p:cNvGraphicFramePr>
              <a:graphicFrameLocks noChangeAspect="1"/>
            </p:cNvGraphicFramePr>
            <p:nvPr>
              <p:extLst>
                <p:ext uri="{D42A27DB-BD31-4B8C-83A1-F6EECF244321}">
                  <p14:modId xmlns:p14="http://schemas.microsoft.com/office/powerpoint/2010/main" val="3829417477"/>
                </p:ext>
              </p:extLst>
            </p:nvPr>
          </p:nvGraphicFramePr>
          <p:xfrm>
            <a:off x="3573575" y="1656714"/>
            <a:ext cx="2133600" cy="771310"/>
          </p:xfrm>
          <a:graphic>
            <a:graphicData uri="http://schemas.openxmlformats.org/presentationml/2006/ole">
              <mc:AlternateContent xmlns:mc="http://schemas.openxmlformats.org/markup-compatibility/2006">
                <mc:Choice xmlns:v="urn:schemas-microsoft-com:vml" Requires="v">
                  <p:oleObj spid="_x0000_s389452" name="Equation" r:id="rId3" imgW="647640" imgH="241200" progId="Equation.3">
                    <p:embed/>
                  </p:oleObj>
                </mc:Choice>
                <mc:Fallback>
                  <p:oleObj name="Equation" r:id="rId3" imgW="64764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3575" y="1656714"/>
                          <a:ext cx="2133600" cy="771310"/>
                        </a:xfrm>
                        <a:prstGeom prst="rect">
                          <a:avLst/>
                        </a:prstGeom>
                        <a:noFill/>
                        <a:extLst/>
                      </p:spPr>
                    </p:pic>
                  </p:oleObj>
                </mc:Fallback>
              </mc:AlternateContent>
            </a:graphicData>
          </a:graphic>
        </p:graphicFrame>
        <p:sp>
          <p:nvSpPr>
            <p:cNvPr id="19" name="TextBox 18"/>
            <p:cNvSpPr txBox="1"/>
            <p:nvPr/>
          </p:nvSpPr>
          <p:spPr>
            <a:xfrm>
              <a:off x="815610" y="1062335"/>
              <a:ext cx="7649530" cy="461665"/>
            </a:xfrm>
            <a:prstGeom prst="rect">
              <a:avLst/>
            </a:prstGeom>
            <a:noFill/>
          </p:spPr>
          <p:txBody>
            <a:bodyPr wrap="none" rtlCol="0">
              <a:spAutoFit/>
            </a:bodyPr>
            <a:lstStyle/>
            <a:p>
              <a:r>
                <a:rPr lang="en-US" sz="2400" b="1" dirty="0"/>
                <a:t>The Energy of a body by virtue of its position under gravity</a:t>
              </a:r>
            </a:p>
          </p:txBody>
        </p:sp>
        <p:graphicFrame>
          <p:nvGraphicFramePr>
            <p:cNvPr id="12" name="Object 9"/>
            <p:cNvGraphicFramePr>
              <a:graphicFrameLocks noChangeAspect="1"/>
            </p:cNvGraphicFramePr>
            <p:nvPr>
              <p:extLst>
                <p:ext uri="{D42A27DB-BD31-4B8C-83A1-F6EECF244321}">
                  <p14:modId xmlns:p14="http://schemas.microsoft.com/office/powerpoint/2010/main" val="1516149375"/>
                </p:ext>
              </p:extLst>
            </p:nvPr>
          </p:nvGraphicFramePr>
          <p:xfrm>
            <a:off x="3136900" y="4184650"/>
            <a:ext cx="1146175" cy="527050"/>
          </p:xfrm>
          <a:graphic>
            <a:graphicData uri="http://schemas.openxmlformats.org/presentationml/2006/ole">
              <mc:AlternateContent xmlns:mc="http://schemas.openxmlformats.org/markup-compatibility/2006">
                <mc:Choice xmlns:v="urn:schemas-microsoft-com:vml" Requires="v">
                  <p:oleObj spid="_x0000_s389453" name="معادلة" r:id="rId5" imgW="507960" imgH="241200" progId="Equation.3">
                    <p:embed/>
                  </p:oleObj>
                </mc:Choice>
                <mc:Fallback>
                  <p:oleObj name="معادلة" r:id="rId5" imgW="507960" imgH="241200" progId="Equation.3">
                    <p:embed/>
                    <p:pic>
                      <p:nvPicPr>
                        <p:cNvPr id="0" name=""/>
                        <p:cNvPicPr>
                          <a:picLocks noChangeAspect="1" noChangeArrowheads="1"/>
                        </p:cNvPicPr>
                        <p:nvPr/>
                      </p:nvPicPr>
                      <p:blipFill>
                        <a:blip r:embed="rId6"/>
                        <a:srcRect/>
                        <a:stretch>
                          <a:fillRect/>
                        </a:stretch>
                      </p:blipFill>
                      <p:spPr bwMode="auto">
                        <a:xfrm>
                          <a:off x="3136900" y="4184650"/>
                          <a:ext cx="1146175" cy="527050"/>
                        </a:xfrm>
                        <a:prstGeom prst="rect">
                          <a:avLst/>
                        </a:prstGeom>
                        <a:noFill/>
                        <a:extLst/>
                      </p:spPr>
                    </p:pic>
                  </p:oleObj>
                </mc:Fallback>
              </mc:AlternateContent>
            </a:graphicData>
          </a:graphic>
        </p:graphicFrame>
        <p:sp>
          <p:nvSpPr>
            <p:cNvPr id="4" name="Oval 3"/>
            <p:cNvSpPr/>
            <p:nvPr/>
          </p:nvSpPr>
          <p:spPr>
            <a:xfrm>
              <a:off x="5715000" y="2895600"/>
              <a:ext cx="381397"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6" name="Straight Arrow Connector 5"/>
            <p:cNvCxnSpPr/>
            <p:nvPr/>
          </p:nvCxnSpPr>
          <p:spPr>
            <a:xfrm>
              <a:off x="5905698" y="3086100"/>
              <a:ext cx="1" cy="1360775"/>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58416" y="3581821"/>
              <a:ext cx="306494" cy="369332"/>
            </a:xfrm>
            <a:prstGeom prst="rect">
              <a:avLst/>
            </a:prstGeom>
            <a:noFill/>
          </p:spPr>
          <p:txBody>
            <a:bodyPr wrap="none" rtlCol="1">
              <a:spAutoFit/>
            </a:bodyPr>
            <a:lstStyle/>
            <a:p>
              <a:r>
                <a:rPr lang="en-US" i="1" dirty="0"/>
                <a:t>h</a:t>
              </a:r>
              <a:endParaRPr lang="ar-SA" i="1" dirty="0"/>
            </a:p>
          </p:txBody>
        </p:sp>
        <p:graphicFrame>
          <p:nvGraphicFramePr>
            <p:cNvPr id="18" name="Object 9"/>
            <p:cNvGraphicFramePr>
              <a:graphicFrameLocks noChangeAspect="1"/>
            </p:cNvGraphicFramePr>
            <p:nvPr>
              <p:extLst>
                <p:ext uri="{D42A27DB-BD31-4B8C-83A1-F6EECF244321}">
                  <p14:modId xmlns:p14="http://schemas.microsoft.com/office/powerpoint/2010/main" val="225941107"/>
                </p:ext>
              </p:extLst>
            </p:nvPr>
          </p:nvGraphicFramePr>
          <p:xfrm>
            <a:off x="6208819" y="2812780"/>
            <a:ext cx="1332905" cy="480381"/>
          </p:xfrm>
          <a:graphic>
            <a:graphicData uri="http://schemas.openxmlformats.org/presentationml/2006/ole">
              <mc:AlternateContent xmlns:mc="http://schemas.openxmlformats.org/markup-compatibility/2006">
                <mc:Choice xmlns:v="urn:schemas-microsoft-com:vml" Requires="v">
                  <p:oleObj spid="_x0000_s389454" name="معادلة" r:id="rId7" imgW="647640" imgH="241200" progId="Equation.3">
                    <p:embed/>
                  </p:oleObj>
                </mc:Choice>
                <mc:Fallback>
                  <p:oleObj name="معادلة" r:id="rId7" imgW="647640" imgH="241200" progId="Equation.3">
                    <p:embed/>
                    <p:pic>
                      <p:nvPicPr>
                        <p:cNvPr id="0" name=""/>
                        <p:cNvPicPr>
                          <a:picLocks noChangeAspect="1" noChangeArrowheads="1"/>
                        </p:cNvPicPr>
                        <p:nvPr/>
                      </p:nvPicPr>
                      <p:blipFill>
                        <a:blip r:embed="rId8"/>
                        <a:srcRect/>
                        <a:stretch>
                          <a:fillRect/>
                        </a:stretch>
                      </p:blipFill>
                      <p:spPr bwMode="auto">
                        <a:xfrm>
                          <a:off x="6208819" y="2812780"/>
                          <a:ext cx="1332905" cy="480381"/>
                        </a:xfrm>
                        <a:prstGeom prst="rect">
                          <a:avLst/>
                        </a:prstGeom>
                        <a:noFill/>
                        <a:extLst/>
                      </p:spPr>
                    </p:pic>
                  </p:oleObj>
                </mc:Fallback>
              </mc:AlternateContent>
            </a:graphicData>
          </a:graphic>
        </p:graphicFrame>
        <p:sp>
          <p:nvSpPr>
            <p:cNvPr id="16" name="Arc 15"/>
            <p:cNvSpPr/>
            <p:nvPr/>
          </p:nvSpPr>
          <p:spPr>
            <a:xfrm>
              <a:off x="4343400" y="4446875"/>
              <a:ext cx="762000" cy="734725"/>
            </a:xfrm>
            <a:prstGeom prst="arc">
              <a:avLst>
                <a:gd name="adj1" fmla="val 8870197"/>
                <a:gd name="adj2" fmla="val 16443627"/>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cxnSp>
          <p:nvCxnSpPr>
            <p:cNvPr id="21" name="Straight Connector 20"/>
            <p:cNvCxnSpPr/>
            <p:nvPr/>
          </p:nvCxnSpPr>
          <p:spPr>
            <a:xfrm>
              <a:off x="228600" y="1020254"/>
              <a:ext cx="891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738555" y="5943600"/>
              <a:ext cx="7325019" cy="369332"/>
            </a:xfrm>
            <a:prstGeom prst="rect">
              <a:avLst/>
            </a:prstGeom>
            <a:noFill/>
          </p:spPr>
          <p:txBody>
            <a:bodyPr wrap="none" rtlCol="1">
              <a:spAutoFit/>
            </a:bodyPr>
            <a:lstStyle/>
            <a:p>
              <a:r>
                <a:rPr lang="en-US" b="1" dirty="0">
                  <a:solidFill>
                    <a:srgbClr val="0000FF"/>
                  </a:solidFill>
                </a:rPr>
                <a:t>The cause of gravitational potential energy is the gravitational force: </a:t>
              </a:r>
              <a:r>
                <a:rPr lang="en-US" b="1" i="1" dirty="0">
                  <a:solidFill>
                    <a:srgbClr val="0000FF"/>
                  </a:solidFill>
                </a:rPr>
                <a:t>F = </a:t>
              </a:r>
              <a:r>
                <a:rPr lang="en-US" b="1" i="1" u="sng" dirty="0">
                  <a:solidFill>
                    <a:srgbClr val="0000FF"/>
                  </a:solidFill>
                </a:rPr>
                <a:t>mg</a:t>
              </a:r>
              <a:endParaRPr lang="ar-SA" b="1" i="1" u="sng" dirty="0">
                <a:solidFill>
                  <a:srgbClr val="0000FF"/>
                </a:solidFill>
              </a:endParaRPr>
            </a:p>
          </p:txBody>
        </p:sp>
        <p:sp>
          <p:nvSpPr>
            <p:cNvPr id="23" name="TextBox 22"/>
            <p:cNvSpPr txBox="1"/>
            <p:nvPr/>
          </p:nvSpPr>
          <p:spPr>
            <a:xfrm>
              <a:off x="4172636" y="2895600"/>
              <a:ext cx="1608004" cy="369332"/>
            </a:xfrm>
            <a:prstGeom prst="rect">
              <a:avLst/>
            </a:prstGeom>
            <a:noFill/>
            <a:ln>
              <a:solidFill>
                <a:srgbClr val="FF0000"/>
              </a:solidFill>
            </a:ln>
          </p:spPr>
          <p:txBody>
            <a:bodyPr wrap="none" rtlCol="1">
              <a:spAutoFit/>
            </a:bodyPr>
            <a:lstStyle/>
            <a:p>
              <a:r>
                <a:rPr lang="en-US" b="1" dirty="0">
                  <a:solidFill>
                    <a:srgbClr val="00B050"/>
                  </a:solidFill>
                </a:rPr>
                <a:t>displaced state</a:t>
              </a:r>
              <a:endParaRPr lang="ar-SA" b="1" dirty="0">
                <a:solidFill>
                  <a:srgbClr val="00B050"/>
                </a:solidFill>
              </a:endParaRPr>
            </a:p>
          </p:txBody>
        </p:sp>
        <p:sp>
          <p:nvSpPr>
            <p:cNvPr id="24" name="TextBox 23"/>
            <p:cNvSpPr txBox="1"/>
            <p:nvPr/>
          </p:nvSpPr>
          <p:spPr>
            <a:xfrm>
              <a:off x="4792796" y="4449348"/>
              <a:ext cx="1410386" cy="369332"/>
            </a:xfrm>
            <a:prstGeom prst="rect">
              <a:avLst/>
            </a:prstGeom>
            <a:noFill/>
            <a:ln>
              <a:solidFill>
                <a:srgbClr val="FF0000"/>
              </a:solidFill>
            </a:ln>
          </p:spPr>
          <p:txBody>
            <a:bodyPr wrap="none" rtlCol="1">
              <a:spAutoFit/>
            </a:bodyPr>
            <a:lstStyle/>
            <a:p>
              <a:r>
                <a:rPr lang="en-US" b="1" dirty="0" err="1">
                  <a:solidFill>
                    <a:srgbClr val="00B050"/>
                  </a:solidFill>
                </a:rPr>
                <a:t>relexed</a:t>
              </a:r>
              <a:r>
                <a:rPr lang="en-US" b="1" dirty="0">
                  <a:solidFill>
                    <a:srgbClr val="00B050"/>
                  </a:solidFill>
                </a:rPr>
                <a:t> state</a:t>
              </a:r>
              <a:endParaRPr lang="ar-SA" b="1" dirty="0">
                <a:solidFill>
                  <a:srgbClr val="00B050"/>
                </a:solidFill>
              </a:endParaRPr>
            </a:p>
          </p:txBody>
        </p:sp>
      </p:grpSp>
    </p:spTree>
    <p:extLst>
      <p:ext uri="{BB962C8B-B14F-4D97-AF65-F5344CB8AC3E}">
        <p14:creationId xmlns:p14="http://schemas.microsoft.com/office/powerpoint/2010/main" val="44525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43000" y="54102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flipV="1">
            <a:off x="609600" y="6248400"/>
            <a:ext cx="7772400" cy="762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rot="5400000">
            <a:off x="-1646968" y="3393901"/>
            <a:ext cx="5029200" cy="832202"/>
            <a:chOff x="3276600" y="2438400"/>
            <a:chExt cx="2590800" cy="691710"/>
          </a:xfrm>
        </p:grpSpPr>
        <p:grpSp>
          <p:nvGrpSpPr>
            <p:cNvPr id="7" name="Group 22"/>
            <p:cNvGrpSpPr/>
            <p:nvPr/>
          </p:nvGrpSpPr>
          <p:grpSpPr>
            <a:xfrm>
              <a:off x="3276600" y="2438400"/>
              <a:ext cx="2590800" cy="685800"/>
              <a:chOff x="3352800" y="2895600"/>
              <a:chExt cx="2590800" cy="685800"/>
            </a:xfrm>
          </p:grpSpPr>
          <p:cxnSp>
            <p:nvCxnSpPr>
              <p:cNvPr id="9" name="Straight Connector 8"/>
              <p:cNvCxnSpPr/>
              <p:nvPr/>
            </p:nvCxnSpPr>
            <p:spPr>
              <a:xfrm rot="5400000">
                <a:off x="3009900" y="32385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5600700" y="32385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52800" y="3276600"/>
                <a:ext cx="2590800" cy="0"/>
              </a:xfrm>
              <a:prstGeom prst="line">
                <a:avLst/>
              </a:prstGeom>
              <a:ln>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rot="16200000">
              <a:off x="4217226" y="2862302"/>
              <a:ext cx="345354" cy="190262"/>
            </a:xfrm>
            <a:prstGeom prst="rect">
              <a:avLst/>
            </a:prstGeom>
            <a:noFill/>
          </p:spPr>
          <p:txBody>
            <a:bodyPr wrap="none" rtlCol="0">
              <a:spAutoFit/>
            </a:bodyPr>
            <a:lstStyle/>
            <a:p>
              <a:r>
                <a:rPr lang="en-US" i="1" dirty="0"/>
                <a:t>h </a:t>
              </a:r>
              <a:r>
                <a:rPr lang="en-US" b="1" i="1" dirty="0"/>
                <a:t>j</a:t>
              </a:r>
            </a:p>
          </p:txBody>
        </p:sp>
      </p:grpSp>
      <p:cxnSp>
        <p:nvCxnSpPr>
          <p:cNvPr id="21" name="Straight Connector 20"/>
          <p:cNvCxnSpPr/>
          <p:nvPr/>
        </p:nvCxnSpPr>
        <p:spPr>
          <a:xfrm>
            <a:off x="228600" y="990600"/>
            <a:ext cx="891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5" name="Title 1"/>
          <p:cNvSpPr txBox="1">
            <a:spLocks/>
          </p:cNvSpPr>
          <p:nvPr/>
        </p:nvSpPr>
        <p:spPr>
          <a:xfrm>
            <a:off x="76200" y="76199"/>
            <a:ext cx="8839200" cy="798731"/>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b="1" u="sng" dirty="0">
                <a:solidFill>
                  <a:srgbClr val="FF0000"/>
                </a:solidFill>
                <a:latin typeface="+mj-lt"/>
                <a:ea typeface="+mj-ea"/>
                <a:cs typeface="+mj-cs"/>
              </a:rPr>
              <a:t>Example 6: Potential Energy increases: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b="1" u="sng" dirty="0">
                <a:solidFill>
                  <a:srgbClr val="FF0000"/>
                </a:solidFill>
                <a:latin typeface="+mj-lt"/>
                <a:ea typeface="+mj-ea"/>
                <a:cs typeface="+mj-cs"/>
              </a:rPr>
              <a:t>Work is done against the Gravitational Force (</a:t>
            </a:r>
            <a:r>
              <a:rPr lang="en-US" sz="2000" b="1" u="sng" dirty="0" err="1">
                <a:solidFill>
                  <a:srgbClr val="FF0000"/>
                </a:solidFill>
                <a:latin typeface="+mj-lt"/>
                <a:ea typeface="+mj-ea"/>
                <a:cs typeface="+mj-cs"/>
              </a:rPr>
              <a:t>W</a:t>
            </a:r>
            <a:r>
              <a:rPr lang="en-US" sz="2000" b="1" u="sng" baseline="-25000" dirty="0" err="1">
                <a:solidFill>
                  <a:srgbClr val="FF0000"/>
                </a:solidFill>
                <a:latin typeface="+mj-lt"/>
                <a:ea typeface="+mj-ea"/>
                <a:cs typeface="+mj-cs"/>
              </a:rPr>
              <a:t>g</a:t>
            </a:r>
            <a:r>
              <a:rPr lang="en-US" sz="2000" b="1" u="sng" dirty="0">
                <a:solidFill>
                  <a:srgbClr val="FF0000"/>
                </a:solidFill>
                <a:latin typeface="+mj-lt"/>
                <a:ea typeface="+mj-ea"/>
                <a:cs typeface="+mj-cs"/>
              </a:rPr>
              <a:t>) </a:t>
            </a:r>
            <a:endParaRPr kumimoji="0" lang="en-US" sz="2000" b="1" i="1" u="sng" strike="noStrike" kern="1200" cap="none" spc="0" normalizeH="0" baseline="0" noProof="0" dirty="0">
              <a:ln>
                <a:noFill/>
              </a:ln>
              <a:solidFill>
                <a:srgbClr val="FF0000"/>
              </a:solidFill>
              <a:effectLst/>
              <a:uLnTx/>
              <a:uFillTx/>
              <a:latin typeface="+mj-lt"/>
              <a:ea typeface="+mj-ea"/>
              <a:cs typeface="+mj-cs"/>
            </a:endParaRPr>
          </a:p>
        </p:txBody>
      </p:sp>
      <p:grpSp>
        <p:nvGrpSpPr>
          <p:cNvPr id="20" name="Group 20"/>
          <p:cNvGrpSpPr/>
          <p:nvPr/>
        </p:nvGrpSpPr>
        <p:grpSpPr>
          <a:xfrm flipV="1">
            <a:off x="152400" y="1981200"/>
            <a:ext cx="678776" cy="1066800"/>
            <a:chOff x="3605582" y="3886994"/>
            <a:chExt cx="678776" cy="1066800"/>
          </a:xfrm>
        </p:grpSpPr>
        <p:cxnSp>
          <p:nvCxnSpPr>
            <p:cNvPr id="22" name="Straight Arrow Connector 21"/>
            <p:cNvCxnSpPr/>
            <p:nvPr/>
          </p:nvCxnSpPr>
          <p:spPr>
            <a:xfrm rot="5400000">
              <a:off x="3124200" y="4419600"/>
              <a:ext cx="1066800" cy="1588"/>
            </a:xfrm>
            <a:prstGeom prst="straightConnector1">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flipV="1">
              <a:off x="3605582" y="4350325"/>
              <a:ext cx="678776" cy="369332"/>
            </a:xfrm>
            <a:prstGeom prst="rect">
              <a:avLst/>
            </a:prstGeom>
            <a:noFill/>
          </p:spPr>
          <p:txBody>
            <a:bodyPr wrap="none" rtlCol="0">
              <a:spAutoFit/>
            </a:bodyPr>
            <a:lstStyle/>
            <a:p>
              <a:r>
                <a:rPr lang="en-US" i="1" dirty="0" err="1"/>
                <a:t>F</a:t>
              </a:r>
              <a:r>
                <a:rPr lang="en-US" i="1" baseline="-25000" dirty="0" err="1"/>
                <a:t>g</a:t>
              </a:r>
              <a:r>
                <a:rPr lang="en-US" b="1" i="1" baseline="-25000" dirty="0"/>
                <a:t> </a:t>
              </a:r>
              <a:r>
                <a:rPr lang="en-US" b="1" i="1" dirty="0"/>
                <a:t>(-j)</a:t>
              </a:r>
              <a:endParaRPr lang="en-US" b="1" i="1" baseline="-25000" dirty="0"/>
            </a:p>
          </p:txBody>
        </p:sp>
      </p:grpSp>
      <p:sp>
        <p:nvSpPr>
          <p:cNvPr id="45" name="TextBox 44"/>
          <p:cNvSpPr txBox="1"/>
          <p:nvPr/>
        </p:nvSpPr>
        <p:spPr>
          <a:xfrm>
            <a:off x="2501995" y="4910351"/>
            <a:ext cx="6261005" cy="646331"/>
          </a:xfrm>
          <a:prstGeom prst="rect">
            <a:avLst/>
          </a:prstGeom>
          <a:noFill/>
        </p:spPr>
        <p:txBody>
          <a:bodyPr wrap="square" rtlCol="0">
            <a:spAutoFit/>
          </a:bodyPr>
          <a:lstStyle/>
          <a:p>
            <a:r>
              <a:rPr lang="en-US" b="1" dirty="0">
                <a:solidFill>
                  <a:srgbClr val="0000FF"/>
                </a:solidFill>
              </a:rPr>
              <a:t>Here potential energy (</a:t>
            </a:r>
            <a:r>
              <a:rPr lang="en-US" b="1" dirty="0" err="1">
                <a:solidFill>
                  <a:srgbClr val="0000FF"/>
                </a:solidFill>
              </a:rPr>
              <a:t>U</a:t>
            </a:r>
            <a:r>
              <a:rPr lang="en-US" b="1" baseline="-25000" dirty="0" err="1">
                <a:solidFill>
                  <a:srgbClr val="0000FF"/>
                </a:solidFill>
              </a:rPr>
              <a:t>g</a:t>
            </a:r>
            <a:r>
              <a:rPr lang="en-US" b="1" dirty="0">
                <a:solidFill>
                  <a:srgbClr val="0000FF"/>
                </a:solidFill>
              </a:rPr>
              <a:t>) increases as a result of decreasing energy (K)</a:t>
            </a:r>
          </a:p>
        </p:txBody>
      </p:sp>
      <p:grpSp>
        <p:nvGrpSpPr>
          <p:cNvPr id="54" name="Group 53"/>
          <p:cNvGrpSpPr/>
          <p:nvPr/>
        </p:nvGrpSpPr>
        <p:grpSpPr>
          <a:xfrm>
            <a:off x="2082767" y="1457183"/>
            <a:ext cx="3800262" cy="3048000"/>
            <a:chOff x="2286000" y="1524000"/>
            <a:chExt cx="3800262" cy="3048000"/>
          </a:xfrm>
        </p:grpSpPr>
        <p:grpSp>
          <p:nvGrpSpPr>
            <p:cNvPr id="29" name="Group 28"/>
            <p:cNvGrpSpPr/>
            <p:nvPr/>
          </p:nvGrpSpPr>
          <p:grpSpPr>
            <a:xfrm>
              <a:off x="2286000" y="1524000"/>
              <a:ext cx="3800262" cy="3048000"/>
              <a:chOff x="1752600" y="1676400"/>
              <a:chExt cx="3800262" cy="3048000"/>
            </a:xfrm>
          </p:grpSpPr>
          <p:sp>
            <p:nvSpPr>
              <p:cNvPr id="28" name="Rectangle 27"/>
              <p:cNvSpPr/>
              <p:nvPr/>
            </p:nvSpPr>
            <p:spPr>
              <a:xfrm>
                <a:off x="1752600" y="1676400"/>
                <a:ext cx="3800262" cy="304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06497" name="Object 1"/>
              <p:cNvGraphicFramePr>
                <a:graphicFrameLocks noChangeAspect="1"/>
              </p:cNvGraphicFramePr>
              <p:nvPr/>
            </p:nvGraphicFramePr>
            <p:xfrm>
              <a:off x="1936750" y="1792288"/>
              <a:ext cx="1773238" cy="569912"/>
            </p:xfrm>
            <a:graphic>
              <a:graphicData uri="http://schemas.openxmlformats.org/presentationml/2006/ole">
                <mc:AlternateContent xmlns:mc="http://schemas.openxmlformats.org/markup-compatibility/2006">
                  <mc:Choice xmlns:v="urn:schemas-microsoft-com:vml" Requires="v">
                    <p:oleObj spid="_x0000_s402702" name="Equation" r:id="rId3" imgW="647640" imgH="266400" progId="Equation.3">
                      <p:embed/>
                    </p:oleObj>
                  </mc:Choice>
                  <mc:Fallback>
                    <p:oleObj name="Equation" r:id="rId3" imgW="647640" imgH="2664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750" y="1792288"/>
                            <a:ext cx="1773238" cy="569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6499" name="Object 3"/>
              <p:cNvGraphicFramePr>
                <a:graphicFrameLocks noChangeAspect="1"/>
              </p:cNvGraphicFramePr>
              <p:nvPr/>
            </p:nvGraphicFramePr>
            <p:xfrm>
              <a:off x="1905000" y="2438400"/>
              <a:ext cx="2747963" cy="571500"/>
            </p:xfrm>
            <a:graphic>
              <a:graphicData uri="http://schemas.openxmlformats.org/presentationml/2006/ole">
                <mc:AlternateContent xmlns:mc="http://schemas.openxmlformats.org/markup-compatibility/2006">
                  <mc:Choice xmlns:v="urn:schemas-microsoft-com:vml" Requires="v">
                    <p:oleObj spid="_x0000_s402703" name="Equation" r:id="rId5" imgW="1002960" imgH="266400" progId="Equation.3">
                      <p:embed/>
                    </p:oleObj>
                  </mc:Choice>
                  <mc:Fallback>
                    <p:oleObj name="Equation" r:id="rId5" imgW="1002960" imgH="266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2438400"/>
                            <a:ext cx="2747963"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6501" name="Object 5"/>
              <p:cNvGraphicFramePr>
                <a:graphicFrameLocks noChangeAspect="1"/>
              </p:cNvGraphicFramePr>
              <p:nvPr/>
            </p:nvGraphicFramePr>
            <p:xfrm>
              <a:off x="1905000" y="3124200"/>
              <a:ext cx="2019300" cy="517525"/>
            </p:xfrm>
            <a:graphic>
              <a:graphicData uri="http://schemas.openxmlformats.org/presentationml/2006/ole">
                <mc:AlternateContent xmlns:mc="http://schemas.openxmlformats.org/markup-compatibility/2006">
                  <mc:Choice xmlns:v="urn:schemas-microsoft-com:vml" Requires="v">
                    <p:oleObj spid="_x0000_s402704" name="Equation" r:id="rId7" imgW="736560" imgH="241200" progId="Equation.3">
                      <p:embed/>
                    </p:oleObj>
                  </mc:Choice>
                  <mc:Fallback>
                    <p:oleObj name="Equation" r:id="rId7" imgW="736560" imgH="2412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3124200"/>
                            <a:ext cx="2019300"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7" name="Group 26"/>
              <p:cNvGrpSpPr/>
              <p:nvPr/>
            </p:nvGrpSpPr>
            <p:grpSpPr>
              <a:xfrm>
                <a:off x="1816100" y="3657600"/>
                <a:ext cx="3517900" cy="990600"/>
                <a:chOff x="1816100" y="3517900"/>
                <a:chExt cx="3517900" cy="990600"/>
              </a:xfrm>
            </p:grpSpPr>
            <p:graphicFrame>
              <p:nvGraphicFramePr>
                <p:cNvPr id="106502" name="Object 6"/>
                <p:cNvGraphicFramePr>
                  <a:graphicFrameLocks noChangeAspect="1"/>
                </p:cNvGraphicFramePr>
                <p:nvPr/>
              </p:nvGraphicFramePr>
              <p:xfrm>
                <a:off x="1816100" y="4051300"/>
                <a:ext cx="3517900" cy="457200"/>
              </p:xfrm>
              <a:graphic>
                <a:graphicData uri="http://schemas.openxmlformats.org/presentationml/2006/ole">
                  <mc:AlternateContent xmlns:mc="http://schemas.openxmlformats.org/markup-compatibility/2006">
                    <mc:Choice xmlns:v="urn:schemas-microsoft-com:vml" Requires="v">
                      <p:oleObj spid="_x0000_s402705" name="Equation" r:id="rId9" imgW="1752480" imgH="253800" progId="Equation.3">
                        <p:embed/>
                      </p:oleObj>
                    </mc:Choice>
                    <mc:Fallback>
                      <p:oleObj name="Equation" r:id="rId9" imgW="1752480" imgH="25380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16100" y="4051300"/>
                              <a:ext cx="35179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Box 25"/>
                <p:cNvSpPr txBox="1"/>
                <p:nvPr/>
              </p:nvSpPr>
              <p:spPr>
                <a:xfrm>
                  <a:off x="2895600" y="3517900"/>
                  <a:ext cx="386644" cy="369332"/>
                </a:xfrm>
                <a:prstGeom prst="rect">
                  <a:avLst/>
                </a:prstGeom>
                <a:noFill/>
              </p:spPr>
              <p:txBody>
                <a:bodyPr wrap="none" rtlCol="0">
                  <a:spAutoFit/>
                </a:bodyPr>
                <a:lstStyle/>
                <a:p>
                  <a:r>
                    <a:rPr lang="en-US" b="1" dirty="0">
                      <a:solidFill>
                        <a:srgbClr val="FF0000"/>
                      </a:solidFill>
                    </a:rPr>
                    <a:t>or</a:t>
                  </a:r>
                </a:p>
              </p:txBody>
            </p:sp>
          </p:grpSp>
        </p:grpSp>
        <p:grpSp>
          <p:nvGrpSpPr>
            <p:cNvPr id="53" name="Group 52"/>
            <p:cNvGrpSpPr/>
            <p:nvPr/>
          </p:nvGrpSpPr>
          <p:grpSpPr>
            <a:xfrm>
              <a:off x="5410583" y="1670269"/>
              <a:ext cx="512789" cy="2019597"/>
              <a:chOff x="5410583" y="1670269"/>
              <a:chExt cx="512789" cy="2019597"/>
            </a:xfrm>
          </p:grpSpPr>
          <p:cxnSp>
            <p:nvCxnSpPr>
              <p:cNvPr id="47" name="Straight Arrow Connector 46"/>
              <p:cNvCxnSpPr/>
              <p:nvPr/>
            </p:nvCxnSpPr>
            <p:spPr>
              <a:xfrm flipV="1">
                <a:off x="5486783" y="1670269"/>
                <a:ext cx="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5498871" y="2623066"/>
                <a:ext cx="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5410583" y="255245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5511080" y="2076240"/>
                <a:ext cx="279244" cy="307777"/>
              </a:xfrm>
              <a:prstGeom prst="rect">
                <a:avLst/>
              </a:prstGeom>
              <a:noFill/>
            </p:spPr>
            <p:txBody>
              <a:bodyPr wrap="none" rtlCol="0">
                <a:spAutoFit/>
              </a:bodyPr>
              <a:lstStyle/>
              <a:p>
                <a:r>
                  <a:rPr lang="en-US" sz="1400" dirty="0"/>
                  <a:t>h</a:t>
                </a:r>
              </a:p>
            </p:txBody>
          </p:sp>
          <p:sp>
            <p:nvSpPr>
              <p:cNvPr id="52" name="TextBox 51"/>
              <p:cNvSpPr txBox="1"/>
              <p:nvPr/>
            </p:nvSpPr>
            <p:spPr>
              <a:xfrm>
                <a:off x="5511080" y="3002577"/>
                <a:ext cx="412292" cy="307777"/>
              </a:xfrm>
              <a:prstGeom prst="rect">
                <a:avLst/>
              </a:prstGeom>
              <a:noFill/>
            </p:spPr>
            <p:txBody>
              <a:bodyPr wrap="none" rtlCol="0">
                <a:spAutoFit/>
              </a:bodyPr>
              <a:lstStyle/>
              <a:p>
                <a:r>
                  <a:rPr lang="en-US" sz="1400" dirty="0"/>
                  <a:t>mg</a:t>
                </a:r>
              </a:p>
            </p:txBody>
          </p:sp>
        </p:grpSp>
      </p:grpSp>
      <p:graphicFrame>
        <p:nvGraphicFramePr>
          <p:cNvPr id="31" name="Object 5"/>
          <p:cNvGraphicFramePr>
            <a:graphicFrameLocks noChangeAspect="1"/>
          </p:cNvGraphicFramePr>
          <p:nvPr>
            <p:extLst>
              <p:ext uri="{D42A27DB-BD31-4B8C-83A1-F6EECF244321}">
                <p14:modId xmlns:p14="http://schemas.microsoft.com/office/powerpoint/2010/main" val="539962259"/>
              </p:ext>
            </p:extLst>
          </p:nvPr>
        </p:nvGraphicFramePr>
        <p:xfrm>
          <a:off x="2760663" y="5557838"/>
          <a:ext cx="2695575" cy="638175"/>
        </p:xfrm>
        <a:graphic>
          <a:graphicData uri="http://schemas.openxmlformats.org/presentationml/2006/ole">
            <mc:AlternateContent xmlns:mc="http://schemas.openxmlformats.org/markup-compatibility/2006">
              <mc:Choice xmlns:v="urn:schemas-microsoft-com:vml" Requires="v">
                <p:oleObj spid="_x0000_s402706" name="معادلة" r:id="rId11" imgW="799920" imgH="241200" progId="Equation.3">
                  <p:embed/>
                </p:oleObj>
              </mc:Choice>
              <mc:Fallback>
                <p:oleObj name="معادلة" r:id="rId11" imgW="799920" imgH="241200" progId="Equation.3">
                  <p:embed/>
                  <p:pic>
                    <p:nvPicPr>
                      <p:cNvPr id="0" name=""/>
                      <p:cNvPicPr>
                        <a:picLocks noChangeAspect="1" noChangeArrowheads="1"/>
                      </p:cNvPicPr>
                      <p:nvPr/>
                    </p:nvPicPr>
                    <p:blipFill>
                      <a:blip r:embed="rId12"/>
                      <a:srcRect/>
                      <a:stretch>
                        <a:fillRect/>
                      </a:stretch>
                    </p:blipFill>
                    <p:spPr bwMode="auto">
                      <a:xfrm>
                        <a:off x="2760663" y="5557838"/>
                        <a:ext cx="2695575" cy="638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TextBox 31"/>
          <p:cNvSpPr txBox="1"/>
          <p:nvPr/>
        </p:nvSpPr>
        <p:spPr>
          <a:xfrm>
            <a:off x="5388097" y="5925234"/>
            <a:ext cx="3697166" cy="646331"/>
          </a:xfrm>
          <a:prstGeom prst="rect">
            <a:avLst/>
          </a:prstGeom>
          <a:noFill/>
        </p:spPr>
        <p:txBody>
          <a:bodyPr wrap="none" rtlCol="1">
            <a:spAutoFit/>
          </a:bodyPr>
          <a:lstStyle/>
          <a:p>
            <a:r>
              <a:rPr lang="en-US" b="1" dirty="0"/>
              <a:t>True for isolated system:</a:t>
            </a:r>
          </a:p>
          <a:p>
            <a:r>
              <a:rPr lang="en-US" b="1" dirty="0"/>
              <a:t>Only in the presence of one force </a:t>
            </a:r>
            <a:r>
              <a:rPr lang="en-US" b="1" i="1" u="sng" dirty="0"/>
              <a:t>mg</a:t>
            </a:r>
            <a:endParaRPr lang="ar-SA" b="1" i="1" u="sng" dirty="0"/>
          </a:p>
        </p:txBody>
      </p:sp>
      <p:grpSp>
        <p:nvGrpSpPr>
          <p:cNvPr id="33" name="Group 32"/>
          <p:cNvGrpSpPr/>
          <p:nvPr/>
        </p:nvGrpSpPr>
        <p:grpSpPr>
          <a:xfrm>
            <a:off x="6378361" y="1582501"/>
            <a:ext cx="2689439" cy="3048000"/>
            <a:chOff x="6378361" y="1582501"/>
            <a:chExt cx="2689439" cy="3048000"/>
          </a:xfrm>
        </p:grpSpPr>
        <p:grpSp>
          <p:nvGrpSpPr>
            <p:cNvPr id="34" name="Group 28"/>
            <p:cNvGrpSpPr/>
            <p:nvPr/>
          </p:nvGrpSpPr>
          <p:grpSpPr>
            <a:xfrm>
              <a:off x="6378361" y="1582501"/>
              <a:ext cx="2689439" cy="3048000"/>
              <a:chOff x="2047756" y="1676400"/>
              <a:chExt cx="2689439" cy="3048000"/>
            </a:xfrm>
          </p:grpSpPr>
          <p:sp>
            <p:nvSpPr>
              <p:cNvPr id="40" name="Rectangle 39"/>
              <p:cNvSpPr/>
              <p:nvPr/>
            </p:nvSpPr>
            <p:spPr>
              <a:xfrm>
                <a:off x="2047756" y="1676400"/>
                <a:ext cx="2689439" cy="304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1" name="Object 6"/>
              <p:cNvGraphicFramePr>
                <a:graphicFrameLocks noChangeAspect="1"/>
              </p:cNvGraphicFramePr>
              <p:nvPr>
                <p:extLst>
                  <p:ext uri="{D42A27DB-BD31-4B8C-83A1-F6EECF244321}">
                    <p14:modId xmlns:p14="http://schemas.microsoft.com/office/powerpoint/2010/main" val="3106763790"/>
                  </p:ext>
                </p:extLst>
              </p:nvPr>
            </p:nvGraphicFramePr>
            <p:xfrm>
              <a:off x="2286095" y="1938574"/>
              <a:ext cx="1477963" cy="434975"/>
            </p:xfrm>
            <a:graphic>
              <a:graphicData uri="http://schemas.openxmlformats.org/presentationml/2006/ole">
                <mc:AlternateContent xmlns:mc="http://schemas.openxmlformats.org/markup-compatibility/2006">
                  <mc:Choice xmlns:v="urn:schemas-microsoft-com:vml" Requires="v">
                    <p:oleObj spid="_x0000_s402707" name="معادلة" r:id="rId13" imgW="736560" imgH="241200" progId="Equation.3">
                      <p:embed/>
                    </p:oleObj>
                  </mc:Choice>
                  <mc:Fallback>
                    <p:oleObj name="معادلة" r:id="rId13" imgW="736560" imgH="241200" progId="Equation.3">
                      <p:embed/>
                      <p:pic>
                        <p:nvPicPr>
                          <p:cNvPr id="0" name=""/>
                          <p:cNvPicPr>
                            <a:picLocks noChangeAspect="1" noChangeArrowheads="1"/>
                          </p:cNvPicPr>
                          <p:nvPr/>
                        </p:nvPicPr>
                        <p:blipFill>
                          <a:blip r:embed="rId14"/>
                          <a:srcRect/>
                          <a:stretch>
                            <a:fillRect/>
                          </a:stretch>
                        </p:blipFill>
                        <p:spPr bwMode="auto">
                          <a:xfrm>
                            <a:off x="2286095" y="1938574"/>
                            <a:ext cx="1477963"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35" name="Object 6"/>
            <p:cNvGraphicFramePr>
              <a:graphicFrameLocks noChangeAspect="1"/>
            </p:cNvGraphicFramePr>
            <p:nvPr>
              <p:extLst>
                <p:ext uri="{D42A27DB-BD31-4B8C-83A1-F6EECF244321}">
                  <p14:modId xmlns:p14="http://schemas.microsoft.com/office/powerpoint/2010/main" val="1668930341"/>
                </p:ext>
              </p:extLst>
            </p:nvPr>
          </p:nvGraphicFramePr>
          <p:xfrm>
            <a:off x="7053262" y="2318325"/>
            <a:ext cx="1658938" cy="365125"/>
          </p:xfrm>
          <a:graphic>
            <a:graphicData uri="http://schemas.openxmlformats.org/presentationml/2006/ole">
              <mc:AlternateContent xmlns:mc="http://schemas.openxmlformats.org/markup-compatibility/2006">
                <mc:Choice xmlns:v="urn:schemas-microsoft-com:vml" Requires="v">
                  <p:oleObj spid="_x0000_s402708" name="معادلة" r:id="rId15" imgW="825480" imgH="203040" progId="Equation.3">
                    <p:embed/>
                  </p:oleObj>
                </mc:Choice>
                <mc:Fallback>
                  <p:oleObj name="معادلة" r:id="rId15" imgW="825480" imgH="203040" progId="Equation.3">
                    <p:embed/>
                    <p:pic>
                      <p:nvPicPr>
                        <p:cNvPr id="0" name=""/>
                        <p:cNvPicPr>
                          <a:picLocks noChangeAspect="1" noChangeArrowheads="1"/>
                        </p:cNvPicPr>
                        <p:nvPr/>
                      </p:nvPicPr>
                      <p:blipFill>
                        <a:blip r:embed="rId16"/>
                        <a:srcRect/>
                        <a:stretch>
                          <a:fillRect/>
                        </a:stretch>
                      </p:blipFill>
                      <p:spPr bwMode="auto">
                        <a:xfrm>
                          <a:off x="7053262" y="2318325"/>
                          <a:ext cx="1658938"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 name="Object 6"/>
            <p:cNvGraphicFramePr>
              <a:graphicFrameLocks noChangeAspect="1"/>
            </p:cNvGraphicFramePr>
            <p:nvPr>
              <p:extLst>
                <p:ext uri="{D42A27DB-BD31-4B8C-83A1-F6EECF244321}">
                  <p14:modId xmlns:p14="http://schemas.microsoft.com/office/powerpoint/2010/main" val="675436243"/>
                </p:ext>
              </p:extLst>
            </p:nvPr>
          </p:nvGraphicFramePr>
          <p:xfrm>
            <a:off x="7029450" y="2726478"/>
            <a:ext cx="1809750" cy="433387"/>
          </p:xfrm>
          <a:graphic>
            <a:graphicData uri="http://schemas.openxmlformats.org/presentationml/2006/ole">
              <mc:AlternateContent xmlns:mc="http://schemas.openxmlformats.org/markup-compatibility/2006">
                <mc:Choice xmlns:v="urn:schemas-microsoft-com:vml" Requires="v">
                  <p:oleObj spid="_x0000_s402709" name="معادلة" r:id="rId17" imgW="901440" imgH="241200" progId="Equation.3">
                    <p:embed/>
                  </p:oleObj>
                </mc:Choice>
                <mc:Fallback>
                  <p:oleObj name="معادلة" r:id="rId17" imgW="901440" imgH="241200" progId="Equation.3">
                    <p:embed/>
                    <p:pic>
                      <p:nvPicPr>
                        <p:cNvPr id="0" name=""/>
                        <p:cNvPicPr>
                          <a:picLocks noChangeAspect="1" noChangeArrowheads="1"/>
                        </p:cNvPicPr>
                        <p:nvPr/>
                      </p:nvPicPr>
                      <p:blipFill>
                        <a:blip r:embed="rId18"/>
                        <a:srcRect/>
                        <a:stretch>
                          <a:fillRect/>
                        </a:stretch>
                      </p:blipFill>
                      <p:spPr bwMode="auto">
                        <a:xfrm>
                          <a:off x="7029450" y="2726478"/>
                          <a:ext cx="1809750" cy="43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 name="Object 6"/>
            <p:cNvGraphicFramePr>
              <a:graphicFrameLocks noChangeAspect="1"/>
            </p:cNvGraphicFramePr>
            <p:nvPr>
              <p:extLst>
                <p:ext uri="{D42A27DB-BD31-4B8C-83A1-F6EECF244321}">
                  <p14:modId xmlns:p14="http://schemas.microsoft.com/office/powerpoint/2010/main" val="909489761"/>
                </p:ext>
              </p:extLst>
            </p:nvPr>
          </p:nvGraphicFramePr>
          <p:xfrm>
            <a:off x="7642225" y="3259138"/>
            <a:ext cx="1069975" cy="433387"/>
          </p:xfrm>
          <a:graphic>
            <a:graphicData uri="http://schemas.openxmlformats.org/presentationml/2006/ole">
              <mc:AlternateContent xmlns:mc="http://schemas.openxmlformats.org/markup-compatibility/2006">
                <mc:Choice xmlns:v="urn:schemas-microsoft-com:vml" Requires="v">
                  <p:oleObj spid="_x0000_s402710" name="معادلة" r:id="rId19" imgW="533160" imgH="241200" progId="Equation.3">
                    <p:embed/>
                  </p:oleObj>
                </mc:Choice>
                <mc:Fallback>
                  <p:oleObj name="معادلة" r:id="rId19" imgW="533160" imgH="241200" progId="Equation.3">
                    <p:embed/>
                    <p:pic>
                      <p:nvPicPr>
                        <p:cNvPr id="0" name=""/>
                        <p:cNvPicPr>
                          <a:picLocks noChangeAspect="1" noChangeArrowheads="1"/>
                        </p:cNvPicPr>
                        <p:nvPr/>
                      </p:nvPicPr>
                      <p:blipFill>
                        <a:blip r:embed="rId20"/>
                        <a:srcRect/>
                        <a:stretch>
                          <a:fillRect/>
                        </a:stretch>
                      </p:blipFill>
                      <p:spPr bwMode="auto">
                        <a:xfrm>
                          <a:off x="7642225" y="3259138"/>
                          <a:ext cx="1069975" cy="43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 name="Object 6"/>
            <p:cNvGraphicFramePr>
              <a:graphicFrameLocks noChangeAspect="1"/>
            </p:cNvGraphicFramePr>
            <p:nvPr>
              <p:extLst>
                <p:ext uri="{D42A27DB-BD31-4B8C-83A1-F6EECF244321}">
                  <p14:modId xmlns:p14="http://schemas.microsoft.com/office/powerpoint/2010/main" val="707841008"/>
                </p:ext>
              </p:extLst>
            </p:nvPr>
          </p:nvGraphicFramePr>
          <p:xfrm>
            <a:off x="6880224" y="3903662"/>
            <a:ext cx="2035175" cy="586697"/>
          </p:xfrm>
          <a:graphic>
            <a:graphicData uri="http://schemas.openxmlformats.org/presentationml/2006/ole">
              <mc:AlternateContent xmlns:mc="http://schemas.openxmlformats.org/markup-compatibility/2006">
                <mc:Choice xmlns:v="urn:schemas-microsoft-com:vml" Requires="v">
                  <p:oleObj spid="_x0000_s402711" name="معادلة" r:id="rId21" imgW="749160" imgH="241200" progId="Equation.3">
                    <p:embed/>
                  </p:oleObj>
                </mc:Choice>
                <mc:Fallback>
                  <p:oleObj name="معادلة" r:id="rId21" imgW="749160" imgH="241200" progId="Equation.3">
                    <p:embed/>
                    <p:pic>
                      <p:nvPicPr>
                        <p:cNvPr id="0" name=""/>
                        <p:cNvPicPr>
                          <a:picLocks noChangeAspect="1" noChangeArrowheads="1"/>
                        </p:cNvPicPr>
                        <p:nvPr/>
                      </p:nvPicPr>
                      <p:blipFill>
                        <a:blip r:embed="rId22"/>
                        <a:srcRect/>
                        <a:stretch>
                          <a:fillRect/>
                        </a:stretch>
                      </p:blipFill>
                      <p:spPr bwMode="auto">
                        <a:xfrm>
                          <a:off x="6880224" y="3903662"/>
                          <a:ext cx="2035175" cy="586697"/>
                        </a:xfrm>
                        <a:prstGeom prst="rect">
                          <a:avLst/>
                        </a:prstGeom>
                        <a:noFill/>
                        <a:extLst/>
                      </p:spPr>
                    </p:pic>
                  </p:oleObj>
                </mc:Fallback>
              </mc:AlternateContent>
            </a:graphicData>
          </a:graphic>
        </p:graphicFrame>
        <p:sp>
          <p:nvSpPr>
            <p:cNvPr id="39" name="Rectangle 38"/>
            <p:cNvSpPr/>
            <p:nvPr/>
          </p:nvSpPr>
          <p:spPr>
            <a:xfrm>
              <a:off x="6705599" y="3763407"/>
              <a:ext cx="2209799" cy="8085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aphicFrame>
        <p:nvGraphicFramePr>
          <p:cNvPr id="42" name="Object 6"/>
          <p:cNvGraphicFramePr>
            <a:graphicFrameLocks noChangeAspect="1"/>
          </p:cNvGraphicFramePr>
          <p:nvPr>
            <p:extLst>
              <p:ext uri="{D42A27DB-BD31-4B8C-83A1-F6EECF244321}">
                <p14:modId xmlns:p14="http://schemas.microsoft.com/office/powerpoint/2010/main" val="2286955629"/>
              </p:ext>
            </p:extLst>
          </p:nvPr>
        </p:nvGraphicFramePr>
        <p:xfrm>
          <a:off x="19050" y="6299200"/>
          <a:ext cx="1020763" cy="434975"/>
        </p:xfrm>
        <a:graphic>
          <a:graphicData uri="http://schemas.openxmlformats.org/presentationml/2006/ole">
            <mc:AlternateContent xmlns:mc="http://schemas.openxmlformats.org/markup-compatibility/2006">
              <mc:Choice xmlns:v="urn:schemas-microsoft-com:vml" Requires="v">
                <p:oleObj spid="_x0000_s402712" name="معادلة" r:id="rId23" imgW="507960" imgH="241200" progId="Equation.3">
                  <p:embed/>
                </p:oleObj>
              </mc:Choice>
              <mc:Fallback>
                <p:oleObj name="معادلة" r:id="rId23" imgW="507960" imgH="241200" progId="Equation.3">
                  <p:embed/>
                  <p:pic>
                    <p:nvPicPr>
                      <p:cNvPr id="0" name=""/>
                      <p:cNvPicPr>
                        <a:picLocks noChangeAspect="1" noChangeArrowheads="1"/>
                      </p:cNvPicPr>
                      <p:nvPr/>
                    </p:nvPicPr>
                    <p:blipFill>
                      <a:blip r:embed="rId24"/>
                      <a:srcRect/>
                      <a:stretch>
                        <a:fillRect/>
                      </a:stretch>
                    </p:blipFill>
                    <p:spPr bwMode="auto">
                      <a:xfrm>
                        <a:off x="19050" y="6299200"/>
                        <a:ext cx="1020763"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 name="Object 6"/>
          <p:cNvGraphicFramePr>
            <a:graphicFrameLocks noChangeAspect="1"/>
          </p:cNvGraphicFramePr>
          <p:nvPr>
            <p:extLst>
              <p:ext uri="{D42A27DB-BD31-4B8C-83A1-F6EECF244321}">
                <p14:modId xmlns:p14="http://schemas.microsoft.com/office/powerpoint/2010/main" val="111060120"/>
              </p:ext>
            </p:extLst>
          </p:nvPr>
        </p:nvGraphicFramePr>
        <p:xfrm>
          <a:off x="83420" y="584535"/>
          <a:ext cx="1298575" cy="434975"/>
        </p:xfrm>
        <a:graphic>
          <a:graphicData uri="http://schemas.openxmlformats.org/presentationml/2006/ole">
            <mc:AlternateContent xmlns:mc="http://schemas.openxmlformats.org/markup-compatibility/2006">
              <mc:Choice xmlns:v="urn:schemas-microsoft-com:vml" Requires="v">
                <p:oleObj spid="_x0000_s402713" name="معادلة" r:id="rId25" imgW="647640" imgH="241200" progId="Equation.3">
                  <p:embed/>
                </p:oleObj>
              </mc:Choice>
              <mc:Fallback>
                <p:oleObj name="معادلة" r:id="rId25" imgW="647640" imgH="241200" progId="Equation.3">
                  <p:embed/>
                  <p:pic>
                    <p:nvPicPr>
                      <p:cNvPr id="0" name=""/>
                      <p:cNvPicPr>
                        <a:picLocks noChangeAspect="1" noChangeArrowheads="1"/>
                      </p:cNvPicPr>
                      <p:nvPr/>
                    </p:nvPicPr>
                    <p:blipFill>
                      <a:blip r:embed="rId26"/>
                      <a:srcRect/>
                      <a:stretch>
                        <a:fillRect/>
                      </a:stretch>
                    </p:blipFill>
                    <p:spPr bwMode="auto">
                      <a:xfrm>
                        <a:off x="83420" y="584535"/>
                        <a:ext cx="1298575"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 -4.10731E-6 L 0 -0.66605 " pathEditMode="relative" rAng="0" ptsTypes="AA">
                                      <p:cBhvr>
                                        <p:cTn id="6" dur="2000" fill="hold"/>
                                        <p:tgtEl>
                                          <p:spTgt spid="2"/>
                                        </p:tgtEl>
                                        <p:attrNameLst>
                                          <p:attrName>ppt_x</p:attrName>
                                          <p:attrName>ppt_y</p:attrName>
                                        </p:attrNameLst>
                                      </p:cBhvr>
                                      <p:rCtr x="0" y="-333"/>
                                    </p:animMotion>
                                  </p:childTnLst>
                                </p:cTn>
                              </p:par>
                              <p:par>
                                <p:cTn id="7" presetID="22" presetClass="entr" presetSubtype="4"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down)">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5"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609600" y="6248400"/>
            <a:ext cx="7772400" cy="762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 name="Group 22"/>
          <p:cNvGrpSpPr/>
          <p:nvPr/>
        </p:nvGrpSpPr>
        <p:grpSpPr>
          <a:xfrm rot="5400000">
            <a:off x="-1643413" y="3397456"/>
            <a:ext cx="5029200" cy="825092"/>
            <a:chOff x="3352800" y="2895600"/>
            <a:chExt cx="2590800" cy="685800"/>
          </a:xfrm>
        </p:grpSpPr>
        <p:cxnSp>
          <p:nvCxnSpPr>
            <p:cNvPr id="9" name="Straight Connector 8"/>
            <p:cNvCxnSpPr/>
            <p:nvPr/>
          </p:nvCxnSpPr>
          <p:spPr>
            <a:xfrm rot="5400000">
              <a:off x="3009900" y="32385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5600700" y="3238500"/>
              <a:ext cx="6858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a:off x="228600" y="1295400"/>
            <a:ext cx="891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3" name="Group 20"/>
          <p:cNvGrpSpPr/>
          <p:nvPr/>
        </p:nvGrpSpPr>
        <p:grpSpPr>
          <a:xfrm flipV="1">
            <a:off x="152400" y="1981200"/>
            <a:ext cx="678776" cy="1066800"/>
            <a:chOff x="3605582" y="3886994"/>
            <a:chExt cx="678776" cy="1066800"/>
          </a:xfrm>
        </p:grpSpPr>
        <p:cxnSp>
          <p:nvCxnSpPr>
            <p:cNvPr id="22" name="Straight Arrow Connector 21"/>
            <p:cNvCxnSpPr/>
            <p:nvPr/>
          </p:nvCxnSpPr>
          <p:spPr>
            <a:xfrm rot="5400000">
              <a:off x="3124200" y="4419600"/>
              <a:ext cx="1066800" cy="1588"/>
            </a:xfrm>
            <a:prstGeom prst="straightConnector1">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flipV="1">
              <a:off x="3605582" y="4350325"/>
              <a:ext cx="678776" cy="369332"/>
            </a:xfrm>
            <a:prstGeom prst="rect">
              <a:avLst/>
            </a:prstGeom>
            <a:noFill/>
          </p:spPr>
          <p:txBody>
            <a:bodyPr wrap="none" rtlCol="0">
              <a:spAutoFit/>
            </a:bodyPr>
            <a:lstStyle/>
            <a:p>
              <a:r>
                <a:rPr lang="en-US" i="1" dirty="0" err="1"/>
                <a:t>F</a:t>
              </a:r>
              <a:r>
                <a:rPr lang="en-US" i="1" baseline="-25000" dirty="0" err="1"/>
                <a:t>g</a:t>
              </a:r>
              <a:r>
                <a:rPr lang="en-US" b="1" i="1" baseline="-25000" dirty="0"/>
                <a:t> </a:t>
              </a:r>
              <a:r>
                <a:rPr lang="en-US" b="1" i="1" dirty="0"/>
                <a:t>(-j)</a:t>
              </a:r>
              <a:endParaRPr lang="en-US" b="1" i="1" baseline="-25000" dirty="0"/>
            </a:p>
          </p:txBody>
        </p:sp>
      </p:grpSp>
      <p:grpSp>
        <p:nvGrpSpPr>
          <p:cNvPr id="5" name="Group 29"/>
          <p:cNvGrpSpPr/>
          <p:nvPr/>
        </p:nvGrpSpPr>
        <p:grpSpPr>
          <a:xfrm rot="5400000">
            <a:off x="-1717499" y="3317700"/>
            <a:ext cx="5029200" cy="984601"/>
            <a:chOff x="3276600" y="2438400"/>
            <a:chExt cx="2590800" cy="818381"/>
          </a:xfrm>
        </p:grpSpPr>
        <p:grpSp>
          <p:nvGrpSpPr>
            <p:cNvPr id="6" name="Group 22"/>
            <p:cNvGrpSpPr/>
            <p:nvPr/>
          </p:nvGrpSpPr>
          <p:grpSpPr>
            <a:xfrm>
              <a:off x="3276600" y="2438400"/>
              <a:ext cx="2590800" cy="685800"/>
              <a:chOff x="3352800" y="2895600"/>
              <a:chExt cx="2590800" cy="685800"/>
            </a:xfrm>
          </p:grpSpPr>
          <p:cxnSp>
            <p:nvCxnSpPr>
              <p:cNvPr id="33" name="Straight Connector 32"/>
              <p:cNvCxnSpPr/>
              <p:nvPr/>
            </p:nvCxnSpPr>
            <p:spPr>
              <a:xfrm rot="5400000">
                <a:off x="3009900" y="32385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5600700" y="32385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52800" y="3276600"/>
                <a:ext cx="2590800" cy="0"/>
              </a:xfrm>
              <a:prstGeom prst="line">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rot="16200000">
              <a:off x="4170323" y="2900370"/>
              <a:ext cx="522561" cy="190262"/>
            </a:xfrm>
            <a:prstGeom prst="rect">
              <a:avLst/>
            </a:prstGeom>
            <a:noFill/>
          </p:spPr>
          <p:txBody>
            <a:bodyPr wrap="none" rtlCol="0">
              <a:spAutoFit/>
            </a:bodyPr>
            <a:lstStyle/>
            <a:p>
              <a:r>
                <a:rPr lang="en-US" i="1" dirty="0"/>
                <a:t>h(- </a:t>
              </a:r>
              <a:r>
                <a:rPr lang="en-US" b="1" i="1" dirty="0"/>
                <a:t>j)</a:t>
              </a:r>
            </a:p>
          </p:txBody>
        </p:sp>
      </p:grpSp>
      <p:sp>
        <p:nvSpPr>
          <p:cNvPr id="41" name="Oval 40"/>
          <p:cNvSpPr/>
          <p:nvPr/>
        </p:nvSpPr>
        <p:spPr>
          <a:xfrm>
            <a:off x="1143000" y="9906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667000" y="4894155"/>
            <a:ext cx="4876799" cy="369332"/>
          </a:xfrm>
          <a:prstGeom prst="rect">
            <a:avLst/>
          </a:prstGeom>
          <a:noFill/>
        </p:spPr>
        <p:txBody>
          <a:bodyPr wrap="square" rtlCol="0">
            <a:spAutoFit/>
          </a:bodyPr>
          <a:lstStyle/>
          <a:p>
            <a:r>
              <a:rPr lang="en-US" b="1" dirty="0">
                <a:solidFill>
                  <a:srgbClr val="0000FF"/>
                </a:solidFill>
              </a:rPr>
              <a:t>Here the K increases as </a:t>
            </a:r>
            <a:r>
              <a:rPr lang="en-US" b="1" dirty="0" err="1">
                <a:solidFill>
                  <a:srgbClr val="0000FF"/>
                </a:solidFill>
              </a:rPr>
              <a:t>U</a:t>
            </a:r>
            <a:r>
              <a:rPr lang="en-US" b="1" baseline="-25000" dirty="0" err="1">
                <a:solidFill>
                  <a:srgbClr val="0000FF"/>
                </a:solidFill>
              </a:rPr>
              <a:t>g</a:t>
            </a:r>
            <a:r>
              <a:rPr lang="en-US" b="1" dirty="0">
                <a:solidFill>
                  <a:srgbClr val="0000FF"/>
                </a:solidFill>
              </a:rPr>
              <a:t> decreases</a:t>
            </a:r>
          </a:p>
        </p:txBody>
      </p:sp>
      <p:sp>
        <p:nvSpPr>
          <p:cNvPr id="47" name="Title 1"/>
          <p:cNvSpPr txBox="1">
            <a:spLocks/>
          </p:cNvSpPr>
          <p:nvPr/>
        </p:nvSpPr>
        <p:spPr>
          <a:xfrm>
            <a:off x="76200" y="184754"/>
            <a:ext cx="8839200" cy="68877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b="1" u="sng" dirty="0">
                <a:solidFill>
                  <a:srgbClr val="FF0000"/>
                </a:solidFill>
                <a:latin typeface="+mj-lt"/>
                <a:ea typeface="+mj-ea"/>
                <a:cs typeface="+mj-cs"/>
              </a:rPr>
              <a:t>Example 7: Potential Energy Decrease: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b="1" u="sng" dirty="0">
                <a:solidFill>
                  <a:srgbClr val="FF0000"/>
                </a:solidFill>
                <a:latin typeface="+mj-lt"/>
                <a:ea typeface="+mj-ea"/>
                <a:cs typeface="+mj-cs"/>
              </a:rPr>
              <a:t>Work Done by Gravitational Force (</a:t>
            </a:r>
            <a:r>
              <a:rPr lang="en-US" sz="2000" b="1" u="sng" dirty="0" err="1">
                <a:solidFill>
                  <a:srgbClr val="FF0000"/>
                </a:solidFill>
                <a:latin typeface="+mj-lt"/>
                <a:ea typeface="+mj-ea"/>
                <a:cs typeface="+mj-cs"/>
              </a:rPr>
              <a:t>W</a:t>
            </a:r>
            <a:r>
              <a:rPr lang="en-US" sz="2000" b="1" u="sng" baseline="-25000" dirty="0" err="1">
                <a:solidFill>
                  <a:srgbClr val="FF0000"/>
                </a:solidFill>
                <a:latin typeface="+mj-lt"/>
                <a:ea typeface="+mj-ea"/>
                <a:cs typeface="+mj-cs"/>
              </a:rPr>
              <a:t>g</a:t>
            </a:r>
            <a:r>
              <a:rPr lang="en-US" sz="2000" b="1" u="sng" dirty="0">
                <a:solidFill>
                  <a:srgbClr val="FF0000"/>
                </a:solidFill>
                <a:latin typeface="+mj-lt"/>
                <a:ea typeface="+mj-ea"/>
                <a:cs typeface="+mj-cs"/>
              </a:rPr>
              <a:t>) </a:t>
            </a:r>
            <a:endParaRPr kumimoji="0" lang="en-US" sz="2000" b="1" i="1" u="sng" strike="noStrike" kern="1200" cap="none" spc="0" normalizeH="0" baseline="0" noProof="0" dirty="0">
              <a:ln>
                <a:noFill/>
              </a:ln>
              <a:solidFill>
                <a:srgbClr val="FF0000"/>
              </a:solidFill>
              <a:effectLst/>
              <a:uLnTx/>
              <a:uFillTx/>
              <a:latin typeface="+mj-lt"/>
              <a:ea typeface="+mj-ea"/>
              <a:cs typeface="+mj-cs"/>
            </a:endParaRPr>
          </a:p>
        </p:txBody>
      </p:sp>
      <p:graphicFrame>
        <p:nvGraphicFramePr>
          <p:cNvPr id="44" name="Object 5"/>
          <p:cNvGraphicFramePr>
            <a:graphicFrameLocks noChangeAspect="1"/>
          </p:cNvGraphicFramePr>
          <p:nvPr>
            <p:extLst>
              <p:ext uri="{D42A27DB-BD31-4B8C-83A1-F6EECF244321}">
                <p14:modId xmlns:p14="http://schemas.microsoft.com/office/powerpoint/2010/main" val="754588032"/>
              </p:ext>
            </p:extLst>
          </p:nvPr>
        </p:nvGraphicFramePr>
        <p:xfrm>
          <a:off x="3150643" y="5452779"/>
          <a:ext cx="2609850" cy="638175"/>
        </p:xfrm>
        <a:graphic>
          <a:graphicData uri="http://schemas.openxmlformats.org/presentationml/2006/ole">
            <mc:AlternateContent xmlns:mc="http://schemas.openxmlformats.org/markup-compatibility/2006">
              <mc:Choice xmlns:v="urn:schemas-microsoft-com:vml" Requires="v">
                <p:oleObj spid="_x0000_s403731" name="معادلة" r:id="rId3" imgW="774360" imgH="241200" progId="Equation.3">
                  <p:embed/>
                </p:oleObj>
              </mc:Choice>
              <mc:Fallback>
                <p:oleObj name="معادلة" r:id="rId3" imgW="774360" imgH="241200" progId="Equation.3">
                  <p:embed/>
                  <p:pic>
                    <p:nvPicPr>
                      <p:cNvPr id="0" name=""/>
                      <p:cNvPicPr>
                        <a:picLocks noChangeAspect="1" noChangeArrowheads="1"/>
                      </p:cNvPicPr>
                      <p:nvPr/>
                    </p:nvPicPr>
                    <p:blipFill>
                      <a:blip r:embed="rId4"/>
                      <a:srcRect/>
                      <a:stretch>
                        <a:fillRect/>
                      </a:stretch>
                    </p:blipFill>
                    <p:spPr bwMode="auto">
                      <a:xfrm>
                        <a:off x="3150643" y="5452779"/>
                        <a:ext cx="2609850" cy="638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6072614" y="5651929"/>
            <a:ext cx="2829136" cy="923330"/>
          </a:xfrm>
          <a:prstGeom prst="rect">
            <a:avLst/>
          </a:prstGeom>
          <a:noFill/>
        </p:spPr>
        <p:txBody>
          <a:bodyPr wrap="square" rtlCol="1">
            <a:spAutoFit/>
          </a:bodyPr>
          <a:lstStyle/>
          <a:p>
            <a:r>
              <a:rPr lang="en-US" b="1" dirty="0"/>
              <a:t>True for isolated system.</a:t>
            </a:r>
          </a:p>
          <a:p>
            <a:r>
              <a:rPr lang="en-US" b="1" dirty="0"/>
              <a:t>Only in the presence of gravitational for mg</a:t>
            </a:r>
            <a:endParaRPr lang="ar-SA" b="1" dirty="0"/>
          </a:p>
        </p:txBody>
      </p:sp>
      <p:graphicFrame>
        <p:nvGraphicFramePr>
          <p:cNvPr id="56" name="Object 6"/>
          <p:cNvGraphicFramePr>
            <a:graphicFrameLocks noChangeAspect="1"/>
          </p:cNvGraphicFramePr>
          <p:nvPr>
            <p:extLst>
              <p:ext uri="{D42A27DB-BD31-4B8C-83A1-F6EECF244321}">
                <p14:modId xmlns:p14="http://schemas.microsoft.com/office/powerpoint/2010/main" val="1265295221"/>
              </p:ext>
            </p:extLst>
          </p:nvPr>
        </p:nvGraphicFramePr>
        <p:xfrm>
          <a:off x="-14288" y="885825"/>
          <a:ext cx="1401763" cy="434975"/>
        </p:xfrm>
        <a:graphic>
          <a:graphicData uri="http://schemas.openxmlformats.org/presentationml/2006/ole">
            <mc:AlternateContent xmlns:mc="http://schemas.openxmlformats.org/markup-compatibility/2006">
              <mc:Choice xmlns:v="urn:schemas-microsoft-com:vml" Requires="v">
                <p:oleObj spid="_x0000_s403732" name="معادلة" r:id="rId5" imgW="698400" imgH="241200" progId="Equation.3">
                  <p:embed/>
                </p:oleObj>
              </mc:Choice>
              <mc:Fallback>
                <p:oleObj name="معادلة" r:id="rId5" imgW="698400" imgH="241200" progId="Equation.3">
                  <p:embed/>
                  <p:pic>
                    <p:nvPicPr>
                      <p:cNvPr id="0" name=""/>
                      <p:cNvPicPr>
                        <a:picLocks noChangeAspect="1" noChangeArrowheads="1"/>
                      </p:cNvPicPr>
                      <p:nvPr/>
                    </p:nvPicPr>
                    <p:blipFill>
                      <a:blip r:embed="rId6"/>
                      <a:srcRect/>
                      <a:stretch>
                        <a:fillRect/>
                      </a:stretch>
                    </p:blipFill>
                    <p:spPr bwMode="auto">
                      <a:xfrm>
                        <a:off x="-14288" y="885825"/>
                        <a:ext cx="1401763"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 name="Object 6"/>
          <p:cNvGraphicFramePr>
            <a:graphicFrameLocks noChangeAspect="1"/>
          </p:cNvGraphicFramePr>
          <p:nvPr>
            <p:extLst>
              <p:ext uri="{D42A27DB-BD31-4B8C-83A1-F6EECF244321}">
                <p14:modId xmlns:p14="http://schemas.microsoft.com/office/powerpoint/2010/main" val="1531973271"/>
              </p:ext>
            </p:extLst>
          </p:nvPr>
        </p:nvGraphicFramePr>
        <p:xfrm>
          <a:off x="69850" y="6299200"/>
          <a:ext cx="919163" cy="434975"/>
        </p:xfrm>
        <a:graphic>
          <a:graphicData uri="http://schemas.openxmlformats.org/presentationml/2006/ole">
            <mc:AlternateContent xmlns:mc="http://schemas.openxmlformats.org/markup-compatibility/2006">
              <mc:Choice xmlns:v="urn:schemas-microsoft-com:vml" Requires="v">
                <p:oleObj spid="_x0000_s403733" name="معادلة" r:id="rId7" imgW="457200" imgH="241200" progId="Equation.3">
                  <p:embed/>
                </p:oleObj>
              </mc:Choice>
              <mc:Fallback>
                <p:oleObj name="معادلة" r:id="rId7" imgW="457200" imgH="241200" progId="Equation.3">
                  <p:embed/>
                  <p:pic>
                    <p:nvPicPr>
                      <p:cNvPr id="0" name=""/>
                      <p:cNvPicPr>
                        <a:picLocks noChangeAspect="1" noChangeArrowheads="1"/>
                      </p:cNvPicPr>
                      <p:nvPr/>
                    </p:nvPicPr>
                    <p:blipFill>
                      <a:blip r:embed="rId8"/>
                      <a:srcRect/>
                      <a:stretch>
                        <a:fillRect/>
                      </a:stretch>
                    </p:blipFill>
                    <p:spPr bwMode="auto">
                      <a:xfrm>
                        <a:off x="69850" y="6299200"/>
                        <a:ext cx="919163"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2" name="Group 11"/>
          <p:cNvGrpSpPr/>
          <p:nvPr/>
        </p:nvGrpSpPr>
        <p:grpSpPr>
          <a:xfrm>
            <a:off x="6378361" y="1582501"/>
            <a:ext cx="2689439" cy="3048000"/>
            <a:chOff x="6378361" y="1582501"/>
            <a:chExt cx="2689439" cy="3048000"/>
          </a:xfrm>
        </p:grpSpPr>
        <p:grpSp>
          <p:nvGrpSpPr>
            <p:cNvPr id="45" name="Group 28"/>
            <p:cNvGrpSpPr/>
            <p:nvPr/>
          </p:nvGrpSpPr>
          <p:grpSpPr>
            <a:xfrm>
              <a:off x="6378361" y="1582501"/>
              <a:ext cx="2689439" cy="3048000"/>
              <a:chOff x="2047756" y="1676400"/>
              <a:chExt cx="2689439" cy="3048000"/>
            </a:xfrm>
          </p:grpSpPr>
          <p:sp>
            <p:nvSpPr>
              <p:cNvPr id="48" name="Rectangle 47"/>
              <p:cNvSpPr/>
              <p:nvPr/>
            </p:nvSpPr>
            <p:spPr>
              <a:xfrm>
                <a:off x="2047756" y="1676400"/>
                <a:ext cx="2689439" cy="304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3" name="Object 6"/>
              <p:cNvGraphicFramePr>
                <a:graphicFrameLocks noChangeAspect="1"/>
              </p:cNvGraphicFramePr>
              <p:nvPr>
                <p:extLst>
                  <p:ext uri="{D42A27DB-BD31-4B8C-83A1-F6EECF244321}">
                    <p14:modId xmlns:p14="http://schemas.microsoft.com/office/powerpoint/2010/main" val="3459450007"/>
                  </p:ext>
                </p:extLst>
              </p:nvPr>
            </p:nvGraphicFramePr>
            <p:xfrm>
              <a:off x="2374995" y="1939238"/>
              <a:ext cx="1300163" cy="434975"/>
            </p:xfrm>
            <a:graphic>
              <a:graphicData uri="http://schemas.openxmlformats.org/presentationml/2006/ole">
                <mc:AlternateContent xmlns:mc="http://schemas.openxmlformats.org/markup-compatibility/2006">
                  <mc:Choice xmlns:v="urn:schemas-microsoft-com:vml" Requires="v">
                    <p:oleObj spid="_x0000_s403734" name="معادلة" r:id="rId9" imgW="647640" imgH="241200" progId="Equation.3">
                      <p:embed/>
                    </p:oleObj>
                  </mc:Choice>
                  <mc:Fallback>
                    <p:oleObj name="معادلة" r:id="rId9" imgW="647640" imgH="241200" progId="Equation.3">
                      <p:embed/>
                      <p:pic>
                        <p:nvPicPr>
                          <p:cNvPr id="0" name=""/>
                          <p:cNvPicPr>
                            <a:picLocks noChangeAspect="1" noChangeArrowheads="1"/>
                          </p:cNvPicPr>
                          <p:nvPr/>
                        </p:nvPicPr>
                        <p:blipFill>
                          <a:blip r:embed="rId10"/>
                          <a:srcRect/>
                          <a:stretch>
                            <a:fillRect/>
                          </a:stretch>
                        </p:blipFill>
                        <p:spPr bwMode="auto">
                          <a:xfrm>
                            <a:off x="2374995" y="1939238"/>
                            <a:ext cx="1300163"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55" name="Object 6"/>
            <p:cNvGraphicFramePr>
              <a:graphicFrameLocks noChangeAspect="1"/>
            </p:cNvGraphicFramePr>
            <p:nvPr>
              <p:extLst>
                <p:ext uri="{D42A27DB-BD31-4B8C-83A1-F6EECF244321}">
                  <p14:modId xmlns:p14="http://schemas.microsoft.com/office/powerpoint/2010/main" val="436824148"/>
                </p:ext>
              </p:extLst>
            </p:nvPr>
          </p:nvGraphicFramePr>
          <p:xfrm>
            <a:off x="7162800" y="2332037"/>
            <a:ext cx="1657350" cy="365125"/>
          </p:xfrm>
          <a:graphic>
            <a:graphicData uri="http://schemas.openxmlformats.org/presentationml/2006/ole">
              <mc:AlternateContent xmlns:mc="http://schemas.openxmlformats.org/markup-compatibility/2006">
                <mc:Choice xmlns:v="urn:schemas-microsoft-com:vml" Requires="v">
                  <p:oleObj spid="_x0000_s403735" name="معادلة" r:id="rId11" imgW="825480" imgH="203040" progId="Equation.3">
                    <p:embed/>
                  </p:oleObj>
                </mc:Choice>
                <mc:Fallback>
                  <p:oleObj name="معادلة" r:id="rId11" imgW="825480" imgH="203040" progId="Equation.3">
                    <p:embed/>
                    <p:pic>
                      <p:nvPicPr>
                        <p:cNvPr id="0" name=""/>
                        <p:cNvPicPr>
                          <a:picLocks noChangeAspect="1" noChangeArrowheads="1"/>
                        </p:cNvPicPr>
                        <p:nvPr/>
                      </p:nvPicPr>
                      <p:blipFill>
                        <a:blip r:embed="rId12"/>
                        <a:srcRect/>
                        <a:stretch>
                          <a:fillRect/>
                        </a:stretch>
                      </p:blipFill>
                      <p:spPr bwMode="auto">
                        <a:xfrm>
                          <a:off x="7162800" y="2332037"/>
                          <a:ext cx="1657350"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 name="Object 6"/>
            <p:cNvGraphicFramePr>
              <a:graphicFrameLocks noChangeAspect="1"/>
            </p:cNvGraphicFramePr>
            <p:nvPr>
              <p:extLst>
                <p:ext uri="{D42A27DB-BD31-4B8C-83A1-F6EECF244321}">
                  <p14:modId xmlns:p14="http://schemas.microsoft.com/office/powerpoint/2010/main" val="2046612397"/>
                </p:ext>
              </p:extLst>
            </p:nvPr>
          </p:nvGraphicFramePr>
          <p:xfrm>
            <a:off x="7181850" y="2754313"/>
            <a:ext cx="1809750" cy="433387"/>
          </p:xfrm>
          <a:graphic>
            <a:graphicData uri="http://schemas.openxmlformats.org/presentationml/2006/ole">
              <mc:AlternateContent xmlns:mc="http://schemas.openxmlformats.org/markup-compatibility/2006">
                <mc:Choice xmlns:v="urn:schemas-microsoft-com:vml" Requires="v">
                  <p:oleObj spid="_x0000_s403736" name="معادلة" r:id="rId13" imgW="901440" imgH="241200" progId="Equation.3">
                    <p:embed/>
                  </p:oleObj>
                </mc:Choice>
                <mc:Fallback>
                  <p:oleObj name="معادلة" r:id="rId13" imgW="901440" imgH="241200" progId="Equation.3">
                    <p:embed/>
                    <p:pic>
                      <p:nvPicPr>
                        <p:cNvPr id="0" name=""/>
                        <p:cNvPicPr>
                          <a:picLocks noChangeAspect="1" noChangeArrowheads="1"/>
                        </p:cNvPicPr>
                        <p:nvPr/>
                      </p:nvPicPr>
                      <p:blipFill>
                        <a:blip r:embed="rId14"/>
                        <a:srcRect/>
                        <a:stretch>
                          <a:fillRect/>
                        </a:stretch>
                      </p:blipFill>
                      <p:spPr bwMode="auto">
                        <a:xfrm>
                          <a:off x="7181850" y="2754313"/>
                          <a:ext cx="1809750" cy="43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 name="Object 6"/>
            <p:cNvGraphicFramePr>
              <a:graphicFrameLocks noChangeAspect="1"/>
            </p:cNvGraphicFramePr>
            <p:nvPr>
              <p:extLst>
                <p:ext uri="{D42A27DB-BD31-4B8C-83A1-F6EECF244321}">
                  <p14:modId xmlns:p14="http://schemas.microsoft.com/office/powerpoint/2010/main" val="1398262422"/>
                </p:ext>
              </p:extLst>
            </p:nvPr>
          </p:nvGraphicFramePr>
          <p:xfrm>
            <a:off x="7642225" y="3259138"/>
            <a:ext cx="1069975" cy="433387"/>
          </p:xfrm>
          <a:graphic>
            <a:graphicData uri="http://schemas.openxmlformats.org/presentationml/2006/ole">
              <mc:AlternateContent xmlns:mc="http://schemas.openxmlformats.org/markup-compatibility/2006">
                <mc:Choice xmlns:v="urn:schemas-microsoft-com:vml" Requires="v">
                  <p:oleObj spid="_x0000_s403737" name="معادلة" r:id="rId15" imgW="533160" imgH="241200" progId="Equation.3">
                    <p:embed/>
                  </p:oleObj>
                </mc:Choice>
                <mc:Fallback>
                  <p:oleObj name="معادلة" r:id="rId15" imgW="533160" imgH="241200" progId="Equation.3">
                    <p:embed/>
                    <p:pic>
                      <p:nvPicPr>
                        <p:cNvPr id="0" name=""/>
                        <p:cNvPicPr>
                          <a:picLocks noChangeAspect="1" noChangeArrowheads="1"/>
                        </p:cNvPicPr>
                        <p:nvPr/>
                      </p:nvPicPr>
                      <p:blipFill>
                        <a:blip r:embed="rId16"/>
                        <a:srcRect/>
                        <a:stretch>
                          <a:fillRect/>
                        </a:stretch>
                      </p:blipFill>
                      <p:spPr bwMode="auto">
                        <a:xfrm>
                          <a:off x="7642225" y="3259138"/>
                          <a:ext cx="1069975" cy="43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 name="Object 6"/>
            <p:cNvGraphicFramePr>
              <a:graphicFrameLocks noChangeAspect="1"/>
            </p:cNvGraphicFramePr>
            <p:nvPr>
              <p:extLst>
                <p:ext uri="{D42A27DB-BD31-4B8C-83A1-F6EECF244321}">
                  <p14:modId xmlns:p14="http://schemas.microsoft.com/office/powerpoint/2010/main" val="945547765"/>
                </p:ext>
              </p:extLst>
            </p:nvPr>
          </p:nvGraphicFramePr>
          <p:xfrm>
            <a:off x="6880224" y="3903662"/>
            <a:ext cx="2035175" cy="586697"/>
          </p:xfrm>
          <a:graphic>
            <a:graphicData uri="http://schemas.openxmlformats.org/presentationml/2006/ole">
              <mc:AlternateContent xmlns:mc="http://schemas.openxmlformats.org/markup-compatibility/2006">
                <mc:Choice xmlns:v="urn:schemas-microsoft-com:vml" Requires="v">
                  <p:oleObj spid="_x0000_s403738" name="معادلة" r:id="rId17" imgW="749160" imgH="241200" progId="Equation.3">
                    <p:embed/>
                  </p:oleObj>
                </mc:Choice>
                <mc:Fallback>
                  <p:oleObj name="معادلة" r:id="rId17" imgW="749160" imgH="241200" progId="Equation.3">
                    <p:embed/>
                    <p:pic>
                      <p:nvPicPr>
                        <p:cNvPr id="0" name=""/>
                        <p:cNvPicPr>
                          <a:picLocks noChangeAspect="1" noChangeArrowheads="1"/>
                        </p:cNvPicPr>
                        <p:nvPr/>
                      </p:nvPicPr>
                      <p:blipFill>
                        <a:blip r:embed="rId18"/>
                        <a:srcRect/>
                        <a:stretch>
                          <a:fillRect/>
                        </a:stretch>
                      </p:blipFill>
                      <p:spPr bwMode="auto">
                        <a:xfrm>
                          <a:off x="6880224" y="3903662"/>
                          <a:ext cx="2035175" cy="586697"/>
                        </a:xfrm>
                        <a:prstGeom prst="rect">
                          <a:avLst/>
                        </a:prstGeom>
                        <a:noFill/>
                        <a:extLst/>
                      </p:spPr>
                    </p:pic>
                  </p:oleObj>
                </mc:Fallback>
              </mc:AlternateContent>
            </a:graphicData>
          </a:graphic>
        </p:graphicFrame>
        <p:sp>
          <p:nvSpPr>
            <p:cNvPr id="8" name="Rectangle 7"/>
            <p:cNvSpPr/>
            <p:nvPr/>
          </p:nvSpPr>
          <p:spPr>
            <a:xfrm>
              <a:off x="6705599" y="3763407"/>
              <a:ext cx="2209799" cy="8085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15" name="Group 14"/>
          <p:cNvGrpSpPr/>
          <p:nvPr/>
        </p:nvGrpSpPr>
        <p:grpSpPr>
          <a:xfrm>
            <a:off x="2156041" y="1524000"/>
            <a:ext cx="3939959" cy="3048000"/>
            <a:chOff x="1197727" y="1457713"/>
            <a:chExt cx="3939959" cy="3048000"/>
          </a:xfrm>
        </p:grpSpPr>
        <p:grpSp>
          <p:nvGrpSpPr>
            <p:cNvPr id="26" name="Group 28"/>
            <p:cNvGrpSpPr/>
            <p:nvPr/>
          </p:nvGrpSpPr>
          <p:grpSpPr>
            <a:xfrm>
              <a:off x="1197727" y="1457713"/>
              <a:ext cx="3939959" cy="3048000"/>
              <a:chOff x="1752599" y="1676400"/>
              <a:chExt cx="3939959" cy="3048000"/>
            </a:xfrm>
          </p:grpSpPr>
          <p:sp>
            <p:nvSpPr>
              <p:cNvPr id="37" name="Rectangle 36"/>
              <p:cNvSpPr/>
              <p:nvPr/>
            </p:nvSpPr>
            <p:spPr>
              <a:xfrm>
                <a:off x="1752599" y="1676400"/>
                <a:ext cx="3939959" cy="304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8" name="Object 1"/>
              <p:cNvGraphicFramePr>
                <a:graphicFrameLocks noChangeAspect="1"/>
              </p:cNvGraphicFramePr>
              <p:nvPr/>
            </p:nvGraphicFramePr>
            <p:xfrm>
              <a:off x="1936750" y="1792288"/>
              <a:ext cx="1773238" cy="569912"/>
            </p:xfrm>
            <a:graphic>
              <a:graphicData uri="http://schemas.openxmlformats.org/presentationml/2006/ole">
                <mc:AlternateContent xmlns:mc="http://schemas.openxmlformats.org/markup-compatibility/2006">
                  <mc:Choice xmlns:v="urn:schemas-microsoft-com:vml" Requires="v">
                    <p:oleObj spid="_x0000_s403739" name="Equation" r:id="rId19" imgW="647640" imgH="266400" progId="Equation.3">
                      <p:embed/>
                    </p:oleObj>
                  </mc:Choice>
                  <mc:Fallback>
                    <p:oleObj name="Equation" r:id="rId19" imgW="647640" imgH="266400" progId="Equation.3">
                      <p:embed/>
                      <p:pic>
                        <p:nvPicPr>
                          <p:cNvPr id="0" name="Picture 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36750" y="1792288"/>
                            <a:ext cx="1773238" cy="569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3"/>
              <p:cNvGraphicFramePr>
                <a:graphicFrameLocks noChangeAspect="1"/>
              </p:cNvGraphicFramePr>
              <p:nvPr/>
            </p:nvGraphicFramePr>
            <p:xfrm>
              <a:off x="1884363" y="2438400"/>
              <a:ext cx="3373437" cy="571500"/>
            </p:xfrm>
            <a:graphic>
              <a:graphicData uri="http://schemas.openxmlformats.org/presentationml/2006/ole">
                <mc:AlternateContent xmlns:mc="http://schemas.openxmlformats.org/markup-compatibility/2006">
                  <mc:Choice xmlns:v="urn:schemas-microsoft-com:vml" Requires="v">
                    <p:oleObj spid="_x0000_s403740" name="Equation" r:id="rId21" imgW="1231560" imgH="266400" progId="Equation.3">
                      <p:embed/>
                    </p:oleObj>
                  </mc:Choice>
                  <mc:Fallback>
                    <p:oleObj name="Equation" r:id="rId21" imgW="1231560" imgH="266400" progId="Equation.3">
                      <p:embed/>
                      <p:pic>
                        <p:nvPicPr>
                          <p:cNvPr id="0" name="Picture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884363" y="2438400"/>
                            <a:ext cx="3373437"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 name="Object 5"/>
              <p:cNvGraphicFramePr>
                <a:graphicFrameLocks noChangeAspect="1"/>
              </p:cNvGraphicFramePr>
              <p:nvPr/>
            </p:nvGraphicFramePr>
            <p:xfrm>
              <a:off x="2027238" y="3124200"/>
              <a:ext cx="1774825" cy="517525"/>
            </p:xfrm>
            <a:graphic>
              <a:graphicData uri="http://schemas.openxmlformats.org/presentationml/2006/ole">
                <mc:AlternateContent xmlns:mc="http://schemas.openxmlformats.org/markup-compatibility/2006">
                  <mc:Choice xmlns:v="urn:schemas-microsoft-com:vml" Requires="v">
                    <p:oleObj spid="_x0000_s403741" name="Equation" r:id="rId23" imgW="647640" imgH="241200" progId="Equation.3">
                      <p:embed/>
                    </p:oleObj>
                  </mc:Choice>
                  <mc:Fallback>
                    <p:oleObj name="Equation" r:id="rId23" imgW="647640" imgH="241200" progId="Equation.3">
                      <p:embed/>
                      <p:pic>
                        <p:nvPicPr>
                          <p:cNvPr id="0" name="Picture 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027238" y="3124200"/>
                            <a:ext cx="1774825"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2" name="Group 26"/>
              <p:cNvGrpSpPr/>
              <p:nvPr/>
            </p:nvGrpSpPr>
            <p:grpSpPr>
              <a:xfrm>
                <a:off x="2044700" y="3657600"/>
                <a:ext cx="3059113" cy="990600"/>
                <a:chOff x="2044700" y="3517900"/>
                <a:chExt cx="3059113" cy="990600"/>
              </a:xfrm>
            </p:grpSpPr>
            <p:graphicFrame>
              <p:nvGraphicFramePr>
                <p:cNvPr id="43" name="Object 6"/>
                <p:cNvGraphicFramePr>
                  <a:graphicFrameLocks noChangeAspect="1"/>
                </p:cNvGraphicFramePr>
                <p:nvPr/>
              </p:nvGraphicFramePr>
              <p:xfrm>
                <a:off x="2044700" y="4051300"/>
                <a:ext cx="3059113" cy="457200"/>
              </p:xfrm>
              <a:graphic>
                <a:graphicData uri="http://schemas.openxmlformats.org/presentationml/2006/ole">
                  <mc:AlternateContent xmlns:mc="http://schemas.openxmlformats.org/markup-compatibility/2006">
                    <mc:Choice xmlns:v="urn:schemas-microsoft-com:vml" Requires="v">
                      <p:oleObj spid="_x0000_s403742" name="Equation" r:id="rId25" imgW="1523880" imgH="253800" progId="Equation.3">
                        <p:embed/>
                      </p:oleObj>
                    </mc:Choice>
                    <mc:Fallback>
                      <p:oleObj name="Equation" r:id="rId25" imgW="1523880" imgH="253800" progId="Equation.3">
                        <p:embed/>
                        <p:pic>
                          <p:nvPicPr>
                            <p:cNvPr id="0" name="Picture 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044700" y="4051300"/>
                              <a:ext cx="305911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TextBox 45"/>
                <p:cNvSpPr txBox="1"/>
                <p:nvPr/>
              </p:nvSpPr>
              <p:spPr>
                <a:xfrm>
                  <a:off x="2895600" y="3517900"/>
                  <a:ext cx="386644" cy="369332"/>
                </a:xfrm>
                <a:prstGeom prst="rect">
                  <a:avLst/>
                </a:prstGeom>
                <a:noFill/>
              </p:spPr>
              <p:txBody>
                <a:bodyPr wrap="none" rtlCol="0">
                  <a:spAutoFit/>
                </a:bodyPr>
                <a:lstStyle/>
                <a:p>
                  <a:r>
                    <a:rPr lang="en-US" b="1" dirty="0">
                      <a:solidFill>
                        <a:srgbClr val="FF0000"/>
                      </a:solidFill>
                    </a:rPr>
                    <a:t>or</a:t>
                  </a:r>
                </a:p>
              </p:txBody>
            </p:sp>
          </p:grpSp>
        </p:grpSp>
        <p:grpSp>
          <p:nvGrpSpPr>
            <p:cNvPr id="14" name="Group 13"/>
            <p:cNvGrpSpPr/>
            <p:nvPr/>
          </p:nvGrpSpPr>
          <p:grpSpPr>
            <a:xfrm>
              <a:off x="3778925" y="2862069"/>
              <a:ext cx="770016" cy="1095763"/>
              <a:chOff x="5486400" y="2485637"/>
              <a:chExt cx="770016" cy="1095763"/>
            </a:xfrm>
          </p:grpSpPr>
          <p:cxnSp>
            <p:nvCxnSpPr>
              <p:cNvPr id="50" name="Straight Arrow Connector 49"/>
              <p:cNvCxnSpPr/>
              <p:nvPr/>
            </p:nvCxnSpPr>
            <p:spPr>
              <a:xfrm>
                <a:off x="5715000" y="2514600"/>
                <a:ext cx="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5735611" y="248563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836108" y="2935760"/>
                <a:ext cx="420308" cy="307777"/>
              </a:xfrm>
              <a:prstGeom prst="rect">
                <a:avLst/>
              </a:prstGeom>
              <a:noFill/>
            </p:spPr>
            <p:txBody>
              <a:bodyPr wrap="none" rtlCol="0">
                <a:spAutoFit/>
              </a:bodyPr>
              <a:lstStyle/>
              <a:p>
                <a:r>
                  <a:rPr lang="en-US" sz="1400" i="1" dirty="0"/>
                  <a:t>mg</a:t>
                </a:r>
              </a:p>
            </p:txBody>
          </p:sp>
          <p:cxnSp>
            <p:nvCxnSpPr>
              <p:cNvPr id="54" name="Straight Arrow Connector 53"/>
              <p:cNvCxnSpPr/>
              <p:nvPr/>
            </p:nvCxnSpPr>
            <p:spPr>
              <a:xfrm>
                <a:off x="5888011" y="2514600"/>
                <a:ext cx="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86400" y="2955830"/>
                <a:ext cx="279244" cy="307777"/>
              </a:xfrm>
              <a:prstGeom prst="rect">
                <a:avLst/>
              </a:prstGeom>
              <a:noFill/>
            </p:spPr>
            <p:txBody>
              <a:bodyPr wrap="none" rtlCol="1">
                <a:spAutoFit/>
              </a:bodyPr>
              <a:lstStyle/>
              <a:p>
                <a:r>
                  <a:rPr lang="en-US" sz="1400" i="1" dirty="0"/>
                  <a:t>h</a:t>
                </a:r>
                <a:endParaRPr lang="ar-SA" sz="1400" i="1"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1" nodeType="clickEffect">
                                  <p:stCondLst>
                                    <p:cond delay="0"/>
                                  </p:stCondLst>
                                  <p:childTnLst>
                                    <p:animMotion origin="layout" path="M 0 0 L 0.00451 0.07454 L 0.0059 0.16551 L 0.00694 0.33704 L 0.00816 0.66227 L 0.00833 0.71111 " pathEditMode="relative" rAng="0" ptsTypes="AAAAAA">
                                      <p:cBhvr>
                                        <p:cTn id="6" dur="2000" fill="hold"/>
                                        <p:tgtEl>
                                          <p:spTgt spid="41"/>
                                        </p:tgtEl>
                                        <p:attrNameLst>
                                          <p:attrName>ppt_x</p:attrName>
                                          <p:attrName>ppt_y</p:attrName>
                                        </p:attrNameLst>
                                      </p:cBhvr>
                                      <p:rCtr x="400" y="35600"/>
                                    </p:animMotion>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2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2000"/>
                                        <p:tgtEl>
                                          <p:spTgt spid="5"/>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4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20"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685800" y="3200400"/>
            <a:ext cx="8458200" cy="914400"/>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5400" b="1" noProof="0" dirty="0">
                <a:solidFill>
                  <a:srgbClr val="0000FF"/>
                </a:solidFill>
                <a:latin typeface="+mj-lt"/>
                <a:ea typeface="+mj-ea"/>
                <a:cs typeface="+mj-cs"/>
              </a:rPr>
              <a:t>Lecture 1</a:t>
            </a:r>
            <a:endParaRPr kumimoji="0" lang="en-US" sz="2800" b="1" i="0" u="none" strike="noStrike" kern="1200" cap="none" spc="0" normalizeH="0" baseline="0" noProof="0" dirty="0">
              <a:ln>
                <a:noFill/>
              </a:ln>
              <a:solidFill>
                <a:srgbClr val="0000FF"/>
              </a:solidFill>
              <a:effectLst/>
              <a:uLnTx/>
              <a:uFillTx/>
              <a:latin typeface="+mj-lt"/>
              <a:ea typeface="+mj-ea"/>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228600" y="990600"/>
            <a:ext cx="891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76200" y="184754"/>
            <a:ext cx="8839200" cy="68877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u="sng" dirty="0">
                <a:solidFill>
                  <a:srgbClr val="FF0000"/>
                </a:solidFill>
                <a:latin typeface="+mj-lt"/>
                <a:ea typeface="+mj-ea"/>
                <a:cs typeface="+mj-cs"/>
              </a:rPr>
              <a:t>For isolated system: Only under gravity</a:t>
            </a:r>
            <a:endParaRPr kumimoji="0" lang="en-US" sz="3200" b="1" i="1" u="sng" strike="noStrike" kern="1200" cap="none" spc="0" normalizeH="0" baseline="0" noProof="0" dirty="0">
              <a:ln>
                <a:noFill/>
              </a:ln>
              <a:solidFill>
                <a:srgbClr val="FF0000"/>
              </a:solidFill>
              <a:effectLst/>
              <a:uLnTx/>
              <a:uFillTx/>
              <a:latin typeface="+mj-lt"/>
              <a:ea typeface="+mj-ea"/>
              <a:cs typeface="+mj-cs"/>
            </a:endParaRPr>
          </a:p>
        </p:txBody>
      </p:sp>
      <p:graphicFrame>
        <p:nvGraphicFramePr>
          <p:cNvPr id="9" name="Object 6"/>
          <p:cNvGraphicFramePr>
            <a:graphicFrameLocks noChangeAspect="1"/>
          </p:cNvGraphicFramePr>
          <p:nvPr>
            <p:extLst>
              <p:ext uri="{D42A27DB-BD31-4B8C-83A1-F6EECF244321}">
                <p14:modId xmlns:p14="http://schemas.microsoft.com/office/powerpoint/2010/main" val="3779924672"/>
              </p:ext>
            </p:extLst>
          </p:nvPr>
        </p:nvGraphicFramePr>
        <p:xfrm>
          <a:off x="3215128" y="3688499"/>
          <a:ext cx="2546937" cy="734227"/>
        </p:xfrm>
        <a:graphic>
          <a:graphicData uri="http://schemas.openxmlformats.org/presentationml/2006/ole">
            <mc:AlternateContent xmlns:mc="http://schemas.openxmlformats.org/markup-compatibility/2006">
              <mc:Choice xmlns:v="urn:schemas-microsoft-com:vml" Requires="v">
                <p:oleObj spid="_x0000_s390551" name="معادلة" r:id="rId3" imgW="749160" imgH="241200" progId="Equation.3">
                  <p:embed/>
                </p:oleObj>
              </mc:Choice>
              <mc:Fallback>
                <p:oleObj name="معادلة" r:id="rId3" imgW="749160" imgH="241200" progId="Equation.3">
                  <p:embed/>
                  <p:pic>
                    <p:nvPicPr>
                      <p:cNvPr id="0" name=""/>
                      <p:cNvPicPr>
                        <a:picLocks noChangeAspect="1" noChangeArrowheads="1"/>
                      </p:cNvPicPr>
                      <p:nvPr/>
                    </p:nvPicPr>
                    <p:blipFill>
                      <a:blip r:embed="rId4"/>
                      <a:srcRect/>
                      <a:stretch>
                        <a:fillRect/>
                      </a:stretch>
                    </p:blipFill>
                    <p:spPr bwMode="auto">
                      <a:xfrm>
                        <a:off x="3215128" y="3688499"/>
                        <a:ext cx="2546937" cy="734227"/>
                      </a:xfrm>
                      <a:prstGeom prst="rect">
                        <a:avLst/>
                      </a:prstGeom>
                      <a:noFill/>
                      <a:extLst/>
                    </p:spPr>
                  </p:pic>
                </p:oleObj>
              </mc:Fallback>
            </mc:AlternateContent>
          </a:graphicData>
        </a:graphic>
      </p:graphicFrame>
      <p:graphicFrame>
        <p:nvGraphicFramePr>
          <p:cNvPr id="4" name="Object 5"/>
          <p:cNvGraphicFramePr>
            <a:graphicFrameLocks noChangeAspect="1"/>
          </p:cNvGraphicFramePr>
          <p:nvPr>
            <p:extLst>
              <p:ext uri="{D42A27DB-BD31-4B8C-83A1-F6EECF244321}">
                <p14:modId xmlns:p14="http://schemas.microsoft.com/office/powerpoint/2010/main" val="3360322655"/>
              </p:ext>
            </p:extLst>
          </p:nvPr>
        </p:nvGraphicFramePr>
        <p:xfrm>
          <a:off x="2210002" y="5070131"/>
          <a:ext cx="5148263" cy="690562"/>
        </p:xfrm>
        <a:graphic>
          <a:graphicData uri="http://schemas.openxmlformats.org/presentationml/2006/ole">
            <mc:AlternateContent xmlns:mc="http://schemas.openxmlformats.org/markup-compatibility/2006">
              <mc:Choice xmlns:v="urn:schemas-microsoft-com:vml" Requires="v">
                <p:oleObj spid="_x0000_s390552" name="معادلة" r:id="rId5" imgW="1409400" imgH="241200" progId="Equation.3">
                  <p:embed/>
                </p:oleObj>
              </mc:Choice>
              <mc:Fallback>
                <p:oleObj name="معادلة" r:id="rId5" imgW="1409400" imgH="241200" progId="Equation.3">
                  <p:embed/>
                  <p:pic>
                    <p:nvPicPr>
                      <p:cNvPr id="0" name=""/>
                      <p:cNvPicPr>
                        <a:picLocks noChangeAspect="1" noChangeArrowheads="1"/>
                      </p:cNvPicPr>
                      <p:nvPr/>
                    </p:nvPicPr>
                    <p:blipFill>
                      <a:blip r:embed="rId6"/>
                      <a:srcRect/>
                      <a:stretch>
                        <a:fillRect/>
                      </a:stretch>
                    </p:blipFill>
                    <p:spPr bwMode="auto">
                      <a:xfrm>
                        <a:off x="2210002" y="5070131"/>
                        <a:ext cx="5148263" cy="690562"/>
                      </a:xfrm>
                      <a:prstGeom prst="rect">
                        <a:avLst/>
                      </a:prstGeom>
                      <a:noFill/>
                      <a:extLst/>
                    </p:spPr>
                  </p:pic>
                </p:oleObj>
              </mc:Fallback>
            </mc:AlternateContent>
          </a:graphicData>
        </a:graphic>
      </p:graphicFrame>
      <p:sp>
        <p:nvSpPr>
          <p:cNvPr id="10" name="TextBox 9"/>
          <p:cNvSpPr txBox="1"/>
          <p:nvPr/>
        </p:nvSpPr>
        <p:spPr>
          <a:xfrm>
            <a:off x="2685930" y="1981200"/>
            <a:ext cx="3482364" cy="369332"/>
          </a:xfrm>
          <a:prstGeom prst="rect">
            <a:avLst/>
          </a:prstGeom>
          <a:noFill/>
        </p:spPr>
        <p:txBody>
          <a:bodyPr wrap="none" rtlCol="1">
            <a:spAutoFit/>
          </a:bodyPr>
          <a:lstStyle/>
          <a:p>
            <a:r>
              <a:rPr lang="en-US" dirty="0"/>
              <a:t>If only gravitational force is present</a:t>
            </a:r>
            <a:endParaRPr lang="ar-SA" dirty="0"/>
          </a:p>
        </p:txBody>
      </p:sp>
      <p:graphicFrame>
        <p:nvGraphicFramePr>
          <p:cNvPr id="12" name="Object 5"/>
          <p:cNvGraphicFramePr>
            <a:graphicFrameLocks noChangeAspect="1"/>
          </p:cNvGraphicFramePr>
          <p:nvPr>
            <p:extLst>
              <p:ext uri="{D42A27DB-BD31-4B8C-83A1-F6EECF244321}">
                <p14:modId xmlns:p14="http://schemas.microsoft.com/office/powerpoint/2010/main" val="2152281009"/>
              </p:ext>
            </p:extLst>
          </p:nvPr>
        </p:nvGraphicFramePr>
        <p:xfrm>
          <a:off x="3497262" y="2648724"/>
          <a:ext cx="1711325" cy="638175"/>
        </p:xfrm>
        <a:graphic>
          <a:graphicData uri="http://schemas.openxmlformats.org/presentationml/2006/ole">
            <mc:AlternateContent xmlns:mc="http://schemas.openxmlformats.org/markup-compatibility/2006">
              <mc:Choice xmlns:v="urn:schemas-microsoft-com:vml" Requires="v">
                <p:oleObj spid="_x0000_s390553" name="معادلة" r:id="rId7" imgW="507960" imgH="241200" progId="Equation.3">
                  <p:embed/>
                </p:oleObj>
              </mc:Choice>
              <mc:Fallback>
                <p:oleObj name="معادلة" r:id="rId7" imgW="507960" imgH="241200" progId="Equation.3">
                  <p:embed/>
                  <p:pic>
                    <p:nvPicPr>
                      <p:cNvPr id="0" name=""/>
                      <p:cNvPicPr>
                        <a:picLocks noChangeAspect="1" noChangeArrowheads="1"/>
                      </p:cNvPicPr>
                      <p:nvPr/>
                    </p:nvPicPr>
                    <p:blipFill>
                      <a:blip r:embed="rId8"/>
                      <a:srcRect/>
                      <a:stretch>
                        <a:fillRect/>
                      </a:stretch>
                    </p:blipFill>
                    <p:spPr bwMode="auto">
                      <a:xfrm>
                        <a:off x="3497262" y="2648724"/>
                        <a:ext cx="1711325" cy="638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1" name="Group 10"/>
          <p:cNvGrpSpPr/>
          <p:nvPr/>
        </p:nvGrpSpPr>
        <p:grpSpPr>
          <a:xfrm>
            <a:off x="2286000" y="1419141"/>
            <a:ext cx="3206875" cy="509291"/>
            <a:chOff x="2133600" y="1266741"/>
            <a:chExt cx="3206875" cy="509291"/>
          </a:xfrm>
        </p:grpSpPr>
        <p:graphicFrame>
          <p:nvGraphicFramePr>
            <p:cNvPr id="14" name="Object 5"/>
            <p:cNvGraphicFramePr>
              <a:graphicFrameLocks noChangeAspect="1"/>
            </p:cNvGraphicFramePr>
            <p:nvPr>
              <p:extLst>
                <p:ext uri="{D42A27DB-BD31-4B8C-83A1-F6EECF244321}">
                  <p14:modId xmlns:p14="http://schemas.microsoft.com/office/powerpoint/2010/main" val="4068367507"/>
                </p:ext>
              </p:extLst>
            </p:nvPr>
          </p:nvGraphicFramePr>
          <p:xfrm>
            <a:off x="3346325" y="1266741"/>
            <a:ext cx="1994150" cy="509291"/>
          </p:xfrm>
          <a:graphic>
            <a:graphicData uri="http://schemas.openxmlformats.org/presentationml/2006/ole">
              <mc:AlternateContent xmlns:mc="http://schemas.openxmlformats.org/markup-compatibility/2006">
                <mc:Choice xmlns:v="urn:schemas-microsoft-com:vml" Requires="v">
                  <p:oleObj spid="_x0000_s390554" name="Equation" r:id="rId9" imgW="545760" imgH="177480" progId="Equation.3">
                    <p:embed/>
                  </p:oleObj>
                </mc:Choice>
                <mc:Fallback>
                  <p:oleObj name="Equation" r:id="rId9" imgW="545760" imgH="177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46325" y="1266741"/>
                          <a:ext cx="1994150" cy="509291"/>
                        </a:xfrm>
                        <a:prstGeom prst="rect">
                          <a:avLst/>
                        </a:prstGeom>
                        <a:noFill/>
                        <a:extLst/>
                      </p:spPr>
                    </p:pic>
                  </p:oleObj>
                </mc:Fallback>
              </mc:AlternateContent>
            </a:graphicData>
          </a:graphic>
        </p:graphicFrame>
        <p:sp>
          <p:nvSpPr>
            <p:cNvPr id="15" name="TextBox 14"/>
            <p:cNvSpPr txBox="1"/>
            <p:nvPr/>
          </p:nvSpPr>
          <p:spPr>
            <a:xfrm>
              <a:off x="2133600" y="1336721"/>
              <a:ext cx="1104661" cy="369332"/>
            </a:xfrm>
            <a:prstGeom prst="rect">
              <a:avLst/>
            </a:prstGeom>
            <a:noFill/>
          </p:spPr>
          <p:txBody>
            <a:bodyPr wrap="none" rtlCol="1">
              <a:spAutoFit/>
            </a:bodyPr>
            <a:lstStyle/>
            <a:p>
              <a:r>
                <a:rPr lang="en-US" dirty="0">
                  <a:solidFill>
                    <a:srgbClr val="0000FF"/>
                  </a:solidFill>
                </a:rPr>
                <a:t>Net work,</a:t>
              </a:r>
              <a:endParaRPr lang="ar-SA" dirty="0">
                <a:solidFill>
                  <a:srgbClr val="0000FF"/>
                </a:solidFill>
              </a:endParaRPr>
            </a:p>
          </p:txBody>
        </p:sp>
      </p:grpSp>
      <p:sp>
        <p:nvSpPr>
          <p:cNvPr id="3" name="TextBox 2"/>
          <p:cNvSpPr txBox="1"/>
          <p:nvPr/>
        </p:nvSpPr>
        <p:spPr>
          <a:xfrm>
            <a:off x="1778792" y="4572000"/>
            <a:ext cx="6464334" cy="369332"/>
          </a:xfrm>
          <a:prstGeom prst="rect">
            <a:avLst/>
          </a:prstGeom>
          <a:noFill/>
        </p:spPr>
        <p:txBody>
          <a:bodyPr wrap="none" rtlCol="1">
            <a:spAutoFit/>
          </a:bodyPr>
          <a:lstStyle/>
          <a:p>
            <a:r>
              <a:rPr lang="en-US" dirty="0"/>
              <a:t>Therefore for a body under the influence of gravitational force only</a:t>
            </a:r>
            <a:endParaRPr lang="ar-SA" dirty="0"/>
          </a:p>
        </p:txBody>
      </p:sp>
    </p:spTree>
    <p:extLst>
      <p:ext uri="{BB962C8B-B14F-4D97-AF65-F5344CB8AC3E}">
        <p14:creationId xmlns:p14="http://schemas.microsoft.com/office/powerpoint/2010/main" val="761825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3590946" y="5715000"/>
            <a:ext cx="2057400"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564573" y="4896817"/>
            <a:ext cx="2057400"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512344" y="3568220"/>
            <a:ext cx="2057400"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4"/>
          <p:cNvGrpSpPr/>
          <p:nvPr/>
        </p:nvGrpSpPr>
        <p:grpSpPr>
          <a:xfrm>
            <a:off x="609600" y="4861560"/>
            <a:ext cx="1797710" cy="1234440"/>
            <a:chOff x="3673145" y="2811780"/>
            <a:chExt cx="1797710" cy="1234440"/>
          </a:xfrm>
        </p:grpSpPr>
        <p:pic>
          <p:nvPicPr>
            <p:cNvPr id="112652" name="Picture 12" descr="C:\Users\CoreI5\AppData\Local\Microsoft\Windows\Temporary Internet Files\Content.IE5\RYYX9D10\MC900282134[1].wmf"/>
            <p:cNvPicPr>
              <a:picLocks noChangeAspect="1" noChangeArrowheads="1"/>
            </p:cNvPicPr>
            <p:nvPr/>
          </p:nvPicPr>
          <p:blipFill>
            <a:blip r:embed="rId3" cstate="print"/>
            <a:srcRect/>
            <a:stretch>
              <a:fillRect/>
            </a:stretch>
          </p:blipFill>
          <p:spPr bwMode="auto">
            <a:xfrm>
              <a:off x="3673145" y="2811780"/>
              <a:ext cx="1797710" cy="1234440"/>
            </a:xfrm>
            <a:prstGeom prst="rect">
              <a:avLst/>
            </a:prstGeom>
            <a:noFill/>
          </p:spPr>
        </p:pic>
        <p:sp>
          <p:nvSpPr>
            <p:cNvPr id="18" name="Oval 17"/>
            <p:cNvSpPr/>
            <p:nvPr/>
          </p:nvSpPr>
          <p:spPr>
            <a:xfrm>
              <a:off x="4267200" y="3048000"/>
              <a:ext cx="304800" cy="3048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838200" y="177225"/>
            <a:ext cx="7713522" cy="584775"/>
          </a:xfrm>
          <a:prstGeom prst="rect">
            <a:avLst/>
          </a:prstGeom>
          <a:noFill/>
        </p:spPr>
        <p:txBody>
          <a:bodyPr wrap="none" rtlCol="0">
            <a:spAutoFit/>
          </a:bodyPr>
          <a:lstStyle/>
          <a:p>
            <a:r>
              <a:rPr lang="en-US" sz="3200" b="1" dirty="0">
                <a:solidFill>
                  <a:srgbClr val="FF0000"/>
                </a:solidFill>
              </a:rPr>
              <a:t>Work Done in Lifting and lowering an Object</a:t>
            </a:r>
          </a:p>
        </p:txBody>
      </p:sp>
      <p:graphicFrame>
        <p:nvGraphicFramePr>
          <p:cNvPr id="94223" name="Object 15"/>
          <p:cNvGraphicFramePr>
            <a:graphicFrameLocks noChangeAspect="1"/>
          </p:cNvGraphicFramePr>
          <p:nvPr>
            <p:extLst>
              <p:ext uri="{D42A27DB-BD31-4B8C-83A1-F6EECF244321}">
                <p14:modId xmlns:p14="http://schemas.microsoft.com/office/powerpoint/2010/main" val="2208244994"/>
              </p:ext>
            </p:extLst>
          </p:nvPr>
        </p:nvGraphicFramePr>
        <p:xfrm>
          <a:off x="3415506" y="2597203"/>
          <a:ext cx="2465387" cy="517525"/>
        </p:xfrm>
        <a:graphic>
          <a:graphicData uri="http://schemas.openxmlformats.org/presentationml/2006/ole">
            <mc:AlternateContent xmlns:mc="http://schemas.openxmlformats.org/markup-compatibility/2006">
              <mc:Choice xmlns:v="urn:schemas-microsoft-com:vml" Requires="v">
                <p:oleObj spid="_x0000_s354889" name="Equation" r:id="rId4" imgW="901440" imgH="241200" progId="Equation.3">
                  <p:embed/>
                </p:oleObj>
              </mc:Choice>
              <mc:Fallback>
                <p:oleObj name="Equation" r:id="rId4" imgW="901440" imgH="2412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5506" y="2597203"/>
                        <a:ext cx="2465387"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19"/>
          <p:cNvGrpSpPr/>
          <p:nvPr/>
        </p:nvGrpSpPr>
        <p:grpSpPr>
          <a:xfrm>
            <a:off x="1171991" y="4114800"/>
            <a:ext cx="365869" cy="1066800"/>
            <a:chOff x="3304310" y="3886994"/>
            <a:chExt cx="365869" cy="1066800"/>
          </a:xfrm>
        </p:grpSpPr>
        <p:cxnSp>
          <p:nvCxnSpPr>
            <p:cNvPr id="17" name="Straight Arrow Connector 16"/>
            <p:cNvCxnSpPr/>
            <p:nvPr/>
          </p:nvCxnSpPr>
          <p:spPr>
            <a:xfrm rot="5400000">
              <a:off x="3124200" y="4419600"/>
              <a:ext cx="1066800" cy="1588"/>
            </a:xfrm>
            <a:prstGeom prst="straightConnector1">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304310" y="4350325"/>
              <a:ext cx="365869" cy="369332"/>
            </a:xfrm>
            <a:prstGeom prst="rect">
              <a:avLst/>
            </a:prstGeom>
            <a:noFill/>
          </p:spPr>
          <p:txBody>
            <a:bodyPr wrap="none" rtlCol="0">
              <a:spAutoFit/>
            </a:bodyPr>
            <a:lstStyle/>
            <a:p>
              <a:r>
                <a:rPr lang="en-US" b="1" i="1" dirty="0" err="1"/>
                <a:t>F</a:t>
              </a:r>
              <a:r>
                <a:rPr lang="en-US" b="1" i="1" baseline="-25000" dirty="0" err="1"/>
                <a:t>a</a:t>
              </a:r>
              <a:endParaRPr lang="en-US" b="1" i="1" baseline="-25000" dirty="0"/>
            </a:p>
          </p:txBody>
        </p:sp>
      </p:grpSp>
      <p:grpSp>
        <p:nvGrpSpPr>
          <p:cNvPr id="4" name="Group 20"/>
          <p:cNvGrpSpPr/>
          <p:nvPr/>
        </p:nvGrpSpPr>
        <p:grpSpPr>
          <a:xfrm flipV="1">
            <a:off x="381000" y="2057400"/>
            <a:ext cx="369397" cy="1066800"/>
            <a:chOff x="3605582" y="3886994"/>
            <a:chExt cx="369397" cy="1066800"/>
          </a:xfrm>
        </p:grpSpPr>
        <p:cxnSp>
          <p:nvCxnSpPr>
            <p:cNvPr id="22" name="Straight Arrow Connector 21"/>
            <p:cNvCxnSpPr/>
            <p:nvPr/>
          </p:nvCxnSpPr>
          <p:spPr>
            <a:xfrm rot="5400000">
              <a:off x="3124200" y="4419600"/>
              <a:ext cx="1066800" cy="1588"/>
            </a:xfrm>
            <a:prstGeom prst="straightConnector1">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flipV="1">
              <a:off x="3605582" y="4350325"/>
              <a:ext cx="369397" cy="369332"/>
            </a:xfrm>
            <a:prstGeom prst="rect">
              <a:avLst/>
            </a:prstGeom>
            <a:noFill/>
          </p:spPr>
          <p:txBody>
            <a:bodyPr wrap="none" rtlCol="0">
              <a:spAutoFit/>
            </a:bodyPr>
            <a:lstStyle/>
            <a:p>
              <a:r>
                <a:rPr lang="en-US" b="1" i="1" dirty="0" err="1"/>
                <a:t>F</a:t>
              </a:r>
              <a:r>
                <a:rPr lang="en-US" b="1" i="1" baseline="-25000" dirty="0" err="1"/>
                <a:t>g</a:t>
              </a:r>
              <a:endParaRPr lang="en-US" b="1" i="1" baseline="-25000" dirty="0"/>
            </a:p>
          </p:txBody>
        </p:sp>
      </p:grpSp>
      <p:grpSp>
        <p:nvGrpSpPr>
          <p:cNvPr id="5" name="Group 32"/>
          <p:cNvGrpSpPr/>
          <p:nvPr/>
        </p:nvGrpSpPr>
        <p:grpSpPr>
          <a:xfrm>
            <a:off x="762000" y="1884220"/>
            <a:ext cx="762000" cy="3678380"/>
            <a:chOff x="3429000" y="1884220"/>
            <a:chExt cx="762000" cy="3678380"/>
          </a:xfrm>
        </p:grpSpPr>
        <p:cxnSp>
          <p:nvCxnSpPr>
            <p:cNvPr id="28" name="Straight Connector 27"/>
            <p:cNvCxnSpPr/>
            <p:nvPr/>
          </p:nvCxnSpPr>
          <p:spPr>
            <a:xfrm>
              <a:off x="3429000" y="1884220"/>
              <a:ext cx="685800"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1981200" y="3719945"/>
              <a:ext cx="3657600" cy="1588"/>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505200" y="5561012"/>
              <a:ext cx="685800"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581400" y="3288268"/>
              <a:ext cx="306494" cy="369332"/>
            </a:xfrm>
            <a:prstGeom prst="rect">
              <a:avLst/>
            </a:prstGeom>
            <a:noFill/>
          </p:spPr>
          <p:txBody>
            <a:bodyPr wrap="none" rtlCol="0">
              <a:spAutoFit/>
            </a:bodyPr>
            <a:lstStyle/>
            <a:p>
              <a:r>
                <a:rPr lang="en-US" i="1" dirty="0"/>
                <a:t>h</a:t>
              </a:r>
            </a:p>
          </p:txBody>
        </p:sp>
      </p:grpSp>
      <p:sp>
        <p:nvSpPr>
          <p:cNvPr id="34" name="TextBox 33"/>
          <p:cNvSpPr txBox="1"/>
          <p:nvPr/>
        </p:nvSpPr>
        <p:spPr>
          <a:xfrm>
            <a:off x="1295400" y="914400"/>
            <a:ext cx="6705600" cy="369332"/>
          </a:xfrm>
          <a:prstGeom prst="rect">
            <a:avLst/>
          </a:prstGeom>
          <a:noFill/>
        </p:spPr>
        <p:txBody>
          <a:bodyPr wrap="square" rtlCol="0">
            <a:spAutoFit/>
          </a:bodyPr>
          <a:lstStyle/>
          <a:p>
            <a:pPr algn="ctr"/>
            <a:r>
              <a:rPr lang="en-US" b="1" dirty="0"/>
              <a:t>When you lift and lower a body </a:t>
            </a:r>
            <a:r>
              <a:rPr lang="en-US" b="1" i="1" dirty="0" err="1"/>
              <a:t>U</a:t>
            </a:r>
            <a:r>
              <a:rPr lang="en-US" b="1" i="1" baseline="-25000" dirty="0" err="1"/>
              <a:t>g</a:t>
            </a:r>
            <a:r>
              <a:rPr lang="en-US" b="1" dirty="0"/>
              <a:t> changes but not the </a:t>
            </a:r>
            <a:r>
              <a:rPr lang="en-US" b="1" i="1" dirty="0"/>
              <a:t>K</a:t>
            </a:r>
          </a:p>
        </p:txBody>
      </p:sp>
      <p:sp>
        <p:nvSpPr>
          <p:cNvPr id="38" name="TextBox 37"/>
          <p:cNvSpPr txBox="1"/>
          <p:nvPr/>
        </p:nvSpPr>
        <p:spPr>
          <a:xfrm>
            <a:off x="1961358" y="5181600"/>
            <a:ext cx="705642" cy="369332"/>
          </a:xfrm>
          <a:prstGeom prst="rect">
            <a:avLst/>
          </a:prstGeom>
          <a:solidFill>
            <a:srgbClr val="FFFF00"/>
          </a:solidFill>
        </p:spPr>
        <p:txBody>
          <a:bodyPr wrap="none" rtlCol="0">
            <a:spAutoFit/>
          </a:bodyPr>
          <a:lstStyle/>
          <a:p>
            <a:r>
              <a:rPr lang="en-US" i="1" dirty="0"/>
              <a:t>v</a:t>
            </a:r>
            <a:r>
              <a:rPr lang="en-US" i="1" baseline="-25000" dirty="0"/>
              <a:t>0</a:t>
            </a:r>
            <a:r>
              <a:rPr lang="en-US" i="1" dirty="0"/>
              <a:t> = 0</a:t>
            </a:r>
          </a:p>
        </p:txBody>
      </p:sp>
      <p:sp>
        <p:nvSpPr>
          <p:cNvPr id="39" name="TextBox 38"/>
          <p:cNvSpPr txBox="1"/>
          <p:nvPr/>
        </p:nvSpPr>
        <p:spPr>
          <a:xfrm>
            <a:off x="2057400" y="1524000"/>
            <a:ext cx="627095" cy="369332"/>
          </a:xfrm>
          <a:prstGeom prst="rect">
            <a:avLst/>
          </a:prstGeom>
          <a:solidFill>
            <a:srgbClr val="FFFF00"/>
          </a:solidFill>
        </p:spPr>
        <p:txBody>
          <a:bodyPr wrap="none" rtlCol="0">
            <a:spAutoFit/>
          </a:bodyPr>
          <a:lstStyle/>
          <a:p>
            <a:r>
              <a:rPr lang="en-US" i="1" dirty="0"/>
              <a:t>v = 0</a:t>
            </a:r>
          </a:p>
        </p:txBody>
      </p:sp>
      <p:sp>
        <p:nvSpPr>
          <p:cNvPr id="40" name="TextBox 39"/>
          <p:cNvSpPr txBox="1"/>
          <p:nvPr/>
        </p:nvSpPr>
        <p:spPr>
          <a:xfrm>
            <a:off x="3278550" y="1530804"/>
            <a:ext cx="3558859" cy="369332"/>
          </a:xfrm>
          <a:prstGeom prst="rect">
            <a:avLst/>
          </a:prstGeom>
          <a:noFill/>
        </p:spPr>
        <p:txBody>
          <a:bodyPr wrap="none" rtlCol="0">
            <a:spAutoFit/>
          </a:bodyPr>
          <a:lstStyle/>
          <a:p>
            <a:r>
              <a:rPr lang="en-US" dirty="0"/>
              <a:t>Work Energy Principle, the net work</a:t>
            </a:r>
          </a:p>
        </p:txBody>
      </p:sp>
      <p:graphicFrame>
        <p:nvGraphicFramePr>
          <p:cNvPr id="114705" name="Object 17"/>
          <p:cNvGraphicFramePr>
            <a:graphicFrameLocks noChangeAspect="1"/>
          </p:cNvGraphicFramePr>
          <p:nvPr>
            <p:extLst>
              <p:ext uri="{D42A27DB-BD31-4B8C-83A1-F6EECF244321}">
                <p14:modId xmlns:p14="http://schemas.microsoft.com/office/powerpoint/2010/main" val="1167991366"/>
              </p:ext>
            </p:extLst>
          </p:nvPr>
        </p:nvGraphicFramePr>
        <p:xfrm>
          <a:off x="4015581" y="2028199"/>
          <a:ext cx="1493838" cy="381000"/>
        </p:xfrm>
        <a:graphic>
          <a:graphicData uri="http://schemas.openxmlformats.org/presentationml/2006/ole">
            <mc:AlternateContent xmlns:mc="http://schemas.openxmlformats.org/markup-compatibility/2006">
              <mc:Choice xmlns:v="urn:schemas-microsoft-com:vml" Requires="v">
                <p:oleObj spid="_x0000_s354890" name="Equation" r:id="rId6" imgW="545760" imgH="177480" progId="Equation.3">
                  <p:embed/>
                </p:oleObj>
              </mc:Choice>
              <mc:Fallback>
                <p:oleObj name="Equation" r:id="rId6" imgW="545760" imgH="17748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5581" y="2028199"/>
                        <a:ext cx="1493838"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 name="TextBox 40"/>
          <p:cNvSpPr txBox="1"/>
          <p:nvPr/>
        </p:nvSpPr>
        <p:spPr>
          <a:xfrm>
            <a:off x="3935293" y="3070825"/>
            <a:ext cx="1686680" cy="369332"/>
          </a:xfrm>
          <a:prstGeom prst="rect">
            <a:avLst/>
          </a:prstGeom>
          <a:noFill/>
        </p:spPr>
        <p:txBody>
          <a:bodyPr wrap="none" rtlCol="0">
            <a:spAutoFit/>
          </a:bodyPr>
          <a:lstStyle/>
          <a:p>
            <a:r>
              <a:rPr lang="en-US" dirty="0"/>
              <a:t>Since the </a:t>
            </a:r>
            <a:r>
              <a:rPr lang="el-GR" dirty="0">
                <a:latin typeface="Calibri"/>
              </a:rPr>
              <a:t>Δ</a:t>
            </a:r>
            <a:r>
              <a:rPr lang="en-US" dirty="0">
                <a:latin typeface="Calibri"/>
              </a:rPr>
              <a:t>K = 0</a:t>
            </a:r>
            <a:endParaRPr lang="en-US" dirty="0"/>
          </a:p>
        </p:txBody>
      </p:sp>
      <p:graphicFrame>
        <p:nvGraphicFramePr>
          <p:cNvPr id="114706" name="Object 18"/>
          <p:cNvGraphicFramePr>
            <a:graphicFrameLocks noChangeAspect="1"/>
          </p:cNvGraphicFramePr>
          <p:nvPr>
            <p:extLst>
              <p:ext uri="{D42A27DB-BD31-4B8C-83A1-F6EECF244321}">
                <p14:modId xmlns:p14="http://schemas.microsoft.com/office/powerpoint/2010/main" val="2035007431"/>
              </p:ext>
            </p:extLst>
          </p:nvPr>
        </p:nvGraphicFramePr>
        <p:xfrm>
          <a:off x="3772694" y="3644420"/>
          <a:ext cx="1736725" cy="517525"/>
        </p:xfrm>
        <a:graphic>
          <a:graphicData uri="http://schemas.openxmlformats.org/presentationml/2006/ole">
            <mc:AlternateContent xmlns:mc="http://schemas.openxmlformats.org/markup-compatibility/2006">
              <mc:Choice xmlns:v="urn:schemas-microsoft-com:vml" Requires="v">
                <p:oleObj spid="_x0000_s354891" name="Equation" r:id="rId8" imgW="634680" imgH="241200" progId="Equation.3">
                  <p:embed/>
                </p:oleObj>
              </mc:Choice>
              <mc:Fallback>
                <p:oleObj name="Equation" r:id="rId8" imgW="634680" imgH="2412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72694" y="3644420"/>
                        <a:ext cx="1736725"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TextBox 41"/>
          <p:cNvSpPr txBox="1"/>
          <p:nvPr/>
        </p:nvSpPr>
        <p:spPr>
          <a:xfrm>
            <a:off x="3932292" y="4365046"/>
            <a:ext cx="508473" cy="369332"/>
          </a:xfrm>
          <a:prstGeom prst="rect">
            <a:avLst/>
          </a:prstGeom>
          <a:noFill/>
        </p:spPr>
        <p:txBody>
          <a:bodyPr wrap="none" rtlCol="0">
            <a:spAutoFit/>
          </a:bodyPr>
          <a:lstStyle/>
          <a:p>
            <a:r>
              <a:rPr lang="en-US" dirty="0"/>
              <a:t>But</a:t>
            </a:r>
          </a:p>
        </p:txBody>
      </p:sp>
      <p:graphicFrame>
        <p:nvGraphicFramePr>
          <p:cNvPr id="114707" name="Object 19"/>
          <p:cNvGraphicFramePr>
            <a:graphicFrameLocks noChangeAspect="1"/>
          </p:cNvGraphicFramePr>
          <p:nvPr>
            <p:extLst>
              <p:ext uri="{D42A27DB-BD31-4B8C-83A1-F6EECF244321}">
                <p14:modId xmlns:p14="http://schemas.microsoft.com/office/powerpoint/2010/main" val="1469943633"/>
              </p:ext>
            </p:extLst>
          </p:nvPr>
        </p:nvGraphicFramePr>
        <p:xfrm>
          <a:off x="3622675" y="4953000"/>
          <a:ext cx="2051050" cy="517525"/>
        </p:xfrm>
        <a:graphic>
          <a:graphicData uri="http://schemas.openxmlformats.org/presentationml/2006/ole">
            <mc:AlternateContent xmlns:mc="http://schemas.openxmlformats.org/markup-compatibility/2006">
              <mc:Choice xmlns:v="urn:schemas-microsoft-com:vml" Requires="v">
                <p:oleObj spid="_x0000_s354892" name="معادلة" r:id="rId10" imgW="749160" imgH="241200" progId="Equation.3">
                  <p:embed/>
                </p:oleObj>
              </mc:Choice>
              <mc:Fallback>
                <p:oleObj name="معادلة" r:id="rId10" imgW="749160" imgH="241200" progId="Equation.3">
                  <p:embed/>
                  <p:pic>
                    <p:nvPicPr>
                      <p:cNvPr id="0" name="Picture 5"/>
                      <p:cNvPicPr>
                        <a:picLocks noChangeAspect="1" noChangeArrowheads="1"/>
                      </p:cNvPicPr>
                      <p:nvPr/>
                    </p:nvPicPr>
                    <p:blipFill>
                      <a:blip r:embed="rId11"/>
                      <a:srcRect/>
                      <a:stretch>
                        <a:fillRect/>
                      </a:stretch>
                    </p:blipFill>
                    <p:spPr bwMode="auto">
                      <a:xfrm>
                        <a:off x="3622675" y="4953000"/>
                        <a:ext cx="2051050"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oup 42"/>
          <p:cNvGrpSpPr/>
          <p:nvPr/>
        </p:nvGrpSpPr>
        <p:grpSpPr>
          <a:xfrm>
            <a:off x="7025945" y="1371600"/>
            <a:ext cx="1797710" cy="1234440"/>
            <a:chOff x="3673145" y="2811780"/>
            <a:chExt cx="1797710" cy="1234440"/>
          </a:xfrm>
        </p:grpSpPr>
        <p:pic>
          <p:nvPicPr>
            <p:cNvPr id="44" name="Picture 12" descr="C:\Users\CoreI5\AppData\Local\Microsoft\Windows\Temporary Internet Files\Content.IE5\RYYX9D10\MC900282134[1].wmf"/>
            <p:cNvPicPr>
              <a:picLocks noChangeAspect="1" noChangeArrowheads="1"/>
            </p:cNvPicPr>
            <p:nvPr/>
          </p:nvPicPr>
          <p:blipFill>
            <a:blip r:embed="rId3" cstate="print"/>
            <a:srcRect/>
            <a:stretch>
              <a:fillRect/>
            </a:stretch>
          </p:blipFill>
          <p:spPr bwMode="auto">
            <a:xfrm>
              <a:off x="3673145" y="2811780"/>
              <a:ext cx="1797710" cy="1234440"/>
            </a:xfrm>
            <a:prstGeom prst="rect">
              <a:avLst/>
            </a:prstGeom>
            <a:noFill/>
          </p:spPr>
        </p:pic>
        <p:sp>
          <p:nvSpPr>
            <p:cNvPr id="45" name="Oval 44"/>
            <p:cNvSpPr/>
            <p:nvPr/>
          </p:nvSpPr>
          <p:spPr>
            <a:xfrm>
              <a:off x="4267200" y="3048000"/>
              <a:ext cx="304800" cy="3048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9"/>
          <p:cNvGrpSpPr/>
          <p:nvPr/>
        </p:nvGrpSpPr>
        <p:grpSpPr>
          <a:xfrm>
            <a:off x="7010400" y="3581400"/>
            <a:ext cx="365869" cy="1066800"/>
            <a:chOff x="3304310" y="3886994"/>
            <a:chExt cx="365869" cy="1066800"/>
          </a:xfrm>
        </p:grpSpPr>
        <p:cxnSp>
          <p:nvCxnSpPr>
            <p:cNvPr id="47" name="Straight Arrow Connector 46"/>
            <p:cNvCxnSpPr/>
            <p:nvPr/>
          </p:nvCxnSpPr>
          <p:spPr>
            <a:xfrm rot="5400000">
              <a:off x="3124200" y="4419600"/>
              <a:ext cx="1066800" cy="1588"/>
            </a:xfrm>
            <a:prstGeom prst="straightConnector1">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304310" y="4350325"/>
              <a:ext cx="365869" cy="369332"/>
            </a:xfrm>
            <a:prstGeom prst="rect">
              <a:avLst/>
            </a:prstGeom>
            <a:noFill/>
          </p:spPr>
          <p:txBody>
            <a:bodyPr wrap="none" rtlCol="0">
              <a:spAutoFit/>
            </a:bodyPr>
            <a:lstStyle/>
            <a:p>
              <a:r>
                <a:rPr lang="en-US" b="1" i="1" dirty="0" err="1"/>
                <a:t>F</a:t>
              </a:r>
              <a:r>
                <a:rPr lang="en-US" b="1" i="1" baseline="-25000" dirty="0" err="1"/>
                <a:t>a</a:t>
              </a:r>
              <a:endParaRPr lang="en-US" b="1" i="1" baseline="-25000" dirty="0"/>
            </a:p>
          </p:txBody>
        </p:sp>
      </p:grpSp>
      <p:grpSp>
        <p:nvGrpSpPr>
          <p:cNvPr id="8" name="Group 20"/>
          <p:cNvGrpSpPr/>
          <p:nvPr/>
        </p:nvGrpSpPr>
        <p:grpSpPr>
          <a:xfrm flipV="1">
            <a:off x="8622203" y="2133600"/>
            <a:ext cx="369397" cy="1066800"/>
            <a:chOff x="3605582" y="3886994"/>
            <a:chExt cx="369397" cy="1066800"/>
          </a:xfrm>
        </p:grpSpPr>
        <p:cxnSp>
          <p:nvCxnSpPr>
            <p:cNvPr id="50" name="Straight Arrow Connector 49"/>
            <p:cNvCxnSpPr/>
            <p:nvPr/>
          </p:nvCxnSpPr>
          <p:spPr>
            <a:xfrm rot="5400000">
              <a:off x="3124200" y="4419600"/>
              <a:ext cx="1066800" cy="1588"/>
            </a:xfrm>
            <a:prstGeom prst="straightConnector1">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flipV="1">
              <a:off x="3605582" y="4350325"/>
              <a:ext cx="369397" cy="369332"/>
            </a:xfrm>
            <a:prstGeom prst="rect">
              <a:avLst/>
            </a:prstGeom>
            <a:noFill/>
          </p:spPr>
          <p:txBody>
            <a:bodyPr wrap="none" rtlCol="0">
              <a:spAutoFit/>
            </a:bodyPr>
            <a:lstStyle/>
            <a:p>
              <a:r>
                <a:rPr lang="en-US" b="1" i="1" dirty="0" err="1"/>
                <a:t>F</a:t>
              </a:r>
              <a:r>
                <a:rPr lang="en-US" b="1" i="1" baseline="-25000" dirty="0" err="1"/>
                <a:t>g</a:t>
              </a:r>
              <a:endParaRPr lang="en-US" b="1" i="1" baseline="-25000" dirty="0"/>
            </a:p>
          </p:txBody>
        </p:sp>
      </p:grpSp>
      <p:sp>
        <p:nvSpPr>
          <p:cNvPr id="52" name="TextBox 51"/>
          <p:cNvSpPr txBox="1"/>
          <p:nvPr/>
        </p:nvSpPr>
        <p:spPr>
          <a:xfrm>
            <a:off x="7315200" y="6016823"/>
            <a:ext cx="1554465" cy="307777"/>
          </a:xfrm>
          <a:prstGeom prst="rect">
            <a:avLst/>
          </a:prstGeom>
          <a:noFill/>
        </p:spPr>
        <p:txBody>
          <a:bodyPr wrap="none" rtlCol="0">
            <a:spAutoFit/>
          </a:bodyPr>
          <a:lstStyle/>
          <a:p>
            <a:r>
              <a:rPr lang="en-US" sz="1400" dirty="0" err="1"/>
              <a:t>F</a:t>
            </a:r>
            <a:r>
              <a:rPr lang="en-US" sz="1400" baseline="-25000" dirty="0" err="1"/>
              <a:t>a</a:t>
            </a:r>
            <a:r>
              <a:rPr lang="en-US" sz="1400" dirty="0"/>
              <a:t> is reaction force</a:t>
            </a:r>
          </a:p>
        </p:txBody>
      </p:sp>
      <p:cxnSp>
        <p:nvCxnSpPr>
          <p:cNvPr id="43" name="Straight Connector 42"/>
          <p:cNvCxnSpPr/>
          <p:nvPr/>
        </p:nvCxnSpPr>
        <p:spPr>
          <a:xfrm>
            <a:off x="140446" y="895066"/>
            <a:ext cx="891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aphicFrame>
        <p:nvGraphicFramePr>
          <p:cNvPr id="46" name="Object 19"/>
          <p:cNvGraphicFramePr>
            <a:graphicFrameLocks noChangeAspect="1"/>
          </p:cNvGraphicFramePr>
          <p:nvPr>
            <p:extLst>
              <p:ext uri="{D42A27DB-BD31-4B8C-83A1-F6EECF244321}">
                <p14:modId xmlns:p14="http://schemas.microsoft.com/office/powerpoint/2010/main" val="1025849268"/>
              </p:ext>
            </p:extLst>
          </p:nvPr>
        </p:nvGraphicFramePr>
        <p:xfrm>
          <a:off x="3751263" y="5807075"/>
          <a:ext cx="1771650" cy="517525"/>
        </p:xfrm>
        <a:graphic>
          <a:graphicData uri="http://schemas.openxmlformats.org/presentationml/2006/ole">
            <mc:AlternateContent xmlns:mc="http://schemas.openxmlformats.org/markup-compatibility/2006">
              <mc:Choice xmlns:v="urn:schemas-microsoft-com:vml" Requires="v">
                <p:oleObj spid="_x0000_s354893" name="معادلة" r:id="rId12" imgW="647640" imgH="241200" progId="Equation.3">
                  <p:embed/>
                </p:oleObj>
              </mc:Choice>
              <mc:Fallback>
                <p:oleObj name="معادلة" r:id="rId12" imgW="647640" imgH="241200" progId="Equation.3">
                  <p:embed/>
                  <p:pic>
                    <p:nvPicPr>
                      <p:cNvPr id="0" name=""/>
                      <p:cNvPicPr>
                        <a:picLocks noChangeAspect="1" noChangeArrowheads="1"/>
                      </p:cNvPicPr>
                      <p:nvPr/>
                    </p:nvPicPr>
                    <p:blipFill>
                      <a:blip r:embed="rId13"/>
                      <a:srcRect/>
                      <a:stretch>
                        <a:fillRect/>
                      </a:stretch>
                    </p:blipFill>
                    <p:spPr bwMode="auto">
                      <a:xfrm>
                        <a:off x="3751263" y="5807075"/>
                        <a:ext cx="1771650"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fill="hold" nodeType="clickEffect">
                                  <p:stCondLst>
                                    <p:cond delay="0"/>
                                  </p:stCondLst>
                                  <p:childTnLst>
                                    <p:animMotion origin="layout" path="M -5.55556E-7 0.01227 L -5.55556E-7 -0.52106 " pathEditMode="relative" rAng="0" ptsTypes="AA">
                                      <p:cBhvr>
                                        <p:cTn id="6" dur="2000" fill="hold"/>
                                        <p:tgtEl>
                                          <p:spTgt spid="2"/>
                                        </p:tgtEl>
                                        <p:attrNameLst>
                                          <p:attrName>ppt_x</p:attrName>
                                          <p:attrName>ppt_y</p:attrName>
                                        </p:attrNameLst>
                                      </p:cBhvr>
                                      <p:rCtr x="0" y="-267"/>
                                    </p:animMotion>
                                  </p:childTnLst>
                                </p:cTn>
                              </p:par>
                              <p:par>
                                <p:cTn id="7" presetID="22" presetClass="entr" presetSubtype="4"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down)">
                                      <p:cBhvr>
                                        <p:cTn id="9" dur="2000"/>
                                        <p:tgtEl>
                                          <p:spTgt spid="5"/>
                                        </p:tgtEl>
                                      </p:cBhvr>
                                    </p:animEffec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470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42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470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1470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64" presetClass="path" presetSubtype="0" fill="hold" nodeType="clickEffect">
                                  <p:stCondLst>
                                    <p:cond delay="0"/>
                                  </p:stCondLst>
                                  <p:childTnLst>
                                    <p:animMotion origin="layout" path="M 0 0.47778 L 0 2.22222E-6 " pathEditMode="relative" rAng="0" ptsTypes="AA">
                                      <p:cBhvr>
                                        <p:cTn id="64" dur="2000" spd="-100000" fill="hold"/>
                                        <p:tgtEl>
                                          <p:spTgt spid="6"/>
                                        </p:tgtEl>
                                        <p:attrNameLst>
                                          <p:attrName>ppt_x</p:attrName>
                                          <p:attrName>ppt_y</p:attrName>
                                        </p:attrNameLst>
                                      </p:cBhvr>
                                      <p:rCtr x="0" y="-239"/>
                                    </p:animMotion>
                                  </p:childTnLst>
                                </p:cTn>
                              </p:par>
                            </p:childTnLst>
                          </p:cTn>
                        </p:par>
                        <p:par>
                          <p:cTn id="65" fill="hold">
                            <p:stCondLst>
                              <p:cond delay="2000"/>
                            </p:stCondLst>
                            <p:childTnLst>
                              <p:par>
                                <p:cTn id="66" presetID="1" presetClass="entr" presetSubtype="0"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childTnLst>
                                </p:cTn>
                              </p:par>
                            </p:childTnLst>
                          </p:cTn>
                        </p:par>
                        <p:par>
                          <p:cTn id="68" fill="hold">
                            <p:stCondLst>
                              <p:cond delay="2000"/>
                            </p:stCondLst>
                            <p:childTnLst>
                              <p:par>
                                <p:cTn id="69" presetID="1" presetClass="entr" presetSubtype="0" fill="hold" nodeType="afterEffect">
                                  <p:stCondLst>
                                    <p:cond delay="0"/>
                                  </p:stCondLst>
                                  <p:childTnLst>
                                    <p:set>
                                      <p:cBhvr>
                                        <p:cTn id="70" dur="1" fill="hold">
                                          <p:stCondLst>
                                            <p:cond delay="0"/>
                                          </p:stCondLst>
                                        </p:cTn>
                                        <p:tgtEl>
                                          <p:spTgt spid="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3" grpId="0" animBg="1"/>
      <p:bldP spid="36" grpId="0" animBg="1"/>
      <p:bldP spid="39" grpId="0" animBg="1"/>
      <p:bldP spid="40" grpId="0"/>
      <p:bldP spid="41" grpId="0"/>
      <p:bldP spid="42"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228600" y="990600"/>
            <a:ext cx="891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76200" y="184754"/>
            <a:ext cx="8839200" cy="68877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u="sng" dirty="0">
                <a:solidFill>
                  <a:srgbClr val="FF0000"/>
                </a:solidFill>
                <a:latin typeface="+mj-lt"/>
                <a:ea typeface="+mj-ea"/>
                <a:cs typeface="+mj-cs"/>
              </a:rPr>
              <a:t>For isolated system: Only under gravity</a:t>
            </a:r>
            <a:endParaRPr kumimoji="0" lang="en-US" sz="3200" b="1" i="1" u="sng" strike="noStrike" kern="1200" cap="none" spc="0" normalizeH="0" baseline="0" noProof="0" dirty="0">
              <a:ln>
                <a:noFill/>
              </a:ln>
              <a:solidFill>
                <a:srgbClr val="FF0000"/>
              </a:solidFill>
              <a:effectLst/>
              <a:uLnTx/>
              <a:uFillTx/>
              <a:latin typeface="+mj-lt"/>
              <a:ea typeface="+mj-ea"/>
              <a:cs typeface="+mj-cs"/>
            </a:endParaRPr>
          </a:p>
        </p:txBody>
      </p:sp>
      <p:graphicFrame>
        <p:nvGraphicFramePr>
          <p:cNvPr id="4" name="Object 5"/>
          <p:cNvGraphicFramePr>
            <a:graphicFrameLocks noChangeAspect="1"/>
          </p:cNvGraphicFramePr>
          <p:nvPr>
            <p:extLst>
              <p:ext uri="{D42A27DB-BD31-4B8C-83A1-F6EECF244321}">
                <p14:modId xmlns:p14="http://schemas.microsoft.com/office/powerpoint/2010/main" val="463498132"/>
              </p:ext>
            </p:extLst>
          </p:nvPr>
        </p:nvGraphicFramePr>
        <p:xfrm>
          <a:off x="563562" y="2590800"/>
          <a:ext cx="8245476" cy="930275"/>
        </p:xfrm>
        <a:graphic>
          <a:graphicData uri="http://schemas.openxmlformats.org/presentationml/2006/ole">
            <mc:AlternateContent xmlns:mc="http://schemas.openxmlformats.org/markup-compatibility/2006">
              <mc:Choice xmlns:v="urn:schemas-microsoft-com:vml" Requires="v">
                <p:oleObj spid="_x0000_s398401" name="معادلة" r:id="rId3" imgW="1815840" imgH="241200" progId="Equation.3">
                  <p:embed/>
                </p:oleObj>
              </mc:Choice>
              <mc:Fallback>
                <p:oleObj name="معادلة" r:id="rId3" imgW="1815840" imgH="241200" progId="Equation.3">
                  <p:embed/>
                  <p:pic>
                    <p:nvPicPr>
                      <p:cNvPr id="0" name=""/>
                      <p:cNvPicPr>
                        <a:picLocks noChangeAspect="1" noChangeArrowheads="1"/>
                      </p:cNvPicPr>
                      <p:nvPr/>
                    </p:nvPicPr>
                    <p:blipFill>
                      <a:blip r:embed="rId4"/>
                      <a:srcRect/>
                      <a:stretch>
                        <a:fillRect/>
                      </a:stretch>
                    </p:blipFill>
                    <p:spPr bwMode="auto">
                      <a:xfrm>
                        <a:off x="563562" y="2590800"/>
                        <a:ext cx="8245476" cy="930275"/>
                      </a:xfrm>
                      <a:prstGeom prst="rect">
                        <a:avLst/>
                      </a:prstGeom>
                      <a:noFill/>
                      <a:extLst/>
                    </p:spPr>
                  </p:pic>
                </p:oleObj>
              </mc:Fallback>
            </mc:AlternateContent>
          </a:graphicData>
        </a:graphic>
      </p:graphicFrame>
    </p:spTree>
    <p:extLst>
      <p:ext uri="{BB962C8B-B14F-4D97-AF65-F5344CB8AC3E}">
        <p14:creationId xmlns:p14="http://schemas.microsoft.com/office/powerpoint/2010/main" val="3988693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100876" y="-28448"/>
            <a:ext cx="6957610" cy="523220"/>
          </a:xfrm>
          <a:prstGeom prst="rect">
            <a:avLst/>
          </a:prstGeom>
          <a:noFill/>
        </p:spPr>
        <p:txBody>
          <a:bodyPr wrap="none" rtlCol="0">
            <a:spAutoFit/>
          </a:bodyPr>
          <a:lstStyle/>
          <a:p>
            <a:r>
              <a:rPr lang="en-US" sz="2800" b="1" dirty="0"/>
              <a:t>Work done in incline Plane under gravity only</a:t>
            </a:r>
          </a:p>
        </p:txBody>
      </p:sp>
      <p:cxnSp>
        <p:nvCxnSpPr>
          <p:cNvPr id="39" name="Straight Connector 38"/>
          <p:cNvCxnSpPr/>
          <p:nvPr/>
        </p:nvCxnSpPr>
        <p:spPr>
          <a:xfrm>
            <a:off x="4297694" y="838200"/>
            <a:ext cx="137152" cy="583121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8" name="Right Triangle 77"/>
          <p:cNvSpPr/>
          <p:nvPr/>
        </p:nvSpPr>
        <p:spPr>
          <a:xfrm rot="16200000">
            <a:off x="1333501" y="787400"/>
            <a:ext cx="1485900" cy="2628900"/>
          </a:xfrm>
          <a:prstGeom prst="rtTriangl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5723" name="Object 11"/>
          <p:cNvGraphicFramePr>
            <a:graphicFrameLocks noChangeAspect="1"/>
          </p:cNvGraphicFramePr>
          <p:nvPr>
            <p:extLst>
              <p:ext uri="{D42A27DB-BD31-4B8C-83A1-F6EECF244321}">
                <p14:modId xmlns:p14="http://schemas.microsoft.com/office/powerpoint/2010/main" val="1975098770"/>
              </p:ext>
            </p:extLst>
          </p:nvPr>
        </p:nvGraphicFramePr>
        <p:xfrm>
          <a:off x="1588955" y="3151812"/>
          <a:ext cx="2157412" cy="415925"/>
        </p:xfrm>
        <a:graphic>
          <a:graphicData uri="http://schemas.openxmlformats.org/presentationml/2006/ole">
            <mc:AlternateContent xmlns:mc="http://schemas.openxmlformats.org/markup-compatibility/2006">
              <mc:Choice xmlns:v="urn:schemas-microsoft-com:vml" Requires="v">
                <p:oleObj spid="_x0000_s399910" name="معادلة" r:id="rId4" imgW="1066680" imgH="241200" progId="Equation.3">
                  <p:embed/>
                </p:oleObj>
              </mc:Choice>
              <mc:Fallback>
                <p:oleObj name="معادلة" r:id="rId4" imgW="1066680" imgH="241200" progId="Equation.3">
                  <p:embed/>
                  <p:pic>
                    <p:nvPicPr>
                      <p:cNvPr id="0" name=""/>
                      <p:cNvPicPr>
                        <a:picLocks noChangeAspect="1" noChangeArrowheads="1"/>
                      </p:cNvPicPr>
                      <p:nvPr/>
                    </p:nvPicPr>
                    <p:blipFill>
                      <a:blip r:embed="rId5"/>
                      <a:srcRect/>
                      <a:stretch>
                        <a:fillRect/>
                      </a:stretch>
                    </p:blipFill>
                    <p:spPr bwMode="auto">
                      <a:xfrm>
                        <a:off x="1588955" y="3151812"/>
                        <a:ext cx="2157412"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5724" name="Object 12"/>
          <p:cNvGraphicFramePr>
            <a:graphicFrameLocks noChangeAspect="1"/>
          </p:cNvGraphicFramePr>
          <p:nvPr>
            <p:extLst>
              <p:ext uri="{D42A27DB-BD31-4B8C-83A1-F6EECF244321}">
                <p14:modId xmlns:p14="http://schemas.microsoft.com/office/powerpoint/2010/main" val="2949939209"/>
              </p:ext>
            </p:extLst>
          </p:nvPr>
        </p:nvGraphicFramePr>
        <p:xfrm>
          <a:off x="1077696" y="3973901"/>
          <a:ext cx="2105025" cy="412750"/>
        </p:xfrm>
        <a:graphic>
          <a:graphicData uri="http://schemas.openxmlformats.org/presentationml/2006/ole">
            <mc:AlternateContent xmlns:mc="http://schemas.openxmlformats.org/markup-compatibility/2006">
              <mc:Choice xmlns:v="urn:schemas-microsoft-com:vml" Requires="v">
                <p:oleObj spid="_x0000_s399911" name="معادلة" r:id="rId6" imgW="1041120" imgH="241200" progId="Equation.3">
                  <p:embed/>
                </p:oleObj>
              </mc:Choice>
              <mc:Fallback>
                <p:oleObj name="معادلة" r:id="rId6" imgW="1041120" imgH="241200" progId="Equation.3">
                  <p:embed/>
                  <p:pic>
                    <p:nvPicPr>
                      <p:cNvPr id="0" name=""/>
                      <p:cNvPicPr>
                        <a:picLocks noChangeAspect="1" noChangeArrowheads="1"/>
                      </p:cNvPicPr>
                      <p:nvPr/>
                    </p:nvPicPr>
                    <p:blipFill>
                      <a:blip r:embed="rId7"/>
                      <a:srcRect/>
                      <a:stretch>
                        <a:fillRect/>
                      </a:stretch>
                    </p:blipFill>
                    <p:spPr bwMode="auto">
                      <a:xfrm>
                        <a:off x="1077696" y="3973901"/>
                        <a:ext cx="2105025"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6" name="TextBox 105"/>
          <p:cNvSpPr txBox="1"/>
          <p:nvPr/>
        </p:nvSpPr>
        <p:spPr>
          <a:xfrm>
            <a:off x="381000" y="609600"/>
            <a:ext cx="1439753" cy="369332"/>
          </a:xfrm>
          <a:prstGeom prst="rect">
            <a:avLst/>
          </a:prstGeom>
          <a:noFill/>
        </p:spPr>
        <p:txBody>
          <a:bodyPr wrap="none" rtlCol="0">
            <a:spAutoFit/>
          </a:bodyPr>
          <a:lstStyle/>
          <a:p>
            <a:r>
              <a:rPr lang="en-US" b="1" dirty="0">
                <a:solidFill>
                  <a:srgbClr val="0000FF"/>
                </a:solidFill>
              </a:rPr>
              <a:t>Moves Down</a:t>
            </a:r>
          </a:p>
        </p:txBody>
      </p:sp>
      <p:grpSp>
        <p:nvGrpSpPr>
          <p:cNvPr id="66" name="Group 65"/>
          <p:cNvGrpSpPr/>
          <p:nvPr/>
        </p:nvGrpSpPr>
        <p:grpSpPr>
          <a:xfrm>
            <a:off x="1143000" y="548019"/>
            <a:ext cx="2362200" cy="2499981"/>
            <a:chOff x="-106243" y="1494588"/>
            <a:chExt cx="2362200" cy="2499981"/>
          </a:xfrm>
        </p:grpSpPr>
        <p:grpSp>
          <p:nvGrpSpPr>
            <p:cNvPr id="61" name="Group 60"/>
            <p:cNvGrpSpPr/>
            <p:nvPr/>
          </p:nvGrpSpPr>
          <p:grpSpPr>
            <a:xfrm>
              <a:off x="-106243" y="2075676"/>
              <a:ext cx="2362200" cy="1918893"/>
              <a:chOff x="-106243" y="2075676"/>
              <a:chExt cx="2362200" cy="1918893"/>
            </a:xfrm>
          </p:grpSpPr>
          <p:sp>
            <p:nvSpPr>
              <p:cNvPr id="81" name="Rectangle 80"/>
              <p:cNvSpPr/>
              <p:nvPr/>
            </p:nvSpPr>
            <p:spPr>
              <a:xfrm rot="3537516">
                <a:off x="1428038" y="1885176"/>
                <a:ext cx="457200" cy="838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88"/>
              <p:cNvGrpSpPr/>
              <p:nvPr/>
            </p:nvGrpSpPr>
            <p:grpSpPr>
              <a:xfrm rot="16200000">
                <a:off x="771251" y="2645055"/>
                <a:ext cx="1200706" cy="457202"/>
                <a:chOff x="398702" y="3440664"/>
                <a:chExt cx="1200706" cy="457202"/>
              </a:xfrm>
            </p:grpSpPr>
            <p:cxnSp>
              <p:nvCxnSpPr>
                <p:cNvPr id="90" name="Straight Arrow Connector 89"/>
                <p:cNvCxnSpPr/>
                <p:nvPr/>
              </p:nvCxnSpPr>
              <p:spPr>
                <a:xfrm rot="10800000">
                  <a:off x="532606" y="3897864"/>
                  <a:ext cx="1066802" cy="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98702" y="3440664"/>
                  <a:ext cx="478016" cy="369332"/>
                </a:xfrm>
                <a:prstGeom prst="rect">
                  <a:avLst/>
                </a:prstGeom>
                <a:noFill/>
              </p:spPr>
              <p:txBody>
                <a:bodyPr wrap="none" rtlCol="0">
                  <a:spAutoFit/>
                </a:bodyPr>
                <a:lstStyle/>
                <a:p>
                  <a:r>
                    <a:rPr lang="en-US" dirty="0">
                      <a:solidFill>
                        <a:srgbClr val="FFFF00"/>
                      </a:solidFill>
                    </a:rPr>
                    <a:t>mg</a:t>
                  </a:r>
                </a:p>
              </p:txBody>
            </p:sp>
          </p:grpSp>
          <p:grpSp>
            <p:nvGrpSpPr>
              <p:cNvPr id="4" name="Group 94"/>
              <p:cNvGrpSpPr/>
              <p:nvPr/>
            </p:nvGrpSpPr>
            <p:grpSpPr>
              <a:xfrm>
                <a:off x="-106243" y="3488970"/>
                <a:ext cx="418820" cy="505599"/>
                <a:chOff x="-106243" y="3488970"/>
                <a:chExt cx="418820" cy="505599"/>
              </a:xfrm>
            </p:grpSpPr>
            <p:sp>
              <p:nvSpPr>
                <p:cNvPr id="92" name="Arc 91"/>
                <p:cNvSpPr/>
                <p:nvPr/>
              </p:nvSpPr>
              <p:spPr>
                <a:xfrm>
                  <a:off x="-106243" y="3537369"/>
                  <a:ext cx="228600" cy="457200"/>
                </a:xfrm>
                <a:prstGeom prst="arc">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TextBox 93"/>
                <p:cNvSpPr txBox="1"/>
                <p:nvPr/>
              </p:nvSpPr>
              <p:spPr>
                <a:xfrm>
                  <a:off x="46157" y="3488970"/>
                  <a:ext cx="266420" cy="276999"/>
                </a:xfrm>
                <a:prstGeom prst="rect">
                  <a:avLst/>
                </a:prstGeom>
                <a:noFill/>
              </p:spPr>
              <p:txBody>
                <a:bodyPr wrap="square" rtlCol="0">
                  <a:spAutoFit/>
                </a:bodyPr>
                <a:lstStyle/>
                <a:p>
                  <a:r>
                    <a:rPr lang="el-GR" sz="1200" b="1" dirty="0">
                      <a:solidFill>
                        <a:srgbClr val="FFFF00"/>
                      </a:solidFill>
                    </a:rPr>
                    <a:t>θ</a:t>
                  </a:r>
                  <a:endParaRPr lang="en-US" sz="1200" b="1" dirty="0">
                    <a:solidFill>
                      <a:srgbClr val="FFFF00"/>
                    </a:solidFill>
                  </a:endParaRPr>
                </a:p>
              </p:txBody>
            </p:sp>
          </p:grpSp>
          <p:grpSp>
            <p:nvGrpSpPr>
              <p:cNvPr id="5" name="Group 109"/>
              <p:cNvGrpSpPr/>
              <p:nvPr/>
            </p:nvGrpSpPr>
            <p:grpSpPr>
              <a:xfrm>
                <a:off x="537945" y="2286000"/>
                <a:ext cx="1062255" cy="533400"/>
                <a:chOff x="537945" y="2286000"/>
                <a:chExt cx="1062255" cy="533400"/>
              </a:xfrm>
            </p:grpSpPr>
            <p:cxnSp>
              <p:nvCxnSpPr>
                <p:cNvPr id="104" name="Straight Arrow Connector 103"/>
                <p:cNvCxnSpPr/>
                <p:nvPr/>
              </p:nvCxnSpPr>
              <p:spPr>
                <a:xfrm rot="10800000" flipV="1">
                  <a:off x="762000" y="2286000"/>
                  <a:ext cx="838200" cy="5334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rot="20054387">
                  <a:off x="537945" y="2360466"/>
                  <a:ext cx="824265" cy="307777"/>
                </a:xfrm>
                <a:prstGeom prst="rect">
                  <a:avLst/>
                </a:prstGeom>
                <a:noFill/>
              </p:spPr>
              <p:txBody>
                <a:bodyPr wrap="none" rtlCol="0">
                  <a:spAutoFit/>
                </a:bodyPr>
                <a:lstStyle/>
                <a:p>
                  <a:r>
                    <a:rPr lang="en-US" sz="1400" dirty="0" err="1"/>
                    <a:t>mgsin</a:t>
                  </a:r>
                  <a:r>
                    <a:rPr lang="en-US" sz="1400" dirty="0"/>
                    <a:t>(</a:t>
                  </a:r>
                  <a:r>
                    <a:rPr lang="el-GR" sz="1400" dirty="0"/>
                    <a:t>θ</a:t>
                  </a:r>
                  <a:r>
                    <a:rPr lang="en-US" sz="1400" dirty="0"/>
                    <a:t>)</a:t>
                  </a:r>
                </a:p>
              </p:txBody>
            </p:sp>
          </p:grpSp>
          <p:cxnSp>
            <p:nvCxnSpPr>
              <p:cNvPr id="97" name="Straight Arrow Connector 96"/>
              <p:cNvCxnSpPr/>
              <p:nvPr/>
            </p:nvCxnSpPr>
            <p:spPr>
              <a:xfrm rot="16200000" flipH="1">
                <a:off x="1403350" y="2470150"/>
                <a:ext cx="1016002" cy="59690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rot="3378749">
                <a:off x="1719079" y="2538410"/>
                <a:ext cx="765979" cy="307777"/>
              </a:xfrm>
              <a:prstGeom prst="rect">
                <a:avLst/>
              </a:prstGeom>
              <a:noFill/>
            </p:spPr>
            <p:txBody>
              <a:bodyPr wrap="none" rtlCol="0">
                <a:spAutoFit/>
              </a:bodyPr>
              <a:lstStyle/>
              <a:p>
                <a:r>
                  <a:rPr lang="en-US" sz="1400" dirty="0" err="1"/>
                  <a:t>F</a:t>
                </a:r>
                <a:r>
                  <a:rPr lang="en-US" sz="1400" baseline="-25000" dirty="0" err="1"/>
                  <a:t>g</a:t>
                </a:r>
                <a:r>
                  <a:rPr lang="en-US" sz="1400" dirty="0" err="1"/>
                  <a:t>cos</a:t>
                </a:r>
                <a:r>
                  <a:rPr lang="en-US" sz="1400" dirty="0"/>
                  <a:t>(</a:t>
                </a:r>
                <a:r>
                  <a:rPr lang="el-GR" sz="1400" dirty="0"/>
                  <a:t>θ</a:t>
                </a:r>
                <a:r>
                  <a:rPr lang="en-US" sz="1400" dirty="0"/>
                  <a:t>)</a:t>
                </a:r>
              </a:p>
            </p:txBody>
          </p:sp>
          <p:grpSp>
            <p:nvGrpSpPr>
              <p:cNvPr id="6" name="Group 169"/>
              <p:cNvGrpSpPr/>
              <p:nvPr/>
            </p:nvGrpSpPr>
            <p:grpSpPr>
              <a:xfrm>
                <a:off x="1562380" y="2514600"/>
                <a:ext cx="444221" cy="353199"/>
                <a:chOff x="1562380" y="2514600"/>
                <a:chExt cx="444221" cy="353199"/>
              </a:xfrm>
            </p:grpSpPr>
            <p:sp>
              <p:nvSpPr>
                <p:cNvPr id="168" name="Arc 167"/>
                <p:cNvSpPr/>
                <p:nvPr/>
              </p:nvSpPr>
              <p:spPr>
                <a:xfrm rot="10800000">
                  <a:off x="1625601" y="2514600"/>
                  <a:ext cx="381000" cy="152400"/>
                </a:xfrm>
                <a:prstGeom prst="arc">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TextBox 168"/>
                <p:cNvSpPr txBox="1"/>
                <p:nvPr/>
              </p:nvSpPr>
              <p:spPr>
                <a:xfrm>
                  <a:off x="1562380" y="2590800"/>
                  <a:ext cx="266420" cy="276999"/>
                </a:xfrm>
                <a:prstGeom prst="rect">
                  <a:avLst/>
                </a:prstGeom>
                <a:noFill/>
              </p:spPr>
              <p:txBody>
                <a:bodyPr wrap="none" rtlCol="0">
                  <a:spAutoFit/>
                </a:bodyPr>
                <a:lstStyle/>
                <a:p>
                  <a:r>
                    <a:rPr lang="el-GR" sz="1200" b="1" dirty="0">
                      <a:solidFill>
                        <a:srgbClr val="FFFF00"/>
                      </a:solidFill>
                    </a:rPr>
                    <a:t>θ</a:t>
                  </a:r>
                  <a:endParaRPr lang="en-US" sz="1200" b="1" dirty="0">
                    <a:solidFill>
                      <a:srgbClr val="FFFF00"/>
                    </a:solidFill>
                  </a:endParaRPr>
                </a:p>
              </p:txBody>
            </p:sp>
          </p:grpSp>
        </p:grpSp>
        <p:grpSp>
          <p:nvGrpSpPr>
            <p:cNvPr id="2" name="Group 41"/>
            <p:cNvGrpSpPr/>
            <p:nvPr/>
          </p:nvGrpSpPr>
          <p:grpSpPr>
            <a:xfrm rot="3510244">
              <a:off x="1011676" y="1654705"/>
              <a:ext cx="887413" cy="567180"/>
              <a:chOff x="861252" y="3566011"/>
              <a:chExt cx="887413" cy="567180"/>
            </a:xfrm>
          </p:grpSpPr>
          <p:sp>
            <p:nvSpPr>
              <p:cNvPr id="88" name="TextBox 87"/>
              <p:cNvSpPr txBox="1"/>
              <p:nvPr/>
            </p:nvSpPr>
            <p:spPr>
              <a:xfrm>
                <a:off x="861252" y="3566011"/>
                <a:ext cx="389850" cy="369332"/>
              </a:xfrm>
              <a:prstGeom prst="rect">
                <a:avLst/>
              </a:prstGeom>
              <a:noFill/>
            </p:spPr>
            <p:txBody>
              <a:bodyPr wrap="none" rtlCol="0">
                <a:spAutoFit/>
              </a:bodyPr>
              <a:lstStyle/>
              <a:p>
                <a:r>
                  <a:rPr lang="en-US" dirty="0"/>
                  <a:t>F</a:t>
                </a:r>
                <a:r>
                  <a:rPr lang="en-US" baseline="-25000" dirty="0"/>
                  <a:t>N</a:t>
                </a:r>
                <a:endParaRPr lang="en-US" dirty="0"/>
              </a:p>
            </p:txBody>
          </p:sp>
          <p:cxnSp>
            <p:nvCxnSpPr>
              <p:cNvPr id="87" name="Straight Arrow Connector 86"/>
              <p:cNvCxnSpPr/>
              <p:nvPr/>
            </p:nvCxnSpPr>
            <p:spPr>
              <a:xfrm rot="18089756" flipH="1" flipV="1">
                <a:off x="1071708" y="3456234"/>
                <a:ext cx="519546" cy="83436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grpSp>
      <p:cxnSp>
        <p:nvCxnSpPr>
          <p:cNvPr id="68" name="Straight Connector 67"/>
          <p:cNvCxnSpPr>
            <a:stCxn id="78" idx="0"/>
          </p:cNvCxnSpPr>
          <p:nvPr/>
        </p:nvCxnSpPr>
        <p:spPr>
          <a:xfrm flipH="1" flipV="1">
            <a:off x="304800" y="1981200"/>
            <a:ext cx="457201" cy="863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457200" y="990600"/>
            <a:ext cx="2133600" cy="121920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1295400" y="1295400"/>
            <a:ext cx="306494" cy="369332"/>
          </a:xfrm>
          <a:prstGeom prst="rect">
            <a:avLst/>
          </a:prstGeom>
          <a:noFill/>
        </p:spPr>
        <p:txBody>
          <a:bodyPr wrap="none" rtlCol="0">
            <a:spAutoFit/>
          </a:bodyPr>
          <a:lstStyle/>
          <a:p>
            <a:r>
              <a:rPr lang="en-US" i="1" dirty="0"/>
              <a:t>d</a:t>
            </a:r>
          </a:p>
        </p:txBody>
      </p:sp>
      <p:graphicFrame>
        <p:nvGraphicFramePr>
          <p:cNvPr id="313354" name="Object 10"/>
          <p:cNvGraphicFramePr>
            <a:graphicFrameLocks noChangeAspect="1"/>
          </p:cNvGraphicFramePr>
          <p:nvPr>
            <p:extLst>
              <p:ext uri="{D42A27DB-BD31-4B8C-83A1-F6EECF244321}">
                <p14:modId xmlns:p14="http://schemas.microsoft.com/office/powerpoint/2010/main" val="3364881156"/>
              </p:ext>
            </p:extLst>
          </p:nvPr>
        </p:nvGraphicFramePr>
        <p:xfrm>
          <a:off x="1219200" y="6172200"/>
          <a:ext cx="1309688" cy="412750"/>
        </p:xfrm>
        <a:graphic>
          <a:graphicData uri="http://schemas.openxmlformats.org/presentationml/2006/ole">
            <mc:AlternateContent xmlns:mc="http://schemas.openxmlformats.org/markup-compatibility/2006">
              <mc:Choice xmlns:v="urn:schemas-microsoft-com:vml" Requires="v">
                <p:oleObj spid="_x0000_s399912" name="معادلة" r:id="rId8" imgW="647640" imgH="241200" progId="Equation.3">
                  <p:embed/>
                </p:oleObj>
              </mc:Choice>
              <mc:Fallback>
                <p:oleObj name="معادلة" r:id="rId8" imgW="647640" imgH="241200" progId="Equation.3">
                  <p:embed/>
                  <p:pic>
                    <p:nvPicPr>
                      <p:cNvPr id="0" name=""/>
                      <p:cNvPicPr>
                        <a:picLocks noChangeAspect="1" noChangeArrowheads="1"/>
                      </p:cNvPicPr>
                      <p:nvPr/>
                    </p:nvPicPr>
                    <p:blipFill>
                      <a:blip r:embed="rId9"/>
                      <a:srcRect/>
                      <a:stretch>
                        <a:fillRect/>
                      </a:stretch>
                    </p:blipFill>
                    <p:spPr bwMode="auto">
                      <a:xfrm>
                        <a:off x="1219200" y="6172200"/>
                        <a:ext cx="1309688"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0" name="Straight Connector 79"/>
          <p:cNvCxnSpPr/>
          <p:nvPr/>
        </p:nvCxnSpPr>
        <p:spPr>
          <a:xfrm>
            <a:off x="3048000" y="1586345"/>
            <a:ext cx="129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124200" y="2847110"/>
            <a:ext cx="129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3886200" y="1586345"/>
            <a:ext cx="0" cy="129540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3886200" y="2133600"/>
            <a:ext cx="306494" cy="369332"/>
          </a:xfrm>
          <a:prstGeom prst="rect">
            <a:avLst/>
          </a:prstGeom>
          <a:noFill/>
        </p:spPr>
        <p:txBody>
          <a:bodyPr wrap="none" rtlCol="0">
            <a:spAutoFit/>
          </a:bodyPr>
          <a:lstStyle/>
          <a:p>
            <a:r>
              <a:rPr lang="en-US" i="1" dirty="0"/>
              <a:t>h</a:t>
            </a:r>
          </a:p>
        </p:txBody>
      </p:sp>
      <p:cxnSp>
        <p:nvCxnSpPr>
          <p:cNvPr id="54" name="Straight Connector 53"/>
          <p:cNvCxnSpPr/>
          <p:nvPr/>
        </p:nvCxnSpPr>
        <p:spPr>
          <a:xfrm>
            <a:off x="190500" y="523220"/>
            <a:ext cx="891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1381363" y="4542164"/>
            <a:ext cx="2759237" cy="1083204"/>
            <a:chOff x="1700643" y="4027413"/>
            <a:chExt cx="3716138" cy="1597956"/>
          </a:xfrm>
        </p:grpSpPr>
        <p:grpSp>
          <p:nvGrpSpPr>
            <p:cNvPr id="19" name="Group 18"/>
            <p:cNvGrpSpPr/>
            <p:nvPr/>
          </p:nvGrpSpPr>
          <p:grpSpPr>
            <a:xfrm>
              <a:off x="1700643" y="4027413"/>
              <a:ext cx="2115714" cy="1597956"/>
              <a:chOff x="1700643" y="4027413"/>
              <a:chExt cx="2115714" cy="1597956"/>
            </a:xfrm>
          </p:grpSpPr>
          <p:cxnSp>
            <p:nvCxnSpPr>
              <p:cNvPr id="59" name="Straight Arrow Connector 58"/>
              <p:cNvCxnSpPr/>
              <p:nvPr/>
            </p:nvCxnSpPr>
            <p:spPr>
              <a:xfrm flipV="1">
                <a:off x="1700643" y="4032725"/>
                <a:ext cx="2100681" cy="1248092"/>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3801323" y="4027413"/>
                <a:ext cx="0" cy="1295400"/>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700643" y="5279775"/>
                <a:ext cx="2115714" cy="104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505129" y="4284264"/>
                <a:ext cx="354497" cy="408632"/>
              </a:xfrm>
              <a:prstGeom prst="rect">
                <a:avLst/>
              </a:prstGeom>
              <a:noFill/>
            </p:spPr>
            <p:txBody>
              <a:bodyPr wrap="none" rtlCol="0">
                <a:spAutoFit/>
              </a:bodyPr>
              <a:lstStyle/>
              <a:p>
                <a:r>
                  <a:rPr lang="en-US" sz="1200" i="1" dirty="0"/>
                  <a:t>d</a:t>
                </a:r>
              </a:p>
            </p:txBody>
          </p:sp>
          <p:sp>
            <p:nvSpPr>
              <p:cNvPr id="18" name="Arc 17"/>
              <p:cNvSpPr/>
              <p:nvPr/>
            </p:nvSpPr>
            <p:spPr>
              <a:xfrm>
                <a:off x="1960176" y="5019127"/>
                <a:ext cx="147639" cy="606242"/>
              </a:xfrm>
              <a:prstGeom prst="arc">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sz="1200"/>
              </a:p>
            </p:txBody>
          </p:sp>
          <p:sp>
            <p:nvSpPr>
              <p:cNvPr id="67" name="TextBox 66"/>
              <p:cNvSpPr txBox="1"/>
              <p:nvPr/>
            </p:nvSpPr>
            <p:spPr>
              <a:xfrm>
                <a:off x="2028923" y="4910722"/>
                <a:ext cx="266420" cy="408632"/>
              </a:xfrm>
              <a:prstGeom prst="rect">
                <a:avLst/>
              </a:prstGeom>
              <a:noFill/>
            </p:spPr>
            <p:txBody>
              <a:bodyPr wrap="square" rtlCol="0">
                <a:spAutoFit/>
              </a:bodyPr>
              <a:lstStyle/>
              <a:p>
                <a:r>
                  <a:rPr lang="el-GR" sz="1200" b="1" dirty="0">
                    <a:solidFill>
                      <a:srgbClr val="FF0000"/>
                    </a:solidFill>
                  </a:rPr>
                  <a:t>θ</a:t>
                </a:r>
                <a:endParaRPr lang="en-US" sz="1200" b="1" dirty="0">
                  <a:solidFill>
                    <a:srgbClr val="FF0000"/>
                  </a:solidFill>
                </a:endParaRPr>
              </a:p>
            </p:txBody>
          </p:sp>
        </p:grpSp>
        <p:graphicFrame>
          <p:nvGraphicFramePr>
            <p:cNvPr id="69" name="Object 12"/>
            <p:cNvGraphicFramePr>
              <a:graphicFrameLocks noChangeAspect="1"/>
            </p:cNvGraphicFramePr>
            <p:nvPr>
              <p:extLst>
                <p:ext uri="{D42A27DB-BD31-4B8C-83A1-F6EECF244321}">
                  <p14:modId xmlns:p14="http://schemas.microsoft.com/office/powerpoint/2010/main" val="401816105"/>
                </p:ext>
              </p:extLst>
            </p:nvPr>
          </p:nvGraphicFramePr>
          <p:xfrm>
            <a:off x="3945269" y="4521071"/>
            <a:ext cx="1471512" cy="323225"/>
          </p:xfrm>
          <a:graphic>
            <a:graphicData uri="http://schemas.openxmlformats.org/presentationml/2006/ole">
              <mc:AlternateContent xmlns:mc="http://schemas.openxmlformats.org/markup-compatibility/2006">
                <mc:Choice xmlns:v="urn:schemas-microsoft-com:vml" Requires="v">
                  <p:oleObj spid="_x0000_s399913" name="معادلة" r:id="rId10" imgW="761760" imgH="203040" progId="Equation.3">
                    <p:embed/>
                  </p:oleObj>
                </mc:Choice>
                <mc:Fallback>
                  <p:oleObj name="معادلة" r:id="rId10" imgW="761760" imgH="203040" progId="Equation.3">
                    <p:embed/>
                    <p:pic>
                      <p:nvPicPr>
                        <p:cNvPr id="0" name=""/>
                        <p:cNvPicPr>
                          <a:picLocks noChangeAspect="1" noChangeArrowheads="1"/>
                        </p:cNvPicPr>
                        <p:nvPr/>
                      </p:nvPicPr>
                      <p:blipFill>
                        <a:blip r:embed="rId11"/>
                        <a:srcRect/>
                        <a:stretch>
                          <a:fillRect/>
                        </a:stretch>
                      </p:blipFill>
                      <p:spPr bwMode="auto">
                        <a:xfrm>
                          <a:off x="3945269" y="4521071"/>
                          <a:ext cx="1471512" cy="323225"/>
                        </a:xfrm>
                        <a:prstGeom prst="rect">
                          <a:avLst/>
                        </a:prstGeom>
                        <a:noFill/>
                        <a:extLst/>
                      </p:spPr>
                    </p:pic>
                  </p:oleObj>
                </mc:Fallback>
              </mc:AlternateContent>
            </a:graphicData>
          </a:graphic>
        </p:graphicFrame>
      </p:grpSp>
      <p:grpSp>
        <p:nvGrpSpPr>
          <p:cNvPr id="25" name="Group 24"/>
          <p:cNvGrpSpPr/>
          <p:nvPr/>
        </p:nvGrpSpPr>
        <p:grpSpPr>
          <a:xfrm>
            <a:off x="114300" y="3200400"/>
            <a:ext cx="1143000" cy="874723"/>
            <a:chOff x="0" y="4637494"/>
            <a:chExt cx="1143000" cy="874723"/>
          </a:xfrm>
        </p:grpSpPr>
        <p:grpSp>
          <p:nvGrpSpPr>
            <p:cNvPr id="9" name="Group 8"/>
            <p:cNvGrpSpPr/>
            <p:nvPr/>
          </p:nvGrpSpPr>
          <p:grpSpPr>
            <a:xfrm>
              <a:off x="0" y="4686061"/>
              <a:ext cx="1143000" cy="826156"/>
              <a:chOff x="0" y="4686061"/>
              <a:chExt cx="1143000" cy="826156"/>
            </a:xfrm>
          </p:grpSpPr>
          <p:cxnSp>
            <p:nvCxnSpPr>
              <p:cNvPr id="45" name="Straight Arrow Connector 44"/>
              <p:cNvCxnSpPr/>
              <p:nvPr/>
            </p:nvCxnSpPr>
            <p:spPr>
              <a:xfrm rot="10800000" flipV="1">
                <a:off x="243420" y="4728371"/>
                <a:ext cx="838200" cy="5334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rot="19638879">
                <a:off x="191857" y="4686061"/>
                <a:ext cx="835485" cy="307777"/>
              </a:xfrm>
              <a:prstGeom prst="rect">
                <a:avLst/>
              </a:prstGeom>
              <a:noFill/>
            </p:spPr>
            <p:txBody>
              <a:bodyPr wrap="none" rtlCol="0">
                <a:spAutoFit/>
              </a:bodyPr>
              <a:lstStyle/>
              <a:p>
                <a:r>
                  <a:rPr lang="en-US" sz="1400" i="1" dirty="0" err="1"/>
                  <a:t>mgsin</a:t>
                </a:r>
                <a:r>
                  <a:rPr lang="en-US" sz="1400" i="1" dirty="0"/>
                  <a:t>(</a:t>
                </a:r>
                <a:r>
                  <a:rPr lang="el-GR" sz="1400" i="1" dirty="0"/>
                  <a:t>θ</a:t>
                </a:r>
                <a:r>
                  <a:rPr lang="en-US" sz="1400" i="1" dirty="0"/>
                  <a:t>)</a:t>
                </a:r>
              </a:p>
            </p:txBody>
          </p:sp>
          <p:cxnSp>
            <p:nvCxnSpPr>
              <p:cNvPr id="48" name="Straight Arrow Connector 47"/>
              <p:cNvCxnSpPr/>
              <p:nvPr/>
            </p:nvCxnSpPr>
            <p:spPr>
              <a:xfrm flipH="1">
                <a:off x="0" y="4764077"/>
                <a:ext cx="1143000" cy="7481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69806" y="4953481"/>
                <a:ext cx="306494" cy="369332"/>
              </a:xfrm>
              <a:prstGeom prst="rect">
                <a:avLst/>
              </a:prstGeom>
              <a:noFill/>
            </p:spPr>
            <p:txBody>
              <a:bodyPr wrap="none" rtlCol="0">
                <a:spAutoFit/>
              </a:bodyPr>
              <a:lstStyle/>
              <a:p>
                <a:r>
                  <a:rPr lang="en-US" i="1" dirty="0"/>
                  <a:t>d</a:t>
                </a:r>
              </a:p>
            </p:txBody>
          </p:sp>
        </p:grpSp>
        <p:sp>
          <p:nvSpPr>
            <p:cNvPr id="24" name="Oval 23"/>
            <p:cNvSpPr/>
            <p:nvPr/>
          </p:nvSpPr>
          <p:spPr>
            <a:xfrm>
              <a:off x="1040277" y="4637494"/>
              <a:ext cx="102723" cy="20245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82" name="Group 81"/>
          <p:cNvGrpSpPr/>
          <p:nvPr/>
        </p:nvGrpSpPr>
        <p:grpSpPr>
          <a:xfrm>
            <a:off x="4751865" y="3292587"/>
            <a:ext cx="4267200" cy="2902525"/>
            <a:chOff x="4733296" y="1644231"/>
            <a:chExt cx="4267200" cy="2902525"/>
          </a:xfrm>
        </p:grpSpPr>
        <p:graphicFrame>
          <p:nvGraphicFramePr>
            <p:cNvPr id="83" name="Object 8"/>
            <p:cNvGraphicFramePr>
              <a:graphicFrameLocks noChangeAspect="1"/>
            </p:cNvGraphicFramePr>
            <p:nvPr>
              <p:extLst>
                <p:ext uri="{D42A27DB-BD31-4B8C-83A1-F6EECF244321}">
                  <p14:modId xmlns:p14="http://schemas.microsoft.com/office/powerpoint/2010/main" val="1423251588"/>
                </p:ext>
              </p:extLst>
            </p:nvPr>
          </p:nvGraphicFramePr>
          <p:xfrm>
            <a:off x="5092071" y="2047456"/>
            <a:ext cx="1452563" cy="414338"/>
          </p:xfrm>
          <a:graphic>
            <a:graphicData uri="http://schemas.openxmlformats.org/presentationml/2006/ole">
              <mc:AlternateContent xmlns:mc="http://schemas.openxmlformats.org/markup-compatibility/2006">
                <mc:Choice xmlns:v="urn:schemas-microsoft-com:vml" Requires="v">
                  <p:oleObj spid="_x0000_s399914" name="معادلة" r:id="rId12" imgW="749160" imgH="241200" progId="Equation.3">
                    <p:embed/>
                  </p:oleObj>
                </mc:Choice>
                <mc:Fallback>
                  <p:oleObj name="معادلة" r:id="rId12" imgW="749160" imgH="241200" progId="Equation.3">
                    <p:embed/>
                    <p:pic>
                      <p:nvPicPr>
                        <p:cNvPr id="0" name=""/>
                        <p:cNvPicPr>
                          <a:picLocks noChangeAspect="1" noChangeArrowheads="1"/>
                        </p:cNvPicPr>
                        <p:nvPr/>
                      </p:nvPicPr>
                      <p:blipFill>
                        <a:blip r:embed="rId13"/>
                        <a:srcRect/>
                        <a:stretch>
                          <a:fillRect/>
                        </a:stretch>
                      </p:blipFill>
                      <p:spPr bwMode="auto">
                        <a:xfrm>
                          <a:off x="5092071" y="2047456"/>
                          <a:ext cx="1452563" cy="414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 name="TextBox 83"/>
            <p:cNvSpPr txBox="1"/>
            <p:nvPr/>
          </p:nvSpPr>
          <p:spPr>
            <a:xfrm>
              <a:off x="4733296" y="1644231"/>
              <a:ext cx="4191000" cy="338554"/>
            </a:xfrm>
            <a:prstGeom prst="rect">
              <a:avLst/>
            </a:prstGeom>
            <a:noFill/>
          </p:spPr>
          <p:txBody>
            <a:bodyPr wrap="square" rtlCol="0">
              <a:spAutoFit/>
            </a:bodyPr>
            <a:lstStyle/>
            <a:p>
              <a:r>
                <a:rPr lang="en-US" sz="1600" b="1" dirty="0">
                  <a:solidFill>
                    <a:srgbClr val="0000FF"/>
                  </a:solidFill>
                </a:rPr>
                <a:t>We can get the same work done differently</a:t>
              </a:r>
            </a:p>
          </p:txBody>
        </p:sp>
        <p:graphicFrame>
          <p:nvGraphicFramePr>
            <p:cNvPr id="85" name="Object 13"/>
            <p:cNvGraphicFramePr>
              <a:graphicFrameLocks noChangeAspect="1"/>
            </p:cNvGraphicFramePr>
            <p:nvPr>
              <p:extLst>
                <p:ext uri="{D42A27DB-BD31-4B8C-83A1-F6EECF244321}">
                  <p14:modId xmlns:p14="http://schemas.microsoft.com/office/powerpoint/2010/main" val="3829120748"/>
                </p:ext>
              </p:extLst>
            </p:nvPr>
          </p:nvGraphicFramePr>
          <p:xfrm>
            <a:off x="5030159" y="2549106"/>
            <a:ext cx="1773237" cy="412750"/>
          </p:xfrm>
          <a:graphic>
            <a:graphicData uri="http://schemas.openxmlformats.org/presentationml/2006/ole">
              <mc:AlternateContent xmlns:mc="http://schemas.openxmlformats.org/markup-compatibility/2006">
                <mc:Choice xmlns:v="urn:schemas-microsoft-com:vml" Requires="v">
                  <p:oleObj spid="_x0000_s399915" name="معادلة" r:id="rId14" imgW="914400" imgH="241200" progId="Equation.3">
                    <p:embed/>
                  </p:oleObj>
                </mc:Choice>
                <mc:Fallback>
                  <p:oleObj name="معادلة" r:id="rId14" imgW="914400" imgH="241200" progId="Equation.3">
                    <p:embed/>
                    <p:pic>
                      <p:nvPicPr>
                        <p:cNvPr id="0" name=""/>
                        <p:cNvPicPr>
                          <a:picLocks noChangeAspect="1" noChangeArrowheads="1"/>
                        </p:cNvPicPr>
                        <p:nvPr/>
                      </p:nvPicPr>
                      <p:blipFill>
                        <a:blip r:embed="rId15"/>
                        <a:srcRect/>
                        <a:stretch>
                          <a:fillRect/>
                        </a:stretch>
                      </p:blipFill>
                      <p:spPr bwMode="auto">
                        <a:xfrm>
                          <a:off x="5030159" y="2549106"/>
                          <a:ext cx="1773237"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 name="Object 14"/>
            <p:cNvGraphicFramePr>
              <a:graphicFrameLocks noChangeAspect="1"/>
            </p:cNvGraphicFramePr>
            <p:nvPr>
              <p:extLst>
                <p:ext uri="{D42A27DB-BD31-4B8C-83A1-F6EECF244321}">
                  <p14:modId xmlns:p14="http://schemas.microsoft.com/office/powerpoint/2010/main" val="225775729"/>
                </p:ext>
              </p:extLst>
            </p:nvPr>
          </p:nvGraphicFramePr>
          <p:xfrm>
            <a:off x="4925384" y="2984081"/>
            <a:ext cx="1649412" cy="414338"/>
          </p:xfrm>
          <a:graphic>
            <a:graphicData uri="http://schemas.openxmlformats.org/presentationml/2006/ole">
              <mc:AlternateContent xmlns:mc="http://schemas.openxmlformats.org/markup-compatibility/2006">
                <mc:Choice xmlns:v="urn:schemas-microsoft-com:vml" Requires="v">
                  <p:oleObj spid="_x0000_s399916" name="معادلة" r:id="rId16" imgW="850680" imgH="241200" progId="Equation.3">
                    <p:embed/>
                  </p:oleObj>
                </mc:Choice>
                <mc:Fallback>
                  <p:oleObj name="معادلة" r:id="rId16" imgW="850680" imgH="241200" progId="Equation.3">
                    <p:embed/>
                    <p:pic>
                      <p:nvPicPr>
                        <p:cNvPr id="0" name=""/>
                        <p:cNvPicPr>
                          <a:picLocks noChangeAspect="1" noChangeArrowheads="1"/>
                        </p:cNvPicPr>
                        <p:nvPr/>
                      </p:nvPicPr>
                      <p:blipFill>
                        <a:blip r:embed="rId17"/>
                        <a:srcRect/>
                        <a:stretch>
                          <a:fillRect/>
                        </a:stretch>
                      </p:blipFill>
                      <p:spPr bwMode="auto">
                        <a:xfrm>
                          <a:off x="4925384" y="2984081"/>
                          <a:ext cx="1649412" cy="414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9" name="Object 15"/>
            <p:cNvGraphicFramePr>
              <a:graphicFrameLocks noChangeAspect="1"/>
            </p:cNvGraphicFramePr>
            <p:nvPr>
              <p:extLst>
                <p:ext uri="{D42A27DB-BD31-4B8C-83A1-F6EECF244321}">
                  <p14:modId xmlns:p14="http://schemas.microsoft.com/office/powerpoint/2010/main" val="2992581713"/>
                </p:ext>
              </p:extLst>
            </p:nvPr>
          </p:nvGraphicFramePr>
          <p:xfrm>
            <a:off x="4988884" y="3473031"/>
            <a:ext cx="1255712" cy="414338"/>
          </p:xfrm>
          <a:graphic>
            <a:graphicData uri="http://schemas.openxmlformats.org/presentationml/2006/ole">
              <mc:AlternateContent xmlns:mc="http://schemas.openxmlformats.org/markup-compatibility/2006">
                <mc:Choice xmlns:v="urn:schemas-microsoft-com:vml" Requires="v">
                  <p:oleObj spid="_x0000_s399917" name="معادلة" r:id="rId18" imgW="647640" imgH="241200" progId="Equation.3">
                    <p:embed/>
                  </p:oleObj>
                </mc:Choice>
                <mc:Fallback>
                  <p:oleObj name="معادلة" r:id="rId18" imgW="647640" imgH="241200" progId="Equation.3">
                    <p:embed/>
                    <p:pic>
                      <p:nvPicPr>
                        <p:cNvPr id="0" name=""/>
                        <p:cNvPicPr>
                          <a:picLocks noChangeAspect="1" noChangeArrowheads="1"/>
                        </p:cNvPicPr>
                        <p:nvPr/>
                      </p:nvPicPr>
                      <p:blipFill>
                        <a:blip r:embed="rId19"/>
                        <a:srcRect/>
                        <a:stretch>
                          <a:fillRect/>
                        </a:stretch>
                      </p:blipFill>
                      <p:spPr bwMode="auto">
                        <a:xfrm>
                          <a:off x="4988884" y="3473031"/>
                          <a:ext cx="1255712" cy="414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0" name="TextBox 99"/>
            <p:cNvSpPr txBox="1"/>
            <p:nvPr/>
          </p:nvSpPr>
          <p:spPr>
            <a:xfrm>
              <a:off x="7247896" y="2253831"/>
              <a:ext cx="1752600" cy="954107"/>
            </a:xfrm>
            <a:prstGeom prst="rect">
              <a:avLst/>
            </a:prstGeom>
            <a:noFill/>
          </p:spPr>
          <p:txBody>
            <a:bodyPr wrap="square" rtlCol="0">
              <a:spAutoFit/>
            </a:bodyPr>
            <a:lstStyle/>
            <a:p>
              <a:r>
                <a:rPr lang="en-US" sz="1400" dirty="0"/>
                <a:t>The reference is taken at the lowest point  where the final U =0</a:t>
              </a:r>
            </a:p>
          </p:txBody>
        </p:sp>
        <p:sp>
          <p:nvSpPr>
            <p:cNvPr id="101" name="TextBox 100"/>
            <p:cNvSpPr txBox="1"/>
            <p:nvPr/>
          </p:nvSpPr>
          <p:spPr>
            <a:xfrm>
              <a:off x="4809496" y="3961981"/>
              <a:ext cx="4191000" cy="584775"/>
            </a:xfrm>
            <a:prstGeom prst="rect">
              <a:avLst/>
            </a:prstGeom>
            <a:noFill/>
          </p:spPr>
          <p:txBody>
            <a:bodyPr wrap="square" rtlCol="0">
              <a:spAutoFit/>
            </a:bodyPr>
            <a:lstStyle/>
            <a:p>
              <a:r>
                <a:rPr lang="en-US" sz="1600" b="1" dirty="0">
                  <a:solidFill>
                    <a:srgbClr val="0000FF"/>
                  </a:solidFill>
                </a:rPr>
                <a:t>Path doesn’t matter, only height matter</a:t>
              </a:r>
            </a:p>
            <a:p>
              <a:r>
                <a:rPr lang="en-US" sz="1600" b="1" dirty="0">
                  <a:solidFill>
                    <a:srgbClr val="0000FF"/>
                  </a:solidFill>
                </a:rPr>
                <a:t>Only vertical displacement matter.</a:t>
              </a:r>
            </a:p>
          </p:txBody>
        </p:sp>
      </p:grpSp>
      <p:grpSp>
        <p:nvGrpSpPr>
          <p:cNvPr id="33" name="Group 32"/>
          <p:cNvGrpSpPr/>
          <p:nvPr/>
        </p:nvGrpSpPr>
        <p:grpSpPr>
          <a:xfrm>
            <a:off x="4863322" y="531392"/>
            <a:ext cx="3836696" cy="2516608"/>
            <a:chOff x="4863322" y="531392"/>
            <a:chExt cx="3836696" cy="2516608"/>
          </a:xfrm>
        </p:grpSpPr>
        <p:grpSp>
          <p:nvGrpSpPr>
            <p:cNvPr id="29" name="Group 28"/>
            <p:cNvGrpSpPr/>
            <p:nvPr/>
          </p:nvGrpSpPr>
          <p:grpSpPr>
            <a:xfrm>
              <a:off x="4890018" y="531392"/>
              <a:ext cx="3810000" cy="2502675"/>
              <a:chOff x="4974928" y="900180"/>
              <a:chExt cx="3810000" cy="2502675"/>
            </a:xfrm>
          </p:grpSpPr>
          <p:grpSp>
            <p:nvGrpSpPr>
              <p:cNvPr id="27" name="Group 26"/>
              <p:cNvGrpSpPr/>
              <p:nvPr/>
            </p:nvGrpSpPr>
            <p:grpSpPr>
              <a:xfrm>
                <a:off x="7762384" y="1503835"/>
                <a:ext cx="592203" cy="1121527"/>
                <a:chOff x="295037" y="5498625"/>
                <a:chExt cx="592203" cy="1121527"/>
              </a:xfrm>
            </p:grpSpPr>
            <p:cxnSp>
              <p:nvCxnSpPr>
                <p:cNvPr id="11" name="Straight Arrow Connector 10"/>
                <p:cNvCxnSpPr/>
                <p:nvPr/>
              </p:nvCxnSpPr>
              <p:spPr>
                <a:xfrm>
                  <a:off x="533400" y="5638800"/>
                  <a:ext cx="0" cy="6598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76445" y="5638800"/>
                  <a:ext cx="0" cy="9813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95037" y="6172200"/>
                  <a:ext cx="420308" cy="307777"/>
                </a:xfrm>
                <a:prstGeom prst="rect">
                  <a:avLst/>
                </a:prstGeom>
                <a:noFill/>
              </p:spPr>
              <p:txBody>
                <a:bodyPr wrap="none" rtlCol="1">
                  <a:spAutoFit/>
                </a:bodyPr>
                <a:lstStyle/>
                <a:p>
                  <a:r>
                    <a:rPr lang="en-US" sz="1400" i="1" dirty="0"/>
                    <a:t>mg</a:t>
                  </a:r>
                  <a:endParaRPr lang="ar-SA" sz="1400" i="1" dirty="0"/>
                </a:p>
              </p:txBody>
            </p:sp>
            <p:sp>
              <p:nvSpPr>
                <p:cNvPr id="15" name="TextBox 14"/>
                <p:cNvSpPr txBox="1"/>
                <p:nvPr/>
              </p:nvSpPr>
              <p:spPr>
                <a:xfrm>
                  <a:off x="609600" y="5977125"/>
                  <a:ext cx="277640" cy="307777"/>
                </a:xfrm>
                <a:prstGeom prst="rect">
                  <a:avLst/>
                </a:prstGeom>
                <a:noFill/>
              </p:spPr>
              <p:txBody>
                <a:bodyPr wrap="none" rtlCol="1">
                  <a:spAutoFit/>
                </a:bodyPr>
                <a:lstStyle/>
                <a:p>
                  <a:r>
                    <a:rPr lang="en-US" sz="1400" i="1" dirty="0"/>
                    <a:t>h</a:t>
                  </a:r>
                  <a:endParaRPr lang="ar-SA" sz="1400" i="1" dirty="0"/>
                </a:p>
              </p:txBody>
            </p:sp>
            <p:sp>
              <p:nvSpPr>
                <p:cNvPr id="26" name="Oval 25"/>
                <p:cNvSpPr/>
                <p:nvPr/>
              </p:nvSpPr>
              <p:spPr>
                <a:xfrm>
                  <a:off x="470483" y="5498625"/>
                  <a:ext cx="243029" cy="24423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aphicFrame>
            <p:nvGraphicFramePr>
              <p:cNvPr id="72" name="Object 10"/>
              <p:cNvGraphicFramePr>
                <a:graphicFrameLocks noChangeAspect="1"/>
              </p:cNvGraphicFramePr>
              <p:nvPr>
                <p:extLst>
                  <p:ext uri="{D42A27DB-BD31-4B8C-83A1-F6EECF244321}">
                    <p14:modId xmlns:p14="http://schemas.microsoft.com/office/powerpoint/2010/main" val="3087632296"/>
                  </p:ext>
                </p:extLst>
              </p:nvPr>
            </p:nvGraphicFramePr>
            <p:xfrm>
              <a:off x="7329603" y="2810849"/>
              <a:ext cx="1309688" cy="412750"/>
            </p:xfrm>
            <a:graphic>
              <a:graphicData uri="http://schemas.openxmlformats.org/presentationml/2006/ole">
                <mc:AlternateContent xmlns:mc="http://schemas.openxmlformats.org/markup-compatibility/2006">
                  <mc:Choice xmlns:v="urn:schemas-microsoft-com:vml" Requires="v">
                    <p:oleObj spid="_x0000_s399918" name="معادلة" r:id="rId20" imgW="647640" imgH="241200" progId="Equation.3">
                      <p:embed/>
                    </p:oleObj>
                  </mc:Choice>
                  <mc:Fallback>
                    <p:oleObj name="معادلة" r:id="rId20" imgW="647640" imgH="241200" progId="Equation.3">
                      <p:embed/>
                      <p:pic>
                        <p:nvPicPr>
                          <p:cNvPr id="0" name=""/>
                          <p:cNvPicPr>
                            <a:picLocks noChangeAspect="1" noChangeArrowheads="1"/>
                          </p:cNvPicPr>
                          <p:nvPr/>
                        </p:nvPicPr>
                        <p:blipFill>
                          <a:blip r:embed="rId9"/>
                          <a:srcRect/>
                          <a:stretch>
                            <a:fillRect/>
                          </a:stretch>
                        </p:blipFill>
                        <p:spPr bwMode="auto">
                          <a:xfrm>
                            <a:off x="7329603" y="2810849"/>
                            <a:ext cx="1309688"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Straight Connector 15"/>
              <p:cNvCxnSpPr/>
              <p:nvPr/>
            </p:nvCxnSpPr>
            <p:spPr>
              <a:xfrm>
                <a:off x="6553200" y="1326734"/>
                <a:ext cx="21547" cy="20761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974928" y="1339431"/>
                <a:ext cx="38100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76" name="Object 10"/>
              <p:cNvGraphicFramePr>
                <a:graphicFrameLocks noChangeAspect="1"/>
              </p:cNvGraphicFramePr>
              <p:nvPr>
                <p:extLst>
                  <p:ext uri="{D42A27DB-BD31-4B8C-83A1-F6EECF244321}">
                    <p14:modId xmlns:p14="http://schemas.microsoft.com/office/powerpoint/2010/main" val="2750963988"/>
                  </p:ext>
                </p:extLst>
              </p:nvPr>
            </p:nvGraphicFramePr>
            <p:xfrm>
              <a:off x="5204598" y="1764201"/>
              <a:ext cx="1027112" cy="414337"/>
            </p:xfrm>
            <a:graphic>
              <a:graphicData uri="http://schemas.openxmlformats.org/presentationml/2006/ole">
                <mc:AlternateContent xmlns:mc="http://schemas.openxmlformats.org/markup-compatibility/2006">
                  <mc:Choice xmlns:v="urn:schemas-microsoft-com:vml" Requires="v">
                    <p:oleObj spid="_x0000_s399919" name="Equation" r:id="rId21" imgW="507960" imgH="241200" progId="Equation.3">
                      <p:embed/>
                    </p:oleObj>
                  </mc:Choice>
                  <mc:Fallback>
                    <p:oleObj name="Equation" r:id="rId21" imgW="507960" imgH="241200" progId="Equation.3">
                      <p:embed/>
                      <p:pic>
                        <p:nvPicPr>
                          <p:cNvPr id="0" name=""/>
                          <p:cNvPicPr>
                            <a:picLocks noChangeAspect="1" noChangeArrowheads="1"/>
                          </p:cNvPicPr>
                          <p:nvPr/>
                        </p:nvPicPr>
                        <p:blipFill>
                          <a:blip r:embed="rId22"/>
                          <a:srcRect/>
                          <a:stretch>
                            <a:fillRect/>
                          </a:stretch>
                        </p:blipFill>
                        <p:spPr bwMode="auto">
                          <a:xfrm>
                            <a:off x="5204598" y="1764201"/>
                            <a:ext cx="1027112" cy="414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Box 27"/>
              <p:cNvSpPr txBox="1"/>
              <p:nvPr/>
            </p:nvSpPr>
            <p:spPr>
              <a:xfrm>
                <a:off x="5516894" y="978932"/>
                <a:ext cx="237566" cy="369332"/>
              </a:xfrm>
              <a:prstGeom prst="rect">
                <a:avLst/>
              </a:prstGeom>
              <a:noFill/>
            </p:spPr>
            <p:txBody>
              <a:bodyPr wrap="none" rtlCol="1">
                <a:spAutoFit/>
              </a:bodyPr>
              <a:lstStyle/>
              <a:p>
                <a:r>
                  <a:rPr lang="en-US" i="1" dirty="0" err="1"/>
                  <a:t>i</a:t>
                </a:r>
                <a:endParaRPr lang="ar-SA" i="1" dirty="0"/>
              </a:p>
            </p:txBody>
          </p:sp>
          <p:sp>
            <p:nvSpPr>
              <p:cNvPr id="79" name="TextBox 78"/>
              <p:cNvSpPr txBox="1"/>
              <p:nvPr/>
            </p:nvSpPr>
            <p:spPr>
              <a:xfrm>
                <a:off x="7748922" y="900180"/>
                <a:ext cx="239168" cy="369332"/>
              </a:xfrm>
              <a:prstGeom prst="rect">
                <a:avLst/>
              </a:prstGeom>
              <a:noFill/>
            </p:spPr>
            <p:txBody>
              <a:bodyPr wrap="none" rtlCol="1">
                <a:spAutoFit/>
              </a:bodyPr>
              <a:lstStyle/>
              <a:p>
                <a:r>
                  <a:rPr lang="en-US" i="1" dirty="0" err="1"/>
                  <a:t>j</a:t>
                </a:r>
                <a:endParaRPr lang="ar-SA" i="1" dirty="0"/>
              </a:p>
            </p:txBody>
          </p:sp>
        </p:grpSp>
        <p:cxnSp>
          <p:nvCxnSpPr>
            <p:cNvPr id="32" name="Straight Connector 31"/>
            <p:cNvCxnSpPr/>
            <p:nvPr/>
          </p:nvCxnSpPr>
          <p:spPr>
            <a:xfrm>
              <a:off x="4863322" y="3048000"/>
              <a:ext cx="3836696"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3059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7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7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33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down)">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93282" y="5855732"/>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flipV="1">
            <a:off x="609600" y="6248400"/>
            <a:ext cx="7772400" cy="762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 name="Group 5"/>
          <p:cNvGrpSpPr/>
          <p:nvPr/>
        </p:nvGrpSpPr>
        <p:grpSpPr>
          <a:xfrm rot="5400000">
            <a:off x="-1646968" y="3393901"/>
            <a:ext cx="5029200" cy="832202"/>
            <a:chOff x="3276600" y="2438400"/>
            <a:chExt cx="2590800" cy="691710"/>
          </a:xfrm>
        </p:grpSpPr>
        <p:grpSp>
          <p:nvGrpSpPr>
            <p:cNvPr id="5" name="Group 22"/>
            <p:cNvGrpSpPr/>
            <p:nvPr/>
          </p:nvGrpSpPr>
          <p:grpSpPr>
            <a:xfrm>
              <a:off x="3276600" y="2438400"/>
              <a:ext cx="2590800" cy="685800"/>
              <a:chOff x="3352800" y="2895600"/>
              <a:chExt cx="2590800" cy="685800"/>
            </a:xfrm>
          </p:grpSpPr>
          <p:cxnSp>
            <p:nvCxnSpPr>
              <p:cNvPr id="9" name="Straight Connector 8"/>
              <p:cNvCxnSpPr/>
              <p:nvPr/>
            </p:nvCxnSpPr>
            <p:spPr>
              <a:xfrm rot="5400000">
                <a:off x="3009900" y="32385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5600700" y="32385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52800" y="3276600"/>
                <a:ext cx="2590800" cy="0"/>
              </a:xfrm>
              <a:prstGeom prst="line">
                <a:avLst/>
              </a:prstGeom>
              <a:ln>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rot="16200000">
              <a:off x="4263860" y="2908936"/>
              <a:ext cx="252087" cy="190262"/>
            </a:xfrm>
            <a:prstGeom prst="rect">
              <a:avLst/>
            </a:prstGeom>
            <a:noFill/>
          </p:spPr>
          <p:txBody>
            <a:bodyPr wrap="none" rtlCol="0">
              <a:spAutoFit/>
            </a:bodyPr>
            <a:lstStyle/>
            <a:p>
              <a:r>
                <a:rPr lang="en-US" i="1" dirty="0"/>
                <a:t>h</a:t>
              </a:r>
              <a:endParaRPr lang="en-US" b="1" i="1" dirty="0"/>
            </a:p>
          </p:txBody>
        </p:sp>
      </p:grpSp>
      <p:cxnSp>
        <p:nvCxnSpPr>
          <p:cNvPr id="21" name="Straight Connector 20"/>
          <p:cNvCxnSpPr/>
          <p:nvPr/>
        </p:nvCxnSpPr>
        <p:spPr>
          <a:xfrm>
            <a:off x="228600" y="531845"/>
            <a:ext cx="891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5" name="Title 1"/>
          <p:cNvSpPr txBox="1">
            <a:spLocks/>
          </p:cNvSpPr>
          <p:nvPr/>
        </p:nvSpPr>
        <p:spPr>
          <a:xfrm>
            <a:off x="76200" y="0"/>
            <a:ext cx="8839200" cy="533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a:solidFill>
                  <a:srgbClr val="FF0000"/>
                </a:solidFill>
                <a:latin typeface="+mj-lt"/>
                <a:ea typeface="+mj-ea"/>
                <a:cs typeface="+mj-cs"/>
              </a:rPr>
              <a:t>Gravity: Path doesn’t matter only height matter</a:t>
            </a:r>
            <a:endParaRPr kumimoji="0" lang="en-US" sz="2800" b="1" i="1" u="none" strike="noStrike" kern="1200" cap="none" spc="0" normalizeH="0" baseline="0" noProof="0" dirty="0">
              <a:ln>
                <a:noFill/>
              </a:ln>
              <a:solidFill>
                <a:srgbClr val="FF0000"/>
              </a:solidFill>
              <a:effectLst/>
              <a:uLnTx/>
              <a:uFillTx/>
              <a:latin typeface="+mj-lt"/>
              <a:ea typeface="+mj-ea"/>
              <a:cs typeface="+mj-cs"/>
            </a:endParaRPr>
          </a:p>
        </p:txBody>
      </p:sp>
      <p:sp>
        <p:nvSpPr>
          <p:cNvPr id="51" name="TextBox 50"/>
          <p:cNvSpPr txBox="1"/>
          <p:nvPr/>
        </p:nvSpPr>
        <p:spPr>
          <a:xfrm>
            <a:off x="3124200" y="6400800"/>
            <a:ext cx="2361544" cy="369332"/>
          </a:xfrm>
          <a:prstGeom prst="rect">
            <a:avLst/>
          </a:prstGeom>
          <a:noFill/>
        </p:spPr>
        <p:txBody>
          <a:bodyPr wrap="none" rtlCol="0">
            <a:spAutoFit/>
          </a:bodyPr>
          <a:lstStyle/>
          <a:p>
            <a:r>
              <a:rPr lang="en-US" dirty="0"/>
              <a:t>U = 0 (relaxed position)</a:t>
            </a:r>
          </a:p>
        </p:txBody>
      </p:sp>
      <p:grpSp>
        <p:nvGrpSpPr>
          <p:cNvPr id="26" name="Group 25"/>
          <p:cNvGrpSpPr/>
          <p:nvPr/>
        </p:nvGrpSpPr>
        <p:grpSpPr>
          <a:xfrm>
            <a:off x="464310" y="1293392"/>
            <a:ext cx="8429583" cy="5031208"/>
            <a:chOff x="464310" y="1293392"/>
            <a:chExt cx="8429583" cy="5031208"/>
          </a:xfrm>
        </p:grpSpPr>
        <p:grpSp>
          <p:nvGrpSpPr>
            <p:cNvPr id="14" name="Group 22"/>
            <p:cNvGrpSpPr/>
            <p:nvPr/>
          </p:nvGrpSpPr>
          <p:grpSpPr>
            <a:xfrm rot="5400000">
              <a:off x="1794254" y="-34544"/>
              <a:ext cx="5029200" cy="7689087"/>
              <a:chOff x="3352800" y="-2809618"/>
              <a:chExt cx="2590800" cy="6391018"/>
            </a:xfrm>
          </p:grpSpPr>
          <p:cxnSp>
            <p:nvCxnSpPr>
              <p:cNvPr id="33" name="Straight Connector 32"/>
              <p:cNvCxnSpPr/>
              <p:nvPr/>
            </p:nvCxnSpPr>
            <p:spPr>
              <a:xfrm rot="16200000" flipH="1">
                <a:off x="157291" y="385891"/>
                <a:ext cx="63910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5600700" y="32385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52800" y="3276600"/>
                <a:ext cx="2590800" cy="0"/>
              </a:xfrm>
              <a:prstGeom prst="line">
                <a:avLst/>
              </a:prstGeom>
              <a:ln>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1225466" y="1540736"/>
              <a:ext cx="2897272" cy="1316467"/>
              <a:chOff x="2286000" y="1752600"/>
              <a:chExt cx="2897272" cy="1316467"/>
            </a:xfrm>
          </p:grpSpPr>
          <p:sp>
            <p:nvSpPr>
              <p:cNvPr id="45" name="TextBox 44"/>
              <p:cNvSpPr txBox="1"/>
              <p:nvPr/>
            </p:nvSpPr>
            <p:spPr>
              <a:xfrm>
                <a:off x="2286000" y="1752600"/>
                <a:ext cx="2897272" cy="646331"/>
              </a:xfrm>
              <a:prstGeom prst="rect">
                <a:avLst/>
              </a:prstGeom>
              <a:noFill/>
            </p:spPr>
            <p:txBody>
              <a:bodyPr wrap="square" rtlCol="0">
                <a:spAutoFit/>
              </a:bodyPr>
              <a:lstStyle/>
              <a:p>
                <a:r>
                  <a:rPr lang="en-US" b="1" dirty="0">
                    <a:solidFill>
                      <a:srgbClr val="0000FF"/>
                    </a:solidFill>
                  </a:rPr>
                  <a:t>The work done by gravity while body moves up!</a:t>
                </a:r>
              </a:p>
            </p:txBody>
          </p:sp>
          <p:graphicFrame>
            <p:nvGraphicFramePr>
              <p:cNvPr id="349194" name="Object 10"/>
              <p:cNvGraphicFramePr>
                <a:graphicFrameLocks noChangeAspect="1"/>
              </p:cNvGraphicFramePr>
              <p:nvPr>
                <p:extLst>
                  <p:ext uri="{D42A27DB-BD31-4B8C-83A1-F6EECF244321}">
                    <p14:modId xmlns:p14="http://schemas.microsoft.com/office/powerpoint/2010/main" val="3871281596"/>
                  </p:ext>
                </p:extLst>
              </p:nvPr>
            </p:nvGraphicFramePr>
            <p:xfrm>
              <a:off x="2683224" y="2611867"/>
              <a:ext cx="1697038" cy="457200"/>
            </p:xfrm>
            <a:graphic>
              <a:graphicData uri="http://schemas.openxmlformats.org/presentationml/2006/ole">
                <mc:AlternateContent xmlns:mc="http://schemas.openxmlformats.org/markup-compatibility/2006">
                  <mc:Choice xmlns:v="urn:schemas-microsoft-com:vml" Requires="v">
                    <p:oleObj spid="_x0000_s400699" name="معادلة" r:id="rId3" imgW="876240" imgH="241200" progId="Equation.3">
                      <p:embed/>
                    </p:oleObj>
                  </mc:Choice>
                  <mc:Fallback>
                    <p:oleObj name="معادلة" r:id="rId3" imgW="876240" imgH="241200" progId="Equation.3">
                      <p:embed/>
                      <p:pic>
                        <p:nvPicPr>
                          <p:cNvPr id="0" name=""/>
                          <p:cNvPicPr>
                            <a:picLocks noChangeAspect="1" noChangeArrowheads="1"/>
                          </p:cNvPicPr>
                          <p:nvPr/>
                        </p:nvPicPr>
                        <p:blipFill>
                          <a:blip r:embed="rId4"/>
                          <a:srcRect/>
                          <a:stretch>
                            <a:fillRect/>
                          </a:stretch>
                        </p:blipFill>
                        <p:spPr bwMode="auto">
                          <a:xfrm>
                            <a:off x="2683224" y="2611867"/>
                            <a:ext cx="169703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8" name="Group 47"/>
            <p:cNvGrpSpPr/>
            <p:nvPr/>
          </p:nvGrpSpPr>
          <p:grpSpPr>
            <a:xfrm>
              <a:off x="1297669" y="3530627"/>
              <a:ext cx="2819400" cy="1578219"/>
              <a:chOff x="840469" y="2891135"/>
              <a:chExt cx="2819400" cy="1578219"/>
            </a:xfrm>
          </p:grpSpPr>
          <p:graphicFrame>
            <p:nvGraphicFramePr>
              <p:cNvPr id="49" name="Object 11"/>
              <p:cNvGraphicFramePr>
                <a:graphicFrameLocks noChangeAspect="1"/>
              </p:cNvGraphicFramePr>
              <p:nvPr>
                <p:extLst>
                  <p:ext uri="{D42A27DB-BD31-4B8C-83A1-F6EECF244321}">
                    <p14:modId xmlns:p14="http://schemas.microsoft.com/office/powerpoint/2010/main" val="866907842"/>
                  </p:ext>
                </p:extLst>
              </p:nvPr>
            </p:nvGraphicFramePr>
            <p:xfrm>
              <a:off x="988287" y="4012154"/>
              <a:ext cx="1746250" cy="457200"/>
            </p:xfrm>
            <a:graphic>
              <a:graphicData uri="http://schemas.openxmlformats.org/presentationml/2006/ole">
                <mc:AlternateContent xmlns:mc="http://schemas.openxmlformats.org/markup-compatibility/2006">
                  <mc:Choice xmlns:v="urn:schemas-microsoft-com:vml" Requires="v">
                    <p:oleObj spid="_x0000_s400700" name="Equation" r:id="rId5" imgW="901440" imgH="241200" progId="Equation.3">
                      <p:embed/>
                    </p:oleObj>
                  </mc:Choice>
                  <mc:Fallback>
                    <p:oleObj name="Equation" r:id="rId5" imgW="90144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8287" y="4012154"/>
                            <a:ext cx="174625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 name="TextBox 49"/>
              <p:cNvSpPr txBox="1"/>
              <p:nvPr/>
            </p:nvSpPr>
            <p:spPr>
              <a:xfrm>
                <a:off x="840469" y="2891135"/>
                <a:ext cx="2819400" cy="923330"/>
              </a:xfrm>
              <a:prstGeom prst="rect">
                <a:avLst/>
              </a:prstGeom>
              <a:noFill/>
            </p:spPr>
            <p:txBody>
              <a:bodyPr wrap="square" rtlCol="0">
                <a:spAutoFit/>
              </a:bodyPr>
              <a:lstStyle/>
              <a:p>
                <a:r>
                  <a:rPr lang="en-US" b="1" dirty="0">
                    <a:solidFill>
                      <a:srgbClr val="0000FF"/>
                    </a:solidFill>
                  </a:rPr>
                  <a:t>The work done by gravity while body moves down like this!</a:t>
                </a:r>
              </a:p>
            </p:txBody>
          </p:sp>
        </p:grpSp>
        <p:grpSp>
          <p:nvGrpSpPr>
            <p:cNvPr id="19" name="Group 18"/>
            <p:cNvGrpSpPr/>
            <p:nvPr/>
          </p:nvGrpSpPr>
          <p:grpSpPr>
            <a:xfrm>
              <a:off x="4038600" y="1293392"/>
              <a:ext cx="4855293" cy="1983208"/>
              <a:chOff x="4038600" y="1293392"/>
              <a:chExt cx="4855293" cy="1983208"/>
            </a:xfrm>
          </p:grpSpPr>
          <p:grpSp>
            <p:nvGrpSpPr>
              <p:cNvPr id="31" name="Group 30"/>
              <p:cNvGrpSpPr/>
              <p:nvPr/>
            </p:nvGrpSpPr>
            <p:grpSpPr>
              <a:xfrm>
                <a:off x="8246997" y="1295400"/>
                <a:ext cx="646896" cy="1582999"/>
                <a:chOff x="295037" y="4896978"/>
                <a:chExt cx="646896" cy="1582999"/>
              </a:xfrm>
            </p:grpSpPr>
            <p:cxnSp>
              <p:nvCxnSpPr>
                <p:cNvPr id="42" name="Straight Arrow Connector 41"/>
                <p:cNvCxnSpPr/>
                <p:nvPr/>
              </p:nvCxnSpPr>
              <p:spPr>
                <a:xfrm>
                  <a:off x="533400" y="5638800"/>
                  <a:ext cx="0" cy="6598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52" idx="5"/>
                </p:cNvCxnSpPr>
                <p:nvPr/>
              </p:nvCxnSpPr>
              <p:spPr>
                <a:xfrm>
                  <a:off x="676445" y="4896978"/>
                  <a:ext cx="1476" cy="810114"/>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95037" y="6172200"/>
                  <a:ext cx="420308" cy="307777"/>
                </a:xfrm>
                <a:prstGeom prst="rect">
                  <a:avLst/>
                </a:prstGeom>
                <a:noFill/>
              </p:spPr>
              <p:txBody>
                <a:bodyPr wrap="none" rtlCol="1">
                  <a:spAutoFit/>
                </a:bodyPr>
                <a:lstStyle/>
                <a:p>
                  <a:r>
                    <a:rPr lang="en-US" sz="1400" i="1" dirty="0"/>
                    <a:t>mg</a:t>
                  </a:r>
                  <a:endParaRPr lang="ar-SA" sz="1400" i="1" dirty="0"/>
                </a:p>
              </p:txBody>
            </p:sp>
            <p:sp>
              <p:nvSpPr>
                <p:cNvPr id="46" name="TextBox 45"/>
                <p:cNvSpPr txBox="1"/>
                <p:nvPr/>
              </p:nvSpPr>
              <p:spPr>
                <a:xfrm>
                  <a:off x="664293" y="5131041"/>
                  <a:ext cx="277640" cy="307777"/>
                </a:xfrm>
                <a:prstGeom prst="rect">
                  <a:avLst/>
                </a:prstGeom>
                <a:noFill/>
              </p:spPr>
              <p:txBody>
                <a:bodyPr wrap="none" rtlCol="1">
                  <a:spAutoFit/>
                </a:bodyPr>
                <a:lstStyle/>
                <a:p>
                  <a:r>
                    <a:rPr lang="en-US" sz="1400" i="1" dirty="0"/>
                    <a:t>h</a:t>
                  </a:r>
                  <a:endParaRPr lang="ar-SA" sz="1400" i="1" dirty="0"/>
                </a:p>
              </p:txBody>
            </p:sp>
            <p:sp>
              <p:nvSpPr>
                <p:cNvPr id="52" name="Oval 51"/>
                <p:cNvSpPr/>
                <p:nvPr/>
              </p:nvSpPr>
              <p:spPr>
                <a:xfrm>
                  <a:off x="470483" y="5498625"/>
                  <a:ext cx="243029" cy="24423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aphicFrame>
            <p:nvGraphicFramePr>
              <p:cNvPr id="36" name="Object 10"/>
              <p:cNvGraphicFramePr>
                <a:graphicFrameLocks noChangeAspect="1"/>
              </p:cNvGraphicFramePr>
              <p:nvPr>
                <p:extLst>
                  <p:ext uri="{D42A27DB-BD31-4B8C-83A1-F6EECF244321}">
                    <p14:modId xmlns:p14="http://schemas.microsoft.com/office/powerpoint/2010/main" val="3849314932"/>
                  </p:ext>
                </p:extLst>
              </p:nvPr>
            </p:nvGraphicFramePr>
            <p:xfrm>
              <a:off x="6083300" y="1916113"/>
              <a:ext cx="1700213" cy="320675"/>
            </p:xfrm>
            <a:graphic>
              <a:graphicData uri="http://schemas.openxmlformats.org/presentationml/2006/ole">
                <mc:AlternateContent xmlns:mc="http://schemas.openxmlformats.org/markup-compatibility/2006">
                  <mc:Choice xmlns:v="urn:schemas-microsoft-com:vml" Requires="v">
                    <p:oleObj spid="_x0000_s400701" name="Equation" r:id="rId7" imgW="1244520" imgH="253800" progId="Equation.3">
                      <p:embed/>
                    </p:oleObj>
                  </mc:Choice>
                  <mc:Fallback>
                    <p:oleObj name="Equation" r:id="rId7" imgW="1244520" imgH="253800" progId="Equation.3">
                      <p:embed/>
                      <p:pic>
                        <p:nvPicPr>
                          <p:cNvPr id="0" name=""/>
                          <p:cNvPicPr>
                            <a:picLocks noChangeAspect="1" noChangeArrowheads="1"/>
                          </p:cNvPicPr>
                          <p:nvPr/>
                        </p:nvPicPr>
                        <p:blipFill>
                          <a:blip r:embed="rId8"/>
                          <a:srcRect/>
                          <a:stretch>
                            <a:fillRect/>
                          </a:stretch>
                        </p:blipFill>
                        <p:spPr bwMode="auto">
                          <a:xfrm>
                            <a:off x="6083300" y="1916113"/>
                            <a:ext cx="1700213" cy="320675"/>
                          </a:xfrm>
                          <a:prstGeom prst="rect">
                            <a:avLst/>
                          </a:prstGeom>
                          <a:noFill/>
                          <a:extLst/>
                        </p:spPr>
                      </p:pic>
                    </p:oleObj>
                  </mc:Fallback>
                </mc:AlternateContent>
              </a:graphicData>
            </a:graphic>
          </p:graphicFrame>
          <p:cxnSp>
            <p:nvCxnSpPr>
              <p:cNvPr id="37" name="Straight Connector 36"/>
              <p:cNvCxnSpPr/>
              <p:nvPr/>
            </p:nvCxnSpPr>
            <p:spPr>
              <a:xfrm>
                <a:off x="5694020" y="1372144"/>
                <a:ext cx="22567" cy="19044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4038600" y="1732643"/>
                <a:ext cx="4395046" cy="4479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9" name="Object 10"/>
              <p:cNvGraphicFramePr>
                <a:graphicFrameLocks noChangeAspect="1"/>
              </p:cNvGraphicFramePr>
              <p:nvPr>
                <p:extLst>
                  <p:ext uri="{D42A27DB-BD31-4B8C-83A1-F6EECF244321}">
                    <p14:modId xmlns:p14="http://schemas.microsoft.com/office/powerpoint/2010/main" val="1137589286"/>
                  </p:ext>
                </p:extLst>
              </p:nvPr>
            </p:nvGraphicFramePr>
            <p:xfrm>
              <a:off x="4581332" y="1970530"/>
              <a:ext cx="704335" cy="260788"/>
            </p:xfrm>
            <a:graphic>
              <a:graphicData uri="http://schemas.openxmlformats.org/presentationml/2006/ole">
                <mc:AlternateContent xmlns:mc="http://schemas.openxmlformats.org/markup-compatibility/2006">
                  <mc:Choice xmlns:v="urn:schemas-microsoft-com:vml" Requires="v">
                    <p:oleObj spid="_x0000_s400702" name="معادلة" r:id="rId9" imgW="419040" imgH="228600" progId="Equation.3">
                      <p:embed/>
                    </p:oleObj>
                  </mc:Choice>
                  <mc:Fallback>
                    <p:oleObj name="معادلة" r:id="rId9" imgW="419040" imgH="228600" progId="Equation.3">
                      <p:embed/>
                      <p:pic>
                        <p:nvPicPr>
                          <p:cNvPr id="0" name=""/>
                          <p:cNvPicPr>
                            <a:picLocks noChangeAspect="1" noChangeArrowheads="1"/>
                          </p:cNvPicPr>
                          <p:nvPr/>
                        </p:nvPicPr>
                        <p:blipFill>
                          <a:blip r:embed="rId10"/>
                          <a:srcRect/>
                          <a:stretch>
                            <a:fillRect/>
                          </a:stretch>
                        </p:blipFill>
                        <p:spPr bwMode="auto">
                          <a:xfrm>
                            <a:off x="4581332" y="1970530"/>
                            <a:ext cx="704335" cy="260788"/>
                          </a:xfrm>
                          <a:prstGeom prst="rect">
                            <a:avLst/>
                          </a:prstGeom>
                          <a:noFill/>
                          <a:extLst/>
                        </p:spPr>
                      </p:pic>
                    </p:oleObj>
                  </mc:Fallback>
                </mc:AlternateContent>
              </a:graphicData>
            </a:graphic>
          </p:graphicFrame>
          <p:sp>
            <p:nvSpPr>
              <p:cNvPr id="40" name="TextBox 39"/>
              <p:cNvSpPr txBox="1"/>
              <p:nvPr/>
            </p:nvSpPr>
            <p:spPr>
              <a:xfrm flipH="1">
                <a:off x="4876800" y="1372144"/>
                <a:ext cx="228600" cy="369332"/>
              </a:xfrm>
              <a:prstGeom prst="rect">
                <a:avLst/>
              </a:prstGeom>
              <a:noFill/>
            </p:spPr>
            <p:txBody>
              <a:bodyPr wrap="square" rtlCol="1">
                <a:spAutoFit/>
              </a:bodyPr>
              <a:lstStyle/>
              <a:p>
                <a:r>
                  <a:rPr lang="en-US" b="1" i="1" dirty="0" err="1"/>
                  <a:t>i</a:t>
                </a:r>
                <a:endParaRPr lang="ar-SA" b="1" i="1" dirty="0"/>
              </a:p>
            </p:txBody>
          </p:sp>
          <p:sp>
            <p:nvSpPr>
              <p:cNvPr id="41" name="TextBox 40"/>
              <p:cNvSpPr txBox="1"/>
              <p:nvPr/>
            </p:nvSpPr>
            <p:spPr>
              <a:xfrm>
                <a:off x="7664012" y="1293392"/>
                <a:ext cx="239168" cy="369332"/>
              </a:xfrm>
              <a:prstGeom prst="rect">
                <a:avLst/>
              </a:prstGeom>
              <a:noFill/>
            </p:spPr>
            <p:txBody>
              <a:bodyPr wrap="none" rtlCol="1">
                <a:spAutoFit/>
              </a:bodyPr>
              <a:lstStyle/>
              <a:p>
                <a:r>
                  <a:rPr lang="en-US" i="1" dirty="0" err="1"/>
                  <a:t>j</a:t>
                </a:r>
                <a:endParaRPr lang="ar-SA" i="1" dirty="0"/>
              </a:p>
            </p:txBody>
          </p:sp>
          <p:cxnSp>
            <p:nvCxnSpPr>
              <p:cNvPr id="30" name="Straight Connector 29"/>
              <p:cNvCxnSpPr/>
              <p:nvPr/>
            </p:nvCxnSpPr>
            <p:spPr>
              <a:xfrm flipV="1">
                <a:off x="4122730" y="3233046"/>
                <a:ext cx="4395046" cy="4355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53" name="Object 10"/>
              <p:cNvGraphicFramePr>
                <a:graphicFrameLocks noChangeAspect="1"/>
              </p:cNvGraphicFramePr>
              <p:nvPr>
                <p:extLst>
                  <p:ext uri="{D42A27DB-BD31-4B8C-83A1-F6EECF244321}">
                    <p14:modId xmlns:p14="http://schemas.microsoft.com/office/powerpoint/2010/main" val="308131955"/>
                  </p:ext>
                </p:extLst>
              </p:nvPr>
            </p:nvGraphicFramePr>
            <p:xfrm>
              <a:off x="4539818" y="2349828"/>
              <a:ext cx="844550" cy="227977"/>
            </p:xfrm>
            <a:graphic>
              <a:graphicData uri="http://schemas.openxmlformats.org/presentationml/2006/ole">
                <mc:AlternateContent xmlns:mc="http://schemas.openxmlformats.org/markup-compatibility/2006">
                  <mc:Choice xmlns:v="urn:schemas-microsoft-com:vml" Requires="v">
                    <p:oleObj spid="_x0000_s400703" name="معادلة" r:id="rId11" imgW="444240" imgH="177480" progId="Equation.3">
                      <p:embed/>
                    </p:oleObj>
                  </mc:Choice>
                  <mc:Fallback>
                    <p:oleObj name="معادلة" r:id="rId11" imgW="444240" imgH="177480" progId="Equation.3">
                      <p:embed/>
                      <p:pic>
                        <p:nvPicPr>
                          <p:cNvPr id="0" name=""/>
                          <p:cNvPicPr>
                            <a:picLocks noChangeAspect="1" noChangeArrowheads="1"/>
                          </p:cNvPicPr>
                          <p:nvPr/>
                        </p:nvPicPr>
                        <p:blipFill>
                          <a:blip r:embed="rId12"/>
                          <a:srcRect/>
                          <a:stretch>
                            <a:fillRect/>
                          </a:stretch>
                        </p:blipFill>
                        <p:spPr bwMode="auto">
                          <a:xfrm>
                            <a:off x="4539818" y="2349828"/>
                            <a:ext cx="844550" cy="227977"/>
                          </a:xfrm>
                          <a:prstGeom prst="rect">
                            <a:avLst/>
                          </a:prstGeom>
                          <a:noFill/>
                          <a:extLst/>
                        </p:spPr>
                      </p:pic>
                    </p:oleObj>
                  </mc:Fallback>
                </mc:AlternateContent>
              </a:graphicData>
            </a:graphic>
          </p:graphicFrame>
          <p:graphicFrame>
            <p:nvGraphicFramePr>
              <p:cNvPr id="54" name="Object 10"/>
              <p:cNvGraphicFramePr>
                <a:graphicFrameLocks noChangeAspect="1"/>
              </p:cNvGraphicFramePr>
              <p:nvPr>
                <p:extLst>
                  <p:ext uri="{D42A27DB-BD31-4B8C-83A1-F6EECF244321}">
                    <p14:modId xmlns:p14="http://schemas.microsoft.com/office/powerpoint/2010/main" val="290807317"/>
                  </p:ext>
                </p:extLst>
              </p:nvPr>
            </p:nvGraphicFramePr>
            <p:xfrm>
              <a:off x="6375400" y="2363788"/>
              <a:ext cx="1006475" cy="304800"/>
            </p:xfrm>
            <a:graphic>
              <a:graphicData uri="http://schemas.openxmlformats.org/presentationml/2006/ole">
                <mc:AlternateContent xmlns:mc="http://schemas.openxmlformats.org/markup-compatibility/2006">
                  <mc:Choice xmlns:v="urn:schemas-microsoft-com:vml" Requires="v">
                    <p:oleObj spid="_x0000_s400704" name="معادلة" r:id="rId13" imgW="736560" imgH="241200" progId="Equation.3">
                      <p:embed/>
                    </p:oleObj>
                  </mc:Choice>
                  <mc:Fallback>
                    <p:oleObj name="معادلة" r:id="rId13" imgW="736560" imgH="241200" progId="Equation.3">
                      <p:embed/>
                      <p:pic>
                        <p:nvPicPr>
                          <p:cNvPr id="0" name=""/>
                          <p:cNvPicPr>
                            <a:picLocks noChangeAspect="1" noChangeArrowheads="1"/>
                          </p:cNvPicPr>
                          <p:nvPr/>
                        </p:nvPicPr>
                        <p:blipFill>
                          <a:blip r:embed="rId14"/>
                          <a:srcRect/>
                          <a:stretch>
                            <a:fillRect/>
                          </a:stretch>
                        </p:blipFill>
                        <p:spPr bwMode="auto">
                          <a:xfrm>
                            <a:off x="6375400" y="2363788"/>
                            <a:ext cx="1006475" cy="304800"/>
                          </a:xfrm>
                          <a:prstGeom prst="rect">
                            <a:avLst/>
                          </a:prstGeom>
                          <a:noFill/>
                          <a:extLst/>
                        </p:spPr>
                      </p:pic>
                    </p:oleObj>
                  </mc:Fallback>
                </mc:AlternateContent>
              </a:graphicData>
            </a:graphic>
          </p:graphicFrame>
          <p:graphicFrame>
            <p:nvGraphicFramePr>
              <p:cNvPr id="55" name="Object 10"/>
              <p:cNvGraphicFramePr>
                <a:graphicFrameLocks noChangeAspect="1"/>
              </p:cNvGraphicFramePr>
              <p:nvPr>
                <p:extLst>
                  <p:ext uri="{D42A27DB-BD31-4B8C-83A1-F6EECF244321}">
                    <p14:modId xmlns:p14="http://schemas.microsoft.com/office/powerpoint/2010/main" val="1511252271"/>
                  </p:ext>
                </p:extLst>
              </p:nvPr>
            </p:nvGraphicFramePr>
            <p:xfrm>
              <a:off x="4681538" y="2741613"/>
              <a:ext cx="606425" cy="288925"/>
            </p:xfrm>
            <a:graphic>
              <a:graphicData uri="http://schemas.openxmlformats.org/presentationml/2006/ole">
                <mc:AlternateContent xmlns:mc="http://schemas.openxmlformats.org/markup-compatibility/2006">
                  <mc:Choice xmlns:v="urn:schemas-microsoft-com:vml" Requires="v">
                    <p:oleObj spid="_x0000_s400705" name="معادلة" r:id="rId15" imgW="444240" imgH="228600" progId="Equation.3">
                      <p:embed/>
                    </p:oleObj>
                  </mc:Choice>
                  <mc:Fallback>
                    <p:oleObj name="معادلة" r:id="rId15" imgW="444240" imgH="228600" progId="Equation.3">
                      <p:embed/>
                      <p:pic>
                        <p:nvPicPr>
                          <p:cNvPr id="0" name=""/>
                          <p:cNvPicPr>
                            <a:picLocks noChangeAspect="1" noChangeArrowheads="1"/>
                          </p:cNvPicPr>
                          <p:nvPr/>
                        </p:nvPicPr>
                        <p:blipFill>
                          <a:blip r:embed="rId16"/>
                          <a:srcRect/>
                          <a:stretch>
                            <a:fillRect/>
                          </a:stretch>
                        </p:blipFill>
                        <p:spPr bwMode="auto">
                          <a:xfrm>
                            <a:off x="4681538" y="2741613"/>
                            <a:ext cx="606425" cy="288925"/>
                          </a:xfrm>
                          <a:prstGeom prst="rect">
                            <a:avLst/>
                          </a:prstGeom>
                          <a:noFill/>
                          <a:extLst/>
                        </p:spPr>
                      </p:pic>
                    </p:oleObj>
                  </mc:Fallback>
                </mc:AlternateContent>
              </a:graphicData>
            </a:graphic>
          </p:graphicFrame>
        </p:grpSp>
        <p:grpSp>
          <p:nvGrpSpPr>
            <p:cNvPr id="56" name="Group 55"/>
            <p:cNvGrpSpPr/>
            <p:nvPr/>
          </p:nvGrpSpPr>
          <p:grpSpPr>
            <a:xfrm>
              <a:off x="3947753" y="3695415"/>
              <a:ext cx="4855293" cy="1983208"/>
              <a:chOff x="4038600" y="1293392"/>
              <a:chExt cx="4855293" cy="1983208"/>
            </a:xfrm>
          </p:grpSpPr>
          <p:grpSp>
            <p:nvGrpSpPr>
              <p:cNvPr id="57" name="Group 56"/>
              <p:cNvGrpSpPr/>
              <p:nvPr/>
            </p:nvGrpSpPr>
            <p:grpSpPr>
              <a:xfrm>
                <a:off x="8246997" y="1893263"/>
                <a:ext cx="646896" cy="985136"/>
                <a:chOff x="295037" y="5494841"/>
                <a:chExt cx="646896" cy="985136"/>
              </a:xfrm>
            </p:grpSpPr>
            <p:cxnSp>
              <p:nvCxnSpPr>
                <p:cNvPr id="68" name="Straight Arrow Connector 67"/>
                <p:cNvCxnSpPr/>
                <p:nvPr/>
              </p:nvCxnSpPr>
              <p:spPr>
                <a:xfrm>
                  <a:off x="533400" y="5638800"/>
                  <a:ext cx="0" cy="6598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676445" y="5494841"/>
                  <a:ext cx="1476" cy="810114"/>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295037" y="6172200"/>
                  <a:ext cx="420308" cy="307777"/>
                </a:xfrm>
                <a:prstGeom prst="rect">
                  <a:avLst/>
                </a:prstGeom>
                <a:noFill/>
              </p:spPr>
              <p:txBody>
                <a:bodyPr wrap="none" rtlCol="1">
                  <a:spAutoFit/>
                </a:bodyPr>
                <a:lstStyle/>
                <a:p>
                  <a:r>
                    <a:rPr lang="en-US" sz="1400" i="1" dirty="0"/>
                    <a:t>mg</a:t>
                  </a:r>
                  <a:endParaRPr lang="ar-SA" sz="1400" i="1" dirty="0"/>
                </a:p>
              </p:txBody>
            </p:sp>
            <p:sp>
              <p:nvSpPr>
                <p:cNvPr id="71" name="TextBox 70"/>
                <p:cNvSpPr txBox="1"/>
                <p:nvPr/>
              </p:nvSpPr>
              <p:spPr>
                <a:xfrm>
                  <a:off x="664293" y="5768578"/>
                  <a:ext cx="277640" cy="307777"/>
                </a:xfrm>
                <a:prstGeom prst="rect">
                  <a:avLst/>
                </a:prstGeom>
                <a:noFill/>
              </p:spPr>
              <p:txBody>
                <a:bodyPr wrap="none" rtlCol="1">
                  <a:spAutoFit/>
                </a:bodyPr>
                <a:lstStyle/>
                <a:p>
                  <a:r>
                    <a:rPr lang="en-US" sz="1400" i="1" dirty="0"/>
                    <a:t>h</a:t>
                  </a:r>
                  <a:endParaRPr lang="ar-SA" sz="1400" i="1" dirty="0"/>
                </a:p>
              </p:txBody>
            </p:sp>
            <p:sp>
              <p:nvSpPr>
                <p:cNvPr id="72" name="Oval 71"/>
                <p:cNvSpPr/>
                <p:nvPr/>
              </p:nvSpPr>
              <p:spPr>
                <a:xfrm>
                  <a:off x="470483" y="5498625"/>
                  <a:ext cx="243029" cy="24423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aphicFrame>
            <p:nvGraphicFramePr>
              <p:cNvPr id="58" name="Object 10"/>
              <p:cNvGraphicFramePr>
                <a:graphicFrameLocks noChangeAspect="1"/>
              </p:cNvGraphicFramePr>
              <p:nvPr>
                <p:extLst>
                  <p:ext uri="{D42A27DB-BD31-4B8C-83A1-F6EECF244321}">
                    <p14:modId xmlns:p14="http://schemas.microsoft.com/office/powerpoint/2010/main" val="2440039937"/>
                  </p:ext>
                </p:extLst>
              </p:nvPr>
            </p:nvGraphicFramePr>
            <p:xfrm>
              <a:off x="6170972" y="1915977"/>
              <a:ext cx="1525588" cy="320675"/>
            </p:xfrm>
            <a:graphic>
              <a:graphicData uri="http://schemas.openxmlformats.org/presentationml/2006/ole">
                <mc:AlternateContent xmlns:mc="http://schemas.openxmlformats.org/markup-compatibility/2006">
                  <mc:Choice xmlns:v="urn:schemas-microsoft-com:vml" Requires="v">
                    <p:oleObj spid="_x0000_s400706" name="Equation" r:id="rId17" imgW="1117440" imgH="253800" progId="Equation.3">
                      <p:embed/>
                    </p:oleObj>
                  </mc:Choice>
                  <mc:Fallback>
                    <p:oleObj name="Equation" r:id="rId17" imgW="1117440" imgH="253800" progId="Equation.3">
                      <p:embed/>
                      <p:pic>
                        <p:nvPicPr>
                          <p:cNvPr id="0" name=""/>
                          <p:cNvPicPr>
                            <a:picLocks noChangeAspect="1" noChangeArrowheads="1"/>
                          </p:cNvPicPr>
                          <p:nvPr/>
                        </p:nvPicPr>
                        <p:blipFill>
                          <a:blip r:embed="rId18"/>
                          <a:srcRect/>
                          <a:stretch>
                            <a:fillRect/>
                          </a:stretch>
                        </p:blipFill>
                        <p:spPr bwMode="auto">
                          <a:xfrm>
                            <a:off x="6170972" y="1915977"/>
                            <a:ext cx="1525588" cy="320675"/>
                          </a:xfrm>
                          <a:prstGeom prst="rect">
                            <a:avLst/>
                          </a:prstGeom>
                          <a:noFill/>
                          <a:extLst/>
                        </p:spPr>
                      </p:pic>
                    </p:oleObj>
                  </mc:Fallback>
                </mc:AlternateContent>
              </a:graphicData>
            </a:graphic>
          </p:graphicFrame>
          <p:cxnSp>
            <p:nvCxnSpPr>
              <p:cNvPr id="59" name="Straight Connector 58"/>
              <p:cNvCxnSpPr/>
              <p:nvPr/>
            </p:nvCxnSpPr>
            <p:spPr>
              <a:xfrm>
                <a:off x="5694020" y="1372144"/>
                <a:ext cx="22567" cy="19044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4038600" y="1732643"/>
                <a:ext cx="4395046" cy="4479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61" name="Object 10"/>
              <p:cNvGraphicFramePr>
                <a:graphicFrameLocks noChangeAspect="1"/>
              </p:cNvGraphicFramePr>
              <p:nvPr>
                <p:extLst>
                  <p:ext uri="{D42A27DB-BD31-4B8C-83A1-F6EECF244321}">
                    <p14:modId xmlns:p14="http://schemas.microsoft.com/office/powerpoint/2010/main" val="1144558238"/>
                  </p:ext>
                </p:extLst>
              </p:nvPr>
            </p:nvGraphicFramePr>
            <p:xfrm>
              <a:off x="4581332" y="1970530"/>
              <a:ext cx="704335" cy="260788"/>
            </p:xfrm>
            <a:graphic>
              <a:graphicData uri="http://schemas.openxmlformats.org/presentationml/2006/ole">
                <mc:AlternateContent xmlns:mc="http://schemas.openxmlformats.org/markup-compatibility/2006">
                  <mc:Choice xmlns:v="urn:schemas-microsoft-com:vml" Requires="v">
                    <p:oleObj spid="_x0000_s400707" name="معادلة" r:id="rId19" imgW="419040" imgH="228600" progId="Equation.3">
                      <p:embed/>
                    </p:oleObj>
                  </mc:Choice>
                  <mc:Fallback>
                    <p:oleObj name="معادلة" r:id="rId19" imgW="419040" imgH="228600" progId="Equation.3">
                      <p:embed/>
                      <p:pic>
                        <p:nvPicPr>
                          <p:cNvPr id="0" name=""/>
                          <p:cNvPicPr>
                            <a:picLocks noChangeAspect="1" noChangeArrowheads="1"/>
                          </p:cNvPicPr>
                          <p:nvPr/>
                        </p:nvPicPr>
                        <p:blipFill>
                          <a:blip r:embed="rId10"/>
                          <a:srcRect/>
                          <a:stretch>
                            <a:fillRect/>
                          </a:stretch>
                        </p:blipFill>
                        <p:spPr bwMode="auto">
                          <a:xfrm>
                            <a:off x="4581332" y="1970530"/>
                            <a:ext cx="704335" cy="260788"/>
                          </a:xfrm>
                          <a:prstGeom prst="rect">
                            <a:avLst/>
                          </a:prstGeom>
                          <a:noFill/>
                          <a:extLst/>
                        </p:spPr>
                      </p:pic>
                    </p:oleObj>
                  </mc:Fallback>
                </mc:AlternateContent>
              </a:graphicData>
            </a:graphic>
          </p:graphicFrame>
          <p:sp>
            <p:nvSpPr>
              <p:cNvPr id="62" name="TextBox 61"/>
              <p:cNvSpPr txBox="1"/>
              <p:nvPr/>
            </p:nvSpPr>
            <p:spPr>
              <a:xfrm flipH="1">
                <a:off x="4876800" y="1372144"/>
                <a:ext cx="228600" cy="369332"/>
              </a:xfrm>
              <a:prstGeom prst="rect">
                <a:avLst/>
              </a:prstGeom>
              <a:noFill/>
            </p:spPr>
            <p:txBody>
              <a:bodyPr wrap="square" rtlCol="1">
                <a:spAutoFit/>
              </a:bodyPr>
              <a:lstStyle/>
              <a:p>
                <a:r>
                  <a:rPr lang="en-US" b="1" i="1" dirty="0" err="1"/>
                  <a:t>i</a:t>
                </a:r>
                <a:endParaRPr lang="ar-SA" b="1" i="1" dirty="0"/>
              </a:p>
            </p:txBody>
          </p:sp>
          <p:sp>
            <p:nvSpPr>
              <p:cNvPr id="63" name="TextBox 62"/>
              <p:cNvSpPr txBox="1"/>
              <p:nvPr/>
            </p:nvSpPr>
            <p:spPr>
              <a:xfrm>
                <a:off x="7664012" y="1293392"/>
                <a:ext cx="239168" cy="369332"/>
              </a:xfrm>
              <a:prstGeom prst="rect">
                <a:avLst/>
              </a:prstGeom>
              <a:noFill/>
            </p:spPr>
            <p:txBody>
              <a:bodyPr wrap="none" rtlCol="1">
                <a:spAutoFit/>
              </a:bodyPr>
              <a:lstStyle/>
              <a:p>
                <a:r>
                  <a:rPr lang="en-US" i="1" dirty="0" err="1"/>
                  <a:t>j</a:t>
                </a:r>
                <a:endParaRPr lang="ar-SA" i="1" dirty="0"/>
              </a:p>
            </p:txBody>
          </p:sp>
          <p:cxnSp>
            <p:nvCxnSpPr>
              <p:cNvPr id="64" name="Straight Connector 63"/>
              <p:cNvCxnSpPr/>
              <p:nvPr/>
            </p:nvCxnSpPr>
            <p:spPr>
              <a:xfrm flipV="1">
                <a:off x="4122730" y="3233046"/>
                <a:ext cx="4395046" cy="4355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65" name="Object 10"/>
              <p:cNvGraphicFramePr>
                <a:graphicFrameLocks noChangeAspect="1"/>
              </p:cNvGraphicFramePr>
              <p:nvPr>
                <p:extLst>
                  <p:ext uri="{D42A27DB-BD31-4B8C-83A1-F6EECF244321}">
                    <p14:modId xmlns:p14="http://schemas.microsoft.com/office/powerpoint/2010/main" val="558092024"/>
                  </p:ext>
                </p:extLst>
              </p:nvPr>
            </p:nvGraphicFramePr>
            <p:xfrm>
              <a:off x="4539818" y="2349828"/>
              <a:ext cx="844550" cy="227977"/>
            </p:xfrm>
            <a:graphic>
              <a:graphicData uri="http://schemas.openxmlformats.org/presentationml/2006/ole">
                <mc:AlternateContent xmlns:mc="http://schemas.openxmlformats.org/markup-compatibility/2006">
                  <mc:Choice xmlns:v="urn:schemas-microsoft-com:vml" Requires="v">
                    <p:oleObj spid="_x0000_s400708" name="معادلة" r:id="rId20" imgW="444240" imgH="177480" progId="Equation.3">
                      <p:embed/>
                    </p:oleObj>
                  </mc:Choice>
                  <mc:Fallback>
                    <p:oleObj name="معادلة" r:id="rId20" imgW="444240" imgH="177480" progId="Equation.3">
                      <p:embed/>
                      <p:pic>
                        <p:nvPicPr>
                          <p:cNvPr id="0" name=""/>
                          <p:cNvPicPr>
                            <a:picLocks noChangeAspect="1" noChangeArrowheads="1"/>
                          </p:cNvPicPr>
                          <p:nvPr/>
                        </p:nvPicPr>
                        <p:blipFill>
                          <a:blip r:embed="rId21"/>
                          <a:srcRect/>
                          <a:stretch>
                            <a:fillRect/>
                          </a:stretch>
                        </p:blipFill>
                        <p:spPr bwMode="auto">
                          <a:xfrm>
                            <a:off x="4539818" y="2349828"/>
                            <a:ext cx="844550" cy="227977"/>
                          </a:xfrm>
                          <a:prstGeom prst="rect">
                            <a:avLst/>
                          </a:prstGeom>
                          <a:noFill/>
                          <a:extLst/>
                        </p:spPr>
                      </p:pic>
                    </p:oleObj>
                  </mc:Fallback>
                </mc:AlternateContent>
              </a:graphicData>
            </a:graphic>
          </p:graphicFrame>
          <p:graphicFrame>
            <p:nvGraphicFramePr>
              <p:cNvPr id="66" name="Object 10"/>
              <p:cNvGraphicFramePr>
                <a:graphicFrameLocks noChangeAspect="1"/>
              </p:cNvGraphicFramePr>
              <p:nvPr>
                <p:extLst>
                  <p:ext uri="{D42A27DB-BD31-4B8C-83A1-F6EECF244321}">
                    <p14:modId xmlns:p14="http://schemas.microsoft.com/office/powerpoint/2010/main" val="4111056788"/>
                  </p:ext>
                </p:extLst>
              </p:nvPr>
            </p:nvGraphicFramePr>
            <p:xfrm>
              <a:off x="6436085" y="2363652"/>
              <a:ext cx="885825" cy="304800"/>
            </p:xfrm>
            <a:graphic>
              <a:graphicData uri="http://schemas.openxmlformats.org/presentationml/2006/ole">
                <mc:AlternateContent xmlns:mc="http://schemas.openxmlformats.org/markup-compatibility/2006">
                  <mc:Choice xmlns:v="urn:schemas-microsoft-com:vml" Requires="v">
                    <p:oleObj spid="_x0000_s400709" name="معادلة" r:id="rId22" imgW="647640" imgH="241200" progId="Equation.3">
                      <p:embed/>
                    </p:oleObj>
                  </mc:Choice>
                  <mc:Fallback>
                    <p:oleObj name="معادلة" r:id="rId22" imgW="647640" imgH="241200" progId="Equation.3">
                      <p:embed/>
                      <p:pic>
                        <p:nvPicPr>
                          <p:cNvPr id="0" name=""/>
                          <p:cNvPicPr>
                            <a:picLocks noChangeAspect="1" noChangeArrowheads="1"/>
                          </p:cNvPicPr>
                          <p:nvPr/>
                        </p:nvPicPr>
                        <p:blipFill>
                          <a:blip r:embed="rId23"/>
                          <a:srcRect/>
                          <a:stretch>
                            <a:fillRect/>
                          </a:stretch>
                        </p:blipFill>
                        <p:spPr bwMode="auto">
                          <a:xfrm>
                            <a:off x="6436085" y="2363652"/>
                            <a:ext cx="885825" cy="304800"/>
                          </a:xfrm>
                          <a:prstGeom prst="rect">
                            <a:avLst/>
                          </a:prstGeom>
                          <a:noFill/>
                          <a:extLst/>
                        </p:spPr>
                      </p:pic>
                    </p:oleObj>
                  </mc:Fallback>
                </mc:AlternateContent>
              </a:graphicData>
            </a:graphic>
          </p:graphicFrame>
          <p:graphicFrame>
            <p:nvGraphicFramePr>
              <p:cNvPr id="67" name="Object 10"/>
              <p:cNvGraphicFramePr>
                <a:graphicFrameLocks noChangeAspect="1"/>
              </p:cNvGraphicFramePr>
              <p:nvPr>
                <p:extLst>
                  <p:ext uri="{D42A27DB-BD31-4B8C-83A1-F6EECF244321}">
                    <p14:modId xmlns:p14="http://schemas.microsoft.com/office/powerpoint/2010/main" val="2483657917"/>
                  </p:ext>
                </p:extLst>
              </p:nvPr>
            </p:nvGraphicFramePr>
            <p:xfrm>
              <a:off x="4681538" y="2741613"/>
              <a:ext cx="606425" cy="288925"/>
            </p:xfrm>
            <a:graphic>
              <a:graphicData uri="http://schemas.openxmlformats.org/presentationml/2006/ole">
                <mc:AlternateContent xmlns:mc="http://schemas.openxmlformats.org/markup-compatibility/2006">
                  <mc:Choice xmlns:v="urn:schemas-microsoft-com:vml" Requires="v">
                    <p:oleObj spid="_x0000_s400710" name="معادلة" r:id="rId24" imgW="444240" imgH="228600" progId="Equation.3">
                      <p:embed/>
                    </p:oleObj>
                  </mc:Choice>
                  <mc:Fallback>
                    <p:oleObj name="معادلة" r:id="rId24" imgW="444240" imgH="228600" progId="Equation.3">
                      <p:embed/>
                      <p:pic>
                        <p:nvPicPr>
                          <p:cNvPr id="0" name=""/>
                          <p:cNvPicPr>
                            <a:picLocks noChangeAspect="1" noChangeArrowheads="1"/>
                          </p:cNvPicPr>
                          <p:nvPr/>
                        </p:nvPicPr>
                        <p:blipFill>
                          <a:blip r:embed="rId25"/>
                          <a:srcRect/>
                          <a:stretch>
                            <a:fillRect/>
                          </a:stretch>
                        </p:blipFill>
                        <p:spPr bwMode="auto">
                          <a:xfrm>
                            <a:off x="4681538" y="2741613"/>
                            <a:ext cx="606425" cy="288925"/>
                          </a:xfrm>
                          <a:prstGeom prst="rect">
                            <a:avLst/>
                          </a:prstGeom>
                          <a:noFill/>
                          <a:extLst/>
                        </p:spPr>
                      </p:pic>
                    </p:oleObj>
                  </mc:Fallback>
                </mc:AlternateContent>
              </a:graphicData>
            </a:graphic>
          </p:graphicFrame>
        </p:grpSp>
      </p:grpSp>
    </p:spTree>
    <p:extLst>
      <p:ext uri="{BB962C8B-B14F-4D97-AF65-F5344CB8AC3E}">
        <p14:creationId xmlns:p14="http://schemas.microsoft.com/office/powerpoint/2010/main" val="230887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accel="43000" fill="hold" grpId="0" nodeType="clickEffect">
                                  <p:stCondLst>
                                    <p:cond delay="0"/>
                                  </p:stCondLst>
                                  <p:childTnLst>
                                    <p:animMotion origin="layout" path="M -3.88889E-6 4.44444E-6 L 0.14219 -0.54144 C 0.17205 -0.66343 0.21667 -0.72917 0.2632 -0.72917 C 0.31632 -0.72917 0.35868 -0.66343 0.38855 -0.54144 L 0.53091 4.44444E-6 " pathEditMode="fixed" rAng="0" ptsTypes="AAAAA">
                                      <p:cBhvr>
                                        <p:cTn id="6" dur="5000" fill="hold"/>
                                        <p:tgtEl>
                                          <p:spTgt spid="2"/>
                                        </p:tgtEl>
                                        <p:attrNameLst>
                                          <p:attrName>ppt_x</p:attrName>
                                          <p:attrName>ppt_y</p:attrName>
                                        </p:attrNameLst>
                                      </p:cBhvr>
                                      <p:rCtr x="26545" y="-36458"/>
                                    </p:animMotion>
                                  </p:childTnLst>
                                </p:cTn>
                              </p:par>
                            </p:childTnLst>
                          </p:cTn>
                        </p:par>
                        <p:par>
                          <p:cTn id="7" fill="hold">
                            <p:stCondLst>
                              <p:cond delay="5000"/>
                            </p:stCondLst>
                            <p:childTnLst>
                              <p:par>
                                <p:cTn id="8" presetID="1" presetClass="entr" presetSubtype="0" fill="hold" nodeType="afterEffect">
                                  <p:stCondLst>
                                    <p:cond delay="0"/>
                                  </p:stCondLst>
                                  <p:childTnLst>
                                    <p:set>
                                      <p:cBhvr>
                                        <p:cTn id="9"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295400" y="24825"/>
            <a:ext cx="1794081" cy="584775"/>
          </a:xfrm>
          <a:prstGeom prst="rect">
            <a:avLst/>
          </a:prstGeom>
          <a:noFill/>
        </p:spPr>
        <p:txBody>
          <a:bodyPr wrap="none" rtlCol="0">
            <a:spAutoFit/>
          </a:bodyPr>
          <a:lstStyle/>
          <a:p>
            <a:r>
              <a:rPr lang="en-US" sz="3200" b="1" dirty="0">
                <a:solidFill>
                  <a:srgbClr val="FF0000"/>
                </a:solidFill>
              </a:rPr>
              <a:t>Examples</a:t>
            </a:r>
          </a:p>
        </p:txBody>
      </p:sp>
      <p:grpSp>
        <p:nvGrpSpPr>
          <p:cNvPr id="10" name="Group 9"/>
          <p:cNvGrpSpPr/>
          <p:nvPr/>
        </p:nvGrpSpPr>
        <p:grpSpPr>
          <a:xfrm>
            <a:off x="102187" y="914400"/>
            <a:ext cx="8875318" cy="1905000"/>
            <a:chOff x="102187" y="914400"/>
            <a:chExt cx="8875318" cy="1905000"/>
          </a:xfrm>
        </p:grpSpPr>
        <p:pic>
          <p:nvPicPr>
            <p:cNvPr id="178184" name="Picture 8"/>
            <p:cNvPicPr>
              <a:picLocks noChangeAspect="1" noChangeArrowheads="1"/>
            </p:cNvPicPr>
            <p:nvPr/>
          </p:nvPicPr>
          <p:blipFill>
            <a:blip r:embed="rId2" cstate="print"/>
            <a:srcRect/>
            <a:stretch>
              <a:fillRect/>
            </a:stretch>
          </p:blipFill>
          <p:spPr bwMode="auto">
            <a:xfrm>
              <a:off x="102187" y="914400"/>
              <a:ext cx="8875318" cy="1905000"/>
            </a:xfrm>
            <a:prstGeom prst="rect">
              <a:avLst/>
            </a:prstGeom>
            <a:noFill/>
            <a:ln w="9525">
              <a:noFill/>
              <a:miter lim="800000"/>
              <a:headEnd/>
              <a:tailEnd/>
            </a:ln>
            <a:effectLst/>
          </p:spPr>
        </p:pic>
        <p:sp>
          <p:nvSpPr>
            <p:cNvPr id="35" name="TextBox 34"/>
            <p:cNvSpPr txBox="1"/>
            <p:nvPr/>
          </p:nvSpPr>
          <p:spPr>
            <a:xfrm>
              <a:off x="359392" y="2296180"/>
              <a:ext cx="3429000" cy="523220"/>
            </a:xfrm>
            <a:prstGeom prst="rect">
              <a:avLst/>
            </a:prstGeom>
            <a:solidFill>
              <a:srgbClr val="FFFF00"/>
            </a:solidFill>
          </p:spPr>
          <p:txBody>
            <a:bodyPr wrap="square" rtlCol="1">
              <a:spAutoFit/>
            </a:bodyPr>
            <a:lstStyle/>
            <a:p>
              <a:pPr marL="342900" indent="-342900">
                <a:buAutoNum type="alphaLcParenBoth"/>
              </a:pPr>
              <a:r>
                <a:rPr lang="en-US" sz="1400" dirty="0"/>
                <a:t>All tie (b) all tie</a:t>
              </a:r>
            </a:p>
            <a:p>
              <a:pPr marL="342900" indent="-342900"/>
              <a:r>
                <a:rPr lang="en-US" sz="1400" dirty="0"/>
                <a:t>Height is same for all situation</a:t>
              </a:r>
              <a:endParaRPr lang="ar-SA" sz="1400" dirty="0"/>
            </a:p>
          </p:txBody>
        </p:sp>
      </p:grpSp>
      <p:cxnSp>
        <p:nvCxnSpPr>
          <p:cNvPr id="9" name="Straight Connector 8"/>
          <p:cNvCxnSpPr/>
          <p:nvPr/>
        </p:nvCxnSpPr>
        <p:spPr>
          <a:xfrm>
            <a:off x="65522" y="561392"/>
            <a:ext cx="891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59392" y="5183326"/>
            <a:ext cx="8327408" cy="923330"/>
          </a:xfrm>
          <a:prstGeom prst="rect">
            <a:avLst/>
          </a:prstGeom>
        </p:spPr>
        <p:txBody>
          <a:bodyPr wrap="square">
            <a:spAutoFit/>
          </a:bodyPr>
          <a:lstStyle/>
          <a:p>
            <a:r>
              <a:rPr lang="en-US" dirty="0"/>
              <a:t>Q6.: A 60-kg boy runs from the 1</a:t>
            </a:r>
            <a:r>
              <a:rPr lang="en-US" baseline="30000" dirty="0"/>
              <a:t>st</a:t>
            </a:r>
            <a:r>
              <a:rPr lang="en-US" dirty="0"/>
              <a:t> floor to the 2</a:t>
            </a:r>
            <a:r>
              <a:rPr lang="en-US" baseline="30000" dirty="0"/>
              <a:t>nd</a:t>
            </a:r>
            <a:r>
              <a:rPr lang="en-US" dirty="0"/>
              <a:t> floor, using the stairs, in 12 s. The stairs are made up of 30 steps, each 10 cm high. Calculate the average power required by the boy. (</a:t>
            </a:r>
            <a:r>
              <a:rPr lang="en-US" dirty="0" err="1"/>
              <a:t>Ans</a:t>
            </a:r>
            <a:r>
              <a:rPr lang="en-US" dirty="0"/>
              <a:t>: 147  W)</a:t>
            </a:r>
          </a:p>
        </p:txBody>
      </p:sp>
      <p:grpSp>
        <p:nvGrpSpPr>
          <p:cNvPr id="12" name="Group 11"/>
          <p:cNvGrpSpPr/>
          <p:nvPr/>
        </p:nvGrpSpPr>
        <p:grpSpPr>
          <a:xfrm>
            <a:off x="331529" y="3124200"/>
            <a:ext cx="8001000" cy="1795361"/>
            <a:chOff x="381000" y="2481778"/>
            <a:chExt cx="8001000" cy="1795361"/>
          </a:xfrm>
        </p:grpSpPr>
        <p:pic>
          <p:nvPicPr>
            <p:cNvPr id="13" name="Picture 5"/>
            <p:cNvPicPr>
              <a:picLocks noChangeAspect="1" noChangeArrowheads="1"/>
            </p:cNvPicPr>
            <p:nvPr/>
          </p:nvPicPr>
          <p:blipFill>
            <a:blip r:embed="rId3" cstate="print"/>
            <a:srcRect/>
            <a:stretch>
              <a:fillRect/>
            </a:stretch>
          </p:blipFill>
          <p:spPr bwMode="auto">
            <a:xfrm>
              <a:off x="6248400" y="2514600"/>
              <a:ext cx="2133600" cy="1762539"/>
            </a:xfrm>
            <a:prstGeom prst="rect">
              <a:avLst/>
            </a:prstGeom>
            <a:noFill/>
            <a:ln w="9525">
              <a:noFill/>
              <a:miter lim="800000"/>
              <a:headEnd/>
              <a:tailEnd/>
            </a:ln>
            <a:effectLst/>
          </p:spPr>
        </p:pic>
        <p:sp>
          <p:nvSpPr>
            <p:cNvPr id="15" name="Rectangle 14"/>
            <p:cNvSpPr/>
            <p:nvPr/>
          </p:nvSpPr>
          <p:spPr>
            <a:xfrm>
              <a:off x="381000" y="2481778"/>
              <a:ext cx="5486400" cy="1754326"/>
            </a:xfrm>
            <a:prstGeom prst="rect">
              <a:avLst/>
            </a:prstGeom>
          </p:spPr>
          <p:txBody>
            <a:bodyPr wrap="square">
              <a:spAutoFit/>
            </a:bodyPr>
            <a:lstStyle/>
            <a:p>
              <a:endParaRPr lang="en-US" dirty="0"/>
            </a:p>
            <a:p>
              <a:r>
                <a:rPr lang="en-US" dirty="0"/>
                <a:t> Q2: A man moves the 10-kg object shown in </a:t>
              </a:r>
              <a:r>
                <a:rPr lang="en-US" b="1" dirty="0"/>
                <a:t>Figure 2 </a:t>
              </a:r>
              <a:r>
                <a:rPr lang="en-US" dirty="0"/>
                <a:t>in a vertical plane from position X to position Y along a circular track of radius R = 20 m. The work done by the force of gravity during this motion is </a:t>
              </a:r>
            </a:p>
            <a:p>
              <a:r>
                <a:rPr lang="en-US" dirty="0"/>
                <a:t>A) − 3920 J </a:t>
              </a:r>
            </a:p>
          </p:txBody>
        </p:sp>
      </p:grpSp>
    </p:spTree>
    <p:extLst>
      <p:ext uri="{BB962C8B-B14F-4D97-AF65-F5344CB8AC3E}">
        <p14:creationId xmlns:p14="http://schemas.microsoft.com/office/powerpoint/2010/main" val="2209107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76200"/>
            <a:ext cx="6336735" cy="523220"/>
          </a:xfrm>
          <a:prstGeom prst="rect">
            <a:avLst/>
          </a:prstGeom>
          <a:noFill/>
        </p:spPr>
        <p:txBody>
          <a:bodyPr wrap="none" rtlCol="1">
            <a:spAutoFit/>
          </a:bodyPr>
          <a:lstStyle/>
          <a:p>
            <a:r>
              <a:rPr lang="en-US" sz="2800" b="1" dirty="0">
                <a:solidFill>
                  <a:srgbClr val="0000FF"/>
                </a:solidFill>
              </a:rPr>
              <a:t>Gravity: Work done by conservative force</a:t>
            </a:r>
            <a:endParaRPr lang="ar-SA" sz="2800" b="1" dirty="0">
              <a:solidFill>
                <a:srgbClr val="0000FF"/>
              </a:solidFill>
            </a:endParaRPr>
          </a:p>
        </p:txBody>
      </p:sp>
      <p:grpSp>
        <p:nvGrpSpPr>
          <p:cNvPr id="13" name="Group 12"/>
          <p:cNvGrpSpPr/>
          <p:nvPr/>
        </p:nvGrpSpPr>
        <p:grpSpPr>
          <a:xfrm>
            <a:off x="365647" y="685800"/>
            <a:ext cx="8522938" cy="2388358"/>
            <a:chOff x="365647" y="685800"/>
            <a:chExt cx="8522938" cy="2388358"/>
          </a:xfrm>
        </p:grpSpPr>
        <p:grpSp>
          <p:nvGrpSpPr>
            <p:cNvPr id="14" name="Group 10"/>
            <p:cNvGrpSpPr/>
            <p:nvPr/>
          </p:nvGrpSpPr>
          <p:grpSpPr>
            <a:xfrm>
              <a:off x="365647" y="685800"/>
              <a:ext cx="8522938" cy="2388358"/>
              <a:chOff x="365647" y="685800"/>
              <a:chExt cx="8522938" cy="2388358"/>
            </a:xfrm>
          </p:grpSpPr>
          <p:pic>
            <p:nvPicPr>
              <p:cNvPr id="16" name="Picture 3"/>
              <p:cNvPicPr>
                <a:picLocks noChangeAspect="1" noChangeArrowheads="1"/>
              </p:cNvPicPr>
              <p:nvPr/>
            </p:nvPicPr>
            <p:blipFill>
              <a:blip r:embed="rId2" cstate="print"/>
              <a:srcRect/>
              <a:stretch>
                <a:fillRect/>
              </a:stretch>
            </p:blipFill>
            <p:spPr bwMode="auto">
              <a:xfrm>
                <a:off x="457200" y="914400"/>
                <a:ext cx="5501640" cy="1447800"/>
              </a:xfrm>
              <a:prstGeom prst="rect">
                <a:avLst/>
              </a:prstGeom>
              <a:noFill/>
              <a:ln w="9525">
                <a:noFill/>
                <a:miter lim="800000"/>
                <a:headEnd/>
                <a:tailEnd/>
              </a:ln>
              <a:effectLst/>
            </p:spPr>
          </p:pic>
          <p:pic>
            <p:nvPicPr>
              <p:cNvPr id="17" name="Picture 2"/>
              <p:cNvPicPr>
                <a:picLocks noChangeAspect="1" noChangeArrowheads="1"/>
              </p:cNvPicPr>
              <p:nvPr/>
            </p:nvPicPr>
            <p:blipFill>
              <a:blip r:embed="rId3" cstate="print"/>
              <a:srcRect/>
              <a:stretch>
                <a:fillRect/>
              </a:stretch>
            </p:blipFill>
            <p:spPr bwMode="auto">
              <a:xfrm>
                <a:off x="6229494" y="685800"/>
                <a:ext cx="2659091" cy="1524000"/>
              </a:xfrm>
              <a:prstGeom prst="rect">
                <a:avLst/>
              </a:prstGeom>
              <a:noFill/>
              <a:ln w="9525">
                <a:noFill/>
                <a:miter lim="800000"/>
                <a:headEnd/>
                <a:tailEnd/>
              </a:ln>
              <a:effectLst/>
            </p:spPr>
          </p:pic>
          <p:pic>
            <p:nvPicPr>
              <p:cNvPr id="18" name="Picture 3"/>
              <p:cNvPicPr>
                <a:picLocks noChangeAspect="1" noChangeArrowheads="1"/>
              </p:cNvPicPr>
              <p:nvPr/>
            </p:nvPicPr>
            <p:blipFill>
              <a:blip r:embed="rId4" cstate="print"/>
              <a:srcRect/>
              <a:stretch>
                <a:fillRect/>
              </a:stretch>
            </p:blipFill>
            <p:spPr bwMode="auto">
              <a:xfrm>
                <a:off x="365647" y="2388358"/>
                <a:ext cx="5486399" cy="685800"/>
              </a:xfrm>
              <a:prstGeom prst="rect">
                <a:avLst/>
              </a:prstGeom>
              <a:noFill/>
              <a:ln w="9525">
                <a:noFill/>
                <a:miter lim="800000"/>
                <a:headEnd/>
                <a:tailEnd/>
              </a:ln>
              <a:effectLst/>
            </p:spPr>
          </p:pic>
        </p:grpSp>
        <p:sp>
          <p:nvSpPr>
            <p:cNvPr id="15" name="TextBox 14"/>
            <p:cNvSpPr txBox="1"/>
            <p:nvPr/>
          </p:nvSpPr>
          <p:spPr>
            <a:xfrm>
              <a:off x="5715000" y="2209800"/>
              <a:ext cx="2180340" cy="307777"/>
            </a:xfrm>
            <a:prstGeom prst="rect">
              <a:avLst/>
            </a:prstGeom>
            <a:noFill/>
          </p:spPr>
          <p:txBody>
            <a:bodyPr wrap="none" rtlCol="1">
              <a:spAutoFit/>
            </a:bodyPr>
            <a:lstStyle/>
            <a:p>
              <a:r>
                <a:rPr lang="en-US" sz="1400" dirty="0"/>
                <a:t>Answer: (a) -368 J, (b) 368 J</a:t>
              </a:r>
              <a:endParaRPr lang="ar-SA" sz="1400" dirty="0"/>
            </a:p>
          </p:txBody>
        </p:sp>
      </p:grpSp>
      <p:grpSp>
        <p:nvGrpSpPr>
          <p:cNvPr id="22" name="Group 21"/>
          <p:cNvGrpSpPr/>
          <p:nvPr/>
        </p:nvGrpSpPr>
        <p:grpSpPr>
          <a:xfrm>
            <a:off x="365647" y="3867843"/>
            <a:ext cx="8608028" cy="2052900"/>
            <a:chOff x="764572" y="402506"/>
            <a:chExt cx="8608028" cy="2052900"/>
          </a:xfrm>
        </p:grpSpPr>
        <p:pic>
          <p:nvPicPr>
            <p:cNvPr id="23" name="Picture 3"/>
            <p:cNvPicPr>
              <a:picLocks noChangeAspect="1" noChangeArrowheads="1"/>
            </p:cNvPicPr>
            <p:nvPr/>
          </p:nvPicPr>
          <p:blipFill>
            <a:blip r:embed="rId5" cstate="print"/>
            <a:srcRect/>
            <a:stretch>
              <a:fillRect/>
            </a:stretch>
          </p:blipFill>
          <p:spPr bwMode="auto">
            <a:xfrm>
              <a:off x="764572" y="841178"/>
              <a:ext cx="6077094" cy="1614228"/>
            </a:xfrm>
            <a:prstGeom prst="rect">
              <a:avLst/>
            </a:prstGeom>
            <a:noFill/>
            <a:ln w="9525">
              <a:noFill/>
              <a:miter lim="800000"/>
              <a:headEnd/>
              <a:tailEnd/>
            </a:ln>
            <a:effectLst/>
          </p:spPr>
        </p:pic>
        <p:pic>
          <p:nvPicPr>
            <p:cNvPr id="24" name="Picture 4"/>
            <p:cNvPicPr>
              <a:picLocks noChangeAspect="1" noChangeArrowheads="1"/>
            </p:cNvPicPr>
            <p:nvPr/>
          </p:nvPicPr>
          <p:blipFill>
            <a:blip r:embed="rId6" cstate="print"/>
            <a:srcRect/>
            <a:stretch>
              <a:fillRect/>
            </a:stretch>
          </p:blipFill>
          <p:spPr bwMode="auto">
            <a:xfrm>
              <a:off x="7357427" y="402506"/>
              <a:ext cx="2015173" cy="1987055"/>
            </a:xfrm>
            <a:prstGeom prst="rect">
              <a:avLst/>
            </a:prstGeom>
            <a:noFill/>
            <a:ln w="9525">
              <a:noFill/>
              <a:miter lim="800000"/>
              <a:headEnd/>
              <a:tailEnd/>
            </a:ln>
            <a:effectLst/>
          </p:spPr>
        </p:pic>
      </p:grpSp>
      <p:cxnSp>
        <p:nvCxnSpPr>
          <p:cNvPr id="12" name="Straight Connector 11"/>
          <p:cNvCxnSpPr/>
          <p:nvPr/>
        </p:nvCxnSpPr>
        <p:spPr>
          <a:xfrm>
            <a:off x="65522" y="561392"/>
            <a:ext cx="891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674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819400"/>
            <a:ext cx="6705600" cy="769441"/>
          </a:xfrm>
          <a:prstGeom prst="rect">
            <a:avLst/>
          </a:prstGeom>
          <a:noFill/>
        </p:spPr>
        <p:txBody>
          <a:bodyPr wrap="square" rtlCol="0">
            <a:spAutoFit/>
          </a:bodyPr>
          <a:lstStyle/>
          <a:p>
            <a:r>
              <a:rPr lang="en-US" sz="4400" b="1" dirty="0">
                <a:solidFill>
                  <a:srgbClr val="0000FF"/>
                </a:solidFill>
              </a:rPr>
              <a:t>Work Done by Spring Force</a:t>
            </a:r>
          </a:p>
        </p:txBody>
      </p:sp>
    </p:spTree>
    <p:extLst>
      <p:ext uri="{BB962C8B-B14F-4D97-AF65-F5344CB8AC3E}">
        <p14:creationId xmlns:p14="http://schemas.microsoft.com/office/powerpoint/2010/main" val="3219314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26" descr="F07_11"/>
          <p:cNvPicPr>
            <a:picLocks noChangeAspect="1" noChangeArrowheads="1"/>
          </p:cNvPicPr>
          <p:nvPr/>
        </p:nvPicPr>
        <p:blipFill>
          <a:blip r:embed="rId4" cstate="print"/>
          <a:srcRect/>
          <a:stretch>
            <a:fillRect/>
          </a:stretch>
        </p:blipFill>
        <p:spPr bwMode="auto">
          <a:xfrm>
            <a:off x="306387" y="1550987"/>
            <a:ext cx="3732213" cy="5002213"/>
          </a:xfrm>
          <a:prstGeom prst="rect">
            <a:avLst/>
          </a:prstGeom>
          <a:noFill/>
        </p:spPr>
      </p:pic>
      <p:sp>
        <p:nvSpPr>
          <p:cNvPr id="12" name="Title 1"/>
          <p:cNvSpPr txBox="1">
            <a:spLocks/>
          </p:cNvSpPr>
          <p:nvPr/>
        </p:nvSpPr>
        <p:spPr>
          <a:xfrm>
            <a:off x="152400" y="76200"/>
            <a:ext cx="8458200" cy="533400"/>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u="sng" dirty="0">
                <a:solidFill>
                  <a:srgbClr val="FF0000"/>
                </a:solidFill>
                <a:latin typeface="+mj-lt"/>
                <a:ea typeface="+mj-ea"/>
                <a:cs typeface="+mj-cs"/>
              </a:rPr>
              <a:t>Spring Force</a:t>
            </a:r>
            <a:endParaRPr kumimoji="0" lang="en-US" sz="2800" b="1" i="0" u="sng" strike="noStrike" kern="1200" cap="none" spc="0" normalizeH="0" baseline="0" noProof="0" dirty="0">
              <a:ln>
                <a:noFill/>
              </a:ln>
              <a:solidFill>
                <a:srgbClr val="FF0000"/>
              </a:solidFill>
              <a:effectLst/>
              <a:uLnTx/>
              <a:uFillTx/>
              <a:latin typeface="+mj-lt"/>
              <a:ea typeface="+mj-ea"/>
              <a:cs typeface="+mj-cs"/>
            </a:endParaRPr>
          </a:p>
        </p:txBody>
      </p:sp>
      <p:sp>
        <p:nvSpPr>
          <p:cNvPr id="14" name="TextBox 13"/>
          <p:cNvSpPr txBox="1"/>
          <p:nvPr/>
        </p:nvSpPr>
        <p:spPr>
          <a:xfrm>
            <a:off x="4876800" y="762000"/>
            <a:ext cx="4064182" cy="923330"/>
          </a:xfrm>
          <a:prstGeom prst="rect">
            <a:avLst/>
          </a:prstGeom>
          <a:noFill/>
        </p:spPr>
        <p:txBody>
          <a:bodyPr wrap="square" rtlCol="1">
            <a:spAutoFit/>
          </a:bodyPr>
          <a:lstStyle/>
          <a:p>
            <a:pPr marL="342900" indent="-342900"/>
            <a:r>
              <a:rPr lang="en-US" b="1" dirty="0">
                <a:solidFill>
                  <a:srgbClr val="0000FF"/>
                </a:solidFill>
              </a:rPr>
              <a:t>Within the elastic limit the spring force is always opposite to the applied force or displacement.</a:t>
            </a:r>
            <a:endParaRPr lang="ar-SA" b="1" dirty="0">
              <a:solidFill>
                <a:srgbClr val="0000FF"/>
              </a:solidFill>
            </a:endParaRPr>
          </a:p>
        </p:txBody>
      </p:sp>
      <p:graphicFrame>
        <p:nvGraphicFramePr>
          <p:cNvPr id="121857" name="Object 1"/>
          <p:cNvGraphicFramePr>
            <a:graphicFrameLocks noChangeAspect="1"/>
          </p:cNvGraphicFramePr>
          <p:nvPr/>
        </p:nvGraphicFramePr>
        <p:xfrm>
          <a:off x="5821363" y="2114550"/>
          <a:ext cx="2357437" cy="685800"/>
        </p:xfrm>
        <a:graphic>
          <a:graphicData uri="http://schemas.openxmlformats.org/presentationml/2006/ole">
            <mc:AlternateContent xmlns:mc="http://schemas.openxmlformats.org/markup-compatibility/2006">
              <mc:Choice xmlns:v="urn:schemas-microsoft-com:vml" Requires="v">
                <p:oleObj spid="_x0000_s310637" name="Equation" r:id="rId5" imgW="672840" imgH="253800" progId="Equation.3">
                  <p:embed/>
                </p:oleObj>
              </mc:Choice>
              <mc:Fallback>
                <p:oleObj name="Equation" r:id="rId5" imgW="672840" imgH="2538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1363" y="2114550"/>
                        <a:ext cx="2357437"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17"/>
          <p:cNvGrpSpPr/>
          <p:nvPr/>
        </p:nvGrpSpPr>
        <p:grpSpPr>
          <a:xfrm>
            <a:off x="6172200" y="1752588"/>
            <a:ext cx="1323210" cy="457208"/>
            <a:chOff x="6400799" y="3230640"/>
            <a:chExt cx="1338956" cy="366476"/>
          </a:xfrm>
        </p:grpSpPr>
        <p:sp>
          <p:nvSpPr>
            <p:cNvPr id="15" name="TextBox 14"/>
            <p:cNvSpPr txBox="1"/>
            <p:nvPr/>
          </p:nvSpPr>
          <p:spPr>
            <a:xfrm>
              <a:off x="6400799" y="3230640"/>
              <a:ext cx="1338956" cy="307777"/>
            </a:xfrm>
            <a:prstGeom prst="rect">
              <a:avLst/>
            </a:prstGeom>
            <a:noFill/>
          </p:spPr>
          <p:txBody>
            <a:bodyPr wrap="none" rtlCol="1">
              <a:spAutoFit/>
            </a:bodyPr>
            <a:lstStyle/>
            <a:p>
              <a:r>
                <a:rPr lang="en-US" sz="1400" b="1" dirty="0">
                  <a:solidFill>
                    <a:srgbClr val="FF0000"/>
                  </a:solidFill>
                </a:rPr>
                <a:t>Spring constant</a:t>
              </a:r>
              <a:endParaRPr lang="ar-SA" sz="1400" b="1" dirty="0">
                <a:solidFill>
                  <a:srgbClr val="FF0000"/>
                </a:solidFill>
              </a:endParaRPr>
            </a:p>
          </p:txBody>
        </p:sp>
        <p:cxnSp>
          <p:nvCxnSpPr>
            <p:cNvPr id="17" name="Straight Arrow Connector 16"/>
            <p:cNvCxnSpPr/>
            <p:nvPr/>
          </p:nvCxnSpPr>
          <p:spPr>
            <a:xfrm>
              <a:off x="7403187" y="3413881"/>
              <a:ext cx="154216" cy="1832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6" name="Group 18"/>
          <p:cNvGrpSpPr/>
          <p:nvPr/>
        </p:nvGrpSpPr>
        <p:grpSpPr>
          <a:xfrm>
            <a:off x="7806724" y="1885950"/>
            <a:ext cx="1184876" cy="533399"/>
            <a:chOff x="7010400" y="2133600"/>
            <a:chExt cx="1184876" cy="533399"/>
          </a:xfrm>
        </p:grpSpPr>
        <p:sp>
          <p:nvSpPr>
            <p:cNvPr id="20" name="TextBox 19"/>
            <p:cNvSpPr txBox="1"/>
            <p:nvPr/>
          </p:nvSpPr>
          <p:spPr>
            <a:xfrm>
              <a:off x="7010400" y="2133600"/>
              <a:ext cx="1184876" cy="307777"/>
            </a:xfrm>
            <a:prstGeom prst="rect">
              <a:avLst/>
            </a:prstGeom>
            <a:noFill/>
          </p:spPr>
          <p:txBody>
            <a:bodyPr wrap="none" rtlCol="1">
              <a:spAutoFit/>
            </a:bodyPr>
            <a:lstStyle/>
            <a:p>
              <a:r>
                <a:rPr lang="en-US" sz="1400" b="1" dirty="0">
                  <a:solidFill>
                    <a:srgbClr val="FF0000"/>
                  </a:solidFill>
                </a:rPr>
                <a:t>displacement</a:t>
              </a:r>
              <a:endParaRPr lang="ar-SA" sz="1400" b="1" dirty="0">
                <a:solidFill>
                  <a:srgbClr val="FF0000"/>
                </a:solidFill>
              </a:endParaRPr>
            </a:p>
          </p:txBody>
        </p:sp>
        <p:cxnSp>
          <p:nvCxnSpPr>
            <p:cNvPr id="21" name="Straight Arrow Connector 20"/>
            <p:cNvCxnSpPr>
              <a:stCxn id="20" idx="2"/>
            </p:cNvCxnSpPr>
            <p:nvPr/>
          </p:nvCxnSpPr>
          <p:spPr>
            <a:xfrm rot="5400000">
              <a:off x="7295460" y="2359621"/>
              <a:ext cx="225623" cy="3891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52400" y="914400"/>
            <a:ext cx="4648200" cy="646331"/>
          </a:xfrm>
          <a:prstGeom prst="rect">
            <a:avLst/>
          </a:prstGeom>
          <a:noFill/>
        </p:spPr>
        <p:txBody>
          <a:bodyPr wrap="square" rtlCol="1">
            <a:spAutoFit/>
          </a:bodyPr>
          <a:lstStyle/>
          <a:p>
            <a:r>
              <a:rPr lang="en-US" b="1" dirty="0">
                <a:solidFill>
                  <a:srgbClr val="0000FF"/>
                </a:solidFill>
              </a:rPr>
              <a:t>What will happen if you stretch (or compress) the spring?</a:t>
            </a:r>
            <a:endParaRPr lang="ar-SA" b="1" dirty="0">
              <a:solidFill>
                <a:srgbClr val="0000FF"/>
              </a:solidFill>
            </a:endParaRPr>
          </a:p>
        </p:txBody>
      </p:sp>
      <p:sp>
        <p:nvSpPr>
          <p:cNvPr id="26" name="TextBox 25"/>
          <p:cNvSpPr txBox="1"/>
          <p:nvPr/>
        </p:nvSpPr>
        <p:spPr>
          <a:xfrm>
            <a:off x="741108" y="6183868"/>
            <a:ext cx="3145092" cy="369332"/>
          </a:xfrm>
          <a:prstGeom prst="rect">
            <a:avLst/>
          </a:prstGeom>
          <a:noFill/>
        </p:spPr>
        <p:txBody>
          <a:bodyPr wrap="none" rtlCol="1">
            <a:spAutoFit/>
          </a:bodyPr>
          <a:lstStyle/>
          <a:p>
            <a:r>
              <a:rPr lang="en-US" b="1" dirty="0">
                <a:solidFill>
                  <a:srgbClr val="0000FF"/>
                </a:solidFill>
              </a:rPr>
              <a:t>It will oppose the applied force</a:t>
            </a:r>
            <a:endParaRPr lang="ar-SA" b="1" dirty="0">
              <a:solidFill>
                <a:srgbClr val="0000FF"/>
              </a:solidFill>
            </a:endParaRPr>
          </a:p>
        </p:txBody>
      </p:sp>
      <p:sp>
        <p:nvSpPr>
          <p:cNvPr id="27" name="TextBox 26"/>
          <p:cNvSpPr txBox="1"/>
          <p:nvPr/>
        </p:nvSpPr>
        <p:spPr>
          <a:xfrm>
            <a:off x="5562600" y="3409950"/>
            <a:ext cx="3200400" cy="369332"/>
          </a:xfrm>
          <a:prstGeom prst="rect">
            <a:avLst/>
          </a:prstGeom>
          <a:noFill/>
        </p:spPr>
        <p:txBody>
          <a:bodyPr wrap="square" rtlCol="1">
            <a:spAutoFit/>
          </a:bodyPr>
          <a:lstStyle/>
          <a:p>
            <a:pPr marL="342900" indent="-342900"/>
            <a:r>
              <a:rPr lang="en-US" b="1" dirty="0">
                <a:solidFill>
                  <a:srgbClr val="0000FF"/>
                </a:solidFill>
              </a:rPr>
              <a:t>This law is called the Hooks Law</a:t>
            </a:r>
            <a:endParaRPr lang="ar-SA" b="1" dirty="0">
              <a:solidFill>
                <a:srgbClr val="0000FF"/>
              </a:solidFill>
            </a:endParaRPr>
          </a:p>
        </p:txBody>
      </p:sp>
      <p:graphicFrame>
        <p:nvGraphicFramePr>
          <p:cNvPr id="121859" name="Object 3"/>
          <p:cNvGraphicFramePr>
            <a:graphicFrameLocks noChangeAspect="1"/>
          </p:cNvGraphicFramePr>
          <p:nvPr/>
        </p:nvGraphicFramePr>
        <p:xfrm>
          <a:off x="5732463" y="3943350"/>
          <a:ext cx="2867025" cy="581025"/>
        </p:xfrm>
        <a:graphic>
          <a:graphicData uri="http://schemas.openxmlformats.org/presentationml/2006/ole">
            <mc:AlternateContent xmlns:mc="http://schemas.openxmlformats.org/markup-compatibility/2006">
              <mc:Choice xmlns:v="urn:schemas-microsoft-com:vml" Requires="v">
                <p:oleObj spid="_x0000_s310638" name="Equation" r:id="rId7" imgW="1015920" imgH="266400" progId="Equation.3">
                  <p:embed/>
                </p:oleObj>
              </mc:Choice>
              <mc:Fallback>
                <p:oleObj name="Equation" r:id="rId7" imgW="1015920" imgH="26640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2463" y="3943350"/>
                        <a:ext cx="2867025"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TextBox 31"/>
          <p:cNvSpPr txBox="1"/>
          <p:nvPr/>
        </p:nvSpPr>
        <p:spPr>
          <a:xfrm>
            <a:off x="5715000" y="4781550"/>
            <a:ext cx="2993127" cy="369332"/>
          </a:xfrm>
          <a:prstGeom prst="rect">
            <a:avLst/>
          </a:prstGeom>
          <a:noFill/>
        </p:spPr>
        <p:txBody>
          <a:bodyPr wrap="none" rtlCol="1">
            <a:spAutoFit/>
          </a:bodyPr>
          <a:lstStyle/>
          <a:p>
            <a:r>
              <a:rPr lang="en-US" b="1" dirty="0"/>
              <a:t>If you start with zero position</a:t>
            </a:r>
            <a:endParaRPr lang="ar-SA" b="1" dirty="0"/>
          </a:p>
        </p:txBody>
      </p:sp>
      <p:graphicFrame>
        <p:nvGraphicFramePr>
          <p:cNvPr id="121860" name="Object 4"/>
          <p:cNvGraphicFramePr>
            <a:graphicFrameLocks noChangeAspect="1"/>
          </p:cNvGraphicFramePr>
          <p:nvPr/>
        </p:nvGraphicFramePr>
        <p:xfrm>
          <a:off x="6400800" y="5314950"/>
          <a:ext cx="1612900" cy="552450"/>
        </p:xfrm>
        <a:graphic>
          <a:graphicData uri="http://schemas.openxmlformats.org/presentationml/2006/ole">
            <mc:AlternateContent xmlns:mc="http://schemas.openxmlformats.org/markup-compatibility/2006">
              <mc:Choice xmlns:v="urn:schemas-microsoft-com:vml" Requires="v">
                <p:oleObj spid="_x0000_s310639" name="Equation" r:id="rId9" imgW="571320" imgH="253800" progId="Equation.3">
                  <p:embed/>
                </p:oleObj>
              </mc:Choice>
              <mc:Fallback>
                <p:oleObj name="Equation" r:id="rId9" imgW="571320" imgH="253800" progId="Equation.3">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00800" y="5314950"/>
                        <a:ext cx="1612900"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5" name="Straight Connector 34"/>
          <p:cNvCxnSpPr/>
          <p:nvPr/>
        </p:nvCxnSpPr>
        <p:spPr>
          <a:xfrm rot="5400000" flipH="1" flipV="1">
            <a:off x="2096294" y="3619500"/>
            <a:ext cx="5562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18"/>
          <p:cNvGrpSpPr/>
          <p:nvPr/>
        </p:nvGrpSpPr>
        <p:grpSpPr>
          <a:xfrm>
            <a:off x="6324600" y="2514604"/>
            <a:ext cx="2409634" cy="612573"/>
            <a:chOff x="7010400" y="1828804"/>
            <a:chExt cx="2409634" cy="612573"/>
          </a:xfrm>
        </p:grpSpPr>
        <p:sp>
          <p:nvSpPr>
            <p:cNvPr id="29" name="TextBox 28"/>
            <p:cNvSpPr txBox="1"/>
            <p:nvPr/>
          </p:nvSpPr>
          <p:spPr>
            <a:xfrm>
              <a:off x="7010400" y="2133600"/>
              <a:ext cx="2409634" cy="307777"/>
            </a:xfrm>
            <a:prstGeom prst="rect">
              <a:avLst/>
            </a:prstGeom>
            <a:noFill/>
          </p:spPr>
          <p:txBody>
            <a:bodyPr wrap="none" rtlCol="1">
              <a:spAutoFit/>
            </a:bodyPr>
            <a:lstStyle/>
            <a:p>
              <a:r>
                <a:rPr lang="en-US" sz="1400" b="1" dirty="0">
                  <a:solidFill>
                    <a:srgbClr val="FF0000"/>
                  </a:solidFill>
                </a:rPr>
                <a:t>Always opposes displacement</a:t>
              </a:r>
              <a:endParaRPr lang="ar-SA" sz="1400" b="1" dirty="0">
                <a:solidFill>
                  <a:srgbClr val="FF0000"/>
                </a:solidFill>
              </a:endParaRPr>
            </a:p>
          </p:txBody>
        </p:sp>
        <p:cxnSp>
          <p:nvCxnSpPr>
            <p:cNvPr id="30" name="Straight Arrow Connector 29"/>
            <p:cNvCxnSpPr/>
            <p:nvPr/>
          </p:nvCxnSpPr>
          <p:spPr>
            <a:xfrm flipV="1">
              <a:off x="7772400" y="1828804"/>
              <a:ext cx="3" cy="3809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down)">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185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2185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218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5" grpId="0"/>
      <p:bldP spid="26" grpId="0"/>
      <p:bldP spid="27" grpId="0"/>
      <p:bldP spid="3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738555" y="196959"/>
            <a:ext cx="5250476" cy="707886"/>
          </a:xfrm>
          <a:prstGeom prst="rect">
            <a:avLst/>
          </a:prstGeom>
          <a:noFill/>
        </p:spPr>
        <p:txBody>
          <a:bodyPr wrap="none" rtlCol="0">
            <a:spAutoFit/>
          </a:bodyPr>
          <a:lstStyle/>
          <a:p>
            <a:r>
              <a:rPr lang="en-US" sz="4000" b="1" u="sng" dirty="0">
                <a:solidFill>
                  <a:srgbClr val="FF0000"/>
                </a:solidFill>
              </a:rPr>
              <a:t>Spring Potential Energy</a:t>
            </a:r>
          </a:p>
        </p:txBody>
      </p:sp>
      <p:cxnSp>
        <p:nvCxnSpPr>
          <p:cNvPr id="21" name="Straight Connector 20"/>
          <p:cNvCxnSpPr/>
          <p:nvPr/>
        </p:nvCxnSpPr>
        <p:spPr>
          <a:xfrm>
            <a:off x="-76200" y="1020254"/>
            <a:ext cx="891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43000" y="1138273"/>
            <a:ext cx="7469609" cy="400110"/>
          </a:xfrm>
          <a:prstGeom prst="rect">
            <a:avLst/>
          </a:prstGeom>
          <a:noFill/>
        </p:spPr>
        <p:txBody>
          <a:bodyPr wrap="none" rtlCol="0">
            <a:spAutoFit/>
          </a:bodyPr>
          <a:lstStyle/>
          <a:p>
            <a:r>
              <a:rPr lang="en-US" sz="2000" b="1" dirty="0"/>
              <a:t>The Energy of a spring by virtue of its position under the spring force</a:t>
            </a:r>
          </a:p>
        </p:txBody>
      </p:sp>
      <p:graphicFrame>
        <p:nvGraphicFramePr>
          <p:cNvPr id="22" name="Object 6"/>
          <p:cNvGraphicFramePr>
            <a:graphicFrameLocks noChangeAspect="1"/>
          </p:cNvGraphicFramePr>
          <p:nvPr>
            <p:extLst>
              <p:ext uri="{D42A27DB-BD31-4B8C-83A1-F6EECF244321}">
                <p14:modId xmlns:p14="http://schemas.microsoft.com/office/powerpoint/2010/main" val="2382094149"/>
              </p:ext>
            </p:extLst>
          </p:nvPr>
        </p:nvGraphicFramePr>
        <p:xfrm>
          <a:off x="5562600" y="1446109"/>
          <a:ext cx="2514600" cy="1091866"/>
        </p:xfrm>
        <a:graphic>
          <a:graphicData uri="http://schemas.openxmlformats.org/presentationml/2006/ole">
            <mc:AlternateContent xmlns:mc="http://schemas.openxmlformats.org/markup-compatibility/2006">
              <mc:Choice xmlns:v="urn:schemas-microsoft-com:vml" Requires="v">
                <p:oleObj spid="_x0000_s391487" name="Equation" r:id="rId3" imgW="672840" imgH="393480" progId="Equation.3">
                  <p:embed/>
                </p:oleObj>
              </mc:Choice>
              <mc:Fallback>
                <p:oleObj name="Equation" r:id="rId3" imgW="67284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446109"/>
                        <a:ext cx="2514600" cy="10918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3" name="Group 12"/>
          <p:cNvGrpSpPr/>
          <p:nvPr/>
        </p:nvGrpSpPr>
        <p:grpSpPr>
          <a:xfrm>
            <a:off x="-127552" y="1450046"/>
            <a:ext cx="5858440" cy="5002213"/>
            <a:chOff x="-127552" y="1450046"/>
            <a:chExt cx="5858440" cy="5002213"/>
          </a:xfrm>
        </p:grpSpPr>
        <p:pic>
          <p:nvPicPr>
            <p:cNvPr id="17" name="Picture 1026" descr="F07_11"/>
            <p:cNvPicPr>
              <a:picLocks noChangeAspect="1" noChangeArrowheads="1"/>
            </p:cNvPicPr>
            <p:nvPr/>
          </p:nvPicPr>
          <p:blipFill>
            <a:blip r:embed="rId5" cstate="print"/>
            <a:srcRect/>
            <a:stretch>
              <a:fillRect/>
            </a:stretch>
          </p:blipFill>
          <p:spPr bwMode="auto">
            <a:xfrm>
              <a:off x="-127552" y="1450046"/>
              <a:ext cx="3732213" cy="5002213"/>
            </a:xfrm>
            <a:prstGeom prst="rect">
              <a:avLst/>
            </a:prstGeom>
            <a:noFill/>
          </p:spPr>
        </p:pic>
        <p:grpSp>
          <p:nvGrpSpPr>
            <p:cNvPr id="5" name="Group 4"/>
            <p:cNvGrpSpPr/>
            <p:nvPr/>
          </p:nvGrpSpPr>
          <p:grpSpPr>
            <a:xfrm>
              <a:off x="1951630" y="2729552"/>
              <a:ext cx="2573568" cy="725132"/>
              <a:chOff x="1951630" y="2729552"/>
              <a:chExt cx="2573568" cy="725132"/>
            </a:xfrm>
          </p:grpSpPr>
          <p:graphicFrame>
            <p:nvGraphicFramePr>
              <p:cNvPr id="12" name="Object 9"/>
              <p:cNvGraphicFramePr>
                <a:graphicFrameLocks noChangeAspect="1"/>
              </p:cNvGraphicFramePr>
              <p:nvPr>
                <p:extLst>
                  <p:ext uri="{D42A27DB-BD31-4B8C-83A1-F6EECF244321}">
                    <p14:modId xmlns:p14="http://schemas.microsoft.com/office/powerpoint/2010/main" val="102229877"/>
                  </p:ext>
                </p:extLst>
              </p:nvPr>
            </p:nvGraphicFramePr>
            <p:xfrm>
              <a:off x="3681413" y="3003550"/>
              <a:ext cx="766762" cy="352425"/>
            </p:xfrm>
            <a:graphic>
              <a:graphicData uri="http://schemas.openxmlformats.org/presentationml/2006/ole">
                <mc:AlternateContent xmlns:mc="http://schemas.openxmlformats.org/markup-compatibility/2006">
                  <mc:Choice xmlns:v="urn:schemas-microsoft-com:vml" Requires="v">
                    <p:oleObj spid="_x0000_s391488" name="معادلة" r:id="rId6" imgW="482400" imgH="228600" progId="Equation.3">
                      <p:embed/>
                    </p:oleObj>
                  </mc:Choice>
                  <mc:Fallback>
                    <p:oleObj name="معادلة" r:id="rId6" imgW="482400" imgH="228600" progId="Equation.3">
                      <p:embed/>
                      <p:pic>
                        <p:nvPicPr>
                          <p:cNvPr id="0" name=""/>
                          <p:cNvPicPr>
                            <a:picLocks noChangeAspect="1" noChangeArrowheads="1"/>
                          </p:cNvPicPr>
                          <p:nvPr/>
                        </p:nvPicPr>
                        <p:blipFill>
                          <a:blip r:embed="rId7"/>
                          <a:srcRect/>
                          <a:stretch>
                            <a:fillRect/>
                          </a:stretch>
                        </p:blipFill>
                        <p:spPr bwMode="auto">
                          <a:xfrm>
                            <a:off x="3681413" y="3003550"/>
                            <a:ext cx="766762" cy="352425"/>
                          </a:xfrm>
                          <a:prstGeom prst="rect">
                            <a:avLst/>
                          </a:prstGeom>
                          <a:noFill/>
                          <a:extLst/>
                        </p:spPr>
                      </p:pic>
                    </p:oleObj>
                  </mc:Fallback>
                </mc:AlternateContent>
              </a:graphicData>
            </a:graphic>
          </p:graphicFrame>
          <p:sp>
            <p:nvSpPr>
              <p:cNvPr id="2" name="Freeform 1"/>
              <p:cNvSpPr/>
              <p:nvPr/>
            </p:nvSpPr>
            <p:spPr>
              <a:xfrm>
                <a:off x="1951630" y="2729552"/>
                <a:ext cx="1665027" cy="436729"/>
              </a:xfrm>
              <a:custGeom>
                <a:avLst/>
                <a:gdLst>
                  <a:gd name="connsiteX0" fmla="*/ 1665027 w 1665027"/>
                  <a:gd name="connsiteY0" fmla="*/ 436729 h 436729"/>
                  <a:gd name="connsiteX1" fmla="*/ 450376 w 1665027"/>
                  <a:gd name="connsiteY1" fmla="*/ 382138 h 436729"/>
                  <a:gd name="connsiteX2" fmla="*/ 0 w 1665027"/>
                  <a:gd name="connsiteY2" fmla="*/ 0 h 436729"/>
                </a:gdLst>
                <a:ahLst/>
                <a:cxnLst>
                  <a:cxn ang="0">
                    <a:pos x="connsiteX0" y="connsiteY0"/>
                  </a:cxn>
                  <a:cxn ang="0">
                    <a:pos x="connsiteX1" y="connsiteY1"/>
                  </a:cxn>
                  <a:cxn ang="0">
                    <a:pos x="connsiteX2" y="connsiteY2"/>
                  </a:cxn>
                </a:cxnLst>
                <a:rect l="l" t="t" r="r" b="b"/>
                <a:pathLst>
                  <a:path w="1665027" h="436729">
                    <a:moveTo>
                      <a:pt x="1665027" y="436729"/>
                    </a:moveTo>
                    <a:lnTo>
                      <a:pt x="450376" y="382138"/>
                    </a:lnTo>
                    <a:lnTo>
                      <a:pt x="0" y="0"/>
                    </a:lnTo>
                  </a:path>
                </a:pathLst>
              </a:custGeom>
              <a:noFill/>
              <a:ln>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Rectangle 2"/>
              <p:cNvSpPr/>
              <p:nvPr/>
            </p:nvSpPr>
            <p:spPr>
              <a:xfrm>
                <a:off x="3604661" y="2859165"/>
                <a:ext cx="920537" cy="5955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0" name="TextBox 9"/>
            <p:cNvSpPr txBox="1"/>
            <p:nvPr/>
          </p:nvSpPr>
          <p:spPr>
            <a:xfrm>
              <a:off x="3502724" y="3481958"/>
              <a:ext cx="1457515" cy="369332"/>
            </a:xfrm>
            <a:prstGeom prst="rect">
              <a:avLst/>
            </a:prstGeom>
            <a:noFill/>
            <a:ln>
              <a:solidFill>
                <a:srgbClr val="FF0000"/>
              </a:solidFill>
            </a:ln>
          </p:spPr>
          <p:txBody>
            <a:bodyPr wrap="none" rtlCol="1">
              <a:spAutoFit/>
            </a:bodyPr>
            <a:lstStyle/>
            <a:p>
              <a:r>
                <a:rPr lang="en-US" b="1" dirty="0"/>
                <a:t>Relaxed state</a:t>
              </a:r>
              <a:endParaRPr lang="ar-SA" b="1" dirty="0"/>
            </a:p>
          </p:txBody>
        </p:sp>
        <p:sp>
          <p:nvSpPr>
            <p:cNvPr id="7" name="Freeform 6"/>
            <p:cNvSpPr/>
            <p:nvPr/>
          </p:nvSpPr>
          <p:spPr>
            <a:xfrm>
              <a:off x="2006221" y="4080681"/>
              <a:ext cx="2245985" cy="1296537"/>
            </a:xfrm>
            <a:custGeom>
              <a:avLst/>
              <a:gdLst>
                <a:gd name="connsiteX0" fmla="*/ 518615 w 2245985"/>
                <a:gd name="connsiteY0" fmla="*/ 0 h 1296537"/>
                <a:gd name="connsiteX1" fmla="*/ 696036 w 2245985"/>
                <a:gd name="connsiteY1" fmla="*/ 286603 h 1296537"/>
                <a:gd name="connsiteX2" fmla="*/ 2197289 w 2245985"/>
                <a:gd name="connsiteY2" fmla="*/ 614149 h 1296537"/>
                <a:gd name="connsiteX3" fmla="*/ 1705970 w 2245985"/>
                <a:gd name="connsiteY3" fmla="*/ 805218 h 1296537"/>
                <a:gd name="connsiteX4" fmla="*/ 0 w 2245985"/>
                <a:gd name="connsiteY4" fmla="*/ 1296537 h 1296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85" h="1296537">
                  <a:moveTo>
                    <a:pt x="518615" y="0"/>
                  </a:moveTo>
                  <a:cubicBezTo>
                    <a:pt x="467436" y="92122"/>
                    <a:pt x="416257" y="184245"/>
                    <a:pt x="696036" y="286603"/>
                  </a:cubicBezTo>
                  <a:cubicBezTo>
                    <a:pt x="975815" y="388961"/>
                    <a:pt x="2028967" y="527713"/>
                    <a:pt x="2197289" y="614149"/>
                  </a:cubicBezTo>
                  <a:cubicBezTo>
                    <a:pt x="2365611" y="700585"/>
                    <a:pt x="2072185" y="691487"/>
                    <a:pt x="1705970" y="805218"/>
                  </a:cubicBezTo>
                  <a:cubicBezTo>
                    <a:pt x="1339755" y="918949"/>
                    <a:pt x="669877" y="1107743"/>
                    <a:pt x="0" y="1296537"/>
                  </a:cubicBezTo>
                </a:path>
              </a:pathLst>
            </a:custGeom>
            <a:noFill/>
            <a:ln>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1" name="Group 10"/>
            <p:cNvGrpSpPr/>
            <p:nvPr/>
          </p:nvGrpSpPr>
          <p:grpSpPr>
            <a:xfrm>
              <a:off x="4249154" y="4472805"/>
              <a:ext cx="1257300" cy="600318"/>
              <a:chOff x="4686300" y="4586081"/>
              <a:chExt cx="1257300" cy="600318"/>
            </a:xfrm>
          </p:grpSpPr>
          <p:graphicFrame>
            <p:nvGraphicFramePr>
              <p:cNvPr id="23" name="Object 6"/>
              <p:cNvGraphicFramePr>
                <a:graphicFrameLocks noChangeAspect="1"/>
              </p:cNvGraphicFramePr>
              <p:nvPr>
                <p:extLst>
                  <p:ext uri="{D42A27DB-BD31-4B8C-83A1-F6EECF244321}">
                    <p14:modId xmlns:p14="http://schemas.microsoft.com/office/powerpoint/2010/main" val="2513395507"/>
                  </p:ext>
                </p:extLst>
              </p:nvPr>
            </p:nvGraphicFramePr>
            <p:xfrm>
              <a:off x="4686300" y="4667696"/>
              <a:ext cx="1257300" cy="518703"/>
            </p:xfrm>
            <a:graphic>
              <a:graphicData uri="http://schemas.openxmlformats.org/presentationml/2006/ole">
                <mc:AlternateContent xmlns:mc="http://schemas.openxmlformats.org/markup-compatibility/2006">
                  <mc:Choice xmlns:v="urn:schemas-microsoft-com:vml" Requires="v">
                    <p:oleObj spid="_x0000_s391489" name="معادلة" r:id="rId8" imgW="647640" imgH="253800" progId="Equation.3">
                      <p:embed/>
                    </p:oleObj>
                  </mc:Choice>
                  <mc:Fallback>
                    <p:oleObj name="معادلة" r:id="rId8" imgW="647640" imgH="253800" progId="Equation.3">
                      <p:embed/>
                      <p:pic>
                        <p:nvPicPr>
                          <p:cNvPr id="0" name=""/>
                          <p:cNvPicPr>
                            <a:picLocks noChangeAspect="1" noChangeArrowheads="1"/>
                          </p:cNvPicPr>
                          <p:nvPr/>
                        </p:nvPicPr>
                        <p:blipFill>
                          <a:blip r:embed="rId9"/>
                          <a:srcRect/>
                          <a:stretch>
                            <a:fillRect/>
                          </a:stretch>
                        </p:blipFill>
                        <p:spPr bwMode="auto">
                          <a:xfrm>
                            <a:off x="4686300" y="4667696"/>
                            <a:ext cx="1257300" cy="518703"/>
                          </a:xfrm>
                          <a:prstGeom prst="rect">
                            <a:avLst/>
                          </a:prstGeom>
                          <a:noFill/>
                          <a:extLst/>
                        </p:spPr>
                      </p:pic>
                    </p:oleObj>
                  </mc:Fallback>
                </mc:AlternateContent>
              </a:graphicData>
            </a:graphic>
          </p:graphicFrame>
          <p:sp>
            <p:nvSpPr>
              <p:cNvPr id="24" name="Rectangle 23"/>
              <p:cNvSpPr/>
              <p:nvPr/>
            </p:nvSpPr>
            <p:spPr>
              <a:xfrm>
                <a:off x="4686300" y="4586081"/>
                <a:ext cx="1257300" cy="5955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25" name="TextBox 24"/>
            <p:cNvSpPr txBox="1"/>
            <p:nvPr/>
          </p:nvSpPr>
          <p:spPr>
            <a:xfrm>
              <a:off x="4122884" y="5035706"/>
              <a:ext cx="1608004" cy="369332"/>
            </a:xfrm>
            <a:prstGeom prst="rect">
              <a:avLst/>
            </a:prstGeom>
            <a:noFill/>
            <a:ln>
              <a:solidFill>
                <a:srgbClr val="FF0000"/>
              </a:solidFill>
            </a:ln>
          </p:spPr>
          <p:txBody>
            <a:bodyPr wrap="none" rtlCol="1">
              <a:spAutoFit/>
            </a:bodyPr>
            <a:lstStyle/>
            <a:p>
              <a:r>
                <a:rPr lang="en-US" b="1" dirty="0"/>
                <a:t>displaced state</a:t>
              </a:r>
              <a:endParaRPr lang="ar-SA" b="1" dirty="0"/>
            </a:p>
          </p:txBody>
        </p:sp>
      </p:grpSp>
      <p:sp>
        <p:nvSpPr>
          <p:cNvPr id="20" name="TextBox 19"/>
          <p:cNvSpPr txBox="1"/>
          <p:nvPr/>
        </p:nvSpPr>
        <p:spPr>
          <a:xfrm>
            <a:off x="1465947" y="6206559"/>
            <a:ext cx="7357079" cy="369332"/>
          </a:xfrm>
          <a:prstGeom prst="rect">
            <a:avLst/>
          </a:prstGeom>
          <a:noFill/>
        </p:spPr>
        <p:txBody>
          <a:bodyPr wrap="none" rtlCol="1">
            <a:spAutoFit/>
          </a:bodyPr>
          <a:lstStyle/>
          <a:p>
            <a:r>
              <a:rPr lang="en-US" b="1" dirty="0">
                <a:solidFill>
                  <a:srgbClr val="0000FF"/>
                </a:solidFill>
              </a:rPr>
              <a:t>The cause of gravitational potential energy is the gravitational force: </a:t>
            </a:r>
            <a:r>
              <a:rPr lang="en-US" b="1" i="1" u="sng" dirty="0">
                <a:solidFill>
                  <a:srgbClr val="0000FF"/>
                </a:solidFill>
              </a:rPr>
              <a:t>F = -</a:t>
            </a:r>
            <a:r>
              <a:rPr lang="en-US" b="1" i="1" u="sng" dirty="0" err="1">
                <a:solidFill>
                  <a:srgbClr val="0000FF"/>
                </a:solidFill>
              </a:rPr>
              <a:t>kx</a:t>
            </a:r>
            <a:endParaRPr lang="ar-SA" b="1" i="1" u="sng" dirty="0">
              <a:solidFill>
                <a:srgbClr val="0000FF"/>
              </a:solidFill>
            </a:endParaRPr>
          </a:p>
        </p:txBody>
      </p:sp>
    </p:spTree>
    <p:extLst>
      <p:ext uri="{BB962C8B-B14F-4D97-AF65-F5344CB8AC3E}">
        <p14:creationId xmlns:p14="http://schemas.microsoft.com/office/powerpoint/2010/main" val="2518752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228600"/>
            <a:ext cx="6400800" cy="685800"/>
          </a:xfrm>
        </p:spPr>
        <p:txBody>
          <a:bodyPr>
            <a:normAutofit/>
          </a:bodyPr>
          <a:lstStyle/>
          <a:p>
            <a:r>
              <a:rPr lang="en-US" dirty="0"/>
              <a:t>Work, Energy and Power</a:t>
            </a:r>
          </a:p>
        </p:txBody>
      </p:sp>
      <p:graphicFrame>
        <p:nvGraphicFramePr>
          <p:cNvPr id="4" name="Object 3"/>
          <p:cNvGraphicFramePr>
            <a:graphicFrameLocks noChangeAspect="1"/>
          </p:cNvGraphicFramePr>
          <p:nvPr/>
        </p:nvGraphicFramePr>
        <p:xfrm>
          <a:off x="762000" y="1600200"/>
          <a:ext cx="2514600" cy="1212090"/>
        </p:xfrm>
        <a:graphic>
          <a:graphicData uri="http://schemas.openxmlformats.org/presentationml/2006/ole">
            <mc:AlternateContent xmlns:mc="http://schemas.openxmlformats.org/markup-compatibility/2006">
              <mc:Choice xmlns:v="urn:schemas-microsoft-com:vml" Requires="v">
                <p:oleObj spid="_x0000_s64990" name="Equation" r:id="rId3" imgW="1422360" imgH="685800" progId="Equation.3">
                  <p:embed/>
                </p:oleObj>
              </mc:Choice>
              <mc:Fallback>
                <p:oleObj name="Equation" r:id="rId3" imgW="1422360" imgH="685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600200"/>
                        <a:ext cx="2514600" cy="12120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4515" name="Object 3"/>
          <p:cNvGraphicFramePr>
            <a:graphicFrameLocks noChangeAspect="1"/>
          </p:cNvGraphicFramePr>
          <p:nvPr/>
        </p:nvGraphicFramePr>
        <p:xfrm>
          <a:off x="5867400" y="1447800"/>
          <a:ext cx="2249488" cy="1426182"/>
        </p:xfrm>
        <a:graphic>
          <a:graphicData uri="http://schemas.openxmlformats.org/presentationml/2006/ole">
            <mc:AlternateContent xmlns:mc="http://schemas.openxmlformats.org/markup-compatibility/2006">
              <mc:Choice xmlns:v="urn:schemas-microsoft-com:vml" Requires="v">
                <p:oleObj spid="_x0000_s64991" name="Equation" r:id="rId5" imgW="1320480" imgH="838080" progId="Equation.3">
                  <p:embed/>
                </p:oleObj>
              </mc:Choice>
              <mc:Fallback>
                <p:oleObj name="Equation" r:id="rId5" imgW="1320480" imgH="8380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1447800"/>
                        <a:ext cx="2249488" cy="14261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Straight Connector 5"/>
          <p:cNvCxnSpPr/>
          <p:nvPr/>
        </p:nvCxnSpPr>
        <p:spPr>
          <a:xfrm flipV="1">
            <a:off x="4572000" y="1219200"/>
            <a:ext cx="0" cy="510540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64516" name="Object 4"/>
          <p:cNvGraphicFramePr>
            <a:graphicFrameLocks noChangeAspect="1"/>
          </p:cNvGraphicFramePr>
          <p:nvPr/>
        </p:nvGraphicFramePr>
        <p:xfrm>
          <a:off x="774700" y="4506913"/>
          <a:ext cx="2335213" cy="1189037"/>
        </p:xfrm>
        <a:graphic>
          <a:graphicData uri="http://schemas.openxmlformats.org/presentationml/2006/ole">
            <mc:AlternateContent xmlns:mc="http://schemas.openxmlformats.org/markup-compatibility/2006">
              <mc:Choice xmlns:v="urn:schemas-microsoft-com:vml" Requires="v">
                <p:oleObj spid="_x0000_s64992" name="Equation" r:id="rId7" imgW="1320480" imgH="672840" progId="Equation.3">
                  <p:embed/>
                </p:oleObj>
              </mc:Choice>
              <mc:Fallback>
                <p:oleObj name="Equation" r:id="rId7" imgW="1320480" imgH="6728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4700" y="4506913"/>
                        <a:ext cx="2335213" cy="1189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3" name="Straight Connector 12"/>
          <p:cNvCxnSpPr/>
          <p:nvPr/>
        </p:nvCxnSpPr>
        <p:spPr>
          <a:xfrm>
            <a:off x="381000" y="3962400"/>
            <a:ext cx="8153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64517" name="Object 5"/>
          <p:cNvGraphicFramePr>
            <a:graphicFrameLocks noChangeAspect="1"/>
          </p:cNvGraphicFramePr>
          <p:nvPr/>
        </p:nvGraphicFramePr>
        <p:xfrm>
          <a:off x="5513387" y="4419600"/>
          <a:ext cx="2335213" cy="1481138"/>
        </p:xfrm>
        <a:graphic>
          <a:graphicData uri="http://schemas.openxmlformats.org/presentationml/2006/ole">
            <mc:AlternateContent xmlns:mc="http://schemas.openxmlformats.org/markup-compatibility/2006">
              <mc:Choice xmlns:v="urn:schemas-microsoft-com:vml" Requires="v">
                <p:oleObj spid="_x0000_s64993" name="Equation" r:id="rId9" imgW="1320480" imgH="838080" progId="Equation.3">
                  <p:embed/>
                </p:oleObj>
              </mc:Choice>
              <mc:Fallback>
                <p:oleObj name="Equation" r:id="rId9" imgW="1320480" imgH="83808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13387" y="4419600"/>
                        <a:ext cx="2335213" cy="1481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990058" y="1066800"/>
            <a:ext cx="701410" cy="369332"/>
          </a:xfrm>
          <a:prstGeom prst="rect">
            <a:avLst/>
          </a:prstGeom>
          <a:noFill/>
        </p:spPr>
        <p:txBody>
          <a:bodyPr wrap="none" rtlCol="0">
            <a:spAutoFit/>
          </a:bodyPr>
          <a:lstStyle/>
          <a:p>
            <a:r>
              <a:rPr lang="en-US" b="1" dirty="0">
                <a:solidFill>
                  <a:srgbClr val="FF0000"/>
                </a:solidFill>
              </a:rPr>
              <a:t>Work</a:t>
            </a:r>
          </a:p>
        </p:txBody>
      </p:sp>
      <p:sp>
        <p:nvSpPr>
          <p:cNvPr id="16" name="TextBox 15"/>
          <p:cNvSpPr txBox="1"/>
          <p:nvPr/>
        </p:nvSpPr>
        <p:spPr>
          <a:xfrm>
            <a:off x="6019800" y="1066800"/>
            <a:ext cx="1538113" cy="369332"/>
          </a:xfrm>
          <a:prstGeom prst="rect">
            <a:avLst/>
          </a:prstGeom>
          <a:noFill/>
        </p:spPr>
        <p:txBody>
          <a:bodyPr wrap="none" rtlCol="0">
            <a:spAutoFit/>
          </a:bodyPr>
          <a:lstStyle/>
          <a:p>
            <a:r>
              <a:rPr lang="en-US" b="1" dirty="0">
                <a:solidFill>
                  <a:srgbClr val="FF0000"/>
                </a:solidFill>
              </a:rPr>
              <a:t>Kinetic Energy</a:t>
            </a:r>
          </a:p>
        </p:txBody>
      </p:sp>
      <p:sp>
        <p:nvSpPr>
          <p:cNvPr id="17" name="TextBox 16"/>
          <p:cNvSpPr txBox="1"/>
          <p:nvPr/>
        </p:nvSpPr>
        <p:spPr>
          <a:xfrm>
            <a:off x="609600" y="4038600"/>
            <a:ext cx="3044423" cy="369332"/>
          </a:xfrm>
          <a:prstGeom prst="rect">
            <a:avLst/>
          </a:prstGeom>
          <a:noFill/>
        </p:spPr>
        <p:txBody>
          <a:bodyPr wrap="none" rtlCol="0">
            <a:spAutoFit/>
          </a:bodyPr>
          <a:lstStyle/>
          <a:p>
            <a:r>
              <a:rPr lang="en-US" b="1" dirty="0">
                <a:solidFill>
                  <a:srgbClr val="FF0000"/>
                </a:solidFill>
              </a:rPr>
              <a:t>Gravitational Potential Energy</a:t>
            </a:r>
          </a:p>
        </p:txBody>
      </p:sp>
      <p:sp>
        <p:nvSpPr>
          <p:cNvPr id="18" name="TextBox 17"/>
          <p:cNvSpPr txBox="1"/>
          <p:nvPr/>
        </p:nvSpPr>
        <p:spPr>
          <a:xfrm>
            <a:off x="5215303" y="4126468"/>
            <a:ext cx="2404697" cy="369332"/>
          </a:xfrm>
          <a:prstGeom prst="rect">
            <a:avLst/>
          </a:prstGeom>
          <a:noFill/>
        </p:spPr>
        <p:txBody>
          <a:bodyPr wrap="none" rtlCol="0">
            <a:spAutoFit/>
          </a:bodyPr>
          <a:lstStyle/>
          <a:p>
            <a:r>
              <a:rPr lang="en-US" b="1" dirty="0">
                <a:solidFill>
                  <a:srgbClr val="FF0000"/>
                </a:solidFill>
              </a:rPr>
              <a:t>Spring Potential Energy</a:t>
            </a:r>
          </a:p>
        </p:txBody>
      </p:sp>
      <p:sp>
        <p:nvSpPr>
          <p:cNvPr id="19" name="TextBox 18"/>
          <p:cNvSpPr txBox="1"/>
          <p:nvPr/>
        </p:nvSpPr>
        <p:spPr>
          <a:xfrm>
            <a:off x="457200" y="3124200"/>
            <a:ext cx="3733800" cy="646331"/>
          </a:xfrm>
          <a:prstGeom prst="rect">
            <a:avLst/>
          </a:prstGeom>
          <a:noFill/>
        </p:spPr>
        <p:txBody>
          <a:bodyPr wrap="square" rtlCol="0">
            <a:spAutoFit/>
          </a:bodyPr>
          <a:lstStyle/>
          <a:p>
            <a:r>
              <a:rPr lang="en-US" dirty="0"/>
              <a:t>Where d is displacement vector and F is force.</a:t>
            </a:r>
          </a:p>
        </p:txBody>
      </p:sp>
      <p:sp>
        <p:nvSpPr>
          <p:cNvPr id="20" name="TextBox 19"/>
          <p:cNvSpPr txBox="1"/>
          <p:nvPr/>
        </p:nvSpPr>
        <p:spPr>
          <a:xfrm>
            <a:off x="4800600" y="3124200"/>
            <a:ext cx="3733800" cy="646331"/>
          </a:xfrm>
          <a:prstGeom prst="rect">
            <a:avLst/>
          </a:prstGeom>
          <a:noFill/>
        </p:spPr>
        <p:txBody>
          <a:bodyPr wrap="square" rtlCol="0">
            <a:spAutoFit/>
          </a:bodyPr>
          <a:lstStyle/>
          <a:p>
            <a:r>
              <a:rPr lang="en-US" dirty="0"/>
              <a:t>Where m is mass and v is speed of the body</a:t>
            </a:r>
          </a:p>
        </p:txBody>
      </p:sp>
      <p:sp>
        <p:nvSpPr>
          <p:cNvPr id="21" name="TextBox 20"/>
          <p:cNvSpPr txBox="1"/>
          <p:nvPr/>
        </p:nvSpPr>
        <p:spPr>
          <a:xfrm>
            <a:off x="533400" y="5791200"/>
            <a:ext cx="3733800" cy="646331"/>
          </a:xfrm>
          <a:prstGeom prst="rect">
            <a:avLst/>
          </a:prstGeom>
          <a:noFill/>
        </p:spPr>
        <p:txBody>
          <a:bodyPr wrap="square" rtlCol="0">
            <a:spAutoFit/>
          </a:bodyPr>
          <a:lstStyle/>
          <a:p>
            <a:r>
              <a:rPr lang="en-US" dirty="0"/>
              <a:t>Gravitational Potential energy of body of mass m at height h.</a:t>
            </a:r>
          </a:p>
        </p:txBody>
      </p:sp>
      <p:sp>
        <p:nvSpPr>
          <p:cNvPr id="22" name="TextBox 21"/>
          <p:cNvSpPr txBox="1"/>
          <p:nvPr/>
        </p:nvSpPr>
        <p:spPr>
          <a:xfrm>
            <a:off x="4800600" y="6019800"/>
            <a:ext cx="3733800" cy="646331"/>
          </a:xfrm>
          <a:prstGeom prst="rect">
            <a:avLst/>
          </a:prstGeom>
          <a:noFill/>
        </p:spPr>
        <p:txBody>
          <a:bodyPr wrap="square" rtlCol="0">
            <a:spAutoFit/>
          </a:bodyPr>
          <a:lstStyle/>
          <a:p>
            <a:r>
              <a:rPr lang="en-US" dirty="0"/>
              <a:t>Spring potential energy of spring with spring constant k and displacement x.</a:t>
            </a:r>
          </a:p>
        </p:txBody>
      </p:sp>
      <p:cxnSp>
        <p:nvCxnSpPr>
          <p:cNvPr id="23" name="Straight Connector 22"/>
          <p:cNvCxnSpPr/>
          <p:nvPr/>
        </p:nvCxnSpPr>
        <p:spPr>
          <a:xfrm>
            <a:off x="155575" y="876419"/>
            <a:ext cx="891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305326" y="24825"/>
            <a:ext cx="5552674" cy="584775"/>
          </a:xfrm>
          <a:prstGeom prst="rect">
            <a:avLst/>
          </a:prstGeom>
          <a:noFill/>
        </p:spPr>
        <p:txBody>
          <a:bodyPr wrap="none" rtlCol="0">
            <a:spAutoFit/>
          </a:bodyPr>
          <a:lstStyle/>
          <a:p>
            <a:r>
              <a:rPr lang="en-US" sz="3200" b="1" u="sng" dirty="0">
                <a:solidFill>
                  <a:srgbClr val="FF0000"/>
                </a:solidFill>
              </a:rPr>
              <a:t>Conservative force: spring force</a:t>
            </a:r>
          </a:p>
        </p:txBody>
      </p:sp>
      <p:grpSp>
        <p:nvGrpSpPr>
          <p:cNvPr id="73" name="Group 72"/>
          <p:cNvGrpSpPr/>
          <p:nvPr/>
        </p:nvGrpSpPr>
        <p:grpSpPr>
          <a:xfrm>
            <a:off x="762000" y="685800"/>
            <a:ext cx="2604654" cy="2337296"/>
            <a:chOff x="762000" y="685800"/>
            <a:chExt cx="2604654" cy="2337296"/>
          </a:xfrm>
        </p:grpSpPr>
        <p:grpSp>
          <p:nvGrpSpPr>
            <p:cNvPr id="37" name="Group 36"/>
            <p:cNvGrpSpPr/>
            <p:nvPr/>
          </p:nvGrpSpPr>
          <p:grpSpPr>
            <a:xfrm>
              <a:off x="762000" y="1066800"/>
              <a:ext cx="2604654" cy="1956296"/>
              <a:chOff x="0" y="762000"/>
              <a:chExt cx="3823854" cy="2817066"/>
            </a:xfrm>
          </p:grpSpPr>
          <p:sp>
            <p:nvSpPr>
              <p:cNvPr id="49" name="TextBox 48"/>
              <p:cNvSpPr txBox="1"/>
              <p:nvPr/>
            </p:nvSpPr>
            <p:spPr>
              <a:xfrm>
                <a:off x="223736" y="3135867"/>
                <a:ext cx="3484124" cy="443199"/>
              </a:xfrm>
              <a:prstGeom prst="rect">
                <a:avLst/>
              </a:prstGeom>
              <a:solidFill>
                <a:srgbClr val="FFFF00"/>
              </a:solidFill>
            </p:spPr>
            <p:txBody>
              <a:bodyPr wrap="square" rtlCol="0">
                <a:spAutoFit/>
              </a:bodyPr>
              <a:lstStyle/>
              <a:p>
                <a:r>
                  <a:rPr lang="en-US" sz="1400" i="1" dirty="0"/>
                  <a:t>Relaxed position, U</a:t>
                </a:r>
                <a:r>
                  <a:rPr lang="en-US" sz="1400" i="1" baseline="-25000" dirty="0"/>
                  <a:t>0s</a:t>
                </a:r>
                <a:r>
                  <a:rPr lang="en-US" sz="1400" i="1" dirty="0"/>
                  <a:t>= 0</a:t>
                </a:r>
              </a:p>
            </p:txBody>
          </p:sp>
          <p:grpSp>
            <p:nvGrpSpPr>
              <p:cNvPr id="3" name="Group 72"/>
              <p:cNvGrpSpPr/>
              <p:nvPr/>
            </p:nvGrpSpPr>
            <p:grpSpPr>
              <a:xfrm>
                <a:off x="0" y="762000"/>
                <a:ext cx="3823854" cy="2590800"/>
                <a:chOff x="0" y="2438400"/>
                <a:chExt cx="3823854" cy="2590800"/>
              </a:xfrm>
            </p:grpSpPr>
            <p:cxnSp>
              <p:nvCxnSpPr>
                <p:cNvPr id="50" name="Straight Connector 49"/>
                <p:cNvCxnSpPr/>
                <p:nvPr/>
              </p:nvCxnSpPr>
              <p:spPr>
                <a:xfrm>
                  <a:off x="2452254" y="3212068"/>
                  <a:ext cx="0" cy="1752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657599" y="3212068"/>
                  <a:ext cx="0" cy="1752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2486889" y="3669268"/>
                  <a:ext cx="1143000"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833255" y="3299936"/>
                  <a:ext cx="386421" cy="443199"/>
                </a:xfrm>
                <a:prstGeom prst="rect">
                  <a:avLst/>
                </a:prstGeom>
                <a:noFill/>
              </p:spPr>
              <p:txBody>
                <a:bodyPr wrap="none" rtlCol="0">
                  <a:spAutoFit/>
                </a:bodyPr>
                <a:lstStyle/>
                <a:p>
                  <a:r>
                    <a:rPr lang="en-US" sz="1400" dirty="0">
                      <a:latin typeface="Calibri"/>
                    </a:rPr>
                    <a:t>x</a:t>
                  </a:r>
                  <a:endParaRPr lang="en-US" sz="1400" dirty="0"/>
                </a:p>
              </p:txBody>
            </p:sp>
            <p:grpSp>
              <p:nvGrpSpPr>
                <p:cNvPr id="4" name="Group 69"/>
                <p:cNvGrpSpPr/>
                <p:nvPr/>
              </p:nvGrpSpPr>
              <p:grpSpPr>
                <a:xfrm>
                  <a:off x="0" y="2438400"/>
                  <a:ext cx="3823854" cy="1219200"/>
                  <a:chOff x="0" y="2438400"/>
                  <a:chExt cx="3823854" cy="1219200"/>
                </a:xfrm>
              </p:grpSpPr>
              <p:grpSp>
                <p:nvGrpSpPr>
                  <p:cNvPr id="5" name="Group 50"/>
                  <p:cNvGrpSpPr/>
                  <p:nvPr/>
                </p:nvGrpSpPr>
                <p:grpSpPr>
                  <a:xfrm>
                    <a:off x="13854" y="2590800"/>
                    <a:ext cx="3810000" cy="762000"/>
                    <a:chOff x="1524001" y="3733800"/>
                    <a:chExt cx="2491153" cy="762000"/>
                  </a:xfrm>
                </p:grpSpPr>
                <p:sp>
                  <p:nvSpPr>
                    <p:cNvPr id="52" name="Freeform 51"/>
                    <p:cNvSpPr/>
                    <p:nvPr/>
                  </p:nvSpPr>
                  <p:spPr>
                    <a:xfrm>
                      <a:off x="1524001" y="3743036"/>
                      <a:ext cx="2286000" cy="752764"/>
                    </a:xfrm>
                    <a:custGeom>
                      <a:avLst/>
                      <a:gdLst>
                        <a:gd name="connsiteX0" fmla="*/ 0 w 6068291"/>
                        <a:gd name="connsiteY0" fmla="*/ 748146 h 752764"/>
                        <a:gd name="connsiteX1" fmla="*/ 277091 w 6068291"/>
                        <a:gd name="connsiteY1" fmla="*/ 13855 h 752764"/>
                        <a:gd name="connsiteX2" fmla="*/ 568036 w 6068291"/>
                        <a:gd name="connsiteY2" fmla="*/ 748146 h 752764"/>
                        <a:gd name="connsiteX3" fmla="*/ 858982 w 6068291"/>
                        <a:gd name="connsiteY3" fmla="*/ 27709 h 752764"/>
                        <a:gd name="connsiteX4" fmla="*/ 1149927 w 6068291"/>
                        <a:gd name="connsiteY4" fmla="*/ 748146 h 752764"/>
                        <a:gd name="connsiteX5" fmla="*/ 1440873 w 6068291"/>
                        <a:gd name="connsiteY5" fmla="*/ 13855 h 752764"/>
                        <a:gd name="connsiteX6" fmla="*/ 1717964 w 6068291"/>
                        <a:gd name="connsiteY6" fmla="*/ 720436 h 752764"/>
                        <a:gd name="connsiteX7" fmla="*/ 2036618 w 6068291"/>
                        <a:gd name="connsiteY7" fmla="*/ 13855 h 752764"/>
                        <a:gd name="connsiteX8" fmla="*/ 2313709 w 6068291"/>
                        <a:gd name="connsiteY8" fmla="*/ 720436 h 752764"/>
                        <a:gd name="connsiteX9" fmla="*/ 2618509 w 6068291"/>
                        <a:gd name="connsiteY9" fmla="*/ 13855 h 752764"/>
                        <a:gd name="connsiteX10" fmla="*/ 2895600 w 6068291"/>
                        <a:gd name="connsiteY10" fmla="*/ 748146 h 752764"/>
                        <a:gd name="connsiteX11" fmla="*/ 3200400 w 6068291"/>
                        <a:gd name="connsiteY11" fmla="*/ 41564 h 752764"/>
                        <a:gd name="connsiteX12" fmla="*/ 3477491 w 6068291"/>
                        <a:gd name="connsiteY12" fmla="*/ 734291 h 752764"/>
                        <a:gd name="connsiteX13" fmla="*/ 3768436 w 6068291"/>
                        <a:gd name="connsiteY13" fmla="*/ 41564 h 752764"/>
                        <a:gd name="connsiteX14" fmla="*/ 4059382 w 6068291"/>
                        <a:gd name="connsiteY14" fmla="*/ 734291 h 752764"/>
                        <a:gd name="connsiteX15" fmla="*/ 4350327 w 6068291"/>
                        <a:gd name="connsiteY15" fmla="*/ 13855 h 752764"/>
                        <a:gd name="connsiteX16" fmla="*/ 4641273 w 6068291"/>
                        <a:gd name="connsiteY16" fmla="*/ 734291 h 752764"/>
                        <a:gd name="connsiteX17" fmla="*/ 4946073 w 6068291"/>
                        <a:gd name="connsiteY17" fmla="*/ 27709 h 752764"/>
                        <a:gd name="connsiteX18" fmla="*/ 5223164 w 6068291"/>
                        <a:gd name="connsiteY18" fmla="*/ 734291 h 752764"/>
                        <a:gd name="connsiteX19" fmla="*/ 5514109 w 6068291"/>
                        <a:gd name="connsiteY19" fmla="*/ 13855 h 752764"/>
                        <a:gd name="connsiteX20" fmla="*/ 5805055 w 6068291"/>
                        <a:gd name="connsiteY20" fmla="*/ 720436 h 752764"/>
                        <a:gd name="connsiteX21" fmla="*/ 6068291 w 6068291"/>
                        <a:gd name="connsiteY21" fmla="*/ 0 h 75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68291" h="752764">
                          <a:moveTo>
                            <a:pt x="0" y="748146"/>
                          </a:moveTo>
                          <a:cubicBezTo>
                            <a:pt x="91209" y="381000"/>
                            <a:pt x="182418" y="13855"/>
                            <a:pt x="277091" y="13855"/>
                          </a:cubicBezTo>
                          <a:cubicBezTo>
                            <a:pt x="371764" y="13855"/>
                            <a:pt x="471054" y="745837"/>
                            <a:pt x="568036" y="748146"/>
                          </a:cubicBezTo>
                          <a:cubicBezTo>
                            <a:pt x="665018" y="750455"/>
                            <a:pt x="762000" y="27709"/>
                            <a:pt x="858982" y="27709"/>
                          </a:cubicBezTo>
                          <a:cubicBezTo>
                            <a:pt x="955964" y="27709"/>
                            <a:pt x="1052945" y="750455"/>
                            <a:pt x="1149927" y="748146"/>
                          </a:cubicBezTo>
                          <a:cubicBezTo>
                            <a:pt x="1246909" y="745837"/>
                            <a:pt x="1346200" y="18473"/>
                            <a:pt x="1440873" y="13855"/>
                          </a:cubicBezTo>
                          <a:cubicBezTo>
                            <a:pt x="1535546" y="9237"/>
                            <a:pt x="1618673" y="720436"/>
                            <a:pt x="1717964" y="720436"/>
                          </a:cubicBezTo>
                          <a:cubicBezTo>
                            <a:pt x="1817255" y="720436"/>
                            <a:pt x="1937327" y="13855"/>
                            <a:pt x="2036618" y="13855"/>
                          </a:cubicBezTo>
                          <a:cubicBezTo>
                            <a:pt x="2135909" y="13855"/>
                            <a:pt x="2216727" y="720436"/>
                            <a:pt x="2313709" y="720436"/>
                          </a:cubicBezTo>
                          <a:cubicBezTo>
                            <a:pt x="2410691" y="720436"/>
                            <a:pt x="2521527" y="9237"/>
                            <a:pt x="2618509" y="13855"/>
                          </a:cubicBezTo>
                          <a:cubicBezTo>
                            <a:pt x="2715491" y="18473"/>
                            <a:pt x="2798618" y="743528"/>
                            <a:pt x="2895600" y="748146"/>
                          </a:cubicBezTo>
                          <a:cubicBezTo>
                            <a:pt x="2992582" y="752764"/>
                            <a:pt x="3103418" y="43873"/>
                            <a:pt x="3200400" y="41564"/>
                          </a:cubicBezTo>
                          <a:cubicBezTo>
                            <a:pt x="3297382" y="39255"/>
                            <a:pt x="3382818" y="734291"/>
                            <a:pt x="3477491" y="734291"/>
                          </a:cubicBezTo>
                          <a:cubicBezTo>
                            <a:pt x="3572164" y="734291"/>
                            <a:pt x="3671454" y="41564"/>
                            <a:pt x="3768436" y="41564"/>
                          </a:cubicBezTo>
                          <a:cubicBezTo>
                            <a:pt x="3865418" y="41564"/>
                            <a:pt x="3962400" y="738909"/>
                            <a:pt x="4059382" y="734291"/>
                          </a:cubicBezTo>
                          <a:cubicBezTo>
                            <a:pt x="4156364" y="729673"/>
                            <a:pt x="4253345" y="13855"/>
                            <a:pt x="4350327" y="13855"/>
                          </a:cubicBezTo>
                          <a:cubicBezTo>
                            <a:pt x="4447309" y="13855"/>
                            <a:pt x="4541982" y="731982"/>
                            <a:pt x="4641273" y="734291"/>
                          </a:cubicBezTo>
                          <a:cubicBezTo>
                            <a:pt x="4740564" y="736600"/>
                            <a:pt x="4849091" y="27709"/>
                            <a:pt x="4946073" y="27709"/>
                          </a:cubicBezTo>
                          <a:cubicBezTo>
                            <a:pt x="5043055" y="27709"/>
                            <a:pt x="5128491" y="736600"/>
                            <a:pt x="5223164" y="734291"/>
                          </a:cubicBezTo>
                          <a:cubicBezTo>
                            <a:pt x="5317837" y="731982"/>
                            <a:pt x="5417127" y="16164"/>
                            <a:pt x="5514109" y="13855"/>
                          </a:cubicBezTo>
                          <a:cubicBezTo>
                            <a:pt x="5611091" y="11546"/>
                            <a:pt x="5712691" y="722745"/>
                            <a:pt x="5805055" y="720436"/>
                          </a:cubicBezTo>
                          <a:cubicBezTo>
                            <a:pt x="5897419" y="718127"/>
                            <a:pt x="5982855" y="359063"/>
                            <a:pt x="6068291"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53" name="Rectangle 52"/>
                    <p:cNvSpPr/>
                    <p:nvPr/>
                  </p:nvSpPr>
                  <p:spPr>
                    <a:xfrm>
                      <a:off x="3810000" y="3733800"/>
                      <a:ext cx="205154" cy="76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69" name="Rectangle 68"/>
                  <p:cNvSpPr/>
                  <p:nvPr/>
                </p:nvSpPr>
                <p:spPr>
                  <a:xfrm>
                    <a:off x="0" y="2438400"/>
                    <a:ext cx="45719"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6" name="Group 71"/>
                <p:cNvGrpSpPr/>
                <p:nvPr/>
              </p:nvGrpSpPr>
              <p:grpSpPr>
                <a:xfrm>
                  <a:off x="2771" y="3810000"/>
                  <a:ext cx="2601883" cy="1219200"/>
                  <a:chOff x="2771" y="3810000"/>
                  <a:chExt cx="2601883" cy="1219200"/>
                </a:xfrm>
              </p:grpSpPr>
              <p:grpSp>
                <p:nvGrpSpPr>
                  <p:cNvPr id="7" name="Group 44"/>
                  <p:cNvGrpSpPr/>
                  <p:nvPr/>
                </p:nvGrpSpPr>
                <p:grpSpPr>
                  <a:xfrm>
                    <a:off x="13855" y="4050268"/>
                    <a:ext cx="2590799" cy="762000"/>
                    <a:chOff x="1524001" y="3733800"/>
                    <a:chExt cx="2590799" cy="762000"/>
                  </a:xfrm>
                </p:grpSpPr>
                <p:sp>
                  <p:nvSpPr>
                    <p:cNvPr id="46" name="Freeform 45"/>
                    <p:cNvSpPr/>
                    <p:nvPr/>
                  </p:nvSpPr>
                  <p:spPr>
                    <a:xfrm>
                      <a:off x="1524001" y="3743036"/>
                      <a:ext cx="2286000" cy="752764"/>
                    </a:xfrm>
                    <a:custGeom>
                      <a:avLst/>
                      <a:gdLst>
                        <a:gd name="connsiteX0" fmla="*/ 0 w 6068291"/>
                        <a:gd name="connsiteY0" fmla="*/ 748146 h 752764"/>
                        <a:gd name="connsiteX1" fmla="*/ 277091 w 6068291"/>
                        <a:gd name="connsiteY1" fmla="*/ 13855 h 752764"/>
                        <a:gd name="connsiteX2" fmla="*/ 568036 w 6068291"/>
                        <a:gd name="connsiteY2" fmla="*/ 748146 h 752764"/>
                        <a:gd name="connsiteX3" fmla="*/ 858982 w 6068291"/>
                        <a:gd name="connsiteY3" fmla="*/ 27709 h 752764"/>
                        <a:gd name="connsiteX4" fmla="*/ 1149927 w 6068291"/>
                        <a:gd name="connsiteY4" fmla="*/ 748146 h 752764"/>
                        <a:gd name="connsiteX5" fmla="*/ 1440873 w 6068291"/>
                        <a:gd name="connsiteY5" fmla="*/ 13855 h 752764"/>
                        <a:gd name="connsiteX6" fmla="*/ 1717964 w 6068291"/>
                        <a:gd name="connsiteY6" fmla="*/ 720436 h 752764"/>
                        <a:gd name="connsiteX7" fmla="*/ 2036618 w 6068291"/>
                        <a:gd name="connsiteY7" fmla="*/ 13855 h 752764"/>
                        <a:gd name="connsiteX8" fmla="*/ 2313709 w 6068291"/>
                        <a:gd name="connsiteY8" fmla="*/ 720436 h 752764"/>
                        <a:gd name="connsiteX9" fmla="*/ 2618509 w 6068291"/>
                        <a:gd name="connsiteY9" fmla="*/ 13855 h 752764"/>
                        <a:gd name="connsiteX10" fmla="*/ 2895600 w 6068291"/>
                        <a:gd name="connsiteY10" fmla="*/ 748146 h 752764"/>
                        <a:gd name="connsiteX11" fmla="*/ 3200400 w 6068291"/>
                        <a:gd name="connsiteY11" fmla="*/ 41564 h 752764"/>
                        <a:gd name="connsiteX12" fmla="*/ 3477491 w 6068291"/>
                        <a:gd name="connsiteY12" fmla="*/ 734291 h 752764"/>
                        <a:gd name="connsiteX13" fmla="*/ 3768436 w 6068291"/>
                        <a:gd name="connsiteY13" fmla="*/ 41564 h 752764"/>
                        <a:gd name="connsiteX14" fmla="*/ 4059382 w 6068291"/>
                        <a:gd name="connsiteY14" fmla="*/ 734291 h 752764"/>
                        <a:gd name="connsiteX15" fmla="*/ 4350327 w 6068291"/>
                        <a:gd name="connsiteY15" fmla="*/ 13855 h 752764"/>
                        <a:gd name="connsiteX16" fmla="*/ 4641273 w 6068291"/>
                        <a:gd name="connsiteY16" fmla="*/ 734291 h 752764"/>
                        <a:gd name="connsiteX17" fmla="*/ 4946073 w 6068291"/>
                        <a:gd name="connsiteY17" fmla="*/ 27709 h 752764"/>
                        <a:gd name="connsiteX18" fmla="*/ 5223164 w 6068291"/>
                        <a:gd name="connsiteY18" fmla="*/ 734291 h 752764"/>
                        <a:gd name="connsiteX19" fmla="*/ 5514109 w 6068291"/>
                        <a:gd name="connsiteY19" fmla="*/ 13855 h 752764"/>
                        <a:gd name="connsiteX20" fmla="*/ 5805055 w 6068291"/>
                        <a:gd name="connsiteY20" fmla="*/ 720436 h 752764"/>
                        <a:gd name="connsiteX21" fmla="*/ 6068291 w 6068291"/>
                        <a:gd name="connsiteY21" fmla="*/ 0 h 75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68291" h="752764">
                          <a:moveTo>
                            <a:pt x="0" y="748146"/>
                          </a:moveTo>
                          <a:cubicBezTo>
                            <a:pt x="91209" y="381000"/>
                            <a:pt x="182418" y="13855"/>
                            <a:pt x="277091" y="13855"/>
                          </a:cubicBezTo>
                          <a:cubicBezTo>
                            <a:pt x="371764" y="13855"/>
                            <a:pt x="471054" y="745837"/>
                            <a:pt x="568036" y="748146"/>
                          </a:cubicBezTo>
                          <a:cubicBezTo>
                            <a:pt x="665018" y="750455"/>
                            <a:pt x="762000" y="27709"/>
                            <a:pt x="858982" y="27709"/>
                          </a:cubicBezTo>
                          <a:cubicBezTo>
                            <a:pt x="955964" y="27709"/>
                            <a:pt x="1052945" y="750455"/>
                            <a:pt x="1149927" y="748146"/>
                          </a:cubicBezTo>
                          <a:cubicBezTo>
                            <a:pt x="1246909" y="745837"/>
                            <a:pt x="1346200" y="18473"/>
                            <a:pt x="1440873" y="13855"/>
                          </a:cubicBezTo>
                          <a:cubicBezTo>
                            <a:pt x="1535546" y="9237"/>
                            <a:pt x="1618673" y="720436"/>
                            <a:pt x="1717964" y="720436"/>
                          </a:cubicBezTo>
                          <a:cubicBezTo>
                            <a:pt x="1817255" y="720436"/>
                            <a:pt x="1937327" y="13855"/>
                            <a:pt x="2036618" y="13855"/>
                          </a:cubicBezTo>
                          <a:cubicBezTo>
                            <a:pt x="2135909" y="13855"/>
                            <a:pt x="2216727" y="720436"/>
                            <a:pt x="2313709" y="720436"/>
                          </a:cubicBezTo>
                          <a:cubicBezTo>
                            <a:pt x="2410691" y="720436"/>
                            <a:pt x="2521527" y="9237"/>
                            <a:pt x="2618509" y="13855"/>
                          </a:cubicBezTo>
                          <a:cubicBezTo>
                            <a:pt x="2715491" y="18473"/>
                            <a:pt x="2798618" y="743528"/>
                            <a:pt x="2895600" y="748146"/>
                          </a:cubicBezTo>
                          <a:cubicBezTo>
                            <a:pt x="2992582" y="752764"/>
                            <a:pt x="3103418" y="43873"/>
                            <a:pt x="3200400" y="41564"/>
                          </a:cubicBezTo>
                          <a:cubicBezTo>
                            <a:pt x="3297382" y="39255"/>
                            <a:pt x="3382818" y="734291"/>
                            <a:pt x="3477491" y="734291"/>
                          </a:cubicBezTo>
                          <a:cubicBezTo>
                            <a:pt x="3572164" y="734291"/>
                            <a:pt x="3671454" y="41564"/>
                            <a:pt x="3768436" y="41564"/>
                          </a:cubicBezTo>
                          <a:cubicBezTo>
                            <a:pt x="3865418" y="41564"/>
                            <a:pt x="3962400" y="738909"/>
                            <a:pt x="4059382" y="734291"/>
                          </a:cubicBezTo>
                          <a:cubicBezTo>
                            <a:pt x="4156364" y="729673"/>
                            <a:pt x="4253345" y="13855"/>
                            <a:pt x="4350327" y="13855"/>
                          </a:cubicBezTo>
                          <a:cubicBezTo>
                            <a:pt x="4447309" y="13855"/>
                            <a:pt x="4541982" y="731982"/>
                            <a:pt x="4641273" y="734291"/>
                          </a:cubicBezTo>
                          <a:cubicBezTo>
                            <a:pt x="4740564" y="736600"/>
                            <a:pt x="4849091" y="27709"/>
                            <a:pt x="4946073" y="27709"/>
                          </a:cubicBezTo>
                          <a:cubicBezTo>
                            <a:pt x="5043055" y="27709"/>
                            <a:pt x="5128491" y="736600"/>
                            <a:pt x="5223164" y="734291"/>
                          </a:cubicBezTo>
                          <a:cubicBezTo>
                            <a:pt x="5317837" y="731982"/>
                            <a:pt x="5417127" y="16164"/>
                            <a:pt x="5514109" y="13855"/>
                          </a:cubicBezTo>
                          <a:cubicBezTo>
                            <a:pt x="5611091" y="11546"/>
                            <a:pt x="5712691" y="722745"/>
                            <a:pt x="5805055" y="720436"/>
                          </a:cubicBezTo>
                          <a:cubicBezTo>
                            <a:pt x="5897419" y="718127"/>
                            <a:pt x="5982855" y="359063"/>
                            <a:pt x="6068291"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47" name="Rectangle 46"/>
                    <p:cNvSpPr/>
                    <p:nvPr/>
                  </p:nvSpPr>
                  <p:spPr>
                    <a:xfrm>
                      <a:off x="3810000" y="3733800"/>
                      <a:ext cx="304800" cy="76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71" name="Rectangle 70"/>
                  <p:cNvSpPr/>
                  <p:nvPr/>
                </p:nvSpPr>
                <p:spPr>
                  <a:xfrm>
                    <a:off x="2771" y="3810000"/>
                    <a:ext cx="45719"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grpSp>
        <p:sp>
          <p:nvSpPr>
            <p:cNvPr id="66" name="TextBox 65"/>
            <p:cNvSpPr txBox="1"/>
            <p:nvPr/>
          </p:nvSpPr>
          <p:spPr>
            <a:xfrm>
              <a:off x="2362200" y="2286000"/>
              <a:ext cx="226344" cy="307777"/>
            </a:xfrm>
            <a:prstGeom prst="rect">
              <a:avLst/>
            </a:prstGeom>
            <a:noFill/>
          </p:spPr>
          <p:txBody>
            <a:bodyPr wrap="none" rtlCol="0">
              <a:spAutoFit/>
            </a:bodyPr>
            <a:lstStyle/>
            <a:p>
              <a:r>
                <a:rPr lang="en-US" sz="1400" i="1" dirty="0" err="1"/>
                <a:t>i</a:t>
              </a:r>
              <a:endParaRPr lang="en-US" sz="1400" i="1" dirty="0"/>
            </a:p>
          </p:txBody>
        </p:sp>
        <p:sp>
          <p:nvSpPr>
            <p:cNvPr id="68" name="TextBox 67"/>
            <p:cNvSpPr txBox="1"/>
            <p:nvPr/>
          </p:nvSpPr>
          <p:spPr>
            <a:xfrm>
              <a:off x="3124200" y="1219200"/>
              <a:ext cx="239168" cy="307777"/>
            </a:xfrm>
            <a:prstGeom prst="rect">
              <a:avLst/>
            </a:prstGeom>
            <a:noFill/>
          </p:spPr>
          <p:txBody>
            <a:bodyPr wrap="none" rtlCol="0">
              <a:spAutoFit/>
            </a:bodyPr>
            <a:lstStyle/>
            <a:p>
              <a:r>
                <a:rPr lang="en-US" sz="1400" i="1" dirty="0" err="1"/>
                <a:t>f</a:t>
              </a:r>
              <a:endParaRPr lang="en-US" sz="1400" i="1" dirty="0"/>
            </a:p>
          </p:txBody>
        </p:sp>
        <p:sp>
          <p:nvSpPr>
            <p:cNvPr id="70" name="TextBox 69"/>
            <p:cNvSpPr txBox="1"/>
            <p:nvPr/>
          </p:nvSpPr>
          <p:spPr>
            <a:xfrm>
              <a:off x="1219200" y="685800"/>
              <a:ext cx="874150" cy="307777"/>
            </a:xfrm>
            <a:prstGeom prst="rect">
              <a:avLst/>
            </a:prstGeom>
            <a:noFill/>
          </p:spPr>
          <p:txBody>
            <a:bodyPr wrap="none" rtlCol="0">
              <a:spAutoFit/>
            </a:bodyPr>
            <a:lstStyle/>
            <a:p>
              <a:r>
                <a:rPr lang="en-US" sz="1400" dirty="0"/>
                <a:t>Extended</a:t>
              </a:r>
            </a:p>
          </p:txBody>
        </p:sp>
      </p:grpSp>
      <p:grpSp>
        <p:nvGrpSpPr>
          <p:cNvPr id="75" name="Group 74"/>
          <p:cNvGrpSpPr/>
          <p:nvPr/>
        </p:nvGrpSpPr>
        <p:grpSpPr>
          <a:xfrm>
            <a:off x="762000" y="3749063"/>
            <a:ext cx="2604654" cy="2547872"/>
            <a:chOff x="762000" y="396263"/>
            <a:chExt cx="2604654" cy="2547872"/>
          </a:xfrm>
        </p:grpSpPr>
        <p:grpSp>
          <p:nvGrpSpPr>
            <p:cNvPr id="76" name="Group 36"/>
            <p:cNvGrpSpPr/>
            <p:nvPr/>
          </p:nvGrpSpPr>
          <p:grpSpPr>
            <a:xfrm>
              <a:off x="762000" y="1066800"/>
              <a:ext cx="2604654" cy="1877335"/>
              <a:chOff x="0" y="762000"/>
              <a:chExt cx="3823854" cy="2703362"/>
            </a:xfrm>
          </p:grpSpPr>
          <p:sp>
            <p:nvSpPr>
              <p:cNvPr id="83" name="TextBox 82"/>
              <p:cNvSpPr txBox="1"/>
              <p:nvPr/>
            </p:nvSpPr>
            <p:spPr>
              <a:xfrm>
                <a:off x="232752" y="3022163"/>
                <a:ext cx="3484124" cy="443199"/>
              </a:xfrm>
              <a:prstGeom prst="rect">
                <a:avLst/>
              </a:prstGeom>
              <a:solidFill>
                <a:srgbClr val="FFFF00"/>
              </a:solidFill>
            </p:spPr>
            <p:txBody>
              <a:bodyPr wrap="square" rtlCol="0">
                <a:spAutoFit/>
              </a:bodyPr>
              <a:lstStyle/>
              <a:p>
                <a:r>
                  <a:rPr lang="en-US" sz="1400" i="1" dirty="0"/>
                  <a:t>Relaxed position, U</a:t>
                </a:r>
                <a:r>
                  <a:rPr lang="en-US" sz="1400" i="1" baseline="-25000" dirty="0"/>
                  <a:t>s</a:t>
                </a:r>
                <a:r>
                  <a:rPr lang="en-US" sz="1400" i="1" dirty="0"/>
                  <a:t>= 0</a:t>
                </a:r>
              </a:p>
            </p:txBody>
          </p:sp>
          <p:grpSp>
            <p:nvGrpSpPr>
              <p:cNvPr id="84" name="Group 72"/>
              <p:cNvGrpSpPr/>
              <p:nvPr/>
            </p:nvGrpSpPr>
            <p:grpSpPr>
              <a:xfrm>
                <a:off x="0" y="762000"/>
                <a:ext cx="3823854" cy="2590800"/>
                <a:chOff x="0" y="2438400"/>
                <a:chExt cx="3823854" cy="2590800"/>
              </a:xfrm>
            </p:grpSpPr>
            <p:cxnSp>
              <p:nvCxnSpPr>
                <p:cNvPr id="85" name="Straight Connector 84"/>
                <p:cNvCxnSpPr/>
                <p:nvPr/>
              </p:nvCxnSpPr>
              <p:spPr>
                <a:xfrm>
                  <a:off x="2452254" y="3212068"/>
                  <a:ext cx="0" cy="1752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657599" y="3212068"/>
                  <a:ext cx="0" cy="1752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2486889" y="3669268"/>
                  <a:ext cx="1143000"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2833255" y="3299936"/>
                  <a:ext cx="386421" cy="443199"/>
                </a:xfrm>
                <a:prstGeom prst="rect">
                  <a:avLst/>
                </a:prstGeom>
                <a:noFill/>
              </p:spPr>
              <p:txBody>
                <a:bodyPr wrap="none" rtlCol="0">
                  <a:spAutoFit/>
                </a:bodyPr>
                <a:lstStyle/>
                <a:p>
                  <a:r>
                    <a:rPr lang="en-US" sz="1400" dirty="0">
                      <a:latin typeface="Calibri"/>
                    </a:rPr>
                    <a:t>x</a:t>
                  </a:r>
                  <a:endParaRPr lang="en-US" sz="1400" dirty="0"/>
                </a:p>
              </p:txBody>
            </p:sp>
            <p:grpSp>
              <p:nvGrpSpPr>
                <p:cNvPr id="89" name="Group 69"/>
                <p:cNvGrpSpPr/>
                <p:nvPr/>
              </p:nvGrpSpPr>
              <p:grpSpPr>
                <a:xfrm>
                  <a:off x="0" y="2438400"/>
                  <a:ext cx="3823854" cy="1219200"/>
                  <a:chOff x="0" y="2438400"/>
                  <a:chExt cx="3823854" cy="1219200"/>
                </a:xfrm>
              </p:grpSpPr>
              <p:grpSp>
                <p:nvGrpSpPr>
                  <p:cNvPr id="95" name="Group 50"/>
                  <p:cNvGrpSpPr/>
                  <p:nvPr/>
                </p:nvGrpSpPr>
                <p:grpSpPr>
                  <a:xfrm>
                    <a:off x="13854" y="2590800"/>
                    <a:ext cx="3810000" cy="762000"/>
                    <a:chOff x="1524001" y="3733800"/>
                    <a:chExt cx="2491153" cy="762000"/>
                  </a:xfrm>
                </p:grpSpPr>
                <p:sp>
                  <p:nvSpPr>
                    <p:cNvPr id="97" name="Freeform 96"/>
                    <p:cNvSpPr/>
                    <p:nvPr/>
                  </p:nvSpPr>
                  <p:spPr>
                    <a:xfrm>
                      <a:off x="1524001" y="3743036"/>
                      <a:ext cx="2286000" cy="752764"/>
                    </a:xfrm>
                    <a:custGeom>
                      <a:avLst/>
                      <a:gdLst>
                        <a:gd name="connsiteX0" fmla="*/ 0 w 6068291"/>
                        <a:gd name="connsiteY0" fmla="*/ 748146 h 752764"/>
                        <a:gd name="connsiteX1" fmla="*/ 277091 w 6068291"/>
                        <a:gd name="connsiteY1" fmla="*/ 13855 h 752764"/>
                        <a:gd name="connsiteX2" fmla="*/ 568036 w 6068291"/>
                        <a:gd name="connsiteY2" fmla="*/ 748146 h 752764"/>
                        <a:gd name="connsiteX3" fmla="*/ 858982 w 6068291"/>
                        <a:gd name="connsiteY3" fmla="*/ 27709 h 752764"/>
                        <a:gd name="connsiteX4" fmla="*/ 1149927 w 6068291"/>
                        <a:gd name="connsiteY4" fmla="*/ 748146 h 752764"/>
                        <a:gd name="connsiteX5" fmla="*/ 1440873 w 6068291"/>
                        <a:gd name="connsiteY5" fmla="*/ 13855 h 752764"/>
                        <a:gd name="connsiteX6" fmla="*/ 1717964 w 6068291"/>
                        <a:gd name="connsiteY6" fmla="*/ 720436 h 752764"/>
                        <a:gd name="connsiteX7" fmla="*/ 2036618 w 6068291"/>
                        <a:gd name="connsiteY7" fmla="*/ 13855 h 752764"/>
                        <a:gd name="connsiteX8" fmla="*/ 2313709 w 6068291"/>
                        <a:gd name="connsiteY8" fmla="*/ 720436 h 752764"/>
                        <a:gd name="connsiteX9" fmla="*/ 2618509 w 6068291"/>
                        <a:gd name="connsiteY9" fmla="*/ 13855 h 752764"/>
                        <a:gd name="connsiteX10" fmla="*/ 2895600 w 6068291"/>
                        <a:gd name="connsiteY10" fmla="*/ 748146 h 752764"/>
                        <a:gd name="connsiteX11" fmla="*/ 3200400 w 6068291"/>
                        <a:gd name="connsiteY11" fmla="*/ 41564 h 752764"/>
                        <a:gd name="connsiteX12" fmla="*/ 3477491 w 6068291"/>
                        <a:gd name="connsiteY12" fmla="*/ 734291 h 752764"/>
                        <a:gd name="connsiteX13" fmla="*/ 3768436 w 6068291"/>
                        <a:gd name="connsiteY13" fmla="*/ 41564 h 752764"/>
                        <a:gd name="connsiteX14" fmla="*/ 4059382 w 6068291"/>
                        <a:gd name="connsiteY14" fmla="*/ 734291 h 752764"/>
                        <a:gd name="connsiteX15" fmla="*/ 4350327 w 6068291"/>
                        <a:gd name="connsiteY15" fmla="*/ 13855 h 752764"/>
                        <a:gd name="connsiteX16" fmla="*/ 4641273 w 6068291"/>
                        <a:gd name="connsiteY16" fmla="*/ 734291 h 752764"/>
                        <a:gd name="connsiteX17" fmla="*/ 4946073 w 6068291"/>
                        <a:gd name="connsiteY17" fmla="*/ 27709 h 752764"/>
                        <a:gd name="connsiteX18" fmla="*/ 5223164 w 6068291"/>
                        <a:gd name="connsiteY18" fmla="*/ 734291 h 752764"/>
                        <a:gd name="connsiteX19" fmla="*/ 5514109 w 6068291"/>
                        <a:gd name="connsiteY19" fmla="*/ 13855 h 752764"/>
                        <a:gd name="connsiteX20" fmla="*/ 5805055 w 6068291"/>
                        <a:gd name="connsiteY20" fmla="*/ 720436 h 752764"/>
                        <a:gd name="connsiteX21" fmla="*/ 6068291 w 6068291"/>
                        <a:gd name="connsiteY21" fmla="*/ 0 h 75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68291" h="752764">
                          <a:moveTo>
                            <a:pt x="0" y="748146"/>
                          </a:moveTo>
                          <a:cubicBezTo>
                            <a:pt x="91209" y="381000"/>
                            <a:pt x="182418" y="13855"/>
                            <a:pt x="277091" y="13855"/>
                          </a:cubicBezTo>
                          <a:cubicBezTo>
                            <a:pt x="371764" y="13855"/>
                            <a:pt x="471054" y="745837"/>
                            <a:pt x="568036" y="748146"/>
                          </a:cubicBezTo>
                          <a:cubicBezTo>
                            <a:pt x="665018" y="750455"/>
                            <a:pt x="762000" y="27709"/>
                            <a:pt x="858982" y="27709"/>
                          </a:cubicBezTo>
                          <a:cubicBezTo>
                            <a:pt x="955964" y="27709"/>
                            <a:pt x="1052945" y="750455"/>
                            <a:pt x="1149927" y="748146"/>
                          </a:cubicBezTo>
                          <a:cubicBezTo>
                            <a:pt x="1246909" y="745837"/>
                            <a:pt x="1346200" y="18473"/>
                            <a:pt x="1440873" y="13855"/>
                          </a:cubicBezTo>
                          <a:cubicBezTo>
                            <a:pt x="1535546" y="9237"/>
                            <a:pt x="1618673" y="720436"/>
                            <a:pt x="1717964" y="720436"/>
                          </a:cubicBezTo>
                          <a:cubicBezTo>
                            <a:pt x="1817255" y="720436"/>
                            <a:pt x="1937327" y="13855"/>
                            <a:pt x="2036618" y="13855"/>
                          </a:cubicBezTo>
                          <a:cubicBezTo>
                            <a:pt x="2135909" y="13855"/>
                            <a:pt x="2216727" y="720436"/>
                            <a:pt x="2313709" y="720436"/>
                          </a:cubicBezTo>
                          <a:cubicBezTo>
                            <a:pt x="2410691" y="720436"/>
                            <a:pt x="2521527" y="9237"/>
                            <a:pt x="2618509" y="13855"/>
                          </a:cubicBezTo>
                          <a:cubicBezTo>
                            <a:pt x="2715491" y="18473"/>
                            <a:pt x="2798618" y="743528"/>
                            <a:pt x="2895600" y="748146"/>
                          </a:cubicBezTo>
                          <a:cubicBezTo>
                            <a:pt x="2992582" y="752764"/>
                            <a:pt x="3103418" y="43873"/>
                            <a:pt x="3200400" y="41564"/>
                          </a:cubicBezTo>
                          <a:cubicBezTo>
                            <a:pt x="3297382" y="39255"/>
                            <a:pt x="3382818" y="734291"/>
                            <a:pt x="3477491" y="734291"/>
                          </a:cubicBezTo>
                          <a:cubicBezTo>
                            <a:pt x="3572164" y="734291"/>
                            <a:pt x="3671454" y="41564"/>
                            <a:pt x="3768436" y="41564"/>
                          </a:cubicBezTo>
                          <a:cubicBezTo>
                            <a:pt x="3865418" y="41564"/>
                            <a:pt x="3962400" y="738909"/>
                            <a:pt x="4059382" y="734291"/>
                          </a:cubicBezTo>
                          <a:cubicBezTo>
                            <a:pt x="4156364" y="729673"/>
                            <a:pt x="4253345" y="13855"/>
                            <a:pt x="4350327" y="13855"/>
                          </a:cubicBezTo>
                          <a:cubicBezTo>
                            <a:pt x="4447309" y="13855"/>
                            <a:pt x="4541982" y="731982"/>
                            <a:pt x="4641273" y="734291"/>
                          </a:cubicBezTo>
                          <a:cubicBezTo>
                            <a:pt x="4740564" y="736600"/>
                            <a:pt x="4849091" y="27709"/>
                            <a:pt x="4946073" y="27709"/>
                          </a:cubicBezTo>
                          <a:cubicBezTo>
                            <a:pt x="5043055" y="27709"/>
                            <a:pt x="5128491" y="736600"/>
                            <a:pt x="5223164" y="734291"/>
                          </a:cubicBezTo>
                          <a:cubicBezTo>
                            <a:pt x="5317837" y="731982"/>
                            <a:pt x="5417127" y="16164"/>
                            <a:pt x="5514109" y="13855"/>
                          </a:cubicBezTo>
                          <a:cubicBezTo>
                            <a:pt x="5611091" y="11546"/>
                            <a:pt x="5712691" y="722745"/>
                            <a:pt x="5805055" y="720436"/>
                          </a:cubicBezTo>
                          <a:cubicBezTo>
                            <a:pt x="5897419" y="718127"/>
                            <a:pt x="5982855" y="359063"/>
                            <a:pt x="6068291"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98" name="Rectangle 97"/>
                    <p:cNvSpPr/>
                    <p:nvPr/>
                  </p:nvSpPr>
                  <p:spPr>
                    <a:xfrm>
                      <a:off x="3810000" y="3733800"/>
                      <a:ext cx="205154" cy="76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96" name="Rectangle 95"/>
                  <p:cNvSpPr/>
                  <p:nvPr/>
                </p:nvSpPr>
                <p:spPr>
                  <a:xfrm>
                    <a:off x="0" y="2438400"/>
                    <a:ext cx="45719"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90" name="Group 71"/>
                <p:cNvGrpSpPr/>
                <p:nvPr/>
              </p:nvGrpSpPr>
              <p:grpSpPr>
                <a:xfrm>
                  <a:off x="2771" y="3810000"/>
                  <a:ext cx="2601883" cy="1219200"/>
                  <a:chOff x="2771" y="3810000"/>
                  <a:chExt cx="2601883" cy="1219200"/>
                </a:xfrm>
              </p:grpSpPr>
              <p:grpSp>
                <p:nvGrpSpPr>
                  <p:cNvPr id="91" name="Group 44"/>
                  <p:cNvGrpSpPr/>
                  <p:nvPr/>
                </p:nvGrpSpPr>
                <p:grpSpPr>
                  <a:xfrm>
                    <a:off x="13855" y="4050268"/>
                    <a:ext cx="2590799" cy="762000"/>
                    <a:chOff x="1524001" y="3733800"/>
                    <a:chExt cx="2590799" cy="762000"/>
                  </a:xfrm>
                </p:grpSpPr>
                <p:sp>
                  <p:nvSpPr>
                    <p:cNvPr id="93" name="Freeform 92"/>
                    <p:cNvSpPr/>
                    <p:nvPr/>
                  </p:nvSpPr>
                  <p:spPr>
                    <a:xfrm>
                      <a:off x="1524001" y="3743036"/>
                      <a:ext cx="2286000" cy="752764"/>
                    </a:xfrm>
                    <a:custGeom>
                      <a:avLst/>
                      <a:gdLst>
                        <a:gd name="connsiteX0" fmla="*/ 0 w 6068291"/>
                        <a:gd name="connsiteY0" fmla="*/ 748146 h 752764"/>
                        <a:gd name="connsiteX1" fmla="*/ 277091 w 6068291"/>
                        <a:gd name="connsiteY1" fmla="*/ 13855 h 752764"/>
                        <a:gd name="connsiteX2" fmla="*/ 568036 w 6068291"/>
                        <a:gd name="connsiteY2" fmla="*/ 748146 h 752764"/>
                        <a:gd name="connsiteX3" fmla="*/ 858982 w 6068291"/>
                        <a:gd name="connsiteY3" fmla="*/ 27709 h 752764"/>
                        <a:gd name="connsiteX4" fmla="*/ 1149927 w 6068291"/>
                        <a:gd name="connsiteY4" fmla="*/ 748146 h 752764"/>
                        <a:gd name="connsiteX5" fmla="*/ 1440873 w 6068291"/>
                        <a:gd name="connsiteY5" fmla="*/ 13855 h 752764"/>
                        <a:gd name="connsiteX6" fmla="*/ 1717964 w 6068291"/>
                        <a:gd name="connsiteY6" fmla="*/ 720436 h 752764"/>
                        <a:gd name="connsiteX7" fmla="*/ 2036618 w 6068291"/>
                        <a:gd name="connsiteY7" fmla="*/ 13855 h 752764"/>
                        <a:gd name="connsiteX8" fmla="*/ 2313709 w 6068291"/>
                        <a:gd name="connsiteY8" fmla="*/ 720436 h 752764"/>
                        <a:gd name="connsiteX9" fmla="*/ 2618509 w 6068291"/>
                        <a:gd name="connsiteY9" fmla="*/ 13855 h 752764"/>
                        <a:gd name="connsiteX10" fmla="*/ 2895600 w 6068291"/>
                        <a:gd name="connsiteY10" fmla="*/ 748146 h 752764"/>
                        <a:gd name="connsiteX11" fmla="*/ 3200400 w 6068291"/>
                        <a:gd name="connsiteY11" fmla="*/ 41564 h 752764"/>
                        <a:gd name="connsiteX12" fmla="*/ 3477491 w 6068291"/>
                        <a:gd name="connsiteY12" fmla="*/ 734291 h 752764"/>
                        <a:gd name="connsiteX13" fmla="*/ 3768436 w 6068291"/>
                        <a:gd name="connsiteY13" fmla="*/ 41564 h 752764"/>
                        <a:gd name="connsiteX14" fmla="*/ 4059382 w 6068291"/>
                        <a:gd name="connsiteY14" fmla="*/ 734291 h 752764"/>
                        <a:gd name="connsiteX15" fmla="*/ 4350327 w 6068291"/>
                        <a:gd name="connsiteY15" fmla="*/ 13855 h 752764"/>
                        <a:gd name="connsiteX16" fmla="*/ 4641273 w 6068291"/>
                        <a:gd name="connsiteY16" fmla="*/ 734291 h 752764"/>
                        <a:gd name="connsiteX17" fmla="*/ 4946073 w 6068291"/>
                        <a:gd name="connsiteY17" fmla="*/ 27709 h 752764"/>
                        <a:gd name="connsiteX18" fmla="*/ 5223164 w 6068291"/>
                        <a:gd name="connsiteY18" fmla="*/ 734291 h 752764"/>
                        <a:gd name="connsiteX19" fmla="*/ 5514109 w 6068291"/>
                        <a:gd name="connsiteY19" fmla="*/ 13855 h 752764"/>
                        <a:gd name="connsiteX20" fmla="*/ 5805055 w 6068291"/>
                        <a:gd name="connsiteY20" fmla="*/ 720436 h 752764"/>
                        <a:gd name="connsiteX21" fmla="*/ 6068291 w 6068291"/>
                        <a:gd name="connsiteY21" fmla="*/ 0 h 75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68291" h="752764">
                          <a:moveTo>
                            <a:pt x="0" y="748146"/>
                          </a:moveTo>
                          <a:cubicBezTo>
                            <a:pt x="91209" y="381000"/>
                            <a:pt x="182418" y="13855"/>
                            <a:pt x="277091" y="13855"/>
                          </a:cubicBezTo>
                          <a:cubicBezTo>
                            <a:pt x="371764" y="13855"/>
                            <a:pt x="471054" y="745837"/>
                            <a:pt x="568036" y="748146"/>
                          </a:cubicBezTo>
                          <a:cubicBezTo>
                            <a:pt x="665018" y="750455"/>
                            <a:pt x="762000" y="27709"/>
                            <a:pt x="858982" y="27709"/>
                          </a:cubicBezTo>
                          <a:cubicBezTo>
                            <a:pt x="955964" y="27709"/>
                            <a:pt x="1052945" y="750455"/>
                            <a:pt x="1149927" y="748146"/>
                          </a:cubicBezTo>
                          <a:cubicBezTo>
                            <a:pt x="1246909" y="745837"/>
                            <a:pt x="1346200" y="18473"/>
                            <a:pt x="1440873" y="13855"/>
                          </a:cubicBezTo>
                          <a:cubicBezTo>
                            <a:pt x="1535546" y="9237"/>
                            <a:pt x="1618673" y="720436"/>
                            <a:pt x="1717964" y="720436"/>
                          </a:cubicBezTo>
                          <a:cubicBezTo>
                            <a:pt x="1817255" y="720436"/>
                            <a:pt x="1937327" y="13855"/>
                            <a:pt x="2036618" y="13855"/>
                          </a:cubicBezTo>
                          <a:cubicBezTo>
                            <a:pt x="2135909" y="13855"/>
                            <a:pt x="2216727" y="720436"/>
                            <a:pt x="2313709" y="720436"/>
                          </a:cubicBezTo>
                          <a:cubicBezTo>
                            <a:pt x="2410691" y="720436"/>
                            <a:pt x="2521527" y="9237"/>
                            <a:pt x="2618509" y="13855"/>
                          </a:cubicBezTo>
                          <a:cubicBezTo>
                            <a:pt x="2715491" y="18473"/>
                            <a:pt x="2798618" y="743528"/>
                            <a:pt x="2895600" y="748146"/>
                          </a:cubicBezTo>
                          <a:cubicBezTo>
                            <a:pt x="2992582" y="752764"/>
                            <a:pt x="3103418" y="43873"/>
                            <a:pt x="3200400" y="41564"/>
                          </a:cubicBezTo>
                          <a:cubicBezTo>
                            <a:pt x="3297382" y="39255"/>
                            <a:pt x="3382818" y="734291"/>
                            <a:pt x="3477491" y="734291"/>
                          </a:cubicBezTo>
                          <a:cubicBezTo>
                            <a:pt x="3572164" y="734291"/>
                            <a:pt x="3671454" y="41564"/>
                            <a:pt x="3768436" y="41564"/>
                          </a:cubicBezTo>
                          <a:cubicBezTo>
                            <a:pt x="3865418" y="41564"/>
                            <a:pt x="3962400" y="738909"/>
                            <a:pt x="4059382" y="734291"/>
                          </a:cubicBezTo>
                          <a:cubicBezTo>
                            <a:pt x="4156364" y="729673"/>
                            <a:pt x="4253345" y="13855"/>
                            <a:pt x="4350327" y="13855"/>
                          </a:cubicBezTo>
                          <a:cubicBezTo>
                            <a:pt x="4447309" y="13855"/>
                            <a:pt x="4541982" y="731982"/>
                            <a:pt x="4641273" y="734291"/>
                          </a:cubicBezTo>
                          <a:cubicBezTo>
                            <a:pt x="4740564" y="736600"/>
                            <a:pt x="4849091" y="27709"/>
                            <a:pt x="4946073" y="27709"/>
                          </a:cubicBezTo>
                          <a:cubicBezTo>
                            <a:pt x="5043055" y="27709"/>
                            <a:pt x="5128491" y="736600"/>
                            <a:pt x="5223164" y="734291"/>
                          </a:cubicBezTo>
                          <a:cubicBezTo>
                            <a:pt x="5317837" y="731982"/>
                            <a:pt x="5417127" y="16164"/>
                            <a:pt x="5514109" y="13855"/>
                          </a:cubicBezTo>
                          <a:cubicBezTo>
                            <a:pt x="5611091" y="11546"/>
                            <a:pt x="5712691" y="722745"/>
                            <a:pt x="5805055" y="720436"/>
                          </a:cubicBezTo>
                          <a:cubicBezTo>
                            <a:pt x="5897419" y="718127"/>
                            <a:pt x="5982855" y="359063"/>
                            <a:pt x="6068291"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94" name="Rectangle 93"/>
                    <p:cNvSpPr/>
                    <p:nvPr/>
                  </p:nvSpPr>
                  <p:spPr>
                    <a:xfrm>
                      <a:off x="3810000" y="3733800"/>
                      <a:ext cx="304800" cy="76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92" name="Rectangle 91"/>
                  <p:cNvSpPr/>
                  <p:nvPr/>
                </p:nvSpPr>
                <p:spPr>
                  <a:xfrm>
                    <a:off x="2771" y="3810000"/>
                    <a:ext cx="45719"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grpSp>
        <p:sp>
          <p:nvSpPr>
            <p:cNvPr id="78" name="TextBox 77"/>
            <p:cNvSpPr txBox="1"/>
            <p:nvPr/>
          </p:nvSpPr>
          <p:spPr>
            <a:xfrm>
              <a:off x="2362200" y="2286000"/>
              <a:ext cx="239168" cy="307777"/>
            </a:xfrm>
            <a:prstGeom prst="rect">
              <a:avLst/>
            </a:prstGeom>
            <a:noFill/>
          </p:spPr>
          <p:txBody>
            <a:bodyPr wrap="none" rtlCol="0">
              <a:spAutoFit/>
            </a:bodyPr>
            <a:lstStyle/>
            <a:p>
              <a:r>
                <a:rPr lang="en-US" sz="1400" i="1" dirty="0"/>
                <a:t>f</a:t>
              </a:r>
            </a:p>
          </p:txBody>
        </p:sp>
        <p:sp>
          <p:nvSpPr>
            <p:cNvPr id="81" name="TextBox 80"/>
            <p:cNvSpPr txBox="1"/>
            <p:nvPr/>
          </p:nvSpPr>
          <p:spPr>
            <a:xfrm>
              <a:off x="3124200" y="1219200"/>
              <a:ext cx="226344" cy="307777"/>
            </a:xfrm>
            <a:prstGeom prst="rect">
              <a:avLst/>
            </a:prstGeom>
            <a:noFill/>
          </p:spPr>
          <p:txBody>
            <a:bodyPr wrap="none" rtlCol="0">
              <a:spAutoFit/>
            </a:bodyPr>
            <a:lstStyle/>
            <a:p>
              <a:r>
                <a:rPr lang="en-US" sz="1400" i="1" dirty="0" err="1"/>
                <a:t>i</a:t>
              </a:r>
              <a:endParaRPr lang="en-US" sz="1400" i="1" dirty="0"/>
            </a:p>
          </p:txBody>
        </p:sp>
        <p:sp>
          <p:nvSpPr>
            <p:cNvPr id="82" name="TextBox 81"/>
            <p:cNvSpPr txBox="1"/>
            <p:nvPr/>
          </p:nvSpPr>
          <p:spPr>
            <a:xfrm>
              <a:off x="1557344" y="396263"/>
              <a:ext cx="841962" cy="307777"/>
            </a:xfrm>
            <a:prstGeom prst="rect">
              <a:avLst/>
            </a:prstGeom>
            <a:noFill/>
          </p:spPr>
          <p:txBody>
            <a:bodyPr wrap="none" rtlCol="0">
              <a:spAutoFit/>
            </a:bodyPr>
            <a:lstStyle/>
            <a:p>
              <a:r>
                <a:rPr lang="en-US" sz="1400" dirty="0"/>
                <a:t>Released</a:t>
              </a:r>
            </a:p>
          </p:txBody>
        </p:sp>
      </p:grpSp>
      <p:grpSp>
        <p:nvGrpSpPr>
          <p:cNvPr id="57" name="Group 56"/>
          <p:cNvGrpSpPr/>
          <p:nvPr/>
        </p:nvGrpSpPr>
        <p:grpSpPr>
          <a:xfrm>
            <a:off x="3962400" y="914400"/>
            <a:ext cx="4977325" cy="1171851"/>
            <a:chOff x="4166675" y="838200"/>
            <a:chExt cx="4977325" cy="1171851"/>
          </a:xfrm>
        </p:grpSpPr>
        <p:sp>
          <p:nvSpPr>
            <p:cNvPr id="77" name="TextBox 76"/>
            <p:cNvSpPr txBox="1"/>
            <p:nvPr/>
          </p:nvSpPr>
          <p:spPr>
            <a:xfrm>
              <a:off x="4166675" y="838200"/>
              <a:ext cx="4977325" cy="369332"/>
            </a:xfrm>
            <a:prstGeom prst="rect">
              <a:avLst/>
            </a:prstGeom>
            <a:noFill/>
          </p:spPr>
          <p:txBody>
            <a:bodyPr wrap="none" rtlCol="0">
              <a:spAutoFit/>
            </a:bodyPr>
            <a:lstStyle/>
            <a:p>
              <a:r>
                <a:rPr lang="en-US" u="sng" dirty="0"/>
                <a:t>Work done by spring force while spring is extended</a:t>
              </a:r>
            </a:p>
          </p:txBody>
        </p:sp>
        <p:graphicFrame>
          <p:nvGraphicFramePr>
            <p:cNvPr id="351239" name="Object 7"/>
            <p:cNvGraphicFramePr>
              <a:graphicFrameLocks noChangeAspect="1"/>
            </p:cNvGraphicFramePr>
            <p:nvPr/>
          </p:nvGraphicFramePr>
          <p:xfrm>
            <a:off x="4846125" y="1296988"/>
            <a:ext cx="3435350" cy="713063"/>
          </p:xfrm>
          <a:graphic>
            <a:graphicData uri="http://schemas.openxmlformats.org/presentationml/2006/ole">
              <mc:AlternateContent xmlns:mc="http://schemas.openxmlformats.org/markup-compatibility/2006">
                <mc:Choice xmlns:v="urn:schemas-microsoft-com:vml" Requires="v">
                  <p:oleObj spid="_x0000_s396788" name="معادلة" r:id="rId3" imgW="1866600" imgH="482400" progId="Equation.3">
                    <p:embed/>
                  </p:oleObj>
                </mc:Choice>
                <mc:Fallback>
                  <p:oleObj name="معادلة" r:id="rId3" imgW="1866600" imgH="482400" progId="Equation.3">
                    <p:embed/>
                    <p:pic>
                      <p:nvPicPr>
                        <p:cNvPr id="0" name=""/>
                        <p:cNvPicPr>
                          <a:picLocks noChangeAspect="1" noChangeArrowheads="1"/>
                        </p:cNvPicPr>
                        <p:nvPr/>
                      </p:nvPicPr>
                      <p:blipFill>
                        <a:blip r:embed="rId4"/>
                        <a:srcRect/>
                        <a:stretch>
                          <a:fillRect/>
                        </a:stretch>
                      </p:blipFill>
                      <p:spPr bwMode="auto">
                        <a:xfrm>
                          <a:off x="4846125" y="1296988"/>
                          <a:ext cx="3435350" cy="713063"/>
                        </a:xfrm>
                        <a:prstGeom prst="rect">
                          <a:avLst/>
                        </a:prstGeom>
                        <a:noFill/>
                        <a:extLst/>
                      </p:spPr>
                    </p:pic>
                  </p:oleObj>
                </mc:Fallback>
              </mc:AlternateContent>
            </a:graphicData>
          </a:graphic>
        </p:graphicFrame>
      </p:grpSp>
      <p:grpSp>
        <p:nvGrpSpPr>
          <p:cNvPr id="61" name="Group 60"/>
          <p:cNvGrpSpPr/>
          <p:nvPr/>
        </p:nvGrpSpPr>
        <p:grpSpPr>
          <a:xfrm>
            <a:off x="3862105" y="3467066"/>
            <a:ext cx="4977325" cy="1367100"/>
            <a:chOff x="4218780" y="190466"/>
            <a:chExt cx="4977325" cy="1367100"/>
          </a:xfrm>
        </p:grpSpPr>
        <p:sp>
          <p:nvSpPr>
            <p:cNvPr id="62" name="TextBox 61"/>
            <p:cNvSpPr txBox="1"/>
            <p:nvPr/>
          </p:nvSpPr>
          <p:spPr>
            <a:xfrm>
              <a:off x="4218780" y="190466"/>
              <a:ext cx="4977325" cy="369332"/>
            </a:xfrm>
            <a:prstGeom prst="rect">
              <a:avLst/>
            </a:prstGeom>
            <a:noFill/>
          </p:spPr>
          <p:txBody>
            <a:bodyPr wrap="none" rtlCol="0">
              <a:spAutoFit/>
            </a:bodyPr>
            <a:lstStyle/>
            <a:p>
              <a:r>
                <a:rPr lang="en-US" u="sng" dirty="0"/>
                <a:t>Work done by spring force while spring is extended</a:t>
              </a:r>
            </a:p>
          </p:txBody>
        </p:sp>
        <p:graphicFrame>
          <p:nvGraphicFramePr>
            <p:cNvPr id="63" name="Object 7"/>
            <p:cNvGraphicFramePr>
              <a:graphicFrameLocks noChangeAspect="1"/>
            </p:cNvGraphicFramePr>
            <p:nvPr/>
          </p:nvGraphicFramePr>
          <p:xfrm>
            <a:off x="4776275" y="782439"/>
            <a:ext cx="3505200" cy="775127"/>
          </p:xfrm>
          <a:graphic>
            <a:graphicData uri="http://schemas.openxmlformats.org/presentationml/2006/ole">
              <mc:AlternateContent xmlns:mc="http://schemas.openxmlformats.org/markup-compatibility/2006">
                <mc:Choice xmlns:v="urn:schemas-microsoft-com:vml" Requires="v">
                  <p:oleObj spid="_x0000_s396789" name="معادلة" r:id="rId5" imgW="1752480" imgH="482400" progId="Equation.3">
                    <p:embed/>
                  </p:oleObj>
                </mc:Choice>
                <mc:Fallback>
                  <p:oleObj name="معادلة" r:id="rId5" imgW="1752480" imgH="482400" progId="Equation.3">
                    <p:embed/>
                    <p:pic>
                      <p:nvPicPr>
                        <p:cNvPr id="0" name=""/>
                        <p:cNvPicPr>
                          <a:picLocks noChangeAspect="1" noChangeArrowheads="1"/>
                        </p:cNvPicPr>
                        <p:nvPr/>
                      </p:nvPicPr>
                      <p:blipFill>
                        <a:blip r:embed="rId6"/>
                        <a:srcRect/>
                        <a:stretch>
                          <a:fillRect/>
                        </a:stretch>
                      </p:blipFill>
                      <p:spPr bwMode="auto">
                        <a:xfrm>
                          <a:off x="4776275" y="782439"/>
                          <a:ext cx="3505200" cy="775127"/>
                        </a:xfrm>
                        <a:prstGeom prst="rect">
                          <a:avLst/>
                        </a:prstGeom>
                        <a:noFill/>
                        <a:extLst/>
                      </p:spPr>
                    </p:pic>
                  </p:oleObj>
                </mc:Fallback>
              </mc:AlternateContent>
            </a:graphicData>
          </a:graphic>
        </p:graphicFrame>
      </p:grpSp>
      <p:graphicFrame>
        <p:nvGraphicFramePr>
          <p:cNvPr id="58" name="Object 7"/>
          <p:cNvGraphicFramePr>
            <a:graphicFrameLocks noChangeAspect="1"/>
          </p:cNvGraphicFramePr>
          <p:nvPr/>
        </p:nvGraphicFramePr>
        <p:xfrm>
          <a:off x="2789724" y="831430"/>
          <a:ext cx="908119" cy="271900"/>
        </p:xfrm>
        <a:graphic>
          <a:graphicData uri="http://schemas.openxmlformats.org/presentationml/2006/ole">
            <mc:AlternateContent xmlns:mc="http://schemas.openxmlformats.org/markup-compatibility/2006">
              <mc:Choice xmlns:v="urn:schemas-microsoft-com:vml" Requires="v">
                <p:oleObj spid="_x0000_s396790" name="معادلة" r:id="rId7" imgW="647640" imgH="241200" progId="Equation.3">
                  <p:embed/>
                </p:oleObj>
              </mc:Choice>
              <mc:Fallback>
                <p:oleObj name="معادلة" r:id="rId7" imgW="647640" imgH="241200" progId="Equation.3">
                  <p:embed/>
                  <p:pic>
                    <p:nvPicPr>
                      <p:cNvPr id="0" name=""/>
                      <p:cNvPicPr>
                        <a:picLocks noChangeAspect="1" noChangeArrowheads="1"/>
                      </p:cNvPicPr>
                      <p:nvPr/>
                    </p:nvPicPr>
                    <p:blipFill>
                      <a:blip r:embed="rId8"/>
                      <a:srcRect/>
                      <a:stretch>
                        <a:fillRect/>
                      </a:stretch>
                    </p:blipFill>
                    <p:spPr bwMode="auto">
                      <a:xfrm>
                        <a:off x="2789724" y="831430"/>
                        <a:ext cx="908119" cy="271900"/>
                      </a:xfrm>
                      <a:prstGeom prst="rect">
                        <a:avLst/>
                      </a:prstGeom>
                      <a:noFill/>
                      <a:extLst/>
                    </p:spPr>
                  </p:pic>
                </p:oleObj>
              </mc:Fallback>
            </mc:AlternateContent>
          </a:graphicData>
        </a:graphic>
      </p:graphicFrame>
      <p:graphicFrame>
        <p:nvGraphicFramePr>
          <p:cNvPr id="60" name="Object 7"/>
          <p:cNvGraphicFramePr>
            <a:graphicFrameLocks noChangeAspect="1"/>
          </p:cNvGraphicFramePr>
          <p:nvPr/>
        </p:nvGraphicFramePr>
        <p:xfrm>
          <a:off x="3821113" y="2428875"/>
          <a:ext cx="5229225" cy="417513"/>
        </p:xfrm>
        <a:graphic>
          <a:graphicData uri="http://schemas.openxmlformats.org/presentationml/2006/ole">
            <mc:AlternateContent xmlns:mc="http://schemas.openxmlformats.org/markup-compatibility/2006">
              <mc:Choice xmlns:v="urn:schemas-microsoft-com:vml" Requires="v">
                <p:oleObj spid="_x0000_s396791" name="معادلة" r:id="rId9" imgW="2425680" imgH="241200" progId="Equation.3">
                  <p:embed/>
                </p:oleObj>
              </mc:Choice>
              <mc:Fallback>
                <p:oleObj name="معادلة" r:id="rId9" imgW="2425680" imgH="241200" progId="Equation.3">
                  <p:embed/>
                  <p:pic>
                    <p:nvPicPr>
                      <p:cNvPr id="0" name=""/>
                      <p:cNvPicPr>
                        <a:picLocks noChangeAspect="1" noChangeArrowheads="1"/>
                      </p:cNvPicPr>
                      <p:nvPr/>
                    </p:nvPicPr>
                    <p:blipFill>
                      <a:blip r:embed="rId10"/>
                      <a:srcRect/>
                      <a:stretch>
                        <a:fillRect/>
                      </a:stretch>
                    </p:blipFill>
                    <p:spPr bwMode="auto">
                      <a:xfrm>
                        <a:off x="3821113" y="2428875"/>
                        <a:ext cx="5229225" cy="417513"/>
                      </a:xfrm>
                      <a:prstGeom prst="rect">
                        <a:avLst/>
                      </a:prstGeom>
                      <a:noFill/>
                      <a:extLst/>
                    </p:spPr>
                  </p:pic>
                </p:oleObj>
              </mc:Fallback>
            </mc:AlternateContent>
          </a:graphicData>
        </a:graphic>
      </p:graphicFrame>
      <p:graphicFrame>
        <p:nvGraphicFramePr>
          <p:cNvPr id="64" name="Object 7"/>
          <p:cNvGraphicFramePr>
            <a:graphicFrameLocks noChangeAspect="1"/>
          </p:cNvGraphicFramePr>
          <p:nvPr/>
        </p:nvGraphicFramePr>
        <p:xfrm>
          <a:off x="3594100" y="5221288"/>
          <a:ext cx="5227638" cy="417512"/>
        </p:xfrm>
        <a:graphic>
          <a:graphicData uri="http://schemas.openxmlformats.org/presentationml/2006/ole">
            <mc:AlternateContent xmlns:mc="http://schemas.openxmlformats.org/markup-compatibility/2006">
              <mc:Choice xmlns:v="urn:schemas-microsoft-com:vml" Requires="v">
                <p:oleObj spid="_x0000_s396792" name="معادلة" r:id="rId11" imgW="2425680" imgH="241200" progId="Equation.3">
                  <p:embed/>
                </p:oleObj>
              </mc:Choice>
              <mc:Fallback>
                <p:oleObj name="معادلة" r:id="rId11" imgW="2425680" imgH="241200" progId="Equation.3">
                  <p:embed/>
                  <p:pic>
                    <p:nvPicPr>
                      <p:cNvPr id="0" name=""/>
                      <p:cNvPicPr>
                        <a:picLocks noChangeAspect="1" noChangeArrowheads="1"/>
                      </p:cNvPicPr>
                      <p:nvPr/>
                    </p:nvPicPr>
                    <p:blipFill>
                      <a:blip r:embed="rId12"/>
                      <a:srcRect/>
                      <a:stretch>
                        <a:fillRect/>
                      </a:stretch>
                    </p:blipFill>
                    <p:spPr bwMode="auto">
                      <a:xfrm>
                        <a:off x="3594100" y="5221288"/>
                        <a:ext cx="5227638" cy="417512"/>
                      </a:xfrm>
                      <a:prstGeom prst="rect">
                        <a:avLst/>
                      </a:prstGeom>
                      <a:noFill/>
                      <a:extLst/>
                    </p:spPr>
                  </p:pic>
                </p:oleObj>
              </mc:Fallback>
            </mc:AlternateContent>
          </a:graphicData>
        </a:graphic>
      </p:graphicFrame>
      <p:graphicFrame>
        <p:nvGraphicFramePr>
          <p:cNvPr id="65" name="Object 7"/>
          <p:cNvGraphicFramePr>
            <a:graphicFrameLocks noChangeAspect="1"/>
          </p:cNvGraphicFramePr>
          <p:nvPr>
            <p:extLst>
              <p:ext uri="{D42A27DB-BD31-4B8C-83A1-F6EECF244321}">
                <p14:modId xmlns:p14="http://schemas.microsoft.com/office/powerpoint/2010/main" val="3051911323"/>
              </p:ext>
            </p:extLst>
          </p:nvPr>
        </p:nvGraphicFramePr>
        <p:xfrm>
          <a:off x="2714625" y="4248150"/>
          <a:ext cx="979488" cy="273050"/>
        </p:xfrm>
        <a:graphic>
          <a:graphicData uri="http://schemas.openxmlformats.org/presentationml/2006/ole">
            <mc:AlternateContent xmlns:mc="http://schemas.openxmlformats.org/markup-compatibility/2006">
              <mc:Choice xmlns:v="urn:schemas-microsoft-com:vml" Requires="v">
                <p:oleObj spid="_x0000_s396793" name="معادلة" r:id="rId13" imgW="698400" imgH="241200" progId="Equation.3">
                  <p:embed/>
                </p:oleObj>
              </mc:Choice>
              <mc:Fallback>
                <p:oleObj name="معادلة" r:id="rId13" imgW="698400" imgH="241200" progId="Equation.3">
                  <p:embed/>
                  <p:pic>
                    <p:nvPicPr>
                      <p:cNvPr id="0" name=""/>
                      <p:cNvPicPr>
                        <a:picLocks noChangeAspect="1" noChangeArrowheads="1"/>
                      </p:cNvPicPr>
                      <p:nvPr/>
                    </p:nvPicPr>
                    <p:blipFill>
                      <a:blip r:embed="rId14"/>
                      <a:srcRect/>
                      <a:stretch>
                        <a:fillRect/>
                      </a:stretch>
                    </p:blipFill>
                    <p:spPr bwMode="auto">
                      <a:xfrm>
                        <a:off x="2714625" y="4248150"/>
                        <a:ext cx="979488" cy="273050"/>
                      </a:xfrm>
                      <a:prstGeom prst="rect">
                        <a:avLst/>
                      </a:prstGeom>
                      <a:noFill/>
                      <a:extLst/>
                    </p:spPr>
                  </p:pic>
                </p:oleObj>
              </mc:Fallback>
            </mc:AlternateContent>
          </a:graphicData>
        </a:graphic>
      </p:graphicFrame>
      <p:cxnSp>
        <p:nvCxnSpPr>
          <p:cNvPr id="67" name="Straight Connector 66"/>
          <p:cNvCxnSpPr/>
          <p:nvPr/>
        </p:nvCxnSpPr>
        <p:spPr>
          <a:xfrm>
            <a:off x="152400" y="685800"/>
            <a:ext cx="891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57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26" descr="F07_11"/>
          <p:cNvPicPr>
            <a:picLocks noChangeAspect="1" noChangeArrowheads="1"/>
          </p:cNvPicPr>
          <p:nvPr/>
        </p:nvPicPr>
        <p:blipFill>
          <a:blip r:embed="rId4" cstate="print"/>
          <a:srcRect/>
          <a:stretch>
            <a:fillRect/>
          </a:stretch>
        </p:blipFill>
        <p:spPr bwMode="auto">
          <a:xfrm>
            <a:off x="2544672" y="909415"/>
            <a:ext cx="3398928" cy="4555517"/>
          </a:xfrm>
          <a:prstGeom prst="rect">
            <a:avLst/>
          </a:prstGeom>
          <a:noFill/>
        </p:spPr>
      </p:pic>
      <p:sp>
        <p:nvSpPr>
          <p:cNvPr id="12" name="Title 1"/>
          <p:cNvSpPr txBox="1">
            <a:spLocks/>
          </p:cNvSpPr>
          <p:nvPr/>
        </p:nvSpPr>
        <p:spPr>
          <a:xfrm>
            <a:off x="228600" y="76200"/>
            <a:ext cx="8458200" cy="533400"/>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u="sng" dirty="0">
                <a:solidFill>
                  <a:srgbClr val="FF0000"/>
                </a:solidFill>
                <a:latin typeface="+mj-lt"/>
                <a:ea typeface="+mj-ea"/>
                <a:cs typeface="+mj-cs"/>
              </a:rPr>
              <a:t>Work done by Spring Force</a:t>
            </a:r>
            <a:endParaRPr kumimoji="0" lang="en-US" sz="2800" b="1" i="0" u="sng" strike="noStrike" kern="1200" cap="none" spc="0" normalizeH="0" baseline="0" noProof="0" dirty="0">
              <a:ln>
                <a:noFill/>
              </a:ln>
              <a:solidFill>
                <a:srgbClr val="FF0000"/>
              </a:solidFill>
              <a:effectLst/>
              <a:uLnTx/>
              <a:uFillTx/>
              <a:latin typeface="+mj-lt"/>
              <a:ea typeface="+mj-ea"/>
              <a:cs typeface="+mj-cs"/>
            </a:endParaRPr>
          </a:p>
        </p:txBody>
      </p:sp>
      <p:sp>
        <p:nvSpPr>
          <p:cNvPr id="26" name="TextBox 25"/>
          <p:cNvSpPr txBox="1"/>
          <p:nvPr/>
        </p:nvSpPr>
        <p:spPr>
          <a:xfrm>
            <a:off x="-54591" y="647462"/>
            <a:ext cx="9144000" cy="369332"/>
          </a:xfrm>
          <a:prstGeom prst="rect">
            <a:avLst/>
          </a:prstGeom>
          <a:noFill/>
        </p:spPr>
        <p:txBody>
          <a:bodyPr wrap="square" rtlCol="1">
            <a:spAutoFit/>
          </a:bodyPr>
          <a:lstStyle/>
          <a:p>
            <a:r>
              <a:rPr lang="en-US" dirty="0">
                <a:solidFill>
                  <a:srgbClr val="0000FF"/>
                </a:solidFill>
              </a:rPr>
              <a:t>The work done by spring force is always negative no matter whether you extend or compress it.</a:t>
            </a:r>
            <a:endParaRPr lang="ar-SA" dirty="0">
              <a:solidFill>
                <a:srgbClr val="0000FF"/>
              </a:solidFill>
            </a:endParaRPr>
          </a:p>
        </p:txBody>
      </p:sp>
      <p:sp>
        <p:nvSpPr>
          <p:cNvPr id="22" name="TextBox 21"/>
          <p:cNvSpPr txBox="1"/>
          <p:nvPr/>
        </p:nvSpPr>
        <p:spPr>
          <a:xfrm>
            <a:off x="5552637" y="1657772"/>
            <a:ext cx="3134163" cy="369332"/>
          </a:xfrm>
          <a:prstGeom prst="rect">
            <a:avLst/>
          </a:prstGeom>
          <a:noFill/>
        </p:spPr>
        <p:txBody>
          <a:bodyPr wrap="square" rtlCol="1">
            <a:spAutoFit/>
          </a:bodyPr>
          <a:lstStyle/>
          <a:p>
            <a:r>
              <a:rPr lang="en-US" dirty="0">
                <a:solidFill>
                  <a:srgbClr val="0000FF"/>
                </a:solidFill>
              </a:rPr>
              <a:t>work done by the spring force</a:t>
            </a:r>
            <a:endParaRPr lang="ar-SA" dirty="0">
              <a:solidFill>
                <a:srgbClr val="0000FF"/>
              </a:solidFill>
            </a:endParaRPr>
          </a:p>
        </p:txBody>
      </p:sp>
      <p:grpSp>
        <p:nvGrpSpPr>
          <p:cNvPr id="11" name="Group 10"/>
          <p:cNvGrpSpPr/>
          <p:nvPr/>
        </p:nvGrpSpPr>
        <p:grpSpPr>
          <a:xfrm>
            <a:off x="5960159" y="2202472"/>
            <a:ext cx="1981200" cy="984141"/>
            <a:chOff x="5829300" y="1087020"/>
            <a:chExt cx="1981200" cy="984141"/>
          </a:xfrm>
        </p:grpSpPr>
        <p:grpSp>
          <p:nvGrpSpPr>
            <p:cNvPr id="10" name="Group 9"/>
            <p:cNvGrpSpPr/>
            <p:nvPr/>
          </p:nvGrpSpPr>
          <p:grpSpPr>
            <a:xfrm>
              <a:off x="5829300" y="1087020"/>
              <a:ext cx="1981200" cy="437466"/>
              <a:chOff x="6096000" y="1848534"/>
              <a:chExt cx="1981200" cy="437466"/>
            </a:xfrm>
          </p:grpSpPr>
          <p:cxnSp>
            <p:nvCxnSpPr>
              <p:cNvPr id="4" name="Straight Arrow Connector 3"/>
              <p:cNvCxnSpPr/>
              <p:nvPr/>
            </p:nvCxnSpPr>
            <p:spPr>
              <a:xfrm flipH="1">
                <a:off x="6096000" y="2209800"/>
                <a:ext cx="9906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7086600" y="2133600"/>
                <a:ext cx="152400" cy="15240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TextBox 5"/>
              <p:cNvSpPr txBox="1"/>
              <p:nvPr/>
            </p:nvSpPr>
            <p:spPr>
              <a:xfrm>
                <a:off x="6514307" y="1848534"/>
                <a:ext cx="345736" cy="369332"/>
              </a:xfrm>
              <a:prstGeom prst="rect">
                <a:avLst/>
              </a:prstGeom>
              <a:noFill/>
            </p:spPr>
            <p:txBody>
              <a:bodyPr wrap="none" rtlCol="1">
                <a:spAutoFit/>
              </a:bodyPr>
              <a:lstStyle/>
              <a:p>
                <a:r>
                  <a:rPr lang="en-US" i="1" dirty="0"/>
                  <a:t>F</a:t>
                </a:r>
                <a:r>
                  <a:rPr lang="en-US" i="1" baseline="-25000" dirty="0"/>
                  <a:t>s</a:t>
                </a:r>
                <a:endParaRPr lang="ar-SA" i="1" baseline="-25000" dirty="0"/>
              </a:p>
            </p:txBody>
          </p:sp>
          <p:cxnSp>
            <p:nvCxnSpPr>
              <p:cNvPr id="8" name="Straight Arrow Connector 7"/>
              <p:cNvCxnSpPr>
                <a:stCxn id="5" idx="6"/>
              </p:cNvCxnSpPr>
              <p:nvPr/>
            </p:nvCxnSpPr>
            <p:spPr>
              <a:xfrm>
                <a:off x="7239000" y="2209800"/>
                <a:ext cx="8382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04907" y="1853799"/>
                <a:ext cx="284052" cy="369332"/>
              </a:xfrm>
              <a:prstGeom prst="rect">
                <a:avLst/>
              </a:prstGeom>
              <a:noFill/>
            </p:spPr>
            <p:txBody>
              <a:bodyPr wrap="none" rtlCol="1">
                <a:spAutoFit/>
              </a:bodyPr>
              <a:lstStyle/>
              <a:p>
                <a:r>
                  <a:rPr lang="en-US" i="1" dirty="0"/>
                  <a:t>x</a:t>
                </a:r>
                <a:endParaRPr lang="ar-SA" i="1" dirty="0"/>
              </a:p>
            </p:txBody>
          </p:sp>
        </p:grpSp>
        <p:graphicFrame>
          <p:nvGraphicFramePr>
            <p:cNvPr id="21" name="Object 4"/>
            <p:cNvGraphicFramePr>
              <a:graphicFrameLocks noChangeAspect="1"/>
            </p:cNvGraphicFramePr>
            <p:nvPr>
              <p:extLst>
                <p:ext uri="{D42A27DB-BD31-4B8C-83A1-F6EECF244321}">
                  <p14:modId xmlns:p14="http://schemas.microsoft.com/office/powerpoint/2010/main" val="2309817528"/>
                </p:ext>
              </p:extLst>
            </p:nvPr>
          </p:nvGraphicFramePr>
          <p:xfrm>
            <a:off x="6112271" y="1645227"/>
            <a:ext cx="1567657" cy="425934"/>
          </p:xfrm>
          <a:graphic>
            <a:graphicData uri="http://schemas.openxmlformats.org/presentationml/2006/ole">
              <mc:AlternateContent xmlns:mc="http://schemas.openxmlformats.org/markup-compatibility/2006">
                <mc:Choice xmlns:v="urn:schemas-microsoft-com:vml" Requires="v">
                  <p:oleObj spid="_x0000_s393691" name="معادلة" r:id="rId5" imgW="647640" imgH="228600" progId="Equation.3">
                    <p:embed/>
                  </p:oleObj>
                </mc:Choice>
                <mc:Fallback>
                  <p:oleObj name="معادلة" r:id="rId5" imgW="647640" imgH="228600" progId="Equation.3">
                    <p:embed/>
                    <p:pic>
                      <p:nvPicPr>
                        <p:cNvPr id="0" name=""/>
                        <p:cNvPicPr>
                          <a:picLocks noChangeAspect="1" noChangeArrowheads="1"/>
                        </p:cNvPicPr>
                        <p:nvPr/>
                      </p:nvPicPr>
                      <p:blipFill>
                        <a:blip r:embed="rId6"/>
                        <a:srcRect/>
                        <a:stretch>
                          <a:fillRect/>
                        </a:stretch>
                      </p:blipFill>
                      <p:spPr bwMode="auto">
                        <a:xfrm>
                          <a:off x="6112271" y="1645227"/>
                          <a:ext cx="1567657" cy="425934"/>
                        </a:xfrm>
                        <a:prstGeom prst="rect">
                          <a:avLst/>
                        </a:prstGeom>
                        <a:noFill/>
                        <a:extLst/>
                      </p:spPr>
                    </p:pic>
                  </p:oleObj>
                </mc:Fallback>
              </mc:AlternateContent>
            </a:graphicData>
          </a:graphic>
        </p:graphicFrame>
      </p:grpSp>
      <p:grpSp>
        <p:nvGrpSpPr>
          <p:cNvPr id="24" name="Group 23"/>
          <p:cNvGrpSpPr/>
          <p:nvPr/>
        </p:nvGrpSpPr>
        <p:grpSpPr>
          <a:xfrm>
            <a:off x="6280150" y="4336019"/>
            <a:ext cx="1433863" cy="1378981"/>
            <a:chOff x="6452836" y="1092285"/>
            <a:chExt cx="1433863" cy="1378981"/>
          </a:xfrm>
        </p:grpSpPr>
        <p:grpSp>
          <p:nvGrpSpPr>
            <p:cNvPr id="25" name="Group 24"/>
            <p:cNvGrpSpPr/>
            <p:nvPr/>
          </p:nvGrpSpPr>
          <p:grpSpPr>
            <a:xfrm>
              <a:off x="6819900" y="1092285"/>
              <a:ext cx="1066799" cy="708926"/>
              <a:chOff x="7086600" y="1853799"/>
              <a:chExt cx="1066799" cy="708926"/>
            </a:xfrm>
          </p:grpSpPr>
          <p:cxnSp>
            <p:nvCxnSpPr>
              <p:cNvPr id="28" name="Straight Arrow Connector 27"/>
              <p:cNvCxnSpPr/>
              <p:nvPr/>
            </p:nvCxnSpPr>
            <p:spPr>
              <a:xfrm flipH="1">
                <a:off x="7162799" y="2280299"/>
                <a:ext cx="990600" cy="0"/>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7086600" y="2133600"/>
                <a:ext cx="152400" cy="15240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0" name="TextBox 29"/>
              <p:cNvSpPr txBox="1"/>
              <p:nvPr/>
            </p:nvSpPr>
            <p:spPr>
              <a:xfrm>
                <a:off x="7394004" y="2193393"/>
                <a:ext cx="365869" cy="369332"/>
              </a:xfrm>
              <a:prstGeom prst="rect">
                <a:avLst/>
              </a:prstGeom>
              <a:noFill/>
            </p:spPr>
            <p:txBody>
              <a:bodyPr wrap="none" rtlCol="1">
                <a:spAutoFit/>
              </a:bodyPr>
              <a:lstStyle/>
              <a:p>
                <a:r>
                  <a:rPr lang="en-US" i="1" dirty="0"/>
                  <a:t>F</a:t>
                </a:r>
                <a:r>
                  <a:rPr lang="en-US" i="1" baseline="-25000" dirty="0"/>
                  <a:t>a</a:t>
                </a:r>
                <a:endParaRPr lang="ar-SA" i="1" baseline="-25000" dirty="0"/>
              </a:p>
            </p:txBody>
          </p:sp>
          <p:cxnSp>
            <p:nvCxnSpPr>
              <p:cNvPr id="31" name="Straight Arrow Connector 30"/>
              <p:cNvCxnSpPr/>
              <p:nvPr/>
            </p:nvCxnSpPr>
            <p:spPr>
              <a:xfrm>
                <a:off x="7198056" y="2139301"/>
                <a:ext cx="8382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504907" y="1853799"/>
                <a:ext cx="284052" cy="369332"/>
              </a:xfrm>
              <a:prstGeom prst="rect">
                <a:avLst/>
              </a:prstGeom>
              <a:noFill/>
            </p:spPr>
            <p:txBody>
              <a:bodyPr wrap="none" rtlCol="1">
                <a:spAutoFit/>
              </a:bodyPr>
              <a:lstStyle/>
              <a:p>
                <a:r>
                  <a:rPr lang="en-US" i="1" dirty="0"/>
                  <a:t>x</a:t>
                </a:r>
                <a:endParaRPr lang="ar-SA" i="1" dirty="0"/>
              </a:p>
            </p:txBody>
          </p:sp>
        </p:grpSp>
        <p:graphicFrame>
          <p:nvGraphicFramePr>
            <p:cNvPr id="27" name="Object 4"/>
            <p:cNvGraphicFramePr>
              <a:graphicFrameLocks noChangeAspect="1"/>
            </p:cNvGraphicFramePr>
            <p:nvPr>
              <p:extLst>
                <p:ext uri="{D42A27DB-BD31-4B8C-83A1-F6EECF244321}">
                  <p14:modId xmlns:p14="http://schemas.microsoft.com/office/powerpoint/2010/main" val="2244127724"/>
                </p:ext>
              </p:extLst>
            </p:nvPr>
          </p:nvGraphicFramePr>
          <p:xfrm>
            <a:off x="6452836" y="2045816"/>
            <a:ext cx="1382713" cy="425450"/>
          </p:xfrm>
          <a:graphic>
            <a:graphicData uri="http://schemas.openxmlformats.org/presentationml/2006/ole">
              <mc:AlternateContent xmlns:mc="http://schemas.openxmlformats.org/markup-compatibility/2006">
                <mc:Choice xmlns:v="urn:schemas-microsoft-com:vml" Requires="v">
                  <p:oleObj spid="_x0000_s393692" name="معادلة" r:id="rId7" imgW="571320" imgH="228600" progId="Equation.3">
                    <p:embed/>
                  </p:oleObj>
                </mc:Choice>
                <mc:Fallback>
                  <p:oleObj name="معادلة" r:id="rId7" imgW="571320" imgH="228600" progId="Equation.3">
                    <p:embed/>
                    <p:pic>
                      <p:nvPicPr>
                        <p:cNvPr id="0" name=""/>
                        <p:cNvPicPr>
                          <a:picLocks noChangeAspect="1" noChangeArrowheads="1"/>
                        </p:cNvPicPr>
                        <p:nvPr/>
                      </p:nvPicPr>
                      <p:blipFill>
                        <a:blip r:embed="rId8"/>
                        <a:srcRect/>
                        <a:stretch>
                          <a:fillRect/>
                        </a:stretch>
                      </p:blipFill>
                      <p:spPr bwMode="auto">
                        <a:xfrm>
                          <a:off x="6452836" y="2045816"/>
                          <a:ext cx="1382713" cy="425450"/>
                        </a:xfrm>
                        <a:prstGeom prst="rect">
                          <a:avLst/>
                        </a:prstGeom>
                        <a:noFill/>
                        <a:extLst/>
                      </p:spPr>
                    </p:pic>
                  </p:oleObj>
                </mc:Fallback>
              </mc:AlternateContent>
            </a:graphicData>
          </a:graphic>
        </p:graphicFrame>
      </p:grpSp>
      <p:sp>
        <p:nvSpPr>
          <p:cNvPr id="33" name="TextBox 32"/>
          <p:cNvSpPr txBox="1"/>
          <p:nvPr/>
        </p:nvSpPr>
        <p:spPr>
          <a:xfrm>
            <a:off x="5552637" y="3759124"/>
            <a:ext cx="3169830" cy="369332"/>
          </a:xfrm>
          <a:prstGeom prst="rect">
            <a:avLst/>
          </a:prstGeom>
          <a:noFill/>
        </p:spPr>
        <p:txBody>
          <a:bodyPr wrap="square" rtlCol="1">
            <a:spAutoFit/>
          </a:bodyPr>
          <a:lstStyle/>
          <a:p>
            <a:r>
              <a:rPr lang="en-US" dirty="0">
                <a:solidFill>
                  <a:srgbClr val="0000FF"/>
                </a:solidFill>
              </a:rPr>
              <a:t>work done by the applied force</a:t>
            </a:r>
            <a:endParaRPr lang="ar-SA" dirty="0">
              <a:solidFill>
                <a:srgbClr val="0000FF"/>
              </a:solidFill>
            </a:endParaRPr>
          </a:p>
        </p:txBody>
      </p:sp>
      <p:sp>
        <p:nvSpPr>
          <p:cNvPr id="13" name="Rectangle 12"/>
          <p:cNvSpPr/>
          <p:nvPr/>
        </p:nvSpPr>
        <p:spPr>
          <a:xfrm>
            <a:off x="6061025" y="1224357"/>
            <a:ext cx="1858586" cy="369332"/>
          </a:xfrm>
          <a:prstGeom prst="rect">
            <a:avLst/>
          </a:prstGeom>
        </p:spPr>
        <p:txBody>
          <a:bodyPr wrap="none">
            <a:spAutoFit/>
          </a:bodyPr>
          <a:lstStyle/>
          <a:p>
            <a:r>
              <a:rPr lang="en-US" b="1" u="sng" dirty="0">
                <a:solidFill>
                  <a:srgbClr val="00B050"/>
                </a:solidFill>
              </a:rPr>
              <a:t>During Extension </a:t>
            </a:r>
            <a:endParaRPr lang="ar-SA" b="1" u="sng" dirty="0">
              <a:solidFill>
                <a:srgbClr val="00B050"/>
              </a:solidFill>
            </a:endParaRPr>
          </a:p>
        </p:txBody>
      </p:sp>
      <p:sp>
        <p:nvSpPr>
          <p:cNvPr id="34" name="TextBox 33"/>
          <p:cNvSpPr txBox="1"/>
          <p:nvPr/>
        </p:nvSpPr>
        <p:spPr>
          <a:xfrm>
            <a:off x="0" y="1810172"/>
            <a:ext cx="3134163" cy="369332"/>
          </a:xfrm>
          <a:prstGeom prst="rect">
            <a:avLst/>
          </a:prstGeom>
          <a:noFill/>
        </p:spPr>
        <p:txBody>
          <a:bodyPr wrap="square" rtlCol="1">
            <a:spAutoFit/>
          </a:bodyPr>
          <a:lstStyle/>
          <a:p>
            <a:r>
              <a:rPr lang="en-US" dirty="0">
                <a:solidFill>
                  <a:srgbClr val="0000FF"/>
                </a:solidFill>
              </a:rPr>
              <a:t>work done by the spring force</a:t>
            </a:r>
            <a:endParaRPr lang="ar-SA" dirty="0">
              <a:solidFill>
                <a:srgbClr val="0000FF"/>
              </a:solidFill>
            </a:endParaRPr>
          </a:p>
        </p:txBody>
      </p:sp>
      <p:grpSp>
        <p:nvGrpSpPr>
          <p:cNvPr id="35" name="Group 34"/>
          <p:cNvGrpSpPr/>
          <p:nvPr/>
        </p:nvGrpSpPr>
        <p:grpSpPr>
          <a:xfrm>
            <a:off x="407522" y="2308706"/>
            <a:ext cx="1981200" cy="1030307"/>
            <a:chOff x="5829300" y="1040854"/>
            <a:chExt cx="1981200" cy="1030307"/>
          </a:xfrm>
        </p:grpSpPr>
        <p:grpSp>
          <p:nvGrpSpPr>
            <p:cNvPr id="36" name="Group 35"/>
            <p:cNvGrpSpPr/>
            <p:nvPr/>
          </p:nvGrpSpPr>
          <p:grpSpPr>
            <a:xfrm>
              <a:off x="5829300" y="1040854"/>
              <a:ext cx="1981200" cy="483632"/>
              <a:chOff x="6096000" y="1802368"/>
              <a:chExt cx="1981200" cy="483632"/>
            </a:xfrm>
          </p:grpSpPr>
          <p:cxnSp>
            <p:nvCxnSpPr>
              <p:cNvPr id="38" name="Straight Arrow Connector 37"/>
              <p:cNvCxnSpPr/>
              <p:nvPr/>
            </p:nvCxnSpPr>
            <p:spPr>
              <a:xfrm flipH="1">
                <a:off x="6096000" y="2209800"/>
                <a:ext cx="9906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7086600" y="2133600"/>
                <a:ext cx="152400" cy="15240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0" name="TextBox 39"/>
              <p:cNvSpPr txBox="1"/>
              <p:nvPr/>
            </p:nvSpPr>
            <p:spPr>
              <a:xfrm>
                <a:off x="7656421" y="1835068"/>
                <a:ext cx="345736" cy="369332"/>
              </a:xfrm>
              <a:prstGeom prst="rect">
                <a:avLst/>
              </a:prstGeom>
              <a:noFill/>
            </p:spPr>
            <p:txBody>
              <a:bodyPr wrap="none" rtlCol="1">
                <a:spAutoFit/>
              </a:bodyPr>
              <a:lstStyle/>
              <a:p>
                <a:r>
                  <a:rPr lang="en-US" i="1" dirty="0"/>
                  <a:t>F</a:t>
                </a:r>
                <a:r>
                  <a:rPr lang="en-US" i="1" baseline="-25000" dirty="0"/>
                  <a:t>s</a:t>
                </a:r>
                <a:endParaRPr lang="ar-SA" i="1" baseline="-25000" dirty="0"/>
              </a:p>
            </p:txBody>
          </p:sp>
          <p:cxnSp>
            <p:nvCxnSpPr>
              <p:cNvPr id="41" name="Straight Arrow Connector 40"/>
              <p:cNvCxnSpPr>
                <a:stCxn id="39" idx="6"/>
              </p:cNvCxnSpPr>
              <p:nvPr/>
            </p:nvCxnSpPr>
            <p:spPr>
              <a:xfrm>
                <a:off x="7239000" y="2209800"/>
                <a:ext cx="8382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496402" y="1802368"/>
                <a:ext cx="284052" cy="369332"/>
              </a:xfrm>
              <a:prstGeom prst="rect">
                <a:avLst/>
              </a:prstGeom>
              <a:noFill/>
            </p:spPr>
            <p:txBody>
              <a:bodyPr wrap="none" rtlCol="1">
                <a:spAutoFit/>
              </a:bodyPr>
              <a:lstStyle/>
              <a:p>
                <a:r>
                  <a:rPr lang="en-US" i="1" dirty="0"/>
                  <a:t>x</a:t>
                </a:r>
                <a:endParaRPr lang="ar-SA" i="1" dirty="0"/>
              </a:p>
            </p:txBody>
          </p:sp>
        </p:grpSp>
        <p:graphicFrame>
          <p:nvGraphicFramePr>
            <p:cNvPr id="37" name="Object 4"/>
            <p:cNvGraphicFramePr>
              <a:graphicFrameLocks noChangeAspect="1"/>
            </p:cNvGraphicFramePr>
            <p:nvPr>
              <p:extLst>
                <p:ext uri="{D42A27DB-BD31-4B8C-83A1-F6EECF244321}">
                  <p14:modId xmlns:p14="http://schemas.microsoft.com/office/powerpoint/2010/main" val="2876219314"/>
                </p:ext>
              </p:extLst>
            </p:nvPr>
          </p:nvGraphicFramePr>
          <p:xfrm>
            <a:off x="6112271" y="1645227"/>
            <a:ext cx="1567657" cy="425934"/>
          </p:xfrm>
          <a:graphic>
            <a:graphicData uri="http://schemas.openxmlformats.org/presentationml/2006/ole">
              <mc:AlternateContent xmlns:mc="http://schemas.openxmlformats.org/markup-compatibility/2006">
                <mc:Choice xmlns:v="urn:schemas-microsoft-com:vml" Requires="v">
                  <p:oleObj spid="_x0000_s393693" name="معادلة" r:id="rId9" imgW="647640" imgH="228600" progId="Equation.3">
                    <p:embed/>
                  </p:oleObj>
                </mc:Choice>
                <mc:Fallback>
                  <p:oleObj name="معادلة" r:id="rId9" imgW="647640" imgH="228600" progId="Equation.3">
                    <p:embed/>
                    <p:pic>
                      <p:nvPicPr>
                        <p:cNvPr id="0" name=""/>
                        <p:cNvPicPr>
                          <a:picLocks noChangeAspect="1" noChangeArrowheads="1"/>
                        </p:cNvPicPr>
                        <p:nvPr/>
                      </p:nvPicPr>
                      <p:blipFill>
                        <a:blip r:embed="rId6"/>
                        <a:srcRect/>
                        <a:stretch>
                          <a:fillRect/>
                        </a:stretch>
                      </p:blipFill>
                      <p:spPr bwMode="auto">
                        <a:xfrm>
                          <a:off x="6112271" y="1645227"/>
                          <a:ext cx="1567657" cy="425934"/>
                        </a:xfrm>
                        <a:prstGeom prst="rect">
                          <a:avLst/>
                        </a:prstGeom>
                        <a:noFill/>
                        <a:extLst/>
                      </p:spPr>
                    </p:pic>
                  </p:oleObj>
                </mc:Fallback>
              </mc:AlternateContent>
            </a:graphicData>
          </a:graphic>
        </p:graphicFrame>
      </p:grpSp>
      <p:grpSp>
        <p:nvGrpSpPr>
          <p:cNvPr id="43" name="Group 42"/>
          <p:cNvGrpSpPr/>
          <p:nvPr/>
        </p:nvGrpSpPr>
        <p:grpSpPr>
          <a:xfrm>
            <a:off x="727075" y="4488419"/>
            <a:ext cx="1421790" cy="1378981"/>
            <a:chOff x="6452398" y="1092285"/>
            <a:chExt cx="1421790" cy="1378981"/>
          </a:xfrm>
        </p:grpSpPr>
        <p:grpSp>
          <p:nvGrpSpPr>
            <p:cNvPr id="44" name="Group 43"/>
            <p:cNvGrpSpPr/>
            <p:nvPr/>
          </p:nvGrpSpPr>
          <p:grpSpPr>
            <a:xfrm>
              <a:off x="6868323" y="1092285"/>
              <a:ext cx="1005865" cy="708926"/>
              <a:chOff x="7135023" y="1853799"/>
              <a:chExt cx="1005865" cy="708926"/>
            </a:xfrm>
          </p:grpSpPr>
          <p:cxnSp>
            <p:nvCxnSpPr>
              <p:cNvPr id="46" name="Straight Arrow Connector 45"/>
              <p:cNvCxnSpPr/>
              <p:nvPr/>
            </p:nvCxnSpPr>
            <p:spPr>
              <a:xfrm flipH="1">
                <a:off x="7135023" y="2280299"/>
                <a:ext cx="990600" cy="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7988488" y="2136007"/>
                <a:ext cx="152400" cy="15240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8" name="TextBox 47"/>
              <p:cNvSpPr txBox="1"/>
              <p:nvPr/>
            </p:nvSpPr>
            <p:spPr>
              <a:xfrm>
                <a:off x="7394004" y="2193393"/>
                <a:ext cx="365869" cy="369332"/>
              </a:xfrm>
              <a:prstGeom prst="rect">
                <a:avLst/>
              </a:prstGeom>
              <a:noFill/>
            </p:spPr>
            <p:txBody>
              <a:bodyPr wrap="none" rtlCol="1">
                <a:spAutoFit/>
              </a:bodyPr>
              <a:lstStyle/>
              <a:p>
                <a:r>
                  <a:rPr lang="en-US" i="1" dirty="0"/>
                  <a:t>F</a:t>
                </a:r>
                <a:r>
                  <a:rPr lang="en-US" i="1" baseline="-25000" dirty="0"/>
                  <a:t>a</a:t>
                </a:r>
                <a:endParaRPr lang="ar-SA" i="1" baseline="-25000" dirty="0"/>
              </a:p>
            </p:txBody>
          </p:sp>
          <p:cxnSp>
            <p:nvCxnSpPr>
              <p:cNvPr id="49" name="Straight Arrow Connector 48"/>
              <p:cNvCxnSpPr/>
              <p:nvPr/>
            </p:nvCxnSpPr>
            <p:spPr>
              <a:xfrm>
                <a:off x="7198056" y="2139301"/>
                <a:ext cx="838200" cy="0"/>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504907" y="1853799"/>
                <a:ext cx="284052" cy="369332"/>
              </a:xfrm>
              <a:prstGeom prst="rect">
                <a:avLst/>
              </a:prstGeom>
              <a:noFill/>
            </p:spPr>
            <p:txBody>
              <a:bodyPr wrap="none" rtlCol="1">
                <a:spAutoFit/>
              </a:bodyPr>
              <a:lstStyle/>
              <a:p>
                <a:r>
                  <a:rPr lang="en-US" i="1" dirty="0"/>
                  <a:t>x</a:t>
                </a:r>
                <a:endParaRPr lang="ar-SA" i="1" dirty="0"/>
              </a:p>
            </p:txBody>
          </p:sp>
        </p:grpSp>
        <p:graphicFrame>
          <p:nvGraphicFramePr>
            <p:cNvPr id="45" name="Object 4"/>
            <p:cNvGraphicFramePr>
              <a:graphicFrameLocks noChangeAspect="1"/>
            </p:cNvGraphicFramePr>
            <p:nvPr>
              <p:extLst>
                <p:ext uri="{D42A27DB-BD31-4B8C-83A1-F6EECF244321}">
                  <p14:modId xmlns:p14="http://schemas.microsoft.com/office/powerpoint/2010/main" val="3087080603"/>
                </p:ext>
              </p:extLst>
            </p:nvPr>
          </p:nvGraphicFramePr>
          <p:xfrm>
            <a:off x="6452398" y="2045816"/>
            <a:ext cx="1382713" cy="425450"/>
          </p:xfrm>
          <a:graphic>
            <a:graphicData uri="http://schemas.openxmlformats.org/presentationml/2006/ole">
              <mc:AlternateContent xmlns:mc="http://schemas.openxmlformats.org/markup-compatibility/2006">
                <mc:Choice xmlns:v="urn:schemas-microsoft-com:vml" Requires="v">
                  <p:oleObj spid="_x0000_s393694" name="معادلة" r:id="rId10" imgW="571320" imgH="228600" progId="Equation.3">
                    <p:embed/>
                  </p:oleObj>
                </mc:Choice>
                <mc:Fallback>
                  <p:oleObj name="معادلة" r:id="rId10" imgW="571320" imgH="228600" progId="Equation.3">
                    <p:embed/>
                    <p:pic>
                      <p:nvPicPr>
                        <p:cNvPr id="0" name=""/>
                        <p:cNvPicPr>
                          <a:picLocks noChangeAspect="1" noChangeArrowheads="1"/>
                        </p:cNvPicPr>
                        <p:nvPr/>
                      </p:nvPicPr>
                      <p:blipFill>
                        <a:blip r:embed="rId11"/>
                        <a:srcRect/>
                        <a:stretch>
                          <a:fillRect/>
                        </a:stretch>
                      </p:blipFill>
                      <p:spPr bwMode="auto">
                        <a:xfrm>
                          <a:off x="6452398" y="2045816"/>
                          <a:ext cx="1382713" cy="425450"/>
                        </a:xfrm>
                        <a:prstGeom prst="rect">
                          <a:avLst/>
                        </a:prstGeom>
                        <a:noFill/>
                        <a:extLst/>
                      </p:spPr>
                    </p:pic>
                  </p:oleObj>
                </mc:Fallback>
              </mc:AlternateContent>
            </a:graphicData>
          </a:graphic>
        </p:graphicFrame>
      </p:grpSp>
      <p:sp>
        <p:nvSpPr>
          <p:cNvPr id="51" name="TextBox 50"/>
          <p:cNvSpPr txBox="1"/>
          <p:nvPr/>
        </p:nvSpPr>
        <p:spPr>
          <a:xfrm>
            <a:off x="0" y="3911524"/>
            <a:ext cx="3169830" cy="369332"/>
          </a:xfrm>
          <a:prstGeom prst="rect">
            <a:avLst/>
          </a:prstGeom>
          <a:noFill/>
        </p:spPr>
        <p:txBody>
          <a:bodyPr wrap="square" rtlCol="1">
            <a:spAutoFit/>
          </a:bodyPr>
          <a:lstStyle/>
          <a:p>
            <a:r>
              <a:rPr lang="en-US" dirty="0">
                <a:solidFill>
                  <a:srgbClr val="0000FF"/>
                </a:solidFill>
              </a:rPr>
              <a:t>work done by the applied force</a:t>
            </a:r>
            <a:endParaRPr lang="ar-SA" dirty="0">
              <a:solidFill>
                <a:srgbClr val="0000FF"/>
              </a:solidFill>
            </a:endParaRPr>
          </a:p>
        </p:txBody>
      </p:sp>
      <p:sp>
        <p:nvSpPr>
          <p:cNvPr id="52" name="Rectangle 51"/>
          <p:cNvSpPr/>
          <p:nvPr/>
        </p:nvSpPr>
        <p:spPr>
          <a:xfrm>
            <a:off x="508388" y="1376757"/>
            <a:ext cx="2166619" cy="369332"/>
          </a:xfrm>
          <a:prstGeom prst="rect">
            <a:avLst/>
          </a:prstGeom>
        </p:spPr>
        <p:txBody>
          <a:bodyPr wrap="none">
            <a:spAutoFit/>
          </a:bodyPr>
          <a:lstStyle/>
          <a:p>
            <a:r>
              <a:rPr lang="en-US" b="1" u="sng" dirty="0">
                <a:solidFill>
                  <a:srgbClr val="00B050"/>
                </a:solidFill>
              </a:rPr>
              <a:t>During Compression </a:t>
            </a:r>
            <a:endParaRPr lang="ar-SA" b="1" u="sng" dirty="0">
              <a:solidFill>
                <a:srgbClr val="00B050"/>
              </a:solidFill>
            </a:endParaRPr>
          </a:p>
        </p:txBody>
      </p:sp>
      <p:grpSp>
        <p:nvGrpSpPr>
          <p:cNvPr id="7" name="Group 6"/>
          <p:cNvGrpSpPr/>
          <p:nvPr/>
        </p:nvGrpSpPr>
        <p:grpSpPr>
          <a:xfrm>
            <a:off x="3169830" y="5816600"/>
            <a:ext cx="1635533" cy="508000"/>
            <a:chOff x="3169830" y="5816600"/>
            <a:chExt cx="1635533" cy="508000"/>
          </a:xfrm>
        </p:grpSpPr>
        <p:sp>
          <p:nvSpPr>
            <p:cNvPr id="3" name="Rectangle 2"/>
            <p:cNvSpPr/>
            <p:nvPr/>
          </p:nvSpPr>
          <p:spPr>
            <a:xfrm>
              <a:off x="3169830" y="5816600"/>
              <a:ext cx="1635533" cy="508000"/>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aphicFrame>
          <p:nvGraphicFramePr>
            <p:cNvPr id="53" name="Object 4"/>
            <p:cNvGraphicFramePr>
              <a:graphicFrameLocks noChangeAspect="1"/>
            </p:cNvGraphicFramePr>
            <p:nvPr>
              <p:extLst>
                <p:ext uri="{D42A27DB-BD31-4B8C-83A1-F6EECF244321}">
                  <p14:modId xmlns:p14="http://schemas.microsoft.com/office/powerpoint/2010/main" val="395662775"/>
                </p:ext>
              </p:extLst>
            </p:nvPr>
          </p:nvGraphicFramePr>
          <p:xfrm>
            <a:off x="3330575" y="5816600"/>
            <a:ext cx="1474788" cy="425450"/>
          </p:xfrm>
          <a:graphic>
            <a:graphicData uri="http://schemas.openxmlformats.org/presentationml/2006/ole">
              <mc:AlternateContent xmlns:mc="http://schemas.openxmlformats.org/markup-compatibility/2006">
                <mc:Choice xmlns:v="urn:schemas-microsoft-com:vml" Requires="v">
                  <p:oleObj spid="_x0000_s393695" name="معادلة" r:id="rId12" imgW="609480" imgH="228600" progId="Equation.3">
                    <p:embed/>
                  </p:oleObj>
                </mc:Choice>
                <mc:Fallback>
                  <p:oleObj name="معادلة" r:id="rId12" imgW="609480" imgH="228600" progId="Equation.3">
                    <p:embed/>
                    <p:pic>
                      <p:nvPicPr>
                        <p:cNvPr id="0" name=""/>
                        <p:cNvPicPr>
                          <a:picLocks noChangeAspect="1" noChangeArrowheads="1"/>
                        </p:cNvPicPr>
                        <p:nvPr/>
                      </p:nvPicPr>
                      <p:blipFill>
                        <a:blip r:embed="rId13"/>
                        <a:srcRect/>
                        <a:stretch>
                          <a:fillRect/>
                        </a:stretch>
                      </p:blipFill>
                      <p:spPr bwMode="auto">
                        <a:xfrm>
                          <a:off x="3330575" y="5816600"/>
                          <a:ext cx="1474788" cy="425450"/>
                        </a:xfrm>
                        <a:prstGeom prst="rect">
                          <a:avLst/>
                        </a:prstGeom>
                        <a:noFill/>
                        <a:extLst/>
                      </p:spPr>
                    </p:pic>
                  </p:oleObj>
                </mc:Fallback>
              </mc:AlternateContent>
            </a:graphicData>
          </a:graphic>
        </p:graphicFrame>
      </p:grpSp>
      <p:cxnSp>
        <p:nvCxnSpPr>
          <p:cNvPr id="54" name="Straight Connector 53"/>
          <p:cNvCxnSpPr/>
          <p:nvPr/>
        </p:nvCxnSpPr>
        <p:spPr>
          <a:xfrm>
            <a:off x="152400" y="1020254"/>
            <a:ext cx="891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742070" y="101025"/>
            <a:ext cx="2217915" cy="707886"/>
          </a:xfrm>
          <a:prstGeom prst="rect">
            <a:avLst/>
          </a:prstGeom>
          <a:noFill/>
        </p:spPr>
        <p:txBody>
          <a:bodyPr wrap="none" rtlCol="0">
            <a:spAutoFit/>
          </a:bodyPr>
          <a:lstStyle/>
          <a:p>
            <a:r>
              <a:rPr lang="en-US" sz="4000" b="1" dirty="0">
                <a:solidFill>
                  <a:srgbClr val="FF0000"/>
                </a:solidFill>
              </a:rPr>
              <a:t>Summary</a:t>
            </a:r>
          </a:p>
        </p:txBody>
      </p:sp>
      <p:graphicFrame>
        <p:nvGraphicFramePr>
          <p:cNvPr id="6150" name="Object 6"/>
          <p:cNvGraphicFramePr>
            <a:graphicFrameLocks noChangeAspect="1"/>
          </p:cNvGraphicFramePr>
          <p:nvPr>
            <p:extLst>
              <p:ext uri="{D42A27DB-BD31-4B8C-83A1-F6EECF244321}">
                <p14:modId xmlns:p14="http://schemas.microsoft.com/office/powerpoint/2010/main" val="4193365987"/>
              </p:ext>
            </p:extLst>
          </p:nvPr>
        </p:nvGraphicFramePr>
        <p:xfrm>
          <a:off x="1250176" y="1936276"/>
          <a:ext cx="1697079" cy="736889"/>
        </p:xfrm>
        <a:graphic>
          <a:graphicData uri="http://schemas.openxmlformats.org/presentationml/2006/ole">
            <mc:AlternateContent xmlns:mc="http://schemas.openxmlformats.org/markup-compatibility/2006">
              <mc:Choice xmlns:v="urn:schemas-microsoft-com:vml" Requires="v">
                <p:oleObj spid="_x0000_s312049" name="Equation" r:id="rId3" imgW="672840" imgH="393480" progId="Equation.3">
                  <p:embed/>
                </p:oleObj>
              </mc:Choice>
              <mc:Fallback>
                <p:oleObj name="Equation" r:id="rId3" imgW="67284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0176" y="1936276"/>
                        <a:ext cx="1697079" cy="736889"/>
                      </a:xfrm>
                      <a:prstGeom prst="rect">
                        <a:avLst/>
                      </a:prstGeom>
                      <a:noFill/>
                      <a:extLst/>
                    </p:spPr>
                  </p:pic>
                </p:oleObj>
              </mc:Fallback>
            </mc:AlternateContent>
          </a:graphicData>
        </a:graphic>
      </p:graphicFrame>
      <p:sp>
        <p:nvSpPr>
          <p:cNvPr id="10" name="TextBox 9"/>
          <p:cNvSpPr txBox="1"/>
          <p:nvPr/>
        </p:nvSpPr>
        <p:spPr>
          <a:xfrm>
            <a:off x="756372" y="1397542"/>
            <a:ext cx="3282228" cy="369332"/>
          </a:xfrm>
          <a:prstGeom prst="rect">
            <a:avLst/>
          </a:prstGeom>
          <a:noFill/>
        </p:spPr>
        <p:txBody>
          <a:bodyPr wrap="square" rtlCol="1">
            <a:spAutoFit/>
          </a:bodyPr>
          <a:lstStyle/>
          <a:p>
            <a:r>
              <a:rPr lang="en-US" b="1" dirty="0"/>
              <a:t>Spring Potential Energy</a:t>
            </a:r>
            <a:endParaRPr lang="ar-SA" b="1" dirty="0"/>
          </a:p>
        </p:txBody>
      </p:sp>
      <p:grpSp>
        <p:nvGrpSpPr>
          <p:cNvPr id="2" name="Group 18"/>
          <p:cNvGrpSpPr/>
          <p:nvPr/>
        </p:nvGrpSpPr>
        <p:grpSpPr>
          <a:xfrm>
            <a:off x="4343400" y="1462830"/>
            <a:ext cx="2331417" cy="994742"/>
            <a:chOff x="4953000" y="1524000"/>
            <a:chExt cx="3044423" cy="2013525"/>
          </a:xfrm>
        </p:grpSpPr>
        <p:sp>
          <p:nvSpPr>
            <p:cNvPr id="13" name="TextBox 12"/>
            <p:cNvSpPr txBox="1"/>
            <p:nvPr/>
          </p:nvSpPr>
          <p:spPr>
            <a:xfrm>
              <a:off x="4953000" y="1524000"/>
              <a:ext cx="3044423" cy="369332"/>
            </a:xfrm>
            <a:prstGeom prst="rect">
              <a:avLst/>
            </a:prstGeom>
            <a:noFill/>
          </p:spPr>
          <p:txBody>
            <a:bodyPr wrap="none" rtlCol="1">
              <a:spAutoFit/>
            </a:bodyPr>
            <a:lstStyle/>
            <a:p>
              <a:r>
                <a:rPr lang="en-US" b="1" dirty="0"/>
                <a:t>Gravitational Potential Energy</a:t>
              </a:r>
              <a:endParaRPr lang="ar-SA" b="1" dirty="0"/>
            </a:p>
          </p:txBody>
        </p:sp>
        <p:graphicFrame>
          <p:nvGraphicFramePr>
            <p:cNvPr id="15" name="Object 9"/>
            <p:cNvGraphicFramePr>
              <a:graphicFrameLocks noChangeAspect="1"/>
            </p:cNvGraphicFramePr>
            <p:nvPr>
              <p:extLst>
                <p:ext uri="{D42A27DB-BD31-4B8C-83A1-F6EECF244321}">
                  <p14:modId xmlns:p14="http://schemas.microsoft.com/office/powerpoint/2010/main" val="1053326072"/>
                </p:ext>
              </p:extLst>
            </p:nvPr>
          </p:nvGraphicFramePr>
          <p:xfrm>
            <a:off x="5351016" y="2623125"/>
            <a:ext cx="2529416" cy="914400"/>
          </p:xfrm>
          <a:graphic>
            <a:graphicData uri="http://schemas.openxmlformats.org/presentationml/2006/ole">
              <mc:AlternateContent xmlns:mc="http://schemas.openxmlformats.org/markup-compatibility/2006">
                <mc:Choice xmlns:v="urn:schemas-microsoft-com:vml" Requires="v">
                  <p:oleObj spid="_x0000_s312050" name="Equation" r:id="rId5" imgW="647640" imgH="241200" progId="Equation.3">
                    <p:embed/>
                  </p:oleObj>
                </mc:Choice>
                <mc:Fallback>
                  <p:oleObj name="Equation" r:id="rId5" imgW="647640" imgH="241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1016" y="2623125"/>
                          <a:ext cx="2529416"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7" name="TextBox 16"/>
          <p:cNvSpPr txBox="1"/>
          <p:nvPr/>
        </p:nvSpPr>
        <p:spPr>
          <a:xfrm>
            <a:off x="1981199" y="906538"/>
            <a:ext cx="4225580" cy="369332"/>
          </a:xfrm>
          <a:prstGeom prst="rect">
            <a:avLst/>
          </a:prstGeom>
          <a:noFill/>
        </p:spPr>
        <p:txBody>
          <a:bodyPr wrap="none" rtlCol="0">
            <a:spAutoFit/>
          </a:bodyPr>
          <a:lstStyle/>
          <a:p>
            <a:r>
              <a:rPr lang="en-US" b="1" dirty="0">
                <a:solidFill>
                  <a:srgbClr val="0000FF"/>
                </a:solidFill>
              </a:rPr>
              <a:t>There are two types of potential Energies</a:t>
            </a:r>
          </a:p>
        </p:txBody>
      </p:sp>
      <p:graphicFrame>
        <p:nvGraphicFramePr>
          <p:cNvPr id="16" name="Object 6"/>
          <p:cNvGraphicFramePr>
            <a:graphicFrameLocks noChangeAspect="1"/>
          </p:cNvGraphicFramePr>
          <p:nvPr>
            <p:extLst>
              <p:ext uri="{D42A27DB-BD31-4B8C-83A1-F6EECF244321}">
                <p14:modId xmlns:p14="http://schemas.microsoft.com/office/powerpoint/2010/main" val="1037190654"/>
              </p:ext>
            </p:extLst>
          </p:nvPr>
        </p:nvGraphicFramePr>
        <p:xfrm>
          <a:off x="1250176" y="2909697"/>
          <a:ext cx="1579563" cy="454025"/>
        </p:xfrm>
        <a:graphic>
          <a:graphicData uri="http://schemas.openxmlformats.org/presentationml/2006/ole">
            <mc:AlternateContent xmlns:mc="http://schemas.openxmlformats.org/markup-compatibility/2006">
              <mc:Choice xmlns:v="urn:schemas-microsoft-com:vml" Requires="v">
                <p:oleObj spid="_x0000_s312051" name="معادلة" r:id="rId7" imgW="711000" imgH="228600" progId="Equation.3">
                  <p:embed/>
                </p:oleObj>
              </mc:Choice>
              <mc:Fallback>
                <p:oleObj name="معادلة" r:id="rId7" imgW="711000" imgH="228600" progId="Equation.3">
                  <p:embed/>
                  <p:pic>
                    <p:nvPicPr>
                      <p:cNvPr id="0" name=""/>
                      <p:cNvPicPr>
                        <a:picLocks noChangeAspect="1" noChangeArrowheads="1"/>
                      </p:cNvPicPr>
                      <p:nvPr/>
                    </p:nvPicPr>
                    <p:blipFill>
                      <a:blip r:embed="rId8"/>
                      <a:srcRect/>
                      <a:stretch>
                        <a:fillRect/>
                      </a:stretch>
                    </p:blipFill>
                    <p:spPr bwMode="auto">
                      <a:xfrm>
                        <a:off x="1250176" y="2909697"/>
                        <a:ext cx="1579563" cy="454025"/>
                      </a:xfrm>
                      <a:prstGeom prst="rect">
                        <a:avLst/>
                      </a:prstGeom>
                      <a:noFill/>
                      <a:extLst/>
                    </p:spPr>
                  </p:pic>
                </p:oleObj>
              </mc:Fallback>
            </mc:AlternateContent>
          </a:graphicData>
        </a:graphic>
      </p:graphicFrame>
      <p:graphicFrame>
        <p:nvGraphicFramePr>
          <p:cNvPr id="18" name="Object 6"/>
          <p:cNvGraphicFramePr>
            <a:graphicFrameLocks noChangeAspect="1"/>
          </p:cNvGraphicFramePr>
          <p:nvPr>
            <p:extLst>
              <p:ext uri="{D42A27DB-BD31-4B8C-83A1-F6EECF244321}">
                <p14:modId xmlns:p14="http://schemas.microsoft.com/office/powerpoint/2010/main" val="1070399254"/>
              </p:ext>
            </p:extLst>
          </p:nvPr>
        </p:nvGraphicFramePr>
        <p:xfrm>
          <a:off x="4543017" y="2775558"/>
          <a:ext cx="1663762" cy="479626"/>
        </p:xfrm>
        <a:graphic>
          <a:graphicData uri="http://schemas.openxmlformats.org/presentationml/2006/ole">
            <mc:AlternateContent xmlns:mc="http://schemas.openxmlformats.org/markup-compatibility/2006">
              <mc:Choice xmlns:v="urn:schemas-microsoft-com:vml" Requires="v">
                <p:oleObj spid="_x0000_s312052" name="معادلة" r:id="rId9" imgW="749160" imgH="241200" progId="Equation.3">
                  <p:embed/>
                </p:oleObj>
              </mc:Choice>
              <mc:Fallback>
                <p:oleObj name="معادلة" r:id="rId9" imgW="749160" imgH="241200" progId="Equation.3">
                  <p:embed/>
                  <p:pic>
                    <p:nvPicPr>
                      <p:cNvPr id="0" name=""/>
                      <p:cNvPicPr>
                        <a:picLocks noChangeAspect="1" noChangeArrowheads="1"/>
                      </p:cNvPicPr>
                      <p:nvPr/>
                    </p:nvPicPr>
                    <p:blipFill>
                      <a:blip r:embed="rId10"/>
                      <a:srcRect/>
                      <a:stretch>
                        <a:fillRect/>
                      </a:stretch>
                    </p:blipFill>
                    <p:spPr bwMode="auto">
                      <a:xfrm>
                        <a:off x="4543017" y="2775558"/>
                        <a:ext cx="1663762" cy="479626"/>
                      </a:xfrm>
                      <a:prstGeom prst="rect">
                        <a:avLst/>
                      </a:prstGeom>
                      <a:noFill/>
                      <a:extLst/>
                    </p:spPr>
                  </p:pic>
                </p:oleObj>
              </mc:Fallback>
            </mc:AlternateContent>
          </a:graphicData>
        </a:graphic>
      </p:graphicFrame>
      <p:cxnSp>
        <p:nvCxnSpPr>
          <p:cNvPr id="11" name="Straight Connector 10"/>
          <p:cNvCxnSpPr/>
          <p:nvPr/>
        </p:nvCxnSpPr>
        <p:spPr>
          <a:xfrm>
            <a:off x="3851027" y="1462830"/>
            <a:ext cx="0" cy="387117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1" name="Object 19"/>
          <p:cNvGraphicFramePr>
            <a:graphicFrameLocks noChangeAspect="1"/>
          </p:cNvGraphicFramePr>
          <p:nvPr>
            <p:extLst>
              <p:ext uri="{D42A27DB-BD31-4B8C-83A1-F6EECF244321}">
                <p14:modId xmlns:p14="http://schemas.microsoft.com/office/powerpoint/2010/main" val="996401231"/>
              </p:ext>
            </p:extLst>
          </p:nvPr>
        </p:nvGraphicFramePr>
        <p:xfrm>
          <a:off x="1118880" y="3640700"/>
          <a:ext cx="1666875" cy="490538"/>
        </p:xfrm>
        <a:graphic>
          <a:graphicData uri="http://schemas.openxmlformats.org/presentationml/2006/ole">
            <mc:AlternateContent xmlns:mc="http://schemas.openxmlformats.org/markup-compatibility/2006">
              <mc:Choice xmlns:v="urn:schemas-microsoft-com:vml" Requires="v">
                <p:oleObj spid="_x0000_s312053" name="معادلة" r:id="rId11" imgW="609480" imgH="228600" progId="Equation.3">
                  <p:embed/>
                </p:oleObj>
              </mc:Choice>
              <mc:Fallback>
                <p:oleObj name="معادلة" r:id="rId11" imgW="609480" imgH="228600" progId="Equation.3">
                  <p:embed/>
                  <p:pic>
                    <p:nvPicPr>
                      <p:cNvPr id="0" name=""/>
                      <p:cNvPicPr>
                        <a:picLocks noChangeAspect="1" noChangeArrowheads="1"/>
                      </p:cNvPicPr>
                      <p:nvPr/>
                    </p:nvPicPr>
                    <p:blipFill>
                      <a:blip r:embed="rId12"/>
                      <a:srcRect/>
                      <a:stretch>
                        <a:fillRect/>
                      </a:stretch>
                    </p:blipFill>
                    <p:spPr bwMode="auto">
                      <a:xfrm>
                        <a:off x="1118880" y="3640700"/>
                        <a:ext cx="1666875" cy="490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19"/>
          <p:cNvGraphicFramePr>
            <a:graphicFrameLocks noChangeAspect="1"/>
          </p:cNvGraphicFramePr>
          <p:nvPr>
            <p:extLst>
              <p:ext uri="{D42A27DB-BD31-4B8C-83A1-F6EECF244321}">
                <p14:modId xmlns:p14="http://schemas.microsoft.com/office/powerpoint/2010/main" val="4127996971"/>
              </p:ext>
            </p:extLst>
          </p:nvPr>
        </p:nvGraphicFramePr>
        <p:xfrm>
          <a:off x="4543017" y="3560191"/>
          <a:ext cx="1736725" cy="519112"/>
        </p:xfrm>
        <a:graphic>
          <a:graphicData uri="http://schemas.openxmlformats.org/presentationml/2006/ole">
            <mc:AlternateContent xmlns:mc="http://schemas.openxmlformats.org/markup-compatibility/2006">
              <mc:Choice xmlns:v="urn:schemas-microsoft-com:vml" Requires="v">
                <p:oleObj spid="_x0000_s312054" name="معادلة" r:id="rId13" imgW="634680" imgH="241200" progId="Equation.3">
                  <p:embed/>
                </p:oleObj>
              </mc:Choice>
              <mc:Fallback>
                <p:oleObj name="معادلة" r:id="rId13" imgW="634680" imgH="241200" progId="Equation.3">
                  <p:embed/>
                  <p:pic>
                    <p:nvPicPr>
                      <p:cNvPr id="0" name=""/>
                      <p:cNvPicPr>
                        <a:picLocks noChangeAspect="1" noChangeArrowheads="1"/>
                      </p:cNvPicPr>
                      <p:nvPr/>
                    </p:nvPicPr>
                    <p:blipFill>
                      <a:blip r:embed="rId14"/>
                      <a:srcRect/>
                      <a:stretch>
                        <a:fillRect/>
                      </a:stretch>
                    </p:blipFill>
                    <p:spPr bwMode="auto">
                      <a:xfrm>
                        <a:off x="4543017" y="3560191"/>
                        <a:ext cx="1736725" cy="519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9" name="Straight Connector 18"/>
          <p:cNvCxnSpPr/>
          <p:nvPr/>
        </p:nvCxnSpPr>
        <p:spPr>
          <a:xfrm>
            <a:off x="152400" y="838200"/>
            <a:ext cx="891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aphicFrame>
        <p:nvGraphicFramePr>
          <p:cNvPr id="20" name="Object 5"/>
          <p:cNvGraphicFramePr>
            <a:graphicFrameLocks noChangeAspect="1"/>
          </p:cNvGraphicFramePr>
          <p:nvPr>
            <p:extLst>
              <p:ext uri="{D42A27DB-BD31-4B8C-83A1-F6EECF244321}">
                <p14:modId xmlns:p14="http://schemas.microsoft.com/office/powerpoint/2010/main" val="2836047586"/>
              </p:ext>
            </p:extLst>
          </p:nvPr>
        </p:nvGraphicFramePr>
        <p:xfrm>
          <a:off x="192781" y="4783679"/>
          <a:ext cx="3643461" cy="451377"/>
        </p:xfrm>
        <a:graphic>
          <a:graphicData uri="http://schemas.openxmlformats.org/presentationml/2006/ole">
            <mc:AlternateContent xmlns:mc="http://schemas.openxmlformats.org/markup-compatibility/2006">
              <mc:Choice xmlns:v="urn:schemas-microsoft-com:vml" Requires="v">
                <p:oleObj spid="_x0000_s312055" name="معادلة" r:id="rId15" imgW="1777680" imgH="228600" progId="Equation.3">
                  <p:embed/>
                </p:oleObj>
              </mc:Choice>
              <mc:Fallback>
                <p:oleObj name="معادلة" r:id="rId15" imgW="1777680" imgH="228600" progId="Equation.3">
                  <p:embed/>
                  <p:pic>
                    <p:nvPicPr>
                      <p:cNvPr id="0" name=""/>
                      <p:cNvPicPr>
                        <a:picLocks noChangeAspect="1" noChangeArrowheads="1"/>
                      </p:cNvPicPr>
                      <p:nvPr/>
                    </p:nvPicPr>
                    <p:blipFill>
                      <a:blip r:embed="rId16"/>
                      <a:srcRect/>
                      <a:stretch>
                        <a:fillRect/>
                      </a:stretch>
                    </p:blipFill>
                    <p:spPr bwMode="auto">
                      <a:xfrm>
                        <a:off x="192781" y="4783679"/>
                        <a:ext cx="3643461" cy="451377"/>
                      </a:xfrm>
                      <a:prstGeom prst="rect">
                        <a:avLst/>
                      </a:prstGeom>
                      <a:noFill/>
                      <a:extLst/>
                    </p:spPr>
                  </p:pic>
                </p:oleObj>
              </mc:Fallback>
            </mc:AlternateContent>
          </a:graphicData>
        </a:graphic>
      </p:graphicFrame>
      <p:graphicFrame>
        <p:nvGraphicFramePr>
          <p:cNvPr id="23" name="Object 5"/>
          <p:cNvGraphicFramePr>
            <a:graphicFrameLocks noChangeAspect="1"/>
          </p:cNvGraphicFramePr>
          <p:nvPr>
            <p:extLst>
              <p:ext uri="{D42A27DB-BD31-4B8C-83A1-F6EECF244321}">
                <p14:modId xmlns:p14="http://schemas.microsoft.com/office/powerpoint/2010/main" val="3067846050"/>
              </p:ext>
            </p:extLst>
          </p:nvPr>
        </p:nvGraphicFramePr>
        <p:xfrm>
          <a:off x="4129246" y="4825455"/>
          <a:ext cx="3393827" cy="477838"/>
        </p:xfrm>
        <a:graphic>
          <a:graphicData uri="http://schemas.openxmlformats.org/presentationml/2006/ole">
            <mc:AlternateContent xmlns:mc="http://schemas.openxmlformats.org/markup-compatibility/2006">
              <mc:Choice xmlns:v="urn:schemas-microsoft-com:vml" Requires="v">
                <p:oleObj spid="_x0000_s312056" name="معادلة" r:id="rId17" imgW="1815840" imgH="241200" progId="Equation.3">
                  <p:embed/>
                </p:oleObj>
              </mc:Choice>
              <mc:Fallback>
                <p:oleObj name="معادلة" r:id="rId17" imgW="1815840" imgH="241200" progId="Equation.3">
                  <p:embed/>
                  <p:pic>
                    <p:nvPicPr>
                      <p:cNvPr id="0" name=""/>
                      <p:cNvPicPr>
                        <a:picLocks noChangeAspect="1" noChangeArrowheads="1"/>
                      </p:cNvPicPr>
                      <p:nvPr/>
                    </p:nvPicPr>
                    <p:blipFill>
                      <a:blip r:embed="rId18"/>
                      <a:srcRect/>
                      <a:stretch>
                        <a:fillRect/>
                      </a:stretch>
                    </p:blipFill>
                    <p:spPr bwMode="auto">
                      <a:xfrm>
                        <a:off x="4129246" y="4825455"/>
                        <a:ext cx="3393827" cy="477838"/>
                      </a:xfrm>
                      <a:prstGeom prst="rect">
                        <a:avLst/>
                      </a:prstGeom>
                      <a:noFill/>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819400"/>
            <a:ext cx="7010400" cy="1200329"/>
          </a:xfrm>
          <a:prstGeom prst="rect">
            <a:avLst/>
          </a:prstGeom>
          <a:noFill/>
        </p:spPr>
        <p:txBody>
          <a:bodyPr wrap="square" rtlCol="0">
            <a:spAutoFit/>
          </a:bodyPr>
          <a:lstStyle/>
          <a:p>
            <a:pPr algn="ctr"/>
            <a:r>
              <a:rPr lang="en-US" sz="4400" b="1" dirty="0">
                <a:solidFill>
                  <a:srgbClr val="0000FF"/>
                </a:solidFill>
              </a:rPr>
              <a:t>Mechanical Energy</a:t>
            </a:r>
          </a:p>
          <a:p>
            <a:pPr algn="ctr"/>
            <a:r>
              <a:rPr lang="en-US" sz="2800" b="1" dirty="0">
                <a:solidFill>
                  <a:srgbClr val="FF0000"/>
                </a:solidFill>
              </a:rPr>
              <a:t>Conservative and non-conservative forces</a:t>
            </a:r>
          </a:p>
        </p:txBody>
      </p:sp>
    </p:spTree>
    <p:extLst>
      <p:ext uri="{BB962C8B-B14F-4D97-AF65-F5344CB8AC3E}">
        <p14:creationId xmlns:p14="http://schemas.microsoft.com/office/powerpoint/2010/main" val="4075721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209800" y="0"/>
            <a:ext cx="3385029" cy="584775"/>
          </a:xfrm>
          <a:prstGeom prst="rect">
            <a:avLst/>
          </a:prstGeom>
          <a:noFill/>
        </p:spPr>
        <p:txBody>
          <a:bodyPr wrap="none" rtlCol="0">
            <a:spAutoFit/>
          </a:bodyPr>
          <a:lstStyle/>
          <a:p>
            <a:r>
              <a:rPr lang="en-US" sz="3200" b="1" u="sng" dirty="0">
                <a:solidFill>
                  <a:srgbClr val="FF0000"/>
                </a:solidFill>
              </a:rPr>
              <a:t>Mechanical Energy</a:t>
            </a:r>
          </a:p>
        </p:txBody>
      </p:sp>
      <p:grpSp>
        <p:nvGrpSpPr>
          <p:cNvPr id="43" name="Group 42"/>
          <p:cNvGrpSpPr/>
          <p:nvPr/>
        </p:nvGrpSpPr>
        <p:grpSpPr>
          <a:xfrm>
            <a:off x="250838" y="1021882"/>
            <a:ext cx="2970557" cy="1523625"/>
            <a:chOff x="927209" y="4605663"/>
            <a:chExt cx="2970557" cy="1523625"/>
          </a:xfrm>
        </p:grpSpPr>
        <p:sp>
          <p:nvSpPr>
            <p:cNvPr id="38" name="TextBox 37"/>
            <p:cNvSpPr txBox="1"/>
            <p:nvPr/>
          </p:nvSpPr>
          <p:spPr>
            <a:xfrm>
              <a:off x="1548778" y="4605663"/>
              <a:ext cx="1980799" cy="369332"/>
            </a:xfrm>
            <a:prstGeom prst="rect">
              <a:avLst/>
            </a:prstGeom>
            <a:noFill/>
          </p:spPr>
          <p:txBody>
            <a:bodyPr wrap="none" rtlCol="0">
              <a:spAutoFit/>
            </a:bodyPr>
            <a:lstStyle/>
            <a:p>
              <a:r>
                <a:rPr lang="en-US" b="1" dirty="0">
                  <a:solidFill>
                    <a:srgbClr val="0000FF"/>
                  </a:solidFill>
                </a:rPr>
                <a:t>Mechanical Energy</a:t>
              </a:r>
            </a:p>
          </p:txBody>
        </p:sp>
        <p:graphicFrame>
          <p:nvGraphicFramePr>
            <p:cNvPr id="309253" name="Object 5"/>
            <p:cNvGraphicFramePr>
              <a:graphicFrameLocks noChangeAspect="1"/>
            </p:cNvGraphicFramePr>
            <p:nvPr>
              <p:extLst>
                <p:ext uri="{D42A27DB-BD31-4B8C-83A1-F6EECF244321}">
                  <p14:modId xmlns:p14="http://schemas.microsoft.com/office/powerpoint/2010/main" val="3586060266"/>
                </p:ext>
              </p:extLst>
            </p:nvPr>
          </p:nvGraphicFramePr>
          <p:xfrm>
            <a:off x="1548778" y="4927888"/>
            <a:ext cx="1727421" cy="374555"/>
          </p:xfrm>
          <a:graphic>
            <a:graphicData uri="http://schemas.openxmlformats.org/presentationml/2006/ole">
              <mc:AlternateContent xmlns:mc="http://schemas.openxmlformats.org/markup-compatibility/2006">
                <mc:Choice xmlns:v="urn:schemas-microsoft-com:vml" Requires="v">
                  <p:oleObj spid="_x0000_s392981" name="Equation" r:id="rId3" imgW="685800" imgH="177480" progId="Equation.3">
                    <p:embed/>
                  </p:oleObj>
                </mc:Choice>
                <mc:Fallback>
                  <p:oleObj name="Equation" r:id="rId3" imgW="68580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8778" y="4927888"/>
                          <a:ext cx="1727421" cy="374555"/>
                        </a:xfrm>
                        <a:prstGeom prst="rect">
                          <a:avLst/>
                        </a:prstGeom>
                        <a:noFill/>
                        <a:extLst/>
                      </p:spPr>
                    </p:pic>
                  </p:oleObj>
                </mc:Fallback>
              </mc:AlternateContent>
            </a:graphicData>
          </a:graphic>
        </p:graphicFrame>
        <p:sp>
          <p:nvSpPr>
            <p:cNvPr id="40" name="TextBox 39"/>
            <p:cNvSpPr txBox="1"/>
            <p:nvPr/>
          </p:nvSpPr>
          <p:spPr>
            <a:xfrm>
              <a:off x="927209" y="5261700"/>
              <a:ext cx="2970557" cy="369332"/>
            </a:xfrm>
            <a:prstGeom prst="rect">
              <a:avLst/>
            </a:prstGeom>
            <a:noFill/>
          </p:spPr>
          <p:txBody>
            <a:bodyPr wrap="none" rtlCol="0">
              <a:spAutoFit/>
            </a:bodyPr>
            <a:lstStyle/>
            <a:p>
              <a:r>
                <a:rPr lang="en-US" b="1" dirty="0">
                  <a:solidFill>
                    <a:srgbClr val="0000FF"/>
                  </a:solidFill>
                </a:rPr>
                <a:t>Change in Mechanical Energy</a:t>
              </a:r>
            </a:p>
          </p:txBody>
        </p:sp>
        <p:graphicFrame>
          <p:nvGraphicFramePr>
            <p:cNvPr id="309254" name="Object 6"/>
            <p:cNvGraphicFramePr>
              <a:graphicFrameLocks noChangeAspect="1"/>
            </p:cNvGraphicFramePr>
            <p:nvPr>
              <p:extLst>
                <p:ext uri="{D42A27DB-BD31-4B8C-83A1-F6EECF244321}">
                  <p14:modId xmlns:p14="http://schemas.microsoft.com/office/powerpoint/2010/main" val="2825258617"/>
                </p:ext>
              </p:extLst>
            </p:nvPr>
          </p:nvGraphicFramePr>
          <p:xfrm>
            <a:off x="1257243" y="5755094"/>
            <a:ext cx="2198910" cy="374194"/>
          </p:xfrm>
          <a:graphic>
            <a:graphicData uri="http://schemas.openxmlformats.org/presentationml/2006/ole">
              <mc:AlternateContent xmlns:mc="http://schemas.openxmlformats.org/markup-compatibility/2006">
                <mc:Choice xmlns:v="urn:schemas-microsoft-com:vml" Requires="v">
                  <p:oleObj spid="_x0000_s392982" name="Equation" r:id="rId5" imgW="965160" imgH="177480" progId="Equation.3">
                    <p:embed/>
                  </p:oleObj>
                </mc:Choice>
                <mc:Fallback>
                  <p:oleObj name="Equation" r:id="rId5" imgW="96516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7243" y="5755094"/>
                          <a:ext cx="2198910" cy="374194"/>
                        </a:xfrm>
                        <a:prstGeom prst="rect">
                          <a:avLst/>
                        </a:prstGeom>
                        <a:noFill/>
                        <a:extLst/>
                      </p:spPr>
                    </p:pic>
                  </p:oleObj>
                </mc:Fallback>
              </mc:AlternateContent>
            </a:graphicData>
          </a:graphic>
        </p:graphicFrame>
      </p:grpSp>
      <p:graphicFrame>
        <p:nvGraphicFramePr>
          <p:cNvPr id="12" name="Object 5"/>
          <p:cNvGraphicFramePr>
            <a:graphicFrameLocks noChangeAspect="1"/>
          </p:cNvGraphicFramePr>
          <p:nvPr>
            <p:extLst>
              <p:ext uri="{D42A27DB-BD31-4B8C-83A1-F6EECF244321}">
                <p14:modId xmlns:p14="http://schemas.microsoft.com/office/powerpoint/2010/main" val="722258017"/>
              </p:ext>
            </p:extLst>
          </p:nvPr>
        </p:nvGraphicFramePr>
        <p:xfrm>
          <a:off x="5791200" y="1929281"/>
          <a:ext cx="2091230" cy="494367"/>
        </p:xfrm>
        <a:graphic>
          <a:graphicData uri="http://schemas.openxmlformats.org/presentationml/2006/ole">
            <mc:AlternateContent xmlns:mc="http://schemas.openxmlformats.org/markup-compatibility/2006">
              <mc:Choice xmlns:v="urn:schemas-microsoft-com:vml" Requires="v">
                <p:oleObj spid="_x0000_s392983" name="معادلة" r:id="rId7" imgW="799920" imgH="241200" progId="Equation.3">
                  <p:embed/>
                </p:oleObj>
              </mc:Choice>
              <mc:Fallback>
                <p:oleObj name="معادلة" r:id="rId7" imgW="799920" imgH="241200" progId="Equation.3">
                  <p:embed/>
                  <p:pic>
                    <p:nvPicPr>
                      <p:cNvPr id="0" name=""/>
                      <p:cNvPicPr>
                        <a:picLocks noChangeAspect="1" noChangeArrowheads="1"/>
                      </p:cNvPicPr>
                      <p:nvPr/>
                    </p:nvPicPr>
                    <p:blipFill>
                      <a:blip r:embed="rId8"/>
                      <a:srcRect/>
                      <a:stretch>
                        <a:fillRect/>
                      </a:stretch>
                    </p:blipFill>
                    <p:spPr bwMode="auto">
                      <a:xfrm>
                        <a:off x="5791200" y="1929281"/>
                        <a:ext cx="2091230" cy="494367"/>
                      </a:xfrm>
                      <a:prstGeom prst="rect">
                        <a:avLst/>
                      </a:prstGeom>
                      <a:noFill/>
                      <a:extLst/>
                    </p:spPr>
                  </p:pic>
                </p:oleObj>
              </mc:Fallback>
            </mc:AlternateContent>
          </a:graphicData>
        </a:graphic>
      </p:graphicFrame>
      <p:sp>
        <p:nvSpPr>
          <p:cNvPr id="2" name="TextBox 1"/>
          <p:cNvSpPr txBox="1"/>
          <p:nvPr/>
        </p:nvSpPr>
        <p:spPr>
          <a:xfrm>
            <a:off x="5638801" y="648000"/>
            <a:ext cx="2819400" cy="1200329"/>
          </a:xfrm>
          <a:prstGeom prst="rect">
            <a:avLst/>
          </a:prstGeom>
          <a:noFill/>
        </p:spPr>
        <p:txBody>
          <a:bodyPr wrap="square" rtlCol="1">
            <a:spAutoFit/>
          </a:bodyPr>
          <a:lstStyle/>
          <a:p>
            <a:r>
              <a:rPr lang="en-US" dirty="0">
                <a:solidFill>
                  <a:srgbClr val="0000FF"/>
                </a:solidFill>
              </a:rPr>
              <a:t>If a system is under both gravity and spring force </a:t>
            </a:r>
          </a:p>
          <a:p>
            <a:endParaRPr lang="en-US" dirty="0">
              <a:solidFill>
                <a:srgbClr val="0000FF"/>
              </a:solidFill>
            </a:endParaRPr>
          </a:p>
          <a:p>
            <a:r>
              <a:rPr lang="en-US" dirty="0">
                <a:solidFill>
                  <a:srgbClr val="0000FF"/>
                </a:solidFill>
              </a:rPr>
              <a:t>The total work done:</a:t>
            </a:r>
            <a:endParaRPr lang="ar-SA" dirty="0">
              <a:solidFill>
                <a:srgbClr val="0000FF"/>
              </a:solidFill>
            </a:endParaRPr>
          </a:p>
        </p:txBody>
      </p:sp>
      <p:graphicFrame>
        <p:nvGraphicFramePr>
          <p:cNvPr id="15" name="Object 5"/>
          <p:cNvGraphicFramePr>
            <a:graphicFrameLocks noChangeAspect="1"/>
          </p:cNvGraphicFramePr>
          <p:nvPr>
            <p:extLst>
              <p:ext uri="{D42A27DB-BD31-4B8C-83A1-F6EECF244321}">
                <p14:modId xmlns:p14="http://schemas.microsoft.com/office/powerpoint/2010/main" val="2722619749"/>
              </p:ext>
            </p:extLst>
          </p:nvPr>
        </p:nvGraphicFramePr>
        <p:xfrm>
          <a:off x="5722698" y="2404886"/>
          <a:ext cx="3073882" cy="526268"/>
        </p:xfrm>
        <a:graphic>
          <a:graphicData uri="http://schemas.openxmlformats.org/presentationml/2006/ole">
            <mc:AlternateContent xmlns:mc="http://schemas.openxmlformats.org/markup-compatibility/2006">
              <mc:Choice xmlns:v="urn:schemas-microsoft-com:vml" Requires="v">
                <p:oleObj spid="_x0000_s392984" name="معادلة" r:id="rId9" imgW="1104840" imgH="241200" progId="Equation.3">
                  <p:embed/>
                </p:oleObj>
              </mc:Choice>
              <mc:Fallback>
                <p:oleObj name="معادلة" r:id="rId9" imgW="1104840" imgH="241200" progId="Equation.3">
                  <p:embed/>
                  <p:pic>
                    <p:nvPicPr>
                      <p:cNvPr id="0" name=""/>
                      <p:cNvPicPr>
                        <a:picLocks noChangeAspect="1" noChangeArrowheads="1"/>
                      </p:cNvPicPr>
                      <p:nvPr/>
                    </p:nvPicPr>
                    <p:blipFill>
                      <a:blip r:embed="rId10"/>
                      <a:srcRect/>
                      <a:stretch>
                        <a:fillRect/>
                      </a:stretch>
                    </p:blipFill>
                    <p:spPr bwMode="auto">
                      <a:xfrm>
                        <a:off x="5722698" y="2404886"/>
                        <a:ext cx="3073882" cy="526268"/>
                      </a:xfrm>
                      <a:prstGeom prst="rect">
                        <a:avLst/>
                      </a:prstGeom>
                      <a:noFill/>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3979376182"/>
              </p:ext>
            </p:extLst>
          </p:nvPr>
        </p:nvGraphicFramePr>
        <p:xfrm>
          <a:off x="5594829" y="2899253"/>
          <a:ext cx="3187284" cy="474788"/>
        </p:xfrm>
        <a:graphic>
          <a:graphicData uri="http://schemas.openxmlformats.org/presentationml/2006/ole">
            <mc:AlternateContent xmlns:mc="http://schemas.openxmlformats.org/markup-compatibility/2006">
              <mc:Choice xmlns:v="urn:schemas-microsoft-com:vml" Requires="v">
                <p:oleObj spid="_x0000_s392985" name="معادلة" r:id="rId11" imgW="1269720" imgH="241200" progId="Equation.3">
                  <p:embed/>
                </p:oleObj>
              </mc:Choice>
              <mc:Fallback>
                <p:oleObj name="معادلة" r:id="rId11" imgW="1269720" imgH="241200" progId="Equation.3">
                  <p:embed/>
                  <p:pic>
                    <p:nvPicPr>
                      <p:cNvPr id="0" name=""/>
                      <p:cNvPicPr>
                        <a:picLocks noChangeAspect="1" noChangeArrowheads="1"/>
                      </p:cNvPicPr>
                      <p:nvPr/>
                    </p:nvPicPr>
                    <p:blipFill>
                      <a:blip r:embed="rId12"/>
                      <a:srcRect/>
                      <a:stretch>
                        <a:fillRect/>
                      </a:stretch>
                    </p:blipFill>
                    <p:spPr bwMode="auto">
                      <a:xfrm>
                        <a:off x="5594829" y="2899253"/>
                        <a:ext cx="3187284" cy="474788"/>
                      </a:xfrm>
                      <a:prstGeom prst="rect">
                        <a:avLst/>
                      </a:prstGeom>
                      <a:noFill/>
                      <a:extLst/>
                    </p:spPr>
                  </p:pic>
                </p:oleObj>
              </mc:Fallback>
            </mc:AlternateContent>
          </a:graphicData>
        </a:graphic>
      </p:graphicFrame>
      <p:graphicFrame>
        <p:nvGraphicFramePr>
          <p:cNvPr id="17" name="Object 5"/>
          <p:cNvGraphicFramePr>
            <a:graphicFrameLocks noChangeAspect="1"/>
          </p:cNvGraphicFramePr>
          <p:nvPr>
            <p:extLst>
              <p:ext uri="{D42A27DB-BD31-4B8C-83A1-F6EECF244321}">
                <p14:modId xmlns:p14="http://schemas.microsoft.com/office/powerpoint/2010/main" val="1602397887"/>
              </p:ext>
            </p:extLst>
          </p:nvPr>
        </p:nvGraphicFramePr>
        <p:xfrm>
          <a:off x="5615959" y="3443185"/>
          <a:ext cx="1844675" cy="355600"/>
        </p:xfrm>
        <a:graphic>
          <a:graphicData uri="http://schemas.openxmlformats.org/presentationml/2006/ole">
            <mc:AlternateContent xmlns:mc="http://schemas.openxmlformats.org/markup-compatibility/2006">
              <mc:Choice xmlns:v="urn:schemas-microsoft-com:vml" Requires="v">
                <p:oleObj spid="_x0000_s392986" name="معادلة" r:id="rId13" imgW="723600" imgH="177480" progId="Equation.3">
                  <p:embed/>
                </p:oleObj>
              </mc:Choice>
              <mc:Fallback>
                <p:oleObj name="معادلة" r:id="rId13" imgW="723600" imgH="177480" progId="Equation.3">
                  <p:embed/>
                  <p:pic>
                    <p:nvPicPr>
                      <p:cNvPr id="0" name=""/>
                      <p:cNvPicPr>
                        <a:picLocks noChangeAspect="1" noChangeArrowheads="1"/>
                      </p:cNvPicPr>
                      <p:nvPr/>
                    </p:nvPicPr>
                    <p:blipFill>
                      <a:blip r:embed="rId14"/>
                      <a:srcRect/>
                      <a:stretch>
                        <a:fillRect/>
                      </a:stretch>
                    </p:blipFill>
                    <p:spPr bwMode="auto">
                      <a:xfrm>
                        <a:off x="5615959" y="3443185"/>
                        <a:ext cx="1844675" cy="355600"/>
                      </a:xfrm>
                      <a:prstGeom prst="rect">
                        <a:avLst/>
                      </a:prstGeom>
                      <a:noFill/>
                      <a:extLst/>
                    </p:spPr>
                  </p:pic>
                </p:oleObj>
              </mc:Fallback>
            </mc:AlternateContent>
          </a:graphicData>
        </a:graphic>
      </p:graphicFrame>
      <p:graphicFrame>
        <p:nvGraphicFramePr>
          <p:cNvPr id="18" name="Object 5"/>
          <p:cNvGraphicFramePr>
            <a:graphicFrameLocks noChangeAspect="1"/>
          </p:cNvGraphicFramePr>
          <p:nvPr>
            <p:extLst>
              <p:ext uri="{D42A27DB-BD31-4B8C-83A1-F6EECF244321}">
                <p14:modId xmlns:p14="http://schemas.microsoft.com/office/powerpoint/2010/main" val="1705563573"/>
              </p:ext>
            </p:extLst>
          </p:nvPr>
        </p:nvGraphicFramePr>
        <p:xfrm>
          <a:off x="5375275" y="3962400"/>
          <a:ext cx="2168525" cy="355600"/>
        </p:xfrm>
        <a:graphic>
          <a:graphicData uri="http://schemas.openxmlformats.org/presentationml/2006/ole">
            <mc:AlternateContent xmlns:mc="http://schemas.openxmlformats.org/markup-compatibility/2006">
              <mc:Choice xmlns:v="urn:schemas-microsoft-com:vml" Requires="v">
                <p:oleObj spid="_x0000_s392987" name="معادلة" r:id="rId15" imgW="850680" imgH="177480" progId="Equation.3">
                  <p:embed/>
                </p:oleObj>
              </mc:Choice>
              <mc:Fallback>
                <p:oleObj name="معادلة" r:id="rId15" imgW="850680" imgH="177480" progId="Equation.3">
                  <p:embed/>
                  <p:pic>
                    <p:nvPicPr>
                      <p:cNvPr id="0" name=""/>
                      <p:cNvPicPr>
                        <a:picLocks noChangeAspect="1" noChangeArrowheads="1"/>
                      </p:cNvPicPr>
                      <p:nvPr/>
                    </p:nvPicPr>
                    <p:blipFill>
                      <a:blip r:embed="rId16"/>
                      <a:srcRect/>
                      <a:stretch>
                        <a:fillRect/>
                      </a:stretch>
                    </p:blipFill>
                    <p:spPr bwMode="auto">
                      <a:xfrm>
                        <a:off x="5375275" y="3962400"/>
                        <a:ext cx="2168525" cy="355600"/>
                      </a:xfrm>
                      <a:prstGeom prst="rect">
                        <a:avLst/>
                      </a:prstGeom>
                      <a:noFill/>
                      <a:extLst/>
                    </p:spPr>
                  </p:pic>
                </p:oleObj>
              </mc:Fallback>
            </mc:AlternateContent>
          </a:graphicData>
        </a:graphic>
      </p:graphicFrame>
      <p:graphicFrame>
        <p:nvGraphicFramePr>
          <p:cNvPr id="19" name="Object 5"/>
          <p:cNvGraphicFramePr>
            <a:graphicFrameLocks noChangeAspect="1"/>
          </p:cNvGraphicFramePr>
          <p:nvPr>
            <p:extLst>
              <p:ext uri="{D42A27DB-BD31-4B8C-83A1-F6EECF244321}">
                <p14:modId xmlns:p14="http://schemas.microsoft.com/office/powerpoint/2010/main" val="3903364250"/>
              </p:ext>
            </p:extLst>
          </p:nvPr>
        </p:nvGraphicFramePr>
        <p:xfrm>
          <a:off x="5722698" y="4481377"/>
          <a:ext cx="1198562" cy="355600"/>
        </p:xfrm>
        <a:graphic>
          <a:graphicData uri="http://schemas.openxmlformats.org/presentationml/2006/ole">
            <mc:AlternateContent xmlns:mc="http://schemas.openxmlformats.org/markup-compatibility/2006">
              <mc:Choice xmlns:v="urn:schemas-microsoft-com:vml" Requires="v">
                <p:oleObj spid="_x0000_s392988" name="معادلة" r:id="rId17" imgW="469800" imgH="177480" progId="Equation.3">
                  <p:embed/>
                </p:oleObj>
              </mc:Choice>
              <mc:Fallback>
                <p:oleObj name="معادلة" r:id="rId17" imgW="469800" imgH="177480" progId="Equation.3">
                  <p:embed/>
                  <p:pic>
                    <p:nvPicPr>
                      <p:cNvPr id="0" name=""/>
                      <p:cNvPicPr>
                        <a:picLocks noChangeAspect="1" noChangeArrowheads="1"/>
                      </p:cNvPicPr>
                      <p:nvPr/>
                    </p:nvPicPr>
                    <p:blipFill>
                      <a:blip r:embed="rId18"/>
                      <a:srcRect/>
                      <a:stretch>
                        <a:fillRect/>
                      </a:stretch>
                    </p:blipFill>
                    <p:spPr bwMode="auto">
                      <a:xfrm>
                        <a:off x="5722698" y="4481377"/>
                        <a:ext cx="1198562" cy="355600"/>
                      </a:xfrm>
                      <a:prstGeom prst="rect">
                        <a:avLst/>
                      </a:prstGeom>
                      <a:noFill/>
                      <a:extLst/>
                    </p:spPr>
                  </p:pic>
                </p:oleObj>
              </mc:Fallback>
            </mc:AlternateContent>
          </a:graphicData>
        </a:graphic>
      </p:graphicFrame>
      <p:sp>
        <p:nvSpPr>
          <p:cNvPr id="3" name="TextBox 2"/>
          <p:cNvSpPr txBox="1"/>
          <p:nvPr/>
        </p:nvSpPr>
        <p:spPr>
          <a:xfrm>
            <a:off x="589384" y="4802792"/>
            <a:ext cx="8418079" cy="338554"/>
          </a:xfrm>
          <a:prstGeom prst="rect">
            <a:avLst/>
          </a:prstGeom>
          <a:noFill/>
        </p:spPr>
        <p:txBody>
          <a:bodyPr wrap="square" rtlCol="1">
            <a:spAutoFit/>
          </a:bodyPr>
          <a:lstStyle/>
          <a:p>
            <a:r>
              <a:rPr lang="en-US" sz="1600" dirty="0">
                <a:solidFill>
                  <a:srgbClr val="0000FF"/>
                </a:solidFill>
              </a:rPr>
              <a:t>The mechanical energy of any body under spring force and gravitational force doesn’t change.</a:t>
            </a:r>
            <a:endParaRPr lang="ar-SA" sz="1600" dirty="0">
              <a:solidFill>
                <a:srgbClr val="0000FF"/>
              </a:solidFill>
            </a:endParaRPr>
          </a:p>
        </p:txBody>
      </p:sp>
      <p:sp>
        <p:nvSpPr>
          <p:cNvPr id="20" name="TextBox 19"/>
          <p:cNvSpPr txBox="1"/>
          <p:nvPr/>
        </p:nvSpPr>
        <p:spPr>
          <a:xfrm>
            <a:off x="372889" y="5254489"/>
            <a:ext cx="8375012" cy="369332"/>
          </a:xfrm>
          <a:prstGeom prst="rect">
            <a:avLst/>
          </a:prstGeom>
          <a:noFill/>
        </p:spPr>
        <p:txBody>
          <a:bodyPr wrap="square" rtlCol="1">
            <a:spAutoFit/>
          </a:bodyPr>
          <a:lstStyle/>
          <a:p>
            <a:r>
              <a:rPr lang="en-US" dirty="0">
                <a:solidFill>
                  <a:srgbClr val="0000FF"/>
                </a:solidFill>
              </a:rPr>
              <a:t>The mechanical energy of a body under spring force and gravitational force conserves</a:t>
            </a:r>
            <a:endParaRPr lang="ar-SA" dirty="0">
              <a:solidFill>
                <a:srgbClr val="0000FF"/>
              </a:solidFill>
            </a:endParaRPr>
          </a:p>
        </p:txBody>
      </p:sp>
      <p:cxnSp>
        <p:nvCxnSpPr>
          <p:cNvPr id="21" name="Straight Connector 20"/>
          <p:cNvCxnSpPr/>
          <p:nvPr/>
        </p:nvCxnSpPr>
        <p:spPr>
          <a:xfrm>
            <a:off x="76200" y="609600"/>
            <a:ext cx="891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45464" y="5702924"/>
            <a:ext cx="7620000" cy="523220"/>
          </a:xfrm>
          <a:prstGeom prst="rect">
            <a:avLst/>
          </a:prstGeom>
        </p:spPr>
        <p:txBody>
          <a:bodyPr wrap="square">
            <a:spAutoFit/>
          </a:bodyPr>
          <a:lstStyle/>
          <a:p>
            <a:r>
              <a:rPr lang="en-US" sz="1400" b="1" dirty="0">
                <a:solidFill>
                  <a:srgbClr val="FF0000"/>
                </a:solidFill>
              </a:rPr>
              <a:t>The principle of conservation of mechanical energy states that in an isolated system that is only subject to </a:t>
            </a:r>
            <a:r>
              <a:rPr lang="en-US" sz="1400" b="1" dirty="0">
                <a:solidFill>
                  <a:srgbClr val="FF0000"/>
                </a:solidFill>
                <a:hlinkClick r:id="rId19" tooltip="Conservative force"/>
              </a:rPr>
              <a:t>conservative forces</a:t>
            </a:r>
            <a:r>
              <a:rPr lang="en-US" sz="1400" b="1" dirty="0">
                <a:solidFill>
                  <a:srgbClr val="FF0000"/>
                </a:solidFill>
              </a:rPr>
              <a:t> the mechanical energy is constant.</a:t>
            </a:r>
            <a:endParaRPr lang="ar-SA" sz="1400" b="1" dirty="0">
              <a:solidFill>
                <a:srgbClr val="FF0000"/>
              </a:solidFill>
            </a:endParaRPr>
          </a:p>
        </p:txBody>
      </p:sp>
      <p:sp>
        <p:nvSpPr>
          <p:cNvPr id="5" name="TextBox 4"/>
          <p:cNvSpPr txBox="1"/>
          <p:nvPr/>
        </p:nvSpPr>
        <p:spPr>
          <a:xfrm>
            <a:off x="552062" y="6393096"/>
            <a:ext cx="3096682" cy="338554"/>
          </a:xfrm>
          <a:prstGeom prst="rect">
            <a:avLst/>
          </a:prstGeom>
          <a:noFill/>
        </p:spPr>
        <p:txBody>
          <a:bodyPr wrap="none" rtlCol="1">
            <a:spAutoFit/>
          </a:bodyPr>
          <a:lstStyle/>
          <a:p>
            <a:r>
              <a:rPr lang="en-US" sz="1600" dirty="0"/>
              <a:t>What are the conservation forces? </a:t>
            </a:r>
            <a:endParaRPr lang="ar-SA" sz="1600" dirty="0"/>
          </a:p>
        </p:txBody>
      </p:sp>
      <p:sp>
        <p:nvSpPr>
          <p:cNvPr id="24" name="TextBox 23"/>
          <p:cNvSpPr txBox="1"/>
          <p:nvPr/>
        </p:nvSpPr>
        <p:spPr>
          <a:xfrm>
            <a:off x="3668960" y="6403920"/>
            <a:ext cx="4667624" cy="338554"/>
          </a:xfrm>
          <a:prstGeom prst="rect">
            <a:avLst/>
          </a:prstGeom>
          <a:noFill/>
        </p:spPr>
        <p:txBody>
          <a:bodyPr wrap="none" rtlCol="1">
            <a:spAutoFit/>
          </a:bodyPr>
          <a:lstStyle/>
          <a:p>
            <a:r>
              <a:rPr lang="en-US" sz="1600" dirty="0">
                <a:solidFill>
                  <a:srgbClr val="0000FF"/>
                </a:solidFill>
              </a:rPr>
              <a:t>Answer: Spring force (</a:t>
            </a:r>
            <a:r>
              <a:rPr lang="en-US" sz="1600" i="1" dirty="0">
                <a:solidFill>
                  <a:srgbClr val="0000FF"/>
                </a:solidFill>
              </a:rPr>
              <a:t>-</a:t>
            </a:r>
            <a:r>
              <a:rPr lang="en-US" sz="1600" i="1" dirty="0" err="1">
                <a:solidFill>
                  <a:srgbClr val="0000FF"/>
                </a:solidFill>
              </a:rPr>
              <a:t>kx</a:t>
            </a:r>
            <a:r>
              <a:rPr lang="en-US" sz="1600" dirty="0">
                <a:solidFill>
                  <a:srgbClr val="0000FF"/>
                </a:solidFill>
              </a:rPr>
              <a:t>) and gravitational force (</a:t>
            </a:r>
            <a:r>
              <a:rPr lang="en-US" sz="1600" i="1" dirty="0">
                <a:solidFill>
                  <a:srgbClr val="0000FF"/>
                </a:solidFill>
              </a:rPr>
              <a:t>mg</a:t>
            </a:r>
            <a:r>
              <a:rPr lang="en-US" sz="1600" dirty="0">
                <a:solidFill>
                  <a:srgbClr val="0000FF"/>
                </a:solidFill>
              </a:rPr>
              <a:t>)</a:t>
            </a:r>
            <a:endParaRPr lang="ar-SA" sz="1600" dirty="0">
              <a:solidFill>
                <a:srgbClr val="0000FF"/>
              </a:solidFill>
            </a:endParaRPr>
          </a:p>
        </p:txBody>
      </p:sp>
      <p:grpSp>
        <p:nvGrpSpPr>
          <p:cNvPr id="23" name="Group 22"/>
          <p:cNvGrpSpPr/>
          <p:nvPr/>
        </p:nvGrpSpPr>
        <p:grpSpPr>
          <a:xfrm>
            <a:off x="986946" y="1737641"/>
            <a:ext cx="4259719" cy="3082009"/>
            <a:chOff x="986946" y="1737641"/>
            <a:chExt cx="4259719" cy="3082009"/>
          </a:xfrm>
        </p:grpSpPr>
        <p:sp>
          <p:nvSpPr>
            <p:cNvPr id="11" name="Freeform 10"/>
            <p:cNvSpPr/>
            <p:nvPr/>
          </p:nvSpPr>
          <p:spPr>
            <a:xfrm>
              <a:off x="1343025" y="1971675"/>
              <a:ext cx="3895725" cy="2847975"/>
            </a:xfrm>
            <a:custGeom>
              <a:avLst/>
              <a:gdLst>
                <a:gd name="connsiteX0" fmla="*/ 0 w 3895725"/>
                <a:gd name="connsiteY0" fmla="*/ 2828925 h 2847975"/>
                <a:gd name="connsiteX1" fmla="*/ 3895725 w 3895725"/>
                <a:gd name="connsiteY1" fmla="*/ 0 h 2847975"/>
                <a:gd name="connsiteX2" fmla="*/ 3838575 w 3895725"/>
                <a:gd name="connsiteY2" fmla="*/ 2847975 h 2847975"/>
                <a:gd name="connsiteX3" fmla="*/ 0 w 3895725"/>
                <a:gd name="connsiteY3" fmla="*/ 2828925 h 2847975"/>
              </a:gdLst>
              <a:ahLst/>
              <a:cxnLst>
                <a:cxn ang="0">
                  <a:pos x="connsiteX0" y="connsiteY0"/>
                </a:cxn>
                <a:cxn ang="0">
                  <a:pos x="connsiteX1" y="connsiteY1"/>
                </a:cxn>
                <a:cxn ang="0">
                  <a:pos x="connsiteX2" y="connsiteY2"/>
                </a:cxn>
                <a:cxn ang="0">
                  <a:pos x="connsiteX3" y="connsiteY3"/>
                </a:cxn>
              </a:cxnLst>
              <a:rect l="l" t="t" r="r" b="b"/>
              <a:pathLst>
                <a:path w="3895725" h="2847975">
                  <a:moveTo>
                    <a:pt x="0" y="2828925"/>
                  </a:moveTo>
                  <a:lnTo>
                    <a:pt x="3895725" y="0"/>
                  </a:lnTo>
                  <a:lnTo>
                    <a:pt x="3838575" y="2847975"/>
                  </a:lnTo>
                  <a:lnTo>
                    <a:pt x="0" y="2828925"/>
                  </a:lnTo>
                  <a:close/>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3" name="Group 12"/>
            <p:cNvGrpSpPr/>
            <p:nvPr/>
          </p:nvGrpSpPr>
          <p:grpSpPr>
            <a:xfrm>
              <a:off x="1247776" y="3595003"/>
              <a:ext cx="1032483" cy="1055768"/>
              <a:chOff x="1657701" y="2679841"/>
              <a:chExt cx="1189028" cy="1338259"/>
            </a:xfrm>
          </p:grpSpPr>
          <p:sp>
            <p:nvSpPr>
              <p:cNvPr id="8" name="Freeform 7"/>
              <p:cNvSpPr/>
              <p:nvPr/>
            </p:nvSpPr>
            <p:spPr>
              <a:xfrm>
                <a:off x="1657701" y="3197595"/>
                <a:ext cx="1124768" cy="820505"/>
              </a:xfrm>
              <a:custGeom>
                <a:avLst/>
                <a:gdLst>
                  <a:gd name="connsiteX0" fmla="*/ 0 w 1124768"/>
                  <a:gd name="connsiteY0" fmla="*/ 805009 h 820505"/>
                  <a:gd name="connsiteX1" fmla="*/ 42073 w 1124768"/>
                  <a:gd name="connsiteY1" fmla="*/ 762935 h 820505"/>
                  <a:gd name="connsiteX2" fmla="*/ 47683 w 1124768"/>
                  <a:gd name="connsiteY2" fmla="*/ 603055 h 820505"/>
                  <a:gd name="connsiteX3" fmla="*/ 232807 w 1124768"/>
                  <a:gd name="connsiteY3" fmla="*/ 678788 h 820505"/>
                  <a:gd name="connsiteX4" fmla="*/ 311344 w 1124768"/>
                  <a:gd name="connsiteY4" fmla="*/ 813423 h 820505"/>
                  <a:gd name="connsiteX5" fmla="*/ 230002 w 1124768"/>
                  <a:gd name="connsiteY5" fmla="*/ 771350 h 820505"/>
                  <a:gd name="connsiteX6" fmla="*/ 115001 w 1124768"/>
                  <a:gd name="connsiteY6" fmla="*/ 516103 h 820505"/>
                  <a:gd name="connsiteX7" fmla="*/ 241222 w 1124768"/>
                  <a:gd name="connsiteY7" fmla="*/ 504884 h 820505"/>
                  <a:gd name="connsiteX8" fmla="*/ 488054 w 1124768"/>
                  <a:gd name="connsiteY8" fmla="*/ 701227 h 820505"/>
                  <a:gd name="connsiteX9" fmla="*/ 378662 w 1124768"/>
                  <a:gd name="connsiteY9" fmla="*/ 670373 h 820505"/>
                  <a:gd name="connsiteX10" fmla="*/ 274881 w 1124768"/>
                  <a:gd name="connsiteY10" fmla="*/ 454395 h 820505"/>
                  <a:gd name="connsiteX11" fmla="*/ 302930 w 1124768"/>
                  <a:gd name="connsiteY11" fmla="*/ 373053 h 820505"/>
                  <a:gd name="connsiteX12" fmla="*/ 429151 w 1124768"/>
                  <a:gd name="connsiteY12" fmla="*/ 415126 h 820505"/>
                  <a:gd name="connsiteX13" fmla="*/ 586225 w 1124768"/>
                  <a:gd name="connsiteY13" fmla="*/ 541347 h 820505"/>
                  <a:gd name="connsiteX14" fmla="*/ 600250 w 1124768"/>
                  <a:gd name="connsiteY14" fmla="*/ 597445 h 820505"/>
                  <a:gd name="connsiteX15" fmla="*/ 518908 w 1124768"/>
                  <a:gd name="connsiteY15" fmla="*/ 507688 h 820505"/>
                  <a:gd name="connsiteX16" fmla="*/ 426346 w 1124768"/>
                  <a:gd name="connsiteY16" fmla="*/ 322565 h 820505"/>
                  <a:gd name="connsiteX17" fmla="*/ 482444 w 1124768"/>
                  <a:gd name="connsiteY17" fmla="*/ 258052 h 820505"/>
                  <a:gd name="connsiteX18" fmla="*/ 670373 w 1124768"/>
                  <a:gd name="connsiteY18" fmla="*/ 392687 h 820505"/>
                  <a:gd name="connsiteX19" fmla="*/ 776959 w 1124768"/>
                  <a:gd name="connsiteY19" fmla="*/ 488054 h 820505"/>
                  <a:gd name="connsiteX20" fmla="*/ 653543 w 1124768"/>
                  <a:gd name="connsiteY20" fmla="*/ 401102 h 820505"/>
                  <a:gd name="connsiteX21" fmla="*/ 589030 w 1124768"/>
                  <a:gd name="connsiteY21" fmla="*/ 182319 h 820505"/>
                  <a:gd name="connsiteX22" fmla="*/ 667568 w 1124768"/>
                  <a:gd name="connsiteY22" fmla="*/ 159880 h 820505"/>
                  <a:gd name="connsiteX23" fmla="*/ 835862 w 1124768"/>
                  <a:gd name="connsiteY23" fmla="*/ 294515 h 820505"/>
                  <a:gd name="connsiteX24" fmla="*/ 908790 w 1124768"/>
                  <a:gd name="connsiteY24" fmla="*/ 373053 h 820505"/>
                  <a:gd name="connsiteX25" fmla="*/ 858301 w 1124768"/>
                  <a:gd name="connsiteY25" fmla="*/ 375858 h 820505"/>
                  <a:gd name="connsiteX26" fmla="*/ 757325 w 1124768"/>
                  <a:gd name="connsiteY26" fmla="*/ 187929 h 820505"/>
                  <a:gd name="connsiteX27" fmla="*/ 734886 w 1124768"/>
                  <a:gd name="connsiteY27" fmla="*/ 70123 h 820505"/>
                  <a:gd name="connsiteX28" fmla="*/ 802203 w 1124768"/>
                  <a:gd name="connsiteY28" fmla="*/ 50488 h 820505"/>
                  <a:gd name="connsiteX29" fmla="*/ 1040620 w 1124768"/>
                  <a:gd name="connsiteY29" fmla="*/ 241222 h 820505"/>
                  <a:gd name="connsiteX30" fmla="*/ 1018181 w 1124768"/>
                  <a:gd name="connsiteY30" fmla="*/ 232807 h 820505"/>
                  <a:gd name="connsiteX31" fmla="*/ 1023791 w 1124768"/>
                  <a:gd name="connsiteY31" fmla="*/ 44879 h 820505"/>
                  <a:gd name="connsiteX32" fmla="*/ 1124768 w 1124768"/>
                  <a:gd name="connsiteY32" fmla="*/ 0 h 820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4768" h="820505">
                    <a:moveTo>
                      <a:pt x="0" y="805009"/>
                    </a:moveTo>
                    <a:cubicBezTo>
                      <a:pt x="17063" y="800801"/>
                      <a:pt x="34126" y="796594"/>
                      <a:pt x="42073" y="762935"/>
                    </a:cubicBezTo>
                    <a:cubicBezTo>
                      <a:pt x="50020" y="729276"/>
                      <a:pt x="15894" y="617079"/>
                      <a:pt x="47683" y="603055"/>
                    </a:cubicBezTo>
                    <a:cubicBezTo>
                      <a:pt x="79472" y="589030"/>
                      <a:pt x="188864" y="643727"/>
                      <a:pt x="232807" y="678788"/>
                    </a:cubicBezTo>
                    <a:cubicBezTo>
                      <a:pt x="276751" y="713849"/>
                      <a:pt x="311812" y="797996"/>
                      <a:pt x="311344" y="813423"/>
                    </a:cubicBezTo>
                    <a:cubicBezTo>
                      <a:pt x="310877" y="828850"/>
                      <a:pt x="262726" y="820903"/>
                      <a:pt x="230002" y="771350"/>
                    </a:cubicBezTo>
                    <a:cubicBezTo>
                      <a:pt x="197278" y="721797"/>
                      <a:pt x="113131" y="560514"/>
                      <a:pt x="115001" y="516103"/>
                    </a:cubicBezTo>
                    <a:cubicBezTo>
                      <a:pt x="116871" y="471692"/>
                      <a:pt x="179047" y="474030"/>
                      <a:pt x="241222" y="504884"/>
                    </a:cubicBezTo>
                    <a:cubicBezTo>
                      <a:pt x="303397" y="535738"/>
                      <a:pt x="465147" y="673646"/>
                      <a:pt x="488054" y="701227"/>
                    </a:cubicBezTo>
                    <a:cubicBezTo>
                      <a:pt x="510961" y="728808"/>
                      <a:pt x="414191" y="711512"/>
                      <a:pt x="378662" y="670373"/>
                    </a:cubicBezTo>
                    <a:cubicBezTo>
                      <a:pt x="343133" y="629234"/>
                      <a:pt x="287503" y="503948"/>
                      <a:pt x="274881" y="454395"/>
                    </a:cubicBezTo>
                    <a:cubicBezTo>
                      <a:pt x="262259" y="404842"/>
                      <a:pt x="277218" y="379598"/>
                      <a:pt x="302930" y="373053"/>
                    </a:cubicBezTo>
                    <a:cubicBezTo>
                      <a:pt x="328642" y="366508"/>
                      <a:pt x="381935" y="387077"/>
                      <a:pt x="429151" y="415126"/>
                    </a:cubicBezTo>
                    <a:cubicBezTo>
                      <a:pt x="476367" y="443175"/>
                      <a:pt x="557708" y="510960"/>
                      <a:pt x="586225" y="541347"/>
                    </a:cubicBezTo>
                    <a:cubicBezTo>
                      <a:pt x="614742" y="571734"/>
                      <a:pt x="611470" y="603055"/>
                      <a:pt x="600250" y="597445"/>
                    </a:cubicBezTo>
                    <a:cubicBezTo>
                      <a:pt x="589031" y="591835"/>
                      <a:pt x="547892" y="553501"/>
                      <a:pt x="518908" y="507688"/>
                    </a:cubicBezTo>
                    <a:cubicBezTo>
                      <a:pt x="489924" y="461875"/>
                      <a:pt x="432423" y="364171"/>
                      <a:pt x="426346" y="322565"/>
                    </a:cubicBezTo>
                    <a:cubicBezTo>
                      <a:pt x="420269" y="280959"/>
                      <a:pt x="441773" y="246365"/>
                      <a:pt x="482444" y="258052"/>
                    </a:cubicBezTo>
                    <a:cubicBezTo>
                      <a:pt x="523115" y="269739"/>
                      <a:pt x="621287" y="354353"/>
                      <a:pt x="670373" y="392687"/>
                    </a:cubicBezTo>
                    <a:cubicBezTo>
                      <a:pt x="719459" y="431021"/>
                      <a:pt x="779764" y="486651"/>
                      <a:pt x="776959" y="488054"/>
                    </a:cubicBezTo>
                    <a:cubicBezTo>
                      <a:pt x="774154" y="489457"/>
                      <a:pt x="684864" y="452058"/>
                      <a:pt x="653543" y="401102"/>
                    </a:cubicBezTo>
                    <a:cubicBezTo>
                      <a:pt x="622222" y="350146"/>
                      <a:pt x="586693" y="222523"/>
                      <a:pt x="589030" y="182319"/>
                    </a:cubicBezTo>
                    <a:cubicBezTo>
                      <a:pt x="591368" y="142115"/>
                      <a:pt x="626429" y="141181"/>
                      <a:pt x="667568" y="159880"/>
                    </a:cubicBezTo>
                    <a:cubicBezTo>
                      <a:pt x="708707" y="178579"/>
                      <a:pt x="795658" y="258986"/>
                      <a:pt x="835862" y="294515"/>
                    </a:cubicBezTo>
                    <a:cubicBezTo>
                      <a:pt x="876066" y="330044"/>
                      <a:pt x="905050" y="359496"/>
                      <a:pt x="908790" y="373053"/>
                    </a:cubicBezTo>
                    <a:cubicBezTo>
                      <a:pt x="912530" y="386610"/>
                      <a:pt x="883545" y="406712"/>
                      <a:pt x="858301" y="375858"/>
                    </a:cubicBezTo>
                    <a:cubicBezTo>
                      <a:pt x="833057" y="345004"/>
                      <a:pt x="777894" y="238885"/>
                      <a:pt x="757325" y="187929"/>
                    </a:cubicBezTo>
                    <a:cubicBezTo>
                      <a:pt x="736756" y="136973"/>
                      <a:pt x="727406" y="93030"/>
                      <a:pt x="734886" y="70123"/>
                    </a:cubicBezTo>
                    <a:cubicBezTo>
                      <a:pt x="742366" y="47216"/>
                      <a:pt x="751247" y="21971"/>
                      <a:pt x="802203" y="50488"/>
                    </a:cubicBezTo>
                    <a:cubicBezTo>
                      <a:pt x="853159" y="79004"/>
                      <a:pt x="1004624" y="210836"/>
                      <a:pt x="1040620" y="241222"/>
                    </a:cubicBezTo>
                    <a:cubicBezTo>
                      <a:pt x="1076616" y="271608"/>
                      <a:pt x="1020986" y="265531"/>
                      <a:pt x="1018181" y="232807"/>
                    </a:cubicBezTo>
                    <a:cubicBezTo>
                      <a:pt x="1015376" y="200083"/>
                      <a:pt x="1006027" y="83680"/>
                      <a:pt x="1023791" y="44879"/>
                    </a:cubicBezTo>
                    <a:cubicBezTo>
                      <a:pt x="1041555" y="6078"/>
                      <a:pt x="1083161" y="3039"/>
                      <a:pt x="1124768" y="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Flowchart: Magnetic Disk 8"/>
              <p:cNvSpPr/>
              <p:nvPr/>
            </p:nvSpPr>
            <p:spPr>
              <a:xfrm rot="3153582">
                <a:off x="2444410" y="2936306"/>
                <a:ext cx="658783" cy="145854"/>
              </a:xfrm>
              <a:prstGeom prst="flowChartMagneticDisk">
                <a:avLst/>
              </a:prstGeom>
              <a:solidFill>
                <a:srgbClr val="FFC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0" name="Cube 9"/>
            <p:cNvSpPr/>
            <p:nvPr/>
          </p:nvSpPr>
          <p:spPr>
            <a:xfrm rot="19398123">
              <a:off x="4288923" y="1737641"/>
              <a:ext cx="957742" cy="492529"/>
            </a:xfrm>
            <a:prstGeom prst="cub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Rectangle 21"/>
            <p:cNvSpPr/>
            <p:nvPr/>
          </p:nvSpPr>
          <p:spPr>
            <a:xfrm>
              <a:off x="986946" y="4598452"/>
              <a:ext cx="356079" cy="22119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Tree>
    <p:extLst>
      <p:ext uri="{BB962C8B-B14F-4D97-AF65-F5344CB8AC3E}">
        <p14:creationId xmlns:p14="http://schemas.microsoft.com/office/powerpoint/2010/main" val="312173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6305" y="3208508"/>
            <a:ext cx="7185479" cy="1323439"/>
          </a:xfrm>
          <a:prstGeom prst="rect">
            <a:avLst/>
          </a:prstGeom>
          <a:noFill/>
        </p:spPr>
        <p:txBody>
          <a:bodyPr wrap="square" rtlCol="0">
            <a:spAutoFit/>
          </a:bodyPr>
          <a:lstStyle/>
          <a:p>
            <a:pPr marL="342900" indent="-342900"/>
            <a:r>
              <a:rPr lang="en-US" sz="2000" b="1" dirty="0">
                <a:solidFill>
                  <a:srgbClr val="0000FF"/>
                </a:solidFill>
              </a:rPr>
              <a:t>2. The work done by the </a:t>
            </a:r>
            <a:r>
              <a:rPr lang="en-US" sz="2000" b="1" u="sng" dirty="0">
                <a:solidFill>
                  <a:srgbClr val="0000FF"/>
                </a:solidFill>
              </a:rPr>
              <a:t>conservative force </a:t>
            </a:r>
            <a:r>
              <a:rPr lang="en-US" sz="2000" b="1" dirty="0">
                <a:solidFill>
                  <a:srgbClr val="0000FF"/>
                </a:solidFill>
              </a:rPr>
              <a:t>doesn’t depend on the path. </a:t>
            </a:r>
          </a:p>
          <a:p>
            <a:pPr marL="342900" indent="-342900"/>
            <a:endParaRPr lang="en-US" sz="2000" b="1" dirty="0">
              <a:solidFill>
                <a:srgbClr val="0000FF"/>
              </a:solidFill>
            </a:endParaRPr>
          </a:p>
          <a:p>
            <a:pPr marL="342900" indent="-342900"/>
            <a:r>
              <a:rPr lang="en-US" sz="2000" b="1" dirty="0">
                <a:solidFill>
                  <a:srgbClr val="0000FF"/>
                </a:solidFill>
              </a:rPr>
              <a:t>It just depend on initial and final positions.</a:t>
            </a:r>
          </a:p>
        </p:txBody>
      </p:sp>
      <p:sp>
        <p:nvSpPr>
          <p:cNvPr id="5" name="TextBox 4"/>
          <p:cNvSpPr txBox="1"/>
          <p:nvPr/>
        </p:nvSpPr>
        <p:spPr>
          <a:xfrm>
            <a:off x="1171640" y="4958907"/>
            <a:ext cx="7315200" cy="707886"/>
          </a:xfrm>
          <a:prstGeom prst="rect">
            <a:avLst/>
          </a:prstGeom>
          <a:noFill/>
        </p:spPr>
        <p:txBody>
          <a:bodyPr wrap="square" rtlCol="0">
            <a:spAutoFit/>
          </a:bodyPr>
          <a:lstStyle/>
          <a:p>
            <a:r>
              <a:rPr lang="en-US" sz="2000" b="1" dirty="0">
                <a:solidFill>
                  <a:srgbClr val="0000FF"/>
                </a:solidFill>
              </a:rPr>
              <a:t>3.  The net work done by the </a:t>
            </a:r>
            <a:r>
              <a:rPr lang="en-US" sz="2000" b="1" u="sng" dirty="0">
                <a:solidFill>
                  <a:srgbClr val="0000FF"/>
                </a:solidFill>
              </a:rPr>
              <a:t>conservative force </a:t>
            </a:r>
            <a:r>
              <a:rPr lang="en-US" sz="2000" b="1" dirty="0">
                <a:solidFill>
                  <a:srgbClr val="0000FF"/>
                </a:solidFill>
              </a:rPr>
              <a:t>in a round trip is always zero.</a:t>
            </a:r>
          </a:p>
        </p:txBody>
      </p:sp>
      <p:sp>
        <p:nvSpPr>
          <p:cNvPr id="6" name="TextBox 5"/>
          <p:cNvSpPr txBox="1"/>
          <p:nvPr/>
        </p:nvSpPr>
        <p:spPr>
          <a:xfrm>
            <a:off x="1116564" y="2073662"/>
            <a:ext cx="7564016" cy="707886"/>
          </a:xfrm>
          <a:prstGeom prst="rect">
            <a:avLst/>
          </a:prstGeom>
          <a:noFill/>
        </p:spPr>
        <p:txBody>
          <a:bodyPr wrap="square" rtlCol="0">
            <a:spAutoFit/>
          </a:bodyPr>
          <a:lstStyle/>
          <a:p>
            <a:r>
              <a:rPr lang="en-US" sz="2000" b="1" dirty="0">
                <a:solidFill>
                  <a:srgbClr val="0000FF"/>
                </a:solidFill>
              </a:rPr>
              <a:t>1. There is no energy loss (</a:t>
            </a:r>
            <a:r>
              <a:rPr lang="en-US" sz="2000" b="1" i="1" dirty="0">
                <a:solidFill>
                  <a:srgbClr val="0000FF"/>
                </a:solidFill>
                <a:sym typeface="Symbol" panose="05050102010706020507" pitchFamily="18" charset="2"/>
              </a:rPr>
              <a:t>E =0</a:t>
            </a:r>
            <a:r>
              <a:rPr lang="en-US" sz="2000" b="1" dirty="0">
                <a:solidFill>
                  <a:srgbClr val="0000FF"/>
                </a:solidFill>
                <a:sym typeface="Symbol" panose="05050102010706020507" pitchFamily="18" charset="2"/>
              </a:rPr>
              <a:t>)</a:t>
            </a:r>
            <a:r>
              <a:rPr lang="en-US" sz="2000" b="1" dirty="0">
                <a:solidFill>
                  <a:srgbClr val="0000FF"/>
                </a:solidFill>
              </a:rPr>
              <a:t> in the path while the </a:t>
            </a:r>
            <a:r>
              <a:rPr lang="en-US" sz="2000" b="1" u="sng" dirty="0">
                <a:solidFill>
                  <a:srgbClr val="0000FF"/>
                </a:solidFill>
              </a:rPr>
              <a:t>conservative force</a:t>
            </a:r>
            <a:r>
              <a:rPr lang="en-US" sz="2000" b="1" dirty="0">
                <a:solidFill>
                  <a:srgbClr val="0000FF"/>
                </a:solidFill>
              </a:rPr>
              <a:t> is doing work</a:t>
            </a:r>
          </a:p>
        </p:txBody>
      </p:sp>
      <p:sp>
        <p:nvSpPr>
          <p:cNvPr id="7" name="Title 1"/>
          <p:cNvSpPr txBox="1">
            <a:spLocks/>
          </p:cNvSpPr>
          <p:nvPr/>
        </p:nvSpPr>
        <p:spPr>
          <a:xfrm>
            <a:off x="76200" y="152400"/>
            <a:ext cx="8839200" cy="533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u="sng" dirty="0">
                <a:solidFill>
                  <a:srgbClr val="FF0000"/>
                </a:solidFill>
                <a:latin typeface="+mj-lt"/>
                <a:ea typeface="+mj-ea"/>
                <a:cs typeface="+mj-cs"/>
              </a:rPr>
              <a:t>Conservative force</a:t>
            </a:r>
            <a:endParaRPr kumimoji="0" lang="en-US" sz="2800" b="1" i="1" u="sng" strike="noStrike" kern="1200" cap="none" spc="0" normalizeH="0" baseline="0" noProof="0" dirty="0">
              <a:ln>
                <a:noFill/>
              </a:ln>
              <a:solidFill>
                <a:srgbClr val="FF0000"/>
              </a:solidFill>
              <a:effectLst/>
              <a:uLnTx/>
              <a:uFillTx/>
              <a:latin typeface="+mj-lt"/>
              <a:ea typeface="+mj-ea"/>
              <a:cs typeface="+mj-cs"/>
            </a:endParaRPr>
          </a:p>
        </p:txBody>
      </p:sp>
      <p:sp>
        <p:nvSpPr>
          <p:cNvPr id="8" name="TextBox 7"/>
          <p:cNvSpPr txBox="1"/>
          <p:nvPr/>
        </p:nvSpPr>
        <p:spPr>
          <a:xfrm>
            <a:off x="1295400" y="1213030"/>
            <a:ext cx="6613157" cy="461665"/>
          </a:xfrm>
          <a:prstGeom prst="rect">
            <a:avLst/>
          </a:prstGeom>
          <a:noFill/>
        </p:spPr>
        <p:txBody>
          <a:bodyPr wrap="none" rtlCol="0">
            <a:spAutoFit/>
          </a:bodyPr>
          <a:lstStyle/>
          <a:p>
            <a:r>
              <a:rPr lang="en-US" sz="2400" i="1" dirty="0"/>
              <a:t>The force which follows the following three criteria:</a:t>
            </a:r>
          </a:p>
        </p:txBody>
      </p:sp>
      <p:cxnSp>
        <p:nvCxnSpPr>
          <p:cNvPr id="9" name="Straight Connector 8"/>
          <p:cNvCxnSpPr/>
          <p:nvPr/>
        </p:nvCxnSpPr>
        <p:spPr>
          <a:xfrm>
            <a:off x="76200" y="762000"/>
            <a:ext cx="891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171640" y="5924476"/>
            <a:ext cx="6784230" cy="338554"/>
          </a:xfrm>
          <a:prstGeom prst="rect">
            <a:avLst/>
          </a:prstGeom>
          <a:noFill/>
        </p:spPr>
        <p:txBody>
          <a:bodyPr wrap="none" rtlCol="1">
            <a:spAutoFit/>
          </a:bodyPr>
          <a:lstStyle/>
          <a:p>
            <a:r>
              <a:rPr lang="en-US" sz="1600" b="1" dirty="0">
                <a:solidFill>
                  <a:srgbClr val="00B050"/>
                </a:solidFill>
              </a:rPr>
              <a:t>Examples of conservative force: Spring force (</a:t>
            </a:r>
            <a:r>
              <a:rPr lang="en-US" sz="1600" b="1" i="1" dirty="0">
                <a:solidFill>
                  <a:srgbClr val="00B050"/>
                </a:solidFill>
              </a:rPr>
              <a:t>-</a:t>
            </a:r>
            <a:r>
              <a:rPr lang="en-US" sz="1600" b="1" i="1" dirty="0" err="1">
                <a:solidFill>
                  <a:srgbClr val="00B050"/>
                </a:solidFill>
              </a:rPr>
              <a:t>kx</a:t>
            </a:r>
            <a:r>
              <a:rPr lang="en-US" sz="1600" b="1" dirty="0">
                <a:solidFill>
                  <a:srgbClr val="00B050"/>
                </a:solidFill>
              </a:rPr>
              <a:t>) and gravitational force (</a:t>
            </a:r>
            <a:r>
              <a:rPr lang="en-US" sz="1600" b="1" i="1" dirty="0">
                <a:solidFill>
                  <a:srgbClr val="00B050"/>
                </a:solidFill>
              </a:rPr>
              <a:t>mg</a:t>
            </a:r>
            <a:r>
              <a:rPr lang="en-US" sz="1600" b="1" dirty="0">
                <a:solidFill>
                  <a:srgbClr val="00B050"/>
                </a:solidFill>
              </a:rPr>
              <a:t>)</a:t>
            </a:r>
            <a:endParaRPr lang="ar-SA" sz="1600" b="1"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0478" y="0"/>
            <a:ext cx="8382936" cy="523220"/>
          </a:xfrm>
          <a:prstGeom prst="rect">
            <a:avLst/>
          </a:prstGeom>
          <a:noFill/>
        </p:spPr>
        <p:txBody>
          <a:bodyPr wrap="none" rtlCol="0">
            <a:spAutoFit/>
          </a:bodyPr>
          <a:lstStyle/>
          <a:p>
            <a:r>
              <a:rPr lang="en-US" sz="2800" b="1" u="sng" dirty="0">
                <a:solidFill>
                  <a:srgbClr val="FF0000"/>
                </a:solidFill>
              </a:rPr>
              <a:t>Remember: Gravitational and Spring Potential Energies</a:t>
            </a:r>
          </a:p>
        </p:txBody>
      </p:sp>
      <p:sp>
        <p:nvSpPr>
          <p:cNvPr id="12" name="TextBox 11"/>
          <p:cNvSpPr txBox="1"/>
          <p:nvPr/>
        </p:nvSpPr>
        <p:spPr>
          <a:xfrm>
            <a:off x="152400" y="5486400"/>
            <a:ext cx="8229600" cy="646331"/>
          </a:xfrm>
          <a:prstGeom prst="rect">
            <a:avLst/>
          </a:prstGeom>
          <a:noFill/>
        </p:spPr>
        <p:txBody>
          <a:bodyPr wrap="square" rtlCol="0">
            <a:spAutoFit/>
          </a:bodyPr>
          <a:lstStyle/>
          <a:p>
            <a:pPr algn="ctr"/>
            <a:r>
              <a:rPr lang="en-US" b="1" dirty="0">
                <a:solidFill>
                  <a:srgbClr val="0000FF"/>
                </a:solidFill>
              </a:rPr>
              <a:t>Potential Energy will appear only if you change the position of the object from equilibrium (relaxed) state</a:t>
            </a:r>
          </a:p>
        </p:txBody>
      </p:sp>
      <p:sp>
        <p:nvSpPr>
          <p:cNvPr id="15" name="Rectangle 14"/>
          <p:cNvSpPr/>
          <p:nvPr/>
        </p:nvSpPr>
        <p:spPr>
          <a:xfrm>
            <a:off x="8153400" y="2983468"/>
            <a:ext cx="6858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924800" y="2362200"/>
            <a:ext cx="6096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7696200" y="2983468"/>
            <a:ext cx="83820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7772400" y="3059668"/>
            <a:ext cx="306494" cy="1600200"/>
            <a:chOff x="7772400" y="3505200"/>
            <a:chExt cx="306494" cy="1600200"/>
          </a:xfrm>
        </p:grpSpPr>
        <p:sp>
          <p:nvSpPr>
            <p:cNvPr id="20" name="TextBox 19"/>
            <p:cNvSpPr txBox="1"/>
            <p:nvPr/>
          </p:nvSpPr>
          <p:spPr>
            <a:xfrm>
              <a:off x="7772400" y="4126468"/>
              <a:ext cx="306494" cy="369332"/>
            </a:xfrm>
            <a:prstGeom prst="rect">
              <a:avLst/>
            </a:prstGeom>
            <a:noFill/>
          </p:spPr>
          <p:txBody>
            <a:bodyPr wrap="none" rtlCol="0">
              <a:spAutoFit/>
            </a:bodyPr>
            <a:lstStyle/>
            <a:p>
              <a:r>
                <a:rPr lang="en-US" dirty="0"/>
                <a:t>h</a:t>
              </a:r>
            </a:p>
          </p:txBody>
        </p:sp>
        <p:cxnSp>
          <p:nvCxnSpPr>
            <p:cNvPr id="22" name="Straight Arrow Connector 21"/>
            <p:cNvCxnSpPr/>
            <p:nvPr/>
          </p:nvCxnSpPr>
          <p:spPr>
            <a:xfrm>
              <a:off x="7924800" y="45720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7924800" y="35052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25" name="Straight Connector 24"/>
          <p:cNvCxnSpPr/>
          <p:nvPr/>
        </p:nvCxnSpPr>
        <p:spPr>
          <a:xfrm>
            <a:off x="7620000" y="4736068"/>
            <a:ext cx="83820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209800" y="2173038"/>
            <a:ext cx="2452146" cy="369332"/>
          </a:xfrm>
          <a:prstGeom prst="rect">
            <a:avLst/>
          </a:prstGeom>
          <a:solidFill>
            <a:srgbClr val="FFFF00"/>
          </a:solidFill>
        </p:spPr>
        <p:txBody>
          <a:bodyPr wrap="none" rtlCol="0">
            <a:spAutoFit/>
          </a:bodyPr>
          <a:lstStyle/>
          <a:p>
            <a:r>
              <a:rPr lang="en-US" i="1" dirty="0"/>
              <a:t>Relaxed position, U</a:t>
            </a:r>
            <a:r>
              <a:rPr lang="en-US" i="1" baseline="-25000" dirty="0"/>
              <a:t>0s</a:t>
            </a:r>
            <a:r>
              <a:rPr lang="en-US" i="1" dirty="0"/>
              <a:t>= 0</a:t>
            </a:r>
          </a:p>
        </p:txBody>
      </p:sp>
      <p:sp>
        <p:nvSpPr>
          <p:cNvPr id="64" name="TextBox 63"/>
          <p:cNvSpPr txBox="1"/>
          <p:nvPr/>
        </p:nvSpPr>
        <p:spPr>
          <a:xfrm>
            <a:off x="6824904" y="4888468"/>
            <a:ext cx="2412071" cy="369332"/>
          </a:xfrm>
          <a:prstGeom prst="rect">
            <a:avLst/>
          </a:prstGeom>
          <a:solidFill>
            <a:srgbClr val="FFFF00"/>
          </a:solidFill>
        </p:spPr>
        <p:txBody>
          <a:bodyPr wrap="none" rtlCol="0">
            <a:spAutoFit/>
          </a:bodyPr>
          <a:lstStyle/>
          <a:p>
            <a:r>
              <a:rPr lang="en-US" i="1" dirty="0"/>
              <a:t>Relaxed position, U</a:t>
            </a:r>
            <a:r>
              <a:rPr lang="en-US" i="1" baseline="-25000" dirty="0"/>
              <a:t>0g</a:t>
            </a:r>
            <a:r>
              <a:rPr lang="en-US" i="1" dirty="0"/>
              <a:t>= 0</a:t>
            </a:r>
          </a:p>
        </p:txBody>
      </p:sp>
      <p:sp>
        <p:nvSpPr>
          <p:cNvPr id="65" name="TextBox 64"/>
          <p:cNvSpPr txBox="1"/>
          <p:nvPr/>
        </p:nvSpPr>
        <p:spPr>
          <a:xfrm>
            <a:off x="228600" y="6172200"/>
            <a:ext cx="8229600" cy="646331"/>
          </a:xfrm>
          <a:prstGeom prst="rect">
            <a:avLst/>
          </a:prstGeom>
          <a:noFill/>
        </p:spPr>
        <p:txBody>
          <a:bodyPr wrap="square" rtlCol="0">
            <a:spAutoFit/>
          </a:bodyPr>
          <a:lstStyle/>
          <a:p>
            <a:pPr algn="ctr"/>
            <a:r>
              <a:rPr lang="en-US" b="1" dirty="0">
                <a:solidFill>
                  <a:srgbClr val="0000FF"/>
                </a:solidFill>
              </a:rPr>
              <a:t>Note: U  is mostly taken (referenced) as zero at relaxed state or you choose as per your convenience.</a:t>
            </a:r>
          </a:p>
        </p:txBody>
      </p:sp>
      <p:cxnSp>
        <p:nvCxnSpPr>
          <p:cNvPr id="67" name="Straight Connector 66"/>
          <p:cNvCxnSpPr/>
          <p:nvPr/>
        </p:nvCxnSpPr>
        <p:spPr>
          <a:xfrm flipV="1">
            <a:off x="5257800" y="2819400"/>
            <a:ext cx="0" cy="2362200"/>
          </a:xfrm>
          <a:prstGeom prst="line">
            <a:avLst/>
          </a:prstGeom>
        </p:spPr>
        <p:style>
          <a:lnRef idx="1">
            <a:schemeClr val="accent1"/>
          </a:lnRef>
          <a:fillRef idx="0">
            <a:schemeClr val="accent1"/>
          </a:fillRef>
          <a:effectRef idx="0">
            <a:schemeClr val="accent1"/>
          </a:effectRef>
          <a:fontRef idx="minor">
            <a:schemeClr val="tx1"/>
          </a:fontRef>
        </p:style>
      </p:cxnSp>
      <p:grpSp>
        <p:nvGrpSpPr>
          <p:cNvPr id="73" name="Group 72"/>
          <p:cNvGrpSpPr/>
          <p:nvPr/>
        </p:nvGrpSpPr>
        <p:grpSpPr>
          <a:xfrm>
            <a:off x="0" y="2438400"/>
            <a:ext cx="3823854" cy="2590800"/>
            <a:chOff x="0" y="2438400"/>
            <a:chExt cx="3823854" cy="2590800"/>
          </a:xfrm>
        </p:grpSpPr>
        <p:cxnSp>
          <p:nvCxnSpPr>
            <p:cNvPr id="50" name="Straight Connector 49"/>
            <p:cNvCxnSpPr/>
            <p:nvPr/>
          </p:nvCxnSpPr>
          <p:spPr>
            <a:xfrm>
              <a:off x="2452254" y="3212068"/>
              <a:ext cx="0" cy="1752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657599" y="3212068"/>
              <a:ext cx="0" cy="1752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2486889" y="3669268"/>
              <a:ext cx="1143000"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833254" y="3299936"/>
              <a:ext cx="284052" cy="369332"/>
            </a:xfrm>
            <a:prstGeom prst="rect">
              <a:avLst/>
            </a:prstGeom>
            <a:noFill/>
          </p:spPr>
          <p:txBody>
            <a:bodyPr wrap="none" rtlCol="0">
              <a:spAutoFit/>
            </a:bodyPr>
            <a:lstStyle/>
            <a:p>
              <a:r>
                <a:rPr lang="en-US" dirty="0">
                  <a:latin typeface="Calibri"/>
                </a:rPr>
                <a:t>x</a:t>
              </a:r>
              <a:endParaRPr lang="en-US" dirty="0"/>
            </a:p>
          </p:txBody>
        </p:sp>
        <p:grpSp>
          <p:nvGrpSpPr>
            <p:cNvPr id="70" name="Group 69"/>
            <p:cNvGrpSpPr/>
            <p:nvPr/>
          </p:nvGrpSpPr>
          <p:grpSpPr>
            <a:xfrm>
              <a:off x="0" y="2438400"/>
              <a:ext cx="3823854" cy="1219200"/>
              <a:chOff x="0" y="2438400"/>
              <a:chExt cx="3823854" cy="1219200"/>
            </a:xfrm>
          </p:grpSpPr>
          <p:grpSp>
            <p:nvGrpSpPr>
              <p:cNvPr id="51" name="Group 50"/>
              <p:cNvGrpSpPr/>
              <p:nvPr/>
            </p:nvGrpSpPr>
            <p:grpSpPr>
              <a:xfrm>
                <a:off x="13854" y="2590800"/>
                <a:ext cx="3810000" cy="762000"/>
                <a:chOff x="1524001" y="3733800"/>
                <a:chExt cx="2491153" cy="762000"/>
              </a:xfrm>
            </p:grpSpPr>
            <p:sp>
              <p:nvSpPr>
                <p:cNvPr id="52" name="Freeform 51"/>
                <p:cNvSpPr/>
                <p:nvPr/>
              </p:nvSpPr>
              <p:spPr>
                <a:xfrm>
                  <a:off x="1524001" y="3743036"/>
                  <a:ext cx="2286000" cy="752764"/>
                </a:xfrm>
                <a:custGeom>
                  <a:avLst/>
                  <a:gdLst>
                    <a:gd name="connsiteX0" fmla="*/ 0 w 6068291"/>
                    <a:gd name="connsiteY0" fmla="*/ 748146 h 752764"/>
                    <a:gd name="connsiteX1" fmla="*/ 277091 w 6068291"/>
                    <a:gd name="connsiteY1" fmla="*/ 13855 h 752764"/>
                    <a:gd name="connsiteX2" fmla="*/ 568036 w 6068291"/>
                    <a:gd name="connsiteY2" fmla="*/ 748146 h 752764"/>
                    <a:gd name="connsiteX3" fmla="*/ 858982 w 6068291"/>
                    <a:gd name="connsiteY3" fmla="*/ 27709 h 752764"/>
                    <a:gd name="connsiteX4" fmla="*/ 1149927 w 6068291"/>
                    <a:gd name="connsiteY4" fmla="*/ 748146 h 752764"/>
                    <a:gd name="connsiteX5" fmla="*/ 1440873 w 6068291"/>
                    <a:gd name="connsiteY5" fmla="*/ 13855 h 752764"/>
                    <a:gd name="connsiteX6" fmla="*/ 1717964 w 6068291"/>
                    <a:gd name="connsiteY6" fmla="*/ 720436 h 752764"/>
                    <a:gd name="connsiteX7" fmla="*/ 2036618 w 6068291"/>
                    <a:gd name="connsiteY7" fmla="*/ 13855 h 752764"/>
                    <a:gd name="connsiteX8" fmla="*/ 2313709 w 6068291"/>
                    <a:gd name="connsiteY8" fmla="*/ 720436 h 752764"/>
                    <a:gd name="connsiteX9" fmla="*/ 2618509 w 6068291"/>
                    <a:gd name="connsiteY9" fmla="*/ 13855 h 752764"/>
                    <a:gd name="connsiteX10" fmla="*/ 2895600 w 6068291"/>
                    <a:gd name="connsiteY10" fmla="*/ 748146 h 752764"/>
                    <a:gd name="connsiteX11" fmla="*/ 3200400 w 6068291"/>
                    <a:gd name="connsiteY11" fmla="*/ 41564 h 752764"/>
                    <a:gd name="connsiteX12" fmla="*/ 3477491 w 6068291"/>
                    <a:gd name="connsiteY12" fmla="*/ 734291 h 752764"/>
                    <a:gd name="connsiteX13" fmla="*/ 3768436 w 6068291"/>
                    <a:gd name="connsiteY13" fmla="*/ 41564 h 752764"/>
                    <a:gd name="connsiteX14" fmla="*/ 4059382 w 6068291"/>
                    <a:gd name="connsiteY14" fmla="*/ 734291 h 752764"/>
                    <a:gd name="connsiteX15" fmla="*/ 4350327 w 6068291"/>
                    <a:gd name="connsiteY15" fmla="*/ 13855 h 752764"/>
                    <a:gd name="connsiteX16" fmla="*/ 4641273 w 6068291"/>
                    <a:gd name="connsiteY16" fmla="*/ 734291 h 752764"/>
                    <a:gd name="connsiteX17" fmla="*/ 4946073 w 6068291"/>
                    <a:gd name="connsiteY17" fmla="*/ 27709 h 752764"/>
                    <a:gd name="connsiteX18" fmla="*/ 5223164 w 6068291"/>
                    <a:gd name="connsiteY18" fmla="*/ 734291 h 752764"/>
                    <a:gd name="connsiteX19" fmla="*/ 5514109 w 6068291"/>
                    <a:gd name="connsiteY19" fmla="*/ 13855 h 752764"/>
                    <a:gd name="connsiteX20" fmla="*/ 5805055 w 6068291"/>
                    <a:gd name="connsiteY20" fmla="*/ 720436 h 752764"/>
                    <a:gd name="connsiteX21" fmla="*/ 6068291 w 6068291"/>
                    <a:gd name="connsiteY21" fmla="*/ 0 h 75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68291" h="752764">
                      <a:moveTo>
                        <a:pt x="0" y="748146"/>
                      </a:moveTo>
                      <a:cubicBezTo>
                        <a:pt x="91209" y="381000"/>
                        <a:pt x="182418" y="13855"/>
                        <a:pt x="277091" y="13855"/>
                      </a:cubicBezTo>
                      <a:cubicBezTo>
                        <a:pt x="371764" y="13855"/>
                        <a:pt x="471054" y="745837"/>
                        <a:pt x="568036" y="748146"/>
                      </a:cubicBezTo>
                      <a:cubicBezTo>
                        <a:pt x="665018" y="750455"/>
                        <a:pt x="762000" y="27709"/>
                        <a:pt x="858982" y="27709"/>
                      </a:cubicBezTo>
                      <a:cubicBezTo>
                        <a:pt x="955964" y="27709"/>
                        <a:pt x="1052945" y="750455"/>
                        <a:pt x="1149927" y="748146"/>
                      </a:cubicBezTo>
                      <a:cubicBezTo>
                        <a:pt x="1246909" y="745837"/>
                        <a:pt x="1346200" y="18473"/>
                        <a:pt x="1440873" y="13855"/>
                      </a:cubicBezTo>
                      <a:cubicBezTo>
                        <a:pt x="1535546" y="9237"/>
                        <a:pt x="1618673" y="720436"/>
                        <a:pt x="1717964" y="720436"/>
                      </a:cubicBezTo>
                      <a:cubicBezTo>
                        <a:pt x="1817255" y="720436"/>
                        <a:pt x="1937327" y="13855"/>
                        <a:pt x="2036618" y="13855"/>
                      </a:cubicBezTo>
                      <a:cubicBezTo>
                        <a:pt x="2135909" y="13855"/>
                        <a:pt x="2216727" y="720436"/>
                        <a:pt x="2313709" y="720436"/>
                      </a:cubicBezTo>
                      <a:cubicBezTo>
                        <a:pt x="2410691" y="720436"/>
                        <a:pt x="2521527" y="9237"/>
                        <a:pt x="2618509" y="13855"/>
                      </a:cubicBezTo>
                      <a:cubicBezTo>
                        <a:pt x="2715491" y="18473"/>
                        <a:pt x="2798618" y="743528"/>
                        <a:pt x="2895600" y="748146"/>
                      </a:cubicBezTo>
                      <a:cubicBezTo>
                        <a:pt x="2992582" y="752764"/>
                        <a:pt x="3103418" y="43873"/>
                        <a:pt x="3200400" y="41564"/>
                      </a:cubicBezTo>
                      <a:cubicBezTo>
                        <a:pt x="3297382" y="39255"/>
                        <a:pt x="3382818" y="734291"/>
                        <a:pt x="3477491" y="734291"/>
                      </a:cubicBezTo>
                      <a:cubicBezTo>
                        <a:pt x="3572164" y="734291"/>
                        <a:pt x="3671454" y="41564"/>
                        <a:pt x="3768436" y="41564"/>
                      </a:cubicBezTo>
                      <a:cubicBezTo>
                        <a:pt x="3865418" y="41564"/>
                        <a:pt x="3962400" y="738909"/>
                        <a:pt x="4059382" y="734291"/>
                      </a:cubicBezTo>
                      <a:cubicBezTo>
                        <a:pt x="4156364" y="729673"/>
                        <a:pt x="4253345" y="13855"/>
                        <a:pt x="4350327" y="13855"/>
                      </a:cubicBezTo>
                      <a:cubicBezTo>
                        <a:pt x="4447309" y="13855"/>
                        <a:pt x="4541982" y="731982"/>
                        <a:pt x="4641273" y="734291"/>
                      </a:cubicBezTo>
                      <a:cubicBezTo>
                        <a:pt x="4740564" y="736600"/>
                        <a:pt x="4849091" y="27709"/>
                        <a:pt x="4946073" y="27709"/>
                      </a:cubicBezTo>
                      <a:cubicBezTo>
                        <a:pt x="5043055" y="27709"/>
                        <a:pt x="5128491" y="736600"/>
                        <a:pt x="5223164" y="734291"/>
                      </a:cubicBezTo>
                      <a:cubicBezTo>
                        <a:pt x="5317837" y="731982"/>
                        <a:pt x="5417127" y="16164"/>
                        <a:pt x="5514109" y="13855"/>
                      </a:cubicBezTo>
                      <a:cubicBezTo>
                        <a:pt x="5611091" y="11546"/>
                        <a:pt x="5712691" y="722745"/>
                        <a:pt x="5805055" y="720436"/>
                      </a:cubicBezTo>
                      <a:cubicBezTo>
                        <a:pt x="5897419" y="718127"/>
                        <a:pt x="5982855" y="359063"/>
                        <a:pt x="6068291"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Rectangle 52"/>
                <p:cNvSpPr/>
                <p:nvPr/>
              </p:nvSpPr>
              <p:spPr>
                <a:xfrm>
                  <a:off x="3810000" y="3733800"/>
                  <a:ext cx="205154" cy="76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Rectangle 68"/>
              <p:cNvSpPr/>
              <p:nvPr/>
            </p:nvSpPr>
            <p:spPr>
              <a:xfrm>
                <a:off x="0" y="2438400"/>
                <a:ext cx="45719"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2771" y="3810000"/>
              <a:ext cx="2601883" cy="1219200"/>
              <a:chOff x="2771" y="3810000"/>
              <a:chExt cx="2601883" cy="1219200"/>
            </a:xfrm>
          </p:grpSpPr>
          <p:grpSp>
            <p:nvGrpSpPr>
              <p:cNvPr id="45" name="Group 44"/>
              <p:cNvGrpSpPr/>
              <p:nvPr/>
            </p:nvGrpSpPr>
            <p:grpSpPr>
              <a:xfrm>
                <a:off x="13855" y="4050268"/>
                <a:ext cx="2590799" cy="762000"/>
                <a:chOff x="1524001" y="3733800"/>
                <a:chExt cx="2590799" cy="762000"/>
              </a:xfrm>
            </p:grpSpPr>
            <p:sp>
              <p:nvSpPr>
                <p:cNvPr id="46" name="Freeform 45"/>
                <p:cNvSpPr/>
                <p:nvPr/>
              </p:nvSpPr>
              <p:spPr>
                <a:xfrm>
                  <a:off x="1524001" y="3743036"/>
                  <a:ext cx="2286000" cy="752764"/>
                </a:xfrm>
                <a:custGeom>
                  <a:avLst/>
                  <a:gdLst>
                    <a:gd name="connsiteX0" fmla="*/ 0 w 6068291"/>
                    <a:gd name="connsiteY0" fmla="*/ 748146 h 752764"/>
                    <a:gd name="connsiteX1" fmla="*/ 277091 w 6068291"/>
                    <a:gd name="connsiteY1" fmla="*/ 13855 h 752764"/>
                    <a:gd name="connsiteX2" fmla="*/ 568036 w 6068291"/>
                    <a:gd name="connsiteY2" fmla="*/ 748146 h 752764"/>
                    <a:gd name="connsiteX3" fmla="*/ 858982 w 6068291"/>
                    <a:gd name="connsiteY3" fmla="*/ 27709 h 752764"/>
                    <a:gd name="connsiteX4" fmla="*/ 1149927 w 6068291"/>
                    <a:gd name="connsiteY4" fmla="*/ 748146 h 752764"/>
                    <a:gd name="connsiteX5" fmla="*/ 1440873 w 6068291"/>
                    <a:gd name="connsiteY5" fmla="*/ 13855 h 752764"/>
                    <a:gd name="connsiteX6" fmla="*/ 1717964 w 6068291"/>
                    <a:gd name="connsiteY6" fmla="*/ 720436 h 752764"/>
                    <a:gd name="connsiteX7" fmla="*/ 2036618 w 6068291"/>
                    <a:gd name="connsiteY7" fmla="*/ 13855 h 752764"/>
                    <a:gd name="connsiteX8" fmla="*/ 2313709 w 6068291"/>
                    <a:gd name="connsiteY8" fmla="*/ 720436 h 752764"/>
                    <a:gd name="connsiteX9" fmla="*/ 2618509 w 6068291"/>
                    <a:gd name="connsiteY9" fmla="*/ 13855 h 752764"/>
                    <a:gd name="connsiteX10" fmla="*/ 2895600 w 6068291"/>
                    <a:gd name="connsiteY10" fmla="*/ 748146 h 752764"/>
                    <a:gd name="connsiteX11" fmla="*/ 3200400 w 6068291"/>
                    <a:gd name="connsiteY11" fmla="*/ 41564 h 752764"/>
                    <a:gd name="connsiteX12" fmla="*/ 3477491 w 6068291"/>
                    <a:gd name="connsiteY12" fmla="*/ 734291 h 752764"/>
                    <a:gd name="connsiteX13" fmla="*/ 3768436 w 6068291"/>
                    <a:gd name="connsiteY13" fmla="*/ 41564 h 752764"/>
                    <a:gd name="connsiteX14" fmla="*/ 4059382 w 6068291"/>
                    <a:gd name="connsiteY14" fmla="*/ 734291 h 752764"/>
                    <a:gd name="connsiteX15" fmla="*/ 4350327 w 6068291"/>
                    <a:gd name="connsiteY15" fmla="*/ 13855 h 752764"/>
                    <a:gd name="connsiteX16" fmla="*/ 4641273 w 6068291"/>
                    <a:gd name="connsiteY16" fmla="*/ 734291 h 752764"/>
                    <a:gd name="connsiteX17" fmla="*/ 4946073 w 6068291"/>
                    <a:gd name="connsiteY17" fmla="*/ 27709 h 752764"/>
                    <a:gd name="connsiteX18" fmla="*/ 5223164 w 6068291"/>
                    <a:gd name="connsiteY18" fmla="*/ 734291 h 752764"/>
                    <a:gd name="connsiteX19" fmla="*/ 5514109 w 6068291"/>
                    <a:gd name="connsiteY19" fmla="*/ 13855 h 752764"/>
                    <a:gd name="connsiteX20" fmla="*/ 5805055 w 6068291"/>
                    <a:gd name="connsiteY20" fmla="*/ 720436 h 752764"/>
                    <a:gd name="connsiteX21" fmla="*/ 6068291 w 6068291"/>
                    <a:gd name="connsiteY21" fmla="*/ 0 h 75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68291" h="752764">
                      <a:moveTo>
                        <a:pt x="0" y="748146"/>
                      </a:moveTo>
                      <a:cubicBezTo>
                        <a:pt x="91209" y="381000"/>
                        <a:pt x="182418" y="13855"/>
                        <a:pt x="277091" y="13855"/>
                      </a:cubicBezTo>
                      <a:cubicBezTo>
                        <a:pt x="371764" y="13855"/>
                        <a:pt x="471054" y="745837"/>
                        <a:pt x="568036" y="748146"/>
                      </a:cubicBezTo>
                      <a:cubicBezTo>
                        <a:pt x="665018" y="750455"/>
                        <a:pt x="762000" y="27709"/>
                        <a:pt x="858982" y="27709"/>
                      </a:cubicBezTo>
                      <a:cubicBezTo>
                        <a:pt x="955964" y="27709"/>
                        <a:pt x="1052945" y="750455"/>
                        <a:pt x="1149927" y="748146"/>
                      </a:cubicBezTo>
                      <a:cubicBezTo>
                        <a:pt x="1246909" y="745837"/>
                        <a:pt x="1346200" y="18473"/>
                        <a:pt x="1440873" y="13855"/>
                      </a:cubicBezTo>
                      <a:cubicBezTo>
                        <a:pt x="1535546" y="9237"/>
                        <a:pt x="1618673" y="720436"/>
                        <a:pt x="1717964" y="720436"/>
                      </a:cubicBezTo>
                      <a:cubicBezTo>
                        <a:pt x="1817255" y="720436"/>
                        <a:pt x="1937327" y="13855"/>
                        <a:pt x="2036618" y="13855"/>
                      </a:cubicBezTo>
                      <a:cubicBezTo>
                        <a:pt x="2135909" y="13855"/>
                        <a:pt x="2216727" y="720436"/>
                        <a:pt x="2313709" y="720436"/>
                      </a:cubicBezTo>
                      <a:cubicBezTo>
                        <a:pt x="2410691" y="720436"/>
                        <a:pt x="2521527" y="9237"/>
                        <a:pt x="2618509" y="13855"/>
                      </a:cubicBezTo>
                      <a:cubicBezTo>
                        <a:pt x="2715491" y="18473"/>
                        <a:pt x="2798618" y="743528"/>
                        <a:pt x="2895600" y="748146"/>
                      </a:cubicBezTo>
                      <a:cubicBezTo>
                        <a:pt x="2992582" y="752764"/>
                        <a:pt x="3103418" y="43873"/>
                        <a:pt x="3200400" y="41564"/>
                      </a:cubicBezTo>
                      <a:cubicBezTo>
                        <a:pt x="3297382" y="39255"/>
                        <a:pt x="3382818" y="734291"/>
                        <a:pt x="3477491" y="734291"/>
                      </a:cubicBezTo>
                      <a:cubicBezTo>
                        <a:pt x="3572164" y="734291"/>
                        <a:pt x="3671454" y="41564"/>
                        <a:pt x="3768436" y="41564"/>
                      </a:cubicBezTo>
                      <a:cubicBezTo>
                        <a:pt x="3865418" y="41564"/>
                        <a:pt x="3962400" y="738909"/>
                        <a:pt x="4059382" y="734291"/>
                      </a:cubicBezTo>
                      <a:cubicBezTo>
                        <a:pt x="4156364" y="729673"/>
                        <a:pt x="4253345" y="13855"/>
                        <a:pt x="4350327" y="13855"/>
                      </a:cubicBezTo>
                      <a:cubicBezTo>
                        <a:pt x="4447309" y="13855"/>
                        <a:pt x="4541982" y="731982"/>
                        <a:pt x="4641273" y="734291"/>
                      </a:cubicBezTo>
                      <a:cubicBezTo>
                        <a:pt x="4740564" y="736600"/>
                        <a:pt x="4849091" y="27709"/>
                        <a:pt x="4946073" y="27709"/>
                      </a:cubicBezTo>
                      <a:cubicBezTo>
                        <a:pt x="5043055" y="27709"/>
                        <a:pt x="5128491" y="736600"/>
                        <a:pt x="5223164" y="734291"/>
                      </a:cubicBezTo>
                      <a:cubicBezTo>
                        <a:pt x="5317837" y="731982"/>
                        <a:pt x="5417127" y="16164"/>
                        <a:pt x="5514109" y="13855"/>
                      </a:cubicBezTo>
                      <a:cubicBezTo>
                        <a:pt x="5611091" y="11546"/>
                        <a:pt x="5712691" y="722745"/>
                        <a:pt x="5805055" y="720436"/>
                      </a:cubicBezTo>
                      <a:cubicBezTo>
                        <a:pt x="5897419" y="718127"/>
                        <a:pt x="5982855" y="359063"/>
                        <a:pt x="6068291"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Rectangle 46"/>
                <p:cNvSpPr/>
                <p:nvPr/>
              </p:nvSpPr>
              <p:spPr>
                <a:xfrm>
                  <a:off x="3810000" y="3733800"/>
                  <a:ext cx="304800" cy="76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ectangle 70"/>
              <p:cNvSpPr/>
              <p:nvPr/>
            </p:nvSpPr>
            <p:spPr>
              <a:xfrm>
                <a:off x="2771" y="3810000"/>
                <a:ext cx="45719"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4" name="TextBox 73"/>
          <p:cNvSpPr txBox="1"/>
          <p:nvPr/>
        </p:nvSpPr>
        <p:spPr>
          <a:xfrm>
            <a:off x="6781800" y="2438400"/>
            <a:ext cx="1091966" cy="369332"/>
          </a:xfrm>
          <a:prstGeom prst="rect">
            <a:avLst/>
          </a:prstGeom>
          <a:noFill/>
        </p:spPr>
        <p:txBody>
          <a:bodyPr wrap="none" rtlCol="0">
            <a:spAutoFit/>
          </a:bodyPr>
          <a:lstStyle/>
          <a:p>
            <a:r>
              <a:rPr lang="en-US" i="1" dirty="0" err="1"/>
              <a:t>U</a:t>
            </a:r>
            <a:r>
              <a:rPr lang="en-US" i="1" baseline="-25000" dirty="0" err="1"/>
              <a:t>g</a:t>
            </a:r>
            <a:r>
              <a:rPr lang="en-US" i="1" dirty="0"/>
              <a:t> = </a:t>
            </a:r>
            <a:r>
              <a:rPr lang="en-US" i="1" dirty="0" err="1"/>
              <a:t>mgh</a:t>
            </a:r>
            <a:endParaRPr lang="en-US" i="1" dirty="0"/>
          </a:p>
        </p:txBody>
      </p:sp>
      <p:graphicFrame>
        <p:nvGraphicFramePr>
          <p:cNvPr id="305164" name="Object 12"/>
          <p:cNvGraphicFramePr>
            <a:graphicFrameLocks noChangeAspect="1"/>
          </p:cNvGraphicFramePr>
          <p:nvPr>
            <p:extLst>
              <p:ext uri="{D42A27DB-BD31-4B8C-83A1-F6EECF244321}">
                <p14:modId xmlns:p14="http://schemas.microsoft.com/office/powerpoint/2010/main" val="3003513943"/>
              </p:ext>
            </p:extLst>
          </p:nvPr>
        </p:nvGraphicFramePr>
        <p:xfrm>
          <a:off x="1988835" y="4834546"/>
          <a:ext cx="838200" cy="558800"/>
        </p:xfrm>
        <a:graphic>
          <a:graphicData uri="http://schemas.openxmlformats.org/presentationml/2006/ole">
            <mc:AlternateContent xmlns:mc="http://schemas.openxmlformats.org/markup-compatibility/2006">
              <mc:Choice xmlns:v="urn:schemas-microsoft-com:vml" Requires="v">
                <p:oleObj spid="_x0000_s305524" name="Equation" r:id="rId3" imgW="672840" imgH="393480" progId="Equation.3">
                  <p:embed/>
                </p:oleObj>
              </mc:Choice>
              <mc:Fallback>
                <p:oleObj name="Equation" r:id="rId3" imgW="672840" imgH="393480" progId="Equation.3">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8835" y="4834546"/>
                        <a:ext cx="8382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7" name="TextBox 76"/>
          <p:cNvSpPr txBox="1"/>
          <p:nvPr/>
        </p:nvSpPr>
        <p:spPr>
          <a:xfrm>
            <a:off x="990600" y="762000"/>
            <a:ext cx="2791598" cy="369332"/>
          </a:xfrm>
          <a:prstGeom prst="rect">
            <a:avLst/>
          </a:prstGeom>
          <a:noFill/>
        </p:spPr>
        <p:txBody>
          <a:bodyPr wrap="none" rtlCol="0">
            <a:spAutoFit/>
          </a:bodyPr>
          <a:lstStyle/>
          <a:p>
            <a:r>
              <a:rPr lang="en-US" u="sng" dirty="0"/>
              <a:t>Spring Potential Energy (U</a:t>
            </a:r>
            <a:r>
              <a:rPr lang="en-US" u="sng" baseline="-25000" dirty="0"/>
              <a:t>s</a:t>
            </a:r>
            <a:r>
              <a:rPr lang="en-US" u="sng" dirty="0"/>
              <a:t>)</a:t>
            </a:r>
          </a:p>
        </p:txBody>
      </p:sp>
      <p:graphicFrame>
        <p:nvGraphicFramePr>
          <p:cNvPr id="305165" name="Object 13"/>
          <p:cNvGraphicFramePr>
            <a:graphicFrameLocks noChangeAspect="1"/>
          </p:cNvGraphicFramePr>
          <p:nvPr/>
        </p:nvGraphicFramePr>
        <p:xfrm>
          <a:off x="1447800" y="1143000"/>
          <a:ext cx="1600200" cy="914400"/>
        </p:xfrm>
        <a:graphic>
          <a:graphicData uri="http://schemas.openxmlformats.org/presentationml/2006/ole">
            <mc:AlternateContent xmlns:mc="http://schemas.openxmlformats.org/markup-compatibility/2006">
              <mc:Choice xmlns:v="urn:schemas-microsoft-com:vml" Requires="v">
                <p:oleObj spid="_x0000_s305525" name="Equation" r:id="rId5" imgW="672840" imgH="393480" progId="Equation.3">
                  <p:embed/>
                </p:oleObj>
              </mc:Choice>
              <mc:Fallback>
                <p:oleObj name="Equation" r:id="rId5" imgW="672840" imgH="393480" progId="Equation.3">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143000"/>
                        <a:ext cx="16002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 name="TextBox 78"/>
          <p:cNvSpPr txBox="1"/>
          <p:nvPr/>
        </p:nvSpPr>
        <p:spPr>
          <a:xfrm>
            <a:off x="5638800" y="685800"/>
            <a:ext cx="3375989" cy="369332"/>
          </a:xfrm>
          <a:prstGeom prst="rect">
            <a:avLst/>
          </a:prstGeom>
          <a:noFill/>
        </p:spPr>
        <p:txBody>
          <a:bodyPr wrap="none" rtlCol="0">
            <a:spAutoFit/>
          </a:bodyPr>
          <a:lstStyle/>
          <a:p>
            <a:r>
              <a:rPr lang="en-US" u="sng" dirty="0"/>
              <a:t>Gravitational Potential Energy (U</a:t>
            </a:r>
            <a:r>
              <a:rPr lang="en-US" u="sng" baseline="-25000" dirty="0"/>
              <a:t>s</a:t>
            </a:r>
            <a:r>
              <a:rPr lang="en-US" u="sng" dirty="0"/>
              <a:t>)</a:t>
            </a:r>
          </a:p>
        </p:txBody>
      </p:sp>
      <p:graphicFrame>
        <p:nvGraphicFramePr>
          <p:cNvPr id="80" name="Object 13"/>
          <p:cNvGraphicFramePr>
            <a:graphicFrameLocks noChangeAspect="1"/>
          </p:cNvGraphicFramePr>
          <p:nvPr/>
        </p:nvGraphicFramePr>
        <p:xfrm>
          <a:off x="6459538" y="1243013"/>
          <a:ext cx="1539875" cy="560387"/>
        </p:xfrm>
        <a:graphic>
          <a:graphicData uri="http://schemas.openxmlformats.org/presentationml/2006/ole">
            <mc:AlternateContent xmlns:mc="http://schemas.openxmlformats.org/markup-compatibility/2006">
              <mc:Choice xmlns:v="urn:schemas-microsoft-com:vml" Requires="v">
                <p:oleObj spid="_x0000_s305526" name="Equation" r:id="rId6" imgW="647640" imgH="241200" progId="Equation.3">
                  <p:embed/>
                </p:oleObj>
              </mc:Choice>
              <mc:Fallback>
                <p:oleObj name="Equation" r:id="rId6" imgW="647640" imgH="241200" progId="Equation.3">
                  <p:embed/>
                  <p:pic>
                    <p:nvPicPr>
                      <p:cNvPr id="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59538" y="1243013"/>
                        <a:ext cx="1539875" cy="560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7" name="Straight Connector 36"/>
          <p:cNvCxnSpPr/>
          <p:nvPr/>
        </p:nvCxnSpPr>
        <p:spPr>
          <a:xfrm>
            <a:off x="152400" y="609600"/>
            <a:ext cx="891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43000" y="54102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flipV="1">
            <a:off x="609600" y="6248400"/>
            <a:ext cx="7772400" cy="762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 name="Group 5"/>
          <p:cNvGrpSpPr/>
          <p:nvPr/>
        </p:nvGrpSpPr>
        <p:grpSpPr>
          <a:xfrm rot="5400000">
            <a:off x="-1646968" y="3393901"/>
            <a:ext cx="5029200" cy="832202"/>
            <a:chOff x="3276600" y="2438400"/>
            <a:chExt cx="2590800" cy="691710"/>
          </a:xfrm>
        </p:grpSpPr>
        <p:grpSp>
          <p:nvGrpSpPr>
            <p:cNvPr id="5" name="Group 22"/>
            <p:cNvGrpSpPr/>
            <p:nvPr/>
          </p:nvGrpSpPr>
          <p:grpSpPr>
            <a:xfrm>
              <a:off x="3276600" y="2438400"/>
              <a:ext cx="2590800" cy="685800"/>
              <a:chOff x="3352800" y="2895600"/>
              <a:chExt cx="2590800" cy="685800"/>
            </a:xfrm>
          </p:grpSpPr>
          <p:cxnSp>
            <p:nvCxnSpPr>
              <p:cNvPr id="9" name="Straight Connector 8"/>
              <p:cNvCxnSpPr/>
              <p:nvPr/>
            </p:nvCxnSpPr>
            <p:spPr>
              <a:xfrm rot="5400000">
                <a:off x="3009900" y="32385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5600700" y="32385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52800" y="3276600"/>
                <a:ext cx="2590800" cy="0"/>
              </a:xfrm>
              <a:prstGeom prst="line">
                <a:avLst/>
              </a:prstGeom>
              <a:ln>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rot="16200000">
              <a:off x="4217226" y="2862302"/>
              <a:ext cx="345354" cy="190262"/>
            </a:xfrm>
            <a:prstGeom prst="rect">
              <a:avLst/>
            </a:prstGeom>
            <a:noFill/>
          </p:spPr>
          <p:txBody>
            <a:bodyPr wrap="none" rtlCol="0">
              <a:spAutoFit/>
            </a:bodyPr>
            <a:lstStyle/>
            <a:p>
              <a:r>
                <a:rPr lang="en-US" i="1" dirty="0"/>
                <a:t>h </a:t>
              </a:r>
              <a:r>
                <a:rPr lang="en-US" b="1" i="1" dirty="0"/>
                <a:t>j</a:t>
              </a:r>
            </a:p>
          </p:txBody>
        </p:sp>
      </p:grpSp>
      <p:cxnSp>
        <p:nvCxnSpPr>
          <p:cNvPr id="21" name="Straight Connector 20"/>
          <p:cNvCxnSpPr/>
          <p:nvPr/>
        </p:nvCxnSpPr>
        <p:spPr>
          <a:xfrm>
            <a:off x="228600" y="531845"/>
            <a:ext cx="891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5" name="Title 1"/>
          <p:cNvSpPr txBox="1">
            <a:spLocks/>
          </p:cNvSpPr>
          <p:nvPr/>
        </p:nvSpPr>
        <p:spPr>
          <a:xfrm>
            <a:off x="76200" y="0"/>
            <a:ext cx="8839200" cy="533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a:solidFill>
                  <a:srgbClr val="FF0000"/>
                </a:solidFill>
                <a:latin typeface="+mj-lt"/>
                <a:ea typeface="+mj-ea"/>
                <a:cs typeface="+mj-cs"/>
              </a:rPr>
              <a:t>Gravitational force (</a:t>
            </a:r>
            <a:r>
              <a:rPr lang="en-US" sz="2800" b="1" i="1" dirty="0" err="1">
                <a:solidFill>
                  <a:srgbClr val="0000FF"/>
                </a:solidFill>
                <a:latin typeface="+mj-lt"/>
                <a:ea typeface="+mj-ea"/>
                <a:cs typeface="+mj-cs"/>
              </a:rPr>
              <a:t>F</a:t>
            </a:r>
            <a:r>
              <a:rPr lang="en-US" sz="2800" b="1" i="1" baseline="-25000" dirty="0" err="1">
                <a:solidFill>
                  <a:srgbClr val="0000FF"/>
                </a:solidFill>
                <a:latin typeface="+mj-lt"/>
                <a:ea typeface="+mj-ea"/>
                <a:cs typeface="+mj-cs"/>
              </a:rPr>
              <a:t>g</a:t>
            </a:r>
            <a:r>
              <a:rPr lang="en-US" sz="2800" b="1" i="1" baseline="-25000" dirty="0">
                <a:solidFill>
                  <a:srgbClr val="0000FF"/>
                </a:solidFill>
                <a:latin typeface="+mj-lt"/>
                <a:ea typeface="+mj-ea"/>
                <a:cs typeface="+mj-cs"/>
              </a:rPr>
              <a:t> </a:t>
            </a:r>
            <a:r>
              <a:rPr lang="en-US" sz="2800" b="1" i="1" dirty="0">
                <a:solidFill>
                  <a:srgbClr val="0000FF"/>
                </a:solidFill>
                <a:latin typeface="+mj-lt"/>
                <a:ea typeface="+mj-ea"/>
                <a:cs typeface="+mj-cs"/>
              </a:rPr>
              <a:t>= mg</a:t>
            </a:r>
            <a:r>
              <a:rPr lang="en-US" sz="2800" b="1" dirty="0">
                <a:solidFill>
                  <a:srgbClr val="FF0000"/>
                </a:solidFill>
                <a:latin typeface="+mj-lt"/>
                <a:ea typeface="+mj-ea"/>
                <a:cs typeface="+mj-cs"/>
              </a:rPr>
              <a:t>): Conservative force</a:t>
            </a:r>
            <a:endParaRPr kumimoji="0" lang="en-US" sz="2800" b="1" i="1" u="none" strike="noStrike" kern="1200" cap="none" spc="0" normalizeH="0" baseline="0" noProof="0" dirty="0">
              <a:ln>
                <a:noFill/>
              </a:ln>
              <a:solidFill>
                <a:srgbClr val="FF0000"/>
              </a:solidFill>
              <a:effectLst/>
              <a:uLnTx/>
              <a:uFillTx/>
              <a:latin typeface="+mj-lt"/>
              <a:ea typeface="+mj-ea"/>
              <a:cs typeface="+mj-cs"/>
            </a:endParaRPr>
          </a:p>
        </p:txBody>
      </p:sp>
      <p:grpSp>
        <p:nvGrpSpPr>
          <p:cNvPr id="6" name="Group 20"/>
          <p:cNvGrpSpPr/>
          <p:nvPr/>
        </p:nvGrpSpPr>
        <p:grpSpPr>
          <a:xfrm flipV="1">
            <a:off x="152400" y="1981200"/>
            <a:ext cx="795411" cy="1066800"/>
            <a:chOff x="3605582" y="3886994"/>
            <a:chExt cx="795411" cy="1066800"/>
          </a:xfrm>
        </p:grpSpPr>
        <p:cxnSp>
          <p:nvCxnSpPr>
            <p:cNvPr id="22" name="Straight Arrow Connector 21"/>
            <p:cNvCxnSpPr/>
            <p:nvPr/>
          </p:nvCxnSpPr>
          <p:spPr>
            <a:xfrm rot="5400000">
              <a:off x="3124200" y="4419600"/>
              <a:ext cx="1066800" cy="1588"/>
            </a:xfrm>
            <a:prstGeom prst="straightConnector1">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flipV="1">
              <a:off x="3605582" y="4350325"/>
              <a:ext cx="795411" cy="369332"/>
            </a:xfrm>
            <a:prstGeom prst="rect">
              <a:avLst/>
            </a:prstGeom>
            <a:noFill/>
          </p:spPr>
          <p:txBody>
            <a:bodyPr wrap="none" rtlCol="0">
              <a:spAutoFit/>
            </a:bodyPr>
            <a:lstStyle/>
            <a:p>
              <a:r>
                <a:rPr lang="en-US" i="1" dirty="0"/>
                <a:t>mg</a:t>
              </a:r>
              <a:r>
                <a:rPr lang="en-US" b="1" i="1" baseline="-25000" dirty="0"/>
                <a:t> </a:t>
              </a:r>
              <a:r>
                <a:rPr lang="en-US" b="1" i="1" dirty="0"/>
                <a:t>(-j)</a:t>
              </a:r>
              <a:endParaRPr lang="en-US" b="1" i="1" baseline="-25000" dirty="0"/>
            </a:p>
          </p:txBody>
        </p:sp>
      </p:grpSp>
      <p:grpSp>
        <p:nvGrpSpPr>
          <p:cNvPr id="13" name="Group 29"/>
          <p:cNvGrpSpPr/>
          <p:nvPr/>
        </p:nvGrpSpPr>
        <p:grpSpPr>
          <a:xfrm rot="5400000">
            <a:off x="-1717499" y="3317700"/>
            <a:ext cx="5029200" cy="984601"/>
            <a:chOff x="3276600" y="2438400"/>
            <a:chExt cx="2590800" cy="818381"/>
          </a:xfrm>
        </p:grpSpPr>
        <p:grpSp>
          <p:nvGrpSpPr>
            <p:cNvPr id="14" name="Group 22"/>
            <p:cNvGrpSpPr/>
            <p:nvPr/>
          </p:nvGrpSpPr>
          <p:grpSpPr>
            <a:xfrm>
              <a:off x="3276600" y="2438400"/>
              <a:ext cx="2590800" cy="685800"/>
              <a:chOff x="3352800" y="2895600"/>
              <a:chExt cx="2590800" cy="685800"/>
            </a:xfrm>
          </p:grpSpPr>
          <p:cxnSp>
            <p:nvCxnSpPr>
              <p:cNvPr id="33" name="Straight Connector 32"/>
              <p:cNvCxnSpPr/>
              <p:nvPr/>
            </p:nvCxnSpPr>
            <p:spPr>
              <a:xfrm rot="5400000">
                <a:off x="3009900" y="32385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5600700" y="32385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52800" y="3276600"/>
                <a:ext cx="2590800" cy="0"/>
              </a:xfrm>
              <a:prstGeom prst="line">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rot="16200000">
              <a:off x="4128622" y="2900370"/>
              <a:ext cx="522561" cy="190262"/>
            </a:xfrm>
            <a:prstGeom prst="rect">
              <a:avLst/>
            </a:prstGeom>
            <a:noFill/>
          </p:spPr>
          <p:txBody>
            <a:bodyPr wrap="none" rtlCol="0">
              <a:spAutoFit/>
            </a:bodyPr>
            <a:lstStyle/>
            <a:p>
              <a:r>
                <a:rPr lang="en-US" i="1" dirty="0"/>
                <a:t>h(- </a:t>
              </a:r>
              <a:r>
                <a:rPr lang="en-US" b="1" i="1" dirty="0"/>
                <a:t>j)</a:t>
              </a:r>
            </a:p>
          </p:txBody>
        </p:sp>
      </p:grpSp>
      <p:sp>
        <p:nvSpPr>
          <p:cNvPr id="44" name="Oval 43"/>
          <p:cNvSpPr/>
          <p:nvPr/>
        </p:nvSpPr>
        <p:spPr>
          <a:xfrm>
            <a:off x="1143000" y="9144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p:cNvGrpSpPr/>
          <p:nvPr/>
        </p:nvGrpSpPr>
        <p:grpSpPr>
          <a:xfrm>
            <a:off x="2590800" y="609600"/>
            <a:ext cx="5029200" cy="838200"/>
            <a:chOff x="2286000" y="1752600"/>
            <a:chExt cx="5029200" cy="838200"/>
          </a:xfrm>
        </p:grpSpPr>
        <p:sp>
          <p:nvSpPr>
            <p:cNvPr id="45" name="TextBox 44"/>
            <p:cNvSpPr txBox="1"/>
            <p:nvPr/>
          </p:nvSpPr>
          <p:spPr>
            <a:xfrm>
              <a:off x="2286000" y="1752600"/>
              <a:ext cx="5029200" cy="369332"/>
            </a:xfrm>
            <a:prstGeom prst="rect">
              <a:avLst/>
            </a:prstGeom>
            <a:noFill/>
          </p:spPr>
          <p:txBody>
            <a:bodyPr wrap="square" rtlCol="0">
              <a:spAutoFit/>
            </a:bodyPr>
            <a:lstStyle/>
            <a:p>
              <a:r>
                <a:rPr lang="en-US" b="1" dirty="0">
                  <a:solidFill>
                    <a:srgbClr val="0000FF"/>
                  </a:solidFill>
                </a:rPr>
                <a:t>The work done by gravity while body moves up!</a:t>
              </a:r>
            </a:p>
          </p:txBody>
        </p:sp>
        <p:graphicFrame>
          <p:nvGraphicFramePr>
            <p:cNvPr id="349194" name="Object 10"/>
            <p:cNvGraphicFramePr>
              <a:graphicFrameLocks noChangeAspect="1"/>
            </p:cNvGraphicFramePr>
            <p:nvPr/>
          </p:nvGraphicFramePr>
          <p:xfrm>
            <a:off x="3625850" y="2133600"/>
            <a:ext cx="1697038" cy="457200"/>
          </p:xfrm>
          <a:graphic>
            <a:graphicData uri="http://schemas.openxmlformats.org/presentationml/2006/ole">
              <mc:AlternateContent xmlns:mc="http://schemas.openxmlformats.org/markup-compatibility/2006">
                <mc:Choice xmlns:v="urn:schemas-microsoft-com:vml" Requires="v">
                  <p:oleObj spid="_x0000_s349638" name="Equation" r:id="rId3" imgW="876240" imgH="241200" progId="Equation.3">
                    <p:embed/>
                  </p:oleObj>
                </mc:Choice>
                <mc:Fallback>
                  <p:oleObj name="Equation" r:id="rId3" imgW="876240" imgH="241200" progId="Equation.3">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5850" y="2133600"/>
                          <a:ext cx="169703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6" name="Group 45"/>
          <p:cNvGrpSpPr/>
          <p:nvPr/>
        </p:nvGrpSpPr>
        <p:grpSpPr>
          <a:xfrm>
            <a:off x="2286000" y="1752600"/>
            <a:ext cx="5029200" cy="838200"/>
            <a:chOff x="2057400" y="3048000"/>
            <a:chExt cx="5029200" cy="838200"/>
          </a:xfrm>
        </p:grpSpPr>
        <p:graphicFrame>
          <p:nvGraphicFramePr>
            <p:cNvPr id="349195" name="Object 11"/>
            <p:cNvGraphicFramePr>
              <a:graphicFrameLocks noChangeAspect="1"/>
            </p:cNvGraphicFramePr>
            <p:nvPr/>
          </p:nvGraphicFramePr>
          <p:xfrm>
            <a:off x="3665538" y="3429000"/>
            <a:ext cx="1746250" cy="457200"/>
          </p:xfrm>
          <a:graphic>
            <a:graphicData uri="http://schemas.openxmlformats.org/presentationml/2006/ole">
              <mc:AlternateContent xmlns:mc="http://schemas.openxmlformats.org/markup-compatibility/2006">
                <mc:Choice xmlns:v="urn:schemas-microsoft-com:vml" Requires="v">
                  <p:oleObj spid="_x0000_s349639" name="Equation" r:id="rId5" imgW="901440" imgH="241200" progId="Equation.3">
                    <p:embed/>
                  </p:oleObj>
                </mc:Choice>
                <mc:Fallback>
                  <p:oleObj name="Equation" r:id="rId5" imgW="901440" imgH="241200" progId="Equation.3">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5538" y="3429000"/>
                          <a:ext cx="174625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 name="TextBox 40"/>
            <p:cNvSpPr txBox="1"/>
            <p:nvPr/>
          </p:nvSpPr>
          <p:spPr>
            <a:xfrm>
              <a:off x="2057400" y="3048000"/>
              <a:ext cx="5029200" cy="369332"/>
            </a:xfrm>
            <a:prstGeom prst="rect">
              <a:avLst/>
            </a:prstGeom>
            <a:noFill/>
          </p:spPr>
          <p:txBody>
            <a:bodyPr wrap="square" rtlCol="0">
              <a:spAutoFit/>
            </a:bodyPr>
            <a:lstStyle/>
            <a:p>
              <a:r>
                <a:rPr lang="en-US" b="1" dirty="0">
                  <a:solidFill>
                    <a:srgbClr val="0000FF"/>
                  </a:solidFill>
                </a:rPr>
                <a:t>The work done by gravity while body moves down!</a:t>
              </a:r>
            </a:p>
          </p:txBody>
        </p:sp>
      </p:grpSp>
      <p:sp>
        <p:nvSpPr>
          <p:cNvPr id="51" name="TextBox 50"/>
          <p:cNvSpPr txBox="1"/>
          <p:nvPr/>
        </p:nvSpPr>
        <p:spPr>
          <a:xfrm>
            <a:off x="3124200" y="6400800"/>
            <a:ext cx="2361544" cy="369332"/>
          </a:xfrm>
          <a:prstGeom prst="rect">
            <a:avLst/>
          </a:prstGeom>
          <a:noFill/>
        </p:spPr>
        <p:txBody>
          <a:bodyPr wrap="none" rtlCol="0">
            <a:spAutoFit/>
          </a:bodyPr>
          <a:lstStyle/>
          <a:p>
            <a:r>
              <a:rPr lang="en-US" dirty="0"/>
              <a:t>U = 0 (relaxed position)</a:t>
            </a:r>
          </a:p>
        </p:txBody>
      </p:sp>
      <p:sp>
        <p:nvSpPr>
          <p:cNvPr id="52" name="TextBox 51"/>
          <p:cNvSpPr txBox="1"/>
          <p:nvPr/>
        </p:nvSpPr>
        <p:spPr>
          <a:xfrm>
            <a:off x="939772" y="2967879"/>
            <a:ext cx="7804509" cy="369332"/>
          </a:xfrm>
          <a:prstGeom prst="rect">
            <a:avLst/>
          </a:prstGeom>
          <a:noFill/>
        </p:spPr>
        <p:txBody>
          <a:bodyPr wrap="none" rtlCol="0">
            <a:spAutoFit/>
          </a:bodyPr>
          <a:lstStyle/>
          <a:p>
            <a:r>
              <a:rPr lang="en-US" b="1" u="sng" dirty="0"/>
              <a:t>The work doesn’t depend on the path it just depend on initial and final positions</a:t>
            </a:r>
          </a:p>
        </p:txBody>
      </p:sp>
      <p:grpSp>
        <p:nvGrpSpPr>
          <p:cNvPr id="55" name="Group 54"/>
          <p:cNvGrpSpPr/>
          <p:nvPr/>
        </p:nvGrpSpPr>
        <p:grpSpPr>
          <a:xfrm>
            <a:off x="2286000" y="3652922"/>
            <a:ext cx="5899509" cy="826532"/>
            <a:chOff x="2590800" y="5181600"/>
            <a:chExt cx="5899509" cy="826532"/>
          </a:xfrm>
        </p:grpSpPr>
        <p:graphicFrame>
          <p:nvGraphicFramePr>
            <p:cNvPr id="53" name="Object 11"/>
            <p:cNvGraphicFramePr>
              <a:graphicFrameLocks noChangeAspect="1"/>
            </p:cNvGraphicFramePr>
            <p:nvPr/>
          </p:nvGraphicFramePr>
          <p:xfrm>
            <a:off x="2895600" y="5181600"/>
            <a:ext cx="4032250" cy="457200"/>
          </p:xfrm>
          <a:graphic>
            <a:graphicData uri="http://schemas.openxmlformats.org/presentationml/2006/ole">
              <mc:AlternateContent xmlns:mc="http://schemas.openxmlformats.org/markup-compatibility/2006">
                <mc:Choice xmlns:v="urn:schemas-microsoft-com:vml" Requires="v">
                  <p:oleObj spid="_x0000_s349640" name="Equation" r:id="rId7" imgW="2082600" imgH="241200" progId="Equation.3">
                    <p:embed/>
                  </p:oleObj>
                </mc:Choice>
                <mc:Fallback>
                  <p:oleObj name="Equation" r:id="rId7" imgW="2082600" imgH="241200" progId="Equation.3">
                    <p:embed/>
                    <p:pic>
                      <p:nvPicPr>
                        <p:cNvPr id="0"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5181600"/>
                          <a:ext cx="403225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 name="TextBox 53"/>
            <p:cNvSpPr txBox="1"/>
            <p:nvPr/>
          </p:nvSpPr>
          <p:spPr>
            <a:xfrm>
              <a:off x="2590800" y="5638800"/>
              <a:ext cx="5899509" cy="369332"/>
            </a:xfrm>
            <a:prstGeom prst="rect">
              <a:avLst/>
            </a:prstGeom>
            <a:noFill/>
          </p:spPr>
          <p:txBody>
            <a:bodyPr wrap="square" rtlCol="0">
              <a:spAutoFit/>
            </a:bodyPr>
            <a:lstStyle/>
            <a:p>
              <a:r>
                <a:rPr lang="en-US" b="1" u="sng" dirty="0"/>
                <a:t>The net work done in a round trip is always zero</a:t>
              </a:r>
            </a:p>
          </p:txBody>
        </p:sp>
      </p:grpSp>
      <p:sp>
        <p:nvSpPr>
          <p:cNvPr id="56" name="TextBox 55"/>
          <p:cNvSpPr txBox="1"/>
          <p:nvPr/>
        </p:nvSpPr>
        <p:spPr>
          <a:xfrm>
            <a:off x="2667000" y="5000359"/>
            <a:ext cx="3447419" cy="369332"/>
          </a:xfrm>
          <a:prstGeom prst="rect">
            <a:avLst/>
          </a:prstGeom>
          <a:noFill/>
        </p:spPr>
        <p:txBody>
          <a:bodyPr wrap="none" rtlCol="0">
            <a:spAutoFit/>
          </a:bodyPr>
          <a:lstStyle/>
          <a:p>
            <a:r>
              <a:rPr lang="en-US" b="1" dirty="0"/>
              <a:t>There is no energy loss in the path</a:t>
            </a:r>
          </a:p>
        </p:txBody>
      </p:sp>
      <p:sp>
        <p:nvSpPr>
          <p:cNvPr id="57" name="TextBox 56"/>
          <p:cNvSpPr txBox="1"/>
          <p:nvPr/>
        </p:nvSpPr>
        <p:spPr>
          <a:xfrm>
            <a:off x="2386708" y="5621698"/>
            <a:ext cx="5233292" cy="369332"/>
          </a:xfrm>
          <a:prstGeom prst="rect">
            <a:avLst/>
          </a:prstGeom>
          <a:noFill/>
        </p:spPr>
        <p:txBody>
          <a:bodyPr wrap="none" rtlCol="0">
            <a:spAutoFit/>
          </a:bodyPr>
          <a:lstStyle/>
          <a:p>
            <a:r>
              <a:rPr lang="en-US" b="1" dirty="0"/>
              <a:t>Hence gravitational force (mg) is a conservative force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 -4.10731E-6 L 0 -0.66605 " pathEditMode="relative" rAng="0" ptsTypes="AA">
                                      <p:cBhvr>
                                        <p:cTn id="6" dur="2000" fill="hold"/>
                                        <p:tgtEl>
                                          <p:spTgt spid="2"/>
                                        </p:tgtEl>
                                        <p:attrNameLst>
                                          <p:attrName>ppt_x</p:attrName>
                                          <p:attrName>ppt_y</p:attrName>
                                        </p:attrNameLst>
                                      </p:cBhvr>
                                      <p:rCtr x="0" y="-333"/>
                                    </p:animMotion>
                                  </p:childTnLst>
                                </p:cTn>
                              </p:par>
                              <p:par>
                                <p:cTn id="7" presetID="22" presetClass="entr" presetSubtype="4"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down)">
                                      <p:cBhvr>
                                        <p:cTn id="9" dur="2000"/>
                                        <p:tgtEl>
                                          <p:spTgt spid="3"/>
                                        </p:tgtEl>
                                      </p:cBhvr>
                                    </p:animEffec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1" nodeType="clickEffect">
                                  <p:stCondLst>
                                    <p:cond delay="0"/>
                                  </p:stCondLst>
                                  <p:childTnLst>
                                    <p:animMotion origin="layout" path="M 0 -0.66605 L 0 -4.10731E-6 " pathEditMode="relative" rAng="0" ptsTypes="AA">
                                      <p:cBhvr>
                                        <p:cTn id="20" dur="2000" fill="hold"/>
                                        <p:tgtEl>
                                          <p:spTgt spid="2"/>
                                        </p:tgtEl>
                                        <p:attrNameLst>
                                          <p:attrName>ppt_x</p:attrName>
                                          <p:attrName>ppt_y</p:attrName>
                                        </p:attrNameLst>
                                      </p:cBhvr>
                                      <p:rCtr x="0" y="333"/>
                                    </p:animMotion>
                                  </p:childTnLst>
                                </p:cTn>
                              </p:par>
                              <p:par>
                                <p:cTn id="21" presetID="1" presetClass="exit" presetSubtype="0" fill="hold" nodeType="withEffect">
                                  <p:stCondLst>
                                    <p:cond delay="0"/>
                                  </p:stCondLst>
                                  <p:childTnLst>
                                    <p:set>
                                      <p:cBhvr>
                                        <p:cTn id="22" dur="1" fill="hold">
                                          <p:stCondLst>
                                            <p:cond delay="0"/>
                                          </p:stCondLst>
                                        </p:cTn>
                                        <p:tgtEl>
                                          <p:spTgt spid="3"/>
                                        </p:tgtEl>
                                        <p:attrNameLst>
                                          <p:attrName>style.visibility</p:attrName>
                                        </p:attrNameLst>
                                      </p:cBhvr>
                                      <p:to>
                                        <p:strVal val="hidden"/>
                                      </p:to>
                                    </p:set>
                                  </p:childTnLst>
                                </p:cTn>
                              </p:par>
                              <p:par>
                                <p:cTn id="23" presetID="22" presetClass="entr" presetSubtype="1"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2" nodeType="clickEffect">
                                  <p:stCondLst>
                                    <p:cond delay="0"/>
                                  </p:stCondLst>
                                  <p:childTnLst>
                                    <p:set>
                                      <p:cBhvr>
                                        <p:cTn id="33" dur="1" fill="hold">
                                          <p:stCondLst>
                                            <p:cond delay="0"/>
                                          </p:stCondLst>
                                        </p:cTn>
                                        <p:tgtEl>
                                          <p:spTgt spid="2"/>
                                        </p:tgtEl>
                                        <p:attrNameLst>
                                          <p:attrName>style.visibility</p:attrName>
                                        </p:attrNameLst>
                                      </p:cBhvr>
                                      <p:to>
                                        <p:strVal val="hidden"/>
                                      </p:to>
                                    </p:set>
                                  </p:childTnLst>
                                </p:cTn>
                              </p:par>
                              <p:par>
                                <p:cTn id="34" presetID="1" presetClass="entr" presetSubtype="0"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grpId="1" nodeType="clickEffect">
                                  <p:stCondLst>
                                    <p:cond delay="0"/>
                                  </p:stCondLst>
                                  <p:childTnLst>
                                    <p:animMotion origin="layout" path="M 0 0 L 0.43021 0.07477 L 0.55295 0.16574 L 0.65608 0.33727 L 0.76354 0.6625 L 0.77431 0.71111 " pathEditMode="relative" ptsTypes="AAAAAA">
                                      <p:cBhvr>
                                        <p:cTn id="39" dur="2000" fill="hold"/>
                                        <p:tgtEl>
                                          <p:spTgt spid="44"/>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5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5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5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44" grpId="0" animBg="1"/>
      <p:bldP spid="44" grpId="1" animBg="1"/>
      <p:bldP spid="52" grpId="0"/>
      <p:bldP spid="56" grpId="0"/>
      <p:bldP spid="5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305326" y="24825"/>
            <a:ext cx="7152279" cy="584775"/>
          </a:xfrm>
          <a:prstGeom prst="rect">
            <a:avLst/>
          </a:prstGeom>
          <a:noFill/>
        </p:spPr>
        <p:txBody>
          <a:bodyPr wrap="none" rtlCol="0">
            <a:spAutoFit/>
          </a:bodyPr>
          <a:lstStyle/>
          <a:p>
            <a:r>
              <a:rPr lang="en-US" sz="3200" b="1" u="sng" dirty="0">
                <a:solidFill>
                  <a:srgbClr val="FF0000"/>
                </a:solidFill>
              </a:rPr>
              <a:t>Conservative force: spring force (</a:t>
            </a:r>
            <a:r>
              <a:rPr lang="en-US" sz="3200" b="1" i="1" u="sng" dirty="0">
                <a:solidFill>
                  <a:srgbClr val="0000FF"/>
                </a:solidFill>
              </a:rPr>
              <a:t>F</a:t>
            </a:r>
            <a:r>
              <a:rPr lang="en-US" sz="3200" b="1" i="1" u="sng" baseline="-25000" dirty="0">
                <a:solidFill>
                  <a:srgbClr val="0000FF"/>
                </a:solidFill>
              </a:rPr>
              <a:t>s</a:t>
            </a:r>
            <a:r>
              <a:rPr lang="en-US" sz="3200" b="1" i="1" u="sng" dirty="0">
                <a:solidFill>
                  <a:srgbClr val="0000FF"/>
                </a:solidFill>
              </a:rPr>
              <a:t> = -</a:t>
            </a:r>
            <a:r>
              <a:rPr lang="en-US" sz="3200" b="1" i="1" u="sng" dirty="0" err="1">
                <a:solidFill>
                  <a:srgbClr val="0000FF"/>
                </a:solidFill>
              </a:rPr>
              <a:t>kx</a:t>
            </a:r>
            <a:r>
              <a:rPr lang="en-US" sz="3200" b="1" u="sng" dirty="0">
                <a:solidFill>
                  <a:srgbClr val="FF0000"/>
                </a:solidFill>
              </a:rPr>
              <a:t>)</a:t>
            </a:r>
          </a:p>
        </p:txBody>
      </p:sp>
      <p:grpSp>
        <p:nvGrpSpPr>
          <p:cNvPr id="73" name="Group 72"/>
          <p:cNvGrpSpPr/>
          <p:nvPr/>
        </p:nvGrpSpPr>
        <p:grpSpPr>
          <a:xfrm>
            <a:off x="762000" y="685800"/>
            <a:ext cx="2604654" cy="2337296"/>
            <a:chOff x="762000" y="685800"/>
            <a:chExt cx="2604654" cy="2337296"/>
          </a:xfrm>
        </p:grpSpPr>
        <p:grpSp>
          <p:nvGrpSpPr>
            <p:cNvPr id="37" name="Group 36"/>
            <p:cNvGrpSpPr/>
            <p:nvPr/>
          </p:nvGrpSpPr>
          <p:grpSpPr>
            <a:xfrm>
              <a:off x="762000" y="1066800"/>
              <a:ext cx="2604654" cy="1956296"/>
              <a:chOff x="0" y="762000"/>
              <a:chExt cx="3823854" cy="2817066"/>
            </a:xfrm>
          </p:grpSpPr>
          <p:sp>
            <p:nvSpPr>
              <p:cNvPr id="49" name="TextBox 48"/>
              <p:cNvSpPr txBox="1"/>
              <p:nvPr/>
            </p:nvSpPr>
            <p:spPr>
              <a:xfrm>
                <a:off x="223736" y="3135867"/>
                <a:ext cx="3484124" cy="443199"/>
              </a:xfrm>
              <a:prstGeom prst="rect">
                <a:avLst/>
              </a:prstGeom>
              <a:solidFill>
                <a:srgbClr val="FFFF00"/>
              </a:solidFill>
            </p:spPr>
            <p:txBody>
              <a:bodyPr wrap="square" rtlCol="0">
                <a:spAutoFit/>
              </a:bodyPr>
              <a:lstStyle/>
              <a:p>
                <a:r>
                  <a:rPr lang="en-US" sz="1400" i="1" dirty="0"/>
                  <a:t>Relaxed position, U</a:t>
                </a:r>
                <a:r>
                  <a:rPr lang="en-US" sz="1400" i="1" baseline="-25000" dirty="0"/>
                  <a:t>0s</a:t>
                </a:r>
                <a:r>
                  <a:rPr lang="en-US" sz="1400" i="1" dirty="0"/>
                  <a:t>= 0</a:t>
                </a:r>
              </a:p>
            </p:txBody>
          </p:sp>
          <p:grpSp>
            <p:nvGrpSpPr>
              <p:cNvPr id="3" name="Group 72"/>
              <p:cNvGrpSpPr/>
              <p:nvPr/>
            </p:nvGrpSpPr>
            <p:grpSpPr>
              <a:xfrm>
                <a:off x="0" y="762000"/>
                <a:ext cx="3823854" cy="2590800"/>
                <a:chOff x="0" y="2438400"/>
                <a:chExt cx="3823854" cy="2590800"/>
              </a:xfrm>
            </p:grpSpPr>
            <p:cxnSp>
              <p:nvCxnSpPr>
                <p:cNvPr id="50" name="Straight Connector 49"/>
                <p:cNvCxnSpPr/>
                <p:nvPr/>
              </p:nvCxnSpPr>
              <p:spPr>
                <a:xfrm>
                  <a:off x="2452254" y="3212068"/>
                  <a:ext cx="0" cy="1752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657599" y="3212068"/>
                  <a:ext cx="0" cy="1752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2486889" y="3669268"/>
                  <a:ext cx="1143000"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833255" y="3299936"/>
                  <a:ext cx="386421" cy="443199"/>
                </a:xfrm>
                <a:prstGeom prst="rect">
                  <a:avLst/>
                </a:prstGeom>
                <a:noFill/>
              </p:spPr>
              <p:txBody>
                <a:bodyPr wrap="none" rtlCol="0">
                  <a:spAutoFit/>
                </a:bodyPr>
                <a:lstStyle/>
                <a:p>
                  <a:r>
                    <a:rPr lang="en-US" sz="1400" dirty="0">
                      <a:latin typeface="Calibri"/>
                    </a:rPr>
                    <a:t>x</a:t>
                  </a:r>
                  <a:endParaRPr lang="en-US" sz="1400" dirty="0"/>
                </a:p>
              </p:txBody>
            </p:sp>
            <p:grpSp>
              <p:nvGrpSpPr>
                <p:cNvPr id="4" name="Group 69"/>
                <p:cNvGrpSpPr/>
                <p:nvPr/>
              </p:nvGrpSpPr>
              <p:grpSpPr>
                <a:xfrm>
                  <a:off x="0" y="2438400"/>
                  <a:ext cx="3823854" cy="1219200"/>
                  <a:chOff x="0" y="2438400"/>
                  <a:chExt cx="3823854" cy="1219200"/>
                </a:xfrm>
              </p:grpSpPr>
              <p:grpSp>
                <p:nvGrpSpPr>
                  <p:cNvPr id="5" name="Group 50"/>
                  <p:cNvGrpSpPr/>
                  <p:nvPr/>
                </p:nvGrpSpPr>
                <p:grpSpPr>
                  <a:xfrm>
                    <a:off x="13854" y="2590800"/>
                    <a:ext cx="3810000" cy="762000"/>
                    <a:chOff x="1524001" y="3733800"/>
                    <a:chExt cx="2491153" cy="762000"/>
                  </a:xfrm>
                </p:grpSpPr>
                <p:sp>
                  <p:nvSpPr>
                    <p:cNvPr id="52" name="Freeform 51"/>
                    <p:cNvSpPr/>
                    <p:nvPr/>
                  </p:nvSpPr>
                  <p:spPr>
                    <a:xfrm>
                      <a:off x="1524001" y="3743036"/>
                      <a:ext cx="2286000" cy="752764"/>
                    </a:xfrm>
                    <a:custGeom>
                      <a:avLst/>
                      <a:gdLst>
                        <a:gd name="connsiteX0" fmla="*/ 0 w 6068291"/>
                        <a:gd name="connsiteY0" fmla="*/ 748146 h 752764"/>
                        <a:gd name="connsiteX1" fmla="*/ 277091 w 6068291"/>
                        <a:gd name="connsiteY1" fmla="*/ 13855 h 752764"/>
                        <a:gd name="connsiteX2" fmla="*/ 568036 w 6068291"/>
                        <a:gd name="connsiteY2" fmla="*/ 748146 h 752764"/>
                        <a:gd name="connsiteX3" fmla="*/ 858982 w 6068291"/>
                        <a:gd name="connsiteY3" fmla="*/ 27709 h 752764"/>
                        <a:gd name="connsiteX4" fmla="*/ 1149927 w 6068291"/>
                        <a:gd name="connsiteY4" fmla="*/ 748146 h 752764"/>
                        <a:gd name="connsiteX5" fmla="*/ 1440873 w 6068291"/>
                        <a:gd name="connsiteY5" fmla="*/ 13855 h 752764"/>
                        <a:gd name="connsiteX6" fmla="*/ 1717964 w 6068291"/>
                        <a:gd name="connsiteY6" fmla="*/ 720436 h 752764"/>
                        <a:gd name="connsiteX7" fmla="*/ 2036618 w 6068291"/>
                        <a:gd name="connsiteY7" fmla="*/ 13855 h 752764"/>
                        <a:gd name="connsiteX8" fmla="*/ 2313709 w 6068291"/>
                        <a:gd name="connsiteY8" fmla="*/ 720436 h 752764"/>
                        <a:gd name="connsiteX9" fmla="*/ 2618509 w 6068291"/>
                        <a:gd name="connsiteY9" fmla="*/ 13855 h 752764"/>
                        <a:gd name="connsiteX10" fmla="*/ 2895600 w 6068291"/>
                        <a:gd name="connsiteY10" fmla="*/ 748146 h 752764"/>
                        <a:gd name="connsiteX11" fmla="*/ 3200400 w 6068291"/>
                        <a:gd name="connsiteY11" fmla="*/ 41564 h 752764"/>
                        <a:gd name="connsiteX12" fmla="*/ 3477491 w 6068291"/>
                        <a:gd name="connsiteY12" fmla="*/ 734291 h 752764"/>
                        <a:gd name="connsiteX13" fmla="*/ 3768436 w 6068291"/>
                        <a:gd name="connsiteY13" fmla="*/ 41564 h 752764"/>
                        <a:gd name="connsiteX14" fmla="*/ 4059382 w 6068291"/>
                        <a:gd name="connsiteY14" fmla="*/ 734291 h 752764"/>
                        <a:gd name="connsiteX15" fmla="*/ 4350327 w 6068291"/>
                        <a:gd name="connsiteY15" fmla="*/ 13855 h 752764"/>
                        <a:gd name="connsiteX16" fmla="*/ 4641273 w 6068291"/>
                        <a:gd name="connsiteY16" fmla="*/ 734291 h 752764"/>
                        <a:gd name="connsiteX17" fmla="*/ 4946073 w 6068291"/>
                        <a:gd name="connsiteY17" fmla="*/ 27709 h 752764"/>
                        <a:gd name="connsiteX18" fmla="*/ 5223164 w 6068291"/>
                        <a:gd name="connsiteY18" fmla="*/ 734291 h 752764"/>
                        <a:gd name="connsiteX19" fmla="*/ 5514109 w 6068291"/>
                        <a:gd name="connsiteY19" fmla="*/ 13855 h 752764"/>
                        <a:gd name="connsiteX20" fmla="*/ 5805055 w 6068291"/>
                        <a:gd name="connsiteY20" fmla="*/ 720436 h 752764"/>
                        <a:gd name="connsiteX21" fmla="*/ 6068291 w 6068291"/>
                        <a:gd name="connsiteY21" fmla="*/ 0 h 75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68291" h="752764">
                          <a:moveTo>
                            <a:pt x="0" y="748146"/>
                          </a:moveTo>
                          <a:cubicBezTo>
                            <a:pt x="91209" y="381000"/>
                            <a:pt x="182418" y="13855"/>
                            <a:pt x="277091" y="13855"/>
                          </a:cubicBezTo>
                          <a:cubicBezTo>
                            <a:pt x="371764" y="13855"/>
                            <a:pt x="471054" y="745837"/>
                            <a:pt x="568036" y="748146"/>
                          </a:cubicBezTo>
                          <a:cubicBezTo>
                            <a:pt x="665018" y="750455"/>
                            <a:pt x="762000" y="27709"/>
                            <a:pt x="858982" y="27709"/>
                          </a:cubicBezTo>
                          <a:cubicBezTo>
                            <a:pt x="955964" y="27709"/>
                            <a:pt x="1052945" y="750455"/>
                            <a:pt x="1149927" y="748146"/>
                          </a:cubicBezTo>
                          <a:cubicBezTo>
                            <a:pt x="1246909" y="745837"/>
                            <a:pt x="1346200" y="18473"/>
                            <a:pt x="1440873" y="13855"/>
                          </a:cubicBezTo>
                          <a:cubicBezTo>
                            <a:pt x="1535546" y="9237"/>
                            <a:pt x="1618673" y="720436"/>
                            <a:pt x="1717964" y="720436"/>
                          </a:cubicBezTo>
                          <a:cubicBezTo>
                            <a:pt x="1817255" y="720436"/>
                            <a:pt x="1937327" y="13855"/>
                            <a:pt x="2036618" y="13855"/>
                          </a:cubicBezTo>
                          <a:cubicBezTo>
                            <a:pt x="2135909" y="13855"/>
                            <a:pt x="2216727" y="720436"/>
                            <a:pt x="2313709" y="720436"/>
                          </a:cubicBezTo>
                          <a:cubicBezTo>
                            <a:pt x="2410691" y="720436"/>
                            <a:pt x="2521527" y="9237"/>
                            <a:pt x="2618509" y="13855"/>
                          </a:cubicBezTo>
                          <a:cubicBezTo>
                            <a:pt x="2715491" y="18473"/>
                            <a:pt x="2798618" y="743528"/>
                            <a:pt x="2895600" y="748146"/>
                          </a:cubicBezTo>
                          <a:cubicBezTo>
                            <a:pt x="2992582" y="752764"/>
                            <a:pt x="3103418" y="43873"/>
                            <a:pt x="3200400" y="41564"/>
                          </a:cubicBezTo>
                          <a:cubicBezTo>
                            <a:pt x="3297382" y="39255"/>
                            <a:pt x="3382818" y="734291"/>
                            <a:pt x="3477491" y="734291"/>
                          </a:cubicBezTo>
                          <a:cubicBezTo>
                            <a:pt x="3572164" y="734291"/>
                            <a:pt x="3671454" y="41564"/>
                            <a:pt x="3768436" y="41564"/>
                          </a:cubicBezTo>
                          <a:cubicBezTo>
                            <a:pt x="3865418" y="41564"/>
                            <a:pt x="3962400" y="738909"/>
                            <a:pt x="4059382" y="734291"/>
                          </a:cubicBezTo>
                          <a:cubicBezTo>
                            <a:pt x="4156364" y="729673"/>
                            <a:pt x="4253345" y="13855"/>
                            <a:pt x="4350327" y="13855"/>
                          </a:cubicBezTo>
                          <a:cubicBezTo>
                            <a:pt x="4447309" y="13855"/>
                            <a:pt x="4541982" y="731982"/>
                            <a:pt x="4641273" y="734291"/>
                          </a:cubicBezTo>
                          <a:cubicBezTo>
                            <a:pt x="4740564" y="736600"/>
                            <a:pt x="4849091" y="27709"/>
                            <a:pt x="4946073" y="27709"/>
                          </a:cubicBezTo>
                          <a:cubicBezTo>
                            <a:pt x="5043055" y="27709"/>
                            <a:pt x="5128491" y="736600"/>
                            <a:pt x="5223164" y="734291"/>
                          </a:cubicBezTo>
                          <a:cubicBezTo>
                            <a:pt x="5317837" y="731982"/>
                            <a:pt x="5417127" y="16164"/>
                            <a:pt x="5514109" y="13855"/>
                          </a:cubicBezTo>
                          <a:cubicBezTo>
                            <a:pt x="5611091" y="11546"/>
                            <a:pt x="5712691" y="722745"/>
                            <a:pt x="5805055" y="720436"/>
                          </a:cubicBezTo>
                          <a:cubicBezTo>
                            <a:pt x="5897419" y="718127"/>
                            <a:pt x="5982855" y="359063"/>
                            <a:pt x="6068291"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53" name="Rectangle 52"/>
                    <p:cNvSpPr/>
                    <p:nvPr/>
                  </p:nvSpPr>
                  <p:spPr>
                    <a:xfrm>
                      <a:off x="3810000" y="3733800"/>
                      <a:ext cx="205154" cy="76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69" name="Rectangle 68"/>
                  <p:cNvSpPr/>
                  <p:nvPr/>
                </p:nvSpPr>
                <p:spPr>
                  <a:xfrm>
                    <a:off x="0" y="2438400"/>
                    <a:ext cx="45719"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6" name="Group 71"/>
                <p:cNvGrpSpPr/>
                <p:nvPr/>
              </p:nvGrpSpPr>
              <p:grpSpPr>
                <a:xfrm>
                  <a:off x="2771" y="3810000"/>
                  <a:ext cx="2601883" cy="1219200"/>
                  <a:chOff x="2771" y="3810000"/>
                  <a:chExt cx="2601883" cy="1219200"/>
                </a:xfrm>
              </p:grpSpPr>
              <p:grpSp>
                <p:nvGrpSpPr>
                  <p:cNvPr id="7" name="Group 44"/>
                  <p:cNvGrpSpPr/>
                  <p:nvPr/>
                </p:nvGrpSpPr>
                <p:grpSpPr>
                  <a:xfrm>
                    <a:off x="13855" y="4050268"/>
                    <a:ext cx="2590799" cy="762000"/>
                    <a:chOff x="1524001" y="3733800"/>
                    <a:chExt cx="2590799" cy="762000"/>
                  </a:xfrm>
                </p:grpSpPr>
                <p:sp>
                  <p:nvSpPr>
                    <p:cNvPr id="46" name="Freeform 45"/>
                    <p:cNvSpPr/>
                    <p:nvPr/>
                  </p:nvSpPr>
                  <p:spPr>
                    <a:xfrm>
                      <a:off x="1524001" y="3743036"/>
                      <a:ext cx="2286000" cy="752764"/>
                    </a:xfrm>
                    <a:custGeom>
                      <a:avLst/>
                      <a:gdLst>
                        <a:gd name="connsiteX0" fmla="*/ 0 w 6068291"/>
                        <a:gd name="connsiteY0" fmla="*/ 748146 h 752764"/>
                        <a:gd name="connsiteX1" fmla="*/ 277091 w 6068291"/>
                        <a:gd name="connsiteY1" fmla="*/ 13855 h 752764"/>
                        <a:gd name="connsiteX2" fmla="*/ 568036 w 6068291"/>
                        <a:gd name="connsiteY2" fmla="*/ 748146 h 752764"/>
                        <a:gd name="connsiteX3" fmla="*/ 858982 w 6068291"/>
                        <a:gd name="connsiteY3" fmla="*/ 27709 h 752764"/>
                        <a:gd name="connsiteX4" fmla="*/ 1149927 w 6068291"/>
                        <a:gd name="connsiteY4" fmla="*/ 748146 h 752764"/>
                        <a:gd name="connsiteX5" fmla="*/ 1440873 w 6068291"/>
                        <a:gd name="connsiteY5" fmla="*/ 13855 h 752764"/>
                        <a:gd name="connsiteX6" fmla="*/ 1717964 w 6068291"/>
                        <a:gd name="connsiteY6" fmla="*/ 720436 h 752764"/>
                        <a:gd name="connsiteX7" fmla="*/ 2036618 w 6068291"/>
                        <a:gd name="connsiteY7" fmla="*/ 13855 h 752764"/>
                        <a:gd name="connsiteX8" fmla="*/ 2313709 w 6068291"/>
                        <a:gd name="connsiteY8" fmla="*/ 720436 h 752764"/>
                        <a:gd name="connsiteX9" fmla="*/ 2618509 w 6068291"/>
                        <a:gd name="connsiteY9" fmla="*/ 13855 h 752764"/>
                        <a:gd name="connsiteX10" fmla="*/ 2895600 w 6068291"/>
                        <a:gd name="connsiteY10" fmla="*/ 748146 h 752764"/>
                        <a:gd name="connsiteX11" fmla="*/ 3200400 w 6068291"/>
                        <a:gd name="connsiteY11" fmla="*/ 41564 h 752764"/>
                        <a:gd name="connsiteX12" fmla="*/ 3477491 w 6068291"/>
                        <a:gd name="connsiteY12" fmla="*/ 734291 h 752764"/>
                        <a:gd name="connsiteX13" fmla="*/ 3768436 w 6068291"/>
                        <a:gd name="connsiteY13" fmla="*/ 41564 h 752764"/>
                        <a:gd name="connsiteX14" fmla="*/ 4059382 w 6068291"/>
                        <a:gd name="connsiteY14" fmla="*/ 734291 h 752764"/>
                        <a:gd name="connsiteX15" fmla="*/ 4350327 w 6068291"/>
                        <a:gd name="connsiteY15" fmla="*/ 13855 h 752764"/>
                        <a:gd name="connsiteX16" fmla="*/ 4641273 w 6068291"/>
                        <a:gd name="connsiteY16" fmla="*/ 734291 h 752764"/>
                        <a:gd name="connsiteX17" fmla="*/ 4946073 w 6068291"/>
                        <a:gd name="connsiteY17" fmla="*/ 27709 h 752764"/>
                        <a:gd name="connsiteX18" fmla="*/ 5223164 w 6068291"/>
                        <a:gd name="connsiteY18" fmla="*/ 734291 h 752764"/>
                        <a:gd name="connsiteX19" fmla="*/ 5514109 w 6068291"/>
                        <a:gd name="connsiteY19" fmla="*/ 13855 h 752764"/>
                        <a:gd name="connsiteX20" fmla="*/ 5805055 w 6068291"/>
                        <a:gd name="connsiteY20" fmla="*/ 720436 h 752764"/>
                        <a:gd name="connsiteX21" fmla="*/ 6068291 w 6068291"/>
                        <a:gd name="connsiteY21" fmla="*/ 0 h 75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68291" h="752764">
                          <a:moveTo>
                            <a:pt x="0" y="748146"/>
                          </a:moveTo>
                          <a:cubicBezTo>
                            <a:pt x="91209" y="381000"/>
                            <a:pt x="182418" y="13855"/>
                            <a:pt x="277091" y="13855"/>
                          </a:cubicBezTo>
                          <a:cubicBezTo>
                            <a:pt x="371764" y="13855"/>
                            <a:pt x="471054" y="745837"/>
                            <a:pt x="568036" y="748146"/>
                          </a:cubicBezTo>
                          <a:cubicBezTo>
                            <a:pt x="665018" y="750455"/>
                            <a:pt x="762000" y="27709"/>
                            <a:pt x="858982" y="27709"/>
                          </a:cubicBezTo>
                          <a:cubicBezTo>
                            <a:pt x="955964" y="27709"/>
                            <a:pt x="1052945" y="750455"/>
                            <a:pt x="1149927" y="748146"/>
                          </a:cubicBezTo>
                          <a:cubicBezTo>
                            <a:pt x="1246909" y="745837"/>
                            <a:pt x="1346200" y="18473"/>
                            <a:pt x="1440873" y="13855"/>
                          </a:cubicBezTo>
                          <a:cubicBezTo>
                            <a:pt x="1535546" y="9237"/>
                            <a:pt x="1618673" y="720436"/>
                            <a:pt x="1717964" y="720436"/>
                          </a:cubicBezTo>
                          <a:cubicBezTo>
                            <a:pt x="1817255" y="720436"/>
                            <a:pt x="1937327" y="13855"/>
                            <a:pt x="2036618" y="13855"/>
                          </a:cubicBezTo>
                          <a:cubicBezTo>
                            <a:pt x="2135909" y="13855"/>
                            <a:pt x="2216727" y="720436"/>
                            <a:pt x="2313709" y="720436"/>
                          </a:cubicBezTo>
                          <a:cubicBezTo>
                            <a:pt x="2410691" y="720436"/>
                            <a:pt x="2521527" y="9237"/>
                            <a:pt x="2618509" y="13855"/>
                          </a:cubicBezTo>
                          <a:cubicBezTo>
                            <a:pt x="2715491" y="18473"/>
                            <a:pt x="2798618" y="743528"/>
                            <a:pt x="2895600" y="748146"/>
                          </a:cubicBezTo>
                          <a:cubicBezTo>
                            <a:pt x="2992582" y="752764"/>
                            <a:pt x="3103418" y="43873"/>
                            <a:pt x="3200400" y="41564"/>
                          </a:cubicBezTo>
                          <a:cubicBezTo>
                            <a:pt x="3297382" y="39255"/>
                            <a:pt x="3382818" y="734291"/>
                            <a:pt x="3477491" y="734291"/>
                          </a:cubicBezTo>
                          <a:cubicBezTo>
                            <a:pt x="3572164" y="734291"/>
                            <a:pt x="3671454" y="41564"/>
                            <a:pt x="3768436" y="41564"/>
                          </a:cubicBezTo>
                          <a:cubicBezTo>
                            <a:pt x="3865418" y="41564"/>
                            <a:pt x="3962400" y="738909"/>
                            <a:pt x="4059382" y="734291"/>
                          </a:cubicBezTo>
                          <a:cubicBezTo>
                            <a:pt x="4156364" y="729673"/>
                            <a:pt x="4253345" y="13855"/>
                            <a:pt x="4350327" y="13855"/>
                          </a:cubicBezTo>
                          <a:cubicBezTo>
                            <a:pt x="4447309" y="13855"/>
                            <a:pt x="4541982" y="731982"/>
                            <a:pt x="4641273" y="734291"/>
                          </a:cubicBezTo>
                          <a:cubicBezTo>
                            <a:pt x="4740564" y="736600"/>
                            <a:pt x="4849091" y="27709"/>
                            <a:pt x="4946073" y="27709"/>
                          </a:cubicBezTo>
                          <a:cubicBezTo>
                            <a:pt x="5043055" y="27709"/>
                            <a:pt x="5128491" y="736600"/>
                            <a:pt x="5223164" y="734291"/>
                          </a:cubicBezTo>
                          <a:cubicBezTo>
                            <a:pt x="5317837" y="731982"/>
                            <a:pt x="5417127" y="16164"/>
                            <a:pt x="5514109" y="13855"/>
                          </a:cubicBezTo>
                          <a:cubicBezTo>
                            <a:pt x="5611091" y="11546"/>
                            <a:pt x="5712691" y="722745"/>
                            <a:pt x="5805055" y="720436"/>
                          </a:cubicBezTo>
                          <a:cubicBezTo>
                            <a:pt x="5897419" y="718127"/>
                            <a:pt x="5982855" y="359063"/>
                            <a:pt x="6068291"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47" name="Rectangle 46"/>
                    <p:cNvSpPr/>
                    <p:nvPr/>
                  </p:nvSpPr>
                  <p:spPr>
                    <a:xfrm>
                      <a:off x="3810000" y="3733800"/>
                      <a:ext cx="304800" cy="76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71" name="Rectangle 70"/>
                  <p:cNvSpPr/>
                  <p:nvPr/>
                </p:nvSpPr>
                <p:spPr>
                  <a:xfrm>
                    <a:off x="2771" y="3810000"/>
                    <a:ext cx="45719"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grpSp>
        <p:sp>
          <p:nvSpPr>
            <p:cNvPr id="66" name="TextBox 65"/>
            <p:cNvSpPr txBox="1"/>
            <p:nvPr/>
          </p:nvSpPr>
          <p:spPr>
            <a:xfrm>
              <a:off x="2362200" y="2286000"/>
              <a:ext cx="226344" cy="307777"/>
            </a:xfrm>
            <a:prstGeom prst="rect">
              <a:avLst/>
            </a:prstGeom>
            <a:noFill/>
          </p:spPr>
          <p:txBody>
            <a:bodyPr wrap="none" rtlCol="0">
              <a:spAutoFit/>
            </a:bodyPr>
            <a:lstStyle/>
            <a:p>
              <a:r>
                <a:rPr lang="en-US" sz="1400" i="1" dirty="0" err="1"/>
                <a:t>i</a:t>
              </a:r>
              <a:endParaRPr lang="en-US" sz="1400" i="1" dirty="0"/>
            </a:p>
          </p:txBody>
        </p:sp>
        <p:sp>
          <p:nvSpPr>
            <p:cNvPr id="68" name="TextBox 67"/>
            <p:cNvSpPr txBox="1"/>
            <p:nvPr/>
          </p:nvSpPr>
          <p:spPr>
            <a:xfrm>
              <a:off x="3124200" y="1219200"/>
              <a:ext cx="239168" cy="307777"/>
            </a:xfrm>
            <a:prstGeom prst="rect">
              <a:avLst/>
            </a:prstGeom>
            <a:noFill/>
          </p:spPr>
          <p:txBody>
            <a:bodyPr wrap="none" rtlCol="0">
              <a:spAutoFit/>
            </a:bodyPr>
            <a:lstStyle/>
            <a:p>
              <a:r>
                <a:rPr lang="en-US" sz="1400" i="1" dirty="0" err="1"/>
                <a:t>f</a:t>
              </a:r>
              <a:endParaRPr lang="en-US" sz="1400" i="1" dirty="0"/>
            </a:p>
          </p:txBody>
        </p:sp>
        <p:sp>
          <p:nvSpPr>
            <p:cNvPr id="70" name="TextBox 69"/>
            <p:cNvSpPr txBox="1"/>
            <p:nvPr/>
          </p:nvSpPr>
          <p:spPr>
            <a:xfrm>
              <a:off x="1219200" y="685800"/>
              <a:ext cx="874150" cy="307777"/>
            </a:xfrm>
            <a:prstGeom prst="rect">
              <a:avLst/>
            </a:prstGeom>
            <a:noFill/>
          </p:spPr>
          <p:txBody>
            <a:bodyPr wrap="none" rtlCol="0">
              <a:spAutoFit/>
            </a:bodyPr>
            <a:lstStyle/>
            <a:p>
              <a:r>
                <a:rPr lang="en-US" sz="1400" dirty="0"/>
                <a:t>Extended</a:t>
              </a:r>
            </a:p>
          </p:txBody>
        </p:sp>
      </p:grpSp>
      <p:grpSp>
        <p:nvGrpSpPr>
          <p:cNvPr id="75" name="Group 74"/>
          <p:cNvGrpSpPr/>
          <p:nvPr/>
        </p:nvGrpSpPr>
        <p:grpSpPr>
          <a:xfrm>
            <a:off x="762000" y="3749063"/>
            <a:ext cx="2604654" cy="2547872"/>
            <a:chOff x="762000" y="396263"/>
            <a:chExt cx="2604654" cy="2547872"/>
          </a:xfrm>
        </p:grpSpPr>
        <p:grpSp>
          <p:nvGrpSpPr>
            <p:cNvPr id="76" name="Group 36"/>
            <p:cNvGrpSpPr/>
            <p:nvPr/>
          </p:nvGrpSpPr>
          <p:grpSpPr>
            <a:xfrm>
              <a:off x="762000" y="1066800"/>
              <a:ext cx="2604654" cy="1877335"/>
              <a:chOff x="0" y="762000"/>
              <a:chExt cx="3823854" cy="2703362"/>
            </a:xfrm>
          </p:grpSpPr>
          <p:sp>
            <p:nvSpPr>
              <p:cNvPr id="83" name="TextBox 82"/>
              <p:cNvSpPr txBox="1"/>
              <p:nvPr/>
            </p:nvSpPr>
            <p:spPr>
              <a:xfrm>
                <a:off x="232752" y="3022163"/>
                <a:ext cx="3484124" cy="443199"/>
              </a:xfrm>
              <a:prstGeom prst="rect">
                <a:avLst/>
              </a:prstGeom>
              <a:solidFill>
                <a:srgbClr val="FFFF00"/>
              </a:solidFill>
            </p:spPr>
            <p:txBody>
              <a:bodyPr wrap="square" rtlCol="0">
                <a:spAutoFit/>
              </a:bodyPr>
              <a:lstStyle/>
              <a:p>
                <a:r>
                  <a:rPr lang="en-US" sz="1400" i="1" dirty="0"/>
                  <a:t>Relaxed position, U</a:t>
                </a:r>
                <a:r>
                  <a:rPr lang="en-US" sz="1400" i="1" baseline="-25000" dirty="0"/>
                  <a:t>s</a:t>
                </a:r>
                <a:r>
                  <a:rPr lang="en-US" sz="1400" i="1" dirty="0"/>
                  <a:t>= 0</a:t>
                </a:r>
              </a:p>
            </p:txBody>
          </p:sp>
          <p:grpSp>
            <p:nvGrpSpPr>
              <p:cNvPr id="84" name="Group 72"/>
              <p:cNvGrpSpPr/>
              <p:nvPr/>
            </p:nvGrpSpPr>
            <p:grpSpPr>
              <a:xfrm>
                <a:off x="0" y="762000"/>
                <a:ext cx="3823854" cy="2590800"/>
                <a:chOff x="0" y="2438400"/>
                <a:chExt cx="3823854" cy="2590800"/>
              </a:xfrm>
            </p:grpSpPr>
            <p:cxnSp>
              <p:nvCxnSpPr>
                <p:cNvPr id="85" name="Straight Connector 84"/>
                <p:cNvCxnSpPr/>
                <p:nvPr/>
              </p:nvCxnSpPr>
              <p:spPr>
                <a:xfrm>
                  <a:off x="2452254" y="3212068"/>
                  <a:ext cx="0" cy="1752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657599" y="3212068"/>
                  <a:ext cx="0" cy="1752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2486889" y="3669268"/>
                  <a:ext cx="1143000"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2833255" y="3299936"/>
                  <a:ext cx="386421" cy="443199"/>
                </a:xfrm>
                <a:prstGeom prst="rect">
                  <a:avLst/>
                </a:prstGeom>
                <a:noFill/>
              </p:spPr>
              <p:txBody>
                <a:bodyPr wrap="none" rtlCol="0">
                  <a:spAutoFit/>
                </a:bodyPr>
                <a:lstStyle/>
                <a:p>
                  <a:r>
                    <a:rPr lang="en-US" sz="1400" dirty="0">
                      <a:latin typeface="Calibri"/>
                    </a:rPr>
                    <a:t>x</a:t>
                  </a:r>
                  <a:endParaRPr lang="en-US" sz="1400" dirty="0"/>
                </a:p>
              </p:txBody>
            </p:sp>
            <p:grpSp>
              <p:nvGrpSpPr>
                <p:cNvPr id="89" name="Group 69"/>
                <p:cNvGrpSpPr/>
                <p:nvPr/>
              </p:nvGrpSpPr>
              <p:grpSpPr>
                <a:xfrm>
                  <a:off x="0" y="2438400"/>
                  <a:ext cx="3823854" cy="1219200"/>
                  <a:chOff x="0" y="2438400"/>
                  <a:chExt cx="3823854" cy="1219200"/>
                </a:xfrm>
              </p:grpSpPr>
              <p:grpSp>
                <p:nvGrpSpPr>
                  <p:cNvPr id="95" name="Group 50"/>
                  <p:cNvGrpSpPr/>
                  <p:nvPr/>
                </p:nvGrpSpPr>
                <p:grpSpPr>
                  <a:xfrm>
                    <a:off x="13854" y="2590800"/>
                    <a:ext cx="3810000" cy="762000"/>
                    <a:chOff x="1524001" y="3733800"/>
                    <a:chExt cx="2491153" cy="762000"/>
                  </a:xfrm>
                </p:grpSpPr>
                <p:sp>
                  <p:nvSpPr>
                    <p:cNvPr id="97" name="Freeform 96"/>
                    <p:cNvSpPr/>
                    <p:nvPr/>
                  </p:nvSpPr>
                  <p:spPr>
                    <a:xfrm>
                      <a:off x="1524001" y="3743036"/>
                      <a:ext cx="2286000" cy="752764"/>
                    </a:xfrm>
                    <a:custGeom>
                      <a:avLst/>
                      <a:gdLst>
                        <a:gd name="connsiteX0" fmla="*/ 0 w 6068291"/>
                        <a:gd name="connsiteY0" fmla="*/ 748146 h 752764"/>
                        <a:gd name="connsiteX1" fmla="*/ 277091 w 6068291"/>
                        <a:gd name="connsiteY1" fmla="*/ 13855 h 752764"/>
                        <a:gd name="connsiteX2" fmla="*/ 568036 w 6068291"/>
                        <a:gd name="connsiteY2" fmla="*/ 748146 h 752764"/>
                        <a:gd name="connsiteX3" fmla="*/ 858982 w 6068291"/>
                        <a:gd name="connsiteY3" fmla="*/ 27709 h 752764"/>
                        <a:gd name="connsiteX4" fmla="*/ 1149927 w 6068291"/>
                        <a:gd name="connsiteY4" fmla="*/ 748146 h 752764"/>
                        <a:gd name="connsiteX5" fmla="*/ 1440873 w 6068291"/>
                        <a:gd name="connsiteY5" fmla="*/ 13855 h 752764"/>
                        <a:gd name="connsiteX6" fmla="*/ 1717964 w 6068291"/>
                        <a:gd name="connsiteY6" fmla="*/ 720436 h 752764"/>
                        <a:gd name="connsiteX7" fmla="*/ 2036618 w 6068291"/>
                        <a:gd name="connsiteY7" fmla="*/ 13855 h 752764"/>
                        <a:gd name="connsiteX8" fmla="*/ 2313709 w 6068291"/>
                        <a:gd name="connsiteY8" fmla="*/ 720436 h 752764"/>
                        <a:gd name="connsiteX9" fmla="*/ 2618509 w 6068291"/>
                        <a:gd name="connsiteY9" fmla="*/ 13855 h 752764"/>
                        <a:gd name="connsiteX10" fmla="*/ 2895600 w 6068291"/>
                        <a:gd name="connsiteY10" fmla="*/ 748146 h 752764"/>
                        <a:gd name="connsiteX11" fmla="*/ 3200400 w 6068291"/>
                        <a:gd name="connsiteY11" fmla="*/ 41564 h 752764"/>
                        <a:gd name="connsiteX12" fmla="*/ 3477491 w 6068291"/>
                        <a:gd name="connsiteY12" fmla="*/ 734291 h 752764"/>
                        <a:gd name="connsiteX13" fmla="*/ 3768436 w 6068291"/>
                        <a:gd name="connsiteY13" fmla="*/ 41564 h 752764"/>
                        <a:gd name="connsiteX14" fmla="*/ 4059382 w 6068291"/>
                        <a:gd name="connsiteY14" fmla="*/ 734291 h 752764"/>
                        <a:gd name="connsiteX15" fmla="*/ 4350327 w 6068291"/>
                        <a:gd name="connsiteY15" fmla="*/ 13855 h 752764"/>
                        <a:gd name="connsiteX16" fmla="*/ 4641273 w 6068291"/>
                        <a:gd name="connsiteY16" fmla="*/ 734291 h 752764"/>
                        <a:gd name="connsiteX17" fmla="*/ 4946073 w 6068291"/>
                        <a:gd name="connsiteY17" fmla="*/ 27709 h 752764"/>
                        <a:gd name="connsiteX18" fmla="*/ 5223164 w 6068291"/>
                        <a:gd name="connsiteY18" fmla="*/ 734291 h 752764"/>
                        <a:gd name="connsiteX19" fmla="*/ 5514109 w 6068291"/>
                        <a:gd name="connsiteY19" fmla="*/ 13855 h 752764"/>
                        <a:gd name="connsiteX20" fmla="*/ 5805055 w 6068291"/>
                        <a:gd name="connsiteY20" fmla="*/ 720436 h 752764"/>
                        <a:gd name="connsiteX21" fmla="*/ 6068291 w 6068291"/>
                        <a:gd name="connsiteY21" fmla="*/ 0 h 75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68291" h="752764">
                          <a:moveTo>
                            <a:pt x="0" y="748146"/>
                          </a:moveTo>
                          <a:cubicBezTo>
                            <a:pt x="91209" y="381000"/>
                            <a:pt x="182418" y="13855"/>
                            <a:pt x="277091" y="13855"/>
                          </a:cubicBezTo>
                          <a:cubicBezTo>
                            <a:pt x="371764" y="13855"/>
                            <a:pt x="471054" y="745837"/>
                            <a:pt x="568036" y="748146"/>
                          </a:cubicBezTo>
                          <a:cubicBezTo>
                            <a:pt x="665018" y="750455"/>
                            <a:pt x="762000" y="27709"/>
                            <a:pt x="858982" y="27709"/>
                          </a:cubicBezTo>
                          <a:cubicBezTo>
                            <a:pt x="955964" y="27709"/>
                            <a:pt x="1052945" y="750455"/>
                            <a:pt x="1149927" y="748146"/>
                          </a:cubicBezTo>
                          <a:cubicBezTo>
                            <a:pt x="1246909" y="745837"/>
                            <a:pt x="1346200" y="18473"/>
                            <a:pt x="1440873" y="13855"/>
                          </a:cubicBezTo>
                          <a:cubicBezTo>
                            <a:pt x="1535546" y="9237"/>
                            <a:pt x="1618673" y="720436"/>
                            <a:pt x="1717964" y="720436"/>
                          </a:cubicBezTo>
                          <a:cubicBezTo>
                            <a:pt x="1817255" y="720436"/>
                            <a:pt x="1937327" y="13855"/>
                            <a:pt x="2036618" y="13855"/>
                          </a:cubicBezTo>
                          <a:cubicBezTo>
                            <a:pt x="2135909" y="13855"/>
                            <a:pt x="2216727" y="720436"/>
                            <a:pt x="2313709" y="720436"/>
                          </a:cubicBezTo>
                          <a:cubicBezTo>
                            <a:pt x="2410691" y="720436"/>
                            <a:pt x="2521527" y="9237"/>
                            <a:pt x="2618509" y="13855"/>
                          </a:cubicBezTo>
                          <a:cubicBezTo>
                            <a:pt x="2715491" y="18473"/>
                            <a:pt x="2798618" y="743528"/>
                            <a:pt x="2895600" y="748146"/>
                          </a:cubicBezTo>
                          <a:cubicBezTo>
                            <a:pt x="2992582" y="752764"/>
                            <a:pt x="3103418" y="43873"/>
                            <a:pt x="3200400" y="41564"/>
                          </a:cubicBezTo>
                          <a:cubicBezTo>
                            <a:pt x="3297382" y="39255"/>
                            <a:pt x="3382818" y="734291"/>
                            <a:pt x="3477491" y="734291"/>
                          </a:cubicBezTo>
                          <a:cubicBezTo>
                            <a:pt x="3572164" y="734291"/>
                            <a:pt x="3671454" y="41564"/>
                            <a:pt x="3768436" y="41564"/>
                          </a:cubicBezTo>
                          <a:cubicBezTo>
                            <a:pt x="3865418" y="41564"/>
                            <a:pt x="3962400" y="738909"/>
                            <a:pt x="4059382" y="734291"/>
                          </a:cubicBezTo>
                          <a:cubicBezTo>
                            <a:pt x="4156364" y="729673"/>
                            <a:pt x="4253345" y="13855"/>
                            <a:pt x="4350327" y="13855"/>
                          </a:cubicBezTo>
                          <a:cubicBezTo>
                            <a:pt x="4447309" y="13855"/>
                            <a:pt x="4541982" y="731982"/>
                            <a:pt x="4641273" y="734291"/>
                          </a:cubicBezTo>
                          <a:cubicBezTo>
                            <a:pt x="4740564" y="736600"/>
                            <a:pt x="4849091" y="27709"/>
                            <a:pt x="4946073" y="27709"/>
                          </a:cubicBezTo>
                          <a:cubicBezTo>
                            <a:pt x="5043055" y="27709"/>
                            <a:pt x="5128491" y="736600"/>
                            <a:pt x="5223164" y="734291"/>
                          </a:cubicBezTo>
                          <a:cubicBezTo>
                            <a:pt x="5317837" y="731982"/>
                            <a:pt x="5417127" y="16164"/>
                            <a:pt x="5514109" y="13855"/>
                          </a:cubicBezTo>
                          <a:cubicBezTo>
                            <a:pt x="5611091" y="11546"/>
                            <a:pt x="5712691" y="722745"/>
                            <a:pt x="5805055" y="720436"/>
                          </a:cubicBezTo>
                          <a:cubicBezTo>
                            <a:pt x="5897419" y="718127"/>
                            <a:pt x="5982855" y="359063"/>
                            <a:pt x="6068291"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98" name="Rectangle 97"/>
                    <p:cNvSpPr/>
                    <p:nvPr/>
                  </p:nvSpPr>
                  <p:spPr>
                    <a:xfrm>
                      <a:off x="3810000" y="3733800"/>
                      <a:ext cx="205154" cy="76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96" name="Rectangle 95"/>
                  <p:cNvSpPr/>
                  <p:nvPr/>
                </p:nvSpPr>
                <p:spPr>
                  <a:xfrm>
                    <a:off x="0" y="2438400"/>
                    <a:ext cx="45719"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90" name="Group 71"/>
                <p:cNvGrpSpPr/>
                <p:nvPr/>
              </p:nvGrpSpPr>
              <p:grpSpPr>
                <a:xfrm>
                  <a:off x="2771" y="3810000"/>
                  <a:ext cx="2601883" cy="1219200"/>
                  <a:chOff x="2771" y="3810000"/>
                  <a:chExt cx="2601883" cy="1219200"/>
                </a:xfrm>
              </p:grpSpPr>
              <p:grpSp>
                <p:nvGrpSpPr>
                  <p:cNvPr id="91" name="Group 44"/>
                  <p:cNvGrpSpPr/>
                  <p:nvPr/>
                </p:nvGrpSpPr>
                <p:grpSpPr>
                  <a:xfrm>
                    <a:off x="13855" y="4050268"/>
                    <a:ext cx="2590799" cy="762000"/>
                    <a:chOff x="1524001" y="3733800"/>
                    <a:chExt cx="2590799" cy="762000"/>
                  </a:xfrm>
                </p:grpSpPr>
                <p:sp>
                  <p:nvSpPr>
                    <p:cNvPr id="93" name="Freeform 92"/>
                    <p:cNvSpPr/>
                    <p:nvPr/>
                  </p:nvSpPr>
                  <p:spPr>
                    <a:xfrm>
                      <a:off x="1524001" y="3743036"/>
                      <a:ext cx="2286000" cy="752764"/>
                    </a:xfrm>
                    <a:custGeom>
                      <a:avLst/>
                      <a:gdLst>
                        <a:gd name="connsiteX0" fmla="*/ 0 w 6068291"/>
                        <a:gd name="connsiteY0" fmla="*/ 748146 h 752764"/>
                        <a:gd name="connsiteX1" fmla="*/ 277091 w 6068291"/>
                        <a:gd name="connsiteY1" fmla="*/ 13855 h 752764"/>
                        <a:gd name="connsiteX2" fmla="*/ 568036 w 6068291"/>
                        <a:gd name="connsiteY2" fmla="*/ 748146 h 752764"/>
                        <a:gd name="connsiteX3" fmla="*/ 858982 w 6068291"/>
                        <a:gd name="connsiteY3" fmla="*/ 27709 h 752764"/>
                        <a:gd name="connsiteX4" fmla="*/ 1149927 w 6068291"/>
                        <a:gd name="connsiteY4" fmla="*/ 748146 h 752764"/>
                        <a:gd name="connsiteX5" fmla="*/ 1440873 w 6068291"/>
                        <a:gd name="connsiteY5" fmla="*/ 13855 h 752764"/>
                        <a:gd name="connsiteX6" fmla="*/ 1717964 w 6068291"/>
                        <a:gd name="connsiteY6" fmla="*/ 720436 h 752764"/>
                        <a:gd name="connsiteX7" fmla="*/ 2036618 w 6068291"/>
                        <a:gd name="connsiteY7" fmla="*/ 13855 h 752764"/>
                        <a:gd name="connsiteX8" fmla="*/ 2313709 w 6068291"/>
                        <a:gd name="connsiteY8" fmla="*/ 720436 h 752764"/>
                        <a:gd name="connsiteX9" fmla="*/ 2618509 w 6068291"/>
                        <a:gd name="connsiteY9" fmla="*/ 13855 h 752764"/>
                        <a:gd name="connsiteX10" fmla="*/ 2895600 w 6068291"/>
                        <a:gd name="connsiteY10" fmla="*/ 748146 h 752764"/>
                        <a:gd name="connsiteX11" fmla="*/ 3200400 w 6068291"/>
                        <a:gd name="connsiteY11" fmla="*/ 41564 h 752764"/>
                        <a:gd name="connsiteX12" fmla="*/ 3477491 w 6068291"/>
                        <a:gd name="connsiteY12" fmla="*/ 734291 h 752764"/>
                        <a:gd name="connsiteX13" fmla="*/ 3768436 w 6068291"/>
                        <a:gd name="connsiteY13" fmla="*/ 41564 h 752764"/>
                        <a:gd name="connsiteX14" fmla="*/ 4059382 w 6068291"/>
                        <a:gd name="connsiteY14" fmla="*/ 734291 h 752764"/>
                        <a:gd name="connsiteX15" fmla="*/ 4350327 w 6068291"/>
                        <a:gd name="connsiteY15" fmla="*/ 13855 h 752764"/>
                        <a:gd name="connsiteX16" fmla="*/ 4641273 w 6068291"/>
                        <a:gd name="connsiteY16" fmla="*/ 734291 h 752764"/>
                        <a:gd name="connsiteX17" fmla="*/ 4946073 w 6068291"/>
                        <a:gd name="connsiteY17" fmla="*/ 27709 h 752764"/>
                        <a:gd name="connsiteX18" fmla="*/ 5223164 w 6068291"/>
                        <a:gd name="connsiteY18" fmla="*/ 734291 h 752764"/>
                        <a:gd name="connsiteX19" fmla="*/ 5514109 w 6068291"/>
                        <a:gd name="connsiteY19" fmla="*/ 13855 h 752764"/>
                        <a:gd name="connsiteX20" fmla="*/ 5805055 w 6068291"/>
                        <a:gd name="connsiteY20" fmla="*/ 720436 h 752764"/>
                        <a:gd name="connsiteX21" fmla="*/ 6068291 w 6068291"/>
                        <a:gd name="connsiteY21" fmla="*/ 0 h 752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68291" h="752764">
                          <a:moveTo>
                            <a:pt x="0" y="748146"/>
                          </a:moveTo>
                          <a:cubicBezTo>
                            <a:pt x="91209" y="381000"/>
                            <a:pt x="182418" y="13855"/>
                            <a:pt x="277091" y="13855"/>
                          </a:cubicBezTo>
                          <a:cubicBezTo>
                            <a:pt x="371764" y="13855"/>
                            <a:pt x="471054" y="745837"/>
                            <a:pt x="568036" y="748146"/>
                          </a:cubicBezTo>
                          <a:cubicBezTo>
                            <a:pt x="665018" y="750455"/>
                            <a:pt x="762000" y="27709"/>
                            <a:pt x="858982" y="27709"/>
                          </a:cubicBezTo>
                          <a:cubicBezTo>
                            <a:pt x="955964" y="27709"/>
                            <a:pt x="1052945" y="750455"/>
                            <a:pt x="1149927" y="748146"/>
                          </a:cubicBezTo>
                          <a:cubicBezTo>
                            <a:pt x="1246909" y="745837"/>
                            <a:pt x="1346200" y="18473"/>
                            <a:pt x="1440873" y="13855"/>
                          </a:cubicBezTo>
                          <a:cubicBezTo>
                            <a:pt x="1535546" y="9237"/>
                            <a:pt x="1618673" y="720436"/>
                            <a:pt x="1717964" y="720436"/>
                          </a:cubicBezTo>
                          <a:cubicBezTo>
                            <a:pt x="1817255" y="720436"/>
                            <a:pt x="1937327" y="13855"/>
                            <a:pt x="2036618" y="13855"/>
                          </a:cubicBezTo>
                          <a:cubicBezTo>
                            <a:pt x="2135909" y="13855"/>
                            <a:pt x="2216727" y="720436"/>
                            <a:pt x="2313709" y="720436"/>
                          </a:cubicBezTo>
                          <a:cubicBezTo>
                            <a:pt x="2410691" y="720436"/>
                            <a:pt x="2521527" y="9237"/>
                            <a:pt x="2618509" y="13855"/>
                          </a:cubicBezTo>
                          <a:cubicBezTo>
                            <a:pt x="2715491" y="18473"/>
                            <a:pt x="2798618" y="743528"/>
                            <a:pt x="2895600" y="748146"/>
                          </a:cubicBezTo>
                          <a:cubicBezTo>
                            <a:pt x="2992582" y="752764"/>
                            <a:pt x="3103418" y="43873"/>
                            <a:pt x="3200400" y="41564"/>
                          </a:cubicBezTo>
                          <a:cubicBezTo>
                            <a:pt x="3297382" y="39255"/>
                            <a:pt x="3382818" y="734291"/>
                            <a:pt x="3477491" y="734291"/>
                          </a:cubicBezTo>
                          <a:cubicBezTo>
                            <a:pt x="3572164" y="734291"/>
                            <a:pt x="3671454" y="41564"/>
                            <a:pt x="3768436" y="41564"/>
                          </a:cubicBezTo>
                          <a:cubicBezTo>
                            <a:pt x="3865418" y="41564"/>
                            <a:pt x="3962400" y="738909"/>
                            <a:pt x="4059382" y="734291"/>
                          </a:cubicBezTo>
                          <a:cubicBezTo>
                            <a:pt x="4156364" y="729673"/>
                            <a:pt x="4253345" y="13855"/>
                            <a:pt x="4350327" y="13855"/>
                          </a:cubicBezTo>
                          <a:cubicBezTo>
                            <a:pt x="4447309" y="13855"/>
                            <a:pt x="4541982" y="731982"/>
                            <a:pt x="4641273" y="734291"/>
                          </a:cubicBezTo>
                          <a:cubicBezTo>
                            <a:pt x="4740564" y="736600"/>
                            <a:pt x="4849091" y="27709"/>
                            <a:pt x="4946073" y="27709"/>
                          </a:cubicBezTo>
                          <a:cubicBezTo>
                            <a:pt x="5043055" y="27709"/>
                            <a:pt x="5128491" y="736600"/>
                            <a:pt x="5223164" y="734291"/>
                          </a:cubicBezTo>
                          <a:cubicBezTo>
                            <a:pt x="5317837" y="731982"/>
                            <a:pt x="5417127" y="16164"/>
                            <a:pt x="5514109" y="13855"/>
                          </a:cubicBezTo>
                          <a:cubicBezTo>
                            <a:pt x="5611091" y="11546"/>
                            <a:pt x="5712691" y="722745"/>
                            <a:pt x="5805055" y="720436"/>
                          </a:cubicBezTo>
                          <a:cubicBezTo>
                            <a:pt x="5897419" y="718127"/>
                            <a:pt x="5982855" y="359063"/>
                            <a:pt x="6068291"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94" name="Rectangle 93"/>
                    <p:cNvSpPr/>
                    <p:nvPr/>
                  </p:nvSpPr>
                  <p:spPr>
                    <a:xfrm>
                      <a:off x="3810000" y="3733800"/>
                      <a:ext cx="304800" cy="76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92" name="Rectangle 91"/>
                  <p:cNvSpPr/>
                  <p:nvPr/>
                </p:nvSpPr>
                <p:spPr>
                  <a:xfrm>
                    <a:off x="2771" y="3810000"/>
                    <a:ext cx="45719"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grpSp>
        <p:sp>
          <p:nvSpPr>
            <p:cNvPr id="78" name="TextBox 77"/>
            <p:cNvSpPr txBox="1"/>
            <p:nvPr/>
          </p:nvSpPr>
          <p:spPr>
            <a:xfrm>
              <a:off x="2362200" y="2286000"/>
              <a:ext cx="239168" cy="307777"/>
            </a:xfrm>
            <a:prstGeom prst="rect">
              <a:avLst/>
            </a:prstGeom>
            <a:noFill/>
          </p:spPr>
          <p:txBody>
            <a:bodyPr wrap="none" rtlCol="0">
              <a:spAutoFit/>
            </a:bodyPr>
            <a:lstStyle/>
            <a:p>
              <a:r>
                <a:rPr lang="en-US" sz="1400" i="1" dirty="0"/>
                <a:t>f</a:t>
              </a:r>
            </a:p>
          </p:txBody>
        </p:sp>
        <p:sp>
          <p:nvSpPr>
            <p:cNvPr id="81" name="TextBox 80"/>
            <p:cNvSpPr txBox="1"/>
            <p:nvPr/>
          </p:nvSpPr>
          <p:spPr>
            <a:xfrm>
              <a:off x="3124200" y="1219200"/>
              <a:ext cx="226344" cy="307777"/>
            </a:xfrm>
            <a:prstGeom prst="rect">
              <a:avLst/>
            </a:prstGeom>
            <a:noFill/>
          </p:spPr>
          <p:txBody>
            <a:bodyPr wrap="none" rtlCol="0">
              <a:spAutoFit/>
            </a:bodyPr>
            <a:lstStyle/>
            <a:p>
              <a:r>
                <a:rPr lang="en-US" sz="1400" i="1" dirty="0" err="1"/>
                <a:t>i</a:t>
              </a:r>
              <a:endParaRPr lang="en-US" sz="1400" i="1" dirty="0"/>
            </a:p>
          </p:txBody>
        </p:sp>
        <p:sp>
          <p:nvSpPr>
            <p:cNvPr id="82" name="TextBox 81"/>
            <p:cNvSpPr txBox="1"/>
            <p:nvPr/>
          </p:nvSpPr>
          <p:spPr>
            <a:xfrm>
              <a:off x="1557344" y="396263"/>
              <a:ext cx="841962" cy="307777"/>
            </a:xfrm>
            <a:prstGeom prst="rect">
              <a:avLst/>
            </a:prstGeom>
            <a:noFill/>
          </p:spPr>
          <p:txBody>
            <a:bodyPr wrap="none" rtlCol="0">
              <a:spAutoFit/>
            </a:bodyPr>
            <a:lstStyle/>
            <a:p>
              <a:r>
                <a:rPr lang="en-US" sz="1400" dirty="0"/>
                <a:t>Released</a:t>
              </a:r>
            </a:p>
          </p:txBody>
        </p:sp>
      </p:grpSp>
      <p:grpSp>
        <p:nvGrpSpPr>
          <p:cNvPr id="57" name="Group 56"/>
          <p:cNvGrpSpPr/>
          <p:nvPr/>
        </p:nvGrpSpPr>
        <p:grpSpPr>
          <a:xfrm>
            <a:off x="3962400" y="914400"/>
            <a:ext cx="4977325" cy="1171575"/>
            <a:chOff x="4166675" y="838200"/>
            <a:chExt cx="4977325" cy="1171575"/>
          </a:xfrm>
        </p:grpSpPr>
        <p:sp>
          <p:nvSpPr>
            <p:cNvPr id="77" name="TextBox 76"/>
            <p:cNvSpPr txBox="1"/>
            <p:nvPr/>
          </p:nvSpPr>
          <p:spPr>
            <a:xfrm>
              <a:off x="4166675" y="838200"/>
              <a:ext cx="4977325" cy="369332"/>
            </a:xfrm>
            <a:prstGeom prst="rect">
              <a:avLst/>
            </a:prstGeom>
            <a:noFill/>
          </p:spPr>
          <p:txBody>
            <a:bodyPr wrap="none" rtlCol="0">
              <a:spAutoFit/>
            </a:bodyPr>
            <a:lstStyle/>
            <a:p>
              <a:r>
                <a:rPr lang="en-US" u="sng" dirty="0"/>
                <a:t>Work done by spring force while spring is extended</a:t>
              </a:r>
            </a:p>
          </p:txBody>
        </p:sp>
        <p:graphicFrame>
          <p:nvGraphicFramePr>
            <p:cNvPr id="351239" name="Object 7"/>
            <p:cNvGraphicFramePr>
              <a:graphicFrameLocks noChangeAspect="1"/>
            </p:cNvGraphicFramePr>
            <p:nvPr>
              <p:extLst>
                <p:ext uri="{D42A27DB-BD31-4B8C-83A1-F6EECF244321}">
                  <p14:modId xmlns:p14="http://schemas.microsoft.com/office/powerpoint/2010/main" val="4241944305"/>
                </p:ext>
              </p:extLst>
            </p:nvPr>
          </p:nvGraphicFramePr>
          <p:xfrm>
            <a:off x="4577838" y="1296988"/>
            <a:ext cx="3973512" cy="712787"/>
          </p:xfrm>
          <a:graphic>
            <a:graphicData uri="http://schemas.openxmlformats.org/presentationml/2006/ole">
              <mc:AlternateContent xmlns:mc="http://schemas.openxmlformats.org/markup-compatibility/2006">
                <mc:Choice xmlns:v="urn:schemas-microsoft-com:vml" Requires="v">
                  <p:oleObj spid="_x0000_s395686" name="معادلة" r:id="rId3" imgW="2158920" imgH="482400" progId="Equation.3">
                    <p:embed/>
                  </p:oleObj>
                </mc:Choice>
                <mc:Fallback>
                  <p:oleObj name="معادلة" r:id="rId3" imgW="2158920" imgH="482400" progId="Equation.3">
                    <p:embed/>
                    <p:pic>
                      <p:nvPicPr>
                        <p:cNvPr id="0" name=""/>
                        <p:cNvPicPr>
                          <a:picLocks noChangeAspect="1" noChangeArrowheads="1"/>
                        </p:cNvPicPr>
                        <p:nvPr/>
                      </p:nvPicPr>
                      <p:blipFill>
                        <a:blip r:embed="rId4"/>
                        <a:srcRect/>
                        <a:stretch>
                          <a:fillRect/>
                        </a:stretch>
                      </p:blipFill>
                      <p:spPr bwMode="auto">
                        <a:xfrm>
                          <a:off x="4577838" y="1296988"/>
                          <a:ext cx="3973512" cy="712787"/>
                        </a:xfrm>
                        <a:prstGeom prst="rect">
                          <a:avLst/>
                        </a:prstGeom>
                        <a:noFill/>
                        <a:extLst/>
                      </p:spPr>
                    </p:pic>
                  </p:oleObj>
                </mc:Fallback>
              </mc:AlternateContent>
            </a:graphicData>
          </a:graphic>
        </p:graphicFrame>
      </p:grpSp>
      <p:grpSp>
        <p:nvGrpSpPr>
          <p:cNvPr id="61" name="Group 60"/>
          <p:cNvGrpSpPr/>
          <p:nvPr/>
        </p:nvGrpSpPr>
        <p:grpSpPr>
          <a:xfrm>
            <a:off x="4036653" y="2747976"/>
            <a:ext cx="4977325" cy="1366872"/>
            <a:chOff x="4218780" y="190466"/>
            <a:chExt cx="4977325" cy="1366872"/>
          </a:xfrm>
        </p:grpSpPr>
        <p:sp>
          <p:nvSpPr>
            <p:cNvPr id="62" name="TextBox 61"/>
            <p:cNvSpPr txBox="1"/>
            <p:nvPr/>
          </p:nvSpPr>
          <p:spPr>
            <a:xfrm>
              <a:off x="4218780" y="190466"/>
              <a:ext cx="4977325" cy="369332"/>
            </a:xfrm>
            <a:prstGeom prst="rect">
              <a:avLst/>
            </a:prstGeom>
            <a:noFill/>
          </p:spPr>
          <p:txBody>
            <a:bodyPr wrap="none" rtlCol="0">
              <a:spAutoFit/>
            </a:bodyPr>
            <a:lstStyle/>
            <a:p>
              <a:r>
                <a:rPr lang="en-US" u="sng" dirty="0"/>
                <a:t>Work done by spring force while spring is extended</a:t>
              </a:r>
            </a:p>
          </p:txBody>
        </p:sp>
        <p:graphicFrame>
          <p:nvGraphicFramePr>
            <p:cNvPr id="63" name="Object 7"/>
            <p:cNvGraphicFramePr>
              <a:graphicFrameLocks noChangeAspect="1"/>
            </p:cNvGraphicFramePr>
            <p:nvPr>
              <p:extLst>
                <p:ext uri="{D42A27DB-BD31-4B8C-83A1-F6EECF244321}">
                  <p14:modId xmlns:p14="http://schemas.microsoft.com/office/powerpoint/2010/main" val="2344404825"/>
                </p:ext>
              </p:extLst>
            </p:nvPr>
          </p:nvGraphicFramePr>
          <p:xfrm>
            <a:off x="4458775" y="782638"/>
            <a:ext cx="4140200" cy="774700"/>
          </p:xfrm>
          <a:graphic>
            <a:graphicData uri="http://schemas.openxmlformats.org/presentationml/2006/ole">
              <mc:AlternateContent xmlns:mc="http://schemas.openxmlformats.org/markup-compatibility/2006">
                <mc:Choice xmlns:v="urn:schemas-microsoft-com:vml" Requires="v">
                  <p:oleObj spid="_x0000_s395687" name="معادلة" r:id="rId5" imgW="2070000" imgH="482400" progId="Equation.3">
                    <p:embed/>
                  </p:oleObj>
                </mc:Choice>
                <mc:Fallback>
                  <p:oleObj name="معادلة" r:id="rId5" imgW="2070000" imgH="482400" progId="Equation.3">
                    <p:embed/>
                    <p:pic>
                      <p:nvPicPr>
                        <p:cNvPr id="0" name=""/>
                        <p:cNvPicPr>
                          <a:picLocks noChangeAspect="1" noChangeArrowheads="1"/>
                        </p:cNvPicPr>
                        <p:nvPr/>
                      </p:nvPicPr>
                      <p:blipFill>
                        <a:blip r:embed="rId6"/>
                        <a:srcRect/>
                        <a:stretch>
                          <a:fillRect/>
                        </a:stretch>
                      </p:blipFill>
                      <p:spPr bwMode="auto">
                        <a:xfrm>
                          <a:off x="4458775" y="782638"/>
                          <a:ext cx="4140200" cy="774700"/>
                        </a:xfrm>
                        <a:prstGeom prst="rect">
                          <a:avLst/>
                        </a:prstGeom>
                        <a:noFill/>
                        <a:extLst/>
                      </p:spPr>
                    </p:pic>
                  </p:oleObj>
                </mc:Fallback>
              </mc:AlternateContent>
            </a:graphicData>
          </a:graphic>
        </p:graphicFrame>
      </p:grpSp>
      <p:graphicFrame>
        <p:nvGraphicFramePr>
          <p:cNvPr id="58" name="Object 7"/>
          <p:cNvGraphicFramePr>
            <a:graphicFrameLocks noChangeAspect="1"/>
          </p:cNvGraphicFramePr>
          <p:nvPr/>
        </p:nvGraphicFramePr>
        <p:xfrm>
          <a:off x="2789724" y="831430"/>
          <a:ext cx="908119" cy="271900"/>
        </p:xfrm>
        <a:graphic>
          <a:graphicData uri="http://schemas.openxmlformats.org/presentationml/2006/ole">
            <mc:AlternateContent xmlns:mc="http://schemas.openxmlformats.org/markup-compatibility/2006">
              <mc:Choice xmlns:v="urn:schemas-microsoft-com:vml" Requires="v">
                <p:oleObj spid="_x0000_s395688" name="معادلة" r:id="rId7" imgW="647640" imgH="241200" progId="Equation.3">
                  <p:embed/>
                </p:oleObj>
              </mc:Choice>
              <mc:Fallback>
                <p:oleObj name="معادلة" r:id="rId7" imgW="647640" imgH="241200" progId="Equation.3">
                  <p:embed/>
                  <p:pic>
                    <p:nvPicPr>
                      <p:cNvPr id="0" name=""/>
                      <p:cNvPicPr>
                        <a:picLocks noChangeAspect="1" noChangeArrowheads="1"/>
                      </p:cNvPicPr>
                      <p:nvPr/>
                    </p:nvPicPr>
                    <p:blipFill>
                      <a:blip r:embed="rId8"/>
                      <a:srcRect/>
                      <a:stretch>
                        <a:fillRect/>
                      </a:stretch>
                    </p:blipFill>
                    <p:spPr bwMode="auto">
                      <a:xfrm>
                        <a:off x="2789724" y="831430"/>
                        <a:ext cx="908119" cy="271900"/>
                      </a:xfrm>
                      <a:prstGeom prst="rect">
                        <a:avLst/>
                      </a:prstGeom>
                      <a:noFill/>
                      <a:extLst/>
                    </p:spPr>
                  </p:pic>
                </p:oleObj>
              </mc:Fallback>
            </mc:AlternateContent>
          </a:graphicData>
        </a:graphic>
      </p:graphicFrame>
      <p:graphicFrame>
        <p:nvGraphicFramePr>
          <p:cNvPr id="64" name="Object 7"/>
          <p:cNvGraphicFramePr>
            <a:graphicFrameLocks noChangeAspect="1"/>
          </p:cNvGraphicFramePr>
          <p:nvPr>
            <p:extLst>
              <p:ext uri="{D42A27DB-BD31-4B8C-83A1-F6EECF244321}">
                <p14:modId xmlns:p14="http://schemas.microsoft.com/office/powerpoint/2010/main" val="4098979454"/>
              </p:ext>
            </p:extLst>
          </p:nvPr>
        </p:nvGraphicFramePr>
        <p:xfrm>
          <a:off x="4544008" y="5372100"/>
          <a:ext cx="3546475" cy="366376"/>
        </p:xfrm>
        <a:graphic>
          <a:graphicData uri="http://schemas.openxmlformats.org/presentationml/2006/ole">
            <mc:AlternateContent xmlns:mc="http://schemas.openxmlformats.org/markup-compatibility/2006">
              <mc:Choice xmlns:v="urn:schemas-microsoft-com:vml" Requires="v">
                <p:oleObj spid="_x0000_s395689" name="معادلة" r:id="rId9" imgW="2628720" imgH="241200" progId="Equation.3">
                  <p:embed/>
                </p:oleObj>
              </mc:Choice>
              <mc:Fallback>
                <p:oleObj name="معادلة" r:id="rId9" imgW="2628720" imgH="241200" progId="Equation.3">
                  <p:embed/>
                  <p:pic>
                    <p:nvPicPr>
                      <p:cNvPr id="0" name=""/>
                      <p:cNvPicPr>
                        <a:picLocks noChangeAspect="1" noChangeArrowheads="1"/>
                      </p:cNvPicPr>
                      <p:nvPr/>
                    </p:nvPicPr>
                    <p:blipFill>
                      <a:blip r:embed="rId10"/>
                      <a:srcRect/>
                      <a:stretch>
                        <a:fillRect/>
                      </a:stretch>
                    </p:blipFill>
                    <p:spPr bwMode="auto">
                      <a:xfrm>
                        <a:off x="4544008" y="5372100"/>
                        <a:ext cx="3546475" cy="366376"/>
                      </a:xfrm>
                      <a:prstGeom prst="rect">
                        <a:avLst/>
                      </a:prstGeom>
                      <a:noFill/>
                      <a:extLst/>
                    </p:spPr>
                  </p:pic>
                </p:oleObj>
              </mc:Fallback>
            </mc:AlternateContent>
          </a:graphicData>
        </a:graphic>
      </p:graphicFrame>
      <p:graphicFrame>
        <p:nvGraphicFramePr>
          <p:cNvPr id="65" name="Object 7"/>
          <p:cNvGraphicFramePr>
            <a:graphicFrameLocks noChangeAspect="1"/>
          </p:cNvGraphicFramePr>
          <p:nvPr/>
        </p:nvGraphicFramePr>
        <p:xfrm>
          <a:off x="2714625" y="4248150"/>
          <a:ext cx="979488" cy="273050"/>
        </p:xfrm>
        <a:graphic>
          <a:graphicData uri="http://schemas.openxmlformats.org/presentationml/2006/ole">
            <mc:AlternateContent xmlns:mc="http://schemas.openxmlformats.org/markup-compatibility/2006">
              <mc:Choice xmlns:v="urn:schemas-microsoft-com:vml" Requires="v">
                <p:oleObj spid="_x0000_s395690" name="معادلة" r:id="rId11" imgW="698400" imgH="241200" progId="Equation.3">
                  <p:embed/>
                </p:oleObj>
              </mc:Choice>
              <mc:Fallback>
                <p:oleObj name="معادلة" r:id="rId11" imgW="698400" imgH="241200" progId="Equation.3">
                  <p:embed/>
                  <p:pic>
                    <p:nvPicPr>
                      <p:cNvPr id="0" name=""/>
                      <p:cNvPicPr>
                        <a:picLocks noChangeAspect="1" noChangeArrowheads="1"/>
                      </p:cNvPicPr>
                      <p:nvPr/>
                    </p:nvPicPr>
                    <p:blipFill>
                      <a:blip r:embed="rId12"/>
                      <a:srcRect/>
                      <a:stretch>
                        <a:fillRect/>
                      </a:stretch>
                    </p:blipFill>
                    <p:spPr bwMode="auto">
                      <a:xfrm>
                        <a:off x="2714625" y="4248150"/>
                        <a:ext cx="979488" cy="273050"/>
                      </a:xfrm>
                      <a:prstGeom prst="rect">
                        <a:avLst/>
                      </a:prstGeom>
                      <a:noFill/>
                      <a:extLst/>
                    </p:spPr>
                  </p:pic>
                </p:oleObj>
              </mc:Fallback>
            </mc:AlternateContent>
          </a:graphicData>
        </a:graphic>
      </p:graphicFrame>
      <p:cxnSp>
        <p:nvCxnSpPr>
          <p:cNvPr id="67" name="Straight Connector 66"/>
          <p:cNvCxnSpPr/>
          <p:nvPr/>
        </p:nvCxnSpPr>
        <p:spPr>
          <a:xfrm>
            <a:off x="152400" y="685800"/>
            <a:ext cx="891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572000" y="4790016"/>
            <a:ext cx="3176832" cy="369332"/>
          </a:xfrm>
          <a:prstGeom prst="rect">
            <a:avLst/>
          </a:prstGeom>
          <a:noFill/>
        </p:spPr>
        <p:txBody>
          <a:bodyPr wrap="none" rtlCol="1">
            <a:spAutoFit/>
          </a:bodyPr>
          <a:lstStyle/>
          <a:p>
            <a:r>
              <a:rPr lang="en-US" dirty="0"/>
              <a:t>Net work done in the round trip</a:t>
            </a:r>
            <a:endParaRPr lang="ar-SA" dirty="0"/>
          </a:p>
        </p:txBody>
      </p:sp>
      <p:sp>
        <p:nvSpPr>
          <p:cNvPr id="8" name="TextBox 7"/>
          <p:cNvSpPr txBox="1"/>
          <p:nvPr/>
        </p:nvSpPr>
        <p:spPr>
          <a:xfrm>
            <a:off x="4069722" y="6068120"/>
            <a:ext cx="4283352" cy="369332"/>
          </a:xfrm>
          <a:prstGeom prst="rect">
            <a:avLst/>
          </a:prstGeom>
          <a:noFill/>
        </p:spPr>
        <p:txBody>
          <a:bodyPr wrap="none" rtlCol="1">
            <a:spAutoFit/>
          </a:bodyPr>
          <a:lstStyle/>
          <a:p>
            <a:r>
              <a:rPr lang="en-US" dirty="0">
                <a:solidFill>
                  <a:srgbClr val="0000FF"/>
                </a:solidFill>
              </a:rPr>
              <a:t>Therefore, spring force is conservative force</a:t>
            </a:r>
            <a:endParaRPr lang="ar-SA" dirty="0">
              <a:solidFill>
                <a:srgbClr val="0000FF"/>
              </a:solidFill>
            </a:endParaRPr>
          </a:p>
        </p:txBody>
      </p:sp>
    </p:spTree>
    <p:extLst>
      <p:ext uri="{BB962C8B-B14F-4D97-AF65-F5344CB8AC3E}">
        <p14:creationId xmlns:p14="http://schemas.microsoft.com/office/powerpoint/2010/main" val="3395615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5326" y="101025"/>
            <a:ext cx="5633273" cy="584775"/>
          </a:xfrm>
          <a:prstGeom prst="rect">
            <a:avLst/>
          </a:prstGeom>
          <a:noFill/>
        </p:spPr>
        <p:txBody>
          <a:bodyPr wrap="none" rtlCol="0">
            <a:spAutoFit/>
          </a:bodyPr>
          <a:lstStyle/>
          <a:p>
            <a:r>
              <a:rPr lang="en-US" sz="3200" b="1" u="sng" dirty="0">
                <a:solidFill>
                  <a:srgbClr val="FF0000"/>
                </a:solidFill>
              </a:rPr>
              <a:t>Non-conservative force: Friction</a:t>
            </a:r>
          </a:p>
        </p:txBody>
      </p:sp>
      <p:sp>
        <p:nvSpPr>
          <p:cNvPr id="3" name="Oval 2"/>
          <p:cNvSpPr/>
          <p:nvPr/>
        </p:nvSpPr>
        <p:spPr>
          <a:xfrm rot="5012855">
            <a:off x="3525401" y="2456997"/>
            <a:ext cx="381000" cy="381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7" name="Group 22"/>
          <p:cNvGrpSpPr/>
          <p:nvPr/>
        </p:nvGrpSpPr>
        <p:grpSpPr>
          <a:xfrm rot="5400000">
            <a:off x="1088966" y="1273235"/>
            <a:ext cx="2013864" cy="2972596"/>
            <a:chOff x="195936" y="3124200"/>
            <a:chExt cx="2013864" cy="2972596"/>
          </a:xfrm>
        </p:grpSpPr>
        <p:cxnSp>
          <p:nvCxnSpPr>
            <p:cNvPr id="8" name="Straight Connector 7"/>
            <p:cNvCxnSpPr/>
            <p:nvPr/>
          </p:nvCxnSpPr>
          <p:spPr>
            <a:xfrm>
              <a:off x="380999" y="6095207"/>
              <a:ext cx="1828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1000" y="3124200"/>
              <a:ext cx="1828800"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Group 16"/>
            <p:cNvGrpSpPr/>
            <p:nvPr/>
          </p:nvGrpSpPr>
          <p:grpSpPr>
            <a:xfrm>
              <a:off x="195936" y="3124996"/>
              <a:ext cx="414456" cy="2971800"/>
              <a:chOff x="195936" y="3124996"/>
              <a:chExt cx="414456" cy="2971800"/>
            </a:xfrm>
          </p:grpSpPr>
          <p:cxnSp>
            <p:nvCxnSpPr>
              <p:cNvPr id="11" name="Straight Arrow Connector 10"/>
              <p:cNvCxnSpPr/>
              <p:nvPr/>
            </p:nvCxnSpPr>
            <p:spPr>
              <a:xfrm rot="16200000" flipH="1" flipV="1">
                <a:off x="-876302" y="4610102"/>
                <a:ext cx="2971800" cy="1588"/>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5926670">
                <a:off x="151605" y="4114802"/>
                <a:ext cx="457994" cy="369332"/>
              </a:xfrm>
              <a:prstGeom prst="rect">
                <a:avLst/>
              </a:prstGeom>
              <a:noFill/>
            </p:spPr>
            <p:txBody>
              <a:bodyPr wrap="square" rtlCol="0">
                <a:spAutoFit/>
              </a:bodyPr>
              <a:lstStyle/>
              <a:p>
                <a:r>
                  <a:rPr lang="en-US" i="1" dirty="0"/>
                  <a:t>d</a:t>
                </a:r>
              </a:p>
            </p:txBody>
          </p:sp>
        </p:grpSp>
      </p:grpSp>
      <p:grpSp>
        <p:nvGrpSpPr>
          <p:cNvPr id="15" name="Group 14"/>
          <p:cNvGrpSpPr/>
          <p:nvPr/>
        </p:nvGrpSpPr>
        <p:grpSpPr>
          <a:xfrm>
            <a:off x="609600" y="2775069"/>
            <a:ext cx="3002973" cy="439883"/>
            <a:chOff x="4191000" y="3602180"/>
            <a:chExt cx="3002973" cy="439883"/>
          </a:xfrm>
        </p:grpSpPr>
        <p:grpSp>
          <p:nvGrpSpPr>
            <p:cNvPr id="4" name="Group 21"/>
            <p:cNvGrpSpPr/>
            <p:nvPr/>
          </p:nvGrpSpPr>
          <p:grpSpPr>
            <a:xfrm rot="5400000">
              <a:off x="5500256" y="2348346"/>
              <a:ext cx="415634" cy="2971800"/>
              <a:chOff x="5638801" y="3048001"/>
              <a:chExt cx="415634" cy="2971800"/>
            </a:xfrm>
          </p:grpSpPr>
          <p:sp>
            <p:nvSpPr>
              <p:cNvPr id="5" name="Rectangle 4"/>
              <p:cNvSpPr/>
              <p:nvPr/>
            </p:nvSpPr>
            <p:spPr>
              <a:xfrm>
                <a:off x="5673435" y="3048001"/>
                <a:ext cx="381000" cy="29718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16200000">
                <a:off x="5058481" y="4390319"/>
                <a:ext cx="1529971" cy="369332"/>
              </a:xfrm>
              <a:prstGeom prst="rect">
                <a:avLst/>
              </a:prstGeom>
              <a:noFill/>
            </p:spPr>
            <p:txBody>
              <a:bodyPr wrap="none" rtlCol="0">
                <a:spAutoFit/>
              </a:bodyPr>
              <a:lstStyle/>
              <a:p>
                <a:r>
                  <a:rPr lang="en-US" dirty="0"/>
                  <a:t>Rough Surface</a:t>
                </a:r>
              </a:p>
            </p:txBody>
          </p:sp>
        </p:grpSp>
        <p:sp>
          <p:nvSpPr>
            <p:cNvPr id="14" name="Freeform 13"/>
            <p:cNvSpPr/>
            <p:nvPr/>
          </p:nvSpPr>
          <p:spPr>
            <a:xfrm>
              <a:off x="4191000" y="3602180"/>
              <a:ext cx="2971800" cy="95724"/>
            </a:xfrm>
            <a:custGeom>
              <a:avLst/>
              <a:gdLst>
                <a:gd name="connsiteX0" fmla="*/ 0 w 2867890"/>
                <a:gd name="connsiteY0" fmla="*/ 110837 h 152400"/>
                <a:gd name="connsiteX1" fmla="*/ 0 w 2867890"/>
                <a:gd name="connsiteY1" fmla="*/ 110837 h 152400"/>
                <a:gd name="connsiteX2" fmla="*/ 83127 w 2867890"/>
                <a:gd name="connsiteY2" fmla="*/ 13855 h 152400"/>
                <a:gd name="connsiteX3" fmla="*/ 83127 w 2867890"/>
                <a:gd name="connsiteY3" fmla="*/ 13855 h 152400"/>
                <a:gd name="connsiteX4" fmla="*/ 83127 w 2867890"/>
                <a:gd name="connsiteY4" fmla="*/ 13855 h 152400"/>
                <a:gd name="connsiteX5" fmla="*/ 263236 w 2867890"/>
                <a:gd name="connsiteY5" fmla="*/ 96982 h 152400"/>
                <a:gd name="connsiteX6" fmla="*/ 401781 w 2867890"/>
                <a:gd name="connsiteY6" fmla="*/ 27709 h 152400"/>
                <a:gd name="connsiteX7" fmla="*/ 637309 w 2867890"/>
                <a:gd name="connsiteY7" fmla="*/ 83127 h 152400"/>
                <a:gd name="connsiteX8" fmla="*/ 803563 w 2867890"/>
                <a:gd name="connsiteY8" fmla="*/ 27709 h 152400"/>
                <a:gd name="connsiteX9" fmla="*/ 1066800 w 2867890"/>
                <a:gd name="connsiteY9" fmla="*/ 96982 h 152400"/>
                <a:gd name="connsiteX10" fmla="*/ 1288472 w 2867890"/>
                <a:gd name="connsiteY10" fmla="*/ 0 h 152400"/>
                <a:gd name="connsiteX11" fmla="*/ 1524000 w 2867890"/>
                <a:gd name="connsiteY11" fmla="*/ 83127 h 152400"/>
                <a:gd name="connsiteX12" fmla="*/ 1828800 w 2867890"/>
                <a:gd name="connsiteY12" fmla="*/ 27709 h 152400"/>
                <a:gd name="connsiteX13" fmla="*/ 2078181 w 2867890"/>
                <a:gd name="connsiteY13" fmla="*/ 152400 h 152400"/>
                <a:gd name="connsiteX14" fmla="*/ 2299854 w 2867890"/>
                <a:gd name="connsiteY14" fmla="*/ 27709 h 152400"/>
                <a:gd name="connsiteX15" fmla="*/ 2479963 w 2867890"/>
                <a:gd name="connsiteY15" fmla="*/ 110837 h 152400"/>
                <a:gd name="connsiteX16" fmla="*/ 2701636 w 2867890"/>
                <a:gd name="connsiteY16" fmla="*/ 55418 h 152400"/>
                <a:gd name="connsiteX17" fmla="*/ 2867890 w 2867890"/>
                <a:gd name="connsiteY17" fmla="*/ 96982 h 152400"/>
                <a:gd name="connsiteX18" fmla="*/ 2867890 w 2867890"/>
                <a:gd name="connsiteY18" fmla="*/ 96982 h 152400"/>
                <a:gd name="connsiteX19" fmla="*/ 2867890 w 2867890"/>
                <a:gd name="connsiteY19" fmla="*/ 96982 h 152400"/>
                <a:gd name="connsiteX0" fmla="*/ 0 w 2867890"/>
                <a:gd name="connsiteY0" fmla="*/ 110837 h 110837"/>
                <a:gd name="connsiteX1" fmla="*/ 0 w 2867890"/>
                <a:gd name="connsiteY1" fmla="*/ 110837 h 110837"/>
                <a:gd name="connsiteX2" fmla="*/ 83127 w 2867890"/>
                <a:gd name="connsiteY2" fmla="*/ 13855 h 110837"/>
                <a:gd name="connsiteX3" fmla="*/ 83127 w 2867890"/>
                <a:gd name="connsiteY3" fmla="*/ 13855 h 110837"/>
                <a:gd name="connsiteX4" fmla="*/ 83127 w 2867890"/>
                <a:gd name="connsiteY4" fmla="*/ 13855 h 110837"/>
                <a:gd name="connsiteX5" fmla="*/ 263236 w 2867890"/>
                <a:gd name="connsiteY5" fmla="*/ 96982 h 110837"/>
                <a:gd name="connsiteX6" fmla="*/ 401781 w 2867890"/>
                <a:gd name="connsiteY6" fmla="*/ 27709 h 110837"/>
                <a:gd name="connsiteX7" fmla="*/ 637309 w 2867890"/>
                <a:gd name="connsiteY7" fmla="*/ 83127 h 110837"/>
                <a:gd name="connsiteX8" fmla="*/ 803563 w 2867890"/>
                <a:gd name="connsiteY8" fmla="*/ 27709 h 110837"/>
                <a:gd name="connsiteX9" fmla="*/ 1066800 w 2867890"/>
                <a:gd name="connsiteY9" fmla="*/ 96982 h 110837"/>
                <a:gd name="connsiteX10" fmla="*/ 1288472 w 2867890"/>
                <a:gd name="connsiteY10" fmla="*/ 0 h 110837"/>
                <a:gd name="connsiteX11" fmla="*/ 1524000 w 2867890"/>
                <a:gd name="connsiteY11" fmla="*/ 83127 h 110837"/>
                <a:gd name="connsiteX12" fmla="*/ 1828800 w 2867890"/>
                <a:gd name="connsiteY12" fmla="*/ 27709 h 110837"/>
                <a:gd name="connsiteX13" fmla="*/ 2206069 w 2867890"/>
                <a:gd name="connsiteY13" fmla="*/ 88230 h 110837"/>
                <a:gd name="connsiteX14" fmla="*/ 2299854 w 2867890"/>
                <a:gd name="connsiteY14" fmla="*/ 27709 h 110837"/>
                <a:gd name="connsiteX15" fmla="*/ 2479963 w 2867890"/>
                <a:gd name="connsiteY15" fmla="*/ 110837 h 110837"/>
                <a:gd name="connsiteX16" fmla="*/ 2701636 w 2867890"/>
                <a:gd name="connsiteY16" fmla="*/ 55418 h 110837"/>
                <a:gd name="connsiteX17" fmla="*/ 2867890 w 2867890"/>
                <a:gd name="connsiteY17" fmla="*/ 96982 h 110837"/>
                <a:gd name="connsiteX18" fmla="*/ 2867890 w 2867890"/>
                <a:gd name="connsiteY18" fmla="*/ 96982 h 110837"/>
                <a:gd name="connsiteX19" fmla="*/ 2867890 w 2867890"/>
                <a:gd name="connsiteY19" fmla="*/ 96982 h 110837"/>
                <a:gd name="connsiteX0" fmla="*/ 0 w 2867890"/>
                <a:gd name="connsiteY0" fmla="*/ 110837 h 110837"/>
                <a:gd name="connsiteX1" fmla="*/ 0 w 2867890"/>
                <a:gd name="connsiteY1" fmla="*/ 110837 h 110837"/>
                <a:gd name="connsiteX2" fmla="*/ 83127 w 2867890"/>
                <a:gd name="connsiteY2" fmla="*/ 13855 h 110837"/>
                <a:gd name="connsiteX3" fmla="*/ 83127 w 2867890"/>
                <a:gd name="connsiteY3" fmla="*/ 13855 h 110837"/>
                <a:gd name="connsiteX4" fmla="*/ 83127 w 2867890"/>
                <a:gd name="connsiteY4" fmla="*/ 13855 h 110837"/>
                <a:gd name="connsiteX5" fmla="*/ 263236 w 2867890"/>
                <a:gd name="connsiteY5" fmla="*/ 96982 h 110837"/>
                <a:gd name="connsiteX6" fmla="*/ 401781 w 2867890"/>
                <a:gd name="connsiteY6" fmla="*/ 27709 h 110837"/>
                <a:gd name="connsiteX7" fmla="*/ 637309 w 2867890"/>
                <a:gd name="connsiteY7" fmla="*/ 83127 h 110837"/>
                <a:gd name="connsiteX8" fmla="*/ 803563 w 2867890"/>
                <a:gd name="connsiteY8" fmla="*/ 27709 h 110837"/>
                <a:gd name="connsiteX9" fmla="*/ 1066800 w 2867890"/>
                <a:gd name="connsiteY9" fmla="*/ 96982 h 110837"/>
                <a:gd name="connsiteX10" fmla="*/ 1288472 w 2867890"/>
                <a:gd name="connsiteY10" fmla="*/ 0 h 110837"/>
                <a:gd name="connsiteX11" fmla="*/ 1524000 w 2867890"/>
                <a:gd name="connsiteY11" fmla="*/ 83127 h 110837"/>
                <a:gd name="connsiteX12" fmla="*/ 1828800 w 2867890"/>
                <a:gd name="connsiteY12" fmla="*/ 27709 h 110837"/>
                <a:gd name="connsiteX13" fmla="*/ 2206069 w 2867890"/>
                <a:gd name="connsiteY13" fmla="*/ 88230 h 110837"/>
                <a:gd name="connsiteX14" fmla="*/ 2299854 w 2867890"/>
                <a:gd name="connsiteY14" fmla="*/ 27709 h 110837"/>
                <a:gd name="connsiteX15" fmla="*/ 2500212 w 2867890"/>
                <a:gd name="connsiteY15" fmla="*/ 88231 h 110837"/>
                <a:gd name="connsiteX16" fmla="*/ 2701636 w 2867890"/>
                <a:gd name="connsiteY16" fmla="*/ 55418 h 110837"/>
                <a:gd name="connsiteX17" fmla="*/ 2867890 w 2867890"/>
                <a:gd name="connsiteY17" fmla="*/ 96982 h 110837"/>
                <a:gd name="connsiteX18" fmla="*/ 2867890 w 2867890"/>
                <a:gd name="connsiteY18" fmla="*/ 96982 h 110837"/>
                <a:gd name="connsiteX19" fmla="*/ 2867890 w 2867890"/>
                <a:gd name="connsiteY19" fmla="*/ 96982 h 110837"/>
                <a:gd name="connsiteX0" fmla="*/ 0 w 2867890"/>
                <a:gd name="connsiteY0" fmla="*/ 110837 h 110837"/>
                <a:gd name="connsiteX1" fmla="*/ 0 w 2867890"/>
                <a:gd name="connsiteY1" fmla="*/ 110837 h 110837"/>
                <a:gd name="connsiteX2" fmla="*/ 83127 w 2867890"/>
                <a:gd name="connsiteY2" fmla="*/ 13855 h 110837"/>
                <a:gd name="connsiteX3" fmla="*/ 83127 w 2867890"/>
                <a:gd name="connsiteY3" fmla="*/ 13855 h 110837"/>
                <a:gd name="connsiteX4" fmla="*/ 83127 w 2867890"/>
                <a:gd name="connsiteY4" fmla="*/ 13855 h 110837"/>
                <a:gd name="connsiteX5" fmla="*/ 263236 w 2867890"/>
                <a:gd name="connsiteY5" fmla="*/ 96982 h 110837"/>
                <a:gd name="connsiteX6" fmla="*/ 401781 w 2867890"/>
                <a:gd name="connsiteY6" fmla="*/ 27709 h 110837"/>
                <a:gd name="connsiteX7" fmla="*/ 637309 w 2867890"/>
                <a:gd name="connsiteY7" fmla="*/ 83127 h 110837"/>
                <a:gd name="connsiteX8" fmla="*/ 803563 w 2867890"/>
                <a:gd name="connsiteY8" fmla="*/ 27709 h 110837"/>
                <a:gd name="connsiteX9" fmla="*/ 1066800 w 2867890"/>
                <a:gd name="connsiteY9" fmla="*/ 96982 h 110837"/>
                <a:gd name="connsiteX10" fmla="*/ 1288472 w 2867890"/>
                <a:gd name="connsiteY10" fmla="*/ 0 h 110837"/>
                <a:gd name="connsiteX11" fmla="*/ 1524000 w 2867890"/>
                <a:gd name="connsiteY11" fmla="*/ 83127 h 110837"/>
                <a:gd name="connsiteX12" fmla="*/ 1828800 w 2867890"/>
                <a:gd name="connsiteY12" fmla="*/ 27709 h 110837"/>
                <a:gd name="connsiteX13" fmla="*/ 2206069 w 2867890"/>
                <a:gd name="connsiteY13" fmla="*/ 88230 h 110837"/>
                <a:gd name="connsiteX14" fmla="*/ 2299854 w 2867890"/>
                <a:gd name="connsiteY14" fmla="*/ 27709 h 110837"/>
                <a:gd name="connsiteX15" fmla="*/ 2500212 w 2867890"/>
                <a:gd name="connsiteY15" fmla="*/ 88231 h 110837"/>
                <a:gd name="connsiteX16" fmla="*/ 2720819 w 2867890"/>
                <a:gd name="connsiteY16" fmla="*/ 0 h 110837"/>
                <a:gd name="connsiteX17" fmla="*/ 2867890 w 2867890"/>
                <a:gd name="connsiteY17" fmla="*/ 96982 h 110837"/>
                <a:gd name="connsiteX18" fmla="*/ 2867890 w 2867890"/>
                <a:gd name="connsiteY18" fmla="*/ 96982 h 110837"/>
                <a:gd name="connsiteX19" fmla="*/ 2867890 w 2867890"/>
                <a:gd name="connsiteY19" fmla="*/ 96982 h 110837"/>
                <a:gd name="connsiteX0" fmla="*/ 0 w 2867890"/>
                <a:gd name="connsiteY0" fmla="*/ 110837 h 110837"/>
                <a:gd name="connsiteX1" fmla="*/ 0 w 2867890"/>
                <a:gd name="connsiteY1" fmla="*/ 110837 h 110837"/>
                <a:gd name="connsiteX2" fmla="*/ 83127 w 2867890"/>
                <a:gd name="connsiteY2" fmla="*/ 13855 h 110837"/>
                <a:gd name="connsiteX3" fmla="*/ 83127 w 2867890"/>
                <a:gd name="connsiteY3" fmla="*/ 13855 h 110837"/>
                <a:gd name="connsiteX4" fmla="*/ 83127 w 2867890"/>
                <a:gd name="connsiteY4" fmla="*/ 13855 h 110837"/>
                <a:gd name="connsiteX5" fmla="*/ 263236 w 2867890"/>
                <a:gd name="connsiteY5" fmla="*/ 96982 h 110837"/>
                <a:gd name="connsiteX6" fmla="*/ 401781 w 2867890"/>
                <a:gd name="connsiteY6" fmla="*/ 27709 h 110837"/>
                <a:gd name="connsiteX7" fmla="*/ 637309 w 2867890"/>
                <a:gd name="connsiteY7" fmla="*/ 83127 h 110837"/>
                <a:gd name="connsiteX8" fmla="*/ 803563 w 2867890"/>
                <a:gd name="connsiteY8" fmla="*/ 27709 h 110837"/>
                <a:gd name="connsiteX9" fmla="*/ 1066800 w 2867890"/>
                <a:gd name="connsiteY9" fmla="*/ 96982 h 110837"/>
                <a:gd name="connsiteX10" fmla="*/ 1250106 w 2867890"/>
                <a:gd name="connsiteY10" fmla="*/ 0 h 110837"/>
                <a:gd name="connsiteX11" fmla="*/ 1524000 w 2867890"/>
                <a:gd name="connsiteY11" fmla="*/ 83127 h 110837"/>
                <a:gd name="connsiteX12" fmla="*/ 1828800 w 2867890"/>
                <a:gd name="connsiteY12" fmla="*/ 27709 h 110837"/>
                <a:gd name="connsiteX13" fmla="*/ 2206069 w 2867890"/>
                <a:gd name="connsiteY13" fmla="*/ 88230 h 110837"/>
                <a:gd name="connsiteX14" fmla="*/ 2299854 w 2867890"/>
                <a:gd name="connsiteY14" fmla="*/ 27709 h 110837"/>
                <a:gd name="connsiteX15" fmla="*/ 2500212 w 2867890"/>
                <a:gd name="connsiteY15" fmla="*/ 88231 h 110837"/>
                <a:gd name="connsiteX16" fmla="*/ 2720819 w 2867890"/>
                <a:gd name="connsiteY16" fmla="*/ 0 h 110837"/>
                <a:gd name="connsiteX17" fmla="*/ 2867890 w 2867890"/>
                <a:gd name="connsiteY17" fmla="*/ 96982 h 110837"/>
                <a:gd name="connsiteX18" fmla="*/ 2867890 w 2867890"/>
                <a:gd name="connsiteY18" fmla="*/ 96982 h 110837"/>
                <a:gd name="connsiteX19" fmla="*/ 2867890 w 2867890"/>
                <a:gd name="connsiteY19" fmla="*/ 96982 h 11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67890" h="110837">
                  <a:moveTo>
                    <a:pt x="0" y="110837"/>
                  </a:moveTo>
                  <a:lnTo>
                    <a:pt x="0" y="110837"/>
                  </a:lnTo>
                  <a:lnTo>
                    <a:pt x="83127" y="13855"/>
                  </a:lnTo>
                  <a:lnTo>
                    <a:pt x="83127" y="13855"/>
                  </a:lnTo>
                  <a:lnTo>
                    <a:pt x="83127" y="13855"/>
                  </a:lnTo>
                  <a:lnTo>
                    <a:pt x="263236" y="96982"/>
                  </a:lnTo>
                  <a:lnTo>
                    <a:pt x="401781" y="27709"/>
                  </a:lnTo>
                  <a:lnTo>
                    <a:pt x="637309" y="83127"/>
                  </a:lnTo>
                  <a:lnTo>
                    <a:pt x="803563" y="27709"/>
                  </a:lnTo>
                  <a:lnTo>
                    <a:pt x="1066800" y="96982"/>
                  </a:lnTo>
                  <a:lnTo>
                    <a:pt x="1250106" y="0"/>
                  </a:lnTo>
                  <a:lnTo>
                    <a:pt x="1524000" y="83127"/>
                  </a:lnTo>
                  <a:lnTo>
                    <a:pt x="1828800" y="27709"/>
                  </a:lnTo>
                  <a:lnTo>
                    <a:pt x="2206069" y="88230"/>
                  </a:lnTo>
                  <a:lnTo>
                    <a:pt x="2299854" y="27709"/>
                  </a:lnTo>
                  <a:lnTo>
                    <a:pt x="2500212" y="88231"/>
                  </a:lnTo>
                  <a:lnTo>
                    <a:pt x="2720819" y="0"/>
                  </a:lnTo>
                  <a:lnTo>
                    <a:pt x="2867890" y="96982"/>
                  </a:lnTo>
                  <a:lnTo>
                    <a:pt x="2867890" y="96982"/>
                  </a:lnTo>
                  <a:lnTo>
                    <a:pt x="2867890" y="96982"/>
                  </a:lnTo>
                </a:path>
              </a:pathLst>
            </a:cu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6" name="TextBox 15"/>
          <p:cNvSpPr txBox="1"/>
          <p:nvPr/>
        </p:nvSpPr>
        <p:spPr>
          <a:xfrm>
            <a:off x="4404049" y="4191000"/>
            <a:ext cx="4191000" cy="646331"/>
          </a:xfrm>
          <a:prstGeom prst="rect">
            <a:avLst/>
          </a:prstGeom>
          <a:noFill/>
        </p:spPr>
        <p:txBody>
          <a:bodyPr wrap="square" rtlCol="0">
            <a:spAutoFit/>
          </a:bodyPr>
          <a:lstStyle/>
          <a:p>
            <a:pPr marL="342900" indent="-342900"/>
            <a:r>
              <a:rPr lang="en-US" b="1" dirty="0">
                <a:solidFill>
                  <a:srgbClr val="0000FF"/>
                </a:solidFill>
              </a:rPr>
              <a:t>3. The work done by the force depend on the path. </a:t>
            </a:r>
          </a:p>
        </p:txBody>
      </p:sp>
      <p:sp>
        <p:nvSpPr>
          <p:cNvPr id="17" name="TextBox 16"/>
          <p:cNvSpPr txBox="1"/>
          <p:nvPr/>
        </p:nvSpPr>
        <p:spPr>
          <a:xfrm>
            <a:off x="4473459" y="2771966"/>
            <a:ext cx="4419600" cy="646331"/>
          </a:xfrm>
          <a:prstGeom prst="rect">
            <a:avLst/>
          </a:prstGeom>
          <a:noFill/>
        </p:spPr>
        <p:txBody>
          <a:bodyPr wrap="square" rtlCol="0">
            <a:spAutoFit/>
          </a:bodyPr>
          <a:lstStyle/>
          <a:p>
            <a:r>
              <a:rPr lang="en-US" b="1" dirty="0">
                <a:solidFill>
                  <a:srgbClr val="0000FF"/>
                </a:solidFill>
              </a:rPr>
              <a:t>2. The net work done by the force in a round trip is not zero. </a:t>
            </a:r>
          </a:p>
        </p:txBody>
      </p:sp>
      <p:sp>
        <p:nvSpPr>
          <p:cNvPr id="18" name="TextBox 17"/>
          <p:cNvSpPr txBox="1"/>
          <p:nvPr/>
        </p:nvSpPr>
        <p:spPr>
          <a:xfrm>
            <a:off x="4451119" y="1143000"/>
            <a:ext cx="4464281" cy="923330"/>
          </a:xfrm>
          <a:prstGeom prst="rect">
            <a:avLst/>
          </a:prstGeom>
          <a:noFill/>
        </p:spPr>
        <p:txBody>
          <a:bodyPr wrap="square" rtlCol="0">
            <a:spAutoFit/>
          </a:bodyPr>
          <a:lstStyle/>
          <a:p>
            <a:r>
              <a:rPr lang="en-US" b="1" dirty="0">
                <a:solidFill>
                  <a:srgbClr val="0000FF"/>
                </a:solidFill>
              </a:rPr>
              <a:t>1. There is energy loss in the path while force is doing work. When friction does the work the energy is transformed into heat .</a:t>
            </a:r>
          </a:p>
        </p:txBody>
      </p:sp>
      <p:cxnSp>
        <p:nvCxnSpPr>
          <p:cNvPr id="19" name="Straight Connector 18"/>
          <p:cNvCxnSpPr/>
          <p:nvPr/>
        </p:nvCxnSpPr>
        <p:spPr>
          <a:xfrm>
            <a:off x="15759" y="838200"/>
            <a:ext cx="891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8" presetClass="path" presetSubtype="0" autoRev="1" fill="hold" grpId="0" nodeType="clickEffect">
                                  <p:stCondLst>
                                    <p:cond delay="0"/>
                                  </p:stCondLst>
                                  <p:childTnLst>
                                    <p:animMotion origin="layout" path="M -0.0059 0.00254 L -0.02691 -0.00857 L -0.04705 0.00254 L -0.06823 -0.00857 L -0.08941 0.00254 L -0.1092 -0.00857 L -0.13038 0.00254 L -0.15035 -0.00857 L -0.17153 0.00254 L -0.19271 -0.00857 L -0.21267 0.00254 L -0.23385 -0.00857 L -0.25365 0.00254 L -0.27483 -0.00857 L -0.29601 0.00254 L -0.31615 -0.00857 L -0.33733 0.00231 " pathEditMode="relative" rAng="10800000" ptsTypes="FFFFFFFFFFFFFFFFF">
                                      <p:cBhvr>
                                        <p:cTn id="10" dur="2000" fill="hold"/>
                                        <p:tgtEl>
                                          <p:spTgt spid="3"/>
                                        </p:tgtEl>
                                        <p:attrNameLst>
                                          <p:attrName>ppt_x</p:attrName>
                                          <p:attrName>ppt_y</p:attrName>
                                        </p:attrNameLst>
                                      </p:cBhvr>
                                      <p:rCtr x="-16600" y="-600"/>
                                    </p:animMotion>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1066800"/>
            <a:ext cx="1600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4038600" y="1219200"/>
            <a:ext cx="2438400" cy="369332"/>
            <a:chOff x="4038600" y="1600200"/>
            <a:chExt cx="2438400" cy="369332"/>
          </a:xfrm>
        </p:grpSpPr>
        <p:cxnSp>
          <p:nvCxnSpPr>
            <p:cNvPr id="4" name="Straight Connector 3"/>
            <p:cNvCxnSpPr/>
            <p:nvPr/>
          </p:nvCxnSpPr>
          <p:spPr>
            <a:xfrm flipV="1">
              <a:off x="4038600" y="1600200"/>
              <a:ext cx="2438400" cy="38100"/>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05400" y="1600200"/>
              <a:ext cx="290464" cy="369332"/>
            </a:xfrm>
            <a:prstGeom prst="rect">
              <a:avLst/>
            </a:prstGeom>
            <a:noFill/>
          </p:spPr>
          <p:txBody>
            <a:bodyPr wrap="none" rtlCol="0">
              <a:spAutoFit/>
            </a:bodyPr>
            <a:lstStyle/>
            <a:p>
              <a:r>
                <a:rPr lang="en-US" dirty="0"/>
                <a:t>F</a:t>
              </a:r>
            </a:p>
          </p:txBody>
        </p:sp>
      </p:grpSp>
      <p:grpSp>
        <p:nvGrpSpPr>
          <p:cNvPr id="25" name="Group 24"/>
          <p:cNvGrpSpPr/>
          <p:nvPr/>
        </p:nvGrpSpPr>
        <p:grpSpPr>
          <a:xfrm>
            <a:off x="3276600" y="1752600"/>
            <a:ext cx="2209800" cy="750332"/>
            <a:chOff x="3276600" y="2438400"/>
            <a:chExt cx="2209800" cy="750332"/>
          </a:xfrm>
        </p:grpSpPr>
        <p:grpSp>
          <p:nvGrpSpPr>
            <p:cNvPr id="23" name="Group 22"/>
            <p:cNvGrpSpPr/>
            <p:nvPr/>
          </p:nvGrpSpPr>
          <p:grpSpPr>
            <a:xfrm>
              <a:off x="3276600" y="2438400"/>
              <a:ext cx="2209800" cy="685800"/>
              <a:chOff x="3352800" y="2895600"/>
              <a:chExt cx="2209800" cy="685800"/>
            </a:xfrm>
          </p:grpSpPr>
          <p:cxnSp>
            <p:nvCxnSpPr>
              <p:cNvPr id="14" name="Straight Connector 13"/>
              <p:cNvCxnSpPr/>
              <p:nvPr/>
            </p:nvCxnSpPr>
            <p:spPr>
              <a:xfrm rot="5400000">
                <a:off x="3009900" y="32385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5219700" y="32385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352800" y="3352800"/>
                <a:ext cx="2209800" cy="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4267200" y="2819400"/>
              <a:ext cx="303288" cy="369332"/>
            </a:xfrm>
            <a:prstGeom prst="rect">
              <a:avLst/>
            </a:prstGeom>
            <a:noFill/>
          </p:spPr>
          <p:txBody>
            <a:bodyPr wrap="none" rtlCol="0">
              <a:spAutoFit/>
            </a:bodyPr>
            <a:lstStyle/>
            <a:p>
              <a:r>
                <a:rPr lang="en-US" i="1" dirty="0"/>
                <a:t>d</a:t>
              </a:r>
            </a:p>
          </p:txBody>
        </p:sp>
      </p:grpSp>
      <p:graphicFrame>
        <p:nvGraphicFramePr>
          <p:cNvPr id="2050" name="Object 2"/>
          <p:cNvGraphicFramePr>
            <a:graphicFrameLocks noChangeAspect="1"/>
          </p:cNvGraphicFramePr>
          <p:nvPr>
            <p:extLst>
              <p:ext uri="{D42A27DB-BD31-4B8C-83A1-F6EECF244321}">
                <p14:modId xmlns:p14="http://schemas.microsoft.com/office/powerpoint/2010/main" val="3814858905"/>
              </p:ext>
            </p:extLst>
          </p:nvPr>
        </p:nvGraphicFramePr>
        <p:xfrm>
          <a:off x="2071688" y="2713038"/>
          <a:ext cx="4051300" cy="457200"/>
        </p:xfrm>
        <a:graphic>
          <a:graphicData uri="http://schemas.openxmlformats.org/presentationml/2006/ole">
            <mc:AlternateContent xmlns:mc="http://schemas.openxmlformats.org/markup-compatibility/2006">
              <mc:Choice xmlns:v="urn:schemas-microsoft-com:vml" Requires="v">
                <p:oleObj spid="_x0000_s2527" name="معادلة" r:id="rId4" imgW="1650960" imgH="241200" progId="Equation.3">
                  <p:embed/>
                </p:oleObj>
              </mc:Choice>
              <mc:Fallback>
                <p:oleObj name="معادلة" r:id="rId4" imgW="1650960" imgH="241200" progId="Equation.3">
                  <p:embed/>
                  <p:pic>
                    <p:nvPicPr>
                      <p:cNvPr id="0" name="Picture 2"/>
                      <p:cNvPicPr>
                        <a:picLocks noChangeAspect="1" noChangeArrowheads="1"/>
                      </p:cNvPicPr>
                      <p:nvPr/>
                    </p:nvPicPr>
                    <p:blipFill>
                      <a:blip r:embed="rId5"/>
                      <a:srcRect/>
                      <a:stretch>
                        <a:fillRect/>
                      </a:stretch>
                    </p:blipFill>
                    <p:spPr bwMode="auto">
                      <a:xfrm>
                        <a:off x="2071688" y="2713038"/>
                        <a:ext cx="40513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3"/>
          <p:cNvGraphicFramePr>
            <a:graphicFrameLocks noChangeAspect="1"/>
          </p:cNvGraphicFramePr>
          <p:nvPr>
            <p:extLst>
              <p:ext uri="{D42A27DB-BD31-4B8C-83A1-F6EECF244321}">
                <p14:modId xmlns:p14="http://schemas.microsoft.com/office/powerpoint/2010/main" val="2077282860"/>
              </p:ext>
            </p:extLst>
          </p:nvPr>
        </p:nvGraphicFramePr>
        <p:xfrm>
          <a:off x="2103438" y="3352800"/>
          <a:ext cx="3929062" cy="457200"/>
        </p:xfrm>
        <a:graphic>
          <a:graphicData uri="http://schemas.openxmlformats.org/presentationml/2006/ole">
            <mc:AlternateContent xmlns:mc="http://schemas.openxmlformats.org/markup-compatibility/2006">
              <mc:Choice xmlns:v="urn:schemas-microsoft-com:vml" Requires="v">
                <p:oleObj spid="_x0000_s2528" name="معادلة" r:id="rId6" imgW="1600200" imgH="241200" progId="Equation.3">
                  <p:embed/>
                </p:oleObj>
              </mc:Choice>
              <mc:Fallback>
                <p:oleObj name="معادلة" r:id="rId6" imgW="1600200" imgH="241200" progId="Equation.3">
                  <p:embed/>
                  <p:pic>
                    <p:nvPicPr>
                      <p:cNvPr id="0" name="Picture 3"/>
                      <p:cNvPicPr>
                        <a:picLocks noChangeAspect="1" noChangeArrowheads="1"/>
                      </p:cNvPicPr>
                      <p:nvPr/>
                    </p:nvPicPr>
                    <p:blipFill>
                      <a:blip r:embed="rId7"/>
                      <a:srcRect/>
                      <a:stretch>
                        <a:fillRect/>
                      </a:stretch>
                    </p:blipFill>
                    <p:spPr bwMode="auto">
                      <a:xfrm>
                        <a:off x="2103438" y="3352800"/>
                        <a:ext cx="3929062"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TextBox 28"/>
          <p:cNvSpPr txBox="1"/>
          <p:nvPr/>
        </p:nvSpPr>
        <p:spPr>
          <a:xfrm>
            <a:off x="1332020" y="24825"/>
            <a:ext cx="5334858" cy="461665"/>
          </a:xfrm>
          <a:prstGeom prst="rect">
            <a:avLst/>
          </a:prstGeom>
          <a:noFill/>
        </p:spPr>
        <p:txBody>
          <a:bodyPr wrap="none" rtlCol="0">
            <a:spAutoFit/>
          </a:bodyPr>
          <a:lstStyle/>
          <a:p>
            <a:r>
              <a:rPr lang="en-US" sz="2400" b="1" u="sng" dirty="0">
                <a:solidFill>
                  <a:srgbClr val="FF0000"/>
                </a:solidFill>
              </a:rPr>
              <a:t>Example1: Positive work done by a force</a:t>
            </a:r>
          </a:p>
        </p:txBody>
      </p:sp>
      <p:cxnSp>
        <p:nvCxnSpPr>
          <p:cNvPr id="19" name="Straight Connector 18"/>
          <p:cNvCxnSpPr/>
          <p:nvPr/>
        </p:nvCxnSpPr>
        <p:spPr>
          <a:xfrm>
            <a:off x="3252355" y="1066800"/>
            <a:ext cx="38100" cy="1524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81000" y="4038600"/>
            <a:ext cx="8084008" cy="400110"/>
          </a:xfrm>
          <a:prstGeom prst="rect">
            <a:avLst/>
          </a:prstGeom>
          <a:noFill/>
        </p:spPr>
        <p:txBody>
          <a:bodyPr wrap="none" rtlCol="0">
            <a:spAutoFit/>
          </a:bodyPr>
          <a:lstStyle/>
          <a:p>
            <a:r>
              <a:rPr lang="en-US" sz="2000" b="1" dirty="0">
                <a:solidFill>
                  <a:srgbClr val="0000FF"/>
                </a:solidFill>
              </a:rPr>
              <a:t>Displacement and Force are always in the same direction for positive work</a:t>
            </a:r>
          </a:p>
        </p:txBody>
      </p:sp>
      <p:grpSp>
        <p:nvGrpSpPr>
          <p:cNvPr id="20" name="Group 19"/>
          <p:cNvGrpSpPr/>
          <p:nvPr/>
        </p:nvGrpSpPr>
        <p:grpSpPr>
          <a:xfrm>
            <a:off x="7772400" y="2590800"/>
            <a:ext cx="990600" cy="978932"/>
            <a:chOff x="7924800" y="2514600"/>
            <a:chExt cx="990600" cy="978932"/>
          </a:xfrm>
        </p:grpSpPr>
        <p:cxnSp>
          <p:nvCxnSpPr>
            <p:cNvPr id="21" name="Straight Arrow Connector 20"/>
            <p:cNvCxnSpPr/>
            <p:nvPr/>
          </p:nvCxnSpPr>
          <p:spPr>
            <a:xfrm>
              <a:off x="7924800" y="3048000"/>
              <a:ext cx="9906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8001000" y="2895600"/>
              <a:ext cx="914400" cy="0"/>
            </a:xfrm>
            <a:prstGeom prst="straightConnector1">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7924800" y="2895600"/>
              <a:ext cx="762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382000" y="3124200"/>
              <a:ext cx="304800" cy="369332"/>
            </a:xfrm>
            <a:prstGeom prst="rect">
              <a:avLst/>
            </a:prstGeom>
            <a:noFill/>
          </p:spPr>
          <p:txBody>
            <a:bodyPr wrap="square" rtlCol="0">
              <a:spAutoFit/>
            </a:bodyPr>
            <a:lstStyle/>
            <a:p>
              <a:r>
                <a:rPr lang="en-US" dirty="0"/>
                <a:t>d</a:t>
              </a:r>
            </a:p>
          </p:txBody>
        </p:sp>
        <p:sp>
          <p:nvSpPr>
            <p:cNvPr id="30" name="TextBox 29"/>
            <p:cNvSpPr txBox="1"/>
            <p:nvPr/>
          </p:nvSpPr>
          <p:spPr>
            <a:xfrm>
              <a:off x="8320136" y="2514600"/>
              <a:ext cx="290464" cy="369332"/>
            </a:xfrm>
            <a:prstGeom prst="rect">
              <a:avLst/>
            </a:prstGeom>
            <a:noFill/>
          </p:spPr>
          <p:txBody>
            <a:bodyPr wrap="none" rtlCol="0">
              <a:spAutoFit/>
            </a:bodyPr>
            <a:lstStyle/>
            <a:p>
              <a:r>
                <a:rPr lang="en-US" dirty="0"/>
                <a:t>F</a:t>
              </a:r>
            </a:p>
          </p:txBody>
        </p:sp>
      </p:grpSp>
      <p:grpSp>
        <p:nvGrpSpPr>
          <p:cNvPr id="33" name="Group 32"/>
          <p:cNvGrpSpPr/>
          <p:nvPr/>
        </p:nvGrpSpPr>
        <p:grpSpPr>
          <a:xfrm>
            <a:off x="838200" y="4572000"/>
            <a:ext cx="4016375" cy="369332"/>
            <a:chOff x="838200" y="5257800"/>
            <a:chExt cx="4016375" cy="369332"/>
          </a:xfrm>
        </p:grpSpPr>
        <p:graphicFrame>
          <p:nvGraphicFramePr>
            <p:cNvPr id="2054" name="Object 6"/>
            <p:cNvGraphicFramePr>
              <a:graphicFrameLocks noChangeAspect="1"/>
            </p:cNvGraphicFramePr>
            <p:nvPr>
              <p:extLst>
                <p:ext uri="{D42A27DB-BD31-4B8C-83A1-F6EECF244321}">
                  <p14:modId xmlns:p14="http://schemas.microsoft.com/office/powerpoint/2010/main" val="897166524"/>
                </p:ext>
              </p:extLst>
            </p:nvPr>
          </p:nvGraphicFramePr>
          <p:xfrm>
            <a:off x="3735388" y="5283200"/>
            <a:ext cx="1119187" cy="322262"/>
          </p:xfrm>
          <a:graphic>
            <a:graphicData uri="http://schemas.openxmlformats.org/presentationml/2006/ole">
              <mc:AlternateContent xmlns:mc="http://schemas.openxmlformats.org/markup-compatibility/2006">
                <mc:Choice xmlns:v="urn:schemas-microsoft-com:vml" Requires="v">
                  <p:oleObj spid="_x0000_s2529" name="معادلة" r:id="rId8" imgW="647640" imgH="241200" progId="Equation.3">
                    <p:embed/>
                  </p:oleObj>
                </mc:Choice>
                <mc:Fallback>
                  <p:oleObj name="معادلة" r:id="rId8" imgW="647640" imgH="241200" progId="Equation.3">
                    <p:embed/>
                    <p:pic>
                      <p:nvPicPr>
                        <p:cNvPr id="0" name="Picture 6"/>
                        <p:cNvPicPr>
                          <a:picLocks noChangeAspect="1" noChangeArrowheads="1"/>
                        </p:cNvPicPr>
                        <p:nvPr/>
                      </p:nvPicPr>
                      <p:blipFill>
                        <a:blip r:embed="rId9"/>
                        <a:srcRect/>
                        <a:stretch>
                          <a:fillRect/>
                        </a:stretch>
                      </p:blipFill>
                      <p:spPr bwMode="auto">
                        <a:xfrm>
                          <a:off x="3735388" y="5283200"/>
                          <a:ext cx="1119187" cy="322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TextBox 30"/>
            <p:cNvSpPr txBox="1"/>
            <p:nvPr/>
          </p:nvSpPr>
          <p:spPr>
            <a:xfrm>
              <a:off x="838200" y="5257800"/>
              <a:ext cx="2414892" cy="369332"/>
            </a:xfrm>
            <a:prstGeom prst="rect">
              <a:avLst/>
            </a:prstGeom>
            <a:noFill/>
          </p:spPr>
          <p:txBody>
            <a:bodyPr wrap="none" rtlCol="0">
              <a:spAutoFit/>
            </a:bodyPr>
            <a:lstStyle/>
            <a:p>
              <a:r>
                <a:rPr lang="en-US" b="1" dirty="0"/>
                <a:t>Q: What happen to KE?</a:t>
              </a:r>
            </a:p>
          </p:txBody>
        </p:sp>
      </p:grpSp>
      <p:sp>
        <p:nvSpPr>
          <p:cNvPr id="36" name="TextBox 35"/>
          <p:cNvSpPr txBox="1"/>
          <p:nvPr/>
        </p:nvSpPr>
        <p:spPr>
          <a:xfrm>
            <a:off x="1143000" y="5105400"/>
            <a:ext cx="4860626" cy="369332"/>
          </a:xfrm>
          <a:prstGeom prst="rect">
            <a:avLst/>
          </a:prstGeom>
          <a:noFill/>
        </p:spPr>
        <p:txBody>
          <a:bodyPr wrap="none" rtlCol="0">
            <a:spAutoFit/>
          </a:bodyPr>
          <a:lstStyle/>
          <a:p>
            <a:r>
              <a:rPr lang="en-US" b="1" dirty="0" err="1">
                <a:solidFill>
                  <a:srgbClr val="FF0000"/>
                </a:solidFill>
              </a:rPr>
              <a:t>Ans</a:t>
            </a:r>
            <a:r>
              <a:rPr lang="en-US" b="1" dirty="0">
                <a:solidFill>
                  <a:srgbClr val="FF0000"/>
                </a:solidFill>
              </a:rPr>
              <a:t>: Kinetic Energy increases from zero to  </a:t>
            </a:r>
            <a:r>
              <a:rPr lang="en-US" b="1" i="1" dirty="0">
                <a:solidFill>
                  <a:srgbClr val="FF0000"/>
                </a:solidFill>
              </a:rPr>
              <a:t>½ mv</a:t>
            </a:r>
            <a:r>
              <a:rPr lang="en-US" b="1" i="1" baseline="30000" dirty="0">
                <a:solidFill>
                  <a:srgbClr val="FF0000"/>
                </a:solidFill>
              </a:rPr>
              <a:t>2</a:t>
            </a:r>
          </a:p>
        </p:txBody>
      </p:sp>
      <p:sp>
        <p:nvSpPr>
          <p:cNvPr id="37" name="TextBox 36"/>
          <p:cNvSpPr txBox="1"/>
          <p:nvPr/>
        </p:nvSpPr>
        <p:spPr>
          <a:xfrm>
            <a:off x="914400" y="6019800"/>
            <a:ext cx="6356227" cy="646331"/>
          </a:xfrm>
          <a:prstGeom prst="rect">
            <a:avLst/>
          </a:prstGeom>
          <a:noFill/>
        </p:spPr>
        <p:txBody>
          <a:bodyPr wrap="none" rtlCol="0">
            <a:spAutoFit/>
          </a:bodyPr>
          <a:lstStyle/>
          <a:p>
            <a:r>
              <a:rPr lang="en-US" b="1" dirty="0">
                <a:solidFill>
                  <a:srgbClr val="0000FF"/>
                </a:solidFill>
              </a:rPr>
              <a:t>The body gains Kinetic Energy </a:t>
            </a:r>
            <a:r>
              <a:rPr lang="en-US" b="1" dirty="0">
                <a:solidFill>
                  <a:srgbClr val="FF0000"/>
                </a:solidFill>
              </a:rPr>
              <a:t>(</a:t>
            </a:r>
            <a:r>
              <a:rPr lang="el-GR" b="1" dirty="0">
                <a:solidFill>
                  <a:srgbClr val="FF0000"/>
                </a:solidFill>
                <a:latin typeface="Calibri"/>
              </a:rPr>
              <a:t>Δ</a:t>
            </a:r>
            <a:r>
              <a:rPr lang="en-US" b="1" dirty="0">
                <a:solidFill>
                  <a:srgbClr val="FF0000"/>
                </a:solidFill>
                <a:latin typeface="Calibri"/>
              </a:rPr>
              <a:t>K positive)</a:t>
            </a:r>
            <a:r>
              <a:rPr lang="en-US" b="1" dirty="0">
                <a:solidFill>
                  <a:srgbClr val="FF0000"/>
                </a:solidFill>
              </a:rPr>
              <a:t> </a:t>
            </a:r>
            <a:r>
              <a:rPr lang="en-US" b="1" dirty="0">
                <a:solidFill>
                  <a:srgbClr val="0000FF"/>
                </a:solidFill>
              </a:rPr>
              <a:t>during positive work.</a:t>
            </a:r>
          </a:p>
          <a:p>
            <a:r>
              <a:rPr lang="en-US" b="1" dirty="0">
                <a:solidFill>
                  <a:srgbClr val="0000FF"/>
                </a:solidFill>
              </a:rPr>
              <a:t>Force transfer energy to body during positive work.</a:t>
            </a:r>
          </a:p>
        </p:txBody>
      </p:sp>
      <p:sp>
        <p:nvSpPr>
          <p:cNvPr id="38" name="TextBox 37"/>
          <p:cNvSpPr txBox="1"/>
          <p:nvPr/>
        </p:nvSpPr>
        <p:spPr>
          <a:xfrm>
            <a:off x="1355889" y="533400"/>
            <a:ext cx="5806911" cy="338554"/>
          </a:xfrm>
          <a:prstGeom prst="rect">
            <a:avLst/>
          </a:prstGeom>
          <a:noFill/>
        </p:spPr>
        <p:txBody>
          <a:bodyPr wrap="none" rtlCol="0">
            <a:spAutoFit/>
          </a:bodyPr>
          <a:lstStyle/>
          <a:p>
            <a:r>
              <a:rPr lang="en-US" sz="1600" b="1" dirty="0"/>
              <a:t>Work is the scalar product of force (F) and displacement vector (d)</a:t>
            </a:r>
          </a:p>
        </p:txBody>
      </p:sp>
      <p:graphicFrame>
        <p:nvGraphicFramePr>
          <p:cNvPr id="32" name="Object 6"/>
          <p:cNvGraphicFramePr>
            <a:graphicFrameLocks noChangeAspect="1"/>
          </p:cNvGraphicFramePr>
          <p:nvPr>
            <p:extLst>
              <p:ext uri="{D42A27DB-BD31-4B8C-83A1-F6EECF244321}">
                <p14:modId xmlns:p14="http://schemas.microsoft.com/office/powerpoint/2010/main" val="3528035306"/>
              </p:ext>
            </p:extLst>
          </p:nvPr>
        </p:nvGraphicFramePr>
        <p:xfrm>
          <a:off x="1328052" y="5560497"/>
          <a:ext cx="3783984" cy="347108"/>
        </p:xfrm>
        <a:graphic>
          <a:graphicData uri="http://schemas.openxmlformats.org/presentationml/2006/ole">
            <mc:AlternateContent xmlns:mc="http://schemas.openxmlformats.org/markup-compatibility/2006">
              <mc:Choice xmlns:v="urn:schemas-microsoft-com:vml" Requires="v">
                <p:oleObj spid="_x0000_s2530" name="معادلة" r:id="rId10" imgW="2031840" imgH="241200" progId="Equation.3">
                  <p:embed/>
                </p:oleObj>
              </mc:Choice>
              <mc:Fallback>
                <p:oleObj name="معادلة" r:id="rId10" imgW="2031840" imgH="241200" progId="Equation.3">
                  <p:embed/>
                  <p:pic>
                    <p:nvPicPr>
                      <p:cNvPr id="0" name=""/>
                      <p:cNvPicPr>
                        <a:picLocks noChangeAspect="1" noChangeArrowheads="1"/>
                      </p:cNvPicPr>
                      <p:nvPr/>
                    </p:nvPicPr>
                    <p:blipFill>
                      <a:blip r:embed="rId11"/>
                      <a:srcRect/>
                      <a:stretch>
                        <a:fillRect/>
                      </a:stretch>
                    </p:blipFill>
                    <p:spPr bwMode="auto">
                      <a:xfrm>
                        <a:off x="1328052" y="5560497"/>
                        <a:ext cx="3783984" cy="347108"/>
                      </a:xfrm>
                      <a:prstGeom prst="rect">
                        <a:avLst/>
                      </a:prstGeom>
                      <a:noFill/>
                      <a:extLst/>
                    </p:spPr>
                  </p:pic>
                </p:oleObj>
              </mc:Fallback>
            </mc:AlternateContent>
          </a:graphicData>
        </a:graphic>
      </p:graphicFrame>
      <p:cxnSp>
        <p:nvCxnSpPr>
          <p:cNvPr id="34" name="Straight Connector 33"/>
          <p:cNvCxnSpPr/>
          <p:nvPr/>
        </p:nvCxnSpPr>
        <p:spPr>
          <a:xfrm>
            <a:off x="155575" y="876419"/>
            <a:ext cx="891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0 0  L 0.25 0  E" pathEditMode="relative" ptsTypes="">
                                      <p:cBhvr>
                                        <p:cTn id="10" dur="3000" fill="hold"/>
                                        <p:tgtEl>
                                          <p:spTgt spid="2"/>
                                        </p:tgtEl>
                                        <p:attrNameLst>
                                          <p:attrName>ppt_x</p:attrName>
                                          <p:attrName>ppt_y</p:attrName>
                                        </p:attrNameLst>
                                      </p:cBhvr>
                                    </p:animMotion>
                                  </p:childTnLst>
                                </p:cTn>
                              </p:par>
                              <p:par>
                                <p:cTn id="11" presetID="63" presetClass="path" presetSubtype="0" accel="50000" decel="50000" fill="hold" nodeType="withEffect">
                                  <p:stCondLst>
                                    <p:cond delay="0"/>
                                  </p:stCondLst>
                                  <p:childTnLst>
                                    <p:animMotion origin="layout" path="M 0 0  L 0.25 0  E" pathEditMode="relative" ptsTypes="">
                                      <p:cBhvr>
                                        <p:cTn id="12" dur="3000" fill="hold"/>
                                        <p:tgtEl>
                                          <p:spTgt spid="11"/>
                                        </p:tgtEl>
                                        <p:attrNameLst>
                                          <p:attrName>ppt_x</p:attrName>
                                          <p:attrName>ppt_y</p:attrName>
                                        </p:attrNameLst>
                                      </p:cBhvr>
                                    </p:animMotion>
                                  </p:childTnLst>
                                </p:cTn>
                              </p:par>
                            </p:childTnLst>
                          </p:cTn>
                        </p:par>
                        <p:par>
                          <p:cTn id="13" fill="hold">
                            <p:stCondLst>
                              <p:cond delay="3000"/>
                            </p:stCondLst>
                            <p:childTnLst>
                              <p:par>
                                <p:cTn id="14" presetID="1"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05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295400" y="24825"/>
            <a:ext cx="7279172" cy="584775"/>
          </a:xfrm>
          <a:prstGeom prst="rect">
            <a:avLst/>
          </a:prstGeom>
          <a:noFill/>
        </p:spPr>
        <p:txBody>
          <a:bodyPr wrap="none" rtlCol="0">
            <a:spAutoFit/>
          </a:bodyPr>
          <a:lstStyle/>
          <a:p>
            <a:r>
              <a:rPr lang="en-US" sz="3200" b="1" dirty="0">
                <a:solidFill>
                  <a:srgbClr val="FF0000"/>
                </a:solidFill>
              </a:rPr>
              <a:t>Conservative and non-conservative forces</a:t>
            </a:r>
          </a:p>
        </p:txBody>
      </p:sp>
      <p:sp>
        <p:nvSpPr>
          <p:cNvPr id="16" name="TextBox 15"/>
          <p:cNvSpPr txBox="1"/>
          <p:nvPr/>
        </p:nvSpPr>
        <p:spPr>
          <a:xfrm>
            <a:off x="0" y="762000"/>
            <a:ext cx="3962400" cy="1015663"/>
          </a:xfrm>
          <a:prstGeom prst="rect">
            <a:avLst/>
          </a:prstGeom>
          <a:noFill/>
        </p:spPr>
        <p:txBody>
          <a:bodyPr wrap="square" rtlCol="0">
            <a:spAutoFit/>
          </a:bodyPr>
          <a:lstStyle/>
          <a:p>
            <a:r>
              <a:rPr lang="en-US" sz="2000" b="1" u="sng" dirty="0">
                <a:solidFill>
                  <a:srgbClr val="0000FF"/>
                </a:solidFill>
              </a:rPr>
              <a:t>Conservative force:</a:t>
            </a:r>
          </a:p>
          <a:p>
            <a:r>
              <a:rPr lang="en-US" sz="2000" b="1" dirty="0">
                <a:solidFill>
                  <a:srgbClr val="0000FF"/>
                </a:solidFill>
              </a:rPr>
              <a:t>The net work done by conservative force in a closed path is zero</a:t>
            </a:r>
          </a:p>
        </p:txBody>
      </p:sp>
      <p:sp>
        <p:nvSpPr>
          <p:cNvPr id="6" name="TextBox 5"/>
          <p:cNvSpPr txBox="1"/>
          <p:nvPr/>
        </p:nvSpPr>
        <p:spPr>
          <a:xfrm>
            <a:off x="4648200" y="762000"/>
            <a:ext cx="4191000" cy="1015663"/>
          </a:xfrm>
          <a:prstGeom prst="rect">
            <a:avLst/>
          </a:prstGeom>
          <a:noFill/>
        </p:spPr>
        <p:txBody>
          <a:bodyPr wrap="square" rtlCol="0">
            <a:spAutoFit/>
          </a:bodyPr>
          <a:lstStyle/>
          <a:p>
            <a:r>
              <a:rPr lang="en-US" sz="2000" b="1" u="sng" dirty="0">
                <a:solidFill>
                  <a:srgbClr val="0000FF"/>
                </a:solidFill>
              </a:rPr>
              <a:t>Non-conservative force:</a:t>
            </a:r>
          </a:p>
          <a:p>
            <a:r>
              <a:rPr lang="en-US" sz="2000" b="1" dirty="0">
                <a:solidFill>
                  <a:srgbClr val="0000FF"/>
                </a:solidFill>
              </a:rPr>
              <a:t>The net work done by conservative force in a closed path path is not zero</a:t>
            </a:r>
          </a:p>
        </p:txBody>
      </p:sp>
      <p:sp>
        <p:nvSpPr>
          <p:cNvPr id="7" name="Oval 6"/>
          <p:cNvSpPr/>
          <p:nvPr/>
        </p:nvSpPr>
        <p:spPr>
          <a:xfrm>
            <a:off x="1066800" y="4800600"/>
            <a:ext cx="381000" cy="381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2" name="Group 17"/>
          <p:cNvGrpSpPr/>
          <p:nvPr/>
        </p:nvGrpSpPr>
        <p:grpSpPr>
          <a:xfrm>
            <a:off x="381000" y="2618510"/>
            <a:ext cx="1828800" cy="2439988"/>
            <a:chOff x="381000" y="3124200"/>
            <a:chExt cx="1828800" cy="2439988"/>
          </a:xfrm>
        </p:grpSpPr>
        <p:cxnSp>
          <p:nvCxnSpPr>
            <p:cNvPr id="9" name="Straight Connector 8"/>
            <p:cNvCxnSpPr/>
            <p:nvPr/>
          </p:nvCxnSpPr>
          <p:spPr>
            <a:xfrm>
              <a:off x="381000" y="5562600"/>
              <a:ext cx="1828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1000" y="3124200"/>
              <a:ext cx="1828800"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16"/>
            <p:cNvGrpSpPr/>
            <p:nvPr/>
          </p:nvGrpSpPr>
          <p:grpSpPr>
            <a:xfrm>
              <a:off x="381000" y="3124994"/>
              <a:ext cx="229394" cy="2439194"/>
              <a:chOff x="381000" y="3124994"/>
              <a:chExt cx="229394" cy="2439194"/>
            </a:xfrm>
          </p:grpSpPr>
          <p:cxnSp>
            <p:nvCxnSpPr>
              <p:cNvPr id="12" name="Straight Arrow Connector 11"/>
              <p:cNvCxnSpPr/>
              <p:nvPr/>
            </p:nvCxnSpPr>
            <p:spPr>
              <a:xfrm rot="5400000">
                <a:off x="-609997" y="4343797"/>
                <a:ext cx="2439194" cy="1588"/>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81000" y="4114800"/>
                <a:ext cx="228600" cy="369332"/>
              </a:xfrm>
              <a:prstGeom prst="rect">
                <a:avLst/>
              </a:prstGeom>
              <a:noFill/>
            </p:spPr>
            <p:txBody>
              <a:bodyPr wrap="square" rtlCol="0">
                <a:spAutoFit/>
              </a:bodyPr>
              <a:lstStyle/>
              <a:p>
                <a:r>
                  <a:rPr lang="en-US" i="1" dirty="0"/>
                  <a:t>h</a:t>
                </a:r>
              </a:p>
            </p:txBody>
          </p:sp>
        </p:grpSp>
      </p:grpSp>
      <p:sp>
        <p:nvSpPr>
          <p:cNvPr id="19" name="Oval 18"/>
          <p:cNvSpPr/>
          <p:nvPr/>
        </p:nvSpPr>
        <p:spPr>
          <a:xfrm>
            <a:off x="5943600" y="4724400"/>
            <a:ext cx="381000" cy="381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5" name="Group 22"/>
          <p:cNvGrpSpPr/>
          <p:nvPr/>
        </p:nvGrpSpPr>
        <p:grpSpPr>
          <a:xfrm>
            <a:off x="5029200" y="2514600"/>
            <a:ext cx="1828800" cy="2439988"/>
            <a:chOff x="381000" y="3124200"/>
            <a:chExt cx="1828800" cy="2439988"/>
          </a:xfrm>
        </p:grpSpPr>
        <p:cxnSp>
          <p:nvCxnSpPr>
            <p:cNvPr id="24" name="Straight Connector 23"/>
            <p:cNvCxnSpPr/>
            <p:nvPr/>
          </p:nvCxnSpPr>
          <p:spPr>
            <a:xfrm>
              <a:off x="381000" y="5562600"/>
              <a:ext cx="1828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81000" y="3124200"/>
              <a:ext cx="1828800"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16"/>
            <p:cNvGrpSpPr/>
            <p:nvPr/>
          </p:nvGrpSpPr>
          <p:grpSpPr>
            <a:xfrm>
              <a:off x="381000" y="3124994"/>
              <a:ext cx="229394" cy="2439194"/>
              <a:chOff x="381000" y="3124994"/>
              <a:chExt cx="229394" cy="2439194"/>
            </a:xfrm>
          </p:grpSpPr>
          <p:cxnSp>
            <p:nvCxnSpPr>
              <p:cNvPr id="27" name="Straight Arrow Connector 26"/>
              <p:cNvCxnSpPr/>
              <p:nvPr/>
            </p:nvCxnSpPr>
            <p:spPr>
              <a:xfrm rot="5400000">
                <a:off x="-609997" y="4343797"/>
                <a:ext cx="2439194" cy="1588"/>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1000" y="4114800"/>
                <a:ext cx="228600" cy="369332"/>
              </a:xfrm>
              <a:prstGeom prst="rect">
                <a:avLst/>
              </a:prstGeom>
              <a:noFill/>
            </p:spPr>
            <p:txBody>
              <a:bodyPr wrap="square" rtlCol="0">
                <a:spAutoFit/>
              </a:bodyPr>
              <a:lstStyle/>
              <a:p>
                <a:r>
                  <a:rPr lang="en-US" i="1" dirty="0"/>
                  <a:t>h</a:t>
                </a:r>
              </a:p>
            </p:txBody>
          </p:sp>
        </p:grpSp>
      </p:grpSp>
      <p:sp>
        <p:nvSpPr>
          <p:cNvPr id="29" name="TextBox 28"/>
          <p:cNvSpPr txBox="1"/>
          <p:nvPr/>
        </p:nvSpPr>
        <p:spPr>
          <a:xfrm>
            <a:off x="533400" y="1828800"/>
            <a:ext cx="1702582" cy="646331"/>
          </a:xfrm>
          <a:prstGeom prst="rect">
            <a:avLst/>
          </a:prstGeom>
          <a:noFill/>
        </p:spPr>
        <p:txBody>
          <a:bodyPr wrap="none" rtlCol="0">
            <a:spAutoFit/>
          </a:bodyPr>
          <a:lstStyle/>
          <a:p>
            <a:r>
              <a:rPr lang="en-US" sz="1200" b="1" dirty="0"/>
              <a:t>Example: </a:t>
            </a:r>
          </a:p>
          <a:p>
            <a:r>
              <a:rPr lang="en-US" sz="1200" b="1" dirty="0"/>
              <a:t>Gravitational force (</a:t>
            </a:r>
            <a:r>
              <a:rPr lang="en-US" sz="1200" b="1" dirty="0">
                <a:solidFill>
                  <a:srgbClr val="FF0000"/>
                </a:solidFill>
              </a:rPr>
              <a:t>mg</a:t>
            </a:r>
            <a:r>
              <a:rPr lang="en-US" sz="1200" b="1" dirty="0"/>
              <a:t>)</a:t>
            </a:r>
          </a:p>
          <a:p>
            <a:r>
              <a:rPr lang="en-US" sz="1200" b="1" dirty="0"/>
              <a:t>Spring force </a:t>
            </a:r>
            <a:r>
              <a:rPr lang="en-US" sz="1200" b="1" dirty="0">
                <a:solidFill>
                  <a:srgbClr val="FF0000"/>
                </a:solidFill>
              </a:rPr>
              <a:t>(-</a:t>
            </a:r>
            <a:r>
              <a:rPr lang="en-US" sz="1200" b="1" dirty="0" err="1">
                <a:solidFill>
                  <a:srgbClr val="FF0000"/>
                </a:solidFill>
              </a:rPr>
              <a:t>kx</a:t>
            </a:r>
            <a:r>
              <a:rPr lang="en-US" sz="1200" b="1" dirty="0"/>
              <a:t>)</a:t>
            </a:r>
          </a:p>
        </p:txBody>
      </p:sp>
      <p:sp>
        <p:nvSpPr>
          <p:cNvPr id="30" name="TextBox 29"/>
          <p:cNvSpPr txBox="1"/>
          <p:nvPr/>
        </p:nvSpPr>
        <p:spPr>
          <a:xfrm>
            <a:off x="5252999" y="1828800"/>
            <a:ext cx="1051057" cy="461665"/>
          </a:xfrm>
          <a:prstGeom prst="rect">
            <a:avLst/>
          </a:prstGeom>
          <a:noFill/>
        </p:spPr>
        <p:txBody>
          <a:bodyPr wrap="none" rtlCol="0">
            <a:spAutoFit/>
          </a:bodyPr>
          <a:lstStyle/>
          <a:p>
            <a:r>
              <a:rPr lang="en-US" sz="1200" b="1" dirty="0"/>
              <a:t>Example:</a:t>
            </a:r>
          </a:p>
          <a:p>
            <a:r>
              <a:rPr lang="en-US" sz="1200" b="1" dirty="0"/>
              <a:t>Friction Force</a:t>
            </a:r>
          </a:p>
        </p:txBody>
      </p:sp>
      <p:sp>
        <p:nvSpPr>
          <p:cNvPr id="31" name="TextBox 30"/>
          <p:cNvSpPr txBox="1"/>
          <p:nvPr/>
        </p:nvSpPr>
        <p:spPr>
          <a:xfrm>
            <a:off x="304800" y="5410200"/>
            <a:ext cx="2415213" cy="369332"/>
          </a:xfrm>
          <a:prstGeom prst="rect">
            <a:avLst/>
          </a:prstGeom>
          <a:noFill/>
        </p:spPr>
        <p:txBody>
          <a:bodyPr wrap="none" rtlCol="0">
            <a:spAutoFit/>
          </a:bodyPr>
          <a:lstStyle/>
          <a:p>
            <a:r>
              <a:rPr lang="en-US" b="1" dirty="0"/>
              <a:t>Energy doesn’t get lost</a:t>
            </a:r>
          </a:p>
        </p:txBody>
      </p:sp>
      <p:sp>
        <p:nvSpPr>
          <p:cNvPr id="32" name="TextBox 31"/>
          <p:cNvSpPr txBox="1"/>
          <p:nvPr/>
        </p:nvSpPr>
        <p:spPr>
          <a:xfrm>
            <a:off x="4972408" y="5410200"/>
            <a:ext cx="3532827" cy="369332"/>
          </a:xfrm>
          <a:prstGeom prst="rect">
            <a:avLst/>
          </a:prstGeom>
          <a:noFill/>
        </p:spPr>
        <p:txBody>
          <a:bodyPr wrap="none" rtlCol="0">
            <a:spAutoFit/>
          </a:bodyPr>
          <a:lstStyle/>
          <a:p>
            <a:r>
              <a:rPr lang="en-US" b="1" dirty="0"/>
              <a:t>Energy gets lost in the form of heat</a:t>
            </a:r>
          </a:p>
        </p:txBody>
      </p:sp>
      <p:graphicFrame>
        <p:nvGraphicFramePr>
          <p:cNvPr id="162820" name="Object 4"/>
          <p:cNvGraphicFramePr>
            <a:graphicFrameLocks noChangeAspect="1"/>
          </p:cNvGraphicFramePr>
          <p:nvPr/>
        </p:nvGraphicFramePr>
        <p:xfrm>
          <a:off x="1479550" y="3543300"/>
          <a:ext cx="2374900" cy="482600"/>
        </p:xfrm>
        <a:graphic>
          <a:graphicData uri="http://schemas.openxmlformats.org/presentationml/2006/ole">
            <mc:AlternateContent xmlns:mc="http://schemas.openxmlformats.org/markup-compatibility/2006">
              <mc:Choice xmlns:v="urn:schemas-microsoft-com:vml" Requires="v">
                <p:oleObj spid="_x0000_s352500" name="Equation" r:id="rId3" imgW="1358640" imgH="241200" progId="Equation.3">
                  <p:embed/>
                </p:oleObj>
              </mc:Choice>
              <mc:Fallback>
                <p:oleObj name="Equation" r:id="rId3" imgW="135864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9550" y="3543300"/>
                        <a:ext cx="23749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2821" name="Object 5"/>
          <p:cNvGraphicFramePr>
            <a:graphicFrameLocks noChangeAspect="1"/>
          </p:cNvGraphicFramePr>
          <p:nvPr/>
        </p:nvGraphicFramePr>
        <p:xfrm>
          <a:off x="6400800" y="3657600"/>
          <a:ext cx="2514600" cy="406400"/>
        </p:xfrm>
        <a:graphic>
          <a:graphicData uri="http://schemas.openxmlformats.org/presentationml/2006/ole">
            <mc:AlternateContent xmlns:mc="http://schemas.openxmlformats.org/markup-compatibility/2006">
              <mc:Choice xmlns:v="urn:schemas-microsoft-com:vml" Requires="v">
                <p:oleObj spid="_x0000_s352501" name="Equation" r:id="rId5" imgW="1498320" imgH="203040" progId="Equation.3">
                  <p:embed/>
                </p:oleObj>
              </mc:Choice>
              <mc:Fallback>
                <p:oleObj name="Equation" r:id="rId5" imgW="1498320" imgH="2030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3657600"/>
                        <a:ext cx="25146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TextBox 32"/>
          <p:cNvSpPr txBox="1"/>
          <p:nvPr/>
        </p:nvSpPr>
        <p:spPr>
          <a:xfrm>
            <a:off x="152400" y="5830669"/>
            <a:ext cx="3886200" cy="923330"/>
          </a:xfrm>
          <a:prstGeom prst="rect">
            <a:avLst/>
          </a:prstGeom>
          <a:noFill/>
        </p:spPr>
        <p:txBody>
          <a:bodyPr wrap="square" rtlCol="0">
            <a:spAutoFit/>
          </a:bodyPr>
          <a:lstStyle/>
          <a:p>
            <a:r>
              <a:rPr lang="en-US" b="1" dirty="0">
                <a:solidFill>
                  <a:srgbClr val="FF0000"/>
                </a:solidFill>
              </a:rPr>
              <a:t>Work depends on the initial and final positions only not in the path followed by the particle </a:t>
            </a:r>
          </a:p>
        </p:txBody>
      </p:sp>
      <p:sp>
        <p:nvSpPr>
          <p:cNvPr id="34" name="TextBox 33"/>
          <p:cNvSpPr txBox="1"/>
          <p:nvPr/>
        </p:nvSpPr>
        <p:spPr>
          <a:xfrm>
            <a:off x="4876800" y="5867400"/>
            <a:ext cx="4191000" cy="923330"/>
          </a:xfrm>
          <a:prstGeom prst="rect">
            <a:avLst/>
          </a:prstGeom>
          <a:noFill/>
        </p:spPr>
        <p:txBody>
          <a:bodyPr wrap="square" rtlCol="0">
            <a:spAutoFit/>
          </a:bodyPr>
          <a:lstStyle/>
          <a:p>
            <a:r>
              <a:rPr lang="en-US" b="1" dirty="0">
                <a:solidFill>
                  <a:srgbClr val="FF0000"/>
                </a:solidFill>
              </a:rPr>
              <a:t>Work depends on the path followed by the particle. Longer the path more energy gets lost</a:t>
            </a:r>
          </a:p>
        </p:txBody>
      </p:sp>
      <p:cxnSp>
        <p:nvCxnSpPr>
          <p:cNvPr id="36" name="Straight Connector 35"/>
          <p:cNvCxnSpPr/>
          <p:nvPr/>
        </p:nvCxnSpPr>
        <p:spPr>
          <a:xfrm rot="5400000" flipH="1" flipV="1">
            <a:off x="1600200" y="3886200"/>
            <a:ext cx="5638800" cy="1588"/>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52400" y="762000"/>
            <a:ext cx="891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5486401" y="2362200"/>
            <a:ext cx="505608" cy="2973593"/>
            <a:chOff x="5486401" y="2362200"/>
            <a:chExt cx="505608" cy="2973593"/>
          </a:xfrm>
        </p:grpSpPr>
        <p:grpSp>
          <p:nvGrpSpPr>
            <p:cNvPr id="4" name="Group 21"/>
            <p:cNvGrpSpPr/>
            <p:nvPr/>
          </p:nvGrpSpPr>
          <p:grpSpPr>
            <a:xfrm>
              <a:off x="5486401" y="2362200"/>
              <a:ext cx="443344" cy="2971800"/>
              <a:chOff x="5638801" y="3048000"/>
              <a:chExt cx="443344" cy="2971800"/>
            </a:xfrm>
          </p:grpSpPr>
          <p:sp>
            <p:nvSpPr>
              <p:cNvPr id="20" name="Rectangle 19"/>
              <p:cNvSpPr/>
              <p:nvPr/>
            </p:nvSpPr>
            <p:spPr>
              <a:xfrm>
                <a:off x="5701145" y="3048000"/>
                <a:ext cx="381000" cy="29718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rot="16200000">
                <a:off x="5058481" y="4390319"/>
                <a:ext cx="1529971" cy="369332"/>
              </a:xfrm>
              <a:prstGeom prst="rect">
                <a:avLst/>
              </a:prstGeom>
              <a:noFill/>
            </p:spPr>
            <p:txBody>
              <a:bodyPr wrap="none" rtlCol="0">
                <a:spAutoFit/>
              </a:bodyPr>
              <a:lstStyle/>
              <a:p>
                <a:r>
                  <a:rPr lang="en-US" dirty="0"/>
                  <a:t>Rough Surface</a:t>
                </a:r>
              </a:p>
            </p:txBody>
          </p:sp>
        </p:grpSp>
        <p:sp>
          <p:nvSpPr>
            <p:cNvPr id="11" name="Freeform 10"/>
            <p:cNvSpPr/>
            <p:nvPr/>
          </p:nvSpPr>
          <p:spPr>
            <a:xfrm>
              <a:off x="5916706" y="2377440"/>
              <a:ext cx="75303" cy="2958353"/>
            </a:xfrm>
            <a:custGeom>
              <a:avLst/>
              <a:gdLst>
                <a:gd name="connsiteX0" fmla="*/ 10758 w 75303"/>
                <a:gd name="connsiteY0" fmla="*/ 0 h 2958353"/>
                <a:gd name="connsiteX1" fmla="*/ 21515 w 75303"/>
                <a:gd name="connsiteY1" fmla="*/ 118334 h 2958353"/>
                <a:gd name="connsiteX2" fmla="*/ 32273 w 75303"/>
                <a:gd name="connsiteY2" fmla="*/ 333487 h 2958353"/>
                <a:gd name="connsiteX3" fmla="*/ 10758 w 75303"/>
                <a:gd name="connsiteY3" fmla="*/ 462579 h 2958353"/>
                <a:gd name="connsiteX4" fmla="*/ 43030 w 75303"/>
                <a:gd name="connsiteY4" fmla="*/ 602428 h 2958353"/>
                <a:gd name="connsiteX5" fmla="*/ 21515 w 75303"/>
                <a:gd name="connsiteY5" fmla="*/ 699247 h 2958353"/>
                <a:gd name="connsiteX6" fmla="*/ 32273 w 75303"/>
                <a:gd name="connsiteY6" fmla="*/ 796066 h 2958353"/>
                <a:gd name="connsiteX7" fmla="*/ 32273 w 75303"/>
                <a:gd name="connsiteY7" fmla="*/ 989704 h 2958353"/>
                <a:gd name="connsiteX8" fmla="*/ 0 w 75303"/>
                <a:gd name="connsiteY8" fmla="*/ 1172584 h 2958353"/>
                <a:gd name="connsiteX9" fmla="*/ 43030 w 75303"/>
                <a:gd name="connsiteY9" fmla="*/ 1258645 h 2958353"/>
                <a:gd name="connsiteX10" fmla="*/ 32273 w 75303"/>
                <a:gd name="connsiteY10" fmla="*/ 1366221 h 2958353"/>
                <a:gd name="connsiteX11" fmla="*/ 21515 w 75303"/>
                <a:gd name="connsiteY11" fmla="*/ 1516828 h 2958353"/>
                <a:gd name="connsiteX12" fmla="*/ 32273 w 75303"/>
                <a:gd name="connsiteY12" fmla="*/ 1688951 h 2958353"/>
                <a:gd name="connsiteX13" fmla="*/ 32273 w 75303"/>
                <a:gd name="connsiteY13" fmla="*/ 1785769 h 2958353"/>
                <a:gd name="connsiteX14" fmla="*/ 75303 w 75303"/>
                <a:gd name="connsiteY14" fmla="*/ 1818042 h 2958353"/>
                <a:gd name="connsiteX15" fmla="*/ 21515 w 75303"/>
                <a:gd name="connsiteY15" fmla="*/ 1925619 h 2958353"/>
                <a:gd name="connsiteX16" fmla="*/ 32273 w 75303"/>
                <a:gd name="connsiteY16" fmla="*/ 2065468 h 2958353"/>
                <a:gd name="connsiteX17" fmla="*/ 43030 w 75303"/>
                <a:gd name="connsiteY17" fmla="*/ 2302136 h 2958353"/>
                <a:gd name="connsiteX18" fmla="*/ 21515 w 75303"/>
                <a:gd name="connsiteY18" fmla="*/ 2420471 h 2958353"/>
                <a:gd name="connsiteX19" fmla="*/ 21515 w 75303"/>
                <a:gd name="connsiteY19" fmla="*/ 2528047 h 2958353"/>
                <a:gd name="connsiteX20" fmla="*/ 53788 w 75303"/>
                <a:gd name="connsiteY20" fmla="*/ 2635624 h 2958353"/>
                <a:gd name="connsiteX21" fmla="*/ 43030 w 75303"/>
                <a:gd name="connsiteY21" fmla="*/ 2700169 h 2958353"/>
                <a:gd name="connsiteX22" fmla="*/ 43030 w 75303"/>
                <a:gd name="connsiteY22" fmla="*/ 2829261 h 2958353"/>
                <a:gd name="connsiteX23" fmla="*/ 21515 w 75303"/>
                <a:gd name="connsiteY23" fmla="*/ 2958353 h 295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303" h="2958353">
                  <a:moveTo>
                    <a:pt x="10758" y="0"/>
                  </a:moveTo>
                  <a:lnTo>
                    <a:pt x="21515" y="118334"/>
                  </a:lnTo>
                  <a:lnTo>
                    <a:pt x="32273" y="333487"/>
                  </a:lnTo>
                  <a:lnTo>
                    <a:pt x="10758" y="462579"/>
                  </a:lnTo>
                  <a:lnTo>
                    <a:pt x="43030" y="602428"/>
                  </a:lnTo>
                  <a:lnTo>
                    <a:pt x="21515" y="699247"/>
                  </a:lnTo>
                  <a:lnTo>
                    <a:pt x="32273" y="796066"/>
                  </a:lnTo>
                  <a:lnTo>
                    <a:pt x="32273" y="989704"/>
                  </a:lnTo>
                  <a:lnTo>
                    <a:pt x="0" y="1172584"/>
                  </a:lnTo>
                  <a:lnTo>
                    <a:pt x="43030" y="1258645"/>
                  </a:lnTo>
                  <a:lnTo>
                    <a:pt x="32273" y="1366221"/>
                  </a:lnTo>
                  <a:lnTo>
                    <a:pt x="21515" y="1516828"/>
                  </a:lnTo>
                  <a:lnTo>
                    <a:pt x="32273" y="1688951"/>
                  </a:lnTo>
                  <a:lnTo>
                    <a:pt x="32273" y="1785769"/>
                  </a:lnTo>
                  <a:lnTo>
                    <a:pt x="75303" y="1818042"/>
                  </a:lnTo>
                  <a:lnTo>
                    <a:pt x="21515" y="1925619"/>
                  </a:lnTo>
                  <a:lnTo>
                    <a:pt x="32273" y="2065468"/>
                  </a:lnTo>
                  <a:lnTo>
                    <a:pt x="43030" y="2302136"/>
                  </a:lnTo>
                  <a:lnTo>
                    <a:pt x="21515" y="2420471"/>
                  </a:lnTo>
                  <a:lnTo>
                    <a:pt x="21515" y="2528047"/>
                  </a:lnTo>
                  <a:lnTo>
                    <a:pt x="53788" y="2635624"/>
                  </a:lnTo>
                  <a:lnTo>
                    <a:pt x="43030" y="2700169"/>
                  </a:lnTo>
                  <a:lnTo>
                    <a:pt x="43030" y="2829261"/>
                  </a:lnTo>
                  <a:lnTo>
                    <a:pt x="21515" y="2958353"/>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4" presetClass="path" presetSubtype="0" autoRev="1" fill="hold" grpId="0" nodeType="clickEffect">
                                  <p:stCondLst>
                                    <p:cond delay="0"/>
                                  </p:stCondLst>
                                  <p:childTnLst>
                                    <p:animMotion origin="layout" path="M 0 0  L 0 -0.33333  E" pathEditMode="relative" ptsTypes="">
                                      <p:cBhvr>
                                        <p:cTn id="10" dur="2000" fill="hold"/>
                                        <p:tgtEl>
                                          <p:spTgt spid="7"/>
                                        </p:tgtEl>
                                        <p:attrNameLst>
                                          <p:attrName>ppt_x</p:attrName>
                                          <p:attrName>ppt_y</p:attrName>
                                        </p:attrNameLst>
                                      </p:cBhvr>
                                    </p:animMotion>
                                  </p:childTnLst>
                                </p:cTn>
                              </p:par>
                              <p:par>
                                <p:cTn id="11" presetID="1" presetClass="entr" presetSubtype="0" fill="hold" nodeType="withEffect">
                                  <p:stCondLst>
                                    <p:cond delay="200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28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down)">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1" nodeType="click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38" presetClass="path" presetSubtype="0" autoRev="1" fill="hold" grpId="0" nodeType="clickEffect">
                                  <p:stCondLst>
                                    <p:cond delay="0"/>
                                  </p:stCondLst>
                                  <p:childTnLst>
                                    <p:animMotion origin="layout" path="M -0.00417 -0.00047 L 0.00382 -0.02176 L -0.00417 -0.0419 L 0.00382 -0.0632 L -0.00417 -0.08449 L 0.00382 -0.1044 L -0.00417 -0.1257 L 0.00382 -0.14584 L -0.00417 -0.16713 L 0.00382 -0.18843 L -0.00417 -0.20857 L 0.00382 -0.22986 L -0.00417 -0.24977 L 0.00382 -0.27107 L -0.00417 -0.29236 L 0.00382 -0.3125 L -0.00399 -0.3338 " pathEditMode="relative" rAng="16200000" ptsTypes="FFFFFFFFFFFFFFFFF">
                                      <p:cBhvr>
                                        <p:cTn id="49" dur="2000" fill="hold"/>
                                        <p:tgtEl>
                                          <p:spTgt spid="19"/>
                                        </p:tgtEl>
                                        <p:attrNameLst>
                                          <p:attrName>ppt_x</p:attrName>
                                          <p:attrName>ppt_y</p:attrName>
                                        </p:attrNameLst>
                                      </p:cBhvr>
                                      <p:rCtr x="400" y="-16700"/>
                                    </p:animMotion>
                                  </p:childTnLst>
                                </p:cTn>
                              </p:par>
                              <p:par>
                                <p:cTn id="50" presetID="1" presetClass="entr" presetSubtype="0" fill="hold" nodeType="withEffect">
                                  <p:stCondLst>
                                    <p:cond delay="2000"/>
                                  </p:stCondLst>
                                  <p:childTnLst>
                                    <p:set>
                                      <p:cBhvr>
                                        <p:cTn id="51" dur="1" fill="hold">
                                          <p:stCondLst>
                                            <p:cond delay="0"/>
                                          </p:stCondLst>
                                        </p:cTn>
                                        <p:tgtEl>
                                          <p:spTgt spid="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6282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19" grpId="0" animBg="1"/>
      <p:bldP spid="19" grpId="1" animBg="1"/>
      <p:bldP spid="30" grpId="0"/>
      <p:bldP spid="31" grpId="0"/>
      <p:bldP spid="32" grpId="0"/>
      <p:bldP spid="33" grpId="0"/>
      <p:bldP spid="3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9" name="Picture 11"/>
          <p:cNvPicPr>
            <a:picLocks noChangeAspect="1" noChangeArrowheads="1"/>
          </p:cNvPicPr>
          <p:nvPr/>
        </p:nvPicPr>
        <p:blipFill>
          <a:blip r:embed="rId2" cstate="print"/>
          <a:srcRect/>
          <a:stretch>
            <a:fillRect/>
          </a:stretch>
        </p:blipFill>
        <p:spPr bwMode="auto">
          <a:xfrm>
            <a:off x="381000" y="762000"/>
            <a:ext cx="8153400" cy="2761401"/>
          </a:xfrm>
          <a:prstGeom prst="rect">
            <a:avLst/>
          </a:prstGeom>
          <a:noFill/>
          <a:ln w="9525">
            <a:noFill/>
            <a:miter lim="800000"/>
            <a:headEnd/>
            <a:tailEnd/>
          </a:ln>
          <a:effectLst/>
        </p:spPr>
      </p:pic>
      <p:sp>
        <p:nvSpPr>
          <p:cNvPr id="32" name="TextBox 31"/>
          <p:cNvSpPr txBox="1"/>
          <p:nvPr/>
        </p:nvSpPr>
        <p:spPr>
          <a:xfrm>
            <a:off x="457200" y="2667000"/>
            <a:ext cx="1600200" cy="369332"/>
          </a:xfrm>
          <a:prstGeom prst="rect">
            <a:avLst/>
          </a:prstGeom>
          <a:noFill/>
        </p:spPr>
        <p:txBody>
          <a:bodyPr wrap="square" rtlCol="1">
            <a:spAutoFit/>
          </a:bodyPr>
          <a:lstStyle/>
          <a:p>
            <a:r>
              <a:rPr lang="en-US" dirty="0" err="1"/>
              <a:t>W</a:t>
            </a:r>
            <a:r>
              <a:rPr lang="en-US" baseline="-25000" dirty="0" err="1"/>
              <a:t>ab</a:t>
            </a:r>
            <a:r>
              <a:rPr lang="en-US" dirty="0"/>
              <a:t>= -60 J</a:t>
            </a:r>
            <a:endParaRPr lang="ar-SA" dirty="0"/>
          </a:p>
        </p:txBody>
      </p:sp>
      <p:sp>
        <p:nvSpPr>
          <p:cNvPr id="33" name="TextBox 32"/>
          <p:cNvSpPr txBox="1"/>
          <p:nvPr/>
        </p:nvSpPr>
        <p:spPr>
          <a:xfrm>
            <a:off x="1981200" y="2743200"/>
            <a:ext cx="1600200" cy="369332"/>
          </a:xfrm>
          <a:prstGeom prst="rect">
            <a:avLst/>
          </a:prstGeom>
          <a:noFill/>
        </p:spPr>
        <p:txBody>
          <a:bodyPr wrap="square" rtlCol="1">
            <a:spAutoFit/>
          </a:bodyPr>
          <a:lstStyle/>
          <a:p>
            <a:r>
              <a:rPr lang="en-US" dirty="0" err="1"/>
              <a:t>W</a:t>
            </a:r>
            <a:r>
              <a:rPr lang="en-US" baseline="-25000" dirty="0" err="1"/>
              <a:t>ba</a:t>
            </a:r>
            <a:r>
              <a:rPr lang="en-US" dirty="0"/>
              <a:t>= 60 J</a:t>
            </a:r>
            <a:endParaRPr lang="ar-SA" dirty="0"/>
          </a:p>
        </p:txBody>
      </p:sp>
      <p:sp>
        <p:nvSpPr>
          <p:cNvPr id="34" name="TextBox 33"/>
          <p:cNvSpPr txBox="1"/>
          <p:nvPr/>
        </p:nvSpPr>
        <p:spPr>
          <a:xfrm>
            <a:off x="1143000" y="3352800"/>
            <a:ext cx="1600200" cy="369332"/>
          </a:xfrm>
          <a:prstGeom prst="rect">
            <a:avLst/>
          </a:prstGeom>
          <a:noFill/>
        </p:spPr>
        <p:txBody>
          <a:bodyPr wrap="square" rtlCol="1">
            <a:spAutoFit/>
          </a:bodyPr>
          <a:lstStyle/>
          <a:p>
            <a:r>
              <a:rPr lang="en-US" dirty="0" err="1"/>
              <a:t>W</a:t>
            </a:r>
            <a:r>
              <a:rPr lang="en-US" baseline="-25000" dirty="0" err="1"/>
              <a:t>ab</a:t>
            </a:r>
            <a:r>
              <a:rPr lang="en-US" dirty="0"/>
              <a:t>= 60 J</a:t>
            </a:r>
            <a:endParaRPr lang="ar-SA" dirty="0"/>
          </a:p>
        </p:txBody>
      </p:sp>
      <p:sp>
        <p:nvSpPr>
          <p:cNvPr id="35" name="TextBox 34"/>
          <p:cNvSpPr txBox="1"/>
          <p:nvPr/>
        </p:nvSpPr>
        <p:spPr>
          <a:xfrm>
            <a:off x="2383086" y="3352800"/>
            <a:ext cx="6684714" cy="369332"/>
          </a:xfrm>
          <a:prstGeom prst="rect">
            <a:avLst/>
          </a:prstGeom>
          <a:noFill/>
        </p:spPr>
        <p:txBody>
          <a:bodyPr wrap="none" rtlCol="1">
            <a:spAutoFit/>
          </a:bodyPr>
          <a:lstStyle/>
          <a:p>
            <a:r>
              <a:rPr lang="en-US" dirty="0"/>
              <a:t>No: because the energy depends on the path followed by the particle</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209800" y="228600"/>
            <a:ext cx="4813177" cy="584775"/>
          </a:xfrm>
          <a:prstGeom prst="rect">
            <a:avLst/>
          </a:prstGeom>
          <a:noFill/>
        </p:spPr>
        <p:txBody>
          <a:bodyPr wrap="none" rtlCol="0">
            <a:spAutoFit/>
          </a:bodyPr>
          <a:lstStyle/>
          <a:p>
            <a:r>
              <a:rPr lang="en-US" sz="3200" b="1" u="sng" dirty="0">
                <a:solidFill>
                  <a:srgbClr val="FF0000"/>
                </a:solidFill>
              </a:rPr>
              <a:t>Work and Potential Energy</a:t>
            </a:r>
          </a:p>
        </p:txBody>
      </p:sp>
      <p:graphicFrame>
        <p:nvGraphicFramePr>
          <p:cNvPr id="6149" name="Object 5"/>
          <p:cNvGraphicFramePr>
            <a:graphicFrameLocks noChangeAspect="1"/>
          </p:cNvGraphicFramePr>
          <p:nvPr/>
        </p:nvGraphicFramePr>
        <p:xfrm>
          <a:off x="2876550" y="1524000"/>
          <a:ext cx="2182813" cy="469900"/>
        </p:xfrm>
        <a:graphic>
          <a:graphicData uri="http://schemas.openxmlformats.org/presentationml/2006/ole">
            <mc:AlternateContent xmlns:mc="http://schemas.openxmlformats.org/markup-compatibility/2006">
              <mc:Choice xmlns:v="urn:schemas-microsoft-com:vml" Requires="v">
                <p:oleObj spid="_x0000_s353402" name="Equation" r:id="rId3" imgW="647640" imgH="177480" progId="Equation.3">
                  <p:embed/>
                </p:oleObj>
              </mc:Choice>
              <mc:Fallback>
                <p:oleObj name="Equation" r:id="rId3" imgW="647640" imgH="177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6550" y="1524000"/>
                        <a:ext cx="2182813"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2057400" y="971490"/>
            <a:ext cx="5395067" cy="400110"/>
          </a:xfrm>
          <a:prstGeom prst="rect">
            <a:avLst/>
          </a:prstGeom>
          <a:noFill/>
        </p:spPr>
        <p:txBody>
          <a:bodyPr wrap="none" rtlCol="0">
            <a:spAutoFit/>
          </a:bodyPr>
          <a:lstStyle/>
          <a:p>
            <a:r>
              <a:rPr lang="en-US" sz="2000" b="1" dirty="0">
                <a:solidFill>
                  <a:srgbClr val="0000FF"/>
                </a:solidFill>
              </a:rPr>
              <a:t>The net work and potential energy are related by,</a:t>
            </a:r>
          </a:p>
        </p:txBody>
      </p:sp>
      <p:sp>
        <p:nvSpPr>
          <p:cNvPr id="13" name="TextBox 12"/>
          <p:cNvSpPr txBox="1"/>
          <p:nvPr/>
        </p:nvSpPr>
        <p:spPr>
          <a:xfrm>
            <a:off x="1371600" y="5715000"/>
            <a:ext cx="5489451" cy="369332"/>
          </a:xfrm>
          <a:prstGeom prst="rect">
            <a:avLst/>
          </a:prstGeom>
          <a:noFill/>
        </p:spPr>
        <p:txBody>
          <a:bodyPr wrap="none" rtlCol="0">
            <a:spAutoFit/>
          </a:bodyPr>
          <a:lstStyle/>
          <a:p>
            <a:r>
              <a:rPr lang="en-US" b="1" dirty="0">
                <a:solidFill>
                  <a:srgbClr val="0000FF"/>
                </a:solidFill>
              </a:rPr>
              <a:t>Energy is capacity to do work. They are interchangeable</a:t>
            </a:r>
          </a:p>
        </p:txBody>
      </p:sp>
      <p:sp>
        <p:nvSpPr>
          <p:cNvPr id="12" name="TextBox 11"/>
          <p:cNvSpPr txBox="1"/>
          <p:nvPr/>
        </p:nvSpPr>
        <p:spPr>
          <a:xfrm>
            <a:off x="381000" y="2133600"/>
            <a:ext cx="8610600" cy="646331"/>
          </a:xfrm>
          <a:prstGeom prst="rect">
            <a:avLst/>
          </a:prstGeom>
          <a:noFill/>
        </p:spPr>
        <p:txBody>
          <a:bodyPr wrap="square" rtlCol="0">
            <a:spAutoFit/>
          </a:bodyPr>
          <a:lstStyle/>
          <a:p>
            <a:pPr algn="ctr"/>
            <a:r>
              <a:rPr lang="en-US" b="1" dirty="0">
                <a:solidFill>
                  <a:srgbClr val="0000FF"/>
                </a:solidFill>
              </a:rPr>
              <a:t>You can always store energy in the form of potential energy. But for that you need to apply force (</a:t>
            </a:r>
            <a:r>
              <a:rPr lang="en-US" b="1" dirty="0" err="1">
                <a:solidFill>
                  <a:srgbClr val="0000FF"/>
                </a:solidFill>
              </a:rPr>
              <a:t>F</a:t>
            </a:r>
            <a:r>
              <a:rPr lang="en-US" b="1" baseline="-25000" dirty="0" err="1">
                <a:solidFill>
                  <a:srgbClr val="0000FF"/>
                </a:solidFill>
              </a:rPr>
              <a:t>a</a:t>
            </a:r>
            <a:r>
              <a:rPr lang="en-US" b="1" dirty="0">
                <a:solidFill>
                  <a:srgbClr val="0000FF"/>
                </a:solidFill>
              </a:rPr>
              <a:t>) to do work against natural forces such as gravity (</a:t>
            </a:r>
            <a:r>
              <a:rPr lang="en-US" b="1" dirty="0" err="1">
                <a:solidFill>
                  <a:srgbClr val="0000FF"/>
                </a:solidFill>
              </a:rPr>
              <a:t>F</a:t>
            </a:r>
            <a:r>
              <a:rPr lang="en-US" b="1" baseline="-25000" dirty="0" err="1">
                <a:solidFill>
                  <a:srgbClr val="0000FF"/>
                </a:solidFill>
              </a:rPr>
              <a:t>g</a:t>
            </a:r>
            <a:r>
              <a:rPr lang="en-US" b="1" dirty="0">
                <a:solidFill>
                  <a:srgbClr val="0000FF"/>
                </a:solidFill>
              </a:rPr>
              <a:t>) and spring force (F</a:t>
            </a:r>
            <a:r>
              <a:rPr lang="en-US" b="1" baseline="-25000" dirty="0">
                <a:solidFill>
                  <a:srgbClr val="0000FF"/>
                </a:solidFill>
              </a:rPr>
              <a:t>s</a:t>
            </a:r>
            <a:r>
              <a:rPr lang="en-US" b="1" dirty="0">
                <a:solidFill>
                  <a:srgbClr val="0000FF"/>
                </a:solidFill>
              </a:rPr>
              <a:t>). </a:t>
            </a:r>
          </a:p>
        </p:txBody>
      </p:sp>
      <p:pic>
        <p:nvPicPr>
          <p:cNvPr id="305159" name="Picture 7" descr="http://www.preferredjewelersinternational.com/images/Watches.jpg"/>
          <p:cNvPicPr>
            <a:picLocks noChangeAspect="1" noChangeArrowheads="1"/>
          </p:cNvPicPr>
          <p:nvPr/>
        </p:nvPicPr>
        <p:blipFill>
          <a:blip r:embed="rId5" cstate="print"/>
          <a:srcRect/>
          <a:stretch>
            <a:fillRect/>
          </a:stretch>
        </p:blipFill>
        <p:spPr bwMode="auto">
          <a:xfrm>
            <a:off x="209550" y="3276600"/>
            <a:ext cx="2762250" cy="1872192"/>
          </a:xfrm>
          <a:prstGeom prst="rect">
            <a:avLst/>
          </a:prstGeom>
          <a:noFill/>
        </p:spPr>
      </p:pic>
      <p:grpSp>
        <p:nvGrpSpPr>
          <p:cNvPr id="2" name="Group 26"/>
          <p:cNvGrpSpPr/>
          <p:nvPr/>
        </p:nvGrpSpPr>
        <p:grpSpPr>
          <a:xfrm>
            <a:off x="7620000" y="2819400"/>
            <a:ext cx="1219200" cy="2362200"/>
            <a:chOff x="6705600" y="2819400"/>
            <a:chExt cx="1219200" cy="2362200"/>
          </a:xfrm>
        </p:grpSpPr>
        <p:sp>
          <p:nvSpPr>
            <p:cNvPr id="15" name="Rectangle 14"/>
            <p:cNvSpPr/>
            <p:nvPr/>
          </p:nvSpPr>
          <p:spPr>
            <a:xfrm>
              <a:off x="7239000" y="3429000"/>
              <a:ext cx="6858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934200" y="2819400"/>
              <a:ext cx="6096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6781800" y="3429000"/>
              <a:ext cx="83820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858000" y="4126468"/>
              <a:ext cx="306494" cy="369332"/>
            </a:xfrm>
            <a:prstGeom prst="rect">
              <a:avLst/>
            </a:prstGeom>
            <a:noFill/>
          </p:spPr>
          <p:txBody>
            <a:bodyPr wrap="none" rtlCol="0">
              <a:spAutoFit/>
            </a:bodyPr>
            <a:lstStyle/>
            <a:p>
              <a:r>
                <a:rPr lang="en-US" dirty="0"/>
                <a:t>h</a:t>
              </a:r>
            </a:p>
          </p:txBody>
        </p:sp>
        <p:cxnSp>
          <p:nvCxnSpPr>
            <p:cNvPr id="22" name="Straight Arrow Connector 21"/>
            <p:cNvCxnSpPr/>
            <p:nvPr/>
          </p:nvCxnSpPr>
          <p:spPr>
            <a:xfrm>
              <a:off x="7010400" y="45720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7010400" y="35052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705600" y="5181600"/>
              <a:ext cx="83820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grpSp>
      <p:pic>
        <p:nvPicPr>
          <p:cNvPr id="305163" name="Picture 11" descr="http://michaeltacconi.com/wp-content/uploads/2013/06/Coiled-Spring-Web.png"/>
          <p:cNvPicPr>
            <a:picLocks noChangeAspect="1" noChangeArrowheads="1"/>
          </p:cNvPicPr>
          <p:nvPr/>
        </p:nvPicPr>
        <p:blipFill>
          <a:blip r:embed="rId6" cstate="print"/>
          <a:srcRect/>
          <a:stretch>
            <a:fillRect/>
          </a:stretch>
        </p:blipFill>
        <p:spPr bwMode="auto">
          <a:xfrm>
            <a:off x="3581400" y="2895600"/>
            <a:ext cx="2381250" cy="2447926"/>
          </a:xfrm>
          <a:prstGeom prst="rect">
            <a:avLst/>
          </a:prstGeom>
          <a:noFill/>
        </p:spPr>
      </p:pic>
      <p:grpSp>
        <p:nvGrpSpPr>
          <p:cNvPr id="3" name="Group 30"/>
          <p:cNvGrpSpPr/>
          <p:nvPr/>
        </p:nvGrpSpPr>
        <p:grpSpPr>
          <a:xfrm>
            <a:off x="3200400" y="3200400"/>
            <a:ext cx="381000" cy="685800"/>
            <a:chOff x="3200400" y="3200400"/>
            <a:chExt cx="381000" cy="685800"/>
          </a:xfrm>
        </p:grpSpPr>
        <p:cxnSp>
          <p:nvCxnSpPr>
            <p:cNvPr id="29" name="Straight Arrow Connector 28"/>
            <p:cNvCxnSpPr/>
            <p:nvPr/>
          </p:nvCxnSpPr>
          <p:spPr>
            <a:xfrm>
              <a:off x="3581400" y="3200400"/>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200400" y="3352800"/>
              <a:ext cx="357983" cy="369332"/>
            </a:xfrm>
            <a:prstGeom prst="rect">
              <a:avLst/>
            </a:prstGeom>
            <a:noFill/>
          </p:spPr>
          <p:txBody>
            <a:bodyPr wrap="none" rtlCol="0">
              <a:spAutoFit/>
            </a:bodyPr>
            <a:lstStyle/>
            <a:p>
              <a:r>
                <a:rPr lang="en-US" dirty="0" err="1"/>
                <a:t>F</a:t>
              </a:r>
              <a:r>
                <a:rPr lang="en-US" baseline="-25000" dirty="0" err="1"/>
                <a:t>a</a:t>
              </a:r>
              <a:endParaRPr lang="en-US" baseline="-25000" dirty="0"/>
            </a:p>
          </p:txBody>
        </p:sp>
      </p:grpSp>
      <p:grpSp>
        <p:nvGrpSpPr>
          <p:cNvPr id="4" name="Group 31"/>
          <p:cNvGrpSpPr/>
          <p:nvPr/>
        </p:nvGrpSpPr>
        <p:grpSpPr>
          <a:xfrm>
            <a:off x="6629400" y="3124200"/>
            <a:ext cx="381000" cy="685800"/>
            <a:chOff x="3200400" y="3200400"/>
            <a:chExt cx="381000" cy="685800"/>
          </a:xfrm>
        </p:grpSpPr>
        <p:cxnSp>
          <p:nvCxnSpPr>
            <p:cNvPr id="33" name="Straight Arrow Connector 32"/>
            <p:cNvCxnSpPr/>
            <p:nvPr/>
          </p:nvCxnSpPr>
          <p:spPr>
            <a:xfrm>
              <a:off x="3581400" y="3200400"/>
              <a:ext cx="0" cy="68580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200400" y="3352800"/>
              <a:ext cx="357983" cy="369332"/>
            </a:xfrm>
            <a:prstGeom prst="rect">
              <a:avLst/>
            </a:prstGeom>
            <a:noFill/>
          </p:spPr>
          <p:txBody>
            <a:bodyPr wrap="none" rtlCol="0">
              <a:spAutoFit/>
            </a:bodyPr>
            <a:lstStyle/>
            <a:p>
              <a:r>
                <a:rPr lang="en-US" dirty="0" err="1"/>
                <a:t>F</a:t>
              </a:r>
              <a:r>
                <a:rPr lang="en-US" baseline="-25000" dirty="0" err="1"/>
                <a:t>a</a:t>
              </a:r>
              <a:endParaRPr lang="en-US" baseline="-25000" dirty="0"/>
            </a:p>
          </p:txBody>
        </p:sp>
      </p:grpSp>
      <p:grpSp>
        <p:nvGrpSpPr>
          <p:cNvPr id="5" name="Group 34"/>
          <p:cNvGrpSpPr/>
          <p:nvPr/>
        </p:nvGrpSpPr>
        <p:grpSpPr>
          <a:xfrm>
            <a:off x="5181600" y="3733800"/>
            <a:ext cx="381000" cy="685800"/>
            <a:chOff x="3200400" y="3200400"/>
            <a:chExt cx="381000" cy="685800"/>
          </a:xfrm>
        </p:grpSpPr>
        <p:cxnSp>
          <p:nvCxnSpPr>
            <p:cNvPr id="36" name="Straight Arrow Connector 35"/>
            <p:cNvCxnSpPr/>
            <p:nvPr/>
          </p:nvCxnSpPr>
          <p:spPr>
            <a:xfrm>
              <a:off x="3581400" y="3200400"/>
              <a:ext cx="0" cy="68580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200400" y="3352800"/>
              <a:ext cx="347403" cy="369332"/>
            </a:xfrm>
            <a:prstGeom prst="rect">
              <a:avLst/>
            </a:prstGeom>
            <a:noFill/>
          </p:spPr>
          <p:txBody>
            <a:bodyPr wrap="none" rtlCol="0">
              <a:spAutoFit/>
            </a:bodyPr>
            <a:lstStyle/>
            <a:p>
              <a:r>
                <a:rPr lang="en-US" dirty="0"/>
                <a:t>F</a:t>
              </a:r>
              <a:r>
                <a:rPr lang="en-US" baseline="-25000" dirty="0"/>
                <a:t>s</a:t>
              </a:r>
            </a:p>
          </p:txBody>
        </p:sp>
      </p:grpSp>
      <p:grpSp>
        <p:nvGrpSpPr>
          <p:cNvPr id="6" name="Group 37"/>
          <p:cNvGrpSpPr/>
          <p:nvPr/>
        </p:nvGrpSpPr>
        <p:grpSpPr>
          <a:xfrm>
            <a:off x="7338217" y="3124200"/>
            <a:ext cx="362600" cy="685800"/>
            <a:chOff x="3528217" y="3200400"/>
            <a:chExt cx="362600" cy="685800"/>
          </a:xfrm>
        </p:grpSpPr>
        <p:cxnSp>
          <p:nvCxnSpPr>
            <p:cNvPr id="39" name="Straight Arrow Connector 38"/>
            <p:cNvCxnSpPr/>
            <p:nvPr/>
          </p:nvCxnSpPr>
          <p:spPr>
            <a:xfrm>
              <a:off x="3581400" y="3200400"/>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528217" y="3352800"/>
              <a:ext cx="362600" cy="369332"/>
            </a:xfrm>
            <a:prstGeom prst="rect">
              <a:avLst/>
            </a:prstGeom>
            <a:noFill/>
          </p:spPr>
          <p:txBody>
            <a:bodyPr wrap="none" rtlCol="0">
              <a:spAutoFit/>
            </a:bodyPr>
            <a:lstStyle/>
            <a:p>
              <a:r>
                <a:rPr lang="en-US" dirty="0" err="1"/>
                <a:t>F</a:t>
              </a:r>
              <a:r>
                <a:rPr lang="en-US" baseline="-25000" dirty="0" err="1"/>
                <a:t>g</a:t>
              </a:r>
              <a:endParaRPr lang="en-US" baseline="-25000" dirty="0"/>
            </a:p>
          </p:txBody>
        </p:sp>
      </p:grpSp>
      <p:cxnSp>
        <p:nvCxnSpPr>
          <p:cNvPr id="31" name="Straight Connector 30"/>
          <p:cNvCxnSpPr/>
          <p:nvPr/>
        </p:nvCxnSpPr>
        <p:spPr>
          <a:xfrm>
            <a:off x="15759" y="838200"/>
            <a:ext cx="891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452394" y="16847"/>
            <a:ext cx="8570744" cy="461665"/>
          </a:xfrm>
          <a:prstGeom prst="rect">
            <a:avLst/>
          </a:prstGeom>
          <a:noFill/>
        </p:spPr>
        <p:txBody>
          <a:bodyPr wrap="none" rtlCol="0">
            <a:spAutoFit/>
          </a:bodyPr>
          <a:lstStyle/>
          <a:p>
            <a:r>
              <a:rPr lang="en-US" sz="2400" b="1" dirty="0"/>
              <a:t>Frictionless incline plane: Work done under external applied force</a:t>
            </a:r>
          </a:p>
        </p:txBody>
      </p:sp>
      <p:cxnSp>
        <p:nvCxnSpPr>
          <p:cNvPr id="39" name="Straight Connector 38"/>
          <p:cNvCxnSpPr/>
          <p:nvPr/>
        </p:nvCxnSpPr>
        <p:spPr>
          <a:xfrm flipH="1">
            <a:off x="4419600" y="1372394"/>
            <a:ext cx="794" cy="5257006"/>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115724" name="Object 12"/>
          <p:cNvGraphicFramePr>
            <a:graphicFrameLocks noChangeAspect="1"/>
          </p:cNvGraphicFramePr>
          <p:nvPr>
            <p:extLst>
              <p:ext uri="{D42A27DB-BD31-4B8C-83A1-F6EECF244321}">
                <p14:modId xmlns:p14="http://schemas.microsoft.com/office/powerpoint/2010/main" val="193275670"/>
              </p:ext>
            </p:extLst>
          </p:nvPr>
        </p:nvGraphicFramePr>
        <p:xfrm>
          <a:off x="1498600" y="4006850"/>
          <a:ext cx="1514475" cy="412750"/>
        </p:xfrm>
        <a:graphic>
          <a:graphicData uri="http://schemas.openxmlformats.org/presentationml/2006/ole">
            <mc:AlternateContent xmlns:mc="http://schemas.openxmlformats.org/markup-compatibility/2006">
              <mc:Choice xmlns:v="urn:schemas-microsoft-com:vml" Requires="v">
                <p:oleObj spid="_x0000_s346978" name="معادلة" r:id="rId3" imgW="749160" imgH="241200" progId="Equation.3">
                  <p:embed/>
                </p:oleObj>
              </mc:Choice>
              <mc:Fallback>
                <p:oleObj name="معادلة" r:id="rId3" imgW="749160" imgH="241200" progId="Equation.3">
                  <p:embed/>
                  <p:pic>
                    <p:nvPicPr>
                      <p:cNvPr id="0" name="Picture 3"/>
                      <p:cNvPicPr>
                        <a:picLocks noChangeAspect="1" noChangeArrowheads="1"/>
                      </p:cNvPicPr>
                      <p:nvPr/>
                    </p:nvPicPr>
                    <p:blipFill>
                      <a:blip r:embed="rId4"/>
                      <a:srcRect/>
                      <a:stretch>
                        <a:fillRect/>
                      </a:stretch>
                    </p:blipFill>
                    <p:spPr bwMode="auto">
                      <a:xfrm>
                        <a:off x="1498600" y="4006850"/>
                        <a:ext cx="1514475"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6" name="TextBox 105"/>
          <p:cNvSpPr txBox="1"/>
          <p:nvPr/>
        </p:nvSpPr>
        <p:spPr>
          <a:xfrm>
            <a:off x="381000" y="609600"/>
            <a:ext cx="1122808" cy="369332"/>
          </a:xfrm>
          <a:prstGeom prst="rect">
            <a:avLst/>
          </a:prstGeom>
          <a:noFill/>
        </p:spPr>
        <p:txBody>
          <a:bodyPr wrap="none" rtlCol="0">
            <a:spAutoFit/>
          </a:bodyPr>
          <a:lstStyle/>
          <a:p>
            <a:r>
              <a:rPr lang="en-US" b="1" dirty="0">
                <a:solidFill>
                  <a:srgbClr val="0000FF"/>
                </a:solidFill>
              </a:rPr>
              <a:t>Moves up</a:t>
            </a:r>
          </a:p>
        </p:txBody>
      </p:sp>
      <p:sp>
        <p:nvSpPr>
          <p:cNvPr id="96" name="TextBox 95"/>
          <p:cNvSpPr txBox="1"/>
          <p:nvPr/>
        </p:nvSpPr>
        <p:spPr>
          <a:xfrm>
            <a:off x="5060329" y="1600200"/>
            <a:ext cx="2971800" cy="338554"/>
          </a:xfrm>
          <a:prstGeom prst="rect">
            <a:avLst/>
          </a:prstGeom>
          <a:noFill/>
        </p:spPr>
        <p:txBody>
          <a:bodyPr wrap="square" rtlCol="0">
            <a:spAutoFit/>
          </a:bodyPr>
          <a:lstStyle/>
          <a:p>
            <a:r>
              <a:rPr lang="en-US" sz="1600" b="1" dirty="0">
                <a:solidFill>
                  <a:srgbClr val="0000FF"/>
                </a:solidFill>
              </a:rPr>
              <a:t>The net work, W on the block</a:t>
            </a:r>
          </a:p>
        </p:txBody>
      </p:sp>
      <p:graphicFrame>
        <p:nvGraphicFramePr>
          <p:cNvPr id="313357" name="Object 13"/>
          <p:cNvGraphicFramePr>
            <a:graphicFrameLocks noChangeAspect="1"/>
          </p:cNvGraphicFramePr>
          <p:nvPr>
            <p:extLst>
              <p:ext uri="{D42A27DB-BD31-4B8C-83A1-F6EECF244321}">
                <p14:modId xmlns:p14="http://schemas.microsoft.com/office/powerpoint/2010/main" val="1938224497"/>
              </p:ext>
            </p:extLst>
          </p:nvPr>
        </p:nvGraphicFramePr>
        <p:xfrm>
          <a:off x="5275263" y="2133600"/>
          <a:ext cx="2217737" cy="412750"/>
        </p:xfrm>
        <a:graphic>
          <a:graphicData uri="http://schemas.openxmlformats.org/presentationml/2006/ole">
            <mc:AlternateContent xmlns:mc="http://schemas.openxmlformats.org/markup-compatibility/2006">
              <mc:Choice xmlns:v="urn:schemas-microsoft-com:vml" Requires="v">
                <p:oleObj spid="_x0000_s346979" name="Equation" r:id="rId5" imgW="1143000" imgH="241200" progId="Equation.3">
                  <p:embed/>
                </p:oleObj>
              </mc:Choice>
              <mc:Fallback>
                <p:oleObj name="Equation" r:id="rId5" imgW="1143000" imgH="241200" progId="Equation.3">
                  <p:embed/>
                  <p:pic>
                    <p:nvPicPr>
                      <p:cNvPr id="0" name="Picture 8"/>
                      <p:cNvPicPr>
                        <a:picLocks noChangeAspect="1" noChangeArrowheads="1"/>
                      </p:cNvPicPr>
                      <p:nvPr/>
                    </p:nvPicPr>
                    <p:blipFill>
                      <a:blip r:embed="rId6"/>
                      <a:srcRect/>
                      <a:stretch>
                        <a:fillRect/>
                      </a:stretch>
                    </p:blipFill>
                    <p:spPr bwMode="auto">
                      <a:xfrm>
                        <a:off x="5275263" y="2133600"/>
                        <a:ext cx="2217737"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3" name="TextBox 112"/>
          <p:cNvSpPr txBox="1"/>
          <p:nvPr/>
        </p:nvSpPr>
        <p:spPr>
          <a:xfrm>
            <a:off x="4800600" y="4953000"/>
            <a:ext cx="3810000" cy="646331"/>
          </a:xfrm>
          <a:prstGeom prst="rect">
            <a:avLst/>
          </a:prstGeom>
          <a:noFill/>
        </p:spPr>
        <p:txBody>
          <a:bodyPr wrap="square" rtlCol="0">
            <a:spAutoFit/>
          </a:bodyPr>
          <a:lstStyle/>
          <a:p>
            <a:r>
              <a:rPr lang="en-US" dirty="0"/>
              <a:t>If there is an external force the total mechanical energy doesn’t conserve.</a:t>
            </a:r>
          </a:p>
        </p:txBody>
      </p:sp>
      <p:sp>
        <p:nvSpPr>
          <p:cNvPr id="58" name="TextBox 57"/>
          <p:cNvSpPr txBox="1"/>
          <p:nvPr/>
        </p:nvSpPr>
        <p:spPr>
          <a:xfrm>
            <a:off x="292332" y="3426897"/>
            <a:ext cx="3395288" cy="369332"/>
          </a:xfrm>
          <a:prstGeom prst="rect">
            <a:avLst/>
          </a:prstGeom>
          <a:noFill/>
        </p:spPr>
        <p:txBody>
          <a:bodyPr wrap="none" rtlCol="0">
            <a:spAutoFit/>
          </a:bodyPr>
          <a:lstStyle/>
          <a:p>
            <a:r>
              <a:rPr lang="en-US" dirty="0"/>
              <a:t>Work done on the block by gravity</a:t>
            </a:r>
          </a:p>
        </p:txBody>
      </p:sp>
      <p:sp>
        <p:nvSpPr>
          <p:cNvPr id="59" name="TextBox 58"/>
          <p:cNvSpPr txBox="1"/>
          <p:nvPr/>
        </p:nvSpPr>
        <p:spPr>
          <a:xfrm>
            <a:off x="452394" y="4558785"/>
            <a:ext cx="3806869" cy="646331"/>
          </a:xfrm>
          <a:prstGeom prst="rect">
            <a:avLst/>
          </a:prstGeom>
          <a:noFill/>
        </p:spPr>
        <p:txBody>
          <a:bodyPr wrap="square" rtlCol="0">
            <a:spAutoFit/>
          </a:bodyPr>
          <a:lstStyle/>
          <a:p>
            <a:r>
              <a:rPr lang="en-US" dirty="0"/>
              <a:t>If spring also presents, the work done by spring force</a:t>
            </a:r>
          </a:p>
        </p:txBody>
      </p:sp>
      <p:graphicFrame>
        <p:nvGraphicFramePr>
          <p:cNvPr id="346126" name="Object 14"/>
          <p:cNvGraphicFramePr>
            <a:graphicFrameLocks noChangeAspect="1"/>
          </p:cNvGraphicFramePr>
          <p:nvPr>
            <p:extLst>
              <p:ext uri="{D42A27DB-BD31-4B8C-83A1-F6EECF244321}">
                <p14:modId xmlns:p14="http://schemas.microsoft.com/office/powerpoint/2010/main" val="3433415033"/>
              </p:ext>
            </p:extLst>
          </p:nvPr>
        </p:nvGraphicFramePr>
        <p:xfrm>
          <a:off x="5437188" y="2717800"/>
          <a:ext cx="2046287" cy="388938"/>
        </p:xfrm>
        <a:graphic>
          <a:graphicData uri="http://schemas.openxmlformats.org/presentationml/2006/ole">
            <mc:AlternateContent xmlns:mc="http://schemas.openxmlformats.org/markup-compatibility/2006">
              <mc:Choice xmlns:v="urn:schemas-microsoft-com:vml" Requires="v">
                <p:oleObj spid="_x0000_s346980" name="Equation" r:id="rId7" imgW="1054080" imgH="228600" progId="Equation.3">
                  <p:embed/>
                </p:oleObj>
              </mc:Choice>
              <mc:Fallback>
                <p:oleObj name="Equation" r:id="rId7" imgW="1054080" imgH="228600" progId="Equation.3">
                  <p:embed/>
                  <p:pic>
                    <p:nvPicPr>
                      <p:cNvPr id="0" name="Picture 14"/>
                      <p:cNvPicPr>
                        <a:picLocks noChangeAspect="1" noChangeArrowheads="1"/>
                      </p:cNvPicPr>
                      <p:nvPr/>
                    </p:nvPicPr>
                    <p:blipFill>
                      <a:blip r:embed="rId8"/>
                      <a:srcRect/>
                      <a:stretch>
                        <a:fillRect/>
                      </a:stretch>
                    </p:blipFill>
                    <p:spPr bwMode="auto">
                      <a:xfrm>
                        <a:off x="5437188" y="2717800"/>
                        <a:ext cx="2046287" cy="388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6127" name="Object 15"/>
          <p:cNvGraphicFramePr>
            <a:graphicFrameLocks noChangeAspect="1"/>
          </p:cNvGraphicFramePr>
          <p:nvPr>
            <p:extLst>
              <p:ext uri="{D42A27DB-BD31-4B8C-83A1-F6EECF244321}">
                <p14:modId xmlns:p14="http://schemas.microsoft.com/office/powerpoint/2010/main" val="2790608968"/>
              </p:ext>
            </p:extLst>
          </p:nvPr>
        </p:nvGraphicFramePr>
        <p:xfrm>
          <a:off x="5643563" y="3200400"/>
          <a:ext cx="1873250" cy="390525"/>
        </p:xfrm>
        <a:graphic>
          <a:graphicData uri="http://schemas.openxmlformats.org/presentationml/2006/ole">
            <mc:AlternateContent xmlns:mc="http://schemas.openxmlformats.org/markup-compatibility/2006">
              <mc:Choice xmlns:v="urn:schemas-microsoft-com:vml" Requires="v">
                <p:oleObj spid="_x0000_s346981" name="Equation" r:id="rId9" imgW="965160" imgH="228600" progId="Equation.3">
                  <p:embed/>
                </p:oleObj>
              </mc:Choice>
              <mc:Fallback>
                <p:oleObj name="Equation" r:id="rId9" imgW="965160" imgH="228600" progId="Equation.3">
                  <p:embed/>
                  <p:pic>
                    <p:nvPicPr>
                      <p:cNvPr id="0" name="Picture 15"/>
                      <p:cNvPicPr>
                        <a:picLocks noChangeAspect="1" noChangeArrowheads="1"/>
                      </p:cNvPicPr>
                      <p:nvPr/>
                    </p:nvPicPr>
                    <p:blipFill>
                      <a:blip r:embed="rId10"/>
                      <a:srcRect/>
                      <a:stretch>
                        <a:fillRect/>
                      </a:stretch>
                    </p:blipFill>
                    <p:spPr bwMode="auto">
                      <a:xfrm>
                        <a:off x="5643563" y="3200400"/>
                        <a:ext cx="1873250"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6128" name="Object 16"/>
          <p:cNvGraphicFramePr>
            <a:graphicFrameLocks noChangeAspect="1"/>
          </p:cNvGraphicFramePr>
          <p:nvPr>
            <p:extLst>
              <p:ext uri="{D42A27DB-BD31-4B8C-83A1-F6EECF244321}">
                <p14:modId xmlns:p14="http://schemas.microsoft.com/office/powerpoint/2010/main" val="2773024086"/>
              </p:ext>
            </p:extLst>
          </p:nvPr>
        </p:nvGraphicFramePr>
        <p:xfrm>
          <a:off x="5967413" y="4000500"/>
          <a:ext cx="1158875" cy="390525"/>
        </p:xfrm>
        <a:graphic>
          <a:graphicData uri="http://schemas.openxmlformats.org/presentationml/2006/ole">
            <mc:AlternateContent xmlns:mc="http://schemas.openxmlformats.org/markup-compatibility/2006">
              <mc:Choice xmlns:v="urn:schemas-microsoft-com:vml" Requires="v">
                <p:oleObj spid="_x0000_s346982" name="Equation" r:id="rId11" imgW="596880" imgH="228600" progId="Equation.3">
                  <p:embed/>
                </p:oleObj>
              </mc:Choice>
              <mc:Fallback>
                <p:oleObj name="Equation" r:id="rId11" imgW="596880" imgH="228600" progId="Equation.3">
                  <p:embed/>
                  <p:pic>
                    <p:nvPicPr>
                      <p:cNvPr id="0" name="Picture 16"/>
                      <p:cNvPicPr>
                        <a:picLocks noChangeAspect="1" noChangeArrowheads="1"/>
                      </p:cNvPicPr>
                      <p:nvPr/>
                    </p:nvPicPr>
                    <p:blipFill>
                      <a:blip r:embed="rId12"/>
                      <a:srcRect/>
                      <a:stretch>
                        <a:fillRect/>
                      </a:stretch>
                    </p:blipFill>
                    <p:spPr bwMode="auto">
                      <a:xfrm>
                        <a:off x="5967413" y="4000500"/>
                        <a:ext cx="115887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5" name="Straight Connector 44"/>
          <p:cNvCxnSpPr/>
          <p:nvPr/>
        </p:nvCxnSpPr>
        <p:spPr>
          <a:xfrm>
            <a:off x="65522" y="561392"/>
            <a:ext cx="891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aphicFrame>
        <p:nvGraphicFramePr>
          <p:cNvPr id="46" name="Object 12"/>
          <p:cNvGraphicFramePr>
            <a:graphicFrameLocks noChangeAspect="1"/>
          </p:cNvGraphicFramePr>
          <p:nvPr>
            <p:extLst>
              <p:ext uri="{D42A27DB-BD31-4B8C-83A1-F6EECF244321}">
                <p14:modId xmlns:p14="http://schemas.microsoft.com/office/powerpoint/2010/main" val="4269755794"/>
              </p:ext>
            </p:extLst>
          </p:nvPr>
        </p:nvGraphicFramePr>
        <p:xfrm>
          <a:off x="1495425" y="5354638"/>
          <a:ext cx="1438275" cy="390525"/>
        </p:xfrm>
        <a:graphic>
          <a:graphicData uri="http://schemas.openxmlformats.org/presentationml/2006/ole">
            <mc:AlternateContent xmlns:mc="http://schemas.openxmlformats.org/markup-compatibility/2006">
              <mc:Choice xmlns:v="urn:schemas-microsoft-com:vml" Requires="v">
                <p:oleObj spid="_x0000_s346983" name="معادلة" r:id="rId13" imgW="711000" imgH="228600" progId="Equation.3">
                  <p:embed/>
                </p:oleObj>
              </mc:Choice>
              <mc:Fallback>
                <p:oleObj name="معادلة" r:id="rId13" imgW="711000" imgH="228600" progId="Equation.3">
                  <p:embed/>
                  <p:pic>
                    <p:nvPicPr>
                      <p:cNvPr id="0" name=""/>
                      <p:cNvPicPr>
                        <a:picLocks noChangeAspect="1" noChangeArrowheads="1"/>
                      </p:cNvPicPr>
                      <p:nvPr/>
                    </p:nvPicPr>
                    <p:blipFill>
                      <a:blip r:embed="rId14"/>
                      <a:srcRect/>
                      <a:stretch>
                        <a:fillRect/>
                      </a:stretch>
                    </p:blipFill>
                    <p:spPr bwMode="auto">
                      <a:xfrm>
                        <a:off x="1495425" y="5354638"/>
                        <a:ext cx="143827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 name="Object 12"/>
          <p:cNvGraphicFramePr>
            <a:graphicFrameLocks noChangeAspect="1"/>
          </p:cNvGraphicFramePr>
          <p:nvPr>
            <p:extLst>
              <p:ext uri="{D42A27DB-BD31-4B8C-83A1-F6EECF244321}">
                <p14:modId xmlns:p14="http://schemas.microsoft.com/office/powerpoint/2010/main" val="209832720"/>
              </p:ext>
            </p:extLst>
          </p:nvPr>
        </p:nvGraphicFramePr>
        <p:xfrm>
          <a:off x="1139825" y="6080125"/>
          <a:ext cx="2233613" cy="412750"/>
        </p:xfrm>
        <a:graphic>
          <a:graphicData uri="http://schemas.openxmlformats.org/presentationml/2006/ole">
            <mc:AlternateContent xmlns:mc="http://schemas.openxmlformats.org/markup-compatibility/2006">
              <mc:Choice xmlns:v="urn:schemas-microsoft-com:vml" Requires="v">
                <p:oleObj spid="_x0000_s346984" name="معادلة" r:id="rId15" imgW="1104840" imgH="241200" progId="Equation.3">
                  <p:embed/>
                </p:oleObj>
              </mc:Choice>
              <mc:Fallback>
                <p:oleObj name="معادلة" r:id="rId15" imgW="1104840" imgH="241200" progId="Equation.3">
                  <p:embed/>
                  <p:pic>
                    <p:nvPicPr>
                      <p:cNvPr id="0" name=""/>
                      <p:cNvPicPr>
                        <a:picLocks noChangeAspect="1" noChangeArrowheads="1"/>
                      </p:cNvPicPr>
                      <p:nvPr/>
                    </p:nvPicPr>
                    <p:blipFill>
                      <a:blip r:embed="rId16"/>
                      <a:srcRect/>
                      <a:stretch>
                        <a:fillRect/>
                      </a:stretch>
                    </p:blipFill>
                    <p:spPr bwMode="auto">
                      <a:xfrm>
                        <a:off x="1139825" y="6080125"/>
                        <a:ext cx="2233613"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2" name="Group 11"/>
          <p:cNvGrpSpPr/>
          <p:nvPr/>
        </p:nvGrpSpPr>
        <p:grpSpPr>
          <a:xfrm>
            <a:off x="986947" y="917448"/>
            <a:ext cx="3204053" cy="2393160"/>
            <a:chOff x="986947" y="917448"/>
            <a:chExt cx="3204053" cy="2393160"/>
          </a:xfrm>
        </p:grpSpPr>
        <p:sp>
          <p:nvSpPr>
            <p:cNvPr id="57" name="TextBox 56"/>
            <p:cNvSpPr txBox="1"/>
            <p:nvPr/>
          </p:nvSpPr>
          <p:spPr>
            <a:xfrm rot="20559106">
              <a:off x="3277520" y="917448"/>
              <a:ext cx="667453" cy="369332"/>
            </a:xfrm>
            <a:prstGeom prst="rect">
              <a:avLst/>
            </a:prstGeom>
            <a:noFill/>
          </p:spPr>
          <p:txBody>
            <a:bodyPr wrap="square" rtlCol="0">
              <a:spAutoFit/>
            </a:bodyPr>
            <a:lstStyle/>
            <a:p>
              <a:r>
                <a:rPr lang="en-US" dirty="0"/>
                <a:t>F</a:t>
              </a:r>
              <a:endParaRPr lang="en-US" baseline="-25000" dirty="0"/>
            </a:p>
          </p:txBody>
        </p:sp>
        <p:grpSp>
          <p:nvGrpSpPr>
            <p:cNvPr id="11" name="Group 10"/>
            <p:cNvGrpSpPr/>
            <p:nvPr/>
          </p:nvGrpSpPr>
          <p:grpSpPr>
            <a:xfrm>
              <a:off x="986947" y="1162239"/>
              <a:ext cx="3204053" cy="2148369"/>
              <a:chOff x="986947" y="1162239"/>
              <a:chExt cx="3204053" cy="2148369"/>
            </a:xfrm>
          </p:grpSpPr>
          <p:grpSp>
            <p:nvGrpSpPr>
              <p:cNvPr id="48" name="Group 47"/>
              <p:cNvGrpSpPr/>
              <p:nvPr/>
            </p:nvGrpSpPr>
            <p:grpSpPr>
              <a:xfrm>
                <a:off x="986947" y="1397053"/>
                <a:ext cx="3084013" cy="1913555"/>
                <a:chOff x="986946" y="1971675"/>
                <a:chExt cx="4251804" cy="2847975"/>
              </a:xfrm>
            </p:grpSpPr>
            <p:sp>
              <p:nvSpPr>
                <p:cNvPr id="49" name="Freeform 48"/>
                <p:cNvSpPr/>
                <p:nvPr/>
              </p:nvSpPr>
              <p:spPr>
                <a:xfrm>
                  <a:off x="1343025" y="1971675"/>
                  <a:ext cx="3895725" cy="2847975"/>
                </a:xfrm>
                <a:custGeom>
                  <a:avLst/>
                  <a:gdLst>
                    <a:gd name="connsiteX0" fmla="*/ 0 w 3895725"/>
                    <a:gd name="connsiteY0" fmla="*/ 2828925 h 2847975"/>
                    <a:gd name="connsiteX1" fmla="*/ 3895725 w 3895725"/>
                    <a:gd name="connsiteY1" fmla="*/ 0 h 2847975"/>
                    <a:gd name="connsiteX2" fmla="*/ 3838575 w 3895725"/>
                    <a:gd name="connsiteY2" fmla="*/ 2847975 h 2847975"/>
                    <a:gd name="connsiteX3" fmla="*/ 0 w 3895725"/>
                    <a:gd name="connsiteY3" fmla="*/ 2828925 h 2847975"/>
                  </a:gdLst>
                  <a:ahLst/>
                  <a:cxnLst>
                    <a:cxn ang="0">
                      <a:pos x="connsiteX0" y="connsiteY0"/>
                    </a:cxn>
                    <a:cxn ang="0">
                      <a:pos x="connsiteX1" y="connsiteY1"/>
                    </a:cxn>
                    <a:cxn ang="0">
                      <a:pos x="connsiteX2" y="connsiteY2"/>
                    </a:cxn>
                    <a:cxn ang="0">
                      <a:pos x="connsiteX3" y="connsiteY3"/>
                    </a:cxn>
                  </a:cxnLst>
                  <a:rect l="l" t="t" r="r" b="b"/>
                  <a:pathLst>
                    <a:path w="3895725" h="2847975">
                      <a:moveTo>
                        <a:pt x="0" y="2828925"/>
                      </a:moveTo>
                      <a:lnTo>
                        <a:pt x="3895725" y="0"/>
                      </a:lnTo>
                      <a:lnTo>
                        <a:pt x="3838575" y="2847975"/>
                      </a:lnTo>
                      <a:lnTo>
                        <a:pt x="0" y="2828925"/>
                      </a:lnTo>
                      <a:close/>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50" name="Group 49"/>
                <p:cNvGrpSpPr/>
                <p:nvPr/>
              </p:nvGrpSpPr>
              <p:grpSpPr>
                <a:xfrm>
                  <a:off x="1247777" y="3595003"/>
                  <a:ext cx="1032482" cy="1055768"/>
                  <a:chOff x="1657702" y="2679841"/>
                  <a:chExt cx="1189027" cy="1338259"/>
                </a:xfrm>
              </p:grpSpPr>
              <p:sp>
                <p:nvSpPr>
                  <p:cNvPr id="54" name="Freeform 53"/>
                  <p:cNvSpPr/>
                  <p:nvPr/>
                </p:nvSpPr>
                <p:spPr>
                  <a:xfrm>
                    <a:off x="1657702" y="3197595"/>
                    <a:ext cx="1124769" cy="820505"/>
                  </a:xfrm>
                  <a:custGeom>
                    <a:avLst/>
                    <a:gdLst>
                      <a:gd name="connsiteX0" fmla="*/ 0 w 1124768"/>
                      <a:gd name="connsiteY0" fmla="*/ 805009 h 820505"/>
                      <a:gd name="connsiteX1" fmla="*/ 42073 w 1124768"/>
                      <a:gd name="connsiteY1" fmla="*/ 762935 h 820505"/>
                      <a:gd name="connsiteX2" fmla="*/ 47683 w 1124768"/>
                      <a:gd name="connsiteY2" fmla="*/ 603055 h 820505"/>
                      <a:gd name="connsiteX3" fmla="*/ 232807 w 1124768"/>
                      <a:gd name="connsiteY3" fmla="*/ 678788 h 820505"/>
                      <a:gd name="connsiteX4" fmla="*/ 311344 w 1124768"/>
                      <a:gd name="connsiteY4" fmla="*/ 813423 h 820505"/>
                      <a:gd name="connsiteX5" fmla="*/ 230002 w 1124768"/>
                      <a:gd name="connsiteY5" fmla="*/ 771350 h 820505"/>
                      <a:gd name="connsiteX6" fmla="*/ 115001 w 1124768"/>
                      <a:gd name="connsiteY6" fmla="*/ 516103 h 820505"/>
                      <a:gd name="connsiteX7" fmla="*/ 241222 w 1124768"/>
                      <a:gd name="connsiteY7" fmla="*/ 504884 h 820505"/>
                      <a:gd name="connsiteX8" fmla="*/ 488054 w 1124768"/>
                      <a:gd name="connsiteY8" fmla="*/ 701227 h 820505"/>
                      <a:gd name="connsiteX9" fmla="*/ 378662 w 1124768"/>
                      <a:gd name="connsiteY9" fmla="*/ 670373 h 820505"/>
                      <a:gd name="connsiteX10" fmla="*/ 274881 w 1124768"/>
                      <a:gd name="connsiteY10" fmla="*/ 454395 h 820505"/>
                      <a:gd name="connsiteX11" fmla="*/ 302930 w 1124768"/>
                      <a:gd name="connsiteY11" fmla="*/ 373053 h 820505"/>
                      <a:gd name="connsiteX12" fmla="*/ 429151 w 1124768"/>
                      <a:gd name="connsiteY12" fmla="*/ 415126 h 820505"/>
                      <a:gd name="connsiteX13" fmla="*/ 586225 w 1124768"/>
                      <a:gd name="connsiteY13" fmla="*/ 541347 h 820505"/>
                      <a:gd name="connsiteX14" fmla="*/ 600250 w 1124768"/>
                      <a:gd name="connsiteY14" fmla="*/ 597445 h 820505"/>
                      <a:gd name="connsiteX15" fmla="*/ 518908 w 1124768"/>
                      <a:gd name="connsiteY15" fmla="*/ 507688 h 820505"/>
                      <a:gd name="connsiteX16" fmla="*/ 426346 w 1124768"/>
                      <a:gd name="connsiteY16" fmla="*/ 322565 h 820505"/>
                      <a:gd name="connsiteX17" fmla="*/ 482444 w 1124768"/>
                      <a:gd name="connsiteY17" fmla="*/ 258052 h 820505"/>
                      <a:gd name="connsiteX18" fmla="*/ 670373 w 1124768"/>
                      <a:gd name="connsiteY18" fmla="*/ 392687 h 820505"/>
                      <a:gd name="connsiteX19" fmla="*/ 776959 w 1124768"/>
                      <a:gd name="connsiteY19" fmla="*/ 488054 h 820505"/>
                      <a:gd name="connsiteX20" fmla="*/ 653543 w 1124768"/>
                      <a:gd name="connsiteY20" fmla="*/ 401102 h 820505"/>
                      <a:gd name="connsiteX21" fmla="*/ 589030 w 1124768"/>
                      <a:gd name="connsiteY21" fmla="*/ 182319 h 820505"/>
                      <a:gd name="connsiteX22" fmla="*/ 667568 w 1124768"/>
                      <a:gd name="connsiteY22" fmla="*/ 159880 h 820505"/>
                      <a:gd name="connsiteX23" fmla="*/ 835862 w 1124768"/>
                      <a:gd name="connsiteY23" fmla="*/ 294515 h 820505"/>
                      <a:gd name="connsiteX24" fmla="*/ 908790 w 1124768"/>
                      <a:gd name="connsiteY24" fmla="*/ 373053 h 820505"/>
                      <a:gd name="connsiteX25" fmla="*/ 858301 w 1124768"/>
                      <a:gd name="connsiteY25" fmla="*/ 375858 h 820505"/>
                      <a:gd name="connsiteX26" fmla="*/ 757325 w 1124768"/>
                      <a:gd name="connsiteY26" fmla="*/ 187929 h 820505"/>
                      <a:gd name="connsiteX27" fmla="*/ 734886 w 1124768"/>
                      <a:gd name="connsiteY27" fmla="*/ 70123 h 820505"/>
                      <a:gd name="connsiteX28" fmla="*/ 802203 w 1124768"/>
                      <a:gd name="connsiteY28" fmla="*/ 50488 h 820505"/>
                      <a:gd name="connsiteX29" fmla="*/ 1040620 w 1124768"/>
                      <a:gd name="connsiteY29" fmla="*/ 241222 h 820505"/>
                      <a:gd name="connsiteX30" fmla="*/ 1018181 w 1124768"/>
                      <a:gd name="connsiteY30" fmla="*/ 232807 h 820505"/>
                      <a:gd name="connsiteX31" fmla="*/ 1023791 w 1124768"/>
                      <a:gd name="connsiteY31" fmla="*/ 44879 h 820505"/>
                      <a:gd name="connsiteX32" fmla="*/ 1124768 w 1124768"/>
                      <a:gd name="connsiteY32" fmla="*/ 0 h 820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4768" h="820505">
                        <a:moveTo>
                          <a:pt x="0" y="805009"/>
                        </a:moveTo>
                        <a:cubicBezTo>
                          <a:pt x="17063" y="800801"/>
                          <a:pt x="34126" y="796594"/>
                          <a:pt x="42073" y="762935"/>
                        </a:cubicBezTo>
                        <a:cubicBezTo>
                          <a:pt x="50020" y="729276"/>
                          <a:pt x="15894" y="617079"/>
                          <a:pt x="47683" y="603055"/>
                        </a:cubicBezTo>
                        <a:cubicBezTo>
                          <a:pt x="79472" y="589030"/>
                          <a:pt x="188864" y="643727"/>
                          <a:pt x="232807" y="678788"/>
                        </a:cubicBezTo>
                        <a:cubicBezTo>
                          <a:pt x="276751" y="713849"/>
                          <a:pt x="311812" y="797996"/>
                          <a:pt x="311344" y="813423"/>
                        </a:cubicBezTo>
                        <a:cubicBezTo>
                          <a:pt x="310877" y="828850"/>
                          <a:pt x="262726" y="820903"/>
                          <a:pt x="230002" y="771350"/>
                        </a:cubicBezTo>
                        <a:cubicBezTo>
                          <a:pt x="197278" y="721797"/>
                          <a:pt x="113131" y="560514"/>
                          <a:pt x="115001" y="516103"/>
                        </a:cubicBezTo>
                        <a:cubicBezTo>
                          <a:pt x="116871" y="471692"/>
                          <a:pt x="179047" y="474030"/>
                          <a:pt x="241222" y="504884"/>
                        </a:cubicBezTo>
                        <a:cubicBezTo>
                          <a:pt x="303397" y="535738"/>
                          <a:pt x="465147" y="673646"/>
                          <a:pt x="488054" y="701227"/>
                        </a:cubicBezTo>
                        <a:cubicBezTo>
                          <a:pt x="510961" y="728808"/>
                          <a:pt x="414191" y="711512"/>
                          <a:pt x="378662" y="670373"/>
                        </a:cubicBezTo>
                        <a:cubicBezTo>
                          <a:pt x="343133" y="629234"/>
                          <a:pt x="287503" y="503948"/>
                          <a:pt x="274881" y="454395"/>
                        </a:cubicBezTo>
                        <a:cubicBezTo>
                          <a:pt x="262259" y="404842"/>
                          <a:pt x="277218" y="379598"/>
                          <a:pt x="302930" y="373053"/>
                        </a:cubicBezTo>
                        <a:cubicBezTo>
                          <a:pt x="328642" y="366508"/>
                          <a:pt x="381935" y="387077"/>
                          <a:pt x="429151" y="415126"/>
                        </a:cubicBezTo>
                        <a:cubicBezTo>
                          <a:pt x="476367" y="443175"/>
                          <a:pt x="557708" y="510960"/>
                          <a:pt x="586225" y="541347"/>
                        </a:cubicBezTo>
                        <a:cubicBezTo>
                          <a:pt x="614742" y="571734"/>
                          <a:pt x="611470" y="603055"/>
                          <a:pt x="600250" y="597445"/>
                        </a:cubicBezTo>
                        <a:cubicBezTo>
                          <a:pt x="589031" y="591835"/>
                          <a:pt x="547892" y="553501"/>
                          <a:pt x="518908" y="507688"/>
                        </a:cubicBezTo>
                        <a:cubicBezTo>
                          <a:pt x="489924" y="461875"/>
                          <a:pt x="432423" y="364171"/>
                          <a:pt x="426346" y="322565"/>
                        </a:cubicBezTo>
                        <a:cubicBezTo>
                          <a:pt x="420269" y="280959"/>
                          <a:pt x="441773" y="246365"/>
                          <a:pt x="482444" y="258052"/>
                        </a:cubicBezTo>
                        <a:cubicBezTo>
                          <a:pt x="523115" y="269739"/>
                          <a:pt x="621287" y="354353"/>
                          <a:pt x="670373" y="392687"/>
                        </a:cubicBezTo>
                        <a:cubicBezTo>
                          <a:pt x="719459" y="431021"/>
                          <a:pt x="779764" y="486651"/>
                          <a:pt x="776959" y="488054"/>
                        </a:cubicBezTo>
                        <a:cubicBezTo>
                          <a:pt x="774154" y="489457"/>
                          <a:pt x="684864" y="452058"/>
                          <a:pt x="653543" y="401102"/>
                        </a:cubicBezTo>
                        <a:cubicBezTo>
                          <a:pt x="622222" y="350146"/>
                          <a:pt x="586693" y="222523"/>
                          <a:pt x="589030" y="182319"/>
                        </a:cubicBezTo>
                        <a:cubicBezTo>
                          <a:pt x="591368" y="142115"/>
                          <a:pt x="626429" y="141181"/>
                          <a:pt x="667568" y="159880"/>
                        </a:cubicBezTo>
                        <a:cubicBezTo>
                          <a:pt x="708707" y="178579"/>
                          <a:pt x="795658" y="258986"/>
                          <a:pt x="835862" y="294515"/>
                        </a:cubicBezTo>
                        <a:cubicBezTo>
                          <a:pt x="876066" y="330044"/>
                          <a:pt x="905050" y="359496"/>
                          <a:pt x="908790" y="373053"/>
                        </a:cubicBezTo>
                        <a:cubicBezTo>
                          <a:pt x="912530" y="386610"/>
                          <a:pt x="883545" y="406712"/>
                          <a:pt x="858301" y="375858"/>
                        </a:cubicBezTo>
                        <a:cubicBezTo>
                          <a:pt x="833057" y="345004"/>
                          <a:pt x="777894" y="238885"/>
                          <a:pt x="757325" y="187929"/>
                        </a:cubicBezTo>
                        <a:cubicBezTo>
                          <a:pt x="736756" y="136973"/>
                          <a:pt x="727406" y="93030"/>
                          <a:pt x="734886" y="70123"/>
                        </a:cubicBezTo>
                        <a:cubicBezTo>
                          <a:pt x="742366" y="47216"/>
                          <a:pt x="751247" y="21971"/>
                          <a:pt x="802203" y="50488"/>
                        </a:cubicBezTo>
                        <a:cubicBezTo>
                          <a:pt x="853159" y="79004"/>
                          <a:pt x="1004624" y="210836"/>
                          <a:pt x="1040620" y="241222"/>
                        </a:cubicBezTo>
                        <a:cubicBezTo>
                          <a:pt x="1076616" y="271608"/>
                          <a:pt x="1020986" y="265531"/>
                          <a:pt x="1018181" y="232807"/>
                        </a:cubicBezTo>
                        <a:cubicBezTo>
                          <a:pt x="1015376" y="200083"/>
                          <a:pt x="1006027" y="83680"/>
                          <a:pt x="1023791" y="44879"/>
                        </a:cubicBezTo>
                        <a:cubicBezTo>
                          <a:pt x="1041555" y="6078"/>
                          <a:pt x="1083161" y="3039"/>
                          <a:pt x="1124768" y="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5" name="Flowchart: Magnetic Disk 54"/>
                  <p:cNvSpPr/>
                  <p:nvPr/>
                </p:nvSpPr>
                <p:spPr>
                  <a:xfrm rot="3153582">
                    <a:off x="2444411" y="2936306"/>
                    <a:ext cx="658783" cy="145853"/>
                  </a:xfrm>
                  <a:prstGeom prst="flowChartMagneticDisk">
                    <a:avLst/>
                  </a:prstGeom>
                  <a:solidFill>
                    <a:srgbClr val="FFC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51" name="Cube 50"/>
                <p:cNvSpPr/>
                <p:nvPr/>
              </p:nvSpPr>
              <p:spPr>
                <a:xfrm rot="19487765">
                  <a:off x="3603293" y="2279695"/>
                  <a:ext cx="957742" cy="492528"/>
                </a:xfrm>
                <a:prstGeom prst="cub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2" name="Rectangle 51"/>
                <p:cNvSpPr/>
                <p:nvPr/>
              </p:nvSpPr>
              <p:spPr>
                <a:xfrm>
                  <a:off x="986946" y="4598452"/>
                  <a:ext cx="356079" cy="22119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9" name="Oval 8"/>
              <p:cNvSpPr/>
              <p:nvPr/>
            </p:nvSpPr>
            <p:spPr>
              <a:xfrm>
                <a:off x="4022836" y="1162239"/>
                <a:ext cx="168164" cy="2101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53" name="Straight Arrow Connector 52"/>
              <p:cNvCxnSpPr/>
              <p:nvPr/>
            </p:nvCxnSpPr>
            <p:spPr>
              <a:xfrm flipV="1">
                <a:off x="3200746" y="1254456"/>
                <a:ext cx="533054" cy="34327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graphicFrame>
        <p:nvGraphicFramePr>
          <p:cNvPr id="56" name="Object 16"/>
          <p:cNvGraphicFramePr>
            <a:graphicFrameLocks noChangeAspect="1"/>
          </p:cNvGraphicFramePr>
          <p:nvPr>
            <p:extLst>
              <p:ext uri="{D42A27DB-BD31-4B8C-83A1-F6EECF244321}">
                <p14:modId xmlns:p14="http://schemas.microsoft.com/office/powerpoint/2010/main" val="2422956244"/>
              </p:ext>
            </p:extLst>
          </p:nvPr>
        </p:nvGraphicFramePr>
        <p:xfrm>
          <a:off x="390525" y="1895475"/>
          <a:ext cx="1157288" cy="390525"/>
        </p:xfrm>
        <a:graphic>
          <a:graphicData uri="http://schemas.openxmlformats.org/presentationml/2006/ole">
            <mc:AlternateContent xmlns:mc="http://schemas.openxmlformats.org/markup-compatibility/2006">
              <mc:Choice xmlns:v="urn:schemas-microsoft-com:vml" Requires="v">
                <p:oleObj spid="_x0000_s346985" name="Equation" r:id="rId17" imgW="596880" imgH="228600" progId="Equation.3">
                  <p:embed/>
                </p:oleObj>
              </mc:Choice>
              <mc:Fallback>
                <p:oleObj name="Equation" r:id="rId17" imgW="596880" imgH="228600" progId="Equation.3">
                  <p:embed/>
                  <p:pic>
                    <p:nvPicPr>
                      <p:cNvPr id="0" name=""/>
                      <p:cNvPicPr>
                        <a:picLocks noChangeAspect="1" noChangeArrowheads="1"/>
                      </p:cNvPicPr>
                      <p:nvPr/>
                    </p:nvPicPr>
                    <p:blipFill>
                      <a:blip r:embed="rId18"/>
                      <a:srcRect/>
                      <a:stretch>
                        <a:fillRect/>
                      </a:stretch>
                    </p:blipFill>
                    <p:spPr bwMode="auto">
                      <a:xfrm>
                        <a:off x="390525" y="1895475"/>
                        <a:ext cx="1157288"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 name="TextBox 59"/>
          <p:cNvSpPr txBox="1"/>
          <p:nvPr/>
        </p:nvSpPr>
        <p:spPr>
          <a:xfrm>
            <a:off x="223801" y="1049228"/>
            <a:ext cx="2486454" cy="646331"/>
          </a:xfrm>
          <a:prstGeom prst="rect">
            <a:avLst/>
          </a:prstGeom>
          <a:noFill/>
        </p:spPr>
        <p:txBody>
          <a:bodyPr wrap="square" rtlCol="0">
            <a:spAutoFit/>
          </a:bodyPr>
          <a:lstStyle/>
          <a:p>
            <a:r>
              <a:rPr lang="en-US" dirty="0"/>
              <a:t>Work done by applied (external) force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7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5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1335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4612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4612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4612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1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13" grpId="0"/>
      <p:bldP spid="5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p:cNvCxnSpPr/>
          <p:nvPr/>
        </p:nvCxnSpPr>
        <p:spPr>
          <a:xfrm flipH="1">
            <a:off x="4419600" y="1372394"/>
            <a:ext cx="794" cy="5257006"/>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115724" name="Object 12"/>
          <p:cNvGraphicFramePr>
            <a:graphicFrameLocks noChangeAspect="1"/>
          </p:cNvGraphicFramePr>
          <p:nvPr>
            <p:extLst>
              <p:ext uri="{D42A27DB-BD31-4B8C-83A1-F6EECF244321}">
                <p14:modId xmlns:p14="http://schemas.microsoft.com/office/powerpoint/2010/main" val="2640261929"/>
              </p:ext>
            </p:extLst>
          </p:nvPr>
        </p:nvGraphicFramePr>
        <p:xfrm>
          <a:off x="1544518" y="3564246"/>
          <a:ext cx="1514475" cy="412750"/>
        </p:xfrm>
        <a:graphic>
          <a:graphicData uri="http://schemas.openxmlformats.org/presentationml/2006/ole">
            <mc:AlternateContent xmlns:mc="http://schemas.openxmlformats.org/markup-compatibility/2006">
              <mc:Choice xmlns:v="urn:schemas-microsoft-com:vml" Requires="v">
                <p:oleObj spid="_x0000_s348146" name="معادلة" r:id="rId3" imgW="749160" imgH="241200" progId="Equation.3">
                  <p:embed/>
                </p:oleObj>
              </mc:Choice>
              <mc:Fallback>
                <p:oleObj name="معادلة" r:id="rId3" imgW="749160" imgH="241200" progId="Equation.3">
                  <p:embed/>
                  <p:pic>
                    <p:nvPicPr>
                      <p:cNvPr id="0" name="Picture 2"/>
                      <p:cNvPicPr>
                        <a:picLocks noChangeAspect="1" noChangeArrowheads="1"/>
                      </p:cNvPicPr>
                      <p:nvPr/>
                    </p:nvPicPr>
                    <p:blipFill>
                      <a:blip r:embed="rId4"/>
                      <a:srcRect/>
                      <a:stretch>
                        <a:fillRect/>
                      </a:stretch>
                    </p:blipFill>
                    <p:spPr bwMode="auto">
                      <a:xfrm>
                        <a:off x="1544518" y="3564246"/>
                        <a:ext cx="1514475"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3354" name="Object 10"/>
          <p:cNvGraphicFramePr>
            <a:graphicFrameLocks noChangeAspect="1"/>
          </p:cNvGraphicFramePr>
          <p:nvPr>
            <p:extLst>
              <p:ext uri="{D42A27DB-BD31-4B8C-83A1-F6EECF244321}">
                <p14:modId xmlns:p14="http://schemas.microsoft.com/office/powerpoint/2010/main" val="1185854631"/>
              </p:ext>
            </p:extLst>
          </p:nvPr>
        </p:nvGraphicFramePr>
        <p:xfrm>
          <a:off x="1260475" y="4527550"/>
          <a:ext cx="1435100" cy="392113"/>
        </p:xfrm>
        <a:graphic>
          <a:graphicData uri="http://schemas.openxmlformats.org/presentationml/2006/ole">
            <mc:AlternateContent xmlns:mc="http://schemas.openxmlformats.org/markup-compatibility/2006">
              <mc:Choice xmlns:v="urn:schemas-microsoft-com:vml" Requires="v">
                <p:oleObj spid="_x0000_s348147" name="معادلة" r:id="rId5" imgW="711000" imgH="228600" progId="Equation.3">
                  <p:embed/>
                </p:oleObj>
              </mc:Choice>
              <mc:Fallback>
                <p:oleObj name="معادلة" r:id="rId5" imgW="711000" imgH="228600" progId="Equation.3">
                  <p:embed/>
                  <p:pic>
                    <p:nvPicPr>
                      <p:cNvPr id="0" name="Picture 3"/>
                      <p:cNvPicPr>
                        <a:picLocks noChangeAspect="1" noChangeArrowheads="1"/>
                      </p:cNvPicPr>
                      <p:nvPr/>
                    </p:nvPicPr>
                    <p:blipFill>
                      <a:blip r:embed="rId6"/>
                      <a:srcRect/>
                      <a:stretch>
                        <a:fillRect/>
                      </a:stretch>
                    </p:blipFill>
                    <p:spPr bwMode="auto">
                      <a:xfrm>
                        <a:off x="1260475" y="4527550"/>
                        <a:ext cx="1435100" cy="392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6" name="TextBox 95"/>
          <p:cNvSpPr txBox="1"/>
          <p:nvPr/>
        </p:nvSpPr>
        <p:spPr>
          <a:xfrm>
            <a:off x="5013951" y="1428842"/>
            <a:ext cx="3654556" cy="400110"/>
          </a:xfrm>
          <a:prstGeom prst="rect">
            <a:avLst/>
          </a:prstGeom>
          <a:noFill/>
        </p:spPr>
        <p:txBody>
          <a:bodyPr wrap="square" rtlCol="0">
            <a:spAutoFit/>
          </a:bodyPr>
          <a:lstStyle/>
          <a:p>
            <a:r>
              <a:rPr lang="en-US" sz="2000" b="1" dirty="0">
                <a:solidFill>
                  <a:srgbClr val="0000FF"/>
                </a:solidFill>
              </a:rPr>
              <a:t>The net work, W on the block</a:t>
            </a:r>
          </a:p>
        </p:txBody>
      </p:sp>
      <p:graphicFrame>
        <p:nvGraphicFramePr>
          <p:cNvPr id="313357" name="Object 13"/>
          <p:cNvGraphicFramePr>
            <a:graphicFrameLocks noChangeAspect="1"/>
          </p:cNvGraphicFramePr>
          <p:nvPr>
            <p:extLst>
              <p:ext uri="{D42A27DB-BD31-4B8C-83A1-F6EECF244321}">
                <p14:modId xmlns:p14="http://schemas.microsoft.com/office/powerpoint/2010/main" val="1177193873"/>
              </p:ext>
            </p:extLst>
          </p:nvPr>
        </p:nvGraphicFramePr>
        <p:xfrm>
          <a:off x="4956175" y="2133600"/>
          <a:ext cx="2855913" cy="412750"/>
        </p:xfrm>
        <a:graphic>
          <a:graphicData uri="http://schemas.openxmlformats.org/presentationml/2006/ole">
            <mc:AlternateContent xmlns:mc="http://schemas.openxmlformats.org/markup-compatibility/2006">
              <mc:Choice xmlns:v="urn:schemas-microsoft-com:vml" Requires="v">
                <p:oleObj spid="_x0000_s348148" name="Equation" r:id="rId7" imgW="1473120" imgH="241200" progId="Equation.3">
                  <p:embed/>
                </p:oleObj>
              </mc:Choice>
              <mc:Fallback>
                <p:oleObj name="Equation" r:id="rId7" imgW="1473120" imgH="241200" progId="Equation.3">
                  <p:embed/>
                  <p:pic>
                    <p:nvPicPr>
                      <p:cNvPr id="0" name="Picture 4"/>
                      <p:cNvPicPr>
                        <a:picLocks noChangeAspect="1" noChangeArrowheads="1"/>
                      </p:cNvPicPr>
                      <p:nvPr/>
                    </p:nvPicPr>
                    <p:blipFill>
                      <a:blip r:embed="rId8"/>
                      <a:srcRect/>
                      <a:stretch>
                        <a:fillRect/>
                      </a:stretch>
                    </p:blipFill>
                    <p:spPr bwMode="auto">
                      <a:xfrm>
                        <a:off x="4956175" y="2133600"/>
                        <a:ext cx="2855913"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3" name="TextBox 112"/>
          <p:cNvSpPr txBox="1"/>
          <p:nvPr/>
        </p:nvSpPr>
        <p:spPr>
          <a:xfrm>
            <a:off x="4858507" y="4565853"/>
            <a:ext cx="2660061" cy="369332"/>
          </a:xfrm>
          <a:prstGeom prst="rect">
            <a:avLst/>
          </a:prstGeom>
          <a:noFill/>
        </p:spPr>
        <p:txBody>
          <a:bodyPr wrap="square" rtlCol="0">
            <a:spAutoFit/>
          </a:bodyPr>
          <a:lstStyle/>
          <a:p>
            <a:r>
              <a:rPr lang="en-US" dirty="0"/>
              <a:t>Expand this equation!</a:t>
            </a:r>
          </a:p>
        </p:txBody>
      </p:sp>
      <p:sp>
        <p:nvSpPr>
          <p:cNvPr id="58" name="TextBox 57"/>
          <p:cNvSpPr txBox="1"/>
          <p:nvPr/>
        </p:nvSpPr>
        <p:spPr>
          <a:xfrm>
            <a:off x="0" y="3081913"/>
            <a:ext cx="4464107" cy="369332"/>
          </a:xfrm>
          <a:prstGeom prst="rect">
            <a:avLst/>
          </a:prstGeom>
          <a:noFill/>
        </p:spPr>
        <p:txBody>
          <a:bodyPr wrap="none" rtlCol="0">
            <a:spAutoFit/>
          </a:bodyPr>
          <a:lstStyle/>
          <a:p>
            <a:r>
              <a:rPr lang="en-US" dirty="0"/>
              <a:t>Work done on the block by gravitational force</a:t>
            </a:r>
          </a:p>
        </p:txBody>
      </p:sp>
      <p:sp>
        <p:nvSpPr>
          <p:cNvPr id="59" name="TextBox 58"/>
          <p:cNvSpPr txBox="1"/>
          <p:nvPr/>
        </p:nvSpPr>
        <p:spPr>
          <a:xfrm>
            <a:off x="381000" y="4043828"/>
            <a:ext cx="3871701" cy="369332"/>
          </a:xfrm>
          <a:prstGeom prst="rect">
            <a:avLst/>
          </a:prstGeom>
          <a:noFill/>
        </p:spPr>
        <p:txBody>
          <a:bodyPr wrap="none" rtlCol="0">
            <a:spAutoFit/>
          </a:bodyPr>
          <a:lstStyle/>
          <a:p>
            <a:r>
              <a:rPr lang="en-US" dirty="0"/>
              <a:t>Work done on the block by spring force</a:t>
            </a:r>
          </a:p>
        </p:txBody>
      </p:sp>
      <p:graphicFrame>
        <p:nvGraphicFramePr>
          <p:cNvPr id="346126" name="Object 14"/>
          <p:cNvGraphicFramePr>
            <a:graphicFrameLocks noChangeAspect="1"/>
          </p:cNvGraphicFramePr>
          <p:nvPr>
            <p:extLst>
              <p:ext uri="{D42A27DB-BD31-4B8C-83A1-F6EECF244321}">
                <p14:modId xmlns:p14="http://schemas.microsoft.com/office/powerpoint/2010/main" val="2819339152"/>
              </p:ext>
            </p:extLst>
          </p:nvPr>
        </p:nvGraphicFramePr>
        <p:xfrm>
          <a:off x="5130800" y="2668588"/>
          <a:ext cx="2659063" cy="411162"/>
        </p:xfrm>
        <a:graphic>
          <a:graphicData uri="http://schemas.openxmlformats.org/presentationml/2006/ole">
            <mc:AlternateContent xmlns:mc="http://schemas.openxmlformats.org/markup-compatibility/2006">
              <mc:Choice xmlns:v="urn:schemas-microsoft-com:vml" Requires="v">
                <p:oleObj spid="_x0000_s348149" name="Equation" r:id="rId9" imgW="1371600" imgH="241200" progId="Equation.3">
                  <p:embed/>
                </p:oleObj>
              </mc:Choice>
              <mc:Fallback>
                <p:oleObj name="Equation" r:id="rId9" imgW="1371600" imgH="241200" progId="Equation.3">
                  <p:embed/>
                  <p:pic>
                    <p:nvPicPr>
                      <p:cNvPr id="0" name="Picture 5"/>
                      <p:cNvPicPr>
                        <a:picLocks noChangeAspect="1" noChangeArrowheads="1"/>
                      </p:cNvPicPr>
                      <p:nvPr/>
                    </p:nvPicPr>
                    <p:blipFill>
                      <a:blip r:embed="rId10"/>
                      <a:srcRect/>
                      <a:stretch>
                        <a:fillRect/>
                      </a:stretch>
                    </p:blipFill>
                    <p:spPr bwMode="auto">
                      <a:xfrm>
                        <a:off x="5130800" y="2668588"/>
                        <a:ext cx="2659063" cy="411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 name="Object 10"/>
          <p:cNvGraphicFramePr>
            <a:graphicFrameLocks noChangeAspect="1"/>
          </p:cNvGraphicFramePr>
          <p:nvPr>
            <p:extLst>
              <p:ext uri="{D42A27DB-BD31-4B8C-83A1-F6EECF244321}">
                <p14:modId xmlns:p14="http://schemas.microsoft.com/office/powerpoint/2010/main" val="3177581796"/>
              </p:ext>
            </p:extLst>
          </p:nvPr>
        </p:nvGraphicFramePr>
        <p:xfrm>
          <a:off x="633527" y="5398351"/>
          <a:ext cx="2309813" cy="412750"/>
        </p:xfrm>
        <a:graphic>
          <a:graphicData uri="http://schemas.openxmlformats.org/presentationml/2006/ole">
            <mc:AlternateContent xmlns:mc="http://schemas.openxmlformats.org/markup-compatibility/2006">
              <mc:Choice xmlns:v="urn:schemas-microsoft-com:vml" Requires="v">
                <p:oleObj spid="_x0000_s348150" name="معادلة" r:id="rId11" imgW="1143000" imgH="241200" progId="Equation.3">
                  <p:embed/>
                </p:oleObj>
              </mc:Choice>
              <mc:Fallback>
                <p:oleObj name="معادلة" r:id="rId11" imgW="1143000" imgH="241200" progId="Equation.3">
                  <p:embed/>
                  <p:pic>
                    <p:nvPicPr>
                      <p:cNvPr id="0" name="Picture 8"/>
                      <p:cNvPicPr>
                        <a:picLocks noChangeAspect="1" noChangeArrowheads="1"/>
                      </p:cNvPicPr>
                      <p:nvPr/>
                    </p:nvPicPr>
                    <p:blipFill>
                      <a:blip r:embed="rId12"/>
                      <a:srcRect/>
                      <a:stretch>
                        <a:fillRect/>
                      </a:stretch>
                    </p:blipFill>
                    <p:spPr bwMode="auto">
                      <a:xfrm>
                        <a:off x="633527" y="5398351"/>
                        <a:ext cx="2309813"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 name="TextBox 50"/>
          <p:cNvSpPr txBox="1"/>
          <p:nvPr/>
        </p:nvSpPr>
        <p:spPr>
          <a:xfrm>
            <a:off x="127949" y="4973880"/>
            <a:ext cx="3971087" cy="369332"/>
          </a:xfrm>
          <a:prstGeom prst="rect">
            <a:avLst/>
          </a:prstGeom>
          <a:noFill/>
        </p:spPr>
        <p:txBody>
          <a:bodyPr wrap="none" rtlCol="0">
            <a:spAutoFit/>
          </a:bodyPr>
          <a:lstStyle/>
          <a:p>
            <a:r>
              <a:rPr lang="en-US" dirty="0"/>
              <a:t>Work done on the block by friction force</a:t>
            </a:r>
          </a:p>
        </p:txBody>
      </p:sp>
      <p:graphicFrame>
        <p:nvGraphicFramePr>
          <p:cNvPr id="347145" name="Object 9"/>
          <p:cNvGraphicFramePr>
            <a:graphicFrameLocks noChangeAspect="1"/>
          </p:cNvGraphicFramePr>
          <p:nvPr>
            <p:extLst>
              <p:ext uri="{D42A27DB-BD31-4B8C-83A1-F6EECF244321}">
                <p14:modId xmlns:p14="http://schemas.microsoft.com/office/powerpoint/2010/main" val="2942686074"/>
              </p:ext>
            </p:extLst>
          </p:nvPr>
        </p:nvGraphicFramePr>
        <p:xfrm>
          <a:off x="5310188" y="3276600"/>
          <a:ext cx="2487612" cy="411163"/>
        </p:xfrm>
        <a:graphic>
          <a:graphicData uri="http://schemas.openxmlformats.org/presentationml/2006/ole">
            <mc:AlternateContent xmlns:mc="http://schemas.openxmlformats.org/markup-compatibility/2006">
              <mc:Choice xmlns:v="urn:schemas-microsoft-com:vml" Requires="v">
                <p:oleObj spid="_x0000_s348151" name="Equation" r:id="rId13" imgW="1282680" imgH="241200" progId="Equation.3">
                  <p:embed/>
                </p:oleObj>
              </mc:Choice>
              <mc:Fallback>
                <p:oleObj name="Equation" r:id="rId13" imgW="1282680" imgH="241200" progId="Equation.3">
                  <p:embed/>
                  <p:pic>
                    <p:nvPicPr>
                      <p:cNvPr id="0" name="Picture 9"/>
                      <p:cNvPicPr>
                        <a:picLocks noChangeAspect="1" noChangeArrowheads="1"/>
                      </p:cNvPicPr>
                      <p:nvPr/>
                    </p:nvPicPr>
                    <p:blipFill>
                      <a:blip r:embed="rId14"/>
                      <a:srcRect/>
                      <a:stretch>
                        <a:fillRect/>
                      </a:stretch>
                    </p:blipFill>
                    <p:spPr bwMode="auto">
                      <a:xfrm>
                        <a:off x="5310188" y="3276600"/>
                        <a:ext cx="2487612" cy="411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7146" name="Object 10"/>
          <p:cNvGraphicFramePr>
            <a:graphicFrameLocks noChangeAspect="1"/>
          </p:cNvGraphicFramePr>
          <p:nvPr>
            <p:extLst>
              <p:ext uri="{D42A27DB-BD31-4B8C-83A1-F6EECF244321}">
                <p14:modId xmlns:p14="http://schemas.microsoft.com/office/powerpoint/2010/main" val="3698047335"/>
              </p:ext>
            </p:extLst>
          </p:nvPr>
        </p:nvGraphicFramePr>
        <p:xfrm>
          <a:off x="5553075" y="3908425"/>
          <a:ext cx="1774825" cy="411163"/>
        </p:xfrm>
        <a:graphic>
          <a:graphicData uri="http://schemas.openxmlformats.org/presentationml/2006/ole">
            <mc:AlternateContent xmlns:mc="http://schemas.openxmlformats.org/markup-compatibility/2006">
              <mc:Choice xmlns:v="urn:schemas-microsoft-com:vml" Requires="v">
                <p:oleObj spid="_x0000_s348152" name="Equation" r:id="rId15" imgW="914400" imgH="241200" progId="Equation.3">
                  <p:embed/>
                </p:oleObj>
              </mc:Choice>
              <mc:Fallback>
                <p:oleObj name="Equation" r:id="rId15" imgW="914400" imgH="241200" progId="Equation.3">
                  <p:embed/>
                  <p:pic>
                    <p:nvPicPr>
                      <p:cNvPr id="0" name="Picture 10"/>
                      <p:cNvPicPr>
                        <a:picLocks noChangeAspect="1" noChangeArrowheads="1"/>
                      </p:cNvPicPr>
                      <p:nvPr/>
                    </p:nvPicPr>
                    <p:blipFill>
                      <a:blip r:embed="rId16"/>
                      <a:srcRect/>
                      <a:stretch>
                        <a:fillRect/>
                      </a:stretch>
                    </p:blipFill>
                    <p:spPr bwMode="auto">
                      <a:xfrm>
                        <a:off x="5553075" y="3908425"/>
                        <a:ext cx="1774825" cy="411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4876800" y="3810000"/>
            <a:ext cx="3394494" cy="533790"/>
          </a:xfrm>
          <a:prstGeom prst="rect">
            <a:avLst/>
          </a:prstGeom>
          <a:solidFill>
            <a:srgbClr val="00B05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2" name="TextBox 51"/>
          <p:cNvSpPr txBox="1"/>
          <p:nvPr/>
        </p:nvSpPr>
        <p:spPr>
          <a:xfrm>
            <a:off x="452394" y="16847"/>
            <a:ext cx="7935377" cy="461665"/>
          </a:xfrm>
          <a:prstGeom prst="rect">
            <a:avLst/>
          </a:prstGeom>
          <a:noFill/>
        </p:spPr>
        <p:txBody>
          <a:bodyPr wrap="none" rtlCol="0">
            <a:spAutoFit/>
          </a:bodyPr>
          <a:lstStyle/>
          <a:p>
            <a:r>
              <a:rPr lang="en-US" sz="2400" b="1" dirty="0"/>
              <a:t>Rough incline plane: Work done under external applied force</a:t>
            </a:r>
          </a:p>
        </p:txBody>
      </p:sp>
      <p:cxnSp>
        <p:nvCxnSpPr>
          <p:cNvPr id="54" name="Straight Connector 53"/>
          <p:cNvCxnSpPr/>
          <p:nvPr/>
        </p:nvCxnSpPr>
        <p:spPr>
          <a:xfrm>
            <a:off x="65522" y="561392"/>
            <a:ext cx="891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aphicFrame>
        <p:nvGraphicFramePr>
          <p:cNvPr id="55" name="Object 9"/>
          <p:cNvGraphicFramePr>
            <a:graphicFrameLocks noChangeAspect="1"/>
          </p:cNvGraphicFramePr>
          <p:nvPr>
            <p:extLst>
              <p:ext uri="{D42A27DB-BD31-4B8C-83A1-F6EECF244321}">
                <p14:modId xmlns:p14="http://schemas.microsoft.com/office/powerpoint/2010/main" val="3811237003"/>
              </p:ext>
            </p:extLst>
          </p:nvPr>
        </p:nvGraphicFramePr>
        <p:xfrm>
          <a:off x="4922838" y="5099050"/>
          <a:ext cx="3422650" cy="411163"/>
        </p:xfrm>
        <a:graphic>
          <a:graphicData uri="http://schemas.openxmlformats.org/presentationml/2006/ole">
            <mc:AlternateContent xmlns:mc="http://schemas.openxmlformats.org/markup-compatibility/2006">
              <mc:Choice xmlns:v="urn:schemas-microsoft-com:vml" Requires="v">
                <p:oleObj spid="_x0000_s348153" name="Equation" r:id="rId17" imgW="1765080" imgH="241200" progId="Equation.3">
                  <p:embed/>
                </p:oleObj>
              </mc:Choice>
              <mc:Fallback>
                <p:oleObj name="Equation" r:id="rId17" imgW="1765080" imgH="241200" progId="Equation.3">
                  <p:embed/>
                  <p:pic>
                    <p:nvPicPr>
                      <p:cNvPr id="0" name=""/>
                      <p:cNvPicPr>
                        <a:picLocks noChangeAspect="1" noChangeArrowheads="1"/>
                      </p:cNvPicPr>
                      <p:nvPr/>
                    </p:nvPicPr>
                    <p:blipFill>
                      <a:blip r:embed="rId18"/>
                      <a:srcRect/>
                      <a:stretch>
                        <a:fillRect/>
                      </a:stretch>
                    </p:blipFill>
                    <p:spPr bwMode="auto">
                      <a:xfrm>
                        <a:off x="4922838" y="5099050"/>
                        <a:ext cx="3422650" cy="411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Rectangle 55"/>
          <p:cNvSpPr/>
          <p:nvPr/>
        </p:nvSpPr>
        <p:spPr>
          <a:xfrm>
            <a:off x="4648200" y="5105400"/>
            <a:ext cx="4221967" cy="441503"/>
          </a:xfrm>
          <a:prstGeom prst="rect">
            <a:avLst/>
          </a:prstGeom>
          <a:solidFill>
            <a:srgbClr val="00B05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14" name="Group 13"/>
          <p:cNvGrpSpPr/>
          <p:nvPr/>
        </p:nvGrpSpPr>
        <p:grpSpPr>
          <a:xfrm>
            <a:off x="223801" y="1049228"/>
            <a:ext cx="2486454" cy="1236772"/>
            <a:chOff x="223801" y="1049228"/>
            <a:chExt cx="2486454" cy="1236772"/>
          </a:xfrm>
        </p:grpSpPr>
        <p:graphicFrame>
          <p:nvGraphicFramePr>
            <p:cNvPr id="102" name="Object 16"/>
            <p:cNvGraphicFramePr>
              <a:graphicFrameLocks noChangeAspect="1"/>
            </p:cNvGraphicFramePr>
            <p:nvPr>
              <p:extLst>
                <p:ext uri="{D42A27DB-BD31-4B8C-83A1-F6EECF244321}">
                  <p14:modId xmlns:p14="http://schemas.microsoft.com/office/powerpoint/2010/main" val="72730970"/>
                </p:ext>
              </p:extLst>
            </p:nvPr>
          </p:nvGraphicFramePr>
          <p:xfrm>
            <a:off x="304800" y="1895475"/>
            <a:ext cx="1330325" cy="390525"/>
          </p:xfrm>
          <a:graphic>
            <a:graphicData uri="http://schemas.openxmlformats.org/presentationml/2006/ole">
              <mc:AlternateContent xmlns:mc="http://schemas.openxmlformats.org/markup-compatibility/2006">
                <mc:Choice xmlns:v="urn:schemas-microsoft-com:vml" Requires="v">
                  <p:oleObj spid="_x0000_s348154" name="Equation" r:id="rId19" imgW="685800" imgH="228600" progId="Equation.3">
                    <p:embed/>
                  </p:oleObj>
                </mc:Choice>
                <mc:Fallback>
                  <p:oleObj name="Equation" r:id="rId19" imgW="685800" imgH="228600" progId="Equation.3">
                    <p:embed/>
                    <p:pic>
                      <p:nvPicPr>
                        <p:cNvPr id="0" name=""/>
                        <p:cNvPicPr>
                          <a:picLocks noChangeAspect="1" noChangeArrowheads="1"/>
                        </p:cNvPicPr>
                        <p:nvPr/>
                      </p:nvPicPr>
                      <p:blipFill>
                        <a:blip r:embed="rId20"/>
                        <a:srcRect/>
                        <a:stretch>
                          <a:fillRect/>
                        </a:stretch>
                      </p:blipFill>
                      <p:spPr bwMode="auto">
                        <a:xfrm>
                          <a:off x="304800" y="1895475"/>
                          <a:ext cx="133032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 name="TextBox 102"/>
            <p:cNvSpPr txBox="1"/>
            <p:nvPr/>
          </p:nvSpPr>
          <p:spPr>
            <a:xfrm>
              <a:off x="223801" y="1049228"/>
              <a:ext cx="2486454" cy="646331"/>
            </a:xfrm>
            <a:prstGeom prst="rect">
              <a:avLst/>
            </a:prstGeom>
            <a:noFill/>
          </p:spPr>
          <p:txBody>
            <a:bodyPr wrap="square" rtlCol="0">
              <a:spAutoFit/>
            </a:bodyPr>
            <a:lstStyle/>
            <a:p>
              <a:r>
                <a:rPr lang="en-US" dirty="0"/>
                <a:t>Work done by applied (external) force</a:t>
              </a:r>
            </a:p>
          </p:txBody>
        </p:sp>
      </p:grpSp>
      <p:grpSp>
        <p:nvGrpSpPr>
          <p:cNvPr id="18" name="Group 17"/>
          <p:cNvGrpSpPr/>
          <p:nvPr/>
        </p:nvGrpSpPr>
        <p:grpSpPr>
          <a:xfrm>
            <a:off x="7924800" y="5440923"/>
            <a:ext cx="998098" cy="870033"/>
            <a:chOff x="7787561" y="6148471"/>
            <a:chExt cx="998098" cy="870033"/>
          </a:xfrm>
        </p:grpSpPr>
        <p:sp>
          <p:nvSpPr>
            <p:cNvPr id="15" name="TextBox 14"/>
            <p:cNvSpPr txBox="1"/>
            <p:nvPr/>
          </p:nvSpPr>
          <p:spPr>
            <a:xfrm>
              <a:off x="7787561" y="6372173"/>
              <a:ext cx="998098" cy="646331"/>
            </a:xfrm>
            <a:prstGeom prst="rect">
              <a:avLst/>
            </a:prstGeom>
            <a:noFill/>
            <a:ln>
              <a:solidFill>
                <a:srgbClr val="00B050"/>
              </a:solidFill>
            </a:ln>
          </p:spPr>
          <p:txBody>
            <a:bodyPr wrap="square" rtlCol="1">
              <a:spAutoFit/>
            </a:bodyPr>
            <a:lstStyle/>
            <a:p>
              <a:r>
                <a:rPr lang="en-US" dirty="0"/>
                <a:t>Always negative</a:t>
              </a:r>
              <a:endParaRPr lang="ar-SA" dirty="0"/>
            </a:p>
          </p:txBody>
        </p:sp>
        <p:cxnSp>
          <p:nvCxnSpPr>
            <p:cNvPr id="17" name="Straight Arrow Connector 16"/>
            <p:cNvCxnSpPr>
              <a:stCxn id="15" idx="0"/>
            </p:cNvCxnSpPr>
            <p:nvPr/>
          </p:nvCxnSpPr>
          <p:spPr>
            <a:xfrm flipH="1" flipV="1">
              <a:off x="8105480" y="6148471"/>
              <a:ext cx="181130" cy="2237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81000" y="609600"/>
            <a:ext cx="3886200" cy="2438400"/>
            <a:chOff x="381000" y="609600"/>
            <a:chExt cx="3886200" cy="2438400"/>
          </a:xfrm>
        </p:grpSpPr>
        <p:sp>
          <p:nvSpPr>
            <p:cNvPr id="106" name="TextBox 105"/>
            <p:cNvSpPr txBox="1"/>
            <p:nvPr/>
          </p:nvSpPr>
          <p:spPr>
            <a:xfrm>
              <a:off x="381000" y="609600"/>
              <a:ext cx="1122808" cy="369332"/>
            </a:xfrm>
            <a:prstGeom prst="rect">
              <a:avLst/>
            </a:prstGeom>
            <a:noFill/>
          </p:spPr>
          <p:txBody>
            <a:bodyPr wrap="none" rtlCol="0">
              <a:spAutoFit/>
            </a:bodyPr>
            <a:lstStyle/>
            <a:p>
              <a:r>
                <a:rPr lang="en-US" b="1" dirty="0">
                  <a:solidFill>
                    <a:srgbClr val="0000FF"/>
                  </a:solidFill>
                </a:rPr>
                <a:t>Moves up</a:t>
              </a:r>
            </a:p>
          </p:txBody>
        </p:sp>
        <p:grpSp>
          <p:nvGrpSpPr>
            <p:cNvPr id="13" name="Group 12"/>
            <p:cNvGrpSpPr/>
            <p:nvPr/>
          </p:nvGrpSpPr>
          <p:grpSpPr>
            <a:xfrm>
              <a:off x="1063147" y="699980"/>
              <a:ext cx="3204053" cy="2348020"/>
              <a:chOff x="533400" y="699980"/>
              <a:chExt cx="3204053" cy="2348020"/>
            </a:xfrm>
          </p:grpSpPr>
          <p:grpSp>
            <p:nvGrpSpPr>
              <p:cNvPr id="74" name="Group 73"/>
              <p:cNvGrpSpPr/>
              <p:nvPr/>
            </p:nvGrpSpPr>
            <p:grpSpPr>
              <a:xfrm>
                <a:off x="533400" y="699980"/>
                <a:ext cx="3204053" cy="2348020"/>
                <a:chOff x="986947" y="962588"/>
                <a:chExt cx="3204053" cy="2348020"/>
              </a:xfrm>
            </p:grpSpPr>
            <p:sp>
              <p:nvSpPr>
                <p:cNvPr id="75" name="TextBox 74"/>
                <p:cNvSpPr txBox="1"/>
                <p:nvPr/>
              </p:nvSpPr>
              <p:spPr>
                <a:xfrm rot="20559106">
                  <a:off x="3367928" y="962588"/>
                  <a:ext cx="381000" cy="369332"/>
                </a:xfrm>
                <a:prstGeom prst="rect">
                  <a:avLst/>
                </a:prstGeom>
                <a:noFill/>
              </p:spPr>
              <p:txBody>
                <a:bodyPr wrap="square" rtlCol="0">
                  <a:spAutoFit/>
                </a:bodyPr>
                <a:lstStyle/>
                <a:p>
                  <a:r>
                    <a:rPr lang="en-US" dirty="0"/>
                    <a:t>F</a:t>
                  </a:r>
                  <a:endParaRPr lang="en-US" baseline="-25000" dirty="0"/>
                </a:p>
              </p:txBody>
            </p:sp>
            <p:grpSp>
              <p:nvGrpSpPr>
                <p:cNvPr id="76" name="Group 75"/>
                <p:cNvGrpSpPr/>
                <p:nvPr/>
              </p:nvGrpSpPr>
              <p:grpSpPr>
                <a:xfrm>
                  <a:off x="986947" y="1066800"/>
                  <a:ext cx="3204053" cy="2243808"/>
                  <a:chOff x="986947" y="1066800"/>
                  <a:chExt cx="3204053" cy="2243808"/>
                </a:xfrm>
              </p:grpSpPr>
              <p:cxnSp>
                <p:nvCxnSpPr>
                  <p:cNvPr id="77" name="Straight Arrow Connector 76"/>
                  <p:cNvCxnSpPr/>
                  <p:nvPr/>
                </p:nvCxnSpPr>
                <p:spPr>
                  <a:xfrm flipV="1">
                    <a:off x="3429000" y="1066800"/>
                    <a:ext cx="533054" cy="34327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986947" y="1397053"/>
                    <a:ext cx="3084013" cy="1913555"/>
                    <a:chOff x="986946" y="1971675"/>
                    <a:chExt cx="4251804" cy="2847975"/>
                  </a:xfrm>
                </p:grpSpPr>
                <p:sp>
                  <p:nvSpPr>
                    <p:cNvPr id="84" name="Freeform 83"/>
                    <p:cNvSpPr/>
                    <p:nvPr/>
                  </p:nvSpPr>
                  <p:spPr>
                    <a:xfrm>
                      <a:off x="1343025" y="1971675"/>
                      <a:ext cx="3895725" cy="2847975"/>
                    </a:xfrm>
                    <a:custGeom>
                      <a:avLst/>
                      <a:gdLst>
                        <a:gd name="connsiteX0" fmla="*/ 0 w 3895725"/>
                        <a:gd name="connsiteY0" fmla="*/ 2828925 h 2847975"/>
                        <a:gd name="connsiteX1" fmla="*/ 3895725 w 3895725"/>
                        <a:gd name="connsiteY1" fmla="*/ 0 h 2847975"/>
                        <a:gd name="connsiteX2" fmla="*/ 3838575 w 3895725"/>
                        <a:gd name="connsiteY2" fmla="*/ 2847975 h 2847975"/>
                        <a:gd name="connsiteX3" fmla="*/ 0 w 3895725"/>
                        <a:gd name="connsiteY3" fmla="*/ 2828925 h 2847975"/>
                      </a:gdLst>
                      <a:ahLst/>
                      <a:cxnLst>
                        <a:cxn ang="0">
                          <a:pos x="connsiteX0" y="connsiteY0"/>
                        </a:cxn>
                        <a:cxn ang="0">
                          <a:pos x="connsiteX1" y="connsiteY1"/>
                        </a:cxn>
                        <a:cxn ang="0">
                          <a:pos x="connsiteX2" y="connsiteY2"/>
                        </a:cxn>
                        <a:cxn ang="0">
                          <a:pos x="connsiteX3" y="connsiteY3"/>
                        </a:cxn>
                      </a:cxnLst>
                      <a:rect l="l" t="t" r="r" b="b"/>
                      <a:pathLst>
                        <a:path w="3895725" h="2847975">
                          <a:moveTo>
                            <a:pt x="0" y="2828925"/>
                          </a:moveTo>
                          <a:lnTo>
                            <a:pt x="3895725" y="0"/>
                          </a:lnTo>
                          <a:lnTo>
                            <a:pt x="3838575" y="2847975"/>
                          </a:lnTo>
                          <a:lnTo>
                            <a:pt x="0" y="2828925"/>
                          </a:lnTo>
                          <a:close/>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85" name="Group 84"/>
                    <p:cNvGrpSpPr/>
                    <p:nvPr/>
                  </p:nvGrpSpPr>
                  <p:grpSpPr>
                    <a:xfrm>
                      <a:off x="1247777" y="3595003"/>
                      <a:ext cx="1032482" cy="1055768"/>
                      <a:chOff x="1657702" y="2679841"/>
                      <a:chExt cx="1189027" cy="1338259"/>
                    </a:xfrm>
                  </p:grpSpPr>
                  <p:sp>
                    <p:nvSpPr>
                      <p:cNvPr id="100" name="Freeform 99"/>
                      <p:cNvSpPr/>
                      <p:nvPr/>
                    </p:nvSpPr>
                    <p:spPr>
                      <a:xfrm>
                        <a:off x="1657702" y="3197595"/>
                        <a:ext cx="1124769" cy="820505"/>
                      </a:xfrm>
                      <a:custGeom>
                        <a:avLst/>
                        <a:gdLst>
                          <a:gd name="connsiteX0" fmla="*/ 0 w 1124768"/>
                          <a:gd name="connsiteY0" fmla="*/ 805009 h 820505"/>
                          <a:gd name="connsiteX1" fmla="*/ 42073 w 1124768"/>
                          <a:gd name="connsiteY1" fmla="*/ 762935 h 820505"/>
                          <a:gd name="connsiteX2" fmla="*/ 47683 w 1124768"/>
                          <a:gd name="connsiteY2" fmla="*/ 603055 h 820505"/>
                          <a:gd name="connsiteX3" fmla="*/ 232807 w 1124768"/>
                          <a:gd name="connsiteY3" fmla="*/ 678788 h 820505"/>
                          <a:gd name="connsiteX4" fmla="*/ 311344 w 1124768"/>
                          <a:gd name="connsiteY4" fmla="*/ 813423 h 820505"/>
                          <a:gd name="connsiteX5" fmla="*/ 230002 w 1124768"/>
                          <a:gd name="connsiteY5" fmla="*/ 771350 h 820505"/>
                          <a:gd name="connsiteX6" fmla="*/ 115001 w 1124768"/>
                          <a:gd name="connsiteY6" fmla="*/ 516103 h 820505"/>
                          <a:gd name="connsiteX7" fmla="*/ 241222 w 1124768"/>
                          <a:gd name="connsiteY7" fmla="*/ 504884 h 820505"/>
                          <a:gd name="connsiteX8" fmla="*/ 488054 w 1124768"/>
                          <a:gd name="connsiteY8" fmla="*/ 701227 h 820505"/>
                          <a:gd name="connsiteX9" fmla="*/ 378662 w 1124768"/>
                          <a:gd name="connsiteY9" fmla="*/ 670373 h 820505"/>
                          <a:gd name="connsiteX10" fmla="*/ 274881 w 1124768"/>
                          <a:gd name="connsiteY10" fmla="*/ 454395 h 820505"/>
                          <a:gd name="connsiteX11" fmla="*/ 302930 w 1124768"/>
                          <a:gd name="connsiteY11" fmla="*/ 373053 h 820505"/>
                          <a:gd name="connsiteX12" fmla="*/ 429151 w 1124768"/>
                          <a:gd name="connsiteY12" fmla="*/ 415126 h 820505"/>
                          <a:gd name="connsiteX13" fmla="*/ 586225 w 1124768"/>
                          <a:gd name="connsiteY13" fmla="*/ 541347 h 820505"/>
                          <a:gd name="connsiteX14" fmla="*/ 600250 w 1124768"/>
                          <a:gd name="connsiteY14" fmla="*/ 597445 h 820505"/>
                          <a:gd name="connsiteX15" fmla="*/ 518908 w 1124768"/>
                          <a:gd name="connsiteY15" fmla="*/ 507688 h 820505"/>
                          <a:gd name="connsiteX16" fmla="*/ 426346 w 1124768"/>
                          <a:gd name="connsiteY16" fmla="*/ 322565 h 820505"/>
                          <a:gd name="connsiteX17" fmla="*/ 482444 w 1124768"/>
                          <a:gd name="connsiteY17" fmla="*/ 258052 h 820505"/>
                          <a:gd name="connsiteX18" fmla="*/ 670373 w 1124768"/>
                          <a:gd name="connsiteY18" fmla="*/ 392687 h 820505"/>
                          <a:gd name="connsiteX19" fmla="*/ 776959 w 1124768"/>
                          <a:gd name="connsiteY19" fmla="*/ 488054 h 820505"/>
                          <a:gd name="connsiteX20" fmla="*/ 653543 w 1124768"/>
                          <a:gd name="connsiteY20" fmla="*/ 401102 h 820505"/>
                          <a:gd name="connsiteX21" fmla="*/ 589030 w 1124768"/>
                          <a:gd name="connsiteY21" fmla="*/ 182319 h 820505"/>
                          <a:gd name="connsiteX22" fmla="*/ 667568 w 1124768"/>
                          <a:gd name="connsiteY22" fmla="*/ 159880 h 820505"/>
                          <a:gd name="connsiteX23" fmla="*/ 835862 w 1124768"/>
                          <a:gd name="connsiteY23" fmla="*/ 294515 h 820505"/>
                          <a:gd name="connsiteX24" fmla="*/ 908790 w 1124768"/>
                          <a:gd name="connsiteY24" fmla="*/ 373053 h 820505"/>
                          <a:gd name="connsiteX25" fmla="*/ 858301 w 1124768"/>
                          <a:gd name="connsiteY25" fmla="*/ 375858 h 820505"/>
                          <a:gd name="connsiteX26" fmla="*/ 757325 w 1124768"/>
                          <a:gd name="connsiteY26" fmla="*/ 187929 h 820505"/>
                          <a:gd name="connsiteX27" fmla="*/ 734886 w 1124768"/>
                          <a:gd name="connsiteY27" fmla="*/ 70123 h 820505"/>
                          <a:gd name="connsiteX28" fmla="*/ 802203 w 1124768"/>
                          <a:gd name="connsiteY28" fmla="*/ 50488 h 820505"/>
                          <a:gd name="connsiteX29" fmla="*/ 1040620 w 1124768"/>
                          <a:gd name="connsiteY29" fmla="*/ 241222 h 820505"/>
                          <a:gd name="connsiteX30" fmla="*/ 1018181 w 1124768"/>
                          <a:gd name="connsiteY30" fmla="*/ 232807 h 820505"/>
                          <a:gd name="connsiteX31" fmla="*/ 1023791 w 1124768"/>
                          <a:gd name="connsiteY31" fmla="*/ 44879 h 820505"/>
                          <a:gd name="connsiteX32" fmla="*/ 1124768 w 1124768"/>
                          <a:gd name="connsiteY32" fmla="*/ 0 h 820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4768" h="820505">
                            <a:moveTo>
                              <a:pt x="0" y="805009"/>
                            </a:moveTo>
                            <a:cubicBezTo>
                              <a:pt x="17063" y="800801"/>
                              <a:pt x="34126" y="796594"/>
                              <a:pt x="42073" y="762935"/>
                            </a:cubicBezTo>
                            <a:cubicBezTo>
                              <a:pt x="50020" y="729276"/>
                              <a:pt x="15894" y="617079"/>
                              <a:pt x="47683" y="603055"/>
                            </a:cubicBezTo>
                            <a:cubicBezTo>
                              <a:pt x="79472" y="589030"/>
                              <a:pt x="188864" y="643727"/>
                              <a:pt x="232807" y="678788"/>
                            </a:cubicBezTo>
                            <a:cubicBezTo>
                              <a:pt x="276751" y="713849"/>
                              <a:pt x="311812" y="797996"/>
                              <a:pt x="311344" y="813423"/>
                            </a:cubicBezTo>
                            <a:cubicBezTo>
                              <a:pt x="310877" y="828850"/>
                              <a:pt x="262726" y="820903"/>
                              <a:pt x="230002" y="771350"/>
                            </a:cubicBezTo>
                            <a:cubicBezTo>
                              <a:pt x="197278" y="721797"/>
                              <a:pt x="113131" y="560514"/>
                              <a:pt x="115001" y="516103"/>
                            </a:cubicBezTo>
                            <a:cubicBezTo>
                              <a:pt x="116871" y="471692"/>
                              <a:pt x="179047" y="474030"/>
                              <a:pt x="241222" y="504884"/>
                            </a:cubicBezTo>
                            <a:cubicBezTo>
                              <a:pt x="303397" y="535738"/>
                              <a:pt x="465147" y="673646"/>
                              <a:pt x="488054" y="701227"/>
                            </a:cubicBezTo>
                            <a:cubicBezTo>
                              <a:pt x="510961" y="728808"/>
                              <a:pt x="414191" y="711512"/>
                              <a:pt x="378662" y="670373"/>
                            </a:cubicBezTo>
                            <a:cubicBezTo>
                              <a:pt x="343133" y="629234"/>
                              <a:pt x="287503" y="503948"/>
                              <a:pt x="274881" y="454395"/>
                            </a:cubicBezTo>
                            <a:cubicBezTo>
                              <a:pt x="262259" y="404842"/>
                              <a:pt x="277218" y="379598"/>
                              <a:pt x="302930" y="373053"/>
                            </a:cubicBezTo>
                            <a:cubicBezTo>
                              <a:pt x="328642" y="366508"/>
                              <a:pt x="381935" y="387077"/>
                              <a:pt x="429151" y="415126"/>
                            </a:cubicBezTo>
                            <a:cubicBezTo>
                              <a:pt x="476367" y="443175"/>
                              <a:pt x="557708" y="510960"/>
                              <a:pt x="586225" y="541347"/>
                            </a:cubicBezTo>
                            <a:cubicBezTo>
                              <a:pt x="614742" y="571734"/>
                              <a:pt x="611470" y="603055"/>
                              <a:pt x="600250" y="597445"/>
                            </a:cubicBezTo>
                            <a:cubicBezTo>
                              <a:pt x="589031" y="591835"/>
                              <a:pt x="547892" y="553501"/>
                              <a:pt x="518908" y="507688"/>
                            </a:cubicBezTo>
                            <a:cubicBezTo>
                              <a:pt x="489924" y="461875"/>
                              <a:pt x="432423" y="364171"/>
                              <a:pt x="426346" y="322565"/>
                            </a:cubicBezTo>
                            <a:cubicBezTo>
                              <a:pt x="420269" y="280959"/>
                              <a:pt x="441773" y="246365"/>
                              <a:pt x="482444" y="258052"/>
                            </a:cubicBezTo>
                            <a:cubicBezTo>
                              <a:pt x="523115" y="269739"/>
                              <a:pt x="621287" y="354353"/>
                              <a:pt x="670373" y="392687"/>
                            </a:cubicBezTo>
                            <a:cubicBezTo>
                              <a:pt x="719459" y="431021"/>
                              <a:pt x="779764" y="486651"/>
                              <a:pt x="776959" y="488054"/>
                            </a:cubicBezTo>
                            <a:cubicBezTo>
                              <a:pt x="774154" y="489457"/>
                              <a:pt x="684864" y="452058"/>
                              <a:pt x="653543" y="401102"/>
                            </a:cubicBezTo>
                            <a:cubicBezTo>
                              <a:pt x="622222" y="350146"/>
                              <a:pt x="586693" y="222523"/>
                              <a:pt x="589030" y="182319"/>
                            </a:cubicBezTo>
                            <a:cubicBezTo>
                              <a:pt x="591368" y="142115"/>
                              <a:pt x="626429" y="141181"/>
                              <a:pt x="667568" y="159880"/>
                            </a:cubicBezTo>
                            <a:cubicBezTo>
                              <a:pt x="708707" y="178579"/>
                              <a:pt x="795658" y="258986"/>
                              <a:pt x="835862" y="294515"/>
                            </a:cubicBezTo>
                            <a:cubicBezTo>
                              <a:pt x="876066" y="330044"/>
                              <a:pt x="905050" y="359496"/>
                              <a:pt x="908790" y="373053"/>
                            </a:cubicBezTo>
                            <a:cubicBezTo>
                              <a:pt x="912530" y="386610"/>
                              <a:pt x="883545" y="406712"/>
                              <a:pt x="858301" y="375858"/>
                            </a:cubicBezTo>
                            <a:cubicBezTo>
                              <a:pt x="833057" y="345004"/>
                              <a:pt x="777894" y="238885"/>
                              <a:pt x="757325" y="187929"/>
                            </a:cubicBezTo>
                            <a:cubicBezTo>
                              <a:pt x="736756" y="136973"/>
                              <a:pt x="727406" y="93030"/>
                              <a:pt x="734886" y="70123"/>
                            </a:cubicBezTo>
                            <a:cubicBezTo>
                              <a:pt x="742366" y="47216"/>
                              <a:pt x="751247" y="21971"/>
                              <a:pt x="802203" y="50488"/>
                            </a:cubicBezTo>
                            <a:cubicBezTo>
                              <a:pt x="853159" y="79004"/>
                              <a:pt x="1004624" y="210836"/>
                              <a:pt x="1040620" y="241222"/>
                            </a:cubicBezTo>
                            <a:cubicBezTo>
                              <a:pt x="1076616" y="271608"/>
                              <a:pt x="1020986" y="265531"/>
                              <a:pt x="1018181" y="232807"/>
                            </a:cubicBezTo>
                            <a:cubicBezTo>
                              <a:pt x="1015376" y="200083"/>
                              <a:pt x="1006027" y="83680"/>
                              <a:pt x="1023791" y="44879"/>
                            </a:cubicBezTo>
                            <a:cubicBezTo>
                              <a:pt x="1041555" y="6078"/>
                              <a:pt x="1083161" y="3039"/>
                              <a:pt x="1124768" y="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1" name="Flowchart: Magnetic Disk 100"/>
                      <p:cNvSpPr/>
                      <p:nvPr/>
                    </p:nvSpPr>
                    <p:spPr>
                      <a:xfrm rot="3153582">
                        <a:off x="2444411" y="2936306"/>
                        <a:ext cx="658783" cy="145853"/>
                      </a:xfrm>
                      <a:prstGeom prst="flowChartMagneticDisk">
                        <a:avLst/>
                      </a:prstGeom>
                      <a:solidFill>
                        <a:srgbClr val="FFC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89" name="Cube 88"/>
                    <p:cNvSpPr/>
                    <p:nvPr/>
                  </p:nvSpPr>
                  <p:spPr>
                    <a:xfrm rot="19487765">
                      <a:off x="3603293" y="2279695"/>
                      <a:ext cx="957742" cy="492528"/>
                    </a:xfrm>
                    <a:prstGeom prst="cub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9" name="Rectangle 98"/>
                    <p:cNvSpPr/>
                    <p:nvPr/>
                  </p:nvSpPr>
                  <p:spPr>
                    <a:xfrm>
                      <a:off x="986946" y="4598452"/>
                      <a:ext cx="356079" cy="22119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82" name="Oval 81"/>
                  <p:cNvSpPr/>
                  <p:nvPr/>
                </p:nvSpPr>
                <p:spPr>
                  <a:xfrm>
                    <a:off x="4022836" y="1162239"/>
                    <a:ext cx="168164" cy="2101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cxnSp>
            <p:nvCxnSpPr>
              <p:cNvPr id="11" name="Straight Arrow Connector 10"/>
              <p:cNvCxnSpPr/>
              <p:nvPr/>
            </p:nvCxnSpPr>
            <p:spPr>
              <a:xfrm flipV="1">
                <a:off x="2137253" y="1616834"/>
                <a:ext cx="550732" cy="383414"/>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061053" y="1600200"/>
                <a:ext cx="255198" cy="369332"/>
              </a:xfrm>
              <a:prstGeom prst="rect">
                <a:avLst/>
              </a:prstGeom>
              <a:noFill/>
            </p:spPr>
            <p:txBody>
              <a:bodyPr wrap="none" rtlCol="1">
                <a:spAutoFit/>
              </a:bodyPr>
              <a:lstStyle/>
              <a:p>
                <a:r>
                  <a:rPr lang="en-US" i="1" dirty="0">
                    <a:solidFill>
                      <a:srgbClr val="FF0000"/>
                    </a:solidFill>
                  </a:rPr>
                  <a:t>f</a:t>
                </a:r>
                <a:endParaRPr lang="ar-SA" i="1" dirty="0">
                  <a:solidFill>
                    <a:srgbClr val="FF0000"/>
                  </a:solidFill>
                </a:endParaRPr>
              </a:p>
            </p:txBody>
          </p:sp>
        </p:grpSp>
        <p:sp>
          <p:nvSpPr>
            <p:cNvPr id="19" name="Freeform 18"/>
            <p:cNvSpPr/>
            <p:nvPr/>
          </p:nvSpPr>
          <p:spPr>
            <a:xfrm>
              <a:off x="1366221" y="1118795"/>
              <a:ext cx="2753958" cy="1914861"/>
            </a:xfrm>
            <a:custGeom>
              <a:avLst/>
              <a:gdLst>
                <a:gd name="connsiteX0" fmla="*/ 0 w 2753958"/>
                <a:gd name="connsiteY0" fmla="*/ 1914861 h 1914861"/>
                <a:gd name="connsiteX1" fmla="*/ 75304 w 2753958"/>
                <a:gd name="connsiteY1" fmla="*/ 1828800 h 1914861"/>
                <a:gd name="connsiteX2" fmla="*/ 107577 w 2753958"/>
                <a:gd name="connsiteY2" fmla="*/ 1796527 h 1914861"/>
                <a:gd name="connsiteX3" fmla="*/ 161365 w 2753958"/>
                <a:gd name="connsiteY3" fmla="*/ 1742739 h 1914861"/>
                <a:gd name="connsiteX4" fmla="*/ 236668 w 2753958"/>
                <a:gd name="connsiteY4" fmla="*/ 1731981 h 1914861"/>
                <a:gd name="connsiteX5" fmla="*/ 258184 w 2753958"/>
                <a:gd name="connsiteY5" fmla="*/ 1699709 h 1914861"/>
                <a:gd name="connsiteX6" fmla="*/ 301214 w 2753958"/>
                <a:gd name="connsiteY6" fmla="*/ 1667436 h 1914861"/>
                <a:gd name="connsiteX7" fmla="*/ 333487 w 2753958"/>
                <a:gd name="connsiteY7" fmla="*/ 1613647 h 1914861"/>
                <a:gd name="connsiteX8" fmla="*/ 376518 w 2753958"/>
                <a:gd name="connsiteY8" fmla="*/ 1602890 h 1914861"/>
                <a:gd name="connsiteX9" fmla="*/ 494852 w 2753958"/>
                <a:gd name="connsiteY9" fmla="*/ 1581374 h 1914861"/>
                <a:gd name="connsiteX10" fmla="*/ 537883 w 2753958"/>
                <a:gd name="connsiteY10" fmla="*/ 1452283 h 1914861"/>
                <a:gd name="connsiteX11" fmla="*/ 580913 w 2753958"/>
                <a:gd name="connsiteY11" fmla="*/ 1441525 h 1914861"/>
                <a:gd name="connsiteX12" fmla="*/ 613186 w 2753958"/>
                <a:gd name="connsiteY12" fmla="*/ 1452283 h 1914861"/>
                <a:gd name="connsiteX13" fmla="*/ 688490 w 2753958"/>
                <a:gd name="connsiteY13" fmla="*/ 1441525 h 1914861"/>
                <a:gd name="connsiteX14" fmla="*/ 753035 w 2753958"/>
                <a:gd name="connsiteY14" fmla="*/ 1355464 h 1914861"/>
                <a:gd name="connsiteX15" fmla="*/ 774551 w 2753958"/>
                <a:gd name="connsiteY15" fmla="*/ 1323191 h 1914861"/>
                <a:gd name="connsiteX16" fmla="*/ 828339 w 2753958"/>
                <a:gd name="connsiteY16" fmla="*/ 1301676 h 1914861"/>
                <a:gd name="connsiteX17" fmla="*/ 892885 w 2753958"/>
                <a:gd name="connsiteY17" fmla="*/ 1280160 h 1914861"/>
                <a:gd name="connsiteX18" fmla="*/ 957431 w 2753958"/>
                <a:gd name="connsiteY18" fmla="*/ 1226372 h 1914861"/>
                <a:gd name="connsiteX19" fmla="*/ 1011219 w 2753958"/>
                <a:gd name="connsiteY19" fmla="*/ 1161826 h 1914861"/>
                <a:gd name="connsiteX20" fmla="*/ 1054250 w 2753958"/>
                <a:gd name="connsiteY20" fmla="*/ 1151069 h 1914861"/>
                <a:gd name="connsiteX21" fmla="*/ 1151068 w 2753958"/>
                <a:gd name="connsiteY21" fmla="*/ 1118796 h 1914861"/>
                <a:gd name="connsiteX22" fmla="*/ 1183341 w 2753958"/>
                <a:gd name="connsiteY22" fmla="*/ 1054250 h 1914861"/>
                <a:gd name="connsiteX23" fmla="*/ 1204857 w 2753958"/>
                <a:gd name="connsiteY23" fmla="*/ 1032734 h 1914861"/>
                <a:gd name="connsiteX24" fmla="*/ 1226372 w 2753958"/>
                <a:gd name="connsiteY24" fmla="*/ 1000461 h 1914861"/>
                <a:gd name="connsiteX25" fmla="*/ 1237130 w 2753958"/>
                <a:gd name="connsiteY25" fmla="*/ 968189 h 1914861"/>
                <a:gd name="connsiteX26" fmla="*/ 1355464 w 2753958"/>
                <a:gd name="connsiteY26" fmla="*/ 957431 h 1914861"/>
                <a:gd name="connsiteX27" fmla="*/ 1387737 w 2753958"/>
                <a:gd name="connsiteY27" fmla="*/ 946673 h 1914861"/>
                <a:gd name="connsiteX28" fmla="*/ 1441525 w 2753958"/>
                <a:gd name="connsiteY28" fmla="*/ 860612 h 1914861"/>
                <a:gd name="connsiteX29" fmla="*/ 1516828 w 2753958"/>
                <a:gd name="connsiteY29" fmla="*/ 839097 h 1914861"/>
                <a:gd name="connsiteX30" fmla="*/ 1538344 w 2753958"/>
                <a:gd name="connsiteY30" fmla="*/ 817581 h 1914861"/>
                <a:gd name="connsiteX31" fmla="*/ 1592132 w 2753958"/>
                <a:gd name="connsiteY31" fmla="*/ 763793 h 1914861"/>
                <a:gd name="connsiteX32" fmla="*/ 1645920 w 2753958"/>
                <a:gd name="connsiteY32" fmla="*/ 753036 h 1914861"/>
                <a:gd name="connsiteX33" fmla="*/ 1678193 w 2753958"/>
                <a:gd name="connsiteY33" fmla="*/ 742278 h 1914861"/>
                <a:gd name="connsiteX34" fmla="*/ 1731981 w 2753958"/>
                <a:gd name="connsiteY34" fmla="*/ 688490 h 1914861"/>
                <a:gd name="connsiteX35" fmla="*/ 1785770 w 2753958"/>
                <a:gd name="connsiteY35" fmla="*/ 677732 h 1914861"/>
                <a:gd name="connsiteX36" fmla="*/ 1807285 w 2753958"/>
                <a:gd name="connsiteY36" fmla="*/ 645459 h 1914861"/>
                <a:gd name="connsiteX37" fmla="*/ 1839558 w 2753958"/>
                <a:gd name="connsiteY37" fmla="*/ 623944 h 1914861"/>
                <a:gd name="connsiteX38" fmla="*/ 1861073 w 2753958"/>
                <a:gd name="connsiteY38" fmla="*/ 591671 h 1914861"/>
                <a:gd name="connsiteX39" fmla="*/ 1957892 w 2753958"/>
                <a:gd name="connsiteY39" fmla="*/ 570156 h 1914861"/>
                <a:gd name="connsiteX40" fmla="*/ 2011680 w 2753958"/>
                <a:gd name="connsiteY40" fmla="*/ 505610 h 1914861"/>
                <a:gd name="connsiteX41" fmla="*/ 2022438 w 2753958"/>
                <a:gd name="connsiteY41" fmla="*/ 473337 h 1914861"/>
                <a:gd name="connsiteX42" fmla="*/ 2065468 w 2753958"/>
                <a:gd name="connsiteY42" fmla="*/ 462579 h 1914861"/>
                <a:gd name="connsiteX43" fmla="*/ 2130014 w 2753958"/>
                <a:gd name="connsiteY43" fmla="*/ 451821 h 1914861"/>
                <a:gd name="connsiteX44" fmla="*/ 2173045 w 2753958"/>
                <a:gd name="connsiteY44" fmla="*/ 398033 h 1914861"/>
                <a:gd name="connsiteX45" fmla="*/ 2259106 w 2753958"/>
                <a:gd name="connsiteY45" fmla="*/ 344245 h 1914861"/>
                <a:gd name="connsiteX46" fmla="*/ 2291379 w 2753958"/>
                <a:gd name="connsiteY46" fmla="*/ 333487 h 1914861"/>
                <a:gd name="connsiteX47" fmla="*/ 2323652 w 2753958"/>
                <a:gd name="connsiteY47" fmla="*/ 322730 h 1914861"/>
                <a:gd name="connsiteX48" fmla="*/ 2377440 w 2753958"/>
                <a:gd name="connsiteY48" fmla="*/ 268941 h 1914861"/>
                <a:gd name="connsiteX49" fmla="*/ 2388198 w 2753958"/>
                <a:gd name="connsiteY49" fmla="*/ 236669 h 1914861"/>
                <a:gd name="connsiteX50" fmla="*/ 2441986 w 2753958"/>
                <a:gd name="connsiteY50" fmla="*/ 225911 h 1914861"/>
                <a:gd name="connsiteX51" fmla="*/ 2474259 w 2753958"/>
                <a:gd name="connsiteY51" fmla="*/ 215153 h 1914861"/>
                <a:gd name="connsiteX52" fmla="*/ 2549563 w 2753958"/>
                <a:gd name="connsiteY52" fmla="*/ 129092 h 1914861"/>
                <a:gd name="connsiteX53" fmla="*/ 2614108 w 2753958"/>
                <a:gd name="connsiteY53" fmla="*/ 107577 h 1914861"/>
                <a:gd name="connsiteX54" fmla="*/ 2635624 w 2753958"/>
                <a:gd name="connsiteY54" fmla="*/ 86061 h 1914861"/>
                <a:gd name="connsiteX55" fmla="*/ 2667897 w 2753958"/>
                <a:gd name="connsiteY55" fmla="*/ 43031 h 1914861"/>
                <a:gd name="connsiteX56" fmla="*/ 2700170 w 2753958"/>
                <a:gd name="connsiteY56" fmla="*/ 32273 h 1914861"/>
                <a:gd name="connsiteX57" fmla="*/ 2732443 w 2753958"/>
                <a:gd name="connsiteY57" fmla="*/ 10758 h 1914861"/>
                <a:gd name="connsiteX58" fmla="*/ 2753958 w 2753958"/>
                <a:gd name="connsiteY58" fmla="*/ 0 h 1914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753958" h="1914861">
                  <a:moveTo>
                    <a:pt x="0" y="1914861"/>
                  </a:moveTo>
                  <a:cubicBezTo>
                    <a:pt x="25101" y="1886174"/>
                    <a:pt x="49663" y="1857005"/>
                    <a:pt x="75304" y="1828800"/>
                  </a:cubicBezTo>
                  <a:cubicBezTo>
                    <a:pt x="85538" y="1817543"/>
                    <a:pt x="97838" y="1808214"/>
                    <a:pt x="107577" y="1796527"/>
                  </a:cubicBezTo>
                  <a:cubicBezTo>
                    <a:pt x="128296" y="1771664"/>
                    <a:pt x="126302" y="1753258"/>
                    <a:pt x="161365" y="1742739"/>
                  </a:cubicBezTo>
                  <a:cubicBezTo>
                    <a:pt x="185651" y="1735453"/>
                    <a:pt x="211567" y="1735567"/>
                    <a:pt x="236668" y="1731981"/>
                  </a:cubicBezTo>
                  <a:cubicBezTo>
                    <a:pt x="243840" y="1721224"/>
                    <a:pt x="249042" y="1708851"/>
                    <a:pt x="258184" y="1699709"/>
                  </a:cubicBezTo>
                  <a:cubicBezTo>
                    <a:pt x="270862" y="1687031"/>
                    <a:pt x="289736" y="1681210"/>
                    <a:pt x="301214" y="1667436"/>
                  </a:cubicBezTo>
                  <a:cubicBezTo>
                    <a:pt x="327501" y="1635891"/>
                    <a:pt x="292933" y="1633924"/>
                    <a:pt x="333487" y="1613647"/>
                  </a:cubicBezTo>
                  <a:cubicBezTo>
                    <a:pt x="346711" y="1607035"/>
                    <a:pt x="362020" y="1605790"/>
                    <a:pt x="376518" y="1602890"/>
                  </a:cubicBezTo>
                  <a:cubicBezTo>
                    <a:pt x="415831" y="1595027"/>
                    <a:pt x="455407" y="1588546"/>
                    <a:pt x="494852" y="1581374"/>
                  </a:cubicBezTo>
                  <a:cubicBezTo>
                    <a:pt x="501325" y="1536068"/>
                    <a:pt x="498537" y="1486009"/>
                    <a:pt x="537883" y="1452283"/>
                  </a:cubicBezTo>
                  <a:cubicBezTo>
                    <a:pt x="549108" y="1442661"/>
                    <a:pt x="566570" y="1445111"/>
                    <a:pt x="580913" y="1441525"/>
                  </a:cubicBezTo>
                  <a:cubicBezTo>
                    <a:pt x="591671" y="1445111"/>
                    <a:pt x="601846" y="1452283"/>
                    <a:pt x="613186" y="1452283"/>
                  </a:cubicBezTo>
                  <a:cubicBezTo>
                    <a:pt x="638542" y="1452283"/>
                    <a:pt x="664947" y="1450942"/>
                    <a:pt x="688490" y="1441525"/>
                  </a:cubicBezTo>
                  <a:cubicBezTo>
                    <a:pt x="713641" y="1431465"/>
                    <a:pt x="743044" y="1371450"/>
                    <a:pt x="753035" y="1355464"/>
                  </a:cubicBezTo>
                  <a:cubicBezTo>
                    <a:pt x="759887" y="1344500"/>
                    <a:pt x="764030" y="1330706"/>
                    <a:pt x="774551" y="1323191"/>
                  </a:cubicBezTo>
                  <a:cubicBezTo>
                    <a:pt x="790265" y="1311967"/>
                    <a:pt x="810191" y="1308275"/>
                    <a:pt x="828339" y="1301676"/>
                  </a:cubicBezTo>
                  <a:cubicBezTo>
                    <a:pt x="849653" y="1293925"/>
                    <a:pt x="892885" y="1280160"/>
                    <a:pt x="892885" y="1280160"/>
                  </a:cubicBezTo>
                  <a:cubicBezTo>
                    <a:pt x="913801" y="1264473"/>
                    <a:pt x="940337" y="1247739"/>
                    <a:pt x="957431" y="1226372"/>
                  </a:cubicBezTo>
                  <a:cubicBezTo>
                    <a:pt x="976193" y="1202920"/>
                    <a:pt x="982974" y="1177966"/>
                    <a:pt x="1011219" y="1161826"/>
                  </a:cubicBezTo>
                  <a:cubicBezTo>
                    <a:pt x="1024056" y="1154491"/>
                    <a:pt x="1040119" y="1155417"/>
                    <a:pt x="1054250" y="1151069"/>
                  </a:cubicBezTo>
                  <a:cubicBezTo>
                    <a:pt x="1086764" y="1141065"/>
                    <a:pt x="1151068" y="1118796"/>
                    <a:pt x="1151068" y="1118796"/>
                  </a:cubicBezTo>
                  <a:cubicBezTo>
                    <a:pt x="1201174" y="1068690"/>
                    <a:pt x="1143688" y="1133556"/>
                    <a:pt x="1183341" y="1054250"/>
                  </a:cubicBezTo>
                  <a:cubicBezTo>
                    <a:pt x="1187877" y="1045178"/>
                    <a:pt x="1198521" y="1040654"/>
                    <a:pt x="1204857" y="1032734"/>
                  </a:cubicBezTo>
                  <a:cubicBezTo>
                    <a:pt x="1212934" y="1022638"/>
                    <a:pt x="1220590" y="1012025"/>
                    <a:pt x="1226372" y="1000461"/>
                  </a:cubicBezTo>
                  <a:cubicBezTo>
                    <a:pt x="1231443" y="990319"/>
                    <a:pt x="1226373" y="971775"/>
                    <a:pt x="1237130" y="968189"/>
                  </a:cubicBezTo>
                  <a:cubicBezTo>
                    <a:pt x="1274705" y="955664"/>
                    <a:pt x="1316019" y="961017"/>
                    <a:pt x="1355464" y="957431"/>
                  </a:cubicBezTo>
                  <a:cubicBezTo>
                    <a:pt x="1366222" y="953845"/>
                    <a:pt x="1380203" y="955148"/>
                    <a:pt x="1387737" y="946673"/>
                  </a:cubicBezTo>
                  <a:cubicBezTo>
                    <a:pt x="1410212" y="921389"/>
                    <a:pt x="1408998" y="869905"/>
                    <a:pt x="1441525" y="860612"/>
                  </a:cubicBezTo>
                  <a:lnTo>
                    <a:pt x="1516828" y="839097"/>
                  </a:lnTo>
                  <a:cubicBezTo>
                    <a:pt x="1524000" y="831925"/>
                    <a:pt x="1532008" y="825501"/>
                    <a:pt x="1538344" y="817581"/>
                  </a:cubicBezTo>
                  <a:cubicBezTo>
                    <a:pt x="1560883" y="789408"/>
                    <a:pt x="1555250" y="777624"/>
                    <a:pt x="1592132" y="763793"/>
                  </a:cubicBezTo>
                  <a:cubicBezTo>
                    <a:pt x="1609252" y="757373"/>
                    <a:pt x="1628182" y="757471"/>
                    <a:pt x="1645920" y="753036"/>
                  </a:cubicBezTo>
                  <a:cubicBezTo>
                    <a:pt x="1656921" y="750286"/>
                    <a:pt x="1667435" y="745864"/>
                    <a:pt x="1678193" y="742278"/>
                  </a:cubicBezTo>
                  <a:cubicBezTo>
                    <a:pt x="1703294" y="666974"/>
                    <a:pt x="1678193" y="670560"/>
                    <a:pt x="1731981" y="688490"/>
                  </a:cubicBezTo>
                  <a:cubicBezTo>
                    <a:pt x="1749911" y="684904"/>
                    <a:pt x="1769894" y="686804"/>
                    <a:pt x="1785770" y="677732"/>
                  </a:cubicBezTo>
                  <a:cubicBezTo>
                    <a:pt x="1796996" y="671317"/>
                    <a:pt x="1798143" y="654601"/>
                    <a:pt x="1807285" y="645459"/>
                  </a:cubicBezTo>
                  <a:cubicBezTo>
                    <a:pt x="1816427" y="636317"/>
                    <a:pt x="1828800" y="631116"/>
                    <a:pt x="1839558" y="623944"/>
                  </a:cubicBezTo>
                  <a:cubicBezTo>
                    <a:pt x="1846730" y="613186"/>
                    <a:pt x="1850977" y="599748"/>
                    <a:pt x="1861073" y="591671"/>
                  </a:cubicBezTo>
                  <a:cubicBezTo>
                    <a:pt x="1875013" y="580519"/>
                    <a:pt x="1957228" y="570267"/>
                    <a:pt x="1957892" y="570156"/>
                  </a:cubicBezTo>
                  <a:cubicBezTo>
                    <a:pt x="1999106" y="542679"/>
                    <a:pt x="1989842" y="556565"/>
                    <a:pt x="2011680" y="505610"/>
                  </a:cubicBezTo>
                  <a:cubicBezTo>
                    <a:pt x="2016147" y="495187"/>
                    <a:pt x="2013583" y="480421"/>
                    <a:pt x="2022438" y="473337"/>
                  </a:cubicBezTo>
                  <a:cubicBezTo>
                    <a:pt x="2033983" y="464101"/>
                    <a:pt x="2050970" y="465479"/>
                    <a:pt x="2065468" y="462579"/>
                  </a:cubicBezTo>
                  <a:cubicBezTo>
                    <a:pt x="2086857" y="458301"/>
                    <a:pt x="2108499" y="455407"/>
                    <a:pt x="2130014" y="451821"/>
                  </a:cubicBezTo>
                  <a:cubicBezTo>
                    <a:pt x="2150958" y="388993"/>
                    <a:pt x="2124385" y="446694"/>
                    <a:pt x="2173045" y="398033"/>
                  </a:cubicBezTo>
                  <a:cubicBezTo>
                    <a:pt x="2232711" y="338366"/>
                    <a:pt x="2137440" y="384800"/>
                    <a:pt x="2259106" y="344245"/>
                  </a:cubicBezTo>
                  <a:lnTo>
                    <a:pt x="2291379" y="333487"/>
                  </a:lnTo>
                  <a:lnTo>
                    <a:pt x="2323652" y="322730"/>
                  </a:lnTo>
                  <a:cubicBezTo>
                    <a:pt x="2341581" y="304800"/>
                    <a:pt x="2369421" y="292996"/>
                    <a:pt x="2377440" y="268941"/>
                  </a:cubicBezTo>
                  <a:cubicBezTo>
                    <a:pt x="2381026" y="258184"/>
                    <a:pt x="2378763" y="242959"/>
                    <a:pt x="2388198" y="236669"/>
                  </a:cubicBezTo>
                  <a:cubicBezTo>
                    <a:pt x="2403412" y="226527"/>
                    <a:pt x="2424248" y="230346"/>
                    <a:pt x="2441986" y="225911"/>
                  </a:cubicBezTo>
                  <a:cubicBezTo>
                    <a:pt x="2452987" y="223161"/>
                    <a:pt x="2463501" y="218739"/>
                    <a:pt x="2474259" y="215153"/>
                  </a:cubicBezTo>
                  <a:cubicBezTo>
                    <a:pt x="2491503" y="189286"/>
                    <a:pt x="2522591" y="138083"/>
                    <a:pt x="2549563" y="129092"/>
                  </a:cubicBezTo>
                  <a:lnTo>
                    <a:pt x="2614108" y="107577"/>
                  </a:lnTo>
                  <a:cubicBezTo>
                    <a:pt x="2621280" y="100405"/>
                    <a:pt x="2629131" y="93853"/>
                    <a:pt x="2635624" y="86061"/>
                  </a:cubicBezTo>
                  <a:cubicBezTo>
                    <a:pt x="2647102" y="72287"/>
                    <a:pt x="2654123" y="54509"/>
                    <a:pt x="2667897" y="43031"/>
                  </a:cubicBezTo>
                  <a:cubicBezTo>
                    <a:pt x="2676608" y="35772"/>
                    <a:pt x="2690028" y="37344"/>
                    <a:pt x="2700170" y="32273"/>
                  </a:cubicBezTo>
                  <a:cubicBezTo>
                    <a:pt x="2711734" y="26491"/>
                    <a:pt x="2721356" y="17410"/>
                    <a:pt x="2732443" y="10758"/>
                  </a:cubicBezTo>
                  <a:cubicBezTo>
                    <a:pt x="2739319" y="6633"/>
                    <a:pt x="2746786" y="3586"/>
                    <a:pt x="27539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22" name="Group 21"/>
          <p:cNvGrpSpPr/>
          <p:nvPr/>
        </p:nvGrpSpPr>
        <p:grpSpPr>
          <a:xfrm>
            <a:off x="5283200" y="5440923"/>
            <a:ext cx="2235367" cy="1252333"/>
            <a:chOff x="5283200" y="5440923"/>
            <a:chExt cx="2235367" cy="1252333"/>
          </a:xfrm>
        </p:grpSpPr>
        <p:sp>
          <p:nvSpPr>
            <p:cNvPr id="57" name="TextBox 56"/>
            <p:cNvSpPr txBox="1"/>
            <p:nvPr/>
          </p:nvSpPr>
          <p:spPr>
            <a:xfrm>
              <a:off x="5283200" y="6046925"/>
              <a:ext cx="2235367" cy="646331"/>
            </a:xfrm>
            <a:prstGeom prst="rect">
              <a:avLst/>
            </a:prstGeom>
            <a:noFill/>
            <a:ln>
              <a:solidFill>
                <a:srgbClr val="00B050"/>
              </a:solidFill>
            </a:ln>
          </p:spPr>
          <p:txBody>
            <a:bodyPr wrap="square" rtlCol="1">
              <a:spAutoFit/>
            </a:bodyPr>
            <a:lstStyle/>
            <a:p>
              <a:r>
                <a:rPr lang="en-US" dirty="0"/>
                <a:t>Can be positive or negative</a:t>
              </a:r>
              <a:endParaRPr lang="ar-SA" dirty="0"/>
            </a:p>
          </p:txBody>
        </p:sp>
        <p:cxnSp>
          <p:nvCxnSpPr>
            <p:cNvPr id="60" name="Straight Arrow Connector 59"/>
            <p:cNvCxnSpPr>
              <a:stCxn id="57" idx="0"/>
            </p:cNvCxnSpPr>
            <p:nvPr/>
          </p:nvCxnSpPr>
          <p:spPr>
            <a:xfrm flipV="1">
              <a:off x="6400884" y="5440923"/>
              <a:ext cx="796326" cy="6060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7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33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down)">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1335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4612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4714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4714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1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5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5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8"/>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13" grpId="0"/>
      <p:bldP spid="59" grpId="0"/>
      <p:bldP spid="51" grpId="0"/>
      <p:bldP spid="9" grpId="0" animBg="1"/>
      <p:bldP spid="5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itle 7"/>
          <p:cNvSpPr txBox="1">
            <a:spLocks/>
          </p:cNvSpPr>
          <p:nvPr/>
        </p:nvSpPr>
        <p:spPr>
          <a:xfrm>
            <a:off x="304800" y="1"/>
            <a:ext cx="8839200" cy="762000"/>
          </a:xfrm>
          <a:prstGeom prst="rect">
            <a:avLst/>
          </a:prstGeom>
          <a:ln>
            <a:noFill/>
          </a:ln>
        </p:spPr>
        <p:txBody>
          <a:bodyPr/>
          <a:lstStyle/>
          <a:p>
            <a:pPr algn="ctr" fontAlgn="auto">
              <a:spcAft>
                <a:spcPts val="0"/>
              </a:spcAft>
              <a:defRPr/>
            </a:pPr>
            <a:r>
              <a:rPr lang="en-US" sz="3600" b="1" dirty="0">
                <a:solidFill>
                  <a:srgbClr val="FF0000"/>
                </a:solidFill>
                <a:latin typeface="Comic Sans MS" pitchFamily="66" charset="0"/>
                <a:cs typeface="+mn-cs"/>
              </a:rPr>
              <a:t>Example 1: Simple Pendulum</a:t>
            </a:r>
          </a:p>
          <a:p>
            <a:pPr algn="ctr" fontAlgn="auto">
              <a:spcAft>
                <a:spcPts val="0"/>
              </a:spcAft>
              <a:defRPr/>
            </a:pPr>
            <a:endParaRPr lang="en-US" sz="3600" b="1" dirty="0">
              <a:solidFill>
                <a:srgbClr val="FF0000"/>
              </a:solidFill>
              <a:latin typeface="+mj-lt"/>
              <a:ea typeface="+mj-ea"/>
              <a:cs typeface="+mj-cs"/>
            </a:endParaRPr>
          </a:p>
        </p:txBody>
      </p:sp>
      <p:grpSp>
        <p:nvGrpSpPr>
          <p:cNvPr id="2" name="Group 33"/>
          <p:cNvGrpSpPr>
            <a:grpSpLocks/>
          </p:cNvGrpSpPr>
          <p:nvPr/>
        </p:nvGrpSpPr>
        <p:grpSpPr bwMode="auto">
          <a:xfrm>
            <a:off x="5029200" y="1066800"/>
            <a:ext cx="3200400" cy="3200400"/>
            <a:chOff x="5029201" y="1066800"/>
            <a:chExt cx="3200400" cy="3200400"/>
          </a:xfrm>
        </p:grpSpPr>
        <p:cxnSp>
          <p:nvCxnSpPr>
            <p:cNvPr id="27" name="Straight Connector 26"/>
            <p:cNvCxnSpPr/>
            <p:nvPr/>
          </p:nvCxnSpPr>
          <p:spPr>
            <a:xfrm rot="16200000" flipH="1">
              <a:off x="4876801" y="2590800"/>
              <a:ext cx="304800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5611814" y="2743200"/>
              <a:ext cx="304800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4073526" y="2590800"/>
              <a:ext cx="304800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flipH="1">
              <a:off x="5029201" y="2743200"/>
              <a:ext cx="304800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flipH="1">
              <a:off x="5181601" y="2971800"/>
              <a:ext cx="304800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sp>
        <p:nvSpPr>
          <p:cNvPr id="33" name="Freeform 32"/>
          <p:cNvSpPr/>
          <p:nvPr/>
        </p:nvSpPr>
        <p:spPr>
          <a:xfrm>
            <a:off x="5568950" y="2728913"/>
            <a:ext cx="1582738" cy="249237"/>
          </a:xfrm>
          <a:custGeom>
            <a:avLst/>
            <a:gdLst>
              <a:gd name="connsiteX0" fmla="*/ 1583140 w 1583140"/>
              <a:gd name="connsiteY0" fmla="*/ 0 h 247935"/>
              <a:gd name="connsiteX1" fmla="*/ 859809 w 1583140"/>
              <a:gd name="connsiteY1" fmla="*/ 245660 h 247935"/>
              <a:gd name="connsiteX2" fmla="*/ 0 w 1583140"/>
              <a:gd name="connsiteY2" fmla="*/ 13648 h 247935"/>
            </a:gdLst>
            <a:ahLst/>
            <a:cxnLst>
              <a:cxn ang="0">
                <a:pos x="connsiteX0" y="connsiteY0"/>
              </a:cxn>
              <a:cxn ang="0">
                <a:pos x="connsiteX1" y="connsiteY1"/>
              </a:cxn>
              <a:cxn ang="0">
                <a:pos x="connsiteX2" y="connsiteY2"/>
              </a:cxn>
            </a:cxnLst>
            <a:rect l="l" t="t" r="r" b="b"/>
            <a:pathLst>
              <a:path w="1583140" h="247935">
                <a:moveTo>
                  <a:pt x="1583140" y="0"/>
                </a:moveTo>
                <a:cubicBezTo>
                  <a:pt x="1353403" y="121692"/>
                  <a:pt x="1123666" y="243385"/>
                  <a:pt x="859809" y="245660"/>
                </a:cubicBezTo>
                <a:cubicBezTo>
                  <a:pt x="595952" y="247935"/>
                  <a:pt x="297976" y="130791"/>
                  <a:pt x="0" y="13648"/>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4" name="Group 39"/>
          <p:cNvGrpSpPr>
            <a:grpSpLocks/>
          </p:cNvGrpSpPr>
          <p:nvPr/>
        </p:nvGrpSpPr>
        <p:grpSpPr bwMode="auto">
          <a:xfrm>
            <a:off x="6400800" y="3276600"/>
            <a:ext cx="762000" cy="276225"/>
            <a:chOff x="6400800" y="3276600"/>
            <a:chExt cx="762000" cy="276999"/>
          </a:xfrm>
        </p:grpSpPr>
        <p:sp>
          <p:nvSpPr>
            <p:cNvPr id="6196" name="TextBox 34"/>
            <p:cNvSpPr txBox="1">
              <a:spLocks noChangeArrowheads="1"/>
            </p:cNvSpPr>
            <p:nvPr/>
          </p:nvSpPr>
          <p:spPr bwMode="auto">
            <a:xfrm>
              <a:off x="6629400" y="3276600"/>
              <a:ext cx="356188" cy="276999"/>
            </a:xfrm>
            <a:prstGeom prst="rect">
              <a:avLst/>
            </a:prstGeom>
            <a:noFill/>
            <a:ln w="9525">
              <a:noFill/>
              <a:miter lim="800000"/>
              <a:headEnd/>
              <a:tailEnd/>
            </a:ln>
          </p:spPr>
          <p:txBody>
            <a:bodyPr wrap="none">
              <a:spAutoFit/>
            </a:bodyPr>
            <a:lstStyle/>
            <a:p>
              <a:r>
                <a:rPr lang="en-US" sz="1200">
                  <a:latin typeface="Comic Sans MS" pitchFamily="66" charset="0"/>
                </a:rPr>
                <a:t>x</a:t>
              </a:r>
              <a:r>
                <a:rPr lang="en-US" sz="1200" baseline="-25000">
                  <a:latin typeface="Comic Sans MS" pitchFamily="66" charset="0"/>
                </a:rPr>
                <a:t>m</a:t>
              </a:r>
              <a:endParaRPr lang="en-US" sz="1200">
                <a:latin typeface="Comic Sans MS" pitchFamily="66" charset="0"/>
              </a:endParaRPr>
            </a:p>
          </p:txBody>
        </p:sp>
        <p:cxnSp>
          <p:nvCxnSpPr>
            <p:cNvPr id="37" name="Straight Connector 36"/>
            <p:cNvCxnSpPr/>
            <p:nvPr/>
          </p:nvCxnSpPr>
          <p:spPr>
            <a:xfrm>
              <a:off x="6400800" y="3353014"/>
              <a:ext cx="762000" cy="0"/>
            </a:xfrm>
            <a:prstGeom prst="line">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42" name="Straight Arrow Connector 41"/>
          <p:cNvCxnSpPr/>
          <p:nvPr/>
        </p:nvCxnSpPr>
        <p:spPr>
          <a:xfrm rot="16200000" flipH="1">
            <a:off x="5557043" y="1899445"/>
            <a:ext cx="2971802" cy="13065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 name="Group 46"/>
          <p:cNvGrpSpPr>
            <a:grpSpLocks/>
          </p:cNvGrpSpPr>
          <p:nvPr/>
        </p:nvGrpSpPr>
        <p:grpSpPr bwMode="auto">
          <a:xfrm>
            <a:off x="6400800" y="1371600"/>
            <a:ext cx="457200" cy="504825"/>
            <a:chOff x="6400800" y="1371601"/>
            <a:chExt cx="457200" cy="505598"/>
          </a:xfrm>
        </p:grpSpPr>
        <p:sp>
          <p:nvSpPr>
            <p:cNvPr id="45" name="Arc 44"/>
            <p:cNvSpPr/>
            <p:nvPr/>
          </p:nvSpPr>
          <p:spPr>
            <a:xfrm rot="10800000">
              <a:off x="6400800" y="1371601"/>
              <a:ext cx="457200" cy="22895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195" name="TextBox 45"/>
            <p:cNvSpPr txBox="1">
              <a:spLocks noChangeArrowheads="1"/>
            </p:cNvSpPr>
            <p:nvPr/>
          </p:nvSpPr>
          <p:spPr bwMode="auto">
            <a:xfrm>
              <a:off x="6425612" y="1600200"/>
              <a:ext cx="279244" cy="276999"/>
            </a:xfrm>
            <a:prstGeom prst="rect">
              <a:avLst/>
            </a:prstGeom>
            <a:noFill/>
            <a:ln w="9525">
              <a:noFill/>
              <a:miter lim="800000"/>
              <a:headEnd/>
              <a:tailEnd/>
            </a:ln>
          </p:spPr>
          <p:txBody>
            <a:bodyPr wrap="none">
              <a:spAutoFit/>
            </a:bodyPr>
            <a:lstStyle/>
            <a:p>
              <a:r>
                <a:rPr lang="el-GR" sz="1200">
                  <a:latin typeface="Comic Sans MS" pitchFamily="66" charset="0"/>
                </a:rPr>
                <a:t>θ</a:t>
              </a:r>
              <a:endParaRPr lang="en-US" sz="1200">
                <a:latin typeface="Comic Sans MS" pitchFamily="66" charset="0"/>
              </a:endParaRPr>
            </a:p>
          </p:txBody>
        </p:sp>
      </p:grpSp>
      <p:grpSp>
        <p:nvGrpSpPr>
          <p:cNvPr id="6" name="Group 47"/>
          <p:cNvGrpSpPr>
            <a:grpSpLocks/>
          </p:cNvGrpSpPr>
          <p:nvPr/>
        </p:nvGrpSpPr>
        <p:grpSpPr bwMode="auto">
          <a:xfrm>
            <a:off x="7135813" y="3000375"/>
            <a:ext cx="457200" cy="504825"/>
            <a:chOff x="6400800" y="1371601"/>
            <a:chExt cx="457200" cy="505598"/>
          </a:xfrm>
        </p:grpSpPr>
        <p:sp>
          <p:nvSpPr>
            <p:cNvPr id="49" name="Arc 48"/>
            <p:cNvSpPr/>
            <p:nvPr/>
          </p:nvSpPr>
          <p:spPr>
            <a:xfrm rot="10800000">
              <a:off x="6400800" y="1371601"/>
              <a:ext cx="457200" cy="22895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193" name="TextBox 49"/>
            <p:cNvSpPr txBox="1">
              <a:spLocks noChangeArrowheads="1"/>
            </p:cNvSpPr>
            <p:nvPr/>
          </p:nvSpPr>
          <p:spPr bwMode="auto">
            <a:xfrm>
              <a:off x="6425612" y="1600200"/>
              <a:ext cx="279244" cy="276999"/>
            </a:xfrm>
            <a:prstGeom prst="rect">
              <a:avLst/>
            </a:prstGeom>
            <a:noFill/>
            <a:ln w="9525">
              <a:noFill/>
              <a:miter lim="800000"/>
              <a:headEnd/>
              <a:tailEnd/>
            </a:ln>
          </p:spPr>
          <p:txBody>
            <a:bodyPr wrap="none">
              <a:spAutoFit/>
            </a:bodyPr>
            <a:lstStyle/>
            <a:p>
              <a:r>
                <a:rPr lang="el-GR" sz="1200">
                  <a:latin typeface="Comic Sans MS" pitchFamily="66" charset="0"/>
                </a:rPr>
                <a:t>θ</a:t>
              </a:r>
              <a:endParaRPr lang="en-US" sz="1200">
                <a:latin typeface="Comic Sans MS" pitchFamily="66" charset="0"/>
              </a:endParaRPr>
            </a:p>
          </p:txBody>
        </p:sp>
      </p:grpSp>
      <p:grpSp>
        <p:nvGrpSpPr>
          <p:cNvPr id="7" name="Group 65"/>
          <p:cNvGrpSpPr>
            <a:grpSpLocks/>
          </p:cNvGrpSpPr>
          <p:nvPr/>
        </p:nvGrpSpPr>
        <p:grpSpPr bwMode="auto">
          <a:xfrm>
            <a:off x="6959600" y="2728913"/>
            <a:ext cx="385763" cy="1233487"/>
            <a:chOff x="6959012" y="2729552"/>
            <a:chExt cx="386644" cy="1232848"/>
          </a:xfrm>
        </p:grpSpPr>
        <p:cxnSp>
          <p:nvCxnSpPr>
            <p:cNvPr id="52" name="Straight Arrow Connector 51"/>
            <p:cNvCxnSpPr/>
            <p:nvPr/>
          </p:nvCxnSpPr>
          <p:spPr>
            <a:xfrm>
              <a:off x="7137218" y="2729552"/>
              <a:ext cx="12729" cy="108052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91" name="TextBox 52"/>
            <p:cNvSpPr txBox="1">
              <a:spLocks noChangeArrowheads="1"/>
            </p:cNvSpPr>
            <p:nvPr/>
          </p:nvSpPr>
          <p:spPr bwMode="auto">
            <a:xfrm>
              <a:off x="6959012" y="3685401"/>
              <a:ext cx="386644" cy="276999"/>
            </a:xfrm>
            <a:prstGeom prst="rect">
              <a:avLst/>
            </a:prstGeom>
            <a:noFill/>
            <a:ln w="9525">
              <a:noFill/>
              <a:miter lim="800000"/>
              <a:headEnd/>
              <a:tailEnd/>
            </a:ln>
          </p:spPr>
          <p:txBody>
            <a:bodyPr wrap="none">
              <a:spAutoFit/>
            </a:bodyPr>
            <a:lstStyle/>
            <a:p>
              <a:r>
                <a:rPr lang="en-US" sz="1200" b="1">
                  <a:latin typeface="Comic Sans MS" pitchFamily="66" charset="0"/>
                </a:rPr>
                <a:t>mg</a:t>
              </a:r>
            </a:p>
          </p:txBody>
        </p:sp>
      </p:grpSp>
      <p:sp>
        <p:nvSpPr>
          <p:cNvPr id="54" name="TextBox 53"/>
          <p:cNvSpPr txBox="1">
            <a:spLocks noChangeArrowheads="1"/>
          </p:cNvSpPr>
          <p:nvPr/>
        </p:nvSpPr>
        <p:spPr bwMode="auto">
          <a:xfrm rot="3840437">
            <a:off x="7188578" y="3350418"/>
            <a:ext cx="895350" cy="277813"/>
          </a:xfrm>
          <a:prstGeom prst="rect">
            <a:avLst/>
          </a:prstGeom>
          <a:noFill/>
          <a:ln w="9525">
            <a:noFill/>
            <a:miter lim="800000"/>
            <a:headEnd/>
            <a:tailEnd/>
          </a:ln>
        </p:spPr>
        <p:txBody>
          <a:bodyPr wrap="none">
            <a:spAutoFit/>
          </a:bodyPr>
          <a:lstStyle/>
          <a:p>
            <a:r>
              <a:rPr lang="en-US" sz="1200" b="1">
                <a:latin typeface="Comic Sans MS" pitchFamily="66" charset="0"/>
              </a:rPr>
              <a:t>mg cos(</a:t>
            </a:r>
            <a:r>
              <a:rPr lang="el-GR" sz="1200" b="1">
                <a:latin typeface="Comic Sans MS" pitchFamily="66" charset="0"/>
              </a:rPr>
              <a:t>θ</a:t>
            </a:r>
            <a:r>
              <a:rPr lang="en-US" sz="1200" b="1">
                <a:latin typeface="Comic Sans MS" pitchFamily="66" charset="0"/>
              </a:rPr>
              <a:t>)</a:t>
            </a:r>
          </a:p>
        </p:txBody>
      </p:sp>
      <p:grpSp>
        <p:nvGrpSpPr>
          <p:cNvPr id="8" name="Group 66"/>
          <p:cNvGrpSpPr>
            <a:grpSpLocks/>
          </p:cNvGrpSpPr>
          <p:nvPr/>
        </p:nvGrpSpPr>
        <p:grpSpPr bwMode="auto">
          <a:xfrm>
            <a:off x="5986463" y="2728913"/>
            <a:ext cx="1165225" cy="471487"/>
            <a:chOff x="5986800" y="2729552"/>
            <a:chExt cx="1164627" cy="470848"/>
          </a:xfrm>
        </p:grpSpPr>
        <p:cxnSp>
          <p:nvCxnSpPr>
            <p:cNvPr id="44" name="Straight Arrow Connector 43"/>
            <p:cNvCxnSpPr>
              <a:stCxn id="33" idx="0"/>
            </p:cNvCxnSpPr>
            <p:nvPr/>
          </p:nvCxnSpPr>
          <p:spPr>
            <a:xfrm flipH="1">
              <a:off x="6096281" y="2729552"/>
              <a:ext cx="1055146" cy="4708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89" name="TextBox 54"/>
            <p:cNvSpPr txBox="1">
              <a:spLocks noChangeArrowheads="1"/>
            </p:cNvSpPr>
            <p:nvPr/>
          </p:nvSpPr>
          <p:spPr bwMode="auto">
            <a:xfrm rot="-1238149">
              <a:off x="5986800" y="2762744"/>
              <a:ext cx="859531" cy="276999"/>
            </a:xfrm>
            <a:prstGeom prst="rect">
              <a:avLst/>
            </a:prstGeom>
            <a:noFill/>
            <a:ln w="9525">
              <a:noFill/>
              <a:miter lim="800000"/>
              <a:headEnd/>
              <a:tailEnd/>
            </a:ln>
          </p:spPr>
          <p:txBody>
            <a:bodyPr wrap="none">
              <a:spAutoFit/>
            </a:bodyPr>
            <a:lstStyle/>
            <a:p>
              <a:r>
                <a:rPr lang="en-US" sz="1200" b="1">
                  <a:latin typeface="Comic Sans MS" pitchFamily="66" charset="0"/>
                </a:rPr>
                <a:t>mg sin(</a:t>
              </a:r>
              <a:r>
                <a:rPr lang="el-GR" sz="1200" b="1">
                  <a:latin typeface="Comic Sans MS" pitchFamily="66" charset="0"/>
                </a:rPr>
                <a:t>θ</a:t>
              </a:r>
              <a:r>
                <a:rPr lang="en-US" sz="1200" b="1">
                  <a:latin typeface="Comic Sans MS" pitchFamily="66" charset="0"/>
                </a:rPr>
                <a:t>)</a:t>
              </a:r>
            </a:p>
          </p:txBody>
        </p:sp>
      </p:grpSp>
      <p:grpSp>
        <p:nvGrpSpPr>
          <p:cNvPr id="9" name="Group 64"/>
          <p:cNvGrpSpPr>
            <a:grpSpLocks/>
          </p:cNvGrpSpPr>
          <p:nvPr/>
        </p:nvGrpSpPr>
        <p:grpSpPr bwMode="auto">
          <a:xfrm>
            <a:off x="6365875" y="933450"/>
            <a:ext cx="1330325" cy="1774825"/>
            <a:chOff x="6365544" y="933736"/>
            <a:chExt cx="1330656" cy="1774208"/>
          </a:xfrm>
        </p:grpSpPr>
        <p:cxnSp>
          <p:nvCxnSpPr>
            <p:cNvPr id="56" name="Straight Connector 55"/>
            <p:cNvCxnSpPr/>
            <p:nvPr/>
          </p:nvCxnSpPr>
          <p:spPr>
            <a:xfrm flipV="1">
              <a:off x="6365544" y="933736"/>
              <a:ext cx="457314" cy="228521"/>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7238886" y="2479423"/>
              <a:ext cx="457314" cy="228521"/>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16200000" flipH="1">
              <a:off x="6470801" y="1346116"/>
              <a:ext cx="1523470" cy="759014"/>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87" name="TextBox 63"/>
            <p:cNvSpPr txBox="1">
              <a:spLocks noChangeArrowheads="1"/>
            </p:cNvSpPr>
            <p:nvPr/>
          </p:nvSpPr>
          <p:spPr bwMode="auto">
            <a:xfrm>
              <a:off x="7111412" y="1371600"/>
              <a:ext cx="356188" cy="276999"/>
            </a:xfrm>
            <a:prstGeom prst="rect">
              <a:avLst/>
            </a:prstGeom>
            <a:noFill/>
            <a:ln w="9525">
              <a:noFill/>
              <a:miter lim="800000"/>
              <a:headEnd/>
              <a:tailEnd/>
            </a:ln>
          </p:spPr>
          <p:txBody>
            <a:bodyPr>
              <a:spAutoFit/>
            </a:bodyPr>
            <a:lstStyle/>
            <a:p>
              <a:r>
                <a:rPr lang="en-US" sz="1200">
                  <a:latin typeface="Comic Sans MS" pitchFamily="66" charset="0"/>
                </a:rPr>
                <a:t>L</a:t>
              </a:r>
            </a:p>
          </p:txBody>
        </p:sp>
      </p:grpSp>
      <p:grpSp>
        <p:nvGrpSpPr>
          <p:cNvPr id="10" name="Group 91"/>
          <p:cNvGrpSpPr>
            <a:grpSpLocks/>
          </p:cNvGrpSpPr>
          <p:nvPr/>
        </p:nvGrpSpPr>
        <p:grpSpPr bwMode="auto">
          <a:xfrm>
            <a:off x="5627688" y="-466725"/>
            <a:ext cx="1600200" cy="3276600"/>
            <a:chOff x="5791200" y="2438400"/>
            <a:chExt cx="1600200" cy="3276600"/>
          </a:xfrm>
        </p:grpSpPr>
        <p:grpSp>
          <p:nvGrpSpPr>
            <p:cNvPr id="11" name="Group 85"/>
            <p:cNvGrpSpPr>
              <a:grpSpLocks/>
            </p:cNvGrpSpPr>
            <p:nvPr/>
          </p:nvGrpSpPr>
          <p:grpSpPr bwMode="auto">
            <a:xfrm>
              <a:off x="6553200" y="4038600"/>
              <a:ext cx="838200" cy="1676400"/>
              <a:chOff x="6553200" y="4038600"/>
              <a:chExt cx="838200" cy="1676400"/>
            </a:xfrm>
          </p:grpSpPr>
          <p:grpSp>
            <p:nvGrpSpPr>
              <p:cNvPr id="12" name="Group 22"/>
              <p:cNvGrpSpPr>
                <a:grpSpLocks/>
              </p:cNvGrpSpPr>
              <p:nvPr/>
            </p:nvGrpSpPr>
            <p:grpSpPr bwMode="auto">
              <a:xfrm>
                <a:off x="6553200" y="4038600"/>
                <a:ext cx="838200" cy="1676400"/>
                <a:chOff x="6400800" y="1143000"/>
                <a:chExt cx="838200" cy="1676400"/>
              </a:xfrm>
            </p:grpSpPr>
            <p:sp>
              <p:nvSpPr>
                <p:cNvPr id="78" name="Oval 77"/>
                <p:cNvSpPr/>
                <p:nvPr/>
              </p:nvSpPr>
              <p:spPr>
                <a:xfrm>
                  <a:off x="6400800" y="1143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78"/>
                <p:cNvSpPr/>
                <p:nvPr/>
              </p:nvSpPr>
              <p:spPr>
                <a:xfrm>
                  <a:off x="7086600" y="26670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83" name="Straight Connector 82"/>
              <p:cNvCxnSpPr>
                <a:endCxn id="79" idx="1"/>
              </p:cNvCxnSpPr>
              <p:nvPr/>
            </p:nvCxnSpPr>
            <p:spPr>
              <a:xfrm rot="16200000" flipH="1">
                <a:off x="6188869" y="4512468"/>
                <a:ext cx="1492250" cy="652463"/>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86"/>
            <p:cNvGrpSpPr>
              <a:grpSpLocks/>
            </p:cNvGrpSpPr>
            <p:nvPr/>
          </p:nvGrpSpPr>
          <p:grpSpPr bwMode="auto">
            <a:xfrm rot="10800000">
              <a:off x="5791200" y="2438400"/>
              <a:ext cx="838200" cy="1676400"/>
              <a:chOff x="6553200" y="4038600"/>
              <a:chExt cx="838200" cy="1676400"/>
            </a:xfrm>
          </p:grpSpPr>
          <p:grpSp>
            <p:nvGrpSpPr>
              <p:cNvPr id="14" name="Group 22"/>
              <p:cNvGrpSpPr>
                <a:grpSpLocks/>
              </p:cNvGrpSpPr>
              <p:nvPr/>
            </p:nvGrpSpPr>
            <p:grpSpPr bwMode="auto">
              <a:xfrm>
                <a:off x="6553200" y="4038600"/>
                <a:ext cx="838200" cy="1676400"/>
                <a:chOff x="6400800" y="1143000"/>
                <a:chExt cx="838200" cy="1676400"/>
              </a:xfrm>
            </p:grpSpPr>
            <p:sp>
              <p:nvSpPr>
                <p:cNvPr id="91" name="Oval 90"/>
                <p:cNvSpPr/>
                <p:nvPr/>
              </p:nvSpPr>
              <p:spPr>
                <a:xfrm>
                  <a:off x="7086600" y="2667000"/>
                  <a:ext cx="152400" cy="152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 name="Oval 89"/>
                <p:cNvSpPr/>
                <p:nvPr/>
              </p:nvSpPr>
              <p:spPr>
                <a:xfrm>
                  <a:off x="6400800" y="1146175"/>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89" name="Straight Connector 88"/>
              <p:cNvCxnSpPr>
                <a:endCxn id="91" idx="1"/>
              </p:cNvCxnSpPr>
              <p:nvPr/>
            </p:nvCxnSpPr>
            <p:spPr>
              <a:xfrm rot="16200000" flipH="1">
                <a:off x="6190456" y="4512469"/>
                <a:ext cx="1492250" cy="652463"/>
              </a:xfrm>
              <a:prstGeom prst="line">
                <a:avLst/>
              </a:prstGeom>
              <a:ln>
                <a:noFill/>
              </a:ln>
            </p:spPr>
            <p:style>
              <a:lnRef idx="1">
                <a:schemeClr val="accent1"/>
              </a:lnRef>
              <a:fillRef idx="0">
                <a:schemeClr val="accent1"/>
              </a:fillRef>
              <a:effectRef idx="0">
                <a:schemeClr val="accent1"/>
              </a:effectRef>
              <a:fontRef idx="minor">
                <a:schemeClr val="tx1"/>
              </a:fontRef>
            </p:style>
          </p:cxnSp>
        </p:grpSp>
      </p:grpSp>
      <p:grpSp>
        <p:nvGrpSpPr>
          <p:cNvPr id="15" name="Group 70"/>
          <p:cNvGrpSpPr/>
          <p:nvPr/>
        </p:nvGrpSpPr>
        <p:grpSpPr>
          <a:xfrm>
            <a:off x="8077200" y="2716284"/>
            <a:ext cx="264816" cy="305594"/>
            <a:chOff x="8077200" y="2716284"/>
            <a:chExt cx="264816" cy="305594"/>
          </a:xfrm>
        </p:grpSpPr>
        <p:cxnSp>
          <p:nvCxnSpPr>
            <p:cNvPr id="66" name="Straight Arrow Connector 65"/>
            <p:cNvCxnSpPr/>
            <p:nvPr/>
          </p:nvCxnSpPr>
          <p:spPr>
            <a:xfrm rot="5400000">
              <a:off x="8000603" y="2868287"/>
              <a:ext cx="305594" cy="1588"/>
            </a:xfrm>
            <a:prstGeom prst="straightConnector1">
              <a:avLst/>
            </a:prstGeom>
            <a:ln>
              <a:solidFill>
                <a:srgbClr val="0000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8077200" y="2743200"/>
              <a:ext cx="264816" cy="276999"/>
            </a:xfrm>
            <a:prstGeom prst="rect">
              <a:avLst/>
            </a:prstGeom>
            <a:noFill/>
          </p:spPr>
          <p:txBody>
            <a:bodyPr wrap="none" rtlCol="0">
              <a:spAutoFit/>
            </a:bodyPr>
            <a:lstStyle/>
            <a:p>
              <a:r>
                <a:rPr lang="en-US" sz="1200" i="1" dirty="0"/>
                <a:t>h</a:t>
              </a:r>
            </a:p>
          </p:txBody>
        </p:sp>
      </p:grpSp>
      <p:graphicFrame>
        <p:nvGraphicFramePr>
          <p:cNvPr id="86" name="Object 6"/>
          <p:cNvGraphicFramePr>
            <a:graphicFrameLocks noChangeAspect="1"/>
          </p:cNvGraphicFramePr>
          <p:nvPr>
            <p:extLst>
              <p:ext uri="{D42A27DB-BD31-4B8C-83A1-F6EECF244321}">
                <p14:modId xmlns:p14="http://schemas.microsoft.com/office/powerpoint/2010/main" val="2380874224"/>
              </p:ext>
            </p:extLst>
          </p:nvPr>
        </p:nvGraphicFramePr>
        <p:xfrm>
          <a:off x="438150" y="2351088"/>
          <a:ext cx="3760788" cy="465137"/>
        </p:xfrm>
        <a:graphic>
          <a:graphicData uri="http://schemas.openxmlformats.org/presentationml/2006/ole">
            <mc:AlternateContent xmlns:mc="http://schemas.openxmlformats.org/markup-compatibility/2006">
              <mc:Choice xmlns:v="urn:schemas-microsoft-com:vml" Requires="v">
                <p:oleObj spid="_x0000_s388942" name="معادلة" r:id="rId3" imgW="1384200" imgH="241200" progId="Equation.3">
                  <p:embed/>
                </p:oleObj>
              </mc:Choice>
              <mc:Fallback>
                <p:oleObj name="معادلة" r:id="rId3" imgW="1384200" imgH="241200" progId="Equation.3">
                  <p:embed/>
                  <p:pic>
                    <p:nvPicPr>
                      <p:cNvPr id="0" name="Picture 6"/>
                      <p:cNvPicPr>
                        <a:picLocks noChangeAspect="1" noChangeArrowheads="1"/>
                      </p:cNvPicPr>
                      <p:nvPr/>
                    </p:nvPicPr>
                    <p:blipFill>
                      <a:blip r:embed="rId4"/>
                      <a:srcRect/>
                      <a:stretch>
                        <a:fillRect/>
                      </a:stretch>
                    </p:blipFill>
                    <p:spPr bwMode="auto">
                      <a:xfrm>
                        <a:off x="438150" y="2351088"/>
                        <a:ext cx="3760788" cy="465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8" name="Straight Connector 87"/>
          <p:cNvCxnSpPr/>
          <p:nvPr/>
        </p:nvCxnSpPr>
        <p:spPr>
          <a:xfrm>
            <a:off x="0" y="685800"/>
            <a:ext cx="9144000" cy="1588"/>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20" name="Group 101"/>
          <p:cNvGrpSpPr/>
          <p:nvPr/>
        </p:nvGrpSpPr>
        <p:grpSpPr>
          <a:xfrm>
            <a:off x="5715000" y="1143000"/>
            <a:ext cx="609600" cy="1600199"/>
            <a:chOff x="3733800" y="1143000"/>
            <a:chExt cx="609600" cy="1600199"/>
          </a:xfrm>
        </p:grpSpPr>
        <p:grpSp>
          <p:nvGrpSpPr>
            <p:cNvPr id="21" name="Group 64"/>
            <p:cNvGrpSpPr>
              <a:grpSpLocks/>
            </p:cNvGrpSpPr>
            <p:nvPr/>
          </p:nvGrpSpPr>
          <p:grpSpPr bwMode="auto">
            <a:xfrm>
              <a:off x="3733800" y="1143000"/>
              <a:ext cx="609600" cy="1600199"/>
              <a:chOff x="6517987" y="990865"/>
              <a:chExt cx="609752" cy="1599642"/>
            </a:xfrm>
          </p:grpSpPr>
          <p:cxnSp>
            <p:nvCxnSpPr>
              <p:cNvPr id="93" name="Straight Connector 92"/>
              <p:cNvCxnSpPr/>
              <p:nvPr/>
            </p:nvCxnSpPr>
            <p:spPr>
              <a:xfrm flipV="1">
                <a:off x="6517987" y="990865"/>
                <a:ext cx="609752" cy="19043"/>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16200000" flipH="1">
                <a:off x="6023040" y="1790683"/>
                <a:ext cx="1599642" cy="5"/>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01" name="TextBox 100"/>
            <p:cNvSpPr txBox="1"/>
            <p:nvPr/>
          </p:nvSpPr>
          <p:spPr>
            <a:xfrm>
              <a:off x="3848380" y="1905000"/>
              <a:ext cx="266420" cy="307777"/>
            </a:xfrm>
            <a:prstGeom prst="rect">
              <a:avLst/>
            </a:prstGeom>
            <a:noFill/>
          </p:spPr>
          <p:txBody>
            <a:bodyPr wrap="none" rtlCol="0">
              <a:spAutoFit/>
            </a:bodyPr>
            <a:lstStyle/>
            <a:p>
              <a:r>
                <a:rPr lang="en-US" sz="1400" dirty="0"/>
                <a:t>y</a:t>
              </a:r>
            </a:p>
          </p:txBody>
        </p:sp>
      </p:grpSp>
      <p:grpSp>
        <p:nvGrpSpPr>
          <p:cNvPr id="22" name="Group 111"/>
          <p:cNvGrpSpPr/>
          <p:nvPr/>
        </p:nvGrpSpPr>
        <p:grpSpPr>
          <a:xfrm>
            <a:off x="6096000" y="4544290"/>
            <a:ext cx="1808163" cy="1475510"/>
            <a:chOff x="6096000" y="4544290"/>
            <a:chExt cx="1808163" cy="1475510"/>
          </a:xfrm>
        </p:grpSpPr>
        <p:grpSp>
          <p:nvGrpSpPr>
            <p:cNvPr id="23" name="Group 109"/>
            <p:cNvGrpSpPr/>
            <p:nvPr/>
          </p:nvGrpSpPr>
          <p:grpSpPr>
            <a:xfrm>
              <a:off x="6096000" y="4544290"/>
              <a:ext cx="1692899" cy="789710"/>
              <a:chOff x="6096000" y="4544290"/>
              <a:chExt cx="1692899" cy="789710"/>
            </a:xfrm>
          </p:grpSpPr>
          <p:graphicFrame>
            <p:nvGraphicFramePr>
              <p:cNvPr id="107" name="Object 9"/>
              <p:cNvGraphicFramePr>
                <a:graphicFrameLocks noChangeAspect="1"/>
              </p:cNvGraphicFramePr>
              <p:nvPr/>
            </p:nvGraphicFramePr>
            <p:xfrm>
              <a:off x="6186488" y="4894263"/>
              <a:ext cx="1349375" cy="439737"/>
            </p:xfrm>
            <a:graphic>
              <a:graphicData uri="http://schemas.openxmlformats.org/presentationml/2006/ole">
                <mc:AlternateContent xmlns:mc="http://schemas.openxmlformats.org/markup-compatibility/2006">
                  <mc:Choice xmlns:v="urn:schemas-microsoft-com:vml" Requires="v">
                    <p:oleObj spid="_x0000_s388943" name="Equation" r:id="rId5" imgW="596880" imgH="203040" progId="Equation.3">
                      <p:embed/>
                    </p:oleObj>
                  </mc:Choice>
                  <mc:Fallback>
                    <p:oleObj name="Equation" r:id="rId5" imgW="596880" imgH="20304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6488" y="4894263"/>
                            <a:ext cx="1349375"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9" name="TextBox 108"/>
              <p:cNvSpPr txBox="1"/>
              <p:nvPr/>
            </p:nvSpPr>
            <p:spPr>
              <a:xfrm>
                <a:off x="6096000" y="4544290"/>
                <a:ext cx="1692899" cy="369332"/>
              </a:xfrm>
              <a:prstGeom prst="rect">
                <a:avLst/>
              </a:prstGeom>
              <a:noFill/>
            </p:spPr>
            <p:txBody>
              <a:bodyPr wrap="none" rtlCol="0">
                <a:spAutoFit/>
              </a:bodyPr>
              <a:lstStyle/>
              <a:p>
                <a:r>
                  <a:rPr lang="en-US" b="1" dirty="0">
                    <a:solidFill>
                      <a:srgbClr val="0000FF"/>
                    </a:solidFill>
                  </a:rPr>
                  <a:t>From Geometry</a:t>
                </a:r>
              </a:p>
            </p:txBody>
          </p:sp>
        </p:grpSp>
        <p:graphicFrame>
          <p:nvGraphicFramePr>
            <p:cNvPr id="111" name="Object 9"/>
            <p:cNvGraphicFramePr>
              <a:graphicFrameLocks noChangeAspect="1"/>
            </p:cNvGraphicFramePr>
            <p:nvPr/>
          </p:nvGraphicFramePr>
          <p:xfrm>
            <a:off x="6122988" y="5497513"/>
            <a:ext cx="1781175" cy="522287"/>
          </p:xfrm>
          <a:graphic>
            <a:graphicData uri="http://schemas.openxmlformats.org/presentationml/2006/ole">
              <mc:AlternateContent xmlns:mc="http://schemas.openxmlformats.org/markup-compatibility/2006">
                <mc:Choice xmlns:v="urn:schemas-microsoft-com:vml" Requires="v">
                  <p:oleObj spid="_x0000_s388944" name="Equation" r:id="rId7" imgW="787320" imgH="241200" progId="Equation.3">
                    <p:embed/>
                  </p:oleObj>
                </mc:Choice>
                <mc:Fallback>
                  <p:oleObj name="Equation" r:id="rId7" imgW="787320" imgH="241200"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22988" y="5497513"/>
                          <a:ext cx="1781175" cy="522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64884" name="Object 20"/>
          <p:cNvGraphicFramePr>
            <a:graphicFrameLocks noChangeAspect="1"/>
          </p:cNvGraphicFramePr>
          <p:nvPr>
            <p:extLst>
              <p:ext uri="{D42A27DB-BD31-4B8C-83A1-F6EECF244321}">
                <p14:modId xmlns:p14="http://schemas.microsoft.com/office/powerpoint/2010/main" val="439250596"/>
              </p:ext>
            </p:extLst>
          </p:nvPr>
        </p:nvGraphicFramePr>
        <p:xfrm>
          <a:off x="695050" y="931862"/>
          <a:ext cx="3660775" cy="515938"/>
        </p:xfrm>
        <a:graphic>
          <a:graphicData uri="http://schemas.openxmlformats.org/presentationml/2006/ole">
            <mc:AlternateContent xmlns:mc="http://schemas.openxmlformats.org/markup-compatibility/2006">
              <mc:Choice xmlns:v="urn:schemas-microsoft-com:vml" Requires="v">
                <p:oleObj spid="_x0000_s388945" name="معادلة" r:id="rId9" imgW="1765080" imgH="241200" progId="Equation.3">
                  <p:embed/>
                </p:oleObj>
              </mc:Choice>
              <mc:Fallback>
                <p:oleObj name="معادلة" r:id="rId9" imgW="1765080" imgH="241200" progId="Equation.3">
                  <p:embed/>
                  <p:pic>
                    <p:nvPicPr>
                      <p:cNvPr id="0" name="Picture 9"/>
                      <p:cNvPicPr>
                        <a:picLocks noChangeAspect="1" noChangeArrowheads="1"/>
                      </p:cNvPicPr>
                      <p:nvPr/>
                    </p:nvPicPr>
                    <p:blipFill>
                      <a:blip r:embed="rId10"/>
                      <a:srcRect/>
                      <a:stretch>
                        <a:fillRect/>
                      </a:stretch>
                    </p:blipFill>
                    <p:spPr bwMode="auto">
                      <a:xfrm>
                        <a:off x="695050" y="931862"/>
                        <a:ext cx="3660775" cy="515938"/>
                      </a:xfrm>
                      <a:prstGeom prst="rect">
                        <a:avLst/>
                      </a:prstGeom>
                      <a:noFill/>
                      <a:extLst/>
                    </p:spPr>
                  </p:pic>
                </p:oleObj>
              </mc:Fallback>
            </mc:AlternateContent>
          </a:graphicData>
        </a:graphic>
      </p:graphicFrame>
      <p:graphicFrame>
        <p:nvGraphicFramePr>
          <p:cNvPr id="164885" name="Object 21"/>
          <p:cNvGraphicFramePr>
            <a:graphicFrameLocks noChangeAspect="1"/>
          </p:cNvGraphicFramePr>
          <p:nvPr>
            <p:extLst>
              <p:ext uri="{D42A27DB-BD31-4B8C-83A1-F6EECF244321}">
                <p14:modId xmlns:p14="http://schemas.microsoft.com/office/powerpoint/2010/main" val="62995508"/>
              </p:ext>
            </p:extLst>
          </p:nvPr>
        </p:nvGraphicFramePr>
        <p:xfrm>
          <a:off x="1028176" y="1639280"/>
          <a:ext cx="2586038" cy="517525"/>
        </p:xfrm>
        <a:graphic>
          <a:graphicData uri="http://schemas.openxmlformats.org/presentationml/2006/ole">
            <mc:AlternateContent xmlns:mc="http://schemas.openxmlformats.org/markup-compatibility/2006">
              <mc:Choice xmlns:v="urn:schemas-microsoft-com:vml" Requires="v">
                <p:oleObj spid="_x0000_s388946" name="معادلة" r:id="rId11" imgW="914400" imgH="241200" progId="Equation.3">
                  <p:embed/>
                </p:oleObj>
              </mc:Choice>
              <mc:Fallback>
                <p:oleObj name="معادلة" r:id="rId11" imgW="914400" imgH="241200" progId="Equation.3">
                  <p:embed/>
                  <p:pic>
                    <p:nvPicPr>
                      <p:cNvPr id="0" name="Picture 10"/>
                      <p:cNvPicPr>
                        <a:picLocks noChangeAspect="1" noChangeArrowheads="1"/>
                      </p:cNvPicPr>
                      <p:nvPr/>
                    </p:nvPicPr>
                    <p:blipFill>
                      <a:blip r:embed="rId12"/>
                      <a:srcRect/>
                      <a:stretch>
                        <a:fillRect/>
                      </a:stretch>
                    </p:blipFill>
                    <p:spPr bwMode="auto">
                      <a:xfrm>
                        <a:off x="1028176" y="1639280"/>
                        <a:ext cx="2586038"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3" name="Group 72"/>
          <p:cNvGrpSpPr/>
          <p:nvPr/>
        </p:nvGrpSpPr>
        <p:grpSpPr>
          <a:xfrm>
            <a:off x="457200" y="3135868"/>
            <a:ext cx="3968750" cy="1131332"/>
            <a:chOff x="457200" y="3135868"/>
            <a:chExt cx="3968750" cy="1131332"/>
          </a:xfrm>
        </p:grpSpPr>
        <p:graphicFrame>
          <p:nvGraphicFramePr>
            <p:cNvPr id="388107" name="Object 11"/>
            <p:cNvGraphicFramePr>
              <a:graphicFrameLocks noChangeAspect="1"/>
            </p:cNvGraphicFramePr>
            <p:nvPr/>
          </p:nvGraphicFramePr>
          <p:xfrm>
            <a:off x="457200" y="3506787"/>
            <a:ext cx="3968750" cy="760413"/>
          </p:xfrm>
          <a:graphic>
            <a:graphicData uri="http://schemas.openxmlformats.org/presentationml/2006/ole">
              <mc:AlternateContent xmlns:mc="http://schemas.openxmlformats.org/markup-compatibility/2006">
                <mc:Choice xmlns:v="urn:schemas-microsoft-com:vml" Requires="v">
                  <p:oleObj spid="_x0000_s388947" name="Equation" r:id="rId13" imgW="1460160" imgH="393480" progId="Equation.3">
                    <p:embed/>
                  </p:oleObj>
                </mc:Choice>
                <mc:Fallback>
                  <p:oleObj name="Equation" r:id="rId13" imgW="1460160" imgH="393480" progId="Equation.3">
                    <p:embed/>
                    <p:pic>
                      <p:nvPicPr>
                        <p:cNvPr id="0"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 y="3506787"/>
                          <a:ext cx="3968750" cy="760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 name="TextBox 71"/>
            <p:cNvSpPr txBox="1"/>
            <p:nvPr/>
          </p:nvSpPr>
          <p:spPr>
            <a:xfrm>
              <a:off x="685800" y="3135868"/>
              <a:ext cx="3400033" cy="369332"/>
            </a:xfrm>
            <a:prstGeom prst="rect">
              <a:avLst/>
            </a:prstGeom>
            <a:noFill/>
          </p:spPr>
          <p:txBody>
            <a:bodyPr wrap="none" rtlCol="0">
              <a:spAutoFit/>
            </a:bodyPr>
            <a:lstStyle/>
            <a:p>
              <a:r>
                <a:rPr lang="en-US" b="1" dirty="0">
                  <a:solidFill>
                    <a:srgbClr val="0000FF"/>
                  </a:solidFill>
                </a:rPr>
                <a:t>Goes from center to highest point</a:t>
              </a:r>
            </a:p>
          </p:txBody>
        </p:sp>
      </p:grpSp>
      <p:grpSp>
        <p:nvGrpSpPr>
          <p:cNvPr id="75" name="Group 74"/>
          <p:cNvGrpSpPr/>
          <p:nvPr/>
        </p:nvGrpSpPr>
        <p:grpSpPr>
          <a:xfrm>
            <a:off x="685800" y="4648200"/>
            <a:ext cx="4049364" cy="1217613"/>
            <a:chOff x="685800" y="4648200"/>
            <a:chExt cx="4049364" cy="1217613"/>
          </a:xfrm>
        </p:grpSpPr>
        <p:sp>
          <p:nvSpPr>
            <p:cNvPr id="77" name="TextBox 76"/>
            <p:cNvSpPr txBox="1"/>
            <p:nvPr/>
          </p:nvSpPr>
          <p:spPr>
            <a:xfrm>
              <a:off x="838200" y="4648200"/>
              <a:ext cx="3896964" cy="369332"/>
            </a:xfrm>
            <a:prstGeom prst="rect">
              <a:avLst/>
            </a:prstGeom>
            <a:noFill/>
          </p:spPr>
          <p:txBody>
            <a:bodyPr wrap="none" rtlCol="0">
              <a:spAutoFit/>
            </a:bodyPr>
            <a:lstStyle/>
            <a:p>
              <a:r>
                <a:rPr lang="en-US" b="1" dirty="0">
                  <a:solidFill>
                    <a:srgbClr val="0000FF"/>
                  </a:solidFill>
                </a:rPr>
                <a:t>Goes back from highest point to center</a:t>
              </a:r>
            </a:p>
          </p:txBody>
        </p:sp>
        <p:graphicFrame>
          <p:nvGraphicFramePr>
            <p:cNvPr id="74" name="Object 11"/>
            <p:cNvGraphicFramePr>
              <a:graphicFrameLocks noChangeAspect="1"/>
            </p:cNvGraphicFramePr>
            <p:nvPr/>
          </p:nvGraphicFramePr>
          <p:xfrm>
            <a:off x="685800" y="5105400"/>
            <a:ext cx="3968750" cy="760413"/>
          </p:xfrm>
          <a:graphic>
            <a:graphicData uri="http://schemas.openxmlformats.org/presentationml/2006/ole">
              <mc:AlternateContent xmlns:mc="http://schemas.openxmlformats.org/markup-compatibility/2006">
                <mc:Choice xmlns:v="urn:schemas-microsoft-com:vml" Requires="v">
                  <p:oleObj spid="_x0000_s388948" name="Equation" r:id="rId15" imgW="1460160" imgH="393480" progId="Equation.3">
                    <p:embed/>
                  </p:oleObj>
                </mc:Choice>
                <mc:Fallback>
                  <p:oleObj name="Equation" r:id="rId15" imgW="1460160" imgH="393480" progId="Equation.3">
                    <p:embed/>
                    <p:pic>
                      <p:nvPicPr>
                        <p:cNvPr id="0" name="Picture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5800" y="5105400"/>
                          <a:ext cx="3968750" cy="760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8" name="Group 17"/>
          <p:cNvGrpSpPr/>
          <p:nvPr/>
        </p:nvGrpSpPr>
        <p:grpSpPr>
          <a:xfrm>
            <a:off x="2250823" y="741463"/>
            <a:ext cx="838704" cy="630004"/>
            <a:chOff x="4114296" y="1439064"/>
            <a:chExt cx="838704" cy="630004"/>
          </a:xfrm>
        </p:grpSpPr>
        <p:cxnSp>
          <p:nvCxnSpPr>
            <p:cNvPr id="16" name="Straight Arrow Connector 15"/>
            <p:cNvCxnSpPr/>
            <p:nvPr/>
          </p:nvCxnSpPr>
          <p:spPr>
            <a:xfrm flipV="1">
              <a:off x="4114296" y="1685131"/>
              <a:ext cx="608119" cy="3839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651314" y="1439064"/>
              <a:ext cx="301686" cy="369332"/>
            </a:xfrm>
            <a:prstGeom prst="rect">
              <a:avLst/>
            </a:prstGeom>
            <a:noFill/>
          </p:spPr>
          <p:txBody>
            <a:bodyPr wrap="none" rtlCol="1">
              <a:spAutoFit/>
            </a:bodyPr>
            <a:lstStyle/>
            <a:p>
              <a:r>
                <a:rPr lang="en-US" dirty="0"/>
                <a:t>0</a:t>
              </a:r>
              <a:endParaRPr lang="ar-SA" dirty="0"/>
            </a:p>
          </p:txBody>
        </p:sp>
      </p:grpSp>
      <p:grpSp>
        <p:nvGrpSpPr>
          <p:cNvPr id="71" name="Group 70"/>
          <p:cNvGrpSpPr/>
          <p:nvPr/>
        </p:nvGrpSpPr>
        <p:grpSpPr>
          <a:xfrm>
            <a:off x="3006095" y="702703"/>
            <a:ext cx="838704" cy="630004"/>
            <a:chOff x="4114296" y="1439064"/>
            <a:chExt cx="838704" cy="630004"/>
          </a:xfrm>
        </p:grpSpPr>
        <p:cxnSp>
          <p:nvCxnSpPr>
            <p:cNvPr id="76" name="Straight Arrow Connector 75"/>
            <p:cNvCxnSpPr/>
            <p:nvPr/>
          </p:nvCxnSpPr>
          <p:spPr>
            <a:xfrm flipV="1">
              <a:off x="4114296" y="1685131"/>
              <a:ext cx="608119" cy="3839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4651314" y="1439064"/>
              <a:ext cx="301686" cy="369332"/>
            </a:xfrm>
            <a:prstGeom prst="rect">
              <a:avLst/>
            </a:prstGeom>
            <a:noFill/>
          </p:spPr>
          <p:txBody>
            <a:bodyPr wrap="none" rtlCol="1">
              <a:spAutoFit/>
            </a:bodyPr>
            <a:lstStyle/>
            <a:p>
              <a:r>
                <a:rPr lang="en-US" dirty="0"/>
                <a:t>0</a:t>
              </a:r>
              <a:endParaRPr lang="ar-SA" dirty="0"/>
            </a:p>
          </p:txBody>
        </p:sp>
      </p:grpSp>
      <p:grpSp>
        <p:nvGrpSpPr>
          <p:cNvPr id="81" name="Group 80"/>
          <p:cNvGrpSpPr/>
          <p:nvPr/>
        </p:nvGrpSpPr>
        <p:grpSpPr>
          <a:xfrm>
            <a:off x="3766912" y="697844"/>
            <a:ext cx="838704" cy="630004"/>
            <a:chOff x="4114296" y="1439064"/>
            <a:chExt cx="838704" cy="630004"/>
          </a:xfrm>
        </p:grpSpPr>
        <p:cxnSp>
          <p:nvCxnSpPr>
            <p:cNvPr id="82" name="Straight Arrow Connector 81"/>
            <p:cNvCxnSpPr/>
            <p:nvPr/>
          </p:nvCxnSpPr>
          <p:spPr>
            <a:xfrm flipV="1">
              <a:off x="4114296" y="1685131"/>
              <a:ext cx="608119" cy="3839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4651314" y="1439064"/>
              <a:ext cx="301686" cy="369332"/>
            </a:xfrm>
            <a:prstGeom prst="rect">
              <a:avLst/>
            </a:prstGeom>
            <a:noFill/>
          </p:spPr>
          <p:txBody>
            <a:bodyPr wrap="none" rtlCol="1">
              <a:spAutoFit/>
            </a:bodyPr>
            <a:lstStyle/>
            <a:p>
              <a:r>
                <a:rPr lang="en-US" dirty="0"/>
                <a:t>0</a:t>
              </a:r>
              <a:endParaRPr lang="ar-SA"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3000" autoRev="1" fill="hold" nodeType="clickEffect">
                                  <p:stCondLst>
                                    <p:cond delay="0"/>
                                  </p:stCondLst>
                                  <p:childTnLst>
                                    <p:animRot by="3240000">
                                      <p:cBhvr>
                                        <p:cTn id="6" dur="2000" fill="hold"/>
                                        <p:tgtEl>
                                          <p:spTgt spid="10"/>
                                        </p:tgtEl>
                                        <p:attrNameLst>
                                          <p:attrName>r</p:attrName>
                                        </p:attrNameLst>
                                      </p:cBhvr>
                                    </p:animRot>
                                  </p:childTnLst>
                                </p:cTn>
                              </p:par>
                              <p:par>
                                <p:cTn id="7" presetID="22" presetClass="entr" presetSubtype="2" fill="hold" nodeType="withEffect">
                                  <p:stCondLst>
                                    <p:cond delay="0"/>
                                  </p:stCondLst>
                                  <p:childTnLst>
                                    <p:set>
                                      <p:cBhvr>
                                        <p:cTn id="8" dur="1" fill="hold">
                                          <p:stCondLst>
                                            <p:cond delay="0"/>
                                          </p:stCondLst>
                                        </p:cTn>
                                        <p:tgtEl>
                                          <p:spTgt spid="33"/>
                                        </p:tgtEl>
                                        <p:attrNameLst>
                                          <p:attrName>style.visibility</p:attrName>
                                        </p:attrNameLst>
                                      </p:cBhvr>
                                      <p:to>
                                        <p:strVal val="visible"/>
                                      </p:to>
                                    </p:set>
                                    <p:animEffect transition="in" filter="wipe(right)">
                                      <p:cBhvr>
                                        <p:cTn id="9" dur="20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20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6488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7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8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6488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8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2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7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066800" y="41479"/>
            <a:ext cx="6736204" cy="523220"/>
          </a:xfrm>
          <a:prstGeom prst="rect">
            <a:avLst/>
          </a:prstGeom>
          <a:noFill/>
          <a:ln w="9525">
            <a:noFill/>
            <a:miter lim="800000"/>
            <a:headEnd/>
            <a:tailEnd/>
          </a:ln>
        </p:spPr>
        <p:txBody>
          <a:bodyPr wrap="none">
            <a:spAutoFit/>
          </a:bodyPr>
          <a:lstStyle/>
          <a:p>
            <a:pPr algn="ctr" rtl="0"/>
            <a:r>
              <a:rPr lang="en-US" sz="2800" b="1" dirty="0">
                <a:solidFill>
                  <a:srgbClr val="FF0000"/>
                </a:solidFill>
                <a:latin typeface="Calibri" pitchFamily="34" charset="0"/>
              </a:rPr>
              <a:t>Mechanical Energy Conservation: Pendulum</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15"/>
          <p:cNvGrpSpPr/>
          <p:nvPr/>
        </p:nvGrpSpPr>
        <p:grpSpPr>
          <a:xfrm>
            <a:off x="152400" y="762000"/>
            <a:ext cx="8799163" cy="1676400"/>
            <a:chOff x="152400" y="762000"/>
            <a:chExt cx="8799163" cy="1676400"/>
          </a:xfrm>
        </p:grpSpPr>
        <p:sp>
          <p:nvSpPr>
            <p:cNvPr id="180229" name="Rectangle 5"/>
            <p:cNvSpPr>
              <a:spLocks noChangeArrowheads="1"/>
            </p:cNvSpPr>
            <p:nvPr/>
          </p:nvSpPr>
          <p:spPr bwMode="auto">
            <a:xfrm>
              <a:off x="152400" y="762000"/>
              <a:ext cx="6477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dirty="0"/>
                <a:t>Q1.Fig 1 shows a simple pendulum, consisting of a ball of mass M = 0.50 kg, attached to one end of a </a:t>
              </a:r>
              <a:r>
                <a:rPr lang="en-US" sz="2000" dirty="0" err="1"/>
                <a:t>massless</a:t>
              </a:r>
              <a:r>
                <a:rPr lang="en-US" sz="2000" dirty="0"/>
                <a:t> string of length L = 1.5 m. The other end is fixed. If the ball is initially released from rest with the string horizontal, then its speed at the lowest point is: ( </a:t>
              </a:r>
              <a:r>
                <a:rPr lang="en-US" sz="2000" dirty="0" err="1"/>
                <a:t>Ans</a:t>
              </a:r>
              <a:r>
                <a:rPr lang="en-US" sz="2000" dirty="0"/>
                <a:t>: 5.4 m/s)</a:t>
              </a:r>
            </a:p>
          </p:txBody>
        </p:sp>
        <p:pic>
          <p:nvPicPr>
            <p:cNvPr id="161794" name="Picture 2"/>
            <p:cNvPicPr>
              <a:picLocks noChangeAspect="1" noChangeArrowheads="1"/>
            </p:cNvPicPr>
            <p:nvPr/>
          </p:nvPicPr>
          <p:blipFill>
            <a:blip r:embed="rId2" cstate="print"/>
            <a:srcRect/>
            <a:stretch>
              <a:fillRect/>
            </a:stretch>
          </p:blipFill>
          <p:spPr bwMode="auto">
            <a:xfrm>
              <a:off x="6781800" y="914400"/>
              <a:ext cx="2169763" cy="1524000"/>
            </a:xfrm>
            <a:prstGeom prst="rect">
              <a:avLst/>
            </a:prstGeom>
            <a:noFill/>
            <a:ln w="9525">
              <a:noFill/>
              <a:miter lim="800000"/>
              <a:headEnd/>
              <a:tailEnd/>
            </a:ln>
          </p:spPr>
        </p:pic>
      </p:grpSp>
      <p:grpSp>
        <p:nvGrpSpPr>
          <p:cNvPr id="3" name="Group 14"/>
          <p:cNvGrpSpPr/>
          <p:nvPr/>
        </p:nvGrpSpPr>
        <p:grpSpPr>
          <a:xfrm>
            <a:off x="228600" y="2590800"/>
            <a:ext cx="7992718" cy="1678126"/>
            <a:chOff x="304800" y="4722674"/>
            <a:chExt cx="7992718" cy="1678126"/>
          </a:xfrm>
        </p:grpSpPr>
        <p:pic>
          <p:nvPicPr>
            <p:cNvPr id="13" name="Picture 3"/>
            <p:cNvPicPr>
              <a:picLocks noChangeAspect="1" noChangeArrowheads="1"/>
            </p:cNvPicPr>
            <p:nvPr/>
          </p:nvPicPr>
          <p:blipFill>
            <a:blip r:embed="rId3" cstate="print"/>
            <a:srcRect/>
            <a:stretch>
              <a:fillRect/>
            </a:stretch>
          </p:blipFill>
          <p:spPr bwMode="auto">
            <a:xfrm>
              <a:off x="6204501" y="4953000"/>
              <a:ext cx="2093017" cy="1447800"/>
            </a:xfrm>
            <a:prstGeom prst="rect">
              <a:avLst/>
            </a:prstGeom>
            <a:noFill/>
            <a:ln w="9525">
              <a:noFill/>
              <a:miter lim="800000"/>
              <a:headEnd/>
              <a:tailEnd/>
            </a:ln>
          </p:spPr>
        </p:pic>
        <p:sp>
          <p:nvSpPr>
            <p:cNvPr id="14" name="Rectangle 13"/>
            <p:cNvSpPr/>
            <p:nvPr/>
          </p:nvSpPr>
          <p:spPr>
            <a:xfrm>
              <a:off x="304800" y="4722674"/>
              <a:ext cx="5867400" cy="1477328"/>
            </a:xfrm>
            <a:prstGeom prst="rect">
              <a:avLst/>
            </a:prstGeom>
          </p:spPr>
          <p:txBody>
            <a:bodyPr wrap="square">
              <a:spAutoFit/>
            </a:bodyPr>
            <a:lstStyle/>
            <a:p>
              <a:r>
                <a:rPr lang="en-US" dirty="0"/>
                <a:t>Q2. An object of mass </a:t>
              </a:r>
              <a:r>
                <a:rPr lang="en-US" i="1" dirty="0"/>
                <a:t>m</a:t>
              </a:r>
              <a:r>
                <a:rPr lang="en-US" dirty="0"/>
                <a:t>, attached to a light cord of length </a:t>
              </a:r>
              <a:r>
                <a:rPr lang="en-US" i="1" dirty="0"/>
                <a:t>L</a:t>
              </a:r>
              <a:r>
                <a:rPr lang="en-US" dirty="0"/>
                <a:t>, is held horizontally from a fixed support as shown in Fig 1. The object is then released from rest. What is the tension force in the cord when the object is at the lowest point of its swing? (</a:t>
              </a:r>
              <a:r>
                <a:rPr lang="en-US" dirty="0" err="1"/>
                <a:t>Ans</a:t>
              </a:r>
              <a:r>
                <a:rPr lang="en-US" dirty="0"/>
                <a:t>: 3 </a:t>
              </a:r>
              <a:r>
                <a:rPr lang="en-US" i="1" dirty="0"/>
                <a:t>mg) </a:t>
              </a:r>
              <a:endParaRPr lang="en-US" dirty="0"/>
            </a:p>
          </p:txBody>
        </p:sp>
      </p:grpSp>
      <p:grpSp>
        <p:nvGrpSpPr>
          <p:cNvPr id="4" name="Group 16"/>
          <p:cNvGrpSpPr/>
          <p:nvPr/>
        </p:nvGrpSpPr>
        <p:grpSpPr>
          <a:xfrm>
            <a:off x="152400" y="4191000"/>
            <a:ext cx="8915400" cy="2401563"/>
            <a:chOff x="152400" y="3999237"/>
            <a:chExt cx="8915400" cy="2401563"/>
          </a:xfrm>
        </p:grpSpPr>
        <p:pic>
          <p:nvPicPr>
            <p:cNvPr id="18" name="Picture 8"/>
            <p:cNvPicPr>
              <a:picLocks noChangeAspect="1" noChangeArrowheads="1"/>
            </p:cNvPicPr>
            <p:nvPr/>
          </p:nvPicPr>
          <p:blipFill>
            <a:blip r:embed="rId4" cstate="print"/>
            <a:srcRect/>
            <a:stretch>
              <a:fillRect/>
            </a:stretch>
          </p:blipFill>
          <p:spPr bwMode="auto">
            <a:xfrm>
              <a:off x="5287318" y="3999237"/>
              <a:ext cx="3780482" cy="2401563"/>
            </a:xfrm>
            <a:prstGeom prst="rect">
              <a:avLst/>
            </a:prstGeom>
            <a:noFill/>
            <a:ln w="9525">
              <a:noFill/>
              <a:miter lim="800000"/>
              <a:headEnd/>
              <a:tailEnd/>
            </a:ln>
            <a:effectLst/>
          </p:spPr>
        </p:pic>
        <p:sp>
          <p:nvSpPr>
            <p:cNvPr id="19" name="Rectangle 18"/>
            <p:cNvSpPr/>
            <p:nvPr/>
          </p:nvSpPr>
          <p:spPr>
            <a:xfrm>
              <a:off x="152400" y="4454711"/>
              <a:ext cx="5715000" cy="1754326"/>
            </a:xfrm>
            <a:prstGeom prst="rect">
              <a:avLst/>
            </a:prstGeom>
          </p:spPr>
          <p:txBody>
            <a:bodyPr wrap="square">
              <a:spAutoFit/>
            </a:bodyPr>
            <a:lstStyle/>
            <a:p>
              <a:r>
                <a:rPr lang="en-US" dirty="0"/>
                <a:t>Q3. A simple pendulum consists of a 2.00 kg mass attached to a 1.00 m long light string. It is given an initial speed of 0.500 m/s at A where the pendulum makes an angle θ with the vertical as shown in Fig.1. If its speed at the lowest point B is 1.70 m/s, find the value of the angle θ. </a:t>
              </a:r>
            </a:p>
            <a:p>
              <a:r>
                <a:rPr lang="en-US" dirty="0"/>
                <a:t>(A: 30.1 degrees)</a:t>
              </a:r>
            </a:p>
          </p:txBody>
        </p:sp>
      </p:grpSp>
      <p:cxnSp>
        <p:nvCxnSpPr>
          <p:cNvPr id="20" name="Straight Connector 19"/>
          <p:cNvCxnSpPr/>
          <p:nvPr/>
        </p:nvCxnSpPr>
        <p:spPr>
          <a:xfrm>
            <a:off x="65522" y="561392"/>
            <a:ext cx="891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152400" y="920936"/>
            <a:ext cx="3962400" cy="3803464"/>
            <a:chOff x="0" y="0"/>
            <a:chExt cx="3962400" cy="3803464"/>
          </a:xfrm>
        </p:grpSpPr>
        <p:pic>
          <p:nvPicPr>
            <p:cNvPr id="40963" name="Picture 3"/>
            <p:cNvPicPr>
              <a:picLocks noChangeAspect="1" noChangeArrowheads="1"/>
            </p:cNvPicPr>
            <p:nvPr/>
          </p:nvPicPr>
          <p:blipFill>
            <a:blip r:embed="rId2" cstate="print"/>
            <a:srcRect/>
            <a:stretch>
              <a:fillRect/>
            </a:stretch>
          </p:blipFill>
          <p:spPr bwMode="auto">
            <a:xfrm>
              <a:off x="0" y="0"/>
              <a:ext cx="3962400" cy="3803464"/>
            </a:xfrm>
            <a:prstGeom prst="rect">
              <a:avLst/>
            </a:prstGeom>
            <a:noFill/>
            <a:ln w="9525">
              <a:noFill/>
              <a:miter lim="800000"/>
              <a:headEnd/>
              <a:tailEnd/>
            </a:ln>
          </p:spPr>
        </p:pic>
        <p:sp>
          <p:nvSpPr>
            <p:cNvPr id="5" name="Rectangle 4"/>
            <p:cNvSpPr/>
            <p:nvPr/>
          </p:nvSpPr>
          <p:spPr>
            <a:xfrm>
              <a:off x="914400" y="3124200"/>
              <a:ext cx="990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15"/>
          <p:cNvGrpSpPr/>
          <p:nvPr/>
        </p:nvGrpSpPr>
        <p:grpSpPr>
          <a:xfrm rot="5400000">
            <a:off x="1756176" y="1366994"/>
            <a:ext cx="373852" cy="838200"/>
            <a:chOff x="2904336" y="1447800"/>
            <a:chExt cx="373852" cy="838200"/>
          </a:xfrm>
        </p:grpSpPr>
        <p:sp>
          <p:nvSpPr>
            <p:cNvPr id="11" name="TextBox 10"/>
            <p:cNvSpPr txBox="1"/>
            <p:nvPr/>
          </p:nvSpPr>
          <p:spPr>
            <a:xfrm rot="16200000">
              <a:off x="2900483" y="1654856"/>
              <a:ext cx="377038" cy="369332"/>
            </a:xfrm>
            <a:prstGeom prst="rect">
              <a:avLst/>
            </a:prstGeom>
            <a:noFill/>
          </p:spPr>
          <p:txBody>
            <a:bodyPr wrap="square" rtlCol="0">
              <a:spAutoFit/>
            </a:bodyPr>
            <a:lstStyle/>
            <a:p>
              <a:r>
                <a:rPr lang="en-US" dirty="0"/>
                <a:t>T</a:t>
              </a:r>
              <a:endParaRPr lang="en-US" baseline="-25000" dirty="0"/>
            </a:p>
          </p:txBody>
        </p:sp>
        <p:cxnSp>
          <p:nvCxnSpPr>
            <p:cNvPr id="12" name="Straight Arrow Connector 11"/>
            <p:cNvCxnSpPr/>
            <p:nvPr/>
          </p:nvCxnSpPr>
          <p:spPr>
            <a:xfrm rot="5400000" flipH="1" flipV="1">
              <a:off x="2858294" y="1866106"/>
              <a:ext cx="8382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36"/>
          <p:cNvGrpSpPr/>
          <p:nvPr/>
        </p:nvGrpSpPr>
        <p:grpSpPr>
          <a:xfrm>
            <a:off x="812800" y="2297668"/>
            <a:ext cx="439416" cy="1359932"/>
            <a:chOff x="3048000" y="2590800"/>
            <a:chExt cx="439416" cy="1359932"/>
          </a:xfrm>
        </p:grpSpPr>
        <p:cxnSp>
          <p:nvCxnSpPr>
            <p:cNvPr id="19" name="Straight Arrow Connector 18"/>
            <p:cNvCxnSpPr/>
            <p:nvPr/>
          </p:nvCxnSpPr>
          <p:spPr>
            <a:xfrm rot="5400000">
              <a:off x="2794794" y="3074194"/>
              <a:ext cx="990600" cy="2381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048000" y="3581400"/>
              <a:ext cx="439416" cy="369332"/>
            </a:xfrm>
            <a:prstGeom prst="rect">
              <a:avLst/>
            </a:prstGeom>
            <a:noFill/>
          </p:spPr>
          <p:txBody>
            <a:bodyPr wrap="none" rtlCol="0">
              <a:spAutoFit/>
            </a:bodyPr>
            <a:lstStyle/>
            <a:p>
              <a:r>
                <a:rPr lang="en-US" dirty="0" err="1"/>
                <a:t>F</a:t>
              </a:r>
              <a:r>
                <a:rPr lang="en-US" baseline="-25000" dirty="0" err="1"/>
                <a:t>Ag</a:t>
              </a:r>
              <a:endParaRPr lang="en-US" baseline="-25000" dirty="0"/>
            </a:p>
          </p:txBody>
        </p:sp>
      </p:grpSp>
      <p:grpSp>
        <p:nvGrpSpPr>
          <p:cNvPr id="6" name="Group 20"/>
          <p:cNvGrpSpPr/>
          <p:nvPr/>
        </p:nvGrpSpPr>
        <p:grpSpPr>
          <a:xfrm>
            <a:off x="609600" y="1066800"/>
            <a:ext cx="466666" cy="914400"/>
            <a:chOff x="2819400" y="1447800"/>
            <a:chExt cx="466666" cy="914400"/>
          </a:xfrm>
        </p:grpSpPr>
        <p:sp>
          <p:nvSpPr>
            <p:cNvPr id="22" name="TextBox 21"/>
            <p:cNvSpPr txBox="1"/>
            <p:nvPr/>
          </p:nvSpPr>
          <p:spPr>
            <a:xfrm>
              <a:off x="2819400" y="1611868"/>
              <a:ext cx="466666" cy="369332"/>
            </a:xfrm>
            <a:prstGeom prst="rect">
              <a:avLst/>
            </a:prstGeom>
            <a:noFill/>
          </p:spPr>
          <p:txBody>
            <a:bodyPr wrap="none" rtlCol="0">
              <a:spAutoFit/>
            </a:bodyPr>
            <a:lstStyle/>
            <a:p>
              <a:r>
                <a:rPr lang="en-US" dirty="0"/>
                <a:t>F</a:t>
              </a:r>
              <a:r>
                <a:rPr lang="en-US" baseline="-25000" dirty="0"/>
                <a:t>AN</a:t>
              </a:r>
            </a:p>
          </p:txBody>
        </p:sp>
        <p:cxnSp>
          <p:nvCxnSpPr>
            <p:cNvPr id="23" name="Straight Arrow Connector 22"/>
            <p:cNvCxnSpPr/>
            <p:nvPr/>
          </p:nvCxnSpPr>
          <p:spPr>
            <a:xfrm rot="5400000" flipH="1" flipV="1">
              <a:off x="2820194" y="1904206"/>
              <a:ext cx="9144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a:xfrm>
            <a:off x="750373" y="0"/>
            <a:ext cx="5703677" cy="707886"/>
          </a:xfrm>
          <a:prstGeom prst="rect">
            <a:avLst/>
          </a:prstGeom>
          <a:noFill/>
        </p:spPr>
        <p:txBody>
          <a:bodyPr wrap="none" rtlCol="0">
            <a:spAutoFit/>
          </a:bodyPr>
          <a:lstStyle/>
          <a:p>
            <a:r>
              <a:rPr lang="en-US" sz="4000" b="1" dirty="0">
                <a:solidFill>
                  <a:srgbClr val="0000FF"/>
                </a:solidFill>
              </a:rPr>
              <a:t>Find following things here</a:t>
            </a:r>
          </a:p>
        </p:txBody>
      </p:sp>
      <p:grpSp>
        <p:nvGrpSpPr>
          <p:cNvPr id="7" name="Group 44"/>
          <p:cNvGrpSpPr/>
          <p:nvPr/>
        </p:nvGrpSpPr>
        <p:grpSpPr>
          <a:xfrm>
            <a:off x="3218184" y="3745468"/>
            <a:ext cx="478016" cy="1359932"/>
            <a:chOff x="3048000" y="2590800"/>
            <a:chExt cx="478016" cy="1359932"/>
          </a:xfrm>
        </p:grpSpPr>
        <p:cxnSp>
          <p:nvCxnSpPr>
            <p:cNvPr id="46" name="Straight Arrow Connector 45"/>
            <p:cNvCxnSpPr/>
            <p:nvPr/>
          </p:nvCxnSpPr>
          <p:spPr>
            <a:xfrm rot="5400000">
              <a:off x="2794794" y="3074194"/>
              <a:ext cx="990600" cy="2381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048000" y="3581400"/>
              <a:ext cx="478016" cy="369332"/>
            </a:xfrm>
            <a:prstGeom prst="rect">
              <a:avLst/>
            </a:prstGeom>
            <a:noFill/>
          </p:spPr>
          <p:txBody>
            <a:bodyPr wrap="none" rtlCol="0">
              <a:spAutoFit/>
            </a:bodyPr>
            <a:lstStyle/>
            <a:p>
              <a:r>
                <a:rPr lang="en-US" dirty="0"/>
                <a:t>mg</a:t>
              </a:r>
            </a:p>
          </p:txBody>
        </p:sp>
      </p:grpSp>
      <p:grpSp>
        <p:nvGrpSpPr>
          <p:cNvPr id="8" name="Group 15"/>
          <p:cNvGrpSpPr/>
          <p:nvPr/>
        </p:nvGrpSpPr>
        <p:grpSpPr>
          <a:xfrm>
            <a:off x="3086100" y="2438400"/>
            <a:ext cx="373852" cy="838200"/>
            <a:chOff x="2904336" y="1447800"/>
            <a:chExt cx="373852" cy="838200"/>
          </a:xfrm>
        </p:grpSpPr>
        <p:sp>
          <p:nvSpPr>
            <p:cNvPr id="49" name="TextBox 48"/>
            <p:cNvSpPr txBox="1"/>
            <p:nvPr/>
          </p:nvSpPr>
          <p:spPr>
            <a:xfrm rot="16200000">
              <a:off x="2900483" y="1654856"/>
              <a:ext cx="377038" cy="369332"/>
            </a:xfrm>
            <a:prstGeom prst="rect">
              <a:avLst/>
            </a:prstGeom>
            <a:noFill/>
          </p:spPr>
          <p:txBody>
            <a:bodyPr wrap="square" rtlCol="0">
              <a:spAutoFit/>
            </a:bodyPr>
            <a:lstStyle/>
            <a:p>
              <a:r>
                <a:rPr lang="en-US" dirty="0"/>
                <a:t>T</a:t>
              </a:r>
              <a:endParaRPr lang="en-US" baseline="-25000" dirty="0"/>
            </a:p>
          </p:txBody>
        </p:sp>
        <p:cxnSp>
          <p:nvCxnSpPr>
            <p:cNvPr id="50" name="Straight Arrow Connector 49"/>
            <p:cNvCxnSpPr/>
            <p:nvPr/>
          </p:nvCxnSpPr>
          <p:spPr>
            <a:xfrm rot="5400000" flipH="1" flipV="1">
              <a:off x="2858294" y="1866106"/>
              <a:ext cx="8382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76" name="TextBox 75"/>
          <p:cNvSpPr txBox="1"/>
          <p:nvPr/>
        </p:nvSpPr>
        <p:spPr>
          <a:xfrm>
            <a:off x="4572001" y="1295400"/>
            <a:ext cx="4114800" cy="646331"/>
          </a:xfrm>
          <a:prstGeom prst="rect">
            <a:avLst/>
          </a:prstGeom>
          <a:noFill/>
        </p:spPr>
        <p:txBody>
          <a:bodyPr wrap="square" rtlCol="0">
            <a:spAutoFit/>
          </a:bodyPr>
          <a:lstStyle/>
          <a:p>
            <a:r>
              <a:rPr lang="en-US" b="1" dirty="0">
                <a:solidFill>
                  <a:srgbClr val="0000FF"/>
                </a:solidFill>
              </a:rPr>
              <a:t>Lets say Body B moved “h” height down body A moves h distance in to the right.</a:t>
            </a:r>
          </a:p>
        </p:txBody>
      </p:sp>
      <p:grpSp>
        <p:nvGrpSpPr>
          <p:cNvPr id="58" name="Group 57"/>
          <p:cNvGrpSpPr/>
          <p:nvPr/>
        </p:nvGrpSpPr>
        <p:grpSpPr>
          <a:xfrm>
            <a:off x="152400" y="1905000"/>
            <a:ext cx="533400" cy="609600"/>
            <a:chOff x="7086600" y="1905000"/>
            <a:chExt cx="533400" cy="609600"/>
          </a:xfrm>
        </p:grpSpPr>
        <p:cxnSp>
          <p:nvCxnSpPr>
            <p:cNvPr id="53" name="Straight Connector 52"/>
            <p:cNvCxnSpPr/>
            <p:nvPr/>
          </p:nvCxnSpPr>
          <p:spPr>
            <a:xfrm>
              <a:off x="7086600" y="1905000"/>
              <a:ext cx="0" cy="5334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7086600" y="2209800"/>
              <a:ext cx="533400"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239000" y="1905000"/>
              <a:ext cx="306494" cy="369332"/>
            </a:xfrm>
            <a:prstGeom prst="rect">
              <a:avLst/>
            </a:prstGeom>
            <a:noFill/>
          </p:spPr>
          <p:txBody>
            <a:bodyPr wrap="none" rtlCol="0">
              <a:spAutoFit/>
            </a:bodyPr>
            <a:lstStyle/>
            <a:p>
              <a:r>
                <a:rPr lang="en-US" dirty="0"/>
                <a:t>h</a:t>
              </a:r>
            </a:p>
          </p:txBody>
        </p:sp>
        <p:cxnSp>
          <p:nvCxnSpPr>
            <p:cNvPr id="57" name="Straight Connector 56"/>
            <p:cNvCxnSpPr/>
            <p:nvPr/>
          </p:nvCxnSpPr>
          <p:spPr>
            <a:xfrm>
              <a:off x="7620000" y="1981200"/>
              <a:ext cx="0" cy="53340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rot="16200000">
            <a:off x="3570005" y="2664107"/>
            <a:ext cx="533400" cy="748738"/>
            <a:chOff x="7086600" y="1905000"/>
            <a:chExt cx="533400" cy="748738"/>
          </a:xfrm>
        </p:grpSpPr>
        <p:cxnSp>
          <p:nvCxnSpPr>
            <p:cNvPr id="65" name="Straight Connector 64"/>
            <p:cNvCxnSpPr/>
            <p:nvPr/>
          </p:nvCxnSpPr>
          <p:spPr>
            <a:xfrm>
              <a:off x="7086600" y="1905000"/>
              <a:ext cx="0" cy="5334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7086600" y="2209800"/>
              <a:ext cx="533400"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rot="5659266">
              <a:off x="7142054" y="2239625"/>
              <a:ext cx="458894" cy="369332"/>
            </a:xfrm>
            <a:prstGeom prst="rect">
              <a:avLst/>
            </a:prstGeom>
            <a:noFill/>
          </p:spPr>
          <p:txBody>
            <a:bodyPr wrap="square" rtlCol="0">
              <a:spAutoFit/>
            </a:bodyPr>
            <a:lstStyle/>
            <a:p>
              <a:r>
                <a:rPr lang="en-US" dirty="0"/>
                <a:t>h</a:t>
              </a:r>
            </a:p>
          </p:txBody>
        </p:sp>
        <p:cxnSp>
          <p:nvCxnSpPr>
            <p:cNvPr id="70" name="Straight Connector 69"/>
            <p:cNvCxnSpPr/>
            <p:nvPr/>
          </p:nvCxnSpPr>
          <p:spPr>
            <a:xfrm>
              <a:off x="7620000" y="1938336"/>
              <a:ext cx="0" cy="53340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73" name="TextBox 72"/>
          <p:cNvSpPr txBox="1"/>
          <p:nvPr/>
        </p:nvSpPr>
        <p:spPr>
          <a:xfrm>
            <a:off x="4495800" y="2209800"/>
            <a:ext cx="4419600" cy="2585323"/>
          </a:xfrm>
          <a:prstGeom prst="rect">
            <a:avLst/>
          </a:prstGeom>
          <a:noFill/>
        </p:spPr>
        <p:txBody>
          <a:bodyPr wrap="square" rtlCol="0">
            <a:spAutoFit/>
          </a:bodyPr>
          <a:lstStyle/>
          <a:p>
            <a:pPr marL="342900" indent="-342900">
              <a:buAutoNum type="arabicPeriod"/>
            </a:pPr>
            <a:r>
              <a:rPr lang="en-US" b="1" dirty="0">
                <a:solidFill>
                  <a:srgbClr val="0000FF"/>
                </a:solidFill>
              </a:rPr>
              <a:t>Find the work done by tension on body A</a:t>
            </a:r>
          </a:p>
          <a:p>
            <a:pPr marL="342900" indent="-342900">
              <a:buAutoNum type="arabicPeriod"/>
            </a:pPr>
            <a:r>
              <a:rPr lang="en-US" b="1" dirty="0">
                <a:solidFill>
                  <a:srgbClr val="0000FF"/>
                </a:solidFill>
              </a:rPr>
              <a:t>Net Work on body A</a:t>
            </a:r>
          </a:p>
          <a:p>
            <a:pPr marL="342900" indent="-342900">
              <a:buAutoNum type="arabicPeriod"/>
            </a:pPr>
            <a:r>
              <a:rPr lang="en-US" b="1" dirty="0">
                <a:solidFill>
                  <a:srgbClr val="0000FF"/>
                </a:solidFill>
              </a:rPr>
              <a:t>Find the work done by tension on B</a:t>
            </a:r>
          </a:p>
          <a:p>
            <a:pPr marL="342900" indent="-342900">
              <a:buAutoNum type="arabicPeriod"/>
            </a:pPr>
            <a:r>
              <a:rPr lang="en-US" b="1" dirty="0">
                <a:solidFill>
                  <a:srgbClr val="0000FF"/>
                </a:solidFill>
              </a:rPr>
              <a:t>Net work on B?</a:t>
            </a:r>
          </a:p>
          <a:p>
            <a:pPr marL="342900" indent="-342900">
              <a:buAutoNum type="arabicPeriod"/>
            </a:pPr>
            <a:r>
              <a:rPr lang="en-US" b="1" dirty="0">
                <a:solidFill>
                  <a:srgbClr val="0000FF"/>
                </a:solidFill>
              </a:rPr>
              <a:t>Find the work done by gravity?</a:t>
            </a:r>
          </a:p>
          <a:p>
            <a:pPr marL="342900" indent="-342900">
              <a:buAutoNum type="arabicPeriod"/>
            </a:pPr>
            <a:r>
              <a:rPr lang="en-US" b="1" dirty="0">
                <a:solidFill>
                  <a:srgbClr val="0000FF"/>
                </a:solidFill>
              </a:rPr>
              <a:t>What is the net work done?</a:t>
            </a:r>
          </a:p>
          <a:p>
            <a:pPr marL="342900" indent="-342900">
              <a:buAutoNum type="arabicPeriod"/>
            </a:pPr>
            <a:r>
              <a:rPr lang="en-US" b="1" dirty="0">
                <a:solidFill>
                  <a:srgbClr val="0000FF"/>
                </a:solidFill>
              </a:rPr>
              <a:t>What is the net work done from Kinetic Energy?</a:t>
            </a:r>
          </a:p>
          <a:p>
            <a:pPr marL="342900" indent="-342900">
              <a:buAutoNum type="arabicPeriod"/>
            </a:pPr>
            <a:endParaRPr lang="en-US" b="1" dirty="0">
              <a:solidFill>
                <a:srgbClr val="0000FF"/>
              </a:solidFill>
            </a:endParaRPr>
          </a:p>
        </p:txBody>
      </p:sp>
      <p:cxnSp>
        <p:nvCxnSpPr>
          <p:cNvPr id="33" name="Straight Connector 32"/>
          <p:cNvCxnSpPr/>
          <p:nvPr/>
        </p:nvCxnSpPr>
        <p:spPr>
          <a:xfrm>
            <a:off x="94097" y="716828"/>
            <a:ext cx="891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6861" y="162580"/>
            <a:ext cx="2628092" cy="523220"/>
          </a:xfrm>
          <a:prstGeom prst="rect">
            <a:avLst/>
          </a:prstGeom>
          <a:noFill/>
        </p:spPr>
        <p:txBody>
          <a:bodyPr wrap="none" rtlCol="1">
            <a:spAutoFit/>
          </a:bodyPr>
          <a:lstStyle/>
          <a:p>
            <a:r>
              <a:rPr lang="en-US" sz="2800" b="1" dirty="0">
                <a:solidFill>
                  <a:srgbClr val="0000FF"/>
                </a:solidFill>
              </a:rPr>
              <a:t>Sample Problem</a:t>
            </a:r>
            <a:endParaRPr lang="ar-SA" sz="2800" b="1" dirty="0">
              <a:solidFill>
                <a:srgbClr val="0000FF"/>
              </a:solidFill>
            </a:endParaRPr>
          </a:p>
        </p:txBody>
      </p:sp>
      <p:pic>
        <p:nvPicPr>
          <p:cNvPr id="137218" name="Picture 2"/>
          <p:cNvPicPr>
            <a:picLocks noChangeAspect="1" noChangeArrowheads="1"/>
          </p:cNvPicPr>
          <p:nvPr/>
        </p:nvPicPr>
        <p:blipFill>
          <a:blip r:embed="rId2" cstate="print"/>
          <a:srcRect/>
          <a:stretch>
            <a:fillRect/>
          </a:stretch>
        </p:blipFill>
        <p:spPr bwMode="auto">
          <a:xfrm>
            <a:off x="304799" y="914400"/>
            <a:ext cx="5597770" cy="1143000"/>
          </a:xfrm>
          <a:prstGeom prst="rect">
            <a:avLst/>
          </a:prstGeom>
          <a:noFill/>
          <a:ln w="9525">
            <a:noFill/>
            <a:miter lim="800000"/>
            <a:headEnd/>
            <a:tailEnd/>
          </a:ln>
          <a:effectLst/>
        </p:spPr>
      </p:pic>
      <p:sp>
        <p:nvSpPr>
          <p:cNvPr id="7" name="TextBox 6"/>
          <p:cNvSpPr txBox="1"/>
          <p:nvPr/>
        </p:nvSpPr>
        <p:spPr>
          <a:xfrm>
            <a:off x="228600" y="3429000"/>
            <a:ext cx="5867400" cy="646331"/>
          </a:xfrm>
          <a:prstGeom prst="rect">
            <a:avLst/>
          </a:prstGeom>
          <a:noFill/>
        </p:spPr>
        <p:txBody>
          <a:bodyPr wrap="square" rtlCol="1">
            <a:spAutoFit/>
          </a:bodyPr>
          <a:lstStyle/>
          <a:p>
            <a:r>
              <a:rPr lang="en-US" b="1" dirty="0"/>
              <a:t>b. During the 12 m fall, what is the work W</a:t>
            </a:r>
            <a:r>
              <a:rPr lang="en-US" b="1" baseline="-25000" dirty="0"/>
              <a:t>T</a:t>
            </a:r>
            <a:r>
              <a:rPr lang="en-US" b="1" dirty="0"/>
              <a:t> done on the cab by the upward pull T of the elevator cable?</a:t>
            </a:r>
            <a:endParaRPr lang="ar-SA" b="1" dirty="0"/>
          </a:p>
        </p:txBody>
      </p:sp>
      <p:sp>
        <p:nvSpPr>
          <p:cNvPr id="8" name="TextBox 7"/>
          <p:cNvSpPr txBox="1"/>
          <p:nvPr/>
        </p:nvSpPr>
        <p:spPr>
          <a:xfrm>
            <a:off x="228600" y="2438400"/>
            <a:ext cx="5867400" cy="646331"/>
          </a:xfrm>
          <a:prstGeom prst="rect">
            <a:avLst/>
          </a:prstGeom>
          <a:noFill/>
        </p:spPr>
        <p:txBody>
          <a:bodyPr wrap="square" rtlCol="1">
            <a:spAutoFit/>
          </a:bodyPr>
          <a:lstStyle/>
          <a:p>
            <a:r>
              <a:rPr lang="en-US" b="1" dirty="0"/>
              <a:t>a. During the fall through a distance d = 12 m, what is the work </a:t>
            </a:r>
            <a:r>
              <a:rPr lang="en-US" b="1" dirty="0" err="1"/>
              <a:t>W</a:t>
            </a:r>
            <a:r>
              <a:rPr lang="en-US" b="1" baseline="-25000" dirty="0" err="1"/>
              <a:t>g</a:t>
            </a:r>
            <a:r>
              <a:rPr lang="en-US" b="1" dirty="0"/>
              <a:t> done on the cab by the gravitational force?</a:t>
            </a:r>
            <a:endParaRPr lang="ar-SA" b="1" baseline="-25000" dirty="0"/>
          </a:p>
        </p:txBody>
      </p:sp>
      <p:pic>
        <p:nvPicPr>
          <p:cNvPr id="137219" name="Picture 3"/>
          <p:cNvPicPr>
            <a:picLocks noChangeAspect="1" noChangeArrowheads="1"/>
          </p:cNvPicPr>
          <p:nvPr/>
        </p:nvPicPr>
        <p:blipFill>
          <a:blip r:embed="rId3" cstate="print"/>
          <a:srcRect/>
          <a:stretch>
            <a:fillRect/>
          </a:stretch>
        </p:blipFill>
        <p:spPr bwMode="auto">
          <a:xfrm>
            <a:off x="6477000" y="1143000"/>
            <a:ext cx="1952625" cy="2781300"/>
          </a:xfrm>
          <a:prstGeom prst="rect">
            <a:avLst/>
          </a:prstGeom>
          <a:noFill/>
          <a:ln w="9525">
            <a:noFill/>
            <a:miter lim="800000"/>
            <a:headEnd/>
            <a:tailEnd/>
          </a:ln>
          <a:effectLst/>
        </p:spPr>
      </p:pic>
      <p:sp>
        <p:nvSpPr>
          <p:cNvPr id="11" name="TextBox 10"/>
          <p:cNvSpPr txBox="1"/>
          <p:nvPr/>
        </p:nvSpPr>
        <p:spPr>
          <a:xfrm>
            <a:off x="228600" y="4355068"/>
            <a:ext cx="5867400" cy="369332"/>
          </a:xfrm>
          <a:prstGeom prst="rect">
            <a:avLst/>
          </a:prstGeom>
          <a:noFill/>
        </p:spPr>
        <p:txBody>
          <a:bodyPr wrap="square" rtlCol="1">
            <a:spAutoFit/>
          </a:bodyPr>
          <a:lstStyle/>
          <a:p>
            <a:r>
              <a:rPr lang="en-US" b="1" dirty="0"/>
              <a:t>c. What is the net work done on the cab during the fall ?</a:t>
            </a:r>
            <a:endParaRPr lang="ar-SA" b="1" dirty="0"/>
          </a:p>
        </p:txBody>
      </p:sp>
      <p:sp>
        <p:nvSpPr>
          <p:cNvPr id="12" name="TextBox 11"/>
          <p:cNvSpPr txBox="1"/>
          <p:nvPr/>
        </p:nvSpPr>
        <p:spPr>
          <a:xfrm>
            <a:off x="228600" y="5040868"/>
            <a:ext cx="6172200" cy="369332"/>
          </a:xfrm>
          <a:prstGeom prst="rect">
            <a:avLst/>
          </a:prstGeom>
          <a:noFill/>
        </p:spPr>
        <p:txBody>
          <a:bodyPr wrap="square" rtlCol="1">
            <a:spAutoFit/>
          </a:bodyPr>
          <a:lstStyle/>
          <a:p>
            <a:r>
              <a:rPr lang="en-US" b="1" dirty="0"/>
              <a:t>d. What is the cab’s Kinetic Energy at the end of the 12 m fall?</a:t>
            </a:r>
            <a:endParaRPr lang="ar-SA" b="1" dirty="0"/>
          </a:p>
        </p:txBody>
      </p:sp>
      <p:cxnSp>
        <p:nvCxnSpPr>
          <p:cNvPr id="9" name="Straight Connector 8"/>
          <p:cNvCxnSpPr/>
          <p:nvPr/>
        </p:nvCxnSpPr>
        <p:spPr>
          <a:xfrm>
            <a:off x="76200" y="685800"/>
            <a:ext cx="891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1656468" y="0"/>
            <a:ext cx="5933227" cy="523220"/>
          </a:xfrm>
          <a:prstGeom prst="rect">
            <a:avLst/>
          </a:prstGeom>
          <a:noFill/>
          <a:ln w="9525">
            <a:noFill/>
            <a:miter lim="800000"/>
            <a:headEnd/>
            <a:tailEnd/>
          </a:ln>
        </p:spPr>
        <p:txBody>
          <a:bodyPr wrap="none">
            <a:spAutoFit/>
          </a:bodyPr>
          <a:lstStyle/>
          <a:p>
            <a:pPr algn="ctr" rtl="0"/>
            <a:r>
              <a:rPr lang="en-US" sz="2800" b="1" dirty="0">
                <a:solidFill>
                  <a:srgbClr val="FF0000"/>
                </a:solidFill>
                <a:latin typeface="Calibri" pitchFamily="34" charset="0"/>
              </a:rPr>
              <a:t>More Mechanical Energy Conservation</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p:cNvSpPr/>
          <p:nvPr/>
        </p:nvSpPr>
        <p:spPr>
          <a:xfrm>
            <a:off x="127278" y="411659"/>
            <a:ext cx="8991600" cy="2585323"/>
          </a:xfrm>
          <a:prstGeom prst="rect">
            <a:avLst/>
          </a:prstGeom>
        </p:spPr>
        <p:txBody>
          <a:bodyPr wrap="square">
            <a:spAutoFit/>
          </a:bodyPr>
          <a:lstStyle/>
          <a:p>
            <a:endParaRPr lang="en-US" dirty="0"/>
          </a:p>
          <a:p>
            <a:r>
              <a:rPr lang="en-US" dirty="0"/>
              <a:t> Q1. An object moves in a circle at constant speed. The work done by the centripetal </a:t>
            </a:r>
          </a:p>
          <a:p>
            <a:r>
              <a:rPr lang="en-US" dirty="0"/>
              <a:t>force is zero because: </a:t>
            </a:r>
          </a:p>
          <a:p>
            <a:endParaRPr lang="en-US" dirty="0"/>
          </a:p>
          <a:p>
            <a:r>
              <a:rPr lang="en-US" dirty="0"/>
              <a:t>A) the change in kinetic energy of the object is not zero. </a:t>
            </a:r>
          </a:p>
          <a:p>
            <a:r>
              <a:rPr lang="en-US" dirty="0"/>
              <a:t>B) the centripetal force is perpendicular to the velocity. </a:t>
            </a:r>
          </a:p>
          <a:p>
            <a:r>
              <a:rPr lang="en-US" dirty="0"/>
              <a:t>C) the centripetal force is parallel to the velocity. </a:t>
            </a:r>
          </a:p>
          <a:p>
            <a:r>
              <a:rPr lang="en-US" dirty="0"/>
              <a:t>D) the object is moving with constant velocity. </a:t>
            </a:r>
          </a:p>
          <a:p>
            <a:r>
              <a:rPr lang="en-US" dirty="0"/>
              <a:t>E) the centripetal force does not change velocity. </a:t>
            </a:r>
          </a:p>
        </p:txBody>
      </p:sp>
      <p:sp>
        <p:nvSpPr>
          <p:cNvPr id="14" name="TextBox 13"/>
          <p:cNvSpPr txBox="1"/>
          <p:nvPr/>
        </p:nvSpPr>
        <p:spPr>
          <a:xfrm>
            <a:off x="6400800" y="2514600"/>
            <a:ext cx="1127232" cy="369332"/>
          </a:xfrm>
          <a:prstGeom prst="rect">
            <a:avLst/>
          </a:prstGeom>
          <a:noFill/>
        </p:spPr>
        <p:txBody>
          <a:bodyPr wrap="none" rtlCol="0">
            <a:spAutoFit/>
          </a:bodyPr>
          <a:lstStyle/>
          <a:p>
            <a:r>
              <a:rPr lang="en-US" dirty="0"/>
              <a:t>Answer: B</a:t>
            </a:r>
          </a:p>
        </p:txBody>
      </p:sp>
      <p:sp>
        <p:nvSpPr>
          <p:cNvPr id="12" name="Rectangle 11"/>
          <p:cNvSpPr/>
          <p:nvPr/>
        </p:nvSpPr>
        <p:spPr>
          <a:xfrm>
            <a:off x="65522" y="3146715"/>
            <a:ext cx="8534400" cy="646331"/>
          </a:xfrm>
          <a:prstGeom prst="rect">
            <a:avLst/>
          </a:prstGeom>
          <a:solidFill>
            <a:srgbClr val="FFFF00"/>
          </a:solidFill>
        </p:spPr>
        <p:txBody>
          <a:bodyPr wrap="square">
            <a:spAutoFit/>
          </a:bodyPr>
          <a:lstStyle/>
          <a:p>
            <a:r>
              <a:rPr lang="en-US" dirty="0"/>
              <a:t>Q1. A 4.0-kg cart starts up a frictionless incline plane with a speed of 3.0 m/s and comes to rest 2.0 m up the incline. The net work done on the cart is: (</a:t>
            </a:r>
            <a:r>
              <a:rPr lang="en-US" dirty="0" err="1"/>
              <a:t>Ans</a:t>
            </a:r>
            <a:r>
              <a:rPr lang="en-US" dirty="0"/>
              <a:t>: –18 J)</a:t>
            </a:r>
          </a:p>
        </p:txBody>
      </p:sp>
      <p:cxnSp>
        <p:nvCxnSpPr>
          <p:cNvPr id="13" name="Straight Connector 12"/>
          <p:cNvCxnSpPr/>
          <p:nvPr/>
        </p:nvCxnSpPr>
        <p:spPr>
          <a:xfrm>
            <a:off x="65522" y="561392"/>
            <a:ext cx="891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169359" y="3942779"/>
            <a:ext cx="8915400" cy="2862322"/>
            <a:chOff x="261582" y="1295400"/>
            <a:chExt cx="8915400" cy="2862322"/>
          </a:xfrm>
          <a:noFill/>
        </p:grpSpPr>
        <p:sp>
          <p:nvSpPr>
            <p:cNvPr id="19" name="Rectangle 5"/>
            <p:cNvSpPr>
              <a:spLocks noChangeArrowheads="1"/>
            </p:cNvSpPr>
            <p:nvPr/>
          </p:nvSpPr>
          <p:spPr bwMode="auto">
            <a:xfrm>
              <a:off x="261582" y="1295400"/>
              <a:ext cx="8915400" cy="2862322"/>
            </a:xfrm>
            <a:prstGeom prst="rect">
              <a:avLst/>
            </a:prstGeom>
            <a:grp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u="sng" dirty="0"/>
                <a:t>Checkpoint</a:t>
              </a:r>
              <a:r>
                <a:rPr lang="en-US" dirty="0"/>
                <a:t>: </a:t>
              </a:r>
            </a:p>
            <a:p>
              <a:r>
                <a:rPr lang="en-US" dirty="0"/>
                <a:t>A ball of mass m, attached at one end of a </a:t>
              </a:r>
              <a:r>
                <a:rPr lang="en-US" dirty="0" err="1"/>
                <a:t>massless</a:t>
              </a:r>
              <a:r>
                <a:rPr lang="en-US" dirty="0"/>
                <a:t> string of length L, rotates in a vertical circle fast enough to prevent the string from going loose at the top of the circle. Neglecting air resistance, during this motion, which ONE of the following statements is </a:t>
              </a:r>
              <a:r>
                <a:rPr lang="en-US" b="1" dirty="0"/>
                <a:t>WRONG: </a:t>
              </a:r>
            </a:p>
            <a:p>
              <a:endParaRPr lang="en-US" dirty="0"/>
            </a:p>
            <a:p>
              <a:r>
                <a:rPr lang="en-US" dirty="0"/>
                <a:t>A) Gravitational potential energy is not conserved.</a:t>
              </a:r>
            </a:p>
            <a:p>
              <a:r>
                <a:rPr lang="en-US" dirty="0"/>
                <a:t>B) The speed of the ball at the bottom of the circle is maximum. </a:t>
              </a:r>
            </a:p>
            <a:p>
              <a:r>
                <a:rPr lang="en-US" dirty="0"/>
                <a:t>C) The work done by the tension is zero. </a:t>
              </a:r>
            </a:p>
            <a:p>
              <a:r>
                <a:rPr lang="en-US" dirty="0"/>
                <a:t>D) Kinetic energy is not conserved. </a:t>
              </a:r>
            </a:p>
            <a:p>
              <a:r>
                <a:rPr lang="en-US" dirty="0"/>
                <a:t>E) Change in mechanical energy is not zero. </a:t>
              </a:r>
            </a:p>
          </p:txBody>
        </p:sp>
        <p:sp>
          <p:nvSpPr>
            <p:cNvPr id="20" name="TextBox 19"/>
            <p:cNvSpPr txBox="1"/>
            <p:nvPr/>
          </p:nvSpPr>
          <p:spPr>
            <a:xfrm>
              <a:off x="6400800" y="3657600"/>
              <a:ext cx="1114408" cy="369332"/>
            </a:xfrm>
            <a:prstGeom prst="rect">
              <a:avLst/>
            </a:prstGeom>
            <a:grpFill/>
          </p:spPr>
          <p:txBody>
            <a:bodyPr wrap="none" rtlCol="0">
              <a:spAutoFit/>
            </a:bodyPr>
            <a:lstStyle/>
            <a:p>
              <a:r>
                <a:rPr lang="en-US" dirty="0"/>
                <a:t>Answer: 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424112" y="990600"/>
            <a:ext cx="4357688" cy="990600"/>
            <a:chOff x="2347912" y="5424488"/>
            <a:chExt cx="4357688" cy="990600"/>
          </a:xfrm>
        </p:grpSpPr>
        <p:sp>
          <p:nvSpPr>
            <p:cNvPr id="5" name="Rectangle 4"/>
            <p:cNvSpPr/>
            <p:nvPr/>
          </p:nvSpPr>
          <p:spPr>
            <a:xfrm>
              <a:off x="2347912" y="5424488"/>
              <a:ext cx="1600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31"/>
            <p:cNvGrpSpPr/>
            <p:nvPr/>
          </p:nvGrpSpPr>
          <p:grpSpPr>
            <a:xfrm>
              <a:off x="3962400" y="5574268"/>
              <a:ext cx="2743200" cy="369332"/>
              <a:chOff x="4038600" y="1600200"/>
              <a:chExt cx="2743200" cy="369332"/>
            </a:xfrm>
          </p:grpSpPr>
          <p:cxnSp>
            <p:nvCxnSpPr>
              <p:cNvPr id="7" name="Straight Connector 6"/>
              <p:cNvCxnSpPr/>
              <p:nvPr/>
            </p:nvCxnSpPr>
            <p:spPr>
              <a:xfrm flipV="1">
                <a:off x="4038600" y="1907620"/>
                <a:ext cx="2743200" cy="35480"/>
              </a:xfrm>
              <a:prstGeom prst="line">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105400" y="1600200"/>
                <a:ext cx="290464" cy="369332"/>
              </a:xfrm>
              <a:prstGeom prst="rect">
                <a:avLst/>
              </a:prstGeom>
              <a:noFill/>
            </p:spPr>
            <p:txBody>
              <a:bodyPr wrap="none" rtlCol="0">
                <a:spAutoFit/>
              </a:bodyPr>
              <a:lstStyle/>
              <a:p>
                <a:r>
                  <a:rPr lang="en-US" dirty="0"/>
                  <a:t>F</a:t>
                </a:r>
              </a:p>
            </p:txBody>
          </p:sp>
        </p:grpSp>
      </p:grpSp>
      <p:grpSp>
        <p:nvGrpSpPr>
          <p:cNvPr id="9" name="Group 8"/>
          <p:cNvGrpSpPr/>
          <p:nvPr/>
        </p:nvGrpSpPr>
        <p:grpSpPr>
          <a:xfrm>
            <a:off x="3200400" y="1676400"/>
            <a:ext cx="2590800" cy="750332"/>
            <a:chOff x="3276600" y="2438400"/>
            <a:chExt cx="2590800" cy="750332"/>
          </a:xfrm>
        </p:grpSpPr>
        <p:grpSp>
          <p:nvGrpSpPr>
            <p:cNvPr id="10" name="Group 22"/>
            <p:cNvGrpSpPr/>
            <p:nvPr/>
          </p:nvGrpSpPr>
          <p:grpSpPr>
            <a:xfrm>
              <a:off x="3276600" y="2438400"/>
              <a:ext cx="2590800" cy="685800"/>
              <a:chOff x="3352800" y="2895600"/>
              <a:chExt cx="2590800" cy="685800"/>
            </a:xfrm>
          </p:grpSpPr>
          <p:cxnSp>
            <p:nvCxnSpPr>
              <p:cNvPr id="12" name="Straight Connector 11"/>
              <p:cNvCxnSpPr/>
              <p:nvPr/>
            </p:nvCxnSpPr>
            <p:spPr>
              <a:xfrm rot="5400000">
                <a:off x="3009900" y="32385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600700" y="32385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52800" y="3276600"/>
                <a:ext cx="2590800" cy="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4267200" y="2819400"/>
              <a:ext cx="303288" cy="369332"/>
            </a:xfrm>
            <a:prstGeom prst="rect">
              <a:avLst/>
            </a:prstGeom>
            <a:noFill/>
          </p:spPr>
          <p:txBody>
            <a:bodyPr wrap="none" rtlCol="0">
              <a:spAutoFit/>
            </a:bodyPr>
            <a:lstStyle/>
            <a:p>
              <a:r>
                <a:rPr lang="en-US" i="1" dirty="0"/>
                <a:t>d</a:t>
              </a:r>
            </a:p>
          </p:txBody>
        </p:sp>
      </p:grpSp>
      <p:sp>
        <p:nvSpPr>
          <p:cNvPr id="15" name="Rectangle 14"/>
          <p:cNvSpPr/>
          <p:nvPr/>
        </p:nvSpPr>
        <p:spPr>
          <a:xfrm>
            <a:off x="-1676400" y="1052512"/>
            <a:ext cx="1600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098" name="Object 2"/>
          <p:cNvGraphicFramePr>
            <a:graphicFrameLocks noChangeAspect="1"/>
          </p:cNvGraphicFramePr>
          <p:nvPr/>
        </p:nvGraphicFramePr>
        <p:xfrm>
          <a:off x="1222376" y="2514600"/>
          <a:ext cx="4156428" cy="438150"/>
        </p:xfrm>
        <a:graphic>
          <a:graphicData uri="http://schemas.openxmlformats.org/presentationml/2006/ole">
            <mc:AlternateContent xmlns:mc="http://schemas.openxmlformats.org/markup-compatibility/2006">
              <mc:Choice xmlns:v="urn:schemas-microsoft-com:vml" Requires="v">
                <p:oleObj spid="_x0000_s4455" name="Equation" r:id="rId3" imgW="1955520" imgH="241200" progId="Equation.3">
                  <p:embed/>
                </p:oleObj>
              </mc:Choice>
              <mc:Fallback>
                <p:oleObj name="Equation" r:id="rId3" imgW="195552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2376" y="2514600"/>
                        <a:ext cx="4156428"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355213" y="3733800"/>
            <a:ext cx="8102987" cy="400110"/>
          </a:xfrm>
          <a:prstGeom prst="rect">
            <a:avLst/>
          </a:prstGeom>
          <a:noFill/>
        </p:spPr>
        <p:txBody>
          <a:bodyPr wrap="none" rtlCol="0">
            <a:spAutoFit/>
          </a:bodyPr>
          <a:lstStyle/>
          <a:p>
            <a:r>
              <a:rPr lang="en-US" sz="2000" b="1" dirty="0">
                <a:solidFill>
                  <a:srgbClr val="0000FF"/>
                </a:solidFill>
              </a:rPr>
              <a:t>Displacement and Force are always in opposite direction for negative work</a:t>
            </a:r>
          </a:p>
        </p:txBody>
      </p:sp>
      <p:cxnSp>
        <p:nvCxnSpPr>
          <p:cNvPr id="19" name="Straight Connector 18"/>
          <p:cNvCxnSpPr/>
          <p:nvPr/>
        </p:nvCxnSpPr>
        <p:spPr>
          <a:xfrm rot="5400000">
            <a:off x="2401094" y="1790700"/>
            <a:ext cx="1600200"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aphicFrame>
        <p:nvGraphicFramePr>
          <p:cNvPr id="4099" name="Object 3"/>
          <p:cNvGraphicFramePr>
            <a:graphicFrameLocks noChangeAspect="1"/>
          </p:cNvGraphicFramePr>
          <p:nvPr/>
        </p:nvGraphicFramePr>
        <p:xfrm>
          <a:off x="1123950" y="3124200"/>
          <a:ext cx="4210050" cy="438150"/>
        </p:xfrm>
        <a:graphic>
          <a:graphicData uri="http://schemas.openxmlformats.org/presentationml/2006/ole">
            <mc:AlternateContent xmlns:mc="http://schemas.openxmlformats.org/markup-compatibility/2006">
              <mc:Choice xmlns:v="urn:schemas-microsoft-com:vml" Requires="v">
                <p:oleObj spid="_x0000_s4456" name="Equation" r:id="rId5" imgW="1981080" imgH="241200" progId="Equation.3">
                  <p:embed/>
                </p:oleObj>
              </mc:Choice>
              <mc:Fallback>
                <p:oleObj name="Equation" r:id="rId5" imgW="1981080" imgH="241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3950" y="3124200"/>
                        <a:ext cx="4210050"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1332020" y="24825"/>
            <a:ext cx="5860259" cy="461665"/>
          </a:xfrm>
          <a:prstGeom prst="rect">
            <a:avLst/>
          </a:prstGeom>
          <a:noFill/>
        </p:spPr>
        <p:txBody>
          <a:bodyPr wrap="none" rtlCol="0">
            <a:spAutoFit/>
          </a:bodyPr>
          <a:lstStyle/>
          <a:p>
            <a:r>
              <a:rPr lang="en-US" sz="2400" b="1" u="sng" dirty="0">
                <a:solidFill>
                  <a:srgbClr val="FF0000"/>
                </a:solidFill>
              </a:rPr>
              <a:t>Example 2: Negative Work done on the body</a:t>
            </a:r>
          </a:p>
        </p:txBody>
      </p:sp>
      <p:grpSp>
        <p:nvGrpSpPr>
          <p:cNvPr id="27" name="Group 26"/>
          <p:cNvGrpSpPr/>
          <p:nvPr/>
        </p:nvGrpSpPr>
        <p:grpSpPr>
          <a:xfrm>
            <a:off x="6858000" y="2514600"/>
            <a:ext cx="1828800" cy="457200"/>
            <a:chOff x="7010400" y="2590800"/>
            <a:chExt cx="1828800" cy="457200"/>
          </a:xfrm>
        </p:grpSpPr>
        <p:cxnSp>
          <p:nvCxnSpPr>
            <p:cNvPr id="22" name="Straight Arrow Connector 21"/>
            <p:cNvCxnSpPr/>
            <p:nvPr/>
          </p:nvCxnSpPr>
          <p:spPr>
            <a:xfrm>
              <a:off x="7848600" y="2971800"/>
              <a:ext cx="9906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010400" y="2971800"/>
              <a:ext cx="990600" cy="0"/>
            </a:xfrm>
            <a:prstGeom prst="straightConnector1">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7924800" y="2895600"/>
              <a:ext cx="762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8382000" y="2667000"/>
              <a:ext cx="306494" cy="369332"/>
            </a:xfrm>
            <a:prstGeom prst="rect">
              <a:avLst/>
            </a:prstGeom>
            <a:noFill/>
          </p:spPr>
          <p:txBody>
            <a:bodyPr wrap="none" rtlCol="0">
              <a:spAutoFit/>
            </a:bodyPr>
            <a:lstStyle/>
            <a:p>
              <a:r>
                <a:rPr lang="en-US" dirty="0"/>
                <a:t>d</a:t>
              </a:r>
            </a:p>
          </p:txBody>
        </p:sp>
        <p:sp>
          <p:nvSpPr>
            <p:cNvPr id="26" name="TextBox 25"/>
            <p:cNvSpPr txBox="1"/>
            <p:nvPr/>
          </p:nvSpPr>
          <p:spPr>
            <a:xfrm>
              <a:off x="7391400" y="2590800"/>
              <a:ext cx="290464" cy="369332"/>
            </a:xfrm>
            <a:prstGeom prst="rect">
              <a:avLst/>
            </a:prstGeom>
            <a:noFill/>
          </p:spPr>
          <p:txBody>
            <a:bodyPr wrap="none" rtlCol="0">
              <a:spAutoFit/>
            </a:bodyPr>
            <a:lstStyle/>
            <a:p>
              <a:r>
                <a:rPr lang="en-US" dirty="0"/>
                <a:t>F</a:t>
              </a:r>
            </a:p>
          </p:txBody>
        </p:sp>
      </p:grpSp>
      <p:sp>
        <p:nvSpPr>
          <p:cNvPr id="30" name="TextBox 29"/>
          <p:cNvSpPr txBox="1"/>
          <p:nvPr/>
        </p:nvSpPr>
        <p:spPr>
          <a:xfrm>
            <a:off x="838200" y="4267200"/>
            <a:ext cx="6712030" cy="369332"/>
          </a:xfrm>
          <a:prstGeom prst="rect">
            <a:avLst/>
          </a:prstGeom>
          <a:noFill/>
        </p:spPr>
        <p:txBody>
          <a:bodyPr wrap="none" rtlCol="0">
            <a:spAutoFit/>
          </a:bodyPr>
          <a:lstStyle/>
          <a:p>
            <a:r>
              <a:rPr lang="en-US" b="1" dirty="0"/>
              <a:t>Q: The velocity of the body goes from </a:t>
            </a:r>
            <a:r>
              <a:rPr lang="en-US" b="1" i="1" dirty="0">
                <a:solidFill>
                  <a:srgbClr val="FF0000"/>
                </a:solidFill>
              </a:rPr>
              <a:t>v</a:t>
            </a:r>
            <a:r>
              <a:rPr lang="en-US" b="1" dirty="0"/>
              <a:t> to </a:t>
            </a:r>
            <a:r>
              <a:rPr lang="en-US" b="1" dirty="0">
                <a:solidFill>
                  <a:srgbClr val="FF0000"/>
                </a:solidFill>
              </a:rPr>
              <a:t>zero</a:t>
            </a:r>
            <a:r>
              <a:rPr lang="en-US" b="1" dirty="0"/>
              <a:t>. What happen to KE?</a:t>
            </a:r>
          </a:p>
        </p:txBody>
      </p:sp>
      <p:sp>
        <p:nvSpPr>
          <p:cNvPr id="31" name="TextBox 30"/>
          <p:cNvSpPr txBox="1"/>
          <p:nvPr/>
        </p:nvSpPr>
        <p:spPr>
          <a:xfrm>
            <a:off x="990600" y="5345668"/>
            <a:ext cx="5267596" cy="369332"/>
          </a:xfrm>
          <a:prstGeom prst="rect">
            <a:avLst/>
          </a:prstGeom>
          <a:noFill/>
        </p:spPr>
        <p:txBody>
          <a:bodyPr wrap="none" rtlCol="0">
            <a:spAutoFit/>
          </a:bodyPr>
          <a:lstStyle/>
          <a:p>
            <a:r>
              <a:rPr lang="en-US" b="1" dirty="0">
                <a:solidFill>
                  <a:srgbClr val="FF0000"/>
                </a:solidFill>
              </a:rPr>
              <a:t>Answer: Kinetic Energy decreases from  </a:t>
            </a:r>
            <a:r>
              <a:rPr lang="en-US" b="1" i="1" dirty="0">
                <a:solidFill>
                  <a:srgbClr val="FF0000"/>
                </a:solidFill>
              </a:rPr>
              <a:t>½ mv</a:t>
            </a:r>
            <a:r>
              <a:rPr lang="en-US" b="1" i="1" baseline="30000" dirty="0">
                <a:solidFill>
                  <a:srgbClr val="FF0000"/>
                </a:solidFill>
              </a:rPr>
              <a:t>2 </a:t>
            </a:r>
            <a:r>
              <a:rPr lang="en-US" b="1" i="1" dirty="0">
                <a:solidFill>
                  <a:srgbClr val="FF0000"/>
                </a:solidFill>
              </a:rPr>
              <a:t>to zero</a:t>
            </a:r>
            <a:endParaRPr lang="en-US" b="1" i="1" baseline="30000" dirty="0">
              <a:solidFill>
                <a:srgbClr val="FF0000"/>
              </a:solidFill>
            </a:endParaRPr>
          </a:p>
        </p:txBody>
      </p:sp>
      <p:sp>
        <p:nvSpPr>
          <p:cNvPr id="32" name="TextBox 31"/>
          <p:cNvSpPr txBox="1"/>
          <p:nvPr/>
        </p:nvSpPr>
        <p:spPr>
          <a:xfrm>
            <a:off x="914400" y="5783262"/>
            <a:ext cx="6498702" cy="646331"/>
          </a:xfrm>
          <a:prstGeom prst="rect">
            <a:avLst/>
          </a:prstGeom>
          <a:noFill/>
        </p:spPr>
        <p:txBody>
          <a:bodyPr wrap="none" rtlCol="0">
            <a:spAutoFit/>
          </a:bodyPr>
          <a:lstStyle/>
          <a:p>
            <a:r>
              <a:rPr lang="en-US" b="1" dirty="0">
                <a:solidFill>
                  <a:srgbClr val="0000FF"/>
                </a:solidFill>
              </a:rPr>
              <a:t>The body loose Kinetic Energy </a:t>
            </a:r>
            <a:r>
              <a:rPr lang="en-US" b="1" dirty="0">
                <a:solidFill>
                  <a:srgbClr val="FF0000"/>
                </a:solidFill>
              </a:rPr>
              <a:t>(</a:t>
            </a:r>
            <a:r>
              <a:rPr lang="el-GR" b="1" dirty="0">
                <a:solidFill>
                  <a:srgbClr val="FF0000"/>
                </a:solidFill>
              </a:rPr>
              <a:t>Δ</a:t>
            </a:r>
            <a:r>
              <a:rPr lang="en-US" b="1" dirty="0">
                <a:solidFill>
                  <a:srgbClr val="FF0000"/>
                </a:solidFill>
              </a:rPr>
              <a:t>K negative) </a:t>
            </a:r>
            <a:r>
              <a:rPr lang="en-US" b="1" dirty="0">
                <a:solidFill>
                  <a:srgbClr val="0000FF"/>
                </a:solidFill>
              </a:rPr>
              <a:t>during negative work.</a:t>
            </a:r>
          </a:p>
          <a:p>
            <a:r>
              <a:rPr lang="en-US" b="1" dirty="0">
                <a:solidFill>
                  <a:srgbClr val="0000FF"/>
                </a:solidFill>
              </a:rPr>
              <a:t>Force transfer energy out from body during negative work.</a:t>
            </a:r>
          </a:p>
        </p:txBody>
      </p:sp>
      <p:sp>
        <p:nvSpPr>
          <p:cNvPr id="33" name="TextBox 32"/>
          <p:cNvSpPr txBox="1"/>
          <p:nvPr/>
        </p:nvSpPr>
        <p:spPr>
          <a:xfrm>
            <a:off x="414201" y="499646"/>
            <a:ext cx="7505837" cy="338554"/>
          </a:xfrm>
          <a:prstGeom prst="rect">
            <a:avLst/>
          </a:prstGeom>
          <a:noFill/>
        </p:spPr>
        <p:txBody>
          <a:bodyPr wrap="none" rtlCol="0">
            <a:spAutoFit/>
          </a:bodyPr>
          <a:lstStyle/>
          <a:p>
            <a:r>
              <a:rPr lang="en-US" sz="1600" b="1" dirty="0"/>
              <a:t>When force (F) is applied against a moving body and it stopped after displacement “d”</a:t>
            </a:r>
          </a:p>
        </p:txBody>
      </p:sp>
      <p:cxnSp>
        <p:nvCxnSpPr>
          <p:cNvPr id="34" name="Straight Connector 33"/>
          <p:cNvCxnSpPr/>
          <p:nvPr/>
        </p:nvCxnSpPr>
        <p:spPr>
          <a:xfrm>
            <a:off x="155575" y="876419"/>
            <a:ext cx="891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aphicFrame>
        <p:nvGraphicFramePr>
          <p:cNvPr id="35" name="Object 6"/>
          <p:cNvGraphicFramePr>
            <a:graphicFrameLocks noChangeAspect="1"/>
          </p:cNvGraphicFramePr>
          <p:nvPr>
            <p:extLst>
              <p:ext uri="{D42A27DB-BD31-4B8C-83A1-F6EECF244321}">
                <p14:modId xmlns:p14="http://schemas.microsoft.com/office/powerpoint/2010/main" val="1251215189"/>
              </p:ext>
            </p:extLst>
          </p:nvPr>
        </p:nvGraphicFramePr>
        <p:xfrm>
          <a:off x="1676400" y="4800600"/>
          <a:ext cx="3973512" cy="347663"/>
        </p:xfrm>
        <a:graphic>
          <a:graphicData uri="http://schemas.openxmlformats.org/presentationml/2006/ole">
            <mc:AlternateContent xmlns:mc="http://schemas.openxmlformats.org/markup-compatibility/2006">
              <mc:Choice xmlns:v="urn:schemas-microsoft-com:vml" Requires="v">
                <p:oleObj spid="_x0000_s4457" name="Equation" r:id="rId7" imgW="2133360" imgH="241200" progId="Equation.3">
                  <p:embed/>
                </p:oleObj>
              </mc:Choice>
              <mc:Fallback>
                <p:oleObj name="Equation" r:id="rId7" imgW="2133360" imgH="241200" progId="Equation.3">
                  <p:embed/>
                  <p:pic>
                    <p:nvPicPr>
                      <p:cNvPr id="32" name="Object 6"/>
                      <p:cNvPicPr>
                        <a:picLocks noChangeAspect="1" noChangeArrowheads="1"/>
                      </p:cNvPicPr>
                      <p:nvPr/>
                    </p:nvPicPr>
                    <p:blipFill>
                      <a:blip r:embed="rId8"/>
                      <a:srcRect/>
                      <a:stretch>
                        <a:fillRect/>
                      </a:stretch>
                    </p:blipFill>
                    <p:spPr bwMode="auto">
                      <a:xfrm>
                        <a:off x="1676400" y="4800600"/>
                        <a:ext cx="3973512" cy="347663"/>
                      </a:xfrm>
                      <a:prstGeom prst="rect">
                        <a:avLst/>
                      </a:prstGeom>
                      <a:noFill/>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grpId="0" nodeType="clickEffect">
                                  <p:stCondLst>
                                    <p:cond delay="0"/>
                                  </p:stCondLst>
                                  <p:childTnLst>
                                    <p:animMotion origin="layout" path="M -3.33333E-6 -2.22222E-6 L 0.44584 -0.00555 " pathEditMode="relative" rAng="0" ptsTypes="AA">
                                      <p:cBhvr>
                                        <p:cTn id="6" dur="1000" fill="hold"/>
                                        <p:tgtEl>
                                          <p:spTgt spid="15"/>
                                        </p:tgtEl>
                                        <p:attrNameLst>
                                          <p:attrName>ppt_x</p:attrName>
                                          <p:attrName>ppt_y</p:attrName>
                                        </p:attrNameLst>
                                      </p:cBhvr>
                                      <p:rCtr x="223" y="-3"/>
                                    </p:animMotion>
                                  </p:childTnLst>
                                </p:cTn>
                              </p:par>
                            </p:childTnLst>
                          </p:cTn>
                        </p:par>
                        <p:par>
                          <p:cTn id="7" fill="hold">
                            <p:stCondLst>
                              <p:cond delay="1000"/>
                            </p:stCondLst>
                            <p:childTnLst>
                              <p:par>
                                <p:cTn id="8" presetID="1" presetClass="exit" presetSubtype="0" fill="hold" grpId="1" nodeType="afterEffect">
                                  <p:stCondLst>
                                    <p:cond delay="0"/>
                                  </p:stCondLst>
                                  <p:childTnLst>
                                    <p:set>
                                      <p:cBhvr>
                                        <p:cTn id="9" dur="1" fill="hold">
                                          <p:stCondLst>
                                            <p:cond delay="0"/>
                                          </p:stCondLst>
                                        </p:cTn>
                                        <p:tgtEl>
                                          <p:spTgt spid="15"/>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63" presetClass="path" presetSubtype="0" fill="hold" nodeType="withEffect">
                                  <p:stCondLst>
                                    <p:cond delay="0"/>
                                  </p:stCondLst>
                                  <p:childTnLst>
                                    <p:animMotion origin="layout" path="M 0.00087 -0.00556 L 0.25087 -0.00556 " pathEditMode="relative" rAng="0" ptsTypes="AA">
                                      <p:cBhvr>
                                        <p:cTn id="13" dur="3000" fill="hold"/>
                                        <p:tgtEl>
                                          <p:spTgt spid="4"/>
                                        </p:tgtEl>
                                        <p:attrNameLst>
                                          <p:attrName>ppt_x</p:attrName>
                                          <p:attrName>ppt_y</p:attrName>
                                        </p:attrNameLst>
                                      </p:cBhvr>
                                      <p:rCtr x="125" y="0"/>
                                    </p:animMotion>
                                  </p:childTnLst>
                                </p:cTn>
                              </p:par>
                              <p:par>
                                <p:cTn id="14" presetID="1"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9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8" grpId="0"/>
      <p:bldP spid="30" grpId="0"/>
      <p:bldP spid="31"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32930"/>
            <a:ext cx="8839200" cy="923330"/>
          </a:xfrm>
          <a:prstGeom prst="rect">
            <a:avLst/>
          </a:prstGeom>
        </p:spPr>
        <p:txBody>
          <a:bodyPr wrap="square">
            <a:spAutoFit/>
          </a:bodyPr>
          <a:lstStyle/>
          <a:p>
            <a:r>
              <a:rPr lang="en-US" dirty="0"/>
              <a:t>Q3. An 800 kg car is traveling at velocity 12 </a:t>
            </a:r>
            <a:r>
              <a:rPr lang="en-US" i="1" dirty="0" err="1"/>
              <a:t>i</a:t>
            </a:r>
            <a:r>
              <a:rPr lang="en-US" i="1" dirty="0"/>
              <a:t> </a:t>
            </a:r>
            <a:r>
              <a:rPr lang="en-US" dirty="0"/>
              <a:t>m/s. When the brakes are applied, the car changes its velocity to 12</a:t>
            </a:r>
            <a:r>
              <a:rPr lang="en-US" i="1" dirty="0"/>
              <a:t> j </a:t>
            </a:r>
            <a:r>
              <a:rPr lang="en-US" dirty="0"/>
              <a:t>m/s in 4.0 s. What is the change in kinetic energy of the car in this time period?</a:t>
            </a:r>
            <a:r>
              <a:rPr lang="en-US" i="1" dirty="0"/>
              <a:t> </a:t>
            </a:r>
            <a:r>
              <a:rPr lang="en-US" dirty="0"/>
              <a:t> (</a:t>
            </a:r>
            <a:r>
              <a:rPr lang="en-US" dirty="0" err="1"/>
              <a:t>Ans</a:t>
            </a:r>
            <a:r>
              <a:rPr lang="en-US" dirty="0"/>
              <a:t>: 0 J )</a:t>
            </a:r>
          </a:p>
        </p:txBody>
      </p:sp>
      <p:sp>
        <p:nvSpPr>
          <p:cNvPr id="5" name="Rectangle 4"/>
          <p:cNvSpPr/>
          <p:nvPr/>
        </p:nvSpPr>
        <p:spPr>
          <a:xfrm>
            <a:off x="152400" y="2599730"/>
            <a:ext cx="8686800" cy="923330"/>
          </a:xfrm>
          <a:prstGeom prst="rect">
            <a:avLst/>
          </a:prstGeom>
        </p:spPr>
        <p:txBody>
          <a:bodyPr wrap="square">
            <a:spAutoFit/>
          </a:bodyPr>
          <a:lstStyle/>
          <a:p>
            <a:r>
              <a:rPr lang="en-US" dirty="0"/>
              <a:t>Q4. A certain force </a:t>
            </a:r>
            <a:r>
              <a:rPr lang="en-US" i="1" dirty="0"/>
              <a:t>F is acting on a body of mass m = 3.0 kg and changes its velocity from an initial value v</a:t>
            </a:r>
            <a:r>
              <a:rPr lang="en-US" i="1" baseline="-25000" dirty="0"/>
              <a:t>0</a:t>
            </a:r>
            <a:r>
              <a:rPr lang="en-US" i="1" dirty="0"/>
              <a:t> = 6.0 m/s </a:t>
            </a:r>
            <a:r>
              <a:rPr lang="en-US" i="1" dirty="0" err="1"/>
              <a:t>i</a:t>
            </a:r>
            <a:r>
              <a:rPr lang="en-US" i="1" dirty="0"/>
              <a:t> – 2 m/s j to a final value v</a:t>
            </a:r>
            <a:r>
              <a:rPr lang="en-US" i="1" baseline="-25000" dirty="0"/>
              <a:t>0</a:t>
            </a:r>
            <a:r>
              <a:rPr lang="en-US" i="1" dirty="0"/>
              <a:t> = 8.0 m/s </a:t>
            </a:r>
            <a:r>
              <a:rPr lang="en-US" i="1" dirty="0" err="1"/>
              <a:t>i</a:t>
            </a:r>
            <a:r>
              <a:rPr lang="en-US" i="1" dirty="0"/>
              <a:t> + 4.0 m/s j. Find the work done by F is: A) </a:t>
            </a:r>
            <a:r>
              <a:rPr lang="en-US" dirty="0"/>
              <a:t>60 J </a:t>
            </a:r>
          </a:p>
        </p:txBody>
      </p:sp>
      <p:sp>
        <p:nvSpPr>
          <p:cNvPr id="10" name="Rectangle 9"/>
          <p:cNvSpPr/>
          <p:nvPr/>
        </p:nvSpPr>
        <p:spPr>
          <a:xfrm>
            <a:off x="152400" y="4848999"/>
            <a:ext cx="8534400" cy="646331"/>
          </a:xfrm>
          <a:prstGeom prst="rect">
            <a:avLst/>
          </a:prstGeom>
          <a:noFill/>
        </p:spPr>
        <p:txBody>
          <a:bodyPr wrap="square">
            <a:spAutoFit/>
          </a:bodyPr>
          <a:lstStyle/>
          <a:p>
            <a:r>
              <a:rPr lang="en-US" dirty="0"/>
              <a:t>Q6. A 4.0-kg cart starts up an incline with a speed of 3.0 m/s and comes to rest 2.0 m up the incline. The net work done on the cart is: (</a:t>
            </a:r>
            <a:r>
              <a:rPr lang="en-US" dirty="0" err="1"/>
              <a:t>Ans</a:t>
            </a:r>
            <a:r>
              <a:rPr lang="en-US" dirty="0"/>
              <a:t>: –18 J)</a:t>
            </a:r>
          </a:p>
        </p:txBody>
      </p:sp>
      <p:sp>
        <p:nvSpPr>
          <p:cNvPr id="11" name="Rectangle 10"/>
          <p:cNvSpPr/>
          <p:nvPr/>
        </p:nvSpPr>
        <p:spPr>
          <a:xfrm>
            <a:off x="152400" y="609600"/>
            <a:ext cx="8991600" cy="923330"/>
          </a:xfrm>
          <a:prstGeom prst="rect">
            <a:avLst/>
          </a:prstGeom>
        </p:spPr>
        <p:txBody>
          <a:bodyPr wrap="square">
            <a:spAutoFit/>
          </a:bodyPr>
          <a:lstStyle/>
          <a:p>
            <a:r>
              <a:rPr lang="en-US" dirty="0"/>
              <a:t>Q2. A projectile of mass m = 0.200 kg is fired at an angle of 60.0 degrees above the horizontal with a speed of  20.0 m/s. Find the work done on the projectile by the gravitational force during its flight from its firing point to the highest point on its trajectory.  (A: –30.0 J)</a:t>
            </a:r>
          </a:p>
        </p:txBody>
      </p:sp>
      <p:sp>
        <p:nvSpPr>
          <p:cNvPr id="12" name="Rectangle 11"/>
          <p:cNvSpPr/>
          <p:nvPr/>
        </p:nvSpPr>
        <p:spPr>
          <a:xfrm>
            <a:off x="152400" y="3533001"/>
            <a:ext cx="8763000" cy="1200329"/>
          </a:xfrm>
          <a:prstGeom prst="rect">
            <a:avLst/>
          </a:prstGeom>
        </p:spPr>
        <p:txBody>
          <a:bodyPr wrap="square">
            <a:spAutoFit/>
          </a:bodyPr>
          <a:lstStyle/>
          <a:p>
            <a:r>
              <a:rPr lang="en-US" dirty="0"/>
              <a:t>Q5. A projectile of mass m = 0.200 kg is fired at an angle of 60.0 degrees above the horizontal with a speed of  20.0 m/s. Find the work done on the projectile by the gravitational force during its flight from its firing point to the highest point on its trajectory. </a:t>
            </a:r>
          </a:p>
          <a:p>
            <a:r>
              <a:rPr lang="en-US" dirty="0"/>
              <a:t>(A: –30.0 J)</a:t>
            </a:r>
          </a:p>
        </p:txBody>
      </p:sp>
      <p:sp>
        <p:nvSpPr>
          <p:cNvPr id="17" name="Title 1"/>
          <p:cNvSpPr txBox="1">
            <a:spLocks/>
          </p:cNvSpPr>
          <p:nvPr/>
        </p:nvSpPr>
        <p:spPr>
          <a:xfrm>
            <a:off x="381000" y="76200"/>
            <a:ext cx="8458200" cy="609600"/>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a:solidFill>
                  <a:srgbClr val="FF0000"/>
                </a:solidFill>
                <a:latin typeface="+mj-lt"/>
                <a:ea typeface="+mj-ea"/>
                <a:cs typeface="+mj-cs"/>
              </a:rPr>
              <a:t>Projectile</a:t>
            </a:r>
            <a:endParaRPr kumimoji="0" lang="en-US" sz="2800" b="1" i="0" u="none" strike="noStrike" kern="1200" cap="none" spc="0" normalizeH="0" baseline="0" noProof="0" dirty="0">
              <a:ln>
                <a:noFill/>
              </a:ln>
              <a:solidFill>
                <a:srgbClr val="FF0000"/>
              </a:solidFill>
              <a:effectLst/>
              <a:uLnTx/>
              <a:uFillTx/>
              <a:latin typeface="+mj-lt"/>
              <a:ea typeface="+mj-ea"/>
              <a:cs typeface="+mj-cs"/>
            </a:endParaRPr>
          </a:p>
        </p:txBody>
      </p:sp>
      <p:grpSp>
        <p:nvGrpSpPr>
          <p:cNvPr id="8" name="Group 7"/>
          <p:cNvGrpSpPr/>
          <p:nvPr/>
        </p:nvGrpSpPr>
        <p:grpSpPr>
          <a:xfrm>
            <a:off x="228600" y="5257800"/>
            <a:ext cx="8382000" cy="1366491"/>
            <a:chOff x="152400" y="1828800"/>
            <a:chExt cx="8382000" cy="1366491"/>
          </a:xfrm>
        </p:grpSpPr>
        <p:sp>
          <p:nvSpPr>
            <p:cNvPr id="9" name="Rectangle 8"/>
            <p:cNvSpPr/>
            <p:nvPr/>
          </p:nvSpPr>
          <p:spPr>
            <a:xfrm>
              <a:off x="152400" y="2209800"/>
              <a:ext cx="6400800" cy="923330"/>
            </a:xfrm>
            <a:prstGeom prst="rect">
              <a:avLst/>
            </a:prstGeom>
          </p:spPr>
          <p:txBody>
            <a:bodyPr wrap="square">
              <a:spAutoFit/>
            </a:bodyPr>
            <a:lstStyle/>
            <a:p>
              <a:r>
                <a:rPr lang="en-US" dirty="0"/>
                <a:t>Q7. A projectile is fired from a height of 35 m with a speed of 30 m/s as shown in </a:t>
              </a:r>
              <a:r>
                <a:rPr lang="en-US" b="1" dirty="0"/>
                <a:t>Figure 2. </a:t>
              </a:r>
              <a:r>
                <a:rPr lang="en-US" dirty="0"/>
                <a:t>Find its speed when it hits the ground. Ignore air resistance. A) 40 m/s </a:t>
              </a:r>
            </a:p>
          </p:txBody>
        </p:sp>
        <p:pic>
          <p:nvPicPr>
            <p:cNvPr id="14" name="Picture 3"/>
            <p:cNvPicPr>
              <a:picLocks noChangeAspect="1" noChangeArrowheads="1"/>
            </p:cNvPicPr>
            <p:nvPr/>
          </p:nvPicPr>
          <p:blipFill>
            <a:blip r:embed="rId2" cstate="print"/>
            <a:srcRect/>
            <a:stretch>
              <a:fillRect/>
            </a:stretch>
          </p:blipFill>
          <p:spPr bwMode="auto">
            <a:xfrm>
              <a:off x="6629400" y="1828800"/>
              <a:ext cx="1905000" cy="1366491"/>
            </a:xfrm>
            <a:prstGeom prst="rect">
              <a:avLst/>
            </a:prstGeom>
            <a:noFill/>
            <a:ln w="9525">
              <a:noFill/>
              <a:miter lim="800000"/>
              <a:headEnd/>
              <a:tailEnd/>
            </a:ln>
            <a:effectLst/>
          </p:spPr>
        </p:pic>
      </p:grpSp>
      <mc:AlternateContent xmlns:mc="http://schemas.openxmlformats.org/markup-compatibility/2006" xmlns:p14="http://schemas.microsoft.com/office/powerpoint/2010/main">
        <mc:Choice Requires="p14">
          <p:contentPart p14:bwMode="auto" r:id="rId3">
            <p14:nvContentPartPr>
              <p14:cNvPr id="10249" name="Ink 9"/>
              <p14:cNvContentPartPr>
                <a14:cpLocks xmlns:a14="http://schemas.microsoft.com/office/drawing/2010/main" noRot="1" noChangeAspect="1" noEditPoints="1" noChangeArrowheads="1" noChangeShapeType="1"/>
              </p14:cNvContentPartPr>
              <p14:nvPr/>
            </p14:nvContentPartPr>
            <p14:xfrm>
              <a:off x="4373563" y="4049713"/>
              <a:ext cx="6350" cy="3175"/>
            </p14:xfrm>
          </p:contentPart>
        </mc:Choice>
        <mc:Fallback xmlns="">
          <p:pic>
            <p:nvPicPr>
              <p:cNvPr id="10249" name="Ink 9"/>
              <p:cNvPicPr>
                <a:picLocks noRot="1" noChangeAspect="1" noEditPoints="1" noChangeArrowheads="1" noChangeShapeType="1"/>
              </p:cNvPicPr>
              <p:nvPr/>
            </p:nvPicPr>
            <p:blipFill>
              <a:blip r:embed="rId4"/>
              <a:stretch>
                <a:fillRect/>
              </a:stretch>
            </p:blipFill>
            <p:spPr>
              <a:xfrm>
                <a:off x="4369682" y="4045832"/>
                <a:ext cx="13406" cy="10936"/>
              </a:xfrm>
              <a:prstGeom prst="rect">
                <a:avLst/>
              </a:prstGeom>
            </p:spPr>
          </p:pic>
        </mc:Fallback>
      </mc:AlternateContent>
      <p:cxnSp>
        <p:nvCxnSpPr>
          <p:cNvPr id="13" name="Straight Connector 12"/>
          <p:cNvCxnSpPr/>
          <p:nvPr/>
        </p:nvCxnSpPr>
        <p:spPr>
          <a:xfrm>
            <a:off x="65522" y="561392"/>
            <a:ext cx="891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4648200"/>
            <a:ext cx="2286000" cy="1143000"/>
          </a:xfrm>
          <a:prstGeom prst="rect">
            <a:avLst/>
          </a:prstGeom>
          <a:solidFill>
            <a:schemeClr val="accent6">
              <a:lumMod val="75000"/>
            </a:schemeClr>
          </a:solidFill>
          <a:scene3d>
            <a:camera prst="orthographicFront">
              <a:rot lat="2632494" lon="17610371" rev="17900565"/>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2028825" y="4591050"/>
            <a:ext cx="171450" cy="485775"/>
          </a:xfrm>
          <a:custGeom>
            <a:avLst/>
            <a:gdLst>
              <a:gd name="connsiteX0" fmla="*/ 123825 w 171450"/>
              <a:gd name="connsiteY0" fmla="*/ 0 h 485775"/>
              <a:gd name="connsiteX1" fmla="*/ 0 w 171450"/>
              <a:gd name="connsiteY1" fmla="*/ 76200 h 485775"/>
              <a:gd name="connsiteX2" fmla="*/ 142875 w 171450"/>
              <a:gd name="connsiteY2" fmla="*/ 76200 h 485775"/>
              <a:gd name="connsiteX3" fmla="*/ 9525 w 171450"/>
              <a:gd name="connsiteY3" fmla="*/ 152400 h 485775"/>
              <a:gd name="connsiteX4" fmla="*/ 142875 w 171450"/>
              <a:gd name="connsiteY4" fmla="*/ 161925 h 485775"/>
              <a:gd name="connsiteX5" fmla="*/ 19050 w 171450"/>
              <a:gd name="connsiteY5" fmla="*/ 219075 h 485775"/>
              <a:gd name="connsiteX6" fmla="*/ 123825 w 171450"/>
              <a:gd name="connsiteY6" fmla="*/ 228600 h 485775"/>
              <a:gd name="connsiteX7" fmla="*/ 142875 w 171450"/>
              <a:gd name="connsiteY7" fmla="*/ 228600 h 485775"/>
              <a:gd name="connsiteX8" fmla="*/ 38100 w 171450"/>
              <a:gd name="connsiteY8" fmla="*/ 285750 h 485775"/>
              <a:gd name="connsiteX9" fmla="*/ 133350 w 171450"/>
              <a:gd name="connsiteY9" fmla="*/ 295275 h 485775"/>
              <a:gd name="connsiteX10" fmla="*/ 47625 w 171450"/>
              <a:gd name="connsiteY10" fmla="*/ 342900 h 485775"/>
              <a:gd name="connsiteX11" fmla="*/ 152400 w 171450"/>
              <a:gd name="connsiteY11" fmla="*/ 342900 h 485775"/>
              <a:gd name="connsiteX12" fmla="*/ 57150 w 171450"/>
              <a:gd name="connsiteY12" fmla="*/ 400050 h 485775"/>
              <a:gd name="connsiteX13" fmla="*/ 171450 w 171450"/>
              <a:gd name="connsiteY13" fmla="*/ 428625 h 485775"/>
              <a:gd name="connsiteX14" fmla="*/ 47625 w 171450"/>
              <a:gd name="connsiteY14" fmla="*/ 485775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450" h="485775">
                <a:moveTo>
                  <a:pt x="123825" y="0"/>
                </a:moveTo>
                <a:lnTo>
                  <a:pt x="0" y="76200"/>
                </a:lnTo>
                <a:lnTo>
                  <a:pt x="142875" y="76200"/>
                </a:lnTo>
                <a:lnTo>
                  <a:pt x="9525" y="152400"/>
                </a:lnTo>
                <a:lnTo>
                  <a:pt x="142875" y="161925"/>
                </a:lnTo>
                <a:lnTo>
                  <a:pt x="19050" y="219075"/>
                </a:lnTo>
                <a:lnTo>
                  <a:pt x="123825" y="228600"/>
                </a:lnTo>
                <a:lnTo>
                  <a:pt x="142875" y="228600"/>
                </a:lnTo>
                <a:lnTo>
                  <a:pt x="38100" y="285750"/>
                </a:lnTo>
                <a:lnTo>
                  <a:pt x="133350" y="295275"/>
                </a:lnTo>
                <a:lnTo>
                  <a:pt x="47625" y="342900"/>
                </a:lnTo>
                <a:lnTo>
                  <a:pt x="152400" y="342900"/>
                </a:lnTo>
                <a:lnTo>
                  <a:pt x="57150" y="400050"/>
                </a:lnTo>
                <a:lnTo>
                  <a:pt x="171450" y="428625"/>
                </a:lnTo>
                <a:lnTo>
                  <a:pt x="47625" y="485775"/>
                </a:ln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152400" y="762000"/>
            <a:ext cx="8839200" cy="1754326"/>
          </a:xfrm>
          <a:prstGeom prst="rect">
            <a:avLst/>
          </a:prstGeom>
          <a:noFill/>
        </p:spPr>
        <p:txBody>
          <a:bodyPr wrap="square" rtlCol="0">
            <a:spAutoFit/>
          </a:bodyPr>
          <a:lstStyle/>
          <a:p>
            <a:r>
              <a:rPr lang="en-US" dirty="0"/>
              <a:t>5. A 50 Kg stone drops straight down from a height of 2.0 m onto a springboard with a force constant of 8 x 10</a:t>
            </a:r>
            <a:r>
              <a:rPr lang="en-US" baseline="30000" dirty="0"/>
              <a:t>3</a:t>
            </a:r>
            <a:r>
              <a:rPr lang="en-US" dirty="0"/>
              <a:t> N/m. </a:t>
            </a:r>
          </a:p>
          <a:p>
            <a:endParaRPr lang="en-US" dirty="0"/>
          </a:p>
          <a:p>
            <a:pPr marL="342900" indent="-342900">
              <a:buFontTx/>
              <a:buAutoNum type="alphaLcPeriod"/>
            </a:pPr>
            <a:r>
              <a:rPr lang="en-US" dirty="0"/>
              <a:t>By what velocity did it hit the first plate?</a:t>
            </a:r>
          </a:p>
          <a:p>
            <a:pPr marL="342900" indent="-342900">
              <a:buAutoNum type="alphaLcPeriod"/>
            </a:pPr>
            <a:r>
              <a:rPr lang="en-US" dirty="0"/>
              <a:t>By what maximum distance does it compress the spring?</a:t>
            </a:r>
          </a:p>
          <a:p>
            <a:pPr marL="342900" indent="-342900">
              <a:buAutoNum type="alphaLcPeriod"/>
            </a:pPr>
            <a:r>
              <a:rPr lang="en-US" dirty="0"/>
              <a:t>find the total time taken by the stone to come to rest.</a:t>
            </a:r>
          </a:p>
        </p:txBody>
      </p:sp>
      <p:cxnSp>
        <p:nvCxnSpPr>
          <p:cNvPr id="14" name="Straight Connector 13"/>
          <p:cNvCxnSpPr/>
          <p:nvPr/>
        </p:nvCxnSpPr>
        <p:spPr>
          <a:xfrm>
            <a:off x="533400" y="3048000"/>
            <a:ext cx="32766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 name="Group 27"/>
          <p:cNvGrpSpPr/>
          <p:nvPr/>
        </p:nvGrpSpPr>
        <p:grpSpPr>
          <a:xfrm>
            <a:off x="1066800" y="4267994"/>
            <a:ext cx="3276600" cy="532606"/>
            <a:chOff x="838200" y="2972594"/>
            <a:chExt cx="3276600" cy="532606"/>
          </a:xfrm>
        </p:grpSpPr>
        <p:cxnSp>
          <p:nvCxnSpPr>
            <p:cNvPr id="20" name="Straight Connector 19"/>
            <p:cNvCxnSpPr/>
            <p:nvPr/>
          </p:nvCxnSpPr>
          <p:spPr>
            <a:xfrm>
              <a:off x="838200" y="3420036"/>
              <a:ext cx="3276600" cy="76200"/>
            </a:xfrm>
            <a:prstGeom prst="line">
              <a:avLst/>
            </a:prstGeom>
          </p:spPr>
          <p:style>
            <a:lnRef idx="1">
              <a:schemeClr val="accent1"/>
            </a:lnRef>
            <a:fillRef idx="0">
              <a:schemeClr val="accent1"/>
            </a:fillRef>
            <a:effectRef idx="0">
              <a:schemeClr val="accent1"/>
            </a:effectRef>
            <a:fontRef idx="minor">
              <a:schemeClr val="tx1"/>
            </a:fontRef>
          </p:style>
        </p:cxnSp>
        <p:grpSp>
          <p:nvGrpSpPr>
            <p:cNvPr id="6" name="Group 26"/>
            <p:cNvGrpSpPr/>
            <p:nvPr/>
          </p:nvGrpSpPr>
          <p:grpSpPr>
            <a:xfrm>
              <a:off x="3200400" y="2972594"/>
              <a:ext cx="284052" cy="532606"/>
              <a:chOff x="3200400" y="2972594"/>
              <a:chExt cx="284052" cy="532606"/>
            </a:xfrm>
          </p:grpSpPr>
          <p:sp>
            <p:nvSpPr>
              <p:cNvPr id="22" name="TextBox 21"/>
              <p:cNvSpPr txBox="1"/>
              <p:nvPr/>
            </p:nvSpPr>
            <p:spPr>
              <a:xfrm>
                <a:off x="3200400" y="3135868"/>
                <a:ext cx="284052" cy="369332"/>
              </a:xfrm>
              <a:prstGeom prst="rect">
                <a:avLst/>
              </a:prstGeom>
              <a:noFill/>
            </p:spPr>
            <p:txBody>
              <a:bodyPr wrap="none" rtlCol="0">
                <a:spAutoFit/>
              </a:bodyPr>
              <a:lstStyle/>
              <a:p>
                <a:r>
                  <a:rPr lang="en-US" dirty="0"/>
                  <a:t>x</a:t>
                </a:r>
              </a:p>
            </p:txBody>
          </p:sp>
          <p:cxnSp>
            <p:nvCxnSpPr>
              <p:cNvPr id="23" name="Straight Arrow Connector 22"/>
              <p:cNvCxnSpPr/>
              <p:nvPr/>
            </p:nvCxnSpPr>
            <p:spPr>
              <a:xfrm rot="5400000">
                <a:off x="2972594" y="3200400"/>
                <a:ext cx="456406" cy="794"/>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sp>
        <p:nvSpPr>
          <p:cNvPr id="2" name="Rectangle 1"/>
          <p:cNvSpPr/>
          <p:nvPr/>
        </p:nvSpPr>
        <p:spPr>
          <a:xfrm>
            <a:off x="1143000" y="3801035"/>
            <a:ext cx="2286000" cy="1143000"/>
          </a:xfrm>
          <a:prstGeom prst="rect">
            <a:avLst/>
          </a:prstGeom>
          <a:solidFill>
            <a:schemeClr val="accent6">
              <a:lumMod val="75000"/>
            </a:schemeClr>
          </a:solidFill>
          <a:scene3d>
            <a:camera prst="orthographicFront">
              <a:rot lat="2632494" lon="17610371" rev="17900565"/>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685800" y="4267200"/>
            <a:ext cx="32766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981200" y="2819400"/>
            <a:ext cx="4572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5"/>
          <p:cNvGrpSpPr/>
          <p:nvPr/>
        </p:nvGrpSpPr>
        <p:grpSpPr>
          <a:xfrm>
            <a:off x="3048000" y="3048794"/>
            <a:ext cx="486030" cy="1219200"/>
            <a:chOff x="3048000" y="1753394"/>
            <a:chExt cx="486030" cy="1219200"/>
          </a:xfrm>
        </p:grpSpPr>
        <p:cxnSp>
          <p:nvCxnSpPr>
            <p:cNvPr id="18" name="Straight Arrow Connector 17"/>
            <p:cNvCxnSpPr/>
            <p:nvPr/>
          </p:nvCxnSpPr>
          <p:spPr>
            <a:xfrm rot="5400000">
              <a:off x="2514600" y="2362200"/>
              <a:ext cx="1219200" cy="1588"/>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048000" y="2133600"/>
              <a:ext cx="486030" cy="369332"/>
            </a:xfrm>
            <a:prstGeom prst="rect">
              <a:avLst/>
            </a:prstGeom>
            <a:noFill/>
          </p:spPr>
          <p:txBody>
            <a:bodyPr wrap="none" rtlCol="0">
              <a:spAutoFit/>
            </a:bodyPr>
            <a:lstStyle/>
            <a:p>
              <a:r>
                <a:rPr lang="en-US" dirty="0"/>
                <a:t>2m</a:t>
              </a:r>
            </a:p>
          </p:txBody>
        </p:sp>
      </p:grpSp>
      <p:sp>
        <p:nvSpPr>
          <p:cNvPr id="17" name="TextBox 16"/>
          <p:cNvSpPr txBox="1"/>
          <p:nvPr/>
        </p:nvSpPr>
        <p:spPr>
          <a:xfrm>
            <a:off x="1280254" y="48281"/>
            <a:ext cx="6126292" cy="523220"/>
          </a:xfrm>
          <a:prstGeom prst="rect">
            <a:avLst/>
          </a:prstGeom>
          <a:noFill/>
        </p:spPr>
        <p:txBody>
          <a:bodyPr wrap="none" rtlCol="1">
            <a:spAutoFit/>
          </a:bodyPr>
          <a:lstStyle/>
          <a:p>
            <a:r>
              <a:rPr lang="en-US" sz="2800" b="1" dirty="0">
                <a:solidFill>
                  <a:srgbClr val="0000FF"/>
                </a:solidFill>
              </a:rPr>
              <a:t>Spring: Mechanical energy conservation</a:t>
            </a:r>
            <a:endParaRPr lang="ar-SA" sz="2800" b="1" dirty="0">
              <a:solidFill>
                <a:srgbClr val="0000FF"/>
              </a:solidFill>
            </a:endParaRPr>
          </a:p>
        </p:txBody>
      </p:sp>
      <p:cxnSp>
        <p:nvCxnSpPr>
          <p:cNvPr id="21" name="Straight Connector 20"/>
          <p:cNvCxnSpPr/>
          <p:nvPr/>
        </p:nvCxnSpPr>
        <p:spPr>
          <a:xfrm>
            <a:off x="65522" y="561392"/>
            <a:ext cx="891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decel="50000" fill="hold" grpId="0" nodeType="clickEffect">
                                  <p:stCondLst>
                                    <p:cond delay="0"/>
                                  </p:stCondLst>
                                  <p:childTnLst>
                                    <p:animMotion origin="layout" path="M -0.00277 -0.01667 L 0.00139 0.22222 " pathEditMode="relative" rAng="0" ptsTypes="AA">
                                      <p:cBhvr>
                                        <p:cTn id="6" dur="3000" fill="hold"/>
                                        <p:tgtEl>
                                          <p:spTgt spid="12"/>
                                        </p:tgtEl>
                                        <p:attrNameLst>
                                          <p:attrName>ppt_x</p:attrName>
                                          <p:attrName>ppt_y</p:attrName>
                                        </p:attrNameLst>
                                      </p:cBhvr>
                                      <p:rCtr x="2" y="119"/>
                                    </p:animMotion>
                                  </p:childTnLst>
                                </p:cTn>
                              </p:par>
                              <p:par>
                                <p:cTn id="7" presetID="42" presetClass="path" presetSubtype="0" accel="50000" decel="50000" fill="hold" grpId="0" nodeType="withEffect">
                                  <p:stCondLst>
                                    <p:cond delay="1000"/>
                                  </p:stCondLst>
                                  <p:childTnLst>
                                    <p:animMotion origin="layout" path="M 3.33333E-6 -2.22222E-6 L 3.33333E-6 0.08334 " pathEditMode="relative" rAng="0" ptsTypes="AA">
                                      <p:cBhvr>
                                        <p:cTn id="8" dur="2000" fill="hold"/>
                                        <p:tgtEl>
                                          <p:spTgt spid="2"/>
                                        </p:tgtEl>
                                        <p:attrNameLst>
                                          <p:attrName>ppt_x</p:attrName>
                                          <p:attrName>ppt_y</p:attrName>
                                        </p:attrNameLst>
                                      </p:cBhvr>
                                      <p:rCtr x="0" y="42"/>
                                    </p:animMotion>
                                  </p:childTnLst>
                                </p:cTn>
                              </p:par>
                            </p:childTnLst>
                          </p:cTn>
                        </p:par>
                        <p:par>
                          <p:cTn id="9" fill="hold">
                            <p:stCondLst>
                              <p:cond delay="3000"/>
                            </p:stCondLst>
                            <p:childTnLst>
                              <p:par>
                                <p:cTn id="10" presetID="1"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2400" y="533400"/>
            <a:ext cx="8839200" cy="2130058"/>
            <a:chOff x="304800" y="1752600"/>
            <a:chExt cx="8839200" cy="2130058"/>
          </a:xfrm>
        </p:grpSpPr>
        <p:sp>
          <p:nvSpPr>
            <p:cNvPr id="6" name="Rectangle 5"/>
            <p:cNvSpPr/>
            <p:nvPr/>
          </p:nvSpPr>
          <p:spPr>
            <a:xfrm>
              <a:off x="304800" y="1827074"/>
              <a:ext cx="5410200" cy="2031325"/>
            </a:xfrm>
            <a:prstGeom prst="rect">
              <a:avLst/>
            </a:prstGeom>
          </p:spPr>
          <p:txBody>
            <a:bodyPr wrap="square">
              <a:spAutoFit/>
            </a:bodyPr>
            <a:lstStyle/>
            <a:p>
              <a:r>
                <a:rPr lang="en-US" dirty="0"/>
                <a:t>Q6. As shown in </a:t>
              </a:r>
              <a:r>
                <a:rPr lang="en-US" b="1" dirty="0"/>
                <a:t>Figure 1, </a:t>
              </a:r>
              <a:r>
                <a:rPr lang="en-US" dirty="0"/>
                <a:t>a 250 g mass is fired vertically upward using a spring. The spring must be compressed d =10.0 cm from its relaxed position if the mass is to just reach a maximum height H = 51.0 cm above the mass’s initial position on the compressed spring. Find the spring constant of the spring. </a:t>
              </a:r>
            </a:p>
            <a:p>
              <a:r>
                <a:rPr lang="en-US" dirty="0"/>
                <a:t>A) 250 N/m </a:t>
              </a:r>
            </a:p>
          </p:txBody>
        </p:sp>
        <p:pic>
          <p:nvPicPr>
            <p:cNvPr id="7" name="Picture 2"/>
            <p:cNvPicPr>
              <a:picLocks noChangeAspect="1" noChangeArrowheads="1"/>
            </p:cNvPicPr>
            <p:nvPr/>
          </p:nvPicPr>
          <p:blipFill>
            <a:blip r:embed="rId2" cstate="print"/>
            <a:srcRect/>
            <a:stretch>
              <a:fillRect/>
            </a:stretch>
          </p:blipFill>
          <p:spPr bwMode="auto">
            <a:xfrm>
              <a:off x="6002975" y="1752600"/>
              <a:ext cx="3141025" cy="2130058"/>
            </a:xfrm>
            <a:prstGeom prst="rect">
              <a:avLst/>
            </a:prstGeom>
            <a:noFill/>
            <a:ln w="9525">
              <a:noFill/>
              <a:miter lim="800000"/>
              <a:headEnd/>
              <a:tailEnd/>
            </a:ln>
            <a:effectLst/>
          </p:spPr>
        </p:pic>
      </p:grpSp>
      <p:grpSp>
        <p:nvGrpSpPr>
          <p:cNvPr id="8" name="Group 7"/>
          <p:cNvGrpSpPr/>
          <p:nvPr/>
        </p:nvGrpSpPr>
        <p:grpSpPr>
          <a:xfrm>
            <a:off x="304800" y="3733800"/>
            <a:ext cx="8763000" cy="2031325"/>
            <a:chOff x="304800" y="4572000"/>
            <a:chExt cx="8763000" cy="2031325"/>
          </a:xfrm>
        </p:grpSpPr>
        <p:pic>
          <p:nvPicPr>
            <p:cNvPr id="9" name="Picture 4"/>
            <p:cNvPicPr>
              <a:picLocks noChangeAspect="1" noChangeArrowheads="1"/>
            </p:cNvPicPr>
            <p:nvPr/>
          </p:nvPicPr>
          <p:blipFill>
            <a:blip r:embed="rId3" cstate="print"/>
            <a:srcRect/>
            <a:stretch>
              <a:fillRect/>
            </a:stretch>
          </p:blipFill>
          <p:spPr bwMode="auto">
            <a:xfrm>
              <a:off x="5706979" y="4838700"/>
              <a:ext cx="3360821" cy="1714500"/>
            </a:xfrm>
            <a:prstGeom prst="rect">
              <a:avLst/>
            </a:prstGeom>
            <a:noFill/>
            <a:ln w="9525">
              <a:noFill/>
              <a:miter lim="800000"/>
              <a:headEnd/>
              <a:tailEnd/>
            </a:ln>
            <a:effectLst/>
          </p:spPr>
        </p:pic>
        <p:sp>
          <p:nvSpPr>
            <p:cNvPr id="10" name="Rectangle 9"/>
            <p:cNvSpPr/>
            <p:nvPr/>
          </p:nvSpPr>
          <p:spPr>
            <a:xfrm>
              <a:off x="304800" y="4572000"/>
              <a:ext cx="5334000" cy="2031325"/>
            </a:xfrm>
            <a:prstGeom prst="rect">
              <a:avLst/>
            </a:prstGeom>
          </p:spPr>
          <p:txBody>
            <a:bodyPr wrap="square">
              <a:spAutoFit/>
            </a:bodyPr>
            <a:lstStyle/>
            <a:p>
              <a:endParaRPr lang="en-US" dirty="0"/>
            </a:p>
            <a:p>
              <a:r>
                <a:rPr lang="en-US" dirty="0"/>
                <a:t> Q3. In </a:t>
              </a:r>
              <a:r>
                <a:rPr lang="en-US" b="1" dirty="0"/>
                <a:t>Figure 3, </a:t>
              </a:r>
              <a:r>
                <a:rPr lang="en-US" dirty="0"/>
                <a:t>a 2.0 kg object slides on a frictionless horizontal surface toward a spring. The speed of the object just before it hits the spring is 6.0 m/s and its speed when the spring is compressed 15 cm is 3.7 m/s. Find the spring constant of the spring. </a:t>
              </a:r>
            </a:p>
            <a:p>
              <a:r>
                <a:rPr lang="en-US" dirty="0"/>
                <a:t>A) 2.0 ×10</a:t>
              </a:r>
              <a:r>
                <a:rPr lang="en-US" baseline="30000" dirty="0"/>
                <a:t>3</a:t>
              </a:r>
              <a:r>
                <a:rPr lang="en-US" dirty="0"/>
                <a:t> N/m </a:t>
              </a: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533400" y="3200400"/>
            <a:ext cx="8458200" cy="914400"/>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5400" b="1" noProof="0" dirty="0">
                <a:solidFill>
                  <a:srgbClr val="0000FF"/>
                </a:solidFill>
                <a:latin typeface="+mj-lt"/>
                <a:ea typeface="+mj-ea"/>
                <a:cs typeface="+mj-cs"/>
              </a:rPr>
              <a:t>Practice Graph Problems</a:t>
            </a:r>
            <a:endParaRPr kumimoji="0" lang="en-US" sz="2800" b="1" i="0" u="none" strike="noStrike" kern="1200" cap="none" spc="0" normalizeH="0" baseline="0" noProof="0" dirty="0">
              <a:ln>
                <a:noFill/>
              </a:ln>
              <a:solidFill>
                <a:srgbClr val="0000FF"/>
              </a:solidFill>
              <a:effectLst/>
              <a:uLnTx/>
              <a:uFillTx/>
              <a:latin typeface="+mj-lt"/>
              <a:ea typeface="+mj-ea"/>
              <a:cs typeface="+mj-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4" name="Rectangle 3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99" name="Rectangle 51"/>
          <p:cNvSpPr>
            <a:spLocks noChangeArrowheads="1"/>
          </p:cNvSpPr>
          <p:nvPr/>
        </p:nvSpPr>
        <p:spPr bwMode="auto">
          <a:xfrm>
            <a:off x="304800" y="703421"/>
            <a:ext cx="57150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Q1: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Figure 1 shows the </a:t>
            </a:r>
            <a:r>
              <a:rPr kumimoji="0" lang="en-US" sz="1600" b="1" i="0" u="none" strike="noStrike" cap="none" normalizeH="0" baseline="0" dirty="0">
                <a:ln>
                  <a:noFill/>
                </a:ln>
                <a:solidFill>
                  <a:srgbClr val="FF0000"/>
                </a:solidFill>
                <a:effectLst/>
                <a:latin typeface="Arial" pitchFamily="34" charset="0"/>
                <a:ea typeface="Times New Roman" pitchFamily="18" charset="0"/>
                <a:cs typeface="Arial" pitchFamily="34" charset="0"/>
              </a:rPr>
              <a:t>Force-displacement</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 graph of a particle of mass </a:t>
            </a:r>
            <a:r>
              <a:rPr lang="en-US" sz="1600" b="1" dirty="0">
                <a:latin typeface="Arial" pitchFamily="34" charset="0"/>
                <a:ea typeface="Times New Roman" pitchFamily="18" charset="0"/>
                <a:cs typeface="Arial" pitchFamily="34" charset="0"/>
              </a:rPr>
              <a:t>0.5 </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kg moving along the x-axis.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AutoNum type="alphaLcParenBoth"/>
              <a:tabLst/>
            </a:pP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What is the </a:t>
            </a:r>
            <a:r>
              <a:rPr kumimoji="0" lang="en-US" sz="1600" b="1" i="0" u="none" strike="noStrike" cap="none" normalizeH="0" baseline="0" dirty="0">
                <a:ln>
                  <a:noFill/>
                </a:ln>
                <a:solidFill>
                  <a:srgbClr val="FF0000"/>
                </a:solidFill>
                <a:effectLst/>
                <a:latin typeface="Arial" pitchFamily="34" charset="0"/>
                <a:ea typeface="Times New Roman" pitchFamily="18" charset="0"/>
                <a:cs typeface="Arial" pitchFamily="34" charset="0"/>
              </a:rPr>
              <a:t>work</a:t>
            </a:r>
            <a:r>
              <a:rPr kumimoji="0" lang="en-US" sz="1600" b="1" i="0" u="none" strike="noStrike" cap="none" normalizeH="0" dirty="0">
                <a:ln>
                  <a:noFill/>
                </a:ln>
                <a:solidFill>
                  <a:srgbClr val="FF0000"/>
                </a:solidFill>
                <a:effectLst/>
                <a:latin typeface="Arial" pitchFamily="34" charset="0"/>
                <a:ea typeface="Times New Roman" pitchFamily="18" charset="0"/>
                <a:cs typeface="Arial" pitchFamily="34" charset="0"/>
              </a:rPr>
              <a:t> done </a:t>
            </a:r>
            <a:r>
              <a:rPr kumimoji="0" lang="en-US" sz="1600" b="1" i="0" u="none" strike="noStrike" cap="none" normalizeH="0" dirty="0">
                <a:ln>
                  <a:noFill/>
                </a:ln>
                <a:solidFill>
                  <a:schemeClr val="tx1"/>
                </a:solidFill>
                <a:effectLst/>
                <a:latin typeface="Arial" pitchFamily="34" charset="0"/>
                <a:ea typeface="Times New Roman" pitchFamily="18" charset="0"/>
                <a:cs typeface="Arial" pitchFamily="34" charset="0"/>
              </a:rPr>
              <a:t>on</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 the particle during the  interval x = 1.0 m to x= 6.0 m?</a:t>
            </a:r>
          </a:p>
          <a:p>
            <a:pPr marL="342900" indent="-342900" fontAlgn="base">
              <a:spcBef>
                <a:spcPct val="0"/>
              </a:spcBef>
              <a:spcAft>
                <a:spcPct val="0"/>
              </a:spcAft>
              <a:buFontTx/>
              <a:buAutoNum type="alphaLcParenBoth"/>
            </a:pPr>
            <a:r>
              <a:rPr lang="en-US" sz="1600" b="1" dirty="0">
                <a:latin typeface="Arial" pitchFamily="34" charset="0"/>
                <a:ea typeface="Times New Roman" pitchFamily="18" charset="0"/>
                <a:cs typeface="Arial" pitchFamily="34" charset="0"/>
              </a:rPr>
              <a:t>What is the </a:t>
            </a:r>
            <a:r>
              <a:rPr lang="en-US" sz="1600" b="1" dirty="0">
                <a:solidFill>
                  <a:srgbClr val="FF0000"/>
                </a:solidFill>
                <a:latin typeface="Arial" pitchFamily="34" charset="0"/>
                <a:ea typeface="Times New Roman" pitchFamily="18" charset="0"/>
                <a:cs typeface="Arial" pitchFamily="34" charset="0"/>
              </a:rPr>
              <a:t>work done </a:t>
            </a:r>
            <a:r>
              <a:rPr lang="en-US" sz="1600" b="1" dirty="0">
                <a:latin typeface="Arial" pitchFamily="34" charset="0"/>
                <a:ea typeface="Times New Roman" pitchFamily="18" charset="0"/>
                <a:cs typeface="Arial" pitchFamily="34" charset="0"/>
              </a:rPr>
              <a:t>on the particle during the interval x = 1.0 m to t = 7.0 m?</a:t>
            </a:r>
          </a:p>
          <a:p>
            <a:pPr marL="342900" marR="0" lvl="0" indent="-342900" algn="l" defTabSz="914400" rtl="0" eaLnBrk="1" fontAlgn="base" latinLnBrk="0" hangingPunct="1">
              <a:lnSpc>
                <a:spcPct val="100000"/>
              </a:lnSpc>
              <a:spcBef>
                <a:spcPct val="0"/>
              </a:spcBef>
              <a:spcAft>
                <a:spcPct val="0"/>
              </a:spcAft>
              <a:buClrTx/>
              <a:buSzTx/>
              <a:buFontTx/>
              <a:buAutoNum type="alphaLcParenBoth"/>
              <a:tabLst/>
            </a:pPr>
            <a:endPar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pitchFamily="34" charset="0"/>
              <a:cs typeface="Arial" pitchFamily="34" charset="0"/>
            </a:endParaRPr>
          </a:p>
        </p:txBody>
      </p:sp>
      <p:grpSp>
        <p:nvGrpSpPr>
          <p:cNvPr id="2" name="Group 40"/>
          <p:cNvGrpSpPr/>
          <p:nvPr/>
        </p:nvGrpSpPr>
        <p:grpSpPr>
          <a:xfrm>
            <a:off x="5638800" y="152400"/>
            <a:ext cx="3352800" cy="2362200"/>
            <a:chOff x="0" y="914400"/>
            <a:chExt cx="4648200" cy="2667000"/>
          </a:xfrm>
        </p:grpSpPr>
        <p:grpSp>
          <p:nvGrpSpPr>
            <p:cNvPr id="3" name="Group 1"/>
            <p:cNvGrpSpPr>
              <a:grpSpLocks noChangeAspect="1"/>
            </p:cNvGrpSpPr>
            <p:nvPr/>
          </p:nvGrpSpPr>
          <p:grpSpPr bwMode="auto">
            <a:xfrm>
              <a:off x="0" y="914400"/>
              <a:ext cx="4648200" cy="2667000"/>
              <a:chOff x="1800" y="1440"/>
              <a:chExt cx="7320" cy="4200"/>
            </a:xfrm>
          </p:grpSpPr>
          <p:sp>
            <p:nvSpPr>
              <p:cNvPr id="44" name="AutoShape 35"/>
              <p:cNvSpPr>
                <a:spLocks noChangeAspect="1" noChangeArrowheads="1" noTextEdit="1"/>
              </p:cNvSpPr>
              <p:nvPr/>
            </p:nvSpPr>
            <p:spPr bwMode="auto">
              <a:xfrm>
                <a:off x="1800" y="1440"/>
                <a:ext cx="7025" cy="42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 name="Text Box 34"/>
              <p:cNvSpPr txBox="1">
                <a:spLocks noChangeArrowheads="1"/>
              </p:cNvSpPr>
              <p:nvPr/>
            </p:nvSpPr>
            <p:spPr bwMode="auto">
              <a:xfrm>
                <a:off x="2824" y="4033"/>
                <a:ext cx="467" cy="466"/>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ea typeface="Times New Roman" pitchFamily="18"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6" name="Text Box 33"/>
              <p:cNvSpPr txBox="1">
                <a:spLocks noChangeArrowheads="1"/>
              </p:cNvSpPr>
              <p:nvPr/>
            </p:nvSpPr>
            <p:spPr bwMode="auto">
              <a:xfrm>
                <a:off x="6764" y="4097"/>
                <a:ext cx="467" cy="467"/>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ea typeface="Times New Roman" pitchFamily="18" charset="0"/>
                    <a:cs typeface="Arial" pitchFamily="34" charset="0"/>
                  </a:rPr>
                  <a:t>8</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7" name="Text Box 32"/>
              <p:cNvSpPr txBox="1">
                <a:spLocks noChangeArrowheads="1"/>
              </p:cNvSpPr>
              <p:nvPr/>
            </p:nvSpPr>
            <p:spPr bwMode="auto">
              <a:xfrm>
                <a:off x="5313" y="4097"/>
                <a:ext cx="466" cy="467"/>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ea typeface="Times New Roman" pitchFamily="18" charset="0"/>
                    <a:cs typeface="Arial" pitchFamily="34" charset="0"/>
                  </a:rPr>
                  <a:t>5</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8" name="Text Box 31"/>
              <p:cNvSpPr txBox="1">
                <a:spLocks noChangeArrowheads="1"/>
              </p:cNvSpPr>
              <p:nvPr/>
            </p:nvSpPr>
            <p:spPr bwMode="auto">
              <a:xfrm>
                <a:off x="2772" y="4823"/>
                <a:ext cx="467" cy="467"/>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ea typeface="Times New Roman" pitchFamily="18" charset="0"/>
                    <a:cs typeface="Arial" pitchFamily="34" charset="0"/>
                  </a:rPr>
                  <a:t>-5</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9" name="Text Box 30"/>
              <p:cNvSpPr txBox="1">
                <a:spLocks noChangeArrowheads="1"/>
              </p:cNvSpPr>
              <p:nvPr/>
            </p:nvSpPr>
            <p:spPr bwMode="auto">
              <a:xfrm>
                <a:off x="2111" y="2179"/>
                <a:ext cx="1102" cy="534"/>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pitchFamily="34" charset="0"/>
                    <a:ea typeface="Times New Roman" pitchFamily="18" charset="0"/>
                    <a:cs typeface="Arial" pitchFamily="34" charset="0"/>
                  </a:rPr>
                  <a:t>10</a:t>
                </a:r>
                <a:endParaRPr kumimoji="0" lang="en-US" sz="900" b="0" i="0" u="none" strike="noStrike" cap="none" normalizeH="0" baseline="0" dirty="0">
                  <a:ln>
                    <a:noFill/>
                  </a:ln>
                  <a:solidFill>
                    <a:schemeClr val="tx1"/>
                  </a:solidFill>
                  <a:effectLst/>
                  <a:latin typeface="Arial" pitchFamily="34" charset="0"/>
                  <a:cs typeface="Arial" pitchFamily="34" charset="0"/>
                </a:endParaRPr>
              </a:p>
            </p:txBody>
          </p:sp>
          <p:sp>
            <p:nvSpPr>
              <p:cNvPr id="50" name="Text Box 29"/>
              <p:cNvSpPr txBox="1">
                <a:spLocks noChangeArrowheads="1"/>
              </p:cNvSpPr>
              <p:nvPr/>
            </p:nvSpPr>
            <p:spPr bwMode="auto">
              <a:xfrm>
                <a:off x="8047" y="3840"/>
                <a:ext cx="1073" cy="491"/>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000" b="1" dirty="0">
                    <a:latin typeface="Arial" pitchFamily="34" charset="0"/>
                    <a:ea typeface="Times New Roman" pitchFamily="18" charset="0"/>
                    <a:cs typeface="Arial" pitchFamily="34" charset="0"/>
                  </a:rPr>
                  <a:t>x</a:t>
                </a:r>
                <a:r>
                  <a:rPr kumimoji="0" lang="en-US" sz="1000" b="1" i="0" u="none" strike="noStrike" cap="none" normalizeH="0" baseline="0" dirty="0">
                    <a:ln>
                      <a:noFill/>
                    </a:ln>
                    <a:solidFill>
                      <a:schemeClr val="tx1"/>
                    </a:solidFill>
                    <a:effectLst/>
                    <a:latin typeface="Arial" pitchFamily="34" charset="0"/>
                    <a:ea typeface="Times New Roman" pitchFamily="18" charset="0"/>
                    <a:cs typeface="Arial" pitchFamily="34" charset="0"/>
                  </a:rPr>
                  <a:t> (m)</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1" name="Line 28"/>
              <p:cNvSpPr>
                <a:spLocks noChangeShapeType="1"/>
              </p:cNvSpPr>
              <p:nvPr/>
            </p:nvSpPr>
            <p:spPr bwMode="auto">
              <a:xfrm>
                <a:off x="3200" y="1907"/>
                <a:ext cx="1" cy="3577"/>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3" name="Line 26"/>
              <p:cNvSpPr>
                <a:spLocks noChangeShapeType="1"/>
              </p:cNvSpPr>
              <p:nvPr/>
            </p:nvSpPr>
            <p:spPr bwMode="auto">
              <a:xfrm>
                <a:off x="3122" y="2373"/>
                <a:ext cx="156"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Line 25"/>
              <p:cNvSpPr>
                <a:spLocks noChangeShapeType="1"/>
              </p:cNvSpPr>
              <p:nvPr/>
            </p:nvSpPr>
            <p:spPr bwMode="auto">
              <a:xfrm>
                <a:off x="3122" y="5018"/>
                <a:ext cx="156"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Line 24"/>
              <p:cNvSpPr>
                <a:spLocks noChangeShapeType="1"/>
              </p:cNvSpPr>
              <p:nvPr/>
            </p:nvSpPr>
            <p:spPr bwMode="auto">
              <a:xfrm>
                <a:off x="3200" y="2373"/>
                <a:ext cx="2799" cy="1"/>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Line 23"/>
              <p:cNvSpPr>
                <a:spLocks noChangeShapeType="1"/>
              </p:cNvSpPr>
              <p:nvPr/>
            </p:nvSpPr>
            <p:spPr bwMode="auto">
              <a:xfrm>
                <a:off x="5999" y="2373"/>
                <a:ext cx="1" cy="1711"/>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Text Box 22"/>
              <p:cNvSpPr txBox="1">
                <a:spLocks noChangeArrowheads="1"/>
              </p:cNvSpPr>
              <p:nvPr/>
            </p:nvSpPr>
            <p:spPr bwMode="auto">
              <a:xfrm>
                <a:off x="2733" y="1440"/>
                <a:ext cx="1347" cy="360"/>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100" b="1" dirty="0">
                    <a:latin typeface="Arial" pitchFamily="34" charset="0"/>
                    <a:cs typeface="Arial" pitchFamily="34" charset="0"/>
                  </a:rPr>
                  <a:t>F (N)</a:t>
                </a:r>
                <a:endParaRPr kumimoji="0" lang="en-US" sz="1100" b="0" i="0" u="none" strike="noStrike" cap="none" normalizeH="0" baseline="0" dirty="0">
                  <a:ln>
                    <a:noFill/>
                  </a:ln>
                  <a:solidFill>
                    <a:schemeClr val="tx1"/>
                  </a:solidFill>
                  <a:effectLst/>
                  <a:latin typeface="Arial" pitchFamily="34" charset="0"/>
                  <a:cs typeface="Arial" pitchFamily="34" charset="0"/>
                </a:endParaRPr>
              </a:p>
            </p:txBody>
          </p:sp>
          <p:sp>
            <p:nvSpPr>
              <p:cNvPr id="60" name="Text Box 21"/>
              <p:cNvSpPr txBox="1">
                <a:spLocks noChangeArrowheads="1"/>
              </p:cNvSpPr>
              <p:nvPr/>
            </p:nvSpPr>
            <p:spPr bwMode="auto">
              <a:xfrm>
                <a:off x="5066" y="5173"/>
                <a:ext cx="1711" cy="467"/>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ea typeface="Times New Roman" pitchFamily="18" charset="0"/>
                    <a:cs typeface="Arial" pitchFamily="34" charset="0"/>
                  </a:rPr>
                  <a:t>Figure 1</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1" name="Text Box 20"/>
              <p:cNvSpPr txBox="1">
                <a:spLocks noChangeArrowheads="1"/>
              </p:cNvSpPr>
              <p:nvPr/>
            </p:nvSpPr>
            <p:spPr bwMode="auto">
              <a:xfrm>
                <a:off x="3446" y="4084"/>
                <a:ext cx="467" cy="467"/>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ea typeface="Times New Roman" pitchFamily="18" charset="0"/>
                    <a:cs typeface="Arial" pitchFamily="34" charset="0"/>
                  </a:rPr>
                  <a:t>1</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 name="Text Box 19"/>
              <p:cNvSpPr txBox="1">
                <a:spLocks noChangeArrowheads="1"/>
              </p:cNvSpPr>
              <p:nvPr/>
            </p:nvSpPr>
            <p:spPr bwMode="auto">
              <a:xfrm>
                <a:off x="3913" y="4084"/>
                <a:ext cx="466" cy="467"/>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3" name="Text Box 18"/>
              <p:cNvSpPr txBox="1">
                <a:spLocks noChangeArrowheads="1"/>
              </p:cNvSpPr>
              <p:nvPr/>
            </p:nvSpPr>
            <p:spPr bwMode="auto">
              <a:xfrm>
                <a:off x="4379" y="4084"/>
                <a:ext cx="467" cy="467"/>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ea typeface="Times New Roman" pitchFamily="18" charset="0"/>
                    <a:cs typeface="Arial" pitchFamily="34" charset="0"/>
                  </a:rPr>
                  <a:t>3</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4" name="Text Box 17"/>
              <p:cNvSpPr txBox="1">
                <a:spLocks noChangeArrowheads="1"/>
              </p:cNvSpPr>
              <p:nvPr/>
            </p:nvSpPr>
            <p:spPr bwMode="auto">
              <a:xfrm>
                <a:off x="4846" y="4084"/>
                <a:ext cx="467" cy="467"/>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ea typeface="Times New Roman" pitchFamily="18" charset="0"/>
                    <a:cs typeface="Arial" pitchFamily="34" charset="0"/>
                  </a:rPr>
                  <a:t>4</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5" name="Text Box 16"/>
              <p:cNvSpPr txBox="1">
                <a:spLocks noChangeArrowheads="1"/>
              </p:cNvSpPr>
              <p:nvPr/>
            </p:nvSpPr>
            <p:spPr bwMode="auto">
              <a:xfrm>
                <a:off x="5779" y="4084"/>
                <a:ext cx="467" cy="467"/>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ea typeface="Times New Roman" pitchFamily="18" charset="0"/>
                    <a:cs typeface="Arial" pitchFamily="34" charset="0"/>
                  </a:rPr>
                  <a:t>6</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6" name="Text Box 15"/>
              <p:cNvSpPr txBox="1">
                <a:spLocks noChangeArrowheads="1"/>
              </p:cNvSpPr>
              <p:nvPr/>
            </p:nvSpPr>
            <p:spPr bwMode="auto">
              <a:xfrm>
                <a:off x="6181" y="4084"/>
                <a:ext cx="467" cy="467"/>
              </a:xfrm>
              <a:prstGeom prst="rect">
                <a:avLst/>
              </a:prstGeom>
              <a:no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ea typeface="Times New Roman" pitchFamily="18" charset="0"/>
                    <a:cs typeface="Arial" pitchFamily="34" charset="0"/>
                  </a:rPr>
                  <a:t>7</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nvGrpSpPr>
              <p:cNvPr id="4" name="Group 7"/>
              <p:cNvGrpSpPr>
                <a:grpSpLocks/>
              </p:cNvGrpSpPr>
              <p:nvPr/>
            </p:nvGrpSpPr>
            <p:grpSpPr bwMode="auto">
              <a:xfrm>
                <a:off x="3666" y="3994"/>
                <a:ext cx="2800" cy="155"/>
                <a:chOff x="3960" y="4140"/>
                <a:chExt cx="3240" cy="180"/>
              </a:xfrm>
            </p:grpSpPr>
            <p:sp>
              <p:nvSpPr>
                <p:cNvPr id="72" name="Line 14"/>
                <p:cNvSpPr>
                  <a:spLocks noChangeShapeType="1"/>
                </p:cNvSpPr>
                <p:nvPr/>
              </p:nvSpPr>
              <p:spPr bwMode="auto">
                <a:xfrm>
                  <a:off x="4500" y="4140"/>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Line 13"/>
                <p:cNvSpPr>
                  <a:spLocks noChangeShapeType="1"/>
                </p:cNvSpPr>
                <p:nvPr/>
              </p:nvSpPr>
              <p:spPr bwMode="auto">
                <a:xfrm>
                  <a:off x="5040" y="4140"/>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Line 12"/>
                <p:cNvSpPr>
                  <a:spLocks noChangeShapeType="1"/>
                </p:cNvSpPr>
                <p:nvPr/>
              </p:nvSpPr>
              <p:spPr bwMode="auto">
                <a:xfrm>
                  <a:off x="5580" y="4140"/>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Line 11"/>
                <p:cNvSpPr>
                  <a:spLocks noChangeShapeType="1"/>
                </p:cNvSpPr>
                <p:nvPr/>
              </p:nvSpPr>
              <p:spPr bwMode="auto">
                <a:xfrm>
                  <a:off x="6120" y="4140"/>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Line 10"/>
                <p:cNvSpPr>
                  <a:spLocks noChangeShapeType="1"/>
                </p:cNvSpPr>
                <p:nvPr/>
              </p:nvSpPr>
              <p:spPr bwMode="auto">
                <a:xfrm>
                  <a:off x="6660" y="4140"/>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Line 9"/>
                <p:cNvSpPr>
                  <a:spLocks noChangeShapeType="1"/>
                </p:cNvSpPr>
                <p:nvPr/>
              </p:nvSpPr>
              <p:spPr bwMode="auto">
                <a:xfrm>
                  <a:off x="7200" y="4140"/>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Line 8"/>
                <p:cNvSpPr>
                  <a:spLocks noChangeShapeType="1"/>
                </p:cNvSpPr>
                <p:nvPr/>
              </p:nvSpPr>
              <p:spPr bwMode="auto">
                <a:xfrm>
                  <a:off x="3960" y="4140"/>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8" name="Line 6"/>
              <p:cNvSpPr>
                <a:spLocks noChangeShapeType="1"/>
              </p:cNvSpPr>
              <p:nvPr/>
            </p:nvSpPr>
            <p:spPr bwMode="auto">
              <a:xfrm>
                <a:off x="6933" y="4084"/>
                <a:ext cx="1"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Line 5"/>
              <p:cNvSpPr>
                <a:spLocks noChangeShapeType="1"/>
              </p:cNvSpPr>
              <p:nvPr/>
            </p:nvSpPr>
            <p:spPr bwMode="auto">
              <a:xfrm>
                <a:off x="6933" y="4007"/>
                <a:ext cx="1" cy="15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Line 3"/>
              <p:cNvSpPr>
                <a:spLocks noChangeShapeType="1"/>
              </p:cNvSpPr>
              <p:nvPr/>
            </p:nvSpPr>
            <p:spPr bwMode="auto">
              <a:xfrm>
                <a:off x="3239" y="5018"/>
                <a:ext cx="3781" cy="22"/>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Line 2"/>
              <p:cNvSpPr>
                <a:spLocks noChangeShapeType="1"/>
              </p:cNvSpPr>
              <p:nvPr/>
            </p:nvSpPr>
            <p:spPr bwMode="auto">
              <a:xfrm>
                <a:off x="6945" y="4125"/>
                <a:ext cx="1" cy="900"/>
              </a:xfrm>
              <a:prstGeom prst="line">
                <a:avLst/>
              </a:prstGeom>
              <a:noFill/>
              <a:ln w="9525">
                <a:solidFill>
                  <a:srgbClr val="000000"/>
                </a:solidFill>
                <a:prstDash val="dash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Line 27"/>
              <p:cNvSpPr>
                <a:spLocks noChangeShapeType="1"/>
              </p:cNvSpPr>
              <p:nvPr/>
            </p:nvSpPr>
            <p:spPr bwMode="auto">
              <a:xfrm>
                <a:off x="2267" y="4071"/>
                <a:ext cx="591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sp>
          <p:nvSpPr>
            <p:cNvPr id="43" name="Freeform 42"/>
            <p:cNvSpPr/>
            <p:nvPr/>
          </p:nvSpPr>
          <p:spPr>
            <a:xfrm>
              <a:off x="2660073" y="1510145"/>
              <a:ext cx="595745" cy="1676400"/>
            </a:xfrm>
            <a:custGeom>
              <a:avLst/>
              <a:gdLst>
                <a:gd name="connsiteX0" fmla="*/ 0 w 595745"/>
                <a:gd name="connsiteY0" fmla="*/ 0 h 1676400"/>
                <a:gd name="connsiteX1" fmla="*/ 318654 w 595745"/>
                <a:gd name="connsiteY1" fmla="*/ 1094510 h 1676400"/>
                <a:gd name="connsiteX2" fmla="*/ 595745 w 595745"/>
                <a:gd name="connsiteY2" fmla="*/ 1676400 h 1676400"/>
              </a:gdLst>
              <a:ahLst/>
              <a:cxnLst>
                <a:cxn ang="0">
                  <a:pos x="connsiteX0" y="connsiteY0"/>
                </a:cxn>
                <a:cxn ang="0">
                  <a:pos x="connsiteX1" y="connsiteY1"/>
                </a:cxn>
                <a:cxn ang="0">
                  <a:pos x="connsiteX2" y="connsiteY2"/>
                </a:cxn>
              </a:cxnLst>
              <a:rect l="l" t="t" r="r" b="b"/>
              <a:pathLst>
                <a:path w="595745" h="1676400">
                  <a:moveTo>
                    <a:pt x="0" y="0"/>
                  </a:moveTo>
                  <a:lnTo>
                    <a:pt x="318654" y="1094510"/>
                  </a:lnTo>
                  <a:lnTo>
                    <a:pt x="595745" y="167640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 name="Group 39"/>
          <p:cNvGrpSpPr/>
          <p:nvPr/>
        </p:nvGrpSpPr>
        <p:grpSpPr>
          <a:xfrm>
            <a:off x="381000" y="3506212"/>
            <a:ext cx="8305800" cy="3046988"/>
            <a:chOff x="381000" y="3194449"/>
            <a:chExt cx="8305800" cy="3046988"/>
          </a:xfrm>
        </p:grpSpPr>
        <p:sp>
          <p:nvSpPr>
            <p:cNvPr id="56" name="Rectangle 51"/>
            <p:cNvSpPr>
              <a:spLocks noChangeArrowheads="1"/>
            </p:cNvSpPr>
            <p:nvPr/>
          </p:nvSpPr>
          <p:spPr bwMode="auto">
            <a:xfrm>
              <a:off x="381000" y="3194449"/>
              <a:ext cx="4191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Q2: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Figure 1 shows the </a:t>
              </a:r>
              <a:r>
                <a:rPr kumimoji="0" lang="en-US" sz="1600" b="1" i="0" u="none" strike="noStrike" cap="none" normalizeH="0" baseline="0" dirty="0">
                  <a:ln>
                    <a:noFill/>
                  </a:ln>
                  <a:solidFill>
                    <a:srgbClr val="FF0000"/>
                  </a:solidFill>
                  <a:effectLst/>
                  <a:latin typeface="Arial" pitchFamily="34" charset="0"/>
                  <a:ea typeface="Times New Roman" pitchFamily="18" charset="0"/>
                  <a:cs typeface="Arial" pitchFamily="34" charset="0"/>
                </a:rPr>
                <a:t>Force-velocity</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 graph of a particle of mass 5.0 kg moving along the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 x-axis. </a:t>
              </a:r>
            </a:p>
            <a:p>
              <a:pPr marL="0" marR="0" lvl="0" indent="0" algn="l" defTabSz="914400" rtl="0" eaLnBrk="1" fontAlgn="base" latinLnBrk="0" hangingPunct="1">
                <a:lnSpc>
                  <a:spcPct val="100000"/>
                </a:lnSpc>
                <a:spcBef>
                  <a:spcPct val="0"/>
                </a:spcBef>
                <a:spcAft>
                  <a:spcPct val="0"/>
                </a:spcAft>
                <a:buClrTx/>
                <a:buSzTx/>
                <a:buFontTx/>
                <a:buNone/>
                <a:tabLst/>
              </a:pPr>
              <a:endParaRPr lang="en-US" sz="1600" b="1" dirty="0">
                <a:latin typeface="Arial" pitchFamily="34" charset="0"/>
                <a:ea typeface="Times New Roman" pitchFamily="18" charset="0"/>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AutoNum type="alphaLcParenBoth"/>
                <a:tabLst/>
              </a:pP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What is the average</a:t>
              </a:r>
              <a:r>
                <a:rPr kumimoji="0" lang="en-US" sz="1600" b="1" i="0" u="none" strike="noStrike" cap="none" normalizeH="0" dirty="0">
                  <a:ln>
                    <a:noFill/>
                  </a:ln>
                  <a:solidFill>
                    <a:schemeClr val="tx1"/>
                  </a:solidFill>
                  <a:effectLst/>
                  <a:latin typeface="Arial" pitchFamily="34" charset="0"/>
                  <a:ea typeface="Times New Roman" pitchFamily="18" charset="0"/>
                  <a:cs typeface="Arial" pitchFamily="34" charset="0"/>
                </a:rPr>
                <a:t> </a:t>
              </a:r>
              <a:r>
                <a:rPr kumimoji="0" lang="en-US" sz="1600" b="1" i="0" u="none" strike="noStrike" cap="none" normalizeH="0" dirty="0">
                  <a:ln>
                    <a:noFill/>
                  </a:ln>
                  <a:solidFill>
                    <a:srgbClr val="FF0000"/>
                  </a:solidFill>
                  <a:effectLst/>
                  <a:latin typeface="Arial" pitchFamily="34" charset="0"/>
                  <a:ea typeface="Times New Roman" pitchFamily="18" charset="0"/>
                  <a:cs typeface="Arial" pitchFamily="34" charset="0"/>
                </a:rPr>
                <a:t>Power </a:t>
              </a:r>
              <a:r>
                <a:rPr kumimoji="0" lang="en-US" sz="1600" b="1" i="0" u="none" strike="noStrike" cap="none" normalizeH="0" dirty="0">
                  <a:ln>
                    <a:noFill/>
                  </a:ln>
                  <a:solidFill>
                    <a:schemeClr val="tx1"/>
                  </a:solidFill>
                  <a:effectLst/>
                  <a:latin typeface="Arial" pitchFamily="34" charset="0"/>
                  <a:ea typeface="Times New Roman" pitchFamily="18" charset="0"/>
                  <a:cs typeface="Arial" pitchFamily="34" charset="0"/>
                </a:rPr>
                <a:t>on</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 the particle during the time interval v = 1.0 m/s to v = 8.0 m/s?</a:t>
              </a:r>
            </a:p>
            <a:p>
              <a:pPr marL="342900" marR="0" lvl="0" indent="-342900" algn="l" defTabSz="914400" rtl="0" eaLnBrk="1" fontAlgn="base" latinLnBrk="0" hangingPunct="1">
                <a:lnSpc>
                  <a:spcPct val="100000"/>
                </a:lnSpc>
                <a:spcBef>
                  <a:spcPct val="0"/>
                </a:spcBef>
                <a:spcAft>
                  <a:spcPct val="0"/>
                </a:spcAft>
                <a:buClrTx/>
                <a:buSzTx/>
                <a:buFontTx/>
                <a:buAutoNum type="alphaLcParenBoth"/>
                <a:tabLst/>
              </a:pPr>
              <a:r>
                <a:rPr lang="en-US" sz="1600" b="1" dirty="0">
                  <a:latin typeface="Arial" pitchFamily="34" charset="0"/>
                  <a:cs typeface="Arial" pitchFamily="34" charset="0"/>
                </a:rPr>
                <a:t>What is the instantaneous power at v = 3 m/s</a:t>
              </a:r>
              <a:endParaRPr kumimoji="0" lang="en-US" sz="16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pitchFamily="34" charset="0"/>
                <a:cs typeface="Arial" pitchFamily="34" charset="0"/>
              </a:endParaRPr>
            </a:p>
          </p:txBody>
        </p:sp>
        <p:grpSp>
          <p:nvGrpSpPr>
            <p:cNvPr id="6" name="Group 39"/>
            <p:cNvGrpSpPr/>
            <p:nvPr/>
          </p:nvGrpSpPr>
          <p:grpSpPr>
            <a:xfrm>
              <a:off x="4800600" y="3276600"/>
              <a:ext cx="3886200" cy="2590800"/>
              <a:chOff x="0" y="914400"/>
              <a:chExt cx="4648200" cy="2667000"/>
            </a:xfrm>
          </p:grpSpPr>
          <p:grpSp>
            <p:nvGrpSpPr>
              <p:cNvPr id="7" name="Group 1"/>
              <p:cNvGrpSpPr>
                <a:grpSpLocks noChangeAspect="1"/>
              </p:cNvGrpSpPr>
              <p:nvPr/>
            </p:nvGrpSpPr>
            <p:grpSpPr bwMode="auto">
              <a:xfrm>
                <a:off x="0" y="914400"/>
                <a:ext cx="4648200" cy="2667000"/>
                <a:chOff x="1800" y="1440"/>
                <a:chExt cx="7320" cy="4200"/>
              </a:xfrm>
            </p:grpSpPr>
            <p:sp>
              <p:nvSpPr>
                <p:cNvPr id="81" name="AutoShape 35"/>
                <p:cNvSpPr>
                  <a:spLocks noChangeAspect="1" noChangeArrowheads="1" noTextEdit="1"/>
                </p:cNvSpPr>
                <p:nvPr/>
              </p:nvSpPr>
              <p:spPr bwMode="auto">
                <a:xfrm>
                  <a:off x="1800" y="1440"/>
                  <a:ext cx="7025" cy="42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2" name="Text Box 34"/>
                <p:cNvSpPr txBox="1">
                  <a:spLocks noChangeArrowheads="1"/>
                </p:cNvSpPr>
                <p:nvPr/>
              </p:nvSpPr>
              <p:spPr bwMode="auto">
                <a:xfrm>
                  <a:off x="2824" y="4033"/>
                  <a:ext cx="467" cy="466"/>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ea typeface="Times New Roman" pitchFamily="18"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3" name="Text Box 33"/>
                <p:cNvSpPr txBox="1">
                  <a:spLocks noChangeArrowheads="1"/>
                </p:cNvSpPr>
                <p:nvPr/>
              </p:nvSpPr>
              <p:spPr bwMode="auto">
                <a:xfrm>
                  <a:off x="6764" y="4097"/>
                  <a:ext cx="467" cy="467"/>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ea typeface="Times New Roman" pitchFamily="18" charset="0"/>
                      <a:cs typeface="Arial" pitchFamily="34" charset="0"/>
                    </a:rPr>
                    <a:t>8</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4" name="Text Box 32"/>
                <p:cNvSpPr txBox="1">
                  <a:spLocks noChangeArrowheads="1"/>
                </p:cNvSpPr>
                <p:nvPr/>
              </p:nvSpPr>
              <p:spPr bwMode="auto">
                <a:xfrm>
                  <a:off x="5313" y="4097"/>
                  <a:ext cx="466" cy="467"/>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ea typeface="Times New Roman" pitchFamily="18" charset="0"/>
                      <a:cs typeface="Arial" pitchFamily="34" charset="0"/>
                    </a:rPr>
                    <a:t>5</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5" name="Text Box 31"/>
                <p:cNvSpPr txBox="1">
                  <a:spLocks noChangeArrowheads="1"/>
                </p:cNvSpPr>
                <p:nvPr/>
              </p:nvSpPr>
              <p:spPr bwMode="auto">
                <a:xfrm>
                  <a:off x="2772" y="4823"/>
                  <a:ext cx="467" cy="467"/>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ea typeface="Times New Roman" pitchFamily="18" charset="0"/>
                      <a:cs typeface="Arial" pitchFamily="34" charset="0"/>
                    </a:rPr>
                    <a:t>-5</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6" name="Text Box 30"/>
                <p:cNvSpPr txBox="1">
                  <a:spLocks noChangeArrowheads="1"/>
                </p:cNvSpPr>
                <p:nvPr/>
              </p:nvSpPr>
              <p:spPr bwMode="auto">
                <a:xfrm>
                  <a:off x="2661" y="2179"/>
                  <a:ext cx="552" cy="373"/>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pitchFamily="34" charset="0"/>
                      <a:ea typeface="Times New Roman" pitchFamily="18" charset="0"/>
                      <a:cs typeface="Arial" pitchFamily="34" charset="0"/>
                    </a:rPr>
                    <a:t>10</a:t>
                  </a:r>
                  <a:endParaRPr kumimoji="0" lang="en-US" sz="900" b="0" i="0" u="none" strike="noStrike" cap="none" normalizeH="0" baseline="0" dirty="0">
                    <a:ln>
                      <a:noFill/>
                    </a:ln>
                    <a:solidFill>
                      <a:schemeClr val="tx1"/>
                    </a:solidFill>
                    <a:effectLst/>
                    <a:latin typeface="Arial" pitchFamily="34" charset="0"/>
                    <a:cs typeface="Arial" pitchFamily="34" charset="0"/>
                  </a:endParaRPr>
                </a:p>
              </p:txBody>
            </p:sp>
            <p:sp>
              <p:nvSpPr>
                <p:cNvPr id="87" name="Text Box 29"/>
                <p:cNvSpPr txBox="1">
                  <a:spLocks noChangeArrowheads="1"/>
                </p:cNvSpPr>
                <p:nvPr/>
              </p:nvSpPr>
              <p:spPr bwMode="auto">
                <a:xfrm>
                  <a:off x="8047" y="3840"/>
                  <a:ext cx="1073" cy="491"/>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000" b="1" dirty="0">
                      <a:latin typeface="Arial" pitchFamily="34" charset="0"/>
                      <a:ea typeface="Times New Roman" pitchFamily="18" charset="0"/>
                      <a:cs typeface="Arial" pitchFamily="34" charset="0"/>
                    </a:rPr>
                    <a:t>v</a:t>
                  </a:r>
                  <a:r>
                    <a:rPr kumimoji="0" lang="en-US" sz="1000" b="1" i="0" u="none" strike="noStrike" cap="none" normalizeH="0" baseline="0" dirty="0">
                      <a:ln>
                        <a:noFill/>
                      </a:ln>
                      <a:solidFill>
                        <a:schemeClr val="tx1"/>
                      </a:solidFill>
                      <a:effectLst/>
                      <a:latin typeface="Arial" pitchFamily="34" charset="0"/>
                      <a:ea typeface="Times New Roman" pitchFamily="18" charset="0"/>
                      <a:cs typeface="Arial" pitchFamily="34" charset="0"/>
                    </a:rPr>
                    <a:t> (m/s)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8" name="Line 28"/>
                <p:cNvSpPr>
                  <a:spLocks noChangeShapeType="1"/>
                </p:cNvSpPr>
                <p:nvPr/>
              </p:nvSpPr>
              <p:spPr bwMode="auto">
                <a:xfrm>
                  <a:off x="3200" y="1907"/>
                  <a:ext cx="1" cy="3577"/>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9" name="Line 26"/>
                <p:cNvSpPr>
                  <a:spLocks noChangeShapeType="1"/>
                </p:cNvSpPr>
                <p:nvPr/>
              </p:nvSpPr>
              <p:spPr bwMode="auto">
                <a:xfrm>
                  <a:off x="3122" y="2373"/>
                  <a:ext cx="156"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Line 25"/>
                <p:cNvSpPr>
                  <a:spLocks noChangeShapeType="1"/>
                </p:cNvSpPr>
                <p:nvPr/>
              </p:nvSpPr>
              <p:spPr bwMode="auto">
                <a:xfrm>
                  <a:off x="3122" y="5018"/>
                  <a:ext cx="156"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Line 24"/>
                <p:cNvSpPr>
                  <a:spLocks noChangeShapeType="1"/>
                </p:cNvSpPr>
                <p:nvPr/>
              </p:nvSpPr>
              <p:spPr bwMode="auto">
                <a:xfrm>
                  <a:off x="3200" y="2373"/>
                  <a:ext cx="2799" cy="1"/>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Line 23"/>
                <p:cNvSpPr>
                  <a:spLocks noChangeShapeType="1"/>
                </p:cNvSpPr>
                <p:nvPr/>
              </p:nvSpPr>
              <p:spPr bwMode="auto">
                <a:xfrm>
                  <a:off x="5999" y="2373"/>
                  <a:ext cx="1" cy="1711"/>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Text Box 22"/>
                <p:cNvSpPr txBox="1">
                  <a:spLocks noChangeArrowheads="1"/>
                </p:cNvSpPr>
                <p:nvPr/>
              </p:nvSpPr>
              <p:spPr bwMode="auto">
                <a:xfrm>
                  <a:off x="2733" y="1440"/>
                  <a:ext cx="1347" cy="360"/>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100" b="1" dirty="0">
                      <a:latin typeface="Arial" pitchFamily="34" charset="0"/>
                      <a:cs typeface="Arial" pitchFamily="34" charset="0"/>
                    </a:rPr>
                    <a:t>F (N)</a:t>
                  </a:r>
                  <a:endParaRPr kumimoji="0" lang="en-US" sz="1100" b="0" i="0" u="none" strike="noStrike" cap="none" normalizeH="0" baseline="0" dirty="0">
                    <a:ln>
                      <a:noFill/>
                    </a:ln>
                    <a:solidFill>
                      <a:schemeClr val="tx1"/>
                    </a:solidFill>
                    <a:effectLst/>
                    <a:latin typeface="Arial" pitchFamily="34" charset="0"/>
                    <a:cs typeface="Arial" pitchFamily="34" charset="0"/>
                  </a:endParaRPr>
                </a:p>
              </p:txBody>
            </p:sp>
            <p:sp>
              <p:nvSpPr>
                <p:cNvPr id="94" name="Text Box 21"/>
                <p:cNvSpPr txBox="1">
                  <a:spLocks noChangeArrowheads="1"/>
                </p:cNvSpPr>
                <p:nvPr/>
              </p:nvSpPr>
              <p:spPr bwMode="auto">
                <a:xfrm>
                  <a:off x="5066" y="5173"/>
                  <a:ext cx="1711" cy="467"/>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ea typeface="Times New Roman" pitchFamily="18" charset="0"/>
                      <a:cs typeface="Arial" pitchFamily="34" charset="0"/>
                    </a:rPr>
                    <a:t>Figure 1</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5" name="Text Box 20"/>
                <p:cNvSpPr txBox="1">
                  <a:spLocks noChangeArrowheads="1"/>
                </p:cNvSpPr>
                <p:nvPr/>
              </p:nvSpPr>
              <p:spPr bwMode="auto">
                <a:xfrm>
                  <a:off x="3446" y="4084"/>
                  <a:ext cx="467" cy="467"/>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ea typeface="Times New Roman" pitchFamily="18" charset="0"/>
                      <a:cs typeface="Arial" pitchFamily="34" charset="0"/>
                    </a:rPr>
                    <a:t>1</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6" name="Text Box 19"/>
                <p:cNvSpPr txBox="1">
                  <a:spLocks noChangeArrowheads="1"/>
                </p:cNvSpPr>
                <p:nvPr/>
              </p:nvSpPr>
              <p:spPr bwMode="auto">
                <a:xfrm>
                  <a:off x="3913" y="4084"/>
                  <a:ext cx="466" cy="467"/>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7" name="Text Box 18"/>
                <p:cNvSpPr txBox="1">
                  <a:spLocks noChangeArrowheads="1"/>
                </p:cNvSpPr>
                <p:nvPr/>
              </p:nvSpPr>
              <p:spPr bwMode="auto">
                <a:xfrm>
                  <a:off x="4379" y="4084"/>
                  <a:ext cx="467" cy="467"/>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ea typeface="Times New Roman" pitchFamily="18" charset="0"/>
                      <a:cs typeface="Arial" pitchFamily="34" charset="0"/>
                    </a:rPr>
                    <a:t>3</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8" name="Text Box 17"/>
                <p:cNvSpPr txBox="1">
                  <a:spLocks noChangeArrowheads="1"/>
                </p:cNvSpPr>
                <p:nvPr/>
              </p:nvSpPr>
              <p:spPr bwMode="auto">
                <a:xfrm>
                  <a:off x="4846" y="4084"/>
                  <a:ext cx="467" cy="467"/>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ea typeface="Times New Roman" pitchFamily="18" charset="0"/>
                      <a:cs typeface="Arial" pitchFamily="34" charset="0"/>
                    </a:rPr>
                    <a:t>4</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9" name="Text Box 16"/>
                <p:cNvSpPr txBox="1">
                  <a:spLocks noChangeArrowheads="1"/>
                </p:cNvSpPr>
                <p:nvPr/>
              </p:nvSpPr>
              <p:spPr bwMode="auto">
                <a:xfrm>
                  <a:off x="5779" y="4084"/>
                  <a:ext cx="467" cy="467"/>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ea typeface="Times New Roman" pitchFamily="18" charset="0"/>
                      <a:cs typeface="Arial" pitchFamily="34" charset="0"/>
                    </a:rPr>
                    <a:t>6</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0" name="Text Box 15"/>
                <p:cNvSpPr txBox="1">
                  <a:spLocks noChangeArrowheads="1"/>
                </p:cNvSpPr>
                <p:nvPr/>
              </p:nvSpPr>
              <p:spPr bwMode="auto">
                <a:xfrm>
                  <a:off x="6181" y="4084"/>
                  <a:ext cx="467" cy="467"/>
                </a:xfrm>
                <a:prstGeom prst="rect">
                  <a:avLst/>
                </a:prstGeom>
                <a:no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ea typeface="Times New Roman" pitchFamily="18" charset="0"/>
                      <a:cs typeface="Arial" pitchFamily="34" charset="0"/>
                    </a:rPr>
                    <a:t>7</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nvGrpSpPr>
                <p:cNvPr id="8" name="Group 7"/>
                <p:cNvGrpSpPr>
                  <a:grpSpLocks/>
                </p:cNvGrpSpPr>
                <p:nvPr/>
              </p:nvGrpSpPr>
              <p:grpSpPr bwMode="auto">
                <a:xfrm>
                  <a:off x="3666" y="3994"/>
                  <a:ext cx="2800" cy="155"/>
                  <a:chOff x="3960" y="4140"/>
                  <a:chExt cx="3240" cy="180"/>
                </a:xfrm>
              </p:grpSpPr>
              <p:sp>
                <p:nvSpPr>
                  <p:cNvPr id="107" name="Line 14"/>
                  <p:cNvSpPr>
                    <a:spLocks noChangeShapeType="1"/>
                  </p:cNvSpPr>
                  <p:nvPr/>
                </p:nvSpPr>
                <p:spPr bwMode="auto">
                  <a:xfrm>
                    <a:off x="4500" y="4140"/>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Line 13"/>
                  <p:cNvSpPr>
                    <a:spLocks noChangeShapeType="1"/>
                  </p:cNvSpPr>
                  <p:nvPr/>
                </p:nvSpPr>
                <p:spPr bwMode="auto">
                  <a:xfrm>
                    <a:off x="5040" y="4140"/>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Line 12"/>
                  <p:cNvSpPr>
                    <a:spLocks noChangeShapeType="1"/>
                  </p:cNvSpPr>
                  <p:nvPr/>
                </p:nvSpPr>
                <p:spPr bwMode="auto">
                  <a:xfrm>
                    <a:off x="5580" y="4140"/>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Line 11"/>
                  <p:cNvSpPr>
                    <a:spLocks noChangeShapeType="1"/>
                  </p:cNvSpPr>
                  <p:nvPr/>
                </p:nvSpPr>
                <p:spPr bwMode="auto">
                  <a:xfrm>
                    <a:off x="6120" y="4140"/>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Line 10"/>
                  <p:cNvSpPr>
                    <a:spLocks noChangeShapeType="1"/>
                  </p:cNvSpPr>
                  <p:nvPr/>
                </p:nvSpPr>
                <p:spPr bwMode="auto">
                  <a:xfrm>
                    <a:off x="6660" y="4140"/>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Line 9"/>
                  <p:cNvSpPr>
                    <a:spLocks noChangeShapeType="1"/>
                  </p:cNvSpPr>
                  <p:nvPr/>
                </p:nvSpPr>
                <p:spPr bwMode="auto">
                  <a:xfrm>
                    <a:off x="7200" y="4140"/>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Line 8"/>
                  <p:cNvSpPr>
                    <a:spLocks noChangeShapeType="1"/>
                  </p:cNvSpPr>
                  <p:nvPr/>
                </p:nvSpPr>
                <p:spPr bwMode="auto">
                  <a:xfrm>
                    <a:off x="3960" y="4140"/>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2" name="Line 6"/>
                <p:cNvSpPr>
                  <a:spLocks noChangeShapeType="1"/>
                </p:cNvSpPr>
                <p:nvPr/>
              </p:nvSpPr>
              <p:spPr bwMode="auto">
                <a:xfrm>
                  <a:off x="6933" y="4084"/>
                  <a:ext cx="1"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Line 5"/>
                <p:cNvSpPr>
                  <a:spLocks noChangeShapeType="1"/>
                </p:cNvSpPr>
                <p:nvPr/>
              </p:nvSpPr>
              <p:spPr bwMode="auto">
                <a:xfrm>
                  <a:off x="6933" y="4007"/>
                  <a:ext cx="1" cy="15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Line 3"/>
                <p:cNvSpPr>
                  <a:spLocks noChangeShapeType="1"/>
                </p:cNvSpPr>
                <p:nvPr/>
              </p:nvSpPr>
              <p:spPr bwMode="auto">
                <a:xfrm>
                  <a:off x="3239" y="5018"/>
                  <a:ext cx="3781" cy="22"/>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Line 2"/>
                <p:cNvSpPr>
                  <a:spLocks noChangeShapeType="1"/>
                </p:cNvSpPr>
                <p:nvPr/>
              </p:nvSpPr>
              <p:spPr bwMode="auto">
                <a:xfrm>
                  <a:off x="6945" y="4125"/>
                  <a:ext cx="1" cy="900"/>
                </a:xfrm>
                <a:prstGeom prst="line">
                  <a:avLst/>
                </a:prstGeom>
                <a:noFill/>
                <a:ln w="9525">
                  <a:solidFill>
                    <a:srgbClr val="000000"/>
                  </a:solidFill>
                  <a:prstDash val="dash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Line 27"/>
                <p:cNvSpPr>
                  <a:spLocks noChangeShapeType="1"/>
                </p:cNvSpPr>
                <p:nvPr/>
              </p:nvSpPr>
              <p:spPr bwMode="auto">
                <a:xfrm>
                  <a:off x="2267" y="4071"/>
                  <a:ext cx="591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sp>
            <p:nvSpPr>
              <p:cNvPr id="80" name="Freeform 79"/>
              <p:cNvSpPr/>
              <p:nvPr/>
            </p:nvSpPr>
            <p:spPr>
              <a:xfrm>
                <a:off x="2660073" y="1510145"/>
                <a:ext cx="595745" cy="1676400"/>
              </a:xfrm>
              <a:custGeom>
                <a:avLst/>
                <a:gdLst>
                  <a:gd name="connsiteX0" fmla="*/ 0 w 595745"/>
                  <a:gd name="connsiteY0" fmla="*/ 0 h 1676400"/>
                  <a:gd name="connsiteX1" fmla="*/ 318654 w 595745"/>
                  <a:gd name="connsiteY1" fmla="*/ 1094510 h 1676400"/>
                  <a:gd name="connsiteX2" fmla="*/ 595745 w 595745"/>
                  <a:gd name="connsiteY2" fmla="*/ 1676400 h 1676400"/>
                </a:gdLst>
                <a:ahLst/>
                <a:cxnLst>
                  <a:cxn ang="0">
                    <a:pos x="connsiteX0" y="connsiteY0"/>
                  </a:cxn>
                  <a:cxn ang="0">
                    <a:pos x="connsiteX1" y="connsiteY1"/>
                  </a:cxn>
                  <a:cxn ang="0">
                    <a:pos x="connsiteX2" y="connsiteY2"/>
                  </a:cxn>
                </a:cxnLst>
                <a:rect l="l" t="t" r="r" b="b"/>
                <a:pathLst>
                  <a:path w="595745" h="1676400">
                    <a:moveTo>
                      <a:pt x="0" y="0"/>
                    </a:moveTo>
                    <a:lnTo>
                      <a:pt x="318654" y="1094510"/>
                    </a:lnTo>
                    <a:lnTo>
                      <a:pt x="595745" y="167640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4" name="Rectangle 3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99" name="Rectangle 51"/>
          <p:cNvSpPr>
            <a:spLocks noChangeArrowheads="1"/>
          </p:cNvSpPr>
          <p:nvPr/>
        </p:nvSpPr>
        <p:spPr bwMode="auto">
          <a:xfrm>
            <a:off x="304800" y="826533"/>
            <a:ext cx="4191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Q3: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Figure 1 shows the </a:t>
            </a:r>
            <a:r>
              <a:rPr lang="en-US" sz="1600" b="1" dirty="0">
                <a:solidFill>
                  <a:srgbClr val="FF0000"/>
                </a:solidFill>
                <a:latin typeface="Arial" pitchFamily="34" charset="0"/>
                <a:ea typeface="Times New Roman" pitchFamily="18" charset="0"/>
                <a:cs typeface="Arial" pitchFamily="34" charset="0"/>
              </a:rPr>
              <a:t>Work</a:t>
            </a:r>
            <a:r>
              <a:rPr kumimoji="0" lang="en-US" sz="1600" b="1" i="0" u="none" strike="noStrike" cap="none" normalizeH="0" baseline="0" dirty="0">
                <a:ln>
                  <a:noFill/>
                </a:ln>
                <a:solidFill>
                  <a:srgbClr val="FF0000"/>
                </a:solidFill>
                <a:effectLst/>
                <a:latin typeface="Arial" pitchFamily="34" charset="0"/>
                <a:ea typeface="Times New Roman" pitchFamily="18" charset="0"/>
                <a:cs typeface="Arial" pitchFamily="34" charset="0"/>
              </a:rPr>
              <a:t>-time</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 graph of a particle of mass </a:t>
            </a:r>
            <a:r>
              <a:rPr lang="en-US" sz="1600" b="1" dirty="0">
                <a:latin typeface="Arial" pitchFamily="34" charset="0"/>
                <a:ea typeface="Times New Roman" pitchFamily="18" charset="0"/>
                <a:cs typeface="Arial" pitchFamily="34" charset="0"/>
              </a:rPr>
              <a:t>0.5 </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kg moving along the x-axis. </a:t>
            </a:r>
          </a:p>
          <a:p>
            <a:pPr marL="342900" marR="0" lvl="0" indent="-342900" algn="l" defTabSz="914400" rtl="0" eaLnBrk="1" fontAlgn="base" latinLnBrk="0" hangingPunct="1">
              <a:lnSpc>
                <a:spcPct val="100000"/>
              </a:lnSpc>
              <a:spcBef>
                <a:spcPct val="0"/>
              </a:spcBef>
              <a:spcAft>
                <a:spcPct val="0"/>
              </a:spcAft>
              <a:buClrTx/>
              <a:buSzTx/>
              <a:tabLst/>
            </a:pPr>
            <a:endParaRPr lang="en-US" sz="1600" b="1" dirty="0">
              <a:latin typeface="Arial" pitchFamily="34" charset="0"/>
              <a:ea typeface="Times New Roman" pitchFamily="18" charset="0"/>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AutoNum type="alphaLcParenR"/>
              <a:tabLst/>
            </a:pP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What is the </a:t>
            </a:r>
            <a:r>
              <a:rPr lang="en-US" sz="1600" b="1" dirty="0">
                <a:solidFill>
                  <a:srgbClr val="FF0000"/>
                </a:solidFill>
                <a:latin typeface="Arial" pitchFamily="34" charset="0"/>
                <a:ea typeface="Times New Roman" pitchFamily="18" charset="0"/>
                <a:cs typeface="Arial" pitchFamily="34" charset="0"/>
              </a:rPr>
              <a:t>power at t = 6.2 s</a:t>
            </a:r>
          </a:p>
          <a:p>
            <a:pPr marL="342900" marR="0" lvl="0" indent="-342900" algn="l" defTabSz="914400" rtl="0" eaLnBrk="1" fontAlgn="base" latinLnBrk="0" hangingPunct="1">
              <a:lnSpc>
                <a:spcPct val="100000"/>
              </a:lnSpc>
              <a:spcBef>
                <a:spcPct val="0"/>
              </a:spcBef>
              <a:spcAft>
                <a:spcPct val="0"/>
              </a:spcAft>
              <a:buClrTx/>
              <a:buSzTx/>
              <a:buAutoNum type="alphaLcParenR"/>
              <a:tabLst/>
            </a:pPr>
            <a:r>
              <a:rPr kumimoji="0" lang="en-US" sz="1600" b="1" i="0" u="none" strike="noStrike" cap="none" normalizeH="0" baseline="0" dirty="0">
                <a:ln>
                  <a:noFill/>
                </a:ln>
                <a:effectLst/>
                <a:latin typeface="Arial" pitchFamily="34" charset="0"/>
                <a:ea typeface="Times New Roman" pitchFamily="18" charset="0"/>
                <a:cs typeface="Arial" pitchFamily="34" charset="0"/>
              </a:rPr>
              <a:t>What is the power</a:t>
            </a:r>
            <a:r>
              <a:rPr kumimoji="0" lang="en-US" sz="1600" b="1" i="0" u="none" strike="noStrike" cap="none" normalizeH="0" dirty="0">
                <a:ln>
                  <a:noFill/>
                </a:ln>
                <a:effectLst/>
                <a:latin typeface="Arial" pitchFamily="34" charset="0"/>
                <a:ea typeface="Times New Roman" pitchFamily="18" charset="0"/>
                <a:cs typeface="Arial" pitchFamily="34" charset="0"/>
              </a:rPr>
              <a:t> at t = 3 s</a:t>
            </a:r>
            <a:endParaRPr kumimoji="0" lang="en-US" sz="1600" b="1" i="0" u="none" strike="noStrike" cap="none" normalizeH="0" baseline="0" dirty="0">
              <a:ln>
                <a:noFill/>
              </a:ln>
              <a:effectLst/>
              <a:latin typeface="Arial" pitchFamily="34" charset="0"/>
              <a:ea typeface="Times New Roman" pitchFamily="18" charset="0"/>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AutoNum type="alphaLcParenBoth"/>
              <a:tabLst/>
            </a:pPr>
            <a:endPar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pitchFamily="34" charset="0"/>
              <a:cs typeface="Arial" pitchFamily="34" charset="0"/>
            </a:endParaRPr>
          </a:p>
        </p:txBody>
      </p:sp>
      <p:grpSp>
        <p:nvGrpSpPr>
          <p:cNvPr id="2" name="Group 40"/>
          <p:cNvGrpSpPr/>
          <p:nvPr/>
        </p:nvGrpSpPr>
        <p:grpSpPr>
          <a:xfrm>
            <a:off x="4343400" y="152400"/>
            <a:ext cx="4648200" cy="2667000"/>
            <a:chOff x="0" y="914400"/>
            <a:chExt cx="4648200" cy="2667000"/>
          </a:xfrm>
        </p:grpSpPr>
        <p:grpSp>
          <p:nvGrpSpPr>
            <p:cNvPr id="3" name="Group 1"/>
            <p:cNvGrpSpPr>
              <a:grpSpLocks noChangeAspect="1"/>
            </p:cNvGrpSpPr>
            <p:nvPr/>
          </p:nvGrpSpPr>
          <p:grpSpPr bwMode="auto">
            <a:xfrm>
              <a:off x="0" y="914400"/>
              <a:ext cx="4648200" cy="2667000"/>
              <a:chOff x="1800" y="1440"/>
              <a:chExt cx="7320" cy="4200"/>
            </a:xfrm>
          </p:grpSpPr>
          <p:sp>
            <p:nvSpPr>
              <p:cNvPr id="44" name="AutoShape 35"/>
              <p:cNvSpPr>
                <a:spLocks noChangeAspect="1" noChangeArrowheads="1" noTextEdit="1"/>
              </p:cNvSpPr>
              <p:nvPr/>
            </p:nvSpPr>
            <p:spPr bwMode="auto">
              <a:xfrm>
                <a:off x="1800" y="1440"/>
                <a:ext cx="7025" cy="42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 name="Text Box 34"/>
              <p:cNvSpPr txBox="1">
                <a:spLocks noChangeArrowheads="1"/>
              </p:cNvSpPr>
              <p:nvPr/>
            </p:nvSpPr>
            <p:spPr bwMode="auto">
              <a:xfrm>
                <a:off x="2824" y="4033"/>
                <a:ext cx="467" cy="466"/>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ea typeface="Times New Roman" pitchFamily="18"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6" name="Text Box 33"/>
              <p:cNvSpPr txBox="1">
                <a:spLocks noChangeArrowheads="1"/>
              </p:cNvSpPr>
              <p:nvPr/>
            </p:nvSpPr>
            <p:spPr bwMode="auto">
              <a:xfrm>
                <a:off x="6764" y="4097"/>
                <a:ext cx="467" cy="467"/>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ea typeface="Times New Roman" pitchFamily="18" charset="0"/>
                    <a:cs typeface="Arial" pitchFamily="34" charset="0"/>
                  </a:rPr>
                  <a:t>8</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7" name="Text Box 32"/>
              <p:cNvSpPr txBox="1">
                <a:spLocks noChangeArrowheads="1"/>
              </p:cNvSpPr>
              <p:nvPr/>
            </p:nvSpPr>
            <p:spPr bwMode="auto">
              <a:xfrm>
                <a:off x="5313" y="4097"/>
                <a:ext cx="466" cy="467"/>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ea typeface="Times New Roman" pitchFamily="18" charset="0"/>
                    <a:cs typeface="Arial" pitchFamily="34" charset="0"/>
                  </a:rPr>
                  <a:t>5</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8" name="Text Box 31"/>
              <p:cNvSpPr txBox="1">
                <a:spLocks noChangeArrowheads="1"/>
              </p:cNvSpPr>
              <p:nvPr/>
            </p:nvSpPr>
            <p:spPr bwMode="auto">
              <a:xfrm>
                <a:off x="2772" y="4823"/>
                <a:ext cx="467" cy="467"/>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ea typeface="Times New Roman" pitchFamily="18" charset="0"/>
                    <a:cs typeface="Arial" pitchFamily="34" charset="0"/>
                  </a:rPr>
                  <a:t>-5</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9" name="Text Box 30"/>
              <p:cNvSpPr txBox="1">
                <a:spLocks noChangeArrowheads="1"/>
              </p:cNvSpPr>
              <p:nvPr/>
            </p:nvSpPr>
            <p:spPr bwMode="auto">
              <a:xfrm>
                <a:off x="2746" y="2179"/>
                <a:ext cx="467" cy="467"/>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pitchFamily="34" charset="0"/>
                    <a:ea typeface="Times New Roman" pitchFamily="18" charset="0"/>
                    <a:cs typeface="Arial" pitchFamily="34" charset="0"/>
                  </a:rPr>
                  <a:t>10</a:t>
                </a:r>
                <a:endParaRPr kumimoji="0" lang="en-US" sz="900" b="0" i="0" u="none" strike="noStrike" cap="none" normalizeH="0" baseline="0" dirty="0">
                  <a:ln>
                    <a:noFill/>
                  </a:ln>
                  <a:solidFill>
                    <a:schemeClr val="tx1"/>
                  </a:solidFill>
                  <a:effectLst/>
                  <a:latin typeface="Arial" pitchFamily="34" charset="0"/>
                  <a:cs typeface="Arial" pitchFamily="34" charset="0"/>
                </a:endParaRPr>
              </a:p>
            </p:txBody>
          </p:sp>
          <p:sp>
            <p:nvSpPr>
              <p:cNvPr id="50" name="Text Box 29"/>
              <p:cNvSpPr txBox="1">
                <a:spLocks noChangeArrowheads="1"/>
              </p:cNvSpPr>
              <p:nvPr/>
            </p:nvSpPr>
            <p:spPr bwMode="auto">
              <a:xfrm>
                <a:off x="8047" y="3840"/>
                <a:ext cx="1073" cy="491"/>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000" b="1" dirty="0">
                    <a:latin typeface="Arial" pitchFamily="34" charset="0"/>
                    <a:ea typeface="Times New Roman" pitchFamily="18" charset="0"/>
                    <a:cs typeface="Arial" pitchFamily="34" charset="0"/>
                  </a:rPr>
                  <a:t>t </a:t>
                </a:r>
                <a:r>
                  <a:rPr kumimoji="0" lang="en-US" sz="1000" b="1" i="0" u="none" strike="noStrike" cap="none" normalizeH="0" baseline="0" dirty="0">
                    <a:ln>
                      <a:noFill/>
                    </a:ln>
                    <a:solidFill>
                      <a:schemeClr val="tx1"/>
                    </a:solidFill>
                    <a:effectLst/>
                    <a:latin typeface="Arial" pitchFamily="34" charset="0"/>
                    <a:ea typeface="Times New Roman" pitchFamily="18" charset="0"/>
                    <a:cs typeface="Arial" pitchFamily="34" charset="0"/>
                  </a:rPr>
                  <a:t>(s)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1" name="Line 28"/>
              <p:cNvSpPr>
                <a:spLocks noChangeShapeType="1"/>
              </p:cNvSpPr>
              <p:nvPr/>
            </p:nvSpPr>
            <p:spPr bwMode="auto">
              <a:xfrm>
                <a:off x="3200" y="1907"/>
                <a:ext cx="1" cy="3577"/>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3" name="Line 26"/>
              <p:cNvSpPr>
                <a:spLocks noChangeShapeType="1"/>
              </p:cNvSpPr>
              <p:nvPr/>
            </p:nvSpPr>
            <p:spPr bwMode="auto">
              <a:xfrm>
                <a:off x="3122" y="2373"/>
                <a:ext cx="156"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Line 25"/>
              <p:cNvSpPr>
                <a:spLocks noChangeShapeType="1"/>
              </p:cNvSpPr>
              <p:nvPr/>
            </p:nvSpPr>
            <p:spPr bwMode="auto">
              <a:xfrm>
                <a:off x="3122" y="5018"/>
                <a:ext cx="156"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Line 24"/>
              <p:cNvSpPr>
                <a:spLocks noChangeShapeType="1"/>
              </p:cNvSpPr>
              <p:nvPr/>
            </p:nvSpPr>
            <p:spPr bwMode="auto">
              <a:xfrm>
                <a:off x="3200" y="2373"/>
                <a:ext cx="2799" cy="1"/>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Line 23"/>
              <p:cNvSpPr>
                <a:spLocks noChangeShapeType="1"/>
              </p:cNvSpPr>
              <p:nvPr/>
            </p:nvSpPr>
            <p:spPr bwMode="auto">
              <a:xfrm>
                <a:off x="5999" y="2373"/>
                <a:ext cx="1" cy="1711"/>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Text Box 22"/>
              <p:cNvSpPr txBox="1">
                <a:spLocks noChangeArrowheads="1"/>
              </p:cNvSpPr>
              <p:nvPr/>
            </p:nvSpPr>
            <p:spPr bwMode="auto">
              <a:xfrm>
                <a:off x="2733" y="1440"/>
                <a:ext cx="1347" cy="360"/>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100" b="1" dirty="0">
                    <a:latin typeface="Arial" pitchFamily="34" charset="0"/>
                    <a:cs typeface="Arial" pitchFamily="34" charset="0"/>
                  </a:rPr>
                  <a:t>W (J)</a:t>
                </a:r>
                <a:endParaRPr kumimoji="0" lang="en-US" sz="1100" b="0" i="0" u="none" strike="noStrike" cap="none" normalizeH="0" baseline="0" dirty="0">
                  <a:ln>
                    <a:noFill/>
                  </a:ln>
                  <a:solidFill>
                    <a:schemeClr val="tx1"/>
                  </a:solidFill>
                  <a:effectLst/>
                  <a:latin typeface="Arial" pitchFamily="34" charset="0"/>
                  <a:cs typeface="Arial" pitchFamily="34" charset="0"/>
                </a:endParaRPr>
              </a:p>
            </p:txBody>
          </p:sp>
          <p:sp>
            <p:nvSpPr>
              <p:cNvPr id="60" name="Text Box 21"/>
              <p:cNvSpPr txBox="1">
                <a:spLocks noChangeArrowheads="1"/>
              </p:cNvSpPr>
              <p:nvPr/>
            </p:nvSpPr>
            <p:spPr bwMode="auto">
              <a:xfrm>
                <a:off x="5066" y="5173"/>
                <a:ext cx="1711" cy="467"/>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ea typeface="Times New Roman" pitchFamily="18" charset="0"/>
                    <a:cs typeface="Arial" pitchFamily="34" charset="0"/>
                  </a:rPr>
                  <a:t>Figure 1</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1" name="Text Box 20"/>
              <p:cNvSpPr txBox="1">
                <a:spLocks noChangeArrowheads="1"/>
              </p:cNvSpPr>
              <p:nvPr/>
            </p:nvSpPr>
            <p:spPr bwMode="auto">
              <a:xfrm>
                <a:off x="3446" y="4084"/>
                <a:ext cx="467" cy="467"/>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ea typeface="Times New Roman" pitchFamily="18" charset="0"/>
                    <a:cs typeface="Arial" pitchFamily="34" charset="0"/>
                  </a:rPr>
                  <a:t>1</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2" name="Text Box 19"/>
              <p:cNvSpPr txBox="1">
                <a:spLocks noChangeArrowheads="1"/>
              </p:cNvSpPr>
              <p:nvPr/>
            </p:nvSpPr>
            <p:spPr bwMode="auto">
              <a:xfrm>
                <a:off x="3913" y="4084"/>
                <a:ext cx="466" cy="467"/>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3" name="Text Box 18"/>
              <p:cNvSpPr txBox="1">
                <a:spLocks noChangeArrowheads="1"/>
              </p:cNvSpPr>
              <p:nvPr/>
            </p:nvSpPr>
            <p:spPr bwMode="auto">
              <a:xfrm>
                <a:off x="4379" y="4084"/>
                <a:ext cx="467" cy="467"/>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ea typeface="Times New Roman" pitchFamily="18" charset="0"/>
                    <a:cs typeface="Arial" pitchFamily="34" charset="0"/>
                  </a:rPr>
                  <a:t>3</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4" name="Text Box 17"/>
              <p:cNvSpPr txBox="1">
                <a:spLocks noChangeArrowheads="1"/>
              </p:cNvSpPr>
              <p:nvPr/>
            </p:nvSpPr>
            <p:spPr bwMode="auto">
              <a:xfrm>
                <a:off x="4846" y="4084"/>
                <a:ext cx="467" cy="467"/>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ea typeface="Times New Roman" pitchFamily="18" charset="0"/>
                    <a:cs typeface="Arial" pitchFamily="34" charset="0"/>
                  </a:rPr>
                  <a:t>4</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5" name="Text Box 16"/>
              <p:cNvSpPr txBox="1">
                <a:spLocks noChangeArrowheads="1"/>
              </p:cNvSpPr>
              <p:nvPr/>
            </p:nvSpPr>
            <p:spPr bwMode="auto">
              <a:xfrm>
                <a:off x="5779" y="4084"/>
                <a:ext cx="467" cy="467"/>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ea typeface="Times New Roman" pitchFamily="18" charset="0"/>
                    <a:cs typeface="Arial" pitchFamily="34" charset="0"/>
                  </a:rPr>
                  <a:t>6</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6" name="Text Box 15"/>
              <p:cNvSpPr txBox="1">
                <a:spLocks noChangeArrowheads="1"/>
              </p:cNvSpPr>
              <p:nvPr/>
            </p:nvSpPr>
            <p:spPr bwMode="auto">
              <a:xfrm>
                <a:off x="6181" y="4084"/>
                <a:ext cx="467" cy="467"/>
              </a:xfrm>
              <a:prstGeom prst="rect">
                <a:avLst/>
              </a:prstGeom>
              <a:no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ea typeface="Times New Roman" pitchFamily="18" charset="0"/>
                    <a:cs typeface="Arial" pitchFamily="34" charset="0"/>
                  </a:rPr>
                  <a:t>7</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nvGrpSpPr>
              <p:cNvPr id="4" name="Group 7"/>
              <p:cNvGrpSpPr>
                <a:grpSpLocks/>
              </p:cNvGrpSpPr>
              <p:nvPr/>
            </p:nvGrpSpPr>
            <p:grpSpPr bwMode="auto">
              <a:xfrm>
                <a:off x="3666" y="3994"/>
                <a:ext cx="2800" cy="155"/>
                <a:chOff x="3960" y="4140"/>
                <a:chExt cx="3240" cy="180"/>
              </a:xfrm>
            </p:grpSpPr>
            <p:sp>
              <p:nvSpPr>
                <p:cNvPr id="72" name="Line 14"/>
                <p:cNvSpPr>
                  <a:spLocks noChangeShapeType="1"/>
                </p:cNvSpPr>
                <p:nvPr/>
              </p:nvSpPr>
              <p:spPr bwMode="auto">
                <a:xfrm>
                  <a:off x="4500" y="4140"/>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Line 13"/>
                <p:cNvSpPr>
                  <a:spLocks noChangeShapeType="1"/>
                </p:cNvSpPr>
                <p:nvPr/>
              </p:nvSpPr>
              <p:spPr bwMode="auto">
                <a:xfrm>
                  <a:off x="5040" y="4140"/>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Line 12"/>
                <p:cNvSpPr>
                  <a:spLocks noChangeShapeType="1"/>
                </p:cNvSpPr>
                <p:nvPr/>
              </p:nvSpPr>
              <p:spPr bwMode="auto">
                <a:xfrm>
                  <a:off x="5580" y="4140"/>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Line 11"/>
                <p:cNvSpPr>
                  <a:spLocks noChangeShapeType="1"/>
                </p:cNvSpPr>
                <p:nvPr/>
              </p:nvSpPr>
              <p:spPr bwMode="auto">
                <a:xfrm>
                  <a:off x="6120" y="4140"/>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Line 10"/>
                <p:cNvSpPr>
                  <a:spLocks noChangeShapeType="1"/>
                </p:cNvSpPr>
                <p:nvPr/>
              </p:nvSpPr>
              <p:spPr bwMode="auto">
                <a:xfrm>
                  <a:off x="6660" y="4140"/>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Line 9"/>
                <p:cNvSpPr>
                  <a:spLocks noChangeShapeType="1"/>
                </p:cNvSpPr>
                <p:nvPr/>
              </p:nvSpPr>
              <p:spPr bwMode="auto">
                <a:xfrm>
                  <a:off x="7200" y="4140"/>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Line 8"/>
                <p:cNvSpPr>
                  <a:spLocks noChangeShapeType="1"/>
                </p:cNvSpPr>
                <p:nvPr/>
              </p:nvSpPr>
              <p:spPr bwMode="auto">
                <a:xfrm>
                  <a:off x="3960" y="4140"/>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8" name="Line 6"/>
              <p:cNvSpPr>
                <a:spLocks noChangeShapeType="1"/>
              </p:cNvSpPr>
              <p:nvPr/>
            </p:nvSpPr>
            <p:spPr bwMode="auto">
              <a:xfrm>
                <a:off x="6933" y="4084"/>
                <a:ext cx="1"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Line 5"/>
              <p:cNvSpPr>
                <a:spLocks noChangeShapeType="1"/>
              </p:cNvSpPr>
              <p:nvPr/>
            </p:nvSpPr>
            <p:spPr bwMode="auto">
              <a:xfrm>
                <a:off x="6933" y="4007"/>
                <a:ext cx="1" cy="15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Line 3"/>
              <p:cNvSpPr>
                <a:spLocks noChangeShapeType="1"/>
              </p:cNvSpPr>
              <p:nvPr/>
            </p:nvSpPr>
            <p:spPr bwMode="auto">
              <a:xfrm>
                <a:off x="3239" y="5018"/>
                <a:ext cx="3781" cy="22"/>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Line 2"/>
              <p:cNvSpPr>
                <a:spLocks noChangeShapeType="1"/>
              </p:cNvSpPr>
              <p:nvPr/>
            </p:nvSpPr>
            <p:spPr bwMode="auto">
              <a:xfrm>
                <a:off x="6945" y="4125"/>
                <a:ext cx="1" cy="900"/>
              </a:xfrm>
              <a:prstGeom prst="line">
                <a:avLst/>
              </a:prstGeom>
              <a:noFill/>
              <a:ln w="9525">
                <a:solidFill>
                  <a:srgbClr val="000000"/>
                </a:solidFill>
                <a:prstDash val="dash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Line 27"/>
              <p:cNvSpPr>
                <a:spLocks noChangeShapeType="1"/>
              </p:cNvSpPr>
              <p:nvPr/>
            </p:nvSpPr>
            <p:spPr bwMode="auto">
              <a:xfrm>
                <a:off x="2267" y="4071"/>
                <a:ext cx="591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sp>
          <p:nvSpPr>
            <p:cNvPr id="43" name="Freeform 42"/>
            <p:cNvSpPr/>
            <p:nvPr/>
          </p:nvSpPr>
          <p:spPr>
            <a:xfrm>
              <a:off x="2660073" y="1510145"/>
              <a:ext cx="595745" cy="1676400"/>
            </a:xfrm>
            <a:custGeom>
              <a:avLst/>
              <a:gdLst>
                <a:gd name="connsiteX0" fmla="*/ 0 w 595745"/>
                <a:gd name="connsiteY0" fmla="*/ 0 h 1676400"/>
                <a:gd name="connsiteX1" fmla="*/ 318654 w 595745"/>
                <a:gd name="connsiteY1" fmla="*/ 1094510 h 1676400"/>
                <a:gd name="connsiteX2" fmla="*/ 595745 w 595745"/>
                <a:gd name="connsiteY2" fmla="*/ 1676400 h 1676400"/>
              </a:gdLst>
              <a:ahLst/>
              <a:cxnLst>
                <a:cxn ang="0">
                  <a:pos x="connsiteX0" y="connsiteY0"/>
                </a:cxn>
                <a:cxn ang="0">
                  <a:pos x="connsiteX1" y="connsiteY1"/>
                </a:cxn>
                <a:cxn ang="0">
                  <a:pos x="connsiteX2" y="connsiteY2"/>
                </a:cxn>
              </a:cxnLst>
              <a:rect l="l" t="t" r="r" b="b"/>
              <a:pathLst>
                <a:path w="595745" h="1676400">
                  <a:moveTo>
                    <a:pt x="0" y="0"/>
                  </a:moveTo>
                  <a:lnTo>
                    <a:pt x="318654" y="1094510"/>
                  </a:lnTo>
                  <a:lnTo>
                    <a:pt x="595745" y="167640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 name="Group 39"/>
          <p:cNvGrpSpPr/>
          <p:nvPr/>
        </p:nvGrpSpPr>
        <p:grpSpPr>
          <a:xfrm>
            <a:off x="381000" y="3276600"/>
            <a:ext cx="8305800" cy="2718615"/>
            <a:chOff x="381000" y="3276600"/>
            <a:chExt cx="8305800" cy="2718615"/>
          </a:xfrm>
        </p:grpSpPr>
        <p:sp>
          <p:nvSpPr>
            <p:cNvPr id="56" name="Rectangle 51"/>
            <p:cNvSpPr>
              <a:spLocks noChangeArrowheads="1"/>
            </p:cNvSpPr>
            <p:nvPr/>
          </p:nvSpPr>
          <p:spPr bwMode="auto">
            <a:xfrm>
              <a:off x="381000" y="3440670"/>
              <a:ext cx="4191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Q4: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Figure 1 shows the </a:t>
              </a:r>
              <a:r>
                <a:rPr lang="en-US" sz="1600" b="1" dirty="0">
                  <a:solidFill>
                    <a:srgbClr val="FF0000"/>
                  </a:solidFill>
                  <a:latin typeface="Arial" pitchFamily="34" charset="0"/>
                  <a:ea typeface="Times New Roman" pitchFamily="18" charset="0"/>
                  <a:cs typeface="Arial" pitchFamily="34" charset="0"/>
                </a:rPr>
                <a:t>Power</a:t>
              </a:r>
              <a:r>
                <a:rPr kumimoji="0" lang="en-US" sz="1600" b="1" i="0" u="none" strike="noStrike" cap="none" normalizeH="0" baseline="0" dirty="0">
                  <a:ln>
                    <a:noFill/>
                  </a:ln>
                  <a:solidFill>
                    <a:srgbClr val="FF0000"/>
                  </a:solidFill>
                  <a:effectLst/>
                  <a:latin typeface="Arial" pitchFamily="34" charset="0"/>
                  <a:ea typeface="Times New Roman" pitchFamily="18" charset="0"/>
                  <a:cs typeface="Arial" pitchFamily="34" charset="0"/>
                </a:rPr>
                <a:t>-time</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 graph of a particle of mass 5.0 kg moving along the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 x-axis. </a:t>
              </a:r>
            </a:p>
            <a:p>
              <a:pPr marL="0" marR="0" lvl="0" indent="0" algn="l" defTabSz="914400" rtl="0" eaLnBrk="1" fontAlgn="base" latinLnBrk="0" hangingPunct="1">
                <a:lnSpc>
                  <a:spcPct val="100000"/>
                </a:lnSpc>
                <a:spcBef>
                  <a:spcPct val="0"/>
                </a:spcBef>
                <a:spcAft>
                  <a:spcPct val="0"/>
                </a:spcAft>
                <a:buClrTx/>
                <a:buSzTx/>
                <a:buFontTx/>
                <a:buNone/>
                <a:tabLst/>
              </a:pPr>
              <a:endParaRPr lang="en-US" sz="1600" b="1" dirty="0">
                <a:latin typeface="Arial" pitchFamily="34" charset="0"/>
                <a:ea typeface="Times New Roman" pitchFamily="18" charset="0"/>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AutoNum type="alphaLcParenBoth"/>
                <a:tabLst/>
              </a:pP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What is the </a:t>
              </a:r>
              <a:r>
                <a:rPr lang="en-US" sz="1600" b="1" dirty="0">
                  <a:latin typeface="Arial" pitchFamily="34" charset="0"/>
                  <a:ea typeface="Times New Roman" pitchFamily="18" charset="0"/>
                  <a:cs typeface="Arial" pitchFamily="34" charset="0"/>
                </a:rPr>
                <a:t>work done</a:t>
              </a:r>
              <a:r>
                <a:rPr kumimoji="0" lang="en-US" sz="1600" b="1" i="0" u="none" strike="noStrike" cap="none" normalizeH="0" dirty="0">
                  <a:ln>
                    <a:noFill/>
                  </a:ln>
                  <a:solidFill>
                    <a:srgbClr val="FF0000"/>
                  </a:solidFill>
                  <a:effectLst/>
                  <a:latin typeface="Arial" pitchFamily="34" charset="0"/>
                  <a:ea typeface="Times New Roman" pitchFamily="18" charset="0"/>
                  <a:cs typeface="Arial" pitchFamily="34" charset="0"/>
                </a:rPr>
                <a:t> </a:t>
              </a:r>
              <a:r>
                <a:rPr kumimoji="0" lang="en-US" sz="1600" b="1" i="0" u="none" strike="noStrike" cap="none" normalizeH="0" dirty="0">
                  <a:ln>
                    <a:noFill/>
                  </a:ln>
                  <a:solidFill>
                    <a:schemeClr val="tx1"/>
                  </a:solidFill>
                  <a:effectLst/>
                  <a:latin typeface="Arial" pitchFamily="34" charset="0"/>
                  <a:ea typeface="Times New Roman" pitchFamily="18" charset="0"/>
                  <a:cs typeface="Arial" pitchFamily="34" charset="0"/>
                </a:rPr>
                <a:t>on</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 the particle during the time interval t = 1.0 s to t = 8.0 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pitchFamily="34" charset="0"/>
                <a:cs typeface="Arial" pitchFamily="34" charset="0"/>
              </a:endParaRPr>
            </a:p>
          </p:txBody>
        </p:sp>
        <p:grpSp>
          <p:nvGrpSpPr>
            <p:cNvPr id="6" name="Group 39"/>
            <p:cNvGrpSpPr/>
            <p:nvPr/>
          </p:nvGrpSpPr>
          <p:grpSpPr>
            <a:xfrm>
              <a:off x="4800600" y="3276600"/>
              <a:ext cx="3886200" cy="2590800"/>
              <a:chOff x="0" y="914400"/>
              <a:chExt cx="4648200" cy="2667000"/>
            </a:xfrm>
          </p:grpSpPr>
          <p:grpSp>
            <p:nvGrpSpPr>
              <p:cNvPr id="7" name="Group 1"/>
              <p:cNvGrpSpPr>
                <a:grpSpLocks noChangeAspect="1"/>
              </p:cNvGrpSpPr>
              <p:nvPr/>
            </p:nvGrpSpPr>
            <p:grpSpPr bwMode="auto">
              <a:xfrm>
                <a:off x="0" y="914400"/>
                <a:ext cx="4648200" cy="2667000"/>
                <a:chOff x="1800" y="1440"/>
                <a:chExt cx="7320" cy="4200"/>
              </a:xfrm>
            </p:grpSpPr>
            <p:sp>
              <p:nvSpPr>
                <p:cNvPr id="81" name="AutoShape 35"/>
                <p:cNvSpPr>
                  <a:spLocks noChangeAspect="1" noChangeArrowheads="1" noTextEdit="1"/>
                </p:cNvSpPr>
                <p:nvPr/>
              </p:nvSpPr>
              <p:spPr bwMode="auto">
                <a:xfrm>
                  <a:off x="1800" y="1440"/>
                  <a:ext cx="7025" cy="42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2" name="Text Box 34"/>
                <p:cNvSpPr txBox="1">
                  <a:spLocks noChangeArrowheads="1"/>
                </p:cNvSpPr>
                <p:nvPr/>
              </p:nvSpPr>
              <p:spPr bwMode="auto">
                <a:xfrm>
                  <a:off x="2824" y="4033"/>
                  <a:ext cx="467" cy="466"/>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ea typeface="Times New Roman" pitchFamily="18" charset="0"/>
                      <a:cs typeface="Arial" pitchFamily="34" charset="0"/>
                    </a:rPr>
                    <a:t>0</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3" name="Text Box 33"/>
                <p:cNvSpPr txBox="1">
                  <a:spLocks noChangeArrowheads="1"/>
                </p:cNvSpPr>
                <p:nvPr/>
              </p:nvSpPr>
              <p:spPr bwMode="auto">
                <a:xfrm>
                  <a:off x="6764" y="4097"/>
                  <a:ext cx="467" cy="467"/>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ea typeface="Times New Roman" pitchFamily="18" charset="0"/>
                      <a:cs typeface="Arial" pitchFamily="34" charset="0"/>
                    </a:rPr>
                    <a:t>8</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4" name="Text Box 32"/>
                <p:cNvSpPr txBox="1">
                  <a:spLocks noChangeArrowheads="1"/>
                </p:cNvSpPr>
                <p:nvPr/>
              </p:nvSpPr>
              <p:spPr bwMode="auto">
                <a:xfrm>
                  <a:off x="5313" y="4097"/>
                  <a:ext cx="466" cy="467"/>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ea typeface="Times New Roman" pitchFamily="18" charset="0"/>
                      <a:cs typeface="Arial" pitchFamily="34" charset="0"/>
                    </a:rPr>
                    <a:t>5</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5" name="Text Box 31"/>
                <p:cNvSpPr txBox="1">
                  <a:spLocks noChangeArrowheads="1"/>
                </p:cNvSpPr>
                <p:nvPr/>
              </p:nvSpPr>
              <p:spPr bwMode="auto">
                <a:xfrm>
                  <a:off x="2772" y="4823"/>
                  <a:ext cx="467" cy="467"/>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ea typeface="Times New Roman" pitchFamily="18" charset="0"/>
                      <a:cs typeface="Arial" pitchFamily="34" charset="0"/>
                    </a:rPr>
                    <a:t>-5</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6" name="Text Box 30"/>
                <p:cNvSpPr txBox="1">
                  <a:spLocks noChangeArrowheads="1"/>
                </p:cNvSpPr>
                <p:nvPr/>
              </p:nvSpPr>
              <p:spPr bwMode="auto">
                <a:xfrm>
                  <a:off x="2661" y="2179"/>
                  <a:ext cx="552" cy="373"/>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pitchFamily="34" charset="0"/>
                      <a:ea typeface="Times New Roman" pitchFamily="18" charset="0"/>
                      <a:cs typeface="Arial" pitchFamily="34" charset="0"/>
                    </a:rPr>
                    <a:t>10</a:t>
                  </a:r>
                  <a:endParaRPr kumimoji="0" lang="en-US" sz="900" b="0" i="0" u="none" strike="noStrike" cap="none" normalizeH="0" baseline="0" dirty="0">
                    <a:ln>
                      <a:noFill/>
                    </a:ln>
                    <a:solidFill>
                      <a:schemeClr val="tx1"/>
                    </a:solidFill>
                    <a:effectLst/>
                    <a:latin typeface="Arial" pitchFamily="34" charset="0"/>
                    <a:cs typeface="Arial" pitchFamily="34" charset="0"/>
                  </a:endParaRPr>
                </a:p>
              </p:txBody>
            </p:sp>
            <p:sp>
              <p:nvSpPr>
                <p:cNvPr id="87" name="Text Box 29"/>
                <p:cNvSpPr txBox="1">
                  <a:spLocks noChangeArrowheads="1"/>
                </p:cNvSpPr>
                <p:nvPr/>
              </p:nvSpPr>
              <p:spPr bwMode="auto">
                <a:xfrm>
                  <a:off x="8047" y="3840"/>
                  <a:ext cx="1073" cy="491"/>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000" b="1" dirty="0">
                      <a:latin typeface="Arial" pitchFamily="34" charset="0"/>
                      <a:ea typeface="Times New Roman" pitchFamily="18" charset="0"/>
                      <a:cs typeface="Arial" pitchFamily="34" charset="0"/>
                    </a:rPr>
                    <a:t>t</a:t>
                  </a:r>
                  <a:r>
                    <a:rPr kumimoji="0" lang="en-US" sz="1000" b="1" i="0" u="none" strike="noStrike" cap="none" normalizeH="0" baseline="0" dirty="0">
                      <a:ln>
                        <a:noFill/>
                      </a:ln>
                      <a:solidFill>
                        <a:schemeClr val="tx1"/>
                      </a:solidFill>
                      <a:effectLst/>
                      <a:latin typeface="Arial" pitchFamily="34" charset="0"/>
                      <a:ea typeface="Times New Roman" pitchFamily="18" charset="0"/>
                      <a:cs typeface="Arial" pitchFamily="34" charset="0"/>
                    </a:rPr>
                    <a:t> (s)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8" name="Line 28"/>
                <p:cNvSpPr>
                  <a:spLocks noChangeShapeType="1"/>
                </p:cNvSpPr>
                <p:nvPr/>
              </p:nvSpPr>
              <p:spPr bwMode="auto">
                <a:xfrm>
                  <a:off x="3200" y="1907"/>
                  <a:ext cx="1" cy="3577"/>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9" name="Line 26"/>
                <p:cNvSpPr>
                  <a:spLocks noChangeShapeType="1"/>
                </p:cNvSpPr>
                <p:nvPr/>
              </p:nvSpPr>
              <p:spPr bwMode="auto">
                <a:xfrm>
                  <a:off x="3122" y="2373"/>
                  <a:ext cx="156"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Line 25"/>
                <p:cNvSpPr>
                  <a:spLocks noChangeShapeType="1"/>
                </p:cNvSpPr>
                <p:nvPr/>
              </p:nvSpPr>
              <p:spPr bwMode="auto">
                <a:xfrm>
                  <a:off x="3122" y="5018"/>
                  <a:ext cx="156"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Line 24"/>
                <p:cNvSpPr>
                  <a:spLocks noChangeShapeType="1"/>
                </p:cNvSpPr>
                <p:nvPr/>
              </p:nvSpPr>
              <p:spPr bwMode="auto">
                <a:xfrm>
                  <a:off x="3200" y="2373"/>
                  <a:ext cx="2799" cy="1"/>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Line 23"/>
                <p:cNvSpPr>
                  <a:spLocks noChangeShapeType="1"/>
                </p:cNvSpPr>
                <p:nvPr/>
              </p:nvSpPr>
              <p:spPr bwMode="auto">
                <a:xfrm>
                  <a:off x="5999" y="2373"/>
                  <a:ext cx="1" cy="1711"/>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Text Box 22"/>
                <p:cNvSpPr txBox="1">
                  <a:spLocks noChangeArrowheads="1"/>
                </p:cNvSpPr>
                <p:nvPr/>
              </p:nvSpPr>
              <p:spPr bwMode="auto">
                <a:xfrm>
                  <a:off x="2733" y="1440"/>
                  <a:ext cx="1347" cy="360"/>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100" b="1" dirty="0">
                      <a:latin typeface="Arial" pitchFamily="34" charset="0"/>
                      <a:cs typeface="Arial" pitchFamily="34" charset="0"/>
                    </a:rPr>
                    <a:t>P (W)</a:t>
                  </a:r>
                  <a:endParaRPr kumimoji="0" lang="en-US" sz="1100" b="0" i="0" u="none" strike="noStrike" cap="none" normalizeH="0" baseline="0" dirty="0">
                    <a:ln>
                      <a:noFill/>
                    </a:ln>
                    <a:solidFill>
                      <a:schemeClr val="tx1"/>
                    </a:solidFill>
                    <a:effectLst/>
                    <a:latin typeface="Arial" pitchFamily="34" charset="0"/>
                    <a:cs typeface="Arial" pitchFamily="34" charset="0"/>
                  </a:endParaRPr>
                </a:p>
              </p:txBody>
            </p:sp>
            <p:sp>
              <p:nvSpPr>
                <p:cNvPr id="94" name="Text Box 21"/>
                <p:cNvSpPr txBox="1">
                  <a:spLocks noChangeArrowheads="1"/>
                </p:cNvSpPr>
                <p:nvPr/>
              </p:nvSpPr>
              <p:spPr bwMode="auto">
                <a:xfrm>
                  <a:off x="5066" y="5173"/>
                  <a:ext cx="1711" cy="467"/>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ea typeface="Times New Roman" pitchFamily="18" charset="0"/>
                      <a:cs typeface="Arial" pitchFamily="34" charset="0"/>
                    </a:rPr>
                    <a:t>Figure 1</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5" name="Text Box 20"/>
                <p:cNvSpPr txBox="1">
                  <a:spLocks noChangeArrowheads="1"/>
                </p:cNvSpPr>
                <p:nvPr/>
              </p:nvSpPr>
              <p:spPr bwMode="auto">
                <a:xfrm>
                  <a:off x="3446" y="4084"/>
                  <a:ext cx="467" cy="467"/>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ea typeface="Times New Roman" pitchFamily="18" charset="0"/>
                      <a:cs typeface="Arial" pitchFamily="34" charset="0"/>
                    </a:rPr>
                    <a:t>1</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6" name="Text Box 19"/>
                <p:cNvSpPr txBox="1">
                  <a:spLocks noChangeArrowheads="1"/>
                </p:cNvSpPr>
                <p:nvPr/>
              </p:nvSpPr>
              <p:spPr bwMode="auto">
                <a:xfrm>
                  <a:off x="3913" y="4084"/>
                  <a:ext cx="466" cy="467"/>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7" name="Text Box 18"/>
                <p:cNvSpPr txBox="1">
                  <a:spLocks noChangeArrowheads="1"/>
                </p:cNvSpPr>
                <p:nvPr/>
              </p:nvSpPr>
              <p:spPr bwMode="auto">
                <a:xfrm>
                  <a:off x="4379" y="4084"/>
                  <a:ext cx="467" cy="467"/>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ea typeface="Times New Roman" pitchFamily="18" charset="0"/>
                      <a:cs typeface="Arial" pitchFamily="34" charset="0"/>
                    </a:rPr>
                    <a:t>3</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8" name="Text Box 17"/>
                <p:cNvSpPr txBox="1">
                  <a:spLocks noChangeArrowheads="1"/>
                </p:cNvSpPr>
                <p:nvPr/>
              </p:nvSpPr>
              <p:spPr bwMode="auto">
                <a:xfrm>
                  <a:off x="4846" y="4084"/>
                  <a:ext cx="467" cy="467"/>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ea typeface="Times New Roman" pitchFamily="18" charset="0"/>
                      <a:cs typeface="Arial" pitchFamily="34" charset="0"/>
                    </a:rPr>
                    <a:t>4</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9" name="Text Box 16"/>
                <p:cNvSpPr txBox="1">
                  <a:spLocks noChangeArrowheads="1"/>
                </p:cNvSpPr>
                <p:nvPr/>
              </p:nvSpPr>
              <p:spPr bwMode="auto">
                <a:xfrm>
                  <a:off x="5779" y="4084"/>
                  <a:ext cx="467" cy="467"/>
                </a:xfrm>
                <a:prstGeom prst="rect">
                  <a:avLst/>
                </a:prstGeom>
                <a:solidFill>
                  <a:srgbClr val="FFFFFF"/>
                </a:solid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ea typeface="Times New Roman" pitchFamily="18" charset="0"/>
                      <a:cs typeface="Arial" pitchFamily="34" charset="0"/>
                    </a:rPr>
                    <a:t>6</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0" name="Text Box 15"/>
                <p:cNvSpPr txBox="1">
                  <a:spLocks noChangeArrowheads="1"/>
                </p:cNvSpPr>
                <p:nvPr/>
              </p:nvSpPr>
              <p:spPr bwMode="auto">
                <a:xfrm>
                  <a:off x="6181" y="4084"/>
                  <a:ext cx="467" cy="467"/>
                </a:xfrm>
                <a:prstGeom prst="rect">
                  <a:avLst/>
                </a:prstGeom>
                <a:noFill/>
                <a:ln w="9525">
                  <a:noFill/>
                  <a:miter lim="800000"/>
                  <a:headEnd/>
                  <a:tailEnd/>
                </a:ln>
              </p:spPr>
              <p:txBody>
                <a:bodyPr vert="horz" wrap="square" lIns="79004" tIns="39503" rIns="79004" bIns="3950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34" charset="0"/>
                      <a:ea typeface="Times New Roman" pitchFamily="18" charset="0"/>
                      <a:cs typeface="Arial" pitchFamily="34" charset="0"/>
                    </a:rPr>
                    <a:t>7</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nvGrpSpPr>
                <p:cNvPr id="8" name="Group 7"/>
                <p:cNvGrpSpPr>
                  <a:grpSpLocks/>
                </p:cNvGrpSpPr>
                <p:nvPr/>
              </p:nvGrpSpPr>
              <p:grpSpPr bwMode="auto">
                <a:xfrm>
                  <a:off x="3666" y="3994"/>
                  <a:ext cx="2800" cy="155"/>
                  <a:chOff x="3960" y="4140"/>
                  <a:chExt cx="3240" cy="180"/>
                </a:xfrm>
              </p:grpSpPr>
              <p:sp>
                <p:nvSpPr>
                  <p:cNvPr id="107" name="Line 14"/>
                  <p:cNvSpPr>
                    <a:spLocks noChangeShapeType="1"/>
                  </p:cNvSpPr>
                  <p:nvPr/>
                </p:nvSpPr>
                <p:spPr bwMode="auto">
                  <a:xfrm>
                    <a:off x="4500" y="4140"/>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Line 13"/>
                  <p:cNvSpPr>
                    <a:spLocks noChangeShapeType="1"/>
                  </p:cNvSpPr>
                  <p:nvPr/>
                </p:nvSpPr>
                <p:spPr bwMode="auto">
                  <a:xfrm>
                    <a:off x="5040" y="4140"/>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Line 12"/>
                  <p:cNvSpPr>
                    <a:spLocks noChangeShapeType="1"/>
                  </p:cNvSpPr>
                  <p:nvPr/>
                </p:nvSpPr>
                <p:spPr bwMode="auto">
                  <a:xfrm>
                    <a:off x="5580" y="4140"/>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Line 11"/>
                  <p:cNvSpPr>
                    <a:spLocks noChangeShapeType="1"/>
                  </p:cNvSpPr>
                  <p:nvPr/>
                </p:nvSpPr>
                <p:spPr bwMode="auto">
                  <a:xfrm>
                    <a:off x="6120" y="4140"/>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Line 10"/>
                  <p:cNvSpPr>
                    <a:spLocks noChangeShapeType="1"/>
                  </p:cNvSpPr>
                  <p:nvPr/>
                </p:nvSpPr>
                <p:spPr bwMode="auto">
                  <a:xfrm>
                    <a:off x="6660" y="4140"/>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Line 9"/>
                  <p:cNvSpPr>
                    <a:spLocks noChangeShapeType="1"/>
                  </p:cNvSpPr>
                  <p:nvPr/>
                </p:nvSpPr>
                <p:spPr bwMode="auto">
                  <a:xfrm>
                    <a:off x="7200" y="4140"/>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Line 8"/>
                  <p:cNvSpPr>
                    <a:spLocks noChangeShapeType="1"/>
                  </p:cNvSpPr>
                  <p:nvPr/>
                </p:nvSpPr>
                <p:spPr bwMode="auto">
                  <a:xfrm>
                    <a:off x="3960" y="4140"/>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2" name="Line 6"/>
                <p:cNvSpPr>
                  <a:spLocks noChangeShapeType="1"/>
                </p:cNvSpPr>
                <p:nvPr/>
              </p:nvSpPr>
              <p:spPr bwMode="auto">
                <a:xfrm>
                  <a:off x="6933" y="4084"/>
                  <a:ext cx="1"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Line 5"/>
                <p:cNvSpPr>
                  <a:spLocks noChangeShapeType="1"/>
                </p:cNvSpPr>
                <p:nvPr/>
              </p:nvSpPr>
              <p:spPr bwMode="auto">
                <a:xfrm>
                  <a:off x="6933" y="4007"/>
                  <a:ext cx="1" cy="15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Line 3"/>
                <p:cNvSpPr>
                  <a:spLocks noChangeShapeType="1"/>
                </p:cNvSpPr>
                <p:nvPr/>
              </p:nvSpPr>
              <p:spPr bwMode="auto">
                <a:xfrm>
                  <a:off x="3239" y="5018"/>
                  <a:ext cx="3781" cy="22"/>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Line 2"/>
                <p:cNvSpPr>
                  <a:spLocks noChangeShapeType="1"/>
                </p:cNvSpPr>
                <p:nvPr/>
              </p:nvSpPr>
              <p:spPr bwMode="auto">
                <a:xfrm>
                  <a:off x="6945" y="4125"/>
                  <a:ext cx="1" cy="900"/>
                </a:xfrm>
                <a:prstGeom prst="line">
                  <a:avLst/>
                </a:prstGeom>
                <a:noFill/>
                <a:ln w="9525">
                  <a:solidFill>
                    <a:srgbClr val="000000"/>
                  </a:solidFill>
                  <a:prstDash val="dash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Line 27"/>
                <p:cNvSpPr>
                  <a:spLocks noChangeShapeType="1"/>
                </p:cNvSpPr>
                <p:nvPr/>
              </p:nvSpPr>
              <p:spPr bwMode="auto">
                <a:xfrm>
                  <a:off x="2267" y="4071"/>
                  <a:ext cx="591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sp>
            <p:nvSpPr>
              <p:cNvPr id="80" name="Freeform 79"/>
              <p:cNvSpPr/>
              <p:nvPr/>
            </p:nvSpPr>
            <p:spPr>
              <a:xfrm>
                <a:off x="2660073" y="1510145"/>
                <a:ext cx="595745" cy="1676400"/>
              </a:xfrm>
              <a:custGeom>
                <a:avLst/>
                <a:gdLst>
                  <a:gd name="connsiteX0" fmla="*/ 0 w 595745"/>
                  <a:gd name="connsiteY0" fmla="*/ 0 h 1676400"/>
                  <a:gd name="connsiteX1" fmla="*/ 318654 w 595745"/>
                  <a:gd name="connsiteY1" fmla="*/ 1094510 h 1676400"/>
                  <a:gd name="connsiteX2" fmla="*/ 595745 w 595745"/>
                  <a:gd name="connsiteY2" fmla="*/ 1676400 h 1676400"/>
                </a:gdLst>
                <a:ahLst/>
                <a:cxnLst>
                  <a:cxn ang="0">
                    <a:pos x="connsiteX0" y="connsiteY0"/>
                  </a:cxn>
                  <a:cxn ang="0">
                    <a:pos x="connsiteX1" y="connsiteY1"/>
                  </a:cxn>
                  <a:cxn ang="0">
                    <a:pos x="connsiteX2" y="connsiteY2"/>
                  </a:cxn>
                </a:cxnLst>
                <a:rect l="l" t="t" r="r" b="b"/>
                <a:pathLst>
                  <a:path w="595745" h="1676400">
                    <a:moveTo>
                      <a:pt x="0" y="0"/>
                    </a:moveTo>
                    <a:lnTo>
                      <a:pt x="318654" y="1094510"/>
                    </a:lnTo>
                    <a:lnTo>
                      <a:pt x="595745" y="167640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76200"/>
            <a:ext cx="3034420" cy="523220"/>
          </a:xfrm>
          <a:prstGeom prst="rect">
            <a:avLst/>
          </a:prstGeom>
          <a:noFill/>
        </p:spPr>
        <p:txBody>
          <a:bodyPr wrap="none" rtlCol="1">
            <a:spAutoFit/>
          </a:bodyPr>
          <a:lstStyle/>
          <a:p>
            <a:r>
              <a:rPr lang="en-US" sz="2800" b="1" dirty="0">
                <a:solidFill>
                  <a:srgbClr val="0000FF"/>
                </a:solidFill>
              </a:rPr>
              <a:t>Example Problems:</a:t>
            </a:r>
            <a:endParaRPr lang="ar-SA" sz="2800" b="1" dirty="0">
              <a:solidFill>
                <a:srgbClr val="0000FF"/>
              </a:solidFill>
            </a:endParaRPr>
          </a:p>
        </p:txBody>
      </p:sp>
      <p:grpSp>
        <p:nvGrpSpPr>
          <p:cNvPr id="2" name="Group 6"/>
          <p:cNvGrpSpPr/>
          <p:nvPr/>
        </p:nvGrpSpPr>
        <p:grpSpPr>
          <a:xfrm>
            <a:off x="152400" y="533400"/>
            <a:ext cx="8737893" cy="2197290"/>
            <a:chOff x="304800" y="304800"/>
            <a:chExt cx="8737893" cy="2197290"/>
          </a:xfrm>
        </p:grpSpPr>
        <p:pic>
          <p:nvPicPr>
            <p:cNvPr id="9" name="Picture 4"/>
            <p:cNvPicPr>
              <a:picLocks noChangeAspect="1" noChangeArrowheads="1"/>
            </p:cNvPicPr>
            <p:nvPr/>
          </p:nvPicPr>
          <p:blipFill>
            <a:blip r:embed="rId2" cstate="print"/>
            <a:srcRect/>
            <a:stretch>
              <a:fillRect/>
            </a:stretch>
          </p:blipFill>
          <p:spPr bwMode="auto">
            <a:xfrm>
              <a:off x="5638800" y="304800"/>
              <a:ext cx="3403893" cy="2197290"/>
            </a:xfrm>
            <a:prstGeom prst="rect">
              <a:avLst/>
            </a:prstGeom>
            <a:noFill/>
            <a:ln w="9525">
              <a:noFill/>
              <a:miter lim="800000"/>
              <a:headEnd/>
              <a:tailEnd/>
            </a:ln>
            <a:effectLst/>
          </p:spPr>
        </p:pic>
        <p:sp>
          <p:nvSpPr>
            <p:cNvPr id="10" name="Rectangle 9"/>
            <p:cNvSpPr/>
            <p:nvPr/>
          </p:nvSpPr>
          <p:spPr>
            <a:xfrm>
              <a:off x="304800" y="407075"/>
              <a:ext cx="4953000" cy="2031325"/>
            </a:xfrm>
            <a:prstGeom prst="rect">
              <a:avLst/>
            </a:prstGeom>
          </p:spPr>
          <p:txBody>
            <a:bodyPr wrap="square">
              <a:spAutoFit/>
            </a:bodyPr>
            <a:lstStyle/>
            <a:p>
              <a:r>
                <a:rPr lang="en-US" dirty="0"/>
                <a:t>Q1: Figure 1 shows the spring force as a function of position </a:t>
              </a:r>
              <a:r>
                <a:rPr lang="en-US" i="1" dirty="0"/>
                <a:t>x for a spring-block system resting on a frictionless table. The block is released at </a:t>
              </a:r>
              <a:r>
                <a:rPr lang="en-US" i="1" dirty="0" err="1"/>
                <a:t>F</a:t>
              </a:r>
              <a:r>
                <a:rPr lang="en-US" i="1" baseline="-25000" dirty="0" err="1"/>
                <a:t>x</a:t>
              </a:r>
              <a:r>
                <a:rPr lang="en-US" i="1" dirty="0"/>
                <a:t> = + 10 cm. How much work (in Joules) does the spring do on the block when the block moves from x</a:t>
              </a:r>
              <a:r>
                <a:rPr lang="en-US" i="1" baseline="-25000" dirty="0"/>
                <a:t>i </a:t>
              </a:r>
              <a:r>
                <a:rPr lang="en-US" i="1" dirty="0"/>
                <a:t>= + 8.0 cm to </a:t>
              </a:r>
              <a:r>
                <a:rPr lang="en-US" i="1" dirty="0" err="1"/>
                <a:t>x</a:t>
              </a:r>
              <a:r>
                <a:rPr lang="en-US" i="1" baseline="-25000" dirty="0" err="1"/>
                <a:t>f</a:t>
              </a:r>
              <a:r>
                <a:rPr lang="en-US" i="1" baseline="-25000" dirty="0"/>
                <a:t> </a:t>
              </a:r>
              <a:r>
                <a:rPr lang="en-US" i="1" dirty="0"/>
                <a:t>= -4 cm? </a:t>
              </a:r>
              <a:r>
                <a:rPr lang="en-US" dirty="0"/>
                <a:t>A) +2.4</a:t>
              </a:r>
            </a:p>
            <a:p>
              <a:endParaRPr lang="en-US" dirty="0"/>
            </a:p>
          </p:txBody>
        </p:sp>
      </p:grpSp>
      <p:grpSp>
        <p:nvGrpSpPr>
          <p:cNvPr id="12" name="Group 11"/>
          <p:cNvGrpSpPr/>
          <p:nvPr/>
        </p:nvGrpSpPr>
        <p:grpSpPr>
          <a:xfrm>
            <a:off x="381000" y="2895600"/>
            <a:ext cx="8610600" cy="1935420"/>
            <a:chOff x="228600" y="531009"/>
            <a:chExt cx="8610600" cy="1935420"/>
          </a:xfrm>
        </p:grpSpPr>
        <p:pic>
          <p:nvPicPr>
            <p:cNvPr id="13" name="Picture 4"/>
            <p:cNvPicPr>
              <a:picLocks noChangeAspect="1" noChangeArrowheads="1"/>
            </p:cNvPicPr>
            <p:nvPr/>
          </p:nvPicPr>
          <p:blipFill>
            <a:blip r:embed="rId3" cstate="print"/>
            <a:srcRect/>
            <a:stretch>
              <a:fillRect/>
            </a:stretch>
          </p:blipFill>
          <p:spPr bwMode="auto">
            <a:xfrm>
              <a:off x="6019800" y="531009"/>
              <a:ext cx="2819400" cy="1935420"/>
            </a:xfrm>
            <a:prstGeom prst="rect">
              <a:avLst/>
            </a:prstGeom>
            <a:noFill/>
            <a:ln w="9525">
              <a:noFill/>
              <a:miter lim="800000"/>
              <a:headEnd/>
              <a:tailEnd/>
            </a:ln>
            <a:effectLst/>
          </p:spPr>
        </p:pic>
        <p:sp>
          <p:nvSpPr>
            <p:cNvPr id="14" name="Rectangle 13"/>
            <p:cNvSpPr/>
            <p:nvPr/>
          </p:nvSpPr>
          <p:spPr>
            <a:xfrm>
              <a:off x="228600" y="857071"/>
              <a:ext cx="5334000" cy="1200329"/>
            </a:xfrm>
            <a:prstGeom prst="rect">
              <a:avLst/>
            </a:prstGeom>
          </p:spPr>
          <p:txBody>
            <a:bodyPr wrap="square">
              <a:spAutoFit/>
            </a:bodyPr>
            <a:lstStyle/>
            <a:p>
              <a:r>
                <a:rPr lang="en-US" dirty="0"/>
                <a:t>Q1. A 5.0 kg object moving along the x-axis has a velocity of 5.0 m/s at x = 1.0 m. If the only force acting on this object is shown in </a:t>
              </a:r>
              <a:r>
                <a:rPr lang="en-US" b="1" dirty="0"/>
                <a:t>Figure 1, what is the speed of the object at x = 6.0 m?  </a:t>
              </a:r>
              <a:r>
                <a:rPr lang="en-US" dirty="0"/>
                <a:t>A) 8.1 m/s </a:t>
              </a:r>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381000" y="76200"/>
            <a:ext cx="8458200" cy="609600"/>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mj-lt"/>
                <a:ea typeface="+mj-ea"/>
                <a:cs typeface="+mj-cs"/>
              </a:rPr>
              <a:t>Few</a:t>
            </a:r>
            <a:r>
              <a:rPr kumimoji="0" lang="en-US" sz="2800" b="1" i="0" u="none" strike="noStrike" kern="1200" cap="none" spc="0" normalizeH="0" noProof="0" dirty="0">
                <a:ln>
                  <a:noFill/>
                </a:ln>
                <a:solidFill>
                  <a:srgbClr val="FF0000"/>
                </a:solidFill>
                <a:effectLst/>
                <a:uLnTx/>
                <a:uFillTx/>
                <a:latin typeface="+mj-lt"/>
                <a:ea typeface="+mj-ea"/>
                <a:cs typeface="+mj-cs"/>
              </a:rPr>
              <a:t> more problems</a:t>
            </a:r>
            <a:endParaRPr kumimoji="0" lang="en-US" sz="2800" b="1" i="0" u="none" strike="noStrike" kern="1200" cap="none" spc="0" normalizeH="0" baseline="0" noProof="0" dirty="0">
              <a:ln>
                <a:noFill/>
              </a:ln>
              <a:solidFill>
                <a:srgbClr val="FF0000"/>
              </a:solidFill>
              <a:effectLst/>
              <a:uLnTx/>
              <a:uFillTx/>
              <a:latin typeface="+mj-lt"/>
              <a:ea typeface="+mj-ea"/>
              <a:cs typeface="+mj-cs"/>
            </a:endParaRPr>
          </a:p>
        </p:txBody>
      </p:sp>
      <p:sp>
        <p:nvSpPr>
          <p:cNvPr id="7" name="Rectangle 6"/>
          <p:cNvSpPr/>
          <p:nvPr/>
        </p:nvSpPr>
        <p:spPr>
          <a:xfrm>
            <a:off x="533400" y="3276600"/>
            <a:ext cx="8153400" cy="923330"/>
          </a:xfrm>
          <a:prstGeom prst="rect">
            <a:avLst/>
          </a:prstGeom>
        </p:spPr>
        <p:txBody>
          <a:bodyPr wrap="square">
            <a:spAutoFit/>
          </a:bodyPr>
          <a:lstStyle/>
          <a:p>
            <a:r>
              <a:rPr lang="en-US" dirty="0"/>
              <a:t>Q1. A 2000 kg elevator moves 20 m upward in 4.9 sec at a constant speed. At what average rate does the force from the cable do the work on the elevator? </a:t>
            </a:r>
          </a:p>
          <a:p>
            <a:r>
              <a:rPr lang="en-US" dirty="0"/>
              <a:t>(</a:t>
            </a:r>
            <a:r>
              <a:rPr lang="en-US" dirty="0" err="1"/>
              <a:t>Ans</a:t>
            </a:r>
            <a:r>
              <a:rPr lang="en-US" dirty="0"/>
              <a:t>:  80000 W) </a:t>
            </a:r>
          </a:p>
        </p:txBody>
      </p:sp>
      <p:sp>
        <p:nvSpPr>
          <p:cNvPr id="10" name="Rectangle 9"/>
          <p:cNvSpPr/>
          <p:nvPr/>
        </p:nvSpPr>
        <p:spPr>
          <a:xfrm>
            <a:off x="609600" y="762000"/>
            <a:ext cx="8534400" cy="2308324"/>
          </a:xfrm>
          <a:prstGeom prst="rect">
            <a:avLst/>
          </a:prstGeom>
        </p:spPr>
        <p:txBody>
          <a:bodyPr wrap="square">
            <a:spAutoFit/>
          </a:bodyPr>
          <a:lstStyle/>
          <a:p>
            <a:r>
              <a:rPr lang="en-US" dirty="0"/>
              <a:t>Q1. A man pulls a box up a rough inclined plane at constant speed. Which one of the following statements is </a:t>
            </a:r>
            <a:r>
              <a:rPr lang="en-US" b="1" dirty="0"/>
              <a:t>FALSE? </a:t>
            </a:r>
          </a:p>
          <a:p>
            <a:endParaRPr lang="en-US" b="1" dirty="0"/>
          </a:p>
          <a:p>
            <a:r>
              <a:rPr lang="en-US" dirty="0"/>
              <a:t>a. The work done on the box by the normal force of the plane is zero.</a:t>
            </a:r>
          </a:p>
          <a:p>
            <a:r>
              <a:rPr lang="en-US" dirty="0"/>
              <a:t>b.  The gravitational potential energy of the box increases. </a:t>
            </a:r>
          </a:p>
          <a:p>
            <a:r>
              <a:rPr lang="en-US" dirty="0"/>
              <a:t>c.   The net work done by all the forces acting on the box is zero. </a:t>
            </a:r>
          </a:p>
          <a:p>
            <a:r>
              <a:rPr lang="en-US" dirty="0"/>
              <a:t>d. The work done on the box by the gravitational force is zero</a:t>
            </a:r>
          </a:p>
          <a:p>
            <a:r>
              <a:rPr lang="en-US" dirty="0"/>
              <a:t>e.   The man does positive work in pulling the box up the incline. </a:t>
            </a:r>
          </a:p>
        </p:txBody>
      </p:sp>
      <p:grpSp>
        <p:nvGrpSpPr>
          <p:cNvPr id="5" name="Group 4"/>
          <p:cNvGrpSpPr/>
          <p:nvPr/>
        </p:nvGrpSpPr>
        <p:grpSpPr>
          <a:xfrm>
            <a:off x="457200" y="4611470"/>
            <a:ext cx="8305800" cy="1713130"/>
            <a:chOff x="101259" y="762001"/>
            <a:chExt cx="8305800" cy="1713130"/>
          </a:xfrm>
        </p:grpSpPr>
        <p:pic>
          <p:nvPicPr>
            <p:cNvPr id="6" name="Picture 2"/>
            <p:cNvPicPr>
              <a:picLocks noChangeAspect="1" noChangeArrowheads="1"/>
            </p:cNvPicPr>
            <p:nvPr/>
          </p:nvPicPr>
          <p:blipFill>
            <a:blip r:embed="rId3" cstate="print"/>
            <a:srcRect/>
            <a:stretch>
              <a:fillRect/>
            </a:stretch>
          </p:blipFill>
          <p:spPr bwMode="auto">
            <a:xfrm>
              <a:off x="101259" y="762001"/>
              <a:ext cx="4391260" cy="1713130"/>
            </a:xfrm>
            <a:prstGeom prst="rect">
              <a:avLst/>
            </a:prstGeom>
            <a:noFill/>
            <a:ln w="9525">
              <a:noFill/>
              <a:miter lim="800000"/>
              <a:headEnd/>
              <a:tailEnd/>
            </a:ln>
            <a:effectLst/>
          </p:spPr>
        </p:pic>
        <p:pic>
          <p:nvPicPr>
            <p:cNvPr id="8" name="Picture 2"/>
            <p:cNvPicPr>
              <a:picLocks noChangeAspect="1" noChangeArrowheads="1"/>
            </p:cNvPicPr>
            <p:nvPr/>
          </p:nvPicPr>
          <p:blipFill>
            <a:blip r:embed="rId4" cstate="print"/>
            <a:srcRect/>
            <a:stretch>
              <a:fillRect/>
            </a:stretch>
          </p:blipFill>
          <p:spPr bwMode="auto">
            <a:xfrm>
              <a:off x="5181600" y="826532"/>
              <a:ext cx="3225459" cy="1295400"/>
            </a:xfrm>
            <a:prstGeom prst="rect">
              <a:avLst/>
            </a:prstGeom>
            <a:noFill/>
            <a:ln w="9525">
              <a:noFill/>
              <a:miter lim="800000"/>
              <a:headEnd/>
              <a:tailEnd/>
            </a:ln>
            <a:effectLst/>
          </p:spPr>
        </p:pic>
        <p:sp>
          <p:nvSpPr>
            <p:cNvPr id="9" name="TextBox 8"/>
            <p:cNvSpPr txBox="1"/>
            <p:nvPr/>
          </p:nvSpPr>
          <p:spPr>
            <a:xfrm>
              <a:off x="5410200" y="2198132"/>
              <a:ext cx="1681101" cy="276999"/>
            </a:xfrm>
            <a:prstGeom prst="rect">
              <a:avLst/>
            </a:prstGeom>
            <a:noFill/>
          </p:spPr>
          <p:txBody>
            <a:bodyPr wrap="none" rtlCol="1">
              <a:spAutoFit/>
            </a:bodyPr>
            <a:lstStyle/>
            <a:p>
              <a:r>
                <a:rPr lang="en-US" sz="1200" dirty="0"/>
                <a:t>P</a:t>
              </a:r>
              <a:r>
                <a:rPr lang="en-US" sz="1200" baseline="-25000" dirty="0"/>
                <a:t>1</a:t>
              </a:r>
              <a:r>
                <a:rPr lang="en-US" sz="1200" dirty="0"/>
                <a:t> = -6 W, P</a:t>
              </a:r>
              <a:r>
                <a:rPr lang="en-US" sz="1200" baseline="-25000" dirty="0"/>
                <a:t>2</a:t>
              </a:r>
              <a:r>
                <a:rPr lang="en-US" sz="1200" dirty="0"/>
                <a:t> = 0, </a:t>
              </a:r>
              <a:r>
                <a:rPr lang="en-US" sz="1200" dirty="0" err="1"/>
                <a:t>P</a:t>
              </a:r>
              <a:r>
                <a:rPr lang="en-US" sz="1200" baseline="-25000" dirty="0" err="1"/>
                <a:t>net</a:t>
              </a:r>
              <a:r>
                <a:rPr lang="en-US" sz="1200" baseline="-25000" dirty="0"/>
                <a:t> </a:t>
              </a:r>
              <a:r>
                <a:rPr lang="en-US" sz="1200" dirty="0"/>
                <a:t>= 0</a:t>
              </a:r>
              <a:endParaRPr lang="ar-SA" sz="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295400" y="24825"/>
            <a:ext cx="5922583" cy="523220"/>
          </a:xfrm>
          <a:prstGeom prst="rect">
            <a:avLst/>
          </a:prstGeom>
          <a:noFill/>
        </p:spPr>
        <p:txBody>
          <a:bodyPr wrap="none" rtlCol="0">
            <a:spAutoFit/>
          </a:bodyPr>
          <a:lstStyle/>
          <a:p>
            <a:r>
              <a:rPr lang="en-US" sz="2800" b="1" u="sng" dirty="0">
                <a:solidFill>
                  <a:srgbClr val="FF0000"/>
                </a:solidFill>
              </a:rPr>
              <a:t>Few examples: Non-conservative force</a:t>
            </a:r>
          </a:p>
        </p:txBody>
      </p:sp>
      <p:sp>
        <p:nvSpPr>
          <p:cNvPr id="7" name="Rectangle 6"/>
          <p:cNvSpPr/>
          <p:nvPr/>
        </p:nvSpPr>
        <p:spPr>
          <a:xfrm>
            <a:off x="152400" y="762000"/>
            <a:ext cx="8763000" cy="923330"/>
          </a:xfrm>
          <a:prstGeom prst="rect">
            <a:avLst/>
          </a:prstGeom>
          <a:solidFill>
            <a:srgbClr val="FFFF00"/>
          </a:solidFill>
        </p:spPr>
        <p:txBody>
          <a:bodyPr wrap="square">
            <a:spAutoFit/>
          </a:bodyPr>
          <a:lstStyle/>
          <a:p>
            <a:r>
              <a:rPr lang="en-US" dirty="0"/>
              <a:t>Q1. A particle moves from point A to point B under the influence of only two forces. One force is conservative and does 50 J of work. The other is non-conservative and does 20 J of work. What is the change in kinetic energy of the particle?  A) 70 J </a:t>
            </a:r>
          </a:p>
        </p:txBody>
      </p:sp>
      <p:sp>
        <p:nvSpPr>
          <p:cNvPr id="10" name="Rectangle 9"/>
          <p:cNvSpPr/>
          <p:nvPr/>
        </p:nvSpPr>
        <p:spPr>
          <a:xfrm>
            <a:off x="152400" y="1876961"/>
            <a:ext cx="8839200" cy="1477328"/>
          </a:xfrm>
          <a:prstGeom prst="rect">
            <a:avLst/>
          </a:prstGeom>
        </p:spPr>
        <p:txBody>
          <a:bodyPr wrap="square">
            <a:spAutoFit/>
          </a:bodyPr>
          <a:lstStyle/>
          <a:p>
            <a:r>
              <a:rPr lang="en-US" u="sng" dirty="0"/>
              <a:t>Sample problem 1</a:t>
            </a:r>
            <a:r>
              <a:rPr lang="en-US" dirty="0"/>
              <a:t>:  A 10</a:t>
            </a:r>
            <a:r>
              <a:rPr lang="en-US" baseline="30000" dirty="0"/>
              <a:t>3</a:t>
            </a:r>
            <a:r>
              <a:rPr lang="en-US" dirty="0"/>
              <a:t> Kg elevator carries a maximum load 8 x 10</a:t>
            </a:r>
            <a:r>
              <a:rPr lang="en-US" baseline="30000" dirty="0"/>
              <a:t>2</a:t>
            </a:r>
            <a:r>
              <a:rPr lang="en-US" dirty="0"/>
              <a:t> Kg. A constant frictional force of 4 x 10</a:t>
            </a:r>
            <a:r>
              <a:rPr lang="en-US" baseline="30000" dirty="0"/>
              <a:t>3</a:t>
            </a:r>
            <a:r>
              <a:rPr lang="en-US" dirty="0"/>
              <a:t> N retards its motion upward . What minimum power in KW and in </a:t>
            </a:r>
            <a:r>
              <a:rPr lang="en-US" dirty="0" err="1"/>
              <a:t>HPw</a:t>
            </a:r>
            <a:r>
              <a:rPr lang="en-US" dirty="0"/>
              <a:t>  must the motor deliver to left the fully loaded elevator at a constant speed of 3 m/s?  </a:t>
            </a:r>
          </a:p>
          <a:p>
            <a:r>
              <a:rPr lang="en-US" b="1" dirty="0"/>
              <a:t>Answer: 64.8kW, 86.9 hp. </a:t>
            </a:r>
          </a:p>
          <a:p>
            <a:r>
              <a:rPr lang="en-US" b="1" dirty="0"/>
              <a:t>1 </a:t>
            </a:r>
            <a:r>
              <a:rPr lang="en-US" b="1" dirty="0" err="1"/>
              <a:t>hpw</a:t>
            </a:r>
            <a:r>
              <a:rPr lang="en-US" b="1" dirty="0"/>
              <a:t> = 746 W</a:t>
            </a:r>
          </a:p>
        </p:txBody>
      </p:sp>
      <p:sp>
        <p:nvSpPr>
          <p:cNvPr id="11" name="Rectangle 10"/>
          <p:cNvSpPr/>
          <p:nvPr/>
        </p:nvSpPr>
        <p:spPr>
          <a:xfrm>
            <a:off x="152400" y="3581400"/>
            <a:ext cx="8763000" cy="1323439"/>
          </a:xfrm>
          <a:prstGeom prst="rect">
            <a:avLst/>
          </a:prstGeom>
        </p:spPr>
        <p:txBody>
          <a:bodyPr wrap="square">
            <a:spAutoFit/>
          </a:bodyPr>
          <a:lstStyle/>
          <a:p>
            <a:r>
              <a:rPr lang="en-US" sz="2000" b="1" u="sng" dirty="0"/>
              <a:t>Sample problem 2</a:t>
            </a:r>
            <a:r>
              <a:rPr lang="en-US" sz="2000" b="1" dirty="0"/>
              <a:t>. A 2.2 kg block starts from rest on a rough inclined plane that makes an angle of 30° above the horizontal. The coefficient of kinetic friction is 0.25. As the block moves 3.0 m down the plane, the change in the mechanical energy of the block is: (</a:t>
            </a:r>
            <a:r>
              <a:rPr lang="en-US" sz="2000" b="1" dirty="0" err="1"/>
              <a:t>Ans</a:t>
            </a:r>
            <a:r>
              <a:rPr lang="en-US" sz="2000" b="1" dirty="0"/>
              <a:t>: –14 J)</a:t>
            </a:r>
          </a:p>
        </p:txBody>
      </p:sp>
      <p:cxnSp>
        <p:nvCxnSpPr>
          <p:cNvPr id="6" name="Straight Connector 5"/>
          <p:cNvCxnSpPr/>
          <p:nvPr/>
        </p:nvCxnSpPr>
        <p:spPr>
          <a:xfrm>
            <a:off x="65522" y="561392"/>
            <a:ext cx="891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0"/>
            <a:ext cx="8229600" cy="563562"/>
          </a:xfrm>
          <a:noFill/>
          <a:ln w="76200">
            <a:noFill/>
          </a:ln>
        </p:spPr>
        <p:txBody>
          <a:bodyPr>
            <a:normAutofit fontScale="90000"/>
          </a:bodyPr>
          <a:lstStyle/>
          <a:p>
            <a:r>
              <a:rPr lang="en-US" sz="3200" b="1" dirty="0">
                <a:solidFill>
                  <a:srgbClr val="00B050"/>
                </a:solidFill>
                <a:latin typeface="Comic Sans MS" pitchFamily="66" charset="0"/>
              </a:rPr>
              <a:t>More Examples: Non-conservative force</a:t>
            </a:r>
          </a:p>
        </p:txBody>
      </p:sp>
      <p:grpSp>
        <p:nvGrpSpPr>
          <p:cNvPr id="2" name="Group 13"/>
          <p:cNvGrpSpPr/>
          <p:nvPr/>
        </p:nvGrpSpPr>
        <p:grpSpPr>
          <a:xfrm>
            <a:off x="152400" y="685800"/>
            <a:ext cx="8991600" cy="2031325"/>
            <a:chOff x="152400" y="685800"/>
            <a:chExt cx="8991600" cy="2031325"/>
          </a:xfrm>
        </p:grpSpPr>
        <p:pic>
          <p:nvPicPr>
            <p:cNvPr id="206854" name="Picture 6"/>
            <p:cNvPicPr>
              <a:picLocks noChangeAspect="1" noChangeArrowheads="1"/>
            </p:cNvPicPr>
            <p:nvPr/>
          </p:nvPicPr>
          <p:blipFill>
            <a:blip r:embed="rId2" cstate="print"/>
            <a:srcRect/>
            <a:stretch>
              <a:fillRect/>
            </a:stretch>
          </p:blipFill>
          <p:spPr bwMode="auto">
            <a:xfrm>
              <a:off x="5257800" y="838200"/>
              <a:ext cx="3886200" cy="1637744"/>
            </a:xfrm>
            <a:prstGeom prst="rect">
              <a:avLst/>
            </a:prstGeom>
            <a:noFill/>
            <a:ln w="9525">
              <a:noFill/>
              <a:miter lim="800000"/>
              <a:headEnd/>
              <a:tailEnd/>
            </a:ln>
            <a:effectLst/>
          </p:spPr>
        </p:pic>
        <p:sp>
          <p:nvSpPr>
            <p:cNvPr id="9" name="Rectangle 8"/>
            <p:cNvSpPr/>
            <p:nvPr/>
          </p:nvSpPr>
          <p:spPr>
            <a:xfrm>
              <a:off x="152400" y="685800"/>
              <a:ext cx="5562600" cy="2031325"/>
            </a:xfrm>
            <a:prstGeom prst="rect">
              <a:avLst/>
            </a:prstGeom>
          </p:spPr>
          <p:txBody>
            <a:bodyPr wrap="square">
              <a:spAutoFit/>
            </a:bodyPr>
            <a:lstStyle/>
            <a:p>
              <a:r>
                <a:rPr lang="en-US" dirty="0"/>
                <a:t> Q1. Figure 3 shows three identical blocks that are moving on three identical rough surfaces having the same coefficient of kinetic friction. They all move the same distance parallel to the surface. Rank the 3 situations according to the magnitude of the work done by the force of friction, greatest first. </a:t>
              </a:r>
            </a:p>
            <a:p>
              <a:r>
                <a:rPr lang="en-US" dirty="0"/>
                <a:t>A) a then b and c tie</a:t>
              </a:r>
            </a:p>
          </p:txBody>
        </p:sp>
      </p:grpSp>
      <p:sp>
        <p:nvSpPr>
          <p:cNvPr id="10" name="Rectangle 9"/>
          <p:cNvSpPr/>
          <p:nvPr/>
        </p:nvSpPr>
        <p:spPr>
          <a:xfrm>
            <a:off x="152400" y="2819400"/>
            <a:ext cx="8839200" cy="1477328"/>
          </a:xfrm>
          <a:prstGeom prst="rect">
            <a:avLst/>
          </a:prstGeom>
        </p:spPr>
        <p:txBody>
          <a:bodyPr wrap="square">
            <a:spAutoFit/>
          </a:bodyPr>
          <a:lstStyle/>
          <a:p>
            <a:r>
              <a:rPr lang="en-US" dirty="0"/>
              <a:t>Q2. A block of mass 0.75 kg is free to move on a horizontal surface where </a:t>
            </a:r>
            <a:r>
              <a:rPr lang="en-US" dirty="0" err="1"/>
              <a:t>μ</a:t>
            </a:r>
            <a:r>
              <a:rPr lang="en-US" baseline="-25000" dirty="0" err="1"/>
              <a:t>k</a:t>
            </a:r>
            <a:r>
              <a:rPr lang="en-US" dirty="0"/>
              <a:t> = 0.25. The block is placed against a spring with a spring constant k = 83 N/m. The spring is compressed 0.10 m and then the block is released from rest. Find the speed of the block just as it leaves the spring. </a:t>
            </a:r>
          </a:p>
          <a:p>
            <a:r>
              <a:rPr lang="en-US" dirty="0"/>
              <a:t>A) 0.79 m/s </a:t>
            </a:r>
          </a:p>
        </p:txBody>
      </p:sp>
      <p:sp>
        <p:nvSpPr>
          <p:cNvPr id="12" name="Rectangle 11"/>
          <p:cNvSpPr/>
          <p:nvPr/>
        </p:nvSpPr>
        <p:spPr>
          <a:xfrm>
            <a:off x="152400" y="4343400"/>
            <a:ext cx="6172200" cy="1754326"/>
          </a:xfrm>
          <a:prstGeom prst="rect">
            <a:avLst/>
          </a:prstGeom>
        </p:spPr>
        <p:txBody>
          <a:bodyPr wrap="square">
            <a:spAutoFit/>
          </a:bodyPr>
          <a:lstStyle/>
          <a:p>
            <a:r>
              <a:rPr lang="en-US" dirty="0"/>
              <a:t>Q3. A block of mass 2.00 kg is released from rest and slides down a rough track of radius R = 1.00 m as shown in Figure 4. If the speed of the block at the bottom of the track is 4.00 m/s, what is the work done by the frictional force acting on the block? </a:t>
            </a:r>
          </a:p>
          <a:p>
            <a:r>
              <a:rPr lang="en-US" dirty="0"/>
              <a:t>A) − 3.60 J </a:t>
            </a:r>
          </a:p>
        </p:txBody>
      </p:sp>
      <p:pic>
        <p:nvPicPr>
          <p:cNvPr id="13" name="Picture 2"/>
          <p:cNvPicPr>
            <a:picLocks noChangeAspect="1" noChangeArrowheads="1"/>
          </p:cNvPicPr>
          <p:nvPr/>
        </p:nvPicPr>
        <p:blipFill>
          <a:blip r:embed="rId3" cstate="print"/>
          <a:srcRect/>
          <a:stretch>
            <a:fillRect/>
          </a:stretch>
        </p:blipFill>
        <p:spPr bwMode="auto">
          <a:xfrm>
            <a:off x="6361754" y="4419600"/>
            <a:ext cx="2629846" cy="1600200"/>
          </a:xfrm>
          <a:prstGeom prst="rect">
            <a:avLst/>
          </a:prstGeom>
          <a:noFill/>
          <a:ln w="9525">
            <a:noFill/>
            <a:miter lim="800000"/>
            <a:headEnd/>
            <a:tailEnd/>
          </a:ln>
          <a:effectLst/>
        </p:spPr>
      </p:pic>
      <p:cxnSp>
        <p:nvCxnSpPr>
          <p:cNvPr id="11" name="Straight Connector 10"/>
          <p:cNvCxnSpPr/>
          <p:nvPr/>
        </p:nvCxnSpPr>
        <p:spPr>
          <a:xfrm>
            <a:off x="65522" y="561392"/>
            <a:ext cx="891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209800" y="228600"/>
            <a:ext cx="3930884" cy="584775"/>
          </a:xfrm>
          <a:prstGeom prst="rect">
            <a:avLst/>
          </a:prstGeom>
          <a:noFill/>
        </p:spPr>
        <p:txBody>
          <a:bodyPr wrap="none" rtlCol="0">
            <a:spAutoFit/>
          </a:bodyPr>
          <a:lstStyle/>
          <a:p>
            <a:r>
              <a:rPr lang="en-US" sz="3200" b="1" u="sng" dirty="0">
                <a:solidFill>
                  <a:srgbClr val="FF0000"/>
                </a:solidFill>
              </a:rPr>
              <a:t>Work Energy Principle</a:t>
            </a:r>
          </a:p>
        </p:txBody>
      </p:sp>
      <p:graphicFrame>
        <p:nvGraphicFramePr>
          <p:cNvPr id="6149" name="Object 5"/>
          <p:cNvGraphicFramePr>
            <a:graphicFrameLocks noChangeAspect="1"/>
          </p:cNvGraphicFramePr>
          <p:nvPr/>
        </p:nvGraphicFramePr>
        <p:xfrm>
          <a:off x="3048000" y="1524000"/>
          <a:ext cx="1839913" cy="469900"/>
        </p:xfrm>
        <a:graphic>
          <a:graphicData uri="http://schemas.openxmlformats.org/presentationml/2006/ole">
            <mc:AlternateContent xmlns:mc="http://schemas.openxmlformats.org/markup-compatibility/2006">
              <mc:Choice xmlns:v="urn:schemas-microsoft-com:vml" Requires="v">
                <p:oleObj spid="_x0000_s277982" name="Equation" r:id="rId3" imgW="545760" imgH="177480" progId="Equation.3">
                  <p:embed/>
                </p:oleObj>
              </mc:Choice>
              <mc:Fallback>
                <p:oleObj name="Equation" r:id="rId3" imgW="545760" imgH="17748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524000"/>
                        <a:ext cx="1839913"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2057400" y="971490"/>
            <a:ext cx="5061129" cy="400110"/>
          </a:xfrm>
          <a:prstGeom prst="rect">
            <a:avLst/>
          </a:prstGeom>
          <a:noFill/>
        </p:spPr>
        <p:txBody>
          <a:bodyPr wrap="none" rtlCol="0">
            <a:spAutoFit/>
          </a:bodyPr>
          <a:lstStyle/>
          <a:p>
            <a:r>
              <a:rPr lang="en-US" sz="2000" b="1" dirty="0">
                <a:solidFill>
                  <a:srgbClr val="0000FF"/>
                </a:solidFill>
              </a:rPr>
              <a:t>How the net work and Kinetic Energy related?</a:t>
            </a:r>
          </a:p>
        </p:txBody>
      </p:sp>
      <p:grpSp>
        <p:nvGrpSpPr>
          <p:cNvPr id="12" name="Group 11"/>
          <p:cNvGrpSpPr/>
          <p:nvPr/>
        </p:nvGrpSpPr>
        <p:grpSpPr>
          <a:xfrm>
            <a:off x="1524000" y="3257490"/>
            <a:ext cx="4572000" cy="2305110"/>
            <a:chOff x="1447800" y="1962090"/>
            <a:chExt cx="4572000" cy="2305110"/>
          </a:xfrm>
        </p:grpSpPr>
        <p:sp>
          <p:nvSpPr>
            <p:cNvPr id="11" name="Rectangle 10"/>
            <p:cNvSpPr/>
            <p:nvPr/>
          </p:nvSpPr>
          <p:spPr>
            <a:xfrm>
              <a:off x="1447800" y="1981200"/>
              <a:ext cx="4572000" cy="2286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123" name="Object 3"/>
            <p:cNvGraphicFramePr>
              <a:graphicFrameLocks noChangeAspect="1"/>
            </p:cNvGraphicFramePr>
            <p:nvPr>
              <p:extLst>
                <p:ext uri="{D42A27DB-BD31-4B8C-83A1-F6EECF244321}">
                  <p14:modId xmlns:p14="http://schemas.microsoft.com/office/powerpoint/2010/main" val="2252926486"/>
                </p:ext>
              </p:extLst>
            </p:nvPr>
          </p:nvGraphicFramePr>
          <p:xfrm>
            <a:off x="2276475" y="2409825"/>
            <a:ext cx="3349625" cy="498475"/>
          </p:xfrm>
          <a:graphic>
            <a:graphicData uri="http://schemas.openxmlformats.org/presentationml/2006/ole">
              <mc:AlternateContent xmlns:mc="http://schemas.openxmlformats.org/markup-compatibility/2006">
                <mc:Choice xmlns:v="urn:schemas-microsoft-com:vml" Requires="v">
                  <p:oleObj spid="_x0000_s277983" name="Equation" r:id="rId5" imgW="1066680" imgH="203040" progId="Equation.3">
                    <p:embed/>
                  </p:oleObj>
                </mc:Choice>
                <mc:Fallback>
                  <p:oleObj name="Equation" r:id="rId5" imgW="1066680" imgH="203040" progId="Equation.3">
                    <p:embed/>
                    <p:pic>
                      <p:nvPicPr>
                        <p:cNvPr id="0" name="Picture 2"/>
                        <p:cNvPicPr>
                          <a:picLocks noChangeAspect="1" noChangeArrowheads="1"/>
                        </p:cNvPicPr>
                        <p:nvPr/>
                      </p:nvPicPr>
                      <p:blipFill>
                        <a:blip r:embed="rId6"/>
                        <a:srcRect/>
                        <a:stretch>
                          <a:fillRect/>
                        </a:stretch>
                      </p:blipFill>
                      <p:spPr bwMode="auto">
                        <a:xfrm>
                          <a:off x="2276475" y="2409825"/>
                          <a:ext cx="3349625"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0" name="Object 6"/>
            <p:cNvGraphicFramePr>
              <a:graphicFrameLocks noChangeAspect="1"/>
            </p:cNvGraphicFramePr>
            <p:nvPr/>
          </p:nvGraphicFramePr>
          <p:xfrm>
            <a:off x="1833562" y="3505200"/>
            <a:ext cx="3729037" cy="729470"/>
          </p:xfrm>
          <a:graphic>
            <a:graphicData uri="http://schemas.openxmlformats.org/presentationml/2006/ole">
              <mc:AlternateContent xmlns:mc="http://schemas.openxmlformats.org/markup-compatibility/2006">
                <mc:Choice xmlns:v="urn:schemas-microsoft-com:vml" Requires="v">
                  <p:oleObj spid="_x0000_s277984" name="Equation" r:id="rId7" imgW="1574640" imgH="393480" progId="Equation.3">
                    <p:embed/>
                  </p:oleObj>
                </mc:Choice>
                <mc:Fallback>
                  <p:oleObj name="Equation" r:id="rId7" imgW="1574640" imgH="39348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3562" y="3505200"/>
                          <a:ext cx="3729037" cy="7294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209800" y="1962090"/>
              <a:ext cx="2748573" cy="400110"/>
            </a:xfrm>
            <a:prstGeom prst="rect">
              <a:avLst/>
            </a:prstGeom>
            <a:noFill/>
          </p:spPr>
          <p:txBody>
            <a:bodyPr wrap="none" rtlCol="0">
              <a:spAutoFit/>
            </a:bodyPr>
            <a:lstStyle/>
            <a:p>
              <a:r>
                <a:rPr lang="en-US" sz="2000" b="1" dirty="0">
                  <a:solidFill>
                    <a:srgbClr val="0000FF"/>
                  </a:solidFill>
                </a:rPr>
                <a:t>We can prove this easily</a:t>
              </a:r>
            </a:p>
          </p:txBody>
        </p:sp>
        <p:graphicFrame>
          <p:nvGraphicFramePr>
            <p:cNvPr id="277509" name="Object 5"/>
            <p:cNvGraphicFramePr>
              <a:graphicFrameLocks noChangeAspect="1"/>
            </p:cNvGraphicFramePr>
            <p:nvPr>
              <p:extLst>
                <p:ext uri="{D42A27DB-BD31-4B8C-83A1-F6EECF244321}">
                  <p14:modId xmlns:p14="http://schemas.microsoft.com/office/powerpoint/2010/main" val="3692471043"/>
                </p:ext>
              </p:extLst>
            </p:nvPr>
          </p:nvGraphicFramePr>
          <p:xfrm>
            <a:off x="2970213" y="3048000"/>
            <a:ext cx="1684337" cy="392113"/>
          </p:xfrm>
          <a:graphic>
            <a:graphicData uri="http://schemas.openxmlformats.org/presentationml/2006/ole">
              <mc:AlternateContent xmlns:mc="http://schemas.openxmlformats.org/markup-compatibility/2006">
                <mc:Choice xmlns:v="urn:schemas-microsoft-com:vml" Requires="v">
                  <p:oleObj spid="_x0000_s277985" name="Equation" r:id="rId9" imgW="850680" imgH="253800" progId="Equation.3">
                    <p:embed/>
                  </p:oleObj>
                </mc:Choice>
                <mc:Fallback>
                  <p:oleObj name="Equation" r:id="rId9" imgW="850680" imgH="253800" progId="Equation.3">
                    <p:embed/>
                    <p:pic>
                      <p:nvPicPr>
                        <p:cNvPr id="0" name="Picture 5"/>
                        <p:cNvPicPr>
                          <a:picLocks noChangeAspect="1" noChangeArrowheads="1"/>
                        </p:cNvPicPr>
                        <p:nvPr/>
                      </p:nvPicPr>
                      <p:blipFill>
                        <a:blip r:embed="rId10"/>
                        <a:srcRect/>
                        <a:stretch>
                          <a:fillRect/>
                        </a:stretch>
                      </p:blipFill>
                      <p:spPr bwMode="auto">
                        <a:xfrm>
                          <a:off x="2970213" y="3048000"/>
                          <a:ext cx="1684337" cy="392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3" name="TextBox 12"/>
          <p:cNvSpPr txBox="1"/>
          <p:nvPr/>
        </p:nvSpPr>
        <p:spPr>
          <a:xfrm>
            <a:off x="1292349" y="5802868"/>
            <a:ext cx="5489451" cy="369332"/>
          </a:xfrm>
          <a:prstGeom prst="rect">
            <a:avLst/>
          </a:prstGeom>
          <a:noFill/>
        </p:spPr>
        <p:txBody>
          <a:bodyPr wrap="none" rtlCol="0">
            <a:spAutoFit/>
          </a:bodyPr>
          <a:lstStyle/>
          <a:p>
            <a:r>
              <a:rPr lang="en-US" b="1" dirty="0">
                <a:solidFill>
                  <a:srgbClr val="0000FF"/>
                </a:solidFill>
              </a:rPr>
              <a:t>Energy is capacity to do work. They are interchangeable</a:t>
            </a:r>
          </a:p>
        </p:txBody>
      </p:sp>
      <p:sp>
        <p:nvSpPr>
          <p:cNvPr id="15" name="TextBox 14"/>
          <p:cNvSpPr txBox="1"/>
          <p:nvPr/>
        </p:nvSpPr>
        <p:spPr>
          <a:xfrm>
            <a:off x="1066800" y="2286000"/>
            <a:ext cx="6981976" cy="369332"/>
          </a:xfrm>
          <a:prstGeom prst="rect">
            <a:avLst/>
          </a:prstGeom>
          <a:noFill/>
        </p:spPr>
        <p:txBody>
          <a:bodyPr wrap="none" rtlCol="0">
            <a:spAutoFit/>
          </a:bodyPr>
          <a:lstStyle/>
          <a:p>
            <a:r>
              <a:rPr lang="en-US" b="1" dirty="0">
                <a:solidFill>
                  <a:srgbClr val="0000FF"/>
                </a:solidFill>
              </a:rPr>
              <a:t>Here W is the net work done. Net work is translated into Kinetic Energy</a:t>
            </a:r>
          </a:p>
        </p:txBody>
      </p:sp>
      <p:cxnSp>
        <p:nvCxnSpPr>
          <p:cNvPr id="17" name="Straight Connector 16"/>
          <p:cNvCxnSpPr/>
          <p:nvPr/>
        </p:nvCxnSpPr>
        <p:spPr>
          <a:xfrm>
            <a:off x="155575" y="876419"/>
            <a:ext cx="891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295400" y="71735"/>
            <a:ext cx="7447360" cy="461665"/>
          </a:xfrm>
          <a:prstGeom prst="rect">
            <a:avLst/>
          </a:prstGeom>
          <a:noFill/>
        </p:spPr>
        <p:txBody>
          <a:bodyPr wrap="none" rtlCol="0">
            <a:spAutoFit/>
          </a:bodyPr>
          <a:lstStyle/>
          <a:p>
            <a:r>
              <a:rPr lang="en-US" sz="2400" b="1" dirty="0">
                <a:solidFill>
                  <a:srgbClr val="FF0000"/>
                </a:solidFill>
              </a:rPr>
              <a:t>Problems from book’s example: Non-Conservative Forces</a:t>
            </a:r>
          </a:p>
        </p:txBody>
      </p:sp>
      <p:grpSp>
        <p:nvGrpSpPr>
          <p:cNvPr id="13" name="Group 12"/>
          <p:cNvGrpSpPr/>
          <p:nvPr/>
        </p:nvGrpSpPr>
        <p:grpSpPr>
          <a:xfrm>
            <a:off x="381000" y="533400"/>
            <a:ext cx="8763000" cy="1905000"/>
            <a:chOff x="381000" y="914400"/>
            <a:chExt cx="8763000" cy="1905000"/>
          </a:xfrm>
        </p:grpSpPr>
        <p:pic>
          <p:nvPicPr>
            <p:cNvPr id="183299" name="Picture 3"/>
            <p:cNvPicPr>
              <a:picLocks noChangeAspect="1" noChangeArrowheads="1"/>
            </p:cNvPicPr>
            <p:nvPr/>
          </p:nvPicPr>
          <p:blipFill>
            <a:blip r:embed="rId3" cstate="print"/>
            <a:srcRect/>
            <a:stretch>
              <a:fillRect/>
            </a:stretch>
          </p:blipFill>
          <p:spPr bwMode="auto">
            <a:xfrm>
              <a:off x="381000" y="914400"/>
              <a:ext cx="4799610" cy="1905000"/>
            </a:xfrm>
            <a:prstGeom prst="rect">
              <a:avLst/>
            </a:prstGeom>
            <a:noFill/>
            <a:ln w="9525">
              <a:noFill/>
              <a:miter lim="800000"/>
              <a:headEnd/>
              <a:tailEnd/>
            </a:ln>
            <a:effectLst/>
          </p:spPr>
        </p:pic>
        <p:pic>
          <p:nvPicPr>
            <p:cNvPr id="183300" name="Picture 4"/>
            <p:cNvPicPr>
              <a:picLocks noChangeAspect="1" noChangeArrowheads="1"/>
            </p:cNvPicPr>
            <p:nvPr/>
          </p:nvPicPr>
          <p:blipFill>
            <a:blip r:embed="rId4" cstate="print"/>
            <a:srcRect/>
            <a:stretch>
              <a:fillRect/>
            </a:stretch>
          </p:blipFill>
          <p:spPr bwMode="auto">
            <a:xfrm>
              <a:off x="5694459" y="1219200"/>
              <a:ext cx="3449541" cy="1447800"/>
            </a:xfrm>
            <a:prstGeom prst="rect">
              <a:avLst/>
            </a:prstGeom>
            <a:noFill/>
            <a:ln w="9525">
              <a:noFill/>
              <a:miter lim="800000"/>
              <a:headEnd/>
              <a:tailEnd/>
            </a:ln>
            <a:effectLst/>
          </p:spPr>
        </p:pic>
        <p:graphicFrame>
          <p:nvGraphicFramePr>
            <p:cNvPr id="3" name="Object 7"/>
            <p:cNvGraphicFramePr>
              <a:graphicFrameLocks noChangeAspect="1"/>
            </p:cNvGraphicFramePr>
            <p:nvPr/>
          </p:nvGraphicFramePr>
          <p:xfrm>
            <a:off x="5867400" y="2514600"/>
            <a:ext cx="1219200" cy="152400"/>
          </p:xfrm>
          <a:graphic>
            <a:graphicData uri="http://schemas.openxmlformats.org/presentationml/2006/ole">
              <mc:AlternateContent xmlns:mc="http://schemas.openxmlformats.org/markup-compatibility/2006">
                <mc:Choice xmlns:v="urn:schemas-microsoft-com:vml" Requires="v">
                  <p:oleObj spid="_x0000_s183422" name="Equation" r:id="rId5" imgW="647640" imgH="177480" progId="Equation.3">
                    <p:embed/>
                  </p:oleObj>
                </mc:Choice>
                <mc:Fallback>
                  <p:oleObj name="Equation" r:id="rId5" imgW="647640" imgH="17748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2514600"/>
                          <a:ext cx="1219200"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 name="Group 9"/>
          <p:cNvGrpSpPr/>
          <p:nvPr/>
        </p:nvGrpSpPr>
        <p:grpSpPr>
          <a:xfrm>
            <a:off x="380998" y="2590800"/>
            <a:ext cx="8382002" cy="1815882"/>
            <a:chOff x="304799" y="609600"/>
            <a:chExt cx="8382002" cy="1815882"/>
          </a:xfrm>
        </p:grpSpPr>
        <p:pic>
          <p:nvPicPr>
            <p:cNvPr id="11" name="Picture 2"/>
            <p:cNvPicPr>
              <a:picLocks noChangeAspect="1" noChangeArrowheads="1"/>
            </p:cNvPicPr>
            <p:nvPr/>
          </p:nvPicPr>
          <p:blipFill>
            <a:blip r:embed="rId7" cstate="print"/>
            <a:srcRect/>
            <a:stretch>
              <a:fillRect/>
            </a:stretch>
          </p:blipFill>
          <p:spPr bwMode="auto">
            <a:xfrm>
              <a:off x="6096001" y="838200"/>
              <a:ext cx="2590800" cy="1493308"/>
            </a:xfrm>
            <a:prstGeom prst="rect">
              <a:avLst/>
            </a:prstGeom>
            <a:noFill/>
            <a:ln w="9525">
              <a:noFill/>
              <a:miter lim="800000"/>
              <a:headEnd/>
              <a:tailEnd/>
            </a:ln>
          </p:spPr>
        </p:pic>
        <p:sp>
          <p:nvSpPr>
            <p:cNvPr id="12" name="Rectangle 11"/>
            <p:cNvSpPr/>
            <p:nvPr/>
          </p:nvSpPr>
          <p:spPr>
            <a:xfrm>
              <a:off x="304799" y="609600"/>
              <a:ext cx="5715001" cy="1815882"/>
            </a:xfrm>
            <a:prstGeom prst="rect">
              <a:avLst/>
            </a:prstGeom>
          </p:spPr>
          <p:txBody>
            <a:bodyPr wrap="square">
              <a:spAutoFit/>
            </a:bodyPr>
            <a:lstStyle/>
            <a:p>
              <a:r>
                <a:rPr lang="en-US" sz="1600" dirty="0"/>
                <a:t>In Fig. 8-58, a block slides along a path that is without friction until the block reaches the section of length L =0.75 m, which begins at height h = 2.0 m on a ramp of angle 30</a:t>
              </a:r>
              <a:r>
                <a:rPr lang="en-US" sz="1600" baseline="30000" dirty="0"/>
                <a:t>o</a:t>
              </a:r>
              <a:r>
                <a:rPr lang="en-US" sz="1600" dirty="0"/>
                <a:t>. In that section, the co-</a:t>
              </a:r>
              <a:r>
                <a:rPr lang="en-US" sz="1600" dirty="0" err="1"/>
                <a:t>efflcient</a:t>
              </a:r>
              <a:r>
                <a:rPr lang="en-US" sz="1600" dirty="0"/>
                <a:t> of kinetic friction is 0.40. The block passes through point A with a speed of 8.0 m/s. If the block can reach point B (where the friction ends), what is its speed there, and if it cannot, what is its greatest height above A?</a:t>
              </a:r>
            </a:p>
          </p:txBody>
        </p:sp>
      </p:grpSp>
      <p:grpSp>
        <p:nvGrpSpPr>
          <p:cNvPr id="15" name="Group 14"/>
          <p:cNvGrpSpPr/>
          <p:nvPr/>
        </p:nvGrpSpPr>
        <p:grpSpPr>
          <a:xfrm>
            <a:off x="304800" y="4572000"/>
            <a:ext cx="8371114" cy="1828800"/>
            <a:chOff x="457200" y="914400"/>
            <a:chExt cx="8371114" cy="1828800"/>
          </a:xfrm>
        </p:grpSpPr>
        <p:pic>
          <p:nvPicPr>
            <p:cNvPr id="16" name="Picture 3"/>
            <p:cNvPicPr>
              <a:picLocks noChangeAspect="1" noChangeArrowheads="1"/>
            </p:cNvPicPr>
            <p:nvPr/>
          </p:nvPicPr>
          <p:blipFill>
            <a:blip r:embed="rId8" cstate="print"/>
            <a:srcRect/>
            <a:stretch>
              <a:fillRect/>
            </a:stretch>
          </p:blipFill>
          <p:spPr bwMode="auto">
            <a:xfrm>
              <a:off x="457200" y="914400"/>
              <a:ext cx="4267200" cy="1828800"/>
            </a:xfrm>
            <a:prstGeom prst="rect">
              <a:avLst/>
            </a:prstGeom>
            <a:noFill/>
            <a:ln w="9525">
              <a:noFill/>
              <a:miter lim="800000"/>
              <a:headEnd/>
              <a:tailEnd/>
            </a:ln>
            <a:effectLst/>
          </p:spPr>
        </p:pic>
        <p:pic>
          <p:nvPicPr>
            <p:cNvPr id="17" name="Picture 4"/>
            <p:cNvPicPr>
              <a:picLocks noChangeAspect="1" noChangeArrowheads="1"/>
            </p:cNvPicPr>
            <p:nvPr/>
          </p:nvPicPr>
          <p:blipFill>
            <a:blip r:embed="rId9" cstate="print"/>
            <a:srcRect/>
            <a:stretch>
              <a:fillRect/>
            </a:stretch>
          </p:blipFill>
          <p:spPr bwMode="auto">
            <a:xfrm>
              <a:off x="4953000" y="1219200"/>
              <a:ext cx="3875314" cy="1219200"/>
            </a:xfrm>
            <a:prstGeom prst="rect">
              <a:avLst/>
            </a:prstGeom>
            <a:noFill/>
            <a:ln w="9525">
              <a:noFill/>
              <a:miter lim="800000"/>
              <a:headEnd/>
              <a:tailEnd/>
            </a:ln>
            <a:effectLst/>
          </p:spPr>
        </p:pic>
      </p:grpSp>
      <p:cxnSp>
        <p:nvCxnSpPr>
          <p:cNvPr id="18" name="Straight Connector 17"/>
          <p:cNvCxnSpPr/>
          <p:nvPr/>
        </p:nvCxnSpPr>
        <p:spPr>
          <a:xfrm>
            <a:off x="65522" y="561392"/>
            <a:ext cx="891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09600"/>
            <a:ext cx="4572000" cy="2308324"/>
          </a:xfrm>
          <a:prstGeom prst="rect">
            <a:avLst/>
          </a:prstGeom>
        </p:spPr>
        <p:txBody>
          <a:bodyPr>
            <a:spAutoFit/>
          </a:bodyPr>
          <a:lstStyle/>
          <a:p>
            <a:r>
              <a:rPr lang="en-US" dirty="0"/>
              <a:t>T111-Q7. A block slides back and forth in a hemispherical bowl, starting from rest at the top point A, as shown in </a:t>
            </a:r>
            <a:r>
              <a:rPr lang="en-US" b="1" dirty="0"/>
              <a:t>Figure 5. </a:t>
            </a:r>
            <a:r>
              <a:rPr lang="en-US" dirty="0"/>
              <a:t>The bowl is frictionless except for a 2.0 cm-wide rough flat surface at the bottom, where coefficient of kinetic friction is </a:t>
            </a:r>
            <a:r>
              <a:rPr lang="en-US" b="1" i="1" dirty="0" err="1"/>
              <a:t>μ</a:t>
            </a:r>
            <a:r>
              <a:rPr lang="en-US" b="1" i="1" baseline="-25000" dirty="0" err="1"/>
              <a:t>k</a:t>
            </a:r>
            <a:r>
              <a:rPr lang="en-US" b="1" i="1" dirty="0"/>
              <a:t>= </a:t>
            </a:r>
            <a:r>
              <a:rPr lang="en-US" b="1" dirty="0"/>
              <a:t>0.45</a:t>
            </a:r>
            <a:r>
              <a:rPr lang="en-US" dirty="0"/>
              <a:t>. How many times does the block cross the rough region before coming to rest?</a:t>
            </a:r>
            <a:r>
              <a:rPr lang="en-US" b="1" dirty="0"/>
              <a:t> </a:t>
            </a:r>
            <a:endParaRPr lang="en-US" dirty="0"/>
          </a:p>
        </p:txBody>
      </p:sp>
      <p:pic>
        <p:nvPicPr>
          <p:cNvPr id="412674" name="Picture 2"/>
          <p:cNvPicPr>
            <a:picLocks noChangeAspect="1" noChangeArrowheads="1"/>
          </p:cNvPicPr>
          <p:nvPr/>
        </p:nvPicPr>
        <p:blipFill>
          <a:blip r:embed="rId2" cstate="print"/>
          <a:srcRect/>
          <a:stretch>
            <a:fillRect/>
          </a:stretch>
        </p:blipFill>
        <p:spPr bwMode="auto">
          <a:xfrm>
            <a:off x="5486400" y="533400"/>
            <a:ext cx="3252788" cy="1928399"/>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533400" y="2514600"/>
            <a:ext cx="8458200" cy="914400"/>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5400" b="1" noProof="0" dirty="0">
                <a:solidFill>
                  <a:srgbClr val="0000FF"/>
                </a:solidFill>
                <a:latin typeface="+mj-lt"/>
                <a:ea typeface="+mj-ea"/>
                <a:cs typeface="+mj-cs"/>
              </a:rPr>
              <a:t>Some Important Problems</a:t>
            </a:r>
            <a:endParaRPr kumimoji="0" lang="en-US" sz="2800" b="1" i="0" u="none" strike="noStrike" kern="1200" cap="none" spc="0" normalizeH="0" baseline="0" noProof="0" dirty="0">
              <a:ln>
                <a:noFill/>
              </a:ln>
              <a:solidFill>
                <a:srgbClr val="0000FF"/>
              </a:solidFill>
              <a:effectLst/>
              <a:uLnTx/>
              <a:uFillTx/>
              <a:latin typeface="+mj-lt"/>
              <a:ea typeface="+mj-ea"/>
              <a:cs typeface="+mj-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bwMode="auto">
          <a:xfrm>
            <a:off x="5184775" y="2898775"/>
            <a:ext cx="3654425" cy="1901825"/>
            <a:chOff x="2880" y="1920"/>
            <a:chExt cx="7380" cy="3840"/>
          </a:xfrm>
        </p:grpSpPr>
        <p:sp>
          <p:nvSpPr>
            <p:cNvPr id="28691" name="AutoShape 19"/>
            <p:cNvSpPr>
              <a:spLocks noChangeAspect="1" noChangeArrowheads="1" noTextEdit="1"/>
            </p:cNvSpPr>
            <p:nvPr/>
          </p:nvSpPr>
          <p:spPr bwMode="auto">
            <a:xfrm>
              <a:off x="2880" y="1920"/>
              <a:ext cx="7380" cy="384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90" name="Text Box 18"/>
            <p:cNvSpPr txBox="1">
              <a:spLocks noChangeArrowheads="1"/>
            </p:cNvSpPr>
            <p:nvPr/>
          </p:nvSpPr>
          <p:spPr bwMode="auto">
            <a:xfrm>
              <a:off x="9150" y="4815"/>
              <a:ext cx="1080" cy="540"/>
            </a:xfrm>
            <a:prstGeom prst="rect">
              <a:avLst/>
            </a:prstGeom>
            <a:solidFill>
              <a:srgbClr val="FFFFFF"/>
            </a:solidFill>
            <a:ln w="9525">
              <a:noFill/>
              <a:miter lim="800000"/>
              <a:headEnd/>
              <a:tailEnd/>
            </a:ln>
          </p:spPr>
          <p:txBody>
            <a:bodyPr vert="horz" wrap="square" lIns="71323" tIns="35662" rIns="71323" bIns="35662"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pitchFamily="34" charset="0"/>
                  <a:ea typeface="Times New Roman" pitchFamily="18" charset="0"/>
                  <a:cs typeface="Arial" pitchFamily="34" charset="0"/>
                </a:rPr>
                <a:t>45</a:t>
              </a:r>
              <a:r>
                <a:rPr kumimoji="0" lang="en-US" sz="900" b="1" i="0" u="none" strike="noStrike" cap="none" normalizeH="0" baseline="30000">
                  <a:ln>
                    <a:noFill/>
                  </a:ln>
                  <a:solidFill>
                    <a:schemeClr val="tx1"/>
                  </a:solidFill>
                  <a:effectLst/>
                  <a:latin typeface="Arial" pitchFamily="34" charset="0"/>
                  <a:ea typeface="Times New Roman" pitchFamily="18" charset="0"/>
                  <a:cs typeface="Arial" pitchFamily="34" charset="0"/>
                </a:rPr>
                <a:t>o</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8689" name="Text Box 17"/>
            <p:cNvSpPr txBox="1">
              <a:spLocks noChangeArrowheads="1"/>
            </p:cNvSpPr>
            <p:nvPr/>
          </p:nvSpPr>
          <p:spPr bwMode="auto">
            <a:xfrm>
              <a:off x="9180" y="5220"/>
              <a:ext cx="1080" cy="540"/>
            </a:xfrm>
            <a:prstGeom prst="rect">
              <a:avLst/>
            </a:prstGeom>
            <a:solidFill>
              <a:srgbClr val="FFFFFF"/>
            </a:solidFill>
            <a:ln w="9525">
              <a:noFill/>
              <a:miter lim="800000"/>
              <a:headEnd/>
              <a:tailEnd/>
            </a:ln>
          </p:spPr>
          <p:txBody>
            <a:bodyPr vert="horz" wrap="square" lIns="71323" tIns="35662" rIns="71323" bIns="35662"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Arial" pitchFamily="34" charset="0"/>
                  <a:ea typeface="Times New Roman" pitchFamily="18" charset="0"/>
                  <a:cs typeface="Arial" pitchFamily="34" charset="0"/>
                </a:rPr>
                <a:t>v</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8688" name="Text Box 16"/>
            <p:cNvSpPr txBox="1">
              <a:spLocks noChangeArrowheads="1"/>
            </p:cNvSpPr>
            <p:nvPr/>
          </p:nvSpPr>
          <p:spPr bwMode="auto">
            <a:xfrm>
              <a:off x="5520" y="1920"/>
              <a:ext cx="1080" cy="540"/>
            </a:xfrm>
            <a:prstGeom prst="rect">
              <a:avLst/>
            </a:prstGeom>
            <a:solidFill>
              <a:srgbClr val="FFFFFF"/>
            </a:solidFill>
            <a:ln w="9525">
              <a:noFill/>
              <a:miter lim="800000"/>
              <a:headEnd/>
              <a:tailEnd/>
            </a:ln>
          </p:spPr>
          <p:txBody>
            <a:bodyPr vert="horz" wrap="square" lIns="71323" tIns="35662" rIns="71323" bIns="35662"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Arial" pitchFamily="34" charset="0"/>
                  <a:ea typeface="Times New Roman" pitchFamily="18" charset="0"/>
                  <a:cs typeface="Arial" pitchFamily="34" charset="0"/>
                </a:rPr>
                <a:t>v</a:t>
              </a:r>
              <a:r>
                <a:rPr kumimoji="0" lang="en-US" sz="900" b="1" i="0" u="none" strike="noStrike" cap="none" normalizeH="0" baseline="-30000">
                  <a:ln>
                    <a:noFill/>
                  </a:ln>
                  <a:solidFill>
                    <a:schemeClr val="tx1"/>
                  </a:solidFill>
                  <a:effectLst/>
                  <a:latin typeface="Arial" pitchFamily="34" charset="0"/>
                  <a:ea typeface="Times New Roman" pitchFamily="18" charset="0"/>
                  <a:cs typeface="Arial" pitchFamily="34" charset="0"/>
                </a:rPr>
                <a:t>o</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8687" name="Text Box 15"/>
            <p:cNvSpPr txBox="1">
              <a:spLocks noChangeArrowheads="1"/>
            </p:cNvSpPr>
            <p:nvPr/>
          </p:nvSpPr>
          <p:spPr bwMode="auto">
            <a:xfrm>
              <a:off x="4695" y="1920"/>
              <a:ext cx="900" cy="540"/>
            </a:xfrm>
            <a:prstGeom prst="rect">
              <a:avLst/>
            </a:prstGeom>
            <a:solidFill>
              <a:srgbClr val="FFFFFF"/>
            </a:solidFill>
            <a:ln w="9525">
              <a:noFill/>
              <a:miter lim="800000"/>
              <a:headEnd/>
              <a:tailEnd/>
            </a:ln>
          </p:spPr>
          <p:txBody>
            <a:bodyPr vert="horz" wrap="square" lIns="71323" tIns="35662" rIns="71323" bIns="35662"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pitchFamily="34" charset="0"/>
                  <a:ea typeface="Times New Roman" pitchFamily="18" charset="0"/>
                  <a:cs typeface="Arial" pitchFamily="34" charset="0"/>
                </a:rPr>
                <a:t>m</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8686" name="Line 14"/>
            <p:cNvSpPr>
              <a:spLocks noChangeShapeType="1"/>
            </p:cNvSpPr>
            <p:nvPr/>
          </p:nvSpPr>
          <p:spPr bwMode="auto">
            <a:xfrm>
              <a:off x="2880" y="4860"/>
              <a:ext cx="7020"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85" name="Freeform 13"/>
            <p:cNvSpPr>
              <a:spLocks/>
            </p:cNvSpPr>
            <p:nvPr/>
          </p:nvSpPr>
          <p:spPr bwMode="auto">
            <a:xfrm>
              <a:off x="3870" y="2550"/>
              <a:ext cx="2956" cy="2317"/>
            </a:xfrm>
            <a:custGeom>
              <a:avLst/>
              <a:gdLst/>
              <a:ahLst/>
              <a:cxnLst>
                <a:cxn ang="0">
                  <a:pos x="0" y="2310"/>
                </a:cxn>
                <a:cxn ang="0">
                  <a:pos x="60" y="2220"/>
                </a:cxn>
                <a:cxn ang="0">
                  <a:pos x="135" y="2100"/>
                </a:cxn>
                <a:cxn ang="0">
                  <a:pos x="225" y="1920"/>
                </a:cxn>
                <a:cxn ang="0">
                  <a:pos x="285" y="1830"/>
                </a:cxn>
                <a:cxn ang="0">
                  <a:pos x="315" y="1770"/>
                </a:cxn>
                <a:cxn ang="0">
                  <a:pos x="375" y="1695"/>
                </a:cxn>
                <a:cxn ang="0">
                  <a:pos x="480" y="1500"/>
                </a:cxn>
                <a:cxn ang="0">
                  <a:pos x="540" y="1335"/>
                </a:cxn>
                <a:cxn ang="0">
                  <a:pos x="570" y="1215"/>
                </a:cxn>
                <a:cxn ang="0">
                  <a:pos x="600" y="1125"/>
                </a:cxn>
                <a:cxn ang="0">
                  <a:pos x="630" y="795"/>
                </a:cxn>
                <a:cxn ang="0">
                  <a:pos x="660" y="675"/>
                </a:cxn>
                <a:cxn ang="0">
                  <a:pos x="750" y="585"/>
                </a:cxn>
                <a:cxn ang="0">
                  <a:pos x="825" y="465"/>
                </a:cxn>
                <a:cxn ang="0">
                  <a:pos x="930" y="390"/>
                </a:cxn>
                <a:cxn ang="0">
                  <a:pos x="1050" y="270"/>
                </a:cxn>
                <a:cxn ang="0">
                  <a:pos x="1080" y="165"/>
                </a:cxn>
                <a:cxn ang="0">
                  <a:pos x="1200" y="30"/>
                </a:cxn>
                <a:cxn ang="0">
                  <a:pos x="1290" y="0"/>
                </a:cxn>
                <a:cxn ang="0">
                  <a:pos x="1440" y="45"/>
                </a:cxn>
                <a:cxn ang="0">
                  <a:pos x="1530" y="270"/>
                </a:cxn>
                <a:cxn ang="0">
                  <a:pos x="1650" y="390"/>
                </a:cxn>
                <a:cxn ang="0">
                  <a:pos x="1725" y="525"/>
                </a:cxn>
                <a:cxn ang="0">
                  <a:pos x="1845" y="660"/>
                </a:cxn>
                <a:cxn ang="0">
                  <a:pos x="1920" y="885"/>
                </a:cxn>
                <a:cxn ang="0">
                  <a:pos x="1980" y="975"/>
                </a:cxn>
                <a:cxn ang="0">
                  <a:pos x="2010" y="1095"/>
                </a:cxn>
                <a:cxn ang="0">
                  <a:pos x="2085" y="1200"/>
                </a:cxn>
                <a:cxn ang="0">
                  <a:pos x="2175" y="1350"/>
                </a:cxn>
                <a:cxn ang="0">
                  <a:pos x="2250" y="1455"/>
                </a:cxn>
                <a:cxn ang="0">
                  <a:pos x="2265" y="1545"/>
                </a:cxn>
                <a:cxn ang="0">
                  <a:pos x="2310" y="1575"/>
                </a:cxn>
                <a:cxn ang="0">
                  <a:pos x="2340" y="1620"/>
                </a:cxn>
                <a:cxn ang="0">
                  <a:pos x="2355" y="1665"/>
                </a:cxn>
                <a:cxn ang="0">
                  <a:pos x="2460" y="1710"/>
                </a:cxn>
                <a:cxn ang="0">
                  <a:pos x="2505" y="1755"/>
                </a:cxn>
                <a:cxn ang="0">
                  <a:pos x="2535" y="1800"/>
                </a:cxn>
                <a:cxn ang="0">
                  <a:pos x="2655" y="1935"/>
                </a:cxn>
                <a:cxn ang="0">
                  <a:pos x="2760" y="2130"/>
                </a:cxn>
                <a:cxn ang="0">
                  <a:pos x="2865" y="2265"/>
                </a:cxn>
                <a:cxn ang="0">
                  <a:pos x="2910" y="2280"/>
                </a:cxn>
                <a:cxn ang="0">
                  <a:pos x="2955" y="2310"/>
                </a:cxn>
              </a:cxnLst>
              <a:rect l="0" t="0" r="r" b="b"/>
              <a:pathLst>
                <a:path w="2955" h="2316">
                  <a:moveTo>
                    <a:pt x="0" y="2310"/>
                  </a:moveTo>
                  <a:cubicBezTo>
                    <a:pt x="97" y="2213"/>
                    <a:pt x="8" y="2316"/>
                    <a:pt x="60" y="2220"/>
                  </a:cubicBezTo>
                  <a:cubicBezTo>
                    <a:pt x="83" y="2179"/>
                    <a:pt x="135" y="2100"/>
                    <a:pt x="135" y="2100"/>
                  </a:cubicBezTo>
                  <a:cubicBezTo>
                    <a:pt x="153" y="2026"/>
                    <a:pt x="179" y="1981"/>
                    <a:pt x="225" y="1920"/>
                  </a:cubicBezTo>
                  <a:cubicBezTo>
                    <a:pt x="257" y="1823"/>
                    <a:pt x="215" y="1928"/>
                    <a:pt x="285" y="1830"/>
                  </a:cubicBezTo>
                  <a:cubicBezTo>
                    <a:pt x="298" y="1812"/>
                    <a:pt x="303" y="1789"/>
                    <a:pt x="315" y="1770"/>
                  </a:cubicBezTo>
                  <a:cubicBezTo>
                    <a:pt x="333" y="1743"/>
                    <a:pt x="355" y="1720"/>
                    <a:pt x="375" y="1695"/>
                  </a:cubicBezTo>
                  <a:cubicBezTo>
                    <a:pt x="395" y="1614"/>
                    <a:pt x="441" y="1570"/>
                    <a:pt x="480" y="1500"/>
                  </a:cubicBezTo>
                  <a:cubicBezTo>
                    <a:pt x="497" y="1469"/>
                    <a:pt x="530" y="1365"/>
                    <a:pt x="540" y="1335"/>
                  </a:cubicBezTo>
                  <a:cubicBezTo>
                    <a:pt x="586" y="1198"/>
                    <a:pt x="516" y="1414"/>
                    <a:pt x="570" y="1215"/>
                  </a:cubicBezTo>
                  <a:cubicBezTo>
                    <a:pt x="578" y="1184"/>
                    <a:pt x="600" y="1125"/>
                    <a:pt x="600" y="1125"/>
                  </a:cubicBezTo>
                  <a:cubicBezTo>
                    <a:pt x="639" y="850"/>
                    <a:pt x="584" y="1258"/>
                    <a:pt x="630" y="795"/>
                  </a:cubicBezTo>
                  <a:cubicBezTo>
                    <a:pt x="630" y="791"/>
                    <a:pt x="648" y="691"/>
                    <a:pt x="660" y="675"/>
                  </a:cubicBezTo>
                  <a:cubicBezTo>
                    <a:pt x="686" y="642"/>
                    <a:pt x="720" y="615"/>
                    <a:pt x="750" y="585"/>
                  </a:cubicBezTo>
                  <a:cubicBezTo>
                    <a:pt x="922" y="413"/>
                    <a:pt x="682" y="631"/>
                    <a:pt x="825" y="465"/>
                  </a:cubicBezTo>
                  <a:cubicBezTo>
                    <a:pt x="852" y="433"/>
                    <a:pt x="898" y="416"/>
                    <a:pt x="930" y="390"/>
                  </a:cubicBezTo>
                  <a:cubicBezTo>
                    <a:pt x="978" y="350"/>
                    <a:pt x="998" y="305"/>
                    <a:pt x="1050" y="270"/>
                  </a:cubicBezTo>
                  <a:cubicBezTo>
                    <a:pt x="1062" y="235"/>
                    <a:pt x="1066" y="198"/>
                    <a:pt x="1080" y="165"/>
                  </a:cubicBezTo>
                  <a:cubicBezTo>
                    <a:pt x="1100" y="118"/>
                    <a:pt x="1176" y="54"/>
                    <a:pt x="1200" y="30"/>
                  </a:cubicBezTo>
                  <a:cubicBezTo>
                    <a:pt x="1222" y="8"/>
                    <a:pt x="1290" y="0"/>
                    <a:pt x="1290" y="0"/>
                  </a:cubicBezTo>
                  <a:cubicBezTo>
                    <a:pt x="1340" y="17"/>
                    <a:pt x="1390" y="28"/>
                    <a:pt x="1440" y="45"/>
                  </a:cubicBezTo>
                  <a:cubicBezTo>
                    <a:pt x="1488" y="117"/>
                    <a:pt x="1490" y="210"/>
                    <a:pt x="1530" y="270"/>
                  </a:cubicBezTo>
                  <a:cubicBezTo>
                    <a:pt x="1565" y="322"/>
                    <a:pt x="1610" y="342"/>
                    <a:pt x="1650" y="390"/>
                  </a:cubicBezTo>
                  <a:cubicBezTo>
                    <a:pt x="1686" y="433"/>
                    <a:pt x="1688" y="483"/>
                    <a:pt x="1725" y="525"/>
                  </a:cubicBezTo>
                  <a:cubicBezTo>
                    <a:pt x="1755" y="559"/>
                    <a:pt x="1822" y="609"/>
                    <a:pt x="1845" y="660"/>
                  </a:cubicBezTo>
                  <a:cubicBezTo>
                    <a:pt x="1876" y="730"/>
                    <a:pt x="1896" y="812"/>
                    <a:pt x="1920" y="885"/>
                  </a:cubicBezTo>
                  <a:cubicBezTo>
                    <a:pt x="1931" y="919"/>
                    <a:pt x="1960" y="945"/>
                    <a:pt x="1980" y="975"/>
                  </a:cubicBezTo>
                  <a:cubicBezTo>
                    <a:pt x="1996" y="999"/>
                    <a:pt x="2004" y="1078"/>
                    <a:pt x="2010" y="1095"/>
                  </a:cubicBezTo>
                  <a:cubicBezTo>
                    <a:pt x="2016" y="1110"/>
                    <a:pt x="2082" y="1196"/>
                    <a:pt x="2085" y="1200"/>
                  </a:cubicBezTo>
                  <a:cubicBezTo>
                    <a:pt x="2118" y="1248"/>
                    <a:pt x="2141" y="1303"/>
                    <a:pt x="2175" y="1350"/>
                  </a:cubicBezTo>
                  <a:cubicBezTo>
                    <a:pt x="2276" y="1492"/>
                    <a:pt x="2168" y="1291"/>
                    <a:pt x="2250" y="1455"/>
                  </a:cubicBezTo>
                  <a:cubicBezTo>
                    <a:pt x="2255" y="1485"/>
                    <a:pt x="2251" y="1518"/>
                    <a:pt x="2265" y="1545"/>
                  </a:cubicBezTo>
                  <a:cubicBezTo>
                    <a:pt x="2273" y="1561"/>
                    <a:pt x="2297" y="1562"/>
                    <a:pt x="2310" y="1575"/>
                  </a:cubicBezTo>
                  <a:cubicBezTo>
                    <a:pt x="2323" y="1588"/>
                    <a:pt x="2332" y="1604"/>
                    <a:pt x="2340" y="1620"/>
                  </a:cubicBezTo>
                  <a:cubicBezTo>
                    <a:pt x="2347" y="1634"/>
                    <a:pt x="2344" y="1654"/>
                    <a:pt x="2355" y="1665"/>
                  </a:cubicBezTo>
                  <a:cubicBezTo>
                    <a:pt x="2374" y="1684"/>
                    <a:pt x="2433" y="1701"/>
                    <a:pt x="2460" y="1710"/>
                  </a:cubicBezTo>
                  <a:cubicBezTo>
                    <a:pt x="2475" y="1725"/>
                    <a:pt x="2491" y="1739"/>
                    <a:pt x="2505" y="1755"/>
                  </a:cubicBezTo>
                  <a:cubicBezTo>
                    <a:pt x="2517" y="1769"/>
                    <a:pt x="2523" y="1787"/>
                    <a:pt x="2535" y="1800"/>
                  </a:cubicBezTo>
                  <a:cubicBezTo>
                    <a:pt x="2580" y="1851"/>
                    <a:pt x="2626" y="1877"/>
                    <a:pt x="2655" y="1935"/>
                  </a:cubicBezTo>
                  <a:cubicBezTo>
                    <a:pt x="2689" y="2004"/>
                    <a:pt x="2713" y="2067"/>
                    <a:pt x="2760" y="2130"/>
                  </a:cubicBezTo>
                  <a:cubicBezTo>
                    <a:pt x="2780" y="2189"/>
                    <a:pt x="2807" y="2236"/>
                    <a:pt x="2865" y="2265"/>
                  </a:cubicBezTo>
                  <a:cubicBezTo>
                    <a:pt x="2879" y="2272"/>
                    <a:pt x="2896" y="2273"/>
                    <a:pt x="2910" y="2280"/>
                  </a:cubicBezTo>
                  <a:cubicBezTo>
                    <a:pt x="2926" y="2288"/>
                    <a:pt x="2955" y="2310"/>
                    <a:pt x="2955" y="2310"/>
                  </a:cubicBezTo>
                </a:path>
              </a:pathLst>
            </a:cu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84" name="Oval 12"/>
            <p:cNvSpPr>
              <a:spLocks noChangeArrowheads="1"/>
            </p:cNvSpPr>
            <p:nvPr/>
          </p:nvSpPr>
          <p:spPr bwMode="auto">
            <a:xfrm>
              <a:off x="5055" y="2340"/>
              <a:ext cx="200" cy="200"/>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83" name="Line 11"/>
            <p:cNvSpPr>
              <a:spLocks noChangeShapeType="1"/>
            </p:cNvSpPr>
            <p:nvPr/>
          </p:nvSpPr>
          <p:spPr bwMode="auto">
            <a:xfrm>
              <a:off x="3420" y="2430"/>
              <a:ext cx="1800" cy="1"/>
            </a:xfrm>
            <a:prstGeom prst="line">
              <a:avLst/>
            </a:prstGeom>
            <a:noFill/>
            <a:ln w="9525">
              <a:solidFill>
                <a:srgbClr val="000000"/>
              </a:solidFill>
              <a:prstDash val="lg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82" name="Line 10"/>
            <p:cNvSpPr>
              <a:spLocks noChangeShapeType="1"/>
            </p:cNvSpPr>
            <p:nvPr/>
          </p:nvSpPr>
          <p:spPr bwMode="auto">
            <a:xfrm>
              <a:off x="5220" y="2430"/>
              <a:ext cx="900" cy="1"/>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8681" name="Line 9"/>
            <p:cNvSpPr>
              <a:spLocks noChangeShapeType="1"/>
            </p:cNvSpPr>
            <p:nvPr/>
          </p:nvSpPr>
          <p:spPr bwMode="auto">
            <a:xfrm>
              <a:off x="3600" y="2445"/>
              <a:ext cx="1" cy="2400"/>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8680" name="Arc 8"/>
            <p:cNvSpPr>
              <a:spLocks/>
            </p:cNvSpPr>
            <p:nvPr/>
          </p:nvSpPr>
          <p:spPr bwMode="auto">
            <a:xfrm rot="-2773633">
              <a:off x="6355" y="3288"/>
              <a:ext cx="1780" cy="944"/>
            </a:xfrm>
            <a:custGeom>
              <a:avLst/>
              <a:gdLst>
                <a:gd name="G0" fmla="+- 0 0 0"/>
                <a:gd name="G1" fmla="+- 6568 0 0"/>
                <a:gd name="G2" fmla="+- 21600 0 0"/>
                <a:gd name="T0" fmla="*/ 20577 w 21600"/>
                <a:gd name="T1" fmla="*/ 0 h 8972"/>
                <a:gd name="T2" fmla="*/ 21466 w 21600"/>
                <a:gd name="T3" fmla="*/ 8972 h 8972"/>
                <a:gd name="T4" fmla="*/ 0 w 21600"/>
                <a:gd name="T5" fmla="*/ 6568 h 8972"/>
              </a:gdLst>
              <a:ahLst/>
              <a:cxnLst>
                <a:cxn ang="0">
                  <a:pos x="T0" y="T1"/>
                </a:cxn>
                <a:cxn ang="0">
                  <a:pos x="T2" y="T3"/>
                </a:cxn>
                <a:cxn ang="0">
                  <a:pos x="T4" y="T5"/>
                </a:cxn>
              </a:cxnLst>
              <a:rect l="0" t="0" r="r" b="b"/>
              <a:pathLst>
                <a:path w="21600" h="8972" fill="none" extrusionOk="0">
                  <a:moveTo>
                    <a:pt x="20577" y="-1"/>
                  </a:moveTo>
                  <a:cubicBezTo>
                    <a:pt x="21254" y="2123"/>
                    <a:pt x="21600" y="4338"/>
                    <a:pt x="21600" y="6568"/>
                  </a:cubicBezTo>
                  <a:cubicBezTo>
                    <a:pt x="21600" y="7371"/>
                    <a:pt x="21555" y="8173"/>
                    <a:pt x="21465" y="8971"/>
                  </a:cubicBezTo>
                </a:path>
                <a:path w="21600" h="8972" stroke="0" extrusionOk="0">
                  <a:moveTo>
                    <a:pt x="20577" y="-1"/>
                  </a:moveTo>
                  <a:cubicBezTo>
                    <a:pt x="21254" y="2123"/>
                    <a:pt x="21600" y="4338"/>
                    <a:pt x="21600" y="6568"/>
                  </a:cubicBezTo>
                  <a:cubicBezTo>
                    <a:pt x="21600" y="7371"/>
                    <a:pt x="21555" y="8173"/>
                    <a:pt x="21465" y="8971"/>
                  </a:cubicBezTo>
                  <a:lnTo>
                    <a:pt x="0" y="6568"/>
                  </a:lnTo>
                  <a:close/>
                </a:path>
              </a:pathLst>
            </a:cu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79" name="Arc 7"/>
            <p:cNvSpPr>
              <a:spLocks/>
            </p:cNvSpPr>
            <p:nvPr/>
          </p:nvSpPr>
          <p:spPr bwMode="auto">
            <a:xfrm rot="-171032">
              <a:off x="5839" y="2412"/>
              <a:ext cx="1644" cy="1874"/>
            </a:xfrm>
            <a:custGeom>
              <a:avLst/>
              <a:gdLst>
                <a:gd name="G0" fmla="+- 0 0 0"/>
                <a:gd name="G1" fmla="+- 21418 0 0"/>
                <a:gd name="G2" fmla="+- 21600 0 0"/>
                <a:gd name="T0" fmla="*/ 2802 w 14606"/>
                <a:gd name="T1" fmla="*/ 0 h 21418"/>
                <a:gd name="T2" fmla="*/ 14606 w 14606"/>
                <a:gd name="T3" fmla="*/ 5505 h 21418"/>
                <a:gd name="T4" fmla="*/ 0 w 14606"/>
                <a:gd name="T5" fmla="*/ 21418 h 21418"/>
              </a:gdLst>
              <a:ahLst/>
              <a:cxnLst>
                <a:cxn ang="0">
                  <a:pos x="T0" y="T1"/>
                </a:cxn>
                <a:cxn ang="0">
                  <a:pos x="T2" y="T3"/>
                </a:cxn>
                <a:cxn ang="0">
                  <a:pos x="T4" y="T5"/>
                </a:cxn>
              </a:cxnLst>
              <a:rect l="0" t="0" r="r" b="b"/>
              <a:pathLst>
                <a:path w="14606" h="21418" fill="none" extrusionOk="0">
                  <a:moveTo>
                    <a:pt x="2801" y="0"/>
                  </a:moveTo>
                  <a:cubicBezTo>
                    <a:pt x="7209" y="577"/>
                    <a:pt x="11331" y="2499"/>
                    <a:pt x="14606" y="5504"/>
                  </a:cubicBezTo>
                </a:path>
                <a:path w="14606" h="21418" stroke="0" extrusionOk="0">
                  <a:moveTo>
                    <a:pt x="2801" y="0"/>
                  </a:moveTo>
                  <a:cubicBezTo>
                    <a:pt x="7209" y="577"/>
                    <a:pt x="11331" y="2499"/>
                    <a:pt x="14606" y="5504"/>
                  </a:cubicBezTo>
                  <a:lnTo>
                    <a:pt x="0" y="21418"/>
                  </a:lnTo>
                  <a:close/>
                </a:path>
              </a:pathLst>
            </a:cu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78" name="Arc 6"/>
            <p:cNvSpPr>
              <a:spLocks/>
            </p:cNvSpPr>
            <p:nvPr/>
          </p:nvSpPr>
          <p:spPr bwMode="auto">
            <a:xfrm rot="-1716137">
              <a:off x="7558" y="3566"/>
              <a:ext cx="1411" cy="1945"/>
            </a:xfrm>
            <a:custGeom>
              <a:avLst/>
              <a:gdLst>
                <a:gd name="G0" fmla="+- 0 0 0"/>
                <a:gd name="G1" fmla="+- 12166 0 0"/>
                <a:gd name="G2" fmla="+- 21600 0 0"/>
                <a:gd name="T0" fmla="*/ 17848 w 21535"/>
                <a:gd name="T1" fmla="*/ 0 h 12166"/>
                <a:gd name="T2" fmla="*/ 21535 w 21535"/>
                <a:gd name="T3" fmla="*/ 10488 h 12166"/>
                <a:gd name="T4" fmla="*/ 0 w 21535"/>
                <a:gd name="T5" fmla="*/ 12166 h 12166"/>
              </a:gdLst>
              <a:ahLst/>
              <a:cxnLst>
                <a:cxn ang="0">
                  <a:pos x="T0" y="T1"/>
                </a:cxn>
                <a:cxn ang="0">
                  <a:pos x="T2" y="T3"/>
                </a:cxn>
                <a:cxn ang="0">
                  <a:pos x="T4" y="T5"/>
                </a:cxn>
              </a:cxnLst>
              <a:rect l="0" t="0" r="r" b="b"/>
              <a:pathLst>
                <a:path w="21535" h="12166" fill="none" extrusionOk="0">
                  <a:moveTo>
                    <a:pt x="17847" y="0"/>
                  </a:moveTo>
                  <a:cubicBezTo>
                    <a:pt x="19970" y="3114"/>
                    <a:pt x="21241" y="6730"/>
                    <a:pt x="21534" y="10488"/>
                  </a:cubicBezTo>
                </a:path>
                <a:path w="21535" h="12166" stroke="0" extrusionOk="0">
                  <a:moveTo>
                    <a:pt x="17847" y="0"/>
                  </a:moveTo>
                  <a:cubicBezTo>
                    <a:pt x="19970" y="3114"/>
                    <a:pt x="21241" y="6730"/>
                    <a:pt x="21534" y="10488"/>
                  </a:cubicBezTo>
                  <a:lnTo>
                    <a:pt x="0" y="12166"/>
                  </a:lnTo>
                  <a:close/>
                </a:path>
              </a:pathLst>
            </a:cu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77" name="Line 5"/>
            <p:cNvSpPr>
              <a:spLocks noChangeShapeType="1"/>
            </p:cNvSpPr>
            <p:nvPr/>
          </p:nvSpPr>
          <p:spPr bwMode="auto">
            <a:xfrm rot="21180000">
              <a:off x="9286" y="4860"/>
              <a:ext cx="261" cy="534"/>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8676" name="Arc 4"/>
            <p:cNvSpPr>
              <a:spLocks/>
            </p:cNvSpPr>
            <p:nvPr/>
          </p:nvSpPr>
          <p:spPr bwMode="auto">
            <a:xfrm rot="8880000" flipH="1">
              <a:off x="9345" y="4890"/>
              <a:ext cx="160" cy="1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75" name="Text Box 3"/>
            <p:cNvSpPr txBox="1">
              <a:spLocks noChangeArrowheads="1"/>
            </p:cNvSpPr>
            <p:nvPr/>
          </p:nvSpPr>
          <p:spPr bwMode="auto">
            <a:xfrm>
              <a:off x="3060" y="3240"/>
              <a:ext cx="1080" cy="540"/>
            </a:xfrm>
            <a:prstGeom prst="rect">
              <a:avLst/>
            </a:prstGeom>
            <a:solidFill>
              <a:srgbClr val="FFFFFF"/>
            </a:solidFill>
            <a:ln w="9525">
              <a:noFill/>
              <a:miter lim="800000"/>
              <a:headEnd/>
              <a:tailEnd/>
            </a:ln>
          </p:spPr>
          <p:txBody>
            <a:bodyPr vert="horz" wrap="square" lIns="71323" tIns="35662" rIns="71323" bIns="35662"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pitchFamily="34" charset="0"/>
                  <a:ea typeface="Times New Roman" pitchFamily="18" charset="0"/>
                  <a:cs typeface="Arial" pitchFamily="34" charset="0"/>
                </a:rPr>
                <a:t>20 m</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8674" name="Text Box 2"/>
            <p:cNvSpPr txBox="1">
              <a:spLocks noChangeArrowheads="1"/>
            </p:cNvSpPr>
            <p:nvPr/>
          </p:nvSpPr>
          <p:spPr bwMode="auto">
            <a:xfrm>
              <a:off x="5400" y="5040"/>
              <a:ext cx="1980" cy="540"/>
            </a:xfrm>
            <a:prstGeom prst="rect">
              <a:avLst/>
            </a:prstGeom>
            <a:solidFill>
              <a:srgbClr val="FFFFFF"/>
            </a:solidFill>
            <a:ln w="9525">
              <a:noFill/>
              <a:miter lim="800000"/>
              <a:headEnd/>
              <a:tailEnd/>
            </a:ln>
          </p:spPr>
          <p:txBody>
            <a:bodyPr vert="horz" wrap="square" lIns="71323" tIns="35662" rIns="71323" bIns="35662"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pitchFamily="34" charset="0"/>
                  <a:ea typeface="Times New Roman" pitchFamily="18" charset="0"/>
                  <a:cs typeface="Arial" pitchFamily="34" charset="0"/>
                </a:rPr>
                <a:t>Figure 3</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sp>
        <p:nvSpPr>
          <p:cNvPr id="23" name="Rectangle 20"/>
          <p:cNvSpPr>
            <a:spLocks noChangeArrowheads="1"/>
          </p:cNvSpPr>
          <p:nvPr/>
        </p:nvSpPr>
        <p:spPr bwMode="auto">
          <a:xfrm>
            <a:off x="60322" y="-6191"/>
            <a:ext cx="9083678"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600" b="1" dirty="0">
                <a:latin typeface="Arial" pitchFamily="34" charset="0"/>
                <a:cs typeface="Arial" pitchFamily="34" charset="0"/>
              </a:rPr>
              <a:t>Q1: </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A ball of </a:t>
            </a:r>
            <a:r>
              <a:rPr kumimoji="0" lang="en-US" sz="1600" b="1" i="0" u="none" strike="noStrike" cap="none" normalizeH="0" baseline="0" dirty="0">
                <a:ln>
                  <a:noFill/>
                </a:ln>
                <a:solidFill>
                  <a:srgbClr val="FF0000"/>
                </a:solidFill>
                <a:effectLst/>
                <a:latin typeface="Arial" pitchFamily="34" charset="0"/>
                <a:ea typeface="Times New Roman" pitchFamily="18" charset="0"/>
                <a:cs typeface="Arial" pitchFamily="34" charset="0"/>
              </a:rPr>
              <a:t>mass 2.0 kg </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is thrown horizontally from the top of a 20-m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high hill as shown in Figure 3. It strikes the ground at an angle of 45</a:t>
            </a:r>
            <a:r>
              <a:rPr kumimoji="0" lang="en-US" sz="1600" b="1" i="0" u="none" strike="noStrike" cap="none" normalizeH="0" baseline="30000" dirty="0">
                <a:ln>
                  <a:noFill/>
                </a:ln>
                <a:solidFill>
                  <a:schemeClr val="tx1"/>
                </a:solidFill>
                <a:effectLst/>
                <a:latin typeface="Arial" pitchFamily="34" charset="0"/>
                <a:ea typeface="Times New Roman" pitchFamily="18" charset="0"/>
                <a:cs typeface="Arial" pitchFamily="34" charset="0"/>
              </a:rPr>
              <a:t>o</a:t>
            </a: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a:t>
            </a:r>
          </a:p>
          <a:p>
            <a:pPr marL="457200" marR="0" lvl="0" indent="-457200" algn="l" defTabSz="914400" rtl="0" eaLnBrk="0" fontAlgn="base" latinLnBrk="0" hangingPunct="0">
              <a:lnSpc>
                <a:spcPct val="100000"/>
              </a:lnSpc>
              <a:spcBef>
                <a:spcPct val="0"/>
              </a:spcBef>
              <a:spcAft>
                <a:spcPct val="0"/>
              </a:spcAft>
              <a:buClrTx/>
              <a:buSzTx/>
              <a:buFontTx/>
              <a:buAutoNum type="alphaLcParenBoth"/>
              <a:tabLst/>
            </a:pPr>
            <a:r>
              <a:rPr lang="en-US" sz="1600" b="1" dirty="0">
                <a:solidFill>
                  <a:srgbClr val="FF0000"/>
                </a:solidFill>
                <a:latin typeface="Arial" pitchFamily="34" charset="0"/>
                <a:ea typeface="Times New Roman" pitchFamily="18" charset="0"/>
                <a:cs typeface="Arial" pitchFamily="34" charset="0"/>
              </a:rPr>
              <a:t>w</a:t>
            </a:r>
            <a:r>
              <a:rPr kumimoji="0" lang="en-US" sz="1600" b="1" i="0" u="none" strike="noStrike" cap="none" normalizeH="0" baseline="0" dirty="0">
                <a:ln>
                  <a:noFill/>
                </a:ln>
                <a:solidFill>
                  <a:srgbClr val="FF0000"/>
                </a:solidFill>
                <a:effectLst/>
                <a:latin typeface="Arial" pitchFamily="34" charset="0"/>
                <a:ea typeface="Times New Roman" pitchFamily="18" charset="0"/>
                <a:cs typeface="Arial" pitchFamily="34" charset="0"/>
              </a:rPr>
              <a:t>ith what speed was it thrown?</a:t>
            </a:r>
            <a:r>
              <a:rPr lang="en-US" sz="1600" b="1" dirty="0">
                <a:solidFill>
                  <a:srgbClr val="FF0000"/>
                </a:solidFill>
                <a:latin typeface="Arial" pitchFamily="34" charset="0"/>
                <a:cs typeface="Arial" pitchFamily="34" charset="0"/>
              </a:rPr>
              <a:t> </a:t>
            </a:r>
          </a:p>
          <a:p>
            <a:pPr marL="457200" indent="-457200" eaLnBrk="0" fontAlgn="base" hangingPunct="0">
              <a:spcBef>
                <a:spcPct val="0"/>
              </a:spcBef>
              <a:spcAft>
                <a:spcPct val="0"/>
              </a:spcAft>
              <a:buFontTx/>
              <a:buAutoNum type="alphaLcParenBoth"/>
            </a:pPr>
            <a:r>
              <a:rPr lang="en-US" sz="1600" b="1" dirty="0">
                <a:solidFill>
                  <a:srgbClr val="FF0000"/>
                </a:solidFill>
                <a:latin typeface="Arial" pitchFamily="34" charset="0"/>
                <a:cs typeface="Arial" pitchFamily="34" charset="0"/>
              </a:rPr>
              <a:t>how much work is done to reach the ground?</a:t>
            </a:r>
          </a:p>
          <a:p>
            <a:pPr marL="457200" indent="-457200" eaLnBrk="0" fontAlgn="base" hangingPunct="0">
              <a:spcBef>
                <a:spcPct val="0"/>
              </a:spcBef>
              <a:spcAft>
                <a:spcPct val="0"/>
              </a:spcAft>
              <a:buFontTx/>
              <a:buAutoNum type="alphaLcParenBoth"/>
            </a:pPr>
            <a:r>
              <a:rPr lang="en-US" sz="1600" b="1" dirty="0">
                <a:solidFill>
                  <a:srgbClr val="FF0000"/>
                </a:solidFill>
                <a:latin typeface="Arial" pitchFamily="34" charset="0"/>
                <a:cs typeface="Arial" pitchFamily="34" charset="0"/>
              </a:rPr>
              <a:t>which force did the work?</a:t>
            </a:r>
            <a:endParaRPr lang="en-US" sz="1600" b="1" dirty="0">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Tx/>
              <a:buAutoNum type="alphaLcParenBoth"/>
              <a:tabLst/>
            </a:pPr>
            <a:r>
              <a:rPr lang="en-US" sz="1600" b="1" dirty="0">
                <a:solidFill>
                  <a:srgbClr val="FF0000"/>
                </a:solidFill>
                <a:latin typeface="Arial" pitchFamily="34" charset="0"/>
                <a:cs typeface="Arial" pitchFamily="34" charset="0"/>
              </a:rPr>
              <a:t>what  is the power when did it hit the ground?</a:t>
            </a:r>
          </a:p>
          <a:p>
            <a:pPr marL="457200" marR="0" lvl="0" indent="-457200" algn="l" defTabSz="914400" rtl="0" eaLnBrk="0" fontAlgn="base" latinLnBrk="0" hangingPunct="0">
              <a:lnSpc>
                <a:spcPct val="100000"/>
              </a:lnSpc>
              <a:spcBef>
                <a:spcPct val="0"/>
              </a:spcBef>
              <a:spcAft>
                <a:spcPct val="0"/>
              </a:spcAft>
              <a:buClrTx/>
              <a:buSzTx/>
              <a:buFontTx/>
              <a:buAutoNum type="alphaLcParenBoth"/>
              <a:tabLst/>
            </a:pPr>
            <a:r>
              <a:rPr lang="en-US" sz="1600" b="1" dirty="0">
                <a:solidFill>
                  <a:srgbClr val="FF0000"/>
                </a:solidFill>
                <a:latin typeface="Arial" pitchFamily="34" charset="0"/>
                <a:cs typeface="Arial" pitchFamily="34" charset="0"/>
              </a:rPr>
              <a:t>after striking the ground if the body comes in rest how much heat did it generate in the ground?</a:t>
            </a:r>
          </a:p>
          <a:p>
            <a:pPr marL="457200" marR="0" lvl="0" indent="-457200" algn="l" defTabSz="914400" rtl="0" eaLnBrk="0" fontAlgn="base" latinLnBrk="0" hangingPunct="0">
              <a:lnSpc>
                <a:spcPct val="100000"/>
              </a:lnSpc>
              <a:spcBef>
                <a:spcPct val="0"/>
              </a:spcBef>
              <a:spcAft>
                <a:spcPct val="0"/>
              </a:spcAft>
              <a:buClrTx/>
              <a:buSzTx/>
              <a:buFontTx/>
              <a:buAutoNum type="alphaLcParenBoth"/>
              <a:tabLst/>
            </a:pPr>
            <a:r>
              <a:rPr kumimoji="0" lang="en-US" sz="1600" b="1" i="0" u="none" strike="noStrike" cap="none" normalizeH="0" baseline="0" dirty="0">
                <a:ln>
                  <a:noFill/>
                </a:ln>
                <a:solidFill>
                  <a:srgbClr val="FF0000"/>
                </a:solidFill>
                <a:effectLst/>
                <a:latin typeface="Arial" pitchFamily="34" charset="0"/>
                <a:cs typeface="Arial" pitchFamily="34" charset="0"/>
              </a:rPr>
              <a:t>If the body bounced back with</a:t>
            </a:r>
            <a:r>
              <a:rPr kumimoji="0" lang="en-US" sz="1600" b="1" i="0" u="none" strike="noStrike" cap="none" normalizeH="0" dirty="0">
                <a:ln>
                  <a:noFill/>
                </a:ln>
                <a:solidFill>
                  <a:srgbClr val="FF0000"/>
                </a:solidFill>
                <a:effectLst/>
                <a:latin typeface="Arial" pitchFamily="34" charset="0"/>
                <a:cs typeface="Arial" pitchFamily="34" charset="0"/>
              </a:rPr>
              <a:t> one third of its final velocity how much work is done by the friction?</a:t>
            </a:r>
            <a:endParaRPr kumimoji="0" lang="en-US" sz="1600" b="1" i="0" u="none" strike="noStrike" cap="none" normalizeH="0" baseline="0" dirty="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pitchFamily="34" charset="0"/>
              <a:cs typeface="Arial" pitchFamily="34" charset="0"/>
            </a:endParaRPr>
          </a:p>
        </p:txBody>
      </p:sp>
      <p:sp>
        <p:nvSpPr>
          <p:cNvPr id="22" name="TextBox 21"/>
          <p:cNvSpPr txBox="1"/>
          <p:nvPr/>
        </p:nvSpPr>
        <p:spPr>
          <a:xfrm>
            <a:off x="1752600" y="5943600"/>
            <a:ext cx="5863080" cy="369332"/>
          </a:xfrm>
          <a:prstGeom prst="rect">
            <a:avLst/>
          </a:prstGeom>
          <a:noFill/>
        </p:spPr>
        <p:txBody>
          <a:bodyPr wrap="none" rtlCol="0">
            <a:spAutoFit/>
          </a:bodyPr>
          <a:lstStyle/>
          <a:p>
            <a:r>
              <a:rPr lang="en-US" dirty="0"/>
              <a:t>a. 19.8 m/s, b. 392 J, c. gravitational, d. 388 W e.  392 J f. 697</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5580529" y="2151529"/>
            <a:ext cx="3155577" cy="2994213"/>
          </a:xfrm>
          <a:custGeom>
            <a:avLst/>
            <a:gdLst>
              <a:gd name="connsiteX0" fmla="*/ 0 w 3155577"/>
              <a:gd name="connsiteY0" fmla="*/ 0 h 2994213"/>
              <a:gd name="connsiteX1" fmla="*/ 1586753 w 3155577"/>
              <a:gd name="connsiteY1" fmla="*/ 2541495 h 2994213"/>
              <a:gd name="connsiteX2" fmla="*/ 2810436 w 3155577"/>
              <a:gd name="connsiteY2" fmla="*/ 2716306 h 2994213"/>
              <a:gd name="connsiteX3" fmla="*/ 3119718 w 3155577"/>
              <a:gd name="connsiteY3" fmla="*/ 1909483 h 2994213"/>
              <a:gd name="connsiteX4" fmla="*/ 2595283 w 3155577"/>
              <a:gd name="connsiteY4" fmla="*/ 1385047 h 2994213"/>
              <a:gd name="connsiteX5" fmla="*/ 1949824 w 3155577"/>
              <a:gd name="connsiteY5" fmla="*/ 1694330 h 2994213"/>
              <a:gd name="connsiteX6" fmla="*/ 1909483 w 3155577"/>
              <a:gd name="connsiteY6" fmla="*/ 2366683 h 299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5577" h="2994213">
                <a:moveTo>
                  <a:pt x="0" y="0"/>
                </a:moveTo>
                <a:cubicBezTo>
                  <a:pt x="559173" y="1044388"/>
                  <a:pt x="1118347" y="2088777"/>
                  <a:pt x="1586753" y="2541495"/>
                </a:cubicBezTo>
                <a:cubicBezTo>
                  <a:pt x="2055159" y="2994213"/>
                  <a:pt x="2554942" y="2821641"/>
                  <a:pt x="2810436" y="2716306"/>
                </a:cubicBezTo>
                <a:cubicBezTo>
                  <a:pt x="3065930" y="2610971"/>
                  <a:pt x="3155577" y="2131360"/>
                  <a:pt x="3119718" y="1909483"/>
                </a:cubicBezTo>
                <a:cubicBezTo>
                  <a:pt x="3083859" y="1687607"/>
                  <a:pt x="2790265" y="1420906"/>
                  <a:pt x="2595283" y="1385047"/>
                </a:cubicBezTo>
                <a:cubicBezTo>
                  <a:pt x="2400301" y="1349188"/>
                  <a:pt x="2064124" y="1530724"/>
                  <a:pt x="1949824" y="1694330"/>
                </a:cubicBezTo>
                <a:cubicBezTo>
                  <a:pt x="1835524" y="1857936"/>
                  <a:pt x="1872503" y="2112309"/>
                  <a:pt x="1909483" y="236668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ounded Rectangle 4"/>
          <p:cNvSpPr/>
          <p:nvPr/>
        </p:nvSpPr>
        <p:spPr>
          <a:xfrm rot="19949121">
            <a:off x="5665196" y="2151710"/>
            <a:ext cx="113159" cy="141976"/>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 y="228600"/>
            <a:ext cx="8915400" cy="1200329"/>
          </a:xfrm>
          <a:prstGeom prst="rect">
            <a:avLst/>
          </a:prstGeom>
        </p:spPr>
        <p:txBody>
          <a:bodyPr wrap="square">
            <a:spAutoFit/>
          </a:bodyPr>
          <a:lstStyle/>
          <a:p>
            <a:r>
              <a:rPr lang="en-US" dirty="0"/>
              <a:t>Q3: In figure, a small block of mass m = 0.032Kg can slide along the frictionless loop-the-loop, with loop radius R = 12 cm. The block is released at Point P, at height h = 5.0R above the bottom of the loop. How much work does the gravitational force do on the block as the block travels from point P to (a) point Q (b) the top of the loop ? </a:t>
            </a:r>
            <a:r>
              <a:rPr lang="en-US" dirty="0">
                <a:solidFill>
                  <a:srgbClr val="4118EE"/>
                </a:solidFill>
              </a:rPr>
              <a:t>Answers: (a) 0.15J, (b) 0.11J</a:t>
            </a:r>
          </a:p>
        </p:txBody>
      </p:sp>
      <p:sp>
        <p:nvSpPr>
          <p:cNvPr id="9" name="TextBox 8"/>
          <p:cNvSpPr txBox="1"/>
          <p:nvPr/>
        </p:nvSpPr>
        <p:spPr>
          <a:xfrm>
            <a:off x="5867400" y="2057400"/>
            <a:ext cx="303288" cy="369332"/>
          </a:xfrm>
          <a:prstGeom prst="rect">
            <a:avLst/>
          </a:prstGeom>
          <a:noFill/>
        </p:spPr>
        <p:txBody>
          <a:bodyPr wrap="none" rtlCol="0">
            <a:spAutoFit/>
          </a:bodyPr>
          <a:lstStyle/>
          <a:p>
            <a:r>
              <a:rPr lang="en-US" dirty="0"/>
              <a:t>P</a:t>
            </a:r>
          </a:p>
        </p:txBody>
      </p:sp>
      <p:sp>
        <p:nvSpPr>
          <p:cNvPr id="10" name="TextBox 9"/>
          <p:cNvSpPr txBox="1"/>
          <p:nvPr/>
        </p:nvSpPr>
        <p:spPr>
          <a:xfrm>
            <a:off x="8626758" y="3875469"/>
            <a:ext cx="340158" cy="369332"/>
          </a:xfrm>
          <a:prstGeom prst="rect">
            <a:avLst/>
          </a:prstGeom>
          <a:noFill/>
        </p:spPr>
        <p:txBody>
          <a:bodyPr wrap="none" rtlCol="0">
            <a:spAutoFit/>
          </a:bodyPr>
          <a:lstStyle/>
          <a:p>
            <a:r>
              <a:rPr lang="en-US" dirty="0"/>
              <a:t>Q</a:t>
            </a:r>
          </a:p>
        </p:txBody>
      </p:sp>
      <p:cxnSp>
        <p:nvCxnSpPr>
          <p:cNvPr id="12" name="Straight Connector 11"/>
          <p:cNvCxnSpPr/>
          <p:nvPr/>
        </p:nvCxnSpPr>
        <p:spPr>
          <a:xfrm flipV="1">
            <a:off x="5105400" y="5002306"/>
            <a:ext cx="4038600" cy="26894"/>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19"/>
          <p:cNvGrpSpPr/>
          <p:nvPr/>
        </p:nvGrpSpPr>
        <p:grpSpPr>
          <a:xfrm>
            <a:off x="5484706" y="2209800"/>
            <a:ext cx="306494" cy="2819400"/>
            <a:chOff x="5484706" y="2209800"/>
            <a:chExt cx="306494" cy="2819400"/>
          </a:xfrm>
        </p:grpSpPr>
        <p:cxnSp>
          <p:nvCxnSpPr>
            <p:cNvPr id="16" name="Straight Connector 15"/>
            <p:cNvCxnSpPr/>
            <p:nvPr/>
          </p:nvCxnSpPr>
          <p:spPr>
            <a:xfrm rot="5400000">
              <a:off x="4152900" y="3619500"/>
              <a:ext cx="2819400" cy="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484706" y="3581400"/>
              <a:ext cx="306494" cy="369332"/>
            </a:xfrm>
            <a:prstGeom prst="rect">
              <a:avLst/>
            </a:prstGeom>
            <a:noFill/>
          </p:spPr>
          <p:txBody>
            <a:bodyPr wrap="none" rtlCol="0">
              <a:spAutoFit/>
            </a:bodyPr>
            <a:lstStyle/>
            <a:p>
              <a:r>
                <a:rPr lang="en-US" dirty="0"/>
                <a:t>h</a:t>
              </a:r>
            </a:p>
          </p:txBody>
        </p:sp>
      </p:grpSp>
      <p:grpSp>
        <p:nvGrpSpPr>
          <p:cNvPr id="3" name="Group 29"/>
          <p:cNvGrpSpPr/>
          <p:nvPr/>
        </p:nvGrpSpPr>
        <p:grpSpPr>
          <a:xfrm>
            <a:off x="8077200" y="4191000"/>
            <a:ext cx="1066800" cy="838200"/>
            <a:chOff x="8077200" y="4191000"/>
            <a:chExt cx="1066800" cy="838200"/>
          </a:xfrm>
        </p:grpSpPr>
        <p:grpSp>
          <p:nvGrpSpPr>
            <p:cNvPr id="7" name="Group 20"/>
            <p:cNvGrpSpPr/>
            <p:nvPr/>
          </p:nvGrpSpPr>
          <p:grpSpPr>
            <a:xfrm>
              <a:off x="8761306" y="4191000"/>
              <a:ext cx="309700" cy="838200"/>
              <a:chOff x="5484706" y="4038600"/>
              <a:chExt cx="309700" cy="838200"/>
            </a:xfrm>
          </p:grpSpPr>
          <p:cxnSp>
            <p:nvCxnSpPr>
              <p:cNvPr id="22" name="Straight Connector 21"/>
              <p:cNvCxnSpPr/>
              <p:nvPr/>
            </p:nvCxnSpPr>
            <p:spPr>
              <a:xfrm rot="5400000">
                <a:off x="5143500" y="4457700"/>
                <a:ext cx="838200" cy="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484706" y="4126468"/>
                <a:ext cx="309700" cy="369332"/>
              </a:xfrm>
              <a:prstGeom prst="rect">
                <a:avLst/>
              </a:prstGeom>
              <a:noFill/>
            </p:spPr>
            <p:txBody>
              <a:bodyPr wrap="none" rtlCol="0">
                <a:spAutoFit/>
              </a:bodyPr>
              <a:lstStyle/>
              <a:p>
                <a:r>
                  <a:rPr lang="en-US" dirty="0"/>
                  <a:t>R</a:t>
                </a:r>
              </a:p>
            </p:txBody>
          </p:sp>
        </p:grpSp>
        <p:cxnSp>
          <p:nvCxnSpPr>
            <p:cNvPr id="27" name="Straight Connector 26"/>
            <p:cNvCxnSpPr/>
            <p:nvPr/>
          </p:nvCxnSpPr>
          <p:spPr>
            <a:xfrm>
              <a:off x="8077200" y="4191000"/>
              <a:ext cx="1066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Group 32"/>
          <p:cNvGrpSpPr/>
          <p:nvPr/>
        </p:nvGrpSpPr>
        <p:grpSpPr>
          <a:xfrm>
            <a:off x="7530354" y="3845860"/>
            <a:ext cx="546846" cy="497540"/>
            <a:chOff x="7530354" y="3845860"/>
            <a:chExt cx="546846" cy="497540"/>
          </a:xfrm>
        </p:grpSpPr>
        <p:cxnSp>
          <p:nvCxnSpPr>
            <p:cNvPr id="34" name="Straight Arrow Connector 33"/>
            <p:cNvCxnSpPr/>
            <p:nvPr/>
          </p:nvCxnSpPr>
          <p:spPr>
            <a:xfrm>
              <a:off x="7530354" y="3845860"/>
              <a:ext cx="546846" cy="34514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620000" y="3974068"/>
              <a:ext cx="309700" cy="369332"/>
            </a:xfrm>
            <a:prstGeom prst="rect">
              <a:avLst/>
            </a:prstGeom>
            <a:noFill/>
          </p:spPr>
          <p:txBody>
            <a:bodyPr wrap="none" rtlCol="0">
              <a:spAutoFit/>
            </a:bodyPr>
            <a:lstStyle/>
            <a:p>
              <a:r>
                <a:rPr lang="en-US" dirty="0"/>
                <a:t>R</a:t>
              </a:r>
            </a:p>
          </p:txBody>
        </p:sp>
      </p:grpSp>
      <p:sp>
        <p:nvSpPr>
          <p:cNvPr id="20" name="Rectangle 19"/>
          <p:cNvSpPr/>
          <p:nvPr/>
        </p:nvSpPr>
        <p:spPr>
          <a:xfrm>
            <a:off x="228600" y="2209800"/>
            <a:ext cx="4876800" cy="1477328"/>
          </a:xfrm>
          <a:prstGeom prst="rect">
            <a:avLst/>
          </a:prstGeom>
        </p:spPr>
        <p:txBody>
          <a:bodyPr wrap="square">
            <a:spAutoFit/>
          </a:bodyPr>
          <a:lstStyle/>
          <a:p>
            <a:r>
              <a:rPr lang="en-US" dirty="0">
                <a:solidFill>
                  <a:srgbClr val="FF0000"/>
                </a:solidFill>
              </a:rPr>
              <a:t>If the gravitational potential energy of the block-earth system is taken to be zero at the bottom of the loop what is the potential energy at point (c) P, (d) at point Q, and (e) at the top of the loop? </a:t>
            </a:r>
            <a:r>
              <a:rPr lang="en-US" dirty="0">
                <a:solidFill>
                  <a:srgbClr val="4118EE"/>
                </a:solidFill>
              </a:rPr>
              <a:t>Answers (c) 0.19J (d) 0.038J (e) 0.075 J</a:t>
            </a:r>
          </a:p>
        </p:txBody>
      </p:sp>
      <p:sp>
        <p:nvSpPr>
          <p:cNvPr id="21" name="Rectangle 20"/>
          <p:cNvSpPr/>
          <p:nvPr/>
        </p:nvSpPr>
        <p:spPr>
          <a:xfrm>
            <a:off x="228600" y="4267200"/>
            <a:ext cx="4800600" cy="1200329"/>
          </a:xfrm>
          <a:prstGeom prst="rect">
            <a:avLst/>
          </a:prstGeom>
        </p:spPr>
        <p:txBody>
          <a:bodyPr wrap="square">
            <a:spAutoFit/>
          </a:bodyPr>
          <a:lstStyle/>
          <a:p>
            <a:r>
              <a:rPr lang="en-US" b="1" dirty="0"/>
              <a:t>If instead of merely being released , a block is given some initial speed downward along the track, do the answers to (a) through (e) decrease, increase or remains the same.</a:t>
            </a:r>
          </a:p>
        </p:txBody>
      </p:sp>
      <p:sp>
        <p:nvSpPr>
          <p:cNvPr id="24" name="TextBox 23"/>
          <p:cNvSpPr txBox="1"/>
          <p:nvPr/>
        </p:nvSpPr>
        <p:spPr>
          <a:xfrm>
            <a:off x="1447800" y="5791200"/>
            <a:ext cx="2718180" cy="369332"/>
          </a:xfrm>
          <a:prstGeom prst="rect">
            <a:avLst/>
          </a:prstGeom>
          <a:noFill/>
        </p:spPr>
        <p:txBody>
          <a:bodyPr wrap="none" rtlCol="0">
            <a:spAutoFit/>
          </a:bodyPr>
          <a:lstStyle/>
          <a:p>
            <a:r>
              <a:rPr lang="en-US" dirty="0">
                <a:solidFill>
                  <a:srgbClr val="0000FF"/>
                </a:solidFill>
              </a:rPr>
              <a:t>Answer: Remains the same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5.55556E-6 7.77778E-6 C 0.03091 0.08357 0.06199 0.16737 0.09133 0.2294 C 0.12067 0.29144 0.15105 0.34515 0.17657 0.37246 C 0.20209 0.39977 0.22518 0.39306 0.24428 0.39399 C 0.26338 0.39491 0.27987 0.38612 0.29133 0.37825 C 0.30279 0.37038 0.30782 0.36274 0.31338 0.347 C 0.31893 0.33126 0.32188 0.30765 0.32501 0.28427 " pathEditMode="relative" ptsTypes="aaaaaaA">
                                      <p:cBhvr>
                                        <p:cTn id="10" dur="2000" fill="hold"/>
                                        <p:tgtEl>
                                          <p:spTgt spid="5"/>
                                        </p:tgtEl>
                                        <p:attrNameLst>
                                          <p:attrName>ppt_x</p:attrName>
                                          <p:attrName>ppt_y</p:attrName>
                                        </p:attrNameLst>
                                      </p:cBhvr>
                                    </p:animMotion>
                                  </p:childTnLst>
                                </p:cTn>
                              </p:par>
                            </p:childTnLst>
                          </p:cTn>
                        </p:par>
                        <p:par>
                          <p:cTn id="11" fill="hold">
                            <p:stCondLst>
                              <p:cond delay="2000"/>
                            </p:stCondLst>
                            <p:childTnLst>
                              <p:par>
                                <p:cTn id="12" presetID="1"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grpId="1" nodeType="clickEffect">
                                  <p:stCondLst>
                                    <p:cond delay="0"/>
                                  </p:stCondLst>
                                  <p:childTnLst>
                                    <p:animMotion origin="layout" path="M 0 0 C 0.04306 0.12107 0.08629 0.24213 0.12795 0.30787 C 0.16962 0.37361 0.21858 0.39028 0.25 0.39422 C 0.28143 0.39815 0.30469 0.35301 0.31615 0.33148 C 0.32761 0.30996 0.32222 0.28565 0.3191 0.26482 C 0.31597 0.24398 0.3066 0.21852 0.29705 0.20602 C 0.2875 0.19352 0.27465 0.1919 0.26181 0.19028 " pathEditMode="relative" ptsTypes="aaaaaaA">
                                      <p:cBhvr>
                                        <p:cTn id="17" dur="2000" fill="hold"/>
                                        <p:tgtEl>
                                          <p:spTgt spid="5"/>
                                        </p:tgtEl>
                                        <p:attrNameLst>
                                          <p:attrName>ppt_x</p:attrName>
                                          <p:attrName>ppt_y</p:attrName>
                                        </p:attrNameLst>
                                      </p:cBhvr>
                                    </p:animMotion>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0" grpId="0"/>
      <p:bldP spid="21" grpId="0"/>
      <p:bldP spid="2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28600"/>
            <a:ext cx="8686800" cy="3581400"/>
          </a:xfrm>
        </p:spPr>
        <p:txBody>
          <a:bodyPr>
            <a:noAutofit/>
          </a:bodyPr>
          <a:lstStyle/>
          <a:p>
            <a:pPr algn="l"/>
            <a:r>
              <a:rPr lang="en-US" sz="1800" b="1" dirty="0">
                <a:solidFill>
                  <a:srgbClr val="00B0F0"/>
                </a:solidFill>
                <a:latin typeface="Comic Sans MS" pitchFamily="66" charset="0"/>
              </a:rPr>
              <a:t>Q2: </a:t>
            </a:r>
            <a:r>
              <a:rPr lang="en-US" sz="1800" b="1" dirty="0">
                <a:solidFill>
                  <a:srgbClr val="FF0000"/>
                </a:solidFill>
                <a:latin typeface="Comic Sans MS" pitchFamily="66" charset="0"/>
              </a:rPr>
              <a:t>In Figure a horizontal force </a:t>
            </a:r>
            <a:r>
              <a:rPr lang="en-US" sz="1800" b="1" dirty="0" err="1">
                <a:solidFill>
                  <a:srgbClr val="FF0000"/>
                </a:solidFill>
                <a:latin typeface="Comic Sans MS" pitchFamily="66" charset="0"/>
              </a:rPr>
              <a:t>F</a:t>
            </a:r>
            <a:r>
              <a:rPr lang="en-US" sz="1800" b="1" baseline="-25000" dirty="0" err="1">
                <a:solidFill>
                  <a:srgbClr val="FF0000"/>
                </a:solidFill>
                <a:latin typeface="Comic Sans MS" pitchFamily="66" charset="0"/>
              </a:rPr>
              <a:t>a</a:t>
            </a:r>
            <a:r>
              <a:rPr lang="en-US" sz="1800" b="1" dirty="0">
                <a:solidFill>
                  <a:srgbClr val="FF0000"/>
                </a:solidFill>
                <a:latin typeface="Comic Sans MS" pitchFamily="66" charset="0"/>
              </a:rPr>
              <a:t> of magnitude 20.0 N is applied to 3.00 Kg Psychology book as the book slides a distance d = 0.500 m up a frictionless ramp at an angle </a:t>
            </a:r>
            <a:r>
              <a:rPr lang="el-GR" sz="1800" b="1" dirty="0">
                <a:solidFill>
                  <a:srgbClr val="FF0000"/>
                </a:solidFill>
                <a:latin typeface="Comic Sans MS" pitchFamily="66" charset="0"/>
              </a:rPr>
              <a:t>Θ</a:t>
            </a:r>
            <a:r>
              <a:rPr lang="en-US" sz="1800" b="1" dirty="0">
                <a:solidFill>
                  <a:srgbClr val="FF0000"/>
                </a:solidFill>
                <a:latin typeface="Comic Sans MS" pitchFamily="66" charset="0"/>
              </a:rPr>
              <a:t> = 30</a:t>
            </a:r>
            <a:r>
              <a:rPr lang="en-US" sz="1800" b="1" baseline="30000" dirty="0">
                <a:solidFill>
                  <a:srgbClr val="FF0000"/>
                </a:solidFill>
                <a:latin typeface="Comic Sans MS" pitchFamily="66" charset="0"/>
              </a:rPr>
              <a:t>0</a:t>
            </a:r>
            <a:r>
              <a:rPr lang="en-US" sz="1800" b="1" dirty="0">
                <a:solidFill>
                  <a:srgbClr val="FF0000"/>
                </a:solidFill>
                <a:latin typeface="Comic Sans MS" pitchFamily="66" charset="0"/>
              </a:rPr>
              <a:t>. During the displacement what is the work done on the book by </a:t>
            </a:r>
            <a:br>
              <a:rPr lang="en-US" sz="1800" b="1" dirty="0">
                <a:solidFill>
                  <a:srgbClr val="FF0000"/>
                </a:solidFill>
                <a:latin typeface="Comic Sans MS" pitchFamily="66" charset="0"/>
              </a:rPr>
            </a:br>
            <a:r>
              <a:rPr lang="en-US" sz="1800" b="1" dirty="0">
                <a:solidFill>
                  <a:srgbClr val="0000FF"/>
                </a:solidFill>
                <a:latin typeface="Comic Sans MS" pitchFamily="66" charset="0"/>
              </a:rPr>
              <a:t>(a) the net force</a:t>
            </a:r>
            <a:r>
              <a:rPr lang="en-US" sz="1800" b="1" dirty="0">
                <a:solidFill>
                  <a:srgbClr val="FF0000"/>
                </a:solidFill>
                <a:latin typeface="Comic Sans MS" pitchFamily="66" charset="0"/>
              </a:rPr>
              <a:t>, </a:t>
            </a:r>
            <a:br>
              <a:rPr lang="en-US" sz="1800" b="1" dirty="0">
                <a:solidFill>
                  <a:srgbClr val="FF0000"/>
                </a:solidFill>
                <a:latin typeface="Comic Sans MS" pitchFamily="66" charset="0"/>
              </a:rPr>
            </a:br>
            <a:r>
              <a:rPr lang="en-US" sz="1800" b="1" dirty="0">
                <a:solidFill>
                  <a:srgbClr val="00B0F0"/>
                </a:solidFill>
                <a:latin typeface="Comic Sans MS" pitchFamily="66" charset="0"/>
              </a:rPr>
              <a:t>(b) the gravitational force </a:t>
            </a:r>
            <a:br>
              <a:rPr lang="en-US" sz="1800" b="1" dirty="0">
                <a:solidFill>
                  <a:srgbClr val="00B0F0"/>
                </a:solidFill>
                <a:latin typeface="Comic Sans MS" pitchFamily="66" charset="0"/>
              </a:rPr>
            </a:br>
            <a:r>
              <a:rPr lang="en-US" sz="1800" b="1" dirty="0">
                <a:latin typeface="Comic Sans MS" pitchFamily="66" charset="0"/>
              </a:rPr>
              <a:t>(c) the normal force?</a:t>
            </a:r>
            <a:r>
              <a:rPr lang="en-US" sz="1800" b="1" dirty="0">
                <a:solidFill>
                  <a:srgbClr val="FF0000"/>
                </a:solidFill>
                <a:latin typeface="Comic Sans MS" pitchFamily="66" charset="0"/>
              </a:rPr>
              <a:t> </a:t>
            </a:r>
            <a:br>
              <a:rPr lang="en-US" sz="1800" b="1" dirty="0">
                <a:solidFill>
                  <a:srgbClr val="FF0000"/>
                </a:solidFill>
                <a:latin typeface="Comic Sans MS" pitchFamily="66" charset="0"/>
              </a:rPr>
            </a:br>
            <a:br>
              <a:rPr lang="en-US" sz="1800" b="1" dirty="0">
                <a:solidFill>
                  <a:srgbClr val="FF0000"/>
                </a:solidFill>
                <a:latin typeface="Comic Sans MS" pitchFamily="66" charset="0"/>
              </a:rPr>
            </a:br>
            <a:r>
              <a:rPr lang="en-US" sz="1800" b="1" dirty="0">
                <a:solidFill>
                  <a:srgbClr val="FF0000"/>
                </a:solidFill>
                <a:latin typeface="Comic Sans MS" pitchFamily="66" charset="0"/>
              </a:rPr>
              <a:t>If the book has zero kinetic energy at the start of the displacement what is the </a:t>
            </a:r>
            <a:br>
              <a:rPr lang="en-US" sz="1800" b="1" dirty="0">
                <a:solidFill>
                  <a:srgbClr val="FF0000"/>
                </a:solidFill>
                <a:latin typeface="Comic Sans MS" pitchFamily="66" charset="0"/>
              </a:rPr>
            </a:br>
            <a:r>
              <a:rPr lang="en-US" sz="1800" b="1" dirty="0">
                <a:latin typeface="Comic Sans MS" pitchFamily="66" charset="0"/>
              </a:rPr>
              <a:t>(d) speed </a:t>
            </a:r>
            <a:br>
              <a:rPr lang="en-US" sz="1800" b="1" dirty="0">
                <a:latin typeface="Comic Sans MS" pitchFamily="66" charset="0"/>
              </a:rPr>
            </a:br>
            <a:r>
              <a:rPr lang="en-US" sz="1800" b="1" dirty="0">
                <a:solidFill>
                  <a:srgbClr val="00B050"/>
                </a:solidFill>
                <a:latin typeface="Comic Sans MS" pitchFamily="66" charset="0"/>
              </a:rPr>
              <a:t>(e) potential energy </a:t>
            </a:r>
            <a:br>
              <a:rPr lang="en-US" sz="1800" b="1" dirty="0">
                <a:solidFill>
                  <a:srgbClr val="FF0000"/>
                </a:solidFill>
                <a:latin typeface="Comic Sans MS" pitchFamily="66" charset="0"/>
              </a:rPr>
            </a:br>
            <a:r>
              <a:rPr lang="en-US" sz="1800" b="1" dirty="0">
                <a:solidFill>
                  <a:srgbClr val="002060"/>
                </a:solidFill>
                <a:latin typeface="Comic Sans MS" pitchFamily="66" charset="0"/>
              </a:rPr>
              <a:t>(f) </a:t>
            </a:r>
            <a:r>
              <a:rPr lang="en-US" sz="1800" b="1" dirty="0">
                <a:solidFill>
                  <a:srgbClr val="0000FF"/>
                </a:solidFill>
                <a:latin typeface="Comic Sans MS" pitchFamily="66" charset="0"/>
              </a:rPr>
              <a:t>power at the end of the displacement?</a:t>
            </a:r>
            <a:r>
              <a:rPr lang="en-US" sz="1800" b="1" baseline="30000" dirty="0">
                <a:solidFill>
                  <a:srgbClr val="0000FF"/>
                </a:solidFill>
                <a:latin typeface="Comic Sans MS" pitchFamily="66" charset="0"/>
              </a:rPr>
              <a:t> </a:t>
            </a:r>
            <a:endParaRPr lang="en-US" sz="1800" b="1" dirty="0">
              <a:solidFill>
                <a:srgbClr val="0000FF"/>
              </a:solidFill>
              <a:latin typeface="Comic Sans MS" pitchFamily="66" charset="0"/>
            </a:endParaRPr>
          </a:p>
        </p:txBody>
      </p:sp>
      <p:grpSp>
        <p:nvGrpSpPr>
          <p:cNvPr id="4" name="Group 35"/>
          <p:cNvGrpSpPr/>
          <p:nvPr/>
        </p:nvGrpSpPr>
        <p:grpSpPr>
          <a:xfrm>
            <a:off x="5754766" y="3069608"/>
            <a:ext cx="3389234" cy="2340592"/>
            <a:chOff x="5754766" y="2438400"/>
            <a:chExt cx="3389234" cy="2340592"/>
          </a:xfrm>
        </p:grpSpPr>
        <p:grpSp>
          <p:nvGrpSpPr>
            <p:cNvPr id="5" name="Group 21"/>
            <p:cNvGrpSpPr/>
            <p:nvPr/>
          </p:nvGrpSpPr>
          <p:grpSpPr>
            <a:xfrm>
              <a:off x="5754766" y="3048001"/>
              <a:ext cx="3389234" cy="1730991"/>
              <a:chOff x="5754766" y="3048001"/>
              <a:chExt cx="3389234" cy="1730991"/>
            </a:xfrm>
          </p:grpSpPr>
          <p:grpSp>
            <p:nvGrpSpPr>
              <p:cNvPr id="6" name="Group 18"/>
              <p:cNvGrpSpPr/>
              <p:nvPr/>
            </p:nvGrpSpPr>
            <p:grpSpPr>
              <a:xfrm>
                <a:off x="5754766" y="3048001"/>
                <a:ext cx="3389234" cy="1524000"/>
                <a:chOff x="5754766" y="3048001"/>
                <a:chExt cx="3389234" cy="1524000"/>
              </a:xfrm>
            </p:grpSpPr>
            <p:cxnSp>
              <p:nvCxnSpPr>
                <p:cNvPr id="17" name="Straight Connector 16"/>
                <p:cNvCxnSpPr/>
                <p:nvPr/>
              </p:nvCxnSpPr>
              <p:spPr>
                <a:xfrm rot="10800000" flipH="1" flipV="1">
                  <a:off x="5754766" y="4550392"/>
                  <a:ext cx="3389233" cy="183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5759355" y="3048001"/>
                  <a:ext cx="3384645" cy="1524000"/>
                </a:xfrm>
                <a:custGeom>
                  <a:avLst/>
                  <a:gdLst>
                    <a:gd name="connsiteX0" fmla="*/ 0 w 3289111"/>
                    <a:gd name="connsiteY0" fmla="*/ 1378424 h 1419367"/>
                    <a:gd name="connsiteX1" fmla="*/ 3234520 w 3289111"/>
                    <a:gd name="connsiteY1" fmla="*/ 0 h 1419367"/>
                    <a:gd name="connsiteX2" fmla="*/ 3289111 w 3289111"/>
                    <a:gd name="connsiteY2" fmla="*/ 150125 h 1419367"/>
                    <a:gd name="connsiteX3" fmla="*/ 354842 w 3289111"/>
                    <a:gd name="connsiteY3" fmla="*/ 1419367 h 1419367"/>
                    <a:gd name="connsiteX4" fmla="*/ 0 w 3289111"/>
                    <a:gd name="connsiteY4" fmla="*/ 1378424 h 141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9111" h="1419367">
                      <a:moveTo>
                        <a:pt x="0" y="1378424"/>
                      </a:moveTo>
                      <a:lnTo>
                        <a:pt x="3234520" y="0"/>
                      </a:lnTo>
                      <a:lnTo>
                        <a:pt x="3289111" y="150125"/>
                      </a:lnTo>
                      <a:lnTo>
                        <a:pt x="354842" y="1419367"/>
                      </a:lnTo>
                      <a:lnTo>
                        <a:pt x="0" y="1378424"/>
                      </a:lnTo>
                      <a:close/>
                    </a:path>
                  </a:pathLst>
                </a:cu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Arc 19"/>
              <p:cNvSpPr/>
              <p:nvPr/>
            </p:nvSpPr>
            <p:spPr>
              <a:xfrm>
                <a:off x="6629400" y="4321792"/>
                <a:ext cx="152400" cy="4572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6934200" y="4191000"/>
                <a:ext cx="336952" cy="369332"/>
              </a:xfrm>
              <a:prstGeom prst="rect">
                <a:avLst/>
              </a:prstGeom>
              <a:noFill/>
            </p:spPr>
            <p:txBody>
              <a:bodyPr wrap="none" rtlCol="0">
                <a:spAutoFit/>
              </a:bodyPr>
              <a:lstStyle/>
              <a:p>
                <a:r>
                  <a:rPr lang="el-GR" dirty="0"/>
                  <a:t>Θ</a:t>
                </a:r>
                <a:endParaRPr lang="en-US" dirty="0"/>
              </a:p>
            </p:txBody>
          </p:sp>
        </p:grpSp>
        <p:sp>
          <p:nvSpPr>
            <p:cNvPr id="23" name="Rounded Rectangle 22"/>
            <p:cNvSpPr/>
            <p:nvPr/>
          </p:nvSpPr>
          <p:spPr>
            <a:xfrm rot="20147710">
              <a:off x="5812808" y="3903585"/>
              <a:ext cx="1295400" cy="304800"/>
            </a:xfrm>
            <a:prstGeom prst="roundRect">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psychology</a:t>
              </a:r>
            </a:p>
          </p:txBody>
        </p:sp>
        <p:cxnSp>
          <p:nvCxnSpPr>
            <p:cNvPr id="25" name="Straight Arrow Connector 24"/>
            <p:cNvCxnSpPr/>
            <p:nvPr/>
          </p:nvCxnSpPr>
          <p:spPr>
            <a:xfrm>
              <a:off x="6629400" y="4114800"/>
              <a:ext cx="1676400" cy="158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848600" y="3733800"/>
              <a:ext cx="357983" cy="369332"/>
            </a:xfrm>
            <a:prstGeom prst="rect">
              <a:avLst/>
            </a:prstGeom>
            <a:noFill/>
          </p:spPr>
          <p:txBody>
            <a:bodyPr wrap="none" rtlCol="0">
              <a:spAutoFit/>
            </a:bodyPr>
            <a:lstStyle/>
            <a:p>
              <a:r>
                <a:rPr lang="en-US" dirty="0" err="1"/>
                <a:t>F</a:t>
              </a:r>
              <a:r>
                <a:rPr lang="en-US" baseline="-25000" dirty="0" err="1"/>
                <a:t>a</a:t>
              </a:r>
              <a:endParaRPr lang="en-US" dirty="0"/>
            </a:p>
          </p:txBody>
        </p:sp>
        <p:cxnSp>
          <p:nvCxnSpPr>
            <p:cNvPr id="28" name="Straight Connector 27"/>
            <p:cNvCxnSpPr/>
            <p:nvPr/>
          </p:nvCxnSpPr>
          <p:spPr>
            <a:xfrm rot="16200000" flipH="1">
              <a:off x="6591300" y="3467100"/>
              <a:ext cx="76200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8267699" y="2628901"/>
              <a:ext cx="76200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6934200" y="2667000"/>
              <a:ext cx="1600200" cy="83820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rot="20036367">
              <a:off x="7484306" y="2749026"/>
              <a:ext cx="458894" cy="369332"/>
            </a:xfrm>
            <a:prstGeom prst="rect">
              <a:avLst/>
            </a:prstGeom>
            <a:noFill/>
          </p:spPr>
          <p:txBody>
            <a:bodyPr wrap="square" rtlCol="0">
              <a:spAutoFit/>
            </a:bodyPr>
            <a:lstStyle/>
            <a:p>
              <a:r>
                <a:rPr lang="en-US" dirty="0"/>
                <a:t>d</a:t>
              </a:r>
            </a:p>
          </p:txBody>
        </p:sp>
      </p:grpSp>
      <p:sp>
        <p:nvSpPr>
          <p:cNvPr id="22" name="TextBox 21"/>
          <p:cNvSpPr txBox="1"/>
          <p:nvPr/>
        </p:nvSpPr>
        <p:spPr>
          <a:xfrm>
            <a:off x="990600" y="5715000"/>
            <a:ext cx="5157566" cy="369332"/>
          </a:xfrm>
          <a:prstGeom prst="rect">
            <a:avLst/>
          </a:prstGeom>
          <a:noFill/>
        </p:spPr>
        <p:txBody>
          <a:bodyPr wrap="none" rtlCol="0">
            <a:spAutoFit/>
          </a:bodyPr>
          <a:lstStyle/>
          <a:p>
            <a:r>
              <a:rPr lang="en-US" dirty="0"/>
              <a:t>a. 13.1 J, b.  -73.5 J c. zero d. 2.9 m/s, e. 73.5 f.  7.7 W</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40" name="Picture 4"/>
          <p:cNvPicPr>
            <a:picLocks noChangeAspect="1" noChangeArrowheads="1"/>
          </p:cNvPicPr>
          <p:nvPr/>
        </p:nvPicPr>
        <p:blipFill>
          <a:blip r:embed="rId2" cstate="print"/>
          <a:srcRect/>
          <a:stretch>
            <a:fillRect/>
          </a:stretch>
        </p:blipFill>
        <p:spPr bwMode="auto">
          <a:xfrm>
            <a:off x="6781800" y="762000"/>
            <a:ext cx="1685992" cy="2133600"/>
          </a:xfrm>
          <a:prstGeom prst="rect">
            <a:avLst/>
          </a:prstGeom>
          <a:noFill/>
          <a:ln w="9525">
            <a:noFill/>
            <a:miter lim="800000"/>
            <a:headEnd/>
            <a:tailEnd/>
          </a:ln>
        </p:spPr>
      </p:pic>
      <p:sp>
        <p:nvSpPr>
          <p:cNvPr id="6" name="Rectangle 5"/>
          <p:cNvSpPr/>
          <p:nvPr/>
        </p:nvSpPr>
        <p:spPr>
          <a:xfrm>
            <a:off x="381000" y="762000"/>
            <a:ext cx="6096000" cy="2308324"/>
          </a:xfrm>
          <a:prstGeom prst="rect">
            <a:avLst/>
          </a:prstGeom>
        </p:spPr>
        <p:txBody>
          <a:bodyPr wrap="square">
            <a:spAutoFit/>
          </a:bodyPr>
          <a:lstStyle/>
          <a:p>
            <a:r>
              <a:rPr lang="en-US" b="1" dirty="0">
                <a:solidFill>
                  <a:srgbClr val="0000FF"/>
                </a:solidFill>
              </a:rPr>
              <a:t>***Q25: In Fig. 7-35, a 0.250 kg block of cheese lies on the floor of a 900 kg elevator cab that is being pulled upward by a cable through distance d</a:t>
            </a:r>
            <a:r>
              <a:rPr lang="en-US" b="1" baseline="-25000" dirty="0">
                <a:solidFill>
                  <a:srgbClr val="0000FF"/>
                </a:solidFill>
              </a:rPr>
              <a:t>1</a:t>
            </a:r>
            <a:r>
              <a:rPr lang="en-US" b="1" dirty="0">
                <a:solidFill>
                  <a:srgbClr val="0000FF"/>
                </a:solidFill>
              </a:rPr>
              <a:t>= 2.40 m and then through distance d</a:t>
            </a:r>
            <a:r>
              <a:rPr lang="en-US" b="1" baseline="-25000" dirty="0">
                <a:solidFill>
                  <a:srgbClr val="0000FF"/>
                </a:solidFill>
              </a:rPr>
              <a:t>2</a:t>
            </a:r>
            <a:r>
              <a:rPr lang="en-US" b="1" dirty="0">
                <a:solidFill>
                  <a:srgbClr val="0000FF"/>
                </a:solidFill>
              </a:rPr>
              <a:t>= 10.5 m. (a) Through d</a:t>
            </a:r>
            <a:r>
              <a:rPr lang="en-US" b="1" baseline="-25000" dirty="0">
                <a:solidFill>
                  <a:srgbClr val="0000FF"/>
                </a:solidFill>
              </a:rPr>
              <a:t>1</a:t>
            </a:r>
            <a:r>
              <a:rPr lang="en-US" b="1" dirty="0">
                <a:solidFill>
                  <a:srgbClr val="0000FF"/>
                </a:solidFill>
              </a:rPr>
              <a:t>,  if the normal force on the block from the floor has constant magnitude F</a:t>
            </a:r>
            <a:r>
              <a:rPr lang="en-US" b="1" baseline="-25000" dirty="0">
                <a:solidFill>
                  <a:srgbClr val="0000FF"/>
                </a:solidFill>
              </a:rPr>
              <a:t>N </a:t>
            </a:r>
            <a:r>
              <a:rPr lang="en-US" b="1" dirty="0">
                <a:solidFill>
                  <a:srgbClr val="0000FF"/>
                </a:solidFill>
              </a:rPr>
              <a:t>=3.00 N, how much work is done on the cab by the force from the cable? (b) Through d</a:t>
            </a:r>
            <a:r>
              <a:rPr lang="en-US" b="1" baseline="-25000" dirty="0">
                <a:solidFill>
                  <a:srgbClr val="0000FF"/>
                </a:solidFill>
              </a:rPr>
              <a:t>2</a:t>
            </a:r>
            <a:r>
              <a:rPr lang="en-US" b="1" dirty="0">
                <a:solidFill>
                  <a:srgbClr val="0000FF"/>
                </a:solidFill>
              </a:rPr>
              <a:t>,if the work done on the cab by the (constant force from the cable is 92.61. kJ, what is the magnitude of F</a:t>
            </a:r>
            <a:r>
              <a:rPr lang="en-US" b="1" baseline="-25000" dirty="0">
                <a:solidFill>
                  <a:srgbClr val="0000FF"/>
                </a:solidFill>
              </a:rPr>
              <a:t>N</a:t>
            </a:r>
            <a:r>
              <a:rPr lang="en-US" b="1" dirty="0">
                <a:solidFill>
                  <a:srgbClr val="0000FF"/>
                </a:solidFill>
              </a:rPr>
              <a:t>?</a:t>
            </a:r>
          </a:p>
        </p:txBody>
      </p:sp>
      <p:sp>
        <p:nvSpPr>
          <p:cNvPr id="7" name="Rectangle 6"/>
          <p:cNvSpPr/>
          <p:nvPr/>
        </p:nvSpPr>
        <p:spPr>
          <a:xfrm>
            <a:off x="609600" y="3581400"/>
            <a:ext cx="5181600" cy="1754326"/>
          </a:xfrm>
          <a:prstGeom prst="rect">
            <a:avLst/>
          </a:prstGeom>
        </p:spPr>
        <p:txBody>
          <a:bodyPr wrap="square">
            <a:spAutoFit/>
          </a:bodyPr>
          <a:lstStyle/>
          <a:p>
            <a:r>
              <a:rPr lang="en-US" b="1" dirty="0"/>
              <a:t>**Q20:  In Fig. 7-32, a constant </a:t>
            </a:r>
            <a:r>
              <a:rPr lang="fr-FR" b="1" dirty="0"/>
              <a:t>force F</a:t>
            </a:r>
            <a:r>
              <a:rPr lang="fr-FR" b="1" baseline="-25000" dirty="0"/>
              <a:t>a</a:t>
            </a:r>
            <a:r>
              <a:rPr lang="fr-FR" b="1" dirty="0"/>
              <a:t> magnitude 82.0 N </a:t>
            </a:r>
            <a:r>
              <a:rPr lang="fr-FR" b="1" dirty="0" err="1"/>
              <a:t>is</a:t>
            </a:r>
            <a:r>
              <a:rPr lang="fr-FR" b="1" dirty="0"/>
              <a:t> </a:t>
            </a:r>
            <a:r>
              <a:rPr lang="en-US" b="1" dirty="0"/>
              <a:t>applied to a 3.00 kg shoe box at angle </a:t>
            </a:r>
            <a:r>
              <a:rPr lang="el-GR" b="1" dirty="0"/>
              <a:t>φ</a:t>
            </a:r>
            <a:r>
              <a:rPr lang="en-US" b="1" dirty="0"/>
              <a:t>=53</a:t>
            </a:r>
            <a:r>
              <a:rPr lang="en-US" b="1" baseline="30000" dirty="0"/>
              <a:t>o</a:t>
            </a:r>
            <a:r>
              <a:rPr lang="en-US" b="1" dirty="0"/>
              <a:t>, causing the box to move up a frictionless ramp at constant speed. How much work is done on the box by </a:t>
            </a:r>
            <a:r>
              <a:rPr lang="en-US" b="1" dirty="0" err="1"/>
              <a:t>F</a:t>
            </a:r>
            <a:r>
              <a:rPr lang="en-US" b="1" baseline="-25000" dirty="0" err="1"/>
              <a:t>a</a:t>
            </a:r>
            <a:r>
              <a:rPr lang="en-US" b="1" dirty="0"/>
              <a:t> when the box has moved through vertical distance h = 0.150 m?</a:t>
            </a:r>
          </a:p>
        </p:txBody>
      </p:sp>
      <p:pic>
        <p:nvPicPr>
          <p:cNvPr id="270341" name="Picture 5"/>
          <p:cNvPicPr>
            <a:picLocks noChangeAspect="1" noChangeArrowheads="1"/>
          </p:cNvPicPr>
          <p:nvPr/>
        </p:nvPicPr>
        <p:blipFill>
          <a:blip r:embed="rId3" cstate="print"/>
          <a:srcRect/>
          <a:stretch>
            <a:fillRect/>
          </a:stretch>
        </p:blipFill>
        <p:spPr bwMode="auto">
          <a:xfrm>
            <a:off x="6096000" y="3581400"/>
            <a:ext cx="2390775" cy="1533525"/>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8600"/>
            <a:ext cx="8839200" cy="2862322"/>
          </a:xfrm>
          <a:prstGeom prst="rect">
            <a:avLst/>
          </a:prstGeom>
        </p:spPr>
        <p:txBody>
          <a:bodyPr wrap="square">
            <a:spAutoFit/>
          </a:bodyPr>
          <a:lstStyle/>
          <a:p>
            <a:r>
              <a:rPr lang="en-US" b="1" dirty="0"/>
              <a:t>Q4</a:t>
            </a:r>
            <a:r>
              <a:rPr lang="en-US" dirty="0"/>
              <a:t>. A worker does 500 J of work in moving a 20 kg box a distance </a:t>
            </a:r>
            <a:r>
              <a:rPr lang="en-US" i="1" dirty="0"/>
              <a:t>2.0 m</a:t>
            </a:r>
            <a:r>
              <a:rPr lang="en-US" dirty="0"/>
              <a:t> on a rough horizontal floor. The box starts from rest and its final velocity after moving 2.0 m is 4.0 m/s. </a:t>
            </a:r>
          </a:p>
          <a:p>
            <a:r>
              <a:rPr lang="en-US" dirty="0"/>
              <a:t>Find :</a:t>
            </a:r>
          </a:p>
          <a:p>
            <a:endParaRPr lang="en-US" dirty="0"/>
          </a:p>
          <a:p>
            <a:r>
              <a:rPr lang="en-US" dirty="0"/>
              <a:t>(a)work done by the friction between the box and the floor in moving 2.0 m distance </a:t>
            </a:r>
          </a:p>
          <a:p>
            <a:r>
              <a:rPr lang="en-US" dirty="0"/>
              <a:t>(b) Coefficient of kinetic friction between the box and the floor </a:t>
            </a:r>
          </a:p>
          <a:p>
            <a:r>
              <a:rPr lang="en-US" dirty="0"/>
              <a:t>(c) Net force on the box </a:t>
            </a:r>
          </a:p>
          <a:p>
            <a:r>
              <a:rPr lang="en-US" dirty="0"/>
              <a:t>(d) time taken to reach the distance 2m </a:t>
            </a:r>
          </a:p>
          <a:p>
            <a:r>
              <a:rPr lang="en-US" dirty="0"/>
              <a:t>(e) Energy lost during the process </a:t>
            </a:r>
          </a:p>
          <a:p>
            <a:r>
              <a:rPr lang="en-US" dirty="0"/>
              <a:t>(f) amount of heat generated during the process.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7"/>
          <p:cNvGrpSpPr/>
          <p:nvPr/>
        </p:nvGrpSpPr>
        <p:grpSpPr>
          <a:xfrm>
            <a:off x="5029200" y="2971800"/>
            <a:ext cx="4151016" cy="1857375"/>
            <a:chOff x="5029200" y="2971800"/>
            <a:chExt cx="4151016" cy="1857375"/>
          </a:xfrm>
        </p:grpSpPr>
        <p:grpSp>
          <p:nvGrpSpPr>
            <p:cNvPr id="9" name="Group 25"/>
            <p:cNvGrpSpPr/>
            <p:nvPr/>
          </p:nvGrpSpPr>
          <p:grpSpPr>
            <a:xfrm>
              <a:off x="5029200" y="2971800"/>
              <a:ext cx="4114800" cy="1857375"/>
              <a:chOff x="5029200" y="2971800"/>
              <a:chExt cx="4114800" cy="1857375"/>
            </a:xfrm>
          </p:grpSpPr>
          <p:sp>
            <p:nvSpPr>
              <p:cNvPr id="2" name="Freeform 1"/>
              <p:cNvSpPr/>
              <p:nvPr/>
            </p:nvSpPr>
            <p:spPr>
              <a:xfrm>
                <a:off x="5029200" y="3695700"/>
                <a:ext cx="4114800" cy="1133475"/>
              </a:xfrm>
              <a:custGeom>
                <a:avLst/>
                <a:gdLst>
                  <a:gd name="connsiteX0" fmla="*/ 238125 w 3152775"/>
                  <a:gd name="connsiteY0" fmla="*/ 9525 h 1133475"/>
                  <a:gd name="connsiteX1" fmla="*/ 238125 w 3152775"/>
                  <a:gd name="connsiteY1" fmla="*/ 666750 h 1133475"/>
                  <a:gd name="connsiteX2" fmla="*/ 3152775 w 3152775"/>
                  <a:gd name="connsiteY2" fmla="*/ 676275 h 1133475"/>
                  <a:gd name="connsiteX3" fmla="*/ 3133725 w 3152775"/>
                  <a:gd name="connsiteY3" fmla="*/ 1133475 h 1133475"/>
                  <a:gd name="connsiteX4" fmla="*/ 0 w 3152775"/>
                  <a:gd name="connsiteY4" fmla="*/ 1104900 h 1133475"/>
                  <a:gd name="connsiteX5" fmla="*/ 9525 w 3152775"/>
                  <a:gd name="connsiteY5" fmla="*/ 0 h 1133475"/>
                  <a:gd name="connsiteX6" fmla="*/ 238125 w 3152775"/>
                  <a:gd name="connsiteY6" fmla="*/ 9525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1133475">
                    <a:moveTo>
                      <a:pt x="238125" y="9525"/>
                    </a:moveTo>
                    <a:lnTo>
                      <a:pt x="238125" y="666750"/>
                    </a:lnTo>
                    <a:lnTo>
                      <a:pt x="3152775" y="676275"/>
                    </a:lnTo>
                    <a:lnTo>
                      <a:pt x="3133725" y="1133475"/>
                    </a:lnTo>
                    <a:lnTo>
                      <a:pt x="0" y="1104900"/>
                    </a:lnTo>
                    <a:lnTo>
                      <a:pt x="9525" y="0"/>
                    </a:lnTo>
                    <a:lnTo>
                      <a:pt x="238125" y="9525"/>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reeform 2"/>
              <p:cNvSpPr/>
              <p:nvPr/>
            </p:nvSpPr>
            <p:spPr>
              <a:xfrm>
                <a:off x="5286375" y="3886200"/>
                <a:ext cx="504825" cy="190500"/>
              </a:xfrm>
              <a:custGeom>
                <a:avLst/>
                <a:gdLst>
                  <a:gd name="connsiteX0" fmla="*/ 0 w 895350"/>
                  <a:gd name="connsiteY0" fmla="*/ 123825 h 209550"/>
                  <a:gd name="connsiteX1" fmla="*/ 123825 w 895350"/>
                  <a:gd name="connsiteY1" fmla="*/ 123825 h 209550"/>
                  <a:gd name="connsiteX2" fmla="*/ 200025 w 895350"/>
                  <a:gd name="connsiteY2" fmla="*/ 38100 h 209550"/>
                  <a:gd name="connsiteX3" fmla="*/ 266700 w 895350"/>
                  <a:gd name="connsiteY3" fmla="*/ 209550 h 209550"/>
                  <a:gd name="connsiteX4" fmla="*/ 371475 w 895350"/>
                  <a:gd name="connsiteY4" fmla="*/ 28575 h 209550"/>
                  <a:gd name="connsiteX5" fmla="*/ 447675 w 895350"/>
                  <a:gd name="connsiteY5" fmla="*/ 190500 h 209550"/>
                  <a:gd name="connsiteX6" fmla="*/ 552450 w 895350"/>
                  <a:gd name="connsiteY6" fmla="*/ 9525 h 209550"/>
                  <a:gd name="connsiteX7" fmla="*/ 647700 w 895350"/>
                  <a:gd name="connsiteY7" fmla="*/ 161925 h 209550"/>
                  <a:gd name="connsiteX8" fmla="*/ 666750 w 895350"/>
                  <a:gd name="connsiteY8" fmla="*/ 171450 h 209550"/>
                  <a:gd name="connsiteX9" fmla="*/ 733425 w 895350"/>
                  <a:gd name="connsiteY9" fmla="*/ 0 h 209550"/>
                  <a:gd name="connsiteX10" fmla="*/ 819150 w 895350"/>
                  <a:gd name="connsiteY10" fmla="*/ 161925 h 209550"/>
                  <a:gd name="connsiteX11" fmla="*/ 828675 w 895350"/>
                  <a:gd name="connsiteY11" fmla="*/ 66675 h 209550"/>
                  <a:gd name="connsiteX12" fmla="*/ 895350 w 895350"/>
                  <a:gd name="connsiteY12" fmla="*/ 66675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5350" h="209550">
                    <a:moveTo>
                      <a:pt x="0" y="123825"/>
                    </a:moveTo>
                    <a:lnTo>
                      <a:pt x="123825" y="123825"/>
                    </a:lnTo>
                    <a:lnTo>
                      <a:pt x="200025" y="38100"/>
                    </a:lnTo>
                    <a:lnTo>
                      <a:pt x="266700" y="209550"/>
                    </a:lnTo>
                    <a:lnTo>
                      <a:pt x="371475" y="28575"/>
                    </a:lnTo>
                    <a:lnTo>
                      <a:pt x="447675" y="190500"/>
                    </a:lnTo>
                    <a:lnTo>
                      <a:pt x="552450" y="9525"/>
                    </a:lnTo>
                    <a:lnTo>
                      <a:pt x="647700" y="161925"/>
                    </a:lnTo>
                    <a:lnTo>
                      <a:pt x="666750" y="171450"/>
                    </a:lnTo>
                    <a:lnTo>
                      <a:pt x="733425" y="0"/>
                    </a:lnTo>
                    <a:lnTo>
                      <a:pt x="819150" y="161925"/>
                    </a:lnTo>
                    <a:lnTo>
                      <a:pt x="828675" y="66675"/>
                    </a:lnTo>
                    <a:lnTo>
                      <a:pt x="895350" y="66675"/>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ectangle 3"/>
              <p:cNvSpPr/>
              <p:nvPr/>
            </p:nvSpPr>
            <p:spPr>
              <a:xfrm>
                <a:off x="5791200" y="3733800"/>
                <a:ext cx="55250" cy="4572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848350" y="3657600"/>
                <a:ext cx="552508" cy="685800"/>
              </a:xfrm>
              <a:prstGeom prst="roundRect">
                <a:avLst>
                  <a:gd name="adj" fmla="val 1250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5kg</a:t>
                </a:r>
              </a:p>
            </p:txBody>
          </p:sp>
          <p:sp>
            <p:nvSpPr>
              <p:cNvPr id="6" name="Freeform 5"/>
              <p:cNvSpPr/>
              <p:nvPr/>
            </p:nvSpPr>
            <p:spPr>
              <a:xfrm>
                <a:off x="6858000" y="2971800"/>
                <a:ext cx="2286000" cy="1828800"/>
              </a:xfrm>
              <a:custGeom>
                <a:avLst/>
                <a:gdLst>
                  <a:gd name="connsiteX0" fmla="*/ 742950 w 2266950"/>
                  <a:gd name="connsiteY0" fmla="*/ 1209675 h 1733550"/>
                  <a:gd name="connsiteX1" fmla="*/ 2257425 w 2266950"/>
                  <a:gd name="connsiteY1" fmla="*/ 0 h 1733550"/>
                  <a:gd name="connsiteX2" fmla="*/ 2266950 w 2266950"/>
                  <a:gd name="connsiteY2" fmla="*/ 1704975 h 1733550"/>
                  <a:gd name="connsiteX3" fmla="*/ 333375 w 2266950"/>
                  <a:gd name="connsiteY3" fmla="*/ 1724025 h 1733550"/>
                  <a:gd name="connsiteX4" fmla="*/ 0 w 2266950"/>
                  <a:gd name="connsiteY4" fmla="*/ 1733550 h 1733550"/>
                  <a:gd name="connsiteX5" fmla="*/ 742950 w 2266950"/>
                  <a:gd name="connsiteY5" fmla="*/ 1209675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6950" h="1733550">
                    <a:moveTo>
                      <a:pt x="742950" y="1209675"/>
                    </a:moveTo>
                    <a:lnTo>
                      <a:pt x="2257425" y="0"/>
                    </a:lnTo>
                    <a:lnTo>
                      <a:pt x="2266950" y="1704975"/>
                    </a:lnTo>
                    <a:lnTo>
                      <a:pt x="333375" y="1724025"/>
                    </a:lnTo>
                    <a:lnTo>
                      <a:pt x="0" y="1733550"/>
                    </a:lnTo>
                    <a:lnTo>
                      <a:pt x="742950" y="1209675"/>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7448550" y="4371975"/>
                <a:ext cx="16764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Arc 9"/>
              <p:cNvSpPr/>
              <p:nvPr/>
            </p:nvSpPr>
            <p:spPr>
              <a:xfrm>
                <a:off x="7686675" y="4152900"/>
                <a:ext cx="76200" cy="3810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7772400" y="4038600"/>
                <a:ext cx="393056" cy="276999"/>
              </a:xfrm>
              <a:prstGeom prst="rect">
                <a:avLst/>
              </a:prstGeom>
              <a:noFill/>
            </p:spPr>
            <p:txBody>
              <a:bodyPr wrap="none" rtlCol="0">
                <a:spAutoFit/>
              </a:bodyPr>
              <a:lstStyle/>
              <a:p>
                <a:r>
                  <a:rPr lang="en-US" sz="1200" dirty="0"/>
                  <a:t>30</a:t>
                </a:r>
                <a:r>
                  <a:rPr lang="en-US" sz="1200" baseline="30000" dirty="0"/>
                  <a:t>0</a:t>
                </a:r>
                <a:endParaRPr lang="en-US" sz="1200" dirty="0"/>
              </a:p>
            </p:txBody>
          </p:sp>
          <p:cxnSp>
            <p:nvCxnSpPr>
              <p:cNvPr id="19" name="Straight Connector 18"/>
              <p:cNvCxnSpPr/>
              <p:nvPr/>
            </p:nvCxnSpPr>
            <p:spPr>
              <a:xfrm rot="5400000">
                <a:off x="6819900" y="44577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6057900" y="4457700"/>
                <a:ext cx="22860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67400" y="4495800"/>
                <a:ext cx="566181" cy="276999"/>
              </a:xfrm>
              <a:prstGeom prst="rect">
                <a:avLst/>
              </a:prstGeom>
              <a:noFill/>
            </p:spPr>
            <p:txBody>
              <a:bodyPr wrap="none" rtlCol="0">
                <a:spAutoFit/>
              </a:bodyPr>
              <a:lstStyle/>
              <a:p>
                <a:r>
                  <a:rPr lang="en-US" sz="1200" dirty="0"/>
                  <a:t>10 cm</a:t>
                </a:r>
              </a:p>
            </p:txBody>
          </p:sp>
          <p:sp>
            <p:nvSpPr>
              <p:cNvPr id="25" name="TextBox 24"/>
              <p:cNvSpPr txBox="1"/>
              <p:nvPr/>
            </p:nvSpPr>
            <p:spPr>
              <a:xfrm>
                <a:off x="6781800" y="4495800"/>
                <a:ext cx="263214" cy="276999"/>
              </a:xfrm>
              <a:prstGeom prst="rect">
                <a:avLst/>
              </a:prstGeom>
              <a:noFill/>
            </p:spPr>
            <p:txBody>
              <a:bodyPr wrap="none" rtlCol="0">
                <a:spAutoFit/>
              </a:bodyPr>
              <a:lstStyle/>
              <a:p>
                <a:r>
                  <a:rPr lang="en-US" sz="1200" dirty="0"/>
                  <a:t>0</a:t>
                </a:r>
              </a:p>
            </p:txBody>
          </p:sp>
        </p:grpSp>
        <p:grpSp>
          <p:nvGrpSpPr>
            <p:cNvPr id="12" name="Group 37"/>
            <p:cNvGrpSpPr/>
            <p:nvPr/>
          </p:nvGrpSpPr>
          <p:grpSpPr>
            <a:xfrm>
              <a:off x="7391400" y="2971800"/>
              <a:ext cx="1600200" cy="1295400"/>
              <a:chOff x="7391400" y="2971800"/>
              <a:chExt cx="1600200" cy="1295400"/>
            </a:xfrm>
          </p:grpSpPr>
          <p:cxnSp>
            <p:nvCxnSpPr>
              <p:cNvPr id="35" name="Straight Connector 34"/>
              <p:cNvCxnSpPr/>
              <p:nvPr/>
            </p:nvCxnSpPr>
            <p:spPr>
              <a:xfrm flipV="1">
                <a:off x="7391400" y="2971800"/>
                <a:ext cx="1600200" cy="129540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rot="19056615">
                <a:off x="7997113" y="3353434"/>
                <a:ext cx="335348" cy="276999"/>
              </a:xfrm>
              <a:prstGeom prst="rect">
                <a:avLst/>
              </a:prstGeom>
              <a:noFill/>
            </p:spPr>
            <p:txBody>
              <a:bodyPr wrap="none" rtlCol="0">
                <a:spAutoFit/>
              </a:bodyPr>
              <a:lstStyle/>
              <a:p>
                <a:r>
                  <a:rPr lang="en-US" sz="1200" dirty="0"/>
                  <a:t>d  </a:t>
                </a:r>
              </a:p>
            </p:txBody>
          </p:sp>
        </p:grpSp>
        <p:cxnSp>
          <p:nvCxnSpPr>
            <p:cNvPr id="26" name="Straight Connector 25"/>
            <p:cNvCxnSpPr/>
            <p:nvPr/>
          </p:nvCxnSpPr>
          <p:spPr>
            <a:xfrm rot="5400000">
              <a:off x="8305800" y="3733800"/>
              <a:ext cx="1371600" cy="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915400" y="3581400"/>
              <a:ext cx="264816" cy="276999"/>
            </a:xfrm>
            <a:prstGeom prst="rect">
              <a:avLst/>
            </a:prstGeom>
            <a:noFill/>
          </p:spPr>
          <p:txBody>
            <a:bodyPr wrap="none" rtlCol="0">
              <a:spAutoFit/>
            </a:bodyPr>
            <a:lstStyle/>
            <a:p>
              <a:r>
                <a:rPr lang="en-US" sz="1200" dirty="0"/>
                <a:t>h</a:t>
              </a:r>
            </a:p>
          </p:txBody>
        </p:sp>
      </p:grpSp>
      <p:sp>
        <p:nvSpPr>
          <p:cNvPr id="27" name="TextBox 26"/>
          <p:cNvSpPr txBox="1"/>
          <p:nvPr/>
        </p:nvSpPr>
        <p:spPr>
          <a:xfrm>
            <a:off x="152400" y="95071"/>
            <a:ext cx="8382000" cy="2031325"/>
          </a:xfrm>
          <a:prstGeom prst="rect">
            <a:avLst/>
          </a:prstGeom>
          <a:noFill/>
        </p:spPr>
        <p:txBody>
          <a:bodyPr wrap="square" rtlCol="0">
            <a:spAutoFit/>
          </a:bodyPr>
          <a:lstStyle/>
          <a:p>
            <a:r>
              <a:rPr lang="en-US" dirty="0"/>
              <a:t>Q6: A 5kg block rests on horizontal frictionless surface. The block is pressed back against the spring having a constant of k = 625 N/m, compressing the spring by 10 cm. Then the block is released.</a:t>
            </a:r>
          </a:p>
          <a:p>
            <a:pPr marL="342900" indent="-342900">
              <a:buAutoNum type="alphaLcParenBoth"/>
            </a:pPr>
            <a:r>
              <a:rPr lang="en-US" dirty="0"/>
              <a:t>find the maximum distance d the block travels up the frictionless incline plane of angle 30</a:t>
            </a:r>
            <a:r>
              <a:rPr lang="en-US" baseline="30000" dirty="0"/>
              <a:t>0</a:t>
            </a:r>
            <a:r>
              <a:rPr lang="en-US" dirty="0"/>
              <a:t>. </a:t>
            </a:r>
          </a:p>
          <a:p>
            <a:pPr marL="342900" indent="-342900"/>
            <a:r>
              <a:rPr lang="en-US" dirty="0"/>
              <a:t>(b) how fast is the block going when halfway to its maximum height</a:t>
            </a:r>
            <a:r>
              <a:rPr lang="en-US" dirty="0">
                <a:solidFill>
                  <a:srgbClr val="4118EE"/>
                </a:solidFill>
              </a:rPr>
              <a:t>? </a:t>
            </a:r>
          </a:p>
          <a:p>
            <a:pPr marL="342900" indent="-342900"/>
            <a:r>
              <a:rPr lang="en-US" dirty="0" err="1">
                <a:solidFill>
                  <a:srgbClr val="4118EE"/>
                </a:solidFill>
              </a:rPr>
              <a:t>Ans</a:t>
            </a:r>
            <a:r>
              <a:rPr lang="en-US" dirty="0">
                <a:solidFill>
                  <a:srgbClr val="4118EE"/>
                </a:solidFill>
              </a:rPr>
              <a:t>: d = 1.28 m, v = 2.5 m/s</a:t>
            </a:r>
          </a:p>
        </p:txBody>
      </p:sp>
      <p:grpSp>
        <p:nvGrpSpPr>
          <p:cNvPr id="13" name="Group 32"/>
          <p:cNvGrpSpPr/>
          <p:nvPr/>
        </p:nvGrpSpPr>
        <p:grpSpPr>
          <a:xfrm>
            <a:off x="8305800" y="3581400"/>
            <a:ext cx="402674" cy="762000"/>
            <a:chOff x="8305800" y="3581400"/>
            <a:chExt cx="402674" cy="762000"/>
          </a:xfrm>
        </p:grpSpPr>
        <p:cxnSp>
          <p:nvCxnSpPr>
            <p:cNvPr id="29" name="Straight Connector 28"/>
            <p:cNvCxnSpPr/>
            <p:nvPr/>
          </p:nvCxnSpPr>
          <p:spPr>
            <a:xfrm rot="5400000">
              <a:off x="8086165" y="3962400"/>
              <a:ext cx="762000" cy="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305800" y="3733800"/>
              <a:ext cx="402674" cy="276999"/>
            </a:xfrm>
            <a:prstGeom prst="rect">
              <a:avLst/>
            </a:prstGeom>
            <a:noFill/>
          </p:spPr>
          <p:txBody>
            <a:bodyPr wrap="none" rtlCol="0">
              <a:spAutoFit/>
            </a:bodyPr>
            <a:lstStyle/>
            <a:p>
              <a:r>
                <a:rPr lang="en-US" sz="1200" dirty="0"/>
                <a:t>h/2</a:t>
              </a:r>
            </a:p>
          </p:txBody>
        </p:sp>
      </p:grpSp>
      <mc:AlternateContent xmlns:mc="http://schemas.openxmlformats.org/markup-compatibility/2006" xmlns:p14="http://schemas.microsoft.com/office/powerpoint/2010/main">
        <mc:Choice Requires="p14">
          <p:contentPart p14:bwMode="auto" r:id="rId2">
            <p14:nvContentPartPr>
              <p14:cNvPr id="245762" name="Ink 2"/>
              <p14:cNvContentPartPr>
                <a14:cpLocks xmlns:a14="http://schemas.microsoft.com/office/drawing/2010/main" noRot="1" noChangeAspect="1" noEditPoints="1" noChangeArrowheads="1" noChangeShapeType="1"/>
              </p14:cNvContentPartPr>
              <p14:nvPr/>
            </p14:nvContentPartPr>
            <p14:xfrm>
              <a:off x="3643313" y="6145213"/>
              <a:ext cx="6350" cy="14287"/>
            </p14:xfrm>
          </p:contentPart>
        </mc:Choice>
        <mc:Fallback xmlns="">
          <p:pic>
            <p:nvPicPr>
              <p:cNvPr id="245762" name="Ink 2"/>
              <p:cNvPicPr>
                <a:picLocks noRot="1" noChangeAspect="1" noEditPoints="1" noChangeArrowheads="1" noChangeShapeType="1"/>
              </p:cNvPicPr>
              <p:nvPr/>
            </p:nvPicPr>
            <p:blipFill>
              <a:blip r:embed="rId3"/>
              <a:stretch>
                <a:fillRect/>
              </a:stretch>
            </p:blipFill>
            <p:spPr>
              <a:xfrm>
                <a:off x="3635149" y="6139409"/>
                <a:ext cx="27214" cy="3303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45763" name="Ink 3"/>
              <p14:cNvContentPartPr>
                <a14:cpLocks xmlns:a14="http://schemas.microsoft.com/office/drawing/2010/main" noRot="1" noChangeAspect="1" noEditPoints="1" noChangeArrowheads="1" noChangeShapeType="1"/>
              </p14:cNvContentPartPr>
              <p14:nvPr/>
            </p14:nvContentPartPr>
            <p14:xfrm>
              <a:off x="7488238" y="4203700"/>
              <a:ext cx="4762" cy="14288"/>
            </p14:xfrm>
          </p:contentPart>
        </mc:Choice>
        <mc:Fallback xmlns="">
          <p:pic>
            <p:nvPicPr>
              <p:cNvPr id="245763" name="Ink 3"/>
              <p:cNvPicPr>
                <a:picLocks noRot="1" noChangeAspect="1" noEditPoints="1" noChangeArrowheads="1" noChangeShapeType="1"/>
              </p:cNvPicPr>
              <p:nvPr/>
            </p:nvPicPr>
            <p:blipFill>
              <a:blip r:embed="rId5"/>
              <a:stretch>
                <a:fillRect/>
              </a:stretch>
            </p:blipFill>
            <p:spPr>
              <a:xfrm>
                <a:off x="7480446" y="4196749"/>
                <a:ext cx="20347" cy="25487"/>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5"/>
          <p:cNvGrpSpPr/>
          <p:nvPr/>
        </p:nvGrpSpPr>
        <p:grpSpPr>
          <a:xfrm>
            <a:off x="5029200" y="3657600"/>
            <a:ext cx="4114800" cy="1171575"/>
            <a:chOff x="5029200" y="3657600"/>
            <a:chExt cx="4114800" cy="1171575"/>
          </a:xfrm>
          <a:solidFill>
            <a:schemeClr val="bg1">
              <a:lumMod val="65000"/>
            </a:schemeClr>
          </a:solidFill>
        </p:grpSpPr>
        <p:sp>
          <p:nvSpPr>
            <p:cNvPr id="2" name="Freeform 1"/>
            <p:cNvSpPr/>
            <p:nvPr/>
          </p:nvSpPr>
          <p:spPr>
            <a:xfrm>
              <a:off x="5029200" y="3695700"/>
              <a:ext cx="4114800" cy="1133475"/>
            </a:xfrm>
            <a:custGeom>
              <a:avLst/>
              <a:gdLst>
                <a:gd name="connsiteX0" fmla="*/ 238125 w 3152775"/>
                <a:gd name="connsiteY0" fmla="*/ 9525 h 1133475"/>
                <a:gd name="connsiteX1" fmla="*/ 238125 w 3152775"/>
                <a:gd name="connsiteY1" fmla="*/ 666750 h 1133475"/>
                <a:gd name="connsiteX2" fmla="*/ 3152775 w 3152775"/>
                <a:gd name="connsiteY2" fmla="*/ 676275 h 1133475"/>
                <a:gd name="connsiteX3" fmla="*/ 3133725 w 3152775"/>
                <a:gd name="connsiteY3" fmla="*/ 1133475 h 1133475"/>
                <a:gd name="connsiteX4" fmla="*/ 0 w 3152775"/>
                <a:gd name="connsiteY4" fmla="*/ 1104900 h 1133475"/>
                <a:gd name="connsiteX5" fmla="*/ 9525 w 3152775"/>
                <a:gd name="connsiteY5" fmla="*/ 0 h 1133475"/>
                <a:gd name="connsiteX6" fmla="*/ 238125 w 3152775"/>
                <a:gd name="connsiteY6" fmla="*/ 9525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1133475">
                  <a:moveTo>
                    <a:pt x="238125" y="9525"/>
                  </a:moveTo>
                  <a:lnTo>
                    <a:pt x="238125" y="666750"/>
                  </a:lnTo>
                  <a:lnTo>
                    <a:pt x="3152775" y="676275"/>
                  </a:lnTo>
                  <a:lnTo>
                    <a:pt x="3133725" y="1133475"/>
                  </a:lnTo>
                  <a:lnTo>
                    <a:pt x="0" y="1104900"/>
                  </a:lnTo>
                  <a:lnTo>
                    <a:pt x="9525" y="0"/>
                  </a:lnTo>
                  <a:lnTo>
                    <a:pt x="238125" y="95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reeform 2"/>
            <p:cNvSpPr/>
            <p:nvPr/>
          </p:nvSpPr>
          <p:spPr>
            <a:xfrm>
              <a:off x="5286375" y="3886200"/>
              <a:ext cx="1419225" cy="152400"/>
            </a:xfrm>
            <a:custGeom>
              <a:avLst/>
              <a:gdLst>
                <a:gd name="connsiteX0" fmla="*/ 0 w 895350"/>
                <a:gd name="connsiteY0" fmla="*/ 123825 h 209550"/>
                <a:gd name="connsiteX1" fmla="*/ 123825 w 895350"/>
                <a:gd name="connsiteY1" fmla="*/ 123825 h 209550"/>
                <a:gd name="connsiteX2" fmla="*/ 200025 w 895350"/>
                <a:gd name="connsiteY2" fmla="*/ 38100 h 209550"/>
                <a:gd name="connsiteX3" fmla="*/ 266700 w 895350"/>
                <a:gd name="connsiteY3" fmla="*/ 209550 h 209550"/>
                <a:gd name="connsiteX4" fmla="*/ 371475 w 895350"/>
                <a:gd name="connsiteY4" fmla="*/ 28575 h 209550"/>
                <a:gd name="connsiteX5" fmla="*/ 447675 w 895350"/>
                <a:gd name="connsiteY5" fmla="*/ 190500 h 209550"/>
                <a:gd name="connsiteX6" fmla="*/ 552450 w 895350"/>
                <a:gd name="connsiteY6" fmla="*/ 9525 h 209550"/>
                <a:gd name="connsiteX7" fmla="*/ 647700 w 895350"/>
                <a:gd name="connsiteY7" fmla="*/ 161925 h 209550"/>
                <a:gd name="connsiteX8" fmla="*/ 666750 w 895350"/>
                <a:gd name="connsiteY8" fmla="*/ 171450 h 209550"/>
                <a:gd name="connsiteX9" fmla="*/ 733425 w 895350"/>
                <a:gd name="connsiteY9" fmla="*/ 0 h 209550"/>
                <a:gd name="connsiteX10" fmla="*/ 819150 w 895350"/>
                <a:gd name="connsiteY10" fmla="*/ 161925 h 209550"/>
                <a:gd name="connsiteX11" fmla="*/ 828675 w 895350"/>
                <a:gd name="connsiteY11" fmla="*/ 66675 h 209550"/>
                <a:gd name="connsiteX12" fmla="*/ 895350 w 895350"/>
                <a:gd name="connsiteY12" fmla="*/ 66675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5350" h="209550">
                  <a:moveTo>
                    <a:pt x="0" y="123825"/>
                  </a:moveTo>
                  <a:lnTo>
                    <a:pt x="123825" y="123825"/>
                  </a:lnTo>
                  <a:lnTo>
                    <a:pt x="200025" y="38100"/>
                  </a:lnTo>
                  <a:lnTo>
                    <a:pt x="266700" y="209550"/>
                  </a:lnTo>
                  <a:lnTo>
                    <a:pt x="371475" y="28575"/>
                  </a:lnTo>
                  <a:lnTo>
                    <a:pt x="447675" y="190500"/>
                  </a:lnTo>
                  <a:lnTo>
                    <a:pt x="552450" y="9525"/>
                  </a:lnTo>
                  <a:lnTo>
                    <a:pt x="647700" y="161925"/>
                  </a:lnTo>
                  <a:lnTo>
                    <a:pt x="666750" y="171450"/>
                  </a:lnTo>
                  <a:lnTo>
                    <a:pt x="733425" y="0"/>
                  </a:lnTo>
                  <a:lnTo>
                    <a:pt x="819150" y="161925"/>
                  </a:lnTo>
                  <a:lnTo>
                    <a:pt x="828675" y="66675"/>
                  </a:lnTo>
                  <a:lnTo>
                    <a:pt x="895350" y="66675"/>
                  </a:lnTo>
                </a:path>
              </a:pathLst>
            </a:custGeom>
            <a:no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ectangle 3"/>
            <p:cNvSpPr/>
            <p:nvPr/>
          </p:nvSpPr>
          <p:spPr>
            <a:xfrm flipH="1">
              <a:off x="6705600" y="3733800"/>
              <a:ext cx="9715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781800" y="3657600"/>
              <a:ext cx="933508" cy="685800"/>
            </a:xfrm>
            <a:prstGeom prst="roundRect">
              <a:avLst>
                <a:gd name="adj" fmla="val 1250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2.5kg</a:t>
              </a:r>
            </a:p>
          </p:txBody>
        </p:sp>
      </p:grpSp>
      <p:sp>
        <p:nvSpPr>
          <p:cNvPr id="27" name="TextBox 26"/>
          <p:cNvSpPr txBox="1"/>
          <p:nvPr/>
        </p:nvSpPr>
        <p:spPr>
          <a:xfrm>
            <a:off x="152400" y="74474"/>
            <a:ext cx="8991600" cy="2308324"/>
          </a:xfrm>
          <a:prstGeom prst="rect">
            <a:avLst/>
          </a:prstGeom>
          <a:noFill/>
        </p:spPr>
        <p:txBody>
          <a:bodyPr wrap="square" rtlCol="0">
            <a:spAutoFit/>
          </a:bodyPr>
          <a:lstStyle/>
          <a:p>
            <a:r>
              <a:rPr lang="en-US" dirty="0"/>
              <a:t>Q7: A block of mass m = 2.5 kg slide head on into a spring of spring constant k = 320 N/m. When the block stops it has compressed the spring by 7.5 cm. The coefficient of kinetic friction between the block and the floor is 0.25. While the block is in contact with the spring and being brought to the rest , what are </a:t>
            </a:r>
          </a:p>
          <a:p>
            <a:pPr marL="342900" indent="-342900">
              <a:buAutoNum type="alphaLcParenBoth"/>
            </a:pPr>
            <a:r>
              <a:rPr lang="en-US" dirty="0">
                <a:solidFill>
                  <a:srgbClr val="FF0000"/>
                </a:solidFill>
              </a:rPr>
              <a:t>the work done by the spring force </a:t>
            </a:r>
            <a:endParaRPr lang="en-US" dirty="0"/>
          </a:p>
          <a:p>
            <a:pPr marL="342900" indent="-342900">
              <a:buAutoNum type="alphaLcParenBoth"/>
            </a:pPr>
            <a:r>
              <a:rPr lang="en-US" dirty="0">
                <a:solidFill>
                  <a:srgbClr val="00B050"/>
                </a:solidFill>
              </a:rPr>
              <a:t>the increase in thermal energy of the block-floor system?</a:t>
            </a:r>
          </a:p>
          <a:p>
            <a:pPr marL="342900" indent="-342900">
              <a:buAutoNum type="alphaLcParenBoth"/>
            </a:pPr>
            <a:r>
              <a:rPr lang="en-US" dirty="0">
                <a:solidFill>
                  <a:srgbClr val="4118EE"/>
                </a:solidFill>
              </a:rPr>
              <a:t>what is the block’s speed just as it reaches the spring?</a:t>
            </a:r>
          </a:p>
          <a:p>
            <a:pPr marL="342900" indent="-342900"/>
            <a:r>
              <a:rPr lang="en-US" dirty="0">
                <a:solidFill>
                  <a:srgbClr val="4118EE"/>
                </a:solidFill>
              </a:rPr>
              <a:t>                                                                                                         Answers: (a) 0.9 J (b) 0.46 J </a:t>
            </a:r>
          </a:p>
        </p:txBody>
      </p:sp>
      <mc:AlternateContent xmlns:mc="http://schemas.openxmlformats.org/markup-compatibility/2006" xmlns:p14="http://schemas.microsoft.com/office/powerpoint/2010/main">
        <mc:Choice Requires="p14">
          <p:contentPart p14:bwMode="auto" r:id="rId2">
            <p14:nvContentPartPr>
              <p14:cNvPr id="246825" name="Ink 41"/>
              <p14:cNvContentPartPr>
                <a14:cpLocks xmlns:a14="http://schemas.microsoft.com/office/drawing/2010/main" noRot="1" noChangeAspect="1" noEditPoints="1" noChangeArrowheads="1" noChangeShapeType="1"/>
              </p14:cNvContentPartPr>
              <p14:nvPr/>
            </p14:nvContentPartPr>
            <p14:xfrm>
              <a:off x="492098013" y="391079038"/>
              <a:ext cx="0" cy="0"/>
            </p14:xfrm>
          </p:contentPart>
        </mc:Choice>
        <mc:Fallback xmlns="">
          <p:pic>
            <p:nvPicPr>
              <p:cNvPr id="246825" name="Ink 41"/>
              <p:cNvPicPr>
                <a:picLocks noRot="1" noChangeAspect="1" noEditPoints="1" noChangeArrowheads="1" noChangeShapeType="1"/>
              </p:cNvPicPr>
              <p:nvPr/>
            </p:nvPicPr>
            <p:blipFill>
              <a:blip r:embed="rId3"/>
              <a:stretch>
                <a:fillRect/>
              </a:stretch>
            </p:blipFill>
            <p:spPr>
              <a:xfrm>
                <a:off x="492098013" y="391079038"/>
                <a:ext cx="0" cy="0"/>
              </a:xfrm>
              <a:prstGeom prst="rect">
                <a:avLst/>
              </a:prstGeom>
            </p:spPr>
          </p:pic>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762000" y="228600"/>
            <a:ext cx="7908062" cy="461665"/>
          </a:xfrm>
          <a:prstGeom prst="rect">
            <a:avLst/>
          </a:prstGeom>
          <a:noFill/>
        </p:spPr>
        <p:txBody>
          <a:bodyPr wrap="none" rtlCol="0">
            <a:spAutoFit/>
          </a:bodyPr>
          <a:lstStyle/>
          <a:p>
            <a:r>
              <a:rPr lang="en-US" sz="2400" b="1" u="sng" dirty="0">
                <a:solidFill>
                  <a:srgbClr val="FF0000"/>
                </a:solidFill>
              </a:rPr>
              <a:t>Example 3: block moves distance “d” on the frictionless floor</a:t>
            </a:r>
          </a:p>
        </p:txBody>
      </p:sp>
      <p:grpSp>
        <p:nvGrpSpPr>
          <p:cNvPr id="10" name="Group 56"/>
          <p:cNvGrpSpPr/>
          <p:nvPr/>
        </p:nvGrpSpPr>
        <p:grpSpPr>
          <a:xfrm>
            <a:off x="228600" y="990600"/>
            <a:ext cx="4215367" cy="3276600"/>
            <a:chOff x="228600" y="990600"/>
            <a:chExt cx="4215367" cy="3276600"/>
          </a:xfrm>
        </p:grpSpPr>
        <p:grpSp>
          <p:nvGrpSpPr>
            <p:cNvPr id="11" name="Group 53"/>
            <p:cNvGrpSpPr/>
            <p:nvPr/>
          </p:nvGrpSpPr>
          <p:grpSpPr>
            <a:xfrm>
              <a:off x="228600" y="990600"/>
              <a:ext cx="4215367" cy="3276600"/>
              <a:chOff x="228600" y="990600"/>
              <a:chExt cx="4215367" cy="3276600"/>
            </a:xfrm>
          </p:grpSpPr>
          <p:grpSp>
            <p:nvGrpSpPr>
              <p:cNvPr id="12" name="Group 19"/>
              <p:cNvGrpSpPr/>
              <p:nvPr/>
            </p:nvGrpSpPr>
            <p:grpSpPr>
              <a:xfrm>
                <a:off x="228600" y="990600"/>
                <a:ext cx="4215367" cy="3276600"/>
                <a:chOff x="990600" y="2286000"/>
                <a:chExt cx="4215367" cy="3276600"/>
              </a:xfrm>
            </p:grpSpPr>
            <p:sp>
              <p:nvSpPr>
                <p:cNvPr id="13" name="TextBox 12"/>
                <p:cNvSpPr txBox="1"/>
                <p:nvPr/>
              </p:nvSpPr>
              <p:spPr>
                <a:xfrm>
                  <a:off x="3429000" y="2286000"/>
                  <a:ext cx="296876" cy="369332"/>
                </a:xfrm>
                <a:prstGeom prst="rect">
                  <a:avLst/>
                </a:prstGeom>
                <a:noFill/>
              </p:spPr>
              <p:txBody>
                <a:bodyPr wrap="none" rtlCol="0">
                  <a:spAutoFit/>
                </a:bodyPr>
                <a:lstStyle/>
                <a:p>
                  <a:r>
                    <a:rPr lang="en-US" dirty="0"/>
                    <a:t>T</a:t>
                  </a:r>
                  <a:endParaRPr lang="en-US" baseline="-25000" dirty="0"/>
                </a:p>
              </p:txBody>
            </p:sp>
            <p:pic>
              <p:nvPicPr>
                <p:cNvPr id="347138" name="Picture 2" descr="http://www.furniturenation.co.uk/solid-oak-furniture-range/solid-oak-furniture-images/malvern-extending-table.JPG"/>
                <p:cNvPicPr>
                  <a:picLocks noChangeAspect="1" noChangeArrowheads="1"/>
                </p:cNvPicPr>
                <p:nvPr/>
              </p:nvPicPr>
              <p:blipFill>
                <a:blip r:embed="rId3" cstate="print"/>
                <a:srcRect/>
                <a:stretch>
                  <a:fillRect/>
                </a:stretch>
              </p:blipFill>
              <p:spPr bwMode="auto">
                <a:xfrm>
                  <a:off x="990600" y="3276600"/>
                  <a:ext cx="4215367" cy="2286000"/>
                </a:xfrm>
                <a:prstGeom prst="rect">
                  <a:avLst/>
                </a:prstGeom>
                <a:noFill/>
              </p:spPr>
            </p:pic>
            <p:sp>
              <p:nvSpPr>
                <p:cNvPr id="17" name="Cube 16"/>
                <p:cNvSpPr/>
                <p:nvPr/>
              </p:nvSpPr>
              <p:spPr>
                <a:xfrm>
                  <a:off x="2286000" y="3048000"/>
                  <a:ext cx="990600" cy="609600"/>
                </a:xfrm>
                <a:prstGeom prst="cube">
                  <a:avLst/>
                </a:prstGeom>
                <a:solidFill>
                  <a:srgbClr val="FF0000"/>
                </a:solid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3124200" y="2438400"/>
                  <a:ext cx="1143000" cy="7620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Group 49"/>
              <p:cNvGrpSpPr/>
              <p:nvPr/>
            </p:nvGrpSpPr>
            <p:grpSpPr>
              <a:xfrm>
                <a:off x="3048000" y="1371600"/>
                <a:ext cx="460498" cy="838200"/>
                <a:chOff x="3048000" y="1371600"/>
                <a:chExt cx="460498" cy="838200"/>
              </a:xfrm>
            </p:grpSpPr>
            <p:sp>
              <p:nvSpPr>
                <p:cNvPr id="51" name="Arc 50"/>
                <p:cNvSpPr/>
                <p:nvPr/>
              </p:nvSpPr>
              <p:spPr>
                <a:xfrm>
                  <a:off x="3048000" y="1447800"/>
                  <a:ext cx="152400" cy="7620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Rectangle 51"/>
                <p:cNvSpPr/>
                <p:nvPr/>
              </p:nvSpPr>
              <p:spPr>
                <a:xfrm>
                  <a:off x="3200400" y="1371600"/>
                  <a:ext cx="308098" cy="369332"/>
                </a:xfrm>
                <a:prstGeom prst="rect">
                  <a:avLst/>
                </a:prstGeom>
              </p:spPr>
              <p:txBody>
                <a:bodyPr wrap="none">
                  <a:spAutoFit/>
                </a:bodyPr>
                <a:lstStyle/>
                <a:p>
                  <a:r>
                    <a:rPr lang="el-GR" dirty="0"/>
                    <a:t>θ</a:t>
                  </a:r>
                  <a:endParaRPr lang="en-US" dirty="0"/>
                </a:p>
              </p:txBody>
            </p:sp>
          </p:grpSp>
          <p:cxnSp>
            <p:nvCxnSpPr>
              <p:cNvPr id="53" name="Straight Connector 52"/>
              <p:cNvCxnSpPr/>
              <p:nvPr/>
            </p:nvCxnSpPr>
            <p:spPr>
              <a:xfrm>
                <a:off x="2362200" y="1905000"/>
                <a:ext cx="1143000" cy="0"/>
              </a:xfrm>
              <a:prstGeom prst="line">
                <a:avLst/>
              </a:prstGeom>
              <a:ln w="3810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56" name="TextBox 55"/>
            <p:cNvSpPr txBox="1"/>
            <p:nvPr/>
          </p:nvSpPr>
          <p:spPr>
            <a:xfrm>
              <a:off x="1524000" y="2390001"/>
              <a:ext cx="1558183" cy="276999"/>
            </a:xfrm>
            <a:prstGeom prst="rect">
              <a:avLst/>
            </a:prstGeom>
            <a:noFill/>
          </p:spPr>
          <p:txBody>
            <a:bodyPr wrap="none" rtlCol="0">
              <a:spAutoFit/>
            </a:bodyPr>
            <a:lstStyle/>
            <a:p>
              <a:r>
                <a:rPr lang="en-US" sz="1200" dirty="0"/>
                <a:t>Ideal frictionless table</a:t>
              </a:r>
            </a:p>
          </p:txBody>
        </p:sp>
      </p:grpSp>
      <p:grpSp>
        <p:nvGrpSpPr>
          <p:cNvPr id="62" name="Group 61"/>
          <p:cNvGrpSpPr/>
          <p:nvPr/>
        </p:nvGrpSpPr>
        <p:grpSpPr>
          <a:xfrm>
            <a:off x="5257800" y="914400"/>
            <a:ext cx="3810000" cy="3798332"/>
            <a:chOff x="5257800" y="1764268"/>
            <a:chExt cx="3810000" cy="3798332"/>
          </a:xfrm>
        </p:grpSpPr>
        <p:grpSp>
          <p:nvGrpSpPr>
            <p:cNvPr id="2" name="Group 54"/>
            <p:cNvGrpSpPr/>
            <p:nvPr/>
          </p:nvGrpSpPr>
          <p:grpSpPr>
            <a:xfrm>
              <a:off x="5257800" y="1764268"/>
              <a:ext cx="3810000" cy="3798332"/>
              <a:chOff x="5257800" y="1764268"/>
              <a:chExt cx="3810000" cy="3798332"/>
            </a:xfrm>
          </p:grpSpPr>
          <p:grpSp>
            <p:nvGrpSpPr>
              <p:cNvPr id="3" name="Group 20"/>
              <p:cNvGrpSpPr/>
              <p:nvPr/>
            </p:nvGrpSpPr>
            <p:grpSpPr>
              <a:xfrm>
                <a:off x="5257800" y="1764268"/>
                <a:ext cx="3810000" cy="3798332"/>
                <a:chOff x="5257800" y="838200"/>
                <a:chExt cx="3810000" cy="3798332"/>
              </a:xfrm>
            </p:grpSpPr>
            <p:grpSp>
              <p:nvGrpSpPr>
                <p:cNvPr id="4" name="Group 18"/>
                <p:cNvGrpSpPr/>
                <p:nvPr/>
              </p:nvGrpSpPr>
              <p:grpSpPr>
                <a:xfrm>
                  <a:off x="5257800" y="838200"/>
                  <a:ext cx="3810000" cy="3352800"/>
                  <a:chOff x="4343400" y="609600"/>
                  <a:chExt cx="4419600" cy="4419600"/>
                </a:xfrm>
              </p:grpSpPr>
              <p:cxnSp>
                <p:nvCxnSpPr>
                  <p:cNvPr id="35" name="Straight Connector 34"/>
                  <p:cNvCxnSpPr/>
                  <p:nvPr/>
                </p:nvCxnSpPr>
                <p:spPr>
                  <a:xfrm rot="5400000">
                    <a:off x="4166616" y="2819400"/>
                    <a:ext cx="441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a:off x="4343400" y="2743201"/>
                    <a:ext cx="441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6248400" y="4267200"/>
                  <a:ext cx="1962653" cy="369332"/>
                </a:xfrm>
                <a:prstGeom prst="rect">
                  <a:avLst/>
                </a:prstGeom>
                <a:noFill/>
              </p:spPr>
              <p:txBody>
                <a:bodyPr wrap="none" rtlCol="0">
                  <a:spAutoFit/>
                </a:bodyPr>
                <a:lstStyle/>
                <a:p>
                  <a:r>
                    <a:rPr lang="en-US" dirty="0"/>
                    <a:t>Free Body Diagram</a:t>
                  </a:r>
                </a:p>
              </p:txBody>
            </p:sp>
            <p:grpSp>
              <p:nvGrpSpPr>
                <p:cNvPr id="5" name="Group 54"/>
                <p:cNvGrpSpPr/>
                <p:nvPr/>
              </p:nvGrpSpPr>
              <p:grpSpPr>
                <a:xfrm>
                  <a:off x="6553200" y="1002268"/>
                  <a:ext cx="1683331" cy="2916260"/>
                  <a:chOff x="6553200" y="1002268"/>
                  <a:chExt cx="1683331" cy="2916260"/>
                </a:xfrm>
              </p:grpSpPr>
              <p:grpSp>
                <p:nvGrpSpPr>
                  <p:cNvPr id="6" name="Group 7"/>
                  <p:cNvGrpSpPr/>
                  <p:nvPr/>
                </p:nvGrpSpPr>
                <p:grpSpPr>
                  <a:xfrm>
                    <a:off x="6553200" y="2399268"/>
                    <a:ext cx="533400" cy="1519260"/>
                    <a:chOff x="4724400" y="1854200"/>
                    <a:chExt cx="533400" cy="1519260"/>
                  </a:xfrm>
                </p:grpSpPr>
                <p:cxnSp>
                  <p:nvCxnSpPr>
                    <p:cNvPr id="32" name="Straight Connector 31"/>
                    <p:cNvCxnSpPr/>
                    <p:nvPr/>
                  </p:nvCxnSpPr>
                  <p:spPr>
                    <a:xfrm rot="5400000">
                      <a:off x="4491820" y="2683680"/>
                      <a:ext cx="1379560" cy="0"/>
                    </a:xfrm>
                    <a:prstGeom prst="line">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4724400" y="2883932"/>
                      <a:ext cx="478016" cy="369332"/>
                    </a:xfrm>
                    <a:prstGeom prst="rect">
                      <a:avLst/>
                    </a:prstGeom>
                  </p:spPr>
                  <p:txBody>
                    <a:bodyPr wrap="none">
                      <a:spAutoFit/>
                    </a:bodyPr>
                    <a:lstStyle/>
                    <a:p>
                      <a:r>
                        <a:rPr lang="en-US" dirty="0"/>
                        <a:t>mg</a:t>
                      </a:r>
                    </a:p>
                  </p:txBody>
                </p:sp>
                <p:sp>
                  <p:nvSpPr>
                    <p:cNvPr id="34" name="Oval 33"/>
                    <p:cNvSpPr/>
                    <p:nvPr/>
                  </p:nvSpPr>
                  <p:spPr>
                    <a:xfrm>
                      <a:off x="5105400" y="18542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6"/>
                  <p:cNvGrpSpPr/>
                  <p:nvPr/>
                </p:nvGrpSpPr>
                <p:grpSpPr>
                  <a:xfrm>
                    <a:off x="6629400" y="1002268"/>
                    <a:ext cx="389850" cy="1379560"/>
                    <a:chOff x="7586484" y="457200"/>
                    <a:chExt cx="389850" cy="1379560"/>
                  </a:xfrm>
                </p:grpSpPr>
                <p:cxnSp>
                  <p:nvCxnSpPr>
                    <p:cNvPr id="30" name="Straight Connector 29"/>
                    <p:cNvCxnSpPr/>
                    <p:nvPr/>
                  </p:nvCxnSpPr>
                  <p:spPr>
                    <a:xfrm rot="16200000" flipV="1">
                      <a:off x="7283924" y="1146980"/>
                      <a:ext cx="1379560" cy="0"/>
                    </a:xfrm>
                    <a:prstGeom prst="line">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586484" y="586264"/>
                      <a:ext cx="389850" cy="369332"/>
                    </a:xfrm>
                    <a:prstGeom prst="rect">
                      <a:avLst/>
                    </a:prstGeom>
                    <a:noFill/>
                  </p:spPr>
                  <p:txBody>
                    <a:bodyPr wrap="none" rtlCol="0">
                      <a:spAutoFit/>
                    </a:bodyPr>
                    <a:lstStyle/>
                    <a:p>
                      <a:r>
                        <a:rPr lang="en-US" dirty="0"/>
                        <a:t>F</a:t>
                      </a:r>
                      <a:r>
                        <a:rPr lang="en-US" baseline="-25000" dirty="0"/>
                        <a:t>N</a:t>
                      </a:r>
                      <a:endParaRPr lang="en-US" dirty="0"/>
                    </a:p>
                  </p:txBody>
                </p:sp>
              </p:grpSp>
              <p:grpSp>
                <p:nvGrpSpPr>
                  <p:cNvPr id="8" name="Group 49"/>
                  <p:cNvGrpSpPr/>
                  <p:nvPr/>
                </p:nvGrpSpPr>
                <p:grpSpPr>
                  <a:xfrm>
                    <a:off x="7073900" y="1359932"/>
                    <a:ext cx="1162631" cy="1167368"/>
                    <a:chOff x="4508500" y="2173764"/>
                    <a:chExt cx="1162631" cy="1167368"/>
                  </a:xfrm>
                </p:grpSpPr>
                <p:cxnSp>
                  <p:nvCxnSpPr>
                    <p:cNvPr id="28" name="Straight Arrow Connector 27"/>
                    <p:cNvCxnSpPr/>
                    <p:nvPr/>
                  </p:nvCxnSpPr>
                  <p:spPr>
                    <a:xfrm flipV="1">
                      <a:off x="4508500" y="2173764"/>
                      <a:ext cx="1079500" cy="1102836"/>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486400" y="2971800"/>
                      <a:ext cx="184731" cy="369332"/>
                    </a:xfrm>
                    <a:prstGeom prst="rect">
                      <a:avLst/>
                    </a:prstGeom>
                    <a:noFill/>
                  </p:spPr>
                  <p:txBody>
                    <a:bodyPr wrap="none" rtlCol="0">
                      <a:spAutoFit/>
                    </a:bodyPr>
                    <a:lstStyle/>
                    <a:p>
                      <a:endParaRPr lang="en-US" dirty="0"/>
                    </a:p>
                  </p:txBody>
                </p:sp>
              </p:grpSp>
            </p:grpSp>
          </p:grpSp>
          <p:sp>
            <p:nvSpPr>
              <p:cNvPr id="38" name="Arc 37"/>
              <p:cNvSpPr/>
              <p:nvPr/>
            </p:nvSpPr>
            <p:spPr>
              <a:xfrm>
                <a:off x="7467600" y="2971800"/>
                <a:ext cx="152400" cy="7620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Rectangle 38"/>
              <p:cNvSpPr/>
              <p:nvPr/>
            </p:nvSpPr>
            <p:spPr>
              <a:xfrm>
                <a:off x="7696200" y="2819400"/>
                <a:ext cx="308098" cy="369332"/>
              </a:xfrm>
              <a:prstGeom prst="rect">
                <a:avLst/>
              </a:prstGeom>
            </p:spPr>
            <p:txBody>
              <a:bodyPr wrap="none">
                <a:spAutoFit/>
              </a:bodyPr>
              <a:lstStyle/>
              <a:p>
                <a:r>
                  <a:rPr lang="el-GR" dirty="0"/>
                  <a:t>θ</a:t>
                </a:r>
                <a:endParaRPr lang="en-US" dirty="0"/>
              </a:p>
            </p:txBody>
          </p:sp>
          <p:sp>
            <p:nvSpPr>
              <p:cNvPr id="40" name="TextBox 39"/>
              <p:cNvSpPr txBox="1"/>
              <p:nvPr/>
            </p:nvSpPr>
            <p:spPr>
              <a:xfrm>
                <a:off x="7543800" y="2362200"/>
                <a:ext cx="296876" cy="369332"/>
              </a:xfrm>
              <a:prstGeom prst="rect">
                <a:avLst/>
              </a:prstGeom>
              <a:noFill/>
            </p:spPr>
            <p:txBody>
              <a:bodyPr wrap="none" rtlCol="0">
                <a:spAutoFit/>
              </a:bodyPr>
              <a:lstStyle/>
              <a:p>
                <a:r>
                  <a:rPr lang="en-US" dirty="0"/>
                  <a:t>T</a:t>
                </a:r>
                <a:endParaRPr lang="en-US" baseline="-25000" dirty="0"/>
              </a:p>
            </p:txBody>
          </p:sp>
        </p:grpSp>
        <p:grpSp>
          <p:nvGrpSpPr>
            <p:cNvPr id="50" name="Group 49"/>
            <p:cNvGrpSpPr/>
            <p:nvPr/>
          </p:nvGrpSpPr>
          <p:grpSpPr>
            <a:xfrm>
              <a:off x="7086600" y="3362880"/>
              <a:ext cx="1358900" cy="447120"/>
              <a:chOff x="7086600" y="2741612"/>
              <a:chExt cx="1358900" cy="447120"/>
            </a:xfrm>
          </p:grpSpPr>
          <p:cxnSp>
            <p:nvCxnSpPr>
              <p:cNvPr id="54" name="Straight Arrow Connector 53"/>
              <p:cNvCxnSpPr/>
              <p:nvPr/>
            </p:nvCxnSpPr>
            <p:spPr>
              <a:xfrm>
                <a:off x="7086600" y="2741612"/>
                <a:ext cx="1358900"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696200" y="2819400"/>
                <a:ext cx="306494" cy="369332"/>
              </a:xfrm>
              <a:prstGeom prst="rect">
                <a:avLst/>
              </a:prstGeom>
              <a:noFill/>
            </p:spPr>
            <p:txBody>
              <a:bodyPr wrap="none" rtlCol="0">
                <a:spAutoFit/>
              </a:bodyPr>
              <a:lstStyle/>
              <a:p>
                <a:r>
                  <a:rPr lang="en-US" dirty="0"/>
                  <a:t>d</a:t>
                </a:r>
              </a:p>
            </p:txBody>
          </p:sp>
        </p:grpSp>
      </p:grpSp>
      <p:grpSp>
        <p:nvGrpSpPr>
          <p:cNvPr id="58" name="Group 57"/>
          <p:cNvGrpSpPr/>
          <p:nvPr/>
        </p:nvGrpSpPr>
        <p:grpSpPr>
          <a:xfrm>
            <a:off x="1219004" y="3706364"/>
            <a:ext cx="2455383" cy="789436"/>
            <a:chOff x="2049638" y="4507468"/>
            <a:chExt cx="2455383" cy="789436"/>
          </a:xfrm>
        </p:grpSpPr>
        <p:graphicFrame>
          <p:nvGraphicFramePr>
            <p:cNvPr id="274436" name="Object 4"/>
            <p:cNvGraphicFramePr>
              <a:graphicFrameLocks noChangeAspect="1"/>
            </p:cNvGraphicFramePr>
            <p:nvPr>
              <p:extLst>
                <p:ext uri="{D42A27DB-BD31-4B8C-83A1-F6EECF244321}">
                  <p14:modId xmlns:p14="http://schemas.microsoft.com/office/powerpoint/2010/main" val="2607795026"/>
                </p:ext>
              </p:extLst>
            </p:nvPr>
          </p:nvGraphicFramePr>
          <p:xfrm>
            <a:off x="2049638" y="4898997"/>
            <a:ext cx="2195142" cy="397907"/>
          </p:xfrm>
          <a:graphic>
            <a:graphicData uri="http://schemas.openxmlformats.org/presentationml/2006/ole">
              <mc:AlternateContent xmlns:mc="http://schemas.openxmlformats.org/markup-compatibility/2006">
                <mc:Choice xmlns:v="urn:schemas-microsoft-com:vml" Requires="v">
                  <p:oleObj spid="_x0000_s274800" name="معادلة" r:id="rId4" imgW="1333440" imgH="241200" progId="Equation.3">
                    <p:embed/>
                  </p:oleObj>
                </mc:Choice>
                <mc:Fallback>
                  <p:oleObj name="معادلة" r:id="rId4" imgW="1333440" imgH="241200" progId="Equation.3">
                    <p:embed/>
                    <p:pic>
                      <p:nvPicPr>
                        <p:cNvPr id="0" name="Picture 4"/>
                        <p:cNvPicPr>
                          <a:picLocks noChangeAspect="1" noChangeArrowheads="1"/>
                        </p:cNvPicPr>
                        <p:nvPr/>
                      </p:nvPicPr>
                      <p:blipFill>
                        <a:blip r:embed="rId5"/>
                        <a:srcRect/>
                        <a:stretch>
                          <a:fillRect/>
                        </a:stretch>
                      </p:blipFill>
                      <p:spPr bwMode="auto">
                        <a:xfrm>
                          <a:off x="2049638" y="4898997"/>
                          <a:ext cx="2195142" cy="397907"/>
                        </a:xfrm>
                        <a:prstGeom prst="rect">
                          <a:avLst/>
                        </a:prstGeom>
                        <a:noFill/>
                        <a:extLst/>
                      </p:spPr>
                    </p:pic>
                  </p:oleObj>
                </mc:Fallback>
              </mc:AlternateContent>
            </a:graphicData>
          </a:graphic>
        </p:graphicFrame>
        <p:sp>
          <p:nvSpPr>
            <p:cNvPr id="57" name="TextBox 56"/>
            <p:cNvSpPr txBox="1"/>
            <p:nvPr/>
          </p:nvSpPr>
          <p:spPr>
            <a:xfrm>
              <a:off x="2073843" y="4507468"/>
              <a:ext cx="2431178" cy="369332"/>
            </a:xfrm>
            <a:prstGeom prst="rect">
              <a:avLst/>
            </a:prstGeom>
            <a:noFill/>
          </p:spPr>
          <p:txBody>
            <a:bodyPr wrap="none" rtlCol="0">
              <a:spAutoFit/>
            </a:bodyPr>
            <a:lstStyle/>
            <a:p>
              <a:r>
                <a:rPr lang="en-US" dirty="0"/>
                <a:t>Work done by Tension T</a:t>
              </a:r>
            </a:p>
          </p:txBody>
        </p:sp>
      </p:grpSp>
      <p:grpSp>
        <p:nvGrpSpPr>
          <p:cNvPr id="59" name="Group 58"/>
          <p:cNvGrpSpPr/>
          <p:nvPr/>
        </p:nvGrpSpPr>
        <p:grpSpPr>
          <a:xfrm>
            <a:off x="433387" y="4783693"/>
            <a:ext cx="3071813" cy="844997"/>
            <a:chOff x="1533525" y="4490561"/>
            <a:chExt cx="3071813" cy="844997"/>
          </a:xfrm>
        </p:grpSpPr>
        <p:graphicFrame>
          <p:nvGraphicFramePr>
            <p:cNvPr id="60" name="Object 4"/>
            <p:cNvGraphicFramePr>
              <a:graphicFrameLocks noChangeAspect="1"/>
            </p:cNvGraphicFramePr>
            <p:nvPr>
              <p:extLst>
                <p:ext uri="{D42A27DB-BD31-4B8C-83A1-F6EECF244321}">
                  <p14:modId xmlns:p14="http://schemas.microsoft.com/office/powerpoint/2010/main" val="3914112681"/>
                </p:ext>
              </p:extLst>
            </p:nvPr>
          </p:nvGraphicFramePr>
          <p:xfrm>
            <a:off x="1533525" y="4871561"/>
            <a:ext cx="3071813" cy="463997"/>
          </p:xfrm>
          <a:graphic>
            <a:graphicData uri="http://schemas.openxmlformats.org/presentationml/2006/ole">
              <mc:AlternateContent xmlns:mc="http://schemas.openxmlformats.org/markup-compatibility/2006">
                <mc:Choice xmlns:v="urn:schemas-microsoft-com:vml" Requires="v">
                  <p:oleObj spid="_x0000_s274801" name="معادلة" r:id="rId6" imgW="1815840" imgH="253800" progId="Equation.3">
                    <p:embed/>
                  </p:oleObj>
                </mc:Choice>
                <mc:Fallback>
                  <p:oleObj name="معادلة" r:id="rId6" imgW="1815840" imgH="253800" progId="Equation.3">
                    <p:embed/>
                    <p:pic>
                      <p:nvPicPr>
                        <p:cNvPr id="0" name="Picture 5"/>
                        <p:cNvPicPr>
                          <a:picLocks noChangeAspect="1" noChangeArrowheads="1"/>
                        </p:cNvPicPr>
                        <p:nvPr/>
                      </p:nvPicPr>
                      <p:blipFill>
                        <a:blip r:embed="rId7"/>
                        <a:srcRect/>
                        <a:stretch>
                          <a:fillRect/>
                        </a:stretch>
                      </p:blipFill>
                      <p:spPr bwMode="auto">
                        <a:xfrm>
                          <a:off x="1533525" y="4871561"/>
                          <a:ext cx="3071813" cy="463997"/>
                        </a:xfrm>
                        <a:prstGeom prst="rect">
                          <a:avLst/>
                        </a:prstGeom>
                        <a:noFill/>
                        <a:extLst/>
                      </p:spPr>
                    </p:pic>
                  </p:oleObj>
                </mc:Fallback>
              </mc:AlternateContent>
            </a:graphicData>
          </a:graphic>
        </p:graphicFrame>
        <p:sp>
          <p:nvSpPr>
            <p:cNvPr id="61" name="TextBox 60"/>
            <p:cNvSpPr txBox="1"/>
            <p:nvPr/>
          </p:nvSpPr>
          <p:spPr>
            <a:xfrm>
              <a:off x="1805946" y="4490561"/>
              <a:ext cx="2780056" cy="369332"/>
            </a:xfrm>
            <a:prstGeom prst="rect">
              <a:avLst/>
            </a:prstGeom>
            <a:noFill/>
          </p:spPr>
          <p:txBody>
            <a:bodyPr wrap="none" rtlCol="0">
              <a:spAutoFit/>
            </a:bodyPr>
            <a:lstStyle/>
            <a:p>
              <a:r>
                <a:rPr lang="en-US" dirty="0"/>
                <a:t>Work done by Normal force</a:t>
              </a:r>
            </a:p>
          </p:txBody>
        </p:sp>
      </p:grpSp>
      <p:grpSp>
        <p:nvGrpSpPr>
          <p:cNvPr id="64" name="Group 63"/>
          <p:cNvGrpSpPr/>
          <p:nvPr/>
        </p:nvGrpSpPr>
        <p:grpSpPr>
          <a:xfrm>
            <a:off x="2362200" y="2362200"/>
            <a:ext cx="2590800" cy="750332"/>
            <a:chOff x="3276600" y="2438400"/>
            <a:chExt cx="2590800" cy="750332"/>
          </a:xfrm>
        </p:grpSpPr>
        <p:grpSp>
          <p:nvGrpSpPr>
            <p:cNvPr id="65" name="Group 22"/>
            <p:cNvGrpSpPr/>
            <p:nvPr/>
          </p:nvGrpSpPr>
          <p:grpSpPr>
            <a:xfrm>
              <a:off x="3276600" y="2438400"/>
              <a:ext cx="2590800" cy="685800"/>
              <a:chOff x="3352800" y="2895600"/>
              <a:chExt cx="2590800" cy="685800"/>
            </a:xfrm>
          </p:grpSpPr>
          <p:cxnSp>
            <p:nvCxnSpPr>
              <p:cNvPr id="67" name="Straight Connector 66"/>
              <p:cNvCxnSpPr/>
              <p:nvPr/>
            </p:nvCxnSpPr>
            <p:spPr>
              <a:xfrm rot="5400000">
                <a:off x="3009900" y="32385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5600700" y="32385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352800" y="3276600"/>
                <a:ext cx="2590800"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66" name="TextBox 65"/>
            <p:cNvSpPr txBox="1"/>
            <p:nvPr/>
          </p:nvSpPr>
          <p:spPr>
            <a:xfrm>
              <a:off x="4267200" y="2819400"/>
              <a:ext cx="303288" cy="369332"/>
            </a:xfrm>
            <a:prstGeom prst="rect">
              <a:avLst/>
            </a:prstGeom>
            <a:noFill/>
          </p:spPr>
          <p:txBody>
            <a:bodyPr wrap="none" rtlCol="0">
              <a:spAutoFit/>
            </a:bodyPr>
            <a:lstStyle/>
            <a:p>
              <a:r>
                <a:rPr lang="en-US" i="1" dirty="0"/>
                <a:t>d</a:t>
              </a:r>
            </a:p>
          </p:txBody>
        </p:sp>
      </p:grpSp>
      <p:cxnSp>
        <p:nvCxnSpPr>
          <p:cNvPr id="70" name="Straight Connector 69"/>
          <p:cNvCxnSpPr/>
          <p:nvPr/>
        </p:nvCxnSpPr>
        <p:spPr>
          <a:xfrm>
            <a:off x="155575" y="876419"/>
            <a:ext cx="891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457200" y="5681186"/>
            <a:ext cx="3478303" cy="857727"/>
            <a:chOff x="1576674" y="4490561"/>
            <a:chExt cx="3478303" cy="857727"/>
          </a:xfrm>
        </p:grpSpPr>
        <p:graphicFrame>
          <p:nvGraphicFramePr>
            <p:cNvPr id="72" name="Object 4"/>
            <p:cNvGraphicFramePr>
              <a:graphicFrameLocks noChangeAspect="1"/>
            </p:cNvGraphicFramePr>
            <p:nvPr>
              <p:extLst>
                <p:ext uri="{D42A27DB-BD31-4B8C-83A1-F6EECF244321}">
                  <p14:modId xmlns:p14="http://schemas.microsoft.com/office/powerpoint/2010/main" val="3301611426"/>
                </p:ext>
              </p:extLst>
            </p:nvPr>
          </p:nvGraphicFramePr>
          <p:xfrm>
            <a:off x="1576674" y="4860925"/>
            <a:ext cx="2986088" cy="487363"/>
          </p:xfrm>
          <a:graphic>
            <a:graphicData uri="http://schemas.openxmlformats.org/presentationml/2006/ole">
              <mc:AlternateContent xmlns:mc="http://schemas.openxmlformats.org/markup-compatibility/2006">
                <mc:Choice xmlns:v="urn:schemas-microsoft-com:vml" Requires="v">
                  <p:oleObj spid="_x0000_s274802" name="معادلة" r:id="rId8" imgW="1765080" imgH="266400" progId="Equation.3">
                    <p:embed/>
                  </p:oleObj>
                </mc:Choice>
                <mc:Fallback>
                  <p:oleObj name="معادلة" r:id="rId8" imgW="1765080" imgH="266400" progId="Equation.3">
                    <p:embed/>
                    <p:pic>
                      <p:nvPicPr>
                        <p:cNvPr id="0" name=""/>
                        <p:cNvPicPr>
                          <a:picLocks noChangeAspect="1" noChangeArrowheads="1"/>
                        </p:cNvPicPr>
                        <p:nvPr/>
                      </p:nvPicPr>
                      <p:blipFill>
                        <a:blip r:embed="rId9"/>
                        <a:srcRect/>
                        <a:stretch>
                          <a:fillRect/>
                        </a:stretch>
                      </p:blipFill>
                      <p:spPr bwMode="auto">
                        <a:xfrm>
                          <a:off x="1576674" y="4860925"/>
                          <a:ext cx="2986088" cy="487363"/>
                        </a:xfrm>
                        <a:prstGeom prst="rect">
                          <a:avLst/>
                        </a:prstGeom>
                        <a:noFill/>
                        <a:extLst/>
                      </p:spPr>
                    </p:pic>
                  </p:oleObj>
                </mc:Fallback>
              </mc:AlternateContent>
            </a:graphicData>
          </a:graphic>
        </p:graphicFrame>
        <p:sp>
          <p:nvSpPr>
            <p:cNvPr id="73" name="TextBox 72"/>
            <p:cNvSpPr txBox="1"/>
            <p:nvPr/>
          </p:nvSpPr>
          <p:spPr>
            <a:xfrm>
              <a:off x="1805946" y="4490561"/>
              <a:ext cx="3249031" cy="369332"/>
            </a:xfrm>
            <a:prstGeom prst="rect">
              <a:avLst/>
            </a:prstGeom>
            <a:noFill/>
          </p:spPr>
          <p:txBody>
            <a:bodyPr wrap="none" rtlCol="0">
              <a:spAutoFit/>
            </a:bodyPr>
            <a:lstStyle/>
            <a:p>
              <a:r>
                <a:rPr lang="en-US" dirty="0"/>
                <a:t>Work done by gravitational force</a:t>
              </a:r>
            </a:p>
          </p:txBody>
        </p:sp>
      </p:grpSp>
      <p:grpSp>
        <p:nvGrpSpPr>
          <p:cNvPr id="74" name="Group 73"/>
          <p:cNvGrpSpPr/>
          <p:nvPr/>
        </p:nvGrpSpPr>
        <p:grpSpPr>
          <a:xfrm>
            <a:off x="5365914" y="4975129"/>
            <a:ext cx="2583977" cy="759498"/>
            <a:chOff x="1805946" y="4490561"/>
            <a:chExt cx="2583977" cy="759498"/>
          </a:xfrm>
        </p:grpSpPr>
        <p:graphicFrame>
          <p:nvGraphicFramePr>
            <p:cNvPr id="75" name="Object 4"/>
            <p:cNvGraphicFramePr>
              <a:graphicFrameLocks noChangeAspect="1"/>
            </p:cNvGraphicFramePr>
            <p:nvPr>
              <p:extLst>
                <p:ext uri="{D42A27DB-BD31-4B8C-83A1-F6EECF244321}">
                  <p14:modId xmlns:p14="http://schemas.microsoft.com/office/powerpoint/2010/main" val="2832833333"/>
                </p:ext>
              </p:extLst>
            </p:nvPr>
          </p:nvGraphicFramePr>
          <p:xfrm>
            <a:off x="2089945" y="4882770"/>
            <a:ext cx="1955800" cy="367289"/>
          </p:xfrm>
          <a:graphic>
            <a:graphicData uri="http://schemas.openxmlformats.org/presentationml/2006/ole">
              <mc:AlternateContent xmlns:mc="http://schemas.openxmlformats.org/markup-compatibility/2006">
                <mc:Choice xmlns:v="urn:schemas-microsoft-com:vml" Requires="v">
                  <p:oleObj spid="_x0000_s274803" name="معادلة" r:id="rId10" imgW="1155600" imgH="241200" progId="Equation.3">
                    <p:embed/>
                  </p:oleObj>
                </mc:Choice>
                <mc:Fallback>
                  <p:oleObj name="معادلة" r:id="rId10" imgW="1155600" imgH="241200" progId="Equation.3">
                    <p:embed/>
                    <p:pic>
                      <p:nvPicPr>
                        <p:cNvPr id="0" name=""/>
                        <p:cNvPicPr>
                          <a:picLocks noChangeAspect="1" noChangeArrowheads="1"/>
                        </p:cNvPicPr>
                        <p:nvPr/>
                      </p:nvPicPr>
                      <p:blipFill>
                        <a:blip r:embed="rId11"/>
                        <a:srcRect/>
                        <a:stretch>
                          <a:fillRect/>
                        </a:stretch>
                      </p:blipFill>
                      <p:spPr bwMode="auto">
                        <a:xfrm>
                          <a:off x="2089945" y="4882770"/>
                          <a:ext cx="1955800" cy="367289"/>
                        </a:xfrm>
                        <a:prstGeom prst="rect">
                          <a:avLst/>
                        </a:prstGeom>
                        <a:noFill/>
                        <a:extLst/>
                      </p:spPr>
                    </p:pic>
                  </p:oleObj>
                </mc:Fallback>
              </mc:AlternateContent>
            </a:graphicData>
          </a:graphic>
        </p:graphicFrame>
        <p:sp>
          <p:nvSpPr>
            <p:cNvPr id="76" name="TextBox 75"/>
            <p:cNvSpPr txBox="1"/>
            <p:nvPr/>
          </p:nvSpPr>
          <p:spPr>
            <a:xfrm>
              <a:off x="1805946" y="4490561"/>
              <a:ext cx="2583977" cy="369332"/>
            </a:xfrm>
            <a:prstGeom prst="rect">
              <a:avLst/>
            </a:prstGeom>
            <a:noFill/>
          </p:spPr>
          <p:txBody>
            <a:bodyPr wrap="none" rtlCol="0">
              <a:spAutoFit/>
            </a:bodyPr>
            <a:lstStyle/>
            <a:p>
              <a:r>
                <a:rPr lang="en-US" dirty="0"/>
                <a:t>The total (net) work done</a:t>
              </a:r>
            </a:p>
          </p:txBody>
        </p:sp>
      </p:grpSp>
      <p:graphicFrame>
        <p:nvGraphicFramePr>
          <p:cNvPr id="77" name="Object 4"/>
          <p:cNvGraphicFramePr>
            <a:graphicFrameLocks noChangeAspect="1"/>
          </p:cNvGraphicFramePr>
          <p:nvPr>
            <p:extLst>
              <p:ext uri="{D42A27DB-BD31-4B8C-83A1-F6EECF244321}">
                <p14:modId xmlns:p14="http://schemas.microsoft.com/office/powerpoint/2010/main" val="3980000618"/>
              </p:ext>
            </p:extLst>
          </p:nvPr>
        </p:nvGraphicFramePr>
        <p:xfrm>
          <a:off x="5583574" y="5886211"/>
          <a:ext cx="1731625" cy="330975"/>
        </p:xfrm>
        <a:graphic>
          <a:graphicData uri="http://schemas.openxmlformats.org/presentationml/2006/ole">
            <mc:AlternateContent xmlns:mc="http://schemas.openxmlformats.org/markup-compatibility/2006">
              <mc:Choice xmlns:v="urn:schemas-microsoft-com:vml" Requires="v">
                <p:oleObj spid="_x0000_s274804" name="معادلة" r:id="rId12" imgW="1015920" imgH="215640" progId="Equation.3">
                  <p:embed/>
                </p:oleObj>
              </mc:Choice>
              <mc:Fallback>
                <p:oleObj name="معادلة" r:id="rId12" imgW="1015920" imgH="215640" progId="Equation.3">
                  <p:embed/>
                  <p:pic>
                    <p:nvPicPr>
                      <p:cNvPr id="0" name=""/>
                      <p:cNvPicPr>
                        <a:picLocks noChangeAspect="1" noChangeArrowheads="1"/>
                      </p:cNvPicPr>
                      <p:nvPr/>
                    </p:nvPicPr>
                    <p:blipFill>
                      <a:blip r:embed="rId13"/>
                      <a:srcRect/>
                      <a:stretch>
                        <a:fillRect/>
                      </a:stretch>
                    </p:blipFill>
                    <p:spPr bwMode="auto">
                      <a:xfrm>
                        <a:off x="5583574" y="5886211"/>
                        <a:ext cx="1731625" cy="330975"/>
                      </a:xfrm>
                      <a:prstGeom prst="rect">
                        <a:avLst/>
                      </a:prstGeom>
                      <a:noFill/>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133600" y="0"/>
            <a:ext cx="5329664" cy="830997"/>
          </a:xfrm>
          <a:prstGeom prst="rect">
            <a:avLst/>
          </a:prstGeom>
          <a:noFill/>
        </p:spPr>
        <p:txBody>
          <a:bodyPr wrap="none" rtlCol="0">
            <a:spAutoFit/>
          </a:bodyPr>
          <a:lstStyle/>
          <a:p>
            <a:r>
              <a:rPr lang="en-US" sz="4800" b="1" dirty="0">
                <a:solidFill>
                  <a:srgbClr val="FF0000"/>
                </a:solidFill>
              </a:rPr>
              <a:t>Graph: Work/Power</a:t>
            </a:r>
          </a:p>
        </p:txBody>
      </p:sp>
      <p:grpSp>
        <p:nvGrpSpPr>
          <p:cNvPr id="32" name="Group 31"/>
          <p:cNvGrpSpPr/>
          <p:nvPr/>
        </p:nvGrpSpPr>
        <p:grpSpPr>
          <a:xfrm>
            <a:off x="5029200" y="1219200"/>
            <a:ext cx="1295400" cy="1219200"/>
            <a:chOff x="2209800" y="990600"/>
            <a:chExt cx="1295400" cy="1219200"/>
          </a:xfrm>
        </p:grpSpPr>
        <p:grpSp>
          <p:nvGrpSpPr>
            <p:cNvPr id="29" name="Group 28"/>
            <p:cNvGrpSpPr/>
            <p:nvPr/>
          </p:nvGrpSpPr>
          <p:grpSpPr>
            <a:xfrm>
              <a:off x="2514600" y="990600"/>
              <a:ext cx="990600" cy="914400"/>
              <a:chOff x="2514600" y="990600"/>
              <a:chExt cx="990600" cy="914400"/>
            </a:xfrm>
          </p:grpSpPr>
          <p:cxnSp>
            <p:nvCxnSpPr>
              <p:cNvPr id="25" name="Straight Arrow Connector 24"/>
              <p:cNvCxnSpPr/>
              <p:nvPr/>
            </p:nvCxnSpPr>
            <p:spPr>
              <a:xfrm flipV="1">
                <a:off x="2514600" y="990600"/>
                <a:ext cx="0" cy="914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514600" y="1905000"/>
                <a:ext cx="990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2209800" y="1295400"/>
              <a:ext cx="290464" cy="369332"/>
            </a:xfrm>
            <a:prstGeom prst="rect">
              <a:avLst/>
            </a:prstGeom>
            <a:noFill/>
          </p:spPr>
          <p:txBody>
            <a:bodyPr wrap="none" rtlCol="0">
              <a:spAutoFit/>
            </a:bodyPr>
            <a:lstStyle/>
            <a:p>
              <a:r>
                <a:rPr lang="en-US" i="1" dirty="0"/>
                <a:t>F</a:t>
              </a:r>
            </a:p>
          </p:txBody>
        </p:sp>
        <p:sp>
          <p:nvSpPr>
            <p:cNvPr id="31" name="TextBox 30"/>
            <p:cNvSpPr txBox="1"/>
            <p:nvPr/>
          </p:nvSpPr>
          <p:spPr>
            <a:xfrm>
              <a:off x="2757536" y="1840468"/>
              <a:ext cx="284052" cy="369332"/>
            </a:xfrm>
            <a:prstGeom prst="rect">
              <a:avLst/>
            </a:prstGeom>
            <a:noFill/>
          </p:spPr>
          <p:txBody>
            <a:bodyPr wrap="none" rtlCol="0">
              <a:spAutoFit/>
            </a:bodyPr>
            <a:lstStyle/>
            <a:p>
              <a:r>
                <a:rPr lang="en-US" i="1" dirty="0"/>
                <a:t>x</a:t>
              </a:r>
            </a:p>
          </p:txBody>
        </p:sp>
      </p:grpSp>
      <p:grpSp>
        <p:nvGrpSpPr>
          <p:cNvPr id="34" name="Group 33"/>
          <p:cNvGrpSpPr/>
          <p:nvPr/>
        </p:nvGrpSpPr>
        <p:grpSpPr>
          <a:xfrm>
            <a:off x="1981200" y="1371600"/>
            <a:ext cx="2895600" cy="978931"/>
            <a:chOff x="381000" y="1600201"/>
            <a:chExt cx="2895600" cy="978931"/>
          </a:xfrm>
        </p:grpSpPr>
        <p:graphicFrame>
          <p:nvGraphicFramePr>
            <p:cNvPr id="144388" name="Object 4"/>
            <p:cNvGraphicFramePr>
              <a:graphicFrameLocks noChangeAspect="1"/>
            </p:cNvGraphicFramePr>
            <p:nvPr/>
          </p:nvGraphicFramePr>
          <p:xfrm>
            <a:off x="381000" y="1600201"/>
            <a:ext cx="1759946" cy="533399"/>
          </p:xfrm>
          <a:graphic>
            <a:graphicData uri="http://schemas.openxmlformats.org/presentationml/2006/ole">
              <mc:AlternateContent xmlns:mc="http://schemas.openxmlformats.org/markup-compatibility/2006">
                <mc:Choice xmlns:v="urn:schemas-microsoft-com:vml" Requires="v">
                  <p:oleObj spid="_x0000_s269678" name="Equation" r:id="rId3" imgW="558720" imgH="215640" progId="Equation.3">
                    <p:embed/>
                  </p:oleObj>
                </mc:Choice>
                <mc:Fallback>
                  <p:oleObj name="Equation" r:id="rId3" imgW="558720" imgH="2156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00201"/>
                          <a:ext cx="1759946" cy="5333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TextBox 32"/>
            <p:cNvSpPr txBox="1"/>
            <p:nvPr/>
          </p:nvSpPr>
          <p:spPr>
            <a:xfrm>
              <a:off x="934227" y="2209800"/>
              <a:ext cx="2342373" cy="369332"/>
            </a:xfrm>
            <a:prstGeom prst="rect">
              <a:avLst/>
            </a:prstGeom>
            <a:noFill/>
          </p:spPr>
          <p:txBody>
            <a:bodyPr wrap="none" rtlCol="0">
              <a:spAutoFit/>
            </a:bodyPr>
            <a:lstStyle/>
            <a:p>
              <a:r>
                <a:rPr lang="en-US" dirty="0"/>
                <a:t>= Area under the curve</a:t>
              </a:r>
            </a:p>
          </p:txBody>
        </p:sp>
      </p:grpSp>
      <p:grpSp>
        <p:nvGrpSpPr>
          <p:cNvPr id="44" name="Group 43"/>
          <p:cNvGrpSpPr/>
          <p:nvPr/>
        </p:nvGrpSpPr>
        <p:grpSpPr>
          <a:xfrm>
            <a:off x="1963738" y="3124200"/>
            <a:ext cx="4360862" cy="1219200"/>
            <a:chOff x="211138" y="2895600"/>
            <a:chExt cx="4360862" cy="1219200"/>
          </a:xfrm>
        </p:grpSpPr>
        <p:grpSp>
          <p:nvGrpSpPr>
            <p:cNvPr id="35" name="Group 34"/>
            <p:cNvGrpSpPr/>
            <p:nvPr/>
          </p:nvGrpSpPr>
          <p:grpSpPr>
            <a:xfrm>
              <a:off x="3276600" y="2895600"/>
              <a:ext cx="1295400" cy="1219200"/>
              <a:chOff x="2209800" y="990600"/>
              <a:chExt cx="1295400" cy="1219200"/>
            </a:xfrm>
          </p:grpSpPr>
          <p:grpSp>
            <p:nvGrpSpPr>
              <p:cNvPr id="36" name="Group 28"/>
              <p:cNvGrpSpPr/>
              <p:nvPr/>
            </p:nvGrpSpPr>
            <p:grpSpPr>
              <a:xfrm>
                <a:off x="2514600" y="990600"/>
                <a:ext cx="990600" cy="914400"/>
                <a:chOff x="2514600" y="990600"/>
                <a:chExt cx="990600" cy="914400"/>
              </a:xfrm>
            </p:grpSpPr>
            <p:cxnSp>
              <p:nvCxnSpPr>
                <p:cNvPr id="39" name="Straight Arrow Connector 38"/>
                <p:cNvCxnSpPr/>
                <p:nvPr/>
              </p:nvCxnSpPr>
              <p:spPr>
                <a:xfrm flipV="1">
                  <a:off x="2514600" y="990600"/>
                  <a:ext cx="0" cy="914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2514600" y="1905000"/>
                  <a:ext cx="990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2209800" y="1295400"/>
                <a:ext cx="290464" cy="369332"/>
              </a:xfrm>
              <a:prstGeom prst="rect">
                <a:avLst/>
              </a:prstGeom>
              <a:noFill/>
            </p:spPr>
            <p:txBody>
              <a:bodyPr wrap="none" rtlCol="0">
                <a:spAutoFit/>
              </a:bodyPr>
              <a:lstStyle/>
              <a:p>
                <a:r>
                  <a:rPr lang="en-US" i="1" dirty="0"/>
                  <a:t>F</a:t>
                </a:r>
              </a:p>
            </p:txBody>
          </p:sp>
          <p:sp>
            <p:nvSpPr>
              <p:cNvPr id="38" name="TextBox 37"/>
              <p:cNvSpPr txBox="1"/>
              <p:nvPr/>
            </p:nvSpPr>
            <p:spPr>
              <a:xfrm>
                <a:off x="2757536" y="1840468"/>
                <a:ext cx="287258" cy="369332"/>
              </a:xfrm>
              <a:prstGeom prst="rect">
                <a:avLst/>
              </a:prstGeom>
              <a:noFill/>
            </p:spPr>
            <p:txBody>
              <a:bodyPr wrap="none" rtlCol="0">
                <a:spAutoFit/>
              </a:bodyPr>
              <a:lstStyle/>
              <a:p>
                <a:r>
                  <a:rPr lang="en-US" i="1" dirty="0"/>
                  <a:t>v</a:t>
                </a:r>
              </a:p>
            </p:txBody>
          </p:sp>
        </p:grpSp>
        <p:grpSp>
          <p:nvGrpSpPr>
            <p:cNvPr id="41" name="Group 40"/>
            <p:cNvGrpSpPr/>
            <p:nvPr/>
          </p:nvGrpSpPr>
          <p:grpSpPr>
            <a:xfrm>
              <a:off x="211138" y="2906713"/>
              <a:ext cx="2836862" cy="979487"/>
              <a:chOff x="439738" y="1599645"/>
              <a:chExt cx="2836862" cy="979487"/>
            </a:xfrm>
          </p:grpSpPr>
          <p:graphicFrame>
            <p:nvGraphicFramePr>
              <p:cNvPr id="42" name="Object 4"/>
              <p:cNvGraphicFramePr>
                <a:graphicFrameLocks noChangeAspect="1"/>
              </p:cNvGraphicFramePr>
              <p:nvPr/>
            </p:nvGraphicFramePr>
            <p:xfrm>
              <a:off x="439738" y="1599645"/>
              <a:ext cx="1641475" cy="533400"/>
            </p:xfrm>
            <a:graphic>
              <a:graphicData uri="http://schemas.openxmlformats.org/presentationml/2006/ole">
                <mc:AlternateContent xmlns:mc="http://schemas.openxmlformats.org/markup-compatibility/2006">
                  <mc:Choice xmlns:v="urn:schemas-microsoft-com:vml" Requires="v">
                    <p:oleObj spid="_x0000_s269679" name="Equation" r:id="rId5" imgW="520560" imgH="215640" progId="Equation.3">
                      <p:embed/>
                    </p:oleObj>
                  </mc:Choice>
                  <mc:Fallback>
                    <p:oleObj name="Equation" r:id="rId5" imgW="520560" imgH="215640" progId="Equation.3">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738" y="1599645"/>
                            <a:ext cx="164147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 name="TextBox 42"/>
              <p:cNvSpPr txBox="1"/>
              <p:nvPr/>
            </p:nvSpPr>
            <p:spPr>
              <a:xfrm>
                <a:off x="934227" y="2209800"/>
                <a:ext cx="2342373" cy="369332"/>
              </a:xfrm>
              <a:prstGeom prst="rect">
                <a:avLst/>
              </a:prstGeom>
              <a:noFill/>
            </p:spPr>
            <p:txBody>
              <a:bodyPr wrap="none" rtlCol="0">
                <a:spAutoFit/>
              </a:bodyPr>
              <a:lstStyle/>
              <a:p>
                <a:r>
                  <a:rPr lang="en-US" dirty="0"/>
                  <a:t>= Area under the curve</a:t>
                </a:r>
              </a:p>
            </p:txBody>
          </p:sp>
        </p:grpSp>
      </p:grpSp>
      <p:grpSp>
        <p:nvGrpSpPr>
          <p:cNvPr id="55" name="Group 54"/>
          <p:cNvGrpSpPr/>
          <p:nvPr/>
        </p:nvGrpSpPr>
        <p:grpSpPr>
          <a:xfrm>
            <a:off x="2057400" y="4952999"/>
            <a:ext cx="4267200" cy="1295401"/>
            <a:chOff x="304800" y="4343399"/>
            <a:chExt cx="4267200" cy="1295401"/>
          </a:xfrm>
        </p:grpSpPr>
        <p:graphicFrame>
          <p:nvGraphicFramePr>
            <p:cNvPr id="225291" name="Object 11"/>
            <p:cNvGraphicFramePr>
              <a:graphicFrameLocks noChangeAspect="1"/>
            </p:cNvGraphicFramePr>
            <p:nvPr/>
          </p:nvGraphicFramePr>
          <p:xfrm>
            <a:off x="304800" y="4343399"/>
            <a:ext cx="1524000" cy="900081"/>
          </p:xfrm>
          <a:graphic>
            <a:graphicData uri="http://schemas.openxmlformats.org/presentationml/2006/ole">
              <mc:AlternateContent xmlns:mc="http://schemas.openxmlformats.org/markup-compatibility/2006">
                <mc:Choice xmlns:v="urn:schemas-microsoft-com:vml" Requires="v">
                  <p:oleObj spid="_x0000_s269680" name="Equation" r:id="rId7" imgW="507960" imgH="393480" progId="Equation.3">
                    <p:embed/>
                  </p:oleObj>
                </mc:Choice>
                <mc:Fallback>
                  <p:oleObj name="Equation" r:id="rId7" imgW="507960" imgH="393480" progId="Equation.3">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4343399"/>
                          <a:ext cx="1524000" cy="9000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5" name="Group 44"/>
            <p:cNvGrpSpPr/>
            <p:nvPr/>
          </p:nvGrpSpPr>
          <p:grpSpPr>
            <a:xfrm>
              <a:off x="705627" y="4343400"/>
              <a:ext cx="3866373" cy="1295400"/>
              <a:chOff x="705627" y="2895600"/>
              <a:chExt cx="3866373" cy="1295400"/>
            </a:xfrm>
          </p:grpSpPr>
          <p:grpSp>
            <p:nvGrpSpPr>
              <p:cNvPr id="46" name="Group 34"/>
              <p:cNvGrpSpPr/>
              <p:nvPr/>
            </p:nvGrpSpPr>
            <p:grpSpPr>
              <a:xfrm>
                <a:off x="3276600" y="2895600"/>
                <a:ext cx="1295400" cy="1219200"/>
                <a:chOff x="2209800" y="990600"/>
                <a:chExt cx="1295400" cy="1219200"/>
              </a:xfrm>
            </p:grpSpPr>
            <p:grpSp>
              <p:nvGrpSpPr>
                <p:cNvPr id="50" name="Group 28"/>
                <p:cNvGrpSpPr/>
                <p:nvPr/>
              </p:nvGrpSpPr>
              <p:grpSpPr>
                <a:xfrm>
                  <a:off x="2514600" y="990600"/>
                  <a:ext cx="990600" cy="914400"/>
                  <a:chOff x="2514600" y="990600"/>
                  <a:chExt cx="990600" cy="914400"/>
                </a:xfrm>
              </p:grpSpPr>
              <p:cxnSp>
                <p:nvCxnSpPr>
                  <p:cNvPr id="53" name="Straight Arrow Connector 52"/>
                  <p:cNvCxnSpPr/>
                  <p:nvPr/>
                </p:nvCxnSpPr>
                <p:spPr>
                  <a:xfrm flipV="1">
                    <a:off x="2514600" y="990600"/>
                    <a:ext cx="0" cy="914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2514600" y="1905000"/>
                    <a:ext cx="990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51" name="TextBox 50"/>
                <p:cNvSpPr txBox="1"/>
                <p:nvPr/>
              </p:nvSpPr>
              <p:spPr>
                <a:xfrm>
                  <a:off x="2209800" y="1295400"/>
                  <a:ext cx="296876" cy="369332"/>
                </a:xfrm>
                <a:prstGeom prst="rect">
                  <a:avLst/>
                </a:prstGeom>
                <a:noFill/>
              </p:spPr>
              <p:txBody>
                <a:bodyPr wrap="none" rtlCol="0">
                  <a:spAutoFit/>
                </a:bodyPr>
                <a:lstStyle/>
                <a:p>
                  <a:r>
                    <a:rPr lang="en-US" i="1" dirty="0"/>
                    <a:t>E</a:t>
                  </a:r>
                </a:p>
              </p:txBody>
            </p:sp>
            <p:sp>
              <p:nvSpPr>
                <p:cNvPr id="52" name="TextBox 51"/>
                <p:cNvSpPr txBox="1"/>
                <p:nvPr/>
              </p:nvSpPr>
              <p:spPr>
                <a:xfrm>
                  <a:off x="2757536" y="1840468"/>
                  <a:ext cx="261610" cy="369332"/>
                </a:xfrm>
                <a:prstGeom prst="rect">
                  <a:avLst/>
                </a:prstGeom>
                <a:noFill/>
              </p:spPr>
              <p:txBody>
                <a:bodyPr wrap="none" rtlCol="0">
                  <a:spAutoFit/>
                </a:bodyPr>
                <a:lstStyle/>
                <a:p>
                  <a:r>
                    <a:rPr lang="en-US" i="1" dirty="0"/>
                    <a:t>t</a:t>
                  </a:r>
                </a:p>
              </p:txBody>
            </p:sp>
          </p:grpSp>
          <p:sp>
            <p:nvSpPr>
              <p:cNvPr id="49" name="TextBox 48"/>
              <p:cNvSpPr txBox="1"/>
              <p:nvPr/>
            </p:nvSpPr>
            <p:spPr>
              <a:xfrm>
                <a:off x="705627" y="3821668"/>
                <a:ext cx="870751" cy="369332"/>
              </a:xfrm>
              <a:prstGeom prst="rect">
                <a:avLst/>
              </a:prstGeom>
              <a:noFill/>
            </p:spPr>
            <p:txBody>
              <a:bodyPr wrap="none" rtlCol="0">
                <a:spAutoFit/>
              </a:bodyPr>
              <a:lstStyle/>
              <a:p>
                <a:r>
                  <a:rPr lang="en-US" dirty="0"/>
                  <a:t>= Slope</a:t>
                </a:r>
              </a:p>
            </p:txBody>
          </p:sp>
        </p:grp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533400" y="3200400"/>
            <a:ext cx="8458200" cy="914400"/>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5400" b="1" noProof="0" dirty="0">
                <a:solidFill>
                  <a:srgbClr val="0000FF"/>
                </a:solidFill>
                <a:latin typeface="+mj-lt"/>
                <a:ea typeface="+mj-ea"/>
                <a:cs typeface="+mj-cs"/>
              </a:rPr>
              <a:t>Old Exams</a:t>
            </a:r>
            <a:endParaRPr kumimoji="0" lang="en-US" sz="2800" b="1" i="0" u="none" strike="noStrike" kern="1200" cap="none" spc="0" normalizeH="0" baseline="0" noProof="0" dirty="0">
              <a:ln>
                <a:noFill/>
              </a:ln>
              <a:solidFill>
                <a:srgbClr val="0000FF"/>
              </a:solidFill>
              <a:effectLst/>
              <a:uLnTx/>
              <a:uFillTx/>
              <a:latin typeface="+mj-lt"/>
              <a:ea typeface="+mj-ea"/>
              <a:cs typeface="+mj-c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0"/>
            <a:ext cx="8229600" cy="563562"/>
          </a:xfrm>
          <a:noFill/>
          <a:ln w="76200">
            <a:noFill/>
          </a:ln>
        </p:spPr>
        <p:txBody>
          <a:bodyPr>
            <a:normAutofit fontScale="90000"/>
          </a:bodyPr>
          <a:lstStyle/>
          <a:p>
            <a:r>
              <a:rPr lang="en-US" sz="3200" b="1" dirty="0">
                <a:solidFill>
                  <a:srgbClr val="00B050"/>
                </a:solidFill>
                <a:latin typeface="Comic Sans MS" pitchFamily="66" charset="0"/>
              </a:rPr>
              <a:t>T-102-ch7 and 8 </a:t>
            </a:r>
          </a:p>
        </p:txBody>
      </p:sp>
      <p:sp>
        <p:nvSpPr>
          <p:cNvPr id="7" name="Rectangle 6"/>
          <p:cNvSpPr/>
          <p:nvPr/>
        </p:nvSpPr>
        <p:spPr>
          <a:xfrm>
            <a:off x="381000" y="552271"/>
            <a:ext cx="8382000" cy="1200329"/>
          </a:xfrm>
          <a:prstGeom prst="rect">
            <a:avLst/>
          </a:prstGeom>
        </p:spPr>
        <p:txBody>
          <a:bodyPr wrap="square">
            <a:spAutoFit/>
          </a:bodyPr>
          <a:lstStyle/>
          <a:p>
            <a:r>
              <a:rPr lang="en-US" dirty="0"/>
              <a:t>Q1. A 15.0-kg block is pulled over a rough, horizontal surface by a constant force of 70.0 N acting at an angle of 20.0° above the horizontal. The block is displaced 5.00 m, and the coefficient of kinetic friction between the block and the horizontal surface </a:t>
            </a:r>
            <a:r>
              <a:rPr lang="el-GR" dirty="0">
                <a:latin typeface="Calibri"/>
                <a:cs typeface="Calibri"/>
              </a:rPr>
              <a:t>μ</a:t>
            </a:r>
            <a:r>
              <a:rPr lang="en-US" baseline="-25000" dirty="0"/>
              <a:t>k</a:t>
            </a:r>
            <a:r>
              <a:rPr lang="en-US" dirty="0"/>
              <a:t> = 0.200. Find the work done by the force of friction.  A) − 123 J </a:t>
            </a:r>
          </a:p>
        </p:txBody>
      </p:sp>
      <p:sp>
        <p:nvSpPr>
          <p:cNvPr id="8" name="Rectangle 7"/>
          <p:cNvSpPr/>
          <p:nvPr/>
        </p:nvSpPr>
        <p:spPr>
          <a:xfrm>
            <a:off x="304800" y="1896070"/>
            <a:ext cx="8382000" cy="923330"/>
          </a:xfrm>
          <a:prstGeom prst="rect">
            <a:avLst/>
          </a:prstGeom>
        </p:spPr>
        <p:txBody>
          <a:bodyPr wrap="square">
            <a:spAutoFit/>
          </a:bodyPr>
          <a:lstStyle/>
          <a:p>
            <a:r>
              <a:rPr lang="en-US" dirty="0"/>
              <a:t>Q2.  An elevator is designed to carry a load of 20.0 × 103 N from the ground to a height of 87.5 m in a time of 18.0 seconds. What is the average power that must be supplied by the motor of the elevator to lift this load?  A) 97.2 × 103 W </a:t>
            </a:r>
          </a:p>
        </p:txBody>
      </p:sp>
      <p:sp>
        <p:nvSpPr>
          <p:cNvPr id="10" name="Rectangle 9"/>
          <p:cNvSpPr/>
          <p:nvPr/>
        </p:nvSpPr>
        <p:spPr>
          <a:xfrm>
            <a:off x="304800" y="2962870"/>
            <a:ext cx="8686800" cy="923330"/>
          </a:xfrm>
          <a:prstGeom prst="rect">
            <a:avLst/>
          </a:prstGeom>
        </p:spPr>
        <p:txBody>
          <a:bodyPr wrap="square">
            <a:spAutoFit/>
          </a:bodyPr>
          <a:lstStyle/>
          <a:p>
            <a:r>
              <a:rPr lang="en-US" dirty="0"/>
              <a:t>Q3. A certain force </a:t>
            </a:r>
            <a:r>
              <a:rPr lang="en-US" i="1" dirty="0"/>
              <a:t>F is acting on a body of mass m = 3.0 kg and changes its velocity from an initial value v</a:t>
            </a:r>
            <a:r>
              <a:rPr lang="en-US" i="1" baseline="-25000" dirty="0"/>
              <a:t>0</a:t>
            </a:r>
            <a:r>
              <a:rPr lang="en-US" i="1" dirty="0"/>
              <a:t> = 6.0 m/s </a:t>
            </a:r>
            <a:r>
              <a:rPr lang="en-US" i="1" dirty="0" err="1"/>
              <a:t>i</a:t>
            </a:r>
            <a:r>
              <a:rPr lang="en-US" i="1" dirty="0"/>
              <a:t> – 2 m/s j to a final value v</a:t>
            </a:r>
            <a:r>
              <a:rPr lang="en-US" i="1" baseline="-25000" dirty="0"/>
              <a:t>0</a:t>
            </a:r>
            <a:r>
              <a:rPr lang="en-US" i="1" dirty="0"/>
              <a:t> = 8.0 m/s </a:t>
            </a:r>
            <a:r>
              <a:rPr lang="en-US" i="1" dirty="0" err="1"/>
              <a:t>i</a:t>
            </a:r>
            <a:r>
              <a:rPr lang="en-US" i="1" dirty="0"/>
              <a:t> + 4.0 m/s j. Find the work done by F is: A) </a:t>
            </a:r>
            <a:r>
              <a:rPr lang="en-US" dirty="0"/>
              <a:t>60 J </a:t>
            </a:r>
          </a:p>
        </p:txBody>
      </p:sp>
      <p:sp>
        <p:nvSpPr>
          <p:cNvPr id="11" name="Rectangle 10"/>
          <p:cNvSpPr/>
          <p:nvPr/>
        </p:nvSpPr>
        <p:spPr>
          <a:xfrm>
            <a:off x="304800" y="4191000"/>
            <a:ext cx="8534400" cy="2308324"/>
          </a:xfrm>
          <a:prstGeom prst="rect">
            <a:avLst/>
          </a:prstGeom>
        </p:spPr>
        <p:txBody>
          <a:bodyPr wrap="square">
            <a:spAutoFit/>
          </a:bodyPr>
          <a:lstStyle/>
          <a:p>
            <a:r>
              <a:rPr lang="en-US" dirty="0"/>
              <a:t>Q4. A man pulls a box up a rough inclined plane at constant speed. Which one of the following statements is </a:t>
            </a:r>
            <a:r>
              <a:rPr lang="en-US" b="1" dirty="0"/>
              <a:t>FALSE? </a:t>
            </a:r>
          </a:p>
          <a:p>
            <a:endParaRPr lang="en-US" b="1" dirty="0"/>
          </a:p>
          <a:p>
            <a:r>
              <a:rPr lang="en-US" dirty="0"/>
              <a:t>a.  The work done on the box by the gravitational force is zero. </a:t>
            </a:r>
          </a:p>
          <a:p>
            <a:r>
              <a:rPr lang="en-US" dirty="0"/>
              <a:t>b.  The gravitational potential energy of the box increases. </a:t>
            </a:r>
          </a:p>
          <a:p>
            <a:r>
              <a:rPr lang="en-US" dirty="0"/>
              <a:t>c.   The net work done by all the forces acting on the box is zero. </a:t>
            </a:r>
          </a:p>
          <a:p>
            <a:r>
              <a:rPr lang="en-US" dirty="0"/>
              <a:t>d.   The work done on the box by the normal force of the plane is zero. </a:t>
            </a:r>
          </a:p>
          <a:p>
            <a:r>
              <a:rPr lang="en-US" dirty="0"/>
              <a:t>e.   The man does positive work in pulling the box up the incline.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0"/>
            <a:ext cx="8229600" cy="563562"/>
          </a:xfrm>
          <a:noFill/>
          <a:ln w="76200">
            <a:noFill/>
          </a:ln>
        </p:spPr>
        <p:txBody>
          <a:bodyPr>
            <a:normAutofit fontScale="90000"/>
          </a:bodyPr>
          <a:lstStyle/>
          <a:p>
            <a:r>
              <a:rPr lang="en-US" sz="3200" b="1" dirty="0">
                <a:solidFill>
                  <a:srgbClr val="00B050"/>
                </a:solidFill>
                <a:latin typeface="Comic Sans MS" pitchFamily="66" charset="0"/>
              </a:rPr>
              <a:t>T-102-ch7 and 8 </a:t>
            </a:r>
          </a:p>
        </p:txBody>
      </p:sp>
      <p:sp>
        <p:nvSpPr>
          <p:cNvPr id="7" name="Rectangle 6"/>
          <p:cNvSpPr/>
          <p:nvPr/>
        </p:nvSpPr>
        <p:spPr>
          <a:xfrm>
            <a:off x="381000" y="552271"/>
            <a:ext cx="8382000" cy="1200329"/>
          </a:xfrm>
          <a:prstGeom prst="rect">
            <a:avLst/>
          </a:prstGeom>
        </p:spPr>
        <p:txBody>
          <a:bodyPr wrap="square">
            <a:spAutoFit/>
          </a:bodyPr>
          <a:lstStyle/>
          <a:p>
            <a:r>
              <a:rPr lang="en-US" dirty="0"/>
              <a:t>Q5. A small mass suspended from a string of length 0.20 m is pulled sideways until the string makes an angle </a:t>
            </a:r>
            <a:r>
              <a:rPr lang="en-US" dirty="0">
                <a:latin typeface="Calibri"/>
                <a:cs typeface="Calibri"/>
              </a:rPr>
              <a:t>φ</a:t>
            </a:r>
            <a:r>
              <a:rPr lang="en-US" dirty="0"/>
              <a:t>= 60</a:t>
            </a:r>
            <a:r>
              <a:rPr lang="en-US" baseline="30000" dirty="0"/>
              <a:t>o </a:t>
            </a:r>
            <a:r>
              <a:rPr lang="en-US" dirty="0"/>
              <a:t>with the vertical. It is then released from rest. Find the speed of the mass when it passes through the lowest point of its path during its motion.</a:t>
            </a:r>
          </a:p>
          <a:p>
            <a:r>
              <a:rPr lang="en-US" dirty="0"/>
              <a:t>A) 1.4 m/s </a:t>
            </a:r>
          </a:p>
        </p:txBody>
      </p:sp>
      <p:sp>
        <p:nvSpPr>
          <p:cNvPr id="10" name="Rectangle 9"/>
          <p:cNvSpPr/>
          <p:nvPr/>
        </p:nvSpPr>
        <p:spPr>
          <a:xfrm>
            <a:off x="3733800" y="4343400"/>
            <a:ext cx="5181600" cy="2308324"/>
          </a:xfrm>
          <a:prstGeom prst="rect">
            <a:avLst/>
          </a:prstGeom>
        </p:spPr>
        <p:txBody>
          <a:bodyPr wrap="square">
            <a:spAutoFit/>
          </a:bodyPr>
          <a:lstStyle/>
          <a:p>
            <a:r>
              <a:rPr lang="en-US" dirty="0"/>
              <a:t>Q7. As shown in </a:t>
            </a:r>
            <a:r>
              <a:rPr lang="en-US" b="1" dirty="0"/>
              <a:t>Figure 2, </a:t>
            </a:r>
            <a:r>
              <a:rPr lang="en-US" dirty="0"/>
              <a:t>a block of mass </a:t>
            </a:r>
            <a:r>
              <a:rPr lang="en-US" i="1" dirty="0"/>
              <a:t>m = 1.35 kg is held against a compressed spring of spring constant k = 560 N/m. The spring is compressed by x = 0.110 m. The block is released and slides a distance d = 0.650 m to point A. Find the speed of the block at point A if the coefficient of kinetic friction between the block and the surface is </a:t>
            </a:r>
            <a:r>
              <a:rPr lang="el-GR" i="1" dirty="0">
                <a:latin typeface="Calibri"/>
                <a:cs typeface="Calibri"/>
              </a:rPr>
              <a:t>μ</a:t>
            </a:r>
            <a:r>
              <a:rPr lang="en-US" i="1" baseline="-25000" dirty="0"/>
              <a:t>k</a:t>
            </a:r>
            <a:r>
              <a:rPr lang="en-US" i="1" dirty="0"/>
              <a:t> = 0.200. </a:t>
            </a:r>
          </a:p>
          <a:p>
            <a:r>
              <a:rPr lang="en-US" i="1" dirty="0"/>
              <a:t>A) </a:t>
            </a:r>
            <a:r>
              <a:rPr lang="en-US" dirty="0"/>
              <a:t>1.57 m/s </a:t>
            </a:r>
          </a:p>
        </p:txBody>
      </p:sp>
      <p:grpSp>
        <p:nvGrpSpPr>
          <p:cNvPr id="9" name="Group 8"/>
          <p:cNvGrpSpPr/>
          <p:nvPr/>
        </p:nvGrpSpPr>
        <p:grpSpPr>
          <a:xfrm>
            <a:off x="152400" y="1752600"/>
            <a:ext cx="8839200" cy="2130058"/>
            <a:chOff x="304800" y="1752600"/>
            <a:chExt cx="8839200" cy="2130058"/>
          </a:xfrm>
        </p:grpSpPr>
        <p:sp>
          <p:nvSpPr>
            <p:cNvPr id="8" name="Rectangle 7"/>
            <p:cNvSpPr/>
            <p:nvPr/>
          </p:nvSpPr>
          <p:spPr>
            <a:xfrm>
              <a:off x="304800" y="1827074"/>
              <a:ext cx="5410200" cy="2031325"/>
            </a:xfrm>
            <a:prstGeom prst="rect">
              <a:avLst/>
            </a:prstGeom>
          </p:spPr>
          <p:txBody>
            <a:bodyPr wrap="square">
              <a:spAutoFit/>
            </a:bodyPr>
            <a:lstStyle/>
            <a:p>
              <a:r>
                <a:rPr lang="en-US" dirty="0"/>
                <a:t>Q6. As shown in </a:t>
              </a:r>
              <a:r>
                <a:rPr lang="en-US" b="1" dirty="0"/>
                <a:t>Figure 1, </a:t>
              </a:r>
              <a:r>
                <a:rPr lang="en-US" dirty="0"/>
                <a:t>a 250 g mass is fired vertically upward using a spring. The spring must be compressed d =10.0 cm from its relaxed position if the mass is to just reach a maximum height H = 51.0 cm above the mass’s initial position on the compressed spring. Find the spring constant of the spring. </a:t>
              </a:r>
            </a:p>
            <a:p>
              <a:r>
                <a:rPr lang="en-US" dirty="0"/>
                <a:t>A) 250 N/m </a:t>
              </a:r>
            </a:p>
          </p:txBody>
        </p:sp>
        <p:pic>
          <p:nvPicPr>
            <p:cNvPr id="220162" name="Picture 2"/>
            <p:cNvPicPr>
              <a:picLocks noChangeAspect="1" noChangeArrowheads="1"/>
            </p:cNvPicPr>
            <p:nvPr/>
          </p:nvPicPr>
          <p:blipFill>
            <a:blip r:embed="rId2" cstate="print"/>
            <a:srcRect/>
            <a:stretch>
              <a:fillRect/>
            </a:stretch>
          </p:blipFill>
          <p:spPr bwMode="auto">
            <a:xfrm>
              <a:off x="6002975" y="1752600"/>
              <a:ext cx="3141025" cy="2130058"/>
            </a:xfrm>
            <a:prstGeom prst="rect">
              <a:avLst/>
            </a:prstGeom>
            <a:noFill/>
            <a:ln w="9525">
              <a:noFill/>
              <a:miter lim="800000"/>
              <a:headEnd/>
              <a:tailEnd/>
            </a:ln>
            <a:effectLst/>
          </p:spPr>
        </p:pic>
      </p:grpSp>
      <p:pic>
        <p:nvPicPr>
          <p:cNvPr id="220163" name="Picture 3"/>
          <p:cNvPicPr>
            <a:picLocks noChangeAspect="1" noChangeArrowheads="1"/>
          </p:cNvPicPr>
          <p:nvPr/>
        </p:nvPicPr>
        <p:blipFill>
          <a:blip r:embed="rId3" cstate="print"/>
          <a:srcRect/>
          <a:stretch>
            <a:fillRect/>
          </a:stretch>
        </p:blipFill>
        <p:spPr bwMode="auto">
          <a:xfrm>
            <a:off x="119062" y="4267200"/>
            <a:ext cx="3386138" cy="2413683"/>
          </a:xfrm>
          <a:prstGeom prst="rect">
            <a:avLst/>
          </a:prstGeom>
          <a:noFill/>
          <a:ln w="9525">
            <a:noFill/>
            <a:miter lim="800000"/>
            <a:headEnd/>
            <a:tailEnd/>
          </a:ln>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0"/>
            <a:ext cx="8229600" cy="563562"/>
          </a:xfrm>
          <a:noFill/>
          <a:ln w="76200">
            <a:noFill/>
          </a:ln>
        </p:spPr>
        <p:txBody>
          <a:bodyPr>
            <a:normAutofit fontScale="90000"/>
          </a:bodyPr>
          <a:lstStyle/>
          <a:p>
            <a:r>
              <a:rPr lang="en-US" sz="3200" b="1" dirty="0">
                <a:solidFill>
                  <a:srgbClr val="00B050"/>
                </a:solidFill>
                <a:latin typeface="Comic Sans MS" pitchFamily="66" charset="0"/>
              </a:rPr>
              <a:t>T-101-ch7 and 8 </a:t>
            </a:r>
          </a:p>
        </p:txBody>
      </p:sp>
      <p:pic>
        <p:nvPicPr>
          <p:cNvPr id="198660" name="Picture 4"/>
          <p:cNvPicPr>
            <a:picLocks noChangeAspect="1" noChangeArrowheads="1"/>
          </p:cNvPicPr>
          <p:nvPr/>
        </p:nvPicPr>
        <p:blipFill>
          <a:blip r:embed="rId2" cstate="print"/>
          <a:srcRect/>
          <a:stretch>
            <a:fillRect/>
          </a:stretch>
        </p:blipFill>
        <p:spPr bwMode="auto">
          <a:xfrm>
            <a:off x="5257800" y="1523999"/>
            <a:ext cx="3784893" cy="2443234"/>
          </a:xfrm>
          <a:prstGeom prst="rect">
            <a:avLst/>
          </a:prstGeom>
          <a:noFill/>
          <a:ln w="9525">
            <a:noFill/>
            <a:miter lim="800000"/>
            <a:headEnd/>
            <a:tailEnd/>
          </a:ln>
          <a:effectLst/>
        </p:spPr>
      </p:pic>
      <p:sp>
        <p:nvSpPr>
          <p:cNvPr id="7" name="Rectangle 6"/>
          <p:cNvSpPr/>
          <p:nvPr/>
        </p:nvSpPr>
        <p:spPr>
          <a:xfrm>
            <a:off x="381000" y="533400"/>
            <a:ext cx="8382000" cy="923330"/>
          </a:xfrm>
          <a:prstGeom prst="rect">
            <a:avLst/>
          </a:prstGeom>
        </p:spPr>
        <p:txBody>
          <a:bodyPr wrap="square">
            <a:spAutoFit/>
          </a:bodyPr>
          <a:lstStyle/>
          <a:p>
            <a:r>
              <a:rPr lang="en-US" dirty="0"/>
              <a:t>Q1.  A stone of mass 1.0 kg, tied to a rope of length 2.0 m, is rotating in a horizontal circle on a frictionless table top with a speed of 1.0 m/s. Find the work done by the force of tension in the rope when the stone has completed one revolution. A) 0 J </a:t>
            </a:r>
          </a:p>
        </p:txBody>
      </p:sp>
      <p:sp>
        <p:nvSpPr>
          <p:cNvPr id="8" name="Rectangle 7"/>
          <p:cNvSpPr/>
          <p:nvPr/>
        </p:nvSpPr>
        <p:spPr>
          <a:xfrm>
            <a:off x="304800" y="1371600"/>
            <a:ext cx="4953000" cy="2308324"/>
          </a:xfrm>
          <a:prstGeom prst="rect">
            <a:avLst/>
          </a:prstGeom>
        </p:spPr>
        <p:txBody>
          <a:bodyPr wrap="square">
            <a:spAutoFit/>
          </a:bodyPr>
          <a:lstStyle/>
          <a:p>
            <a:endParaRPr lang="en-US" dirty="0"/>
          </a:p>
          <a:p>
            <a:r>
              <a:rPr lang="en-US" dirty="0"/>
              <a:t> Q2: Figure 1 shows the spring force as a function of position </a:t>
            </a:r>
            <a:r>
              <a:rPr lang="en-US" i="1" dirty="0"/>
              <a:t>x for a spring-block system resting on a frictionless table. The block is released at </a:t>
            </a:r>
            <a:r>
              <a:rPr lang="en-US" i="1" dirty="0" err="1"/>
              <a:t>F</a:t>
            </a:r>
            <a:r>
              <a:rPr lang="en-US" i="1" baseline="-25000" dirty="0" err="1"/>
              <a:t>x</a:t>
            </a:r>
            <a:r>
              <a:rPr lang="en-US" i="1" dirty="0"/>
              <a:t> = + 10 cm. How much work (in Joules) does the spring do on the block when the block moves from x</a:t>
            </a:r>
            <a:r>
              <a:rPr lang="en-US" i="1" baseline="-25000" dirty="0"/>
              <a:t>i </a:t>
            </a:r>
            <a:r>
              <a:rPr lang="en-US" i="1" dirty="0"/>
              <a:t>= + 8.0 cm to </a:t>
            </a:r>
            <a:r>
              <a:rPr lang="en-US" i="1" dirty="0" err="1"/>
              <a:t>x</a:t>
            </a:r>
            <a:r>
              <a:rPr lang="en-US" i="1" baseline="-25000" dirty="0" err="1"/>
              <a:t>f</a:t>
            </a:r>
            <a:r>
              <a:rPr lang="en-US" i="1" baseline="-25000" dirty="0"/>
              <a:t> </a:t>
            </a:r>
            <a:r>
              <a:rPr lang="en-US" i="1" dirty="0"/>
              <a:t>= -4 cm? </a:t>
            </a:r>
            <a:r>
              <a:rPr lang="en-US" dirty="0"/>
              <a:t>A) +2.4</a:t>
            </a:r>
          </a:p>
          <a:p>
            <a:endParaRPr lang="en-US" dirty="0"/>
          </a:p>
        </p:txBody>
      </p:sp>
      <p:sp>
        <p:nvSpPr>
          <p:cNvPr id="10" name="Rectangle 9"/>
          <p:cNvSpPr/>
          <p:nvPr/>
        </p:nvSpPr>
        <p:spPr>
          <a:xfrm>
            <a:off x="228600" y="4057471"/>
            <a:ext cx="8686800" cy="1200329"/>
          </a:xfrm>
          <a:prstGeom prst="rect">
            <a:avLst/>
          </a:prstGeom>
        </p:spPr>
        <p:txBody>
          <a:bodyPr wrap="square">
            <a:spAutoFit/>
          </a:bodyPr>
          <a:lstStyle/>
          <a:p>
            <a:r>
              <a:rPr lang="en-US" dirty="0"/>
              <a:t>Q3.  A particle is acted on by a constant force F= (2.0 N) </a:t>
            </a:r>
            <a:r>
              <a:rPr lang="en-US" dirty="0" err="1"/>
              <a:t>i</a:t>
            </a:r>
            <a:r>
              <a:rPr lang="en-US" dirty="0"/>
              <a:t>– (5.0 N) j and is displaced from an initial position of </a:t>
            </a:r>
            <a:r>
              <a:rPr lang="en-US" dirty="0" err="1"/>
              <a:t>d</a:t>
            </a:r>
            <a:r>
              <a:rPr lang="en-US" baseline="-25000" dirty="0" err="1"/>
              <a:t>i</a:t>
            </a:r>
            <a:r>
              <a:rPr lang="en-US" dirty="0"/>
              <a:t>= (0.50 m)</a:t>
            </a:r>
            <a:r>
              <a:rPr lang="en-US" dirty="0" err="1"/>
              <a:t>i</a:t>
            </a:r>
            <a:r>
              <a:rPr lang="en-US" dirty="0"/>
              <a:t>+ (0.80 m)j at time </a:t>
            </a:r>
            <a:r>
              <a:rPr lang="en-US" i="1" dirty="0"/>
              <a:t>t = 0 s to a final position of </a:t>
            </a:r>
            <a:r>
              <a:rPr lang="en-US" i="1" dirty="0" err="1"/>
              <a:t>d</a:t>
            </a:r>
            <a:r>
              <a:rPr lang="en-US" i="1" baseline="-25000" dirty="0" err="1"/>
              <a:t>f</a:t>
            </a:r>
            <a:r>
              <a:rPr lang="en-US" i="1" dirty="0"/>
              <a:t>= (3.5 m)</a:t>
            </a:r>
            <a:r>
              <a:rPr lang="en-US" i="1" dirty="0" err="1"/>
              <a:t>i</a:t>
            </a:r>
            <a:r>
              <a:rPr lang="en-US" i="1" dirty="0"/>
              <a:t>+ (9.8 m)j at time t = 10 s. Find the average power (in Watts) on the particle due to this force in this time interval. </a:t>
            </a:r>
            <a:r>
              <a:rPr lang="en-US" dirty="0"/>
              <a:t>A) –3.9 </a:t>
            </a:r>
          </a:p>
        </p:txBody>
      </p:sp>
      <p:sp>
        <p:nvSpPr>
          <p:cNvPr id="11" name="Rectangle 10"/>
          <p:cNvSpPr/>
          <p:nvPr/>
        </p:nvSpPr>
        <p:spPr>
          <a:xfrm>
            <a:off x="304800" y="5429071"/>
            <a:ext cx="8534400" cy="1200329"/>
          </a:xfrm>
          <a:prstGeom prst="rect">
            <a:avLst/>
          </a:prstGeom>
        </p:spPr>
        <p:txBody>
          <a:bodyPr wrap="square">
            <a:spAutoFit/>
          </a:bodyPr>
          <a:lstStyle/>
          <a:p>
            <a:r>
              <a:rPr lang="en-US" dirty="0"/>
              <a:t>Q4. A single force acts on a 5.0 kg object. The position of the object as a function of time is given by </a:t>
            </a:r>
            <a:r>
              <a:rPr lang="en-US" i="1" dirty="0"/>
              <a:t>x = 10 t – 5.0 t</a:t>
            </a:r>
            <a:r>
              <a:rPr lang="en-US" i="1" baseline="30000" dirty="0"/>
              <a:t>2</a:t>
            </a:r>
            <a:r>
              <a:rPr lang="en-US" i="1" dirty="0"/>
              <a:t>, where x is in meters and t is in seconds. Find the work done by this force on the object in the interval from t = 0 s to t = 5.0 s. </a:t>
            </a:r>
          </a:p>
          <a:p>
            <a:r>
              <a:rPr lang="en-US" dirty="0"/>
              <a:t>A) 3.8 ×10</a:t>
            </a:r>
            <a:r>
              <a:rPr lang="en-US" baseline="30000" dirty="0"/>
              <a:t>3</a:t>
            </a:r>
            <a:r>
              <a:rPr lang="en-US" dirty="0"/>
              <a:t> J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0"/>
            <a:ext cx="8229600" cy="563562"/>
          </a:xfrm>
          <a:noFill/>
          <a:ln w="76200">
            <a:noFill/>
          </a:ln>
        </p:spPr>
        <p:txBody>
          <a:bodyPr>
            <a:normAutofit fontScale="90000"/>
          </a:bodyPr>
          <a:lstStyle/>
          <a:p>
            <a:r>
              <a:rPr lang="en-US" sz="3200" b="1" dirty="0">
                <a:solidFill>
                  <a:srgbClr val="00B050"/>
                </a:solidFill>
                <a:latin typeface="Comic Sans MS" pitchFamily="66" charset="0"/>
              </a:rPr>
              <a:t>T-101-ch7 and 8 </a:t>
            </a:r>
          </a:p>
        </p:txBody>
      </p:sp>
      <p:sp>
        <p:nvSpPr>
          <p:cNvPr id="7" name="Rectangle 6"/>
          <p:cNvSpPr/>
          <p:nvPr/>
        </p:nvSpPr>
        <p:spPr>
          <a:xfrm>
            <a:off x="304800" y="609600"/>
            <a:ext cx="8686800" cy="1200329"/>
          </a:xfrm>
          <a:prstGeom prst="rect">
            <a:avLst/>
          </a:prstGeom>
        </p:spPr>
        <p:txBody>
          <a:bodyPr wrap="square">
            <a:spAutoFit/>
          </a:bodyPr>
          <a:lstStyle/>
          <a:p>
            <a:r>
              <a:rPr lang="en-US" dirty="0"/>
              <a:t>Q5. An object of mass 1.0 kg is moving in a straight line over a rough horizontal surface. The coefficient of kinetic friction between the object and the floor is 0.20. What is the power that must be supplied to the object in order to keep it moving at a constant speed of 2.0 m/s? A) 3.9 W </a:t>
            </a:r>
          </a:p>
        </p:txBody>
      </p:sp>
      <p:grpSp>
        <p:nvGrpSpPr>
          <p:cNvPr id="19" name="Group 18"/>
          <p:cNvGrpSpPr/>
          <p:nvPr/>
        </p:nvGrpSpPr>
        <p:grpSpPr>
          <a:xfrm>
            <a:off x="381000" y="1524000"/>
            <a:ext cx="8686800" cy="1905000"/>
            <a:chOff x="381000" y="1524000"/>
            <a:chExt cx="8686800" cy="1905000"/>
          </a:xfrm>
        </p:grpSpPr>
        <p:sp>
          <p:nvSpPr>
            <p:cNvPr id="8" name="Rectangle 7"/>
            <p:cNvSpPr/>
            <p:nvPr/>
          </p:nvSpPr>
          <p:spPr>
            <a:xfrm>
              <a:off x="381000" y="1981200"/>
              <a:ext cx="6324600" cy="923330"/>
            </a:xfrm>
            <a:prstGeom prst="rect">
              <a:avLst/>
            </a:prstGeom>
          </p:spPr>
          <p:txBody>
            <a:bodyPr wrap="square">
              <a:spAutoFit/>
            </a:bodyPr>
            <a:lstStyle/>
            <a:p>
              <a:r>
                <a:rPr lang="en-US" dirty="0"/>
                <a:t>Q6. A projectile is fired from a height of 35 m with a speed of 30 m/s as shown in </a:t>
              </a:r>
              <a:r>
                <a:rPr lang="en-US" b="1" dirty="0"/>
                <a:t>Figure 2. </a:t>
              </a:r>
              <a:r>
                <a:rPr lang="en-US" dirty="0"/>
                <a:t>Find its speed when it hits the ground. Ignore air resistance. A) 40 m/s </a:t>
              </a:r>
            </a:p>
          </p:txBody>
        </p:sp>
        <p:grpSp>
          <p:nvGrpSpPr>
            <p:cNvPr id="9" name="Group 8"/>
            <p:cNvGrpSpPr/>
            <p:nvPr/>
          </p:nvGrpSpPr>
          <p:grpSpPr>
            <a:xfrm>
              <a:off x="6877304" y="1524000"/>
              <a:ext cx="2190496" cy="1905000"/>
              <a:chOff x="490501" y="4267200"/>
              <a:chExt cx="3147795" cy="2499784"/>
            </a:xfrm>
          </p:grpSpPr>
          <p:pic>
            <p:nvPicPr>
              <p:cNvPr id="10" name="Picture 3"/>
              <p:cNvPicPr>
                <a:picLocks noChangeAspect="1" noChangeArrowheads="1"/>
              </p:cNvPicPr>
              <p:nvPr/>
            </p:nvPicPr>
            <p:blipFill>
              <a:blip r:embed="rId2" cstate="print"/>
              <a:srcRect/>
              <a:stretch>
                <a:fillRect/>
              </a:stretch>
            </p:blipFill>
            <p:spPr bwMode="auto">
              <a:xfrm>
                <a:off x="490501" y="4267200"/>
                <a:ext cx="3147795" cy="2061873"/>
              </a:xfrm>
              <a:prstGeom prst="rect">
                <a:avLst/>
              </a:prstGeom>
              <a:noFill/>
              <a:ln w="9525">
                <a:noFill/>
                <a:miter lim="800000"/>
                <a:headEnd/>
                <a:tailEnd/>
              </a:ln>
              <a:effectLst/>
            </p:spPr>
          </p:pic>
          <p:sp>
            <p:nvSpPr>
              <p:cNvPr id="11" name="TextBox 10"/>
              <p:cNvSpPr txBox="1"/>
              <p:nvPr/>
            </p:nvSpPr>
            <p:spPr>
              <a:xfrm>
                <a:off x="1657096" y="6400799"/>
                <a:ext cx="684615" cy="366185"/>
              </a:xfrm>
              <a:prstGeom prst="rect">
                <a:avLst/>
              </a:prstGeom>
              <a:noFill/>
            </p:spPr>
            <p:txBody>
              <a:bodyPr wrap="none" rtlCol="0">
                <a:spAutoFit/>
              </a:bodyPr>
              <a:lstStyle/>
              <a:p>
                <a:r>
                  <a:rPr lang="en-US" sz="1200" dirty="0"/>
                  <a:t>Fig 2</a:t>
                </a:r>
              </a:p>
            </p:txBody>
          </p:sp>
        </p:grpSp>
      </p:grpSp>
      <p:grpSp>
        <p:nvGrpSpPr>
          <p:cNvPr id="18" name="Group 17"/>
          <p:cNvGrpSpPr/>
          <p:nvPr/>
        </p:nvGrpSpPr>
        <p:grpSpPr>
          <a:xfrm>
            <a:off x="228600" y="3048000"/>
            <a:ext cx="8839200" cy="2160814"/>
            <a:chOff x="228600" y="3048000"/>
            <a:chExt cx="8839200" cy="2160814"/>
          </a:xfrm>
        </p:grpSpPr>
        <p:grpSp>
          <p:nvGrpSpPr>
            <p:cNvPr id="12" name="Group 11"/>
            <p:cNvGrpSpPr/>
            <p:nvPr/>
          </p:nvGrpSpPr>
          <p:grpSpPr>
            <a:xfrm>
              <a:off x="228600" y="3048000"/>
              <a:ext cx="2590800" cy="2160814"/>
              <a:chOff x="6311354" y="4495799"/>
              <a:chExt cx="2590800" cy="2160814"/>
            </a:xfrm>
          </p:grpSpPr>
          <p:pic>
            <p:nvPicPr>
              <p:cNvPr id="13" name="Picture 5"/>
              <p:cNvPicPr>
                <a:picLocks noChangeAspect="1" noChangeArrowheads="1"/>
              </p:cNvPicPr>
              <p:nvPr/>
            </p:nvPicPr>
            <p:blipFill>
              <a:blip r:embed="rId3" cstate="print"/>
              <a:srcRect/>
              <a:stretch>
                <a:fillRect/>
              </a:stretch>
            </p:blipFill>
            <p:spPr bwMode="auto">
              <a:xfrm>
                <a:off x="6311354" y="4495799"/>
                <a:ext cx="2590800" cy="2160814"/>
              </a:xfrm>
              <a:prstGeom prst="rect">
                <a:avLst/>
              </a:prstGeom>
              <a:noFill/>
              <a:ln w="9525">
                <a:noFill/>
                <a:miter lim="800000"/>
                <a:headEnd/>
                <a:tailEnd/>
              </a:ln>
              <a:effectLst/>
            </p:spPr>
          </p:pic>
          <p:sp>
            <p:nvSpPr>
              <p:cNvPr id="14" name="TextBox 13"/>
              <p:cNvSpPr txBox="1"/>
              <p:nvPr/>
            </p:nvSpPr>
            <p:spPr>
              <a:xfrm>
                <a:off x="8349542" y="6324599"/>
                <a:ext cx="481222" cy="276999"/>
              </a:xfrm>
              <a:prstGeom prst="rect">
                <a:avLst/>
              </a:prstGeom>
              <a:noFill/>
            </p:spPr>
            <p:txBody>
              <a:bodyPr wrap="none" rtlCol="0">
                <a:spAutoFit/>
              </a:bodyPr>
              <a:lstStyle/>
              <a:p>
                <a:r>
                  <a:rPr lang="en-US" sz="1200" b="1" dirty="0"/>
                  <a:t>Fig 3</a:t>
                </a:r>
              </a:p>
            </p:txBody>
          </p:sp>
        </p:grpSp>
        <p:sp>
          <p:nvSpPr>
            <p:cNvPr id="15" name="Rectangle 14"/>
            <p:cNvSpPr/>
            <p:nvPr/>
          </p:nvSpPr>
          <p:spPr>
            <a:xfrm>
              <a:off x="2819400" y="3475672"/>
              <a:ext cx="6248400" cy="1477328"/>
            </a:xfrm>
            <a:prstGeom prst="rect">
              <a:avLst/>
            </a:prstGeom>
          </p:spPr>
          <p:txBody>
            <a:bodyPr wrap="square">
              <a:spAutoFit/>
            </a:bodyPr>
            <a:lstStyle/>
            <a:p>
              <a:r>
                <a:rPr lang="en-US" dirty="0"/>
                <a:t>Q7. A spring is compressed a distance of h = 9.80 cm from its relaxed position and a 2.00 kg block is put on top of it (</a:t>
              </a:r>
              <a:r>
                <a:rPr lang="en-US" b="1" dirty="0"/>
                <a:t>Figure 3). </a:t>
              </a:r>
              <a:r>
                <a:rPr lang="en-US" dirty="0"/>
                <a:t>What is the maximum height, H, that the block will reach when the spring is released? The spring constant is k = 2.00 ×103 N/m.  A) 49.0 cm </a:t>
              </a:r>
            </a:p>
          </p:txBody>
        </p:sp>
      </p:grpSp>
      <p:sp>
        <p:nvSpPr>
          <p:cNvPr id="16" name="Rectangle 15"/>
          <p:cNvSpPr/>
          <p:nvPr/>
        </p:nvSpPr>
        <p:spPr>
          <a:xfrm>
            <a:off x="381000" y="5429071"/>
            <a:ext cx="5867400" cy="1200329"/>
          </a:xfrm>
          <a:prstGeom prst="rect">
            <a:avLst/>
          </a:prstGeom>
        </p:spPr>
        <p:txBody>
          <a:bodyPr wrap="square">
            <a:spAutoFit/>
          </a:bodyPr>
          <a:lstStyle/>
          <a:p>
            <a:r>
              <a:rPr lang="en-US" dirty="0"/>
              <a:t>Q8. A man pulls a 100-N crate up a frictionless 30.0° - incline to a height 5.00 m, as shown in </a:t>
            </a:r>
            <a:r>
              <a:rPr lang="en-US" b="1" dirty="0"/>
              <a:t>Figure 4. </a:t>
            </a:r>
            <a:r>
              <a:rPr lang="en-US" dirty="0"/>
              <a:t>Assuming that the crate moves at a constant speed, the work done on the crate by the man is: A) +500 J </a:t>
            </a:r>
          </a:p>
        </p:txBody>
      </p:sp>
      <p:pic>
        <p:nvPicPr>
          <p:cNvPr id="17" name="Picture 3"/>
          <p:cNvPicPr>
            <a:picLocks noChangeAspect="1" noChangeArrowheads="1"/>
          </p:cNvPicPr>
          <p:nvPr/>
        </p:nvPicPr>
        <p:blipFill>
          <a:blip r:embed="rId4" cstate="print"/>
          <a:srcRect/>
          <a:stretch>
            <a:fillRect/>
          </a:stretch>
        </p:blipFill>
        <p:spPr bwMode="auto">
          <a:xfrm>
            <a:off x="6629400" y="5235912"/>
            <a:ext cx="2286000" cy="1317288"/>
          </a:xfrm>
          <a:prstGeom prst="rect">
            <a:avLst/>
          </a:prstGeom>
          <a:noFill/>
          <a:ln w="9525">
            <a:noFill/>
            <a:miter lim="800000"/>
            <a:headEnd/>
            <a:tailEnd/>
          </a:ln>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0"/>
            <a:ext cx="8229600" cy="563562"/>
          </a:xfrm>
          <a:noFill/>
          <a:ln w="76200">
            <a:noFill/>
          </a:ln>
        </p:spPr>
        <p:txBody>
          <a:bodyPr>
            <a:normAutofit fontScale="90000"/>
          </a:bodyPr>
          <a:lstStyle/>
          <a:p>
            <a:r>
              <a:rPr lang="en-US" sz="3200" b="1" dirty="0">
                <a:solidFill>
                  <a:srgbClr val="00B050"/>
                </a:solidFill>
                <a:latin typeface="Comic Sans MS" pitchFamily="66" charset="0"/>
              </a:rPr>
              <a:t>T-92-ch7 and 8 </a:t>
            </a:r>
          </a:p>
        </p:txBody>
      </p:sp>
      <p:pic>
        <p:nvPicPr>
          <p:cNvPr id="202757" name="Picture 5"/>
          <p:cNvPicPr>
            <a:picLocks noChangeAspect="1" noChangeArrowheads="1"/>
          </p:cNvPicPr>
          <p:nvPr/>
        </p:nvPicPr>
        <p:blipFill>
          <a:blip r:embed="rId2" cstate="print"/>
          <a:srcRect/>
          <a:stretch>
            <a:fillRect/>
          </a:stretch>
        </p:blipFill>
        <p:spPr bwMode="auto">
          <a:xfrm>
            <a:off x="6248400" y="2514600"/>
            <a:ext cx="2133600" cy="1762539"/>
          </a:xfrm>
          <a:prstGeom prst="rect">
            <a:avLst/>
          </a:prstGeom>
          <a:noFill/>
          <a:ln w="9525">
            <a:noFill/>
            <a:miter lim="800000"/>
            <a:headEnd/>
            <a:tailEnd/>
          </a:ln>
          <a:effectLst/>
        </p:spPr>
      </p:pic>
      <p:grpSp>
        <p:nvGrpSpPr>
          <p:cNvPr id="11" name="Group 10"/>
          <p:cNvGrpSpPr/>
          <p:nvPr/>
        </p:nvGrpSpPr>
        <p:grpSpPr>
          <a:xfrm>
            <a:off x="228600" y="531009"/>
            <a:ext cx="8610600" cy="1935420"/>
            <a:chOff x="228600" y="531009"/>
            <a:chExt cx="8610600" cy="1935420"/>
          </a:xfrm>
        </p:grpSpPr>
        <p:pic>
          <p:nvPicPr>
            <p:cNvPr id="202756" name="Picture 4"/>
            <p:cNvPicPr>
              <a:picLocks noChangeAspect="1" noChangeArrowheads="1"/>
            </p:cNvPicPr>
            <p:nvPr/>
          </p:nvPicPr>
          <p:blipFill>
            <a:blip r:embed="rId3" cstate="print"/>
            <a:srcRect/>
            <a:stretch>
              <a:fillRect/>
            </a:stretch>
          </p:blipFill>
          <p:spPr bwMode="auto">
            <a:xfrm>
              <a:off x="6019800" y="531009"/>
              <a:ext cx="2819400" cy="1935420"/>
            </a:xfrm>
            <a:prstGeom prst="rect">
              <a:avLst/>
            </a:prstGeom>
            <a:noFill/>
            <a:ln w="9525">
              <a:noFill/>
              <a:miter lim="800000"/>
              <a:headEnd/>
              <a:tailEnd/>
            </a:ln>
            <a:effectLst/>
          </p:spPr>
        </p:pic>
        <p:sp>
          <p:nvSpPr>
            <p:cNvPr id="7" name="Rectangle 6"/>
            <p:cNvSpPr/>
            <p:nvPr/>
          </p:nvSpPr>
          <p:spPr>
            <a:xfrm>
              <a:off x="228600" y="857071"/>
              <a:ext cx="5334000" cy="1200329"/>
            </a:xfrm>
            <a:prstGeom prst="rect">
              <a:avLst/>
            </a:prstGeom>
          </p:spPr>
          <p:txBody>
            <a:bodyPr wrap="square">
              <a:spAutoFit/>
            </a:bodyPr>
            <a:lstStyle/>
            <a:p>
              <a:r>
                <a:rPr lang="en-US" dirty="0"/>
                <a:t>Q1. A 5.0 kg object moving along the x-axis has a velocity of 5.0 m/s at x = 1.0 m. If the only force acting on this object is shown in </a:t>
              </a:r>
              <a:r>
                <a:rPr lang="en-US" b="1" dirty="0"/>
                <a:t>Figure 1, what is the speed of the object at x = 6.0 m?  </a:t>
              </a:r>
              <a:r>
                <a:rPr lang="en-US" dirty="0"/>
                <a:t>A) 8.1 m/s </a:t>
              </a:r>
            </a:p>
          </p:txBody>
        </p:sp>
      </p:grpSp>
      <p:sp>
        <p:nvSpPr>
          <p:cNvPr id="8" name="Rectangle 7"/>
          <p:cNvSpPr/>
          <p:nvPr/>
        </p:nvSpPr>
        <p:spPr>
          <a:xfrm>
            <a:off x="304800" y="2413338"/>
            <a:ext cx="4876800" cy="2031325"/>
          </a:xfrm>
          <a:prstGeom prst="rect">
            <a:avLst/>
          </a:prstGeom>
        </p:spPr>
        <p:txBody>
          <a:bodyPr wrap="square">
            <a:spAutoFit/>
          </a:bodyPr>
          <a:lstStyle/>
          <a:p>
            <a:endParaRPr lang="en-US" dirty="0"/>
          </a:p>
          <a:p>
            <a:r>
              <a:rPr lang="en-US" dirty="0"/>
              <a:t> Q2: A man moves the 10-kg object shown in </a:t>
            </a:r>
            <a:r>
              <a:rPr lang="en-US" b="1" dirty="0"/>
              <a:t>Figure 2 </a:t>
            </a:r>
            <a:r>
              <a:rPr lang="en-US" dirty="0"/>
              <a:t>in a vertical plane from position X to position Y along a circular track of radius R = 20 m. The work done by the force of gravity during this motion is </a:t>
            </a:r>
          </a:p>
          <a:p>
            <a:r>
              <a:rPr lang="en-US" dirty="0"/>
              <a:t>A) − 3920 J </a:t>
            </a:r>
          </a:p>
        </p:txBody>
      </p:sp>
      <p:grpSp>
        <p:nvGrpSpPr>
          <p:cNvPr id="12" name="Group 11"/>
          <p:cNvGrpSpPr/>
          <p:nvPr/>
        </p:nvGrpSpPr>
        <p:grpSpPr>
          <a:xfrm>
            <a:off x="304800" y="4572000"/>
            <a:ext cx="8763000" cy="2031325"/>
            <a:chOff x="304800" y="4572000"/>
            <a:chExt cx="8763000" cy="2031325"/>
          </a:xfrm>
        </p:grpSpPr>
        <p:pic>
          <p:nvPicPr>
            <p:cNvPr id="9" name="Picture 4"/>
            <p:cNvPicPr>
              <a:picLocks noChangeAspect="1" noChangeArrowheads="1"/>
            </p:cNvPicPr>
            <p:nvPr/>
          </p:nvPicPr>
          <p:blipFill>
            <a:blip r:embed="rId4" cstate="print"/>
            <a:srcRect/>
            <a:stretch>
              <a:fillRect/>
            </a:stretch>
          </p:blipFill>
          <p:spPr bwMode="auto">
            <a:xfrm>
              <a:off x="5706979" y="4838700"/>
              <a:ext cx="3360821" cy="1714500"/>
            </a:xfrm>
            <a:prstGeom prst="rect">
              <a:avLst/>
            </a:prstGeom>
            <a:noFill/>
            <a:ln w="9525">
              <a:noFill/>
              <a:miter lim="800000"/>
              <a:headEnd/>
              <a:tailEnd/>
            </a:ln>
            <a:effectLst/>
          </p:spPr>
        </p:pic>
        <p:sp>
          <p:nvSpPr>
            <p:cNvPr id="10" name="Rectangle 9"/>
            <p:cNvSpPr/>
            <p:nvPr/>
          </p:nvSpPr>
          <p:spPr>
            <a:xfrm>
              <a:off x="304800" y="4572000"/>
              <a:ext cx="5334000" cy="2031325"/>
            </a:xfrm>
            <a:prstGeom prst="rect">
              <a:avLst/>
            </a:prstGeom>
          </p:spPr>
          <p:txBody>
            <a:bodyPr wrap="square">
              <a:spAutoFit/>
            </a:bodyPr>
            <a:lstStyle/>
            <a:p>
              <a:endParaRPr lang="en-US" dirty="0"/>
            </a:p>
            <a:p>
              <a:r>
                <a:rPr lang="en-US" dirty="0"/>
                <a:t> Q3. In </a:t>
              </a:r>
              <a:r>
                <a:rPr lang="en-US" b="1" dirty="0"/>
                <a:t>Figure 3, </a:t>
              </a:r>
              <a:r>
                <a:rPr lang="en-US" dirty="0"/>
                <a:t>a 2.0 kg object slides on a frictionless horizontal surface toward a spring. The speed of the object just before it hits the spring is 6.0 m/s and its speed when the spring is compressed 15 cm is 3.7 m/s. Find the spring constant of the spring. </a:t>
              </a:r>
            </a:p>
            <a:p>
              <a:r>
                <a:rPr lang="en-US" dirty="0"/>
                <a:t>A) 2.0 ×10</a:t>
              </a:r>
              <a:r>
                <a:rPr lang="en-US" baseline="30000" dirty="0"/>
                <a:t>3</a:t>
              </a:r>
              <a:r>
                <a:rPr lang="en-US" dirty="0"/>
                <a:t> N/m </a:t>
              </a:r>
            </a:p>
          </p:txBody>
        </p:sp>
      </p:gr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0"/>
            <a:ext cx="8229600" cy="563562"/>
          </a:xfrm>
          <a:noFill/>
          <a:ln w="76200">
            <a:noFill/>
          </a:ln>
        </p:spPr>
        <p:txBody>
          <a:bodyPr>
            <a:normAutofit fontScale="90000"/>
          </a:bodyPr>
          <a:lstStyle/>
          <a:p>
            <a:r>
              <a:rPr lang="en-US" sz="3200" b="1" dirty="0">
                <a:solidFill>
                  <a:srgbClr val="00B050"/>
                </a:solidFill>
                <a:latin typeface="Comic Sans MS" pitchFamily="66" charset="0"/>
              </a:rPr>
              <a:t>T-92-ch7 and 8 </a:t>
            </a:r>
          </a:p>
        </p:txBody>
      </p:sp>
      <p:pic>
        <p:nvPicPr>
          <p:cNvPr id="204805" name="Picture 5"/>
          <p:cNvPicPr>
            <a:picLocks noChangeAspect="1" noChangeArrowheads="1"/>
          </p:cNvPicPr>
          <p:nvPr/>
        </p:nvPicPr>
        <p:blipFill>
          <a:blip r:embed="rId2" cstate="print"/>
          <a:srcRect/>
          <a:stretch>
            <a:fillRect/>
          </a:stretch>
        </p:blipFill>
        <p:spPr bwMode="auto">
          <a:xfrm>
            <a:off x="6774304" y="2057400"/>
            <a:ext cx="2369696" cy="1600200"/>
          </a:xfrm>
          <a:prstGeom prst="rect">
            <a:avLst/>
          </a:prstGeom>
          <a:noFill/>
          <a:ln w="9525">
            <a:noFill/>
            <a:miter lim="800000"/>
            <a:headEnd/>
            <a:tailEnd/>
          </a:ln>
          <a:effectLst/>
        </p:spPr>
      </p:pic>
      <p:sp>
        <p:nvSpPr>
          <p:cNvPr id="8" name="Rectangle 7"/>
          <p:cNvSpPr/>
          <p:nvPr/>
        </p:nvSpPr>
        <p:spPr>
          <a:xfrm>
            <a:off x="228600" y="2332672"/>
            <a:ext cx="6553200" cy="1477328"/>
          </a:xfrm>
          <a:prstGeom prst="rect">
            <a:avLst/>
          </a:prstGeom>
        </p:spPr>
        <p:txBody>
          <a:bodyPr wrap="square">
            <a:spAutoFit/>
          </a:bodyPr>
          <a:lstStyle/>
          <a:p>
            <a:r>
              <a:rPr lang="en-US" dirty="0"/>
              <a:t>Q5.  A 3.0 kg block starts from rest on a rough inclined plane that makes an angle of 35o with the horizontal as shown in </a:t>
            </a:r>
            <a:r>
              <a:rPr lang="en-US" b="1" dirty="0"/>
              <a:t>Figure 5. </a:t>
            </a:r>
            <a:r>
              <a:rPr lang="en-US" dirty="0"/>
              <a:t>As the block moves 2.0 m down the incline, its speed is 4.0 m/s. Find the value of the coefficient of kinetic friction between the block and the incline.  A) 0.2 </a:t>
            </a:r>
          </a:p>
        </p:txBody>
      </p:sp>
      <p:sp>
        <p:nvSpPr>
          <p:cNvPr id="10" name="Rectangle 9"/>
          <p:cNvSpPr/>
          <p:nvPr/>
        </p:nvSpPr>
        <p:spPr>
          <a:xfrm>
            <a:off x="152400" y="4038600"/>
            <a:ext cx="8763000" cy="1200329"/>
          </a:xfrm>
          <a:prstGeom prst="rect">
            <a:avLst/>
          </a:prstGeom>
        </p:spPr>
        <p:txBody>
          <a:bodyPr wrap="square">
            <a:spAutoFit/>
          </a:bodyPr>
          <a:lstStyle/>
          <a:p>
            <a:r>
              <a:rPr lang="en-US" dirty="0"/>
              <a:t>Q6. A particle moves from point A to point B under the influence of only two forces. One force is conservative and does 50 J of work. The other is non-conservative and does 20 J of work. What is the change in kinetic energy of the particle? </a:t>
            </a:r>
          </a:p>
          <a:p>
            <a:r>
              <a:rPr lang="en-US" dirty="0"/>
              <a:t>A) 70 J </a:t>
            </a:r>
          </a:p>
        </p:txBody>
      </p:sp>
      <p:sp>
        <p:nvSpPr>
          <p:cNvPr id="11" name="Rectangle 10"/>
          <p:cNvSpPr/>
          <p:nvPr/>
        </p:nvSpPr>
        <p:spPr>
          <a:xfrm>
            <a:off x="152400" y="5505271"/>
            <a:ext cx="8839200" cy="1200329"/>
          </a:xfrm>
          <a:prstGeom prst="rect">
            <a:avLst/>
          </a:prstGeom>
        </p:spPr>
        <p:txBody>
          <a:bodyPr wrap="square">
            <a:spAutoFit/>
          </a:bodyPr>
          <a:lstStyle/>
          <a:p>
            <a:r>
              <a:rPr lang="en-US" dirty="0"/>
              <a:t>Q7. A 2.0 kg object is thrown vertically upward with an initial speed of 30 m/s. After moving a vertical distance of 25 m, its speed is 5.0 m/s. How much work is done by the air resistance on the object during this upward motion? </a:t>
            </a:r>
          </a:p>
          <a:p>
            <a:r>
              <a:rPr lang="en-US" dirty="0"/>
              <a:t>A) − 385 J </a:t>
            </a:r>
          </a:p>
        </p:txBody>
      </p:sp>
      <p:pic>
        <p:nvPicPr>
          <p:cNvPr id="12" name="Picture 5"/>
          <p:cNvPicPr>
            <a:picLocks noChangeAspect="1" noChangeArrowheads="1"/>
          </p:cNvPicPr>
          <p:nvPr/>
        </p:nvPicPr>
        <p:blipFill>
          <a:blip r:embed="rId3" cstate="print"/>
          <a:srcRect/>
          <a:stretch>
            <a:fillRect/>
          </a:stretch>
        </p:blipFill>
        <p:spPr bwMode="auto">
          <a:xfrm>
            <a:off x="6248400" y="824344"/>
            <a:ext cx="2743200" cy="1309255"/>
          </a:xfrm>
          <a:prstGeom prst="rect">
            <a:avLst/>
          </a:prstGeom>
          <a:noFill/>
          <a:ln w="9525">
            <a:noFill/>
            <a:miter lim="800000"/>
            <a:headEnd/>
            <a:tailEnd/>
          </a:ln>
          <a:effectLst/>
        </p:spPr>
      </p:pic>
      <p:sp>
        <p:nvSpPr>
          <p:cNvPr id="13" name="Rectangle 12"/>
          <p:cNvSpPr/>
          <p:nvPr/>
        </p:nvSpPr>
        <p:spPr>
          <a:xfrm>
            <a:off x="228600" y="656272"/>
            <a:ext cx="6096000" cy="1477328"/>
          </a:xfrm>
          <a:prstGeom prst="rect">
            <a:avLst/>
          </a:prstGeom>
        </p:spPr>
        <p:txBody>
          <a:bodyPr wrap="square">
            <a:spAutoFit/>
          </a:bodyPr>
          <a:lstStyle/>
          <a:p>
            <a:r>
              <a:rPr lang="en-US" dirty="0"/>
              <a:t> Q4. </a:t>
            </a:r>
            <a:r>
              <a:rPr lang="en-US" b="1" dirty="0"/>
              <a:t>Figure 4 </a:t>
            </a:r>
            <a:r>
              <a:rPr lang="en-US" dirty="0"/>
              <a:t>shows two equal forces of magnitude F = 10 N acting on a box as the box slides to the right across a frictionless floor. The speed of the box at a certain instant is 4.0 m/s. Calculate the net power due to these two forces at that instant? A) 20 W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0"/>
            <a:ext cx="8229600" cy="563562"/>
          </a:xfrm>
          <a:noFill/>
          <a:ln w="76200">
            <a:noFill/>
          </a:ln>
        </p:spPr>
        <p:txBody>
          <a:bodyPr>
            <a:normAutofit fontScale="90000"/>
          </a:bodyPr>
          <a:lstStyle/>
          <a:p>
            <a:r>
              <a:rPr lang="en-US" sz="3200" b="1" dirty="0">
                <a:solidFill>
                  <a:srgbClr val="00B050"/>
                </a:solidFill>
                <a:latin typeface="Comic Sans MS" pitchFamily="66" charset="0"/>
              </a:rPr>
              <a:t>T-91-ch7 and 8 </a:t>
            </a:r>
          </a:p>
        </p:txBody>
      </p:sp>
      <p:pic>
        <p:nvPicPr>
          <p:cNvPr id="205829" name="Picture 5"/>
          <p:cNvPicPr>
            <a:picLocks noChangeAspect="1" noChangeArrowheads="1"/>
          </p:cNvPicPr>
          <p:nvPr/>
        </p:nvPicPr>
        <p:blipFill>
          <a:blip r:embed="rId2" cstate="print"/>
          <a:srcRect/>
          <a:stretch>
            <a:fillRect/>
          </a:stretch>
        </p:blipFill>
        <p:spPr bwMode="auto">
          <a:xfrm>
            <a:off x="6214025" y="533400"/>
            <a:ext cx="2701375" cy="2019659"/>
          </a:xfrm>
          <a:prstGeom prst="rect">
            <a:avLst/>
          </a:prstGeom>
          <a:noFill/>
          <a:ln w="9525">
            <a:noFill/>
            <a:miter lim="800000"/>
            <a:headEnd/>
            <a:tailEnd/>
          </a:ln>
          <a:effectLst/>
        </p:spPr>
      </p:pic>
      <p:sp>
        <p:nvSpPr>
          <p:cNvPr id="8" name="Rectangle 7"/>
          <p:cNvSpPr/>
          <p:nvPr/>
        </p:nvSpPr>
        <p:spPr>
          <a:xfrm>
            <a:off x="304800" y="762000"/>
            <a:ext cx="5105400" cy="1754326"/>
          </a:xfrm>
          <a:prstGeom prst="rect">
            <a:avLst/>
          </a:prstGeom>
        </p:spPr>
        <p:txBody>
          <a:bodyPr wrap="square">
            <a:spAutoFit/>
          </a:bodyPr>
          <a:lstStyle/>
          <a:p>
            <a:r>
              <a:rPr lang="en-US" dirty="0"/>
              <a:t>Q1. A stone is thrown upward from the top of a building. It takes a time to for the stone to reach the ground. Which one of the plots shown in </a:t>
            </a:r>
            <a:r>
              <a:rPr lang="en-US" b="1" dirty="0"/>
              <a:t>Figure 1</a:t>
            </a:r>
            <a:r>
              <a:rPr lang="en-US" dirty="0"/>
              <a:t> best represents the change of the kinetic energy of the stone with time? </a:t>
            </a:r>
          </a:p>
          <a:p>
            <a:r>
              <a:rPr lang="en-US" dirty="0"/>
              <a:t>A) (a) </a:t>
            </a:r>
          </a:p>
        </p:txBody>
      </p:sp>
      <p:sp>
        <p:nvSpPr>
          <p:cNvPr id="9" name="Rectangle 8"/>
          <p:cNvSpPr/>
          <p:nvPr/>
        </p:nvSpPr>
        <p:spPr>
          <a:xfrm>
            <a:off x="228600" y="2734270"/>
            <a:ext cx="8839200" cy="646331"/>
          </a:xfrm>
          <a:prstGeom prst="rect">
            <a:avLst/>
          </a:prstGeom>
        </p:spPr>
        <p:txBody>
          <a:bodyPr wrap="square">
            <a:spAutoFit/>
          </a:bodyPr>
          <a:lstStyle/>
          <a:p>
            <a:r>
              <a:rPr lang="en-US" dirty="0"/>
              <a:t>Q2.  A body of mass M = 2.00 kg, tied to a string, rotates in a vertical circle of radius R = 1.00 m. Find the work done by the force of gravity on the body during one full revolution.  A) zero </a:t>
            </a:r>
          </a:p>
        </p:txBody>
      </p:sp>
      <p:sp>
        <p:nvSpPr>
          <p:cNvPr id="10" name="Rectangle 9"/>
          <p:cNvSpPr/>
          <p:nvPr/>
        </p:nvSpPr>
        <p:spPr>
          <a:xfrm>
            <a:off x="228600" y="3581400"/>
            <a:ext cx="8686800" cy="923330"/>
          </a:xfrm>
          <a:prstGeom prst="rect">
            <a:avLst/>
          </a:prstGeom>
        </p:spPr>
        <p:txBody>
          <a:bodyPr wrap="square">
            <a:spAutoFit/>
          </a:bodyPr>
          <a:lstStyle/>
          <a:p>
            <a:r>
              <a:rPr lang="en-US" dirty="0"/>
              <a:t>Q3. Two constant forces and F</a:t>
            </a:r>
            <a:r>
              <a:rPr lang="en-US" baseline="-25000" dirty="0"/>
              <a:t>1</a:t>
            </a:r>
            <a:r>
              <a:rPr lang="en-US" dirty="0"/>
              <a:t> = (-5.0 </a:t>
            </a:r>
            <a:r>
              <a:rPr lang="en-US" dirty="0" err="1"/>
              <a:t>i</a:t>
            </a:r>
            <a:r>
              <a:rPr lang="en-US" dirty="0"/>
              <a:t> +3.0 j) N and F</a:t>
            </a:r>
            <a:r>
              <a:rPr lang="en-US" baseline="-25000" dirty="0"/>
              <a:t>2</a:t>
            </a:r>
            <a:r>
              <a:rPr lang="en-US" dirty="0"/>
              <a:t> = (3.0 i-3.0 j) N act on a box as it slides across a frictionless (</a:t>
            </a:r>
            <a:r>
              <a:rPr lang="en-US" dirty="0" err="1"/>
              <a:t>xy</a:t>
            </a:r>
            <a:r>
              <a:rPr lang="en-US" dirty="0"/>
              <a:t>)-horizontal floor. What is the power due to the two forces at the instant when the velocity of the box is 2.3 m/s along the positive x-axis? A) − 4.6 W </a:t>
            </a:r>
          </a:p>
        </p:txBody>
      </p:sp>
      <p:sp>
        <p:nvSpPr>
          <p:cNvPr id="11" name="Rectangle 10"/>
          <p:cNvSpPr/>
          <p:nvPr/>
        </p:nvSpPr>
        <p:spPr>
          <a:xfrm>
            <a:off x="228600" y="4847272"/>
            <a:ext cx="5943600" cy="1754326"/>
          </a:xfrm>
          <a:prstGeom prst="rect">
            <a:avLst/>
          </a:prstGeom>
        </p:spPr>
        <p:txBody>
          <a:bodyPr wrap="square">
            <a:spAutoFit/>
          </a:bodyPr>
          <a:lstStyle/>
          <a:p>
            <a:r>
              <a:rPr lang="en-US" dirty="0"/>
              <a:t>Q4. </a:t>
            </a:r>
            <a:r>
              <a:rPr lang="en-US" b="1" dirty="0"/>
              <a:t>Figure 2</a:t>
            </a:r>
            <a:r>
              <a:rPr lang="en-US" dirty="0"/>
              <a:t> shows an object of mass m = 1.00 kg starting from rest. It first slides a distance 45.0 cm down a frictionless inclined surface and then slides across a rough horizontal surface whose coefficient of kinetic friction is 0.150. What is the maximum distance d travelled by the object across the horizontal surface?  A) 103 cm </a:t>
            </a:r>
          </a:p>
        </p:txBody>
      </p:sp>
      <p:pic>
        <p:nvPicPr>
          <p:cNvPr id="13" name="Picture 5"/>
          <p:cNvPicPr>
            <a:picLocks noChangeAspect="1" noChangeArrowheads="1"/>
          </p:cNvPicPr>
          <p:nvPr/>
        </p:nvPicPr>
        <p:blipFill>
          <a:blip r:embed="rId3" cstate="print"/>
          <a:srcRect/>
          <a:stretch>
            <a:fillRect/>
          </a:stretch>
        </p:blipFill>
        <p:spPr bwMode="auto">
          <a:xfrm>
            <a:off x="6096000" y="4953000"/>
            <a:ext cx="3048000" cy="1678533"/>
          </a:xfrm>
          <a:prstGeom prst="rect">
            <a:avLst/>
          </a:prstGeom>
          <a:noFill/>
          <a:ln w="9525">
            <a:noFill/>
            <a:miter lim="800000"/>
            <a:headEnd/>
            <a:tailEnd/>
          </a:ln>
          <a:effec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457200" y="0"/>
            <a:ext cx="8229600" cy="563562"/>
          </a:xfrm>
          <a:noFill/>
          <a:ln w="76200">
            <a:noFill/>
          </a:ln>
        </p:spPr>
        <p:txBody>
          <a:bodyPr>
            <a:normAutofit fontScale="90000"/>
          </a:bodyPr>
          <a:lstStyle/>
          <a:p>
            <a:r>
              <a:rPr lang="en-US" sz="3200" b="1" dirty="0">
                <a:solidFill>
                  <a:srgbClr val="00B050"/>
                </a:solidFill>
                <a:latin typeface="Comic Sans MS" pitchFamily="66" charset="0"/>
              </a:rPr>
              <a:t>T-91-ch7 and 8 </a:t>
            </a:r>
          </a:p>
        </p:txBody>
      </p:sp>
      <p:pic>
        <p:nvPicPr>
          <p:cNvPr id="206854" name="Picture 6"/>
          <p:cNvPicPr>
            <a:picLocks noChangeAspect="1" noChangeArrowheads="1"/>
          </p:cNvPicPr>
          <p:nvPr/>
        </p:nvPicPr>
        <p:blipFill>
          <a:blip r:embed="rId2" cstate="print"/>
          <a:srcRect/>
          <a:stretch>
            <a:fillRect/>
          </a:stretch>
        </p:blipFill>
        <p:spPr bwMode="auto">
          <a:xfrm>
            <a:off x="5257800" y="838200"/>
            <a:ext cx="3886200" cy="1637744"/>
          </a:xfrm>
          <a:prstGeom prst="rect">
            <a:avLst/>
          </a:prstGeom>
          <a:noFill/>
          <a:ln w="9525">
            <a:noFill/>
            <a:miter lim="800000"/>
            <a:headEnd/>
            <a:tailEnd/>
          </a:ln>
          <a:effectLst/>
        </p:spPr>
      </p:pic>
      <p:sp>
        <p:nvSpPr>
          <p:cNvPr id="9" name="Rectangle 8"/>
          <p:cNvSpPr/>
          <p:nvPr/>
        </p:nvSpPr>
        <p:spPr>
          <a:xfrm>
            <a:off x="152400" y="685800"/>
            <a:ext cx="5562600" cy="2031325"/>
          </a:xfrm>
          <a:prstGeom prst="rect">
            <a:avLst/>
          </a:prstGeom>
        </p:spPr>
        <p:txBody>
          <a:bodyPr wrap="square">
            <a:spAutoFit/>
          </a:bodyPr>
          <a:lstStyle/>
          <a:p>
            <a:r>
              <a:rPr lang="en-US" dirty="0"/>
              <a:t> Q5. Figure 3 shows three identical blocks that are moving on three identical rough surfaces having the same coefficient of kinetic friction. They all move the same distance parallel to the surface. Rank the 3 situations according to the magnitude of the work done by the force of friction, greatest first. </a:t>
            </a:r>
          </a:p>
          <a:p>
            <a:r>
              <a:rPr lang="en-US" dirty="0"/>
              <a:t>A) a then b and c tie</a:t>
            </a:r>
          </a:p>
        </p:txBody>
      </p:sp>
      <p:sp>
        <p:nvSpPr>
          <p:cNvPr id="10" name="Rectangle 9"/>
          <p:cNvSpPr/>
          <p:nvPr/>
        </p:nvSpPr>
        <p:spPr>
          <a:xfrm>
            <a:off x="152400" y="2819400"/>
            <a:ext cx="8839200" cy="1477328"/>
          </a:xfrm>
          <a:prstGeom prst="rect">
            <a:avLst/>
          </a:prstGeom>
        </p:spPr>
        <p:txBody>
          <a:bodyPr wrap="square">
            <a:spAutoFit/>
          </a:bodyPr>
          <a:lstStyle/>
          <a:p>
            <a:r>
              <a:rPr lang="en-US" dirty="0"/>
              <a:t>Q6. A block of mass 0.75 kg is free to move on a horizontal surface where </a:t>
            </a:r>
            <a:r>
              <a:rPr lang="en-US" dirty="0" err="1"/>
              <a:t>μ</a:t>
            </a:r>
            <a:r>
              <a:rPr lang="en-US" baseline="-25000" dirty="0" err="1"/>
              <a:t>k</a:t>
            </a:r>
            <a:r>
              <a:rPr lang="en-US" dirty="0"/>
              <a:t> = 0.25. The block is placed against a spring with a spring constant k = 83 N/m. The spring is compressed 0.10 m and then the block is released from rest. Find the speed of the block just as it leaves the spring. </a:t>
            </a:r>
          </a:p>
          <a:p>
            <a:r>
              <a:rPr lang="en-US" dirty="0"/>
              <a:t>A) 0.79 m/s </a:t>
            </a:r>
          </a:p>
        </p:txBody>
      </p:sp>
      <p:sp>
        <p:nvSpPr>
          <p:cNvPr id="12" name="Rectangle 11"/>
          <p:cNvSpPr/>
          <p:nvPr/>
        </p:nvSpPr>
        <p:spPr>
          <a:xfrm>
            <a:off x="152400" y="4343400"/>
            <a:ext cx="6172200" cy="1754326"/>
          </a:xfrm>
          <a:prstGeom prst="rect">
            <a:avLst/>
          </a:prstGeom>
        </p:spPr>
        <p:txBody>
          <a:bodyPr wrap="square">
            <a:spAutoFit/>
          </a:bodyPr>
          <a:lstStyle/>
          <a:p>
            <a:r>
              <a:rPr lang="en-US" dirty="0"/>
              <a:t>Q7. </a:t>
            </a:r>
          </a:p>
          <a:p>
            <a:r>
              <a:rPr lang="en-US" dirty="0"/>
              <a:t>A block of mass 2.00 kg is released from rest and slides down a rough track of radius R = 1.00 m as shown in Figure 4. If the speed of the block at the bottom of the track is 4.00 m/s, what is the work done by the frictional force acting on the block? </a:t>
            </a:r>
          </a:p>
          <a:p>
            <a:r>
              <a:rPr lang="en-US" dirty="0"/>
              <a:t>A) − 3.60 J </a:t>
            </a:r>
          </a:p>
        </p:txBody>
      </p:sp>
      <p:pic>
        <p:nvPicPr>
          <p:cNvPr id="13" name="Picture 2"/>
          <p:cNvPicPr>
            <a:picLocks noChangeAspect="1" noChangeArrowheads="1"/>
          </p:cNvPicPr>
          <p:nvPr/>
        </p:nvPicPr>
        <p:blipFill>
          <a:blip r:embed="rId3" cstate="print"/>
          <a:srcRect/>
          <a:stretch>
            <a:fillRect/>
          </a:stretch>
        </p:blipFill>
        <p:spPr bwMode="auto">
          <a:xfrm>
            <a:off x="6361754" y="4419600"/>
            <a:ext cx="2629846" cy="16002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762000" y="76200"/>
            <a:ext cx="5645392" cy="461665"/>
          </a:xfrm>
          <a:prstGeom prst="rect">
            <a:avLst/>
          </a:prstGeom>
          <a:noFill/>
        </p:spPr>
        <p:txBody>
          <a:bodyPr wrap="none" rtlCol="0">
            <a:spAutoFit/>
          </a:bodyPr>
          <a:lstStyle/>
          <a:p>
            <a:r>
              <a:rPr lang="en-US" sz="2400" b="1" u="sng" dirty="0"/>
              <a:t>Example 4 : Work done and Net work done</a:t>
            </a:r>
          </a:p>
        </p:txBody>
      </p:sp>
      <p:grpSp>
        <p:nvGrpSpPr>
          <p:cNvPr id="71" name="Group 70"/>
          <p:cNvGrpSpPr/>
          <p:nvPr/>
        </p:nvGrpSpPr>
        <p:grpSpPr>
          <a:xfrm>
            <a:off x="228600" y="762000"/>
            <a:ext cx="4724400" cy="3276600"/>
            <a:chOff x="228600" y="990600"/>
            <a:chExt cx="4724400" cy="3276600"/>
          </a:xfrm>
        </p:grpSpPr>
        <p:cxnSp>
          <p:nvCxnSpPr>
            <p:cNvPr id="37" name="Straight Arrow Connector 36"/>
            <p:cNvCxnSpPr/>
            <p:nvPr/>
          </p:nvCxnSpPr>
          <p:spPr>
            <a:xfrm>
              <a:off x="914400" y="1066800"/>
              <a:ext cx="609600" cy="914400"/>
            </a:xfrm>
            <a:prstGeom prst="straightConnector1">
              <a:avLst/>
            </a:prstGeom>
            <a:ln w="38100">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143000" y="1143000"/>
              <a:ext cx="369012" cy="369332"/>
            </a:xfrm>
            <a:prstGeom prst="rect">
              <a:avLst/>
            </a:prstGeom>
            <a:noFill/>
          </p:spPr>
          <p:txBody>
            <a:bodyPr wrap="none" rtlCol="0">
              <a:spAutoFit/>
            </a:bodyPr>
            <a:lstStyle/>
            <a:p>
              <a:r>
                <a:rPr lang="en-US" dirty="0"/>
                <a:t>F</a:t>
              </a:r>
              <a:r>
                <a:rPr lang="en-US" baseline="-25000" dirty="0"/>
                <a:t>2</a:t>
              </a:r>
            </a:p>
          </p:txBody>
        </p:sp>
        <p:grpSp>
          <p:nvGrpSpPr>
            <p:cNvPr id="3" name="Group 64"/>
            <p:cNvGrpSpPr/>
            <p:nvPr/>
          </p:nvGrpSpPr>
          <p:grpSpPr>
            <a:xfrm>
              <a:off x="3048000" y="1371600"/>
              <a:ext cx="460498" cy="838200"/>
              <a:chOff x="3048000" y="1371600"/>
              <a:chExt cx="460498" cy="838200"/>
            </a:xfrm>
          </p:grpSpPr>
          <p:sp>
            <p:nvSpPr>
              <p:cNvPr id="56" name="Arc 55"/>
              <p:cNvSpPr/>
              <p:nvPr/>
            </p:nvSpPr>
            <p:spPr>
              <a:xfrm>
                <a:off x="3048000" y="1447800"/>
                <a:ext cx="152400" cy="7620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Rectangle 56"/>
              <p:cNvSpPr/>
              <p:nvPr/>
            </p:nvSpPr>
            <p:spPr>
              <a:xfrm>
                <a:off x="3200400" y="1371600"/>
                <a:ext cx="308098" cy="369332"/>
              </a:xfrm>
              <a:prstGeom prst="rect">
                <a:avLst/>
              </a:prstGeom>
            </p:spPr>
            <p:txBody>
              <a:bodyPr wrap="none">
                <a:spAutoFit/>
              </a:bodyPr>
              <a:lstStyle/>
              <a:p>
                <a:r>
                  <a:rPr lang="el-GR" dirty="0"/>
                  <a:t>θ</a:t>
                </a:r>
                <a:endParaRPr lang="en-US" dirty="0"/>
              </a:p>
            </p:txBody>
          </p:sp>
        </p:grpSp>
        <p:cxnSp>
          <p:nvCxnSpPr>
            <p:cNvPr id="58" name="Straight Connector 57"/>
            <p:cNvCxnSpPr/>
            <p:nvPr/>
          </p:nvCxnSpPr>
          <p:spPr>
            <a:xfrm>
              <a:off x="381000" y="1905000"/>
              <a:ext cx="1143000" cy="0"/>
            </a:xfrm>
            <a:prstGeom prst="line">
              <a:avLst/>
            </a:prstGeom>
            <a:ln w="38100">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Arc 58"/>
            <p:cNvSpPr/>
            <p:nvPr/>
          </p:nvSpPr>
          <p:spPr>
            <a:xfrm rot="13769504">
              <a:off x="1067567" y="1438593"/>
              <a:ext cx="457200" cy="6096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Rectangle 59"/>
            <p:cNvSpPr/>
            <p:nvPr/>
          </p:nvSpPr>
          <p:spPr>
            <a:xfrm>
              <a:off x="685800" y="1447800"/>
              <a:ext cx="335348" cy="369332"/>
            </a:xfrm>
            <a:prstGeom prst="rect">
              <a:avLst/>
            </a:prstGeom>
          </p:spPr>
          <p:txBody>
            <a:bodyPr wrap="none">
              <a:spAutoFit/>
            </a:bodyPr>
            <a:lstStyle/>
            <a:p>
              <a:r>
                <a:rPr lang="el-GR" dirty="0"/>
                <a:t>φ</a:t>
              </a:r>
              <a:endParaRPr lang="en-US" dirty="0"/>
            </a:p>
          </p:txBody>
        </p:sp>
        <p:grpSp>
          <p:nvGrpSpPr>
            <p:cNvPr id="11" name="Group 66"/>
            <p:cNvGrpSpPr/>
            <p:nvPr/>
          </p:nvGrpSpPr>
          <p:grpSpPr>
            <a:xfrm>
              <a:off x="228600" y="990600"/>
              <a:ext cx="4215367" cy="3276600"/>
              <a:chOff x="228600" y="990600"/>
              <a:chExt cx="4215367" cy="3276600"/>
            </a:xfrm>
          </p:grpSpPr>
          <p:grpSp>
            <p:nvGrpSpPr>
              <p:cNvPr id="12" name="Group 19"/>
              <p:cNvGrpSpPr/>
              <p:nvPr/>
            </p:nvGrpSpPr>
            <p:grpSpPr>
              <a:xfrm>
                <a:off x="228600" y="990600"/>
                <a:ext cx="4215367" cy="3276600"/>
                <a:chOff x="990600" y="2286000"/>
                <a:chExt cx="4215367" cy="3276600"/>
              </a:xfrm>
            </p:grpSpPr>
            <p:sp>
              <p:nvSpPr>
                <p:cNvPr id="13" name="TextBox 12"/>
                <p:cNvSpPr txBox="1"/>
                <p:nvPr/>
              </p:nvSpPr>
              <p:spPr>
                <a:xfrm>
                  <a:off x="3429000" y="2286000"/>
                  <a:ext cx="369012" cy="369332"/>
                </a:xfrm>
                <a:prstGeom prst="rect">
                  <a:avLst/>
                </a:prstGeom>
                <a:noFill/>
              </p:spPr>
              <p:txBody>
                <a:bodyPr wrap="none" rtlCol="0">
                  <a:spAutoFit/>
                </a:bodyPr>
                <a:lstStyle/>
                <a:p>
                  <a:r>
                    <a:rPr lang="en-US" dirty="0"/>
                    <a:t>F</a:t>
                  </a:r>
                  <a:r>
                    <a:rPr lang="en-US" baseline="-25000" dirty="0"/>
                    <a:t>1</a:t>
                  </a:r>
                </a:p>
              </p:txBody>
            </p:sp>
            <p:pic>
              <p:nvPicPr>
                <p:cNvPr id="347138" name="Picture 2" descr="http://www.furniturenation.co.uk/solid-oak-furniture-range/solid-oak-furniture-images/malvern-extending-table.JPG"/>
                <p:cNvPicPr>
                  <a:picLocks noChangeAspect="1" noChangeArrowheads="1"/>
                </p:cNvPicPr>
                <p:nvPr/>
              </p:nvPicPr>
              <p:blipFill>
                <a:blip r:embed="rId3" cstate="print"/>
                <a:srcRect/>
                <a:stretch>
                  <a:fillRect/>
                </a:stretch>
              </p:blipFill>
              <p:spPr bwMode="auto">
                <a:xfrm>
                  <a:off x="990600" y="3276600"/>
                  <a:ext cx="4215367" cy="2286000"/>
                </a:xfrm>
                <a:prstGeom prst="rect">
                  <a:avLst/>
                </a:prstGeom>
                <a:noFill/>
              </p:spPr>
            </p:pic>
            <p:sp>
              <p:nvSpPr>
                <p:cNvPr id="17" name="Cube 16"/>
                <p:cNvSpPr/>
                <p:nvPr/>
              </p:nvSpPr>
              <p:spPr>
                <a:xfrm>
                  <a:off x="2286000" y="3048000"/>
                  <a:ext cx="990600" cy="609600"/>
                </a:xfrm>
                <a:prstGeom prst="cube">
                  <a:avLst/>
                </a:prstGeom>
                <a:solidFill>
                  <a:srgbClr val="FF0000"/>
                </a:solid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3124200" y="2438400"/>
                  <a:ext cx="1143000" cy="7620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66" name="TextBox 65"/>
              <p:cNvSpPr txBox="1"/>
              <p:nvPr/>
            </p:nvSpPr>
            <p:spPr>
              <a:xfrm>
                <a:off x="1524000" y="2390001"/>
                <a:ext cx="1558183" cy="276999"/>
              </a:xfrm>
              <a:prstGeom prst="rect">
                <a:avLst/>
              </a:prstGeom>
              <a:noFill/>
            </p:spPr>
            <p:txBody>
              <a:bodyPr wrap="none" rtlCol="0">
                <a:spAutoFit/>
              </a:bodyPr>
              <a:lstStyle/>
              <a:p>
                <a:r>
                  <a:rPr lang="en-US" sz="1200" dirty="0"/>
                  <a:t>Ideal frictionless table</a:t>
                </a:r>
              </a:p>
            </p:txBody>
          </p:sp>
        </p:grpSp>
        <p:cxnSp>
          <p:nvCxnSpPr>
            <p:cNvPr id="55" name="Straight Connector 54"/>
            <p:cNvCxnSpPr/>
            <p:nvPr/>
          </p:nvCxnSpPr>
          <p:spPr>
            <a:xfrm>
              <a:off x="2362200" y="1905000"/>
              <a:ext cx="1143000" cy="0"/>
            </a:xfrm>
            <a:prstGeom prst="line">
              <a:avLst/>
            </a:prstGeom>
            <a:ln w="3810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2362200" y="2362200"/>
              <a:ext cx="2590800" cy="750332"/>
              <a:chOff x="3276600" y="2438400"/>
              <a:chExt cx="2590800" cy="750332"/>
            </a:xfrm>
          </p:grpSpPr>
          <p:grpSp>
            <p:nvGrpSpPr>
              <p:cNvPr id="64" name="Group 22"/>
              <p:cNvGrpSpPr/>
              <p:nvPr/>
            </p:nvGrpSpPr>
            <p:grpSpPr>
              <a:xfrm>
                <a:off x="3276600" y="2438400"/>
                <a:ext cx="2590800" cy="685800"/>
                <a:chOff x="3352800" y="2895600"/>
                <a:chExt cx="2590800" cy="685800"/>
              </a:xfrm>
            </p:grpSpPr>
            <p:cxnSp>
              <p:nvCxnSpPr>
                <p:cNvPr id="67" name="Straight Connector 66"/>
                <p:cNvCxnSpPr/>
                <p:nvPr/>
              </p:nvCxnSpPr>
              <p:spPr>
                <a:xfrm rot="5400000">
                  <a:off x="3009900" y="32385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5600700" y="3238500"/>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352800" y="3276600"/>
                  <a:ext cx="2590800"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65" name="TextBox 64"/>
              <p:cNvSpPr txBox="1"/>
              <p:nvPr/>
            </p:nvSpPr>
            <p:spPr>
              <a:xfrm>
                <a:off x="4267200" y="2819400"/>
                <a:ext cx="303288" cy="369332"/>
              </a:xfrm>
              <a:prstGeom prst="rect">
                <a:avLst/>
              </a:prstGeom>
              <a:noFill/>
            </p:spPr>
            <p:txBody>
              <a:bodyPr wrap="none" rtlCol="0">
                <a:spAutoFit/>
              </a:bodyPr>
              <a:lstStyle/>
              <a:p>
                <a:r>
                  <a:rPr lang="en-US" i="1" dirty="0"/>
                  <a:t>d</a:t>
                </a:r>
              </a:p>
            </p:txBody>
          </p:sp>
        </p:grpSp>
      </p:grpSp>
      <p:grpSp>
        <p:nvGrpSpPr>
          <p:cNvPr id="72" name="Group 71"/>
          <p:cNvGrpSpPr/>
          <p:nvPr/>
        </p:nvGrpSpPr>
        <p:grpSpPr>
          <a:xfrm>
            <a:off x="5744648" y="152400"/>
            <a:ext cx="2942152" cy="2144566"/>
            <a:chOff x="5257800" y="1676400"/>
            <a:chExt cx="3810000" cy="2948779"/>
          </a:xfrm>
        </p:grpSpPr>
        <p:grpSp>
          <p:nvGrpSpPr>
            <p:cNvPr id="4" name="Group 63"/>
            <p:cNvGrpSpPr/>
            <p:nvPr/>
          </p:nvGrpSpPr>
          <p:grpSpPr>
            <a:xfrm>
              <a:off x="5257800" y="1676400"/>
              <a:ext cx="3810000" cy="2948779"/>
              <a:chOff x="5257800" y="1764268"/>
              <a:chExt cx="3810000" cy="2948779"/>
            </a:xfrm>
          </p:grpSpPr>
          <p:grpSp>
            <p:nvGrpSpPr>
              <p:cNvPr id="5" name="Group 20"/>
              <p:cNvGrpSpPr/>
              <p:nvPr/>
            </p:nvGrpSpPr>
            <p:grpSpPr>
              <a:xfrm>
                <a:off x="5257800" y="1764268"/>
                <a:ext cx="3810000" cy="2948779"/>
                <a:chOff x="5257800" y="838200"/>
                <a:chExt cx="3810000" cy="2948779"/>
              </a:xfrm>
            </p:grpSpPr>
            <p:grpSp>
              <p:nvGrpSpPr>
                <p:cNvPr id="6" name="Group 18"/>
                <p:cNvGrpSpPr/>
                <p:nvPr/>
              </p:nvGrpSpPr>
              <p:grpSpPr>
                <a:xfrm>
                  <a:off x="5257800" y="838200"/>
                  <a:ext cx="3810000" cy="2933700"/>
                  <a:chOff x="4343400" y="609600"/>
                  <a:chExt cx="4419600" cy="3867150"/>
                </a:xfrm>
              </p:grpSpPr>
              <p:cxnSp>
                <p:nvCxnSpPr>
                  <p:cNvPr id="35" name="Straight Connector 34"/>
                  <p:cNvCxnSpPr/>
                  <p:nvPr/>
                </p:nvCxnSpPr>
                <p:spPr>
                  <a:xfrm flipH="1">
                    <a:off x="6359234" y="609600"/>
                    <a:ext cx="17182" cy="38671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a:off x="4343400" y="2743201"/>
                    <a:ext cx="441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7231335" y="3248026"/>
                  <a:ext cx="1776182" cy="380874"/>
                </a:xfrm>
                <a:prstGeom prst="rect">
                  <a:avLst/>
                </a:prstGeom>
                <a:noFill/>
              </p:spPr>
              <p:txBody>
                <a:bodyPr wrap="square" rtlCol="0">
                  <a:spAutoFit/>
                </a:bodyPr>
                <a:lstStyle/>
                <a:p>
                  <a:r>
                    <a:rPr lang="en-US" sz="1200" dirty="0"/>
                    <a:t>Free Body Diagram</a:t>
                  </a:r>
                </a:p>
              </p:txBody>
            </p:sp>
            <p:grpSp>
              <p:nvGrpSpPr>
                <p:cNvPr id="7" name="Group 54"/>
                <p:cNvGrpSpPr/>
                <p:nvPr/>
              </p:nvGrpSpPr>
              <p:grpSpPr>
                <a:xfrm>
                  <a:off x="6553200" y="1002268"/>
                  <a:ext cx="1699394" cy="2784711"/>
                  <a:chOff x="6553200" y="1002268"/>
                  <a:chExt cx="1699394" cy="2784711"/>
                </a:xfrm>
              </p:grpSpPr>
              <p:grpSp>
                <p:nvGrpSpPr>
                  <p:cNvPr id="8" name="Group 7"/>
                  <p:cNvGrpSpPr/>
                  <p:nvPr/>
                </p:nvGrpSpPr>
                <p:grpSpPr>
                  <a:xfrm>
                    <a:off x="6553200" y="2399268"/>
                    <a:ext cx="533400" cy="1387711"/>
                    <a:chOff x="4724400" y="1854200"/>
                    <a:chExt cx="533400" cy="1387711"/>
                  </a:xfrm>
                </p:grpSpPr>
                <p:cxnSp>
                  <p:nvCxnSpPr>
                    <p:cNvPr id="32" name="Straight Connector 31"/>
                    <p:cNvCxnSpPr/>
                    <p:nvPr/>
                  </p:nvCxnSpPr>
                  <p:spPr>
                    <a:xfrm flipH="1">
                      <a:off x="5166788" y="1993900"/>
                      <a:ext cx="14812" cy="1128157"/>
                    </a:xfrm>
                    <a:prstGeom prst="line">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4724400" y="2912508"/>
                      <a:ext cx="413297" cy="329403"/>
                    </a:xfrm>
                    <a:prstGeom prst="rect">
                      <a:avLst/>
                    </a:prstGeom>
                  </p:spPr>
                  <p:txBody>
                    <a:bodyPr wrap="none">
                      <a:spAutoFit/>
                    </a:bodyPr>
                    <a:lstStyle/>
                    <a:p>
                      <a:r>
                        <a:rPr lang="en-US" sz="1200" dirty="0"/>
                        <a:t>mg</a:t>
                      </a:r>
                    </a:p>
                  </p:txBody>
                </p:sp>
                <p:sp>
                  <p:nvSpPr>
                    <p:cNvPr id="34" name="Oval 33"/>
                    <p:cNvSpPr/>
                    <p:nvPr/>
                  </p:nvSpPr>
                  <p:spPr>
                    <a:xfrm>
                      <a:off x="5105400" y="18542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9" name="Group 16"/>
                  <p:cNvGrpSpPr/>
                  <p:nvPr/>
                </p:nvGrpSpPr>
                <p:grpSpPr>
                  <a:xfrm>
                    <a:off x="6629400" y="1002268"/>
                    <a:ext cx="387220" cy="1379560"/>
                    <a:chOff x="7586484" y="457200"/>
                    <a:chExt cx="387220" cy="1379560"/>
                  </a:xfrm>
                </p:grpSpPr>
                <p:cxnSp>
                  <p:nvCxnSpPr>
                    <p:cNvPr id="30" name="Straight Connector 29"/>
                    <p:cNvCxnSpPr/>
                    <p:nvPr/>
                  </p:nvCxnSpPr>
                  <p:spPr>
                    <a:xfrm rot="16200000" flipV="1">
                      <a:off x="7283924" y="1146980"/>
                      <a:ext cx="1379560" cy="0"/>
                    </a:xfrm>
                    <a:prstGeom prst="line">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586484" y="586264"/>
                      <a:ext cx="348828" cy="329404"/>
                    </a:xfrm>
                    <a:prstGeom prst="rect">
                      <a:avLst/>
                    </a:prstGeom>
                    <a:noFill/>
                  </p:spPr>
                  <p:txBody>
                    <a:bodyPr wrap="none" rtlCol="0">
                      <a:spAutoFit/>
                    </a:bodyPr>
                    <a:lstStyle/>
                    <a:p>
                      <a:r>
                        <a:rPr lang="en-US" sz="1200" dirty="0"/>
                        <a:t>F</a:t>
                      </a:r>
                      <a:r>
                        <a:rPr lang="en-US" sz="1200" baseline="-25000" dirty="0"/>
                        <a:t>N</a:t>
                      </a:r>
                      <a:endParaRPr lang="en-US" sz="1200" dirty="0"/>
                    </a:p>
                  </p:txBody>
                </p:sp>
              </p:grpSp>
              <p:grpSp>
                <p:nvGrpSpPr>
                  <p:cNvPr id="10" name="Group 49"/>
                  <p:cNvGrpSpPr/>
                  <p:nvPr/>
                </p:nvGrpSpPr>
                <p:grpSpPr>
                  <a:xfrm>
                    <a:off x="7073900" y="1359932"/>
                    <a:ext cx="1178694" cy="1127440"/>
                    <a:chOff x="4508500" y="2173764"/>
                    <a:chExt cx="1178694" cy="1127440"/>
                  </a:xfrm>
                </p:grpSpPr>
                <p:cxnSp>
                  <p:nvCxnSpPr>
                    <p:cNvPr id="28" name="Straight Arrow Connector 27"/>
                    <p:cNvCxnSpPr/>
                    <p:nvPr/>
                  </p:nvCxnSpPr>
                  <p:spPr>
                    <a:xfrm flipV="1">
                      <a:off x="4508500" y="2173764"/>
                      <a:ext cx="1079500" cy="1102836"/>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486400" y="2971800"/>
                      <a:ext cx="200794" cy="329404"/>
                    </a:xfrm>
                    <a:prstGeom prst="rect">
                      <a:avLst/>
                    </a:prstGeom>
                    <a:noFill/>
                  </p:spPr>
                  <p:txBody>
                    <a:bodyPr wrap="none" rtlCol="0">
                      <a:spAutoFit/>
                    </a:bodyPr>
                    <a:lstStyle/>
                    <a:p>
                      <a:endParaRPr lang="en-US" sz="1200" dirty="0"/>
                    </a:p>
                  </p:txBody>
                </p:sp>
              </p:grpSp>
            </p:grpSp>
          </p:grpSp>
          <p:sp>
            <p:nvSpPr>
              <p:cNvPr id="38" name="Arc 37"/>
              <p:cNvSpPr/>
              <p:nvPr/>
            </p:nvSpPr>
            <p:spPr>
              <a:xfrm>
                <a:off x="7467600" y="2971800"/>
                <a:ext cx="152400" cy="7620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39" name="Rectangle 38"/>
              <p:cNvSpPr/>
              <p:nvPr/>
            </p:nvSpPr>
            <p:spPr>
              <a:xfrm>
                <a:off x="7696200" y="2819400"/>
                <a:ext cx="289587" cy="329404"/>
              </a:xfrm>
              <a:prstGeom prst="rect">
                <a:avLst/>
              </a:prstGeom>
            </p:spPr>
            <p:txBody>
              <a:bodyPr wrap="none">
                <a:spAutoFit/>
              </a:bodyPr>
              <a:lstStyle/>
              <a:p>
                <a:r>
                  <a:rPr lang="el-GR" sz="1200" dirty="0"/>
                  <a:t>θ</a:t>
                </a:r>
                <a:endParaRPr lang="en-US" sz="1200" dirty="0"/>
              </a:p>
            </p:txBody>
          </p:sp>
          <p:sp>
            <p:nvSpPr>
              <p:cNvPr id="40" name="TextBox 39"/>
              <p:cNvSpPr txBox="1"/>
              <p:nvPr/>
            </p:nvSpPr>
            <p:spPr>
              <a:xfrm>
                <a:off x="8165388" y="2209800"/>
                <a:ext cx="333146" cy="329404"/>
              </a:xfrm>
              <a:prstGeom prst="rect">
                <a:avLst/>
              </a:prstGeom>
              <a:noFill/>
            </p:spPr>
            <p:txBody>
              <a:bodyPr wrap="none" rtlCol="0">
                <a:spAutoFit/>
              </a:bodyPr>
              <a:lstStyle/>
              <a:p>
                <a:r>
                  <a:rPr lang="en-US" sz="1200" dirty="0"/>
                  <a:t>F</a:t>
                </a:r>
                <a:r>
                  <a:rPr lang="en-US" sz="1200" baseline="-25000" dirty="0"/>
                  <a:t>1</a:t>
                </a:r>
              </a:p>
            </p:txBody>
          </p:sp>
          <p:cxnSp>
            <p:nvCxnSpPr>
              <p:cNvPr id="51" name="Straight Arrow Connector 50"/>
              <p:cNvCxnSpPr/>
              <p:nvPr/>
            </p:nvCxnSpPr>
            <p:spPr>
              <a:xfrm>
                <a:off x="6324600" y="2514600"/>
                <a:ext cx="631918" cy="811782"/>
              </a:xfrm>
              <a:prstGeom prst="straightConnector1">
                <a:avLst/>
              </a:prstGeom>
              <a:ln w="38100">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6019800" y="2362199"/>
                <a:ext cx="333146" cy="329404"/>
              </a:xfrm>
              <a:prstGeom prst="rect">
                <a:avLst/>
              </a:prstGeom>
              <a:noFill/>
            </p:spPr>
            <p:txBody>
              <a:bodyPr wrap="none" rtlCol="0">
                <a:spAutoFit/>
              </a:bodyPr>
              <a:lstStyle/>
              <a:p>
                <a:r>
                  <a:rPr lang="en-US" sz="1200" dirty="0"/>
                  <a:t>F</a:t>
                </a:r>
                <a:r>
                  <a:rPr lang="en-US" sz="1200" baseline="-25000" dirty="0"/>
                  <a:t>2</a:t>
                </a:r>
              </a:p>
            </p:txBody>
          </p:sp>
          <p:sp>
            <p:nvSpPr>
              <p:cNvPr id="62" name="Arc 61"/>
              <p:cNvSpPr/>
              <p:nvPr/>
            </p:nvSpPr>
            <p:spPr>
              <a:xfrm rot="14449777">
                <a:off x="6573369" y="2804181"/>
                <a:ext cx="457200" cy="8382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63" name="Rectangle 62"/>
              <p:cNvSpPr/>
              <p:nvPr/>
            </p:nvSpPr>
            <p:spPr>
              <a:xfrm>
                <a:off x="6172200" y="2971800"/>
                <a:ext cx="381000" cy="329404"/>
              </a:xfrm>
              <a:prstGeom prst="rect">
                <a:avLst/>
              </a:prstGeom>
            </p:spPr>
            <p:txBody>
              <a:bodyPr wrap="square">
                <a:spAutoFit/>
              </a:bodyPr>
              <a:lstStyle/>
              <a:p>
                <a:r>
                  <a:rPr lang="el-GR" sz="1200" dirty="0"/>
                  <a:t>φ</a:t>
                </a:r>
                <a:endParaRPr lang="en-US" sz="1200" dirty="0"/>
              </a:p>
            </p:txBody>
          </p:sp>
        </p:grpSp>
        <p:cxnSp>
          <p:nvCxnSpPr>
            <p:cNvPr id="52" name="Straight Connector 51"/>
            <p:cNvCxnSpPr/>
            <p:nvPr/>
          </p:nvCxnSpPr>
          <p:spPr>
            <a:xfrm>
              <a:off x="7086600" y="3264932"/>
              <a:ext cx="1143000" cy="0"/>
            </a:xfrm>
            <a:prstGeom prst="line">
              <a:avLst/>
            </a:prstGeom>
            <a:ln w="3810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696200" y="3417333"/>
              <a:ext cx="342929" cy="380874"/>
            </a:xfrm>
            <a:prstGeom prst="rect">
              <a:avLst/>
            </a:prstGeom>
            <a:noFill/>
          </p:spPr>
          <p:txBody>
            <a:bodyPr wrap="none" rtlCol="0">
              <a:spAutoFit/>
            </a:bodyPr>
            <a:lstStyle/>
            <a:p>
              <a:r>
                <a:rPr lang="en-US" sz="1200" dirty="0"/>
                <a:t>d</a:t>
              </a:r>
            </a:p>
          </p:txBody>
        </p:sp>
      </p:grpSp>
      <p:grpSp>
        <p:nvGrpSpPr>
          <p:cNvPr id="117" name="Group 116"/>
          <p:cNvGrpSpPr/>
          <p:nvPr/>
        </p:nvGrpSpPr>
        <p:grpSpPr>
          <a:xfrm>
            <a:off x="228600" y="3657600"/>
            <a:ext cx="4191000" cy="1295400"/>
            <a:chOff x="228600" y="3657600"/>
            <a:chExt cx="4191000" cy="1295400"/>
          </a:xfrm>
        </p:grpSpPr>
        <p:sp>
          <p:nvSpPr>
            <p:cNvPr id="116" name="Rounded Rectangle 115"/>
            <p:cNvSpPr/>
            <p:nvPr/>
          </p:nvSpPr>
          <p:spPr>
            <a:xfrm>
              <a:off x="228600" y="3657600"/>
              <a:ext cx="4191000" cy="1295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p:cNvGrpSpPr/>
            <p:nvPr/>
          </p:nvGrpSpPr>
          <p:grpSpPr>
            <a:xfrm>
              <a:off x="381000" y="3657602"/>
              <a:ext cx="3996807" cy="1243594"/>
              <a:chOff x="381000" y="3657602"/>
              <a:chExt cx="3996807" cy="1243594"/>
            </a:xfrm>
          </p:grpSpPr>
          <p:grpSp>
            <p:nvGrpSpPr>
              <p:cNvPr id="83" name="Group 82"/>
              <p:cNvGrpSpPr/>
              <p:nvPr/>
            </p:nvGrpSpPr>
            <p:grpSpPr>
              <a:xfrm>
                <a:off x="381000" y="3657602"/>
                <a:ext cx="1295400" cy="1243594"/>
                <a:chOff x="2590800" y="4572000"/>
                <a:chExt cx="1295400" cy="1417656"/>
              </a:xfrm>
            </p:grpSpPr>
            <p:grpSp>
              <p:nvGrpSpPr>
                <p:cNvPr id="80" name="Group 79"/>
                <p:cNvGrpSpPr/>
                <p:nvPr/>
              </p:nvGrpSpPr>
              <p:grpSpPr>
                <a:xfrm>
                  <a:off x="2590800" y="4648200"/>
                  <a:ext cx="1295400" cy="1102836"/>
                  <a:chOff x="2590800" y="4648200"/>
                  <a:chExt cx="1295400" cy="1102836"/>
                </a:xfrm>
              </p:grpSpPr>
              <p:grpSp>
                <p:nvGrpSpPr>
                  <p:cNvPr id="77" name="Group 76"/>
                  <p:cNvGrpSpPr/>
                  <p:nvPr/>
                </p:nvGrpSpPr>
                <p:grpSpPr>
                  <a:xfrm>
                    <a:off x="2590800" y="4648200"/>
                    <a:ext cx="1155700" cy="1102836"/>
                    <a:chOff x="7073900" y="4876800"/>
                    <a:chExt cx="1155700" cy="1102836"/>
                  </a:xfrm>
                </p:grpSpPr>
                <p:cxnSp>
                  <p:nvCxnSpPr>
                    <p:cNvPr id="73" name="Straight Arrow Connector 72"/>
                    <p:cNvCxnSpPr/>
                    <p:nvPr/>
                  </p:nvCxnSpPr>
                  <p:spPr>
                    <a:xfrm flipV="1">
                      <a:off x="7073900" y="4876800"/>
                      <a:ext cx="1079500" cy="1102836"/>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7531100" y="5498068"/>
                      <a:ext cx="367260" cy="398066"/>
                    </a:xfrm>
                    <a:prstGeom prst="rect">
                      <a:avLst/>
                    </a:prstGeom>
                  </p:spPr>
                  <p:txBody>
                    <a:bodyPr wrap="none">
                      <a:spAutoFit/>
                    </a:bodyPr>
                    <a:lstStyle/>
                    <a:p>
                      <a:r>
                        <a:rPr lang="el-GR" sz="1400" dirty="0"/>
                        <a:t>θ</a:t>
                      </a:r>
                      <a:endParaRPr lang="en-US" sz="1400" dirty="0"/>
                    </a:p>
                  </p:txBody>
                </p:sp>
                <p:cxnSp>
                  <p:nvCxnSpPr>
                    <p:cNvPr id="76" name="Straight Connector 75"/>
                    <p:cNvCxnSpPr/>
                    <p:nvPr/>
                  </p:nvCxnSpPr>
                  <p:spPr>
                    <a:xfrm>
                      <a:off x="7086600" y="5943600"/>
                      <a:ext cx="1143000" cy="0"/>
                    </a:xfrm>
                    <a:prstGeom prst="line">
                      <a:avLst/>
                    </a:prstGeom>
                    <a:ln w="3810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78" name="Freeform 77"/>
                  <p:cNvSpPr/>
                  <p:nvPr/>
                </p:nvSpPr>
                <p:spPr>
                  <a:xfrm>
                    <a:off x="3733801" y="4876799"/>
                    <a:ext cx="152399" cy="609601"/>
                  </a:xfrm>
                  <a:custGeom>
                    <a:avLst/>
                    <a:gdLst>
                      <a:gd name="connsiteX0" fmla="*/ 138546 w 272473"/>
                      <a:gd name="connsiteY0" fmla="*/ 997528 h 997528"/>
                      <a:gd name="connsiteX1" fmla="*/ 249382 w 272473"/>
                      <a:gd name="connsiteY1" fmla="*/ 360219 h 997528"/>
                      <a:gd name="connsiteX2" fmla="*/ 0 w 272473"/>
                      <a:gd name="connsiteY2" fmla="*/ 0 h 997528"/>
                    </a:gdLst>
                    <a:ahLst/>
                    <a:cxnLst>
                      <a:cxn ang="0">
                        <a:pos x="connsiteX0" y="connsiteY0"/>
                      </a:cxn>
                      <a:cxn ang="0">
                        <a:pos x="connsiteX1" y="connsiteY1"/>
                      </a:cxn>
                      <a:cxn ang="0">
                        <a:pos x="connsiteX2" y="connsiteY2"/>
                      </a:cxn>
                    </a:cxnLst>
                    <a:rect l="l" t="t" r="r" b="b"/>
                    <a:pathLst>
                      <a:path w="272473" h="997528">
                        <a:moveTo>
                          <a:pt x="138546" y="997528"/>
                        </a:moveTo>
                        <a:cubicBezTo>
                          <a:pt x="205509" y="762001"/>
                          <a:pt x="272473" y="526474"/>
                          <a:pt x="249382" y="360219"/>
                        </a:cubicBezTo>
                        <a:cubicBezTo>
                          <a:pt x="226291" y="193964"/>
                          <a:pt x="113145" y="96982"/>
                          <a:pt x="0" y="0"/>
                        </a:cubicBezTo>
                      </a:path>
                    </a:pathLst>
                  </a:custGeom>
                  <a:ln>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79" name="Freeform 78"/>
                  <p:cNvSpPr/>
                  <p:nvPr/>
                </p:nvSpPr>
                <p:spPr>
                  <a:xfrm>
                    <a:off x="2923309" y="5458691"/>
                    <a:ext cx="145473" cy="263236"/>
                  </a:xfrm>
                  <a:custGeom>
                    <a:avLst/>
                    <a:gdLst>
                      <a:gd name="connsiteX0" fmla="*/ 124691 w 145473"/>
                      <a:gd name="connsiteY0" fmla="*/ 263236 h 263236"/>
                      <a:gd name="connsiteX1" fmla="*/ 124691 w 145473"/>
                      <a:gd name="connsiteY1" fmla="*/ 138545 h 263236"/>
                      <a:gd name="connsiteX2" fmla="*/ 0 w 145473"/>
                      <a:gd name="connsiteY2" fmla="*/ 0 h 263236"/>
                    </a:gdLst>
                    <a:ahLst/>
                    <a:cxnLst>
                      <a:cxn ang="0">
                        <a:pos x="connsiteX0" y="connsiteY0"/>
                      </a:cxn>
                      <a:cxn ang="0">
                        <a:pos x="connsiteX1" y="connsiteY1"/>
                      </a:cxn>
                      <a:cxn ang="0">
                        <a:pos x="connsiteX2" y="connsiteY2"/>
                      </a:cxn>
                    </a:cxnLst>
                    <a:rect l="l" t="t" r="r" b="b"/>
                    <a:pathLst>
                      <a:path w="145473" h="263236">
                        <a:moveTo>
                          <a:pt x="124691" y="263236"/>
                        </a:moveTo>
                        <a:cubicBezTo>
                          <a:pt x="135082" y="222827"/>
                          <a:pt x="145473" y="182418"/>
                          <a:pt x="124691" y="138545"/>
                        </a:cubicBezTo>
                        <a:cubicBezTo>
                          <a:pt x="103909" y="94672"/>
                          <a:pt x="51954" y="47336"/>
                          <a:pt x="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sp>
              <p:nvSpPr>
                <p:cNvPr id="81" name="TextBox 80"/>
                <p:cNvSpPr txBox="1"/>
                <p:nvPr/>
              </p:nvSpPr>
              <p:spPr>
                <a:xfrm>
                  <a:off x="3048001" y="4572000"/>
                  <a:ext cx="428052" cy="398066"/>
                </a:xfrm>
                <a:prstGeom prst="rect">
                  <a:avLst/>
                </a:prstGeom>
                <a:noFill/>
              </p:spPr>
              <p:txBody>
                <a:bodyPr wrap="none" rtlCol="0">
                  <a:spAutoFit/>
                </a:bodyPr>
                <a:lstStyle/>
                <a:p>
                  <a:r>
                    <a:rPr lang="en-US" sz="1400" dirty="0"/>
                    <a:t>F</a:t>
                  </a:r>
                  <a:r>
                    <a:rPr lang="en-US" sz="1400" baseline="-25000" dirty="0"/>
                    <a:t>1</a:t>
                  </a:r>
                </a:p>
              </p:txBody>
            </p:sp>
            <p:sp>
              <p:nvSpPr>
                <p:cNvPr id="82" name="TextBox 81"/>
                <p:cNvSpPr txBox="1"/>
                <p:nvPr/>
              </p:nvSpPr>
              <p:spPr>
                <a:xfrm>
                  <a:off x="3124200" y="5638800"/>
                  <a:ext cx="279244" cy="350856"/>
                </a:xfrm>
                <a:prstGeom prst="rect">
                  <a:avLst/>
                </a:prstGeom>
                <a:noFill/>
              </p:spPr>
              <p:txBody>
                <a:bodyPr wrap="none" rtlCol="0">
                  <a:spAutoFit/>
                </a:bodyPr>
                <a:lstStyle/>
                <a:p>
                  <a:r>
                    <a:rPr lang="en-US" sz="1400" dirty="0"/>
                    <a:t>d</a:t>
                  </a:r>
                </a:p>
              </p:txBody>
            </p:sp>
          </p:grpSp>
          <p:grpSp>
            <p:nvGrpSpPr>
              <p:cNvPr id="97" name="Group 96"/>
              <p:cNvGrpSpPr/>
              <p:nvPr/>
            </p:nvGrpSpPr>
            <p:grpSpPr>
              <a:xfrm>
                <a:off x="1900238" y="4114800"/>
                <a:ext cx="2477569" cy="762000"/>
                <a:chOff x="1900238" y="4507468"/>
                <a:chExt cx="2477569" cy="762000"/>
              </a:xfrm>
            </p:grpSpPr>
            <p:graphicFrame>
              <p:nvGraphicFramePr>
                <p:cNvPr id="98" name="Object 4"/>
                <p:cNvGraphicFramePr>
                  <a:graphicFrameLocks noChangeAspect="1"/>
                </p:cNvGraphicFramePr>
                <p:nvPr>
                  <p:extLst>
                    <p:ext uri="{D42A27DB-BD31-4B8C-83A1-F6EECF244321}">
                      <p14:modId xmlns:p14="http://schemas.microsoft.com/office/powerpoint/2010/main" val="287663098"/>
                    </p:ext>
                  </p:extLst>
                </p:nvPr>
              </p:nvGraphicFramePr>
              <p:xfrm>
                <a:off x="1900238" y="4936093"/>
                <a:ext cx="2322512" cy="333375"/>
              </p:xfrm>
              <a:graphic>
                <a:graphicData uri="http://schemas.openxmlformats.org/presentationml/2006/ole">
                  <mc:AlternateContent xmlns:mc="http://schemas.openxmlformats.org/markup-compatibility/2006">
                    <mc:Choice xmlns:v="urn:schemas-microsoft-com:vml" Requires="v">
                      <p:oleObj spid="_x0000_s276175" name="معادلة" r:id="rId4" imgW="1384200" imgH="241200" progId="Equation.3">
                        <p:embed/>
                      </p:oleObj>
                    </mc:Choice>
                    <mc:Fallback>
                      <p:oleObj name="معادلة" r:id="rId4" imgW="1384200" imgH="241200" progId="Equation.3">
                        <p:embed/>
                        <p:pic>
                          <p:nvPicPr>
                            <p:cNvPr id="0" name="Picture 4"/>
                            <p:cNvPicPr>
                              <a:picLocks noChangeAspect="1" noChangeArrowheads="1"/>
                            </p:cNvPicPr>
                            <p:nvPr/>
                          </p:nvPicPr>
                          <p:blipFill>
                            <a:blip r:embed="rId5"/>
                            <a:srcRect/>
                            <a:stretch>
                              <a:fillRect/>
                            </a:stretch>
                          </p:blipFill>
                          <p:spPr bwMode="auto">
                            <a:xfrm>
                              <a:off x="1900238" y="4936093"/>
                              <a:ext cx="2322512"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9" name="TextBox 98"/>
                <p:cNvSpPr txBox="1"/>
                <p:nvPr/>
              </p:nvSpPr>
              <p:spPr>
                <a:xfrm>
                  <a:off x="2073843" y="4507468"/>
                  <a:ext cx="2303964" cy="369332"/>
                </a:xfrm>
                <a:prstGeom prst="rect">
                  <a:avLst/>
                </a:prstGeom>
                <a:noFill/>
              </p:spPr>
              <p:txBody>
                <a:bodyPr wrap="none" rtlCol="0">
                  <a:spAutoFit/>
                </a:bodyPr>
                <a:lstStyle/>
                <a:p>
                  <a:r>
                    <a:rPr lang="en-US" dirty="0"/>
                    <a:t>Work done by force F</a:t>
                  </a:r>
                  <a:r>
                    <a:rPr lang="en-US" baseline="-25000" dirty="0"/>
                    <a:t>1</a:t>
                  </a:r>
                </a:p>
              </p:txBody>
            </p:sp>
          </p:grpSp>
        </p:grpSp>
      </p:grpSp>
      <p:grpSp>
        <p:nvGrpSpPr>
          <p:cNvPr id="119" name="Group 118"/>
          <p:cNvGrpSpPr/>
          <p:nvPr/>
        </p:nvGrpSpPr>
        <p:grpSpPr>
          <a:xfrm>
            <a:off x="76200" y="5173518"/>
            <a:ext cx="5334000" cy="1532082"/>
            <a:chOff x="0" y="5173518"/>
            <a:chExt cx="5334000" cy="1532082"/>
          </a:xfrm>
        </p:grpSpPr>
        <p:sp>
          <p:nvSpPr>
            <p:cNvPr id="118" name="Rounded Rectangle 117"/>
            <p:cNvSpPr/>
            <p:nvPr/>
          </p:nvSpPr>
          <p:spPr>
            <a:xfrm>
              <a:off x="0" y="5181600"/>
              <a:ext cx="5334000" cy="1524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152400" y="5173518"/>
              <a:ext cx="1884220" cy="1151082"/>
              <a:chOff x="4953000" y="4858328"/>
              <a:chExt cx="1884220" cy="1151082"/>
            </a:xfrm>
          </p:grpSpPr>
          <p:grpSp>
            <p:nvGrpSpPr>
              <p:cNvPr id="84" name="Group 83"/>
              <p:cNvGrpSpPr/>
              <p:nvPr/>
            </p:nvGrpSpPr>
            <p:grpSpPr>
              <a:xfrm>
                <a:off x="4953000" y="5257802"/>
                <a:ext cx="1884220" cy="751608"/>
                <a:chOff x="1828800" y="5180058"/>
                <a:chExt cx="1884220" cy="856808"/>
              </a:xfrm>
            </p:grpSpPr>
            <p:grpSp>
              <p:nvGrpSpPr>
                <p:cNvPr id="85" name="Group 79"/>
                <p:cNvGrpSpPr/>
                <p:nvPr/>
              </p:nvGrpSpPr>
              <p:grpSpPr>
                <a:xfrm>
                  <a:off x="1905000" y="5180058"/>
                  <a:ext cx="1808020" cy="570978"/>
                  <a:chOff x="1905000" y="5180058"/>
                  <a:chExt cx="1808020" cy="570978"/>
                </a:xfrm>
              </p:grpSpPr>
              <p:grpSp>
                <p:nvGrpSpPr>
                  <p:cNvPr id="88" name="Group 76"/>
                  <p:cNvGrpSpPr/>
                  <p:nvPr/>
                </p:nvGrpSpPr>
                <p:grpSpPr>
                  <a:xfrm>
                    <a:off x="1905000" y="5180058"/>
                    <a:ext cx="1808020" cy="570978"/>
                    <a:chOff x="6388100" y="5408658"/>
                    <a:chExt cx="1808020" cy="570978"/>
                  </a:xfrm>
                </p:grpSpPr>
                <p:cxnSp>
                  <p:nvCxnSpPr>
                    <p:cNvPr id="91" name="Straight Arrow Connector 90"/>
                    <p:cNvCxnSpPr/>
                    <p:nvPr/>
                  </p:nvCxnSpPr>
                  <p:spPr>
                    <a:xfrm flipH="1" flipV="1">
                      <a:off x="6388100" y="5408658"/>
                      <a:ext cx="685800" cy="57097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6921500" y="5495525"/>
                      <a:ext cx="858901" cy="350855"/>
                    </a:xfrm>
                    <a:prstGeom prst="rect">
                      <a:avLst/>
                    </a:prstGeom>
                  </p:spPr>
                  <p:txBody>
                    <a:bodyPr wrap="square">
                      <a:spAutoFit/>
                    </a:bodyPr>
                    <a:lstStyle/>
                    <a:p>
                      <a:r>
                        <a:rPr lang="en-US" sz="1400" dirty="0"/>
                        <a:t>180-</a:t>
                      </a:r>
                      <a:r>
                        <a:rPr lang="el-GR" sz="1400" dirty="0"/>
                        <a:t>φ</a:t>
                      </a:r>
                      <a:endParaRPr lang="en-US" sz="1400" dirty="0"/>
                    </a:p>
                  </p:txBody>
                </p:sp>
                <p:cxnSp>
                  <p:nvCxnSpPr>
                    <p:cNvPr id="93" name="Straight Connector 92"/>
                    <p:cNvCxnSpPr/>
                    <p:nvPr/>
                  </p:nvCxnSpPr>
                  <p:spPr>
                    <a:xfrm>
                      <a:off x="7053120" y="5959395"/>
                      <a:ext cx="1143000" cy="0"/>
                    </a:xfrm>
                    <a:prstGeom prst="line">
                      <a:avLst/>
                    </a:prstGeom>
                    <a:ln w="3810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90" name="Freeform 89"/>
                  <p:cNvSpPr/>
                  <p:nvPr/>
                </p:nvSpPr>
                <p:spPr>
                  <a:xfrm>
                    <a:off x="2362200" y="5527520"/>
                    <a:ext cx="706583" cy="194406"/>
                  </a:xfrm>
                  <a:custGeom>
                    <a:avLst/>
                    <a:gdLst>
                      <a:gd name="connsiteX0" fmla="*/ 124691 w 145473"/>
                      <a:gd name="connsiteY0" fmla="*/ 263236 h 263236"/>
                      <a:gd name="connsiteX1" fmla="*/ 124691 w 145473"/>
                      <a:gd name="connsiteY1" fmla="*/ 138545 h 263236"/>
                      <a:gd name="connsiteX2" fmla="*/ 0 w 145473"/>
                      <a:gd name="connsiteY2" fmla="*/ 0 h 263236"/>
                    </a:gdLst>
                    <a:ahLst/>
                    <a:cxnLst>
                      <a:cxn ang="0">
                        <a:pos x="connsiteX0" y="connsiteY0"/>
                      </a:cxn>
                      <a:cxn ang="0">
                        <a:pos x="connsiteX1" y="connsiteY1"/>
                      </a:cxn>
                      <a:cxn ang="0">
                        <a:pos x="connsiteX2" y="connsiteY2"/>
                      </a:cxn>
                    </a:cxnLst>
                    <a:rect l="l" t="t" r="r" b="b"/>
                    <a:pathLst>
                      <a:path w="145473" h="263236">
                        <a:moveTo>
                          <a:pt x="124691" y="263236"/>
                        </a:moveTo>
                        <a:cubicBezTo>
                          <a:pt x="135082" y="222827"/>
                          <a:pt x="145473" y="182418"/>
                          <a:pt x="124691" y="138545"/>
                        </a:cubicBezTo>
                        <a:cubicBezTo>
                          <a:pt x="103909" y="94672"/>
                          <a:pt x="51954" y="47336"/>
                          <a:pt x="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sp>
              <p:nvSpPr>
                <p:cNvPr id="86" name="TextBox 85"/>
                <p:cNvSpPr txBox="1"/>
                <p:nvPr/>
              </p:nvSpPr>
              <p:spPr>
                <a:xfrm>
                  <a:off x="1828800" y="5440652"/>
                  <a:ext cx="327334" cy="350855"/>
                </a:xfrm>
                <a:prstGeom prst="rect">
                  <a:avLst/>
                </a:prstGeom>
                <a:noFill/>
              </p:spPr>
              <p:txBody>
                <a:bodyPr wrap="none" rtlCol="0">
                  <a:spAutoFit/>
                </a:bodyPr>
                <a:lstStyle/>
                <a:p>
                  <a:r>
                    <a:rPr lang="en-US" sz="1400" dirty="0"/>
                    <a:t>F</a:t>
                  </a:r>
                  <a:r>
                    <a:rPr lang="en-US" sz="1400" baseline="-25000" dirty="0"/>
                    <a:t>2</a:t>
                  </a:r>
                </a:p>
              </p:txBody>
            </p:sp>
            <p:sp>
              <p:nvSpPr>
                <p:cNvPr id="87" name="TextBox 86"/>
                <p:cNvSpPr txBox="1"/>
                <p:nvPr/>
              </p:nvSpPr>
              <p:spPr>
                <a:xfrm>
                  <a:off x="3124200" y="5638800"/>
                  <a:ext cx="365165" cy="398066"/>
                </a:xfrm>
                <a:prstGeom prst="rect">
                  <a:avLst/>
                </a:prstGeom>
                <a:noFill/>
              </p:spPr>
              <p:txBody>
                <a:bodyPr wrap="none" rtlCol="0">
                  <a:spAutoFit/>
                </a:bodyPr>
                <a:lstStyle/>
                <a:p>
                  <a:r>
                    <a:rPr lang="en-US" sz="1400" dirty="0"/>
                    <a:t>d</a:t>
                  </a:r>
                </a:p>
              </p:txBody>
            </p:sp>
          </p:grpSp>
          <p:sp>
            <p:nvSpPr>
              <p:cNvPr id="95" name="Freeform 94"/>
              <p:cNvSpPr/>
              <p:nvPr/>
            </p:nvSpPr>
            <p:spPr>
              <a:xfrm>
                <a:off x="5306291" y="4858328"/>
                <a:ext cx="1399309" cy="399472"/>
              </a:xfrm>
              <a:custGeom>
                <a:avLst/>
                <a:gdLst>
                  <a:gd name="connsiteX0" fmla="*/ 1510145 w 1510145"/>
                  <a:gd name="connsiteY0" fmla="*/ 780472 h 780472"/>
                  <a:gd name="connsiteX1" fmla="*/ 942109 w 1510145"/>
                  <a:gd name="connsiteY1" fmla="*/ 87745 h 780472"/>
                  <a:gd name="connsiteX2" fmla="*/ 0 w 1510145"/>
                  <a:gd name="connsiteY2" fmla="*/ 253999 h 780472"/>
                </a:gdLst>
                <a:ahLst/>
                <a:cxnLst>
                  <a:cxn ang="0">
                    <a:pos x="connsiteX0" y="connsiteY0"/>
                  </a:cxn>
                  <a:cxn ang="0">
                    <a:pos x="connsiteX1" y="connsiteY1"/>
                  </a:cxn>
                  <a:cxn ang="0">
                    <a:pos x="connsiteX2" y="connsiteY2"/>
                  </a:cxn>
                </a:cxnLst>
                <a:rect l="l" t="t" r="r" b="b"/>
                <a:pathLst>
                  <a:path w="1510145" h="780472">
                    <a:moveTo>
                      <a:pt x="1510145" y="780472"/>
                    </a:moveTo>
                    <a:cubicBezTo>
                      <a:pt x="1351972" y="477981"/>
                      <a:pt x="1193800" y="175490"/>
                      <a:pt x="942109" y="87745"/>
                    </a:cubicBezTo>
                    <a:cubicBezTo>
                      <a:pt x="690418" y="0"/>
                      <a:pt x="345209" y="126999"/>
                      <a:pt x="0" y="253999"/>
                    </a:cubicBezTo>
                  </a:path>
                </a:pathLst>
              </a:custGeom>
              <a:ln>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aphicFrame>
          <p:nvGraphicFramePr>
            <p:cNvPr id="101" name="Object 4"/>
            <p:cNvGraphicFramePr>
              <a:graphicFrameLocks noChangeAspect="1"/>
            </p:cNvGraphicFramePr>
            <p:nvPr>
              <p:extLst>
                <p:ext uri="{D42A27DB-BD31-4B8C-83A1-F6EECF244321}">
                  <p14:modId xmlns:p14="http://schemas.microsoft.com/office/powerpoint/2010/main" val="1831175439"/>
                </p:ext>
              </p:extLst>
            </p:nvPr>
          </p:nvGraphicFramePr>
          <p:xfrm>
            <a:off x="2328863" y="5715000"/>
            <a:ext cx="2962275" cy="333375"/>
          </p:xfrm>
          <a:graphic>
            <a:graphicData uri="http://schemas.openxmlformats.org/presentationml/2006/ole">
              <mc:AlternateContent xmlns:mc="http://schemas.openxmlformats.org/markup-compatibility/2006">
                <mc:Choice xmlns:v="urn:schemas-microsoft-com:vml" Requires="v">
                  <p:oleObj spid="_x0000_s276176" name="معادلة" r:id="rId6" imgW="1765080" imgH="241200" progId="Equation.3">
                    <p:embed/>
                  </p:oleObj>
                </mc:Choice>
                <mc:Fallback>
                  <p:oleObj name="معادلة" r:id="rId6" imgW="1765080" imgH="241200" progId="Equation.3">
                    <p:embed/>
                    <p:pic>
                      <p:nvPicPr>
                        <p:cNvPr id="0" name="Picture 5"/>
                        <p:cNvPicPr>
                          <a:picLocks noChangeAspect="1" noChangeArrowheads="1"/>
                        </p:cNvPicPr>
                        <p:nvPr/>
                      </p:nvPicPr>
                      <p:blipFill>
                        <a:blip r:embed="rId7"/>
                        <a:srcRect/>
                        <a:stretch>
                          <a:fillRect/>
                        </a:stretch>
                      </p:blipFill>
                      <p:spPr bwMode="auto">
                        <a:xfrm>
                          <a:off x="2328863" y="5715000"/>
                          <a:ext cx="2962275"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 name="TextBox 101"/>
            <p:cNvSpPr txBox="1"/>
            <p:nvPr/>
          </p:nvSpPr>
          <p:spPr>
            <a:xfrm>
              <a:off x="2424680" y="5257800"/>
              <a:ext cx="2265492" cy="369332"/>
            </a:xfrm>
            <a:prstGeom prst="rect">
              <a:avLst/>
            </a:prstGeom>
            <a:noFill/>
          </p:spPr>
          <p:txBody>
            <a:bodyPr wrap="none" rtlCol="0">
              <a:spAutoFit/>
            </a:bodyPr>
            <a:lstStyle/>
            <a:p>
              <a:r>
                <a:rPr lang="en-US" dirty="0"/>
                <a:t>Work done by force F</a:t>
              </a:r>
              <a:r>
                <a:rPr lang="en-US" baseline="-25000" dirty="0"/>
                <a:t>2</a:t>
              </a:r>
            </a:p>
          </p:txBody>
        </p:sp>
      </p:grpSp>
      <p:grpSp>
        <p:nvGrpSpPr>
          <p:cNvPr id="121" name="Group 120"/>
          <p:cNvGrpSpPr/>
          <p:nvPr/>
        </p:nvGrpSpPr>
        <p:grpSpPr>
          <a:xfrm>
            <a:off x="5715000" y="2362200"/>
            <a:ext cx="3200400" cy="1828800"/>
            <a:chOff x="5715000" y="4038600"/>
            <a:chExt cx="3200400" cy="1828800"/>
          </a:xfrm>
          <a:solidFill>
            <a:schemeClr val="accent6">
              <a:lumMod val="40000"/>
              <a:lumOff val="60000"/>
            </a:schemeClr>
          </a:solidFill>
        </p:grpSpPr>
        <p:sp>
          <p:nvSpPr>
            <p:cNvPr id="120" name="Rounded Rectangle 119"/>
            <p:cNvSpPr/>
            <p:nvPr/>
          </p:nvSpPr>
          <p:spPr>
            <a:xfrm>
              <a:off x="5715000" y="4038600"/>
              <a:ext cx="3200400" cy="18288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p:cNvSpPr txBox="1"/>
            <p:nvPr/>
          </p:nvSpPr>
          <p:spPr>
            <a:xfrm>
              <a:off x="6248400" y="4084903"/>
              <a:ext cx="1580754" cy="369332"/>
            </a:xfrm>
            <a:prstGeom prst="rect">
              <a:avLst/>
            </a:prstGeom>
            <a:grpFill/>
          </p:spPr>
          <p:txBody>
            <a:bodyPr wrap="none" rtlCol="0">
              <a:spAutoFit/>
            </a:bodyPr>
            <a:lstStyle/>
            <a:p>
              <a:r>
                <a:rPr lang="en-US" u="sng" dirty="0">
                  <a:solidFill>
                    <a:srgbClr val="FF0000"/>
                  </a:solidFill>
                </a:rPr>
                <a:t>Net work done</a:t>
              </a:r>
            </a:p>
          </p:txBody>
        </p:sp>
      </p:grpSp>
      <p:grpSp>
        <p:nvGrpSpPr>
          <p:cNvPr id="125" name="Group 124"/>
          <p:cNvGrpSpPr/>
          <p:nvPr/>
        </p:nvGrpSpPr>
        <p:grpSpPr>
          <a:xfrm>
            <a:off x="5715000" y="4267200"/>
            <a:ext cx="3200400" cy="2438400"/>
            <a:chOff x="5715000" y="3733800"/>
            <a:chExt cx="3200400" cy="2438400"/>
          </a:xfrm>
          <a:solidFill>
            <a:schemeClr val="accent6">
              <a:lumMod val="40000"/>
              <a:lumOff val="60000"/>
            </a:schemeClr>
          </a:solidFill>
        </p:grpSpPr>
        <p:sp>
          <p:nvSpPr>
            <p:cNvPr id="126" name="Rounded Rectangle 125"/>
            <p:cNvSpPr/>
            <p:nvPr/>
          </p:nvSpPr>
          <p:spPr>
            <a:xfrm>
              <a:off x="5715000" y="3733800"/>
              <a:ext cx="3200400" cy="24384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5943600" y="5334000"/>
              <a:ext cx="2819400" cy="553998"/>
            </a:xfrm>
            <a:prstGeom prst="rect">
              <a:avLst/>
            </a:prstGeom>
            <a:grpFill/>
          </p:spPr>
          <p:txBody>
            <a:bodyPr wrap="square">
              <a:spAutoFit/>
            </a:bodyPr>
            <a:lstStyle/>
            <a:p>
              <a:r>
                <a:rPr lang="en-US" dirty="0">
                  <a:solidFill>
                    <a:srgbClr val="FF0000"/>
                  </a:solidFill>
                </a:rPr>
                <a:t>W = {F</a:t>
              </a:r>
              <a:r>
                <a:rPr lang="en-US" baseline="-25000" dirty="0">
                  <a:solidFill>
                    <a:srgbClr val="FF0000"/>
                  </a:solidFill>
                </a:rPr>
                <a:t>1</a:t>
              </a:r>
              <a:r>
                <a:rPr lang="en-US" dirty="0">
                  <a:solidFill>
                    <a:srgbClr val="FF0000"/>
                  </a:solidFill>
                </a:rPr>
                <a:t>cos(</a:t>
              </a:r>
              <a:r>
                <a:rPr lang="el-GR" dirty="0">
                  <a:solidFill>
                    <a:srgbClr val="FF0000"/>
                  </a:solidFill>
                </a:rPr>
                <a:t>θ</a:t>
              </a:r>
              <a:r>
                <a:rPr lang="en-US" dirty="0">
                  <a:solidFill>
                    <a:srgbClr val="FF0000"/>
                  </a:solidFill>
                </a:rPr>
                <a:t>)- F</a:t>
              </a:r>
              <a:r>
                <a:rPr lang="en-US" baseline="-25000" dirty="0">
                  <a:solidFill>
                    <a:srgbClr val="FF0000"/>
                  </a:solidFill>
                </a:rPr>
                <a:t>2</a:t>
              </a:r>
              <a:r>
                <a:rPr lang="en-US" dirty="0">
                  <a:solidFill>
                    <a:srgbClr val="FF0000"/>
                  </a:solidFill>
                </a:rPr>
                <a:t>cos(</a:t>
              </a:r>
              <a:r>
                <a:rPr lang="el-GR" dirty="0">
                  <a:solidFill>
                    <a:srgbClr val="FF0000"/>
                  </a:solidFill>
                </a:rPr>
                <a:t>φ</a:t>
              </a:r>
              <a:r>
                <a:rPr lang="en-US" dirty="0">
                  <a:solidFill>
                    <a:srgbClr val="FF0000"/>
                  </a:solidFill>
                </a:rPr>
                <a:t>)}d</a:t>
              </a:r>
            </a:p>
            <a:p>
              <a:endParaRPr lang="en-US" baseline="-25000" dirty="0">
                <a:solidFill>
                  <a:srgbClr val="FF0000"/>
                </a:solidFill>
              </a:endParaRPr>
            </a:p>
          </p:txBody>
        </p:sp>
        <p:sp>
          <p:nvSpPr>
            <p:cNvPr id="128" name="TextBox 127"/>
            <p:cNvSpPr txBox="1"/>
            <p:nvPr/>
          </p:nvSpPr>
          <p:spPr>
            <a:xfrm>
              <a:off x="7467600" y="4932402"/>
              <a:ext cx="306494" cy="369332"/>
            </a:xfrm>
            <a:prstGeom prst="rect">
              <a:avLst/>
            </a:prstGeom>
            <a:grpFill/>
          </p:spPr>
          <p:txBody>
            <a:bodyPr wrap="none" rtlCol="0">
              <a:spAutoFit/>
            </a:bodyPr>
            <a:lstStyle/>
            <a:p>
              <a:r>
                <a:rPr lang="en-US" dirty="0"/>
                <a:t>d</a:t>
              </a:r>
            </a:p>
          </p:txBody>
        </p:sp>
        <p:grpSp>
          <p:nvGrpSpPr>
            <p:cNvPr id="129" name="Group 113"/>
            <p:cNvGrpSpPr/>
            <p:nvPr/>
          </p:nvGrpSpPr>
          <p:grpSpPr>
            <a:xfrm>
              <a:off x="5867400" y="4399002"/>
              <a:ext cx="2388763" cy="533400"/>
              <a:chOff x="6096000" y="3962400"/>
              <a:chExt cx="2388763" cy="533400"/>
            </a:xfrm>
            <a:grpFill/>
          </p:grpSpPr>
          <p:cxnSp>
            <p:nvCxnSpPr>
              <p:cNvPr id="132" name="Straight Arrow Connector 131"/>
              <p:cNvCxnSpPr/>
              <p:nvPr/>
            </p:nvCxnSpPr>
            <p:spPr>
              <a:xfrm>
                <a:off x="7086600" y="4343400"/>
                <a:ext cx="1371600" cy="0"/>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sp>
            <p:nvSpPr>
              <p:cNvPr id="133" name="Rectangle 132"/>
              <p:cNvSpPr/>
              <p:nvPr/>
            </p:nvSpPr>
            <p:spPr>
              <a:xfrm>
                <a:off x="7543800" y="3962400"/>
                <a:ext cx="940963" cy="369332"/>
              </a:xfrm>
              <a:prstGeom prst="rect">
                <a:avLst/>
              </a:prstGeom>
              <a:grpFill/>
            </p:spPr>
            <p:txBody>
              <a:bodyPr wrap="none">
                <a:spAutoFit/>
              </a:bodyPr>
              <a:lstStyle/>
              <a:p>
                <a:r>
                  <a:rPr lang="en-US" dirty="0"/>
                  <a:t>F</a:t>
                </a:r>
                <a:r>
                  <a:rPr lang="en-US" baseline="-25000" dirty="0"/>
                  <a:t>1</a:t>
                </a:r>
                <a:r>
                  <a:rPr lang="en-US" dirty="0"/>
                  <a:t>cos(</a:t>
                </a:r>
                <a:r>
                  <a:rPr lang="el-GR" dirty="0"/>
                  <a:t>θ</a:t>
                </a:r>
                <a:r>
                  <a:rPr lang="en-US" dirty="0"/>
                  <a:t>)</a:t>
                </a:r>
                <a:endParaRPr lang="en-US" baseline="-25000" dirty="0"/>
              </a:p>
            </p:txBody>
          </p:sp>
          <p:cxnSp>
            <p:nvCxnSpPr>
              <p:cNvPr id="134" name="Straight Arrow Connector 133"/>
              <p:cNvCxnSpPr/>
              <p:nvPr/>
            </p:nvCxnSpPr>
            <p:spPr>
              <a:xfrm flipH="1">
                <a:off x="6096000" y="4419600"/>
                <a:ext cx="914400" cy="0"/>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sp>
            <p:nvSpPr>
              <p:cNvPr id="135" name="Rectangle 134"/>
              <p:cNvSpPr/>
              <p:nvPr/>
            </p:nvSpPr>
            <p:spPr>
              <a:xfrm>
                <a:off x="6096000" y="4038600"/>
                <a:ext cx="968214" cy="369332"/>
              </a:xfrm>
              <a:prstGeom prst="rect">
                <a:avLst/>
              </a:prstGeom>
              <a:noFill/>
              <a:ln>
                <a:noFill/>
              </a:ln>
            </p:spPr>
            <p:txBody>
              <a:bodyPr wrap="none">
                <a:spAutoFit/>
              </a:bodyPr>
              <a:lstStyle/>
              <a:p>
                <a:r>
                  <a:rPr lang="en-US" dirty="0"/>
                  <a:t>F</a:t>
                </a:r>
                <a:r>
                  <a:rPr lang="en-US" baseline="-25000" dirty="0"/>
                  <a:t>2</a:t>
                </a:r>
                <a:r>
                  <a:rPr lang="en-US" dirty="0"/>
                  <a:t>cos(</a:t>
                </a:r>
                <a:r>
                  <a:rPr lang="el-GR" dirty="0"/>
                  <a:t>φ</a:t>
                </a:r>
                <a:r>
                  <a:rPr lang="en-US" dirty="0"/>
                  <a:t>)</a:t>
                </a:r>
              </a:p>
            </p:txBody>
          </p:sp>
          <p:cxnSp>
            <p:nvCxnSpPr>
              <p:cNvPr id="136" name="Straight Arrow Connector 135"/>
              <p:cNvCxnSpPr/>
              <p:nvPr/>
            </p:nvCxnSpPr>
            <p:spPr>
              <a:xfrm>
                <a:off x="7086600" y="4495800"/>
                <a:ext cx="1371600" cy="0"/>
              </a:xfrm>
              <a:prstGeom prst="straightConnector1">
                <a:avLst/>
              </a:prstGeom>
              <a:grpFill/>
              <a:ln>
                <a:tailEnd type="arrow"/>
              </a:ln>
            </p:spPr>
            <p:style>
              <a:lnRef idx="1">
                <a:schemeClr val="accent1"/>
              </a:lnRef>
              <a:fillRef idx="0">
                <a:schemeClr val="accent1"/>
              </a:fillRef>
              <a:effectRef idx="0">
                <a:schemeClr val="accent1"/>
              </a:effectRef>
              <a:fontRef idx="minor">
                <a:schemeClr val="tx1"/>
              </a:fontRef>
            </p:style>
          </p:cxnSp>
          <p:sp>
            <p:nvSpPr>
              <p:cNvPr id="137" name="Oval 136"/>
              <p:cNvSpPr/>
              <p:nvPr/>
            </p:nvSpPr>
            <p:spPr>
              <a:xfrm>
                <a:off x="7038110" y="4343400"/>
                <a:ext cx="124690" cy="152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0" name="TextBox 129"/>
            <p:cNvSpPr txBox="1"/>
            <p:nvPr/>
          </p:nvSpPr>
          <p:spPr>
            <a:xfrm>
              <a:off x="5867400" y="3733800"/>
              <a:ext cx="2982996" cy="646331"/>
            </a:xfrm>
            <a:prstGeom prst="rect">
              <a:avLst/>
            </a:prstGeom>
            <a:noFill/>
          </p:spPr>
          <p:txBody>
            <a:bodyPr wrap="none" rtlCol="0">
              <a:spAutoFit/>
            </a:bodyPr>
            <a:lstStyle/>
            <a:p>
              <a:pPr algn="ctr"/>
              <a:r>
                <a:rPr lang="en-US" u="sng" dirty="0">
                  <a:solidFill>
                    <a:srgbClr val="FF0000"/>
                  </a:solidFill>
                </a:rPr>
                <a:t>Alternative way</a:t>
              </a:r>
            </a:p>
            <a:p>
              <a:pPr algn="ctr"/>
              <a:r>
                <a:rPr lang="en-US" dirty="0">
                  <a:solidFill>
                    <a:srgbClr val="FF0000"/>
                  </a:solidFill>
                </a:rPr>
                <a:t>Net work done from net force</a:t>
              </a:r>
            </a:p>
          </p:txBody>
        </p:sp>
        <p:graphicFrame>
          <p:nvGraphicFramePr>
            <p:cNvPr id="131" name="Object 6"/>
            <p:cNvGraphicFramePr>
              <a:graphicFrameLocks noChangeAspect="1"/>
            </p:cNvGraphicFramePr>
            <p:nvPr/>
          </p:nvGraphicFramePr>
          <p:xfrm>
            <a:off x="6858000" y="5791200"/>
            <a:ext cx="1154113" cy="294752"/>
          </p:xfrm>
          <a:graphic>
            <a:graphicData uri="http://schemas.openxmlformats.org/presentationml/2006/ole">
              <mc:AlternateContent xmlns:mc="http://schemas.openxmlformats.org/markup-compatibility/2006">
                <mc:Choice xmlns:v="urn:schemas-microsoft-com:vml" Requires="v">
                  <p:oleObj spid="_x0000_s276177" name="Equation" r:id="rId8" imgW="545760" imgH="177480" progId="Equation.3">
                    <p:embed/>
                  </p:oleObj>
                </mc:Choice>
                <mc:Fallback>
                  <p:oleObj name="Equation" r:id="rId8" imgW="545760" imgH="177480" progId="Equation.3">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0" y="5791200"/>
                          <a:ext cx="1154113" cy="2947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39" name="Object 4"/>
          <p:cNvGraphicFramePr>
            <a:graphicFrameLocks noChangeAspect="1"/>
          </p:cNvGraphicFramePr>
          <p:nvPr>
            <p:extLst>
              <p:ext uri="{D42A27DB-BD31-4B8C-83A1-F6EECF244321}">
                <p14:modId xmlns:p14="http://schemas.microsoft.com/office/powerpoint/2010/main" val="1597744813"/>
              </p:ext>
            </p:extLst>
          </p:nvPr>
        </p:nvGraphicFramePr>
        <p:xfrm>
          <a:off x="5867400" y="3413125"/>
          <a:ext cx="2762250" cy="282575"/>
        </p:xfrm>
        <a:graphic>
          <a:graphicData uri="http://schemas.openxmlformats.org/presentationml/2006/ole">
            <mc:AlternateContent xmlns:mc="http://schemas.openxmlformats.org/markup-compatibility/2006">
              <mc:Choice xmlns:v="urn:schemas-microsoft-com:vml" Requires="v">
                <p:oleObj spid="_x0000_s276178" name="معادلة" r:id="rId10" imgW="1739880" imgH="215640" progId="Equation.3">
                  <p:embed/>
                </p:oleObj>
              </mc:Choice>
              <mc:Fallback>
                <p:oleObj name="معادلة" r:id="rId10" imgW="1739880" imgH="215640" progId="Equation.3">
                  <p:embed/>
                  <p:pic>
                    <p:nvPicPr>
                      <p:cNvPr id="0" name="Picture 8"/>
                      <p:cNvPicPr>
                        <a:picLocks noChangeAspect="1" noChangeArrowheads="1"/>
                      </p:cNvPicPr>
                      <p:nvPr/>
                    </p:nvPicPr>
                    <p:blipFill>
                      <a:blip r:embed="rId11"/>
                      <a:srcRect/>
                      <a:stretch>
                        <a:fillRect/>
                      </a:stretch>
                    </p:blipFill>
                    <p:spPr bwMode="auto">
                      <a:xfrm>
                        <a:off x="5867400" y="3413125"/>
                        <a:ext cx="2762250" cy="282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5465" name="Object 9"/>
          <p:cNvGraphicFramePr>
            <a:graphicFrameLocks noChangeAspect="1"/>
          </p:cNvGraphicFramePr>
          <p:nvPr/>
        </p:nvGraphicFramePr>
        <p:xfrm>
          <a:off x="6629400" y="2971800"/>
          <a:ext cx="1250950" cy="282575"/>
        </p:xfrm>
        <a:graphic>
          <a:graphicData uri="http://schemas.openxmlformats.org/presentationml/2006/ole">
            <mc:AlternateContent xmlns:mc="http://schemas.openxmlformats.org/markup-compatibility/2006">
              <mc:Choice xmlns:v="urn:schemas-microsoft-com:vml" Requires="v">
                <p:oleObj spid="_x0000_s276179" name="Equation" r:id="rId12" imgW="787320" imgH="215640" progId="Equation.3">
                  <p:embed/>
                </p:oleObj>
              </mc:Choice>
              <mc:Fallback>
                <p:oleObj name="Equation" r:id="rId12" imgW="787320" imgH="215640" progId="Equation.3">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29400" y="2971800"/>
                        <a:ext cx="1250950" cy="282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0" name="Object 4"/>
          <p:cNvGraphicFramePr>
            <a:graphicFrameLocks noChangeAspect="1"/>
          </p:cNvGraphicFramePr>
          <p:nvPr>
            <p:extLst>
              <p:ext uri="{D42A27DB-BD31-4B8C-83A1-F6EECF244321}">
                <p14:modId xmlns:p14="http://schemas.microsoft.com/office/powerpoint/2010/main" val="729811815"/>
              </p:ext>
            </p:extLst>
          </p:nvPr>
        </p:nvGraphicFramePr>
        <p:xfrm>
          <a:off x="2895600" y="6172200"/>
          <a:ext cx="1854200" cy="298450"/>
        </p:xfrm>
        <a:graphic>
          <a:graphicData uri="http://schemas.openxmlformats.org/presentationml/2006/ole">
            <mc:AlternateContent xmlns:mc="http://schemas.openxmlformats.org/markup-compatibility/2006">
              <mc:Choice xmlns:v="urn:schemas-microsoft-com:vml" Requires="v">
                <p:oleObj spid="_x0000_s276180" name="معادلة" r:id="rId14" imgW="1104840" imgH="215640" progId="Equation.3">
                  <p:embed/>
                </p:oleObj>
              </mc:Choice>
              <mc:Fallback>
                <p:oleObj name="معادلة" r:id="rId14" imgW="1104840" imgH="215640" progId="Equation.3">
                  <p:embed/>
                  <p:pic>
                    <p:nvPicPr>
                      <p:cNvPr id="0" name="Picture 10"/>
                      <p:cNvPicPr>
                        <a:picLocks noChangeAspect="1" noChangeArrowheads="1"/>
                      </p:cNvPicPr>
                      <p:nvPr/>
                    </p:nvPicPr>
                    <p:blipFill>
                      <a:blip r:embed="rId15"/>
                      <a:srcRect/>
                      <a:stretch>
                        <a:fillRect/>
                      </a:stretch>
                    </p:blipFill>
                    <p:spPr bwMode="auto">
                      <a:xfrm>
                        <a:off x="2895600" y="6172200"/>
                        <a:ext cx="1854200"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 name="TextBox 140"/>
          <p:cNvSpPr txBox="1"/>
          <p:nvPr/>
        </p:nvSpPr>
        <p:spPr>
          <a:xfrm>
            <a:off x="6248400" y="3733800"/>
            <a:ext cx="2312556" cy="369332"/>
          </a:xfrm>
          <a:prstGeom prst="rect">
            <a:avLst/>
          </a:prstGeom>
          <a:solidFill>
            <a:schemeClr val="accent6">
              <a:lumMod val="40000"/>
              <a:lumOff val="60000"/>
            </a:schemeClr>
          </a:solidFill>
        </p:spPr>
        <p:txBody>
          <a:bodyPr wrap="none" rtlCol="0">
            <a:spAutoFit/>
          </a:bodyPr>
          <a:lstStyle/>
          <a:p>
            <a:r>
              <a:rPr lang="en-US" dirty="0">
                <a:solidFill>
                  <a:srgbClr val="FF0000"/>
                </a:solidFill>
              </a:rPr>
              <a:t>Work is scalar quantity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T-82-Ch7</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p:cNvSpPr/>
          <p:nvPr/>
        </p:nvSpPr>
        <p:spPr>
          <a:xfrm>
            <a:off x="152400" y="685800"/>
            <a:ext cx="8991600" cy="2585323"/>
          </a:xfrm>
          <a:prstGeom prst="rect">
            <a:avLst/>
          </a:prstGeom>
        </p:spPr>
        <p:txBody>
          <a:bodyPr wrap="square">
            <a:spAutoFit/>
          </a:bodyPr>
          <a:lstStyle/>
          <a:p>
            <a:endParaRPr lang="en-US" dirty="0"/>
          </a:p>
          <a:p>
            <a:r>
              <a:rPr lang="en-US" dirty="0"/>
              <a:t> Q1. An object moves in a circle at constant speed. The work done by the centripetal </a:t>
            </a:r>
          </a:p>
          <a:p>
            <a:r>
              <a:rPr lang="en-US" dirty="0"/>
              <a:t>force is zero because: </a:t>
            </a:r>
          </a:p>
          <a:p>
            <a:endParaRPr lang="en-US" dirty="0"/>
          </a:p>
          <a:p>
            <a:r>
              <a:rPr lang="en-US" dirty="0"/>
              <a:t>A) the centripetal force is perpendicular to the velocity. </a:t>
            </a:r>
          </a:p>
          <a:p>
            <a:r>
              <a:rPr lang="en-US" dirty="0"/>
              <a:t>B) the change in kinetic energy of the object is not zero. </a:t>
            </a:r>
          </a:p>
          <a:p>
            <a:r>
              <a:rPr lang="en-US" dirty="0"/>
              <a:t>C) the centripetal force is parallel to the velocity. </a:t>
            </a:r>
          </a:p>
          <a:p>
            <a:r>
              <a:rPr lang="en-US" dirty="0"/>
              <a:t>D) the object is moving with constant velocity. </a:t>
            </a:r>
          </a:p>
          <a:p>
            <a:r>
              <a:rPr lang="en-US" dirty="0"/>
              <a:t>E) the centripetal force does not change velocity. </a:t>
            </a:r>
          </a:p>
        </p:txBody>
      </p:sp>
      <p:sp>
        <p:nvSpPr>
          <p:cNvPr id="12" name="Rectangle 11"/>
          <p:cNvSpPr/>
          <p:nvPr/>
        </p:nvSpPr>
        <p:spPr>
          <a:xfrm>
            <a:off x="228600" y="3697069"/>
            <a:ext cx="8534400" cy="646331"/>
          </a:xfrm>
          <a:prstGeom prst="rect">
            <a:avLst/>
          </a:prstGeom>
        </p:spPr>
        <p:txBody>
          <a:bodyPr wrap="square">
            <a:spAutoFit/>
          </a:bodyPr>
          <a:lstStyle/>
          <a:p>
            <a:r>
              <a:rPr lang="en-US" dirty="0"/>
              <a:t>Q2. A 4.0-kg cart starts up an incline with a speed of 3.0 m/s and comes to rest 2.0 m up the incline. The net work done on the cart is: (</a:t>
            </a:r>
            <a:r>
              <a:rPr lang="en-US" dirty="0" err="1"/>
              <a:t>Ans</a:t>
            </a:r>
            <a:r>
              <a:rPr lang="en-US" dirty="0"/>
              <a:t>: –18 J)</a:t>
            </a:r>
          </a:p>
        </p:txBody>
      </p:sp>
      <p:sp>
        <p:nvSpPr>
          <p:cNvPr id="13" name="Rectangle 12"/>
          <p:cNvSpPr/>
          <p:nvPr/>
        </p:nvSpPr>
        <p:spPr>
          <a:xfrm>
            <a:off x="152400" y="4771072"/>
            <a:ext cx="8610600" cy="1477328"/>
          </a:xfrm>
          <a:prstGeom prst="rect">
            <a:avLst/>
          </a:prstGeom>
        </p:spPr>
        <p:txBody>
          <a:bodyPr wrap="square">
            <a:spAutoFit/>
          </a:bodyPr>
          <a:lstStyle/>
          <a:p>
            <a:r>
              <a:rPr lang="en-US" dirty="0"/>
              <a:t>Q3. A block of mass 1.6 kg, resting on a horizontal frictionless surface, is attached to a horizontal spring fixed at one end. The spring, having a spring constant of 1.0 x 10</a:t>
            </a:r>
            <a:r>
              <a:rPr lang="en-US" baseline="30000" dirty="0"/>
              <a:t>3</a:t>
            </a:r>
            <a:r>
              <a:rPr lang="en-US" dirty="0"/>
              <a:t> N/m, is compressed to x = -2.0 cm (x = 0.0 is the equilibrium position) and the block is released from rest. The speed of the block as it passes through the position x = - 1.0 cm is: (A 0.43 m/s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T-82-Ch8</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152400" y="4618672"/>
            <a:ext cx="89154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dirty="0"/>
              <a:t>Q6. A 0.500-kg block is pushed against a horizontal spring fixed at one end (the block is NOT attached to the spring), compressing the spring 10.0 cm. The spring has a spring constant of 1.00 x 10</a:t>
            </a:r>
            <a:r>
              <a:rPr lang="en-US" baseline="30000" dirty="0"/>
              <a:t>2</a:t>
            </a:r>
            <a:r>
              <a:rPr lang="en-US" dirty="0"/>
              <a:t> N/m. The block lies on a horizontal floor having a coefficient of kinetic friction </a:t>
            </a:r>
            <a:r>
              <a:rPr lang="en-US" dirty="0" err="1"/>
              <a:t>μ</a:t>
            </a:r>
            <a:r>
              <a:rPr lang="en-US" baseline="-25000" dirty="0" err="1"/>
              <a:t>k</a:t>
            </a:r>
            <a:r>
              <a:rPr lang="en-US" baseline="-25000" dirty="0"/>
              <a:t> </a:t>
            </a:r>
            <a:r>
              <a:rPr lang="en-US" dirty="0"/>
              <a:t>= 0.200. Find the total distance traveled by the block after being released from rest. </a:t>
            </a:r>
          </a:p>
          <a:p>
            <a:r>
              <a:rPr lang="en-US" dirty="0"/>
              <a:t>(A: 51.0 cm)</a:t>
            </a:r>
          </a:p>
        </p:txBody>
      </p:sp>
      <p:sp>
        <p:nvSpPr>
          <p:cNvPr id="12" name="Rectangle 11"/>
          <p:cNvSpPr/>
          <p:nvPr/>
        </p:nvSpPr>
        <p:spPr>
          <a:xfrm>
            <a:off x="228600" y="2762071"/>
            <a:ext cx="8686800" cy="1200329"/>
          </a:xfrm>
          <a:prstGeom prst="rect">
            <a:avLst/>
          </a:prstGeom>
        </p:spPr>
        <p:txBody>
          <a:bodyPr wrap="square">
            <a:spAutoFit/>
          </a:bodyPr>
          <a:lstStyle/>
          <a:p>
            <a:r>
              <a:rPr lang="en-US" dirty="0"/>
              <a:t>Q5. A projectile of mass m = 0.200 kg is fired at an angle of 60.0 degrees above the horizontal with a speed of  20.0 m/s. Find the work done on the projectile by the gravitational force during its flight from its firing point to the highest point on its trajectory. </a:t>
            </a:r>
          </a:p>
          <a:p>
            <a:r>
              <a:rPr lang="en-US" dirty="0"/>
              <a:t>(A: –30.0 J)</a:t>
            </a:r>
          </a:p>
        </p:txBody>
      </p:sp>
      <p:sp>
        <p:nvSpPr>
          <p:cNvPr id="13" name="Rectangle 5"/>
          <p:cNvSpPr>
            <a:spLocks noChangeArrowheads="1"/>
          </p:cNvSpPr>
          <p:nvPr/>
        </p:nvSpPr>
        <p:spPr bwMode="auto">
          <a:xfrm>
            <a:off x="228600" y="990600"/>
            <a:ext cx="89154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sz="2000" dirty="0"/>
          </a:p>
          <a:p>
            <a:r>
              <a:rPr lang="en-US" sz="2000" dirty="0"/>
              <a:t>Q4. A 3.0-kg mass has an initial velocity </a:t>
            </a:r>
            <a:r>
              <a:rPr lang="en-US" sz="2000" b="1" dirty="0" err="1"/>
              <a:t>v</a:t>
            </a:r>
            <a:r>
              <a:rPr lang="en-US" sz="2000" b="1" baseline="-25000" dirty="0" err="1"/>
              <a:t>o</a:t>
            </a:r>
            <a:r>
              <a:rPr lang="en-US" sz="2000" b="1" dirty="0"/>
              <a:t> </a:t>
            </a:r>
            <a:r>
              <a:rPr lang="en-US" sz="2000" dirty="0"/>
              <a:t>= (6.0 </a:t>
            </a:r>
            <a:r>
              <a:rPr lang="en-US" sz="2000" b="1" dirty="0" err="1"/>
              <a:t>i</a:t>
            </a:r>
            <a:r>
              <a:rPr lang="en-US" sz="2000" dirty="0"/>
              <a:t> – 2.0 </a:t>
            </a:r>
            <a:r>
              <a:rPr lang="en-US" sz="2000" b="1" dirty="0"/>
              <a:t>j</a:t>
            </a:r>
            <a:r>
              <a:rPr lang="en-US" sz="2000" dirty="0"/>
              <a:t>) m/s. A single force </a:t>
            </a:r>
            <a:r>
              <a:rPr lang="en-US" sz="2000" b="1" dirty="0"/>
              <a:t>F</a:t>
            </a:r>
            <a:r>
              <a:rPr lang="en-US" sz="2000" dirty="0"/>
              <a:t> is applied for 5.0 s which changes its velocity to </a:t>
            </a:r>
            <a:r>
              <a:rPr lang="en-US" sz="2000" b="1" dirty="0"/>
              <a:t>v </a:t>
            </a:r>
            <a:r>
              <a:rPr lang="en-US" sz="2000" dirty="0"/>
              <a:t>= (8.0 </a:t>
            </a:r>
            <a:r>
              <a:rPr lang="en-US" sz="2000" b="1" dirty="0" err="1"/>
              <a:t>i</a:t>
            </a:r>
            <a:r>
              <a:rPr lang="en-US" sz="2000" dirty="0"/>
              <a:t> + 4.0 </a:t>
            </a:r>
            <a:r>
              <a:rPr lang="en-US" sz="2000" b="1" dirty="0"/>
              <a:t>j</a:t>
            </a:r>
            <a:r>
              <a:rPr lang="en-US" sz="2000" dirty="0"/>
              <a:t>) m/s. Find the average power delivered by the force in this interval. (</a:t>
            </a:r>
            <a:r>
              <a:rPr lang="en-US" sz="2000" dirty="0" err="1"/>
              <a:t>Ans</a:t>
            </a:r>
            <a:r>
              <a:rPr lang="en-US" sz="2000" dirty="0"/>
              <a:t>: </a:t>
            </a:r>
            <a:r>
              <a:rPr lang="pt-BR" sz="2000" dirty="0"/>
              <a:t>12  W)</a:t>
            </a:r>
            <a:endParaRPr lang="en-US" sz="20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T-82-Ch8</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76200" y="762000"/>
            <a:ext cx="89154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dirty="0"/>
              <a:t>Q8. A ball of mass m, attached at one end of a </a:t>
            </a:r>
            <a:r>
              <a:rPr lang="en-US" dirty="0" err="1"/>
              <a:t>massless</a:t>
            </a:r>
            <a:r>
              <a:rPr lang="en-US" dirty="0"/>
              <a:t> string of length L, rotates in a vertical circle fast enough to prevent the string from going loose at the top of the circle. Neglecting air resistance, during this motion, which ONE of the following statements is </a:t>
            </a:r>
            <a:r>
              <a:rPr lang="en-US" b="1" dirty="0"/>
              <a:t>WRONG: </a:t>
            </a:r>
          </a:p>
          <a:p>
            <a:endParaRPr lang="en-US" dirty="0"/>
          </a:p>
          <a:p>
            <a:r>
              <a:rPr lang="en-US" dirty="0"/>
              <a:t>A) Change in mechanical energy is not zero. </a:t>
            </a:r>
          </a:p>
          <a:p>
            <a:r>
              <a:rPr lang="en-US" dirty="0"/>
              <a:t>B) The speed of the ball at the bottom of the circle is maximum. </a:t>
            </a:r>
          </a:p>
          <a:p>
            <a:r>
              <a:rPr lang="en-US" dirty="0"/>
              <a:t>C) The work done by the tension is zero. </a:t>
            </a:r>
          </a:p>
          <a:p>
            <a:r>
              <a:rPr lang="en-US" dirty="0"/>
              <a:t>D) Kinetic energy is not conserved. </a:t>
            </a:r>
          </a:p>
          <a:p>
            <a:r>
              <a:rPr lang="en-US" dirty="0"/>
              <a:t>E) Gravitational potential energy is not conserved.</a:t>
            </a:r>
          </a:p>
        </p:txBody>
      </p:sp>
      <p:pic>
        <p:nvPicPr>
          <p:cNvPr id="11" name="Picture 8"/>
          <p:cNvPicPr>
            <a:picLocks noChangeAspect="1" noChangeArrowheads="1"/>
          </p:cNvPicPr>
          <p:nvPr/>
        </p:nvPicPr>
        <p:blipFill>
          <a:blip r:embed="rId2" cstate="print"/>
          <a:srcRect/>
          <a:stretch>
            <a:fillRect/>
          </a:stretch>
        </p:blipFill>
        <p:spPr bwMode="auto">
          <a:xfrm>
            <a:off x="5181600" y="4151637"/>
            <a:ext cx="3780482" cy="2401563"/>
          </a:xfrm>
          <a:prstGeom prst="rect">
            <a:avLst/>
          </a:prstGeom>
          <a:noFill/>
          <a:ln w="9525">
            <a:noFill/>
            <a:miter lim="800000"/>
            <a:headEnd/>
            <a:tailEnd/>
          </a:ln>
          <a:effectLst/>
        </p:spPr>
      </p:pic>
      <p:sp>
        <p:nvSpPr>
          <p:cNvPr id="12" name="Rectangle 11"/>
          <p:cNvSpPr/>
          <p:nvPr/>
        </p:nvSpPr>
        <p:spPr>
          <a:xfrm>
            <a:off x="76200" y="4217075"/>
            <a:ext cx="4572000" cy="2308324"/>
          </a:xfrm>
          <a:prstGeom prst="rect">
            <a:avLst/>
          </a:prstGeom>
        </p:spPr>
        <p:txBody>
          <a:bodyPr>
            <a:spAutoFit/>
          </a:bodyPr>
          <a:lstStyle/>
          <a:p>
            <a:r>
              <a:rPr lang="en-US" dirty="0"/>
              <a:t>Q7.A simple pendulum consists of a 2.00 kg mass attached to a 1.00 m long light string. It is given an initial speed of 0.500 m/s at A where the pendulum makes an angle θ with the vertical as shown in Fig.1. If its speed at the lowest point B is 1.70 m/s, find the value of the angle θ. </a:t>
            </a:r>
          </a:p>
          <a:p>
            <a:r>
              <a:rPr lang="en-US" dirty="0"/>
              <a:t>(A: 30.1 degrees)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T-81-Ch7</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152400" y="762000"/>
            <a:ext cx="89154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dirty="0"/>
              <a:t>Q1.: Figure 1 shows the acceleration of a 2 kg particle as a single force acts on it along the x-axis, from x = 0 to x = 6 m. Find the work done by the force on the particle. (</a:t>
            </a:r>
            <a:r>
              <a:rPr lang="en-US" sz="2000" dirty="0" err="1"/>
              <a:t>Ans</a:t>
            </a:r>
            <a:r>
              <a:rPr lang="en-US" sz="2000" dirty="0"/>
              <a:t>: 48 J)</a:t>
            </a:r>
          </a:p>
          <a:p>
            <a:endParaRPr lang="en-US" sz="2000" dirty="0"/>
          </a:p>
          <a:p>
            <a:r>
              <a:rPr lang="en-US" sz="2000" dirty="0"/>
              <a:t>Q2.: A 0.2-kg stone tied to a string is rotated in a horizontal circle of radius 0.5 m. The speed of the stone is kept constant at 1.0 m/s. Find the work done by the tension of the string on the stone in one rotation.( Ans:0.0  J)</a:t>
            </a:r>
          </a:p>
          <a:p>
            <a:endParaRPr lang="en-US" sz="2000" dirty="0"/>
          </a:p>
          <a:p>
            <a:r>
              <a:rPr lang="en-US" sz="2000" dirty="0"/>
              <a:t>Q3.: A 60-kg boy runs from the 1</a:t>
            </a:r>
            <a:r>
              <a:rPr lang="en-US" sz="2000" baseline="30000" dirty="0"/>
              <a:t>st</a:t>
            </a:r>
            <a:r>
              <a:rPr lang="en-US" sz="2000" dirty="0"/>
              <a:t> floor to the 2</a:t>
            </a:r>
            <a:r>
              <a:rPr lang="en-US" sz="2000" baseline="30000" dirty="0"/>
              <a:t>nd</a:t>
            </a:r>
            <a:r>
              <a:rPr lang="en-US" sz="2000" dirty="0"/>
              <a:t> floor, using the stairs, in 12 s. The stairs are made up of 30 steps, each 10 cm high. Calculate the average power required by the boy.(</a:t>
            </a:r>
            <a:r>
              <a:rPr lang="en-US" sz="2000" dirty="0" err="1"/>
              <a:t>Ans</a:t>
            </a:r>
            <a:r>
              <a:rPr lang="en-US" sz="2000" dirty="0"/>
              <a:t>: 147  W)</a:t>
            </a:r>
          </a:p>
          <a:p>
            <a:endParaRPr lang="en-US" sz="2000" dirty="0"/>
          </a:p>
          <a:p>
            <a:r>
              <a:rPr lang="en-US" sz="2000" dirty="0"/>
              <a:t>Q4.: A 2-kg block slides across a horizontal frictionless floor with a speed of 2.0 m/s. It then runs into and compresses a spring of spring constant k = 800 N/m. The block comes momentarily to rest after compressing the spring a distance d. Find the distance d. (Ans:10   cm)</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T-81-Ch8</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152400" y="762000"/>
            <a:ext cx="891540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dirty="0"/>
              <a:t>Q5.: A 2-kg object is dropped vertically from rest. After falling a distance of 50 m, it has a speed of 25 m/s. Calculate the work done by the air resistance on the object during this fall.( </a:t>
            </a:r>
            <a:r>
              <a:rPr lang="en-US" sz="2000" dirty="0" err="1"/>
              <a:t>Ans</a:t>
            </a:r>
            <a:r>
              <a:rPr lang="en-US" sz="2000" dirty="0"/>
              <a:t>: -355 J)</a:t>
            </a:r>
          </a:p>
          <a:p>
            <a:endParaRPr lang="en-US" sz="2000" dirty="0"/>
          </a:p>
          <a:p>
            <a:r>
              <a:rPr lang="en-US" sz="2000" dirty="0"/>
              <a:t>Q6.: A spring with spring constant k = 106 N/m is attached to the top of a frictionless 30</a:t>
            </a:r>
            <a:r>
              <a:rPr lang="en-US" sz="2000" baseline="30000" dirty="0"/>
              <a:t>0</a:t>
            </a:r>
            <a:r>
              <a:rPr lang="en-US" sz="2000" dirty="0"/>
              <a:t> incline as shown in Figure 2. The distance between the lower end of the incline and the relaxed end of the spring is 1 m. A 1-kg block is pushed against the spring until the spring is compressed by 0.2 m and released from rest. Find the speed of the block when it reaches the lower end of the incline. (ignore the size of the block). (</a:t>
            </a:r>
            <a:r>
              <a:rPr lang="en-US" sz="2000" dirty="0" err="1"/>
              <a:t>Ans</a:t>
            </a:r>
            <a:r>
              <a:rPr lang="en-US" sz="2000" dirty="0"/>
              <a:t>: 4.0 m/s) </a:t>
            </a:r>
          </a:p>
          <a:p>
            <a:endParaRPr lang="en-US" sz="2000" dirty="0"/>
          </a:p>
          <a:p>
            <a:r>
              <a:rPr lang="en-US" sz="2000" dirty="0"/>
              <a:t>Q7. A projectile is fired from a height of 25 m with a speed of 20 m/s as shown in Figure 3. Find its speed when it hits the ground. Ignore air resistance. (</a:t>
            </a:r>
            <a:r>
              <a:rPr lang="en-US" sz="2000" dirty="0" err="1"/>
              <a:t>Ans</a:t>
            </a:r>
            <a:r>
              <a:rPr lang="en-US" sz="2000" dirty="0"/>
              <a:t>: 30 m/s)</a:t>
            </a:r>
          </a:p>
          <a:p>
            <a:r>
              <a:rPr lang="en-US" sz="2000" dirty="0"/>
              <a:t> </a:t>
            </a:r>
          </a:p>
          <a:p>
            <a:r>
              <a:rPr lang="en-US" sz="2000" dirty="0"/>
              <a:t>Q8.: As an object moves from point A to point B, only two forces act on it: one force is conservative and does 10 J of work, the other is non conservative and does –20 J of work. What happens to the energy of the object between points A and B? (</a:t>
            </a:r>
            <a:r>
              <a:rPr lang="en-US" sz="2000" dirty="0" err="1"/>
              <a:t>Ans</a:t>
            </a:r>
            <a:r>
              <a:rPr lang="en-US" sz="2000" dirty="0"/>
              <a:t>: Kinetic energy decreases, mechanical energy decreases.)</a:t>
            </a:r>
          </a:p>
          <a:p>
            <a:r>
              <a:rPr lang="fr-FR" sz="2000" b="1" dirty="0"/>
              <a:t> </a:t>
            </a:r>
            <a:endParaRPr lang="en-US" sz="2000" b="1" u="sng"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T-72-Ch7</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5"/>
          <p:cNvSpPr>
            <a:spLocks noChangeArrowheads="1"/>
          </p:cNvSpPr>
          <p:nvPr/>
        </p:nvSpPr>
        <p:spPr bwMode="auto">
          <a:xfrm>
            <a:off x="304800" y="2819400"/>
            <a:ext cx="8534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dirty="0"/>
              <a:t>Q3. A person pushes horizontally a 10 kg box at a constant velocity 1.5 m/s. The coefficient of kinetic friction between the box and the horizontal floor is 0.30. What is the rate of work that the person does in pushing the box? (</a:t>
            </a:r>
            <a:r>
              <a:rPr lang="en-US" sz="2000" dirty="0" err="1"/>
              <a:t>Ans</a:t>
            </a:r>
            <a:r>
              <a:rPr lang="en-US" sz="2000" dirty="0"/>
              <a:t>: 44W)</a:t>
            </a:r>
          </a:p>
        </p:txBody>
      </p:sp>
      <p:grpSp>
        <p:nvGrpSpPr>
          <p:cNvPr id="16" name="Group 15"/>
          <p:cNvGrpSpPr/>
          <p:nvPr/>
        </p:nvGrpSpPr>
        <p:grpSpPr>
          <a:xfrm>
            <a:off x="152400" y="762000"/>
            <a:ext cx="8799163" cy="1676400"/>
            <a:chOff x="152400" y="762000"/>
            <a:chExt cx="8799163" cy="1676400"/>
          </a:xfrm>
        </p:grpSpPr>
        <p:sp>
          <p:nvSpPr>
            <p:cNvPr id="180229" name="Rectangle 5"/>
            <p:cNvSpPr>
              <a:spLocks noChangeArrowheads="1"/>
            </p:cNvSpPr>
            <p:nvPr/>
          </p:nvSpPr>
          <p:spPr bwMode="auto">
            <a:xfrm>
              <a:off x="152400" y="762000"/>
              <a:ext cx="6477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dirty="0"/>
                <a:t>Q1.Fig 1 shows a simple pendulum, consisting of a ball of mass M = 0.50 kg, attached to one end of a </a:t>
              </a:r>
              <a:r>
                <a:rPr lang="en-US" sz="2000" dirty="0" err="1"/>
                <a:t>massless</a:t>
              </a:r>
              <a:r>
                <a:rPr lang="en-US" sz="2000" dirty="0"/>
                <a:t> string of length L = 1.5 m. The other end is fixed. If the ball is initially released from rest with the string horizontal, then its speed at the lowest point is: ( </a:t>
              </a:r>
              <a:r>
                <a:rPr lang="en-US" sz="2000" dirty="0" err="1"/>
                <a:t>Ans</a:t>
              </a:r>
              <a:r>
                <a:rPr lang="en-US" sz="2000" dirty="0"/>
                <a:t>: 5.4 m/s)</a:t>
              </a:r>
            </a:p>
          </p:txBody>
        </p:sp>
        <p:pic>
          <p:nvPicPr>
            <p:cNvPr id="161794" name="Picture 2"/>
            <p:cNvPicPr>
              <a:picLocks noChangeAspect="1" noChangeArrowheads="1"/>
            </p:cNvPicPr>
            <p:nvPr/>
          </p:nvPicPr>
          <p:blipFill>
            <a:blip r:embed="rId2" cstate="print"/>
            <a:srcRect/>
            <a:stretch>
              <a:fillRect/>
            </a:stretch>
          </p:blipFill>
          <p:spPr bwMode="auto">
            <a:xfrm>
              <a:off x="6781800" y="914400"/>
              <a:ext cx="2169763" cy="1524000"/>
            </a:xfrm>
            <a:prstGeom prst="rect">
              <a:avLst/>
            </a:prstGeom>
            <a:noFill/>
            <a:ln w="9525">
              <a:noFill/>
              <a:miter lim="800000"/>
              <a:headEnd/>
              <a:tailEnd/>
            </a:ln>
          </p:spPr>
        </p:pic>
      </p:grpSp>
      <p:grpSp>
        <p:nvGrpSpPr>
          <p:cNvPr id="15" name="Group 14"/>
          <p:cNvGrpSpPr/>
          <p:nvPr/>
        </p:nvGrpSpPr>
        <p:grpSpPr>
          <a:xfrm>
            <a:off x="304800" y="4722674"/>
            <a:ext cx="7992718" cy="1678126"/>
            <a:chOff x="304800" y="4722674"/>
            <a:chExt cx="7992718" cy="1678126"/>
          </a:xfrm>
        </p:grpSpPr>
        <p:pic>
          <p:nvPicPr>
            <p:cNvPr id="13" name="Picture 3"/>
            <p:cNvPicPr>
              <a:picLocks noChangeAspect="1" noChangeArrowheads="1"/>
            </p:cNvPicPr>
            <p:nvPr/>
          </p:nvPicPr>
          <p:blipFill>
            <a:blip r:embed="rId3" cstate="print"/>
            <a:srcRect/>
            <a:stretch>
              <a:fillRect/>
            </a:stretch>
          </p:blipFill>
          <p:spPr bwMode="auto">
            <a:xfrm>
              <a:off x="6204501" y="4953000"/>
              <a:ext cx="2093017" cy="1447800"/>
            </a:xfrm>
            <a:prstGeom prst="rect">
              <a:avLst/>
            </a:prstGeom>
            <a:noFill/>
            <a:ln w="9525">
              <a:noFill/>
              <a:miter lim="800000"/>
              <a:headEnd/>
              <a:tailEnd/>
            </a:ln>
          </p:spPr>
        </p:pic>
        <p:sp>
          <p:nvSpPr>
            <p:cNvPr id="14" name="Rectangle 13"/>
            <p:cNvSpPr/>
            <p:nvPr/>
          </p:nvSpPr>
          <p:spPr>
            <a:xfrm>
              <a:off x="304800" y="4722674"/>
              <a:ext cx="5867400" cy="1477328"/>
            </a:xfrm>
            <a:prstGeom prst="rect">
              <a:avLst/>
            </a:prstGeom>
          </p:spPr>
          <p:txBody>
            <a:bodyPr wrap="square">
              <a:spAutoFit/>
            </a:bodyPr>
            <a:lstStyle/>
            <a:p>
              <a:r>
                <a:rPr lang="en-US" dirty="0"/>
                <a:t>T61:Q7. An object of mass </a:t>
              </a:r>
              <a:r>
                <a:rPr lang="en-US" i="1" dirty="0"/>
                <a:t>m</a:t>
              </a:r>
              <a:r>
                <a:rPr lang="en-US" dirty="0"/>
                <a:t>, attached to a light cord of length </a:t>
              </a:r>
              <a:r>
                <a:rPr lang="en-US" i="1" dirty="0"/>
                <a:t>L</a:t>
              </a:r>
              <a:r>
                <a:rPr lang="en-US" dirty="0"/>
                <a:t>, is held horizontally from a fixed support as shown in Fig 1. The object is then released from rest. What is the tension force in the cord when the object is at the lowest point of its swing? (</a:t>
              </a:r>
              <a:r>
                <a:rPr lang="en-US" dirty="0" err="1"/>
                <a:t>Ans</a:t>
              </a:r>
              <a:r>
                <a:rPr lang="en-US" dirty="0"/>
                <a:t>: 3 </a:t>
              </a:r>
              <a:r>
                <a:rPr lang="en-US" i="1" dirty="0"/>
                <a:t>mg) </a:t>
              </a:r>
              <a:endParaRPr lang="en-US" dirty="0"/>
            </a:p>
          </p:txBody>
        </p:sp>
      </p:gr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T-72-Ch8</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228600" y="762000"/>
            <a:ext cx="89154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600" b="1" dirty="0"/>
              <a:t>Q2.: A ball slides without friction around a loop-the-loop (see Fig 2). A ball is released, from rest, at a height </a:t>
            </a:r>
            <a:r>
              <a:rPr lang="en-US" sz="1600" b="1" i="1" dirty="0"/>
              <a:t>h</a:t>
            </a:r>
            <a:r>
              <a:rPr lang="en-US" sz="1600" b="1" dirty="0"/>
              <a:t> from the left side of the loop of radius </a:t>
            </a:r>
            <a:r>
              <a:rPr lang="en-US" sz="1600" b="1" i="1" dirty="0"/>
              <a:t>R</a:t>
            </a:r>
            <a:r>
              <a:rPr lang="en-US" sz="1600" b="1" dirty="0"/>
              <a:t>. What is the ratio (</a:t>
            </a:r>
            <a:r>
              <a:rPr lang="en-US" sz="1600" b="1" i="1" dirty="0"/>
              <a:t>h/R</a:t>
            </a:r>
            <a:r>
              <a:rPr lang="en-US" sz="1600" b="1" dirty="0"/>
              <a:t>) so that the ball has a speed v=</a:t>
            </a:r>
            <a:r>
              <a:rPr lang="en-US" sz="1600" b="1" dirty="0">
                <a:sym typeface="Symbol"/>
              </a:rPr>
              <a:t></a:t>
            </a:r>
            <a:r>
              <a:rPr lang="en-US" sz="1600" b="1" dirty="0" err="1"/>
              <a:t>Rg</a:t>
            </a:r>
            <a:r>
              <a:rPr lang="en-US" sz="1600" b="1" dirty="0"/>
              <a:t>  at the highest point of the loop? (g = acceleration due to gravity) (Ans:5/2)</a:t>
            </a:r>
          </a:p>
          <a:p>
            <a:r>
              <a:rPr lang="en-US" sz="1600" b="1" dirty="0">
                <a:solidFill>
                  <a:srgbClr val="FF0000"/>
                </a:solidFill>
              </a:rPr>
              <a:t>Q4. A worker does 500 J of work in moving a 20 kg box a distance </a:t>
            </a:r>
            <a:r>
              <a:rPr lang="en-US" sz="1600" b="1" i="1" dirty="0">
                <a:solidFill>
                  <a:srgbClr val="FF0000"/>
                </a:solidFill>
              </a:rPr>
              <a:t>D</a:t>
            </a:r>
            <a:r>
              <a:rPr lang="en-US" sz="1600" b="1" dirty="0">
                <a:solidFill>
                  <a:srgbClr val="FF0000"/>
                </a:solidFill>
              </a:rPr>
              <a:t> on a rough horizontal floor. The box starts from rest and its final velocity after moving the distance </a:t>
            </a:r>
            <a:r>
              <a:rPr lang="en-US" sz="1600" b="1" i="1" dirty="0">
                <a:solidFill>
                  <a:srgbClr val="FF0000"/>
                </a:solidFill>
              </a:rPr>
              <a:t>D</a:t>
            </a:r>
            <a:r>
              <a:rPr lang="en-US" sz="1600" b="1" dirty="0">
                <a:solidFill>
                  <a:srgbClr val="FF0000"/>
                </a:solidFill>
              </a:rPr>
              <a:t> is 4.0 m/s. Find the work done by the friction between the box and the floor in moving the distance </a:t>
            </a:r>
            <a:r>
              <a:rPr lang="en-US" sz="1600" b="1" i="1" dirty="0">
                <a:solidFill>
                  <a:srgbClr val="FF0000"/>
                </a:solidFill>
              </a:rPr>
              <a:t>D</a:t>
            </a:r>
            <a:r>
              <a:rPr lang="en-US" sz="1600" b="1" dirty="0">
                <a:solidFill>
                  <a:srgbClr val="FF0000"/>
                </a:solidFill>
              </a:rPr>
              <a:t>.( </a:t>
            </a:r>
            <a:r>
              <a:rPr lang="en-US" sz="1600" b="1" dirty="0" err="1">
                <a:solidFill>
                  <a:srgbClr val="FF0000"/>
                </a:solidFill>
              </a:rPr>
              <a:t>Ans</a:t>
            </a:r>
            <a:r>
              <a:rPr lang="en-US" sz="1600" b="1" dirty="0">
                <a:solidFill>
                  <a:srgbClr val="FF0000"/>
                </a:solidFill>
              </a:rPr>
              <a:t>:  –340 J)</a:t>
            </a:r>
          </a:p>
          <a:p>
            <a:r>
              <a:rPr lang="en-US" sz="1600" b="1" dirty="0">
                <a:solidFill>
                  <a:srgbClr val="0000FF"/>
                </a:solidFill>
              </a:rPr>
              <a:t>Q5. A 2.0 kg block is released from rest 60 m above the ground. Take the gravitational potential energy of the block to be zero at the ground. At what height above the ground is the kinetic energy of the block equal to half its gravitational potential energy? (Ignore air resistance).( </a:t>
            </a:r>
            <a:r>
              <a:rPr lang="en-US" sz="1600" b="1" dirty="0" err="1">
                <a:solidFill>
                  <a:srgbClr val="0000FF"/>
                </a:solidFill>
              </a:rPr>
              <a:t>Ans</a:t>
            </a:r>
            <a:r>
              <a:rPr lang="en-US" sz="1600" b="1" dirty="0">
                <a:solidFill>
                  <a:srgbClr val="0000FF"/>
                </a:solidFill>
              </a:rPr>
              <a:t>: 40 m)</a:t>
            </a:r>
          </a:p>
          <a:p>
            <a:r>
              <a:rPr lang="en-US" sz="1600" b="1" dirty="0"/>
              <a:t>Q6. A 2.2 kg block starts from rest on a rough inclined plane that makes an angle of 30° above the horizontal. The coefficient of kinetic friction is 0.25. As the block moves 3.0 m down the plane, the change in the mechanical energy of the block is: (</a:t>
            </a:r>
            <a:r>
              <a:rPr lang="en-US" sz="1600" b="1" dirty="0" err="1"/>
              <a:t>Ans</a:t>
            </a:r>
            <a:r>
              <a:rPr lang="en-US" sz="1600" b="1" dirty="0"/>
              <a:t>: –14 J)</a:t>
            </a:r>
          </a:p>
          <a:p>
            <a:r>
              <a:rPr lang="en-US" sz="1600" b="1" dirty="0">
                <a:solidFill>
                  <a:srgbClr val="FF0000"/>
                </a:solidFill>
              </a:rPr>
              <a:t>Q7. A 0.50 kg block attached to an ideal spring with a spring constant of 80 N/m oscillates on a horizontal frictionless surface. The speed of the block is 0.50 m/s, when the spring is stretched by 4.0 cm. The maximum speed the block can have is: (</a:t>
            </a:r>
            <a:r>
              <a:rPr lang="en-US" sz="1600" b="1" dirty="0" err="1">
                <a:solidFill>
                  <a:srgbClr val="FF0000"/>
                </a:solidFill>
              </a:rPr>
              <a:t>Ans</a:t>
            </a:r>
            <a:r>
              <a:rPr lang="en-US" sz="1600" b="1" dirty="0">
                <a:solidFill>
                  <a:srgbClr val="FF0000"/>
                </a:solidFill>
              </a:rPr>
              <a:t>:  0.71 m/s)</a:t>
            </a:r>
          </a:p>
          <a:p>
            <a:r>
              <a:rPr lang="en-US" sz="1600" b="1" dirty="0">
                <a:solidFill>
                  <a:srgbClr val="0000FF"/>
                </a:solidFill>
              </a:rPr>
              <a:t>Q8.A block (mass = 0.100 kg) is pushed against a vertical spring compressing the spring a distance of h = 8.00 cm (see Fig 3). The block is not attached to the spring. When released from rest, the block rises to a maximum height of H = 0.600 m.  Calculate the spring constant.</a:t>
            </a:r>
          </a:p>
        </p:txBody>
      </p:sp>
      <p:pic>
        <p:nvPicPr>
          <p:cNvPr id="194562" name="Picture 2"/>
          <p:cNvPicPr>
            <a:picLocks noChangeAspect="1" noChangeArrowheads="1"/>
          </p:cNvPicPr>
          <p:nvPr/>
        </p:nvPicPr>
        <p:blipFill>
          <a:blip r:embed="rId2" cstate="print"/>
          <a:srcRect/>
          <a:stretch>
            <a:fillRect/>
          </a:stretch>
        </p:blipFill>
        <p:spPr bwMode="auto">
          <a:xfrm>
            <a:off x="3505200" y="5484812"/>
            <a:ext cx="1600200" cy="1144588"/>
          </a:xfrm>
          <a:prstGeom prst="rect">
            <a:avLst/>
          </a:prstGeom>
          <a:noFill/>
          <a:ln w="9525">
            <a:noFill/>
            <a:miter lim="800000"/>
            <a:headEnd/>
            <a:tailEnd/>
          </a:ln>
        </p:spPr>
      </p:pic>
      <p:pic>
        <p:nvPicPr>
          <p:cNvPr id="194563" name="Picture 3"/>
          <p:cNvPicPr>
            <a:picLocks noChangeAspect="1" noChangeArrowheads="1"/>
          </p:cNvPicPr>
          <p:nvPr/>
        </p:nvPicPr>
        <p:blipFill>
          <a:blip r:embed="rId3" cstate="print"/>
          <a:srcRect/>
          <a:stretch>
            <a:fillRect/>
          </a:stretch>
        </p:blipFill>
        <p:spPr bwMode="auto">
          <a:xfrm>
            <a:off x="6248400" y="5266267"/>
            <a:ext cx="1524000" cy="1439333"/>
          </a:xfrm>
          <a:prstGeom prst="rect">
            <a:avLst/>
          </a:prstGeom>
          <a:noFill/>
          <a:ln w="9525">
            <a:noFill/>
            <a:miter lim="800000"/>
            <a:headEnd/>
            <a:tailEnd/>
          </a:ln>
        </p:spPr>
      </p:pic>
      <p:sp>
        <p:nvSpPr>
          <p:cNvPr id="17" name="TextBox 16"/>
          <p:cNvSpPr txBox="1"/>
          <p:nvPr/>
        </p:nvSpPr>
        <p:spPr>
          <a:xfrm>
            <a:off x="3797314" y="6553200"/>
            <a:ext cx="622286" cy="369332"/>
          </a:xfrm>
          <a:prstGeom prst="rect">
            <a:avLst/>
          </a:prstGeom>
          <a:noFill/>
        </p:spPr>
        <p:txBody>
          <a:bodyPr wrap="none" rtlCol="0">
            <a:spAutoFit/>
          </a:bodyPr>
          <a:lstStyle/>
          <a:p>
            <a:r>
              <a:rPr lang="en-US" dirty="0"/>
              <a:t>Fig 2</a:t>
            </a:r>
          </a:p>
        </p:txBody>
      </p:sp>
      <p:sp>
        <p:nvSpPr>
          <p:cNvPr id="19" name="TextBox 18"/>
          <p:cNvSpPr txBox="1"/>
          <p:nvPr/>
        </p:nvSpPr>
        <p:spPr>
          <a:xfrm>
            <a:off x="7454914" y="6477000"/>
            <a:ext cx="569387" cy="369332"/>
          </a:xfrm>
          <a:prstGeom prst="rect">
            <a:avLst/>
          </a:prstGeom>
          <a:noFill/>
        </p:spPr>
        <p:txBody>
          <a:bodyPr wrap="none" rtlCol="0">
            <a:spAutoFit/>
          </a:bodyPr>
          <a:lstStyle/>
          <a:p>
            <a:r>
              <a:rPr lang="en-US" dirty="0"/>
              <a:t>Fig3</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T-71-Ch7</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152400" y="762000"/>
            <a:ext cx="89154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dirty="0"/>
              <a:t>Q1. An 800 kg car is traveling at velocity 12 </a:t>
            </a:r>
            <a:r>
              <a:rPr lang="en-US" sz="2000" i="1" dirty="0" err="1"/>
              <a:t>i</a:t>
            </a:r>
            <a:r>
              <a:rPr lang="en-US" sz="2000" i="1" dirty="0"/>
              <a:t> </a:t>
            </a:r>
            <a:r>
              <a:rPr lang="en-US" sz="2000" dirty="0"/>
              <a:t>m/s. When the brakes are applied, the car changes its velocity to 12</a:t>
            </a:r>
            <a:r>
              <a:rPr lang="en-US" sz="2000" i="1" dirty="0"/>
              <a:t> j </a:t>
            </a:r>
            <a:r>
              <a:rPr lang="en-US" sz="2000" dirty="0"/>
              <a:t>m/s in 4.0 s. What is the change in kinetic energy of the car in this time period?</a:t>
            </a:r>
            <a:r>
              <a:rPr lang="en-US" sz="2000" i="1" dirty="0"/>
              <a:t> </a:t>
            </a:r>
            <a:r>
              <a:rPr lang="en-US" sz="2000" dirty="0"/>
              <a:t> (</a:t>
            </a:r>
            <a:r>
              <a:rPr lang="en-US" sz="2000" dirty="0" err="1"/>
              <a:t>Ans</a:t>
            </a:r>
            <a:r>
              <a:rPr lang="en-US" sz="2000" dirty="0"/>
              <a:t>: 0 J )</a:t>
            </a:r>
          </a:p>
          <a:p>
            <a:endParaRPr lang="en-US" sz="2000" dirty="0"/>
          </a:p>
          <a:p>
            <a:r>
              <a:rPr lang="en-US" sz="2000" dirty="0"/>
              <a:t>Q2. An ideal spring is hung vertically from the ceiling. When a 2.0 kg mass hangs at rest from it, the spring is extended 6.0 cm from its relaxed length. A downward external force is now applied to the mass to extend the spring an additional 10 cm. While the spring is being extended by the external force, the work done by the spring is: (</a:t>
            </a:r>
            <a:r>
              <a:rPr lang="en-US" sz="2000" dirty="0" err="1"/>
              <a:t>Ans</a:t>
            </a:r>
            <a:r>
              <a:rPr lang="en-US" sz="2000" dirty="0"/>
              <a:t>:  −3.6 J )</a:t>
            </a:r>
          </a:p>
          <a:p>
            <a:endParaRPr lang="en-US" sz="2000" dirty="0"/>
          </a:p>
          <a:p>
            <a:r>
              <a:rPr lang="en-US" sz="2000" dirty="0"/>
              <a:t>Q3. A single force acts on a 5.0 kg object in such a way that the position of the object as a function of time is given by x=10.0 t -5.0 t</a:t>
            </a:r>
            <a:r>
              <a:rPr lang="en-US" sz="2000" baseline="30000" dirty="0"/>
              <a:t>2</a:t>
            </a:r>
            <a:r>
              <a:rPr lang="en-US" sz="2000" dirty="0"/>
              <a:t>  with </a:t>
            </a:r>
            <a:r>
              <a:rPr lang="en-US" sz="2000" i="1" dirty="0"/>
              <a:t>x </a:t>
            </a:r>
            <a:r>
              <a:rPr lang="en-US" sz="2000" dirty="0"/>
              <a:t>is in meters and </a:t>
            </a:r>
            <a:r>
              <a:rPr lang="en-US" sz="2000" i="1" dirty="0"/>
              <a:t>t </a:t>
            </a:r>
            <a:r>
              <a:rPr lang="en-US" sz="2000" dirty="0"/>
              <a:t>is in seconds. Find the work done on the object from </a:t>
            </a:r>
            <a:r>
              <a:rPr lang="en-US" sz="2000" i="1" dirty="0"/>
              <a:t>t </a:t>
            </a:r>
            <a:r>
              <a:rPr lang="en-US" sz="2000" dirty="0"/>
              <a:t>= 0 to </a:t>
            </a:r>
            <a:r>
              <a:rPr lang="en-US" sz="2000" i="1" dirty="0"/>
              <a:t>t </a:t>
            </a:r>
            <a:r>
              <a:rPr lang="en-US" sz="2000" dirty="0"/>
              <a:t>= 4.0 s. (</a:t>
            </a:r>
            <a:r>
              <a:rPr lang="en-US" sz="2000" dirty="0" err="1"/>
              <a:t>Ans</a:t>
            </a:r>
            <a:r>
              <a:rPr lang="en-US" sz="2000" dirty="0"/>
              <a:t>: 2000 J) </a:t>
            </a:r>
          </a:p>
          <a:p>
            <a:endParaRPr lang="en-US" sz="2000" dirty="0"/>
          </a:p>
          <a:p>
            <a:r>
              <a:rPr lang="en-US" sz="2000" dirty="0"/>
              <a:t>Q4. A 2000 kg elevator moves 20 m upward in 4.9 sec at a constant speed. At what average rate does the force from the cable do the work on the elevator? (</a:t>
            </a:r>
            <a:r>
              <a:rPr lang="en-US" sz="2000" dirty="0" err="1"/>
              <a:t>Ans</a:t>
            </a:r>
            <a:r>
              <a:rPr lang="en-US" sz="2000" dirty="0"/>
              <a:t>:  80000 W)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T-71-Ch8</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152400" y="762000"/>
            <a:ext cx="891540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Q5.</a:t>
            </a:r>
            <a:r>
              <a:rPr lang="en-US" sz="2000" dirty="0"/>
              <a:t> A 10.0 kg block is released from rest 100 m above the ground. When it has fallen 50 m, its kinetic energy is: (</a:t>
            </a:r>
            <a:r>
              <a:rPr lang="en-US" sz="2000" dirty="0" err="1"/>
              <a:t>Ans</a:t>
            </a:r>
            <a:r>
              <a:rPr lang="en-US" sz="2000" dirty="0"/>
              <a:t>:  4900 J )</a:t>
            </a:r>
          </a:p>
          <a:p>
            <a:endParaRPr lang="en-US" sz="2000" dirty="0"/>
          </a:p>
          <a:p>
            <a:r>
              <a:rPr lang="en-US" sz="2000" b="1" dirty="0"/>
              <a:t>Q6.</a:t>
            </a:r>
            <a:r>
              <a:rPr lang="en-US" sz="2000" dirty="0"/>
              <a:t> A 4.0 kg block is initially moving to the right on a horizontal frictionless surface at a speed of 5.0 m/s. It then compresses a horizontal spring of spring constant 200 N/m. At the instant when the kinetic energy of the block is equal to the potential energy of the spring, the mechanical energy of the block-spring system is: (</a:t>
            </a:r>
            <a:r>
              <a:rPr lang="en-US" sz="2000" dirty="0" err="1"/>
              <a:t>Ans</a:t>
            </a:r>
            <a:r>
              <a:rPr lang="en-US" sz="2000" dirty="0"/>
              <a:t>: 50 J)</a:t>
            </a:r>
          </a:p>
          <a:p>
            <a:r>
              <a:rPr lang="en-US" sz="2000" dirty="0"/>
              <a:t> </a:t>
            </a:r>
          </a:p>
          <a:p>
            <a:r>
              <a:rPr lang="en-US" sz="2000" b="1" dirty="0"/>
              <a:t>Q7.</a:t>
            </a:r>
            <a:r>
              <a:rPr lang="en-US" sz="2000" dirty="0"/>
              <a:t> A 5.0 kg block starts up a 30° incline with 198 J of kinetic energy. The block slides up the incline and stops after traveling 4.0 m. The work done by the force of friction between the block and the incline is: (</a:t>
            </a:r>
            <a:r>
              <a:rPr lang="en-US" sz="2000" dirty="0" err="1"/>
              <a:t>Ans</a:t>
            </a:r>
            <a:r>
              <a:rPr lang="en-US" sz="2000" dirty="0"/>
              <a:t>:  -100 J)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T-62-Ch7</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152400" y="1017925"/>
            <a:ext cx="891540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u="sng" dirty="0"/>
              <a:t> </a:t>
            </a:r>
            <a:r>
              <a:rPr lang="en-US" sz="2000" b="1" dirty="0"/>
              <a:t>Q1. </a:t>
            </a:r>
            <a:r>
              <a:rPr lang="en-US" sz="2000" dirty="0"/>
              <a:t>A 10.0 kg box slides with a constant speed a distance of 5.00 m downward along a rough slope that makes an angle of 30.0° with the horizontal. The work done by the force of gravity is: (</a:t>
            </a:r>
            <a:r>
              <a:rPr lang="en-US" sz="2000" dirty="0" err="1"/>
              <a:t>Ans</a:t>
            </a:r>
            <a:r>
              <a:rPr lang="en-US" sz="2000" dirty="0"/>
              <a:t>:  245 J) </a:t>
            </a:r>
          </a:p>
          <a:p>
            <a:endParaRPr lang="en-US" sz="2000" dirty="0"/>
          </a:p>
          <a:p>
            <a:r>
              <a:rPr lang="en-US" sz="2000" b="1" dirty="0"/>
              <a:t>Q2.</a:t>
            </a:r>
            <a:r>
              <a:rPr lang="en-US" sz="2000" dirty="0"/>
              <a:t> A block is attached to the end of an ideal spring and moved from coordinate x</a:t>
            </a:r>
            <a:r>
              <a:rPr lang="en-US" sz="2000" baseline="-25000" dirty="0"/>
              <a:t>i </a:t>
            </a:r>
            <a:r>
              <a:rPr lang="en-US" sz="2000" dirty="0"/>
              <a:t>to coordinate </a:t>
            </a:r>
            <a:r>
              <a:rPr lang="en-US" sz="2000" dirty="0" err="1"/>
              <a:t>x</a:t>
            </a:r>
            <a:r>
              <a:rPr lang="en-US" sz="2000" baseline="-25000" dirty="0" err="1"/>
              <a:t>f</a:t>
            </a:r>
            <a:r>
              <a:rPr lang="en-US" sz="2000" baseline="-25000" dirty="0"/>
              <a:t> </a:t>
            </a:r>
            <a:r>
              <a:rPr lang="en-US" sz="2000" dirty="0"/>
              <a:t>. The relaxed position is at x = 0. For which values of x</a:t>
            </a:r>
            <a:r>
              <a:rPr lang="en-US" sz="2000" baseline="-25000" dirty="0"/>
              <a:t>i </a:t>
            </a:r>
            <a:r>
              <a:rPr lang="en-US" sz="2000" dirty="0"/>
              <a:t>and </a:t>
            </a:r>
            <a:r>
              <a:rPr lang="en-US" sz="2000" dirty="0" err="1"/>
              <a:t>x</a:t>
            </a:r>
            <a:r>
              <a:rPr lang="en-US" sz="2000" baseline="-25000" dirty="0" err="1"/>
              <a:t>f</a:t>
            </a:r>
            <a:r>
              <a:rPr lang="en-US" sz="2000" baseline="-25000" dirty="0"/>
              <a:t> </a:t>
            </a:r>
            <a:r>
              <a:rPr lang="en-US" sz="2000" dirty="0"/>
              <a:t>that are given below, the work done by spring is positive? (</a:t>
            </a:r>
            <a:r>
              <a:rPr lang="en-US" sz="2000" dirty="0" err="1"/>
              <a:t>Ans</a:t>
            </a:r>
            <a:r>
              <a:rPr lang="en-US" sz="2000" dirty="0"/>
              <a:t>: x</a:t>
            </a:r>
            <a:r>
              <a:rPr lang="en-US" sz="2000" baseline="-25000" dirty="0"/>
              <a:t>i </a:t>
            </a:r>
            <a:r>
              <a:rPr lang="en-US" sz="2000" dirty="0"/>
              <a:t>= -4 cm and </a:t>
            </a:r>
            <a:r>
              <a:rPr lang="en-US" sz="2000" dirty="0" err="1"/>
              <a:t>x</a:t>
            </a:r>
            <a:r>
              <a:rPr lang="en-US" sz="2000" baseline="-25000" dirty="0" err="1"/>
              <a:t>f</a:t>
            </a:r>
            <a:r>
              <a:rPr lang="en-US" sz="2000" baseline="-25000" dirty="0"/>
              <a:t> </a:t>
            </a:r>
            <a:r>
              <a:rPr lang="en-US" sz="2000" dirty="0"/>
              <a:t>= -2 cm)</a:t>
            </a:r>
          </a:p>
          <a:p>
            <a:r>
              <a:rPr lang="en-US" sz="2000" dirty="0"/>
              <a:t> </a:t>
            </a:r>
          </a:p>
          <a:p>
            <a:r>
              <a:rPr lang="en-US" sz="2000" b="1" dirty="0"/>
              <a:t>Q3</a:t>
            </a:r>
            <a:r>
              <a:rPr lang="en-US" sz="2000" dirty="0"/>
              <a:t>. Fig. 1 gives the only force </a:t>
            </a:r>
            <a:r>
              <a:rPr lang="en-US" sz="2000" dirty="0" err="1"/>
              <a:t>F</a:t>
            </a:r>
            <a:r>
              <a:rPr lang="en-US" sz="2000" baseline="-25000" dirty="0" err="1"/>
              <a:t>x</a:t>
            </a:r>
            <a:r>
              <a:rPr lang="en-US" sz="2000" baseline="-25000" dirty="0"/>
              <a:t> </a:t>
            </a:r>
            <a:r>
              <a:rPr lang="en-US" sz="2000" dirty="0"/>
              <a:t>that can act on a particle. If the particle has a kinetic energy of 10 J at x = 0, find the kinetic energy of the particle when it is at x = 8.0 m. (</a:t>
            </a:r>
            <a:r>
              <a:rPr lang="en-US" sz="2000" dirty="0" err="1"/>
              <a:t>Ans</a:t>
            </a:r>
            <a:r>
              <a:rPr lang="en-US" sz="2000" dirty="0"/>
              <a:t>:  30 J)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98"/>
          <p:cNvSpPr txBox="1"/>
          <p:nvPr/>
        </p:nvSpPr>
        <p:spPr>
          <a:xfrm>
            <a:off x="0" y="101025"/>
            <a:ext cx="9144000" cy="461665"/>
          </a:xfrm>
          <a:prstGeom prst="rect">
            <a:avLst/>
          </a:prstGeom>
          <a:noFill/>
        </p:spPr>
        <p:txBody>
          <a:bodyPr wrap="square" rtlCol="0">
            <a:spAutoFit/>
          </a:bodyPr>
          <a:lstStyle/>
          <a:p>
            <a:pPr algn="ctr"/>
            <a:r>
              <a:rPr lang="en-US" sz="2400" b="1" dirty="0">
                <a:solidFill>
                  <a:srgbClr val="FF0000"/>
                </a:solidFill>
                <a:latin typeface="Comic Sans MS" pitchFamily="66" charset="0"/>
              </a:rPr>
              <a:t>Example 5: Work done by centripetal Force</a:t>
            </a:r>
          </a:p>
        </p:txBody>
      </p:sp>
      <p:sp>
        <p:nvSpPr>
          <p:cNvPr id="110" name="TextBox 109"/>
          <p:cNvSpPr txBox="1"/>
          <p:nvPr/>
        </p:nvSpPr>
        <p:spPr>
          <a:xfrm>
            <a:off x="381000" y="990600"/>
            <a:ext cx="4724400" cy="646331"/>
          </a:xfrm>
          <a:prstGeom prst="rect">
            <a:avLst/>
          </a:prstGeom>
          <a:noFill/>
        </p:spPr>
        <p:txBody>
          <a:bodyPr wrap="square" rtlCol="0">
            <a:spAutoFit/>
          </a:bodyPr>
          <a:lstStyle/>
          <a:p>
            <a:pPr algn="ctr"/>
            <a:r>
              <a:rPr lang="en-US" b="1" dirty="0">
                <a:solidFill>
                  <a:srgbClr val="0000FF"/>
                </a:solidFill>
              </a:rPr>
              <a:t>Centripetal Force at any point is towards the centre: Along the radius</a:t>
            </a:r>
          </a:p>
        </p:txBody>
      </p:sp>
      <p:graphicFrame>
        <p:nvGraphicFramePr>
          <p:cNvPr id="198666" name="Object 10"/>
          <p:cNvGraphicFramePr>
            <a:graphicFrameLocks noChangeAspect="1"/>
          </p:cNvGraphicFramePr>
          <p:nvPr/>
        </p:nvGraphicFramePr>
        <p:xfrm>
          <a:off x="377825" y="3352800"/>
          <a:ext cx="3935413" cy="519113"/>
        </p:xfrm>
        <a:graphic>
          <a:graphicData uri="http://schemas.openxmlformats.org/presentationml/2006/ole">
            <mc:AlternateContent xmlns:mc="http://schemas.openxmlformats.org/markup-compatibility/2006">
              <mc:Choice xmlns:v="urn:schemas-microsoft-com:vml" Requires="v">
                <p:oleObj spid="_x0000_s199381" name="Equation" r:id="rId3" imgW="1434960" imgH="241200" progId="Equation.3">
                  <p:embed/>
                </p:oleObj>
              </mc:Choice>
              <mc:Fallback>
                <p:oleObj name="Equation" r:id="rId3" imgW="1434960" imgH="241200" progId="Equation.3">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825" y="3352800"/>
                        <a:ext cx="3935413" cy="519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 name="TextBox 43"/>
          <p:cNvSpPr txBox="1"/>
          <p:nvPr/>
        </p:nvSpPr>
        <p:spPr>
          <a:xfrm>
            <a:off x="381000" y="1828800"/>
            <a:ext cx="4724400" cy="646331"/>
          </a:xfrm>
          <a:prstGeom prst="rect">
            <a:avLst/>
          </a:prstGeom>
          <a:noFill/>
        </p:spPr>
        <p:txBody>
          <a:bodyPr wrap="square" rtlCol="0">
            <a:spAutoFit/>
          </a:bodyPr>
          <a:lstStyle/>
          <a:p>
            <a:pPr algn="ctr"/>
            <a:r>
              <a:rPr lang="en-US" b="1" dirty="0">
                <a:solidFill>
                  <a:srgbClr val="0000FF"/>
                </a:solidFill>
              </a:rPr>
              <a:t>Direction of displacement is always along the tangent in the circular path</a:t>
            </a:r>
          </a:p>
        </p:txBody>
      </p:sp>
      <p:sp>
        <p:nvSpPr>
          <p:cNvPr id="45" name="TextBox 44"/>
          <p:cNvSpPr txBox="1"/>
          <p:nvPr/>
        </p:nvSpPr>
        <p:spPr>
          <a:xfrm>
            <a:off x="152400" y="2667000"/>
            <a:ext cx="4724400" cy="369332"/>
          </a:xfrm>
          <a:prstGeom prst="rect">
            <a:avLst/>
          </a:prstGeom>
          <a:noFill/>
        </p:spPr>
        <p:txBody>
          <a:bodyPr wrap="square" rtlCol="0">
            <a:spAutoFit/>
          </a:bodyPr>
          <a:lstStyle/>
          <a:p>
            <a:pPr algn="ctr"/>
            <a:r>
              <a:rPr lang="en-US" b="1" dirty="0">
                <a:solidFill>
                  <a:srgbClr val="0000FF"/>
                </a:solidFill>
              </a:rPr>
              <a:t>Angle between </a:t>
            </a:r>
            <a:r>
              <a:rPr lang="en-US" b="1" dirty="0" err="1">
                <a:solidFill>
                  <a:srgbClr val="0000FF"/>
                </a:solidFill>
              </a:rPr>
              <a:t>F</a:t>
            </a:r>
            <a:r>
              <a:rPr lang="en-US" b="1" baseline="-25000" dirty="0" err="1">
                <a:solidFill>
                  <a:srgbClr val="0000FF"/>
                </a:solidFill>
              </a:rPr>
              <a:t>c</a:t>
            </a:r>
            <a:r>
              <a:rPr lang="en-US" b="1" dirty="0">
                <a:solidFill>
                  <a:srgbClr val="0000FF"/>
                </a:solidFill>
              </a:rPr>
              <a:t> and </a:t>
            </a:r>
            <a:r>
              <a:rPr lang="el-GR" b="1" dirty="0">
                <a:solidFill>
                  <a:srgbClr val="0000FF"/>
                </a:solidFill>
                <a:latin typeface="Calibri"/>
              </a:rPr>
              <a:t>Δ</a:t>
            </a:r>
            <a:r>
              <a:rPr lang="en-US" b="1" dirty="0">
                <a:solidFill>
                  <a:srgbClr val="0000FF"/>
                </a:solidFill>
              </a:rPr>
              <a:t>x is always 90</a:t>
            </a:r>
            <a:r>
              <a:rPr lang="en-US" b="1" baseline="30000" dirty="0">
                <a:solidFill>
                  <a:srgbClr val="0000FF"/>
                </a:solidFill>
              </a:rPr>
              <a:t>o</a:t>
            </a:r>
          </a:p>
        </p:txBody>
      </p:sp>
      <p:sp>
        <p:nvSpPr>
          <p:cNvPr id="46" name="TextBox 45"/>
          <p:cNvSpPr txBox="1"/>
          <p:nvPr/>
        </p:nvSpPr>
        <p:spPr>
          <a:xfrm>
            <a:off x="152400" y="4191000"/>
            <a:ext cx="4724400" cy="646331"/>
          </a:xfrm>
          <a:prstGeom prst="rect">
            <a:avLst/>
          </a:prstGeom>
          <a:noFill/>
        </p:spPr>
        <p:txBody>
          <a:bodyPr wrap="square" rtlCol="0">
            <a:spAutoFit/>
          </a:bodyPr>
          <a:lstStyle/>
          <a:p>
            <a:pPr algn="ctr"/>
            <a:r>
              <a:rPr lang="en-US" b="1" dirty="0">
                <a:solidFill>
                  <a:srgbClr val="0000FF"/>
                </a:solidFill>
              </a:rPr>
              <a:t>Hence the work done by centripetal force is always zero</a:t>
            </a:r>
            <a:endParaRPr lang="en-US" b="1" baseline="30000" dirty="0">
              <a:solidFill>
                <a:srgbClr val="0000FF"/>
              </a:solidFill>
            </a:endParaRPr>
          </a:p>
        </p:txBody>
      </p:sp>
      <p:sp>
        <p:nvSpPr>
          <p:cNvPr id="29" name="Rectangle 28"/>
          <p:cNvSpPr/>
          <p:nvPr/>
        </p:nvSpPr>
        <p:spPr>
          <a:xfrm>
            <a:off x="304800" y="5105400"/>
            <a:ext cx="5791200" cy="954107"/>
          </a:xfrm>
          <a:prstGeom prst="rect">
            <a:avLst/>
          </a:prstGeom>
          <a:solidFill>
            <a:srgbClr val="FFFF00"/>
          </a:solidFill>
        </p:spPr>
        <p:txBody>
          <a:bodyPr wrap="square">
            <a:spAutoFit/>
          </a:bodyPr>
          <a:lstStyle/>
          <a:p>
            <a:r>
              <a:rPr lang="en-US" sz="1400" dirty="0"/>
              <a:t>Q1.  A stone of mass 1.0 kg, tied to a rope of length 2.0 m, is rotating in a horizontal circle on a frictionless table top with a speed of 1.0 m/s. Find the work done by the force of tension in the rope when the stone has completed one revolution. </a:t>
            </a:r>
          </a:p>
        </p:txBody>
      </p:sp>
      <p:sp>
        <p:nvSpPr>
          <p:cNvPr id="30" name="Rectangle 29"/>
          <p:cNvSpPr/>
          <p:nvPr/>
        </p:nvSpPr>
        <p:spPr>
          <a:xfrm>
            <a:off x="1676400" y="5766707"/>
            <a:ext cx="612668" cy="307777"/>
          </a:xfrm>
          <a:prstGeom prst="rect">
            <a:avLst/>
          </a:prstGeom>
        </p:spPr>
        <p:txBody>
          <a:bodyPr wrap="none">
            <a:spAutoFit/>
          </a:bodyPr>
          <a:lstStyle/>
          <a:p>
            <a:r>
              <a:rPr lang="en-US" sz="1400" dirty="0"/>
              <a:t>A) 0 J </a:t>
            </a:r>
          </a:p>
        </p:txBody>
      </p:sp>
      <p:grpSp>
        <p:nvGrpSpPr>
          <p:cNvPr id="51" name="Group 50"/>
          <p:cNvGrpSpPr/>
          <p:nvPr/>
        </p:nvGrpSpPr>
        <p:grpSpPr>
          <a:xfrm>
            <a:off x="4495800" y="915194"/>
            <a:ext cx="4267200" cy="5181600"/>
            <a:chOff x="4495800" y="915194"/>
            <a:chExt cx="4267200" cy="5181600"/>
          </a:xfrm>
        </p:grpSpPr>
        <p:sp>
          <p:nvSpPr>
            <p:cNvPr id="20" name="Oval 19"/>
            <p:cNvSpPr/>
            <p:nvPr/>
          </p:nvSpPr>
          <p:spPr>
            <a:xfrm>
              <a:off x="5257800" y="2057400"/>
              <a:ext cx="2819400" cy="2743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1"/>
            <p:cNvGrpSpPr/>
            <p:nvPr/>
          </p:nvGrpSpPr>
          <p:grpSpPr>
            <a:xfrm>
              <a:off x="4495800" y="915194"/>
              <a:ext cx="4267200" cy="5181600"/>
              <a:chOff x="1981200" y="915194"/>
              <a:chExt cx="4267200" cy="5181600"/>
            </a:xfrm>
          </p:grpSpPr>
          <p:cxnSp>
            <p:nvCxnSpPr>
              <p:cNvPr id="23" name="Straight Arrow Connector 22"/>
              <p:cNvCxnSpPr/>
              <p:nvPr/>
            </p:nvCxnSpPr>
            <p:spPr>
              <a:xfrm rot="5400000">
                <a:off x="1600200" y="3505200"/>
                <a:ext cx="5181600" cy="1588"/>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a:off x="1981200" y="3429000"/>
                <a:ext cx="4267200" cy="1588"/>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117914" y="3352800"/>
                <a:ext cx="301686" cy="369332"/>
              </a:xfrm>
              <a:prstGeom prst="rect">
                <a:avLst/>
              </a:prstGeom>
              <a:noFill/>
            </p:spPr>
            <p:txBody>
              <a:bodyPr wrap="none" rtlCol="0">
                <a:spAutoFit/>
              </a:bodyPr>
              <a:lstStyle/>
              <a:p>
                <a:r>
                  <a:rPr lang="en-US" dirty="0"/>
                  <a:t>0</a:t>
                </a:r>
              </a:p>
            </p:txBody>
          </p:sp>
        </p:grpSp>
        <p:grpSp>
          <p:nvGrpSpPr>
            <p:cNvPr id="3" name="Group 72"/>
            <p:cNvGrpSpPr/>
            <p:nvPr/>
          </p:nvGrpSpPr>
          <p:grpSpPr>
            <a:xfrm>
              <a:off x="5181600" y="3886200"/>
              <a:ext cx="431800" cy="463408"/>
              <a:chOff x="5181600" y="3886200"/>
              <a:chExt cx="431800" cy="463408"/>
            </a:xfrm>
          </p:grpSpPr>
          <p:cxnSp>
            <p:nvCxnSpPr>
              <p:cNvPr id="94" name="Straight Arrow Connector 93"/>
              <p:cNvCxnSpPr/>
              <p:nvPr/>
            </p:nvCxnSpPr>
            <p:spPr>
              <a:xfrm rot="16200000" flipH="1">
                <a:off x="5203898" y="3940105"/>
                <a:ext cx="463406" cy="355599"/>
              </a:xfrm>
              <a:prstGeom prst="straightConnector1">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72" name="Object 9"/>
              <p:cNvGraphicFramePr>
                <a:graphicFrameLocks noChangeAspect="1"/>
              </p:cNvGraphicFramePr>
              <p:nvPr/>
            </p:nvGraphicFramePr>
            <p:xfrm>
              <a:off x="5181600" y="3886200"/>
              <a:ext cx="214313" cy="284162"/>
            </p:xfrm>
            <a:graphic>
              <a:graphicData uri="http://schemas.openxmlformats.org/presentationml/2006/ole">
                <mc:AlternateContent xmlns:mc="http://schemas.openxmlformats.org/markup-compatibility/2006">
                  <mc:Choice xmlns:v="urn:schemas-microsoft-com:vml" Requires="v">
                    <p:oleObj spid="_x0000_s199382" name="Equation" r:id="rId5" imgW="126720" imgH="177480" progId="Equation.3">
                      <p:embed/>
                    </p:oleObj>
                  </mc:Choice>
                  <mc:Fallback>
                    <p:oleObj name="Equation" r:id="rId5" imgW="126720" imgH="177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3886200"/>
                            <a:ext cx="214313"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 name="Group 61"/>
            <p:cNvGrpSpPr/>
            <p:nvPr/>
          </p:nvGrpSpPr>
          <p:grpSpPr>
            <a:xfrm>
              <a:off x="7697788" y="2362200"/>
              <a:ext cx="379412" cy="482600"/>
              <a:chOff x="6071394" y="3327400"/>
              <a:chExt cx="379412" cy="482600"/>
            </a:xfrm>
          </p:grpSpPr>
          <p:cxnSp>
            <p:nvCxnSpPr>
              <p:cNvPr id="70" name="Straight Arrow Connector 69"/>
              <p:cNvCxnSpPr/>
              <p:nvPr/>
            </p:nvCxnSpPr>
            <p:spPr>
              <a:xfrm rot="16200000" flipV="1">
                <a:off x="6070600" y="3429794"/>
                <a:ext cx="381000" cy="379412"/>
              </a:xfrm>
              <a:prstGeom prst="straightConnector1">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73" name="Object 9"/>
              <p:cNvGraphicFramePr>
                <a:graphicFrameLocks noChangeAspect="1"/>
              </p:cNvGraphicFramePr>
              <p:nvPr/>
            </p:nvGraphicFramePr>
            <p:xfrm>
              <a:off x="6134100" y="3327400"/>
              <a:ext cx="214313" cy="284162"/>
            </p:xfrm>
            <a:graphic>
              <a:graphicData uri="http://schemas.openxmlformats.org/presentationml/2006/ole">
                <mc:AlternateContent xmlns:mc="http://schemas.openxmlformats.org/markup-compatibility/2006">
                  <mc:Choice xmlns:v="urn:schemas-microsoft-com:vml" Requires="v">
                    <p:oleObj spid="_x0000_s199383" name="Equation" r:id="rId7" imgW="126720" imgH="177480" progId="Equation.3">
                      <p:embed/>
                    </p:oleObj>
                  </mc:Choice>
                  <mc:Fallback>
                    <p:oleObj name="Equation" r:id="rId7" imgW="126720" imgH="17748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4100" y="3327400"/>
                            <a:ext cx="214313"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6" name="Group 61"/>
            <p:cNvGrpSpPr/>
            <p:nvPr/>
          </p:nvGrpSpPr>
          <p:grpSpPr>
            <a:xfrm>
              <a:off x="7315200" y="4343400"/>
              <a:ext cx="382588" cy="461962"/>
              <a:chOff x="5688806" y="3403600"/>
              <a:chExt cx="382588" cy="461962"/>
            </a:xfrm>
          </p:grpSpPr>
          <p:cxnSp>
            <p:nvCxnSpPr>
              <p:cNvPr id="78" name="Straight Arrow Connector 77"/>
              <p:cNvCxnSpPr/>
              <p:nvPr/>
            </p:nvCxnSpPr>
            <p:spPr>
              <a:xfrm rot="5400000" flipH="1" flipV="1">
                <a:off x="5651500" y="3440906"/>
                <a:ext cx="457200" cy="382588"/>
              </a:xfrm>
              <a:prstGeom prst="straightConnector1">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80" name="Object 9"/>
              <p:cNvGraphicFramePr>
                <a:graphicFrameLocks noChangeAspect="1"/>
              </p:cNvGraphicFramePr>
              <p:nvPr/>
            </p:nvGraphicFramePr>
            <p:xfrm>
              <a:off x="5841206" y="3581400"/>
              <a:ext cx="214313" cy="284162"/>
            </p:xfrm>
            <a:graphic>
              <a:graphicData uri="http://schemas.openxmlformats.org/presentationml/2006/ole">
                <mc:AlternateContent xmlns:mc="http://schemas.openxmlformats.org/markup-compatibility/2006">
                  <mc:Choice xmlns:v="urn:schemas-microsoft-com:vml" Requires="v">
                    <p:oleObj spid="_x0000_s199384" name="Equation" r:id="rId9" imgW="126720" imgH="177480" progId="Equation.3">
                      <p:embed/>
                    </p:oleObj>
                  </mc:Choice>
                  <mc:Fallback>
                    <p:oleObj name="Equation" r:id="rId9" imgW="126720" imgH="17748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41206" y="3581400"/>
                            <a:ext cx="214313"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1" name="Group 40"/>
            <p:cNvGrpSpPr/>
            <p:nvPr/>
          </p:nvGrpSpPr>
          <p:grpSpPr>
            <a:xfrm>
              <a:off x="5521035" y="2078038"/>
              <a:ext cx="1032165" cy="1198562"/>
              <a:chOff x="5521035" y="2078038"/>
              <a:chExt cx="1032165" cy="1198562"/>
            </a:xfrm>
          </p:grpSpPr>
          <p:grpSp>
            <p:nvGrpSpPr>
              <p:cNvPr id="4" name="Group 75"/>
              <p:cNvGrpSpPr/>
              <p:nvPr/>
            </p:nvGrpSpPr>
            <p:grpSpPr>
              <a:xfrm>
                <a:off x="5562600" y="2078038"/>
                <a:ext cx="228601" cy="493859"/>
                <a:chOff x="5562600" y="2078038"/>
                <a:chExt cx="228601" cy="493859"/>
              </a:xfrm>
            </p:grpSpPr>
            <p:cxnSp>
              <p:nvCxnSpPr>
                <p:cNvPr id="87" name="Straight Arrow Connector 86"/>
                <p:cNvCxnSpPr/>
                <p:nvPr/>
              </p:nvCxnSpPr>
              <p:spPr>
                <a:xfrm rot="5400000" flipH="1" flipV="1">
                  <a:off x="5533953" y="2314648"/>
                  <a:ext cx="285896" cy="228601"/>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75" name="Object 9"/>
                <p:cNvGraphicFramePr>
                  <a:graphicFrameLocks noChangeAspect="1"/>
                </p:cNvGraphicFramePr>
                <p:nvPr/>
              </p:nvGraphicFramePr>
              <p:xfrm>
                <a:off x="5562600" y="2078038"/>
                <a:ext cx="214313" cy="284162"/>
              </p:xfrm>
              <a:graphic>
                <a:graphicData uri="http://schemas.openxmlformats.org/presentationml/2006/ole">
                  <mc:AlternateContent xmlns:mc="http://schemas.openxmlformats.org/markup-compatibility/2006">
                    <mc:Choice xmlns:v="urn:schemas-microsoft-com:vml" Requires="v">
                      <p:oleObj spid="_x0000_s199385" name="Equation" r:id="rId10" imgW="126720" imgH="177480" progId="Equation.3">
                        <p:embed/>
                      </p:oleObj>
                    </mc:Choice>
                    <mc:Fallback>
                      <p:oleObj name="Equation" r:id="rId10" imgW="126720" imgH="17748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2078038"/>
                              <a:ext cx="214313"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58727" name="Object 7"/>
              <p:cNvGraphicFramePr>
                <a:graphicFrameLocks noChangeAspect="1"/>
              </p:cNvGraphicFramePr>
              <p:nvPr/>
            </p:nvGraphicFramePr>
            <p:xfrm>
              <a:off x="6019800" y="2701635"/>
              <a:ext cx="152400" cy="239879"/>
            </p:xfrm>
            <a:graphic>
              <a:graphicData uri="http://schemas.openxmlformats.org/presentationml/2006/ole">
                <mc:AlternateContent xmlns:mc="http://schemas.openxmlformats.org/markup-compatibility/2006">
                  <mc:Choice xmlns:v="urn:schemas-microsoft-com:vml" Requires="v">
                    <p:oleObj spid="_x0000_s199386" name="Equation" r:id="rId11" imgW="177480" imgH="228600" progId="Equation.3">
                      <p:embed/>
                    </p:oleObj>
                  </mc:Choice>
                  <mc:Fallback>
                    <p:oleObj name="Equation" r:id="rId11" imgW="177480" imgH="228600" progId="Equation.3">
                      <p:embed/>
                      <p:pic>
                        <p:nvPicPr>
                          <p:cNvPr id="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9800" y="2701635"/>
                            <a:ext cx="152400" cy="2398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Oval 20"/>
              <p:cNvSpPr/>
              <p:nvPr/>
            </p:nvSpPr>
            <p:spPr>
              <a:xfrm>
                <a:off x="5521035" y="2500745"/>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p:cNvCxnSpPr/>
              <p:nvPr/>
            </p:nvCxnSpPr>
            <p:spPr>
              <a:xfrm>
                <a:off x="5562600" y="2514600"/>
                <a:ext cx="9906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rot="18299022">
              <a:off x="5220930" y="2283521"/>
              <a:ext cx="374220" cy="329460"/>
              <a:chOff x="7738646" y="1170801"/>
              <a:chExt cx="338554" cy="276999"/>
            </a:xfrm>
          </p:grpSpPr>
          <p:sp>
            <p:nvSpPr>
              <p:cNvPr id="33" name="TextBox 32"/>
              <p:cNvSpPr txBox="1"/>
              <p:nvPr/>
            </p:nvSpPr>
            <p:spPr>
              <a:xfrm>
                <a:off x="7738646" y="1170801"/>
                <a:ext cx="338554" cy="276999"/>
              </a:xfrm>
              <a:prstGeom prst="rect">
                <a:avLst/>
              </a:prstGeom>
              <a:noFill/>
            </p:spPr>
            <p:txBody>
              <a:bodyPr wrap="none" rtlCol="0">
                <a:spAutoFit/>
              </a:bodyPr>
              <a:lstStyle/>
              <a:p>
                <a:r>
                  <a:rPr lang="el-GR" sz="1200" dirty="0">
                    <a:latin typeface="Calibri"/>
                  </a:rPr>
                  <a:t>Δ</a:t>
                </a:r>
                <a:r>
                  <a:rPr lang="en-US" sz="1200" dirty="0">
                    <a:latin typeface="Calibri"/>
                  </a:rPr>
                  <a:t>x</a:t>
                </a:r>
                <a:endParaRPr lang="en-US" sz="1200" dirty="0"/>
              </a:p>
            </p:txBody>
          </p:sp>
          <p:grpSp>
            <p:nvGrpSpPr>
              <p:cNvPr id="42" name="Group 41"/>
              <p:cNvGrpSpPr/>
              <p:nvPr/>
            </p:nvGrpSpPr>
            <p:grpSpPr>
              <a:xfrm>
                <a:off x="7772400" y="1295400"/>
                <a:ext cx="228600" cy="152400"/>
                <a:chOff x="7772400" y="1295400"/>
                <a:chExt cx="228600" cy="152400"/>
              </a:xfrm>
            </p:grpSpPr>
            <p:cxnSp>
              <p:nvCxnSpPr>
                <p:cNvPr id="32" name="Straight Connector 31"/>
                <p:cNvCxnSpPr/>
                <p:nvPr/>
              </p:nvCxnSpPr>
              <p:spPr>
                <a:xfrm>
                  <a:off x="7772400" y="13716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772400" y="1295400"/>
                  <a:ext cx="0" cy="1524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001000" y="1295400"/>
                  <a:ext cx="0" cy="1524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grpSp>
        <p:cxnSp>
          <p:nvCxnSpPr>
            <p:cNvPr id="48" name="Straight Arrow Connector 47"/>
            <p:cNvCxnSpPr/>
            <p:nvPr/>
          </p:nvCxnSpPr>
          <p:spPr>
            <a:xfrm flipV="1">
              <a:off x="5250875" y="2286000"/>
              <a:ext cx="152400" cy="15240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a:xfrm>
            <a:off x="155575" y="876419"/>
            <a:ext cx="891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09284" y="6212571"/>
            <a:ext cx="5791200" cy="523220"/>
          </a:xfrm>
          <a:prstGeom prst="rect">
            <a:avLst/>
          </a:prstGeom>
          <a:solidFill>
            <a:srgbClr val="FFFF00"/>
          </a:solidFill>
        </p:spPr>
        <p:txBody>
          <a:bodyPr wrap="square">
            <a:spAutoFit/>
          </a:bodyPr>
          <a:lstStyle/>
          <a:p>
            <a:r>
              <a:rPr lang="en-US" sz="1400" dirty="0"/>
              <a:t>Q2. How much work is done by the tension force at any time interval and why?</a:t>
            </a:r>
          </a:p>
        </p:txBody>
      </p:sp>
      <p:sp>
        <p:nvSpPr>
          <p:cNvPr id="50" name="Rectangle 49"/>
          <p:cNvSpPr/>
          <p:nvPr/>
        </p:nvSpPr>
        <p:spPr>
          <a:xfrm>
            <a:off x="6248400" y="6096000"/>
            <a:ext cx="2133600" cy="738664"/>
          </a:xfrm>
          <a:prstGeom prst="rect">
            <a:avLst/>
          </a:prstGeom>
          <a:solidFill>
            <a:srgbClr val="FFFF00"/>
          </a:solidFill>
        </p:spPr>
        <p:txBody>
          <a:bodyPr wrap="square">
            <a:spAutoFit/>
          </a:bodyPr>
          <a:lstStyle/>
          <a:p>
            <a:r>
              <a:rPr lang="en-US" sz="1400" dirty="0"/>
              <a:t>A) Zero because force is always perpendicular to the displacement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86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29" grpId="0" animBg="1"/>
      <p:bldP spid="30" grpId="0"/>
      <p:bldP spid="49" grpId="0" animBg="1"/>
      <p:bldP spid="50"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T-62-Ch8</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152400" y="685800"/>
            <a:ext cx="8915400"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600" b="1" dirty="0"/>
              <a:t>Q4: A 200 kg box is pulled along a horizontal surface by an engine. The coefficient of friction between the box and the surface is 0.400. The power the engine delivers to move the box at constant speed of 5.00 m/s is: (</a:t>
            </a:r>
            <a:r>
              <a:rPr lang="en-US" sz="1600" b="1" dirty="0" err="1"/>
              <a:t>Ans</a:t>
            </a:r>
            <a:r>
              <a:rPr lang="en-US" sz="1600" b="1" dirty="0"/>
              <a:t>: 3920 W) </a:t>
            </a:r>
          </a:p>
          <a:p>
            <a:r>
              <a:rPr lang="en-US" sz="1600" b="1" dirty="0">
                <a:solidFill>
                  <a:srgbClr val="0000FF"/>
                </a:solidFill>
              </a:rPr>
              <a:t>Q5. A 2.0 kg object is connected to one end of an </a:t>
            </a:r>
            <a:r>
              <a:rPr lang="en-US" sz="1600" b="1" dirty="0" err="1">
                <a:solidFill>
                  <a:srgbClr val="0000FF"/>
                </a:solidFill>
              </a:rPr>
              <a:t>unstretched</a:t>
            </a:r>
            <a:r>
              <a:rPr lang="en-US" sz="1600" b="1" dirty="0">
                <a:solidFill>
                  <a:srgbClr val="0000FF"/>
                </a:solidFill>
              </a:rPr>
              <a:t> spring which is attached to the ceiling by the other end and then the object is allowed to drop. The spring constant of the spring is 196 N/m. How far does it drop before coming to rest momentarily? (</a:t>
            </a:r>
            <a:r>
              <a:rPr lang="en-US" sz="1600" b="1" dirty="0" err="1">
                <a:solidFill>
                  <a:srgbClr val="0000FF"/>
                </a:solidFill>
              </a:rPr>
              <a:t>Ans</a:t>
            </a:r>
            <a:r>
              <a:rPr lang="en-US" sz="1600" b="1" dirty="0">
                <a:solidFill>
                  <a:srgbClr val="0000FF"/>
                </a:solidFill>
              </a:rPr>
              <a:t>: 0.20 m) </a:t>
            </a:r>
          </a:p>
          <a:p>
            <a:r>
              <a:rPr lang="en-US" sz="1600" b="1" dirty="0">
                <a:solidFill>
                  <a:srgbClr val="FF0000"/>
                </a:solidFill>
              </a:rPr>
              <a:t>Q6. A 2.0 kg block is thrown upward from the ground. At what height above the ground will the gravitational potential energy of the Earth-block system have increased by 490 J? (</a:t>
            </a:r>
            <a:r>
              <a:rPr lang="en-US" sz="1600" b="1" dirty="0" err="1">
                <a:solidFill>
                  <a:srgbClr val="FF0000"/>
                </a:solidFill>
              </a:rPr>
              <a:t>Ans</a:t>
            </a:r>
            <a:r>
              <a:rPr lang="en-US" sz="1600" b="1" dirty="0">
                <a:solidFill>
                  <a:srgbClr val="FF0000"/>
                </a:solidFill>
              </a:rPr>
              <a:t>: 25 m) </a:t>
            </a:r>
          </a:p>
          <a:p>
            <a:r>
              <a:rPr lang="en-US" sz="1600" b="1" dirty="0"/>
              <a:t>Q7. An ideal spring (compressed by 7.00 cm and initially at rest,) fires a 15.0 g block horizontally across a frictionless table top. The spring has a spring constant of 20.0 N/m. The speed of the block as it leaves the spring is: (Ans:2.56 m/s )</a:t>
            </a:r>
          </a:p>
          <a:p>
            <a:r>
              <a:rPr lang="en-US" sz="1600" b="1" dirty="0">
                <a:solidFill>
                  <a:srgbClr val="0000FF"/>
                </a:solidFill>
              </a:rPr>
              <a:t>Q8 : A small object of mass m on the end of a </a:t>
            </a:r>
            <a:r>
              <a:rPr lang="en-US" sz="1600" b="1" dirty="0" err="1">
                <a:solidFill>
                  <a:srgbClr val="0000FF"/>
                </a:solidFill>
              </a:rPr>
              <a:t>massless</a:t>
            </a:r>
            <a:r>
              <a:rPr lang="en-US" sz="1600" b="1" dirty="0">
                <a:solidFill>
                  <a:srgbClr val="0000FF"/>
                </a:solidFill>
              </a:rPr>
              <a:t> rod of length L is held vertically, initially. The rod is pivoted at the other end O. The object is then released from rest and allowed to A small object of mass m on the end of a </a:t>
            </a:r>
            <a:r>
              <a:rPr lang="en-US" sz="1600" b="1" dirty="0" err="1">
                <a:solidFill>
                  <a:srgbClr val="0000FF"/>
                </a:solidFill>
              </a:rPr>
              <a:t>massless</a:t>
            </a:r>
            <a:r>
              <a:rPr lang="en-US" sz="1600" b="1" dirty="0">
                <a:solidFill>
                  <a:srgbClr val="0000FF"/>
                </a:solidFill>
              </a:rPr>
              <a:t> rod of length L is held vertically, initially. The rod is pivoted at the other end O. The object is then released from rest and allowed to swing down in a circular path as shown in </a:t>
            </a:r>
            <a:r>
              <a:rPr lang="en-US" sz="1600" b="1" dirty="0">
                <a:solidFill>
                  <a:srgbClr val="FF0000"/>
                </a:solidFill>
              </a:rPr>
              <a:t>Fig. 2</a:t>
            </a:r>
            <a:r>
              <a:rPr lang="en-US" sz="1600" b="1" dirty="0">
                <a:solidFill>
                  <a:srgbClr val="0000FF"/>
                </a:solidFill>
              </a:rPr>
              <a:t>. What is the speed (v) of the object at the lowest point of its swing? (Assume no friction at the pivot) (</a:t>
            </a:r>
            <a:r>
              <a:rPr lang="en-US" sz="1600" b="1" dirty="0" err="1">
                <a:solidFill>
                  <a:srgbClr val="0000FF"/>
                </a:solidFill>
              </a:rPr>
              <a:t>Ans</a:t>
            </a:r>
            <a:r>
              <a:rPr lang="en-US" sz="1600" b="1" dirty="0">
                <a:solidFill>
                  <a:srgbClr val="0000FF"/>
                </a:solidFill>
              </a:rPr>
              <a:t>:  4gL) </a:t>
            </a:r>
          </a:p>
        </p:txBody>
      </p:sp>
      <p:grpSp>
        <p:nvGrpSpPr>
          <p:cNvPr id="11" name="Group 10"/>
          <p:cNvGrpSpPr/>
          <p:nvPr/>
        </p:nvGrpSpPr>
        <p:grpSpPr>
          <a:xfrm>
            <a:off x="838200" y="5334000"/>
            <a:ext cx="962025" cy="1394567"/>
            <a:chOff x="838200" y="5486400"/>
            <a:chExt cx="962025" cy="1394567"/>
          </a:xfrm>
        </p:grpSpPr>
        <p:pic>
          <p:nvPicPr>
            <p:cNvPr id="12" name="Picture 4"/>
            <p:cNvPicPr>
              <a:picLocks noChangeAspect="1" noChangeArrowheads="1"/>
            </p:cNvPicPr>
            <p:nvPr/>
          </p:nvPicPr>
          <p:blipFill>
            <a:blip r:embed="rId2" cstate="print"/>
            <a:srcRect/>
            <a:stretch>
              <a:fillRect/>
            </a:stretch>
          </p:blipFill>
          <p:spPr bwMode="auto">
            <a:xfrm>
              <a:off x="838200" y="5486400"/>
              <a:ext cx="962025" cy="1104900"/>
            </a:xfrm>
            <a:prstGeom prst="rect">
              <a:avLst/>
            </a:prstGeom>
            <a:noFill/>
            <a:ln w="9525">
              <a:noFill/>
              <a:miter lim="800000"/>
              <a:headEnd/>
              <a:tailEnd/>
            </a:ln>
          </p:spPr>
        </p:pic>
        <p:sp>
          <p:nvSpPr>
            <p:cNvPr id="13" name="TextBox 12"/>
            <p:cNvSpPr txBox="1"/>
            <p:nvPr/>
          </p:nvSpPr>
          <p:spPr>
            <a:xfrm>
              <a:off x="914400" y="6511635"/>
              <a:ext cx="622286" cy="369332"/>
            </a:xfrm>
            <a:prstGeom prst="rect">
              <a:avLst/>
            </a:prstGeom>
            <a:noFill/>
          </p:spPr>
          <p:txBody>
            <a:bodyPr wrap="none" rtlCol="0">
              <a:spAutoFit/>
            </a:bodyPr>
            <a:lstStyle/>
            <a:p>
              <a:r>
                <a:rPr lang="en-US" dirty="0"/>
                <a:t>Fig 2</a:t>
              </a:r>
            </a:p>
          </p:txBody>
        </p:sp>
      </p:gr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T-61-Ch7</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152400" y="762000"/>
            <a:ext cx="89154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Q1.</a:t>
            </a:r>
            <a:r>
              <a:rPr lang="en-US" sz="2000" dirty="0"/>
              <a:t> A 16 </a:t>
            </a:r>
            <a:r>
              <a:rPr lang="en-US" sz="2000" i="1" dirty="0"/>
              <a:t>kg </a:t>
            </a:r>
            <a:r>
              <a:rPr lang="en-US" sz="2000" dirty="0"/>
              <a:t>crate falls from rest from a height of 1.0 </a:t>
            </a:r>
            <a:r>
              <a:rPr lang="en-US" sz="2000" i="1" dirty="0"/>
              <a:t>m </a:t>
            </a:r>
            <a:r>
              <a:rPr lang="en-US" sz="2000" dirty="0"/>
              <a:t>onto a spring scale with a spring constant of 2.74 × 10</a:t>
            </a:r>
            <a:r>
              <a:rPr lang="en-US" sz="2000" baseline="30000" dirty="0"/>
              <a:t>3 </a:t>
            </a:r>
            <a:r>
              <a:rPr lang="en-US" sz="2000" i="1" dirty="0"/>
              <a:t>N</a:t>
            </a:r>
            <a:r>
              <a:rPr lang="en-US" sz="2000" dirty="0"/>
              <a:t>/</a:t>
            </a:r>
            <a:r>
              <a:rPr lang="en-US" sz="2000" i="1" dirty="0"/>
              <a:t>m</a:t>
            </a:r>
            <a:r>
              <a:rPr lang="en-US" sz="2000" dirty="0"/>
              <a:t>. Find the maximum distance the spring is compressed. (</a:t>
            </a:r>
            <a:r>
              <a:rPr lang="en-US" sz="2000" dirty="0" err="1"/>
              <a:t>Ans</a:t>
            </a:r>
            <a:r>
              <a:rPr lang="en-US" sz="2000" dirty="0"/>
              <a:t>: 40 cm) </a:t>
            </a:r>
          </a:p>
          <a:p>
            <a:endParaRPr lang="en-US" sz="2000" dirty="0"/>
          </a:p>
          <a:p>
            <a:r>
              <a:rPr lang="en-US" sz="2000" b="1" dirty="0"/>
              <a:t>Q2. </a:t>
            </a:r>
            <a:r>
              <a:rPr lang="en-US" sz="2000" dirty="0"/>
              <a:t>A 4.0 </a:t>
            </a:r>
            <a:r>
              <a:rPr lang="en-US" sz="2000" i="1" dirty="0"/>
              <a:t>kg </a:t>
            </a:r>
            <a:r>
              <a:rPr lang="en-US" sz="2000" dirty="0"/>
              <a:t>cart starts up an incline with a speed of 3.0 </a:t>
            </a:r>
            <a:r>
              <a:rPr lang="en-US" sz="2000" i="1" dirty="0"/>
              <a:t>m/s </a:t>
            </a:r>
            <a:r>
              <a:rPr lang="en-US" sz="2000" dirty="0"/>
              <a:t>and comes to rest 2.0 </a:t>
            </a:r>
            <a:r>
              <a:rPr lang="en-US" sz="2000" i="1" dirty="0"/>
              <a:t>m </a:t>
            </a:r>
            <a:r>
              <a:rPr lang="en-US" sz="2000" dirty="0"/>
              <a:t>up the incline. The net work done on the cart is: (</a:t>
            </a:r>
            <a:r>
              <a:rPr lang="en-US" sz="2000" dirty="0" err="1"/>
              <a:t>Ans</a:t>
            </a:r>
            <a:r>
              <a:rPr lang="en-US" sz="2000" dirty="0"/>
              <a:t>: -18 </a:t>
            </a:r>
            <a:r>
              <a:rPr lang="en-US" sz="2000" i="1" dirty="0"/>
              <a:t>J )</a:t>
            </a:r>
          </a:p>
          <a:p>
            <a:endParaRPr lang="en-US" sz="2000" dirty="0"/>
          </a:p>
          <a:p>
            <a:r>
              <a:rPr lang="en-US" sz="2000" b="1" dirty="0"/>
              <a:t>Q3</a:t>
            </a:r>
            <a:r>
              <a:rPr lang="en-US" sz="2000" dirty="0"/>
              <a:t>. A net horizontal force of 50 </a:t>
            </a:r>
            <a:r>
              <a:rPr lang="en-US" sz="2000" i="1" dirty="0"/>
              <a:t>N </a:t>
            </a:r>
            <a:r>
              <a:rPr lang="en-US" sz="2000" dirty="0"/>
              <a:t>is acting on a 2.0 </a:t>
            </a:r>
            <a:r>
              <a:rPr lang="en-US" sz="2000" i="1" dirty="0"/>
              <a:t>kg </a:t>
            </a:r>
            <a:r>
              <a:rPr lang="en-US" sz="2000" dirty="0"/>
              <a:t>crate that starts from rest on a horizontal frictionless surface. At the instant the object has traveled 2.0 </a:t>
            </a:r>
            <a:r>
              <a:rPr lang="en-US" sz="2000" i="1" dirty="0"/>
              <a:t>m</a:t>
            </a:r>
            <a:r>
              <a:rPr lang="en-US" sz="2000" dirty="0"/>
              <a:t>, the rate at which this net force doing work is: (</a:t>
            </a:r>
            <a:r>
              <a:rPr lang="en-US" sz="2000" dirty="0" err="1"/>
              <a:t>Ans</a:t>
            </a:r>
            <a:r>
              <a:rPr lang="en-US" sz="2000" dirty="0"/>
              <a:t>: 500 </a:t>
            </a:r>
            <a:r>
              <a:rPr lang="en-US" sz="2000" i="1" dirty="0"/>
              <a:t>W) </a:t>
            </a:r>
          </a:p>
          <a:p>
            <a:endParaRPr lang="en-US" sz="2000" dirty="0"/>
          </a:p>
          <a:p>
            <a:r>
              <a:rPr lang="en-US" sz="2000" b="1" dirty="0"/>
              <a:t>Q4</a:t>
            </a:r>
            <a:r>
              <a:rPr lang="en-US" sz="2000" dirty="0"/>
              <a:t>. At time t = 0 a single force F acts on a 2.0 kg particle and changes its velocity from  v</a:t>
            </a:r>
            <a:r>
              <a:rPr lang="en-US" sz="2000" baseline="-25000" dirty="0"/>
              <a:t>i</a:t>
            </a:r>
            <a:r>
              <a:rPr lang="en-US" sz="2000" dirty="0"/>
              <a:t> = (4.0i -3.0 j) m/s at t =0 s to </a:t>
            </a:r>
            <a:r>
              <a:rPr lang="en-US" sz="2000" dirty="0" err="1"/>
              <a:t>v</a:t>
            </a:r>
            <a:r>
              <a:rPr lang="en-US" sz="2000" baseline="-25000" dirty="0" err="1"/>
              <a:t>f</a:t>
            </a:r>
            <a:r>
              <a:rPr lang="en-US" sz="2000" baseline="-25000" dirty="0"/>
              <a:t> </a:t>
            </a:r>
            <a:r>
              <a:rPr lang="en-US" sz="2000" dirty="0"/>
              <a:t>= (4.0i +3.0 j) m/s at t = 3.0 s. During this time the work done by F on the particle is: (</a:t>
            </a:r>
            <a:r>
              <a:rPr lang="en-US" sz="2000" dirty="0" err="1"/>
              <a:t>Ans</a:t>
            </a:r>
            <a:r>
              <a:rPr lang="en-US" sz="2000" dirty="0"/>
              <a:t>: 0)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T-61-Ch8</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152400" y="762000"/>
            <a:ext cx="89154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Q5. A 2.2 </a:t>
            </a:r>
            <a:r>
              <a:rPr lang="en-US" sz="2000" b="1" i="1" dirty="0"/>
              <a:t>kg </a:t>
            </a:r>
            <a:r>
              <a:rPr lang="en-US" sz="2000" b="1" dirty="0"/>
              <a:t>block starts from rest on a rough inclined plane that makes an angle of 25° with the horizontal. The coefficient of kinetic friction is 0.25. As the block slides 2.0 </a:t>
            </a:r>
            <a:r>
              <a:rPr lang="en-US" sz="2000" b="1" i="1" dirty="0"/>
              <a:t>m </a:t>
            </a:r>
            <a:r>
              <a:rPr lang="en-US" sz="2000" b="1" dirty="0"/>
              <a:t>down the plane, the mechanical energy of the Earth-block system changes by: (</a:t>
            </a:r>
            <a:r>
              <a:rPr lang="en-US" sz="2000" b="1" dirty="0" err="1"/>
              <a:t>Ans</a:t>
            </a:r>
            <a:r>
              <a:rPr lang="en-US" sz="2000" b="1" dirty="0"/>
              <a:t>:  −9.8 </a:t>
            </a:r>
            <a:r>
              <a:rPr lang="en-US" sz="2000" b="1" i="1" dirty="0"/>
              <a:t>J) </a:t>
            </a:r>
            <a:endParaRPr lang="en-US" sz="2000" b="1" u="sng" dirty="0"/>
          </a:p>
          <a:p>
            <a:r>
              <a:rPr lang="en-US" sz="2000" b="1" dirty="0">
                <a:solidFill>
                  <a:srgbClr val="FF0000"/>
                </a:solidFill>
              </a:rPr>
              <a:t>Q6. An ideal spring with a 20 </a:t>
            </a:r>
            <a:r>
              <a:rPr lang="en-US" sz="2000" b="1" i="1" dirty="0">
                <a:solidFill>
                  <a:srgbClr val="FF0000"/>
                </a:solidFill>
              </a:rPr>
              <a:t>N/m </a:t>
            </a:r>
            <a:r>
              <a:rPr lang="en-US" sz="2000" b="1" dirty="0">
                <a:solidFill>
                  <a:srgbClr val="FF0000"/>
                </a:solidFill>
              </a:rPr>
              <a:t>spring constant is compressed by a 10 </a:t>
            </a:r>
            <a:r>
              <a:rPr lang="en-US" sz="2000" b="1" i="1" dirty="0">
                <a:solidFill>
                  <a:srgbClr val="FF0000"/>
                </a:solidFill>
              </a:rPr>
              <a:t>N </a:t>
            </a:r>
            <a:r>
              <a:rPr lang="en-US" sz="2000" b="1" dirty="0">
                <a:solidFill>
                  <a:srgbClr val="FF0000"/>
                </a:solidFill>
              </a:rPr>
              <a:t>force. The potential energy stored in the spring is: (</a:t>
            </a:r>
            <a:r>
              <a:rPr lang="en-US" sz="2000" b="1" dirty="0" err="1">
                <a:solidFill>
                  <a:srgbClr val="FF0000"/>
                </a:solidFill>
              </a:rPr>
              <a:t>Ans</a:t>
            </a:r>
            <a:r>
              <a:rPr lang="en-US" sz="2000" b="1" dirty="0">
                <a:solidFill>
                  <a:srgbClr val="FF0000"/>
                </a:solidFill>
              </a:rPr>
              <a:t>:  2.5 </a:t>
            </a:r>
            <a:r>
              <a:rPr lang="en-US" sz="2000" b="1" i="1" dirty="0">
                <a:solidFill>
                  <a:srgbClr val="FF0000"/>
                </a:solidFill>
              </a:rPr>
              <a:t>J) </a:t>
            </a:r>
            <a:endParaRPr lang="en-US" sz="2000" b="1" dirty="0">
              <a:solidFill>
                <a:srgbClr val="FF0000"/>
              </a:solidFill>
            </a:endParaRPr>
          </a:p>
          <a:p>
            <a:r>
              <a:rPr lang="en-US" sz="2000" b="1" dirty="0">
                <a:solidFill>
                  <a:srgbClr val="0000FF"/>
                </a:solidFill>
              </a:rPr>
              <a:t>Q7. An object of mass </a:t>
            </a:r>
            <a:r>
              <a:rPr lang="en-US" sz="2000" b="1" i="1" dirty="0">
                <a:solidFill>
                  <a:srgbClr val="0000FF"/>
                </a:solidFill>
              </a:rPr>
              <a:t>m</a:t>
            </a:r>
            <a:r>
              <a:rPr lang="en-US" sz="2000" b="1" dirty="0">
                <a:solidFill>
                  <a:srgbClr val="0000FF"/>
                </a:solidFill>
              </a:rPr>
              <a:t>, attached to a light cord of length </a:t>
            </a:r>
            <a:r>
              <a:rPr lang="en-US" sz="2000" b="1" i="1" dirty="0">
                <a:solidFill>
                  <a:srgbClr val="0000FF"/>
                </a:solidFill>
              </a:rPr>
              <a:t>L</a:t>
            </a:r>
            <a:r>
              <a:rPr lang="en-US" sz="2000" b="1" dirty="0">
                <a:solidFill>
                  <a:srgbClr val="0000FF"/>
                </a:solidFill>
              </a:rPr>
              <a:t>, is held horizontally from a fixed support as shown in </a:t>
            </a:r>
            <a:r>
              <a:rPr lang="en-US" sz="2000" b="1" dirty="0"/>
              <a:t>Fig 1</a:t>
            </a:r>
            <a:r>
              <a:rPr lang="en-US" sz="2000" b="1" dirty="0">
                <a:solidFill>
                  <a:srgbClr val="0000FF"/>
                </a:solidFill>
              </a:rPr>
              <a:t>. The object is then released from rest. What is the tension force in the cord when the object is at the lowest point of its swing? (</a:t>
            </a:r>
            <a:r>
              <a:rPr lang="en-US" sz="2000" b="1" dirty="0" err="1">
                <a:solidFill>
                  <a:srgbClr val="0000FF"/>
                </a:solidFill>
              </a:rPr>
              <a:t>Ans</a:t>
            </a:r>
            <a:r>
              <a:rPr lang="en-US" sz="2000" b="1" dirty="0">
                <a:solidFill>
                  <a:srgbClr val="0000FF"/>
                </a:solidFill>
              </a:rPr>
              <a:t>: 3 </a:t>
            </a:r>
            <a:r>
              <a:rPr lang="en-US" sz="2000" b="1" i="1" dirty="0">
                <a:solidFill>
                  <a:srgbClr val="0000FF"/>
                </a:solidFill>
              </a:rPr>
              <a:t>mg) </a:t>
            </a:r>
            <a:endParaRPr lang="en-US" sz="2000" b="1" dirty="0">
              <a:solidFill>
                <a:srgbClr val="0000FF"/>
              </a:solidFill>
            </a:endParaRPr>
          </a:p>
          <a:p>
            <a:r>
              <a:rPr lang="en-US" sz="2000" b="1" dirty="0"/>
              <a:t>Q8. A block of mass 2.0 </a:t>
            </a:r>
            <a:r>
              <a:rPr lang="en-US" sz="2000" b="1" i="1" dirty="0"/>
              <a:t>kg </a:t>
            </a:r>
            <a:r>
              <a:rPr lang="en-US" sz="2000" b="1" dirty="0"/>
              <a:t>is initially moving to the right on a horizontal frictionless surface at a speed 5.0 </a:t>
            </a:r>
            <a:r>
              <a:rPr lang="en-US" sz="2000" b="1" i="1" dirty="0"/>
              <a:t>m/s</a:t>
            </a:r>
            <a:r>
              <a:rPr lang="en-US" sz="2000" b="1" dirty="0"/>
              <a:t>. It then compresses a spring of spring constant 100 </a:t>
            </a:r>
            <a:r>
              <a:rPr lang="en-US" sz="2000" b="1" i="1" dirty="0"/>
              <a:t>N/m</a:t>
            </a:r>
            <a:r>
              <a:rPr lang="en-US" sz="2000" b="1" dirty="0"/>
              <a:t>. At the instant when the kinetic energy of the block is equal to the potential energy of the spring, the spring is compressed a distance of: (</a:t>
            </a:r>
            <a:r>
              <a:rPr lang="en-US" sz="2000" b="1" dirty="0" err="1"/>
              <a:t>Ans</a:t>
            </a:r>
            <a:r>
              <a:rPr lang="en-US" sz="2000" b="1" dirty="0"/>
              <a:t>:  0.50 </a:t>
            </a:r>
            <a:r>
              <a:rPr lang="en-US" sz="2000" b="1" i="1" dirty="0"/>
              <a:t>m )</a:t>
            </a:r>
            <a:endParaRPr lang="en-US" sz="2000" b="1" dirty="0"/>
          </a:p>
        </p:txBody>
      </p:sp>
      <p:pic>
        <p:nvPicPr>
          <p:cNvPr id="195587" name="Picture 3"/>
          <p:cNvPicPr>
            <a:picLocks noChangeAspect="1" noChangeArrowheads="1"/>
          </p:cNvPicPr>
          <p:nvPr/>
        </p:nvPicPr>
        <p:blipFill>
          <a:blip r:embed="rId2" cstate="print"/>
          <a:srcRect/>
          <a:stretch>
            <a:fillRect/>
          </a:stretch>
        </p:blipFill>
        <p:spPr bwMode="auto">
          <a:xfrm>
            <a:off x="1981200" y="5575205"/>
            <a:ext cx="1524000" cy="105419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D07E816A9134543AC84FD18F08BD3D6" ma:contentTypeVersion="0" ma:contentTypeDescription="Create a new document." ma:contentTypeScope="" ma:versionID="c644bf2c8f011bec2447be5e5d7fc4e6">
  <xsd:schema xmlns:xsd="http://www.w3.org/2001/XMLSchema" xmlns:xs="http://www.w3.org/2001/XMLSchema" xmlns:p="http://schemas.microsoft.com/office/2006/metadata/properties" targetNamespace="http://schemas.microsoft.com/office/2006/metadata/properties" ma:root="true" ma:fieldsID="9b8973bba12d00968c1fa681494fe1f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A77819-FBD0-4FB3-8BE3-9248C554A7BD}">
  <ds:schemaRefs>
    <ds:schemaRef ds:uri="http://schemas.microsoft.com/office/2006/documentManagement/type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http://purl.org/dc/terms/"/>
    <ds:schemaRef ds:uri="http://purl.org/dc/elements/1.1/"/>
    <ds:schemaRef ds:uri="http://www.w3.org/XML/1998/namespace"/>
  </ds:schemaRefs>
</ds:datastoreItem>
</file>

<file path=customXml/itemProps2.xml><?xml version="1.0" encoding="utf-8"?>
<ds:datastoreItem xmlns:ds="http://schemas.openxmlformats.org/officeDocument/2006/customXml" ds:itemID="{868C3666-A818-4B7C-BF85-2F457A0E7F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13FF93A-5113-449C-92F8-4A382C72E6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28942</TotalTime>
  <Words>10860</Words>
  <Application>Microsoft Office PowerPoint</Application>
  <PresentationFormat>On-screen Show (4:3)</PresentationFormat>
  <Paragraphs>850</Paragraphs>
  <Slides>92</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92</vt:i4>
      </vt:variant>
    </vt:vector>
  </HeadingPairs>
  <TitlesOfParts>
    <vt:vector size="102" baseType="lpstr">
      <vt:lpstr>Arial</vt:lpstr>
      <vt:lpstr>Calibri</vt:lpstr>
      <vt:lpstr>Cambria Math</vt:lpstr>
      <vt:lpstr>Comic Sans MS</vt:lpstr>
      <vt:lpstr>Symbol</vt:lpstr>
      <vt:lpstr>Times New Roman</vt:lpstr>
      <vt:lpstr>Office Theme</vt:lpstr>
      <vt:lpstr>Equation</vt:lpstr>
      <vt:lpstr>معادلة</vt:lpstr>
      <vt:lpstr>Microsoft Equation 3.0</vt:lpstr>
      <vt:lpstr>Chapter 7 and 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of Power</vt:lpstr>
      <vt:lpstr>PowerPoint Presentation</vt:lpstr>
      <vt:lpstr>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More Examples: Non-conservative force</vt:lpstr>
      <vt:lpstr>PowerPoint Presentation</vt:lpstr>
      <vt:lpstr>PowerPoint Presentation</vt:lpstr>
      <vt:lpstr>PowerPoint Presentation</vt:lpstr>
      <vt:lpstr>PowerPoint Presentation</vt:lpstr>
      <vt:lpstr>PowerPoint Presentation</vt:lpstr>
      <vt:lpstr>Q2: In Figure a horizontal force Fa of magnitude 20.0 N is applied to 3.00 Kg Psychology book as the book slides a distance d = 0.500 m up a frictionless ramp at an angle Θ = 300. During the displacement what is the work done on the book by  (a) the net force,  (b) the gravitational force  (c) the normal force?   If the book has zero kinetic energy at the start of the displacement what is the  (d) speed  (e) potential energy  (f) power at the end of the displacement? </vt:lpstr>
      <vt:lpstr>PowerPoint Presentation</vt:lpstr>
      <vt:lpstr>PowerPoint Presentation</vt:lpstr>
      <vt:lpstr>PowerPoint Presentation</vt:lpstr>
      <vt:lpstr>PowerPoint Presentation</vt:lpstr>
      <vt:lpstr>PowerPoint Presentation</vt:lpstr>
      <vt:lpstr>PowerPoint Presentation</vt:lpstr>
      <vt:lpstr>T-102-ch7 and 8 </vt:lpstr>
      <vt:lpstr>T-102-ch7 and 8 </vt:lpstr>
      <vt:lpstr>T-101-ch7 and 8 </vt:lpstr>
      <vt:lpstr>T-101-ch7 and 8 </vt:lpstr>
      <vt:lpstr>T-92-ch7 and 8 </vt:lpstr>
      <vt:lpstr>T-92-ch7 and 8 </vt:lpstr>
      <vt:lpstr>T-91-ch7 and 8 </vt:lpstr>
      <vt:lpstr>T-91-ch7 and 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Work</dc:title>
  <dc:creator>test</dc:creator>
  <cp:lastModifiedBy>Dr. Kunwar</cp:lastModifiedBy>
  <cp:revision>669</cp:revision>
  <dcterms:created xsi:type="dcterms:W3CDTF">2009-11-09T08:57:59Z</dcterms:created>
  <dcterms:modified xsi:type="dcterms:W3CDTF">2016-10-27T12:28:36Z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0x010100ED07E816A9134543AC84FD18F08BD3D6</vt:lpwstr>
  </property>
</Properties>
</file>