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6" r:id="rId2"/>
    <p:sldId id="269" r:id="rId3"/>
    <p:sldId id="297" r:id="rId4"/>
    <p:sldId id="301" r:id="rId5"/>
    <p:sldId id="302" r:id="rId6"/>
    <p:sldId id="294" r:id="rId7"/>
    <p:sldId id="303" r:id="rId8"/>
    <p:sldId id="304" r:id="rId9"/>
    <p:sldId id="268" r:id="rId10"/>
    <p:sldId id="300" r:id="rId11"/>
    <p:sldId id="295" r:id="rId12"/>
    <p:sldId id="296" r:id="rId13"/>
    <p:sldId id="299" r:id="rId14"/>
    <p:sldId id="339" r:id="rId15"/>
    <p:sldId id="341" r:id="rId16"/>
    <p:sldId id="319" r:id="rId17"/>
    <p:sldId id="330" r:id="rId18"/>
    <p:sldId id="305" r:id="rId19"/>
    <p:sldId id="307" r:id="rId20"/>
    <p:sldId id="308" r:id="rId21"/>
    <p:sldId id="321" r:id="rId22"/>
    <p:sldId id="344" r:id="rId23"/>
    <p:sldId id="342" r:id="rId24"/>
    <p:sldId id="322" r:id="rId25"/>
    <p:sldId id="309" r:id="rId26"/>
    <p:sldId id="311" r:id="rId27"/>
    <p:sldId id="336" r:id="rId28"/>
    <p:sldId id="337" r:id="rId29"/>
    <p:sldId id="343" r:id="rId30"/>
    <p:sldId id="310" r:id="rId31"/>
    <p:sldId id="316" r:id="rId32"/>
    <p:sldId id="318" r:id="rId33"/>
    <p:sldId id="317" r:id="rId34"/>
    <p:sldId id="324" r:id="rId35"/>
    <p:sldId id="286" r:id="rId36"/>
    <p:sldId id="289" r:id="rId37"/>
    <p:sldId id="293" r:id="rId38"/>
    <p:sldId id="331" r:id="rId39"/>
    <p:sldId id="320" r:id="rId40"/>
    <p:sldId id="323" r:id="rId41"/>
    <p:sldId id="332" r:id="rId42"/>
    <p:sldId id="327" r:id="rId43"/>
    <p:sldId id="328" r:id="rId44"/>
    <p:sldId id="329" r:id="rId45"/>
    <p:sldId id="325" r:id="rId46"/>
    <p:sldId id="288" r:id="rId47"/>
    <p:sldId id="290" r:id="rId48"/>
    <p:sldId id="291" r:id="rId49"/>
    <p:sldId id="334" r:id="rId50"/>
    <p:sldId id="335" r:id="rId51"/>
    <p:sldId id="33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9" autoAdjust="0"/>
    <p:restoredTop sz="94718" autoAdjust="0"/>
  </p:normalViewPr>
  <p:slideViewPr>
    <p:cSldViewPr>
      <p:cViewPr varScale="1">
        <p:scale>
          <a:sx n="89" d="100"/>
          <a:sy n="89" d="100"/>
        </p:scale>
        <p:origin x="126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6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6.wmf"/><Relationship Id="rId7" Type="http://schemas.openxmlformats.org/officeDocument/2006/relationships/image" Target="../media/image92.wmf"/><Relationship Id="rId2" Type="http://schemas.openxmlformats.org/officeDocument/2006/relationships/image" Target="../media/image90.wmf"/><Relationship Id="rId1" Type="http://schemas.openxmlformats.org/officeDocument/2006/relationships/image" Target="../media/image65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9" Type="http://schemas.openxmlformats.org/officeDocument/2006/relationships/image" Target="../media/image10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90.wmf"/><Relationship Id="rId1" Type="http://schemas.openxmlformats.org/officeDocument/2006/relationships/image" Target="../media/image65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90.wmf"/><Relationship Id="rId1" Type="http://schemas.openxmlformats.org/officeDocument/2006/relationships/image" Target="../media/image65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10" Type="http://schemas.openxmlformats.org/officeDocument/2006/relationships/image" Target="../media/image108.wmf"/><Relationship Id="rId4" Type="http://schemas.openxmlformats.org/officeDocument/2006/relationships/image" Target="../media/image110.wmf"/><Relationship Id="rId9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3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762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AFFD-0A9F-4608-809D-5DF02808DEC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ADEC1-D7C5-4758-9610-58994CD5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2.wmf"/><Relationship Id="rId26" Type="http://schemas.openxmlformats.org/officeDocument/2006/relationships/oleObject" Target="../embeddings/oleObject58.bin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3.bin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50.bin"/><Relationship Id="rId24" Type="http://schemas.openxmlformats.org/officeDocument/2006/relationships/oleObject" Target="../embeddings/oleObject57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Relationship Id="rId27" Type="http://schemas.openxmlformats.org/officeDocument/2006/relationships/image" Target="../media/image5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60.bin"/><Relationship Id="rId21" Type="http://schemas.openxmlformats.org/officeDocument/2006/relationships/oleObject" Target="../embeddings/oleObject69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68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2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82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8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92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9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100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20" Type="http://schemas.openxmlformats.org/officeDocument/2006/relationships/image" Target="../media/image101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97.wmf"/><Relationship Id="rId19" Type="http://schemas.openxmlformats.org/officeDocument/2006/relationships/oleObject" Target="../embeddings/oleObject110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9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07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6.wmf"/><Relationship Id="rId20" Type="http://schemas.openxmlformats.org/officeDocument/2006/relationships/image" Target="../media/image10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119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0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25.bin"/><Relationship Id="rId18" Type="http://schemas.openxmlformats.org/officeDocument/2006/relationships/image" Target="../media/image106.wmf"/><Relationship Id="rId3" Type="http://schemas.openxmlformats.org/officeDocument/2006/relationships/oleObject" Target="../embeddings/oleObject120.bin"/><Relationship Id="rId21" Type="http://schemas.openxmlformats.org/officeDocument/2006/relationships/oleObject" Target="../embeddings/oleObject129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20" Type="http://schemas.openxmlformats.org/officeDocument/2006/relationships/image" Target="../media/image10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28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12.wmf"/><Relationship Id="rId22" Type="http://schemas.openxmlformats.org/officeDocument/2006/relationships/image" Target="../media/image108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1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1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13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6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43.wmf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575272" y="2029361"/>
            <a:ext cx="2215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Chapter 3</a:t>
            </a:r>
            <a:endParaRPr lang="en-US" sz="4000" dirty="0">
              <a:latin typeface="Calibri" pitchFamily="34" charset="0"/>
            </a:endParaRPr>
          </a:p>
          <a:p>
            <a:pPr algn="ctr" rtl="0"/>
            <a:r>
              <a:rPr lang="en-US" sz="4000" dirty="0" smtClean="0">
                <a:latin typeface="Calibri" pitchFamily="34" charset="0"/>
              </a:rPr>
              <a:t>(Vectors)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505200"/>
            <a:ext cx="5160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Addition of vectors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Resolution of vector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Multiplication of vector (Scalar and vector Products)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57200" y="0"/>
            <a:ext cx="8226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  <a:latin typeface="Comic Sans MS" pitchFamily="66" charset="0"/>
              </a:rPr>
              <a:t>Triangle Law of Vector: Vector addition</a:t>
            </a:r>
            <a:endParaRPr lang="en-US" sz="32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 flipH="1" flipV="1">
            <a:off x="2132806" y="4191000"/>
            <a:ext cx="4419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533400" y="2819400"/>
            <a:ext cx="1524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533400" y="4162425"/>
            <a:ext cx="1524000" cy="265113"/>
            <a:chOff x="533400" y="4162425"/>
            <a:chExt cx="1524000" cy="265113"/>
          </a:xfrm>
        </p:grpSpPr>
        <p:cxnSp>
          <p:nvCxnSpPr>
            <p:cNvPr id="49" name="Straight Arrow Connector 48"/>
            <p:cNvCxnSpPr/>
            <p:nvPr/>
          </p:nvCxnSpPr>
          <p:spPr>
            <a:xfrm rot="10800000">
              <a:off x="533400" y="41910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2" name="Object 4"/>
            <p:cNvGraphicFramePr>
              <a:graphicFrameLocks noChangeAspect="1"/>
            </p:cNvGraphicFramePr>
            <p:nvPr/>
          </p:nvGraphicFramePr>
          <p:xfrm>
            <a:off x="1104900" y="4162425"/>
            <a:ext cx="53340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1" name="Equation" r:id="rId3" imgW="444240" imgH="253800" progId="Equation.3">
                    <p:embed/>
                  </p:oleObj>
                </mc:Choice>
                <mc:Fallback>
                  <p:oleObj name="Equation" r:id="rId3" imgW="444240" imgH="253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900" y="4162425"/>
                          <a:ext cx="533400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Group 74"/>
          <p:cNvGrpSpPr/>
          <p:nvPr/>
        </p:nvGrpSpPr>
        <p:grpSpPr>
          <a:xfrm>
            <a:off x="3190875" y="2514600"/>
            <a:ext cx="466725" cy="1371600"/>
            <a:chOff x="150178" y="2820194"/>
            <a:chExt cx="466725" cy="1371600"/>
          </a:xfrm>
        </p:grpSpPr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-152400" y="3505200"/>
              <a:ext cx="1371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5"/>
            <p:cNvGraphicFramePr>
              <a:graphicFrameLocks noChangeAspect="1"/>
            </p:cNvGraphicFramePr>
            <p:nvPr/>
          </p:nvGraphicFramePr>
          <p:xfrm>
            <a:off x="150178" y="3270250"/>
            <a:ext cx="4667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2" name="Equation" r:id="rId5" imgW="266400" imgH="266400" progId="Equation.3">
                    <p:embed/>
                  </p:oleObj>
                </mc:Choice>
                <mc:Fallback>
                  <p:oleObj name="Equation" r:id="rId5" imgW="266400" imgH="2664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178" y="3270250"/>
                          <a:ext cx="466725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Group 67"/>
          <p:cNvGrpSpPr/>
          <p:nvPr/>
        </p:nvGrpSpPr>
        <p:grpSpPr>
          <a:xfrm>
            <a:off x="228600" y="2362200"/>
            <a:ext cx="2222716" cy="2274332"/>
            <a:chOff x="228600" y="2362200"/>
            <a:chExt cx="2222716" cy="2274332"/>
          </a:xfrm>
        </p:grpSpPr>
        <p:sp>
          <p:nvSpPr>
            <p:cNvPr id="35" name="TextBox 34"/>
            <p:cNvSpPr txBox="1"/>
            <p:nvPr/>
          </p:nvSpPr>
          <p:spPr>
            <a:xfrm>
              <a:off x="2133600" y="42672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8600" y="23622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5760" y="41910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1295400" y="3038475"/>
          <a:ext cx="19399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3" name="Equation" r:id="rId7" imgW="1028520" imgH="266400" progId="Equation.3">
                  <p:embed/>
                </p:oleObj>
              </mc:Choice>
              <mc:Fallback>
                <p:oleObj name="Equation" r:id="rId7" imgW="1028520" imgH="266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38475"/>
                        <a:ext cx="19399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43600" y="3733800"/>
            <a:ext cx="2057400" cy="341313"/>
            <a:chOff x="5943600" y="3733800"/>
            <a:chExt cx="2057400" cy="341313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943600" y="3733800"/>
              <a:ext cx="2057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267" name="Object 19"/>
            <p:cNvGraphicFramePr>
              <a:graphicFrameLocks noChangeAspect="1"/>
            </p:cNvGraphicFramePr>
            <p:nvPr/>
          </p:nvGraphicFramePr>
          <p:xfrm>
            <a:off x="6751638" y="3810000"/>
            <a:ext cx="28892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4" name="Equation" r:id="rId9" imgW="241200" imgH="253800" progId="Equation.3">
                    <p:embed/>
                  </p:oleObj>
                </mc:Choice>
                <mc:Fallback>
                  <p:oleObj name="Equation" r:id="rId9" imgW="241200" imgH="2538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1638" y="3810000"/>
                          <a:ext cx="288925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6476206" y="1600994"/>
            <a:ext cx="534194" cy="1447800"/>
            <a:chOff x="6476206" y="1600994"/>
            <a:chExt cx="534194" cy="1447800"/>
          </a:xfrm>
        </p:grpSpPr>
        <p:graphicFrame>
          <p:nvGraphicFramePr>
            <p:cNvPr id="53268" name="Object 20"/>
            <p:cNvGraphicFramePr>
              <a:graphicFrameLocks noChangeAspect="1"/>
            </p:cNvGraphicFramePr>
            <p:nvPr/>
          </p:nvGraphicFramePr>
          <p:xfrm>
            <a:off x="6543675" y="2057400"/>
            <a:ext cx="466725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5" name="Equation" r:id="rId11" imgW="266400" imgH="266400" progId="Equation.3">
                    <p:embed/>
                  </p:oleObj>
                </mc:Choice>
                <mc:Fallback>
                  <p:oleObj name="Equation" r:id="rId11" imgW="266400" imgH="26640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675" y="2057400"/>
                          <a:ext cx="466725" cy="319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753100" y="2324100"/>
              <a:ext cx="1447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0" y="762000"/>
            <a:ext cx="529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Rule 1: Put the head of vector </a:t>
            </a: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/>
              <a:t> to the tail of vector 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1154668"/>
            <a:ext cx="773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Rule 2: The resultant vector will be the line joining the tail of </a:t>
            </a:r>
            <a:r>
              <a:rPr lang="en-US" b="1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/>
              <a:t> to the head of 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5943600" y="2362200"/>
            <a:ext cx="19812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19"/>
          <p:cNvGraphicFramePr>
            <a:graphicFrameLocks noChangeAspect="1"/>
          </p:cNvGraphicFramePr>
          <p:nvPr/>
        </p:nvGraphicFramePr>
        <p:xfrm>
          <a:off x="6019800" y="2743200"/>
          <a:ext cx="9874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6" name="Equation" r:id="rId13" imgW="825480" imgH="266400" progId="Equation.3">
                  <p:embed/>
                </p:oleObj>
              </mc:Choice>
              <mc:Fallback>
                <p:oleObj name="Equation" r:id="rId13" imgW="825480" imgH="2664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9874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" name="Group 161"/>
          <p:cNvGrpSpPr/>
          <p:nvPr/>
        </p:nvGrpSpPr>
        <p:grpSpPr>
          <a:xfrm>
            <a:off x="5110162" y="4280217"/>
            <a:ext cx="1809213" cy="807721"/>
            <a:chOff x="5257800" y="5166360"/>
            <a:chExt cx="1809213" cy="807721"/>
          </a:xfrm>
        </p:grpSpPr>
        <p:graphicFrame>
          <p:nvGraphicFramePr>
            <p:cNvPr id="70" name="Object 5"/>
            <p:cNvGraphicFramePr>
              <a:graphicFrameLocks noChangeAspect="1"/>
            </p:cNvGraphicFramePr>
            <p:nvPr/>
          </p:nvGraphicFramePr>
          <p:xfrm>
            <a:off x="5405438" y="5504181"/>
            <a:ext cx="1544637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7" name="Equation" r:id="rId15" imgW="825480" imgH="266400" progId="Equation.3">
                    <p:embed/>
                  </p:oleObj>
                </mc:Choice>
                <mc:Fallback>
                  <p:oleObj name="Equation" r:id="rId15" imgW="825480" imgH="266400" progId="Equation.3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5438" y="5504181"/>
                          <a:ext cx="1544637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Box 70"/>
            <p:cNvSpPr txBox="1"/>
            <p:nvPr/>
          </p:nvSpPr>
          <p:spPr>
            <a:xfrm>
              <a:off x="5257800" y="5166360"/>
              <a:ext cx="1809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Resultant vector:</a:t>
              </a:r>
              <a:endParaRPr lang="en-US" b="1" dirty="0"/>
            </a:p>
          </p:txBody>
        </p:sp>
      </p:grpSp>
      <p:grpSp>
        <p:nvGrpSpPr>
          <p:cNvPr id="72" name="Group 163"/>
          <p:cNvGrpSpPr/>
          <p:nvPr/>
        </p:nvGrpSpPr>
        <p:grpSpPr>
          <a:xfrm>
            <a:off x="4964113" y="5305425"/>
            <a:ext cx="3341687" cy="409575"/>
            <a:chOff x="5410053" y="5791201"/>
            <a:chExt cx="3341687" cy="409575"/>
          </a:xfrm>
        </p:grpSpPr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6781653" y="5791201"/>
            <a:ext cx="197008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8" name="Equation" r:id="rId17" imgW="1206360" imgH="304560" progId="Equation.3">
                    <p:embed/>
                  </p:oleObj>
                </mc:Choice>
                <mc:Fallback>
                  <p:oleObj name="Equation" r:id="rId17" imgW="1206360" imgH="30456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653" y="5791201"/>
                          <a:ext cx="197008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Box 73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460" y="4800600"/>
            <a:ext cx="3198103" cy="344904"/>
            <a:chOff x="32460" y="5403850"/>
            <a:chExt cx="3198103" cy="344904"/>
          </a:xfrm>
        </p:grpSpPr>
        <p:graphicFrame>
          <p:nvGraphicFramePr>
            <p:cNvPr id="53263" name="Object 15"/>
            <p:cNvGraphicFramePr>
              <a:graphicFrameLocks noChangeAspect="1"/>
            </p:cNvGraphicFramePr>
            <p:nvPr/>
          </p:nvGraphicFramePr>
          <p:xfrm>
            <a:off x="2393950" y="5403850"/>
            <a:ext cx="836613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9" name="Equation" r:id="rId19" imgW="698400" imgH="304560" progId="Equation.3">
                    <p:embed/>
                  </p:oleObj>
                </mc:Choice>
                <mc:Fallback>
                  <p:oleObj name="Equation" r:id="rId19" imgW="698400" imgH="30456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950" y="5403850"/>
                          <a:ext cx="836613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TextBox 76"/>
            <p:cNvSpPr txBox="1"/>
            <p:nvPr/>
          </p:nvSpPr>
          <p:spPr>
            <a:xfrm>
              <a:off x="32460" y="5410200"/>
              <a:ext cx="2329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Magnitude(Length) of AC:</a:t>
              </a:r>
              <a:endParaRPr lang="en-US" sz="16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700" y="5251450"/>
            <a:ext cx="3184450" cy="351254"/>
            <a:chOff x="47700" y="5854700"/>
            <a:chExt cx="3184450" cy="351254"/>
          </a:xfrm>
        </p:grpSpPr>
        <p:graphicFrame>
          <p:nvGraphicFramePr>
            <p:cNvPr id="53264" name="Object 16"/>
            <p:cNvGraphicFramePr>
              <a:graphicFrameLocks noChangeAspect="1"/>
            </p:cNvGraphicFramePr>
            <p:nvPr/>
          </p:nvGraphicFramePr>
          <p:xfrm>
            <a:off x="2392363" y="5854700"/>
            <a:ext cx="83978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80" name="Equation" r:id="rId21" imgW="698400" imgH="317160" progId="Equation.3">
                    <p:embed/>
                  </p:oleObj>
                </mc:Choice>
                <mc:Fallback>
                  <p:oleObj name="Equation" r:id="rId21" imgW="698400" imgH="31716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2363" y="5854700"/>
                          <a:ext cx="839787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TextBox 77"/>
            <p:cNvSpPr txBox="1"/>
            <p:nvPr/>
          </p:nvSpPr>
          <p:spPr>
            <a:xfrm>
              <a:off x="47700" y="5867400"/>
              <a:ext cx="23248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Magnitude(Length) of BC:</a:t>
              </a:r>
              <a:endParaRPr lang="en-US" sz="16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778" y="5645150"/>
            <a:ext cx="4304509" cy="409575"/>
            <a:chOff x="27778" y="6248400"/>
            <a:chExt cx="4304509" cy="409575"/>
          </a:xfrm>
        </p:grpSpPr>
        <p:sp>
          <p:nvSpPr>
            <p:cNvPr id="79" name="TextBox 78"/>
            <p:cNvSpPr txBox="1"/>
            <p:nvPr/>
          </p:nvSpPr>
          <p:spPr>
            <a:xfrm>
              <a:off x="27778" y="6290846"/>
              <a:ext cx="23344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Magnitude(Length) of AB:</a:t>
              </a:r>
              <a:endParaRPr lang="en-US" sz="1600" dirty="0"/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2362200" y="6248400"/>
            <a:ext cx="197008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81" name="Equation" r:id="rId23" imgW="1206360" imgH="304560" progId="Equation.3">
                    <p:embed/>
                  </p:oleObj>
                </mc:Choice>
                <mc:Fallback>
                  <p:oleObj name="Equation" r:id="rId23" imgW="1206360" imgH="30456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6248400"/>
                          <a:ext cx="197008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7" name="Group 86"/>
          <p:cNvGrpSpPr/>
          <p:nvPr/>
        </p:nvGrpSpPr>
        <p:grpSpPr>
          <a:xfrm>
            <a:off x="1066800" y="3733800"/>
            <a:ext cx="1128801" cy="762000"/>
            <a:chOff x="1066800" y="3733800"/>
            <a:chExt cx="1128801" cy="762000"/>
          </a:xfrm>
        </p:grpSpPr>
        <p:sp>
          <p:nvSpPr>
            <p:cNvPr id="85" name="Arc 84"/>
            <p:cNvSpPr/>
            <p:nvPr/>
          </p:nvSpPr>
          <p:spPr>
            <a:xfrm rot="15195092">
              <a:off x="1357401" y="3657600"/>
              <a:ext cx="762000" cy="914400"/>
            </a:xfrm>
            <a:prstGeom prst="arc">
              <a:avLst>
                <a:gd name="adj1" fmla="val 16344117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66800" y="37454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θ</a:t>
              </a:r>
              <a:endParaRPr lang="en-US" dirty="0"/>
            </a:p>
          </p:txBody>
        </p:sp>
      </p:grpSp>
      <p:graphicFrame>
        <p:nvGraphicFramePr>
          <p:cNvPr id="53274" name="Object 26"/>
          <p:cNvGraphicFramePr>
            <a:graphicFrameLocks noChangeAspect="1"/>
          </p:cNvGraphicFramePr>
          <p:nvPr/>
        </p:nvGraphicFramePr>
        <p:xfrm>
          <a:off x="2046288" y="6169025"/>
          <a:ext cx="12414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2" name="Equation" r:id="rId24" imgW="787320" imgH="457200" progId="Equation.3">
                  <p:embed/>
                </p:oleObj>
              </mc:Choice>
              <mc:Fallback>
                <p:oleObj name="Equation" r:id="rId24" imgW="787320" imgH="4572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6169025"/>
                        <a:ext cx="124142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75" name="Object 27"/>
          <p:cNvGraphicFramePr>
            <a:graphicFrameLocks noChangeAspect="1"/>
          </p:cNvGraphicFramePr>
          <p:nvPr/>
        </p:nvGraphicFramePr>
        <p:xfrm>
          <a:off x="5486400" y="5859463"/>
          <a:ext cx="1600200" cy="89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3" name="Equation" r:id="rId26" imgW="672840" imgH="457200" progId="Equation.3">
                  <p:embed/>
                </p:oleObj>
              </mc:Choice>
              <mc:Fallback>
                <p:oleObj name="Equation" r:id="rId26" imgW="672840" imgH="4572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859463"/>
                        <a:ext cx="1600200" cy="893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2400" y="1535668"/>
            <a:ext cx="703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You are free to move vector without changing its direction (angle)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16267 0.1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33281 0.0444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47" grpId="0"/>
      <p:bldP spid="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" name="Picture 1" descr="graph_pap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00" y="-457200"/>
            <a:ext cx="9144000" cy="7620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538880" y="-441865"/>
            <a:ext cx="18402" cy="7575274"/>
          </a:xfrm>
          <a:custGeom>
            <a:avLst/>
            <a:gdLst>
              <a:gd name="connsiteX0" fmla="*/ 0 w 13648"/>
              <a:gd name="connsiteY0" fmla="*/ 0 h 6741994"/>
              <a:gd name="connsiteX1" fmla="*/ 13648 w 13648"/>
              <a:gd name="connsiteY1" fmla="*/ 6741994 h 6741994"/>
              <a:gd name="connsiteX2" fmla="*/ 13648 w 13648"/>
              <a:gd name="connsiteY2" fmla="*/ 6741994 h 674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48" h="6741994">
                <a:moveTo>
                  <a:pt x="0" y="0"/>
                </a:moveTo>
                <a:cubicBezTo>
                  <a:pt x="4549" y="2247331"/>
                  <a:pt x="9099" y="4494663"/>
                  <a:pt x="13648" y="6741994"/>
                </a:cubicBezTo>
                <a:lnTo>
                  <a:pt x="13648" y="6741994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53198" y="3349604"/>
            <a:ext cx="9090329" cy="15335"/>
          </a:xfrm>
          <a:custGeom>
            <a:avLst/>
            <a:gdLst>
              <a:gd name="connsiteX0" fmla="*/ 0 w 6741994"/>
              <a:gd name="connsiteY0" fmla="*/ 13648 h 13648"/>
              <a:gd name="connsiteX1" fmla="*/ 6741994 w 6741994"/>
              <a:gd name="connsiteY1" fmla="*/ 0 h 1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41994" h="13648">
                <a:moveTo>
                  <a:pt x="0" y="13648"/>
                </a:moveTo>
                <a:lnTo>
                  <a:pt x="6741994" y="0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46896" y="331754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00365" y="329820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330389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329593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58061" y="329024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3200" y="328228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5"/>
          <p:cNvGrpSpPr/>
          <p:nvPr/>
        </p:nvGrpSpPr>
        <p:grpSpPr>
          <a:xfrm>
            <a:off x="8686800" y="3337172"/>
            <a:ext cx="457200" cy="472828"/>
            <a:chOff x="8001000" y="3059668"/>
            <a:chExt cx="457200" cy="472828"/>
          </a:xfrm>
        </p:grpSpPr>
        <p:sp>
          <p:nvSpPr>
            <p:cNvPr id="14" name="TextBox 13"/>
            <p:cNvSpPr txBox="1"/>
            <p:nvPr/>
          </p:nvSpPr>
          <p:spPr>
            <a:xfrm>
              <a:off x="8001000" y="305966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001000" y="3303896"/>
              <a:ext cx="4572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5000" y="35052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5i</a:t>
            </a:r>
            <a:endParaRPr lang="en-US" dirty="0"/>
          </a:p>
        </p:txBody>
      </p:sp>
      <p:grpSp>
        <p:nvGrpSpPr>
          <p:cNvPr id="16" name="Group 20"/>
          <p:cNvGrpSpPr/>
          <p:nvPr/>
        </p:nvGrpSpPr>
        <p:grpSpPr>
          <a:xfrm>
            <a:off x="4587240" y="350520"/>
            <a:ext cx="381000" cy="533400"/>
            <a:chOff x="4038600" y="0"/>
            <a:chExt cx="381000" cy="533400"/>
          </a:xfrm>
        </p:grpSpPr>
        <p:sp>
          <p:nvSpPr>
            <p:cNvPr id="19" name="Down Arrow 18"/>
            <p:cNvSpPr/>
            <p:nvPr/>
          </p:nvSpPr>
          <p:spPr>
            <a:xfrm flipV="1">
              <a:off x="4191000" y="0"/>
              <a:ext cx="228600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152400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6563899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87965" y="222985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85631" y="260282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79943" y="291966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495800" y="3303896"/>
            <a:ext cx="2133600" cy="12510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6017931" y="2566348"/>
            <a:ext cx="1281752" cy="11145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30412" y="22976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4j</a:t>
            </a:r>
            <a:endParaRPr lang="en-US" dirty="0"/>
          </a:p>
        </p:txBody>
      </p:sp>
      <p:pic>
        <p:nvPicPr>
          <p:cNvPr id="30" name="Picture 29" descr="a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42096" y="3124200"/>
            <a:ext cx="381000" cy="184776"/>
          </a:xfrm>
          <a:prstGeom prst="rect">
            <a:avLst/>
          </a:prstGeom>
        </p:spPr>
      </p:pic>
      <p:pic>
        <p:nvPicPr>
          <p:cNvPr id="33" name="Picture 32" descr="a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H="1" flipV="1">
            <a:off x="6651312" y="3133412"/>
            <a:ext cx="381000" cy="18477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 rot="19533311">
            <a:off x="5377574" y="205745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5i+ 4j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495799" y="1967548"/>
            <a:ext cx="2163007" cy="1385248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25260" flipH="1">
            <a:off x="4294496" y="3146668"/>
            <a:ext cx="381000" cy="18477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40284" y="161186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5001" y="4267200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There are two ways for the ant  to reach from point A to 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80160" y="-441960"/>
            <a:ext cx="196880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Example: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7200" y="535940"/>
            <a:ext cx="5181600" cy="1595120"/>
            <a:chOff x="457200" y="1635760"/>
            <a:chExt cx="5181600" cy="1595120"/>
          </a:xfrm>
        </p:grpSpPr>
        <p:sp>
          <p:nvSpPr>
            <p:cNvPr id="40" name="Freeform 39"/>
            <p:cNvSpPr/>
            <p:nvPr/>
          </p:nvSpPr>
          <p:spPr>
            <a:xfrm>
              <a:off x="2819400" y="1635760"/>
              <a:ext cx="2819400" cy="1595120"/>
            </a:xfrm>
            <a:custGeom>
              <a:avLst/>
              <a:gdLst>
                <a:gd name="connsiteX0" fmla="*/ 0 w 2758440"/>
                <a:gd name="connsiteY0" fmla="*/ 728980 h 728980"/>
                <a:gd name="connsiteX1" fmla="*/ 1615440 w 2758440"/>
                <a:gd name="connsiteY1" fmla="*/ 58420 h 728980"/>
                <a:gd name="connsiteX2" fmla="*/ 2758440 w 2758440"/>
                <a:gd name="connsiteY2" fmla="*/ 378460 h 728980"/>
                <a:gd name="connsiteX0" fmla="*/ 0 w 3189446"/>
                <a:gd name="connsiteY0" fmla="*/ 802640 h 1595120"/>
                <a:gd name="connsiteX1" fmla="*/ 1615440 w 3189446"/>
                <a:gd name="connsiteY1" fmla="*/ 132080 h 1595120"/>
                <a:gd name="connsiteX2" fmla="*/ 3189446 w 3189446"/>
                <a:gd name="connsiteY2" fmla="*/ 1595120 h 159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9446" h="1595120">
                  <a:moveTo>
                    <a:pt x="0" y="802640"/>
                  </a:moveTo>
                  <a:cubicBezTo>
                    <a:pt x="577850" y="496570"/>
                    <a:pt x="1083866" y="0"/>
                    <a:pt x="1615440" y="132080"/>
                  </a:cubicBezTo>
                  <a:cubicBezTo>
                    <a:pt x="2147014" y="264160"/>
                    <a:pt x="2847816" y="1405890"/>
                    <a:pt x="3189446" y="1595120"/>
                  </a:cubicBezTo>
                </a:path>
              </a:pathLst>
            </a:custGeom>
            <a:ln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" y="2209800"/>
              <a:ext cx="3657601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This means the ant moved 5-steps along x-direction and 4-steps along y-direction</a:t>
              </a:r>
              <a:endParaRPr lang="en-US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152400" y="3329911"/>
            <a:ext cx="7010400" cy="2525821"/>
            <a:chOff x="304800" y="3863311"/>
            <a:chExt cx="7010400" cy="2525821"/>
          </a:xfrm>
        </p:grpSpPr>
        <p:grpSp>
          <p:nvGrpSpPr>
            <p:cNvPr id="46" name="Group 45"/>
            <p:cNvGrpSpPr/>
            <p:nvPr/>
          </p:nvGrpSpPr>
          <p:grpSpPr>
            <a:xfrm>
              <a:off x="879942" y="3863311"/>
              <a:ext cx="3717684" cy="1200329"/>
              <a:chOff x="879942" y="3939511"/>
              <a:chExt cx="3717684" cy="120032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879942" y="3939511"/>
                <a:ext cx="3717684" cy="12003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smtClean="0"/>
                  <a:t>AB=5i+ 4j</a:t>
                </a:r>
                <a:endParaRPr lang="en-US" sz="7200" dirty="0"/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1066800" y="4114800"/>
                <a:ext cx="8382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304800" y="4800601"/>
              <a:ext cx="2742226" cy="1436131"/>
              <a:chOff x="304800" y="4800601"/>
              <a:chExt cx="2742226" cy="143613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304800" y="5867400"/>
                <a:ext cx="2742226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Magnitude of x component</a:t>
                </a:r>
                <a:endParaRPr lang="en-US" dirty="0"/>
              </a:p>
            </p:txBody>
          </p:sp>
          <p:cxnSp>
            <p:nvCxnSpPr>
              <p:cNvPr id="49" name="Straight Arrow Connector 48"/>
              <p:cNvCxnSpPr>
                <a:stCxn id="47" idx="0"/>
              </p:cNvCxnSpPr>
              <p:nvPr/>
            </p:nvCxnSpPr>
            <p:spPr>
              <a:xfrm rot="5400000" flipH="1" flipV="1">
                <a:off x="1599956" y="4876557"/>
                <a:ext cx="1066800" cy="9148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4114800" y="4800600"/>
              <a:ext cx="3200400" cy="1588532"/>
              <a:chOff x="-153374" y="4648200"/>
              <a:chExt cx="3200400" cy="158853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304800" y="5867400"/>
                <a:ext cx="2742226" cy="36933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Magnitude of y component</a:t>
                </a:r>
                <a:endParaRPr lang="en-US" dirty="0"/>
              </a:p>
            </p:txBody>
          </p:sp>
          <p:cxnSp>
            <p:nvCxnSpPr>
              <p:cNvPr id="53" name="Straight Arrow Connector 52"/>
              <p:cNvCxnSpPr>
                <a:stCxn id="52" idx="0"/>
              </p:cNvCxnSpPr>
              <p:nvPr/>
            </p:nvCxnSpPr>
            <p:spPr>
              <a:xfrm rot="16200000" flipV="1">
                <a:off x="151670" y="4343156"/>
                <a:ext cx="1219200" cy="18292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152400" y="6172200"/>
            <a:ext cx="5334000" cy="990600"/>
            <a:chOff x="152400" y="5638800"/>
            <a:chExt cx="5334000" cy="990600"/>
          </a:xfrm>
        </p:grpSpPr>
        <p:sp>
          <p:nvSpPr>
            <p:cNvPr id="57" name="Rectangle 56"/>
            <p:cNvSpPr/>
            <p:nvPr/>
          </p:nvSpPr>
          <p:spPr>
            <a:xfrm>
              <a:off x="152400" y="5638800"/>
              <a:ext cx="5334000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57200" y="5867400"/>
              <a:ext cx="4953000" cy="450338"/>
              <a:chOff x="457200" y="6477000"/>
              <a:chExt cx="4953000" cy="450338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57200" y="6553200"/>
                <a:ext cx="2725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Magnitude (length) of AB =</a:t>
                </a:r>
                <a:endParaRPr lang="en-US" dirty="0"/>
              </a:p>
            </p:txBody>
          </p:sp>
          <p:graphicFrame>
            <p:nvGraphicFramePr>
              <p:cNvPr id="50178" name="Object 2"/>
              <p:cNvGraphicFramePr>
                <a:graphicFrameLocks noChangeAspect="1"/>
              </p:cNvGraphicFramePr>
              <p:nvPr/>
            </p:nvGraphicFramePr>
            <p:xfrm>
              <a:off x="3176588" y="6477000"/>
              <a:ext cx="2233612" cy="450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194" name="Equation" r:id="rId5" imgW="787320" imgH="279360" progId="Equation.3">
                      <p:embed/>
                    </p:oleObj>
                  </mc:Choice>
                  <mc:Fallback>
                    <p:oleObj name="Equation" r:id="rId5" imgW="787320" imgH="27936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6588" y="6477000"/>
                            <a:ext cx="2233612" cy="4503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4" name="TextBox 53"/>
          <p:cNvSpPr txBox="1"/>
          <p:nvPr/>
        </p:nvSpPr>
        <p:spPr>
          <a:xfrm>
            <a:off x="4171672" y="34406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1.48148E-6 L 0.2507 -0.002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3.7037E-7 L 0.00486 -0.18171 " pathEditMode="relative" rAng="0" ptsTypes="AA">
                                      <p:cBhvr>
                                        <p:cTn id="3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9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21841 -0.17199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-76200" y="0"/>
            <a:ext cx="9144000" cy="6781800"/>
            <a:chOff x="1143000" y="0"/>
            <a:chExt cx="6781800" cy="6781800"/>
          </a:xfrm>
        </p:grpSpPr>
        <p:pic>
          <p:nvPicPr>
            <p:cNvPr id="2" name="Picture 1" descr="graph_pap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0"/>
              <a:ext cx="6781800" cy="678180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4517409" y="13648"/>
              <a:ext cx="13648" cy="6741994"/>
            </a:xfrm>
            <a:custGeom>
              <a:avLst/>
              <a:gdLst>
                <a:gd name="connsiteX0" fmla="*/ 0 w 13648"/>
                <a:gd name="connsiteY0" fmla="*/ 0 h 6741994"/>
                <a:gd name="connsiteX1" fmla="*/ 13648 w 13648"/>
                <a:gd name="connsiteY1" fmla="*/ 6741994 h 6741994"/>
                <a:gd name="connsiteX2" fmla="*/ 13648 w 13648"/>
                <a:gd name="connsiteY2" fmla="*/ 6741994 h 674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8" h="6741994">
                  <a:moveTo>
                    <a:pt x="0" y="0"/>
                  </a:moveTo>
                  <a:cubicBezTo>
                    <a:pt x="4549" y="2247331"/>
                    <a:pt x="9099" y="4494663"/>
                    <a:pt x="13648" y="6741994"/>
                  </a:cubicBezTo>
                  <a:lnTo>
                    <a:pt x="13648" y="6741994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60060" y="3388056"/>
              <a:ext cx="6741994" cy="13648"/>
            </a:xfrm>
            <a:custGeom>
              <a:avLst/>
              <a:gdLst>
                <a:gd name="connsiteX0" fmla="*/ 0 w 6741994"/>
                <a:gd name="connsiteY0" fmla="*/ 13648 h 13648"/>
                <a:gd name="connsiteX1" fmla="*/ 6741994 w 6741994"/>
                <a:gd name="connsiteY1" fmla="*/ 0 h 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41994" h="13648">
                  <a:moveTo>
                    <a:pt x="0" y="13648"/>
                  </a:moveTo>
                  <a:lnTo>
                    <a:pt x="6741994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4446896" y="331754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00365" y="329820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330389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15000" y="329593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58061" y="329024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3200" y="328228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5"/>
          <p:cNvGrpSpPr/>
          <p:nvPr/>
        </p:nvGrpSpPr>
        <p:grpSpPr>
          <a:xfrm>
            <a:off x="8686800" y="3337172"/>
            <a:ext cx="457200" cy="472828"/>
            <a:chOff x="8001000" y="3059668"/>
            <a:chExt cx="457200" cy="472828"/>
          </a:xfrm>
        </p:grpSpPr>
        <p:sp>
          <p:nvSpPr>
            <p:cNvPr id="14" name="TextBox 13"/>
            <p:cNvSpPr txBox="1"/>
            <p:nvPr/>
          </p:nvSpPr>
          <p:spPr>
            <a:xfrm>
              <a:off x="8001000" y="305966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001000" y="3303896"/>
              <a:ext cx="4572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91200" y="29718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5i</a:t>
            </a:r>
            <a:endParaRPr lang="en-US" dirty="0"/>
          </a:p>
        </p:txBody>
      </p:sp>
      <p:grpSp>
        <p:nvGrpSpPr>
          <p:cNvPr id="16" name="Group 20"/>
          <p:cNvGrpSpPr/>
          <p:nvPr/>
        </p:nvGrpSpPr>
        <p:grpSpPr>
          <a:xfrm>
            <a:off x="4648200" y="76200"/>
            <a:ext cx="381000" cy="533400"/>
            <a:chOff x="4038600" y="0"/>
            <a:chExt cx="381000" cy="533400"/>
          </a:xfrm>
        </p:grpSpPr>
        <p:sp>
          <p:nvSpPr>
            <p:cNvPr id="19" name="Down Arrow 18"/>
            <p:cNvSpPr/>
            <p:nvPr/>
          </p:nvSpPr>
          <p:spPr>
            <a:xfrm flipV="1">
              <a:off x="4191000" y="0"/>
              <a:ext cx="228600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152400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4495800" y="3303896"/>
            <a:ext cx="2133600" cy="12510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2595398">
            <a:off x="7453235" y="365203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3i-3j</a:t>
            </a:r>
            <a:endParaRPr lang="en-US" dirty="0"/>
          </a:p>
        </p:txBody>
      </p:sp>
      <p:pic>
        <p:nvPicPr>
          <p:cNvPr id="30" name="Picture 29" descr="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142096" y="3124200"/>
            <a:ext cx="381000" cy="184776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 rot="19742023">
            <a:off x="4428991" y="2673930"/>
            <a:ext cx="2345663" cy="851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62055" flipH="1">
            <a:off x="6688874" y="3133412"/>
            <a:ext cx="381000" cy="184776"/>
          </a:xfrm>
          <a:prstGeom prst="rect">
            <a:avLst/>
          </a:prstGeom>
        </p:spPr>
      </p:pic>
      <p:pic>
        <p:nvPicPr>
          <p:cNvPr id="35" name="Picture 34" descr="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12967" flipH="1">
            <a:off x="4294496" y="3145556"/>
            <a:ext cx="381000" cy="18477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6940831" y="359264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382933" y="390313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789334" y="422486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13" idx="6"/>
            <a:endCxn id="36" idx="5"/>
          </p:cNvCxnSpPr>
          <p:nvPr/>
        </p:nvCxnSpPr>
        <p:spPr>
          <a:xfrm>
            <a:off x="6705600" y="3358488"/>
            <a:ext cx="1213816" cy="99646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36" idx="3"/>
          </p:cNvCxnSpPr>
          <p:nvPr/>
        </p:nvCxnSpPr>
        <p:spPr>
          <a:xfrm rot="16200000" flipH="1">
            <a:off x="5686771" y="2230069"/>
            <a:ext cx="907324" cy="334243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9698463">
            <a:off x="5410200" y="226979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5i +4j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901269">
            <a:off x="5929235" y="395683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8i-3j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239681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Example 2: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14800" y="3429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3872" y="1905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15090" y="42788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1.48148E-6 L 0.2507 -0.002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505 L 0.12812 0.1372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61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2801 L 0.35955 0.15023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26" grpId="0" animBg="1"/>
      <p:bldP spid="28" grpId="0"/>
      <p:bldP spid="31" grpId="0" animBg="1"/>
      <p:bldP spid="34" grpId="0" animBg="1"/>
      <p:bldP spid="36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0" y="0"/>
            <a:ext cx="9144000" cy="6781800"/>
            <a:chOff x="1143000" y="0"/>
            <a:chExt cx="6781800" cy="6781800"/>
          </a:xfrm>
        </p:grpSpPr>
        <p:pic>
          <p:nvPicPr>
            <p:cNvPr id="2" name="Picture 1" descr="graph_pap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0"/>
              <a:ext cx="6781800" cy="678180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4517409" y="13648"/>
              <a:ext cx="13648" cy="6741994"/>
            </a:xfrm>
            <a:custGeom>
              <a:avLst/>
              <a:gdLst>
                <a:gd name="connsiteX0" fmla="*/ 0 w 13648"/>
                <a:gd name="connsiteY0" fmla="*/ 0 h 6741994"/>
                <a:gd name="connsiteX1" fmla="*/ 13648 w 13648"/>
                <a:gd name="connsiteY1" fmla="*/ 6741994 h 6741994"/>
                <a:gd name="connsiteX2" fmla="*/ 13648 w 13648"/>
                <a:gd name="connsiteY2" fmla="*/ 6741994 h 674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8" h="6741994">
                  <a:moveTo>
                    <a:pt x="0" y="0"/>
                  </a:moveTo>
                  <a:cubicBezTo>
                    <a:pt x="4549" y="2247331"/>
                    <a:pt x="9099" y="4494663"/>
                    <a:pt x="13648" y="6741994"/>
                  </a:cubicBezTo>
                  <a:lnTo>
                    <a:pt x="13648" y="6741994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60060" y="3388056"/>
              <a:ext cx="6741994" cy="13648"/>
            </a:xfrm>
            <a:custGeom>
              <a:avLst/>
              <a:gdLst>
                <a:gd name="connsiteX0" fmla="*/ 0 w 6741994"/>
                <a:gd name="connsiteY0" fmla="*/ 13648 h 13648"/>
                <a:gd name="connsiteX1" fmla="*/ 6741994 w 6741994"/>
                <a:gd name="connsiteY1" fmla="*/ 0 h 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41994" h="13648">
                  <a:moveTo>
                    <a:pt x="0" y="13648"/>
                  </a:moveTo>
                  <a:lnTo>
                    <a:pt x="6741994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8686800" y="3337172"/>
            <a:ext cx="457200" cy="472828"/>
            <a:chOff x="8001000" y="3059668"/>
            <a:chExt cx="457200" cy="472828"/>
          </a:xfrm>
        </p:grpSpPr>
        <p:sp>
          <p:nvSpPr>
            <p:cNvPr id="14" name="TextBox 13"/>
            <p:cNvSpPr txBox="1"/>
            <p:nvPr/>
          </p:nvSpPr>
          <p:spPr>
            <a:xfrm>
              <a:off x="8001000" y="305966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001000" y="3303896"/>
              <a:ext cx="4572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4648200" y="76200"/>
            <a:ext cx="381000" cy="533400"/>
            <a:chOff x="4038600" y="0"/>
            <a:chExt cx="381000" cy="533400"/>
          </a:xfrm>
        </p:grpSpPr>
        <p:sp>
          <p:nvSpPr>
            <p:cNvPr id="19" name="Down Arrow 18"/>
            <p:cNvSpPr/>
            <p:nvPr/>
          </p:nvSpPr>
          <p:spPr>
            <a:xfrm flipV="1">
              <a:off x="4191000" y="0"/>
              <a:ext cx="228600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152400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</p:grpSp>
      <p:sp>
        <p:nvSpPr>
          <p:cNvPr id="32" name="Right Arrow 31"/>
          <p:cNvSpPr/>
          <p:nvPr/>
        </p:nvSpPr>
        <p:spPr>
          <a:xfrm rot="19742023">
            <a:off x="4402865" y="2726182"/>
            <a:ext cx="2345663" cy="851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5725960" y="2190880"/>
            <a:ext cx="907324" cy="334243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9698463">
            <a:off x="5410200" y="226979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5i +4j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901269">
            <a:off x="5929235" y="395683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8i-3j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6596743" y="2155371"/>
            <a:ext cx="1201783" cy="2103120"/>
          </a:xfrm>
          <a:custGeom>
            <a:avLst/>
            <a:gdLst>
              <a:gd name="connsiteX0" fmla="*/ 1201783 w 1201783"/>
              <a:gd name="connsiteY0" fmla="*/ 2103120 h 2103120"/>
              <a:gd name="connsiteX1" fmla="*/ 0 w 1201783"/>
              <a:gd name="connsiteY1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1783" h="2103120">
                <a:moveTo>
                  <a:pt x="1201783" y="210312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162800" y="274320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6596743" y="2142309"/>
            <a:ext cx="1201783" cy="2142308"/>
          </a:xfrm>
          <a:custGeom>
            <a:avLst/>
            <a:gdLst>
              <a:gd name="connsiteX0" fmla="*/ 0 w 1201783"/>
              <a:gd name="connsiteY0" fmla="*/ 0 h 2142308"/>
              <a:gd name="connsiteX1" fmla="*/ 1201783 w 1201783"/>
              <a:gd name="connsiteY1" fmla="*/ 2142308 h 214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1783" h="2142308">
                <a:moveTo>
                  <a:pt x="0" y="0"/>
                </a:moveTo>
                <a:lnTo>
                  <a:pt x="1201783" y="2142308"/>
                </a:ln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19233" y="5181600"/>
            <a:ext cx="29007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2. Find the vector vector CB 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3429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3872" y="1905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5090" y="42788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47535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Checkpoint: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7200" y="4648200"/>
            <a:ext cx="46398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 In the vector diagram which one is resultant?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71633" y="6260068"/>
            <a:ext cx="22560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4. Find the vector BC !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5726668"/>
            <a:ext cx="46927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 In the vector diagram which one is resultant ?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88001" y="4953000"/>
            <a:ext cx="1110240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Answers: </a:t>
            </a:r>
          </a:p>
          <a:p>
            <a:r>
              <a:rPr lang="en-US" b="1" dirty="0" smtClean="0"/>
              <a:t> 1. AB</a:t>
            </a:r>
          </a:p>
          <a:p>
            <a:r>
              <a:rPr lang="en-US" b="1" dirty="0" smtClean="0"/>
              <a:t>2. -3i+7j</a:t>
            </a:r>
          </a:p>
          <a:p>
            <a:r>
              <a:rPr lang="en-US" b="1" dirty="0" smtClean="0"/>
              <a:t>3. AC</a:t>
            </a:r>
          </a:p>
          <a:p>
            <a:r>
              <a:rPr lang="en-US" b="1" dirty="0" smtClean="0"/>
              <a:t>4. 3i-7j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41" grpId="0" animBg="1"/>
      <p:bldP spid="4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0" y="0"/>
            <a:ext cx="9144000" cy="6781800"/>
            <a:chOff x="1143000" y="0"/>
            <a:chExt cx="6781800" cy="6781800"/>
          </a:xfrm>
        </p:grpSpPr>
        <p:pic>
          <p:nvPicPr>
            <p:cNvPr id="2" name="Picture 1" descr="graph_pap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0"/>
              <a:ext cx="6781800" cy="678180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4517409" y="13648"/>
              <a:ext cx="13648" cy="6741994"/>
            </a:xfrm>
            <a:custGeom>
              <a:avLst/>
              <a:gdLst>
                <a:gd name="connsiteX0" fmla="*/ 0 w 13648"/>
                <a:gd name="connsiteY0" fmla="*/ 0 h 6741994"/>
                <a:gd name="connsiteX1" fmla="*/ 13648 w 13648"/>
                <a:gd name="connsiteY1" fmla="*/ 6741994 h 6741994"/>
                <a:gd name="connsiteX2" fmla="*/ 13648 w 13648"/>
                <a:gd name="connsiteY2" fmla="*/ 6741994 h 674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8" h="6741994">
                  <a:moveTo>
                    <a:pt x="0" y="0"/>
                  </a:moveTo>
                  <a:cubicBezTo>
                    <a:pt x="4549" y="2247331"/>
                    <a:pt x="9099" y="4494663"/>
                    <a:pt x="13648" y="6741994"/>
                  </a:cubicBezTo>
                  <a:lnTo>
                    <a:pt x="13648" y="6741994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60060" y="3388056"/>
              <a:ext cx="6741994" cy="13648"/>
            </a:xfrm>
            <a:custGeom>
              <a:avLst/>
              <a:gdLst>
                <a:gd name="connsiteX0" fmla="*/ 0 w 6741994"/>
                <a:gd name="connsiteY0" fmla="*/ 13648 h 13648"/>
                <a:gd name="connsiteX1" fmla="*/ 6741994 w 6741994"/>
                <a:gd name="connsiteY1" fmla="*/ 0 h 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41994" h="13648">
                  <a:moveTo>
                    <a:pt x="0" y="13648"/>
                  </a:moveTo>
                  <a:lnTo>
                    <a:pt x="6741994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8686800" y="3337172"/>
            <a:ext cx="457200" cy="472828"/>
            <a:chOff x="8001000" y="3059668"/>
            <a:chExt cx="457200" cy="472828"/>
          </a:xfrm>
        </p:grpSpPr>
        <p:sp>
          <p:nvSpPr>
            <p:cNvPr id="14" name="TextBox 13"/>
            <p:cNvSpPr txBox="1"/>
            <p:nvPr/>
          </p:nvSpPr>
          <p:spPr>
            <a:xfrm>
              <a:off x="8001000" y="305966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001000" y="3303896"/>
              <a:ext cx="4572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4648200" y="76200"/>
            <a:ext cx="381000" cy="533400"/>
            <a:chOff x="4038600" y="0"/>
            <a:chExt cx="381000" cy="533400"/>
          </a:xfrm>
        </p:grpSpPr>
        <p:sp>
          <p:nvSpPr>
            <p:cNvPr id="19" name="Down Arrow 18"/>
            <p:cNvSpPr/>
            <p:nvPr/>
          </p:nvSpPr>
          <p:spPr>
            <a:xfrm flipV="1">
              <a:off x="4191000" y="0"/>
              <a:ext cx="228600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152400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</p:grpSp>
      <p:sp>
        <p:nvSpPr>
          <p:cNvPr id="32" name="Right Arrow 31"/>
          <p:cNvSpPr/>
          <p:nvPr/>
        </p:nvSpPr>
        <p:spPr>
          <a:xfrm rot="19742023">
            <a:off x="4402865" y="2726182"/>
            <a:ext cx="2345663" cy="851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5725960" y="2190880"/>
            <a:ext cx="907324" cy="334243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9698463">
            <a:off x="5410200" y="226979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5i +4j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901269">
            <a:off x="5929235" y="395683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8i-3j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6596743" y="2155371"/>
            <a:ext cx="1201783" cy="2103120"/>
          </a:xfrm>
          <a:custGeom>
            <a:avLst/>
            <a:gdLst>
              <a:gd name="connsiteX0" fmla="*/ 1201783 w 1201783"/>
              <a:gd name="connsiteY0" fmla="*/ 2103120 h 2103120"/>
              <a:gd name="connsiteX1" fmla="*/ 0 w 1201783"/>
              <a:gd name="connsiteY1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1783" h="2103120">
                <a:moveTo>
                  <a:pt x="1201783" y="210312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14800" y="3429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3872" y="1905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5090" y="42788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43207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Is it True?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838200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CB =-3i+7j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191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You can move any vector without changing its direction and magnitude.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You can put all the vectors with their tail at origin.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The resultant vector is always in between the two vectors which make it.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914400"/>
            <a:ext cx="209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AB is Resultant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0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17 L -0.35677 -0.1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0" y="0"/>
            <a:ext cx="9144000" cy="6781800"/>
            <a:chOff x="1143000" y="0"/>
            <a:chExt cx="6781800" cy="6781800"/>
          </a:xfrm>
        </p:grpSpPr>
        <p:pic>
          <p:nvPicPr>
            <p:cNvPr id="2" name="Picture 1" descr="graph_pap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0"/>
              <a:ext cx="6781800" cy="678180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4517409" y="13648"/>
              <a:ext cx="13648" cy="6741994"/>
            </a:xfrm>
            <a:custGeom>
              <a:avLst/>
              <a:gdLst>
                <a:gd name="connsiteX0" fmla="*/ 0 w 13648"/>
                <a:gd name="connsiteY0" fmla="*/ 0 h 6741994"/>
                <a:gd name="connsiteX1" fmla="*/ 13648 w 13648"/>
                <a:gd name="connsiteY1" fmla="*/ 6741994 h 6741994"/>
                <a:gd name="connsiteX2" fmla="*/ 13648 w 13648"/>
                <a:gd name="connsiteY2" fmla="*/ 6741994 h 674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8" h="6741994">
                  <a:moveTo>
                    <a:pt x="0" y="0"/>
                  </a:moveTo>
                  <a:cubicBezTo>
                    <a:pt x="4549" y="2247331"/>
                    <a:pt x="9099" y="4494663"/>
                    <a:pt x="13648" y="6741994"/>
                  </a:cubicBezTo>
                  <a:lnTo>
                    <a:pt x="13648" y="6741994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60060" y="3388056"/>
              <a:ext cx="6741994" cy="13648"/>
            </a:xfrm>
            <a:custGeom>
              <a:avLst/>
              <a:gdLst>
                <a:gd name="connsiteX0" fmla="*/ 0 w 6741994"/>
                <a:gd name="connsiteY0" fmla="*/ 13648 h 13648"/>
                <a:gd name="connsiteX1" fmla="*/ 6741994 w 6741994"/>
                <a:gd name="connsiteY1" fmla="*/ 0 h 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41994" h="13648">
                  <a:moveTo>
                    <a:pt x="0" y="13648"/>
                  </a:moveTo>
                  <a:lnTo>
                    <a:pt x="6741994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8686800" y="3337172"/>
            <a:ext cx="457200" cy="472828"/>
            <a:chOff x="8001000" y="3059668"/>
            <a:chExt cx="457200" cy="472828"/>
          </a:xfrm>
        </p:grpSpPr>
        <p:sp>
          <p:nvSpPr>
            <p:cNvPr id="14" name="TextBox 13"/>
            <p:cNvSpPr txBox="1"/>
            <p:nvPr/>
          </p:nvSpPr>
          <p:spPr>
            <a:xfrm>
              <a:off x="8001000" y="305966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001000" y="3303896"/>
              <a:ext cx="4572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4648200" y="76200"/>
            <a:ext cx="381000" cy="533400"/>
            <a:chOff x="4038600" y="0"/>
            <a:chExt cx="381000" cy="533400"/>
          </a:xfrm>
        </p:grpSpPr>
        <p:sp>
          <p:nvSpPr>
            <p:cNvPr id="19" name="Down Arrow 18"/>
            <p:cNvSpPr/>
            <p:nvPr/>
          </p:nvSpPr>
          <p:spPr>
            <a:xfrm flipV="1">
              <a:off x="4191000" y="0"/>
              <a:ext cx="228600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152400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</p:grpSp>
      <p:sp>
        <p:nvSpPr>
          <p:cNvPr id="32" name="Right Arrow 31"/>
          <p:cNvSpPr/>
          <p:nvPr/>
        </p:nvSpPr>
        <p:spPr>
          <a:xfrm rot="19742023">
            <a:off x="4402865" y="2726182"/>
            <a:ext cx="2345663" cy="851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5725960" y="2190880"/>
            <a:ext cx="907324" cy="334243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9698463">
            <a:off x="5410200" y="226979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5i +4j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901269">
            <a:off x="5929235" y="395683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8i-3j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6596743" y="2155371"/>
            <a:ext cx="1201783" cy="2103120"/>
          </a:xfrm>
          <a:custGeom>
            <a:avLst/>
            <a:gdLst>
              <a:gd name="connsiteX0" fmla="*/ 1201783 w 1201783"/>
              <a:gd name="connsiteY0" fmla="*/ 2103120 h 2103120"/>
              <a:gd name="connsiteX1" fmla="*/ 0 w 1201783"/>
              <a:gd name="connsiteY1" fmla="*/ 0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1783" h="2103120">
                <a:moveTo>
                  <a:pt x="1201783" y="2103120"/>
                </a:moveTo>
                <a:lnTo>
                  <a:pt x="0" y="0"/>
                </a:lnTo>
              </a:path>
            </a:pathLst>
          </a:cu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14800" y="34290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3872" y="1905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15090" y="42788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43207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</a:rPr>
              <a:t>Is it True?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4816" y="5681921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BC =3i-7j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191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can move any vector without changing its direction and magnitude.</a:t>
            </a:r>
          </a:p>
          <a:p>
            <a:endParaRPr lang="en-US" b="1" dirty="0"/>
          </a:p>
          <a:p>
            <a:r>
              <a:rPr lang="en-US" b="1" dirty="0" smtClean="0"/>
              <a:t>You can put any vector with its tail at origin.</a:t>
            </a:r>
          </a:p>
          <a:p>
            <a:endParaRPr lang="en-US" b="1" dirty="0"/>
          </a:p>
          <a:p>
            <a:r>
              <a:rPr lang="en-US" b="1" dirty="0" smtClean="0"/>
              <a:t>The resultant vector is always in between the two vectors which make it.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38800" y="838200"/>
            <a:ext cx="208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AC is Resultant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25 L -0.22031 0.1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0"/>
            <a:ext cx="3074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Checkpoints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71634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77000" y="5638800"/>
            <a:ext cx="105734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Answers: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c, d, f</a:t>
            </a:r>
            <a:endParaRPr lang="ar-SA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838200"/>
            <a:ext cx="8915400" cy="2982049"/>
            <a:chOff x="152400" y="838200"/>
            <a:chExt cx="8915400" cy="2982049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838200"/>
              <a:ext cx="8839200" cy="1420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8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752600"/>
              <a:ext cx="3048000" cy="2067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3352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grpSp>
        <p:nvGrpSpPr>
          <p:cNvPr id="4" name="Group 30"/>
          <p:cNvGrpSpPr/>
          <p:nvPr/>
        </p:nvGrpSpPr>
        <p:grpSpPr>
          <a:xfrm>
            <a:off x="0" y="0"/>
            <a:ext cx="9144000" cy="6781800"/>
            <a:chOff x="1143000" y="0"/>
            <a:chExt cx="6781800" cy="6781800"/>
          </a:xfrm>
        </p:grpSpPr>
        <p:pic>
          <p:nvPicPr>
            <p:cNvPr id="2" name="Picture 1" descr="graph_pap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0"/>
              <a:ext cx="6781800" cy="6781800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4517409" y="13648"/>
              <a:ext cx="13648" cy="6741994"/>
            </a:xfrm>
            <a:custGeom>
              <a:avLst/>
              <a:gdLst>
                <a:gd name="connsiteX0" fmla="*/ 0 w 13648"/>
                <a:gd name="connsiteY0" fmla="*/ 0 h 6741994"/>
                <a:gd name="connsiteX1" fmla="*/ 13648 w 13648"/>
                <a:gd name="connsiteY1" fmla="*/ 6741994 h 6741994"/>
                <a:gd name="connsiteX2" fmla="*/ 13648 w 13648"/>
                <a:gd name="connsiteY2" fmla="*/ 6741994 h 674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8" h="6741994">
                  <a:moveTo>
                    <a:pt x="0" y="0"/>
                  </a:moveTo>
                  <a:cubicBezTo>
                    <a:pt x="4549" y="2247331"/>
                    <a:pt x="9099" y="4494663"/>
                    <a:pt x="13648" y="6741994"/>
                  </a:cubicBezTo>
                  <a:lnTo>
                    <a:pt x="13648" y="6741994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160060" y="3388056"/>
              <a:ext cx="6741994" cy="13648"/>
            </a:xfrm>
            <a:custGeom>
              <a:avLst/>
              <a:gdLst>
                <a:gd name="connsiteX0" fmla="*/ 0 w 6741994"/>
                <a:gd name="connsiteY0" fmla="*/ 13648 h 13648"/>
                <a:gd name="connsiteX1" fmla="*/ 6741994 w 6741994"/>
                <a:gd name="connsiteY1" fmla="*/ 0 h 1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41994" h="13648">
                  <a:moveTo>
                    <a:pt x="0" y="13648"/>
                  </a:moveTo>
                  <a:lnTo>
                    <a:pt x="6741994" y="0"/>
                  </a:ln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8686800" y="3337172"/>
            <a:ext cx="457200" cy="472828"/>
            <a:chOff x="8001000" y="3059668"/>
            <a:chExt cx="457200" cy="472828"/>
          </a:xfrm>
        </p:grpSpPr>
        <p:sp>
          <p:nvSpPr>
            <p:cNvPr id="14" name="TextBox 13"/>
            <p:cNvSpPr txBox="1"/>
            <p:nvPr/>
          </p:nvSpPr>
          <p:spPr>
            <a:xfrm>
              <a:off x="8001000" y="305966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8001000" y="3303896"/>
              <a:ext cx="457200" cy="2286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4572000" y="533400"/>
            <a:ext cx="381000" cy="533400"/>
            <a:chOff x="4038600" y="0"/>
            <a:chExt cx="381000" cy="533400"/>
          </a:xfrm>
        </p:grpSpPr>
        <p:sp>
          <p:nvSpPr>
            <p:cNvPr id="19" name="Down Arrow 18"/>
            <p:cNvSpPr/>
            <p:nvPr/>
          </p:nvSpPr>
          <p:spPr>
            <a:xfrm flipV="1">
              <a:off x="4191000" y="0"/>
              <a:ext cx="228600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152400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12212" y="2269794"/>
            <a:ext cx="2429295" cy="575292"/>
            <a:chOff x="4412212" y="2269794"/>
            <a:chExt cx="2429295" cy="575292"/>
          </a:xfrm>
        </p:grpSpPr>
        <p:sp>
          <p:nvSpPr>
            <p:cNvPr id="32" name="Right Arrow 31"/>
            <p:cNvSpPr/>
            <p:nvPr/>
          </p:nvSpPr>
          <p:spPr>
            <a:xfrm rot="19742023">
              <a:off x="4412212" y="2700426"/>
              <a:ext cx="2429295" cy="14466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 rot="19698463">
              <a:off x="5410200" y="2269794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5i +4j</a:t>
              </a:r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295401" y="3408436"/>
            <a:ext cx="3213005" cy="2763764"/>
            <a:chOff x="1295401" y="3408436"/>
            <a:chExt cx="3213005" cy="2763764"/>
          </a:xfrm>
        </p:grpSpPr>
        <p:cxnSp>
          <p:nvCxnSpPr>
            <p:cNvPr id="39" name="Straight Arrow Connector 38"/>
            <p:cNvCxnSpPr/>
            <p:nvPr/>
          </p:nvCxnSpPr>
          <p:spPr>
            <a:xfrm rot="10800000" flipV="1">
              <a:off x="1295401" y="3408436"/>
              <a:ext cx="3213005" cy="2763764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18877800">
              <a:off x="2563857" y="4871607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8(-</a:t>
              </a:r>
              <a:r>
                <a:rPr lang="en-US" dirty="0" err="1" smtClean="0"/>
                <a:t>i</a:t>
              </a:r>
              <a:r>
                <a:rPr lang="en-US" dirty="0" smtClean="0"/>
                <a:t>)+9(-j)</a:t>
              </a:r>
              <a:endParaRPr lang="en-US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572000" y="3378902"/>
            <a:ext cx="2133600" cy="197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99486" y="34290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="1" dirty="0" smtClean="0"/>
              <a:t>i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84494" y="2149643"/>
            <a:ext cx="381000" cy="1238623"/>
            <a:chOff x="4191000" y="2149643"/>
            <a:chExt cx="381000" cy="1238623"/>
          </a:xfrm>
        </p:grpSpPr>
        <p:cxnSp>
          <p:nvCxnSpPr>
            <p:cNvPr id="22" name="Straight Arrow Connector 21"/>
            <p:cNvCxnSpPr/>
            <p:nvPr/>
          </p:nvCxnSpPr>
          <p:spPr>
            <a:xfrm rot="10800000" flipH="1">
              <a:off x="4570028" y="2149643"/>
              <a:ext cx="1972" cy="123862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191000" y="2667000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b="1" dirty="0" smtClean="0"/>
                <a:t>j</a:t>
              </a:r>
              <a:endParaRPr lang="en-US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51284" y="3048000"/>
            <a:ext cx="3292642" cy="381000"/>
            <a:chOff x="1219200" y="3048000"/>
            <a:chExt cx="3292642" cy="381000"/>
          </a:xfrm>
        </p:grpSpPr>
        <p:cxnSp>
          <p:nvCxnSpPr>
            <p:cNvPr id="33" name="Straight Arrow Connector 32"/>
            <p:cNvCxnSpPr/>
            <p:nvPr/>
          </p:nvCxnSpPr>
          <p:spPr>
            <a:xfrm rot="10800000" flipV="1">
              <a:off x="1219200" y="3384884"/>
              <a:ext cx="3292642" cy="44116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286000" y="3048000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8 (-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5800" y="3334172"/>
            <a:ext cx="628698" cy="2761828"/>
            <a:chOff x="3962400" y="2150438"/>
            <a:chExt cx="628698" cy="2761828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3191483" y="3530955"/>
              <a:ext cx="2761828" cy="794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962400" y="3476134"/>
              <a:ext cx="628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 (-j)</a:t>
              </a:r>
              <a:endParaRPr lang="en-US" b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09600" y="838200"/>
            <a:ext cx="260577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x component?</a:t>
            </a:r>
          </a:p>
          <a:p>
            <a:r>
              <a:rPr lang="en-US" dirty="0" smtClean="0"/>
              <a:t>What is y-component?</a:t>
            </a:r>
          </a:p>
          <a:p>
            <a:r>
              <a:rPr lang="en-US" dirty="0" smtClean="0"/>
              <a:t>What is angle with x-axis?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13865" y="0"/>
            <a:ext cx="854913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Vector Resolution: Breaking one vector into two</a:t>
            </a:r>
            <a:endParaRPr lang="en-US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3.00578E-6 L -0.22969 -0.00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4.79769E-6 L 0.35869 0.001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13865" y="0"/>
            <a:ext cx="854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Vector Resolution: Breaking one vector into two</a:t>
            </a:r>
            <a:endParaRPr lang="en-US" sz="28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 flipH="1" flipV="1">
            <a:off x="2132806" y="4191000"/>
            <a:ext cx="4419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5"/>
          <p:cNvGrpSpPr/>
          <p:nvPr/>
        </p:nvGrpSpPr>
        <p:grpSpPr>
          <a:xfrm>
            <a:off x="533400" y="4162425"/>
            <a:ext cx="1524000" cy="265113"/>
            <a:chOff x="533400" y="4162425"/>
            <a:chExt cx="1524000" cy="265113"/>
          </a:xfrm>
        </p:grpSpPr>
        <p:cxnSp>
          <p:nvCxnSpPr>
            <p:cNvPr id="49" name="Straight Arrow Connector 48"/>
            <p:cNvCxnSpPr/>
            <p:nvPr/>
          </p:nvCxnSpPr>
          <p:spPr>
            <a:xfrm rot="10800000">
              <a:off x="533400" y="41910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2" name="Object 4"/>
            <p:cNvGraphicFramePr>
              <a:graphicFrameLocks noChangeAspect="1"/>
            </p:cNvGraphicFramePr>
            <p:nvPr/>
          </p:nvGraphicFramePr>
          <p:xfrm>
            <a:off x="1104900" y="4162425"/>
            <a:ext cx="533400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18" name="Equation" r:id="rId3" imgW="444240" imgH="253800" progId="Equation.3">
                    <p:embed/>
                  </p:oleObj>
                </mc:Choice>
                <mc:Fallback>
                  <p:oleObj name="Equation" r:id="rId3" imgW="444240" imgH="253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900" y="4162425"/>
                          <a:ext cx="533400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4"/>
          <p:cNvGrpSpPr/>
          <p:nvPr/>
        </p:nvGrpSpPr>
        <p:grpSpPr>
          <a:xfrm>
            <a:off x="2057400" y="2819400"/>
            <a:ext cx="541497" cy="1371600"/>
            <a:chOff x="532606" y="2820194"/>
            <a:chExt cx="541497" cy="1371600"/>
          </a:xfrm>
        </p:grpSpPr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-152400" y="3505200"/>
              <a:ext cx="1371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5"/>
            <p:cNvGraphicFramePr>
              <a:graphicFrameLocks noChangeAspect="1"/>
            </p:cNvGraphicFramePr>
            <p:nvPr/>
          </p:nvGraphicFramePr>
          <p:xfrm>
            <a:off x="607378" y="3270250"/>
            <a:ext cx="46672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19" name="Equation" r:id="rId5" imgW="266400" imgH="266400" progId="Equation.3">
                    <p:embed/>
                  </p:oleObj>
                </mc:Choice>
                <mc:Fallback>
                  <p:oleObj name="Equation" r:id="rId5" imgW="26640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78" y="3270250"/>
                          <a:ext cx="466725" cy="327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152401" y="2819400"/>
            <a:ext cx="1904999" cy="1371600"/>
            <a:chOff x="152401" y="2819400"/>
            <a:chExt cx="1904999" cy="1371600"/>
          </a:xfrm>
        </p:grpSpPr>
        <p:cxnSp>
          <p:nvCxnSpPr>
            <p:cNvPr id="33" name="Straight Arrow Connector 32"/>
            <p:cNvCxnSpPr/>
            <p:nvPr/>
          </p:nvCxnSpPr>
          <p:spPr>
            <a:xfrm rot="10800000">
              <a:off x="533400" y="2819400"/>
              <a:ext cx="15240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262" name="Object 14"/>
            <p:cNvGraphicFramePr>
              <a:graphicFrameLocks noChangeAspect="1"/>
            </p:cNvGraphicFramePr>
            <p:nvPr/>
          </p:nvGraphicFramePr>
          <p:xfrm>
            <a:off x="152401" y="3038475"/>
            <a:ext cx="1600199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20" name="Equation" r:id="rId7" imgW="1028520" imgH="266400" progId="Equation.3">
                    <p:embed/>
                  </p:oleObj>
                </mc:Choice>
                <mc:Fallback>
                  <p:oleObj name="Equation" r:id="rId7" imgW="102852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1" y="3038475"/>
                          <a:ext cx="1600199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5410200" y="2286000"/>
            <a:ext cx="2590800" cy="1789113"/>
            <a:chOff x="5410200" y="2286000"/>
            <a:chExt cx="2590800" cy="1789113"/>
          </a:xfrm>
        </p:grpSpPr>
        <p:grpSp>
          <p:nvGrpSpPr>
            <p:cNvPr id="5" name="Group 51"/>
            <p:cNvGrpSpPr/>
            <p:nvPr/>
          </p:nvGrpSpPr>
          <p:grpSpPr>
            <a:xfrm>
              <a:off x="5943600" y="3733800"/>
              <a:ext cx="2057400" cy="341313"/>
              <a:chOff x="5943600" y="3733800"/>
              <a:chExt cx="2057400" cy="341313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5943600" y="3733800"/>
                <a:ext cx="2057400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53267" name="Object 19"/>
              <p:cNvGraphicFramePr>
                <a:graphicFrameLocks noChangeAspect="1"/>
              </p:cNvGraphicFramePr>
              <p:nvPr/>
            </p:nvGraphicFramePr>
            <p:xfrm>
              <a:off x="6751638" y="3810000"/>
              <a:ext cx="288925" cy="265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221" name="Equation" r:id="rId9" imgW="241200" imgH="253800" progId="Equation.3">
                      <p:embed/>
                    </p:oleObj>
                  </mc:Choice>
                  <mc:Fallback>
                    <p:oleObj name="Equation" r:id="rId9" imgW="241200" imgH="2538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1638" y="3810000"/>
                            <a:ext cx="288925" cy="265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49"/>
            <p:cNvGrpSpPr/>
            <p:nvPr/>
          </p:nvGrpSpPr>
          <p:grpSpPr>
            <a:xfrm>
              <a:off x="5410200" y="2286000"/>
              <a:ext cx="534194" cy="1447800"/>
              <a:chOff x="5943600" y="1600994"/>
              <a:chExt cx="534194" cy="1447800"/>
            </a:xfrm>
          </p:grpSpPr>
          <p:graphicFrame>
            <p:nvGraphicFramePr>
              <p:cNvPr id="53268" name="Object 20"/>
              <p:cNvGraphicFramePr>
                <a:graphicFrameLocks noChangeAspect="1"/>
              </p:cNvGraphicFramePr>
              <p:nvPr/>
            </p:nvGraphicFramePr>
            <p:xfrm>
              <a:off x="5943600" y="2057400"/>
              <a:ext cx="466725" cy="319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222" name="Equation" r:id="rId11" imgW="266400" imgH="266400" progId="Equation.3">
                      <p:embed/>
                    </p:oleObj>
                  </mc:Choice>
                  <mc:Fallback>
                    <p:oleObj name="Equation" r:id="rId11" imgW="266400" imgH="26640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3600" y="2057400"/>
                            <a:ext cx="466725" cy="3190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6" name="Straight Arrow Connector 45"/>
              <p:cNvCxnSpPr/>
              <p:nvPr/>
            </p:nvCxnSpPr>
            <p:spPr>
              <a:xfrm rot="5400000" flipH="1" flipV="1">
                <a:off x="5753100" y="2324100"/>
                <a:ext cx="1447800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1535713" y="838200"/>
            <a:ext cx="456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Resolution is just opposite of vector addition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943600" y="2362200"/>
            <a:ext cx="1981200" cy="1371600"/>
            <a:chOff x="5943600" y="2362200"/>
            <a:chExt cx="1981200" cy="1371600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5943600" y="2362200"/>
              <a:ext cx="1981200" cy="1371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19"/>
            <p:cNvGraphicFramePr>
              <a:graphicFrameLocks noChangeAspect="1"/>
            </p:cNvGraphicFramePr>
            <p:nvPr/>
          </p:nvGraphicFramePr>
          <p:xfrm>
            <a:off x="6327775" y="2590800"/>
            <a:ext cx="987425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23" name="Equation" r:id="rId13" imgW="825480" imgH="266400" progId="Equation.3">
                    <p:embed/>
                  </p:oleObj>
                </mc:Choice>
                <mc:Fallback>
                  <p:oleObj name="Equation" r:id="rId13" imgW="825480" imgH="266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7775" y="2590800"/>
                          <a:ext cx="987425" cy="277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61"/>
          <p:cNvGrpSpPr/>
          <p:nvPr/>
        </p:nvGrpSpPr>
        <p:grpSpPr>
          <a:xfrm>
            <a:off x="4957762" y="4613592"/>
            <a:ext cx="1809213" cy="807721"/>
            <a:chOff x="5257800" y="5166360"/>
            <a:chExt cx="1809213" cy="807721"/>
          </a:xfrm>
        </p:grpSpPr>
        <p:graphicFrame>
          <p:nvGraphicFramePr>
            <p:cNvPr id="70" name="Object 5"/>
            <p:cNvGraphicFramePr>
              <a:graphicFrameLocks noChangeAspect="1"/>
            </p:cNvGraphicFramePr>
            <p:nvPr/>
          </p:nvGraphicFramePr>
          <p:xfrm>
            <a:off x="5405438" y="5504181"/>
            <a:ext cx="1544637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24" name="Equation" r:id="rId15" imgW="825480" imgH="266400" progId="Equation.3">
                    <p:embed/>
                  </p:oleObj>
                </mc:Choice>
                <mc:Fallback>
                  <p:oleObj name="Equation" r:id="rId15" imgW="825480" imgH="2664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5438" y="5504181"/>
                          <a:ext cx="1544637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Box 70"/>
            <p:cNvSpPr txBox="1"/>
            <p:nvPr/>
          </p:nvSpPr>
          <p:spPr>
            <a:xfrm>
              <a:off x="5257800" y="5166360"/>
              <a:ext cx="1809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Resultant vector:</a:t>
              </a:r>
              <a:endParaRPr lang="en-US" b="1" dirty="0"/>
            </a:p>
          </p:txBody>
        </p:sp>
      </p:grpSp>
      <p:grpSp>
        <p:nvGrpSpPr>
          <p:cNvPr id="8" name="Group 163"/>
          <p:cNvGrpSpPr/>
          <p:nvPr/>
        </p:nvGrpSpPr>
        <p:grpSpPr>
          <a:xfrm>
            <a:off x="4811713" y="5638800"/>
            <a:ext cx="3341687" cy="409575"/>
            <a:chOff x="5410053" y="5791201"/>
            <a:chExt cx="3341687" cy="409575"/>
          </a:xfrm>
        </p:grpSpPr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6781653" y="5791201"/>
            <a:ext cx="197008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25" name="Equation" r:id="rId17" imgW="1206360" imgH="304560" progId="Equation.3">
                    <p:embed/>
                  </p:oleObj>
                </mc:Choice>
                <mc:Fallback>
                  <p:oleObj name="Equation" r:id="rId17" imgW="1206360" imgH="30456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653" y="5791201"/>
                          <a:ext cx="197008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TextBox 73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grpSp>
        <p:nvGrpSpPr>
          <p:cNvPr id="9" name="Group 82"/>
          <p:cNvGrpSpPr/>
          <p:nvPr/>
        </p:nvGrpSpPr>
        <p:grpSpPr>
          <a:xfrm>
            <a:off x="87313" y="5029200"/>
            <a:ext cx="3306763" cy="344904"/>
            <a:chOff x="-76200" y="5403850"/>
            <a:chExt cx="3306763" cy="344904"/>
          </a:xfrm>
        </p:grpSpPr>
        <p:graphicFrame>
          <p:nvGraphicFramePr>
            <p:cNvPr id="53263" name="Object 15"/>
            <p:cNvGraphicFramePr>
              <a:graphicFrameLocks noChangeAspect="1"/>
            </p:cNvGraphicFramePr>
            <p:nvPr/>
          </p:nvGraphicFramePr>
          <p:xfrm>
            <a:off x="2393950" y="5403850"/>
            <a:ext cx="836613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26" name="Equation" r:id="rId19" imgW="698400" imgH="304560" progId="Equation.3">
                    <p:embed/>
                  </p:oleObj>
                </mc:Choice>
                <mc:Fallback>
                  <p:oleObj name="Equation" r:id="rId19" imgW="698400" imgH="3045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950" y="5403850"/>
                          <a:ext cx="836613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TextBox 76"/>
            <p:cNvSpPr txBox="1"/>
            <p:nvPr/>
          </p:nvSpPr>
          <p:spPr>
            <a:xfrm>
              <a:off x="-76200" y="5410200"/>
              <a:ext cx="2567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Magnitude of x -component:</a:t>
              </a:r>
              <a:endParaRPr lang="en-US" sz="1600" dirty="0"/>
            </a:p>
          </p:txBody>
        </p:sp>
      </p:grpSp>
      <p:grpSp>
        <p:nvGrpSpPr>
          <p:cNvPr id="10" name="Group 81"/>
          <p:cNvGrpSpPr/>
          <p:nvPr/>
        </p:nvGrpSpPr>
        <p:grpSpPr>
          <a:xfrm>
            <a:off x="163513" y="5480050"/>
            <a:ext cx="3232150" cy="351254"/>
            <a:chOff x="0" y="5854700"/>
            <a:chExt cx="3232150" cy="351254"/>
          </a:xfrm>
        </p:grpSpPr>
        <p:graphicFrame>
          <p:nvGraphicFramePr>
            <p:cNvPr id="53264" name="Object 16"/>
            <p:cNvGraphicFramePr>
              <a:graphicFrameLocks noChangeAspect="1"/>
            </p:cNvGraphicFramePr>
            <p:nvPr/>
          </p:nvGraphicFramePr>
          <p:xfrm>
            <a:off x="2392363" y="5854700"/>
            <a:ext cx="83978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27" name="Equation" r:id="rId21" imgW="698400" imgH="317160" progId="Equation.3">
                    <p:embed/>
                  </p:oleObj>
                </mc:Choice>
                <mc:Fallback>
                  <p:oleObj name="Equation" r:id="rId21" imgW="698400" imgH="3171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2363" y="5854700"/>
                          <a:ext cx="839787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TextBox 77"/>
            <p:cNvSpPr txBox="1"/>
            <p:nvPr/>
          </p:nvSpPr>
          <p:spPr>
            <a:xfrm>
              <a:off x="0" y="5867400"/>
              <a:ext cx="2567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Magnitude of x -component:</a:t>
              </a:r>
            </a:p>
          </p:txBody>
        </p:sp>
      </p:grpSp>
      <p:grpSp>
        <p:nvGrpSpPr>
          <p:cNvPr id="11" name="Group 80"/>
          <p:cNvGrpSpPr/>
          <p:nvPr/>
        </p:nvGrpSpPr>
        <p:grpSpPr>
          <a:xfrm>
            <a:off x="152400" y="5873750"/>
            <a:ext cx="3542509" cy="409575"/>
            <a:chOff x="27778" y="6248400"/>
            <a:chExt cx="3542509" cy="409575"/>
          </a:xfrm>
        </p:grpSpPr>
        <p:sp>
          <p:nvSpPr>
            <p:cNvPr id="79" name="TextBox 78"/>
            <p:cNvSpPr txBox="1"/>
            <p:nvPr/>
          </p:nvSpPr>
          <p:spPr>
            <a:xfrm>
              <a:off x="27778" y="6290846"/>
              <a:ext cx="15103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Magnitude of a:</a:t>
              </a:r>
              <a:endParaRPr lang="en-US" sz="1600" dirty="0"/>
            </a:p>
          </p:txBody>
        </p:sp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1600200" y="6248400"/>
            <a:ext cx="197008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228" name="Equation" r:id="rId23" imgW="1206360" imgH="304560" progId="Equation.3">
                    <p:embed/>
                  </p:oleObj>
                </mc:Choice>
                <mc:Fallback>
                  <p:oleObj name="Equation" r:id="rId23" imgW="1206360" imgH="30456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6248400"/>
                          <a:ext cx="197008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429000" y="2667000"/>
            <a:ext cx="2115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4000" dirty="0" smtClean="0">
                <a:latin typeface="Calibri" pitchFamily="34" charset="0"/>
              </a:rPr>
              <a:t>Lecture 1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3505200"/>
            <a:ext cx="2108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Addition of vectors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Resolution of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31076" y="162580"/>
            <a:ext cx="694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Vector Resolution: Angular components</a:t>
            </a:r>
            <a:endParaRPr lang="en-US" sz="28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 rot="5400000" flipH="1" flipV="1">
            <a:off x="2590006" y="4191000"/>
            <a:ext cx="4419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81000" y="2845886"/>
            <a:ext cx="1688432" cy="1373188"/>
            <a:chOff x="370556" y="2819400"/>
            <a:chExt cx="1688432" cy="1373188"/>
          </a:xfrm>
        </p:grpSpPr>
        <p:cxnSp>
          <p:nvCxnSpPr>
            <p:cNvPr id="49" name="Straight Arrow Connector 48"/>
            <p:cNvCxnSpPr/>
            <p:nvPr/>
          </p:nvCxnSpPr>
          <p:spPr>
            <a:xfrm rot="10800000">
              <a:off x="370556" y="4164514"/>
              <a:ext cx="1686844" cy="28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1372394" y="3504406"/>
              <a:ext cx="1371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533400" y="2819400"/>
            <a:ext cx="1524000" cy="1371600"/>
            <a:chOff x="533400" y="2819400"/>
            <a:chExt cx="1524000" cy="1371600"/>
          </a:xfrm>
        </p:grpSpPr>
        <p:cxnSp>
          <p:nvCxnSpPr>
            <p:cNvPr id="33" name="Straight Arrow Connector 32"/>
            <p:cNvCxnSpPr/>
            <p:nvPr/>
          </p:nvCxnSpPr>
          <p:spPr>
            <a:xfrm rot="10800000">
              <a:off x="533400" y="2819400"/>
              <a:ext cx="15240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3262" name="Object 14"/>
            <p:cNvGraphicFramePr>
              <a:graphicFrameLocks noChangeAspect="1"/>
            </p:cNvGraphicFramePr>
            <p:nvPr/>
          </p:nvGraphicFramePr>
          <p:xfrm>
            <a:off x="1098550" y="3016250"/>
            <a:ext cx="196850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199" name="Equation" r:id="rId3" imgW="126720" imgH="177480" progId="Equation.3">
                    <p:embed/>
                  </p:oleObj>
                </mc:Choice>
                <mc:Fallback>
                  <p:oleObj name="Equation" r:id="rId3" imgW="12672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550" y="3016250"/>
                          <a:ext cx="196850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267" name="Object 19"/>
          <p:cNvGraphicFramePr>
            <a:graphicFrameLocks noChangeAspect="1"/>
          </p:cNvGraphicFramePr>
          <p:nvPr/>
        </p:nvGraphicFramePr>
        <p:xfrm>
          <a:off x="6540500" y="3816350"/>
          <a:ext cx="712788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0" name="Equation" r:id="rId5" imgW="596880" imgH="241200" progId="Equation.3">
                  <p:embed/>
                </p:oleObj>
              </mc:Choice>
              <mc:Fallback>
                <p:oleObj name="Equation" r:id="rId5" imgW="59688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3816350"/>
                        <a:ext cx="712788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8" name="Object 20"/>
          <p:cNvGraphicFramePr>
            <a:graphicFrameLocks noChangeAspect="1"/>
          </p:cNvGraphicFramePr>
          <p:nvPr/>
        </p:nvGraphicFramePr>
        <p:xfrm>
          <a:off x="5181600" y="2757488"/>
          <a:ext cx="617538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1" name="Equation" r:id="rId7" imgW="596880" imgH="241200" progId="Equation.3">
                  <p:embed/>
                </p:oleObj>
              </mc:Choice>
              <mc:Fallback>
                <p:oleObj name="Equation" r:id="rId7" imgW="59688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57488"/>
                        <a:ext cx="617538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942806" y="2286000"/>
            <a:ext cx="2058194" cy="1449388"/>
            <a:chOff x="5942806" y="2286000"/>
            <a:chExt cx="2058194" cy="144938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5943600" y="3733800"/>
              <a:ext cx="2057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219700" y="3009106"/>
              <a:ext cx="1447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685800" y="1078468"/>
            <a:ext cx="754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 can break one vector into two or more perpendicular vector components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943600" y="2362200"/>
            <a:ext cx="1981200" cy="1371600"/>
            <a:chOff x="5943600" y="2362200"/>
            <a:chExt cx="1981200" cy="1371600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5943600" y="2362200"/>
              <a:ext cx="1981200" cy="1371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19"/>
            <p:cNvGraphicFramePr>
              <a:graphicFrameLocks noChangeAspect="1"/>
            </p:cNvGraphicFramePr>
            <p:nvPr/>
          </p:nvGraphicFramePr>
          <p:xfrm>
            <a:off x="6745288" y="2709863"/>
            <a:ext cx="15240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02" name="Equation" r:id="rId9" imgW="126720" imgH="177480" progId="Equation.3">
                    <p:embed/>
                  </p:oleObj>
                </mc:Choice>
                <mc:Fallback>
                  <p:oleObj name="Equation" r:id="rId9" imgW="126720" imgH="17748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5288" y="2709863"/>
                          <a:ext cx="152400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61"/>
          <p:cNvGrpSpPr/>
          <p:nvPr/>
        </p:nvGrpSpPr>
        <p:grpSpPr>
          <a:xfrm>
            <a:off x="4995862" y="4492942"/>
            <a:ext cx="2852738" cy="764858"/>
            <a:chOff x="5067300" y="5166360"/>
            <a:chExt cx="2852738" cy="764858"/>
          </a:xfrm>
        </p:grpSpPr>
        <p:graphicFrame>
          <p:nvGraphicFramePr>
            <p:cNvPr id="70" name="Object 5"/>
            <p:cNvGraphicFramePr>
              <a:graphicFrameLocks noChangeAspect="1"/>
            </p:cNvGraphicFramePr>
            <p:nvPr/>
          </p:nvGraphicFramePr>
          <p:xfrm>
            <a:off x="5067300" y="5505768"/>
            <a:ext cx="2852738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203" name="Equation" r:id="rId11" imgW="1523880" imgH="241200" progId="Equation.3">
                    <p:embed/>
                  </p:oleObj>
                </mc:Choice>
                <mc:Fallback>
                  <p:oleObj name="Equation" r:id="rId11" imgW="1523880" imgH="241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7300" y="5505768"/>
                          <a:ext cx="2852738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Box 70"/>
            <p:cNvSpPr txBox="1"/>
            <p:nvPr/>
          </p:nvSpPr>
          <p:spPr>
            <a:xfrm>
              <a:off x="5257800" y="5166360"/>
              <a:ext cx="1809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Resultant vector:</a:t>
              </a:r>
              <a:endParaRPr lang="en-US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65418" y="3244516"/>
            <a:ext cx="689098" cy="552212"/>
            <a:chOff x="6365418" y="3244516"/>
            <a:chExt cx="689098" cy="552212"/>
          </a:xfrm>
        </p:grpSpPr>
        <p:sp>
          <p:nvSpPr>
            <p:cNvPr id="42" name="Arc 41"/>
            <p:cNvSpPr/>
            <p:nvPr/>
          </p:nvSpPr>
          <p:spPr>
            <a:xfrm>
              <a:off x="6365418" y="3339528"/>
              <a:ext cx="381000" cy="457200"/>
            </a:xfrm>
            <a:prstGeom prst="arc">
              <a:avLst>
                <a:gd name="adj1" fmla="val 16200000"/>
                <a:gd name="adj2" fmla="val 315142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46418" y="324451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θ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58370" y="3124200"/>
            <a:ext cx="762000" cy="1071839"/>
            <a:chOff x="1358370" y="3124200"/>
            <a:chExt cx="762000" cy="1071839"/>
          </a:xfrm>
        </p:grpSpPr>
        <p:sp>
          <p:nvSpPr>
            <p:cNvPr id="44" name="Arc 43"/>
            <p:cNvSpPr/>
            <p:nvPr/>
          </p:nvSpPr>
          <p:spPr>
            <a:xfrm rot="19605897">
              <a:off x="1358370" y="3738839"/>
              <a:ext cx="762000" cy="457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76400" y="31242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θ</a:t>
              </a:r>
              <a:endParaRPr lang="en-US" dirty="0"/>
            </a:p>
          </p:txBody>
        </p:sp>
      </p:grpSp>
      <p:graphicFrame>
        <p:nvGraphicFramePr>
          <p:cNvPr id="47" name="Object 20"/>
          <p:cNvGraphicFramePr>
            <a:graphicFrameLocks noChangeAspect="1"/>
          </p:cNvGraphicFramePr>
          <p:nvPr/>
        </p:nvGraphicFramePr>
        <p:xfrm>
          <a:off x="906463" y="4284662"/>
          <a:ext cx="7874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4" name="Equation" r:id="rId13" imgW="761760" imgH="241200" progId="Equation.3">
                  <p:embed/>
                </p:oleObj>
              </mc:Choice>
              <mc:Fallback>
                <p:oleObj name="Equation" r:id="rId13" imgW="76176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4284662"/>
                        <a:ext cx="787400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0"/>
          <p:cNvGraphicFramePr>
            <a:graphicFrameLocks noChangeAspect="1"/>
          </p:cNvGraphicFramePr>
          <p:nvPr/>
        </p:nvGraphicFramePr>
        <p:xfrm>
          <a:off x="2120900" y="3200400"/>
          <a:ext cx="644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5" name="Equation" r:id="rId15" imgW="622080" imgH="241200" progId="Equation.3">
                  <p:embed/>
                </p:oleObj>
              </mc:Choice>
              <mc:Fallback>
                <p:oleObj name="Equation" r:id="rId15" imgW="62208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3200400"/>
                        <a:ext cx="64452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4811713" y="5638800"/>
            <a:ext cx="2687637" cy="762000"/>
            <a:chOff x="4811713" y="5638800"/>
            <a:chExt cx="2687637" cy="762000"/>
          </a:xfrm>
        </p:grpSpPr>
        <p:grpSp>
          <p:nvGrpSpPr>
            <p:cNvPr id="8" name="Group 163"/>
            <p:cNvGrpSpPr/>
            <p:nvPr/>
          </p:nvGrpSpPr>
          <p:grpSpPr>
            <a:xfrm>
              <a:off x="4811713" y="6031468"/>
              <a:ext cx="2687637" cy="369332"/>
              <a:chOff x="5410053" y="5802868"/>
              <a:chExt cx="2687637" cy="369332"/>
            </a:xfrm>
          </p:grpSpPr>
          <p:graphicFrame>
            <p:nvGraphicFramePr>
              <p:cNvPr id="73" name="Object 2"/>
              <p:cNvGraphicFramePr>
                <a:graphicFrameLocks noChangeAspect="1"/>
              </p:cNvGraphicFramePr>
              <p:nvPr/>
            </p:nvGraphicFramePr>
            <p:xfrm>
              <a:off x="7434115" y="5824539"/>
              <a:ext cx="663575" cy="341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06" name="Equation" r:id="rId17" imgW="406080" imgH="253800" progId="Equation.3">
                      <p:embed/>
                    </p:oleObj>
                  </mc:Choice>
                  <mc:Fallback>
                    <p:oleObj name="Equation" r:id="rId17" imgW="406080" imgH="2538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34115" y="5824539"/>
                            <a:ext cx="663575" cy="341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4" name="TextBox 73"/>
              <p:cNvSpPr txBox="1"/>
              <p:nvPr/>
            </p:nvSpPr>
            <p:spPr>
              <a:xfrm>
                <a:off x="5410053" y="5802868"/>
                <a:ext cx="1295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Magnitude:</a:t>
                </a:r>
                <a:endParaRPr lang="en-US" b="1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953000" y="5638800"/>
              <a:ext cx="1244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>
                  <a:solidFill>
                    <a:srgbClr val="0000FF"/>
                  </a:solidFill>
                </a:rPr>
                <a:t>Prove that:</a:t>
              </a:r>
              <a:endParaRPr lang="en-US" b="1" u="sng" dirty="0">
                <a:solidFill>
                  <a:srgbClr val="0000FF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6200" y="532358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Cos</a:t>
            </a:r>
            <a:r>
              <a:rPr lang="en-US" dirty="0" smtClean="0"/>
              <a:t>: goes with the side where angle is formed</a:t>
            </a:r>
          </a:p>
          <a:p>
            <a:r>
              <a:rPr lang="en-US" b="1" dirty="0" smtClean="0"/>
              <a:t>Sin</a:t>
            </a:r>
            <a:r>
              <a:rPr lang="en-US" dirty="0" smtClean="0"/>
              <a:t>: goes to the opposite side of the angle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Resolution of vector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43400" y="2286000"/>
            <a:ext cx="1600200" cy="1419999"/>
            <a:chOff x="5974376" y="1600994"/>
            <a:chExt cx="1600200" cy="1419999"/>
          </a:xfrm>
        </p:grpSpPr>
        <p:sp>
          <p:nvSpPr>
            <p:cNvPr id="15" name="TextBox 14"/>
            <p:cNvSpPr txBox="1"/>
            <p:nvPr/>
          </p:nvSpPr>
          <p:spPr>
            <a:xfrm>
              <a:off x="6964976" y="2743994"/>
              <a:ext cx="38343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r>
                <a:rPr lang="en-US" sz="1200" baseline="-25000" dirty="0" smtClean="0"/>
                <a:t>x</a:t>
              </a:r>
              <a:r>
                <a:rPr lang="en-US" sz="1200" dirty="0" smtClean="0"/>
                <a:t> </a:t>
              </a:r>
              <a:r>
                <a:rPr lang="en-US" sz="1200" b="1" dirty="0" err="1" smtClean="0"/>
                <a:t>i</a:t>
              </a:r>
              <a:endParaRPr lang="ar-SA" sz="12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279176" y="2717234"/>
              <a:ext cx="1295400" cy="178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279176" y="1600994"/>
              <a:ext cx="0" cy="1143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5921157" y="1730413"/>
              <a:ext cx="38343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err="1" smtClean="0"/>
                <a:t>d</a:t>
              </a:r>
              <a:r>
                <a:rPr lang="en-US" sz="1200" baseline="-25000" dirty="0" err="1" smtClean="0"/>
                <a:t>y</a:t>
              </a:r>
              <a:r>
                <a:rPr lang="en-US" sz="1200" dirty="0" smtClean="0"/>
                <a:t> j</a:t>
              </a:r>
              <a:endParaRPr lang="ar-SA" sz="1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8200" y="2362200"/>
            <a:ext cx="1066800" cy="1047750"/>
            <a:chOff x="3352800" y="2438400"/>
            <a:chExt cx="1066800" cy="104775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3352800" y="2438400"/>
              <a:ext cx="1066800" cy="104775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0728389">
              <a:off x="3688107" y="2695784"/>
              <a:ext cx="26481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endParaRPr lang="ar-SA" sz="1200" baseline="-25000" dirty="0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1219200" y="3352800"/>
            <a:ext cx="6858000" cy="152400"/>
          </a:xfrm>
          <a:prstGeom prst="straightConnector1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1143000"/>
            <a:ext cx="0" cy="4953000"/>
          </a:xfrm>
          <a:prstGeom prst="straightConnector1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581400" y="2438400"/>
            <a:ext cx="1066800" cy="971550"/>
            <a:chOff x="2133600" y="2362200"/>
            <a:chExt cx="1066800" cy="971550"/>
          </a:xfrm>
        </p:grpSpPr>
        <p:cxnSp>
          <p:nvCxnSpPr>
            <p:cNvPr id="68" name="Straight Arrow Connector 67"/>
            <p:cNvCxnSpPr/>
            <p:nvPr/>
          </p:nvCxnSpPr>
          <p:spPr>
            <a:xfrm flipH="1" flipV="1">
              <a:off x="2133600" y="2362200"/>
              <a:ext cx="1066800" cy="97155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 rot="20728389">
              <a:off x="2545108" y="2619585"/>
              <a:ext cx="26481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endParaRPr lang="ar-SA" sz="1200" baseline="-25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352800" y="2286000"/>
            <a:ext cx="1496199" cy="1419999"/>
            <a:chOff x="4983776" y="1524794"/>
            <a:chExt cx="1496199" cy="1419999"/>
          </a:xfrm>
        </p:grpSpPr>
        <p:sp>
          <p:nvSpPr>
            <p:cNvPr id="74" name="TextBox 73"/>
            <p:cNvSpPr txBox="1"/>
            <p:nvPr/>
          </p:nvSpPr>
          <p:spPr>
            <a:xfrm>
              <a:off x="5440976" y="2667794"/>
              <a:ext cx="42992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-d</a:t>
              </a:r>
              <a:r>
                <a:rPr lang="en-US" sz="1200" baseline="-25000" dirty="0" smtClean="0"/>
                <a:t>x</a:t>
              </a:r>
              <a:r>
                <a:rPr lang="en-US" sz="1200" dirty="0" smtClean="0"/>
                <a:t> </a:t>
              </a:r>
              <a:r>
                <a:rPr lang="en-US" sz="1200" b="1" dirty="0" err="1" smtClean="0"/>
                <a:t>i</a:t>
              </a:r>
              <a:endParaRPr lang="ar-SA" sz="1200" b="1" dirty="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4983776" y="2667794"/>
              <a:ext cx="1295400" cy="178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6279176" y="1524794"/>
              <a:ext cx="0" cy="1143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16200000">
              <a:off x="6149757" y="1578013"/>
              <a:ext cx="38343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err="1" smtClean="0"/>
                <a:t>d</a:t>
              </a:r>
              <a:r>
                <a:rPr lang="en-US" sz="1200" baseline="-25000" dirty="0" err="1" smtClean="0"/>
                <a:t>y</a:t>
              </a:r>
              <a:r>
                <a:rPr lang="en-US" sz="1200" dirty="0" smtClean="0"/>
                <a:t> j</a:t>
              </a:r>
              <a:endParaRPr lang="ar-SA" sz="1200" b="1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48200" y="3429000"/>
            <a:ext cx="1066800" cy="971550"/>
            <a:chOff x="2133600" y="2362200"/>
            <a:chExt cx="1066800" cy="971550"/>
          </a:xfrm>
        </p:grpSpPr>
        <p:cxnSp>
          <p:nvCxnSpPr>
            <p:cNvPr id="81" name="Straight Arrow Connector 80"/>
            <p:cNvCxnSpPr/>
            <p:nvPr/>
          </p:nvCxnSpPr>
          <p:spPr>
            <a:xfrm flipH="1" flipV="1">
              <a:off x="2133600" y="2362200"/>
              <a:ext cx="1066800" cy="97155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 rot="20728389">
              <a:off x="2545108" y="2619585"/>
              <a:ext cx="26481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endParaRPr lang="ar-SA" sz="1200" baseline="-25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343400" y="3402240"/>
            <a:ext cx="1600200" cy="1169760"/>
            <a:chOff x="5974376" y="2717234"/>
            <a:chExt cx="1600200" cy="1169760"/>
          </a:xfrm>
        </p:grpSpPr>
        <p:sp>
          <p:nvSpPr>
            <p:cNvPr id="84" name="TextBox 83"/>
            <p:cNvSpPr txBox="1"/>
            <p:nvPr/>
          </p:nvSpPr>
          <p:spPr>
            <a:xfrm>
              <a:off x="6964976" y="2743994"/>
              <a:ext cx="383438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r>
                <a:rPr lang="en-US" sz="1200" baseline="-25000" dirty="0" smtClean="0"/>
                <a:t>x</a:t>
              </a:r>
              <a:r>
                <a:rPr lang="en-US" sz="1200" dirty="0" smtClean="0"/>
                <a:t> </a:t>
              </a:r>
              <a:r>
                <a:rPr lang="en-US" sz="1200" b="1" dirty="0" err="1" smtClean="0"/>
                <a:t>i</a:t>
              </a:r>
              <a:endParaRPr lang="ar-SA" sz="1200" b="1" dirty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6279176" y="2717234"/>
              <a:ext cx="1295400" cy="178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6279176" y="2743994"/>
              <a:ext cx="0" cy="1143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 rot="16200000">
              <a:off x="5897913" y="3102013"/>
              <a:ext cx="42992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-</a:t>
              </a:r>
              <a:r>
                <a:rPr lang="en-US" sz="1200" dirty="0" err="1" smtClean="0"/>
                <a:t>d</a:t>
              </a:r>
              <a:r>
                <a:rPr lang="en-US" sz="1200" baseline="-25000" dirty="0" err="1" smtClean="0"/>
                <a:t>y</a:t>
              </a:r>
              <a:r>
                <a:rPr lang="en-US" sz="1200" dirty="0" smtClean="0"/>
                <a:t> j</a:t>
              </a:r>
              <a:endParaRPr lang="ar-SA" sz="1200" b="1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581400" y="3425750"/>
            <a:ext cx="1066800" cy="1047750"/>
            <a:chOff x="3352800" y="2438400"/>
            <a:chExt cx="1066800" cy="1047750"/>
          </a:xfrm>
        </p:grpSpPr>
        <p:cxnSp>
          <p:nvCxnSpPr>
            <p:cNvPr id="89" name="Straight Arrow Connector 88"/>
            <p:cNvCxnSpPr/>
            <p:nvPr/>
          </p:nvCxnSpPr>
          <p:spPr>
            <a:xfrm flipV="1">
              <a:off x="3352800" y="2438400"/>
              <a:ext cx="1066800" cy="104775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20728389">
              <a:off x="3688107" y="2695784"/>
              <a:ext cx="26481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endParaRPr lang="ar-SA" sz="1200" baseline="-250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352800" y="3200400"/>
            <a:ext cx="1572399" cy="1371600"/>
            <a:chOff x="4831376" y="2286794"/>
            <a:chExt cx="1572399" cy="1371600"/>
          </a:xfrm>
        </p:grpSpPr>
        <p:sp>
          <p:nvSpPr>
            <p:cNvPr id="92" name="TextBox 91"/>
            <p:cNvSpPr txBox="1"/>
            <p:nvPr/>
          </p:nvSpPr>
          <p:spPr>
            <a:xfrm>
              <a:off x="5288576" y="2286794"/>
              <a:ext cx="42992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-d</a:t>
              </a:r>
              <a:r>
                <a:rPr lang="en-US" sz="1200" baseline="-25000" dirty="0" smtClean="0"/>
                <a:t>x</a:t>
              </a:r>
              <a:r>
                <a:rPr lang="en-US" sz="1200" dirty="0" smtClean="0"/>
                <a:t> </a:t>
              </a:r>
              <a:r>
                <a:rPr lang="en-US" sz="1200" b="1" dirty="0" err="1" smtClean="0"/>
                <a:t>i</a:t>
              </a:r>
              <a:endParaRPr lang="ar-SA" sz="1200" b="1" dirty="0"/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4831376" y="2506474"/>
              <a:ext cx="1295400" cy="1784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6126776" y="2515394"/>
              <a:ext cx="0" cy="1143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 rot="16200000">
              <a:off x="6050313" y="3254413"/>
              <a:ext cx="42992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-</a:t>
              </a:r>
              <a:r>
                <a:rPr lang="en-US" sz="1200" dirty="0" err="1" smtClean="0"/>
                <a:t>d</a:t>
              </a:r>
              <a:r>
                <a:rPr lang="en-US" sz="1200" baseline="-25000" dirty="0" err="1" smtClean="0"/>
                <a:t>y</a:t>
              </a:r>
              <a:r>
                <a:rPr lang="en-US" sz="1200" dirty="0" smtClean="0"/>
                <a:t> j</a:t>
              </a:r>
              <a:endParaRPr lang="ar-SA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1212" y="117685"/>
            <a:ext cx="2749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Vector Properties</a:t>
            </a:r>
            <a:endParaRPr lang="en-US" sz="2800" b="1" i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90600" y="1601282"/>
            <a:ext cx="1178044" cy="3799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958326" y="1610947"/>
            <a:ext cx="1178044" cy="379918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5605" y="1887299"/>
            <a:ext cx="1116047" cy="379028"/>
          </a:xfrm>
          <a:prstGeom prst="straightConnector1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79810" y="1245630"/>
            <a:ext cx="1144806" cy="386844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02495" y="2312910"/>
            <a:ext cx="1717476" cy="2219016"/>
            <a:chOff x="1145850" y="1035037"/>
            <a:chExt cx="1717476" cy="2219016"/>
          </a:xfrm>
        </p:grpSpPr>
        <p:grpSp>
          <p:nvGrpSpPr>
            <p:cNvPr id="6" name="Group 5"/>
            <p:cNvGrpSpPr/>
            <p:nvPr/>
          </p:nvGrpSpPr>
          <p:grpSpPr>
            <a:xfrm>
              <a:off x="1145850" y="1776151"/>
              <a:ext cx="1717476" cy="1158264"/>
              <a:chOff x="1145850" y="1776151"/>
              <a:chExt cx="1717476" cy="1158264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1145850" y="1776151"/>
                <a:ext cx="1717476" cy="11582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 rot="19926507">
                <a:off x="2182264" y="2182450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8788872">
              <a:off x="517716" y="1785494"/>
              <a:ext cx="2219016" cy="718102"/>
              <a:chOff x="815969" y="1932987"/>
              <a:chExt cx="2219016" cy="71810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2811128" flipV="1">
                <a:off x="1690588" y="1306693"/>
                <a:ext cx="469777" cy="22190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rot="19926507">
                <a:off x="2133727" y="1932987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</a:t>
                </a:r>
                <a:endParaRPr lang="en-US" sz="1200" b="1" dirty="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1745673" y="2022764"/>
              <a:ext cx="267854" cy="323272"/>
            </a:xfrm>
            <a:custGeom>
              <a:avLst/>
              <a:gdLst>
                <a:gd name="connsiteX0" fmla="*/ 267854 w 267854"/>
                <a:gd name="connsiteY0" fmla="*/ 323272 h 323272"/>
                <a:gd name="connsiteX1" fmla="*/ 193963 w 267854"/>
                <a:gd name="connsiteY1" fmla="*/ 110836 h 323272"/>
                <a:gd name="connsiteX2" fmla="*/ 0 w 267854"/>
                <a:gd name="connsiteY2" fmla="*/ 0 h 32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854" h="323272">
                  <a:moveTo>
                    <a:pt x="267854" y="323272"/>
                  </a:moveTo>
                  <a:cubicBezTo>
                    <a:pt x="253229" y="243993"/>
                    <a:pt x="238605" y="164715"/>
                    <a:pt x="193963" y="110836"/>
                  </a:cubicBezTo>
                  <a:cubicBezTo>
                    <a:pt x="149321" y="56957"/>
                    <a:pt x="74660" y="28478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8381964">
              <a:off x="1865992" y="1891688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θ</a:t>
              </a:r>
              <a:endParaRPr lang="en-US" sz="1200" dirty="0"/>
            </a:p>
          </p:txBody>
        </p:sp>
      </p:grpSp>
      <p:sp>
        <p:nvSpPr>
          <p:cNvPr id="37" name="Freeform 36"/>
          <p:cNvSpPr/>
          <p:nvPr/>
        </p:nvSpPr>
        <p:spPr>
          <a:xfrm>
            <a:off x="1520974" y="2377472"/>
            <a:ext cx="882127" cy="695646"/>
          </a:xfrm>
          <a:custGeom>
            <a:avLst/>
            <a:gdLst>
              <a:gd name="connsiteX0" fmla="*/ 882127 w 882127"/>
              <a:gd name="connsiteY0" fmla="*/ 695646 h 695646"/>
              <a:gd name="connsiteX1" fmla="*/ 634701 w 882127"/>
              <a:gd name="connsiteY1" fmla="*/ 103975 h 695646"/>
              <a:gd name="connsiteX2" fmla="*/ 0 w 882127"/>
              <a:gd name="connsiteY2" fmla="*/ 7156 h 69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127" h="695646">
                <a:moveTo>
                  <a:pt x="882127" y="695646"/>
                </a:moveTo>
                <a:cubicBezTo>
                  <a:pt x="831924" y="457184"/>
                  <a:pt x="781722" y="218723"/>
                  <a:pt x="634701" y="103975"/>
                </a:cubicBezTo>
                <a:cubicBezTo>
                  <a:pt x="487680" y="-10773"/>
                  <a:pt x="46616" y="-7187"/>
                  <a:pt x="0" y="7156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657600" y="1245630"/>
            <a:ext cx="463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You can extend the vector along its direction.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977877" y="2130532"/>
            <a:ext cx="523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The angle has to be measured from arrow to arrow.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065468" y="4284445"/>
            <a:ext cx="1824818" cy="2219016"/>
            <a:chOff x="1149936" y="1035037"/>
            <a:chExt cx="1824818" cy="2219016"/>
          </a:xfrm>
        </p:grpSpPr>
        <p:grpSp>
          <p:nvGrpSpPr>
            <p:cNvPr id="41" name="Group 40"/>
            <p:cNvGrpSpPr/>
            <p:nvPr/>
          </p:nvGrpSpPr>
          <p:grpSpPr>
            <a:xfrm>
              <a:off x="1149936" y="1733712"/>
              <a:ext cx="1824818" cy="1154624"/>
              <a:chOff x="1149936" y="1733712"/>
              <a:chExt cx="1824818" cy="115462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1149936" y="1733712"/>
                <a:ext cx="1824818" cy="11546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 rot="19926507">
                <a:off x="2182264" y="2182450"/>
                <a:ext cx="2776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A</a:t>
                </a:r>
                <a:endParaRPr lang="en-US" sz="1200" b="1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rot="18788872">
              <a:off x="517716" y="1785494"/>
              <a:ext cx="2219016" cy="718102"/>
              <a:chOff x="815969" y="1932987"/>
              <a:chExt cx="2219016" cy="718102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rot="2811128" flipV="1">
                <a:off x="1690588" y="1306693"/>
                <a:ext cx="469777" cy="22190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 rot="19926507">
                <a:off x="2133727" y="1932987"/>
                <a:ext cx="2712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</a:t>
                </a:r>
                <a:endParaRPr lang="en-US" sz="1200" b="1" dirty="0"/>
              </a:p>
            </p:txBody>
          </p:sp>
        </p:grpSp>
        <p:sp>
          <p:nvSpPr>
            <p:cNvPr id="43" name="Freeform 42"/>
            <p:cNvSpPr/>
            <p:nvPr/>
          </p:nvSpPr>
          <p:spPr>
            <a:xfrm>
              <a:off x="1745673" y="2022764"/>
              <a:ext cx="267854" cy="323272"/>
            </a:xfrm>
            <a:custGeom>
              <a:avLst/>
              <a:gdLst>
                <a:gd name="connsiteX0" fmla="*/ 267854 w 267854"/>
                <a:gd name="connsiteY0" fmla="*/ 323272 h 323272"/>
                <a:gd name="connsiteX1" fmla="*/ 193963 w 267854"/>
                <a:gd name="connsiteY1" fmla="*/ 110836 h 323272"/>
                <a:gd name="connsiteX2" fmla="*/ 0 w 267854"/>
                <a:gd name="connsiteY2" fmla="*/ 0 h 323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854" h="323272">
                  <a:moveTo>
                    <a:pt x="267854" y="323272"/>
                  </a:moveTo>
                  <a:cubicBezTo>
                    <a:pt x="253229" y="243993"/>
                    <a:pt x="238605" y="164715"/>
                    <a:pt x="193963" y="110836"/>
                  </a:cubicBezTo>
                  <a:cubicBezTo>
                    <a:pt x="149321" y="56957"/>
                    <a:pt x="74660" y="28478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8381964">
              <a:off x="1865992" y="1891688"/>
              <a:ext cx="266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200" dirty="0" smtClean="0"/>
                <a:t>θ</a:t>
              </a:r>
              <a:endParaRPr lang="en-US" sz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291652" y="3984327"/>
            <a:ext cx="4658571" cy="2153417"/>
            <a:chOff x="1291652" y="3984327"/>
            <a:chExt cx="4658571" cy="2153417"/>
          </a:xfrm>
        </p:grpSpPr>
        <p:grpSp>
          <p:nvGrpSpPr>
            <p:cNvPr id="57" name="Group 56"/>
            <p:cNvGrpSpPr/>
            <p:nvPr/>
          </p:nvGrpSpPr>
          <p:grpSpPr>
            <a:xfrm>
              <a:off x="1291652" y="5270610"/>
              <a:ext cx="4658571" cy="369332"/>
              <a:chOff x="1291652" y="5270610"/>
              <a:chExt cx="4658571" cy="369332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1291652" y="5442012"/>
                <a:ext cx="4347148" cy="153432"/>
              </a:xfrm>
              <a:prstGeom prst="line">
                <a:avLst/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666171" y="5270610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endParaRPr lang="en-US" i="1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331749" y="3984327"/>
              <a:ext cx="287258" cy="2153417"/>
              <a:chOff x="2288717" y="3984327"/>
              <a:chExt cx="287258" cy="2153417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V="1">
                <a:off x="2398455" y="4299726"/>
                <a:ext cx="0" cy="1838018"/>
              </a:xfrm>
              <a:prstGeom prst="straightConnector1">
                <a:avLst/>
              </a:prstGeom>
              <a:ln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2288717" y="3984327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y</a:t>
                </a:r>
                <a:endParaRPr lang="en-US" i="1" dirty="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069751" y="2813573"/>
            <a:ext cx="4806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You can rotate all vectors together to align one vector in the horizontal direction if horizontal direction is not defined.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657600" y="4043784"/>
            <a:ext cx="480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Resolve other vectors into x and y directions.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1967307" y="4540514"/>
            <a:ext cx="2163702" cy="1351587"/>
            <a:chOff x="1967307" y="4540514"/>
            <a:chExt cx="2163702" cy="1351587"/>
          </a:xfrm>
        </p:grpSpPr>
        <p:sp>
          <p:nvSpPr>
            <p:cNvPr id="67" name="TextBox 66"/>
            <p:cNvSpPr txBox="1"/>
            <p:nvPr/>
          </p:nvSpPr>
          <p:spPr>
            <a:xfrm rot="16200000">
              <a:off x="1777832" y="4729989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B sin(</a:t>
              </a:r>
              <a:r>
                <a:rPr lang="el-GR" sz="1200" dirty="0" smtClean="0"/>
                <a:t>θ</a:t>
              </a:r>
              <a:r>
                <a:rPr lang="en-US" sz="1200" i="1" dirty="0" smtClean="0"/>
                <a:t>)</a:t>
              </a:r>
              <a:endParaRPr lang="en-US" sz="1200" i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447489" y="5615102"/>
              <a:ext cx="683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B </a:t>
              </a:r>
              <a:r>
                <a:rPr lang="en-US" sz="1200" i="1" dirty="0" err="1" smtClean="0"/>
                <a:t>cos</a:t>
              </a:r>
              <a:r>
                <a:rPr lang="en-US" sz="1200" i="1" dirty="0" smtClean="0"/>
                <a:t>(</a:t>
              </a:r>
              <a:r>
                <a:rPr lang="el-GR" sz="1200" dirty="0" smtClean="0"/>
                <a:t>θ</a:t>
              </a:r>
              <a:r>
                <a:rPr lang="en-US" sz="1200" i="1" dirty="0" smtClean="0"/>
                <a:t>)</a:t>
              </a:r>
              <a:endParaRPr lang="en-US" sz="1200" i="1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553200" y="5013674"/>
            <a:ext cx="2057400" cy="1574700"/>
            <a:chOff x="6553200" y="5013674"/>
            <a:chExt cx="2057400" cy="1574700"/>
          </a:xfrm>
        </p:grpSpPr>
        <p:cxnSp>
          <p:nvCxnSpPr>
            <p:cNvPr id="71" name="Straight Connector 70"/>
            <p:cNvCxnSpPr/>
            <p:nvPr/>
          </p:nvCxnSpPr>
          <p:spPr>
            <a:xfrm flipV="1">
              <a:off x="6553200" y="5383006"/>
              <a:ext cx="2057400" cy="508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485385" y="5090206"/>
              <a:ext cx="0" cy="14981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042509" y="5085944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80159" y="501367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y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0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64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0"/>
            <a:ext cx="3074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Checkpoints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63" y="762000"/>
            <a:ext cx="902603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4374178" y="3124200"/>
            <a:ext cx="1417022" cy="1171715"/>
            <a:chOff x="6660178" y="1371600"/>
            <a:chExt cx="1417022" cy="11717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923442" y="1677194"/>
              <a:ext cx="10758" cy="76120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6934200" y="1371600"/>
              <a:ext cx="1143000" cy="304800"/>
              <a:chOff x="6934200" y="1371600"/>
              <a:chExt cx="1143000" cy="3048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6934200" y="1676400"/>
                <a:ext cx="1143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391400" y="1371600"/>
                <a:ext cx="434734" cy="27699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200" dirty="0" smtClean="0"/>
                  <a:t>d</a:t>
                </a:r>
                <a:r>
                  <a:rPr lang="en-US" sz="1200" baseline="-25000" dirty="0" smtClean="0"/>
                  <a:t>2x</a:t>
                </a:r>
                <a:r>
                  <a:rPr lang="en-US" sz="1200" dirty="0" smtClean="0"/>
                  <a:t> </a:t>
                </a:r>
                <a:r>
                  <a:rPr lang="en-US" sz="1200" b="1" dirty="0" err="1" smtClean="0"/>
                  <a:t>i</a:t>
                </a:r>
                <a:endParaRPr lang="ar-SA" sz="1200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6512381" y="2118519"/>
              <a:ext cx="572593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r>
                <a:rPr lang="en-US" sz="1200" baseline="-25000" dirty="0" smtClean="0"/>
                <a:t>2x</a:t>
              </a:r>
              <a:r>
                <a:rPr lang="en-US" sz="1200" dirty="0" smtClean="0"/>
                <a:t> (-j)</a:t>
              </a:r>
              <a:endParaRPr lang="ar-SA" sz="1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45684" y="2242074"/>
            <a:ext cx="1036024" cy="1495405"/>
            <a:chOff x="5898176" y="1600994"/>
            <a:chExt cx="1036024" cy="1495405"/>
          </a:xfrm>
        </p:grpSpPr>
        <p:sp>
          <p:nvSpPr>
            <p:cNvPr id="15" name="TextBox 14"/>
            <p:cNvSpPr txBox="1"/>
            <p:nvPr/>
          </p:nvSpPr>
          <p:spPr>
            <a:xfrm>
              <a:off x="6400800" y="2819400"/>
              <a:ext cx="434734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r>
                <a:rPr lang="en-US" sz="1200" baseline="-25000" dirty="0" smtClean="0"/>
                <a:t>1x</a:t>
              </a:r>
              <a:r>
                <a:rPr lang="en-US" sz="1200" dirty="0" smtClean="0"/>
                <a:t> </a:t>
              </a:r>
              <a:r>
                <a:rPr lang="en-US" sz="1200" b="1" dirty="0" err="1" smtClean="0"/>
                <a:t>i</a:t>
              </a:r>
              <a:endParaRPr lang="ar-SA" sz="1200" b="1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324600" y="2779712"/>
              <a:ext cx="6096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695950" y="2209800"/>
              <a:ext cx="12192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5820110" y="2118520"/>
              <a:ext cx="433132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r>
                <a:rPr lang="en-US" sz="1200" baseline="-25000" dirty="0" smtClean="0"/>
                <a:t>1x</a:t>
              </a:r>
              <a:r>
                <a:rPr lang="en-US" sz="1200" dirty="0" smtClean="0"/>
                <a:t> j</a:t>
              </a:r>
              <a:endParaRPr lang="ar-SA" sz="1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24600" y="2305050"/>
            <a:ext cx="1752600" cy="490753"/>
            <a:chOff x="3352800" y="2895600"/>
            <a:chExt cx="1752600" cy="490753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3352800" y="2895600"/>
              <a:ext cx="1752600" cy="4572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0728389">
              <a:off x="4126765" y="3109354"/>
              <a:ext cx="524503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d</a:t>
              </a:r>
              <a:r>
                <a:rPr lang="en-US" sz="1200" baseline="-25000" dirty="0" smtClean="0"/>
                <a:t>1</a:t>
              </a:r>
              <a:r>
                <a:rPr lang="en-US" sz="1200" dirty="0" smtClean="0"/>
                <a:t>+d</a:t>
              </a:r>
              <a:r>
                <a:rPr lang="en-US" sz="1200" baseline="-25000" dirty="0" smtClean="0"/>
                <a:t>2</a:t>
              </a:r>
              <a:endParaRPr lang="ar-SA" sz="1200" baseline="-25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5800" y="2438400"/>
            <a:ext cx="121379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buAutoNum type="alphaLcParenR"/>
            </a:pP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i</a:t>
            </a:r>
            <a:r>
              <a:rPr lang="en-US" dirty="0" smtClean="0"/>
              <a:t> and –j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i</a:t>
            </a:r>
            <a:r>
              <a:rPr lang="en-US" dirty="0" smtClean="0"/>
              <a:t> and j</a:t>
            </a:r>
            <a:endParaRPr lang="ar-SA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" y="4572000"/>
            <a:ext cx="8077200" cy="1981200"/>
            <a:chOff x="161245" y="3733800"/>
            <a:chExt cx="8906555" cy="2885222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245" y="3733800"/>
              <a:ext cx="8906555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71284" y="4572000"/>
              <a:ext cx="2663116" cy="2047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" name="Group 1"/>
          <p:cNvGrpSpPr/>
          <p:nvPr/>
        </p:nvGrpSpPr>
        <p:grpSpPr>
          <a:xfrm>
            <a:off x="3429000" y="2057400"/>
            <a:ext cx="3048000" cy="2362200"/>
            <a:chOff x="3429000" y="2057400"/>
            <a:chExt cx="3048000" cy="236220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429000" y="3429000"/>
              <a:ext cx="3048000" cy="0"/>
            </a:xfrm>
            <a:prstGeom prst="straightConnector1">
              <a:avLst/>
            </a:prstGeom>
            <a:ln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648200" y="2057400"/>
              <a:ext cx="0" cy="2362200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647304" y="2362200"/>
            <a:ext cx="610496" cy="1058732"/>
            <a:chOff x="4647304" y="2362200"/>
            <a:chExt cx="610496" cy="1058732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4647304" y="2362200"/>
              <a:ext cx="534296" cy="10587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941688" y="2667000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48200" y="3429000"/>
            <a:ext cx="1066800" cy="609600"/>
            <a:chOff x="3275704" y="2819400"/>
            <a:chExt cx="1066800" cy="609600"/>
          </a:xfrm>
        </p:grpSpPr>
        <p:cxnSp>
          <p:nvCxnSpPr>
            <p:cNvPr id="40" name="Straight Arrow Connector 39"/>
            <p:cNvCxnSpPr/>
            <p:nvPr/>
          </p:nvCxnSpPr>
          <p:spPr>
            <a:xfrm flipH="1" flipV="1">
              <a:off x="3275704" y="2819400"/>
              <a:ext cx="10668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885304" y="2971800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</a:t>
              </a:r>
              <a:r>
                <a:rPr lang="en-US" sz="1200" baseline="-25000" dirty="0" smtClean="0"/>
                <a:t>1</a:t>
              </a:r>
              <a:endParaRPr lang="en-US" sz="1200" baseline="-25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43400" y="2895600"/>
            <a:ext cx="2057399" cy="751294"/>
            <a:chOff x="6006353" y="2248729"/>
            <a:chExt cx="2057399" cy="751294"/>
          </a:xfrm>
        </p:grpSpPr>
        <p:sp>
          <p:nvSpPr>
            <p:cNvPr id="51" name="TextBox 50"/>
            <p:cNvSpPr txBox="1"/>
            <p:nvPr/>
          </p:nvSpPr>
          <p:spPr>
            <a:xfrm>
              <a:off x="6844552" y="2769191"/>
              <a:ext cx="625492" cy="2308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900" dirty="0" smtClean="0"/>
                <a:t>(d</a:t>
              </a:r>
              <a:r>
                <a:rPr lang="en-US" sz="900" baseline="-25000" dirty="0" smtClean="0"/>
                <a:t>1x </a:t>
              </a:r>
              <a:r>
                <a:rPr lang="en-US" sz="900" dirty="0" smtClean="0"/>
                <a:t>+d</a:t>
              </a:r>
              <a:r>
                <a:rPr lang="en-US" sz="900" baseline="-25000" dirty="0"/>
                <a:t>2</a:t>
              </a:r>
              <a:r>
                <a:rPr lang="en-US" sz="900" baseline="-25000" dirty="0" smtClean="0"/>
                <a:t>x</a:t>
              </a:r>
              <a:r>
                <a:rPr lang="en-US" sz="900" dirty="0" smtClean="0"/>
                <a:t>)</a:t>
              </a:r>
              <a:r>
                <a:rPr lang="en-US" sz="900" b="1" dirty="0" err="1" smtClean="0"/>
                <a:t>i</a:t>
              </a:r>
              <a:endParaRPr lang="ar-SA" sz="900" b="1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6324600" y="2769191"/>
              <a:ext cx="1739152" cy="1052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6304756" y="2464391"/>
              <a:ext cx="6396" cy="35580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6200000">
              <a:off x="5797000" y="2458082"/>
              <a:ext cx="649537" cy="2308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900" dirty="0" smtClean="0"/>
                <a:t>(d</a:t>
              </a:r>
              <a:r>
                <a:rPr lang="en-US" sz="900" baseline="-25000" dirty="0" smtClean="0"/>
                <a:t>1x </a:t>
              </a:r>
              <a:r>
                <a:rPr lang="en-US" sz="900" dirty="0" smtClean="0"/>
                <a:t>+d</a:t>
              </a:r>
              <a:r>
                <a:rPr lang="en-US" sz="900" baseline="-25000" dirty="0"/>
                <a:t>2</a:t>
              </a:r>
              <a:r>
                <a:rPr lang="en-US" sz="900" baseline="-25000" dirty="0" smtClean="0"/>
                <a:t>x</a:t>
              </a:r>
              <a:r>
                <a:rPr lang="en-US" sz="900" dirty="0" smtClean="0"/>
                <a:t> )</a:t>
              </a:r>
              <a:r>
                <a:rPr lang="en-US" sz="900" b="1" dirty="0" smtClean="0"/>
                <a:t>j</a:t>
              </a:r>
              <a:endParaRPr lang="ar-SA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606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875 0.09491 L -0.18663 0.09375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0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Sample </a:t>
            </a: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Problmem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: Page 45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38200"/>
            <a:ext cx="3743325" cy="496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28600" y="1066800"/>
            <a:ext cx="5023692" cy="2752190"/>
            <a:chOff x="228600" y="1066800"/>
            <a:chExt cx="5023692" cy="2752190"/>
          </a:xfrm>
        </p:grpSpPr>
        <p:pic>
          <p:nvPicPr>
            <p:cNvPr id="1105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066800"/>
              <a:ext cx="5023692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05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352799"/>
              <a:ext cx="4648200" cy="46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609600" y="3886200"/>
            <a:ext cx="309841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a) What is the magnitude of r?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b) What is the direction of r?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876800"/>
            <a:ext cx="1110239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Answers: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a) 3.5 m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b) -41</a:t>
            </a:r>
            <a:r>
              <a:rPr lang="en-US" b="1" baseline="30000" dirty="0" smtClean="0">
                <a:solidFill>
                  <a:srgbClr val="0000FF"/>
                </a:solidFill>
              </a:rPr>
              <a:t>o</a:t>
            </a:r>
            <a:endParaRPr lang="ar-SA" b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429000" y="2187714"/>
            <a:ext cx="21159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4000" dirty="0" smtClean="0">
                <a:latin typeface="Calibri" pitchFamily="34" charset="0"/>
              </a:rPr>
              <a:t>Lecture 2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505200"/>
            <a:ext cx="516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Multiplication of vector (Scalar and vector Products)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286001" y="3286780"/>
            <a:ext cx="2895600" cy="76200"/>
          </a:xfrm>
          <a:custGeom>
            <a:avLst/>
            <a:gdLst>
              <a:gd name="connsiteX0" fmla="*/ 0 w 2338251"/>
              <a:gd name="connsiteY0" fmla="*/ 78377 h 78377"/>
              <a:gd name="connsiteX1" fmla="*/ 2338251 w 2338251"/>
              <a:gd name="connsiteY1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251" h="78377">
                <a:moveTo>
                  <a:pt x="0" y="78377"/>
                </a:moveTo>
                <a:lnTo>
                  <a:pt x="2338251" y="0"/>
                </a:ln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286000" y="3286780"/>
            <a:ext cx="2401389" cy="89263"/>
          </a:xfrm>
          <a:custGeom>
            <a:avLst/>
            <a:gdLst>
              <a:gd name="connsiteX0" fmla="*/ 0 w 2338251"/>
              <a:gd name="connsiteY0" fmla="*/ 78377 h 78377"/>
              <a:gd name="connsiteX1" fmla="*/ 2338251 w 2338251"/>
              <a:gd name="connsiteY1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251" h="78377">
                <a:moveTo>
                  <a:pt x="0" y="78377"/>
                </a:moveTo>
                <a:lnTo>
                  <a:pt x="2338251" y="0"/>
                </a:ln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6200000">
            <a:off x="1615442" y="2724694"/>
            <a:ext cx="1295400" cy="45719"/>
          </a:xfrm>
          <a:custGeom>
            <a:avLst/>
            <a:gdLst>
              <a:gd name="connsiteX0" fmla="*/ 0 w 2338251"/>
              <a:gd name="connsiteY0" fmla="*/ 78377 h 78377"/>
              <a:gd name="connsiteX1" fmla="*/ 2338251 w 2338251"/>
              <a:gd name="connsiteY1" fmla="*/ 0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251" h="78377">
                <a:moveTo>
                  <a:pt x="0" y="78377"/>
                </a:moveTo>
                <a:lnTo>
                  <a:pt x="2338251" y="0"/>
                </a:lnTo>
              </a:path>
            </a:pathLst>
          </a:cu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2125582" y="1915180"/>
            <a:ext cx="2530635" cy="1765663"/>
            <a:chOff x="1439782" y="2209800"/>
            <a:chExt cx="2530635" cy="1765663"/>
          </a:xfrm>
        </p:grpSpPr>
        <p:sp>
          <p:nvSpPr>
            <p:cNvPr id="5" name="Freeform 4"/>
            <p:cNvSpPr/>
            <p:nvPr/>
          </p:nvSpPr>
          <p:spPr>
            <a:xfrm rot="19779257">
              <a:off x="1439782" y="2966800"/>
              <a:ext cx="2530635" cy="51232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33600" y="3061063"/>
              <a:ext cx="1175152" cy="914400"/>
              <a:chOff x="5029200" y="2819400"/>
              <a:chExt cx="1175152" cy="914400"/>
            </a:xfrm>
          </p:grpSpPr>
          <p:sp>
            <p:nvSpPr>
              <p:cNvPr id="7" name="Arc 6"/>
              <p:cNvSpPr/>
              <p:nvPr/>
            </p:nvSpPr>
            <p:spPr>
              <a:xfrm>
                <a:off x="5029200" y="2819400"/>
                <a:ext cx="914400" cy="914400"/>
              </a:xfrm>
              <a:prstGeom prst="arc">
                <a:avLst>
                  <a:gd name="adj1" fmla="val 16200000"/>
                  <a:gd name="adj2" fmla="val 487811"/>
                </a:avLst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867400" y="2895600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 smtClean="0"/>
                  <a:t>Θ</a:t>
                </a:r>
                <a:endParaRPr lang="en-US" b="1" dirty="0"/>
              </a:p>
            </p:txBody>
          </p: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438400" y="2209800"/>
            <a:ext cx="5969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82" name="Equation" r:id="rId3" imgW="126720" imgH="177480" progId="Equation.3">
                    <p:embed/>
                  </p:oleObj>
                </mc:Choice>
                <mc:Fallback>
                  <p:oleObj name="Equation" r:id="rId3" imgW="12672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2209800"/>
                          <a:ext cx="59690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14"/>
          <p:cNvGrpSpPr/>
          <p:nvPr/>
        </p:nvGrpSpPr>
        <p:grpSpPr>
          <a:xfrm rot="16200000">
            <a:off x="1359727" y="2470633"/>
            <a:ext cx="1176925" cy="523220"/>
            <a:chOff x="3561364" y="1686578"/>
            <a:chExt cx="1176925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3561364" y="1686578"/>
              <a:ext cx="1176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Calisto MT" pitchFamily="18" charset="0"/>
                </a:rPr>
                <a:t>a Sin</a:t>
              </a:r>
              <a:r>
                <a:rPr lang="el-GR" sz="2800" b="1" i="1" dirty="0" smtClean="0"/>
                <a:t>Θ</a:t>
              </a:r>
              <a:endParaRPr lang="en-US" sz="2800" b="1" i="1" dirty="0">
                <a:latin typeface="Calisto MT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31474" y="1828800"/>
              <a:ext cx="195943" cy="0"/>
            </a:xfrm>
            <a:custGeom>
              <a:avLst/>
              <a:gdLst>
                <a:gd name="connsiteX0" fmla="*/ 0 w 195943"/>
                <a:gd name="connsiteY0" fmla="*/ 0 h 0"/>
                <a:gd name="connsiteX1" fmla="*/ 0 w 195943"/>
                <a:gd name="connsiteY1" fmla="*/ 0 h 0"/>
                <a:gd name="connsiteX2" fmla="*/ 195943 w 19594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43">
                  <a:moveTo>
                    <a:pt x="0" y="0"/>
                  </a:moveTo>
                  <a:lnTo>
                    <a:pt x="0" y="0"/>
                  </a:lnTo>
                  <a:lnTo>
                    <a:pt x="195943" y="0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2895600" y="3362980"/>
            <a:ext cx="1212191" cy="523220"/>
            <a:chOff x="3892350" y="1686580"/>
            <a:chExt cx="1212191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3892350" y="1686580"/>
              <a:ext cx="1212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Calisto MT" pitchFamily="18" charset="0"/>
                </a:rPr>
                <a:t>a Cos</a:t>
              </a:r>
              <a:r>
                <a:rPr lang="el-GR" sz="2800" b="1" i="1" dirty="0" smtClean="0"/>
                <a:t>Θ</a:t>
              </a:r>
              <a:endParaRPr lang="en-US" sz="2800" b="1" i="1" dirty="0">
                <a:latin typeface="Calisto MT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995057" y="1828800"/>
              <a:ext cx="195943" cy="0"/>
            </a:xfrm>
            <a:custGeom>
              <a:avLst/>
              <a:gdLst>
                <a:gd name="connsiteX0" fmla="*/ 0 w 195943"/>
                <a:gd name="connsiteY0" fmla="*/ 0 h 0"/>
                <a:gd name="connsiteX1" fmla="*/ 0 w 195943"/>
                <a:gd name="connsiteY1" fmla="*/ 0 h 0"/>
                <a:gd name="connsiteX2" fmla="*/ 195943 w 19594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43">
                  <a:moveTo>
                    <a:pt x="0" y="0"/>
                  </a:moveTo>
                  <a:lnTo>
                    <a:pt x="0" y="0"/>
                  </a:lnTo>
                  <a:lnTo>
                    <a:pt x="195943" y="0"/>
                  </a:ln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087938" y="2905780"/>
          <a:ext cx="474662" cy="54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3" name="Equation" r:id="rId5" imgW="139680" imgH="215640" progId="Equation.3">
                  <p:embed/>
                </p:oleObj>
              </mc:Choice>
              <mc:Fallback>
                <p:oleObj name="Equation" r:id="rId5" imgW="1396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905780"/>
                        <a:ext cx="474662" cy="545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28"/>
          <p:cNvGrpSpPr/>
          <p:nvPr/>
        </p:nvGrpSpPr>
        <p:grpSpPr>
          <a:xfrm>
            <a:off x="0" y="4114800"/>
            <a:ext cx="4191000" cy="1184275"/>
            <a:chOff x="0" y="4719935"/>
            <a:chExt cx="4191000" cy="1184275"/>
          </a:xfrm>
        </p:grpSpPr>
        <p:sp>
          <p:nvSpPr>
            <p:cNvPr id="21" name="TextBox 20"/>
            <p:cNvSpPr txBox="1"/>
            <p:nvPr/>
          </p:nvSpPr>
          <p:spPr>
            <a:xfrm>
              <a:off x="0" y="4719935"/>
              <a:ext cx="4191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Scalar Product: Dot Product</a:t>
              </a:r>
              <a:endParaRPr lang="en-US" sz="2400" dirty="0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71450" y="5153323"/>
            <a:ext cx="3608388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84" name="Equation" r:id="rId7" imgW="1320480" imgH="266400" progId="Equation.3">
                    <p:embed/>
                  </p:oleObj>
                </mc:Choice>
                <mc:Fallback>
                  <p:oleObj name="Equation" r:id="rId7" imgW="132048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50" y="5153323"/>
                          <a:ext cx="3608388" cy="750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27"/>
          <p:cNvGrpSpPr/>
          <p:nvPr/>
        </p:nvGrpSpPr>
        <p:grpSpPr>
          <a:xfrm>
            <a:off x="4724400" y="4191000"/>
            <a:ext cx="4419600" cy="1235075"/>
            <a:chOff x="4724400" y="4872335"/>
            <a:chExt cx="4419600" cy="1235075"/>
          </a:xfrm>
        </p:grpSpPr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4927600" y="5377160"/>
            <a:ext cx="3916363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85" name="Equation" r:id="rId9" imgW="1473120" imgH="266400" progId="Equation.3">
                    <p:embed/>
                  </p:oleObj>
                </mc:Choice>
                <mc:Fallback>
                  <p:oleObj name="Equation" r:id="rId9" imgW="147312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7600" y="5377160"/>
                          <a:ext cx="3916363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724400" y="4872335"/>
              <a:ext cx="44196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Vector Product: Cross Product</a:t>
              </a:r>
              <a:endParaRPr lang="en-US" sz="24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5562600"/>
            <a:ext cx="244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Result is always a scalar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5638800"/>
            <a:ext cx="350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Result is vector and its direction is perpendicular (normal) to the both original vectors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4374" y="162580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Multiplication of vectors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6980" y="914400"/>
            <a:ext cx="4456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There are two types of vector Multiplication: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Scalar Product (Multiplication)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Vector Product (Multiplication)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6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8"/>
          <p:cNvGrpSpPr/>
          <p:nvPr/>
        </p:nvGrpSpPr>
        <p:grpSpPr>
          <a:xfrm>
            <a:off x="152400" y="3352800"/>
            <a:ext cx="4191000" cy="1154190"/>
            <a:chOff x="0" y="4719935"/>
            <a:chExt cx="4191000" cy="1154190"/>
          </a:xfrm>
        </p:grpSpPr>
        <p:sp>
          <p:nvSpPr>
            <p:cNvPr id="21" name="TextBox 20"/>
            <p:cNvSpPr txBox="1"/>
            <p:nvPr/>
          </p:nvSpPr>
          <p:spPr>
            <a:xfrm>
              <a:off x="0" y="4719935"/>
              <a:ext cx="4191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Scalar Product: Dot Product</a:t>
              </a:r>
              <a:endParaRPr lang="en-US" sz="2400" dirty="0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5853801"/>
                </p:ext>
              </p:extLst>
            </p:nvPr>
          </p:nvGraphicFramePr>
          <p:xfrm>
            <a:off x="480526" y="5287295"/>
            <a:ext cx="2765425" cy="5868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10" name="معادلة" r:id="rId3" imgW="1295280" imgH="266400" progId="Equation.3">
                    <p:embed/>
                  </p:oleObj>
                </mc:Choice>
                <mc:Fallback>
                  <p:oleObj name="معادلة" r:id="rId3" imgW="12952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26" y="5287295"/>
                          <a:ext cx="2765425" cy="5868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27"/>
          <p:cNvGrpSpPr/>
          <p:nvPr/>
        </p:nvGrpSpPr>
        <p:grpSpPr>
          <a:xfrm>
            <a:off x="4624228" y="2882249"/>
            <a:ext cx="4419600" cy="1256451"/>
            <a:chOff x="4724400" y="4872335"/>
            <a:chExt cx="4419600" cy="1256451"/>
          </a:xfrm>
        </p:grpSpPr>
        <p:graphicFrame>
          <p:nvGraphicFramePr>
            <p:cNvPr id="20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837560"/>
                </p:ext>
              </p:extLst>
            </p:nvPr>
          </p:nvGraphicFramePr>
          <p:xfrm>
            <a:off x="5029200" y="5566523"/>
            <a:ext cx="3613150" cy="56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11" name="معادلة" r:id="rId5" imgW="1765080" imgH="266400" progId="Equation.3">
                    <p:embed/>
                  </p:oleObj>
                </mc:Choice>
                <mc:Fallback>
                  <p:oleObj name="معادلة" r:id="rId5" imgW="17650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5566523"/>
                          <a:ext cx="3613150" cy="5622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724400" y="4872335"/>
              <a:ext cx="44196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Vector Product: Cross Product</a:t>
              </a:r>
              <a:endParaRPr lang="en-US" sz="2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74374" y="162580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Multiplication of vectors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143000"/>
            <a:ext cx="7391399" cy="1971020"/>
            <a:chOff x="457200" y="1143000"/>
            <a:chExt cx="7391399" cy="1971020"/>
          </a:xfrm>
        </p:grpSpPr>
        <p:sp>
          <p:nvSpPr>
            <p:cNvPr id="10" name="Freeform 9"/>
            <p:cNvSpPr/>
            <p:nvPr/>
          </p:nvSpPr>
          <p:spPr>
            <a:xfrm>
              <a:off x="1056622" y="2514600"/>
              <a:ext cx="2401389" cy="89263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354354" y="1920803"/>
              <a:ext cx="1358822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896204" y="1143000"/>
              <a:ext cx="2530635" cy="808232"/>
              <a:chOff x="1439782" y="2209800"/>
              <a:chExt cx="2530635" cy="808232"/>
            </a:xfrm>
          </p:grpSpPr>
          <p:sp>
            <p:nvSpPr>
              <p:cNvPr id="5" name="Freeform 4"/>
              <p:cNvSpPr/>
              <p:nvPr/>
            </p:nvSpPr>
            <p:spPr>
              <a:xfrm rot="19779257">
                <a:off x="1439782" y="2966800"/>
                <a:ext cx="2530635" cy="51232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2438400" y="2209800"/>
              <a:ext cx="596900" cy="622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712" name="Equation" r:id="rId7" imgW="126720" imgH="177480" progId="Equation.3">
                      <p:embed/>
                    </p:oleObj>
                  </mc:Choice>
                  <mc:Fallback>
                    <p:oleObj name="Equation" r:id="rId7" imgW="1267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400" y="2209800"/>
                            <a:ext cx="596900" cy="622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Box 15"/>
            <p:cNvSpPr txBox="1"/>
            <p:nvPr/>
          </p:nvSpPr>
          <p:spPr>
            <a:xfrm rot="16200000">
              <a:off x="480604" y="1698453"/>
              <a:ext cx="476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Calisto MT" pitchFamily="18" charset="0"/>
                </a:rPr>
                <a:t>a</a:t>
              </a:r>
              <a:r>
                <a:rPr lang="en-US" sz="2800" b="1" i="1" baseline="-25000" dirty="0">
                  <a:latin typeface="Calisto MT" pitchFamily="18" charset="0"/>
                </a:rPr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66222" y="2590800"/>
              <a:ext cx="473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Calisto MT" pitchFamily="18" charset="0"/>
                </a:rPr>
                <a:t>a</a:t>
              </a:r>
              <a:r>
                <a:rPr lang="en-US" sz="2800" b="1" i="1" baseline="-25000" dirty="0" smtClean="0">
                  <a:latin typeface="Calisto MT" pitchFamily="18" charset="0"/>
                </a:rPr>
                <a:t>x</a:t>
              </a:r>
              <a:endParaRPr lang="en-US" sz="2800" b="1" i="1" baseline="-25000" dirty="0">
                <a:latin typeface="Calisto MT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991832" y="2376462"/>
              <a:ext cx="1856767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6200000">
              <a:off x="5406863" y="1866924"/>
              <a:ext cx="1124223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23"/>
            <p:cNvGrpSpPr/>
            <p:nvPr/>
          </p:nvGrpSpPr>
          <p:grpSpPr>
            <a:xfrm>
              <a:off x="5844418" y="1285220"/>
              <a:ext cx="1983302" cy="755650"/>
              <a:chOff x="1452786" y="2482531"/>
              <a:chExt cx="1983302" cy="755650"/>
            </a:xfrm>
          </p:grpSpPr>
          <p:sp>
            <p:nvSpPr>
              <p:cNvPr id="34" name="Freeform 33"/>
              <p:cNvSpPr/>
              <p:nvPr/>
            </p:nvSpPr>
            <p:spPr>
              <a:xfrm rot="19779257" flipV="1">
                <a:off x="1452786" y="3122612"/>
                <a:ext cx="1983302" cy="45719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8082837"/>
                  </p:ext>
                </p:extLst>
              </p:nvPr>
            </p:nvGraphicFramePr>
            <p:xfrm>
              <a:off x="2037743" y="2482531"/>
              <a:ext cx="657225" cy="755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713" name="معادلة" r:id="rId9" imgW="139680" imgH="215640" progId="Equation.3">
                      <p:embed/>
                    </p:oleObj>
                  </mc:Choice>
                  <mc:Fallback>
                    <p:oleObj name="معادلة" r:id="rId9" imgW="1396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7743" y="2482531"/>
                            <a:ext cx="657225" cy="755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" name="TextBox 35"/>
            <p:cNvSpPr txBox="1"/>
            <p:nvPr/>
          </p:nvSpPr>
          <p:spPr>
            <a:xfrm rot="16200000">
              <a:off x="5419821" y="1527275"/>
              <a:ext cx="4683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Calisto MT" pitchFamily="18" charset="0"/>
                </a:rPr>
                <a:t>b</a:t>
              </a:r>
              <a:r>
                <a:rPr lang="en-US" sz="2800" b="1" i="1" baseline="-25000" dirty="0" smtClean="0">
                  <a:latin typeface="Calisto MT" pitchFamily="18" charset="0"/>
                </a:rPr>
                <a:t>y</a:t>
              </a:r>
              <a:endParaRPr lang="en-US" sz="2800" b="1" i="1" baseline="-25000" dirty="0">
                <a:latin typeface="Calisto MT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01432" y="2419622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err="1" smtClean="0">
                  <a:latin typeface="Calisto MT" pitchFamily="18" charset="0"/>
                </a:rPr>
                <a:t>b</a:t>
              </a:r>
              <a:r>
                <a:rPr lang="en-US" sz="2800" b="1" i="1" baseline="-25000" dirty="0" err="1" smtClean="0">
                  <a:latin typeface="Calisto MT" pitchFamily="18" charset="0"/>
                </a:rPr>
                <a:t>x</a:t>
              </a:r>
              <a:endParaRPr lang="en-US" sz="2800" b="1" i="1" baseline="-25000" dirty="0">
                <a:latin typeface="Calisto MT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85333" y="4964668"/>
            <a:ext cx="1563189" cy="795702"/>
            <a:chOff x="1185333" y="4964668"/>
            <a:chExt cx="1563189" cy="795702"/>
          </a:xfrm>
        </p:grpSpPr>
        <p:sp>
          <p:nvSpPr>
            <p:cNvPr id="38" name="Freeform 37"/>
            <p:cNvSpPr/>
            <p:nvPr/>
          </p:nvSpPr>
          <p:spPr>
            <a:xfrm flipV="1">
              <a:off x="1185333" y="5418773"/>
              <a:ext cx="1563189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1185333" y="5318222"/>
              <a:ext cx="1214619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52600" y="4964668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Calisto MT" pitchFamily="18" charset="0"/>
                </a:rPr>
                <a:t>b</a:t>
              </a:r>
              <a:r>
                <a:rPr lang="en-US" b="1" i="1" baseline="-25000" dirty="0" err="1" smtClean="0">
                  <a:latin typeface="Calisto MT" pitchFamily="18" charset="0"/>
                </a:rPr>
                <a:t>x</a:t>
              </a:r>
              <a:endParaRPr lang="en-US" b="1" i="1" baseline="-25000" dirty="0">
                <a:latin typeface="Calisto MT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26746" y="5391038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Calisto MT" pitchFamily="18" charset="0"/>
                </a:rPr>
                <a:t>a</a:t>
              </a:r>
              <a:r>
                <a:rPr lang="en-US" b="1" i="1" baseline="-25000" dirty="0" smtClean="0">
                  <a:latin typeface="Calisto MT" pitchFamily="18" charset="0"/>
                </a:rPr>
                <a:t>x</a:t>
              </a:r>
              <a:endParaRPr lang="en-US" b="1" i="1" baseline="-25000" dirty="0">
                <a:latin typeface="Calisto MT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2097" y="4661826"/>
            <a:ext cx="768499" cy="1106239"/>
            <a:chOff x="125076" y="4865268"/>
            <a:chExt cx="768499" cy="1106239"/>
          </a:xfrm>
        </p:grpSpPr>
        <p:sp>
          <p:nvSpPr>
            <p:cNvPr id="42" name="Freeform 41"/>
            <p:cNvSpPr/>
            <p:nvPr/>
          </p:nvSpPr>
          <p:spPr>
            <a:xfrm rot="16200000">
              <a:off x="95199" y="5391970"/>
              <a:ext cx="1106239" cy="52835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>
              <a:off x="139852" y="5566221"/>
              <a:ext cx="753368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26038" y="543342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Calisto MT" pitchFamily="18" charset="0"/>
                </a:rPr>
                <a:t>b</a:t>
              </a:r>
              <a:r>
                <a:rPr lang="en-US" b="1" i="1" baseline="-25000" dirty="0" smtClean="0">
                  <a:latin typeface="Calisto MT" pitchFamily="18" charset="0"/>
                </a:rPr>
                <a:t>y</a:t>
              </a:r>
              <a:endParaRPr lang="en-US" b="1" i="1" baseline="-25000" dirty="0">
                <a:latin typeface="Calisto MT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522800" y="522499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Calisto MT" pitchFamily="18" charset="0"/>
                </a:rPr>
                <a:t>a</a:t>
              </a:r>
              <a:r>
                <a:rPr lang="en-US" b="1" i="1" baseline="-25000" dirty="0" smtClean="0">
                  <a:latin typeface="Calisto MT" pitchFamily="18" charset="0"/>
                </a:rPr>
                <a:t>y</a:t>
              </a:r>
              <a:endParaRPr lang="en-US" b="1" i="1" baseline="-25000" dirty="0">
                <a:latin typeface="Calisto MT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24228" y="4391695"/>
            <a:ext cx="1713050" cy="1348451"/>
            <a:chOff x="4924479" y="4835260"/>
            <a:chExt cx="1713050" cy="1348451"/>
          </a:xfrm>
        </p:grpSpPr>
        <p:grpSp>
          <p:nvGrpSpPr>
            <p:cNvPr id="23" name="Group 22"/>
            <p:cNvGrpSpPr/>
            <p:nvPr/>
          </p:nvGrpSpPr>
          <p:grpSpPr>
            <a:xfrm>
              <a:off x="4924479" y="5214947"/>
              <a:ext cx="1612642" cy="967007"/>
              <a:chOff x="4816733" y="5890993"/>
              <a:chExt cx="1612642" cy="967007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5247621" y="6583681"/>
                <a:ext cx="1181754" cy="45719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642056" y="6519446"/>
                <a:ext cx="349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latin typeface="Calisto MT" pitchFamily="18" charset="0"/>
                  </a:rPr>
                  <a:t>a</a:t>
                </a:r>
                <a:r>
                  <a:rPr lang="en-US" sz="1600" b="1" i="1" baseline="-25000" dirty="0" smtClean="0">
                    <a:latin typeface="Calisto MT" pitchFamily="18" charset="0"/>
                  </a:rPr>
                  <a:t>x</a:t>
                </a:r>
                <a:endParaRPr lang="en-US" sz="1600" b="1" i="1" baseline="-25000" dirty="0">
                  <a:latin typeface="Calisto MT" pitchFamily="18" charset="0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 rot="16200000">
                <a:off x="4891966" y="6223788"/>
                <a:ext cx="711309" cy="45719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6200000">
                <a:off x="4812725" y="5895003"/>
                <a:ext cx="3465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latin typeface="Calisto MT" pitchFamily="18" charset="0"/>
                  </a:rPr>
                  <a:t>b</a:t>
                </a:r>
                <a:r>
                  <a:rPr lang="en-US" sz="1600" b="1" i="1" baseline="-25000" dirty="0" smtClean="0">
                    <a:latin typeface="Calisto MT" pitchFamily="18" charset="0"/>
                  </a:rPr>
                  <a:t>y</a:t>
                </a:r>
                <a:endParaRPr lang="en-US" sz="1600" b="1" i="1" baseline="-25000" dirty="0">
                  <a:latin typeface="Calisto MT" pitchFamily="18" charset="0"/>
                </a:endParaRPr>
              </a:p>
            </p:txBody>
          </p:sp>
        </p:grpSp>
        <p:sp>
          <p:nvSpPr>
            <p:cNvPr id="24" name="Arc 23"/>
            <p:cNvSpPr/>
            <p:nvPr/>
          </p:nvSpPr>
          <p:spPr>
            <a:xfrm>
              <a:off x="5059819" y="5171454"/>
              <a:ext cx="1577710" cy="1012257"/>
            </a:xfrm>
            <a:prstGeom prst="arc">
              <a:avLst>
                <a:gd name="adj1" fmla="val 13716831"/>
                <a:gd name="adj2" fmla="val 1092496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5688394" y="5418773"/>
              <a:ext cx="454472" cy="416965"/>
              <a:chOff x="6920215" y="5907635"/>
              <a:chExt cx="454472" cy="416965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20215" y="5907635"/>
                <a:ext cx="454472" cy="4169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126029" y="6058774"/>
                <a:ext cx="79989" cy="96365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graphicFrame>
          <p:nvGraphicFramePr>
            <p:cNvPr id="6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008839"/>
                </p:ext>
              </p:extLst>
            </p:nvPr>
          </p:nvGraphicFramePr>
          <p:xfrm>
            <a:off x="6314309" y="4835260"/>
            <a:ext cx="2603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14" name="معادلة" r:id="rId11" imgW="126720" imgH="215640" progId="Equation.3">
                    <p:embed/>
                  </p:oleObj>
                </mc:Choice>
                <mc:Fallback>
                  <p:oleObj name="معادلة" r:id="rId11" imgW="1267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4309" y="4835260"/>
                          <a:ext cx="260350" cy="454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6866785" y="4727889"/>
            <a:ext cx="1885257" cy="1103398"/>
            <a:chOff x="7205410" y="4472306"/>
            <a:chExt cx="1885257" cy="1103398"/>
          </a:xfrm>
        </p:grpSpPr>
        <p:grpSp>
          <p:nvGrpSpPr>
            <p:cNvPr id="22" name="Group 21"/>
            <p:cNvGrpSpPr/>
            <p:nvPr/>
          </p:nvGrpSpPr>
          <p:grpSpPr>
            <a:xfrm>
              <a:off x="7205410" y="4479765"/>
              <a:ext cx="1405190" cy="1082835"/>
              <a:chOff x="5910010" y="4886521"/>
              <a:chExt cx="1405190" cy="10828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601432" y="5630802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err="1" smtClean="0">
                    <a:latin typeface="Calisto MT" pitchFamily="18" charset="0"/>
                  </a:rPr>
                  <a:t>b</a:t>
                </a:r>
                <a:r>
                  <a:rPr lang="en-US" sz="1600" b="1" i="1" baseline="-25000" dirty="0" err="1" smtClean="0">
                    <a:latin typeface="Calisto MT" pitchFamily="18" charset="0"/>
                  </a:rPr>
                  <a:t>x</a:t>
                </a:r>
                <a:endParaRPr lang="en-US" sz="1600" b="1" i="1" baseline="-25000" dirty="0">
                  <a:latin typeface="Calisto MT" pitchFamily="18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16200000">
                <a:off x="5959204" y="5294071"/>
                <a:ext cx="809107" cy="45719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352632" y="5647866"/>
                <a:ext cx="962568" cy="45719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6200000">
                <a:off x="5903598" y="4892933"/>
                <a:ext cx="3513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latin typeface="Calisto MT" pitchFamily="18" charset="0"/>
                  </a:rPr>
                  <a:t>a</a:t>
                </a:r>
                <a:r>
                  <a:rPr lang="en-US" sz="1600" b="1" i="1" baseline="-25000" dirty="0" smtClean="0">
                    <a:latin typeface="Calisto MT" pitchFamily="18" charset="0"/>
                  </a:rPr>
                  <a:t>y</a:t>
                </a:r>
                <a:endParaRPr lang="en-US" sz="1600" b="1" i="1" baseline="-25000" dirty="0">
                  <a:latin typeface="Calisto MT" pitchFamily="18" charset="0"/>
                </a:endParaRPr>
              </a:p>
            </p:txBody>
          </p:sp>
        </p:grpSp>
        <p:sp>
          <p:nvSpPr>
            <p:cNvPr id="60" name="Arc 59"/>
            <p:cNvSpPr/>
            <p:nvPr/>
          </p:nvSpPr>
          <p:spPr>
            <a:xfrm>
              <a:off x="7648031" y="4472306"/>
              <a:ext cx="974303" cy="1103398"/>
            </a:xfrm>
            <a:prstGeom prst="arc">
              <a:avLst>
                <a:gd name="adj1" fmla="val 13546748"/>
                <a:gd name="adj2" fmla="val 689805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Oval 65"/>
            <p:cNvSpPr/>
            <p:nvPr/>
          </p:nvSpPr>
          <p:spPr>
            <a:xfrm>
              <a:off x="7891425" y="4701691"/>
              <a:ext cx="454472" cy="416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6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0864028"/>
                </p:ext>
              </p:extLst>
            </p:nvPr>
          </p:nvGraphicFramePr>
          <p:xfrm>
            <a:off x="8595367" y="4472306"/>
            <a:ext cx="4953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715" name="معادلة" r:id="rId13" imgW="241200" imgH="215640" progId="Equation.3">
                    <p:embed/>
                  </p:oleObj>
                </mc:Choice>
                <mc:Fallback>
                  <p:oleObj name="معادلة" r:id="rId13" imgW="2412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95367" y="4472306"/>
                          <a:ext cx="495300" cy="454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Box 61"/>
            <p:cNvSpPr txBox="1"/>
            <p:nvPr/>
          </p:nvSpPr>
          <p:spPr>
            <a:xfrm>
              <a:off x="8010150" y="4709096"/>
              <a:ext cx="28405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x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226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8"/>
          <p:cNvGrpSpPr/>
          <p:nvPr/>
        </p:nvGrpSpPr>
        <p:grpSpPr>
          <a:xfrm>
            <a:off x="152400" y="3352800"/>
            <a:ext cx="4191000" cy="1154190"/>
            <a:chOff x="0" y="4719935"/>
            <a:chExt cx="4191000" cy="1154190"/>
          </a:xfrm>
        </p:grpSpPr>
        <p:sp>
          <p:nvSpPr>
            <p:cNvPr id="21" name="TextBox 20"/>
            <p:cNvSpPr txBox="1"/>
            <p:nvPr/>
          </p:nvSpPr>
          <p:spPr>
            <a:xfrm>
              <a:off x="0" y="4719935"/>
              <a:ext cx="41910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Scalar Product: Dot Product</a:t>
              </a:r>
              <a:endParaRPr lang="en-US" sz="2400" dirty="0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343211"/>
                </p:ext>
              </p:extLst>
            </p:nvPr>
          </p:nvGraphicFramePr>
          <p:xfrm>
            <a:off x="480526" y="5287295"/>
            <a:ext cx="2765425" cy="5868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0" name="معادلة" r:id="rId3" imgW="1295280" imgH="266400" progId="Equation.3">
                    <p:embed/>
                  </p:oleObj>
                </mc:Choice>
                <mc:Fallback>
                  <p:oleObj name="معادلة" r:id="rId3" imgW="12952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526" y="5287295"/>
                          <a:ext cx="2765425" cy="5868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27"/>
          <p:cNvGrpSpPr/>
          <p:nvPr/>
        </p:nvGrpSpPr>
        <p:grpSpPr>
          <a:xfrm>
            <a:off x="4624228" y="2882249"/>
            <a:ext cx="4419600" cy="1256451"/>
            <a:chOff x="4724400" y="4872335"/>
            <a:chExt cx="4419600" cy="1256451"/>
          </a:xfrm>
        </p:grpSpPr>
        <p:graphicFrame>
          <p:nvGraphicFramePr>
            <p:cNvPr id="20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146645"/>
                </p:ext>
              </p:extLst>
            </p:nvPr>
          </p:nvGraphicFramePr>
          <p:xfrm>
            <a:off x="5029200" y="5566523"/>
            <a:ext cx="3613150" cy="56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1" name="معادلة" r:id="rId5" imgW="1765080" imgH="266400" progId="Equation.3">
                    <p:embed/>
                  </p:oleObj>
                </mc:Choice>
                <mc:Fallback>
                  <p:oleObj name="معادلة" r:id="rId5" imgW="176508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5566523"/>
                          <a:ext cx="3613150" cy="56226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4724400" y="4872335"/>
              <a:ext cx="441960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Vector Product: Cross Product</a:t>
              </a:r>
              <a:endParaRPr lang="en-US" sz="2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74374" y="162580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Multiplication of vectors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1143000"/>
            <a:ext cx="7391399" cy="1971020"/>
            <a:chOff x="457200" y="1143000"/>
            <a:chExt cx="7391399" cy="1971020"/>
          </a:xfrm>
        </p:grpSpPr>
        <p:sp>
          <p:nvSpPr>
            <p:cNvPr id="10" name="Freeform 9"/>
            <p:cNvSpPr/>
            <p:nvPr/>
          </p:nvSpPr>
          <p:spPr>
            <a:xfrm>
              <a:off x="1056622" y="2514600"/>
              <a:ext cx="2401389" cy="89263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354354" y="1920803"/>
              <a:ext cx="1358822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3"/>
            <p:cNvGrpSpPr/>
            <p:nvPr/>
          </p:nvGrpSpPr>
          <p:grpSpPr>
            <a:xfrm>
              <a:off x="896204" y="1143000"/>
              <a:ext cx="2530635" cy="808232"/>
              <a:chOff x="1439782" y="2209800"/>
              <a:chExt cx="2530635" cy="808232"/>
            </a:xfrm>
          </p:grpSpPr>
          <p:sp>
            <p:nvSpPr>
              <p:cNvPr id="5" name="Freeform 4"/>
              <p:cNvSpPr/>
              <p:nvPr/>
            </p:nvSpPr>
            <p:spPr>
              <a:xfrm rot="19779257">
                <a:off x="1439782" y="2966800"/>
                <a:ext cx="2530635" cy="51232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050" name="Object 2"/>
              <p:cNvGraphicFramePr>
                <a:graphicFrameLocks noChangeAspect="1"/>
              </p:cNvGraphicFramePr>
              <p:nvPr/>
            </p:nvGraphicFramePr>
            <p:xfrm>
              <a:off x="2438400" y="2209800"/>
              <a:ext cx="596900" cy="622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722" name="Equation" r:id="rId7" imgW="126720" imgH="177480" progId="Equation.3">
                      <p:embed/>
                    </p:oleObj>
                  </mc:Choice>
                  <mc:Fallback>
                    <p:oleObj name="Equation" r:id="rId7" imgW="1267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400" y="2209800"/>
                            <a:ext cx="596900" cy="6223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Box 15"/>
            <p:cNvSpPr txBox="1"/>
            <p:nvPr/>
          </p:nvSpPr>
          <p:spPr>
            <a:xfrm rot="16200000">
              <a:off x="480604" y="1698453"/>
              <a:ext cx="4764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Calisto MT" pitchFamily="18" charset="0"/>
                </a:rPr>
                <a:t>a</a:t>
              </a:r>
              <a:r>
                <a:rPr lang="en-US" sz="2800" b="1" i="1" baseline="-25000" dirty="0">
                  <a:latin typeface="Calisto MT" pitchFamily="18" charset="0"/>
                </a:rPr>
                <a:t>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66222" y="2590800"/>
              <a:ext cx="473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Calisto MT" pitchFamily="18" charset="0"/>
                </a:rPr>
                <a:t>a</a:t>
              </a:r>
              <a:r>
                <a:rPr lang="en-US" sz="2800" b="1" i="1" baseline="-25000" dirty="0" smtClean="0">
                  <a:latin typeface="Calisto MT" pitchFamily="18" charset="0"/>
                </a:rPr>
                <a:t>x</a:t>
              </a:r>
              <a:endParaRPr lang="en-US" sz="2800" b="1" i="1" baseline="-25000" dirty="0">
                <a:latin typeface="Calisto MT" pitchFamily="18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991832" y="2376462"/>
              <a:ext cx="1856767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6200000">
              <a:off x="5406863" y="1866924"/>
              <a:ext cx="1124223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23"/>
            <p:cNvGrpSpPr/>
            <p:nvPr/>
          </p:nvGrpSpPr>
          <p:grpSpPr>
            <a:xfrm>
              <a:off x="5844418" y="1285220"/>
              <a:ext cx="1983302" cy="755650"/>
              <a:chOff x="1452786" y="2482531"/>
              <a:chExt cx="1983302" cy="755650"/>
            </a:xfrm>
          </p:grpSpPr>
          <p:sp>
            <p:nvSpPr>
              <p:cNvPr id="34" name="Freeform 33"/>
              <p:cNvSpPr/>
              <p:nvPr/>
            </p:nvSpPr>
            <p:spPr>
              <a:xfrm rot="19779257" flipV="1">
                <a:off x="1452786" y="3122612"/>
                <a:ext cx="1983302" cy="45719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5" name="Object 2"/>
              <p:cNvGraphicFramePr>
                <a:graphicFrameLocks noChangeAspect="1"/>
              </p:cNvGraphicFramePr>
              <p:nvPr/>
            </p:nvGraphicFramePr>
            <p:xfrm>
              <a:off x="2037743" y="2482531"/>
              <a:ext cx="657225" cy="755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723" name="معادلة" r:id="rId9" imgW="139680" imgH="215640" progId="Equation.3">
                      <p:embed/>
                    </p:oleObj>
                  </mc:Choice>
                  <mc:Fallback>
                    <p:oleObj name="معادلة" r:id="rId9" imgW="1396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7743" y="2482531"/>
                            <a:ext cx="657225" cy="755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" name="TextBox 35"/>
            <p:cNvSpPr txBox="1"/>
            <p:nvPr/>
          </p:nvSpPr>
          <p:spPr>
            <a:xfrm rot="16200000">
              <a:off x="5419821" y="1527275"/>
              <a:ext cx="4683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Calisto MT" pitchFamily="18" charset="0"/>
                </a:rPr>
                <a:t>b</a:t>
              </a:r>
              <a:r>
                <a:rPr lang="en-US" sz="2800" b="1" i="1" baseline="-25000" dirty="0" smtClean="0">
                  <a:latin typeface="Calisto MT" pitchFamily="18" charset="0"/>
                </a:rPr>
                <a:t>y</a:t>
              </a:r>
              <a:endParaRPr lang="en-US" sz="2800" b="1" i="1" baseline="-25000" dirty="0">
                <a:latin typeface="Calisto MT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01432" y="2419622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err="1" smtClean="0">
                  <a:latin typeface="Calisto MT" pitchFamily="18" charset="0"/>
                </a:rPr>
                <a:t>b</a:t>
              </a:r>
              <a:r>
                <a:rPr lang="en-US" sz="2800" b="1" i="1" baseline="-25000" dirty="0" err="1" smtClean="0">
                  <a:latin typeface="Calisto MT" pitchFamily="18" charset="0"/>
                </a:rPr>
                <a:t>x</a:t>
              </a:r>
              <a:endParaRPr lang="en-US" sz="2800" b="1" i="1" baseline="-25000" dirty="0">
                <a:latin typeface="Calisto MT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85333" y="4964668"/>
            <a:ext cx="1563189" cy="795702"/>
            <a:chOff x="1185333" y="4964668"/>
            <a:chExt cx="1563189" cy="795702"/>
          </a:xfrm>
        </p:grpSpPr>
        <p:sp>
          <p:nvSpPr>
            <p:cNvPr id="38" name="Freeform 37"/>
            <p:cNvSpPr/>
            <p:nvPr/>
          </p:nvSpPr>
          <p:spPr>
            <a:xfrm flipV="1">
              <a:off x="1185333" y="5418773"/>
              <a:ext cx="1563189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 flipV="1">
              <a:off x="1185333" y="5318222"/>
              <a:ext cx="1214619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52600" y="4964668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 smtClean="0">
                  <a:latin typeface="Calisto MT" pitchFamily="18" charset="0"/>
                </a:rPr>
                <a:t>b</a:t>
              </a:r>
              <a:r>
                <a:rPr lang="en-US" b="1" i="1" baseline="-25000" dirty="0" err="1" smtClean="0">
                  <a:latin typeface="Calisto MT" pitchFamily="18" charset="0"/>
                </a:rPr>
                <a:t>x</a:t>
              </a:r>
              <a:endParaRPr lang="en-US" b="1" i="1" baseline="-25000" dirty="0">
                <a:latin typeface="Calisto MT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26746" y="5391038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Calisto MT" pitchFamily="18" charset="0"/>
                </a:rPr>
                <a:t>a</a:t>
              </a:r>
              <a:r>
                <a:rPr lang="en-US" b="1" i="1" baseline="-25000" dirty="0" smtClean="0">
                  <a:latin typeface="Calisto MT" pitchFamily="18" charset="0"/>
                </a:rPr>
                <a:t>x</a:t>
              </a:r>
              <a:endParaRPr lang="en-US" b="1" i="1" baseline="-25000" dirty="0">
                <a:latin typeface="Calisto MT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2097" y="4661826"/>
            <a:ext cx="768499" cy="1106239"/>
            <a:chOff x="125076" y="4865268"/>
            <a:chExt cx="768499" cy="1106239"/>
          </a:xfrm>
        </p:grpSpPr>
        <p:sp>
          <p:nvSpPr>
            <p:cNvPr id="42" name="Freeform 41"/>
            <p:cNvSpPr/>
            <p:nvPr/>
          </p:nvSpPr>
          <p:spPr>
            <a:xfrm rot="16200000">
              <a:off x="95199" y="5391970"/>
              <a:ext cx="1106239" cy="52835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16200000">
              <a:off x="139852" y="5566221"/>
              <a:ext cx="753368" cy="45719"/>
            </a:xfrm>
            <a:custGeom>
              <a:avLst/>
              <a:gdLst>
                <a:gd name="connsiteX0" fmla="*/ 0 w 2338251"/>
                <a:gd name="connsiteY0" fmla="*/ 78377 h 78377"/>
                <a:gd name="connsiteX1" fmla="*/ 2338251 w 2338251"/>
                <a:gd name="connsiteY1" fmla="*/ 0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38251" h="78377">
                  <a:moveTo>
                    <a:pt x="0" y="78377"/>
                  </a:moveTo>
                  <a:lnTo>
                    <a:pt x="2338251" y="0"/>
                  </a:ln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26038" y="5433428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Calisto MT" pitchFamily="18" charset="0"/>
                </a:rPr>
                <a:t>b</a:t>
              </a:r>
              <a:r>
                <a:rPr lang="en-US" b="1" i="1" baseline="-25000" dirty="0" smtClean="0">
                  <a:latin typeface="Calisto MT" pitchFamily="18" charset="0"/>
                </a:rPr>
                <a:t>y</a:t>
              </a:r>
              <a:endParaRPr lang="en-US" b="1" i="1" baseline="-25000" dirty="0">
                <a:latin typeface="Calisto MT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522800" y="522499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Calisto MT" pitchFamily="18" charset="0"/>
                </a:rPr>
                <a:t>a</a:t>
              </a:r>
              <a:r>
                <a:rPr lang="en-US" b="1" i="1" baseline="-25000" dirty="0" smtClean="0">
                  <a:latin typeface="Calisto MT" pitchFamily="18" charset="0"/>
                </a:rPr>
                <a:t>y</a:t>
              </a:r>
              <a:endParaRPr lang="en-US" b="1" i="1" baseline="-25000" dirty="0">
                <a:latin typeface="Calisto MT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81630" y="4419600"/>
            <a:ext cx="1768358" cy="1348465"/>
            <a:chOff x="4481630" y="4419600"/>
            <a:chExt cx="1768358" cy="1348465"/>
          </a:xfrm>
        </p:grpSpPr>
        <p:grpSp>
          <p:nvGrpSpPr>
            <p:cNvPr id="57" name="Group 56"/>
            <p:cNvGrpSpPr/>
            <p:nvPr/>
          </p:nvGrpSpPr>
          <p:grpSpPr>
            <a:xfrm>
              <a:off x="4481630" y="4419600"/>
              <a:ext cx="1768358" cy="1348465"/>
              <a:chOff x="4924479" y="4835246"/>
              <a:chExt cx="1768358" cy="134846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924479" y="5214947"/>
                <a:ext cx="1612642" cy="967007"/>
                <a:chOff x="4816733" y="5890993"/>
                <a:chExt cx="1612642" cy="967007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5247621" y="6583681"/>
                  <a:ext cx="1181754" cy="45719"/>
                </a:xfrm>
                <a:custGeom>
                  <a:avLst/>
                  <a:gdLst>
                    <a:gd name="connsiteX0" fmla="*/ 0 w 2338251"/>
                    <a:gd name="connsiteY0" fmla="*/ 78377 h 78377"/>
                    <a:gd name="connsiteX1" fmla="*/ 2338251 w 2338251"/>
                    <a:gd name="connsiteY1" fmla="*/ 0 h 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38251" h="78377">
                      <a:moveTo>
                        <a:pt x="0" y="78377"/>
                      </a:moveTo>
                      <a:lnTo>
                        <a:pt x="2338251" y="0"/>
                      </a:lnTo>
                    </a:path>
                  </a:pathLst>
                </a:custGeom>
                <a:ln w="762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642056" y="6519446"/>
                  <a:ext cx="34977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i="1" dirty="0" smtClean="0">
                      <a:latin typeface="Calisto MT" pitchFamily="18" charset="0"/>
                    </a:rPr>
                    <a:t>a</a:t>
                  </a:r>
                  <a:r>
                    <a:rPr lang="en-US" sz="1600" b="1" i="1" baseline="-25000" dirty="0" smtClean="0">
                      <a:latin typeface="Calisto MT" pitchFamily="18" charset="0"/>
                    </a:rPr>
                    <a:t>x</a:t>
                  </a:r>
                  <a:endParaRPr lang="en-US" sz="1600" b="1" i="1" baseline="-25000" dirty="0">
                    <a:latin typeface="Calisto MT" pitchFamily="18" charset="0"/>
                  </a:endParaRPr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 rot="16200000">
                  <a:off x="4891966" y="6223788"/>
                  <a:ext cx="711309" cy="45719"/>
                </a:xfrm>
                <a:custGeom>
                  <a:avLst/>
                  <a:gdLst>
                    <a:gd name="connsiteX0" fmla="*/ 0 w 2338251"/>
                    <a:gd name="connsiteY0" fmla="*/ 78377 h 78377"/>
                    <a:gd name="connsiteX1" fmla="*/ 2338251 w 2338251"/>
                    <a:gd name="connsiteY1" fmla="*/ 0 h 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38251" h="78377">
                      <a:moveTo>
                        <a:pt x="0" y="78377"/>
                      </a:moveTo>
                      <a:lnTo>
                        <a:pt x="2338251" y="0"/>
                      </a:lnTo>
                    </a:path>
                  </a:pathLst>
                </a:custGeom>
                <a:ln w="762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 rot="16200000">
                  <a:off x="4812725" y="5895003"/>
                  <a:ext cx="34657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i="1" dirty="0" smtClean="0">
                      <a:latin typeface="Calisto MT" pitchFamily="18" charset="0"/>
                    </a:rPr>
                    <a:t>b</a:t>
                  </a:r>
                  <a:r>
                    <a:rPr lang="en-US" sz="1600" b="1" i="1" baseline="-25000" dirty="0" smtClean="0">
                      <a:latin typeface="Calisto MT" pitchFamily="18" charset="0"/>
                    </a:rPr>
                    <a:t>y</a:t>
                  </a:r>
                  <a:endParaRPr lang="en-US" sz="1600" b="1" i="1" baseline="-25000" dirty="0">
                    <a:latin typeface="Calisto MT" pitchFamily="18" charset="0"/>
                  </a:endParaRPr>
                </a:p>
              </p:txBody>
            </p:sp>
          </p:grpSp>
          <p:sp>
            <p:nvSpPr>
              <p:cNvPr id="24" name="Arc 23"/>
              <p:cNvSpPr/>
              <p:nvPr/>
            </p:nvSpPr>
            <p:spPr>
              <a:xfrm>
                <a:off x="5059819" y="5171454"/>
                <a:ext cx="1577710" cy="1012257"/>
              </a:xfrm>
              <a:prstGeom prst="arc">
                <a:avLst>
                  <a:gd name="adj1" fmla="val 13716831"/>
                  <a:gd name="adj2" fmla="val 276193"/>
                </a:avLst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688394" y="5418773"/>
                <a:ext cx="454472" cy="41696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aphicFrame>
            <p:nvGraphicFramePr>
              <p:cNvPr id="6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8510976"/>
                  </p:ext>
                </p:extLst>
              </p:nvPr>
            </p:nvGraphicFramePr>
            <p:xfrm>
              <a:off x="6197537" y="4835246"/>
              <a:ext cx="495300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724" name="معادلة" r:id="rId11" imgW="241200" imgH="215640" progId="Equation.3">
                      <p:embed/>
                    </p:oleObj>
                  </mc:Choice>
                  <mc:Fallback>
                    <p:oleObj name="معادلة" r:id="rId11" imgW="2412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97537" y="4835246"/>
                            <a:ext cx="495300" cy="45402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2" name="TextBox 61"/>
            <p:cNvSpPr txBox="1"/>
            <p:nvPr/>
          </p:nvSpPr>
          <p:spPr>
            <a:xfrm>
              <a:off x="5339815" y="5004907"/>
              <a:ext cx="28405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x</a:t>
              </a:r>
              <a:endParaRPr lang="ar-SA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66785" y="4727575"/>
            <a:ext cx="1767628" cy="1103712"/>
            <a:chOff x="6866785" y="4727575"/>
            <a:chExt cx="1767628" cy="1103712"/>
          </a:xfrm>
        </p:grpSpPr>
        <p:grpSp>
          <p:nvGrpSpPr>
            <p:cNvPr id="22" name="Group 21"/>
            <p:cNvGrpSpPr/>
            <p:nvPr/>
          </p:nvGrpSpPr>
          <p:grpSpPr>
            <a:xfrm>
              <a:off x="6866785" y="4735348"/>
              <a:ext cx="1405190" cy="1082835"/>
              <a:chOff x="5910010" y="4886521"/>
              <a:chExt cx="1405190" cy="10828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601432" y="5630802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err="1" smtClean="0">
                    <a:latin typeface="Calisto MT" pitchFamily="18" charset="0"/>
                  </a:rPr>
                  <a:t>b</a:t>
                </a:r>
                <a:r>
                  <a:rPr lang="en-US" sz="1600" b="1" i="1" baseline="-25000" dirty="0" err="1" smtClean="0">
                    <a:latin typeface="Calisto MT" pitchFamily="18" charset="0"/>
                  </a:rPr>
                  <a:t>x</a:t>
                </a:r>
                <a:endParaRPr lang="en-US" sz="1600" b="1" i="1" baseline="-25000" dirty="0">
                  <a:latin typeface="Calisto MT" pitchFamily="18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16200000">
                <a:off x="5959204" y="5294071"/>
                <a:ext cx="809107" cy="45719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352632" y="5647866"/>
                <a:ext cx="962568" cy="45719"/>
              </a:xfrm>
              <a:custGeom>
                <a:avLst/>
                <a:gdLst>
                  <a:gd name="connsiteX0" fmla="*/ 0 w 2338251"/>
                  <a:gd name="connsiteY0" fmla="*/ 78377 h 78377"/>
                  <a:gd name="connsiteX1" fmla="*/ 2338251 w 2338251"/>
                  <a:gd name="connsiteY1" fmla="*/ 0 h 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38251" h="78377">
                    <a:moveTo>
                      <a:pt x="0" y="78377"/>
                    </a:moveTo>
                    <a:lnTo>
                      <a:pt x="2338251" y="0"/>
                    </a:lnTo>
                  </a:path>
                </a:pathLst>
              </a:cu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16200000">
                <a:off x="5903598" y="4892933"/>
                <a:ext cx="3513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latin typeface="Calisto MT" pitchFamily="18" charset="0"/>
                  </a:rPr>
                  <a:t>a</a:t>
                </a:r>
                <a:r>
                  <a:rPr lang="en-US" sz="1600" b="1" i="1" baseline="-25000" dirty="0" smtClean="0">
                    <a:latin typeface="Calisto MT" pitchFamily="18" charset="0"/>
                  </a:rPr>
                  <a:t>y</a:t>
                </a:r>
                <a:endParaRPr lang="en-US" sz="1600" b="1" i="1" baseline="-25000" dirty="0">
                  <a:latin typeface="Calisto MT" pitchFamily="18" charset="0"/>
                </a:endParaRPr>
              </a:p>
            </p:txBody>
          </p:sp>
        </p:grpSp>
        <p:sp>
          <p:nvSpPr>
            <p:cNvPr id="60" name="Arc 59"/>
            <p:cNvSpPr/>
            <p:nvPr/>
          </p:nvSpPr>
          <p:spPr>
            <a:xfrm>
              <a:off x="7309406" y="4727889"/>
              <a:ext cx="974303" cy="1103398"/>
            </a:xfrm>
            <a:prstGeom prst="arc">
              <a:avLst>
                <a:gd name="adj1" fmla="val 13546748"/>
                <a:gd name="adj2" fmla="val 689805"/>
              </a:avLst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6" name="Oval 65"/>
            <p:cNvSpPr/>
            <p:nvPr/>
          </p:nvSpPr>
          <p:spPr>
            <a:xfrm>
              <a:off x="7552800" y="4957274"/>
              <a:ext cx="454472" cy="4169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aphicFrame>
          <p:nvGraphicFramePr>
            <p:cNvPr id="6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5570572"/>
                </p:ext>
              </p:extLst>
            </p:nvPr>
          </p:nvGraphicFramePr>
          <p:xfrm>
            <a:off x="8372475" y="4727575"/>
            <a:ext cx="261938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5" name="معادلة" r:id="rId13" imgW="126720" imgH="215640" progId="Equation.3">
                    <p:embed/>
                  </p:oleObj>
                </mc:Choice>
                <mc:Fallback>
                  <p:oleObj name="معادلة" r:id="rId13" imgW="1267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2475" y="4727575"/>
                          <a:ext cx="261938" cy="454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Oval 63"/>
            <p:cNvSpPr/>
            <p:nvPr/>
          </p:nvSpPr>
          <p:spPr>
            <a:xfrm>
              <a:off x="7740891" y="5145873"/>
              <a:ext cx="47518" cy="48182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9276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s://encrypted-tbn0.google.com/images?q=tbn:ANd9GcT2YtBeGSXqvvAPLSOpPK930A3xiczUyOFPI83bptWaN5W_WIj8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2390775" cy="1914525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5257800" y="1751806"/>
            <a:ext cx="3617616" cy="3886994"/>
            <a:chOff x="5410200" y="457200"/>
            <a:chExt cx="3617616" cy="3886994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V="1">
              <a:off x="4152900" y="2628900"/>
              <a:ext cx="34290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410200" y="3581400"/>
              <a:ext cx="32004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763000" y="358140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i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457200"/>
              <a:ext cx="264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j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2743200"/>
            <a:ext cx="4114800" cy="2322731"/>
            <a:chOff x="152400" y="2743200"/>
            <a:chExt cx="4114800" cy="2322731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" y="2743200"/>
              <a:ext cx="3733800" cy="762000"/>
              <a:chOff x="152400" y="2743200"/>
              <a:chExt cx="3733800" cy="7620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52400" y="2743200"/>
                <a:ext cx="685800" cy="76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/>
                  <a:t>X</a:t>
                </a:r>
                <a:endParaRPr lang="en-US" sz="4000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200400" y="2743200"/>
                <a:ext cx="685800" cy="76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.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477126" y="3060032"/>
                <a:ext cx="152400" cy="152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228600" y="44196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Into the page (-k)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1800" y="4191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 of the page (k) 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52600" y="314980"/>
            <a:ext cx="4830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3 Dimensional vector direction 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7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838200" y="0"/>
            <a:ext cx="7609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FF"/>
                </a:solidFill>
                <a:latin typeface="Comic Sans MS" pitchFamily="66" charset="0"/>
              </a:rPr>
              <a:t>Right Angle Triangle Property</a:t>
            </a:r>
            <a:endParaRPr lang="en-US" sz="40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4800" y="838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Do you remember?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Out of 4 (a, x, y, </a:t>
            </a:r>
            <a:r>
              <a:rPr lang="el-GR" sz="2400" b="1" dirty="0" smtClean="0">
                <a:latin typeface="Comic Sans MS" pitchFamily="66" charset="0"/>
              </a:rPr>
              <a:t>θ</a:t>
            </a:r>
            <a:r>
              <a:rPr lang="en-US" sz="2400" b="1" dirty="0" smtClean="0">
                <a:latin typeface="Comic Sans MS" pitchFamily="66" charset="0"/>
              </a:rPr>
              <a:t>) if you know 2 you can get other two</a:t>
            </a:r>
            <a:endParaRPr lang="en-US" sz="2400" b="1" dirty="0">
              <a:latin typeface="Comic Sans MS" pitchFamily="66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850900" y="2209800"/>
            <a:ext cx="1703388" cy="1219994"/>
            <a:chOff x="2176780" y="2362200"/>
            <a:chExt cx="1703388" cy="1219994"/>
          </a:xfrm>
        </p:grpSpPr>
        <p:graphicFrame>
          <p:nvGraphicFramePr>
            <p:cNvPr id="96" name="Object 2"/>
            <p:cNvGraphicFramePr>
              <a:graphicFrameLocks noChangeAspect="1"/>
            </p:cNvGraphicFramePr>
            <p:nvPr/>
          </p:nvGraphicFramePr>
          <p:xfrm>
            <a:off x="2176780" y="2362200"/>
            <a:ext cx="1703388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5" name="Equation" r:id="rId3" imgW="1041120" imgH="279360" progId="Equation.3">
                    <p:embed/>
                  </p:oleObj>
                </mc:Choice>
                <mc:Fallback>
                  <p:oleObj name="Equation" r:id="rId3" imgW="1041120" imgH="279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6780" y="2362200"/>
                          <a:ext cx="1703388" cy="374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4" name="Straight Arrow Connector 113"/>
            <p:cNvCxnSpPr/>
            <p:nvPr/>
          </p:nvCxnSpPr>
          <p:spPr>
            <a:xfrm rot="16200000" flipH="1">
              <a:off x="2894806" y="3048794"/>
              <a:ext cx="762794" cy="3040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 rot="19836522">
            <a:off x="1524000" y="329184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?</a:t>
            </a:r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228600" y="2545080"/>
            <a:ext cx="3458782" cy="2548652"/>
            <a:chOff x="228600" y="2545080"/>
            <a:chExt cx="3458782" cy="2548652"/>
          </a:xfrm>
        </p:grpSpPr>
        <p:sp>
          <p:nvSpPr>
            <p:cNvPr id="120" name="Freeform 119"/>
            <p:cNvSpPr/>
            <p:nvPr/>
          </p:nvSpPr>
          <p:spPr>
            <a:xfrm>
              <a:off x="228600" y="2545080"/>
              <a:ext cx="3169920" cy="2255520"/>
            </a:xfrm>
            <a:custGeom>
              <a:avLst/>
              <a:gdLst>
                <a:gd name="connsiteX0" fmla="*/ 0 w 3169920"/>
                <a:gd name="connsiteY0" fmla="*/ 2255520 h 2255520"/>
                <a:gd name="connsiteX1" fmla="*/ 3169920 w 3169920"/>
                <a:gd name="connsiteY1" fmla="*/ 0 h 2255520"/>
                <a:gd name="connsiteX2" fmla="*/ 3169920 w 3169920"/>
                <a:gd name="connsiteY2" fmla="*/ 2255520 h 2255520"/>
                <a:gd name="connsiteX3" fmla="*/ 0 w 3169920"/>
                <a:gd name="connsiteY3" fmla="*/ 225552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920" h="2255520">
                  <a:moveTo>
                    <a:pt x="0" y="2255520"/>
                  </a:moveTo>
                  <a:lnTo>
                    <a:pt x="3169920" y="0"/>
                  </a:lnTo>
                  <a:lnTo>
                    <a:pt x="3169920" y="2255520"/>
                  </a:lnTo>
                  <a:lnTo>
                    <a:pt x="0" y="225552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74520" y="47244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398520" y="35052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124200" y="4389120"/>
              <a:ext cx="259080" cy="411480"/>
            </a:xfrm>
            <a:custGeom>
              <a:avLst/>
              <a:gdLst>
                <a:gd name="connsiteX0" fmla="*/ 259080 w 259080"/>
                <a:gd name="connsiteY0" fmla="*/ 0 h 411480"/>
                <a:gd name="connsiteX1" fmla="*/ 0 w 259080"/>
                <a:gd name="connsiteY1" fmla="*/ 0 h 411480"/>
                <a:gd name="connsiteX2" fmla="*/ 0 w 259080"/>
                <a:gd name="connsiteY2" fmla="*/ 41148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080" h="411480">
                  <a:moveTo>
                    <a:pt x="259080" y="0"/>
                  </a:moveTo>
                  <a:lnTo>
                    <a:pt x="0" y="0"/>
                  </a:lnTo>
                  <a:lnTo>
                    <a:pt x="0" y="41148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7102538" y="446532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=?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 rot="16200000">
            <a:off x="8436777" y="324612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=?</a:t>
            </a:r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5456618" y="2286000"/>
            <a:ext cx="3169920" cy="2697480"/>
            <a:chOff x="5456618" y="2697480"/>
            <a:chExt cx="3169920" cy="2697480"/>
          </a:xfrm>
        </p:grpSpPr>
        <p:sp>
          <p:nvSpPr>
            <p:cNvPr id="156" name="Freeform 155"/>
            <p:cNvSpPr/>
            <p:nvPr/>
          </p:nvSpPr>
          <p:spPr>
            <a:xfrm>
              <a:off x="5456618" y="2697480"/>
              <a:ext cx="3169920" cy="2255520"/>
            </a:xfrm>
            <a:custGeom>
              <a:avLst/>
              <a:gdLst>
                <a:gd name="connsiteX0" fmla="*/ 0 w 3169920"/>
                <a:gd name="connsiteY0" fmla="*/ 2255520 h 2255520"/>
                <a:gd name="connsiteX1" fmla="*/ 3169920 w 3169920"/>
                <a:gd name="connsiteY1" fmla="*/ 0 h 2255520"/>
                <a:gd name="connsiteX2" fmla="*/ 3169920 w 3169920"/>
                <a:gd name="connsiteY2" fmla="*/ 2255520 h 2255520"/>
                <a:gd name="connsiteX3" fmla="*/ 0 w 3169920"/>
                <a:gd name="connsiteY3" fmla="*/ 2255520 h 225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9920" h="2255520">
                  <a:moveTo>
                    <a:pt x="0" y="2255520"/>
                  </a:moveTo>
                  <a:lnTo>
                    <a:pt x="3169920" y="0"/>
                  </a:lnTo>
                  <a:lnTo>
                    <a:pt x="3169920" y="2255520"/>
                  </a:lnTo>
                  <a:lnTo>
                    <a:pt x="0" y="225552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 rot="19395742">
              <a:off x="6477000" y="3550920"/>
              <a:ext cx="616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352218" y="4541520"/>
              <a:ext cx="259080" cy="411480"/>
            </a:xfrm>
            <a:custGeom>
              <a:avLst/>
              <a:gdLst>
                <a:gd name="connsiteX0" fmla="*/ 259080 w 259080"/>
                <a:gd name="connsiteY0" fmla="*/ 0 h 411480"/>
                <a:gd name="connsiteX1" fmla="*/ 0 w 259080"/>
                <a:gd name="connsiteY1" fmla="*/ 0 h 411480"/>
                <a:gd name="connsiteX2" fmla="*/ 0 w 259080"/>
                <a:gd name="connsiteY2" fmla="*/ 41148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080" h="411480">
                  <a:moveTo>
                    <a:pt x="259080" y="0"/>
                  </a:moveTo>
                  <a:lnTo>
                    <a:pt x="0" y="0"/>
                  </a:lnTo>
                  <a:lnTo>
                    <a:pt x="0" y="41148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/>
            <p:cNvSpPr/>
            <p:nvPr/>
          </p:nvSpPr>
          <p:spPr>
            <a:xfrm>
              <a:off x="6019800" y="4480560"/>
              <a:ext cx="2286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202680" y="452270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θ</a:t>
              </a:r>
              <a:endParaRPr lang="en-US" dirty="0"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6781800" y="4465320"/>
            <a:ext cx="124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= a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 rot="16200000">
            <a:off x="8163500" y="327143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a sin(</a:t>
            </a:r>
            <a:r>
              <a:rPr lang="el-GR" dirty="0" smtClean="0"/>
              <a:t>θ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7" name="Straight Connector 166"/>
          <p:cNvCxnSpPr/>
          <p:nvPr/>
        </p:nvCxnSpPr>
        <p:spPr>
          <a:xfrm rot="5400000" flipH="1" flipV="1">
            <a:off x="2132806" y="4191000"/>
            <a:ext cx="4419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8" name="Object 2"/>
          <p:cNvGraphicFramePr>
            <a:graphicFrameLocks noChangeAspect="1"/>
          </p:cNvGraphicFramePr>
          <p:nvPr/>
        </p:nvGraphicFramePr>
        <p:xfrm>
          <a:off x="1600200" y="5867400"/>
          <a:ext cx="1323975" cy="702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Equation" r:id="rId5" imgW="609480" imgH="393480" progId="Equation.3">
                  <p:embed/>
                </p:oleObj>
              </mc:Choice>
              <mc:Fallback>
                <p:oleObj name="Equation" r:id="rId5" imgW="6094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67400"/>
                        <a:ext cx="1323975" cy="702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" name="TextBox 168"/>
          <p:cNvSpPr txBox="1"/>
          <p:nvPr/>
        </p:nvSpPr>
        <p:spPr>
          <a:xfrm>
            <a:off x="152400" y="5181600"/>
            <a:ext cx="410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know x and y, you can get ‘a’ and </a:t>
            </a:r>
            <a:r>
              <a:rPr lang="el-GR" b="1" dirty="0" smtClean="0">
                <a:solidFill>
                  <a:srgbClr val="FF0000"/>
                </a:solidFill>
              </a:rPr>
              <a:t>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876800" y="5421868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know ‘a’ and ‘</a:t>
            </a:r>
            <a:r>
              <a:rPr lang="el-GR" b="1" dirty="0" smtClean="0">
                <a:solidFill>
                  <a:srgbClr val="FF0000"/>
                </a:solidFill>
              </a:rPr>
              <a:t>θ</a:t>
            </a:r>
            <a:r>
              <a:rPr lang="en-US" b="1" dirty="0" smtClean="0">
                <a:solidFill>
                  <a:srgbClr val="FF0000"/>
                </a:solidFill>
              </a:rPr>
              <a:t>’, you can get ‘a’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533400" y="4343400"/>
            <a:ext cx="689098" cy="533400"/>
            <a:chOff x="533400" y="4343400"/>
            <a:chExt cx="689098" cy="533400"/>
          </a:xfrm>
        </p:grpSpPr>
        <p:sp>
          <p:nvSpPr>
            <p:cNvPr id="171" name="TextBox 170"/>
            <p:cNvSpPr txBox="1"/>
            <p:nvPr/>
          </p:nvSpPr>
          <p:spPr>
            <a:xfrm>
              <a:off x="914400" y="43434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θ</a:t>
              </a:r>
              <a:endParaRPr lang="en-US" dirty="0"/>
            </a:p>
          </p:txBody>
        </p:sp>
        <p:sp>
          <p:nvSpPr>
            <p:cNvPr id="172" name="Arc 171"/>
            <p:cNvSpPr/>
            <p:nvPr/>
          </p:nvSpPr>
          <p:spPr>
            <a:xfrm>
              <a:off x="533400" y="4343400"/>
              <a:ext cx="457200" cy="533400"/>
            </a:xfrm>
            <a:prstGeom prst="arc">
              <a:avLst>
                <a:gd name="adj1" fmla="val 17469676"/>
                <a:gd name="adj2" fmla="val 30426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57" grpId="0"/>
      <p:bldP spid="157" grpId="1"/>
      <p:bldP spid="158" grpId="0"/>
      <p:bldP spid="158" grpId="1"/>
      <p:bldP spid="164" grpId="0"/>
      <p:bldP spid="165" grpId="0"/>
      <p:bldP spid="169" grpId="0"/>
      <p:bldP spid="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740135" y="162580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Scalar Product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04800" y="1752600"/>
            <a:ext cx="1981200" cy="1371600"/>
            <a:chOff x="990600" y="2590800"/>
            <a:chExt cx="1981200" cy="1371600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990600" y="2590800"/>
              <a:ext cx="1981200" cy="1371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19"/>
            <p:cNvGraphicFramePr>
              <a:graphicFrameLocks noChangeAspect="1"/>
            </p:cNvGraphicFramePr>
            <p:nvPr/>
          </p:nvGraphicFramePr>
          <p:xfrm>
            <a:off x="1905000" y="2971800"/>
            <a:ext cx="15240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9" name="Equation" r:id="rId3" imgW="126720" imgH="177480" progId="Equation.3">
                    <p:embed/>
                  </p:oleObj>
                </mc:Choice>
                <mc:Fallback>
                  <p:oleObj name="Equation" r:id="rId3" imgW="12672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971800"/>
                          <a:ext cx="152400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2667000" y="1981200"/>
            <a:ext cx="388938" cy="1219200"/>
            <a:chOff x="3276600" y="2971800"/>
            <a:chExt cx="388938" cy="1219200"/>
          </a:xfrm>
        </p:grpSpPr>
        <p:cxnSp>
          <p:nvCxnSpPr>
            <p:cNvPr id="39" name="Straight Arrow Connector 38"/>
            <p:cNvCxnSpPr/>
            <p:nvPr/>
          </p:nvCxnSpPr>
          <p:spPr>
            <a:xfrm rot="16200000" flipV="1">
              <a:off x="2857500" y="3390900"/>
              <a:ext cx="1219200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3497263" y="3408363"/>
            <a:ext cx="1682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0" name="Equation" r:id="rId5" imgW="139680" imgH="215640" progId="Equation.3">
                    <p:embed/>
                  </p:oleObj>
                </mc:Choice>
                <mc:Fallback>
                  <p:oleObj name="Equation" r:id="rId5" imgW="139680" imgH="2156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7263" y="3408363"/>
                          <a:ext cx="168275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8" name="Straight Connector 57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"/>
          <p:cNvGraphicFramePr>
            <a:graphicFrameLocks noChangeAspect="1"/>
          </p:cNvGraphicFramePr>
          <p:nvPr/>
        </p:nvGraphicFramePr>
        <p:xfrm>
          <a:off x="174625" y="4084638"/>
          <a:ext cx="31511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1" name="Equation" r:id="rId7" imgW="1079280" imgH="266400" progId="Equation.3">
                  <p:embed/>
                </p:oleObj>
              </mc:Choice>
              <mc:Fallback>
                <p:oleObj name="Equation" r:id="rId7" imgW="1079280" imgH="266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4084638"/>
                        <a:ext cx="3151188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76201" y="33528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result of scalar multiplication between vectors a and b is: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143000" y="3962400"/>
            <a:ext cx="2971800" cy="1327848"/>
            <a:chOff x="1143000" y="4908884"/>
            <a:chExt cx="2971800" cy="1327848"/>
          </a:xfrm>
        </p:grpSpPr>
        <p:grpSp>
          <p:nvGrpSpPr>
            <p:cNvPr id="66" name="Group 65"/>
            <p:cNvGrpSpPr/>
            <p:nvPr/>
          </p:nvGrpSpPr>
          <p:grpSpPr>
            <a:xfrm>
              <a:off x="1143000" y="4908884"/>
              <a:ext cx="2971800" cy="1327848"/>
              <a:chOff x="1143000" y="4908884"/>
              <a:chExt cx="2971800" cy="1327848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905000" y="5867400"/>
                <a:ext cx="2209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Final result is scalar</a:t>
                </a:r>
                <a:endParaRPr lang="en-US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143000" y="4908884"/>
                <a:ext cx="2057400" cy="990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9" name="Straight Arrow Connector 68"/>
            <p:cNvCxnSpPr>
              <a:stCxn id="63" idx="0"/>
              <a:endCxn id="65" idx="5"/>
            </p:cNvCxnSpPr>
            <p:nvPr/>
          </p:nvCxnSpPr>
          <p:spPr>
            <a:xfrm rot="16200000" flipV="1">
              <a:off x="2898008" y="5755507"/>
              <a:ext cx="112986" cy="1107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5400000" flipH="1" flipV="1">
            <a:off x="1371600" y="3810000"/>
            <a:ext cx="54864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1000" y="5879068"/>
            <a:ext cx="3321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This is also called dot product</a:t>
            </a:r>
            <a:endParaRPr lang="en-US" sz="2000" b="1" dirty="0"/>
          </a:p>
        </p:txBody>
      </p:sp>
      <p:sp>
        <p:nvSpPr>
          <p:cNvPr id="78" name="Rectangle 77"/>
          <p:cNvSpPr/>
          <p:nvPr/>
        </p:nvSpPr>
        <p:spPr>
          <a:xfrm>
            <a:off x="4724400" y="1371600"/>
            <a:ext cx="3352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Scalar products of unit vectors</a:t>
            </a:r>
            <a:endParaRPr lang="en-US" dirty="0"/>
          </a:p>
        </p:txBody>
      </p:sp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4495800" y="2514600"/>
          <a:ext cx="1371600" cy="118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2" name="Equation" r:id="rId9" imgW="457200" imgH="698400" progId="Equation.3">
                  <p:embed/>
                </p:oleObj>
              </mc:Choice>
              <mc:Fallback>
                <p:oleObj name="Equation" r:id="rId9" imgW="457200" imgH="698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14600"/>
                        <a:ext cx="1371600" cy="118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7010400" y="2438400"/>
          <a:ext cx="19431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3" name="Equation" r:id="rId11" imgW="825480" imgH="749160" progId="Equation.3">
                  <p:embed/>
                </p:oleObj>
              </mc:Choice>
              <mc:Fallback>
                <p:oleObj name="Equation" r:id="rId11" imgW="825480" imgH="74916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438400"/>
                        <a:ext cx="1943100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410200" y="4343400"/>
            <a:ext cx="2057400" cy="1219200"/>
            <a:chOff x="5410200" y="4343400"/>
            <a:chExt cx="2057400" cy="1219200"/>
          </a:xfrm>
        </p:grpSpPr>
        <p:graphicFrame>
          <p:nvGraphicFramePr>
            <p:cNvPr id="89100" name="Object 12"/>
            <p:cNvGraphicFramePr>
              <a:graphicFrameLocks noChangeAspect="1"/>
            </p:cNvGraphicFramePr>
            <p:nvPr/>
          </p:nvGraphicFramePr>
          <p:xfrm>
            <a:off x="5438775" y="4789487"/>
            <a:ext cx="1874837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4" name="Equation" r:id="rId13" imgW="1079280" imgH="228600" progId="Equation.3">
                    <p:embed/>
                  </p:oleObj>
                </mc:Choice>
                <mc:Fallback>
                  <p:oleObj name="Equation" r:id="rId13" imgW="107928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8775" y="4789487"/>
                          <a:ext cx="1874837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Rectangle 78"/>
            <p:cNvSpPr/>
            <p:nvPr/>
          </p:nvSpPr>
          <p:spPr>
            <a:xfrm>
              <a:off x="5715000" y="4343400"/>
              <a:ext cx="1752600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Prove this!</a:t>
              </a:r>
              <a:endParaRPr lang="en-US" dirty="0"/>
            </a:p>
          </p:txBody>
        </p:sp>
        <p:graphicFrame>
          <p:nvGraphicFramePr>
            <p:cNvPr id="89103" name="Object 15"/>
            <p:cNvGraphicFramePr>
              <a:graphicFrameLocks noChangeAspect="1"/>
            </p:cNvGraphicFramePr>
            <p:nvPr/>
          </p:nvGraphicFramePr>
          <p:xfrm>
            <a:off x="5410200" y="5170488"/>
            <a:ext cx="202882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5" name="Equation" r:id="rId15" imgW="1168200" imgH="228600" progId="Equation.3">
                    <p:embed/>
                  </p:oleObj>
                </mc:Choice>
                <mc:Fallback>
                  <p:oleObj name="Equation" r:id="rId15" imgW="1168200" imgH="2286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5170488"/>
                          <a:ext cx="2028825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7" grpId="0"/>
      <p:bldP spid="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074374" y="162580"/>
            <a:ext cx="612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Scalar Multiplication: Dot product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04800" y="1295400"/>
            <a:ext cx="1981200" cy="1371600"/>
            <a:chOff x="990600" y="2590800"/>
            <a:chExt cx="1981200" cy="1371600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990600" y="2590800"/>
              <a:ext cx="1981200" cy="1371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19"/>
            <p:cNvGraphicFramePr>
              <a:graphicFrameLocks noChangeAspect="1"/>
            </p:cNvGraphicFramePr>
            <p:nvPr/>
          </p:nvGraphicFramePr>
          <p:xfrm>
            <a:off x="1905000" y="2971800"/>
            <a:ext cx="15240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81" name="Equation" r:id="rId3" imgW="126720" imgH="177480" progId="Equation.3">
                    <p:embed/>
                  </p:oleObj>
                </mc:Choice>
                <mc:Fallback>
                  <p:oleObj name="Equation" r:id="rId3" imgW="12672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971800"/>
                          <a:ext cx="152400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7"/>
          <p:cNvGrpSpPr/>
          <p:nvPr/>
        </p:nvGrpSpPr>
        <p:grpSpPr>
          <a:xfrm>
            <a:off x="3344862" y="990600"/>
            <a:ext cx="388938" cy="1219200"/>
            <a:chOff x="3276600" y="2971800"/>
            <a:chExt cx="388938" cy="1219200"/>
          </a:xfrm>
        </p:grpSpPr>
        <p:cxnSp>
          <p:nvCxnSpPr>
            <p:cNvPr id="39" name="Straight Arrow Connector 38"/>
            <p:cNvCxnSpPr/>
            <p:nvPr/>
          </p:nvCxnSpPr>
          <p:spPr>
            <a:xfrm rot="16200000" flipV="1">
              <a:off x="2857500" y="3390900"/>
              <a:ext cx="1219200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3497263" y="3408363"/>
            <a:ext cx="1682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82" name="Equation" r:id="rId5" imgW="139680" imgH="215640" progId="Equation.3">
                    <p:embed/>
                  </p:oleObj>
                </mc:Choice>
                <mc:Fallback>
                  <p:oleObj name="Equation" r:id="rId5" imgW="13968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7263" y="3408363"/>
                          <a:ext cx="168275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Rectangle 61"/>
          <p:cNvSpPr/>
          <p:nvPr/>
        </p:nvSpPr>
        <p:spPr>
          <a:xfrm>
            <a:off x="1143000" y="24384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Any vector can be written in its components</a:t>
            </a:r>
            <a:endParaRPr lang="en-US" dirty="0"/>
          </a:p>
        </p:txBody>
      </p:sp>
      <p:graphicFrame>
        <p:nvGraphicFramePr>
          <p:cNvPr id="89100" name="Object 12"/>
          <p:cNvGraphicFramePr>
            <a:graphicFrameLocks noChangeAspect="1"/>
          </p:cNvGraphicFramePr>
          <p:nvPr/>
        </p:nvGraphicFramePr>
        <p:xfrm>
          <a:off x="1912937" y="3505200"/>
          <a:ext cx="2813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3" name="Equation" r:id="rId7" imgW="1168200" imgH="266400" progId="Equation.3">
                  <p:embed/>
                </p:oleObj>
              </mc:Choice>
              <mc:Fallback>
                <p:oleObj name="Equation" r:id="rId7" imgW="116820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7" y="3505200"/>
                        <a:ext cx="28130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906587" y="2971800"/>
          <a:ext cx="2905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4" name="Equation" r:id="rId9" imgW="1206360" imgH="266400" progId="Equation.3">
                  <p:embed/>
                </p:oleObj>
              </mc:Choice>
              <mc:Fallback>
                <p:oleObj name="Equation" r:id="rId9" imgW="1206360" imgH="26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7" y="2971800"/>
                        <a:ext cx="29051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377824" y="3962400"/>
          <a:ext cx="587057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5" name="Equation" r:id="rId11" imgW="2438280" imgH="266400" progId="Equation.3">
                  <p:embed/>
                </p:oleObj>
              </mc:Choice>
              <mc:Fallback>
                <p:oleObj name="Equation" r:id="rId11" imgW="2438280" imgH="266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4" y="3962400"/>
                        <a:ext cx="5870576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381000" y="4702175"/>
          <a:ext cx="5564187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6" name="Equation" r:id="rId13" imgW="2311200" imgH="723600" progId="Equation.3">
                  <p:embed/>
                </p:oleObj>
              </mc:Choice>
              <mc:Fallback>
                <p:oleObj name="Equation" r:id="rId13" imgW="2311200" imgH="723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02175"/>
                        <a:ext cx="5564187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6705600" y="838200"/>
            <a:ext cx="2247900" cy="2743200"/>
            <a:chOff x="6705600" y="838200"/>
            <a:chExt cx="2247900" cy="2743200"/>
          </a:xfrm>
        </p:grpSpPr>
        <p:graphicFrame>
          <p:nvGraphicFramePr>
            <p:cNvPr id="95243" name="Object 11"/>
            <p:cNvGraphicFramePr>
              <a:graphicFrameLocks noChangeAspect="1"/>
            </p:cNvGraphicFramePr>
            <p:nvPr/>
          </p:nvGraphicFramePr>
          <p:xfrm>
            <a:off x="7162800" y="914400"/>
            <a:ext cx="1371600" cy="1189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87" name="Equation" r:id="rId15" imgW="457200" imgH="698400" progId="Equation.3">
                    <p:embed/>
                  </p:oleObj>
                </mc:Choice>
                <mc:Fallback>
                  <p:oleObj name="Equation" r:id="rId15" imgW="457200" imgH="6984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914400"/>
                          <a:ext cx="1371600" cy="1189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44" name="Object 12"/>
            <p:cNvGraphicFramePr>
              <a:graphicFrameLocks noChangeAspect="1"/>
            </p:cNvGraphicFramePr>
            <p:nvPr/>
          </p:nvGraphicFramePr>
          <p:xfrm>
            <a:off x="7010400" y="2286000"/>
            <a:ext cx="1943100" cy="1195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388" name="Equation" r:id="rId17" imgW="825480" imgH="749160" progId="Equation.3">
                    <p:embed/>
                  </p:oleObj>
                </mc:Choice>
                <mc:Fallback>
                  <p:oleObj name="Equation" r:id="rId17" imgW="825480" imgH="74916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2286000"/>
                          <a:ext cx="1943100" cy="1195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1"/>
            <p:cNvSpPr/>
            <p:nvPr/>
          </p:nvSpPr>
          <p:spPr>
            <a:xfrm>
              <a:off x="6705600" y="838200"/>
              <a:ext cx="2209800" cy="27432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00400" y="4507468"/>
            <a:ext cx="1179992" cy="597932"/>
            <a:chOff x="3200400" y="4659868"/>
            <a:chExt cx="1179992" cy="597932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3200400" y="4876800"/>
              <a:ext cx="914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078706" y="4659868"/>
              <a:ext cx="3016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63608" y="4495800"/>
            <a:ext cx="1179992" cy="597932"/>
            <a:chOff x="3200400" y="4659868"/>
            <a:chExt cx="1179992" cy="597932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3200400" y="4876800"/>
              <a:ext cx="914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078706" y="4659868"/>
              <a:ext cx="3016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43000" y="4964668"/>
            <a:ext cx="1179992" cy="597932"/>
            <a:chOff x="3200400" y="4659868"/>
            <a:chExt cx="1179992" cy="597932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3200400" y="4876800"/>
              <a:ext cx="914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78706" y="4659868"/>
              <a:ext cx="3016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48200" y="4964668"/>
            <a:ext cx="1179992" cy="597932"/>
            <a:chOff x="3200400" y="4659868"/>
            <a:chExt cx="1179992" cy="59793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3200400" y="4876800"/>
              <a:ext cx="914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078706" y="4659868"/>
              <a:ext cx="3016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295400" y="5345668"/>
            <a:ext cx="1179992" cy="597932"/>
            <a:chOff x="3200400" y="4659868"/>
            <a:chExt cx="1179992" cy="597932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3200400" y="4876800"/>
              <a:ext cx="914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078706" y="4659868"/>
              <a:ext cx="3016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67000" y="5334000"/>
            <a:ext cx="1179992" cy="597932"/>
            <a:chOff x="3200400" y="4659868"/>
            <a:chExt cx="1179992" cy="597932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3200400" y="4876800"/>
              <a:ext cx="914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078706" y="4659868"/>
              <a:ext cx="3016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990600" y="6172200"/>
          <a:ext cx="3455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9" name="Equation" r:id="rId19" imgW="1434960" imgH="266400" progId="Equation.3">
                  <p:embed/>
                </p:oleObj>
              </mc:Choice>
              <mc:Fallback>
                <p:oleObj name="Equation" r:id="rId19" imgW="1434960" imgH="266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172200"/>
                        <a:ext cx="34559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4724400" y="6400800"/>
            <a:ext cx="2613547" cy="369332"/>
            <a:chOff x="4724400" y="6096000"/>
            <a:chExt cx="2613547" cy="369332"/>
          </a:xfrm>
        </p:grpSpPr>
        <p:sp>
          <p:nvSpPr>
            <p:cNvPr id="57" name="TextBox 56"/>
            <p:cNvSpPr txBox="1"/>
            <p:nvPr/>
          </p:nvSpPr>
          <p:spPr>
            <a:xfrm>
              <a:off x="5334000" y="6096000"/>
              <a:ext cx="2003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Final result is scalar</a:t>
              </a:r>
              <a:endParaRPr lang="en-US" dirty="0"/>
            </a:p>
          </p:txBody>
        </p:sp>
        <p:cxnSp>
          <p:nvCxnSpPr>
            <p:cNvPr id="58" name="Straight Arrow Connector 57"/>
            <p:cNvCxnSpPr>
              <a:stCxn id="57" idx="1"/>
            </p:cNvCxnSpPr>
            <p:nvPr/>
          </p:nvCxnSpPr>
          <p:spPr>
            <a:xfrm rot="10800000">
              <a:off x="4724400" y="6172200"/>
              <a:ext cx="609600" cy="10846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074374" y="162580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Vector Product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73062" y="1219200"/>
            <a:ext cx="1981200" cy="1371600"/>
            <a:chOff x="990600" y="2590800"/>
            <a:chExt cx="1981200" cy="1371600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990600" y="2590800"/>
              <a:ext cx="1981200" cy="1371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19"/>
            <p:cNvGraphicFramePr>
              <a:graphicFrameLocks noChangeAspect="1"/>
            </p:cNvGraphicFramePr>
            <p:nvPr/>
          </p:nvGraphicFramePr>
          <p:xfrm>
            <a:off x="1905000" y="2971800"/>
            <a:ext cx="15240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32" name="Equation" r:id="rId3" imgW="126720" imgH="177480" progId="Equation.3">
                    <p:embed/>
                  </p:oleObj>
                </mc:Choice>
                <mc:Fallback>
                  <p:oleObj name="Equation" r:id="rId3" imgW="12672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971800"/>
                          <a:ext cx="152400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7"/>
          <p:cNvGrpSpPr/>
          <p:nvPr/>
        </p:nvGrpSpPr>
        <p:grpSpPr>
          <a:xfrm>
            <a:off x="2735262" y="1447800"/>
            <a:ext cx="388938" cy="1219200"/>
            <a:chOff x="3276600" y="2971800"/>
            <a:chExt cx="388938" cy="1219200"/>
          </a:xfrm>
        </p:grpSpPr>
        <p:cxnSp>
          <p:nvCxnSpPr>
            <p:cNvPr id="39" name="Straight Arrow Connector 38"/>
            <p:cNvCxnSpPr/>
            <p:nvPr/>
          </p:nvCxnSpPr>
          <p:spPr>
            <a:xfrm rot="16200000" flipV="1">
              <a:off x="2857500" y="3390900"/>
              <a:ext cx="1219200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3497263" y="3408363"/>
            <a:ext cx="1682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33" name="Equation" r:id="rId5" imgW="139680" imgH="215640" progId="Equation.3">
                    <p:embed/>
                  </p:oleObj>
                </mc:Choice>
                <mc:Fallback>
                  <p:oleObj name="Equation" r:id="rId5" imgW="13968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7263" y="3408363"/>
                          <a:ext cx="168275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8" name="Straight Connector 57"/>
          <p:cNvCxnSpPr/>
          <p:nvPr/>
        </p:nvCxnSpPr>
        <p:spPr>
          <a:xfrm>
            <a:off x="0" y="762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"/>
          <p:cNvGraphicFramePr>
            <a:graphicFrameLocks noChangeAspect="1"/>
          </p:cNvGraphicFramePr>
          <p:nvPr/>
        </p:nvGraphicFramePr>
        <p:xfrm>
          <a:off x="192088" y="4084638"/>
          <a:ext cx="35194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4" name="Equation" r:id="rId7" imgW="1206360" imgH="266400" progId="Equation.3">
                  <p:embed/>
                </p:oleObj>
              </mc:Choice>
              <mc:Fallback>
                <p:oleObj name="Equation" r:id="rId7" imgW="120636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084638"/>
                        <a:ext cx="351948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228600" y="3048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result of vector multiplication between vectors a and b is:</a:t>
            </a:r>
            <a:endParaRPr lang="en-US" dirty="0"/>
          </a:p>
        </p:txBody>
      </p:sp>
      <p:cxnSp>
        <p:nvCxnSpPr>
          <p:cNvPr id="76" name="Straight Connector 75"/>
          <p:cNvCxnSpPr/>
          <p:nvPr/>
        </p:nvCxnSpPr>
        <p:spPr>
          <a:xfrm rot="5400000" flipH="1" flipV="1">
            <a:off x="1371600" y="3810000"/>
            <a:ext cx="54864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1000" y="4800600"/>
            <a:ext cx="3156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is also called cross product</a:t>
            </a:r>
            <a:endParaRPr lang="en-US" b="1" dirty="0"/>
          </a:p>
        </p:txBody>
      </p:sp>
      <p:sp>
        <p:nvSpPr>
          <p:cNvPr id="78" name="Rectangle 77"/>
          <p:cNvSpPr/>
          <p:nvPr/>
        </p:nvSpPr>
        <p:spPr>
          <a:xfrm>
            <a:off x="4724400" y="838200"/>
            <a:ext cx="3352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vector products of unit vectors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029200" y="2819400"/>
            <a:ext cx="2028825" cy="838200"/>
            <a:chOff x="5029200" y="2819400"/>
            <a:chExt cx="2028825" cy="838200"/>
          </a:xfrm>
        </p:grpSpPr>
        <p:graphicFrame>
          <p:nvGraphicFramePr>
            <p:cNvPr id="89100" name="Object 12"/>
            <p:cNvGraphicFramePr>
              <a:graphicFrameLocks noChangeAspect="1"/>
            </p:cNvGraphicFramePr>
            <p:nvPr/>
          </p:nvGraphicFramePr>
          <p:xfrm>
            <a:off x="5029200" y="3265488"/>
            <a:ext cx="2028825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435" name="Equation" r:id="rId9" imgW="1168200" imgH="228600" progId="Equation.3">
                    <p:embed/>
                  </p:oleObj>
                </mc:Choice>
                <mc:Fallback>
                  <p:oleObj name="Equation" r:id="rId9" imgW="116820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3265488"/>
                          <a:ext cx="2028825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Rectangle 78"/>
            <p:cNvSpPr/>
            <p:nvPr/>
          </p:nvSpPr>
          <p:spPr>
            <a:xfrm>
              <a:off x="5381625" y="2819400"/>
              <a:ext cx="942975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Proof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1" y="5269468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 cap</a:t>
            </a:r>
            <a:r>
              <a:rPr lang="en-US" b="1" dirty="0" smtClean="0"/>
              <a:t> represents the direction of </a:t>
            </a:r>
            <a:r>
              <a:rPr lang="en-US" b="1" dirty="0" smtClean="0">
                <a:solidFill>
                  <a:srgbClr val="0000FF"/>
                </a:solidFill>
              </a:rPr>
              <a:t>a x b </a:t>
            </a:r>
            <a:r>
              <a:rPr lang="en-US" b="1" dirty="0" smtClean="0"/>
              <a:t>which is normal to </a:t>
            </a:r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b="1" dirty="0" smtClean="0"/>
              <a:t> as well as </a:t>
            </a:r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4343400" y="1295400"/>
          <a:ext cx="1638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6" name="Equation" r:id="rId11" imgW="571320" imgH="698400" progId="Equation.3">
                  <p:embed/>
                </p:oleObj>
              </mc:Choice>
              <mc:Fallback>
                <p:oleObj name="Equation" r:id="rId11" imgW="571320" imgH="698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16383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6432550" y="1295400"/>
          <a:ext cx="1995488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7" name="Equation" r:id="rId13" imgW="1104840" imgH="749160" progId="Equation.3">
                  <p:embed/>
                </p:oleObj>
              </mc:Choice>
              <mc:Fallback>
                <p:oleObj name="Equation" r:id="rId13" imgW="1104840" imgH="7491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1295400"/>
                        <a:ext cx="1995488" cy="1423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4572000" y="4495800"/>
            <a:ext cx="4626075" cy="2133600"/>
            <a:chOff x="4572000" y="4495800"/>
            <a:chExt cx="4626075" cy="2133600"/>
          </a:xfrm>
        </p:grpSpPr>
        <p:sp>
          <p:nvSpPr>
            <p:cNvPr id="41" name="TextBox 40"/>
            <p:cNvSpPr txBox="1"/>
            <p:nvPr/>
          </p:nvSpPr>
          <p:spPr>
            <a:xfrm>
              <a:off x="7086600" y="5257800"/>
              <a:ext cx="2111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Learn this rule!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572000" y="4495800"/>
              <a:ext cx="2362200" cy="2133600"/>
              <a:chOff x="6096000" y="1447800"/>
              <a:chExt cx="2514600" cy="23622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096000" y="1447800"/>
                <a:ext cx="2514600" cy="1676400"/>
                <a:chOff x="4267200" y="4953000"/>
                <a:chExt cx="2514600" cy="167640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267200" y="4953000"/>
                  <a:ext cx="2514600" cy="16764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7" name="Group 35"/>
                <p:cNvGrpSpPr/>
                <p:nvPr/>
              </p:nvGrpSpPr>
              <p:grpSpPr>
                <a:xfrm>
                  <a:off x="4502485" y="5045242"/>
                  <a:ext cx="2018631" cy="1548063"/>
                  <a:chOff x="4502485" y="5045242"/>
                  <a:chExt cx="2018631" cy="1548063"/>
                </a:xfrm>
              </p:grpSpPr>
              <p:graphicFrame>
                <p:nvGraphicFramePr>
                  <p:cNvPr id="48" name="Object 11"/>
                  <p:cNvGraphicFramePr>
                    <a:graphicFrameLocks noChangeAspect="1"/>
                  </p:cNvGraphicFramePr>
                  <p:nvPr/>
                </p:nvGraphicFramePr>
                <p:xfrm>
                  <a:off x="5105400" y="5181600"/>
                  <a:ext cx="198438" cy="3492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438" name="Equation" r:id="rId15" imgW="114120" imgH="203040" progId="Equation.3">
                          <p:embed/>
                        </p:oleObj>
                      </mc:Choice>
                      <mc:Fallback>
                        <p:oleObj name="Equation" r:id="rId15" imgW="114120" imgH="203040" progId="Equation.3">
                          <p:embed/>
                          <p:pic>
                            <p:nvPicPr>
                              <p:cNvPr id="0" name="Picture 1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105400" y="5181600"/>
                                <a:ext cx="198438" cy="34925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9" name="Object 12"/>
                  <p:cNvGraphicFramePr>
                    <a:graphicFrameLocks noChangeAspect="1"/>
                  </p:cNvGraphicFramePr>
                  <p:nvPr/>
                </p:nvGraphicFramePr>
                <p:xfrm>
                  <a:off x="6096000" y="5486400"/>
                  <a:ext cx="242887" cy="3921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439" name="Equation" r:id="rId17" imgW="139680" imgH="228600" progId="Equation.3">
                          <p:embed/>
                        </p:oleObj>
                      </mc:Choice>
                      <mc:Fallback>
                        <p:oleObj name="Equation" r:id="rId17" imgW="139680" imgH="228600" progId="Equation.3">
                          <p:embed/>
                          <p:pic>
                            <p:nvPicPr>
                              <p:cNvPr id="0" name="Picture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096000" y="5486400"/>
                                <a:ext cx="242887" cy="3921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50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5243512" y="6096000"/>
                  <a:ext cx="242888" cy="3714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7440" name="Equation" r:id="rId19" imgW="139680" imgH="215640" progId="Equation.3">
                          <p:embed/>
                        </p:oleObj>
                      </mc:Choice>
                      <mc:Fallback>
                        <p:oleObj name="Equation" r:id="rId19" imgW="139680" imgH="215640" progId="Equation.3">
                          <p:embed/>
                          <p:pic>
                            <p:nvPicPr>
                              <p:cNvPr id="0" name="Picture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243512" y="6096000"/>
                                <a:ext cx="242888" cy="3714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51" name="Freeform 50"/>
                  <p:cNvSpPr/>
                  <p:nvPr/>
                </p:nvSpPr>
                <p:spPr>
                  <a:xfrm>
                    <a:off x="5293895" y="5045242"/>
                    <a:ext cx="914400" cy="393032"/>
                  </a:xfrm>
                  <a:custGeom>
                    <a:avLst/>
                    <a:gdLst>
                      <a:gd name="connsiteX0" fmla="*/ 0 w 914400"/>
                      <a:gd name="connsiteY0" fmla="*/ 248653 h 393032"/>
                      <a:gd name="connsiteX1" fmla="*/ 609600 w 914400"/>
                      <a:gd name="connsiteY1" fmla="*/ 24063 h 393032"/>
                      <a:gd name="connsiteX2" fmla="*/ 914400 w 914400"/>
                      <a:gd name="connsiteY2" fmla="*/ 393032 h 393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14400" h="393032">
                        <a:moveTo>
                          <a:pt x="0" y="248653"/>
                        </a:moveTo>
                        <a:cubicBezTo>
                          <a:pt x="228600" y="124326"/>
                          <a:pt x="457200" y="0"/>
                          <a:pt x="609600" y="24063"/>
                        </a:cubicBezTo>
                        <a:cubicBezTo>
                          <a:pt x="762000" y="48126"/>
                          <a:pt x="838200" y="220579"/>
                          <a:pt x="914400" y="393032"/>
                        </a:cubicBezTo>
                      </a:path>
                    </a:pathLst>
                  </a:custGeom>
                  <a:ln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Freeform 51"/>
                  <p:cNvSpPr/>
                  <p:nvPr/>
                </p:nvSpPr>
                <p:spPr>
                  <a:xfrm>
                    <a:off x="5470358" y="5710989"/>
                    <a:ext cx="1050758" cy="882316"/>
                  </a:xfrm>
                  <a:custGeom>
                    <a:avLst/>
                    <a:gdLst>
                      <a:gd name="connsiteX0" fmla="*/ 818147 w 1050758"/>
                      <a:gd name="connsiteY0" fmla="*/ 0 h 882316"/>
                      <a:gd name="connsiteX1" fmla="*/ 914400 w 1050758"/>
                      <a:gd name="connsiteY1" fmla="*/ 753979 h 882316"/>
                      <a:gd name="connsiteX2" fmla="*/ 0 w 1050758"/>
                      <a:gd name="connsiteY2" fmla="*/ 770022 h 88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50758" h="882316">
                        <a:moveTo>
                          <a:pt x="818147" y="0"/>
                        </a:moveTo>
                        <a:cubicBezTo>
                          <a:pt x="934452" y="312821"/>
                          <a:pt x="1050758" y="625642"/>
                          <a:pt x="914400" y="753979"/>
                        </a:cubicBezTo>
                        <a:cubicBezTo>
                          <a:pt x="778042" y="882316"/>
                          <a:pt x="389021" y="826169"/>
                          <a:pt x="0" y="770022"/>
                        </a:cubicBezTo>
                      </a:path>
                    </a:pathLst>
                  </a:custGeom>
                  <a:ln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Freeform 52"/>
                  <p:cNvSpPr/>
                  <p:nvPr/>
                </p:nvSpPr>
                <p:spPr>
                  <a:xfrm>
                    <a:off x="4502485" y="5438274"/>
                    <a:ext cx="695157" cy="946484"/>
                  </a:xfrm>
                  <a:custGeom>
                    <a:avLst/>
                    <a:gdLst>
                      <a:gd name="connsiteX0" fmla="*/ 695157 w 695157"/>
                      <a:gd name="connsiteY0" fmla="*/ 946484 h 946484"/>
                      <a:gd name="connsiteX1" fmla="*/ 21389 w 695157"/>
                      <a:gd name="connsiteY1" fmla="*/ 529389 h 946484"/>
                      <a:gd name="connsiteX2" fmla="*/ 566820 w 695157"/>
                      <a:gd name="connsiteY2" fmla="*/ 0 h 9464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95157" h="946484">
                        <a:moveTo>
                          <a:pt x="695157" y="946484"/>
                        </a:moveTo>
                        <a:cubicBezTo>
                          <a:pt x="368967" y="816810"/>
                          <a:pt x="42778" y="687136"/>
                          <a:pt x="21389" y="529389"/>
                        </a:cubicBezTo>
                        <a:cubicBezTo>
                          <a:pt x="0" y="371642"/>
                          <a:pt x="283410" y="185821"/>
                          <a:pt x="566820" y="0"/>
                        </a:cubicBezTo>
                      </a:path>
                    </a:pathLst>
                  </a:custGeom>
                  <a:ln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4" name="TextBox 43"/>
              <p:cNvSpPr txBox="1"/>
              <p:nvPr/>
            </p:nvSpPr>
            <p:spPr>
              <a:xfrm>
                <a:off x="6781800" y="3124200"/>
                <a:ext cx="1570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Clockwise + </a:t>
                </a:r>
                <a:r>
                  <a:rPr lang="en-US" b="1" dirty="0" err="1" smtClean="0">
                    <a:solidFill>
                      <a:srgbClr val="0000FF"/>
                    </a:solidFill>
                  </a:rPr>
                  <a:t>ve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629400" y="3440668"/>
                <a:ext cx="1897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Anticlockwise - </a:t>
                </a:r>
                <a:r>
                  <a:rPr lang="en-US" b="1" dirty="0" err="1" smtClean="0">
                    <a:solidFill>
                      <a:srgbClr val="0000FF"/>
                    </a:solidFill>
                  </a:rPr>
                  <a:t>ve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77" grpId="0"/>
      <p:bldP spid="78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074374" y="162580"/>
            <a:ext cx="6500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Comic Sans MS" pitchFamily="66" charset="0"/>
              </a:rPr>
              <a:t>Vector Multiplication: Cross product</a:t>
            </a:r>
            <a:endParaRPr lang="en-US" sz="28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304800" y="1295400"/>
            <a:ext cx="1981200" cy="1371600"/>
            <a:chOff x="990600" y="2590800"/>
            <a:chExt cx="1981200" cy="1371600"/>
          </a:xfrm>
        </p:grpSpPr>
        <p:cxnSp>
          <p:nvCxnSpPr>
            <p:cNvPr id="61" name="Straight Arrow Connector 60"/>
            <p:cNvCxnSpPr/>
            <p:nvPr/>
          </p:nvCxnSpPr>
          <p:spPr>
            <a:xfrm flipV="1">
              <a:off x="990600" y="2590800"/>
              <a:ext cx="1981200" cy="1371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7" name="Object 19"/>
            <p:cNvGraphicFramePr>
              <a:graphicFrameLocks noChangeAspect="1"/>
            </p:cNvGraphicFramePr>
            <p:nvPr/>
          </p:nvGraphicFramePr>
          <p:xfrm>
            <a:off x="1905000" y="2971800"/>
            <a:ext cx="15240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22" name="Equation" r:id="rId3" imgW="126720" imgH="177480" progId="Equation.3">
                    <p:embed/>
                  </p:oleObj>
                </mc:Choice>
                <mc:Fallback>
                  <p:oleObj name="Equation" r:id="rId3" imgW="126720" imgH="177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971800"/>
                          <a:ext cx="152400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7"/>
          <p:cNvGrpSpPr/>
          <p:nvPr/>
        </p:nvGrpSpPr>
        <p:grpSpPr>
          <a:xfrm>
            <a:off x="3344862" y="990600"/>
            <a:ext cx="388938" cy="1219200"/>
            <a:chOff x="3276600" y="2971800"/>
            <a:chExt cx="388938" cy="1219200"/>
          </a:xfrm>
        </p:grpSpPr>
        <p:cxnSp>
          <p:nvCxnSpPr>
            <p:cNvPr id="39" name="Straight Arrow Connector 38"/>
            <p:cNvCxnSpPr/>
            <p:nvPr/>
          </p:nvCxnSpPr>
          <p:spPr>
            <a:xfrm rot="16200000" flipV="1">
              <a:off x="2857500" y="3390900"/>
              <a:ext cx="1219200" cy="3810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3497263" y="3408363"/>
            <a:ext cx="168275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423" name="Equation" r:id="rId5" imgW="139680" imgH="215640" progId="Equation.3">
                    <p:embed/>
                  </p:oleObj>
                </mc:Choice>
                <mc:Fallback>
                  <p:oleObj name="Equation" r:id="rId5" imgW="13968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7263" y="3408363"/>
                          <a:ext cx="168275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Rectangle 61"/>
          <p:cNvSpPr/>
          <p:nvPr/>
        </p:nvSpPr>
        <p:spPr>
          <a:xfrm>
            <a:off x="1143000" y="24384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Any vector can be written in its components</a:t>
            </a:r>
            <a:endParaRPr lang="en-US" dirty="0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1004888" y="3962400"/>
          <a:ext cx="4616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4" name="Equation" r:id="rId7" imgW="1917360" imgH="266400" progId="Equation.3">
                  <p:embed/>
                </p:oleObj>
              </mc:Choice>
              <mc:Fallback>
                <p:oleObj name="Equation" r:id="rId7" imgW="1917360" imgH="26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962400"/>
                        <a:ext cx="46164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42" name="Object 10"/>
          <p:cNvGraphicFramePr>
            <a:graphicFrameLocks noChangeAspect="1"/>
          </p:cNvGraphicFramePr>
          <p:nvPr/>
        </p:nvGraphicFramePr>
        <p:xfrm>
          <a:off x="1171575" y="4668838"/>
          <a:ext cx="4586288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5" name="Equation" r:id="rId9" imgW="1904760" imgH="698400" progId="Equation.3">
                  <p:embed/>
                </p:oleObj>
              </mc:Choice>
              <mc:Fallback>
                <p:oleObj name="Equation" r:id="rId9" imgW="1904760" imgH="698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4668838"/>
                        <a:ext cx="4586288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2"/>
          <p:cNvGrpSpPr/>
          <p:nvPr/>
        </p:nvGrpSpPr>
        <p:grpSpPr>
          <a:xfrm>
            <a:off x="2630008" y="4419600"/>
            <a:ext cx="1179992" cy="597932"/>
            <a:chOff x="3200400" y="4659868"/>
            <a:chExt cx="1179992" cy="597932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3200400" y="4876800"/>
              <a:ext cx="914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78706" y="4659868"/>
              <a:ext cx="3016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51"/>
          <p:cNvGrpSpPr/>
          <p:nvPr/>
        </p:nvGrpSpPr>
        <p:grpSpPr>
          <a:xfrm>
            <a:off x="4001608" y="4876800"/>
            <a:ext cx="1179992" cy="597932"/>
            <a:chOff x="3200400" y="4659868"/>
            <a:chExt cx="1179992" cy="597932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3200400" y="4876800"/>
              <a:ext cx="914400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078706" y="4659868"/>
              <a:ext cx="30168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1054100" y="5867400"/>
          <a:ext cx="3670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6" name="Equation" r:id="rId11" imgW="1523880" imgH="266400" progId="Equation.3">
                  <p:embed/>
                </p:oleObj>
              </mc:Choice>
              <mc:Fallback>
                <p:oleObj name="Equation" r:id="rId11" imgW="1523880" imgH="266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5867400"/>
                        <a:ext cx="3670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7" name="Object 11"/>
          <p:cNvGraphicFramePr>
            <a:graphicFrameLocks noChangeAspect="1"/>
          </p:cNvGraphicFramePr>
          <p:nvPr/>
        </p:nvGraphicFramePr>
        <p:xfrm>
          <a:off x="2325688" y="3505200"/>
          <a:ext cx="1987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7" name="Equation" r:id="rId13" imgW="825480" imgH="266400" progId="Equation.3">
                  <p:embed/>
                </p:oleObj>
              </mc:Choice>
              <mc:Fallback>
                <p:oleObj name="Equation" r:id="rId13" imgW="825480" imgH="266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3505200"/>
                        <a:ext cx="19875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8" name="Object 12"/>
          <p:cNvGraphicFramePr>
            <a:graphicFrameLocks noChangeAspect="1"/>
          </p:cNvGraphicFramePr>
          <p:nvPr/>
        </p:nvGraphicFramePr>
        <p:xfrm>
          <a:off x="2333625" y="2982913"/>
          <a:ext cx="20494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8" name="Equation" r:id="rId15" imgW="850680" imgH="253800" progId="Equation.3">
                  <p:embed/>
                </p:oleObj>
              </mc:Choice>
              <mc:Fallback>
                <p:oleObj name="Equation" r:id="rId15" imgW="850680" imgH="253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2982913"/>
                        <a:ext cx="20494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74"/>
          <p:cNvGrpSpPr/>
          <p:nvPr/>
        </p:nvGrpSpPr>
        <p:grpSpPr>
          <a:xfrm>
            <a:off x="6096000" y="1447800"/>
            <a:ext cx="2514600" cy="2362200"/>
            <a:chOff x="6096000" y="1447800"/>
            <a:chExt cx="2514600" cy="2362200"/>
          </a:xfrm>
        </p:grpSpPr>
        <p:grpSp>
          <p:nvGrpSpPr>
            <p:cNvPr id="43" name="Group 42"/>
            <p:cNvGrpSpPr/>
            <p:nvPr/>
          </p:nvGrpSpPr>
          <p:grpSpPr>
            <a:xfrm>
              <a:off x="6096000" y="1447800"/>
              <a:ext cx="2514600" cy="1676400"/>
              <a:chOff x="4267200" y="4953000"/>
              <a:chExt cx="2514600" cy="167640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267200" y="4953000"/>
                <a:ext cx="2514600" cy="16764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35"/>
              <p:cNvGrpSpPr/>
              <p:nvPr/>
            </p:nvGrpSpPr>
            <p:grpSpPr>
              <a:xfrm>
                <a:off x="4502485" y="5045242"/>
                <a:ext cx="2018631" cy="1548063"/>
                <a:chOff x="4502485" y="5045242"/>
                <a:chExt cx="2018631" cy="1548063"/>
              </a:xfrm>
            </p:grpSpPr>
            <p:graphicFrame>
              <p:nvGraphicFramePr>
                <p:cNvPr id="52" name="Object 11"/>
                <p:cNvGraphicFramePr>
                  <a:graphicFrameLocks noChangeAspect="1"/>
                </p:cNvGraphicFramePr>
                <p:nvPr/>
              </p:nvGraphicFramePr>
              <p:xfrm>
                <a:off x="5105400" y="5181600"/>
                <a:ext cx="198438" cy="349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6429" name="Equation" r:id="rId17" imgW="114120" imgH="203040" progId="Equation.3">
                        <p:embed/>
                      </p:oleObj>
                    </mc:Choice>
                    <mc:Fallback>
                      <p:oleObj name="Equation" r:id="rId17" imgW="114120" imgH="203040" progId="Equation.3">
                        <p:embed/>
                        <p:pic>
                          <p:nvPicPr>
                            <p:cNvPr id="0" name="Picture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05400" y="5181600"/>
                              <a:ext cx="198438" cy="3492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3" name="Object 12"/>
                <p:cNvGraphicFramePr>
                  <a:graphicFrameLocks noChangeAspect="1"/>
                </p:cNvGraphicFramePr>
                <p:nvPr/>
              </p:nvGraphicFramePr>
              <p:xfrm>
                <a:off x="6096000" y="5486400"/>
                <a:ext cx="242887" cy="3921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6430" name="Equation" r:id="rId19" imgW="139680" imgH="228600" progId="Equation.3">
                        <p:embed/>
                      </p:oleObj>
                    </mc:Choice>
                    <mc:Fallback>
                      <p:oleObj name="Equation" r:id="rId19" imgW="139680" imgH="228600" progId="Equation.3">
                        <p:embed/>
                        <p:pic>
                          <p:nvPicPr>
                            <p:cNvPr id="0" name="Picture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96000" y="5486400"/>
                              <a:ext cx="242887" cy="392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Object 13"/>
                <p:cNvGraphicFramePr>
                  <a:graphicFrameLocks noChangeAspect="1"/>
                </p:cNvGraphicFramePr>
                <p:nvPr/>
              </p:nvGraphicFramePr>
              <p:xfrm>
                <a:off x="5243512" y="6096000"/>
                <a:ext cx="242888" cy="3714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6431" name="Equation" r:id="rId21" imgW="139680" imgH="215640" progId="Equation.3">
                        <p:embed/>
                      </p:oleObj>
                    </mc:Choice>
                    <mc:Fallback>
                      <p:oleObj name="Equation" r:id="rId21" imgW="139680" imgH="215640" progId="Equation.3">
                        <p:embed/>
                        <p:pic>
                          <p:nvPicPr>
                            <p:cNvPr id="0" name="Picture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43512" y="6096000"/>
                              <a:ext cx="242888" cy="3714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8" name="Freeform 57"/>
                <p:cNvSpPr/>
                <p:nvPr/>
              </p:nvSpPr>
              <p:spPr>
                <a:xfrm>
                  <a:off x="5293895" y="5045242"/>
                  <a:ext cx="914400" cy="393032"/>
                </a:xfrm>
                <a:custGeom>
                  <a:avLst/>
                  <a:gdLst>
                    <a:gd name="connsiteX0" fmla="*/ 0 w 914400"/>
                    <a:gd name="connsiteY0" fmla="*/ 248653 h 393032"/>
                    <a:gd name="connsiteX1" fmla="*/ 609600 w 914400"/>
                    <a:gd name="connsiteY1" fmla="*/ 24063 h 393032"/>
                    <a:gd name="connsiteX2" fmla="*/ 914400 w 914400"/>
                    <a:gd name="connsiteY2" fmla="*/ 393032 h 393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14400" h="393032">
                      <a:moveTo>
                        <a:pt x="0" y="248653"/>
                      </a:moveTo>
                      <a:cubicBezTo>
                        <a:pt x="228600" y="124326"/>
                        <a:pt x="457200" y="0"/>
                        <a:pt x="609600" y="24063"/>
                      </a:cubicBezTo>
                      <a:cubicBezTo>
                        <a:pt x="762000" y="48126"/>
                        <a:pt x="838200" y="220579"/>
                        <a:pt x="914400" y="393032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5470358" y="5710989"/>
                  <a:ext cx="1050758" cy="882316"/>
                </a:xfrm>
                <a:custGeom>
                  <a:avLst/>
                  <a:gdLst>
                    <a:gd name="connsiteX0" fmla="*/ 818147 w 1050758"/>
                    <a:gd name="connsiteY0" fmla="*/ 0 h 882316"/>
                    <a:gd name="connsiteX1" fmla="*/ 914400 w 1050758"/>
                    <a:gd name="connsiteY1" fmla="*/ 753979 h 882316"/>
                    <a:gd name="connsiteX2" fmla="*/ 0 w 1050758"/>
                    <a:gd name="connsiteY2" fmla="*/ 770022 h 88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50758" h="882316">
                      <a:moveTo>
                        <a:pt x="818147" y="0"/>
                      </a:moveTo>
                      <a:cubicBezTo>
                        <a:pt x="934452" y="312821"/>
                        <a:pt x="1050758" y="625642"/>
                        <a:pt x="914400" y="753979"/>
                      </a:cubicBezTo>
                      <a:cubicBezTo>
                        <a:pt x="778042" y="882316"/>
                        <a:pt x="389021" y="826169"/>
                        <a:pt x="0" y="770022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4502485" y="5438274"/>
                  <a:ext cx="695157" cy="946484"/>
                </a:xfrm>
                <a:custGeom>
                  <a:avLst/>
                  <a:gdLst>
                    <a:gd name="connsiteX0" fmla="*/ 695157 w 695157"/>
                    <a:gd name="connsiteY0" fmla="*/ 946484 h 946484"/>
                    <a:gd name="connsiteX1" fmla="*/ 21389 w 695157"/>
                    <a:gd name="connsiteY1" fmla="*/ 529389 h 946484"/>
                    <a:gd name="connsiteX2" fmla="*/ 566820 w 695157"/>
                    <a:gd name="connsiteY2" fmla="*/ 0 h 946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5157" h="946484">
                      <a:moveTo>
                        <a:pt x="695157" y="946484"/>
                      </a:moveTo>
                      <a:cubicBezTo>
                        <a:pt x="368967" y="816810"/>
                        <a:pt x="42778" y="687136"/>
                        <a:pt x="21389" y="529389"/>
                      </a:cubicBezTo>
                      <a:cubicBezTo>
                        <a:pt x="0" y="371642"/>
                        <a:pt x="283410" y="185821"/>
                        <a:pt x="566820" y="0"/>
                      </a:cubicBezTo>
                    </a:path>
                  </a:pathLst>
                </a:custGeom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>
              <a:off x="6781800" y="3124200"/>
              <a:ext cx="15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Clockwise +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ve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29400" y="3440668"/>
              <a:ext cx="1897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Anticlockwise -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ve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24400" y="6096000"/>
            <a:ext cx="2665484" cy="369332"/>
            <a:chOff x="4724400" y="6096000"/>
            <a:chExt cx="2665484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5334000" y="6096000"/>
              <a:ext cx="2055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Final result is vector</a:t>
              </a:r>
              <a:endParaRPr lang="en-US" dirty="0"/>
            </a:p>
          </p:txBody>
        </p:sp>
        <p:cxnSp>
          <p:nvCxnSpPr>
            <p:cNvPr id="35" name="Straight Arrow Connector 34"/>
            <p:cNvCxnSpPr>
              <a:stCxn id="33" idx="1"/>
            </p:cNvCxnSpPr>
            <p:nvPr/>
          </p:nvCxnSpPr>
          <p:spPr>
            <a:xfrm rot="10800000">
              <a:off x="4724400" y="6172200"/>
              <a:ext cx="609600" cy="10846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0"/>
            <a:ext cx="3074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Checkpoints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352800"/>
            <a:ext cx="1082348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Answers: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90</a:t>
            </a:r>
            <a:r>
              <a:rPr lang="en-US" b="1" baseline="30000" dirty="0" smtClean="0">
                <a:solidFill>
                  <a:srgbClr val="0000FF"/>
                </a:solidFill>
              </a:rPr>
              <a:t>o</a:t>
            </a:r>
          </a:p>
          <a:p>
            <a:pPr marL="342900" indent="-342900">
              <a:buFontTx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0</a:t>
            </a:r>
            <a:r>
              <a:rPr lang="en-US" b="1" baseline="30000" dirty="0" smtClean="0">
                <a:solidFill>
                  <a:srgbClr val="0000FF"/>
                </a:solidFill>
              </a:rPr>
              <a:t>o</a:t>
            </a:r>
          </a:p>
          <a:p>
            <a:pPr marL="342900" indent="-342900">
              <a:buFontTx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180</a:t>
            </a:r>
            <a:r>
              <a:rPr lang="en-US" b="1" baseline="30000" dirty="0" smtClean="0">
                <a:solidFill>
                  <a:srgbClr val="0000FF"/>
                </a:solidFill>
              </a:rPr>
              <a:t>o</a:t>
            </a:r>
          </a:p>
          <a:p>
            <a:pPr marL="342900" indent="-342900">
              <a:buAutoNum type="alphaLcParenR"/>
            </a:pPr>
            <a:endParaRPr lang="ar-SA" b="1" baseline="30000" dirty="0">
              <a:solidFill>
                <a:srgbClr val="0000FF"/>
              </a:solidFill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10600" cy="166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3733800" y="2286000"/>
            <a:ext cx="21432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Problems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752600" y="152400"/>
            <a:ext cx="48929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u="sng" dirty="0" smtClean="0">
                <a:latin typeface="Calibri" pitchFamily="34" charset="0"/>
              </a:rPr>
              <a:t>3- ideas in this chapter</a:t>
            </a:r>
            <a:endParaRPr lang="en-US" sz="4000" u="sng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3695" y="2743200"/>
            <a:ext cx="597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Resolution of vector (Breaking vector into its components)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0374" y="1295400"/>
            <a:ext cx="445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 Vector addition ( getting resulting vector)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4736068"/>
            <a:ext cx="275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Multiplication of vectors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1200" y="6172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You can get mixed concepts as well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5297656" y="1746740"/>
            <a:ext cx="609600" cy="609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114800" y="1752600"/>
            <a:ext cx="1752600" cy="978932"/>
            <a:chOff x="4114800" y="1752600"/>
            <a:chExt cx="1752600" cy="978932"/>
          </a:xfrm>
        </p:grpSpPr>
        <p:grpSp>
          <p:nvGrpSpPr>
            <p:cNvPr id="19" name="Group 18"/>
            <p:cNvGrpSpPr/>
            <p:nvPr/>
          </p:nvGrpSpPr>
          <p:grpSpPr>
            <a:xfrm>
              <a:off x="4114800" y="1752600"/>
              <a:ext cx="1752600" cy="978932"/>
              <a:chOff x="4114800" y="1752600"/>
              <a:chExt cx="1752600" cy="97893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114800" y="2362200"/>
                <a:ext cx="1219200" cy="15240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4114800" y="1752600"/>
                <a:ext cx="1752600" cy="76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724400" y="2362200"/>
                <a:ext cx="29848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ar-SA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86400" y="2069068"/>
                <a:ext cx="30809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/>
                  <a:t>b</a:t>
                </a:r>
                <a:endParaRPr lang="ar-SA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20385611">
              <a:off x="4661024" y="1828800"/>
              <a:ext cx="53732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err="1" smtClean="0"/>
                <a:t>a+b</a:t>
              </a:r>
              <a:endParaRPr lang="ar-SA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16034" y="3441462"/>
            <a:ext cx="1518166" cy="1054338"/>
            <a:chOff x="5416034" y="3124994"/>
            <a:chExt cx="1518166" cy="1054338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5791200" y="3886200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410200" y="3505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791200" y="3200400"/>
              <a:ext cx="9906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172200" y="3200400"/>
              <a:ext cx="2286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a</a:t>
              </a:r>
              <a:endParaRPr lang="ar-SA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48400" y="38100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err="1" smtClean="0"/>
                <a:t>a</a:t>
              </a:r>
              <a:r>
                <a:rPr lang="en-US" b="1" baseline="-25000" dirty="0" err="1" smtClean="0"/>
                <a:t>x</a:t>
              </a:r>
              <a:r>
                <a:rPr lang="en-US" b="1" dirty="0" err="1" smtClean="0"/>
                <a:t>i</a:t>
              </a:r>
              <a:endParaRPr lang="ar-SA" b="1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5334000" y="3276600"/>
              <a:ext cx="5334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err="1" smtClean="0"/>
                <a:t>a</a:t>
              </a:r>
              <a:r>
                <a:rPr lang="en-US" b="1" baseline="-25000" dirty="0" err="1" smtClean="0"/>
                <a:t>y</a:t>
              </a:r>
              <a:r>
                <a:rPr lang="en-US" b="1" dirty="0" err="1" smtClean="0"/>
                <a:t>j</a:t>
              </a:r>
              <a:endParaRPr lang="ar-SA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43200" y="3429000"/>
            <a:ext cx="1441966" cy="1066800"/>
            <a:chOff x="2743200" y="3429000"/>
            <a:chExt cx="1441966" cy="1066800"/>
          </a:xfrm>
        </p:grpSpPr>
        <p:grpSp>
          <p:nvGrpSpPr>
            <p:cNvPr id="42" name="Group 41"/>
            <p:cNvGrpSpPr/>
            <p:nvPr/>
          </p:nvGrpSpPr>
          <p:grpSpPr>
            <a:xfrm>
              <a:off x="2743200" y="3429000"/>
              <a:ext cx="1441966" cy="990141"/>
              <a:chOff x="2743200" y="3429000"/>
              <a:chExt cx="1441966" cy="99014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041372" y="3429000"/>
                <a:ext cx="1143794" cy="990141"/>
                <a:chOff x="5790406" y="3124994"/>
                <a:chExt cx="1143794" cy="990141"/>
              </a:xfrm>
            </p:grpSpPr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5791200" y="3886200"/>
                  <a:ext cx="11430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rot="5400000" flipH="1" flipV="1">
                  <a:off x="5410200" y="3505200"/>
                  <a:ext cx="7620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5791200" y="3200400"/>
                  <a:ext cx="990600" cy="6858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172200" y="3200400"/>
                  <a:ext cx="228600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b="1" dirty="0" smtClean="0"/>
                    <a:t>a</a:t>
                  </a:r>
                  <a:endParaRPr lang="ar-SA" b="1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093652" y="3838136"/>
                  <a:ext cx="767834" cy="27699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1200" b="1" dirty="0" err="1" smtClean="0"/>
                    <a:t>acos</a:t>
                  </a:r>
                  <a:r>
                    <a:rPr lang="en-US" sz="1200" b="1" dirty="0" smtClean="0"/>
                    <a:t>(</a:t>
                  </a:r>
                  <a:r>
                    <a:rPr lang="el-GR" sz="1200" b="1" dirty="0" smtClean="0"/>
                    <a:t>θ</a:t>
                  </a:r>
                  <a:r>
                    <a:rPr lang="en-US" sz="1200" b="1" dirty="0" smtClean="0"/>
                    <a:t>)</a:t>
                  </a:r>
                  <a:r>
                    <a:rPr lang="en-US" sz="1200" b="1" dirty="0" err="1" smtClean="0"/>
                    <a:t>i</a:t>
                  </a:r>
                  <a:endParaRPr lang="ar-SA" sz="1200" b="1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 rot="16200000" flipH="1">
                <a:off x="2497783" y="3750618"/>
                <a:ext cx="767834" cy="2769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200" b="1" dirty="0" err="1" smtClean="0"/>
                  <a:t>asin</a:t>
                </a:r>
                <a:r>
                  <a:rPr lang="en-US" sz="1200" b="1" dirty="0" smtClean="0"/>
                  <a:t>(</a:t>
                </a:r>
                <a:r>
                  <a:rPr lang="el-GR" sz="1200" b="1" dirty="0" smtClean="0"/>
                  <a:t>θ</a:t>
                </a:r>
                <a:r>
                  <a:rPr lang="en-US" sz="1200" b="1" dirty="0" smtClean="0"/>
                  <a:t>)j</a:t>
                </a:r>
                <a:endParaRPr lang="ar-SA" sz="1200" b="1" dirty="0"/>
              </a:p>
            </p:txBody>
          </p:sp>
        </p:grpSp>
        <p:sp>
          <p:nvSpPr>
            <p:cNvPr id="43" name="Arc 42"/>
            <p:cNvSpPr/>
            <p:nvPr/>
          </p:nvSpPr>
          <p:spPr>
            <a:xfrm>
              <a:off x="3276600" y="3962400"/>
              <a:ext cx="1524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98516" y="3886200"/>
              <a:ext cx="280846" cy="30777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l-GR" sz="1400" dirty="0" smtClean="0"/>
                <a:t>θ</a:t>
              </a:r>
              <a:endParaRPr lang="ar-SA" sz="1400" dirty="0"/>
            </a:p>
          </p:txBody>
        </p:sp>
      </p:grp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5084763" y="5311775"/>
          <a:ext cx="26320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2" name="Equation" r:id="rId3" imgW="1206360" imgH="266400" progId="Equation.3">
                  <p:embed/>
                </p:oleObj>
              </mc:Choice>
              <mc:Fallback>
                <p:oleObj name="Equation" r:id="rId3" imgW="120636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5311775"/>
                        <a:ext cx="26320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719263" y="5308600"/>
          <a:ext cx="26574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3" name="Equation" r:id="rId5" imgW="1079280" imgH="266400" progId="Equation.3">
                  <p:embed/>
                </p:oleObj>
              </mc:Choice>
              <mc:Fallback>
                <p:oleObj name="Equation" r:id="rId5" imgW="107928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308600"/>
                        <a:ext cx="26574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905000" y="152400"/>
            <a:ext cx="53291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Problem Solving strategy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525" y="1066800"/>
            <a:ext cx="8000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Read the questions carefully and underline the given quantities and clue points.</a:t>
            </a:r>
          </a:p>
          <a:p>
            <a:pPr marL="342900" indent="-342900">
              <a:buAutoNum type="arabicPeriod"/>
            </a:pPr>
            <a:r>
              <a:rPr lang="en-US" dirty="0" smtClean="0"/>
              <a:t>Figure out what you need to find.</a:t>
            </a:r>
          </a:p>
          <a:p>
            <a:pPr marL="342900" indent="-342900">
              <a:buAutoNum type="arabicPeriod"/>
            </a:pPr>
            <a:r>
              <a:rPr lang="en-US" dirty="0" smtClean="0"/>
              <a:t>Draw a diagram and write down the given quantities.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for the unknown.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819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Q8.</a:t>
            </a:r>
            <a:r>
              <a:rPr lang="en-US" dirty="0" smtClean="0"/>
              <a:t> Consider two vectors </a:t>
            </a:r>
            <a:r>
              <a:rPr lang="en-US" b="1" dirty="0" smtClean="0"/>
              <a:t>A </a:t>
            </a:r>
            <a:r>
              <a:rPr lang="en-US" dirty="0" smtClean="0"/>
              <a:t>= (3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+ 4 </a:t>
            </a:r>
            <a:r>
              <a:rPr lang="en-US" b="1" dirty="0" smtClean="0"/>
              <a:t>j</a:t>
            </a:r>
            <a:r>
              <a:rPr lang="en-US" dirty="0" smtClean="0"/>
              <a:t>) cm and </a:t>
            </a:r>
            <a:r>
              <a:rPr lang="en-US" b="1" dirty="0" smtClean="0"/>
              <a:t>B </a:t>
            </a:r>
            <a:r>
              <a:rPr lang="en-US" dirty="0" smtClean="0"/>
              <a:t>= (- 4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+ 3 </a:t>
            </a:r>
            <a:r>
              <a:rPr lang="en-US" b="1" dirty="0" smtClean="0"/>
              <a:t>j</a:t>
            </a:r>
            <a:r>
              <a:rPr lang="en-US" dirty="0" smtClean="0"/>
              <a:t>) cm. Find the angle between these two vectors. (</a:t>
            </a:r>
            <a:r>
              <a:rPr lang="en-US" dirty="0" err="1" smtClean="0"/>
              <a:t>Ans</a:t>
            </a:r>
            <a:r>
              <a:rPr lang="en-US" dirty="0" smtClean="0"/>
              <a:t>:  90 degrees)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57200" y="3810000"/>
            <a:ext cx="4876800" cy="2743200"/>
            <a:chOff x="1600200" y="3962400"/>
            <a:chExt cx="4876800" cy="27432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600200" y="5332412"/>
              <a:ext cx="48768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2591594" y="5333206"/>
              <a:ext cx="2743200" cy="158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 rot="5400000" flipH="1" flipV="1">
            <a:off x="2819400" y="4267200"/>
            <a:ext cx="9144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447800" y="4419600"/>
            <a:ext cx="13716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819400" y="4267994"/>
            <a:ext cx="1214482" cy="1190605"/>
            <a:chOff x="3962400" y="4420394"/>
            <a:chExt cx="1214482" cy="119060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3962400" y="5334000"/>
              <a:ext cx="9144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420791" y="4876403"/>
              <a:ext cx="913606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419600" y="5334000"/>
              <a:ext cx="298480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3i</a:t>
              </a:r>
              <a:endParaRPr lang="ar-SA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76800" y="4724400"/>
              <a:ext cx="300082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4j</a:t>
              </a:r>
              <a:endParaRPr lang="ar-SA" sz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66800" y="4420394"/>
            <a:ext cx="1752600" cy="1114405"/>
            <a:chOff x="2209800" y="4572794"/>
            <a:chExt cx="1752600" cy="1114405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>
              <a:off x="2514600" y="5334000"/>
              <a:ext cx="14478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2209800" y="4953000"/>
              <a:ext cx="762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048000" y="5410200"/>
              <a:ext cx="344966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-4i</a:t>
              </a:r>
              <a:endParaRPr lang="ar-SA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09800" y="4800600"/>
              <a:ext cx="300082" cy="27699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200" dirty="0" smtClean="0"/>
                <a:t>3j</a:t>
              </a:r>
              <a:endParaRPr lang="ar-SA" sz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057400" y="4756878"/>
            <a:ext cx="1811713" cy="1632254"/>
            <a:chOff x="3200400" y="4909278"/>
            <a:chExt cx="1811713" cy="1632254"/>
          </a:xfrm>
        </p:grpSpPr>
        <p:grpSp>
          <p:nvGrpSpPr>
            <p:cNvPr id="39" name="Group 38"/>
            <p:cNvGrpSpPr/>
            <p:nvPr/>
          </p:nvGrpSpPr>
          <p:grpSpPr>
            <a:xfrm>
              <a:off x="3200400" y="4909278"/>
              <a:ext cx="1811713" cy="1632254"/>
              <a:chOff x="3200400" y="4909278"/>
              <a:chExt cx="1811713" cy="163225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200400" y="6172200"/>
                <a:ext cx="1811713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Find these angles</a:t>
                </a:r>
                <a:endParaRPr lang="ar-SA" dirty="0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4191000" y="5105400"/>
                <a:ext cx="152400" cy="3810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4" name="Arc 33"/>
              <p:cNvSpPr/>
              <p:nvPr/>
            </p:nvSpPr>
            <p:spPr>
              <a:xfrm rot="2364697">
                <a:off x="3385278" y="4909278"/>
                <a:ext cx="533400" cy="533400"/>
              </a:xfrm>
              <a:prstGeom prst="arc">
                <a:avLst>
                  <a:gd name="adj1" fmla="val 6180187"/>
                  <a:gd name="adj2" fmla="val 1065865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cxnSp>
            <p:nvCxnSpPr>
              <p:cNvPr id="36" name="Straight Arrow Connector 35"/>
              <p:cNvCxnSpPr>
                <a:stCxn id="32" idx="0"/>
                <a:endCxn id="33" idx="1"/>
              </p:cNvCxnSpPr>
              <p:nvPr/>
            </p:nvCxnSpPr>
            <p:spPr>
              <a:xfrm rot="5400000" flipH="1" flipV="1">
                <a:off x="3748578" y="5653579"/>
                <a:ext cx="876300" cy="1609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>
              <a:stCxn id="32" idx="0"/>
            </p:cNvCxnSpPr>
            <p:nvPr/>
          </p:nvCxnSpPr>
          <p:spPr>
            <a:xfrm rot="16200000" flipV="1">
              <a:off x="3272329" y="5338271"/>
              <a:ext cx="990600" cy="6772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09800" y="4191000"/>
            <a:ext cx="1143000" cy="679940"/>
            <a:chOff x="3352800" y="4343400"/>
            <a:chExt cx="1143000" cy="679940"/>
          </a:xfrm>
        </p:grpSpPr>
        <p:sp>
          <p:nvSpPr>
            <p:cNvPr id="41" name="Arc 40"/>
            <p:cNvSpPr/>
            <p:nvPr/>
          </p:nvSpPr>
          <p:spPr>
            <a:xfrm>
              <a:off x="3352800" y="4794740"/>
              <a:ext cx="1143000" cy="228600"/>
            </a:xfrm>
            <a:prstGeom prst="arc">
              <a:avLst>
                <a:gd name="adj1" fmla="val 10765146"/>
                <a:gd name="adj2" fmla="val 2116755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57600" y="4343400"/>
              <a:ext cx="29206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?</a:t>
              </a:r>
              <a:endParaRPr lang="ar-SA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rot="5400000" flipH="1" flipV="1">
            <a:off x="4305300" y="5143500"/>
            <a:ext cx="2819400" cy="158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324600" y="3669268"/>
            <a:ext cx="2057400" cy="2198132"/>
            <a:chOff x="6324600" y="3669268"/>
            <a:chExt cx="2057400" cy="2198132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6445250" y="4267200"/>
            <a:ext cx="19367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25" name="Equation" r:id="rId3" imgW="1130040" imgH="266400" progId="Equation.3">
                    <p:embed/>
                  </p:oleObj>
                </mc:Choice>
                <mc:Fallback>
                  <p:oleObj name="Equation" r:id="rId3" imgW="1130040" imgH="2664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5250" y="4267200"/>
                          <a:ext cx="193675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594" name="Object 2"/>
            <p:cNvGraphicFramePr>
              <a:graphicFrameLocks noChangeAspect="1"/>
            </p:cNvGraphicFramePr>
            <p:nvPr/>
          </p:nvGraphicFramePr>
          <p:xfrm>
            <a:off x="6510338" y="4995863"/>
            <a:ext cx="1806575" cy="871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26" name="Equation" r:id="rId5" imgW="1054080" imgH="507960" progId="Equation.3">
                    <p:embed/>
                  </p:oleObj>
                </mc:Choice>
                <mc:Fallback>
                  <p:oleObj name="Equation" r:id="rId5" imgW="1054080" imgH="507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0338" y="4995863"/>
                          <a:ext cx="1806575" cy="871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324600" y="3669268"/>
              <a:ext cx="2053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 smtClean="0">
                  <a:solidFill>
                    <a:srgbClr val="FF0000"/>
                  </a:solidFill>
                </a:rPr>
                <a:t>Alternative method</a:t>
              </a:r>
              <a:endParaRPr lang="en-US" b="1" u="sng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828800" y="0"/>
            <a:ext cx="480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Sample Question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799772" cy="15537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048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Exmaple</a:t>
            </a:r>
            <a:r>
              <a:rPr lang="en-US" dirty="0" smtClean="0"/>
              <a:t> 2:</a:t>
            </a:r>
          </a:p>
          <a:p>
            <a:r>
              <a:rPr lang="en-US" dirty="0" smtClean="0"/>
              <a:t>A vector A is defined as A = 1.5i +1.5j. Find a vector B that makes an angle of 60</a:t>
            </a:r>
            <a:r>
              <a:rPr lang="en-US" baseline="30000" dirty="0" smtClean="0"/>
              <a:t>0</a:t>
            </a:r>
            <a:r>
              <a:rPr lang="en-US" dirty="0" smtClean="0"/>
              <a:t> with A in the counterclockwise direction and has magnitude of 4 units.</a:t>
            </a:r>
          </a:p>
          <a:p>
            <a:r>
              <a:rPr lang="en-US" dirty="0" err="1" smtClean="0"/>
              <a:t>Ans</a:t>
            </a:r>
            <a:r>
              <a:rPr lang="en-US" dirty="0" smtClean="0"/>
              <a:t>: -1.04 </a:t>
            </a:r>
            <a:r>
              <a:rPr lang="en-US" dirty="0" err="1" smtClean="0"/>
              <a:t>i</a:t>
            </a:r>
            <a:r>
              <a:rPr lang="en-US" dirty="0" smtClean="0"/>
              <a:t> +3.86 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Sample Problem (Page 42)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54208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914400"/>
            <a:ext cx="2409825" cy="296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0" y="4267200"/>
            <a:ext cx="1317092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Answers: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d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x</a:t>
            </a:r>
            <a:r>
              <a:rPr lang="en-US" b="1" dirty="0" smtClean="0">
                <a:solidFill>
                  <a:srgbClr val="0000FF"/>
                </a:solidFill>
              </a:rPr>
              <a:t> =81 Km 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d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y</a:t>
            </a:r>
            <a:r>
              <a:rPr lang="en-US" b="1" dirty="0" smtClean="0">
                <a:solidFill>
                  <a:srgbClr val="0000FF"/>
                </a:solidFill>
              </a:rPr>
              <a:t> = 199 Km</a:t>
            </a:r>
            <a:endParaRPr lang="ar-SA" b="1" dirty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2895600"/>
            <a:ext cx="3498051" cy="3341132"/>
            <a:chOff x="1371600" y="2895600"/>
            <a:chExt cx="3498051" cy="3341132"/>
          </a:xfrm>
        </p:grpSpPr>
        <p:grpSp>
          <p:nvGrpSpPr>
            <p:cNvPr id="15" name="Group 14"/>
            <p:cNvGrpSpPr/>
            <p:nvPr/>
          </p:nvGrpSpPr>
          <p:grpSpPr>
            <a:xfrm>
              <a:off x="1371600" y="2895600"/>
              <a:ext cx="3497276" cy="3341132"/>
              <a:chOff x="1371600" y="2895600"/>
              <a:chExt cx="3497276" cy="3341132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752600" y="4419600"/>
                <a:ext cx="2743200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1829594" y="4572000"/>
                <a:ext cx="2743200" cy="158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572000" y="427886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ar-SA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71600" y="426720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W</a:t>
                </a:r>
                <a:endParaRPr lang="ar-SA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48000" y="2895600"/>
                <a:ext cx="333745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ar-SA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48000" y="5867400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S</a:t>
                </a:r>
                <a:endParaRPr lang="ar-SA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429000" y="3505200"/>
              <a:ext cx="144065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East of North</a:t>
              </a:r>
              <a:endParaRPr lang="ar-SA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9000" y="4876800"/>
              <a:ext cx="143904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East of South</a:t>
              </a:r>
              <a:endParaRPr lang="ar-SA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0200" y="3581400"/>
              <a:ext cx="153484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West of North</a:t>
              </a:r>
              <a:endParaRPr lang="ar-SA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4876800"/>
              <a:ext cx="153324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West of South</a:t>
              </a:r>
              <a:endParaRPr lang="ar-SA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962400" y="5562600"/>
            <a:ext cx="41910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Always make angle with last direction. </a:t>
            </a:r>
          </a:p>
          <a:p>
            <a:r>
              <a:rPr lang="en-US" b="1" dirty="0" smtClean="0"/>
              <a:t>Example: </a:t>
            </a:r>
          </a:p>
          <a:p>
            <a:r>
              <a:rPr lang="en-US" b="1" dirty="0" smtClean="0"/>
              <a:t>22</a:t>
            </a:r>
            <a:r>
              <a:rPr lang="en-US" b="1" baseline="30000" dirty="0" smtClean="0"/>
              <a:t>o</a:t>
            </a:r>
            <a:r>
              <a:rPr lang="en-US" b="1" dirty="0" smtClean="0"/>
              <a:t> East of North, make angle with North</a:t>
            </a:r>
          </a:p>
          <a:p>
            <a:r>
              <a:rPr lang="en-US" b="1" dirty="0" smtClean="0"/>
              <a:t>22</a:t>
            </a:r>
            <a:r>
              <a:rPr lang="en-US" b="1" baseline="30000" dirty="0" smtClean="0"/>
              <a:t>o</a:t>
            </a:r>
            <a:r>
              <a:rPr lang="en-US" b="1" dirty="0" smtClean="0"/>
              <a:t> North of East, make angle with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28800" y="0"/>
            <a:ext cx="6776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FF"/>
                </a:solidFill>
                <a:latin typeface="Comic Sans MS" pitchFamily="66" charset="0"/>
              </a:rPr>
              <a:t>Vector: One Dimension (x)</a:t>
            </a:r>
            <a:endParaRPr lang="en-US" sz="40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362200" y="1066800"/>
            <a:ext cx="4648200" cy="1293775"/>
            <a:chOff x="2362200" y="1066800"/>
            <a:chExt cx="4648200" cy="1293775"/>
          </a:xfrm>
        </p:grpSpPr>
        <p:grpSp>
          <p:nvGrpSpPr>
            <p:cNvPr id="5" name="Group 56"/>
            <p:cNvGrpSpPr/>
            <p:nvPr/>
          </p:nvGrpSpPr>
          <p:grpSpPr>
            <a:xfrm>
              <a:off x="4800600" y="1091533"/>
              <a:ext cx="2072185" cy="307777"/>
              <a:chOff x="2971800" y="1597223"/>
              <a:chExt cx="2072185" cy="307777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2971800" y="1877290"/>
                <a:ext cx="2057400" cy="2771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006440" y="1597223"/>
                <a:ext cx="203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Positive Direction (Right)</a:t>
                </a:r>
                <a:endParaRPr lang="en-US" sz="1400" b="1" dirty="0"/>
              </a:p>
            </p:txBody>
          </p:sp>
        </p:grpSp>
        <p:grpSp>
          <p:nvGrpSpPr>
            <p:cNvPr id="6" name="Group 59"/>
            <p:cNvGrpSpPr/>
            <p:nvPr/>
          </p:nvGrpSpPr>
          <p:grpSpPr>
            <a:xfrm>
              <a:off x="2514600" y="1066800"/>
              <a:ext cx="1971886" cy="368738"/>
              <a:chOff x="685800" y="1572490"/>
              <a:chExt cx="1971886" cy="368738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flipH="1">
                <a:off x="762000" y="1939640"/>
                <a:ext cx="17526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685800" y="1572490"/>
                <a:ext cx="197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Negative Direction (left)</a:t>
                </a:r>
                <a:endParaRPr lang="en-US" sz="1400" b="1" dirty="0"/>
              </a:p>
            </p:txBody>
          </p:sp>
        </p:grpSp>
        <p:grpSp>
          <p:nvGrpSpPr>
            <p:cNvPr id="7" name="Group 66"/>
            <p:cNvGrpSpPr/>
            <p:nvPr/>
          </p:nvGrpSpPr>
          <p:grpSpPr>
            <a:xfrm>
              <a:off x="2362200" y="1662545"/>
              <a:ext cx="4648200" cy="698030"/>
              <a:chOff x="533400" y="2168235"/>
              <a:chExt cx="4648200" cy="698030"/>
            </a:xfrm>
          </p:grpSpPr>
          <p:grpSp>
            <p:nvGrpSpPr>
              <p:cNvPr id="8" name="Group 106"/>
              <p:cNvGrpSpPr/>
              <p:nvPr/>
            </p:nvGrpSpPr>
            <p:grpSpPr>
              <a:xfrm>
                <a:off x="533400" y="2168235"/>
                <a:ext cx="4648200" cy="565611"/>
                <a:chOff x="533400" y="2168235"/>
                <a:chExt cx="4648200" cy="565611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33400" y="2286000"/>
                  <a:ext cx="4648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61"/>
                <p:cNvGrpSpPr/>
                <p:nvPr/>
              </p:nvGrpSpPr>
              <p:grpSpPr>
                <a:xfrm>
                  <a:off x="2694710" y="2175959"/>
                  <a:ext cx="256802" cy="551756"/>
                  <a:chOff x="2694710" y="2175959"/>
                  <a:chExt cx="256802" cy="551756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694710" y="2466105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0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10" name="Group 89"/>
                <p:cNvGrpSpPr/>
                <p:nvPr/>
              </p:nvGrpSpPr>
              <p:grpSpPr>
                <a:xfrm>
                  <a:off x="3102928" y="2175165"/>
                  <a:ext cx="1850072" cy="558681"/>
                  <a:chOff x="3102928" y="2175165"/>
                  <a:chExt cx="1850072" cy="558681"/>
                </a:xfrm>
              </p:grpSpPr>
              <p:grpSp>
                <p:nvGrpSpPr>
                  <p:cNvPr id="11" name="Group 66"/>
                  <p:cNvGrpSpPr/>
                  <p:nvPr/>
                </p:nvGrpSpPr>
                <p:grpSpPr>
                  <a:xfrm>
                    <a:off x="3102928" y="2177589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2" name="Group 69"/>
                  <p:cNvGrpSpPr/>
                  <p:nvPr/>
                </p:nvGrpSpPr>
                <p:grpSpPr>
                  <a:xfrm>
                    <a:off x="3505200" y="2182090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3" name="Group 76"/>
                  <p:cNvGrpSpPr/>
                  <p:nvPr/>
                </p:nvGrpSpPr>
                <p:grpSpPr>
                  <a:xfrm>
                    <a:off x="3885708" y="2175165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4" name="Group 80"/>
                  <p:cNvGrpSpPr/>
                  <p:nvPr/>
                </p:nvGrpSpPr>
                <p:grpSpPr>
                  <a:xfrm>
                    <a:off x="4293926" y="2176795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" name="TextBox 103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5" name="Group 86"/>
                  <p:cNvGrpSpPr/>
                  <p:nvPr/>
                </p:nvGrpSpPr>
                <p:grpSpPr>
                  <a:xfrm>
                    <a:off x="4696198" y="2181296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p:txBody>
                </p:sp>
              </p:grpSp>
            </p:grpSp>
            <p:grpSp>
              <p:nvGrpSpPr>
                <p:cNvPr id="16" name="Group 90"/>
                <p:cNvGrpSpPr/>
                <p:nvPr/>
              </p:nvGrpSpPr>
              <p:grpSpPr>
                <a:xfrm>
                  <a:off x="637305" y="2168235"/>
                  <a:ext cx="1900287" cy="558681"/>
                  <a:chOff x="3047508" y="2175165"/>
                  <a:chExt cx="1900287" cy="558681"/>
                </a:xfrm>
              </p:grpSpPr>
              <p:grpSp>
                <p:nvGrpSpPr>
                  <p:cNvPr id="17" name="Group 66"/>
                  <p:cNvGrpSpPr/>
                  <p:nvPr/>
                </p:nvGrpSpPr>
                <p:grpSpPr>
                  <a:xfrm>
                    <a:off x="3047508" y="2177589"/>
                    <a:ext cx="300082" cy="551756"/>
                    <a:chOff x="2639290" y="2175959"/>
                    <a:chExt cx="300082" cy="551756"/>
                  </a:xfrm>
                </p:grpSpPr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2639290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-5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8" name="Group 69"/>
                  <p:cNvGrpSpPr/>
                  <p:nvPr/>
                </p:nvGrpSpPr>
                <p:grpSpPr>
                  <a:xfrm>
                    <a:off x="3449780" y="2182090"/>
                    <a:ext cx="300082" cy="551756"/>
                    <a:chOff x="2639290" y="2175959"/>
                    <a:chExt cx="300082" cy="551756"/>
                  </a:xfrm>
                </p:grpSpPr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2639290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-4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9" name="Group 76"/>
                  <p:cNvGrpSpPr/>
                  <p:nvPr/>
                </p:nvGrpSpPr>
                <p:grpSpPr>
                  <a:xfrm>
                    <a:off x="3830288" y="2175165"/>
                    <a:ext cx="300082" cy="551756"/>
                    <a:chOff x="2639290" y="2175959"/>
                    <a:chExt cx="300082" cy="551756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2639290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-3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20" name="Group 80"/>
                  <p:cNvGrpSpPr/>
                  <p:nvPr/>
                </p:nvGrpSpPr>
                <p:grpSpPr>
                  <a:xfrm>
                    <a:off x="4266216" y="2176795"/>
                    <a:ext cx="300082" cy="551756"/>
                    <a:chOff x="2667000" y="2175959"/>
                    <a:chExt cx="300082" cy="551756"/>
                  </a:xfrm>
                </p:grpSpPr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2667000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-2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21" name="Group 86"/>
                  <p:cNvGrpSpPr/>
                  <p:nvPr/>
                </p:nvGrpSpPr>
                <p:grpSpPr>
                  <a:xfrm>
                    <a:off x="4647713" y="2181296"/>
                    <a:ext cx="300082" cy="551756"/>
                    <a:chOff x="2646225" y="2175959"/>
                    <a:chExt cx="300082" cy="551756"/>
                  </a:xfrm>
                </p:grpSpPr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2646225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-1</a:t>
                      </a:r>
                      <a:endParaRPr lang="en-US" sz="1100" dirty="0"/>
                    </a:p>
                  </p:txBody>
                </p:sp>
              </p:grpSp>
            </p:grpSp>
          </p:grpSp>
          <p:sp>
            <p:nvSpPr>
              <p:cNvPr id="69" name="TextBox 68"/>
              <p:cNvSpPr txBox="1"/>
              <p:nvPr/>
            </p:nvSpPr>
            <p:spPr>
              <a:xfrm>
                <a:off x="2590800" y="2604655"/>
                <a:ext cx="449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start</a:t>
                </a:r>
                <a:endParaRPr lang="en-US" sz="1100" dirty="0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2286000" y="2514600"/>
            <a:ext cx="5257800" cy="428967"/>
            <a:chOff x="1447800" y="4688840"/>
            <a:chExt cx="5257800" cy="428967"/>
          </a:xfrm>
        </p:grpSpPr>
        <p:sp>
          <p:nvSpPr>
            <p:cNvPr id="140" name="TextBox 139"/>
            <p:cNvSpPr txBox="1"/>
            <p:nvPr/>
          </p:nvSpPr>
          <p:spPr>
            <a:xfrm>
              <a:off x="1447800" y="4736068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X-direction is represented by unit vector ‘ 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 ’</a:t>
              </a:r>
              <a:r>
                <a:rPr lang="en-US" dirty="0" smtClean="0"/>
                <a:t> or </a:t>
              </a:r>
              <a:endParaRPr lang="en-US" dirty="0"/>
            </a:p>
          </p:txBody>
        </p:sp>
        <p:graphicFrame>
          <p:nvGraphicFramePr>
            <p:cNvPr id="141" name="Object 5"/>
            <p:cNvGraphicFramePr>
              <a:graphicFrameLocks noChangeAspect="1"/>
            </p:cNvGraphicFramePr>
            <p:nvPr/>
          </p:nvGraphicFramePr>
          <p:xfrm>
            <a:off x="5986461" y="4688840"/>
            <a:ext cx="224059" cy="428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2" name="Equation" r:id="rId3" imgW="101520" imgH="215640" progId="Equation.3">
                    <p:embed/>
                  </p:oleObj>
                </mc:Choice>
                <mc:Fallback>
                  <p:oleObj name="Equation" r:id="rId3" imgW="1015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6461" y="4688840"/>
                          <a:ext cx="224059" cy="4289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8" name="Object 5"/>
          <p:cNvGraphicFramePr>
            <a:graphicFrameLocks noChangeAspect="1"/>
          </p:cNvGraphicFramePr>
          <p:nvPr/>
        </p:nvGraphicFramePr>
        <p:xfrm>
          <a:off x="7172325" y="3703638"/>
          <a:ext cx="4746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3" name="Equation" r:id="rId5" imgW="215640" imgH="215640" progId="Equation.3">
                  <p:embed/>
                </p:oleObj>
              </mc:Choice>
              <mc:Fallback>
                <p:oleObj name="Equation" r:id="rId5" imgW="2156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3703638"/>
                        <a:ext cx="4746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6187923" y="4038601"/>
            <a:ext cx="1212191" cy="674131"/>
            <a:chOff x="6187923" y="4038601"/>
            <a:chExt cx="1212191" cy="674131"/>
          </a:xfrm>
        </p:grpSpPr>
        <p:sp>
          <p:nvSpPr>
            <p:cNvPr id="150" name="TextBox 149"/>
            <p:cNvSpPr txBox="1"/>
            <p:nvPr/>
          </p:nvSpPr>
          <p:spPr>
            <a:xfrm>
              <a:off x="6187923" y="4343400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Magnitude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2" name="Straight Arrow Connector 151"/>
            <p:cNvCxnSpPr>
              <a:stCxn id="150" idx="0"/>
            </p:cNvCxnSpPr>
            <p:nvPr/>
          </p:nvCxnSpPr>
          <p:spPr>
            <a:xfrm rot="5400000" flipH="1" flipV="1">
              <a:off x="6864109" y="3968510"/>
              <a:ext cx="304800" cy="4449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7620000" y="4038600"/>
            <a:ext cx="1295400" cy="445532"/>
            <a:chOff x="7620000" y="4038600"/>
            <a:chExt cx="1295400" cy="445532"/>
          </a:xfrm>
        </p:grpSpPr>
        <p:sp>
          <p:nvSpPr>
            <p:cNvPr id="153" name="TextBox 152"/>
            <p:cNvSpPr txBox="1"/>
            <p:nvPr/>
          </p:nvSpPr>
          <p:spPr>
            <a:xfrm>
              <a:off x="7871332" y="4114800"/>
              <a:ext cx="1044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Direction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5" name="Straight Arrow Connector 154"/>
            <p:cNvCxnSpPr>
              <a:stCxn id="153" idx="1"/>
            </p:cNvCxnSpPr>
            <p:nvPr/>
          </p:nvCxnSpPr>
          <p:spPr>
            <a:xfrm rot="10800000">
              <a:off x="7620000" y="4038600"/>
              <a:ext cx="251332" cy="2608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502123" y="3211513"/>
            <a:ext cx="2971800" cy="447675"/>
            <a:chOff x="5502123" y="3211513"/>
            <a:chExt cx="2971800" cy="447675"/>
          </a:xfrm>
        </p:grpSpPr>
        <p:cxnSp>
          <p:nvCxnSpPr>
            <p:cNvPr id="144" name="Straight Arrow Connector 143"/>
            <p:cNvCxnSpPr/>
            <p:nvPr/>
          </p:nvCxnSpPr>
          <p:spPr>
            <a:xfrm>
              <a:off x="5502123" y="3657600"/>
              <a:ext cx="2971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7127875" y="3211513"/>
            <a:ext cx="392113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4" name="Equation" r:id="rId7" imgW="177480" imgH="203040" progId="Equation.3">
                    <p:embed/>
                  </p:oleObj>
                </mc:Choice>
                <mc:Fallback>
                  <p:oleObj name="Equation" r:id="rId7" imgW="1774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7875" y="3211513"/>
                          <a:ext cx="392113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2" name="Group 161"/>
          <p:cNvGrpSpPr/>
          <p:nvPr/>
        </p:nvGrpSpPr>
        <p:grpSpPr>
          <a:xfrm>
            <a:off x="5334000" y="4800600"/>
            <a:ext cx="2965450" cy="471488"/>
            <a:chOff x="5087938" y="5091113"/>
            <a:chExt cx="2965450" cy="471488"/>
          </a:xfrm>
        </p:grpSpPr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6797676" y="5091113"/>
            <a:ext cx="1255712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5" name="Equation" r:id="rId9" imgW="571320" imgH="266400" progId="Equation.3">
                    <p:embed/>
                  </p:oleObj>
                </mc:Choice>
                <mc:Fallback>
                  <p:oleObj name="Equation" r:id="rId9" imgW="57132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7676" y="5091113"/>
                          <a:ext cx="1255712" cy="471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" name="TextBox 160"/>
            <p:cNvSpPr txBox="1"/>
            <p:nvPr/>
          </p:nvSpPr>
          <p:spPr>
            <a:xfrm>
              <a:off x="5087938" y="5133317"/>
              <a:ext cx="1740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Vector notation:</a:t>
              </a:r>
              <a:endParaRPr lang="en-US" b="1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181600" y="5486400"/>
            <a:ext cx="3446463" cy="392113"/>
            <a:chOff x="5410053" y="5780088"/>
            <a:chExt cx="3446463" cy="392113"/>
          </a:xfrm>
        </p:grpSpPr>
        <p:graphicFrame>
          <p:nvGraphicFramePr>
            <p:cNvPr id="156" name="Object 2"/>
            <p:cNvGraphicFramePr>
              <a:graphicFrameLocks noChangeAspect="1"/>
            </p:cNvGraphicFramePr>
            <p:nvPr/>
          </p:nvGraphicFramePr>
          <p:xfrm>
            <a:off x="6656241" y="5780088"/>
            <a:ext cx="220027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6" name="Equation" r:id="rId11" imgW="1346040" imgH="291960" progId="Equation.3">
                    <p:embed/>
                  </p:oleObj>
                </mc:Choice>
                <mc:Fallback>
                  <p:oleObj name="Equation" r:id="rId11" imgW="1346040" imgH="291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6241" y="5780088"/>
                          <a:ext cx="2200275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" name="TextBox 162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cxnSp>
        <p:nvCxnSpPr>
          <p:cNvPr id="165" name="Straight Connector 164"/>
          <p:cNvCxnSpPr/>
          <p:nvPr/>
        </p:nvCxnSpPr>
        <p:spPr>
          <a:xfrm rot="5400000" flipH="1" flipV="1">
            <a:off x="2513806" y="4952206"/>
            <a:ext cx="36576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762000" y="3363913"/>
            <a:ext cx="2971800" cy="447675"/>
            <a:chOff x="5502123" y="3211513"/>
            <a:chExt cx="2971800" cy="447675"/>
          </a:xfrm>
        </p:grpSpPr>
        <p:cxnSp>
          <p:nvCxnSpPr>
            <p:cNvPr id="169" name="Straight Arrow Connector 168"/>
            <p:cNvCxnSpPr/>
            <p:nvPr/>
          </p:nvCxnSpPr>
          <p:spPr>
            <a:xfrm>
              <a:off x="5502123" y="3657600"/>
              <a:ext cx="2971800" cy="1588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0" name="Object 6"/>
            <p:cNvGraphicFramePr>
              <a:graphicFrameLocks noChangeAspect="1"/>
            </p:cNvGraphicFramePr>
            <p:nvPr/>
          </p:nvGraphicFramePr>
          <p:xfrm>
            <a:off x="7129311" y="3211513"/>
            <a:ext cx="3905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7" name="Equation" r:id="rId13" imgW="177480" imgH="203040" progId="Equation.3">
                    <p:embed/>
                  </p:oleObj>
                </mc:Choice>
                <mc:Fallback>
                  <p:oleObj name="Equation" r:id="rId13" imgW="17748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9311" y="3211513"/>
                          <a:ext cx="390525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2127250" y="3833813"/>
          <a:ext cx="949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8" name="Equation" r:id="rId15" imgW="431640" imgH="241200" progId="Equation.3">
                  <p:embed/>
                </p:oleObj>
              </mc:Choice>
              <mc:Fallback>
                <p:oleObj name="Equation" r:id="rId15" imgW="4316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833813"/>
                        <a:ext cx="9493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" name="Group 170"/>
          <p:cNvGrpSpPr/>
          <p:nvPr/>
        </p:nvGrpSpPr>
        <p:grpSpPr>
          <a:xfrm>
            <a:off x="609600" y="4756150"/>
            <a:ext cx="3308350" cy="469900"/>
            <a:chOff x="4953000" y="5091430"/>
            <a:chExt cx="3308350" cy="469900"/>
          </a:xfrm>
        </p:grpSpPr>
        <p:graphicFrame>
          <p:nvGraphicFramePr>
            <p:cNvPr id="172" name="Object 5"/>
            <p:cNvGraphicFramePr>
              <a:graphicFrameLocks noChangeAspect="1"/>
            </p:cNvGraphicFramePr>
            <p:nvPr/>
          </p:nvGraphicFramePr>
          <p:xfrm>
            <a:off x="6589713" y="5091430"/>
            <a:ext cx="1671637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9" name="Equation" r:id="rId17" imgW="761760" imgH="266400" progId="Equation.3">
                    <p:embed/>
                  </p:oleObj>
                </mc:Choice>
                <mc:Fallback>
                  <p:oleObj name="Equation" r:id="rId17" imgW="761760" imgH="2664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9713" y="5091430"/>
                          <a:ext cx="1671637" cy="469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" name="TextBox 172"/>
            <p:cNvSpPr txBox="1"/>
            <p:nvPr/>
          </p:nvSpPr>
          <p:spPr>
            <a:xfrm>
              <a:off x="4953000" y="5166360"/>
              <a:ext cx="1740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Vector notation:</a:t>
              </a:r>
              <a:endParaRPr lang="en-US" b="1" dirty="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990600" y="5638800"/>
            <a:ext cx="2771775" cy="392113"/>
            <a:chOff x="5410053" y="5780088"/>
            <a:chExt cx="2771775" cy="392113"/>
          </a:xfrm>
        </p:grpSpPr>
        <p:graphicFrame>
          <p:nvGraphicFramePr>
            <p:cNvPr id="175" name="Object 2"/>
            <p:cNvGraphicFramePr>
              <a:graphicFrameLocks noChangeAspect="1"/>
            </p:cNvGraphicFramePr>
            <p:nvPr/>
          </p:nvGraphicFramePr>
          <p:xfrm>
            <a:off x="6894366" y="5780088"/>
            <a:ext cx="128746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0" name="Equation" r:id="rId19" imgW="787320" imgH="291960" progId="Equation.3">
                    <p:embed/>
                  </p:oleObj>
                </mc:Choice>
                <mc:Fallback>
                  <p:oleObj name="Equation" r:id="rId19" imgW="787320" imgH="29196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4366" y="5780088"/>
                          <a:ext cx="128746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6" name="TextBox 175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0" y="6019800"/>
            <a:ext cx="2671763" cy="708025"/>
            <a:chOff x="5334000" y="6019800"/>
            <a:chExt cx="2671763" cy="708025"/>
          </a:xfrm>
        </p:grpSpPr>
        <p:graphicFrame>
          <p:nvGraphicFramePr>
            <p:cNvPr id="79" name="Object 5"/>
            <p:cNvGraphicFramePr>
              <a:graphicFrameLocks noChangeAspect="1"/>
            </p:cNvGraphicFramePr>
            <p:nvPr/>
          </p:nvGraphicFramePr>
          <p:xfrm>
            <a:off x="6823075" y="6019800"/>
            <a:ext cx="1182688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1" name="Equation" r:id="rId21" imgW="393480" imgH="291960" progId="Equation.3">
                    <p:embed/>
                  </p:oleObj>
                </mc:Choice>
                <mc:Fallback>
                  <p:oleObj name="Equation" r:id="rId21" imgW="393480" imgH="29196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3075" y="6019800"/>
                          <a:ext cx="1182688" cy="708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TextBox 79"/>
            <p:cNvSpPr txBox="1"/>
            <p:nvPr/>
          </p:nvSpPr>
          <p:spPr>
            <a:xfrm>
              <a:off x="5334000" y="6183868"/>
              <a:ext cx="1313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Unit vector: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Sample Question: Page 46</a:t>
            </a:r>
            <a:endParaRPr lang="en-US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501" y="1219200"/>
            <a:ext cx="48906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76200" y="1143000"/>
            <a:ext cx="48006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An ants make 5 moves as shown in figure, </a:t>
            </a:r>
          </a:p>
          <a:p>
            <a:pPr marL="342900" indent="-342900">
              <a:buAutoNum type="alphaLcPeriod"/>
            </a:pPr>
            <a:r>
              <a:rPr lang="en-US" dirty="0" smtClean="0"/>
              <a:t>Draw the diagram of resultant vector</a:t>
            </a:r>
          </a:p>
          <a:p>
            <a:pPr marL="342900" indent="-342900">
              <a:buAutoNum type="alphaLcPeriod"/>
            </a:pPr>
            <a:r>
              <a:rPr lang="en-US" dirty="0" smtClean="0"/>
              <a:t>If each move is 6.0 cm what is the net displacement vector</a:t>
            </a:r>
          </a:p>
          <a:p>
            <a:pPr marL="342900" indent="-342900">
              <a:buAutoNum type="alphaLcPeriod"/>
            </a:pPr>
            <a:r>
              <a:rPr lang="en-US" dirty="0" smtClean="0"/>
              <a:t>What is the magnitude of net displacement?</a:t>
            </a:r>
          </a:p>
          <a:p>
            <a:pPr marL="342900" indent="-342900">
              <a:buAutoNum type="alphaLcPeriod"/>
            </a:pPr>
            <a:r>
              <a:rPr lang="en-US" dirty="0" smtClean="0"/>
              <a:t>What is the angle of the net displacement?</a:t>
            </a:r>
            <a:endParaRPr lang="ar-SA" dirty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810000"/>
            <a:ext cx="2486025" cy="191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143000" y="3657600"/>
            <a:ext cx="23622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Answers: </a:t>
            </a:r>
          </a:p>
          <a:p>
            <a:r>
              <a:rPr lang="en-US" dirty="0" smtClean="0"/>
              <a:t>b) - 8.2 cm </a:t>
            </a:r>
            <a:r>
              <a:rPr lang="en-US" b="1" dirty="0" err="1" smtClean="0"/>
              <a:t>i</a:t>
            </a:r>
            <a:r>
              <a:rPr lang="en-US" dirty="0" smtClean="0"/>
              <a:t> + 3.8 cm </a:t>
            </a:r>
            <a:r>
              <a:rPr lang="en-US" b="1" dirty="0" smtClean="0"/>
              <a:t>j</a:t>
            </a:r>
          </a:p>
          <a:p>
            <a:r>
              <a:rPr lang="en-US" b="1" dirty="0" smtClean="0"/>
              <a:t>c)</a:t>
            </a:r>
            <a:r>
              <a:rPr lang="en-US" dirty="0" smtClean="0"/>
              <a:t> 9.0 cm </a:t>
            </a:r>
          </a:p>
          <a:p>
            <a:r>
              <a:rPr lang="en-US" dirty="0" smtClean="0"/>
              <a:t>d) -24.8</a:t>
            </a:r>
            <a:r>
              <a:rPr lang="en-US" baseline="30000" dirty="0" smtClean="0"/>
              <a:t>o</a:t>
            </a:r>
            <a:endParaRPr lang="ar-SA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2819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Find: d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x d</a:t>
            </a:r>
            <a:r>
              <a:rPr lang="en-US" sz="2400" b="1" baseline="-25000" dirty="0" smtClean="0"/>
              <a:t>2</a:t>
            </a:r>
            <a:endParaRPr lang="en-US" sz="24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228600"/>
            <a:ext cx="2173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T102-Ch3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91277"/>
            <a:ext cx="853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Q7.</a:t>
            </a:r>
          </a:p>
          <a:p>
            <a:r>
              <a:rPr lang="en-US" dirty="0" smtClean="0"/>
              <a:t>A man leaves his house and makes </a:t>
            </a:r>
            <a:r>
              <a:rPr lang="en-US" b="1" dirty="0" smtClean="0"/>
              <a:t>three</a:t>
            </a:r>
            <a:r>
              <a:rPr lang="en-US" dirty="0" smtClean="0"/>
              <a:t> successive displacements. The first displacement is </a:t>
            </a:r>
            <a:r>
              <a:rPr lang="en-US" b="1" dirty="0" smtClean="0"/>
              <a:t>D1</a:t>
            </a:r>
            <a:r>
              <a:rPr lang="en-US" dirty="0" smtClean="0"/>
              <a:t> (10.0 km, 60.0°), the second displacement </a:t>
            </a:r>
            <a:r>
              <a:rPr lang="en-US" b="1" dirty="0" smtClean="0"/>
              <a:t>D2</a:t>
            </a:r>
            <a:r>
              <a:rPr lang="en-US" dirty="0" smtClean="0"/>
              <a:t> is unknown, and the third displacement </a:t>
            </a:r>
            <a:r>
              <a:rPr lang="en-US" b="1" dirty="0" smtClean="0"/>
              <a:t>D3</a:t>
            </a:r>
            <a:r>
              <a:rPr lang="en-US" dirty="0" smtClean="0"/>
              <a:t> is (10.0 km, 240°). Find the second displacement </a:t>
            </a:r>
            <a:r>
              <a:rPr lang="en-US" b="1" dirty="0" smtClean="0"/>
              <a:t>D2</a:t>
            </a:r>
            <a:r>
              <a:rPr lang="en-US" dirty="0" smtClean="0"/>
              <a:t> if his resultant displacement is (20.0 km, 90.0°). All angles are measured counter clockwise with respect to the positive x-axis.</a:t>
            </a:r>
          </a:p>
          <a:p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(20.0 km, 90.0°)</a:t>
            </a:r>
            <a:endParaRPr lang="en-US" dirty="0"/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99203"/>
            <a:ext cx="8799772" cy="1553797"/>
          </a:xfrm>
          <a:prstGeom prst="rect">
            <a:avLst/>
          </a:prstGeom>
          <a:noFill/>
        </p:spPr>
      </p:pic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399"/>
            <a:ext cx="8562171" cy="15587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27713" y="27533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434340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0960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76200"/>
            <a:ext cx="21739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T101-Ch3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67862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8429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9226" y="4343400"/>
            <a:ext cx="360857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33" y="4953000"/>
            <a:ext cx="562186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23113" y="275338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7713" y="44297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5953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228600"/>
            <a:ext cx="1914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T92-Ch3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39200" cy="142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3048000" cy="206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496" y="3762375"/>
            <a:ext cx="8817104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245" y="5295900"/>
            <a:ext cx="890655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2334" y="1905000"/>
            <a:ext cx="2663116" cy="204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19600" y="17526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449580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60198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5474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Q7. </a:t>
            </a:r>
          </a:p>
          <a:p>
            <a:r>
              <a:rPr lang="en-US" dirty="0" smtClean="0"/>
              <a:t>A car travels 30 km due south and then D km in an unknown direction. The magnitude of the resultant displacement is 50 km and its direction is 53</a:t>
            </a:r>
            <a:r>
              <a:rPr lang="en-US" baseline="30000" dirty="0" smtClean="0"/>
              <a:t>o</a:t>
            </a:r>
            <a:r>
              <a:rPr lang="en-US" dirty="0" smtClean="0"/>
              <a:t> west of south. Find the magnitude and direction of the unknown displacement D. </a:t>
            </a:r>
          </a:p>
          <a:p>
            <a:r>
              <a:rPr lang="en-US" dirty="0" smtClean="0"/>
              <a:t>A) 40 km due west</a:t>
            </a:r>
            <a:endParaRPr 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67000" y="228600"/>
            <a:ext cx="1914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T91-Ch3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4133671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Q9. </a:t>
            </a:r>
          </a:p>
          <a:p>
            <a:r>
              <a:rPr lang="en-US" dirty="0" smtClean="0"/>
              <a:t>Which one of the following statements concerning vectors and scalars is FALSE? </a:t>
            </a:r>
          </a:p>
          <a:p>
            <a:r>
              <a:rPr lang="en-US" dirty="0" smtClean="0"/>
              <a:t>A) A vector that has zero magnitude may have components other that zero. </a:t>
            </a:r>
          </a:p>
          <a:p>
            <a:r>
              <a:rPr lang="en-US" dirty="0" smtClean="0"/>
              <a:t>B) A vector that has a negative component, has a positive magnitude. </a:t>
            </a:r>
          </a:p>
          <a:p>
            <a:r>
              <a:rPr lang="en-US" dirty="0" smtClean="0"/>
              <a:t>C) A scalar component may be either positive or negative. </a:t>
            </a:r>
          </a:p>
          <a:p>
            <a:r>
              <a:rPr lang="en-US" dirty="0" smtClean="0"/>
              <a:t>D) Two vectors are equal only if they have the same magnitude and same direction.</a:t>
            </a:r>
          </a:p>
          <a:p>
            <a:r>
              <a:rPr lang="en-US" dirty="0" smtClean="0"/>
              <a:t>E) In calculations, the vector components of a vector may be used in place of the vector itself.</a:t>
            </a:r>
            <a:endParaRPr lang="en-US" baseline="30000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839200" cy="155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8200" y="18288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4290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60198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4800" y="976576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 smtClean="0"/>
              <a:t>Q7.</a:t>
            </a:r>
            <a:r>
              <a:rPr lang="en-US" dirty="0" smtClean="0"/>
              <a:t> Vector </a:t>
            </a:r>
            <a:r>
              <a:rPr lang="en-US" b="1" dirty="0" smtClean="0"/>
              <a:t>A </a:t>
            </a:r>
            <a:r>
              <a:rPr lang="en-US" dirty="0" smtClean="0"/>
              <a:t>has a magnitude of 40.0 cm and is directed 60.0 degrees above the negative x-axis. Vector </a:t>
            </a:r>
            <a:r>
              <a:rPr lang="en-US" b="1" dirty="0" smtClean="0"/>
              <a:t>B </a:t>
            </a:r>
            <a:r>
              <a:rPr lang="en-US" dirty="0" smtClean="0"/>
              <a:t>has magnitude of 20.0 cm and is directed along the positive x-axis. Find the resultant vector (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j </a:t>
            </a:r>
            <a:r>
              <a:rPr lang="en-US" dirty="0" smtClean="0"/>
              <a:t>are unit vectors along positive x and y axes, respectively). (</a:t>
            </a:r>
            <a:r>
              <a:rPr lang="en-US" dirty="0" err="1" smtClean="0"/>
              <a:t>Ans</a:t>
            </a:r>
            <a:r>
              <a:rPr lang="en-US" dirty="0" smtClean="0"/>
              <a:t>:  34.6 </a:t>
            </a:r>
            <a:r>
              <a:rPr lang="en-US" b="1" dirty="0" smtClean="0"/>
              <a:t>j </a:t>
            </a:r>
            <a:r>
              <a:rPr lang="en-US" dirty="0" smtClean="0"/>
              <a:t>cm)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26670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Q8.</a:t>
            </a:r>
            <a:r>
              <a:rPr lang="en-US" dirty="0" smtClean="0"/>
              <a:t> Consider two vectors </a:t>
            </a:r>
            <a:r>
              <a:rPr lang="en-US" b="1" dirty="0" smtClean="0"/>
              <a:t>A </a:t>
            </a:r>
            <a:r>
              <a:rPr lang="en-US" dirty="0" smtClean="0"/>
              <a:t>= (3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+ 4 </a:t>
            </a:r>
            <a:r>
              <a:rPr lang="en-US" b="1" dirty="0" smtClean="0"/>
              <a:t>j</a:t>
            </a:r>
            <a:r>
              <a:rPr lang="en-US" dirty="0" smtClean="0"/>
              <a:t>) cm and </a:t>
            </a:r>
            <a:r>
              <a:rPr lang="en-US" b="1" dirty="0" smtClean="0"/>
              <a:t>B </a:t>
            </a:r>
            <a:r>
              <a:rPr lang="en-US" dirty="0" smtClean="0"/>
              <a:t>= (- 4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+ 3 </a:t>
            </a:r>
            <a:r>
              <a:rPr lang="en-US" b="1" dirty="0" smtClean="0"/>
              <a:t>j</a:t>
            </a:r>
            <a:r>
              <a:rPr lang="en-US" dirty="0" smtClean="0"/>
              <a:t>) cm. Find the angle between these two vectors. (</a:t>
            </a:r>
            <a:r>
              <a:rPr lang="en-US" dirty="0" err="1" smtClean="0"/>
              <a:t>Ans</a:t>
            </a:r>
            <a:r>
              <a:rPr lang="en-US" dirty="0" smtClean="0"/>
              <a:t>:  90 degrees)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41148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Q9.</a:t>
            </a:r>
            <a:r>
              <a:rPr lang="en-US" dirty="0" smtClean="0"/>
              <a:t> If vector </a:t>
            </a:r>
            <a:r>
              <a:rPr lang="en-US" b="1" dirty="0" smtClean="0"/>
              <a:t>A </a:t>
            </a:r>
            <a:r>
              <a:rPr lang="en-US" dirty="0" smtClean="0"/>
              <a:t>is added to vector </a:t>
            </a:r>
            <a:r>
              <a:rPr lang="en-US" b="1" dirty="0" smtClean="0"/>
              <a:t>B</a:t>
            </a:r>
            <a:r>
              <a:rPr lang="en-US" dirty="0" smtClean="0"/>
              <a:t>, the result is (6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+ 1</a:t>
            </a:r>
            <a:r>
              <a:rPr lang="en-US" b="1" dirty="0" smtClean="0"/>
              <a:t>j</a:t>
            </a:r>
            <a:r>
              <a:rPr lang="en-US" dirty="0" smtClean="0"/>
              <a:t>) m. If </a:t>
            </a:r>
            <a:r>
              <a:rPr lang="en-US" b="1" dirty="0" smtClean="0"/>
              <a:t>A </a:t>
            </a:r>
            <a:r>
              <a:rPr lang="en-US" dirty="0" smtClean="0"/>
              <a:t>is subtracted from </a:t>
            </a:r>
            <a:r>
              <a:rPr lang="en-US" b="1" dirty="0" smtClean="0"/>
              <a:t>B</a:t>
            </a:r>
            <a:r>
              <a:rPr lang="en-US" dirty="0" smtClean="0"/>
              <a:t>, the result is (- 4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+ 7 </a:t>
            </a:r>
            <a:r>
              <a:rPr lang="en-US" b="1" dirty="0" smtClean="0"/>
              <a:t>j</a:t>
            </a:r>
            <a:r>
              <a:rPr lang="en-US" dirty="0" smtClean="0"/>
              <a:t>) m. Find the magnitude of </a:t>
            </a:r>
            <a:r>
              <a:rPr lang="en-US" b="1" dirty="0" smtClean="0"/>
              <a:t>B</a:t>
            </a:r>
            <a:r>
              <a:rPr lang="en-US" dirty="0" smtClean="0"/>
              <a:t>. (Ans. 4 m.)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76200"/>
            <a:ext cx="41283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Examples: T82-Ch3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9050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3528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53340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4800" y="905470"/>
            <a:ext cx="845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 smtClean="0"/>
              <a:t>Q7</a:t>
            </a:r>
            <a:r>
              <a:rPr lang="en-US" u="sng" dirty="0" smtClean="0"/>
              <a:t>.</a:t>
            </a:r>
            <a:r>
              <a:rPr lang="en-US" dirty="0" smtClean="0"/>
              <a:t> A boat travels a distance of 27.0 km 20.0</a:t>
            </a:r>
            <a:r>
              <a:rPr lang="en-US" baseline="30000" dirty="0" smtClean="0"/>
              <a:t>o</a:t>
            </a:r>
            <a:r>
              <a:rPr lang="en-US" dirty="0" smtClean="0"/>
              <a:t> North of East. It then travels 53.0 km in a direction 30.0</a:t>
            </a:r>
            <a:r>
              <a:rPr lang="en-US" baseline="30000" dirty="0" smtClean="0"/>
              <a:t>o</a:t>
            </a:r>
            <a:r>
              <a:rPr lang="en-US" dirty="0" smtClean="0"/>
              <a:t> East of North. What is the total distance traveled by the boat in the East direction? ( </a:t>
            </a:r>
            <a:r>
              <a:rPr lang="en-US" dirty="0" err="1" smtClean="0"/>
              <a:t>Ans</a:t>
            </a:r>
            <a:r>
              <a:rPr lang="en-US" dirty="0" smtClean="0"/>
              <a:t>: 51.9 km)</a:t>
            </a:r>
            <a:endParaRPr lang="en-US" b="1" u="sng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2477869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Q8</a:t>
            </a:r>
            <a:r>
              <a:rPr lang="en-US" dirty="0" smtClean="0"/>
              <a:t>. Consider two vectors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with magnitudes 5 cm and 8 cm, respectively. Vector </a:t>
            </a:r>
            <a:r>
              <a:rPr lang="en-US" b="1" dirty="0" smtClean="0"/>
              <a:t>A</a:t>
            </a:r>
            <a:r>
              <a:rPr lang="en-US" dirty="0" smtClean="0"/>
              <a:t>  is along the positive x-axis and vector </a:t>
            </a:r>
            <a:r>
              <a:rPr lang="en-US" b="1" dirty="0" smtClean="0"/>
              <a:t>B</a:t>
            </a:r>
            <a:r>
              <a:rPr lang="en-US" dirty="0" smtClean="0"/>
              <a:t>  is along the positive y-axis.  Find </a:t>
            </a:r>
            <a:r>
              <a:rPr lang="en-US" b="1" dirty="0" smtClean="0"/>
              <a:t>A. (B+A):</a:t>
            </a:r>
            <a:r>
              <a:rPr lang="en-US" dirty="0" smtClean="0"/>
              <a:t> (</a:t>
            </a:r>
            <a:r>
              <a:rPr lang="en-US" dirty="0" err="1" smtClean="0"/>
              <a:t>Ans</a:t>
            </a:r>
            <a:r>
              <a:rPr lang="en-US" dirty="0" smtClean="0"/>
              <a:t>: 25    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1914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T81-Ch3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3713" y="1828800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and 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5257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4200" y="3276600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,2 and 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28600" y="4459069"/>
            <a:ext cx="8763000" cy="646331"/>
            <a:chOff x="304800" y="4114800"/>
            <a:chExt cx="8763000" cy="646331"/>
          </a:xfrm>
        </p:grpSpPr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04800" y="4114800"/>
              <a:ext cx="853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 smtClean="0"/>
                <a:t>Q9.</a:t>
              </a:r>
              <a:r>
                <a:rPr lang="en-US" dirty="0" smtClean="0"/>
                <a:t> Consider the following three vectors ,                          ,                                and                      Find the magnitude of the vector  </a:t>
              </a:r>
              <a:r>
                <a:rPr lang="en-US" b="1" dirty="0" smtClean="0"/>
                <a:t>D = A – B + 2C</a:t>
              </a:r>
              <a:r>
                <a:rPr lang="en-US" dirty="0" smtClean="0"/>
                <a:t>. (</a:t>
              </a:r>
              <a:r>
                <a:rPr lang="en-US" dirty="0" err="1" smtClean="0"/>
                <a:t>Ans</a:t>
              </a:r>
              <a:r>
                <a:rPr lang="en-US" dirty="0" smtClean="0"/>
                <a:t>: 17.7)</a:t>
              </a:r>
              <a:endParaRPr lang="en-US" dirty="0"/>
            </a:p>
          </p:txBody>
        </p:sp>
        <p:graphicFrame>
          <p:nvGraphicFramePr>
            <p:cNvPr id="98325" name="Object 21"/>
            <p:cNvGraphicFramePr>
              <a:graphicFrameLocks noChangeAspect="1"/>
            </p:cNvGraphicFramePr>
            <p:nvPr/>
          </p:nvGraphicFramePr>
          <p:xfrm>
            <a:off x="4343400" y="4114800"/>
            <a:ext cx="132016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5" r:id="rId3" imgW="1002865" imgH="241195" progId="">
                    <p:embed/>
                  </p:oleObj>
                </mc:Choice>
                <mc:Fallback>
                  <p:oleObj r:id="rId3" imgW="1002865" imgH="241195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4114800"/>
                          <a:ext cx="132016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7" name="Object 23"/>
            <p:cNvGraphicFramePr>
              <a:graphicFrameLocks noChangeAspect="1"/>
            </p:cNvGraphicFramePr>
            <p:nvPr/>
          </p:nvGraphicFramePr>
          <p:xfrm>
            <a:off x="5769483" y="4114800"/>
            <a:ext cx="1545717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6" r:id="rId5" imgW="1079032" imgH="241195" progId="">
                    <p:embed/>
                  </p:oleObj>
                </mc:Choice>
                <mc:Fallback>
                  <p:oleObj r:id="rId5" imgW="1079032" imgH="241195" progId="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9483" y="4114800"/>
                          <a:ext cx="1545717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9" name="Object 25"/>
            <p:cNvGraphicFramePr>
              <a:graphicFrameLocks noChangeAspect="1"/>
            </p:cNvGraphicFramePr>
            <p:nvPr/>
          </p:nvGraphicFramePr>
          <p:xfrm>
            <a:off x="7772400" y="4158456"/>
            <a:ext cx="1295400" cy="337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377" r:id="rId7" imgW="914400" imgH="241300" progId="">
                    <p:embed/>
                  </p:oleObj>
                </mc:Choice>
                <mc:Fallback>
                  <p:oleObj r:id="rId7" imgW="914400" imgH="241300" progId="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4158456"/>
                          <a:ext cx="1295400" cy="337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4800" y="8776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Q5.</a:t>
            </a:r>
            <a:r>
              <a:rPr lang="en-US" dirty="0" smtClean="0"/>
              <a:t>Vectors , </a:t>
            </a:r>
            <a:r>
              <a:rPr lang="en-US" b="1" dirty="0" smtClean="0"/>
              <a:t>a </a:t>
            </a:r>
            <a:r>
              <a:rPr lang="en-US" dirty="0" smtClean="0"/>
              <a:t>, </a:t>
            </a:r>
            <a:r>
              <a:rPr lang="en-US" b="1" dirty="0" smtClean="0"/>
              <a:t>b</a:t>
            </a:r>
            <a:r>
              <a:rPr lang="en-US" dirty="0" smtClean="0"/>
              <a:t> and </a:t>
            </a:r>
            <a:r>
              <a:rPr lang="en-US" b="1" dirty="0" smtClean="0"/>
              <a:t>c</a:t>
            </a:r>
            <a:r>
              <a:rPr lang="en-US" dirty="0" smtClean="0"/>
              <a:t> are related through equations </a:t>
            </a:r>
            <a:r>
              <a:rPr lang="en-US" b="1" dirty="0" smtClean="0"/>
              <a:t>a + b = c </a:t>
            </a:r>
            <a:r>
              <a:rPr lang="en-US" dirty="0" smtClean="0"/>
              <a:t>and </a:t>
            </a:r>
            <a:r>
              <a:rPr lang="en-US" b="1" dirty="0" smtClean="0"/>
              <a:t>a – b = 5.0 c </a:t>
            </a:r>
            <a:r>
              <a:rPr lang="en-US" dirty="0" smtClean="0"/>
              <a:t>.  If </a:t>
            </a:r>
            <a:r>
              <a:rPr lang="en-US" b="1" dirty="0" smtClean="0"/>
              <a:t>c = 3 </a:t>
            </a:r>
            <a:r>
              <a:rPr lang="en-US" b="1" dirty="0" err="1" smtClean="0"/>
              <a:t>i</a:t>
            </a:r>
            <a:r>
              <a:rPr lang="en-US" b="1" dirty="0" smtClean="0"/>
              <a:t> + 4 j </a:t>
            </a:r>
            <a:r>
              <a:rPr lang="en-US" dirty="0" smtClean="0"/>
              <a:t>, what is the magnitude of vector </a:t>
            </a:r>
            <a:r>
              <a:rPr lang="en-US" b="1" dirty="0" smtClean="0"/>
              <a:t>a</a:t>
            </a:r>
            <a:r>
              <a:rPr lang="en-US" dirty="0" smtClean="0"/>
              <a:t> ? (</a:t>
            </a:r>
            <a:r>
              <a:rPr lang="en-US" dirty="0" err="1" smtClean="0"/>
              <a:t>Ans</a:t>
            </a:r>
            <a:r>
              <a:rPr lang="en-US" dirty="0" smtClean="0"/>
              <a:t>: 15)</a:t>
            </a:r>
            <a:endParaRPr lang="en-US" b="1" u="sng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2071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T-72-Ch3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7192" y="1600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99592" y="3134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241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7709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36357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Books’ Problems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645" y="1219200"/>
            <a:ext cx="721032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0" y="0"/>
            <a:ext cx="836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FF"/>
                </a:solidFill>
                <a:latin typeface="Comic Sans MS" pitchFamily="66" charset="0"/>
              </a:rPr>
              <a:t>Add or Subtract: One Dimension</a:t>
            </a:r>
            <a:endParaRPr lang="en-US" sz="40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20" name="Group 166"/>
          <p:cNvGrpSpPr/>
          <p:nvPr/>
        </p:nvGrpSpPr>
        <p:grpSpPr>
          <a:xfrm>
            <a:off x="228600" y="838200"/>
            <a:ext cx="2971800" cy="447675"/>
            <a:chOff x="5502123" y="3211513"/>
            <a:chExt cx="2971800" cy="447675"/>
          </a:xfrm>
        </p:grpSpPr>
        <p:cxnSp>
          <p:nvCxnSpPr>
            <p:cNvPr id="144" name="Straight Arrow Connector 143"/>
            <p:cNvCxnSpPr/>
            <p:nvPr/>
          </p:nvCxnSpPr>
          <p:spPr>
            <a:xfrm>
              <a:off x="5502123" y="3657600"/>
              <a:ext cx="2971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7072161" y="3211513"/>
            <a:ext cx="503237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28" name="Equation" r:id="rId3" imgW="228600" imgH="203040" progId="Equation.3">
                    <p:embed/>
                  </p:oleObj>
                </mc:Choice>
                <mc:Fallback>
                  <p:oleObj name="Equation" r:id="rId3" imgW="22860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2161" y="3211513"/>
                          <a:ext cx="503237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161"/>
          <p:cNvGrpSpPr/>
          <p:nvPr/>
        </p:nvGrpSpPr>
        <p:grpSpPr>
          <a:xfrm>
            <a:off x="6100762" y="1043305"/>
            <a:ext cx="2814638" cy="785495"/>
            <a:chOff x="5257800" y="5166360"/>
            <a:chExt cx="2814638" cy="785495"/>
          </a:xfrm>
        </p:grpSpPr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5410200" y="5526405"/>
            <a:ext cx="2662238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29" name="Equation" r:id="rId5" imgW="1422360" imgH="241200" progId="Equation.3">
                    <p:embed/>
                  </p:oleObj>
                </mc:Choice>
                <mc:Fallback>
                  <p:oleObj name="Equation" r:id="rId5" imgW="1422360" imgH="241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5526405"/>
                          <a:ext cx="2662238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" name="TextBox 160"/>
            <p:cNvSpPr txBox="1"/>
            <p:nvPr/>
          </p:nvSpPr>
          <p:spPr>
            <a:xfrm>
              <a:off x="5257800" y="5166360"/>
              <a:ext cx="1809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Resultant vector:</a:t>
              </a:r>
              <a:endParaRPr lang="en-US" b="1" dirty="0"/>
            </a:p>
          </p:txBody>
        </p:sp>
      </p:grpSp>
      <p:grpSp>
        <p:nvGrpSpPr>
          <p:cNvPr id="22" name="Group 163"/>
          <p:cNvGrpSpPr/>
          <p:nvPr/>
        </p:nvGrpSpPr>
        <p:grpSpPr>
          <a:xfrm>
            <a:off x="6064250" y="2209800"/>
            <a:ext cx="2927350" cy="392113"/>
            <a:chOff x="5410053" y="5780088"/>
            <a:chExt cx="2927350" cy="392113"/>
          </a:xfrm>
        </p:grpSpPr>
        <p:graphicFrame>
          <p:nvGraphicFramePr>
            <p:cNvPr id="156" name="Object 2"/>
            <p:cNvGraphicFramePr>
              <a:graphicFrameLocks noChangeAspect="1"/>
            </p:cNvGraphicFramePr>
            <p:nvPr/>
          </p:nvGraphicFramePr>
          <p:xfrm>
            <a:off x="6740378" y="5780088"/>
            <a:ext cx="159702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0" name="Equation" r:id="rId7" imgW="977760" imgH="291960" progId="Equation.3">
                    <p:embed/>
                  </p:oleObj>
                </mc:Choice>
                <mc:Fallback>
                  <p:oleObj name="Equation" r:id="rId7" imgW="977760" imgH="291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0378" y="5780088"/>
                          <a:ext cx="1597025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" name="TextBox 162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grpSp>
        <p:nvGrpSpPr>
          <p:cNvPr id="76" name="Group 166"/>
          <p:cNvGrpSpPr/>
          <p:nvPr/>
        </p:nvGrpSpPr>
        <p:grpSpPr>
          <a:xfrm>
            <a:off x="457200" y="1393825"/>
            <a:ext cx="1905000" cy="358775"/>
            <a:chOff x="5502123" y="3300413"/>
            <a:chExt cx="1905000" cy="358775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5502123" y="3657600"/>
              <a:ext cx="1905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8" name="Object 6"/>
            <p:cNvGraphicFramePr>
              <a:graphicFrameLocks noChangeAspect="1"/>
            </p:cNvGraphicFramePr>
            <p:nvPr/>
          </p:nvGraphicFramePr>
          <p:xfrm>
            <a:off x="6276823" y="3300413"/>
            <a:ext cx="47625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1" name="Equation" r:id="rId9" imgW="215640" imgH="203040" progId="Equation.3">
                    <p:embed/>
                  </p:oleObj>
                </mc:Choice>
                <mc:Fallback>
                  <p:oleObj name="Equation" r:id="rId9" imgW="215640" imgH="2030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6823" y="3300413"/>
                          <a:ext cx="47625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152400" y="2438400"/>
            <a:ext cx="4876800" cy="3176"/>
            <a:chOff x="152400" y="2438400"/>
            <a:chExt cx="4876800" cy="3176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152400" y="2438400"/>
              <a:ext cx="2971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3124200" y="2439988"/>
              <a:ext cx="1905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0" y="1905000"/>
            <a:ext cx="529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Rule 1: Put the head of vector </a:t>
            </a:r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b="1" dirty="0" smtClean="0"/>
              <a:t> to the tail of vector </a:t>
            </a:r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96" name="Group 166"/>
          <p:cNvGrpSpPr/>
          <p:nvPr/>
        </p:nvGrpSpPr>
        <p:grpSpPr>
          <a:xfrm>
            <a:off x="381000" y="4038600"/>
            <a:ext cx="2971800" cy="447675"/>
            <a:chOff x="5502123" y="3211513"/>
            <a:chExt cx="2971800" cy="447675"/>
          </a:xfrm>
        </p:grpSpPr>
        <p:cxnSp>
          <p:nvCxnSpPr>
            <p:cNvPr id="97" name="Straight Arrow Connector 96"/>
            <p:cNvCxnSpPr/>
            <p:nvPr/>
          </p:nvCxnSpPr>
          <p:spPr>
            <a:xfrm>
              <a:off x="5502123" y="3657600"/>
              <a:ext cx="2971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8" name="Object 6"/>
            <p:cNvGraphicFramePr>
              <a:graphicFrameLocks noChangeAspect="1"/>
            </p:cNvGraphicFramePr>
            <p:nvPr/>
          </p:nvGraphicFramePr>
          <p:xfrm>
            <a:off x="7072161" y="3211513"/>
            <a:ext cx="503237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2" name="Equation" r:id="rId11" imgW="228600" imgH="203040" progId="Equation.3">
                    <p:embed/>
                  </p:oleObj>
                </mc:Choice>
                <mc:Fallback>
                  <p:oleObj name="Equation" r:id="rId11" imgW="228600" imgH="20304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2161" y="3211513"/>
                          <a:ext cx="503237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9" name="Group 161"/>
          <p:cNvGrpSpPr/>
          <p:nvPr/>
        </p:nvGrpSpPr>
        <p:grpSpPr>
          <a:xfrm>
            <a:off x="5872162" y="4191000"/>
            <a:ext cx="2662238" cy="709295"/>
            <a:chOff x="5257800" y="5166360"/>
            <a:chExt cx="2662238" cy="709295"/>
          </a:xfrm>
        </p:grpSpPr>
        <p:graphicFrame>
          <p:nvGraphicFramePr>
            <p:cNvPr id="100" name="Object 5"/>
            <p:cNvGraphicFramePr>
              <a:graphicFrameLocks noChangeAspect="1"/>
            </p:cNvGraphicFramePr>
            <p:nvPr/>
          </p:nvGraphicFramePr>
          <p:xfrm>
            <a:off x="5257800" y="5450205"/>
            <a:ext cx="2662238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3" name="Equation" r:id="rId13" imgW="1422360" imgH="241200" progId="Equation.3">
                    <p:embed/>
                  </p:oleObj>
                </mc:Choice>
                <mc:Fallback>
                  <p:oleObj name="Equation" r:id="rId13" imgW="1422360" imgH="2412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5450205"/>
                          <a:ext cx="2662238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" name="TextBox 112"/>
            <p:cNvSpPr txBox="1"/>
            <p:nvPr/>
          </p:nvSpPr>
          <p:spPr>
            <a:xfrm>
              <a:off x="5257800" y="5166360"/>
              <a:ext cx="1809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Resultant vector:</a:t>
              </a:r>
              <a:endParaRPr lang="en-US" b="1" dirty="0"/>
            </a:p>
          </p:txBody>
        </p:sp>
      </p:grpSp>
      <p:grpSp>
        <p:nvGrpSpPr>
          <p:cNvPr id="114" name="Group 163"/>
          <p:cNvGrpSpPr/>
          <p:nvPr/>
        </p:nvGrpSpPr>
        <p:grpSpPr>
          <a:xfrm>
            <a:off x="4038600" y="7608887"/>
            <a:ext cx="2927350" cy="392113"/>
            <a:chOff x="5410053" y="5780088"/>
            <a:chExt cx="2927350" cy="392113"/>
          </a:xfrm>
        </p:grpSpPr>
        <p:graphicFrame>
          <p:nvGraphicFramePr>
            <p:cNvPr id="115" name="Object 2"/>
            <p:cNvGraphicFramePr>
              <a:graphicFrameLocks noChangeAspect="1"/>
            </p:cNvGraphicFramePr>
            <p:nvPr/>
          </p:nvGraphicFramePr>
          <p:xfrm>
            <a:off x="6740378" y="5780088"/>
            <a:ext cx="159702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4" name="Equation" r:id="rId15" imgW="977760" imgH="291960" progId="Equation.3">
                    <p:embed/>
                  </p:oleObj>
                </mc:Choice>
                <mc:Fallback>
                  <p:oleObj name="Equation" r:id="rId15" imgW="977760" imgH="29196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0378" y="5780088"/>
                          <a:ext cx="1597025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" name="TextBox 115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grpSp>
        <p:nvGrpSpPr>
          <p:cNvPr id="117" name="Group 166"/>
          <p:cNvGrpSpPr/>
          <p:nvPr/>
        </p:nvGrpSpPr>
        <p:grpSpPr>
          <a:xfrm>
            <a:off x="533400" y="4549775"/>
            <a:ext cx="1905000" cy="403225"/>
            <a:chOff x="5502123" y="3278188"/>
            <a:chExt cx="1905000" cy="403225"/>
          </a:xfrm>
        </p:grpSpPr>
        <p:cxnSp>
          <p:nvCxnSpPr>
            <p:cNvPr id="118" name="Straight Arrow Connector 117"/>
            <p:cNvCxnSpPr/>
            <p:nvPr/>
          </p:nvCxnSpPr>
          <p:spPr>
            <a:xfrm>
              <a:off x="5502123" y="3657600"/>
              <a:ext cx="1905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9" name="Object 6"/>
            <p:cNvGraphicFramePr>
              <a:graphicFrameLocks noChangeAspect="1"/>
            </p:cNvGraphicFramePr>
            <p:nvPr/>
          </p:nvGraphicFramePr>
          <p:xfrm>
            <a:off x="6052986" y="3278188"/>
            <a:ext cx="923925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5" name="Equation" r:id="rId17" imgW="419040" imgH="228600" progId="Equation.3">
                    <p:embed/>
                  </p:oleObj>
                </mc:Choice>
                <mc:Fallback>
                  <p:oleObj name="Equation" r:id="rId17" imgW="419040" imgH="2286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2986" y="3278188"/>
                          <a:ext cx="923925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304800" y="5713412"/>
            <a:ext cx="2971800" cy="3176"/>
            <a:chOff x="304800" y="5713412"/>
            <a:chExt cx="2971800" cy="3176"/>
          </a:xfrm>
        </p:grpSpPr>
        <p:cxnSp>
          <p:nvCxnSpPr>
            <p:cNvPr id="121" name="Straight Arrow Connector 120"/>
            <p:cNvCxnSpPr/>
            <p:nvPr/>
          </p:nvCxnSpPr>
          <p:spPr>
            <a:xfrm>
              <a:off x="304800" y="5713412"/>
              <a:ext cx="2971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41120" y="5715000"/>
              <a:ext cx="1905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52400" y="2646363"/>
            <a:ext cx="4800600" cy="403225"/>
            <a:chOff x="152400" y="2646363"/>
            <a:chExt cx="4800600" cy="403225"/>
          </a:xfrm>
        </p:grpSpPr>
        <p:graphicFrame>
          <p:nvGraphicFramePr>
            <p:cNvPr id="82" name="Object 6"/>
            <p:cNvGraphicFramePr>
              <a:graphicFrameLocks noChangeAspect="1"/>
            </p:cNvGraphicFramePr>
            <p:nvPr/>
          </p:nvGraphicFramePr>
          <p:xfrm>
            <a:off x="1908175" y="2646363"/>
            <a:ext cx="911225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6" name="Equation" r:id="rId19" imgW="571320" imgH="228600" progId="Equation.3">
                    <p:embed/>
                  </p:oleObj>
                </mc:Choice>
                <mc:Fallback>
                  <p:oleObj name="Equation" r:id="rId19" imgW="571320" imgH="2286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175" y="2646363"/>
                          <a:ext cx="911225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6" name="Straight Arrow Connector 125"/>
            <p:cNvCxnSpPr/>
            <p:nvPr/>
          </p:nvCxnSpPr>
          <p:spPr>
            <a:xfrm>
              <a:off x="152400" y="3048000"/>
              <a:ext cx="48006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28600" y="5943600"/>
            <a:ext cx="1231900" cy="403225"/>
            <a:chOff x="228600" y="5943600"/>
            <a:chExt cx="1231900" cy="403225"/>
          </a:xfrm>
        </p:grpSpPr>
        <p:graphicFrame>
          <p:nvGraphicFramePr>
            <p:cNvPr id="122" name="Object 6"/>
            <p:cNvGraphicFramePr>
              <a:graphicFrameLocks noChangeAspect="1"/>
            </p:cNvGraphicFramePr>
            <p:nvPr/>
          </p:nvGraphicFramePr>
          <p:xfrm>
            <a:off x="228600" y="5943600"/>
            <a:ext cx="123190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7" name="Equation" r:id="rId21" imgW="558720" imgH="228600" progId="Equation.3">
                    <p:embed/>
                  </p:oleObj>
                </mc:Choice>
                <mc:Fallback>
                  <p:oleObj name="Equation" r:id="rId21" imgW="55872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5943600"/>
                          <a:ext cx="1231900" cy="403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0" name="Straight Arrow Connector 129"/>
            <p:cNvCxnSpPr/>
            <p:nvPr/>
          </p:nvCxnSpPr>
          <p:spPr>
            <a:xfrm>
              <a:off x="259080" y="6338252"/>
              <a:ext cx="111252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0" y="35814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63"/>
          <p:cNvGrpSpPr/>
          <p:nvPr/>
        </p:nvGrpSpPr>
        <p:grpSpPr>
          <a:xfrm>
            <a:off x="5694362" y="5551488"/>
            <a:ext cx="2916238" cy="392112"/>
            <a:chOff x="5410053" y="5780089"/>
            <a:chExt cx="2916238" cy="392112"/>
          </a:xfrm>
        </p:grpSpPr>
        <p:graphicFrame>
          <p:nvGraphicFramePr>
            <p:cNvPr id="135" name="Object 2"/>
            <p:cNvGraphicFramePr>
              <a:graphicFrameLocks noChangeAspect="1"/>
            </p:cNvGraphicFramePr>
            <p:nvPr/>
          </p:nvGraphicFramePr>
          <p:xfrm>
            <a:off x="6749903" y="5780089"/>
            <a:ext cx="1576388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38" name="Equation" r:id="rId23" imgW="965160" imgH="291960" progId="Equation.3">
                    <p:embed/>
                  </p:oleObj>
                </mc:Choice>
                <mc:Fallback>
                  <p:oleObj name="Equation" r:id="rId23" imgW="965160" imgH="29196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9903" y="5780089"/>
                          <a:ext cx="1576388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TextBox 135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0" y="3135868"/>
            <a:ext cx="773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Rule 2: The resultant vector will be the line joining the tail of </a:t>
            </a:r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b="1" dirty="0" smtClean="0"/>
              <a:t> to the head of </a:t>
            </a:r>
            <a:r>
              <a:rPr lang="en-US" b="1" dirty="0" smtClean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33" grpId="0" animBg="1"/>
      <p:bldP spid="1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36091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Book’s Problems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31" y="1066800"/>
            <a:ext cx="786294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67000" y="0"/>
            <a:ext cx="36091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4000" dirty="0" smtClean="0">
                <a:latin typeface="Calibri" pitchFamily="34" charset="0"/>
              </a:rPr>
              <a:t>Book’s Problems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219200"/>
            <a:ext cx="729653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325503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581399" y="3393744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4799" y="337440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24399" y="338009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33999" y="3372136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943599" y="336644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76999" y="335848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49503" y="358140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cm</a:t>
            </a:r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3630303" y="3380096"/>
            <a:ext cx="2846696" cy="12510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276599" y="3200400"/>
            <a:ext cx="381000" cy="184776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7010399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619999" y="334432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153399" y="3360112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049903" y="356937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cm</a:t>
            </a:r>
            <a:endParaRPr lang="en-US" dirty="0"/>
          </a:p>
        </p:txBody>
      </p:sp>
      <p:cxnSp>
        <p:nvCxnSpPr>
          <p:cNvPr id="63" name="Straight Arrow Connector 62"/>
          <p:cNvCxnSpPr>
            <a:endCxn id="52" idx="6"/>
          </p:cNvCxnSpPr>
          <p:nvPr/>
        </p:nvCxnSpPr>
        <p:spPr>
          <a:xfrm>
            <a:off x="6553199" y="3429000"/>
            <a:ext cx="1752600" cy="7312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6"/>
          <p:cNvGrpSpPr/>
          <p:nvPr/>
        </p:nvGrpSpPr>
        <p:grpSpPr>
          <a:xfrm>
            <a:off x="3690677" y="4077564"/>
            <a:ext cx="4607196" cy="418236"/>
            <a:chOff x="3766878" y="3913496"/>
            <a:chExt cx="4607196" cy="418236"/>
          </a:xfrm>
        </p:grpSpPr>
        <p:sp>
          <p:nvSpPr>
            <p:cNvPr id="64" name="Right Arrow 63"/>
            <p:cNvSpPr/>
            <p:nvPr/>
          </p:nvSpPr>
          <p:spPr>
            <a:xfrm>
              <a:off x="3766878" y="3913496"/>
              <a:ext cx="2846696" cy="1251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6621474" y="3983784"/>
              <a:ext cx="1752600" cy="7312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078104" y="3962400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5 cm 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                      </a:t>
              </a:r>
              <a:r>
                <a:rPr lang="en-US" dirty="0" smtClean="0"/>
                <a:t> 3 cm </a:t>
              </a:r>
              <a:r>
                <a:rPr lang="en-US" b="1" dirty="0" err="1" smtClean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114799" y="35814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2cm</a:t>
            </a:r>
            <a:endParaRPr lang="en-US" dirty="0"/>
          </a:p>
        </p:txBody>
      </p:sp>
      <p:grpSp>
        <p:nvGrpSpPr>
          <p:cNvPr id="4" name="Group 52"/>
          <p:cNvGrpSpPr/>
          <p:nvPr/>
        </p:nvGrpSpPr>
        <p:grpSpPr>
          <a:xfrm>
            <a:off x="3655898" y="4788932"/>
            <a:ext cx="4804004" cy="457200"/>
            <a:chOff x="3733800" y="4712732"/>
            <a:chExt cx="4804004" cy="457200"/>
          </a:xfrm>
        </p:grpSpPr>
        <p:sp>
          <p:nvSpPr>
            <p:cNvPr id="41" name="TextBox 40"/>
            <p:cNvSpPr txBox="1"/>
            <p:nvPr/>
          </p:nvSpPr>
          <p:spPr>
            <a:xfrm>
              <a:off x="3811702" y="4800600"/>
              <a:ext cx="4726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Resultant displacement = 5cm 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 </a:t>
              </a:r>
              <a:r>
                <a:rPr lang="en-US" dirty="0" smtClean="0"/>
                <a:t>+ 3 cm 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 = 8</a:t>
              </a:r>
              <a:r>
                <a:rPr lang="en-US" dirty="0" smtClean="0"/>
                <a:t> cm 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 </a:t>
              </a:r>
              <a:endParaRPr lang="en-US" b="1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3733800" y="4712732"/>
              <a:ext cx="4648200" cy="11668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27402" y="0"/>
            <a:ext cx="2417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FF"/>
                </a:solidFill>
                <a:latin typeface="Comic Sans MS" pitchFamily="66" charset="0"/>
              </a:rPr>
              <a:t>Example:</a:t>
            </a:r>
            <a:endParaRPr lang="en-US" sz="40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95400" y="10022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Position is measured from a starting point called origin (start).</a:t>
            </a:r>
            <a:endParaRPr lang="en-US" b="1" dirty="0"/>
          </a:p>
        </p:txBody>
      </p:sp>
      <p:grpSp>
        <p:nvGrpSpPr>
          <p:cNvPr id="82" name="Group 81"/>
          <p:cNvGrpSpPr/>
          <p:nvPr/>
        </p:nvGrpSpPr>
        <p:grpSpPr>
          <a:xfrm>
            <a:off x="3886200" y="5562600"/>
            <a:ext cx="3886200" cy="399812"/>
            <a:chOff x="3886200" y="5562600"/>
            <a:chExt cx="3886200" cy="399812"/>
          </a:xfrm>
        </p:grpSpPr>
        <p:graphicFrame>
          <p:nvGraphicFramePr>
            <p:cNvPr id="80" name="Object 2"/>
            <p:cNvGraphicFramePr>
              <a:graphicFrameLocks noChangeAspect="1"/>
            </p:cNvGraphicFramePr>
            <p:nvPr/>
          </p:nvGraphicFramePr>
          <p:xfrm>
            <a:off x="5157788" y="5562600"/>
            <a:ext cx="2614612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3" name="Equation" r:id="rId4" imgW="1600200" imgH="291960" progId="Equation.3">
                    <p:embed/>
                  </p:oleObj>
                </mc:Choice>
                <mc:Fallback>
                  <p:oleObj name="Equation" r:id="rId4" imgW="1600200" imgH="29196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7788" y="5562600"/>
                          <a:ext cx="2614612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TextBox 80"/>
            <p:cNvSpPr txBox="1"/>
            <p:nvPr/>
          </p:nvSpPr>
          <p:spPr>
            <a:xfrm>
              <a:off x="3886200" y="5593080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Magnitude: 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62200" y="1676400"/>
            <a:ext cx="4648200" cy="1141375"/>
            <a:chOff x="2362200" y="1676400"/>
            <a:chExt cx="4648200" cy="1141375"/>
          </a:xfrm>
        </p:grpSpPr>
        <p:grpSp>
          <p:nvGrpSpPr>
            <p:cNvPr id="7" name="Group 66"/>
            <p:cNvGrpSpPr/>
            <p:nvPr/>
          </p:nvGrpSpPr>
          <p:grpSpPr>
            <a:xfrm>
              <a:off x="2362200" y="2119745"/>
              <a:ext cx="4648200" cy="698030"/>
              <a:chOff x="533400" y="2168235"/>
              <a:chExt cx="4648200" cy="698030"/>
            </a:xfrm>
          </p:grpSpPr>
          <p:grpSp>
            <p:nvGrpSpPr>
              <p:cNvPr id="8" name="Group 106"/>
              <p:cNvGrpSpPr/>
              <p:nvPr/>
            </p:nvGrpSpPr>
            <p:grpSpPr>
              <a:xfrm>
                <a:off x="533400" y="2168235"/>
                <a:ext cx="4648200" cy="565611"/>
                <a:chOff x="533400" y="2168235"/>
                <a:chExt cx="4648200" cy="565611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33400" y="2286000"/>
                  <a:ext cx="46482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61"/>
                <p:cNvGrpSpPr/>
                <p:nvPr/>
              </p:nvGrpSpPr>
              <p:grpSpPr>
                <a:xfrm>
                  <a:off x="2694710" y="2175959"/>
                  <a:ext cx="256802" cy="551756"/>
                  <a:chOff x="2694710" y="2175959"/>
                  <a:chExt cx="256802" cy="551756"/>
                </a:xfrm>
              </p:grpSpPr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2694710" y="2466105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0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10" name="Group 89"/>
                <p:cNvGrpSpPr/>
                <p:nvPr/>
              </p:nvGrpSpPr>
              <p:grpSpPr>
                <a:xfrm>
                  <a:off x="3102928" y="2175165"/>
                  <a:ext cx="1850072" cy="558681"/>
                  <a:chOff x="3102928" y="2175165"/>
                  <a:chExt cx="1850072" cy="558681"/>
                </a:xfrm>
              </p:grpSpPr>
              <p:grpSp>
                <p:nvGrpSpPr>
                  <p:cNvPr id="11" name="Group 66"/>
                  <p:cNvGrpSpPr/>
                  <p:nvPr/>
                </p:nvGrpSpPr>
                <p:grpSpPr>
                  <a:xfrm>
                    <a:off x="3102928" y="2177589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2" name="Group 69"/>
                  <p:cNvGrpSpPr/>
                  <p:nvPr/>
                </p:nvGrpSpPr>
                <p:grpSpPr>
                  <a:xfrm>
                    <a:off x="3505200" y="2182090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3" name="Group 76"/>
                  <p:cNvGrpSpPr/>
                  <p:nvPr/>
                </p:nvGrpSpPr>
                <p:grpSpPr>
                  <a:xfrm>
                    <a:off x="3885708" y="2175165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4" name="Group 80"/>
                  <p:cNvGrpSpPr/>
                  <p:nvPr/>
                </p:nvGrpSpPr>
                <p:grpSpPr>
                  <a:xfrm>
                    <a:off x="4293926" y="2176795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4" name="TextBox 103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5" name="Group 86"/>
                  <p:cNvGrpSpPr/>
                  <p:nvPr/>
                </p:nvGrpSpPr>
                <p:grpSpPr>
                  <a:xfrm>
                    <a:off x="4696198" y="2181296"/>
                    <a:ext cx="256802" cy="551756"/>
                    <a:chOff x="2694710" y="2175959"/>
                    <a:chExt cx="256802" cy="551756"/>
                  </a:xfrm>
                </p:grpSpPr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2" name="TextBox 101"/>
                    <p:cNvSpPr txBox="1"/>
                    <p:nvPr/>
                  </p:nvSpPr>
                  <p:spPr>
                    <a:xfrm>
                      <a:off x="2694710" y="2466105"/>
                      <a:ext cx="25680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p:txBody>
                </p:sp>
              </p:grpSp>
            </p:grpSp>
            <p:grpSp>
              <p:nvGrpSpPr>
                <p:cNvPr id="16" name="Group 90"/>
                <p:cNvGrpSpPr/>
                <p:nvPr/>
              </p:nvGrpSpPr>
              <p:grpSpPr>
                <a:xfrm>
                  <a:off x="637305" y="2168235"/>
                  <a:ext cx="1900287" cy="558681"/>
                  <a:chOff x="3047508" y="2175165"/>
                  <a:chExt cx="1900287" cy="558681"/>
                </a:xfrm>
              </p:grpSpPr>
              <p:grpSp>
                <p:nvGrpSpPr>
                  <p:cNvPr id="17" name="Group 66"/>
                  <p:cNvGrpSpPr/>
                  <p:nvPr/>
                </p:nvGrpSpPr>
                <p:grpSpPr>
                  <a:xfrm>
                    <a:off x="3047508" y="2177589"/>
                    <a:ext cx="300082" cy="551756"/>
                    <a:chOff x="2639290" y="2175959"/>
                    <a:chExt cx="300082" cy="551756"/>
                  </a:xfrm>
                </p:grpSpPr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5" name="TextBox 94"/>
                    <p:cNvSpPr txBox="1"/>
                    <p:nvPr/>
                  </p:nvSpPr>
                  <p:spPr>
                    <a:xfrm>
                      <a:off x="2639290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-5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8" name="Group 69"/>
                  <p:cNvGrpSpPr/>
                  <p:nvPr/>
                </p:nvGrpSpPr>
                <p:grpSpPr>
                  <a:xfrm>
                    <a:off x="3449780" y="2182090"/>
                    <a:ext cx="300082" cy="551756"/>
                    <a:chOff x="2639290" y="2175959"/>
                    <a:chExt cx="300082" cy="551756"/>
                  </a:xfrm>
                </p:grpSpPr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2639290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-4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19" name="Group 76"/>
                  <p:cNvGrpSpPr/>
                  <p:nvPr/>
                </p:nvGrpSpPr>
                <p:grpSpPr>
                  <a:xfrm>
                    <a:off x="3830288" y="2175165"/>
                    <a:ext cx="300082" cy="551756"/>
                    <a:chOff x="2639290" y="2175959"/>
                    <a:chExt cx="300082" cy="551756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2639290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-3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20" name="Group 80"/>
                  <p:cNvGrpSpPr/>
                  <p:nvPr/>
                </p:nvGrpSpPr>
                <p:grpSpPr>
                  <a:xfrm>
                    <a:off x="4266216" y="2176795"/>
                    <a:ext cx="300082" cy="551756"/>
                    <a:chOff x="2667000" y="2175959"/>
                    <a:chExt cx="300082" cy="551756"/>
                  </a:xfrm>
                </p:grpSpPr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9" name="TextBox 88"/>
                    <p:cNvSpPr txBox="1"/>
                    <p:nvPr/>
                  </p:nvSpPr>
                  <p:spPr>
                    <a:xfrm>
                      <a:off x="2667000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-2</a:t>
                      </a:r>
                      <a:endParaRPr lang="en-US" sz="1100" dirty="0"/>
                    </a:p>
                  </p:txBody>
                </p:sp>
              </p:grpSp>
              <p:grpSp>
                <p:nvGrpSpPr>
                  <p:cNvPr id="21" name="Group 86"/>
                  <p:cNvGrpSpPr/>
                  <p:nvPr/>
                </p:nvGrpSpPr>
                <p:grpSpPr>
                  <a:xfrm>
                    <a:off x="4647713" y="2181296"/>
                    <a:ext cx="300082" cy="551756"/>
                    <a:chOff x="2646225" y="2175959"/>
                    <a:chExt cx="300082" cy="551756"/>
                  </a:xfrm>
                </p:grpSpPr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rot="5400000">
                      <a:off x="2705100" y="2289465"/>
                      <a:ext cx="228600" cy="158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2646225" y="2466105"/>
                      <a:ext cx="300082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dirty="0" smtClean="0"/>
                        <a:t>-1</a:t>
                      </a:r>
                      <a:endParaRPr lang="en-US" sz="1100" dirty="0"/>
                    </a:p>
                  </p:txBody>
                </p:sp>
              </p:grpSp>
            </p:grpSp>
          </p:grpSp>
          <p:sp>
            <p:nvSpPr>
              <p:cNvPr id="69" name="TextBox 68"/>
              <p:cNvSpPr txBox="1"/>
              <p:nvPr/>
            </p:nvSpPr>
            <p:spPr>
              <a:xfrm>
                <a:off x="2590800" y="2604655"/>
                <a:ext cx="4491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start</a:t>
                </a:r>
                <a:endParaRPr lang="en-US" sz="1100" dirty="0"/>
              </a:p>
            </p:txBody>
          </p:sp>
        </p:grpSp>
        <p:graphicFrame>
          <p:nvGraphicFramePr>
            <p:cNvPr id="71" name="Object 5"/>
            <p:cNvGraphicFramePr>
              <a:graphicFrameLocks noChangeAspect="1"/>
            </p:cNvGraphicFramePr>
            <p:nvPr/>
          </p:nvGraphicFramePr>
          <p:xfrm>
            <a:off x="6172200" y="1676400"/>
            <a:ext cx="224059" cy="428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4" name="Equation" r:id="rId6" imgW="101520" imgH="215640" progId="Equation.3">
                    <p:embed/>
                  </p:oleObj>
                </mc:Choice>
                <mc:Fallback>
                  <p:oleObj name="Equation" r:id="rId6" imgW="1015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1676400"/>
                          <a:ext cx="224059" cy="4289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5"/>
            <p:cNvGraphicFramePr>
              <a:graphicFrameLocks noChangeAspect="1"/>
            </p:cNvGraphicFramePr>
            <p:nvPr/>
          </p:nvGraphicFramePr>
          <p:xfrm>
            <a:off x="3048000" y="1676400"/>
            <a:ext cx="476250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55" name="Equation" r:id="rId8" imgW="215640" imgH="215640" progId="Equation.3">
                    <p:embed/>
                  </p:oleObj>
                </mc:Choice>
                <mc:Fallback>
                  <p:oleObj name="Equation" r:id="rId8" imgW="21564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1676400"/>
                          <a:ext cx="476250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" name="Group 78"/>
          <p:cNvGrpSpPr/>
          <p:nvPr/>
        </p:nvGrpSpPr>
        <p:grpSpPr>
          <a:xfrm>
            <a:off x="0" y="3124200"/>
            <a:ext cx="3352800" cy="2667000"/>
            <a:chOff x="-533400" y="3124200"/>
            <a:chExt cx="3352800" cy="2667000"/>
          </a:xfrm>
        </p:grpSpPr>
        <p:sp>
          <p:nvSpPr>
            <p:cNvPr id="78" name="Rounded Rectangle 77"/>
            <p:cNvSpPr/>
            <p:nvPr/>
          </p:nvSpPr>
          <p:spPr>
            <a:xfrm>
              <a:off x="-533400" y="3124200"/>
              <a:ext cx="3352800" cy="2667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-429126" y="3468469"/>
              <a:ext cx="3124200" cy="1953399"/>
              <a:chOff x="152400" y="3468469"/>
              <a:chExt cx="3124200" cy="1953399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52400" y="3468469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Rule 1: Put the head of vector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1600" b="1" dirty="0" smtClean="0"/>
                  <a:t> to the tail of vector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2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28600" y="4590871"/>
                <a:ext cx="304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Rule 2: The resultant vector will be the line joining the tail of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1600" b="1" dirty="0" smtClean="0"/>
                  <a:t> to the head of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2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3375 -0.002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00231 L 0.52083 -0.00231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9" grpId="0" animBg="1"/>
      <p:bldP spid="39" grpId="1" animBg="1"/>
      <p:bldP spid="50" grpId="0" animBg="1"/>
      <p:bldP spid="51" grpId="0" animBg="1"/>
      <p:bldP spid="52" grpId="0" animBg="1"/>
      <p:bldP spid="55" grpId="0"/>
      <p:bldP spid="74" grpId="0"/>
      <p:bldP spid="7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828800" y="0"/>
            <a:ext cx="6756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FF"/>
                </a:solidFill>
                <a:latin typeface="Comic Sans MS" pitchFamily="66" charset="0"/>
              </a:rPr>
              <a:t>Vector: One Dimension (y)</a:t>
            </a:r>
            <a:endParaRPr lang="en-US" sz="40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19" name="Group 141"/>
          <p:cNvGrpSpPr/>
          <p:nvPr/>
        </p:nvGrpSpPr>
        <p:grpSpPr>
          <a:xfrm>
            <a:off x="1905000" y="762000"/>
            <a:ext cx="5257800" cy="479425"/>
            <a:chOff x="1447800" y="4663440"/>
            <a:chExt cx="5257800" cy="479425"/>
          </a:xfrm>
        </p:grpSpPr>
        <p:sp>
          <p:nvSpPr>
            <p:cNvPr id="140" name="TextBox 139"/>
            <p:cNvSpPr txBox="1"/>
            <p:nvPr/>
          </p:nvSpPr>
          <p:spPr>
            <a:xfrm>
              <a:off x="1447800" y="4736068"/>
              <a:ext cx="525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y-direction is represented by unit vector ‘ </a:t>
              </a:r>
              <a:r>
                <a:rPr lang="en-US" b="1" dirty="0" smtClean="0"/>
                <a:t>j ’</a:t>
              </a:r>
              <a:r>
                <a:rPr lang="en-US" dirty="0" smtClean="0"/>
                <a:t> or </a:t>
              </a:r>
              <a:endParaRPr lang="en-US" dirty="0"/>
            </a:p>
          </p:txBody>
        </p:sp>
        <p:graphicFrame>
          <p:nvGraphicFramePr>
            <p:cNvPr id="141" name="Object 5"/>
            <p:cNvGraphicFramePr>
              <a:graphicFrameLocks noChangeAspect="1"/>
            </p:cNvGraphicFramePr>
            <p:nvPr/>
          </p:nvGraphicFramePr>
          <p:xfrm>
            <a:off x="5959475" y="4663440"/>
            <a:ext cx="27940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4" name="Equation" r:id="rId3" imgW="126720" imgH="241200" progId="Equation.3">
                    <p:embed/>
                  </p:oleObj>
                </mc:Choice>
                <mc:Fallback>
                  <p:oleObj name="Equation" r:id="rId3" imgW="126720" imgH="24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9475" y="4663440"/>
                          <a:ext cx="279400" cy="479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" name="Group 142"/>
          <p:cNvGrpSpPr/>
          <p:nvPr/>
        </p:nvGrpSpPr>
        <p:grpSpPr>
          <a:xfrm>
            <a:off x="7086600" y="2209800"/>
            <a:ext cx="1252538" cy="1676400"/>
            <a:chOff x="6858000" y="3094038"/>
            <a:chExt cx="1252538" cy="1676400"/>
          </a:xfrm>
        </p:grpSpPr>
        <p:graphicFrame>
          <p:nvGraphicFramePr>
            <p:cNvPr id="148" name="Object 5"/>
            <p:cNvGraphicFramePr>
              <a:graphicFrameLocks noChangeAspect="1"/>
            </p:cNvGraphicFramePr>
            <p:nvPr/>
          </p:nvGraphicFramePr>
          <p:xfrm>
            <a:off x="7720013" y="3692526"/>
            <a:ext cx="390525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5" name="Equation" r:id="rId5" imgW="177480" imgH="228600" progId="Equation.3">
                    <p:embed/>
                  </p:oleObj>
                </mc:Choice>
                <mc:Fallback>
                  <p:oleObj name="Equation" r:id="rId5" imgW="17748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0013" y="3692526"/>
                          <a:ext cx="390525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" name="TextBox 149"/>
            <p:cNvSpPr txBox="1"/>
            <p:nvPr/>
          </p:nvSpPr>
          <p:spPr>
            <a:xfrm>
              <a:off x="6858000" y="3094038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Magnitude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rot="16200000" flipH="1">
              <a:off x="7429501" y="3513137"/>
              <a:ext cx="381000" cy="3048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7010400" y="4401106"/>
              <a:ext cx="1044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Direction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5" name="Straight Arrow Connector 154"/>
            <p:cNvCxnSpPr/>
            <p:nvPr/>
          </p:nvCxnSpPr>
          <p:spPr>
            <a:xfrm rot="5400000" flipH="1" flipV="1">
              <a:off x="7767633" y="4264537"/>
              <a:ext cx="413266" cy="534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6"/>
          <p:cNvGrpSpPr/>
          <p:nvPr/>
        </p:nvGrpSpPr>
        <p:grpSpPr>
          <a:xfrm>
            <a:off x="8508999" y="1524000"/>
            <a:ext cx="315914" cy="2971800"/>
            <a:chOff x="7161212" y="1524000"/>
            <a:chExt cx="315914" cy="2971800"/>
          </a:xfrm>
        </p:grpSpPr>
        <p:cxnSp>
          <p:nvCxnSpPr>
            <p:cNvPr id="144" name="Straight Arrow Connector 143"/>
            <p:cNvCxnSpPr/>
            <p:nvPr/>
          </p:nvCxnSpPr>
          <p:spPr>
            <a:xfrm rot="16200000">
              <a:off x="5676106" y="3009106"/>
              <a:ext cx="29718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1926" name="Object 6"/>
            <p:cNvGraphicFramePr>
              <a:graphicFrameLocks noChangeAspect="1"/>
            </p:cNvGraphicFramePr>
            <p:nvPr/>
          </p:nvGraphicFramePr>
          <p:xfrm>
            <a:off x="7170738" y="3211513"/>
            <a:ext cx="3063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6" name="Equation" r:id="rId7" imgW="139680" imgH="203040" progId="Equation.3">
                    <p:embed/>
                  </p:oleObj>
                </mc:Choice>
                <mc:Fallback>
                  <p:oleObj name="Equation" r:id="rId7" imgW="1396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0738" y="3211513"/>
                          <a:ext cx="306388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161"/>
          <p:cNvGrpSpPr/>
          <p:nvPr/>
        </p:nvGrpSpPr>
        <p:grpSpPr>
          <a:xfrm>
            <a:off x="6156325" y="4648200"/>
            <a:ext cx="2641600" cy="425450"/>
            <a:chOff x="5257800" y="5113338"/>
            <a:chExt cx="2641600" cy="425450"/>
          </a:xfrm>
        </p:grpSpPr>
        <p:graphicFrame>
          <p:nvGraphicFramePr>
            <p:cNvPr id="81925" name="Object 5"/>
            <p:cNvGraphicFramePr>
              <a:graphicFrameLocks noChangeAspect="1"/>
            </p:cNvGraphicFramePr>
            <p:nvPr/>
          </p:nvGraphicFramePr>
          <p:xfrm>
            <a:off x="6950075" y="5113338"/>
            <a:ext cx="94932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7" name="Equation" r:id="rId9" imgW="431640" imgH="241200" progId="Equation.3">
                    <p:embed/>
                  </p:oleObj>
                </mc:Choice>
                <mc:Fallback>
                  <p:oleObj name="Equation" r:id="rId9" imgW="431640" imgH="2412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0075" y="5113338"/>
                          <a:ext cx="949325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" name="TextBox 160"/>
            <p:cNvSpPr txBox="1"/>
            <p:nvPr/>
          </p:nvSpPr>
          <p:spPr>
            <a:xfrm>
              <a:off x="5257800" y="5166360"/>
              <a:ext cx="1740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Vector notation:</a:t>
              </a:r>
              <a:endParaRPr lang="en-US" b="1" dirty="0"/>
            </a:p>
          </p:txBody>
        </p:sp>
      </p:grpSp>
      <p:grpSp>
        <p:nvGrpSpPr>
          <p:cNvPr id="22" name="Group 163"/>
          <p:cNvGrpSpPr/>
          <p:nvPr/>
        </p:nvGrpSpPr>
        <p:grpSpPr>
          <a:xfrm>
            <a:off x="6186340" y="5410200"/>
            <a:ext cx="2717948" cy="392113"/>
            <a:chOff x="5410053" y="5780088"/>
            <a:chExt cx="2717948" cy="392113"/>
          </a:xfrm>
        </p:grpSpPr>
        <p:graphicFrame>
          <p:nvGraphicFramePr>
            <p:cNvPr id="156" name="Object 2"/>
            <p:cNvGraphicFramePr>
              <a:graphicFrameLocks noChangeAspect="1"/>
            </p:cNvGraphicFramePr>
            <p:nvPr/>
          </p:nvGraphicFramePr>
          <p:xfrm>
            <a:off x="6945313" y="5780088"/>
            <a:ext cx="1182688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8" name="Equation" r:id="rId11" imgW="723600" imgH="291960" progId="Equation.3">
                    <p:embed/>
                  </p:oleObj>
                </mc:Choice>
                <mc:Fallback>
                  <p:oleObj name="Equation" r:id="rId11" imgW="723600" imgH="2919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313" y="5780088"/>
                          <a:ext cx="1182688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" name="TextBox 162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343400" y="1371600"/>
            <a:ext cx="913018" cy="4648200"/>
            <a:chOff x="4024742" y="1295400"/>
            <a:chExt cx="913018" cy="4648200"/>
          </a:xfrm>
        </p:grpSpPr>
        <p:grpSp>
          <p:nvGrpSpPr>
            <p:cNvPr id="76" name="Group 75"/>
            <p:cNvGrpSpPr/>
            <p:nvPr/>
          </p:nvGrpSpPr>
          <p:grpSpPr>
            <a:xfrm rot="5400000">
              <a:off x="3272892" y="2160387"/>
              <a:ext cx="1822358" cy="318658"/>
              <a:chOff x="760556" y="1939640"/>
              <a:chExt cx="1822358" cy="318658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H="1">
                <a:off x="762000" y="1939640"/>
                <a:ext cx="17526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 rot="10800000" flipH="1">
                <a:off x="760556" y="1950521"/>
                <a:ext cx="18223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Positive y-direction (</a:t>
                </a:r>
                <a:r>
                  <a:rPr lang="en-US" sz="1400" b="1" dirty="0" smtClean="0"/>
                  <a:t>j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</p:grpSp>
        <p:grpSp>
          <p:nvGrpSpPr>
            <p:cNvPr id="79" name="Group 106"/>
            <p:cNvGrpSpPr/>
            <p:nvPr/>
          </p:nvGrpSpPr>
          <p:grpSpPr>
            <a:xfrm rot="5400000">
              <a:off x="2375249" y="3382940"/>
              <a:ext cx="4648200" cy="473120"/>
              <a:chOff x="533400" y="2168235"/>
              <a:chExt cx="4648200" cy="47312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533400" y="2304339"/>
                <a:ext cx="46482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 89"/>
              <p:cNvGrpSpPr/>
              <p:nvPr/>
            </p:nvGrpSpPr>
            <p:grpSpPr>
              <a:xfrm>
                <a:off x="3190898" y="2175165"/>
                <a:ext cx="1783741" cy="466187"/>
                <a:chOff x="3190898" y="2175165"/>
                <a:chExt cx="1783741" cy="466187"/>
              </a:xfrm>
            </p:grpSpPr>
            <p:grpSp>
              <p:nvGrpSpPr>
                <p:cNvPr id="120" name="Group 66"/>
                <p:cNvGrpSpPr/>
                <p:nvPr/>
              </p:nvGrpSpPr>
              <p:grpSpPr>
                <a:xfrm>
                  <a:off x="3190898" y="2177589"/>
                  <a:ext cx="300082" cy="463762"/>
                  <a:chOff x="2782680" y="2175959"/>
                  <a:chExt cx="300082" cy="463762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2782680" y="2378111"/>
                    <a:ext cx="30008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-1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121" name="Group 69"/>
                <p:cNvGrpSpPr/>
                <p:nvPr/>
              </p:nvGrpSpPr>
              <p:grpSpPr>
                <a:xfrm>
                  <a:off x="3483560" y="2182090"/>
                  <a:ext cx="300082" cy="459261"/>
                  <a:chOff x="2673070" y="2175959"/>
                  <a:chExt cx="300082" cy="459261"/>
                </a:xfrm>
              </p:grpSpPr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2673070" y="2373610"/>
                    <a:ext cx="30008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-2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122" name="Group 76"/>
                <p:cNvGrpSpPr/>
                <p:nvPr/>
              </p:nvGrpSpPr>
              <p:grpSpPr>
                <a:xfrm>
                  <a:off x="3864068" y="2175165"/>
                  <a:ext cx="300082" cy="466186"/>
                  <a:chOff x="2673070" y="2175959"/>
                  <a:chExt cx="300082" cy="466186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2673070" y="2380535"/>
                    <a:ext cx="30008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-3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123" name="Group 80"/>
                <p:cNvGrpSpPr/>
                <p:nvPr/>
              </p:nvGrpSpPr>
              <p:grpSpPr>
                <a:xfrm>
                  <a:off x="4272286" y="2176795"/>
                  <a:ext cx="300082" cy="464556"/>
                  <a:chOff x="2673070" y="2175959"/>
                  <a:chExt cx="300082" cy="464556"/>
                </a:xfrm>
              </p:grpSpPr>
              <p:cxnSp>
                <p:nvCxnSpPr>
                  <p:cNvPr id="127" name="Straight Connector 126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2673070" y="2378905"/>
                    <a:ext cx="30008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-4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124" name="Group 86"/>
                <p:cNvGrpSpPr/>
                <p:nvPr/>
              </p:nvGrpSpPr>
              <p:grpSpPr>
                <a:xfrm>
                  <a:off x="4674557" y="2181296"/>
                  <a:ext cx="300082" cy="460056"/>
                  <a:chOff x="2673069" y="2175959"/>
                  <a:chExt cx="300082" cy="460056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2673069" y="2374405"/>
                    <a:ext cx="30008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-5</a:t>
                    </a:r>
                    <a:endParaRPr lang="en-US" sz="1100" dirty="0"/>
                  </a:p>
                </p:txBody>
              </p:sp>
            </p:grpSp>
          </p:grpSp>
          <p:grpSp>
            <p:nvGrpSpPr>
              <p:cNvPr id="82" name="Group 90"/>
              <p:cNvGrpSpPr/>
              <p:nvPr/>
            </p:nvGrpSpPr>
            <p:grpSpPr>
              <a:xfrm>
                <a:off x="726179" y="2168235"/>
                <a:ext cx="1816667" cy="473120"/>
                <a:chOff x="3136382" y="2175165"/>
                <a:chExt cx="1816667" cy="473120"/>
              </a:xfrm>
            </p:grpSpPr>
            <p:grpSp>
              <p:nvGrpSpPr>
                <p:cNvPr id="83" name="Group 66"/>
                <p:cNvGrpSpPr/>
                <p:nvPr/>
              </p:nvGrpSpPr>
              <p:grpSpPr>
                <a:xfrm>
                  <a:off x="3136382" y="2177589"/>
                  <a:ext cx="256802" cy="470694"/>
                  <a:chOff x="2728164" y="2175959"/>
                  <a:chExt cx="256802" cy="470694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728164" y="2385043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5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84" name="Group 69"/>
                <p:cNvGrpSpPr/>
                <p:nvPr/>
              </p:nvGrpSpPr>
              <p:grpSpPr>
                <a:xfrm>
                  <a:off x="3489138" y="2182090"/>
                  <a:ext cx="256802" cy="466194"/>
                  <a:chOff x="2678648" y="2175959"/>
                  <a:chExt cx="256802" cy="466194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2678648" y="2380543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4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85" name="Group 76"/>
                <p:cNvGrpSpPr/>
                <p:nvPr/>
              </p:nvGrpSpPr>
              <p:grpSpPr>
                <a:xfrm>
                  <a:off x="3865372" y="2175165"/>
                  <a:ext cx="256802" cy="473120"/>
                  <a:chOff x="2674374" y="2175959"/>
                  <a:chExt cx="256802" cy="473120"/>
                </a:xfrm>
              </p:grpSpPr>
              <p:cxnSp>
                <p:nvCxnSpPr>
                  <p:cNvPr id="114" name="Straight Connector 113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2674374" y="2387469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3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96" name="Group 80"/>
                <p:cNvGrpSpPr/>
                <p:nvPr/>
              </p:nvGrpSpPr>
              <p:grpSpPr>
                <a:xfrm>
                  <a:off x="4287852" y="2176795"/>
                  <a:ext cx="256802" cy="471490"/>
                  <a:chOff x="2688636" y="2175959"/>
                  <a:chExt cx="256802" cy="471490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688636" y="2385839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2</a:t>
                    </a:r>
                    <a:endParaRPr lang="en-US" sz="1100" dirty="0"/>
                  </a:p>
                </p:txBody>
              </p:sp>
            </p:grpSp>
            <p:grpSp>
              <p:nvGrpSpPr>
                <p:cNvPr id="97" name="Group 86"/>
                <p:cNvGrpSpPr/>
                <p:nvPr/>
              </p:nvGrpSpPr>
              <p:grpSpPr>
                <a:xfrm>
                  <a:off x="4696247" y="2181296"/>
                  <a:ext cx="256802" cy="466985"/>
                  <a:chOff x="2694759" y="2175959"/>
                  <a:chExt cx="256802" cy="466985"/>
                </a:xfrm>
              </p:grpSpPr>
              <p:cxnSp>
                <p:nvCxnSpPr>
                  <p:cNvPr id="98" name="Straight Connector 97"/>
                  <p:cNvCxnSpPr/>
                  <p:nvPr/>
                </p:nvCxnSpPr>
                <p:spPr>
                  <a:xfrm rot="5400000">
                    <a:off x="2705100" y="2289465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2694759" y="2381334"/>
                    <a:ext cx="256802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 smtClean="0"/>
                      <a:t>1</a:t>
                    </a:r>
                    <a:endParaRPr lang="en-US" sz="1100" dirty="0"/>
                  </a:p>
                </p:txBody>
              </p:sp>
            </p:grpSp>
          </p:grpSp>
        </p:grpSp>
        <p:grpSp>
          <p:nvGrpSpPr>
            <p:cNvPr id="135" name="Group 134"/>
            <p:cNvGrpSpPr/>
            <p:nvPr/>
          </p:nvGrpSpPr>
          <p:grpSpPr>
            <a:xfrm rot="5400000">
              <a:off x="3254147" y="4644492"/>
              <a:ext cx="1887568" cy="318659"/>
              <a:chOff x="727949" y="1939640"/>
              <a:chExt cx="1887568" cy="318659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 flipH="1">
                <a:off x="762000" y="1939640"/>
                <a:ext cx="17526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/>
              <p:cNvSpPr txBox="1"/>
              <p:nvPr/>
            </p:nvSpPr>
            <p:spPr>
              <a:xfrm rot="10800000" flipH="1">
                <a:off x="727949" y="1950522"/>
                <a:ext cx="18875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negative y-direction (-</a:t>
                </a:r>
                <a:r>
                  <a:rPr lang="en-US" sz="1400" b="1" dirty="0" smtClean="0"/>
                  <a:t>j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>
            <a:xfrm rot="10800000">
              <a:off x="4709160" y="3579811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 rot="5400000">
              <a:off x="4498204" y="347459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</a:t>
              </a:r>
              <a:endParaRPr lang="en-US" sz="1100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311275" y="2362200"/>
            <a:ext cx="1376363" cy="1676400"/>
            <a:chOff x="6858000" y="3094038"/>
            <a:chExt cx="1376363" cy="1676400"/>
          </a:xfrm>
        </p:grpSpPr>
        <p:graphicFrame>
          <p:nvGraphicFramePr>
            <p:cNvPr id="149" name="Object 5"/>
            <p:cNvGraphicFramePr>
              <a:graphicFrameLocks noChangeAspect="1"/>
            </p:cNvGraphicFramePr>
            <p:nvPr/>
          </p:nvGraphicFramePr>
          <p:xfrm>
            <a:off x="7313613" y="3692526"/>
            <a:ext cx="920750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9" name="Equation" r:id="rId13" imgW="419040" imgH="228600" progId="Equation.3">
                    <p:embed/>
                  </p:oleObj>
                </mc:Choice>
                <mc:Fallback>
                  <p:oleObj name="Equation" r:id="rId13" imgW="41904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3613" y="3692526"/>
                          <a:ext cx="920750" cy="404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" name="TextBox 150"/>
            <p:cNvSpPr txBox="1"/>
            <p:nvPr/>
          </p:nvSpPr>
          <p:spPr>
            <a:xfrm>
              <a:off x="6858000" y="3094038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Magnitude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4" name="Straight Arrow Connector 153"/>
            <p:cNvCxnSpPr/>
            <p:nvPr/>
          </p:nvCxnSpPr>
          <p:spPr>
            <a:xfrm rot="16200000" flipH="1">
              <a:off x="7345362" y="3597275"/>
              <a:ext cx="304800" cy="603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7010400" y="4401106"/>
              <a:ext cx="1044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Direction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 rot="5400000" flipH="1" flipV="1">
              <a:off x="7767633" y="4264537"/>
              <a:ext cx="413266" cy="534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66"/>
          <p:cNvGrpSpPr/>
          <p:nvPr/>
        </p:nvGrpSpPr>
        <p:grpSpPr>
          <a:xfrm>
            <a:off x="2733674" y="1676400"/>
            <a:ext cx="315914" cy="2971800"/>
            <a:chOff x="7161212" y="1524000"/>
            <a:chExt cx="315914" cy="2971800"/>
          </a:xfrm>
        </p:grpSpPr>
        <p:cxnSp>
          <p:nvCxnSpPr>
            <p:cNvPr id="160" name="Straight Arrow Connector 159"/>
            <p:cNvCxnSpPr/>
            <p:nvPr/>
          </p:nvCxnSpPr>
          <p:spPr>
            <a:xfrm rot="16200000">
              <a:off x="5676106" y="3009106"/>
              <a:ext cx="2971800" cy="1588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2" name="Object 6"/>
            <p:cNvGraphicFramePr>
              <a:graphicFrameLocks noChangeAspect="1"/>
            </p:cNvGraphicFramePr>
            <p:nvPr/>
          </p:nvGraphicFramePr>
          <p:xfrm>
            <a:off x="7170738" y="3211513"/>
            <a:ext cx="30638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40" name="Equation" r:id="rId15" imgW="139680" imgH="203040" progId="Equation.3">
                    <p:embed/>
                  </p:oleObj>
                </mc:Choice>
                <mc:Fallback>
                  <p:oleObj name="Equation" r:id="rId15" imgW="139680" imgH="20304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0738" y="3211513"/>
                          <a:ext cx="306388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4" name="Group 161"/>
          <p:cNvGrpSpPr/>
          <p:nvPr/>
        </p:nvGrpSpPr>
        <p:grpSpPr>
          <a:xfrm>
            <a:off x="381000" y="4800600"/>
            <a:ext cx="3200400" cy="425450"/>
            <a:chOff x="5257800" y="5113338"/>
            <a:chExt cx="3200400" cy="425450"/>
          </a:xfrm>
        </p:grpSpPr>
        <p:graphicFrame>
          <p:nvGraphicFramePr>
            <p:cNvPr id="166" name="Object 5"/>
            <p:cNvGraphicFramePr>
              <a:graphicFrameLocks noChangeAspect="1"/>
            </p:cNvGraphicFramePr>
            <p:nvPr/>
          </p:nvGraphicFramePr>
          <p:xfrm>
            <a:off x="6980237" y="5113338"/>
            <a:ext cx="147796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41" name="Equation" r:id="rId17" imgW="672840" imgH="241200" progId="Equation.3">
                    <p:embed/>
                  </p:oleObj>
                </mc:Choice>
                <mc:Fallback>
                  <p:oleObj name="Equation" r:id="rId17" imgW="672840" imgH="2412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0237" y="5113338"/>
                          <a:ext cx="1477963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" name="TextBox 166"/>
            <p:cNvSpPr txBox="1"/>
            <p:nvPr/>
          </p:nvSpPr>
          <p:spPr>
            <a:xfrm>
              <a:off x="5257800" y="5166360"/>
              <a:ext cx="1740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Vector notation:</a:t>
              </a:r>
              <a:endParaRPr lang="en-US" b="1" dirty="0"/>
            </a:p>
          </p:txBody>
        </p:sp>
      </p:grpSp>
      <p:grpSp>
        <p:nvGrpSpPr>
          <p:cNvPr id="168" name="Group 163"/>
          <p:cNvGrpSpPr/>
          <p:nvPr/>
        </p:nvGrpSpPr>
        <p:grpSpPr>
          <a:xfrm>
            <a:off x="411015" y="5562600"/>
            <a:ext cx="2717948" cy="392113"/>
            <a:chOff x="5410053" y="5780088"/>
            <a:chExt cx="2717948" cy="392113"/>
          </a:xfrm>
        </p:grpSpPr>
        <p:graphicFrame>
          <p:nvGraphicFramePr>
            <p:cNvPr id="171" name="Object 2"/>
            <p:cNvGraphicFramePr>
              <a:graphicFrameLocks noChangeAspect="1"/>
            </p:cNvGraphicFramePr>
            <p:nvPr/>
          </p:nvGraphicFramePr>
          <p:xfrm>
            <a:off x="6945313" y="5780088"/>
            <a:ext cx="1182688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42" name="Equation" r:id="rId19" imgW="723600" imgH="291960" progId="Equation.3">
                    <p:embed/>
                  </p:oleObj>
                </mc:Choice>
                <mc:Fallback>
                  <p:oleObj name="Equation" r:id="rId19" imgW="723600" imgH="29196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5313" y="5780088"/>
                          <a:ext cx="1182688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" name="TextBox 173"/>
            <p:cNvSpPr txBox="1"/>
            <p:nvPr/>
          </p:nvSpPr>
          <p:spPr>
            <a:xfrm>
              <a:off x="5410053" y="5802868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Magnitude:</a:t>
              </a:r>
              <a:endParaRPr lang="en-US" b="1" dirty="0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304800" y="6412468"/>
            <a:ext cx="559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Rule of addition and subtraction are same as x-direction.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110287" y="6034088"/>
            <a:ext cx="2690813" cy="677862"/>
            <a:chOff x="5334000" y="6034088"/>
            <a:chExt cx="2690813" cy="677862"/>
          </a:xfrm>
        </p:grpSpPr>
        <p:graphicFrame>
          <p:nvGraphicFramePr>
            <p:cNvPr id="87" name="Object 5"/>
            <p:cNvGraphicFramePr>
              <a:graphicFrameLocks noChangeAspect="1"/>
            </p:cNvGraphicFramePr>
            <p:nvPr/>
          </p:nvGraphicFramePr>
          <p:xfrm>
            <a:off x="6804026" y="6034088"/>
            <a:ext cx="1220787" cy="677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43" name="Equation" r:id="rId21" imgW="406080" imgH="279360" progId="Equation.3">
                    <p:embed/>
                  </p:oleObj>
                </mc:Choice>
                <mc:Fallback>
                  <p:oleObj name="Equation" r:id="rId21" imgW="406080" imgH="27936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026" y="6034088"/>
                          <a:ext cx="1220787" cy="677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TextBox 87"/>
            <p:cNvSpPr txBox="1"/>
            <p:nvPr/>
          </p:nvSpPr>
          <p:spPr>
            <a:xfrm>
              <a:off x="5334000" y="6183868"/>
              <a:ext cx="1313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Unit vector: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 rot="16200000">
            <a:off x="1257298" y="1676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6200000">
            <a:off x="-951990" y="4015741"/>
            <a:ext cx="4572002" cy="45719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337431" y="6321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 rot="16200000">
            <a:off x="1268352" y="6248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6200000">
            <a:off x="1249016" y="5715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16200000">
            <a:off x="1254704" y="5105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6200000">
            <a:off x="1246744" y="4495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16200000">
            <a:off x="1263634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6200000">
            <a:off x="1255674" y="3352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976896" y="6422712"/>
            <a:ext cx="381000" cy="184776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 rot="16200000">
            <a:off x="1249986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6200000">
            <a:off x="1241506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6"/>
          <p:cNvGrpSpPr/>
          <p:nvPr/>
        </p:nvGrpSpPr>
        <p:grpSpPr>
          <a:xfrm rot="16200000">
            <a:off x="90871" y="3795336"/>
            <a:ext cx="4607196" cy="521731"/>
            <a:chOff x="3766878" y="3913496"/>
            <a:chExt cx="4607196" cy="521731"/>
          </a:xfrm>
        </p:grpSpPr>
        <p:sp>
          <p:nvSpPr>
            <p:cNvPr id="64" name="Right Arrow 63"/>
            <p:cNvSpPr/>
            <p:nvPr/>
          </p:nvSpPr>
          <p:spPr>
            <a:xfrm>
              <a:off x="3766878" y="3913496"/>
              <a:ext cx="4607196" cy="15240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73678" y="4065895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 cm j</a:t>
              </a:r>
              <a:endParaRPr lang="en-US" dirty="0"/>
            </a:p>
          </p:txBody>
        </p:sp>
      </p:grpSp>
      <p:pic>
        <p:nvPicPr>
          <p:cNvPr id="72" name="Picture 71" descr="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87879" flipH="1" flipV="1">
            <a:off x="918504" y="1567824"/>
            <a:ext cx="381000" cy="184776"/>
          </a:xfrm>
          <a:prstGeom prst="rect">
            <a:avLst/>
          </a:prstGeom>
        </p:spPr>
      </p:pic>
      <p:sp>
        <p:nvSpPr>
          <p:cNvPr id="73" name="Freeform 72"/>
          <p:cNvSpPr/>
          <p:nvPr/>
        </p:nvSpPr>
        <p:spPr>
          <a:xfrm rot="16200000">
            <a:off x="141263" y="5116535"/>
            <a:ext cx="2362201" cy="53927"/>
          </a:xfrm>
          <a:custGeom>
            <a:avLst/>
            <a:gdLst>
              <a:gd name="connsiteX0" fmla="*/ 0 w 1211283"/>
              <a:gd name="connsiteY0" fmla="*/ 5937 h 5937"/>
              <a:gd name="connsiteX1" fmla="*/ 1211283 w 1211283"/>
              <a:gd name="connsiteY1" fmla="*/ 0 h 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1283" h="5937">
                <a:moveTo>
                  <a:pt x="0" y="5937"/>
                </a:moveTo>
                <a:lnTo>
                  <a:pt x="1211283" y="0"/>
                </a:lnTo>
              </a:path>
            </a:pathLst>
          </a:cu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79"/>
          <p:cNvGrpSpPr/>
          <p:nvPr/>
        </p:nvGrpSpPr>
        <p:grpSpPr>
          <a:xfrm rot="16200000">
            <a:off x="1246012" y="2674059"/>
            <a:ext cx="2286002" cy="403576"/>
            <a:chOff x="6095998" y="4397024"/>
            <a:chExt cx="2286002" cy="403576"/>
          </a:xfrm>
        </p:grpSpPr>
        <p:cxnSp>
          <p:nvCxnSpPr>
            <p:cNvPr id="76" name="Straight Arrow Connector 75"/>
            <p:cNvCxnSpPr/>
            <p:nvPr/>
          </p:nvCxnSpPr>
          <p:spPr>
            <a:xfrm flipH="1">
              <a:off x="6095998" y="4397024"/>
              <a:ext cx="2286002" cy="178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757432" y="4431268"/>
              <a:ext cx="9557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cm (-j)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33400" y="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1164" y="5098256"/>
            <a:ext cx="469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Resultant displacement = 8 cm </a:t>
            </a:r>
            <a:r>
              <a:rPr lang="en-US" b="1" dirty="0" smtClean="0"/>
              <a:t>j </a:t>
            </a:r>
            <a:r>
              <a:rPr lang="en-US" dirty="0" smtClean="0"/>
              <a:t>- 4 cm </a:t>
            </a:r>
            <a:r>
              <a:rPr lang="en-US" b="1" dirty="0" smtClean="0"/>
              <a:t>j</a:t>
            </a:r>
            <a:r>
              <a:rPr lang="en-US" dirty="0" smtClean="0"/>
              <a:t> = 4 cm </a:t>
            </a:r>
            <a:r>
              <a:rPr lang="en-US" b="1" dirty="0" smtClean="0"/>
              <a:t>j</a:t>
            </a:r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4724400" y="1371600"/>
            <a:ext cx="3352800" cy="2667000"/>
            <a:chOff x="-533400" y="3124200"/>
            <a:chExt cx="3352800" cy="2667000"/>
          </a:xfrm>
        </p:grpSpPr>
        <p:sp>
          <p:nvSpPr>
            <p:cNvPr id="43" name="Rounded Rectangle 42"/>
            <p:cNvSpPr/>
            <p:nvPr/>
          </p:nvSpPr>
          <p:spPr>
            <a:xfrm>
              <a:off x="-533400" y="3124200"/>
              <a:ext cx="3352800" cy="2667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76"/>
            <p:cNvGrpSpPr/>
            <p:nvPr/>
          </p:nvGrpSpPr>
          <p:grpSpPr>
            <a:xfrm>
              <a:off x="-429126" y="3468469"/>
              <a:ext cx="3124200" cy="1953399"/>
              <a:chOff x="152400" y="3468469"/>
              <a:chExt cx="3124200" cy="195339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52400" y="3468469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Rule 1: Put the head of vector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1600" b="1" dirty="0" smtClean="0"/>
                  <a:t> to the tail of vector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2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8600" y="4590871"/>
                <a:ext cx="304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Rule 2: The resultant vector will be the line joining the tail of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1600" b="1" dirty="0" smtClean="0"/>
                  <a:t> to the head of </a:t>
                </a:r>
                <a:r>
                  <a:rPr lang="en-US" sz="1600" b="1" dirty="0" smtClean="0">
                    <a:solidFill>
                      <a:srgbClr val="0000FF"/>
                    </a:solidFill>
                  </a:rPr>
                  <a:t>2</a:t>
                </a:r>
                <a:endParaRPr lang="en-US" sz="16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886200" y="6000750"/>
            <a:ext cx="3917950" cy="400050"/>
            <a:chOff x="3886200" y="5562362"/>
            <a:chExt cx="3917950" cy="400050"/>
          </a:xfrm>
        </p:grpSpPr>
        <p:graphicFrame>
          <p:nvGraphicFramePr>
            <p:cNvPr id="48" name="Object 2"/>
            <p:cNvGraphicFramePr>
              <a:graphicFrameLocks noChangeAspect="1"/>
            </p:cNvGraphicFramePr>
            <p:nvPr/>
          </p:nvGraphicFramePr>
          <p:xfrm>
            <a:off x="5127625" y="5562362"/>
            <a:ext cx="267652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1" name="Equation" r:id="rId4" imgW="1638000" imgH="291960" progId="Equation.3">
                    <p:embed/>
                  </p:oleObj>
                </mc:Choice>
                <mc:Fallback>
                  <p:oleObj name="Equation" r:id="rId4" imgW="1638000" imgH="2919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625" y="5562362"/>
                          <a:ext cx="2676525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3886200" y="5593080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Magnitude: 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19398" y="4038600"/>
            <a:ext cx="369332" cy="2362201"/>
            <a:chOff x="2819398" y="4038600"/>
            <a:chExt cx="369332" cy="2362201"/>
          </a:xfrm>
        </p:grpSpPr>
        <p:sp>
          <p:nvSpPr>
            <p:cNvPr id="35" name="Freeform 34"/>
            <p:cNvSpPr/>
            <p:nvPr/>
          </p:nvSpPr>
          <p:spPr>
            <a:xfrm rot="16200000">
              <a:off x="1687535" y="5192737"/>
              <a:ext cx="2362201" cy="53927"/>
            </a:xfrm>
            <a:custGeom>
              <a:avLst/>
              <a:gdLst>
                <a:gd name="connsiteX0" fmla="*/ 0 w 1211283"/>
                <a:gd name="connsiteY0" fmla="*/ 5937 h 5937"/>
                <a:gd name="connsiteX1" fmla="*/ 1211283 w 1211283"/>
                <a:gd name="connsiteY1" fmla="*/ 0 h 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1283" h="5937">
                  <a:moveTo>
                    <a:pt x="0" y="5937"/>
                  </a:moveTo>
                  <a:lnTo>
                    <a:pt x="1211283" y="0"/>
                  </a:ln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2632007" y="4941390"/>
              <a:ext cx="744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cm j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3773 L -0.0026 -0.69166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1621 L 0.00504 0.32987 " pathEditMode="relative" ptsTypes="AA">
                                      <p:cBhvr>
                                        <p:cTn id="38" dur="4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39" grpId="0" animBg="1"/>
      <p:bldP spid="39" grpId="1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50" grpId="0" animBg="1"/>
      <p:bldP spid="50" grpId="1" animBg="1"/>
      <p:bldP spid="51" grpId="0" animBg="1"/>
      <p:bldP spid="51" grpId="1" animBg="1"/>
      <p:bldP spid="73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2809235" y="0"/>
            <a:ext cx="447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FF"/>
                </a:solidFill>
                <a:latin typeface="Comic Sans MS" pitchFamily="66" charset="0"/>
              </a:rPr>
              <a:t>3D: Unit Vectors</a:t>
            </a:r>
            <a:endParaRPr lang="en-US" sz="4000" b="1" u="sng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68" name="Group 106"/>
          <p:cNvGrpSpPr/>
          <p:nvPr/>
        </p:nvGrpSpPr>
        <p:grpSpPr>
          <a:xfrm>
            <a:off x="685800" y="4254970"/>
            <a:ext cx="4648200" cy="457241"/>
            <a:chOff x="533400" y="2168235"/>
            <a:chExt cx="4648200" cy="457241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533400" y="2286000"/>
              <a:ext cx="464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61"/>
            <p:cNvGrpSpPr/>
            <p:nvPr/>
          </p:nvGrpSpPr>
          <p:grpSpPr>
            <a:xfrm>
              <a:off x="2614028" y="2175959"/>
              <a:ext cx="256802" cy="342316"/>
              <a:chOff x="2614028" y="2175959"/>
              <a:chExt cx="256802" cy="342316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rot="5400000">
                <a:off x="2705100" y="2289465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>
                <a:off x="2614028" y="2256665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</a:t>
                </a:r>
                <a:endParaRPr lang="en-US" sz="1100" dirty="0"/>
              </a:p>
            </p:txBody>
          </p:sp>
        </p:grpSp>
        <p:grpSp>
          <p:nvGrpSpPr>
            <p:cNvPr id="75" name="Group 89"/>
            <p:cNvGrpSpPr/>
            <p:nvPr/>
          </p:nvGrpSpPr>
          <p:grpSpPr>
            <a:xfrm>
              <a:off x="3102928" y="2175165"/>
              <a:ext cx="1850072" cy="450311"/>
              <a:chOff x="3102928" y="2175165"/>
              <a:chExt cx="1850072" cy="450311"/>
            </a:xfrm>
          </p:grpSpPr>
          <p:grpSp>
            <p:nvGrpSpPr>
              <p:cNvPr id="96" name="Group 66"/>
              <p:cNvGrpSpPr/>
              <p:nvPr/>
            </p:nvGrpSpPr>
            <p:grpSpPr>
              <a:xfrm>
                <a:off x="3102928" y="2177589"/>
                <a:ext cx="256802" cy="430733"/>
                <a:chOff x="2694710" y="2175959"/>
                <a:chExt cx="256802" cy="430733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2694710" y="2345082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1</a:t>
                  </a:r>
                  <a:endParaRPr lang="en-US" sz="1100" dirty="0"/>
                </a:p>
              </p:txBody>
            </p:sp>
          </p:grpSp>
          <p:grpSp>
            <p:nvGrpSpPr>
              <p:cNvPr id="97" name="Group 69"/>
              <p:cNvGrpSpPr/>
              <p:nvPr/>
            </p:nvGrpSpPr>
            <p:grpSpPr>
              <a:xfrm>
                <a:off x="3505200" y="2182090"/>
                <a:ext cx="256802" cy="430733"/>
                <a:chOff x="2694710" y="2175959"/>
                <a:chExt cx="256802" cy="430733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/>
                <p:cNvSpPr txBox="1"/>
                <p:nvPr/>
              </p:nvSpPr>
              <p:spPr>
                <a:xfrm>
                  <a:off x="2694710" y="2345082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2</a:t>
                  </a:r>
                  <a:endParaRPr lang="en-US" sz="1100" dirty="0"/>
                </a:p>
              </p:txBody>
            </p:sp>
          </p:grpSp>
          <p:grpSp>
            <p:nvGrpSpPr>
              <p:cNvPr id="98" name="Group 76"/>
              <p:cNvGrpSpPr/>
              <p:nvPr/>
            </p:nvGrpSpPr>
            <p:grpSpPr>
              <a:xfrm>
                <a:off x="3885708" y="2175165"/>
                <a:ext cx="256802" cy="430733"/>
                <a:chOff x="2694710" y="2175959"/>
                <a:chExt cx="256802" cy="430733"/>
              </a:xfrm>
            </p:grpSpPr>
            <p:cxnSp>
              <p:nvCxnSpPr>
                <p:cNvPr id="105" name="Straight Connector 104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/>
                <p:cNvSpPr txBox="1"/>
                <p:nvPr/>
              </p:nvSpPr>
              <p:spPr>
                <a:xfrm>
                  <a:off x="2694710" y="2345082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3</a:t>
                  </a:r>
                  <a:endParaRPr lang="en-US" sz="1100" dirty="0"/>
                </a:p>
              </p:txBody>
            </p:sp>
          </p:grpSp>
          <p:grpSp>
            <p:nvGrpSpPr>
              <p:cNvPr id="99" name="Group 80"/>
              <p:cNvGrpSpPr/>
              <p:nvPr/>
            </p:nvGrpSpPr>
            <p:grpSpPr>
              <a:xfrm>
                <a:off x="4293926" y="2176795"/>
                <a:ext cx="256802" cy="430733"/>
                <a:chOff x="2694710" y="2175959"/>
                <a:chExt cx="256802" cy="430733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TextBox 103"/>
                <p:cNvSpPr txBox="1"/>
                <p:nvPr/>
              </p:nvSpPr>
              <p:spPr>
                <a:xfrm>
                  <a:off x="2694710" y="2345082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4</a:t>
                  </a:r>
                  <a:endParaRPr lang="en-US" sz="1100" dirty="0"/>
                </a:p>
              </p:txBody>
            </p:sp>
          </p:grpSp>
          <p:grpSp>
            <p:nvGrpSpPr>
              <p:cNvPr id="100" name="Group 86"/>
              <p:cNvGrpSpPr/>
              <p:nvPr/>
            </p:nvGrpSpPr>
            <p:grpSpPr>
              <a:xfrm>
                <a:off x="4696198" y="2181296"/>
                <a:ext cx="256802" cy="444180"/>
                <a:chOff x="2694710" y="2175959"/>
                <a:chExt cx="256802" cy="44418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TextBox 101"/>
                <p:cNvSpPr txBox="1"/>
                <p:nvPr/>
              </p:nvSpPr>
              <p:spPr>
                <a:xfrm>
                  <a:off x="2694710" y="2358529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5</a:t>
                  </a:r>
                  <a:endParaRPr lang="en-US" sz="1100" dirty="0"/>
                </a:p>
              </p:txBody>
            </p:sp>
          </p:grpSp>
        </p:grpSp>
        <p:grpSp>
          <p:nvGrpSpPr>
            <p:cNvPr id="77" name="Group 90"/>
            <p:cNvGrpSpPr/>
            <p:nvPr/>
          </p:nvGrpSpPr>
          <p:grpSpPr>
            <a:xfrm>
              <a:off x="637305" y="2168235"/>
              <a:ext cx="1900287" cy="444180"/>
              <a:chOff x="3047508" y="2175165"/>
              <a:chExt cx="1900287" cy="444180"/>
            </a:xfrm>
          </p:grpSpPr>
          <p:grpSp>
            <p:nvGrpSpPr>
              <p:cNvPr id="78" name="Group 66"/>
              <p:cNvGrpSpPr/>
              <p:nvPr/>
            </p:nvGrpSpPr>
            <p:grpSpPr>
              <a:xfrm>
                <a:off x="3047508" y="2177589"/>
                <a:ext cx="300082" cy="430733"/>
                <a:chOff x="2639290" y="2175959"/>
                <a:chExt cx="300082" cy="430733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2639290" y="2345082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-5</a:t>
                  </a:r>
                  <a:endParaRPr lang="en-US" sz="1100" dirty="0"/>
                </a:p>
              </p:txBody>
            </p:sp>
          </p:grpSp>
          <p:grpSp>
            <p:nvGrpSpPr>
              <p:cNvPr id="80" name="Group 69"/>
              <p:cNvGrpSpPr/>
              <p:nvPr/>
            </p:nvGrpSpPr>
            <p:grpSpPr>
              <a:xfrm>
                <a:off x="3476674" y="2182090"/>
                <a:ext cx="300082" cy="437244"/>
                <a:chOff x="2666184" y="2175959"/>
                <a:chExt cx="300082" cy="437244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2666184" y="2351593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-4</a:t>
                  </a:r>
                  <a:endParaRPr lang="en-US" sz="1100" dirty="0"/>
                </a:p>
              </p:txBody>
            </p:sp>
          </p:grpSp>
          <p:grpSp>
            <p:nvGrpSpPr>
              <p:cNvPr id="81" name="Group 76"/>
              <p:cNvGrpSpPr/>
              <p:nvPr/>
            </p:nvGrpSpPr>
            <p:grpSpPr>
              <a:xfrm>
                <a:off x="3830288" y="2175165"/>
                <a:ext cx="300082" cy="444180"/>
                <a:chOff x="2639290" y="2175959"/>
                <a:chExt cx="300082" cy="444180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2639290" y="2358529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-3</a:t>
                  </a:r>
                  <a:endParaRPr lang="en-US" sz="1100" dirty="0"/>
                </a:p>
              </p:txBody>
            </p:sp>
          </p:grpSp>
          <p:grpSp>
            <p:nvGrpSpPr>
              <p:cNvPr id="84" name="Group 80"/>
              <p:cNvGrpSpPr/>
              <p:nvPr/>
            </p:nvGrpSpPr>
            <p:grpSpPr>
              <a:xfrm>
                <a:off x="4266216" y="2176795"/>
                <a:ext cx="300082" cy="430733"/>
                <a:chOff x="2667000" y="2175959"/>
                <a:chExt cx="300082" cy="430733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2667000" y="2345082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-2</a:t>
                  </a:r>
                  <a:endParaRPr lang="en-US" sz="1100" dirty="0"/>
                </a:p>
              </p:txBody>
            </p:sp>
          </p:grpSp>
          <p:grpSp>
            <p:nvGrpSpPr>
              <p:cNvPr id="85" name="Group 86"/>
              <p:cNvGrpSpPr/>
              <p:nvPr/>
            </p:nvGrpSpPr>
            <p:grpSpPr>
              <a:xfrm>
                <a:off x="4647713" y="2181296"/>
                <a:ext cx="300082" cy="429074"/>
                <a:chOff x="2646225" y="2175959"/>
                <a:chExt cx="300082" cy="429074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TextBox 86"/>
                <p:cNvSpPr txBox="1"/>
                <p:nvPr/>
              </p:nvSpPr>
              <p:spPr>
                <a:xfrm>
                  <a:off x="2646225" y="2343423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-1</a:t>
                  </a:r>
                  <a:endParaRPr lang="en-US" sz="1100" dirty="0"/>
                </a:p>
              </p:txBody>
            </p:sp>
          </p:grpSp>
        </p:grpSp>
      </p:grpSp>
      <p:grpSp>
        <p:nvGrpSpPr>
          <p:cNvPr id="116" name="Group 106"/>
          <p:cNvGrpSpPr/>
          <p:nvPr/>
        </p:nvGrpSpPr>
        <p:grpSpPr>
          <a:xfrm rot="5400000">
            <a:off x="546449" y="4180803"/>
            <a:ext cx="4648200" cy="473120"/>
            <a:chOff x="533400" y="2168235"/>
            <a:chExt cx="4648200" cy="473120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533400" y="2304339"/>
              <a:ext cx="464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89"/>
            <p:cNvGrpSpPr/>
            <p:nvPr/>
          </p:nvGrpSpPr>
          <p:grpSpPr>
            <a:xfrm>
              <a:off x="3190898" y="2175165"/>
              <a:ext cx="1783741" cy="466187"/>
              <a:chOff x="3190898" y="2175165"/>
              <a:chExt cx="1783741" cy="466187"/>
            </a:xfrm>
          </p:grpSpPr>
          <p:grpSp>
            <p:nvGrpSpPr>
              <p:cNvPr id="137" name="Group 66"/>
              <p:cNvGrpSpPr/>
              <p:nvPr/>
            </p:nvGrpSpPr>
            <p:grpSpPr>
              <a:xfrm>
                <a:off x="3190898" y="2177589"/>
                <a:ext cx="300082" cy="463762"/>
                <a:chOff x="2782680" y="2175959"/>
                <a:chExt cx="300082" cy="463762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TextBox 150"/>
                <p:cNvSpPr txBox="1"/>
                <p:nvPr/>
              </p:nvSpPr>
              <p:spPr>
                <a:xfrm>
                  <a:off x="2782680" y="2378111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-1</a:t>
                  </a:r>
                  <a:endParaRPr lang="en-US" sz="1100" dirty="0"/>
                </a:p>
              </p:txBody>
            </p:sp>
          </p:grpSp>
          <p:grpSp>
            <p:nvGrpSpPr>
              <p:cNvPr id="138" name="Group 69"/>
              <p:cNvGrpSpPr/>
              <p:nvPr/>
            </p:nvGrpSpPr>
            <p:grpSpPr>
              <a:xfrm>
                <a:off x="3483560" y="2182090"/>
                <a:ext cx="300082" cy="459261"/>
                <a:chOff x="2673070" y="2175959"/>
                <a:chExt cx="300082" cy="459261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TextBox 148"/>
                <p:cNvSpPr txBox="1"/>
                <p:nvPr/>
              </p:nvSpPr>
              <p:spPr>
                <a:xfrm>
                  <a:off x="2673070" y="2373610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-2</a:t>
                  </a:r>
                  <a:endParaRPr lang="en-US" sz="1100" dirty="0"/>
                </a:p>
              </p:txBody>
            </p:sp>
          </p:grpSp>
          <p:grpSp>
            <p:nvGrpSpPr>
              <p:cNvPr id="139" name="Group 76"/>
              <p:cNvGrpSpPr/>
              <p:nvPr/>
            </p:nvGrpSpPr>
            <p:grpSpPr>
              <a:xfrm>
                <a:off x="3864068" y="2175165"/>
                <a:ext cx="300082" cy="466186"/>
                <a:chOff x="2673070" y="2175959"/>
                <a:chExt cx="300082" cy="466186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TextBox 146"/>
                <p:cNvSpPr txBox="1"/>
                <p:nvPr/>
              </p:nvSpPr>
              <p:spPr>
                <a:xfrm>
                  <a:off x="2673070" y="2380535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-3</a:t>
                  </a:r>
                  <a:endParaRPr lang="en-US" sz="1100" dirty="0"/>
                </a:p>
              </p:txBody>
            </p:sp>
          </p:grpSp>
          <p:grpSp>
            <p:nvGrpSpPr>
              <p:cNvPr id="140" name="Group 80"/>
              <p:cNvGrpSpPr/>
              <p:nvPr/>
            </p:nvGrpSpPr>
            <p:grpSpPr>
              <a:xfrm>
                <a:off x="4272286" y="2176795"/>
                <a:ext cx="300082" cy="464556"/>
                <a:chOff x="2673070" y="2175959"/>
                <a:chExt cx="300082" cy="464556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TextBox 144"/>
                <p:cNvSpPr txBox="1"/>
                <p:nvPr/>
              </p:nvSpPr>
              <p:spPr>
                <a:xfrm>
                  <a:off x="2673070" y="2378905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-4</a:t>
                  </a:r>
                  <a:endParaRPr lang="en-US" sz="1100" dirty="0"/>
                </a:p>
              </p:txBody>
            </p:sp>
          </p:grpSp>
          <p:grpSp>
            <p:nvGrpSpPr>
              <p:cNvPr id="141" name="Group 86"/>
              <p:cNvGrpSpPr/>
              <p:nvPr/>
            </p:nvGrpSpPr>
            <p:grpSpPr>
              <a:xfrm>
                <a:off x="4674557" y="2181296"/>
                <a:ext cx="300082" cy="460056"/>
                <a:chOff x="2673069" y="2175959"/>
                <a:chExt cx="300082" cy="460056"/>
              </a:xfrm>
            </p:grpSpPr>
            <p:cxnSp>
              <p:nvCxnSpPr>
                <p:cNvPr id="142" name="Straight Connector 141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TextBox 142"/>
                <p:cNvSpPr txBox="1"/>
                <p:nvPr/>
              </p:nvSpPr>
              <p:spPr>
                <a:xfrm>
                  <a:off x="2673069" y="2374405"/>
                  <a:ext cx="30008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-5</a:t>
                  </a:r>
                  <a:endParaRPr lang="en-US" sz="1100" dirty="0"/>
                </a:p>
              </p:txBody>
            </p:sp>
          </p:grpSp>
        </p:grpSp>
        <p:grpSp>
          <p:nvGrpSpPr>
            <p:cNvPr id="121" name="Group 90"/>
            <p:cNvGrpSpPr/>
            <p:nvPr/>
          </p:nvGrpSpPr>
          <p:grpSpPr>
            <a:xfrm>
              <a:off x="726179" y="2168235"/>
              <a:ext cx="1816667" cy="473120"/>
              <a:chOff x="3136382" y="2175165"/>
              <a:chExt cx="1816667" cy="473120"/>
            </a:xfrm>
          </p:grpSpPr>
          <p:grpSp>
            <p:nvGrpSpPr>
              <p:cNvPr id="122" name="Group 66"/>
              <p:cNvGrpSpPr/>
              <p:nvPr/>
            </p:nvGrpSpPr>
            <p:grpSpPr>
              <a:xfrm>
                <a:off x="3136382" y="2177589"/>
                <a:ext cx="256802" cy="470694"/>
                <a:chOff x="2728164" y="2175959"/>
                <a:chExt cx="256802" cy="470694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TextBox 135"/>
                <p:cNvSpPr txBox="1"/>
                <p:nvPr/>
              </p:nvSpPr>
              <p:spPr>
                <a:xfrm>
                  <a:off x="2728164" y="2385043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5</a:t>
                  </a:r>
                  <a:endParaRPr lang="en-US" sz="1100" dirty="0"/>
                </a:p>
              </p:txBody>
            </p:sp>
          </p:grpSp>
          <p:grpSp>
            <p:nvGrpSpPr>
              <p:cNvPr id="123" name="Group 69"/>
              <p:cNvGrpSpPr/>
              <p:nvPr/>
            </p:nvGrpSpPr>
            <p:grpSpPr>
              <a:xfrm>
                <a:off x="3489138" y="2182090"/>
                <a:ext cx="256802" cy="466194"/>
                <a:chOff x="2678648" y="2175959"/>
                <a:chExt cx="256802" cy="466194"/>
              </a:xfrm>
            </p:grpSpPr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/>
                <p:cNvSpPr txBox="1"/>
                <p:nvPr/>
              </p:nvSpPr>
              <p:spPr>
                <a:xfrm>
                  <a:off x="2678648" y="2380543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4</a:t>
                  </a:r>
                  <a:endParaRPr lang="en-US" sz="1100" dirty="0"/>
                </a:p>
              </p:txBody>
            </p:sp>
          </p:grpSp>
          <p:grpSp>
            <p:nvGrpSpPr>
              <p:cNvPr id="124" name="Group 76"/>
              <p:cNvGrpSpPr/>
              <p:nvPr/>
            </p:nvGrpSpPr>
            <p:grpSpPr>
              <a:xfrm>
                <a:off x="3865372" y="2175165"/>
                <a:ext cx="256802" cy="473120"/>
                <a:chOff x="2674374" y="2175959"/>
                <a:chExt cx="256802" cy="47312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2674374" y="2387469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3</a:t>
                  </a:r>
                  <a:endParaRPr lang="en-US" sz="1100" dirty="0"/>
                </a:p>
              </p:txBody>
            </p:sp>
          </p:grpSp>
          <p:grpSp>
            <p:nvGrpSpPr>
              <p:cNvPr id="125" name="Group 80"/>
              <p:cNvGrpSpPr/>
              <p:nvPr/>
            </p:nvGrpSpPr>
            <p:grpSpPr>
              <a:xfrm>
                <a:off x="4287852" y="2176795"/>
                <a:ext cx="256802" cy="471490"/>
                <a:chOff x="2688636" y="2175959"/>
                <a:chExt cx="256802" cy="471490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/>
                <p:cNvSpPr txBox="1"/>
                <p:nvPr/>
              </p:nvSpPr>
              <p:spPr>
                <a:xfrm>
                  <a:off x="2688636" y="2385839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2</a:t>
                  </a:r>
                  <a:endParaRPr lang="en-US" sz="1100" dirty="0"/>
                </a:p>
              </p:txBody>
            </p:sp>
          </p:grpSp>
          <p:grpSp>
            <p:nvGrpSpPr>
              <p:cNvPr id="126" name="Group 86"/>
              <p:cNvGrpSpPr/>
              <p:nvPr/>
            </p:nvGrpSpPr>
            <p:grpSpPr>
              <a:xfrm>
                <a:off x="4696247" y="2181296"/>
                <a:ext cx="256802" cy="466985"/>
                <a:chOff x="2694759" y="2175959"/>
                <a:chExt cx="256802" cy="466985"/>
              </a:xfrm>
            </p:grpSpPr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2705100" y="2289465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Box 127"/>
                <p:cNvSpPr txBox="1"/>
                <p:nvPr/>
              </p:nvSpPr>
              <p:spPr>
                <a:xfrm>
                  <a:off x="2694759" y="2381334"/>
                  <a:ext cx="25680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/>
                    <a:t>1</a:t>
                  </a:r>
                  <a:endParaRPr lang="en-US" sz="1100" dirty="0"/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0" y="960121"/>
            <a:ext cx="9144000" cy="487681"/>
            <a:chOff x="0" y="960120"/>
            <a:chExt cx="9144000" cy="370703"/>
          </a:xfrm>
        </p:grpSpPr>
        <p:sp>
          <p:nvSpPr>
            <p:cNvPr id="56" name="TextBox 55"/>
            <p:cNvSpPr txBox="1"/>
            <p:nvPr/>
          </p:nvSpPr>
          <p:spPr>
            <a:xfrm>
              <a:off x="0" y="1002268"/>
              <a:ext cx="9144000" cy="28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i</a:t>
              </a:r>
              <a:r>
                <a:rPr lang="en-US" b="1" dirty="0" smtClean="0"/>
                <a:t> , j, k   or                      </a:t>
              </a:r>
              <a:r>
                <a:rPr lang="en-US" dirty="0" smtClean="0"/>
                <a:t>are unit vectors representing  x- y and z-directions respectively</a:t>
              </a:r>
              <a:endParaRPr lang="en-US" dirty="0"/>
            </a:p>
          </p:txBody>
        </p:sp>
        <p:graphicFrame>
          <p:nvGraphicFramePr>
            <p:cNvPr id="82" name="Object 5"/>
            <p:cNvGraphicFramePr>
              <a:graphicFrameLocks noChangeAspect="1"/>
            </p:cNvGraphicFramePr>
            <p:nvPr/>
          </p:nvGraphicFramePr>
          <p:xfrm>
            <a:off x="1752600" y="960120"/>
            <a:ext cx="693102" cy="370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9" name="Equation" r:id="rId3" imgW="380880" imgH="241200" progId="Equation.3">
                    <p:embed/>
                  </p:oleObj>
                </mc:Choice>
                <mc:Fallback>
                  <p:oleObj name="Equation" r:id="rId3" imgW="380880" imgH="2412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960120"/>
                          <a:ext cx="693102" cy="3707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6" name="Group 155"/>
          <p:cNvGrpSpPr/>
          <p:nvPr/>
        </p:nvGrpSpPr>
        <p:grpSpPr>
          <a:xfrm>
            <a:off x="6080760" y="2270760"/>
            <a:ext cx="2834640" cy="2529840"/>
            <a:chOff x="6080760" y="2270760"/>
            <a:chExt cx="2834640" cy="2529840"/>
          </a:xfrm>
        </p:grpSpPr>
        <p:sp>
          <p:nvSpPr>
            <p:cNvPr id="115" name="Rectangle 114"/>
            <p:cNvSpPr/>
            <p:nvPr/>
          </p:nvSpPr>
          <p:spPr>
            <a:xfrm>
              <a:off x="6781800" y="2895600"/>
              <a:ext cx="2133600" cy="1905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096000" y="2286000"/>
              <a:ext cx="2133600" cy="1905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6096000" y="2301240"/>
              <a:ext cx="685800" cy="60960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214360" y="2270760"/>
              <a:ext cx="685800" cy="60960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080760" y="4175760"/>
              <a:ext cx="685800" cy="60960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199120" y="4175760"/>
              <a:ext cx="685800" cy="60960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6095206" y="2667794"/>
            <a:ext cx="1905794" cy="2041366"/>
            <a:chOff x="6095206" y="2667794"/>
            <a:chExt cx="1905794" cy="2041366"/>
          </a:xfrm>
        </p:grpSpPr>
        <p:cxnSp>
          <p:nvCxnSpPr>
            <p:cNvPr id="158" name="Straight Arrow Connector 157"/>
            <p:cNvCxnSpPr/>
            <p:nvPr/>
          </p:nvCxnSpPr>
          <p:spPr>
            <a:xfrm rot="16200000" flipH="1">
              <a:off x="6522720" y="4556760"/>
              <a:ext cx="152400" cy="152400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>
              <a:off x="7772400" y="4191000"/>
              <a:ext cx="228600" cy="1588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6019800" y="2743200"/>
              <a:ext cx="152400" cy="1588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5747068" y="2921000"/>
            <a:ext cx="1705292" cy="1864043"/>
            <a:chOff x="5747068" y="2921000"/>
            <a:chExt cx="1705292" cy="1864043"/>
          </a:xfrm>
        </p:grpSpPr>
        <p:graphicFrame>
          <p:nvGraphicFramePr>
            <p:cNvPr id="166" name="Object 5"/>
            <p:cNvGraphicFramePr>
              <a:graphicFrameLocks noChangeAspect="1"/>
            </p:cNvGraphicFramePr>
            <p:nvPr/>
          </p:nvGraphicFramePr>
          <p:xfrm>
            <a:off x="7071360" y="3754437"/>
            <a:ext cx="3810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0" name="Equation" r:id="rId5" imgW="101520" imgH="215640" progId="Equation.3">
                    <p:embed/>
                  </p:oleObj>
                </mc:Choice>
                <mc:Fallback>
                  <p:oleObj name="Equation" r:id="rId5" imgW="1015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1360" y="3754437"/>
                          <a:ext cx="381000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" name="Object 5"/>
            <p:cNvGraphicFramePr>
              <a:graphicFrameLocks noChangeAspect="1"/>
            </p:cNvGraphicFramePr>
            <p:nvPr/>
          </p:nvGraphicFramePr>
          <p:xfrm>
            <a:off x="6047105" y="4297680"/>
            <a:ext cx="231775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1" name="Equation" r:id="rId7" imgW="126720" imgH="241200" progId="Equation.3">
                    <p:embed/>
                  </p:oleObj>
                </mc:Choice>
                <mc:Fallback>
                  <p:oleObj name="Equation" r:id="rId7" imgW="126720" imgH="24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7105" y="4297680"/>
                          <a:ext cx="231775" cy="487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" name="Object 5"/>
            <p:cNvGraphicFramePr>
              <a:graphicFrameLocks noChangeAspect="1"/>
            </p:cNvGraphicFramePr>
            <p:nvPr/>
          </p:nvGraphicFramePr>
          <p:xfrm>
            <a:off x="5747068" y="2921000"/>
            <a:ext cx="231775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2" name="Equation" r:id="rId9" imgW="126720" imgH="215640" progId="Equation.3">
                    <p:embed/>
                  </p:oleObj>
                </mc:Choice>
                <mc:Fallback>
                  <p:oleObj name="Equation" r:id="rId9" imgW="126720" imgH="215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7068" y="2921000"/>
                          <a:ext cx="231775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114800" y="3810000"/>
          <a:ext cx="3810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3" name="Equation" r:id="rId11" imgW="101520" imgH="215640" progId="Equation.3">
                  <p:embed/>
                </p:oleObj>
              </mc:Choice>
              <mc:Fallback>
                <p:oleObj name="Equation" r:id="rId11" imgW="1015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0"/>
                        <a:ext cx="38100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1447800" y="3886200"/>
          <a:ext cx="4429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4" name="Equation" r:id="rId12" imgW="215640" imgH="215640" progId="Equation.3">
                  <p:embed/>
                </p:oleObj>
              </mc:Choice>
              <mc:Fallback>
                <p:oleObj name="Equation" r:id="rId12" imgW="21564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44291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2162175" y="2794000"/>
          <a:ext cx="4762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5" name="Equation" r:id="rId14" imgW="126720" imgH="241200" progId="Equation.3">
                  <p:embed/>
                </p:oleObj>
              </mc:Choice>
              <mc:Fallback>
                <p:oleObj name="Equation" r:id="rId14" imgW="12672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2794000"/>
                        <a:ext cx="47625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2133600" y="5410200"/>
          <a:ext cx="4619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6" name="Equation" r:id="rId16" imgW="241200" imgH="241200" progId="Equation.3">
                  <p:embed/>
                </p:oleObj>
              </mc:Choice>
              <mc:Fallback>
                <p:oleObj name="Equation" r:id="rId16" imgW="24120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10200"/>
                        <a:ext cx="46196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19750</TotalTime>
  <Words>2364</Words>
  <Application>Microsoft Office PowerPoint</Application>
  <PresentationFormat>On-screen Show (4:3)</PresentationFormat>
  <Paragraphs>506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Calisto MT</vt:lpstr>
      <vt:lpstr>Comic Sans MS</vt:lpstr>
      <vt:lpstr>Office Theme</vt:lpstr>
      <vt:lpstr>Equation</vt:lpstr>
      <vt:lpstr>معادلة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Dr. Kunwar</cp:lastModifiedBy>
  <cp:revision>429</cp:revision>
  <dcterms:created xsi:type="dcterms:W3CDTF">2009-10-06T19:10:23Z</dcterms:created>
  <dcterms:modified xsi:type="dcterms:W3CDTF">2017-10-08T14:43:38Z</dcterms:modified>
</cp:coreProperties>
</file>