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78" r:id="rId4"/>
    <p:sldId id="313" r:id="rId5"/>
    <p:sldId id="277" r:id="rId6"/>
    <p:sldId id="257" r:id="rId7"/>
    <p:sldId id="260" r:id="rId8"/>
    <p:sldId id="261" r:id="rId9"/>
    <p:sldId id="262" r:id="rId10"/>
    <p:sldId id="323" r:id="rId11"/>
    <p:sldId id="324" r:id="rId12"/>
    <p:sldId id="266" r:id="rId13"/>
    <p:sldId id="326" r:id="rId14"/>
    <p:sldId id="265" r:id="rId15"/>
    <p:sldId id="264" r:id="rId16"/>
    <p:sldId id="268" r:id="rId17"/>
    <p:sldId id="325" r:id="rId18"/>
    <p:sldId id="263" r:id="rId19"/>
    <p:sldId id="310" r:id="rId20"/>
    <p:sldId id="311" r:id="rId21"/>
    <p:sldId id="316" r:id="rId22"/>
    <p:sldId id="317" r:id="rId23"/>
    <p:sldId id="318" r:id="rId24"/>
    <p:sldId id="280" r:id="rId25"/>
    <p:sldId id="281" r:id="rId26"/>
    <p:sldId id="289" r:id="rId27"/>
    <p:sldId id="282" r:id="rId28"/>
    <p:sldId id="285" r:id="rId29"/>
    <p:sldId id="283" r:id="rId30"/>
    <p:sldId id="314" r:id="rId31"/>
    <p:sldId id="315" r:id="rId32"/>
    <p:sldId id="319" r:id="rId33"/>
    <p:sldId id="292" r:id="rId34"/>
    <p:sldId id="320" r:id="rId35"/>
    <p:sldId id="321" r:id="rId36"/>
    <p:sldId id="322" r:id="rId37"/>
    <p:sldId id="30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293" r:id="rId48"/>
    <p:sldId id="294" r:id="rId49"/>
    <p:sldId id="295" r:id="rId50"/>
    <p:sldId id="296" r:id="rId51"/>
    <p:sldId id="297" r:id="rId52"/>
    <p:sldId id="298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660"/>
  </p:normalViewPr>
  <p:slideViewPr>
    <p:cSldViewPr>
      <p:cViewPr varScale="1">
        <p:scale>
          <a:sx n="68" d="100"/>
          <a:sy n="68" d="100"/>
        </p:scale>
        <p:origin x="7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14.wmf"/><Relationship Id="rId7" Type="http://schemas.openxmlformats.org/officeDocument/2006/relationships/image" Target="../media/image2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23.wmf"/><Relationship Id="rId10" Type="http://schemas.openxmlformats.org/officeDocument/2006/relationships/image" Target="../media/image27.wmf"/><Relationship Id="rId4" Type="http://schemas.openxmlformats.org/officeDocument/2006/relationships/image" Target="../media/image22.wmf"/><Relationship Id="rId9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14.wmf"/><Relationship Id="rId7" Type="http://schemas.openxmlformats.org/officeDocument/2006/relationships/image" Target="../media/image30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20.wmf"/><Relationship Id="rId5" Type="http://schemas.openxmlformats.org/officeDocument/2006/relationships/image" Target="../media/image29.wmf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29E1-EDB8-4589-8191-E4296DA36214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24EC-CED1-4A74-B956-D518C8876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29E1-EDB8-4589-8191-E4296DA36214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24EC-CED1-4A74-B956-D518C8876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29E1-EDB8-4589-8191-E4296DA36214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24EC-CED1-4A74-B956-D518C8876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29E1-EDB8-4589-8191-E4296DA36214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24EC-CED1-4A74-B956-D518C8876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29E1-EDB8-4589-8191-E4296DA36214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24EC-CED1-4A74-B956-D518C8876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29E1-EDB8-4589-8191-E4296DA36214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24EC-CED1-4A74-B956-D518C8876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29E1-EDB8-4589-8191-E4296DA36214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24EC-CED1-4A74-B956-D518C8876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29E1-EDB8-4589-8191-E4296DA36214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24EC-CED1-4A74-B956-D518C8876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29E1-EDB8-4589-8191-E4296DA36214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24EC-CED1-4A74-B956-D518C8876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29E1-EDB8-4589-8191-E4296DA36214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24EC-CED1-4A74-B956-D518C8876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29E1-EDB8-4589-8191-E4296DA36214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24EC-CED1-4A74-B956-D518C8876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629E1-EDB8-4589-8191-E4296DA36214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824EC-CED1-4A74-B956-D518C8876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8.png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47.wmf"/><Relationship Id="rId4" Type="http://schemas.openxmlformats.org/officeDocument/2006/relationships/image" Target="../media/image49.png"/><Relationship Id="rId9" Type="http://schemas.openxmlformats.org/officeDocument/2006/relationships/oleObject" Target="../embeddings/oleObject4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47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8.png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47.wmf"/><Relationship Id="rId4" Type="http://schemas.openxmlformats.org/officeDocument/2006/relationships/image" Target="../media/image49.png"/><Relationship Id="rId9" Type="http://schemas.openxmlformats.org/officeDocument/2006/relationships/oleObject" Target="../embeddings/oleObject50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19.wmf"/><Relationship Id="rId3" Type="http://schemas.openxmlformats.org/officeDocument/2006/relationships/oleObject" Target="../embeddings/oleObject8.bin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wmf"/><Relationship Id="rId20" Type="http://schemas.openxmlformats.org/officeDocument/2006/relationships/image" Target="../media/image20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7.wmf"/><Relationship Id="rId22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25.wmf"/><Relationship Id="rId3" Type="http://schemas.openxmlformats.org/officeDocument/2006/relationships/oleObject" Target="../embeddings/oleObject18.bin"/><Relationship Id="rId21" Type="http://schemas.openxmlformats.org/officeDocument/2006/relationships/oleObject" Target="../embeddings/oleObject27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26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17.wmf"/><Relationship Id="rId22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25.wmf"/><Relationship Id="rId3" Type="http://schemas.openxmlformats.org/officeDocument/2006/relationships/oleObject" Target="../embeddings/oleObject28.bin"/><Relationship Id="rId21" Type="http://schemas.openxmlformats.org/officeDocument/2006/relationships/oleObject" Target="../embeddings/oleObject37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wmf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20.wmf"/><Relationship Id="rId22" Type="http://schemas.openxmlformats.org/officeDocument/2006/relationships/image" Target="../media/image3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dirty="0" smtClean="0"/>
              <a:t>Chapter 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1752600"/>
          </a:xfrm>
        </p:spPr>
        <p:txBody>
          <a:bodyPr/>
          <a:lstStyle/>
          <a:p>
            <a:r>
              <a:rPr lang="en-US" dirty="0" smtClean="0"/>
              <a:t>Equilibrium and Elasticity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7315200" cy="2268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675996"/>
            <a:ext cx="2968084" cy="10578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38600" y="283556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TimesTen-Bold"/>
              </a:rPr>
              <a:t>1. </a:t>
            </a:r>
            <a:r>
              <a:rPr lang="en-US" i="1" dirty="0">
                <a:latin typeface="TimesTen-Italic"/>
              </a:rPr>
              <a:t>c, e, </a:t>
            </a:r>
            <a:r>
              <a:rPr lang="en-US" i="1" dirty="0" smtClean="0">
                <a:latin typeface="TimesTen-Italic"/>
              </a:rPr>
              <a:t>f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3077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689"/>
            <a:ext cx="8229600" cy="34340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1843" y="36576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Ten-Bold"/>
              </a:rPr>
              <a:t>2. </a:t>
            </a:r>
            <a:r>
              <a:rPr lang="en-US" dirty="0">
                <a:latin typeface="TimesTen-Roman"/>
              </a:rPr>
              <a:t>(a) no; (b) at site of , perpendicular to plane </a:t>
            </a:r>
            <a:r>
              <a:rPr lang="en-US" dirty="0" smtClean="0">
                <a:latin typeface="TimesTen-Roman"/>
              </a:rPr>
              <a:t>of </a:t>
            </a:r>
            <a:r>
              <a:rPr lang="pt-BR" dirty="0" smtClean="0">
                <a:latin typeface="TimesTen-Roman"/>
              </a:rPr>
              <a:t>figure</a:t>
            </a:r>
            <a:r>
              <a:rPr lang="pt-BR" dirty="0">
                <a:latin typeface="TimesTen-Roman"/>
              </a:rPr>
              <a:t>; (c) 45 </a:t>
            </a:r>
            <a:r>
              <a:rPr lang="pt-BR" dirty="0" smtClean="0">
                <a:latin typeface="TimesTen-Roman"/>
              </a:rPr>
              <a:t>N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381000" y="4419600"/>
            <a:ext cx="4876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Example 0</a:t>
            </a:r>
            <a:endParaRPr lang="en-US" sz="2400" b="1" u="sng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 meter stick balances horizontally on a knife-edge at the 50.0 cm mark. With two 5.00 g coins stacked over the 10.0 cm mark, the stick is found to balance at the 45.5 cm mark. What is the mass of the meter stick? </a:t>
            </a:r>
          </a:p>
          <a:p>
            <a:r>
              <a:rPr lang="en-US" dirty="0" smtClean="0"/>
              <a:t>A) 78.9 × 10</a:t>
            </a:r>
            <a:r>
              <a:rPr lang="en-US" baseline="30000" dirty="0" smtClean="0"/>
              <a:t>−3</a:t>
            </a:r>
            <a:r>
              <a:rPr lang="en-US" dirty="0" smtClean="0"/>
              <a:t>m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724400"/>
            <a:ext cx="314457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318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304800" y="344186"/>
            <a:ext cx="5562600" cy="18288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Example 1</a:t>
            </a:r>
          </a:p>
          <a:p>
            <a:r>
              <a:rPr lang="en-US" dirty="0" smtClean="0"/>
              <a:t>A </a:t>
            </a:r>
            <a:r>
              <a:rPr lang="en-US" dirty="0"/>
              <a:t>uniform steel bar of length 3.0 m and weight 20 N rests on two supports (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) at its ends. A block of weight W = 30 N is placed at a distance 1.0 m from </a:t>
            </a:r>
            <a:r>
              <a:rPr lang="en-US" i="1" dirty="0"/>
              <a:t>A</a:t>
            </a:r>
            <a:r>
              <a:rPr lang="en-US" dirty="0"/>
              <a:t> (see Fig. 4). The forces on the supports A and B respectively are: (Ans:30 N and 20 N)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04800"/>
            <a:ext cx="289321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304800" y="3200400"/>
            <a:ext cx="4141237" cy="3505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Example 2 </a:t>
            </a:r>
          </a:p>
          <a:p>
            <a:r>
              <a:rPr lang="en-US" dirty="0" smtClean="0"/>
              <a:t>Forces F</a:t>
            </a:r>
            <a:r>
              <a:rPr lang="en-US" baseline="-25000" dirty="0" smtClean="0"/>
              <a:t>1</a:t>
            </a:r>
            <a:r>
              <a:rPr lang="en-US" dirty="0" smtClean="0"/>
              <a:t>, F</a:t>
            </a:r>
            <a:r>
              <a:rPr lang="en-US" baseline="-25000" dirty="0" smtClean="0"/>
              <a:t>2</a:t>
            </a:r>
            <a:r>
              <a:rPr lang="en-US" dirty="0" smtClean="0"/>
              <a:t> and F</a:t>
            </a:r>
            <a:r>
              <a:rPr lang="en-US" baseline="-25000" dirty="0" smtClean="0"/>
              <a:t>3</a:t>
            </a:r>
            <a:r>
              <a:rPr lang="en-US" dirty="0" smtClean="0"/>
              <a:t> acts on the structure of Fig 12-30, shown in the overhead view. We wish to put the structure in equilibrium by applying a forth force at a point such as P. The forth force has vector components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h</a:t>
            </a:r>
            <a:r>
              <a:rPr lang="en-US" dirty="0" smtClean="0"/>
              <a:t> and F</a:t>
            </a:r>
            <a:r>
              <a:rPr lang="en-US" baseline="-25000" dirty="0" smtClean="0"/>
              <a:t>v</a:t>
            </a:r>
            <a:r>
              <a:rPr lang="en-US" dirty="0" smtClean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 smtClean="0"/>
              <a:t>are given a = 2m, b = 3m, c = 1 m, F</a:t>
            </a:r>
            <a:r>
              <a:rPr lang="en-US" baseline="-25000" dirty="0" smtClean="0"/>
              <a:t>1</a:t>
            </a:r>
            <a:r>
              <a:rPr lang="en-US" dirty="0" smtClean="0"/>
              <a:t> = 20N, F</a:t>
            </a:r>
            <a:r>
              <a:rPr lang="en-US" baseline="-25000" dirty="0" smtClean="0"/>
              <a:t>2</a:t>
            </a:r>
            <a:r>
              <a:rPr lang="en-US" dirty="0" smtClean="0"/>
              <a:t> = 10N and F</a:t>
            </a:r>
            <a:r>
              <a:rPr lang="en-US" baseline="-25000" dirty="0" smtClean="0"/>
              <a:t>3</a:t>
            </a:r>
            <a:r>
              <a:rPr lang="en-US" dirty="0" smtClean="0"/>
              <a:t> = 5N.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Find </a:t>
            </a:r>
            <a:r>
              <a:rPr lang="en-US" dirty="0" smtClean="0"/>
              <a:t>(a)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h</a:t>
            </a:r>
            <a:r>
              <a:rPr lang="en-US" dirty="0" smtClean="0"/>
              <a:t>, (b) F</a:t>
            </a:r>
            <a:r>
              <a:rPr lang="en-US" baseline="-25000" dirty="0" smtClean="0"/>
              <a:t>v</a:t>
            </a:r>
            <a:r>
              <a:rPr lang="en-US" dirty="0" smtClean="0"/>
              <a:t>, and (c) d.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037" y="3461599"/>
            <a:ext cx="4393163" cy="2444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40" y="304800"/>
            <a:ext cx="8581589" cy="533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15200" y="5943600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TimesTen-Bold"/>
              </a:rPr>
              <a:t>3. </a:t>
            </a:r>
            <a:r>
              <a:rPr lang="pt-BR" i="1" dirty="0">
                <a:latin typeface="TimesTen-Italic"/>
              </a:rPr>
              <a:t>d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8791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381000"/>
            <a:ext cx="2149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Example 3</a:t>
            </a:r>
            <a:endParaRPr lang="en-US" sz="3600" b="1" dirty="0">
              <a:solidFill>
                <a:srgbClr val="00B050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381000" y="1371600"/>
            <a:ext cx="5410200" cy="5257800"/>
            <a:chOff x="381000" y="381000"/>
            <a:chExt cx="5410200" cy="5257800"/>
          </a:xfrm>
        </p:grpSpPr>
        <p:grpSp>
          <p:nvGrpSpPr>
            <p:cNvPr id="7" name="Group 6"/>
            <p:cNvGrpSpPr/>
            <p:nvPr/>
          </p:nvGrpSpPr>
          <p:grpSpPr>
            <a:xfrm>
              <a:off x="381000" y="381000"/>
              <a:ext cx="5410200" cy="5257800"/>
              <a:chOff x="381000" y="685800"/>
              <a:chExt cx="5181600" cy="5640218"/>
            </a:xfrm>
          </p:grpSpPr>
          <p:pic>
            <p:nvPicPr>
              <p:cNvPr id="3" name="Picture 4" descr="F12_0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1000" y="685800"/>
                <a:ext cx="4876800" cy="5640218"/>
              </a:xfrm>
              <a:prstGeom prst="rect">
                <a:avLst/>
              </a:prstGeom>
              <a:noFill/>
            </p:spPr>
          </p:pic>
          <p:sp>
            <p:nvSpPr>
              <p:cNvPr id="4" name="Rectangle 3"/>
              <p:cNvSpPr/>
              <p:nvPr/>
            </p:nvSpPr>
            <p:spPr>
              <a:xfrm>
                <a:off x="2971800" y="685800"/>
                <a:ext cx="2590800" cy="5029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774466" y="838200"/>
              <a:ext cx="1831596" cy="4391799"/>
              <a:chOff x="774466" y="838200"/>
              <a:chExt cx="1831596" cy="4391799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789996" y="3355041"/>
                <a:ext cx="572204" cy="912159"/>
                <a:chOff x="1295400" y="2819400"/>
                <a:chExt cx="412292" cy="838200"/>
              </a:xfrm>
            </p:grpSpPr>
            <p:cxnSp>
              <p:nvCxnSpPr>
                <p:cNvPr id="22" name="Straight Arrow Connector 21"/>
                <p:cNvCxnSpPr/>
                <p:nvPr/>
              </p:nvCxnSpPr>
              <p:spPr>
                <a:xfrm rot="16200000" flipV="1">
                  <a:off x="1181894" y="3390106"/>
                  <a:ext cx="533400" cy="1588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/>
                <p:cNvSpPr txBox="1"/>
                <p:nvPr/>
              </p:nvSpPr>
              <p:spPr>
                <a:xfrm>
                  <a:off x="1295400" y="2819400"/>
                  <a:ext cx="4122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B050"/>
                      </a:solidFill>
                    </a:rPr>
                    <a:t>N</a:t>
                  </a:r>
                  <a:r>
                    <a:rPr lang="en-US" baseline="-25000" dirty="0">
                      <a:solidFill>
                        <a:srgbClr val="00B050"/>
                      </a:solidFill>
                    </a:rPr>
                    <a:t>1</a:t>
                  </a:r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1320563" y="3144366"/>
                <a:ext cx="660637" cy="812298"/>
                <a:chOff x="1320563" y="3144366"/>
                <a:chExt cx="660637" cy="812298"/>
              </a:xfrm>
            </p:grpSpPr>
            <p:cxnSp>
              <p:nvCxnSpPr>
                <p:cNvPr id="18" name="Straight Arrow Connector 17"/>
                <p:cNvCxnSpPr/>
                <p:nvPr/>
              </p:nvCxnSpPr>
              <p:spPr>
                <a:xfrm rot="5400000">
                  <a:off x="1294149" y="3433497"/>
                  <a:ext cx="580465" cy="2204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/>
                <p:cNvSpPr txBox="1"/>
                <p:nvPr/>
              </p:nvSpPr>
              <p:spPr>
                <a:xfrm>
                  <a:off x="1320563" y="3587332"/>
                  <a:ext cx="6606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mg</a:t>
                  </a:r>
                  <a:endParaRPr lang="en-US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774466" y="838200"/>
                <a:ext cx="1206734" cy="401920"/>
                <a:chOff x="609600" y="1066800"/>
                <a:chExt cx="1206734" cy="401920"/>
              </a:xfrm>
            </p:grpSpPr>
            <p:cxnSp>
              <p:nvCxnSpPr>
                <p:cNvPr id="27" name="Straight Arrow Connector 26"/>
                <p:cNvCxnSpPr/>
                <p:nvPr/>
              </p:nvCxnSpPr>
              <p:spPr>
                <a:xfrm>
                  <a:off x="609600" y="1232647"/>
                  <a:ext cx="740286" cy="1728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27"/>
                <p:cNvSpPr txBox="1"/>
                <p:nvPr/>
              </p:nvSpPr>
              <p:spPr>
                <a:xfrm>
                  <a:off x="1244130" y="1066800"/>
                  <a:ext cx="572204" cy="4019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B050"/>
                      </a:solidFill>
                    </a:rPr>
                    <a:t>N</a:t>
                  </a:r>
                  <a:r>
                    <a:rPr lang="en-US" baseline="-25000" dirty="0" smtClean="0">
                      <a:solidFill>
                        <a:srgbClr val="00B050"/>
                      </a:solidFill>
                    </a:rPr>
                    <a:t>2</a:t>
                  </a:r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1046490" y="2590801"/>
                <a:ext cx="490840" cy="805611"/>
                <a:chOff x="1046490" y="2590801"/>
                <a:chExt cx="490840" cy="805611"/>
              </a:xfrm>
            </p:grpSpPr>
            <p:cxnSp>
              <p:nvCxnSpPr>
                <p:cNvPr id="20" name="Straight Arrow Connector 19"/>
                <p:cNvCxnSpPr/>
                <p:nvPr/>
              </p:nvCxnSpPr>
              <p:spPr>
                <a:xfrm rot="16200000" flipH="1">
                  <a:off x="1083025" y="2873726"/>
                  <a:ext cx="571500" cy="5649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/>
                <p:cNvSpPr txBox="1"/>
                <p:nvPr/>
              </p:nvSpPr>
              <p:spPr>
                <a:xfrm>
                  <a:off x="1046490" y="3027080"/>
                  <a:ext cx="4908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M</a:t>
                  </a:r>
                  <a:r>
                    <a:rPr lang="en-US" dirty="0" smtClean="0"/>
                    <a:t>g</a:t>
                  </a:r>
                  <a:endParaRPr lang="en-US" dirty="0"/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1600200" y="2590800"/>
                <a:ext cx="1005862" cy="2181999"/>
                <a:chOff x="1600200" y="2590800"/>
                <a:chExt cx="1005862" cy="2181999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>
                  <a:off x="762000" y="3429000"/>
                  <a:ext cx="16764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5" name="Group 44"/>
                <p:cNvGrpSpPr/>
                <p:nvPr/>
              </p:nvGrpSpPr>
              <p:grpSpPr>
                <a:xfrm>
                  <a:off x="1600201" y="4191000"/>
                  <a:ext cx="1005861" cy="581799"/>
                  <a:chOff x="1600201" y="4191000"/>
                  <a:chExt cx="1005861" cy="581799"/>
                </a:xfrm>
              </p:grpSpPr>
              <p:sp>
                <p:nvSpPr>
                  <p:cNvPr id="39" name="Left Brace 38"/>
                  <p:cNvSpPr/>
                  <p:nvPr/>
                </p:nvSpPr>
                <p:spPr>
                  <a:xfrm rot="16200000">
                    <a:off x="1657351" y="4133850"/>
                    <a:ext cx="342900" cy="457199"/>
                  </a:xfrm>
                  <a:prstGeom prst="leftBrac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2209800" y="4495800"/>
                    <a:ext cx="396262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a/3</a:t>
                    </a:r>
                    <a:endParaRPr lang="en-US" sz="1200" dirty="0"/>
                  </a:p>
                </p:txBody>
              </p:sp>
              <p:cxnSp>
                <p:nvCxnSpPr>
                  <p:cNvPr id="43" name="Straight Arrow Connector 42"/>
                  <p:cNvCxnSpPr/>
                  <p:nvPr/>
                </p:nvCxnSpPr>
                <p:spPr>
                  <a:xfrm rot="10800000">
                    <a:off x="1981200" y="4343400"/>
                    <a:ext cx="381000" cy="22860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3" name="Group 52"/>
              <p:cNvGrpSpPr/>
              <p:nvPr/>
            </p:nvGrpSpPr>
            <p:grpSpPr>
              <a:xfrm>
                <a:off x="1371600" y="2590800"/>
                <a:ext cx="1234462" cy="2639199"/>
                <a:chOff x="1371600" y="2590800"/>
                <a:chExt cx="1234462" cy="2639199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 rot="5400000">
                  <a:off x="533400" y="3429000"/>
                  <a:ext cx="16764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9" name="Group 48"/>
                <p:cNvGrpSpPr/>
                <p:nvPr/>
              </p:nvGrpSpPr>
              <p:grpSpPr>
                <a:xfrm>
                  <a:off x="1371602" y="4343400"/>
                  <a:ext cx="1234460" cy="886599"/>
                  <a:chOff x="1371602" y="4343400"/>
                  <a:chExt cx="1234460" cy="886599"/>
                </a:xfrm>
              </p:grpSpPr>
              <p:sp>
                <p:nvSpPr>
                  <p:cNvPr id="41" name="Left Brace 40"/>
                  <p:cNvSpPr/>
                  <p:nvPr/>
                </p:nvSpPr>
                <p:spPr>
                  <a:xfrm rot="16200000">
                    <a:off x="1638300" y="4076702"/>
                    <a:ext cx="152401" cy="685798"/>
                  </a:xfrm>
                  <a:prstGeom prst="leftBrac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7" name="Straight Arrow Connector 46"/>
                  <p:cNvCxnSpPr/>
                  <p:nvPr/>
                </p:nvCxnSpPr>
                <p:spPr>
                  <a:xfrm rot="16200000" flipV="1">
                    <a:off x="1752600" y="4495800"/>
                    <a:ext cx="381000" cy="38100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2209800" y="4953000"/>
                    <a:ext cx="396262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a/2</a:t>
                    </a:r>
                    <a:endParaRPr lang="en-US" sz="1200" dirty="0"/>
                  </a:p>
                </p:txBody>
              </p:sp>
            </p:grpSp>
          </p:grpSp>
          <p:grpSp>
            <p:nvGrpSpPr>
              <p:cNvPr id="52" name="Group 51"/>
              <p:cNvGrpSpPr/>
              <p:nvPr/>
            </p:nvGrpSpPr>
            <p:grpSpPr>
              <a:xfrm>
                <a:off x="990600" y="3962400"/>
                <a:ext cx="1045086" cy="369332"/>
                <a:chOff x="990600" y="3962400"/>
                <a:chExt cx="1045086" cy="369332"/>
              </a:xfrm>
            </p:grpSpPr>
            <p:cxnSp>
              <p:nvCxnSpPr>
                <p:cNvPr id="29" name="Straight Arrow Connector 28"/>
                <p:cNvCxnSpPr/>
                <p:nvPr/>
              </p:nvCxnSpPr>
              <p:spPr>
                <a:xfrm flipH="1">
                  <a:off x="1295400" y="4191000"/>
                  <a:ext cx="740286" cy="1728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Box 50"/>
                <p:cNvSpPr txBox="1"/>
                <p:nvPr/>
              </p:nvSpPr>
              <p:spPr>
                <a:xfrm>
                  <a:off x="990600" y="3962400"/>
                  <a:ext cx="3369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</a:t>
                  </a:r>
                  <a:r>
                    <a:rPr lang="en-US" baseline="-25000" dirty="0" smtClean="0"/>
                    <a:t>f</a:t>
                  </a:r>
                  <a:endParaRPr lang="en-US" baseline="-25000" dirty="0"/>
                </a:p>
              </p:txBody>
            </p:sp>
          </p:grpSp>
        </p:grpSp>
      </p:grpSp>
      <p:sp>
        <p:nvSpPr>
          <p:cNvPr id="54" name="TextBox 53"/>
          <p:cNvSpPr txBox="1"/>
          <p:nvPr/>
        </p:nvSpPr>
        <p:spPr>
          <a:xfrm>
            <a:off x="3505200" y="457200"/>
            <a:ext cx="548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Provided : m = 45 kg, L = 12m, M = 72Kg, h = 9.3m, Com of ladder = L/3, Firefighter = L/2.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Find N</a:t>
            </a:r>
            <a:r>
              <a:rPr lang="en-US" baseline="-25000" dirty="0" smtClean="0"/>
              <a:t>1</a:t>
            </a:r>
            <a:r>
              <a:rPr lang="en-US" dirty="0" smtClean="0"/>
              <a:t> and N</a:t>
            </a:r>
            <a:r>
              <a:rPr lang="en-US" baseline="-25000" dirty="0" smtClean="0"/>
              <a:t>2</a:t>
            </a:r>
            <a:endParaRPr lang="en-US" baseline="-25000" dirty="0"/>
          </a:p>
          <a:p>
            <a:r>
              <a:rPr lang="en-US" dirty="0" err="1" smtClean="0"/>
              <a:t>Ans</a:t>
            </a:r>
            <a:r>
              <a:rPr lang="en-US" dirty="0" smtClean="0">
                <a:sym typeface="Wingdings" pitchFamily="2" charset="2"/>
              </a:rPr>
              <a:t>: (a) N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= 410 N</a:t>
            </a:r>
            <a:r>
              <a:rPr lang="en-US" dirty="0" smtClean="0"/>
              <a:t> (b) N</a:t>
            </a:r>
            <a:r>
              <a:rPr lang="en-US" baseline="-25000" dirty="0" smtClean="0"/>
              <a:t>1</a:t>
            </a:r>
            <a:r>
              <a:rPr lang="en-US" dirty="0" smtClean="0"/>
              <a:t> = 1100 N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6773612" y="2152018"/>
            <a:ext cx="1608388" cy="3639183"/>
            <a:chOff x="5203312" y="2152018"/>
            <a:chExt cx="1608388" cy="3639183"/>
          </a:xfrm>
        </p:grpSpPr>
        <p:grpSp>
          <p:nvGrpSpPr>
            <p:cNvPr id="55" name="Group 54"/>
            <p:cNvGrpSpPr/>
            <p:nvPr/>
          </p:nvGrpSpPr>
          <p:grpSpPr>
            <a:xfrm>
              <a:off x="6239496" y="4738309"/>
              <a:ext cx="572204" cy="912159"/>
              <a:chOff x="1295400" y="2819400"/>
              <a:chExt cx="412292" cy="838200"/>
            </a:xfrm>
          </p:grpSpPr>
          <p:cxnSp>
            <p:nvCxnSpPr>
              <p:cNvPr id="56" name="Straight Arrow Connector 55"/>
              <p:cNvCxnSpPr/>
              <p:nvPr/>
            </p:nvCxnSpPr>
            <p:spPr>
              <a:xfrm rot="16200000" flipV="1">
                <a:off x="1181894" y="3390106"/>
                <a:ext cx="533400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1295400" y="2819400"/>
                <a:ext cx="412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</a:rPr>
                  <a:t>N</a:t>
                </a:r>
                <a:r>
                  <a:rPr lang="en-US" baseline="-25000" dirty="0">
                    <a:solidFill>
                      <a:srgbClr val="00B050"/>
                    </a:solidFill>
                  </a:rPr>
                  <a:t>1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5203312" y="2152018"/>
              <a:ext cx="1273688" cy="3639183"/>
              <a:chOff x="3886198" y="2152018"/>
              <a:chExt cx="1273688" cy="3639183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3898666" y="2152018"/>
                <a:ext cx="1206734" cy="401920"/>
                <a:chOff x="609600" y="1066800"/>
                <a:chExt cx="1206734" cy="401920"/>
              </a:xfrm>
            </p:grpSpPr>
            <p:cxnSp>
              <p:nvCxnSpPr>
                <p:cNvPr id="59" name="Straight Arrow Connector 58"/>
                <p:cNvCxnSpPr/>
                <p:nvPr/>
              </p:nvCxnSpPr>
              <p:spPr>
                <a:xfrm>
                  <a:off x="609600" y="1232647"/>
                  <a:ext cx="740286" cy="1728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59"/>
                <p:cNvSpPr txBox="1"/>
                <p:nvPr/>
              </p:nvSpPr>
              <p:spPr>
                <a:xfrm>
                  <a:off x="1244130" y="1066800"/>
                  <a:ext cx="572204" cy="4019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B050"/>
                      </a:solidFill>
                    </a:rPr>
                    <a:t>N</a:t>
                  </a:r>
                  <a:r>
                    <a:rPr lang="en-US" baseline="-25000" dirty="0" smtClean="0">
                      <a:solidFill>
                        <a:srgbClr val="00B050"/>
                      </a:solidFill>
                    </a:rPr>
                    <a:t>2</a:t>
                  </a:r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4114800" y="5345668"/>
                <a:ext cx="1045086" cy="369332"/>
                <a:chOff x="990600" y="3962400"/>
                <a:chExt cx="1045086" cy="369332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flipH="1">
                  <a:off x="1295400" y="4191000"/>
                  <a:ext cx="740286" cy="1728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TextBox 65"/>
                <p:cNvSpPr txBox="1"/>
                <p:nvPr/>
              </p:nvSpPr>
              <p:spPr>
                <a:xfrm>
                  <a:off x="990600" y="3962400"/>
                  <a:ext cx="3369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</a:t>
                  </a:r>
                  <a:r>
                    <a:rPr lang="en-US" baseline="-25000" dirty="0" smtClean="0"/>
                    <a:t>f</a:t>
                  </a:r>
                  <a:endParaRPr lang="en-US" baseline="-25000" dirty="0"/>
                </a:p>
              </p:txBody>
            </p:sp>
          </p:grpSp>
          <p:sp>
            <p:nvSpPr>
              <p:cNvPr id="67" name="Rectangle 66"/>
              <p:cNvSpPr/>
              <p:nvPr/>
            </p:nvSpPr>
            <p:spPr>
              <a:xfrm rot="20429361">
                <a:off x="4513013" y="2190827"/>
                <a:ext cx="45719" cy="354647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4191000" y="3962400"/>
                <a:ext cx="490840" cy="805611"/>
                <a:chOff x="1046490" y="2590801"/>
                <a:chExt cx="490840" cy="805611"/>
              </a:xfrm>
            </p:grpSpPr>
            <p:cxnSp>
              <p:nvCxnSpPr>
                <p:cNvPr id="69" name="Straight Arrow Connector 68"/>
                <p:cNvCxnSpPr/>
                <p:nvPr/>
              </p:nvCxnSpPr>
              <p:spPr>
                <a:xfrm rot="16200000" flipH="1">
                  <a:off x="1083025" y="2873726"/>
                  <a:ext cx="571500" cy="5649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TextBox 69"/>
                <p:cNvSpPr txBox="1"/>
                <p:nvPr/>
              </p:nvSpPr>
              <p:spPr>
                <a:xfrm>
                  <a:off x="1046490" y="3027080"/>
                  <a:ext cx="4908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M</a:t>
                  </a:r>
                  <a:r>
                    <a:rPr lang="en-US" dirty="0" smtClean="0"/>
                    <a:t>g</a:t>
                  </a:r>
                  <a:endParaRPr lang="en-US" dirty="0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4385960" y="4493664"/>
                <a:ext cx="478016" cy="840336"/>
                <a:chOff x="1046490" y="2590801"/>
                <a:chExt cx="478016" cy="840336"/>
              </a:xfrm>
            </p:grpSpPr>
            <p:cxnSp>
              <p:nvCxnSpPr>
                <p:cNvPr id="62" name="Straight Arrow Connector 61"/>
                <p:cNvCxnSpPr/>
                <p:nvPr/>
              </p:nvCxnSpPr>
              <p:spPr>
                <a:xfrm rot="16200000" flipH="1">
                  <a:off x="1083025" y="2873726"/>
                  <a:ext cx="571500" cy="5649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/>
                <p:cNvSpPr txBox="1"/>
                <p:nvPr/>
              </p:nvSpPr>
              <p:spPr>
                <a:xfrm>
                  <a:off x="1046490" y="3061805"/>
                  <a:ext cx="4780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mg</a:t>
                  </a:r>
                  <a:endParaRPr lang="en-US" dirty="0"/>
                </a:p>
              </p:txBody>
            </p:sp>
          </p:grpSp>
          <p:sp>
            <p:nvSpPr>
              <p:cNvPr id="71" name="Oval 70"/>
              <p:cNvSpPr/>
              <p:nvPr/>
            </p:nvSpPr>
            <p:spPr>
              <a:xfrm flipH="1">
                <a:off x="4712825" y="4495800"/>
                <a:ext cx="45719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 flipH="1">
                <a:off x="4495800" y="3962400"/>
                <a:ext cx="45719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3886198" y="2286003"/>
                <a:ext cx="838201" cy="3505198"/>
                <a:chOff x="3886198" y="2286003"/>
                <a:chExt cx="838201" cy="3505198"/>
              </a:xfrm>
            </p:grpSpPr>
            <p:cxnSp>
              <p:nvCxnSpPr>
                <p:cNvPr id="73" name="Straight Connector 72"/>
                <p:cNvCxnSpPr/>
                <p:nvPr/>
              </p:nvCxnSpPr>
              <p:spPr>
                <a:xfrm rot="5400000">
                  <a:off x="2209800" y="3962401"/>
                  <a:ext cx="3352798" cy="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5400000">
                  <a:off x="2842550" y="4114801"/>
                  <a:ext cx="3352798" cy="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5400000">
                  <a:off x="3048000" y="4114801"/>
                  <a:ext cx="3352798" cy="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228600" y="792091"/>
            <a:ext cx="3581400" cy="5837309"/>
            <a:chOff x="0" y="152399"/>
            <a:chExt cx="3581400" cy="5837309"/>
          </a:xfrm>
        </p:grpSpPr>
        <p:grpSp>
          <p:nvGrpSpPr>
            <p:cNvPr id="50" name="Group 49"/>
            <p:cNvGrpSpPr/>
            <p:nvPr/>
          </p:nvGrpSpPr>
          <p:grpSpPr>
            <a:xfrm>
              <a:off x="0" y="152399"/>
              <a:ext cx="3581400" cy="5837309"/>
              <a:chOff x="0" y="152399"/>
              <a:chExt cx="3581400" cy="5837309"/>
            </a:xfrm>
          </p:grpSpPr>
          <p:pic>
            <p:nvPicPr>
              <p:cNvPr id="2" name="Picture 4" descr="F12_0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6037" y="152399"/>
                <a:ext cx="3535363" cy="5837309"/>
              </a:xfrm>
              <a:prstGeom prst="rect">
                <a:avLst/>
              </a:prstGeom>
              <a:noFill/>
            </p:spPr>
          </p:pic>
          <p:sp>
            <p:nvSpPr>
              <p:cNvPr id="4" name="Rectangle 3"/>
              <p:cNvSpPr/>
              <p:nvPr/>
            </p:nvSpPr>
            <p:spPr>
              <a:xfrm>
                <a:off x="0" y="3200400"/>
                <a:ext cx="3581400" cy="2438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85797" y="1450041"/>
              <a:ext cx="359394" cy="912159"/>
              <a:chOff x="1295401" y="2819400"/>
              <a:chExt cx="258956" cy="838200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rot="16200000" flipV="1">
                <a:off x="1181894" y="3390106"/>
                <a:ext cx="533400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1295401" y="2819400"/>
                <a:ext cx="258956" cy="339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00B050"/>
                    </a:solidFill>
                  </a:rPr>
                  <a:t>F</a:t>
                </a:r>
                <a:r>
                  <a:rPr lang="en-US" i="1" baseline="-25000" dirty="0" smtClean="0">
                    <a:solidFill>
                      <a:srgbClr val="00B050"/>
                    </a:solidFill>
                  </a:rPr>
                  <a:t>v</a:t>
                </a:r>
                <a:endParaRPr lang="en-US" i="1" baseline="-25000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895605" y="1676400"/>
              <a:ext cx="335477" cy="912159"/>
              <a:chOff x="1270378" y="2819400"/>
              <a:chExt cx="241722" cy="838200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rot="16200000" flipV="1">
                <a:off x="1181894" y="3390106"/>
                <a:ext cx="533400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1270378" y="2819400"/>
                <a:ext cx="241722" cy="339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 smtClean="0">
                    <a:solidFill>
                      <a:srgbClr val="00B050"/>
                    </a:solidFill>
                  </a:rPr>
                  <a:t>T</a:t>
                </a:r>
                <a:r>
                  <a:rPr lang="en-US" i="1" baseline="-25000" dirty="0" err="1" smtClean="0">
                    <a:solidFill>
                      <a:srgbClr val="00B050"/>
                    </a:solidFill>
                  </a:rPr>
                  <a:t>r</a:t>
                </a:r>
                <a:endParaRPr lang="en-US" i="1" baseline="-25000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 flipV="1">
              <a:off x="2840110" y="2745441"/>
              <a:ext cx="500458" cy="912158"/>
              <a:chOff x="1222055" y="2819401"/>
              <a:chExt cx="360597" cy="838199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rot="16200000" flipV="1">
                <a:off x="1181894" y="3390106"/>
                <a:ext cx="533400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 rot="10800000">
                <a:off x="1222055" y="2819401"/>
                <a:ext cx="360597" cy="339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00B050"/>
                    </a:solidFill>
                  </a:rPr>
                  <a:t>Mg</a:t>
                </a:r>
                <a:endParaRPr lang="en-US" i="1" baseline="-25000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 rot="5400000">
              <a:off x="1191178" y="1875697"/>
              <a:ext cx="369332" cy="918410"/>
              <a:chOff x="1291822" y="2813656"/>
              <a:chExt cx="266117" cy="843944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 rot="16200000" flipV="1">
                <a:off x="1181894" y="3390106"/>
                <a:ext cx="533400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 rot="16200000">
                <a:off x="1254599" y="2850879"/>
                <a:ext cx="340564" cy="266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 smtClean="0">
                    <a:solidFill>
                      <a:srgbClr val="00B050"/>
                    </a:solidFill>
                  </a:rPr>
                  <a:t>F</a:t>
                </a:r>
                <a:r>
                  <a:rPr lang="en-US" i="1" baseline="-25000" dirty="0" err="1">
                    <a:solidFill>
                      <a:srgbClr val="00B050"/>
                    </a:solidFill>
                  </a:rPr>
                  <a:t>h</a:t>
                </a:r>
                <a:endParaRPr lang="en-US" i="1" baseline="-25000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 rot="16200000" flipH="1">
              <a:off x="2480329" y="106462"/>
              <a:ext cx="369332" cy="918411"/>
              <a:chOff x="1291822" y="2813655"/>
              <a:chExt cx="266117" cy="843945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 rot="16200000" flipV="1">
                <a:off x="1181894" y="3390106"/>
                <a:ext cx="533400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 rot="16200000">
                <a:off x="1267443" y="2838034"/>
                <a:ext cx="314875" cy="266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solidFill>
                      <a:srgbClr val="00B050"/>
                    </a:solidFill>
                  </a:rPr>
                  <a:t>T</a:t>
                </a:r>
                <a:r>
                  <a:rPr lang="en-US" baseline="-25000" dirty="0" err="1">
                    <a:solidFill>
                      <a:srgbClr val="00B050"/>
                    </a:solidFill>
                  </a:rPr>
                  <a:t>c</a:t>
                </a:r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 flipV="1">
              <a:off x="1824792" y="1447800"/>
              <a:ext cx="486029" cy="912158"/>
              <a:chOff x="1269199" y="2819401"/>
              <a:chExt cx="350201" cy="838199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 rot="16200000" flipV="1">
                <a:off x="1181894" y="3390106"/>
                <a:ext cx="533400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 rot="10800000">
                <a:off x="1269199" y="2819401"/>
                <a:ext cx="350201" cy="339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solidFill>
                      <a:srgbClr val="00B050"/>
                    </a:solidFill>
                  </a:rPr>
                  <a:t>m</a:t>
                </a:r>
                <a:r>
                  <a:rPr lang="en-US" i="1" dirty="0" smtClean="0">
                    <a:solidFill>
                      <a:srgbClr val="00B050"/>
                    </a:solidFill>
                  </a:rPr>
                  <a:t>g</a:t>
                </a:r>
                <a:endParaRPr lang="en-US" i="1" baseline="-25000" dirty="0"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6121126" y="2180109"/>
            <a:ext cx="2608932" cy="3611092"/>
            <a:chOff x="4597126" y="2180109"/>
            <a:chExt cx="2608932" cy="3611092"/>
          </a:xfrm>
        </p:grpSpPr>
        <p:sp>
          <p:nvSpPr>
            <p:cNvPr id="29" name="Rectangle 28"/>
            <p:cNvSpPr/>
            <p:nvPr/>
          </p:nvSpPr>
          <p:spPr>
            <a:xfrm rot="2217327" flipH="1">
              <a:off x="5833900" y="2180109"/>
              <a:ext cx="108966" cy="36032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54"/>
            <p:cNvGrpSpPr/>
            <p:nvPr/>
          </p:nvGrpSpPr>
          <p:grpSpPr>
            <a:xfrm>
              <a:off x="4597126" y="4542662"/>
              <a:ext cx="359393" cy="914603"/>
              <a:chOff x="929189" y="2720363"/>
              <a:chExt cx="258947" cy="840447"/>
            </a:xfrm>
          </p:grpSpPr>
          <p:cxnSp>
            <p:nvCxnSpPr>
              <p:cNvPr id="46" name="Straight Arrow Connector 45"/>
              <p:cNvCxnSpPr/>
              <p:nvPr/>
            </p:nvCxnSpPr>
            <p:spPr>
              <a:xfrm rot="16200000" flipV="1">
                <a:off x="809887" y="3293316"/>
                <a:ext cx="533401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929189" y="2720363"/>
                <a:ext cx="258947" cy="339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/>
                  <a:t>F</a:t>
                </a:r>
                <a:r>
                  <a:rPr lang="en-US" i="1" baseline="-25000" dirty="0"/>
                  <a:t>v</a:t>
                </a:r>
                <a:endParaRPr lang="en-US" i="1" dirty="0"/>
              </a:p>
            </p:txBody>
          </p:sp>
        </p:grpSp>
        <p:grpSp>
          <p:nvGrpSpPr>
            <p:cNvPr id="27" name="Group 57"/>
            <p:cNvGrpSpPr/>
            <p:nvPr/>
          </p:nvGrpSpPr>
          <p:grpSpPr>
            <a:xfrm flipH="1">
              <a:off x="5943600" y="2362200"/>
              <a:ext cx="990600" cy="369332"/>
              <a:chOff x="228600" y="1276982"/>
              <a:chExt cx="990600" cy="369332"/>
            </a:xfrm>
          </p:grpSpPr>
          <p:cxnSp>
            <p:nvCxnSpPr>
              <p:cNvPr id="44" name="Straight Arrow Connector 43"/>
              <p:cNvCxnSpPr/>
              <p:nvPr/>
            </p:nvCxnSpPr>
            <p:spPr>
              <a:xfrm>
                <a:off x="228600" y="1503854"/>
                <a:ext cx="740286" cy="172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876542" y="1276982"/>
                <a:ext cx="3426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>
                    <a:solidFill>
                      <a:srgbClr val="00B050"/>
                    </a:solidFill>
                  </a:rPr>
                  <a:t>T</a:t>
                </a:r>
                <a:r>
                  <a:rPr lang="en-US" i="1" baseline="-25000" dirty="0" err="1" smtClean="0">
                    <a:solidFill>
                      <a:srgbClr val="00B050"/>
                    </a:solidFill>
                  </a:rPr>
                  <a:t>c</a:t>
                </a:r>
                <a:endParaRPr lang="en-US" i="1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28" name="Group 63"/>
            <p:cNvGrpSpPr/>
            <p:nvPr/>
          </p:nvGrpSpPr>
          <p:grpSpPr>
            <a:xfrm flipH="1">
              <a:off x="4800600" y="5231948"/>
              <a:ext cx="1136088" cy="369332"/>
              <a:chOff x="1378512" y="3848680"/>
              <a:chExt cx="1136088" cy="369332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 flipH="1">
                <a:off x="1774314" y="4041000"/>
                <a:ext cx="740286" cy="172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1378512" y="3848680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 smtClean="0"/>
                  <a:t>F</a:t>
                </a:r>
                <a:r>
                  <a:rPr lang="en-US" i="1" baseline="-25000" dirty="0" err="1"/>
                  <a:t>h</a:t>
                </a:r>
                <a:endParaRPr lang="en-US" i="1" baseline="-25000" dirty="0"/>
              </a:p>
            </p:txBody>
          </p:sp>
        </p:grpSp>
        <p:grpSp>
          <p:nvGrpSpPr>
            <p:cNvPr id="30" name="Group 67"/>
            <p:cNvGrpSpPr/>
            <p:nvPr/>
          </p:nvGrpSpPr>
          <p:grpSpPr>
            <a:xfrm>
              <a:off x="6705600" y="2628900"/>
              <a:ext cx="500458" cy="940832"/>
              <a:chOff x="1503690" y="2933701"/>
              <a:chExt cx="500458" cy="940832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 rot="16200000" flipH="1">
                <a:off x="1443715" y="3216626"/>
                <a:ext cx="571500" cy="564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1503690" y="3505201"/>
                <a:ext cx="5004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/>
                  <a:t>Mg</a:t>
                </a:r>
                <a:endParaRPr lang="en-US" i="1" baseline="-25000" dirty="0"/>
              </a:p>
            </p:txBody>
          </p:sp>
        </p:grpSp>
        <p:grpSp>
          <p:nvGrpSpPr>
            <p:cNvPr id="31" name="Group 60"/>
            <p:cNvGrpSpPr/>
            <p:nvPr/>
          </p:nvGrpSpPr>
          <p:grpSpPr>
            <a:xfrm>
              <a:off x="5779625" y="3962400"/>
              <a:ext cx="486030" cy="840336"/>
              <a:chOff x="1211712" y="2590801"/>
              <a:chExt cx="486030" cy="840336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 rot="16200000" flipH="1">
                <a:off x="1083025" y="2873726"/>
                <a:ext cx="571500" cy="564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1211712" y="3061805"/>
                <a:ext cx="4860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/>
                  <a:t>mg</a:t>
                </a:r>
                <a:endParaRPr lang="en-US" i="1" dirty="0"/>
              </a:p>
            </p:txBody>
          </p:sp>
        </p:grpSp>
        <p:sp>
          <p:nvSpPr>
            <p:cNvPr id="32" name="Oval 31"/>
            <p:cNvSpPr/>
            <p:nvPr/>
          </p:nvSpPr>
          <p:spPr>
            <a:xfrm flipH="1">
              <a:off x="5897881" y="3886200"/>
              <a:ext cx="45719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77"/>
            <p:cNvGrpSpPr/>
            <p:nvPr/>
          </p:nvGrpSpPr>
          <p:grpSpPr>
            <a:xfrm>
              <a:off x="4800600" y="2209801"/>
              <a:ext cx="2133599" cy="3581400"/>
              <a:chOff x="3886198" y="2209801"/>
              <a:chExt cx="2133599" cy="358140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rot="5400000">
                <a:off x="2209800" y="3962401"/>
                <a:ext cx="3352798" cy="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>
                <a:off x="3352798" y="4114801"/>
                <a:ext cx="3352798" cy="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>
                <a:off x="4343398" y="3886199"/>
                <a:ext cx="3352798" cy="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" name="Group 56"/>
          <p:cNvGrpSpPr/>
          <p:nvPr/>
        </p:nvGrpSpPr>
        <p:grpSpPr>
          <a:xfrm>
            <a:off x="4643392" y="3657600"/>
            <a:ext cx="500458" cy="1981199"/>
            <a:chOff x="1976392" y="3657600"/>
            <a:chExt cx="500458" cy="1981199"/>
          </a:xfrm>
        </p:grpSpPr>
        <p:sp>
          <p:nvSpPr>
            <p:cNvPr id="49" name="Rectangle 48"/>
            <p:cNvSpPr/>
            <p:nvPr/>
          </p:nvSpPr>
          <p:spPr>
            <a:xfrm>
              <a:off x="2226619" y="4654462"/>
              <a:ext cx="140741" cy="1461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2031884" y="3657600"/>
              <a:ext cx="335476" cy="990599"/>
              <a:chOff x="1270375" y="2819400"/>
              <a:chExt cx="241721" cy="910280"/>
            </a:xfrm>
          </p:grpSpPr>
          <p:cxnSp>
            <p:nvCxnSpPr>
              <p:cNvPr id="52" name="Straight Arrow Connector 51"/>
              <p:cNvCxnSpPr/>
              <p:nvPr/>
            </p:nvCxnSpPr>
            <p:spPr>
              <a:xfrm rot="16200000" flipV="1">
                <a:off x="1181894" y="3462186"/>
                <a:ext cx="533400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1270375" y="2819400"/>
                <a:ext cx="241721" cy="339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 smtClean="0">
                    <a:solidFill>
                      <a:srgbClr val="00B050"/>
                    </a:solidFill>
                  </a:rPr>
                  <a:t>T</a:t>
                </a:r>
                <a:r>
                  <a:rPr lang="en-US" i="1" baseline="-25000" dirty="0" err="1" smtClean="0">
                    <a:solidFill>
                      <a:srgbClr val="00B050"/>
                    </a:solidFill>
                  </a:rPr>
                  <a:t>r</a:t>
                </a:r>
                <a:endParaRPr lang="en-US" i="1" baseline="-25000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 flipV="1">
              <a:off x="1976392" y="4726641"/>
              <a:ext cx="500458" cy="912158"/>
              <a:chOff x="1222055" y="2819401"/>
              <a:chExt cx="360597" cy="838199"/>
            </a:xfrm>
          </p:grpSpPr>
          <p:cxnSp>
            <p:nvCxnSpPr>
              <p:cNvPr id="55" name="Straight Arrow Connector 54"/>
              <p:cNvCxnSpPr/>
              <p:nvPr/>
            </p:nvCxnSpPr>
            <p:spPr>
              <a:xfrm rot="16200000" flipV="1">
                <a:off x="1181894" y="3390106"/>
                <a:ext cx="533400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 rot="10800000">
                <a:off x="1222055" y="2819401"/>
                <a:ext cx="360597" cy="339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00B050"/>
                    </a:solidFill>
                  </a:rPr>
                  <a:t>Mg</a:t>
                </a:r>
                <a:endParaRPr lang="en-US" i="1" baseline="-25000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58" name="TextBox 57"/>
          <p:cNvSpPr txBox="1"/>
          <p:nvPr/>
        </p:nvSpPr>
        <p:spPr>
          <a:xfrm>
            <a:off x="4191000" y="4572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 = 85 kg, M = 430 kg, a = 1.9 m and b = 2.5 m </a:t>
            </a:r>
            <a:r>
              <a:rPr lang="en-US" b="1" dirty="0" err="1" smtClean="0"/>
              <a:t>Ans</a:t>
            </a:r>
            <a:r>
              <a:rPr lang="en-US" b="1" dirty="0" smtClean="0"/>
              <a:t>: (a) </a:t>
            </a:r>
            <a:r>
              <a:rPr lang="en-US" b="1" dirty="0" err="1" smtClean="0"/>
              <a:t>T</a:t>
            </a:r>
            <a:r>
              <a:rPr lang="en-US" b="1" baseline="-25000" dirty="0" err="1" smtClean="0"/>
              <a:t>c</a:t>
            </a:r>
            <a:r>
              <a:rPr lang="en-US" b="1" dirty="0" smtClean="0"/>
              <a:t> = 6100 N (b) Fv = 5047 N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228600" y="152400"/>
            <a:ext cx="2149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Example 4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/>
          <p:nvPr/>
        </p:nvGrpSpPr>
        <p:grpSpPr>
          <a:xfrm>
            <a:off x="3657600" y="2331466"/>
            <a:ext cx="5410200" cy="4069334"/>
            <a:chOff x="3657600" y="2331466"/>
            <a:chExt cx="5410200" cy="4069334"/>
          </a:xfrm>
        </p:grpSpPr>
        <p:sp>
          <p:nvSpPr>
            <p:cNvPr id="66" name="Rectangle 65"/>
            <p:cNvSpPr/>
            <p:nvPr/>
          </p:nvSpPr>
          <p:spPr>
            <a:xfrm>
              <a:off x="8458200" y="3657600"/>
              <a:ext cx="609600" cy="762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/>
            </a:p>
          </p:txBody>
        </p:sp>
        <p:sp>
          <p:nvSpPr>
            <p:cNvPr id="38" name="Rectangle 37"/>
            <p:cNvSpPr/>
            <p:nvPr/>
          </p:nvSpPr>
          <p:spPr>
            <a:xfrm rot="2541503" flipH="1">
              <a:off x="7475618" y="2331466"/>
              <a:ext cx="175115" cy="35838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657600" y="5562600"/>
              <a:ext cx="5029200" cy="838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5798916" y="5335929"/>
              <a:ext cx="844952" cy="231494"/>
            </a:xfrm>
            <a:custGeom>
              <a:avLst/>
              <a:gdLst>
                <a:gd name="connsiteX0" fmla="*/ 0 w 844952"/>
                <a:gd name="connsiteY0" fmla="*/ 219919 h 231494"/>
                <a:gd name="connsiteX1" fmla="*/ 138897 w 844952"/>
                <a:gd name="connsiteY1" fmla="*/ 92598 h 231494"/>
                <a:gd name="connsiteX2" fmla="*/ 300942 w 844952"/>
                <a:gd name="connsiteY2" fmla="*/ 0 h 231494"/>
                <a:gd name="connsiteX3" fmla="*/ 462988 w 844952"/>
                <a:gd name="connsiteY3" fmla="*/ 0 h 231494"/>
                <a:gd name="connsiteX4" fmla="*/ 648183 w 844952"/>
                <a:gd name="connsiteY4" fmla="*/ 11575 h 231494"/>
                <a:gd name="connsiteX5" fmla="*/ 821803 w 844952"/>
                <a:gd name="connsiteY5" fmla="*/ 115747 h 231494"/>
                <a:gd name="connsiteX6" fmla="*/ 844952 w 844952"/>
                <a:gd name="connsiteY6" fmla="*/ 231494 h 231494"/>
                <a:gd name="connsiteX7" fmla="*/ 0 w 844952"/>
                <a:gd name="connsiteY7" fmla="*/ 219919 h 23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4952" h="231494">
                  <a:moveTo>
                    <a:pt x="0" y="219919"/>
                  </a:moveTo>
                  <a:lnTo>
                    <a:pt x="138897" y="92598"/>
                  </a:lnTo>
                  <a:lnTo>
                    <a:pt x="300942" y="0"/>
                  </a:lnTo>
                  <a:lnTo>
                    <a:pt x="462988" y="0"/>
                  </a:lnTo>
                  <a:lnTo>
                    <a:pt x="648183" y="11575"/>
                  </a:lnTo>
                  <a:lnTo>
                    <a:pt x="821803" y="115747"/>
                  </a:lnTo>
                  <a:lnTo>
                    <a:pt x="844952" y="231494"/>
                  </a:lnTo>
                  <a:lnTo>
                    <a:pt x="0" y="21991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/>
            </a:p>
          </p:txBody>
        </p:sp>
        <p:sp>
          <p:nvSpPr>
            <p:cNvPr id="73" name="Oval 72"/>
            <p:cNvSpPr/>
            <p:nvPr/>
          </p:nvSpPr>
          <p:spPr>
            <a:xfrm>
              <a:off x="6324600" y="5410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/>
            </a:p>
          </p:txBody>
        </p:sp>
        <p:cxnSp>
          <p:nvCxnSpPr>
            <p:cNvPr id="75" name="Straight Connector 74"/>
            <p:cNvCxnSpPr>
              <a:endCxn id="38" idx="0"/>
            </p:cNvCxnSpPr>
            <p:nvPr/>
          </p:nvCxnSpPr>
          <p:spPr>
            <a:xfrm flipV="1">
              <a:off x="3810000" y="2799251"/>
              <a:ext cx="4960497" cy="2763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3810000" y="5527875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267200" y="5181600"/>
            <a:ext cx="640148" cy="533400"/>
            <a:chOff x="4267200" y="5181600"/>
            <a:chExt cx="640148" cy="533400"/>
          </a:xfrm>
        </p:grpSpPr>
        <p:sp>
          <p:nvSpPr>
            <p:cNvPr id="80" name="Arc 79"/>
            <p:cNvSpPr/>
            <p:nvPr/>
          </p:nvSpPr>
          <p:spPr>
            <a:xfrm>
              <a:off x="4267200" y="5257800"/>
              <a:ext cx="304800" cy="457200"/>
            </a:xfrm>
            <a:prstGeom prst="arc">
              <a:avLst>
                <a:gd name="adj1" fmla="val 16200000"/>
                <a:gd name="adj2" fmla="val 254075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572000" y="5181600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φ</a:t>
              </a:r>
              <a:endParaRPr lang="en-US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522652" y="5105400"/>
            <a:ext cx="648254" cy="533400"/>
            <a:chOff x="4267200" y="5181600"/>
            <a:chExt cx="648254" cy="533400"/>
          </a:xfrm>
        </p:grpSpPr>
        <p:sp>
          <p:nvSpPr>
            <p:cNvPr id="84" name="Arc 83"/>
            <p:cNvSpPr/>
            <p:nvPr/>
          </p:nvSpPr>
          <p:spPr>
            <a:xfrm>
              <a:off x="4267200" y="5257800"/>
              <a:ext cx="304800" cy="457200"/>
            </a:xfrm>
            <a:prstGeom prst="arc">
              <a:avLst>
                <a:gd name="adj1" fmla="val 16200000"/>
                <a:gd name="adj2" fmla="val 2540758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602548" y="51816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θ</a:t>
              </a:r>
              <a:endParaRPr lang="en-US" dirty="0"/>
            </a:p>
          </p:txBody>
        </p:sp>
      </p:grp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514600" y="228600"/>
            <a:ext cx="6400800" cy="990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Example 6: Given: Mass of the block (M) = 225 Kg,  Mass of the rod (m) = 45 Kg,   </a:t>
            </a:r>
            <a:r>
              <a:rPr lang="el-GR" dirty="0" smtClean="0"/>
              <a:t>φ</a:t>
            </a:r>
            <a:r>
              <a:rPr lang="en-US" dirty="0" smtClean="0"/>
              <a:t> = 30</a:t>
            </a:r>
            <a:r>
              <a:rPr lang="en-US" baseline="30000" dirty="0" smtClean="0"/>
              <a:t>0</a:t>
            </a:r>
            <a:r>
              <a:rPr lang="en-US" dirty="0" smtClean="0"/>
              <a:t> , </a:t>
            </a:r>
            <a:r>
              <a:rPr lang="el-GR" dirty="0" smtClean="0"/>
              <a:t>θ</a:t>
            </a:r>
            <a:r>
              <a:rPr lang="en-US" dirty="0" smtClean="0"/>
              <a:t> = 45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65" name="Straight Connector 64"/>
          <p:cNvCxnSpPr>
            <a:stCxn id="38" idx="0"/>
          </p:cNvCxnSpPr>
          <p:nvPr/>
        </p:nvCxnSpPr>
        <p:spPr>
          <a:xfrm rot="16200000" flipH="1" flipV="1">
            <a:off x="8337574" y="3224676"/>
            <a:ext cx="858349" cy="74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/>
          <p:cNvGrpSpPr/>
          <p:nvPr/>
        </p:nvGrpSpPr>
        <p:grpSpPr>
          <a:xfrm>
            <a:off x="7570567" y="2632368"/>
            <a:ext cx="1192848" cy="978932"/>
            <a:chOff x="7582142" y="2602468"/>
            <a:chExt cx="1192848" cy="978932"/>
          </a:xfrm>
        </p:grpSpPr>
        <p:grpSp>
          <p:nvGrpSpPr>
            <p:cNvPr id="47" name="Group 67"/>
            <p:cNvGrpSpPr/>
            <p:nvPr/>
          </p:nvGrpSpPr>
          <p:grpSpPr>
            <a:xfrm>
              <a:off x="8419636" y="2819401"/>
              <a:ext cx="355354" cy="761999"/>
              <a:chOff x="1617526" y="2895603"/>
              <a:chExt cx="355354" cy="761999"/>
            </a:xfrm>
          </p:grpSpPr>
          <p:cxnSp>
            <p:nvCxnSpPr>
              <p:cNvPr id="56" name="Straight Arrow Connector 55"/>
              <p:cNvCxnSpPr/>
              <p:nvPr/>
            </p:nvCxnSpPr>
            <p:spPr>
              <a:xfrm rot="16200000" flipH="1">
                <a:off x="1601765" y="3178528"/>
                <a:ext cx="571500" cy="564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1617526" y="3288270"/>
                <a:ext cx="3553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/>
                  <a:t>T</a:t>
                </a:r>
                <a:r>
                  <a:rPr lang="en-US" i="1" baseline="-25000" dirty="0"/>
                  <a:t>y</a:t>
                </a:r>
              </a:p>
            </p:txBody>
          </p:sp>
        </p:grpSp>
        <p:grpSp>
          <p:nvGrpSpPr>
            <p:cNvPr id="42" name="Group 57"/>
            <p:cNvGrpSpPr/>
            <p:nvPr/>
          </p:nvGrpSpPr>
          <p:grpSpPr>
            <a:xfrm flipH="1">
              <a:off x="7582142" y="2602468"/>
              <a:ext cx="1104658" cy="369332"/>
              <a:chOff x="76200" y="1288651"/>
              <a:chExt cx="1104658" cy="369332"/>
            </a:xfrm>
          </p:grpSpPr>
          <p:cxnSp>
            <p:nvCxnSpPr>
              <p:cNvPr id="60" name="Straight Arrow Connector 59"/>
              <p:cNvCxnSpPr/>
              <p:nvPr/>
            </p:nvCxnSpPr>
            <p:spPr>
              <a:xfrm>
                <a:off x="76200" y="1503855"/>
                <a:ext cx="740286" cy="172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826787" y="1288651"/>
                <a:ext cx="354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 smtClean="0">
                    <a:solidFill>
                      <a:srgbClr val="00B050"/>
                    </a:solidFill>
                  </a:rPr>
                  <a:t>T</a:t>
                </a:r>
                <a:r>
                  <a:rPr lang="en-US" i="1" baseline="-25000" dirty="0" err="1">
                    <a:solidFill>
                      <a:srgbClr val="00B050"/>
                    </a:solidFill>
                  </a:rPr>
                  <a:t>x</a:t>
                </a:r>
                <a:endParaRPr lang="en-US" i="1" dirty="0"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48" name="Group 60"/>
          <p:cNvGrpSpPr/>
          <p:nvPr/>
        </p:nvGrpSpPr>
        <p:grpSpPr>
          <a:xfrm>
            <a:off x="7379825" y="4190999"/>
            <a:ext cx="486030" cy="840336"/>
            <a:chOff x="1211712" y="2590801"/>
            <a:chExt cx="486030" cy="840336"/>
          </a:xfrm>
        </p:grpSpPr>
        <p:cxnSp>
          <p:nvCxnSpPr>
            <p:cNvPr id="54" name="Straight Arrow Connector 53"/>
            <p:cNvCxnSpPr/>
            <p:nvPr/>
          </p:nvCxnSpPr>
          <p:spPr>
            <a:xfrm rot="16200000" flipH="1">
              <a:off x="1083025" y="2873726"/>
              <a:ext cx="571500" cy="564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1211712" y="3061805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mg</a:t>
              </a:r>
              <a:endParaRPr lang="en-US" i="1" dirty="0"/>
            </a:p>
          </p:txBody>
        </p:sp>
      </p:grpSp>
      <p:sp>
        <p:nvSpPr>
          <p:cNvPr id="49" name="Oval 48"/>
          <p:cNvSpPr/>
          <p:nvPr/>
        </p:nvSpPr>
        <p:spPr>
          <a:xfrm flipH="1">
            <a:off x="7498081" y="4114799"/>
            <a:ext cx="45719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/>
          </a:p>
        </p:txBody>
      </p:sp>
      <p:sp>
        <p:nvSpPr>
          <p:cNvPr id="76" name="TextBox 75"/>
          <p:cNvSpPr txBox="1"/>
          <p:nvPr/>
        </p:nvSpPr>
        <p:spPr>
          <a:xfrm>
            <a:off x="6096000" y="38862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</a:t>
            </a:r>
            <a:endParaRPr lang="en-US" i="1" dirty="0"/>
          </a:p>
        </p:txBody>
      </p:sp>
      <p:sp>
        <p:nvSpPr>
          <p:cNvPr id="86" name="TextBox 85"/>
          <p:cNvSpPr txBox="1"/>
          <p:nvPr/>
        </p:nvSpPr>
        <p:spPr>
          <a:xfrm>
            <a:off x="76200" y="1143000"/>
            <a:ext cx="1816523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To find:  (a) T = ? </a:t>
            </a:r>
          </a:p>
          <a:p>
            <a:r>
              <a:rPr lang="en-US" b="1" dirty="0" smtClean="0"/>
              <a:t>               (b) </a:t>
            </a:r>
            <a:r>
              <a:rPr lang="en-US" b="1" dirty="0" err="1" smtClean="0"/>
              <a:t>F</a:t>
            </a:r>
            <a:r>
              <a:rPr lang="en-US" b="1" baseline="-25000" dirty="0" err="1" smtClean="0"/>
              <a:t>h</a:t>
            </a:r>
            <a:r>
              <a:rPr lang="en-US" b="1" dirty="0" smtClean="0"/>
              <a:t> = ?</a:t>
            </a:r>
          </a:p>
          <a:p>
            <a:r>
              <a:rPr lang="en-US" b="1" dirty="0" smtClean="0"/>
              <a:t>               (b) F</a:t>
            </a:r>
            <a:r>
              <a:rPr lang="en-US" b="1" baseline="-25000" dirty="0" smtClean="0"/>
              <a:t>v</a:t>
            </a:r>
            <a:r>
              <a:rPr lang="en-US" b="1" dirty="0" smtClean="0"/>
              <a:t> = ?</a:t>
            </a:r>
          </a:p>
          <a:p>
            <a:endParaRPr lang="en-US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8534400" y="2819400"/>
            <a:ext cx="500458" cy="2364335"/>
            <a:chOff x="8513584" y="2819400"/>
            <a:chExt cx="500458" cy="2364335"/>
          </a:xfrm>
        </p:grpSpPr>
        <p:grpSp>
          <p:nvGrpSpPr>
            <p:cNvPr id="100" name="Group 99"/>
            <p:cNvGrpSpPr/>
            <p:nvPr/>
          </p:nvGrpSpPr>
          <p:grpSpPr>
            <a:xfrm>
              <a:off x="8513584" y="4343399"/>
              <a:ext cx="500458" cy="840336"/>
              <a:chOff x="8513584" y="4343399"/>
              <a:chExt cx="500458" cy="840336"/>
            </a:xfrm>
          </p:grpSpPr>
          <p:cxnSp>
            <p:nvCxnSpPr>
              <p:cNvPr id="89" name="Straight Arrow Connector 88"/>
              <p:cNvCxnSpPr/>
              <p:nvPr/>
            </p:nvCxnSpPr>
            <p:spPr>
              <a:xfrm rot="16200000" flipH="1">
                <a:off x="8474425" y="4626324"/>
                <a:ext cx="571500" cy="564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/>
              <p:cNvSpPr txBox="1"/>
              <p:nvPr/>
            </p:nvSpPr>
            <p:spPr>
              <a:xfrm>
                <a:off x="8513584" y="4814403"/>
                <a:ext cx="5004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M</a:t>
                </a:r>
                <a:r>
                  <a:rPr lang="en-US" i="1" dirty="0" smtClean="0"/>
                  <a:t>g</a:t>
                </a:r>
                <a:endParaRPr lang="en-US" i="1" dirty="0"/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8610600" y="2819400"/>
              <a:ext cx="375424" cy="838200"/>
              <a:chOff x="8610600" y="2819400"/>
              <a:chExt cx="375424" cy="838200"/>
            </a:xfrm>
          </p:grpSpPr>
          <p:cxnSp>
            <p:nvCxnSpPr>
              <p:cNvPr id="88" name="Straight Arrow Connector 87"/>
              <p:cNvCxnSpPr/>
              <p:nvPr/>
            </p:nvCxnSpPr>
            <p:spPr>
              <a:xfrm rot="5400000" flipH="1" flipV="1">
                <a:off x="8480075" y="3369025"/>
                <a:ext cx="571500" cy="564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90"/>
              <p:cNvSpPr txBox="1"/>
              <p:nvPr/>
            </p:nvSpPr>
            <p:spPr>
              <a:xfrm>
                <a:off x="8610600" y="2819400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/>
                  <a:t>T</a:t>
                </a:r>
                <a:r>
                  <a:rPr lang="en-US" i="1" baseline="-25000" dirty="0" smtClean="0"/>
                  <a:t>1</a:t>
                </a:r>
                <a:endParaRPr lang="en-US" i="1" baseline="-25000" dirty="0"/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6177776" y="4595150"/>
            <a:ext cx="1225572" cy="1031982"/>
            <a:chOff x="6177776" y="4595150"/>
            <a:chExt cx="1225572" cy="1031982"/>
          </a:xfrm>
        </p:grpSpPr>
        <p:grpSp>
          <p:nvGrpSpPr>
            <p:cNvPr id="46" name="Group 63"/>
            <p:cNvGrpSpPr/>
            <p:nvPr/>
          </p:nvGrpSpPr>
          <p:grpSpPr>
            <a:xfrm flipH="1">
              <a:off x="6324600" y="5257800"/>
              <a:ext cx="1078748" cy="369332"/>
              <a:chOff x="956938" y="3962400"/>
              <a:chExt cx="1078748" cy="369332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flipH="1">
                <a:off x="1295400" y="4191000"/>
                <a:ext cx="740286" cy="172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956938" y="3962400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 smtClean="0"/>
                  <a:t>F</a:t>
                </a:r>
                <a:r>
                  <a:rPr lang="en-US" i="1" baseline="-25000" dirty="0" err="1"/>
                  <a:t>h</a:t>
                </a:r>
                <a:endParaRPr lang="en-US" i="1" baseline="-25000" dirty="0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6177776" y="4595150"/>
              <a:ext cx="359394" cy="861350"/>
              <a:chOff x="8610600" y="2819400"/>
              <a:chExt cx="359394" cy="861350"/>
            </a:xfrm>
          </p:grpSpPr>
          <p:cxnSp>
            <p:nvCxnSpPr>
              <p:cNvPr id="97" name="Straight Arrow Connector 96"/>
              <p:cNvCxnSpPr/>
              <p:nvPr/>
            </p:nvCxnSpPr>
            <p:spPr>
              <a:xfrm rot="5400000" flipH="1" flipV="1">
                <a:off x="8514800" y="3392175"/>
                <a:ext cx="571500" cy="564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TextBox 97"/>
              <p:cNvSpPr txBox="1"/>
              <p:nvPr/>
            </p:nvSpPr>
            <p:spPr>
              <a:xfrm>
                <a:off x="8610600" y="2819400"/>
                <a:ext cx="359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/>
                  <a:t>F</a:t>
                </a:r>
                <a:r>
                  <a:rPr lang="en-US" i="1" baseline="-25000" dirty="0"/>
                  <a:t>v</a:t>
                </a:r>
              </a:p>
            </p:txBody>
          </p:sp>
        </p:grpSp>
      </p:grpSp>
      <p:grpSp>
        <p:nvGrpSpPr>
          <p:cNvPr id="123" name="Group 122"/>
          <p:cNvGrpSpPr/>
          <p:nvPr/>
        </p:nvGrpSpPr>
        <p:grpSpPr>
          <a:xfrm>
            <a:off x="381000" y="2504952"/>
            <a:ext cx="3487745" cy="3609674"/>
            <a:chOff x="1371600" y="2504952"/>
            <a:chExt cx="3487745" cy="3609674"/>
          </a:xfrm>
        </p:grpSpPr>
        <p:sp>
          <p:nvSpPr>
            <p:cNvPr id="120" name="Rectangle 119"/>
            <p:cNvSpPr/>
            <p:nvPr/>
          </p:nvSpPr>
          <p:spPr>
            <a:xfrm rot="2541503" flipH="1">
              <a:off x="2654488" y="2530822"/>
              <a:ext cx="93543" cy="35838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/>
            </a:p>
          </p:txBody>
        </p:sp>
        <p:grpSp>
          <p:nvGrpSpPr>
            <p:cNvPr id="50" name="Group 77"/>
            <p:cNvGrpSpPr/>
            <p:nvPr/>
          </p:nvGrpSpPr>
          <p:grpSpPr>
            <a:xfrm>
              <a:off x="1588626" y="2504952"/>
              <a:ext cx="2276349" cy="3514848"/>
              <a:chOff x="3809998" y="2276353"/>
              <a:chExt cx="2276349" cy="3514848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 rot="5400000">
                <a:off x="2133600" y="3962401"/>
                <a:ext cx="3352798" cy="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>
                <a:off x="3288172" y="4114801"/>
                <a:ext cx="3352798" cy="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>
                <a:off x="4409948" y="3952751"/>
                <a:ext cx="3352798" cy="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up 102"/>
            <p:cNvGrpSpPr/>
            <p:nvPr/>
          </p:nvGrpSpPr>
          <p:grpSpPr>
            <a:xfrm>
              <a:off x="3128763" y="2999972"/>
              <a:ext cx="1730582" cy="1255560"/>
              <a:chOff x="7946514" y="2817672"/>
              <a:chExt cx="1730582" cy="1255560"/>
            </a:xfrm>
          </p:grpSpPr>
          <p:grpSp>
            <p:nvGrpSpPr>
              <p:cNvPr id="104" name="Group 67"/>
              <p:cNvGrpSpPr/>
              <p:nvPr/>
            </p:nvGrpSpPr>
            <p:grpSpPr>
              <a:xfrm>
                <a:off x="8419636" y="2819401"/>
                <a:ext cx="1257460" cy="1253831"/>
                <a:chOff x="1617526" y="2895603"/>
                <a:chExt cx="1257460" cy="1253831"/>
              </a:xfrm>
            </p:grpSpPr>
            <p:cxnSp>
              <p:nvCxnSpPr>
                <p:cNvPr id="108" name="Straight Arrow Connector 107"/>
                <p:cNvCxnSpPr/>
                <p:nvPr/>
              </p:nvCxnSpPr>
              <p:spPr>
                <a:xfrm rot="16200000" flipH="1">
                  <a:off x="1601765" y="3178528"/>
                  <a:ext cx="571500" cy="5649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9" name="TextBox 108"/>
                <p:cNvSpPr txBox="1"/>
                <p:nvPr/>
              </p:nvSpPr>
              <p:spPr>
                <a:xfrm>
                  <a:off x="1617526" y="3410770"/>
                  <a:ext cx="1257460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err="1" smtClean="0"/>
                    <a:t>Tsin</a:t>
                  </a:r>
                  <a:r>
                    <a:rPr lang="en-US" i="1" dirty="0" smtClean="0"/>
                    <a:t>(</a:t>
                  </a:r>
                  <a:r>
                    <a:rPr lang="el-GR" dirty="0" smtClean="0">
                      <a:latin typeface="Calibri"/>
                    </a:rPr>
                    <a:t>φ</a:t>
                  </a:r>
                  <a:r>
                    <a:rPr lang="en-US" i="1" dirty="0" smtClean="0">
                      <a:latin typeface="Calibri"/>
                    </a:rPr>
                    <a:t>)</a:t>
                  </a:r>
                  <a:r>
                    <a:rPr lang="en-US" i="1" dirty="0" smtClean="0"/>
                    <a:t>+Mg</a:t>
                  </a:r>
                  <a:endParaRPr lang="en-US" i="1" baseline="-25000" dirty="0" smtClean="0"/>
                </a:p>
                <a:p>
                  <a:endParaRPr lang="en-US" i="1" baseline="-25000" dirty="0" smtClean="0"/>
                </a:p>
                <a:p>
                  <a:endParaRPr lang="en-US" i="1" baseline="-25000" dirty="0"/>
                </a:p>
              </p:txBody>
            </p:sp>
          </p:grpSp>
          <p:cxnSp>
            <p:nvCxnSpPr>
              <p:cNvPr id="106" name="Straight Arrow Connector 105"/>
              <p:cNvCxnSpPr/>
              <p:nvPr/>
            </p:nvCxnSpPr>
            <p:spPr>
              <a:xfrm flipH="1">
                <a:off x="7946514" y="2817672"/>
                <a:ext cx="740286" cy="172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oup 60"/>
            <p:cNvGrpSpPr/>
            <p:nvPr/>
          </p:nvGrpSpPr>
          <p:grpSpPr>
            <a:xfrm>
              <a:off x="2573649" y="4343399"/>
              <a:ext cx="486030" cy="840336"/>
              <a:chOff x="1211712" y="2590801"/>
              <a:chExt cx="486030" cy="840336"/>
            </a:xfrm>
          </p:grpSpPr>
          <p:cxnSp>
            <p:nvCxnSpPr>
              <p:cNvPr id="111" name="Straight Arrow Connector 110"/>
              <p:cNvCxnSpPr/>
              <p:nvPr/>
            </p:nvCxnSpPr>
            <p:spPr>
              <a:xfrm rot="16200000" flipH="1">
                <a:off x="1083025" y="2873726"/>
                <a:ext cx="571500" cy="564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/>
            </p:nvSpPr>
            <p:spPr>
              <a:xfrm>
                <a:off x="1211712" y="3061805"/>
                <a:ext cx="4860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/>
                  <a:t>mg</a:t>
                </a:r>
                <a:endParaRPr lang="en-US" i="1" dirty="0"/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1371600" y="4747550"/>
              <a:ext cx="1225572" cy="1031982"/>
              <a:chOff x="6177776" y="4595150"/>
              <a:chExt cx="1225572" cy="1031982"/>
            </a:xfrm>
          </p:grpSpPr>
          <p:grpSp>
            <p:nvGrpSpPr>
              <p:cNvPr id="114" name="Group 63"/>
              <p:cNvGrpSpPr/>
              <p:nvPr/>
            </p:nvGrpSpPr>
            <p:grpSpPr>
              <a:xfrm flipH="1">
                <a:off x="6324600" y="5257800"/>
                <a:ext cx="1078748" cy="369332"/>
                <a:chOff x="956938" y="3962400"/>
                <a:chExt cx="1078748" cy="369332"/>
              </a:xfrm>
            </p:grpSpPr>
            <p:cxnSp>
              <p:nvCxnSpPr>
                <p:cNvPr id="118" name="Straight Arrow Connector 117"/>
                <p:cNvCxnSpPr/>
                <p:nvPr/>
              </p:nvCxnSpPr>
              <p:spPr>
                <a:xfrm flipH="1">
                  <a:off x="1295400" y="4156275"/>
                  <a:ext cx="740286" cy="1728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TextBox 118"/>
                <p:cNvSpPr txBox="1"/>
                <p:nvPr/>
              </p:nvSpPr>
              <p:spPr>
                <a:xfrm>
                  <a:off x="956938" y="3962400"/>
                  <a:ext cx="3706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err="1" smtClean="0"/>
                    <a:t>F</a:t>
                  </a:r>
                  <a:r>
                    <a:rPr lang="en-US" i="1" baseline="-25000" dirty="0" err="1"/>
                    <a:t>h</a:t>
                  </a:r>
                  <a:endParaRPr lang="en-US" i="1" baseline="-25000" dirty="0"/>
                </a:p>
              </p:txBody>
            </p:sp>
          </p:grpSp>
          <p:grpSp>
            <p:nvGrpSpPr>
              <p:cNvPr id="115" name="Group 95"/>
              <p:cNvGrpSpPr/>
              <p:nvPr/>
            </p:nvGrpSpPr>
            <p:grpSpPr>
              <a:xfrm>
                <a:off x="6177776" y="4595150"/>
                <a:ext cx="359394" cy="861350"/>
                <a:chOff x="8610600" y="2819400"/>
                <a:chExt cx="359394" cy="861350"/>
              </a:xfrm>
            </p:grpSpPr>
            <p:cxnSp>
              <p:nvCxnSpPr>
                <p:cNvPr id="116" name="Straight Arrow Connector 115"/>
                <p:cNvCxnSpPr/>
                <p:nvPr/>
              </p:nvCxnSpPr>
              <p:spPr>
                <a:xfrm rot="5400000" flipH="1" flipV="1">
                  <a:off x="8514800" y="3392175"/>
                  <a:ext cx="571500" cy="5649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7" name="TextBox 116"/>
                <p:cNvSpPr txBox="1"/>
                <p:nvPr/>
              </p:nvSpPr>
              <p:spPr>
                <a:xfrm>
                  <a:off x="8610600" y="2819400"/>
                  <a:ext cx="3593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/>
                    <a:t>F</a:t>
                  </a:r>
                  <a:r>
                    <a:rPr lang="en-US" i="1" baseline="-25000" dirty="0"/>
                    <a:t>v</a:t>
                  </a:r>
                </a:p>
              </p:txBody>
            </p:sp>
          </p:grpSp>
        </p:grpSp>
        <p:sp>
          <p:nvSpPr>
            <p:cNvPr id="121" name="Oval 120"/>
            <p:cNvSpPr/>
            <p:nvPr/>
          </p:nvSpPr>
          <p:spPr>
            <a:xfrm flipH="1">
              <a:off x="2720050" y="4267199"/>
              <a:ext cx="45719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/>
            </a:p>
          </p:txBody>
        </p:sp>
        <p:sp>
          <p:nvSpPr>
            <p:cNvPr id="122" name="Oval 121"/>
            <p:cNvSpPr/>
            <p:nvPr/>
          </p:nvSpPr>
          <p:spPr>
            <a:xfrm flipH="1">
              <a:off x="1565475" y="5562600"/>
              <a:ext cx="45719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4933716" y="1419776"/>
            <a:ext cx="500458" cy="1981199"/>
            <a:chOff x="1976462" y="3657600"/>
            <a:chExt cx="500458" cy="1981199"/>
          </a:xfrm>
        </p:grpSpPr>
        <p:grpSp>
          <p:nvGrpSpPr>
            <p:cNvPr id="126" name="Group 50"/>
            <p:cNvGrpSpPr/>
            <p:nvPr/>
          </p:nvGrpSpPr>
          <p:grpSpPr>
            <a:xfrm>
              <a:off x="2031943" y="3657600"/>
              <a:ext cx="375424" cy="912159"/>
              <a:chOff x="1270376" y="2819400"/>
              <a:chExt cx="270496" cy="838200"/>
            </a:xfrm>
          </p:grpSpPr>
          <p:cxnSp>
            <p:nvCxnSpPr>
              <p:cNvPr id="130" name="Straight Arrow Connector 129"/>
              <p:cNvCxnSpPr/>
              <p:nvPr/>
            </p:nvCxnSpPr>
            <p:spPr>
              <a:xfrm rot="16200000" flipV="1">
                <a:off x="1181894" y="3390106"/>
                <a:ext cx="533400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TextBox 130"/>
              <p:cNvSpPr txBox="1"/>
              <p:nvPr/>
            </p:nvSpPr>
            <p:spPr>
              <a:xfrm>
                <a:off x="1270376" y="2819400"/>
                <a:ext cx="270496" cy="339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00B050"/>
                    </a:solidFill>
                  </a:rPr>
                  <a:t>T</a:t>
                </a:r>
                <a:r>
                  <a:rPr lang="en-US" i="1" baseline="-25000" dirty="0">
                    <a:solidFill>
                      <a:srgbClr val="00B050"/>
                    </a:solidFill>
                  </a:rPr>
                  <a:t>1</a:t>
                </a:r>
              </a:p>
            </p:txBody>
          </p:sp>
        </p:grpSp>
        <p:grpSp>
          <p:nvGrpSpPr>
            <p:cNvPr id="127" name="Group 53"/>
            <p:cNvGrpSpPr/>
            <p:nvPr/>
          </p:nvGrpSpPr>
          <p:grpSpPr>
            <a:xfrm flipV="1">
              <a:off x="1976462" y="4726641"/>
              <a:ext cx="500458" cy="912158"/>
              <a:chOff x="1222062" y="2819401"/>
              <a:chExt cx="360584" cy="838199"/>
            </a:xfrm>
          </p:grpSpPr>
          <p:cxnSp>
            <p:nvCxnSpPr>
              <p:cNvPr id="128" name="Straight Arrow Connector 127"/>
              <p:cNvCxnSpPr/>
              <p:nvPr/>
            </p:nvCxnSpPr>
            <p:spPr>
              <a:xfrm rot="16200000" flipV="1">
                <a:off x="1181894" y="3390106"/>
                <a:ext cx="533400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TextBox 128"/>
              <p:cNvSpPr txBox="1"/>
              <p:nvPr/>
            </p:nvSpPr>
            <p:spPr>
              <a:xfrm rot="10800000">
                <a:off x="1222062" y="2819401"/>
                <a:ext cx="360584" cy="339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00B050"/>
                    </a:solidFill>
                  </a:rPr>
                  <a:t>Mg</a:t>
                </a:r>
                <a:endParaRPr lang="en-US" i="1" baseline="-25000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125" name="Rectangle 124"/>
            <p:cNvSpPr/>
            <p:nvPr/>
          </p:nvSpPr>
          <p:spPr>
            <a:xfrm>
              <a:off x="2210278" y="4579440"/>
              <a:ext cx="180149" cy="1960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/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228600" y="152400"/>
            <a:ext cx="2149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Example 5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295400" y="2819400"/>
            <a:ext cx="872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Tcos</a:t>
            </a:r>
            <a:r>
              <a:rPr lang="en-US" i="1" dirty="0" smtClean="0"/>
              <a:t>(</a:t>
            </a:r>
            <a:r>
              <a:rPr lang="el-GR" dirty="0" smtClean="0"/>
              <a:t>φ</a:t>
            </a:r>
            <a:r>
              <a:rPr lang="en-US" i="1" dirty="0" smtClean="0"/>
              <a:t>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758" y="11769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 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0758" y="990600"/>
            <a:ext cx="841963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Ten-Roman"/>
              </a:rPr>
              <a:t>In Fig</a:t>
            </a:r>
            <a:r>
              <a:rPr lang="en-US" sz="1400" dirty="0" smtClean="0">
                <a:latin typeface="TimesTen-Roman"/>
              </a:rPr>
              <a:t>., </a:t>
            </a:r>
            <a:r>
              <a:rPr lang="en-US" sz="1400" dirty="0">
                <a:latin typeface="TimesTen-Roman"/>
              </a:rPr>
              <a:t>one end of a </a:t>
            </a:r>
            <a:r>
              <a:rPr lang="en-US" sz="1400" dirty="0" smtClean="0">
                <a:latin typeface="TimesTen-Roman"/>
              </a:rPr>
              <a:t>uniform beam </a:t>
            </a:r>
            <a:r>
              <a:rPr lang="en-US" sz="1400" dirty="0">
                <a:latin typeface="TimesTen-Roman"/>
              </a:rPr>
              <a:t>of weight 222 N is </a:t>
            </a:r>
            <a:r>
              <a:rPr lang="en-US" sz="1400" dirty="0" smtClean="0">
                <a:latin typeface="TimesTen-Roman"/>
              </a:rPr>
              <a:t>hinged to </a:t>
            </a:r>
            <a:r>
              <a:rPr lang="en-US" sz="1400" dirty="0">
                <a:latin typeface="TimesTen-Roman"/>
              </a:rPr>
              <a:t>a wall; the other end is </a:t>
            </a:r>
            <a:r>
              <a:rPr lang="en-US" sz="1400" dirty="0" smtClean="0">
                <a:latin typeface="TimesTen-Roman"/>
              </a:rPr>
              <a:t>supported by </a:t>
            </a:r>
            <a:r>
              <a:rPr lang="en-US" sz="1400" dirty="0">
                <a:latin typeface="TimesTen-Roman"/>
              </a:rPr>
              <a:t>a wire that makes angles </a:t>
            </a:r>
            <a:r>
              <a:rPr lang="en-US" sz="1400" dirty="0" smtClean="0">
                <a:latin typeface="MathePiSev"/>
                <a:sym typeface="Symbol" panose="05050102010706020507" pitchFamily="18" charset="2"/>
              </a:rPr>
              <a:t>=</a:t>
            </a:r>
            <a:r>
              <a:rPr lang="en-US" sz="1400" dirty="0" smtClean="0">
                <a:latin typeface="MathematicalPi-One"/>
              </a:rPr>
              <a:t> </a:t>
            </a:r>
            <a:r>
              <a:rPr lang="en-US" sz="1400" dirty="0" smtClean="0">
                <a:latin typeface="TimesTen-Roman"/>
              </a:rPr>
              <a:t>30.0° with </a:t>
            </a:r>
            <a:r>
              <a:rPr lang="en-US" sz="1400" dirty="0">
                <a:latin typeface="TimesTen-Roman"/>
              </a:rPr>
              <a:t>both wall and beam. Find </a:t>
            </a:r>
            <a:endParaRPr lang="en-US" sz="1400" dirty="0" smtClean="0">
              <a:latin typeface="TimesTen-Roman"/>
            </a:endParaRPr>
          </a:p>
          <a:p>
            <a:pPr marL="342900" indent="-342900">
              <a:buAutoNum type="alphaLcParenBoth"/>
            </a:pPr>
            <a:r>
              <a:rPr lang="en-US" sz="1400" dirty="0" smtClean="0">
                <a:latin typeface="TimesTen-Roman"/>
              </a:rPr>
              <a:t>the tension </a:t>
            </a:r>
            <a:r>
              <a:rPr lang="en-US" sz="1400" dirty="0">
                <a:latin typeface="TimesTen-Roman"/>
              </a:rPr>
              <a:t>in the wire and the </a:t>
            </a:r>
            <a:endParaRPr lang="en-US" sz="1400" dirty="0" smtClean="0">
              <a:latin typeface="TimesTen-Roman"/>
            </a:endParaRPr>
          </a:p>
          <a:p>
            <a:pPr marL="342900" indent="-342900">
              <a:buAutoNum type="alphaLcParenBoth"/>
            </a:pPr>
            <a:r>
              <a:rPr lang="en-US" sz="1400" dirty="0" smtClean="0">
                <a:latin typeface="TimesTen-Roman"/>
              </a:rPr>
              <a:t>horizontal and </a:t>
            </a:r>
          </a:p>
          <a:p>
            <a:pPr marL="342900" indent="-342900">
              <a:buAutoNum type="alphaLcParenBoth"/>
            </a:pPr>
            <a:r>
              <a:rPr lang="en-US" sz="1400" dirty="0" smtClean="0">
                <a:latin typeface="TimesTen-Roman"/>
              </a:rPr>
              <a:t>vertical </a:t>
            </a:r>
            <a:r>
              <a:rPr lang="en-US" sz="1400" dirty="0">
                <a:latin typeface="TimesTen-Roman"/>
              </a:rPr>
              <a:t>components </a:t>
            </a:r>
            <a:r>
              <a:rPr lang="en-US" sz="1400" dirty="0" smtClean="0">
                <a:latin typeface="TimesTen-Roman"/>
              </a:rPr>
              <a:t>of the </a:t>
            </a:r>
            <a:r>
              <a:rPr lang="en-US" sz="1400" dirty="0">
                <a:latin typeface="TimesTen-Roman"/>
              </a:rPr>
              <a:t>force of the hinge on the beam.</a:t>
            </a:r>
            <a:endParaRPr lang="ar-SA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66311"/>
            <a:ext cx="4953000" cy="4591689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3793576" y="5124351"/>
            <a:ext cx="1086201" cy="1094349"/>
            <a:chOff x="3793576" y="5124351"/>
            <a:chExt cx="1086201" cy="1094349"/>
          </a:xfrm>
        </p:grpSpPr>
        <p:cxnSp>
          <p:nvCxnSpPr>
            <p:cNvPr id="19" name="Straight Arrow Connector 18"/>
            <p:cNvCxnSpPr/>
            <p:nvPr/>
          </p:nvCxnSpPr>
          <p:spPr>
            <a:xfrm flipH="1" flipV="1">
              <a:off x="4612869" y="5128148"/>
              <a:ext cx="12896" cy="76387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 rot="16200000">
              <a:off x="4392464" y="5303887"/>
              <a:ext cx="666849" cy="30777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400" i="1" dirty="0" err="1" smtClean="0"/>
                <a:t>Tsin</a:t>
              </a:r>
              <a:r>
                <a:rPr lang="en-US" sz="1400" i="1" dirty="0" smtClean="0"/>
                <a:t>(</a:t>
              </a:r>
              <a:r>
                <a:rPr lang="en-US" sz="1400" i="1" dirty="0" smtClean="0">
                  <a:sym typeface="Symbol" panose="05050102010706020507" pitchFamily="18" charset="2"/>
                </a:rPr>
                <a:t>)</a:t>
              </a:r>
              <a:endParaRPr lang="ar-SA" sz="1400" i="1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 flipV="1">
              <a:off x="3793576" y="5855343"/>
              <a:ext cx="819293" cy="1205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799840" y="5910923"/>
              <a:ext cx="695960" cy="30777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400" i="1" dirty="0" err="1" smtClean="0"/>
                <a:t>Tcos</a:t>
              </a:r>
              <a:r>
                <a:rPr lang="en-US" sz="1400" i="1" dirty="0" smtClean="0"/>
                <a:t>(</a:t>
              </a:r>
              <a:r>
                <a:rPr lang="en-US" sz="1400" i="1" dirty="0" smtClean="0">
                  <a:sym typeface="Symbol" panose="05050102010706020507" pitchFamily="18" charset="2"/>
                </a:rPr>
                <a:t>)</a:t>
              </a:r>
              <a:endParaRPr lang="ar-SA" sz="1400" i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335208" y="3951571"/>
            <a:ext cx="1272213" cy="1176577"/>
            <a:chOff x="2335208" y="3951571"/>
            <a:chExt cx="1272213" cy="1176577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468576" y="4943482"/>
              <a:ext cx="80802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2468576" y="4320903"/>
              <a:ext cx="18758" cy="6661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335208" y="3951571"/>
              <a:ext cx="436658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i="1" dirty="0" err="1" smtClean="0"/>
                <a:t>F</a:t>
              </a:r>
              <a:r>
                <a:rPr lang="en-US" i="1" baseline="-25000" dirty="0" err="1" smtClean="0"/>
                <a:t>hy</a:t>
              </a:r>
              <a:endParaRPr lang="ar-SA" i="1" baseline="-25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72943" y="4758816"/>
              <a:ext cx="434478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i="1" dirty="0" err="1" smtClean="0"/>
                <a:t>F</a:t>
              </a:r>
              <a:r>
                <a:rPr lang="en-US" i="1" baseline="-25000" dirty="0" err="1" smtClean="0"/>
                <a:t>hx</a:t>
              </a:r>
              <a:endParaRPr lang="ar-SA" i="1" baseline="-250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089993" y="5325417"/>
            <a:ext cx="486030" cy="1384612"/>
            <a:chOff x="3089993" y="5325417"/>
            <a:chExt cx="486030" cy="1384612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3390182" y="5325417"/>
              <a:ext cx="0" cy="107538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089993" y="6340697"/>
              <a:ext cx="486030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i="1" dirty="0" smtClean="0"/>
                <a:t>mg</a:t>
              </a:r>
              <a:endParaRPr lang="ar-SA" i="1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33009" y="4115712"/>
            <a:ext cx="460567" cy="445437"/>
            <a:chOff x="3333009" y="4115712"/>
            <a:chExt cx="460567" cy="445437"/>
          </a:xfrm>
        </p:grpSpPr>
        <p:cxnSp>
          <p:nvCxnSpPr>
            <p:cNvPr id="36" name="Straight Arrow Connector 35"/>
            <p:cNvCxnSpPr/>
            <p:nvPr/>
          </p:nvCxnSpPr>
          <p:spPr>
            <a:xfrm flipH="1" flipV="1">
              <a:off x="3333009" y="4115712"/>
              <a:ext cx="327382" cy="44543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496700" y="4136237"/>
              <a:ext cx="296876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i="1" dirty="0" smtClean="0"/>
                <a:t>T</a:t>
              </a:r>
              <a:endParaRPr lang="ar-SA" i="1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63627" y="2730790"/>
            <a:ext cx="2785528" cy="3102267"/>
            <a:chOff x="6163627" y="2730790"/>
            <a:chExt cx="2785528" cy="3102267"/>
          </a:xfrm>
        </p:grpSpPr>
        <p:sp>
          <p:nvSpPr>
            <p:cNvPr id="2" name="Rectangle 1"/>
            <p:cNvSpPr/>
            <p:nvPr/>
          </p:nvSpPr>
          <p:spPr>
            <a:xfrm rot="2101475">
              <a:off x="6163627" y="4483050"/>
              <a:ext cx="2749001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7210348" y="4448445"/>
              <a:ext cx="486030" cy="1384612"/>
              <a:chOff x="3089993" y="5325417"/>
              <a:chExt cx="486030" cy="1384612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>
                <a:off x="3390182" y="5325417"/>
                <a:ext cx="0" cy="107538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3089993" y="6340697"/>
                <a:ext cx="486030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i="1" dirty="0" smtClean="0"/>
                  <a:t>mg</a:t>
                </a:r>
                <a:endParaRPr lang="ar-SA" i="1" dirty="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6275123" y="2730790"/>
              <a:ext cx="1272213" cy="1176577"/>
              <a:chOff x="2335208" y="3951571"/>
              <a:chExt cx="1272213" cy="1176577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>
                <a:off x="2468576" y="4943482"/>
                <a:ext cx="808024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H="1" flipV="1">
                <a:off x="2468576" y="4320903"/>
                <a:ext cx="18758" cy="66611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2335208" y="3951571"/>
                <a:ext cx="436658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i="1" dirty="0" err="1" smtClean="0"/>
                  <a:t>F</a:t>
                </a:r>
                <a:r>
                  <a:rPr lang="en-US" i="1" baseline="-25000" dirty="0" err="1" smtClean="0"/>
                  <a:t>hy</a:t>
                </a:r>
                <a:endParaRPr lang="ar-SA" i="1" baseline="-250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172943" y="4758816"/>
                <a:ext cx="434478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i="1" dirty="0" err="1" smtClean="0"/>
                  <a:t>F</a:t>
                </a:r>
                <a:r>
                  <a:rPr lang="en-US" i="1" baseline="-25000" dirty="0" err="1" smtClean="0"/>
                  <a:t>hx</a:t>
                </a:r>
                <a:endParaRPr lang="ar-SA" i="1" baseline="-25000" dirty="0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7810727" y="4569979"/>
              <a:ext cx="1138428" cy="1008569"/>
              <a:chOff x="3750541" y="5128148"/>
              <a:chExt cx="1138428" cy="1008569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 flipH="1" flipV="1">
                <a:off x="4612869" y="5128148"/>
                <a:ext cx="12896" cy="76387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 rot="16200000">
                <a:off x="4401656" y="5337016"/>
                <a:ext cx="666849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400" i="1" dirty="0" err="1" smtClean="0"/>
                  <a:t>Tsin</a:t>
                </a:r>
                <a:r>
                  <a:rPr lang="en-US" sz="1400" i="1" dirty="0" smtClean="0"/>
                  <a:t>(</a:t>
                </a:r>
                <a:r>
                  <a:rPr lang="en-US" sz="1400" i="1" dirty="0" smtClean="0">
                    <a:sym typeface="Symbol" panose="05050102010706020507" pitchFamily="18" charset="2"/>
                  </a:rPr>
                  <a:t>)</a:t>
                </a:r>
                <a:endParaRPr lang="ar-SA" sz="1400" i="1" dirty="0"/>
              </a:p>
            </p:txBody>
          </p:sp>
          <p:cxnSp>
            <p:nvCxnSpPr>
              <p:cNvPr id="52" name="Straight Arrow Connector 51"/>
              <p:cNvCxnSpPr/>
              <p:nvPr/>
            </p:nvCxnSpPr>
            <p:spPr>
              <a:xfrm flipH="1">
                <a:off x="3750541" y="5867400"/>
                <a:ext cx="862328" cy="1158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3783803" y="5828940"/>
                <a:ext cx="695960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400" i="1" dirty="0" err="1" smtClean="0"/>
                  <a:t>Tcos</a:t>
                </a:r>
                <a:r>
                  <a:rPr lang="en-US" sz="1400" i="1" dirty="0" smtClean="0"/>
                  <a:t>(</a:t>
                </a:r>
                <a:r>
                  <a:rPr lang="en-US" sz="1400" i="1" dirty="0" smtClean="0">
                    <a:sym typeface="Symbol" panose="05050102010706020507" pitchFamily="18" charset="2"/>
                  </a:rPr>
                  <a:t>)</a:t>
                </a:r>
                <a:endParaRPr lang="ar-SA" sz="1400" i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825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758" y="11769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Book’s Problems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7431" y="676685"/>
            <a:ext cx="8566046" cy="1854637"/>
            <a:chOff x="224320" y="684292"/>
            <a:chExt cx="8566046" cy="18546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1016" y="684292"/>
              <a:ext cx="2369350" cy="144780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224320" y="723047"/>
              <a:ext cx="6024079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TimesTen-Roman"/>
                </a:rPr>
                <a:t>In Fig</a:t>
              </a:r>
              <a:r>
                <a:rPr lang="en-US" sz="1400" dirty="0" smtClean="0">
                  <a:latin typeface="TimesTen-Roman"/>
                </a:rPr>
                <a:t>., </a:t>
              </a:r>
              <a:r>
                <a:rPr lang="en-US" sz="1400" dirty="0">
                  <a:latin typeface="TimesTen-Roman"/>
                </a:rPr>
                <a:t>a uniform </a:t>
              </a:r>
              <a:r>
                <a:rPr lang="en-US" sz="1400" dirty="0" smtClean="0">
                  <a:latin typeface="TimesTen-Roman"/>
                </a:rPr>
                <a:t>beam of </a:t>
              </a:r>
              <a:r>
                <a:rPr lang="en-US" sz="1400" dirty="0">
                  <a:latin typeface="TimesTen-Roman"/>
                </a:rPr>
                <a:t>weight 500 N and length 3.0 m </a:t>
              </a:r>
              <a:r>
                <a:rPr lang="en-US" sz="1400" dirty="0" smtClean="0">
                  <a:latin typeface="TimesTen-Roman"/>
                </a:rPr>
                <a:t>is suspended </a:t>
              </a:r>
              <a:r>
                <a:rPr lang="en-US" sz="1400" dirty="0">
                  <a:latin typeface="TimesTen-Roman"/>
                </a:rPr>
                <a:t>horizontally. On the left </a:t>
              </a:r>
              <a:r>
                <a:rPr lang="en-US" sz="1400" dirty="0" smtClean="0">
                  <a:latin typeface="TimesTen-Roman"/>
                </a:rPr>
                <a:t>it is </a:t>
              </a:r>
              <a:r>
                <a:rPr lang="en-US" sz="1400" dirty="0">
                  <a:latin typeface="TimesTen-Roman"/>
                </a:rPr>
                <a:t>hinged to a wall; on the right it </a:t>
              </a:r>
              <a:r>
                <a:rPr lang="en-US" sz="1400" dirty="0" smtClean="0">
                  <a:latin typeface="TimesTen-Roman"/>
                </a:rPr>
                <a:t>is supported </a:t>
              </a:r>
              <a:r>
                <a:rPr lang="en-US" sz="1400" dirty="0">
                  <a:latin typeface="TimesTen-Roman"/>
                </a:rPr>
                <a:t>by a cable bolted to </a:t>
              </a:r>
              <a:r>
                <a:rPr lang="en-US" sz="1400" dirty="0" smtClean="0">
                  <a:latin typeface="TimesTen-Roman"/>
                </a:rPr>
                <a:t>the wall </a:t>
              </a:r>
              <a:r>
                <a:rPr lang="en-US" sz="1400" dirty="0">
                  <a:latin typeface="TimesTen-Roman"/>
                </a:rPr>
                <a:t>at distance </a:t>
              </a:r>
              <a:r>
                <a:rPr lang="en-US" sz="1400" i="1" dirty="0">
                  <a:latin typeface="TimesTen-Italic"/>
                </a:rPr>
                <a:t>D </a:t>
              </a:r>
              <a:r>
                <a:rPr lang="en-US" sz="1400" dirty="0">
                  <a:latin typeface="TimesTen-Roman"/>
                </a:rPr>
                <a:t>above the </a:t>
              </a:r>
              <a:r>
                <a:rPr lang="en-US" sz="1400" dirty="0" smtClean="0">
                  <a:latin typeface="TimesTen-Roman"/>
                </a:rPr>
                <a:t>beam. The </a:t>
              </a:r>
              <a:r>
                <a:rPr lang="en-US" sz="1400" dirty="0">
                  <a:latin typeface="TimesTen-Roman"/>
                </a:rPr>
                <a:t>least tension that will snap the</a:t>
              </a:r>
            </a:p>
            <a:p>
              <a:r>
                <a:rPr lang="en-US" sz="1400" dirty="0">
                  <a:latin typeface="TimesTen-Roman"/>
                </a:rPr>
                <a:t>cable is 1200 N. </a:t>
              </a:r>
              <a:endParaRPr lang="en-US" sz="1400" dirty="0" smtClean="0">
                <a:latin typeface="TimesTen-Roman"/>
              </a:endParaRPr>
            </a:p>
            <a:p>
              <a:pPr marL="228600" indent="-228600">
                <a:buAutoNum type="alphaLcParenBoth"/>
              </a:pPr>
              <a:r>
                <a:rPr lang="en-US" sz="1400" dirty="0" smtClean="0">
                  <a:latin typeface="TimesTen-Roman"/>
                </a:rPr>
                <a:t>What </a:t>
              </a:r>
              <a:r>
                <a:rPr lang="en-US" sz="1400" dirty="0">
                  <a:latin typeface="TimesTen-Roman"/>
                </a:rPr>
                <a:t>value of </a:t>
              </a:r>
              <a:r>
                <a:rPr lang="en-US" sz="1400" i="1" dirty="0" smtClean="0">
                  <a:latin typeface="TimesTen-Italic"/>
                </a:rPr>
                <a:t>D </a:t>
              </a:r>
              <a:r>
                <a:rPr lang="en-US" sz="1400" dirty="0" smtClean="0">
                  <a:latin typeface="TimesTen-Roman"/>
                </a:rPr>
                <a:t>corresponds </a:t>
              </a:r>
              <a:r>
                <a:rPr lang="en-US" sz="1400" dirty="0">
                  <a:latin typeface="TimesTen-Roman"/>
                </a:rPr>
                <a:t>to that tension? </a:t>
              </a:r>
              <a:endParaRPr lang="en-US" sz="1400" dirty="0" smtClean="0">
                <a:latin typeface="TimesTen-Roman"/>
              </a:endParaRPr>
            </a:p>
            <a:p>
              <a:pPr marL="228600" indent="-228600">
                <a:buAutoNum type="alphaLcParenBoth"/>
              </a:pPr>
              <a:r>
                <a:rPr lang="en-US" sz="1400" dirty="0" smtClean="0">
                  <a:latin typeface="TimesTen-Roman"/>
                </a:rPr>
                <a:t>To prevent </a:t>
              </a:r>
              <a:r>
                <a:rPr lang="en-US" sz="1400" dirty="0">
                  <a:latin typeface="TimesTen-Roman"/>
                </a:rPr>
                <a:t>the cable from </a:t>
              </a:r>
              <a:r>
                <a:rPr lang="en-US" sz="1400" dirty="0" smtClean="0">
                  <a:latin typeface="TimesTen-Roman"/>
                </a:rPr>
                <a:t>snapping, should </a:t>
              </a:r>
              <a:r>
                <a:rPr lang="en-US" sz="1400" i="1" dirty="0">
                  <a:latin typeface="TimesTen-Italic"/>
                </a:rPr>
                <a:t>D </a:t>
              </a:r>
              <a:r>
                <a:rPr lang="en-US" sz="1400" dirty="0">
                  <a:latin typeface="TimesTen-Roman"/>
                </a:rPr>
                <a:t>be increased or </a:t>
              </a:r>
              <a:r>
                <a:rPr lang="en-US" sz="1400" dirty="0" smtClean="0">
                  <a:latin typeface="TimesTen-Roman"/>
                </a:rPr>
                <a:t>decreased from </a:t>
              </a:r>
              <a:r>
                <a:rPr lang="en-US" sz="1400" dirty="0">
                  <a:latin typeface="TimesTen-Roman"/>
                </a:rPr>
                <a:t>that value?</a:t>
              </a:r>
              <a:endParaRPr lang="ar-SA" sz="1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0758" y="2567553"/>
            <a:ext cx="7087010" cy="1982370"/>
            <a:chOff x="250758" y="2701565"/>
            <a:chExt cx="7087010" cy="198237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10486" y="2701565"/>
              <a:ext cx="1827282" cy="198237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0758" y="3000252"/>
              <a:ext cx="551351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TimesTen-Roman"/>
                </a:rPr>
                <a:t>In Fig</a:t>
              </a:r>
              <a:r>
                <a:rPr lang="en-US" sz="1400" dirty="0" smtClean="0">
                  <a:latin typeface="TimesTen-Roman"/>
                </a:rPr>
                <a:t>., </a:t>
              </a:r>
              <a:r>
                <a:rPr lang="en-US" sz="1400" dirty="0">
                  <a:latin typeface="TimesTen-Roman"/>
                </a:rPr>
                <a:t>one end of a </a:t>
              </a:r>
              <a:r>
                <a:rPr lang="en-US" sz="1400" dirty="0" smtClean="0">
                  <a:latin typeface="TimesTen-Roman"/>
                </a:rPr>
                <a:t>uniform beam </a:t>
              </a:r>
              <a:r>
                <a:rPr lang="en-US" sz="1400" dirty="0">
                  <a:latin typeface="TimesTen-Roman"/>
                </a:rPr>
                <a:t>of weight 222 N is </a:t>
              </a:r>
              <a:r>
                <a:rPr lang="en-US" sz="1400" dirty="0" smtClean="0">
                  <a:latin typeface="TimesTen-Roman"/>
                </a:rPr>
                <a:t>hinged to </a:t>
              </a:r>
              <a:r>
                <a:rPr lang="en-US" sz="1400" dirty="0">
                  <a:latin typeface="TimesTen-Roman"/>
                </a:rPr>
                <a:t>a wall; the other end is </a:t>
              </a:r>
              <a:r>
                <a:rPr lang="en-US" sz="1400" dirty="0" smtClean="0">
                  <a:latin typeface="TimesTen-Roman"/>
                </a:rPr>
                <a:t>supported by </a:t>
              </a:r>
              <a:r>
                <a:rPr lang="en-US" sz="1400" dirty="0">
                  <a:latin typeface="TimesTen-Roman"/>
                </a:rPr>
                <a:t>a wire that makes angles </a:t>
              </a:r>
              <a:r>
                <a:rPr lang="en-US" sz="1400" dirty="0" smtClean="0">
                  <a:latin typeface="MathePiSev"/>
                  <a:sym typeface="Symbol" panose="05050102010706020507" pitchFamily="18" charset="2"/>
                </a:rPr>
                <a:t>=</a:t>
              </a:r>
              <a:r>
                <a:rPr lang="en-US" sz="1400" dirty="0" smtClean="0">
                  <a:latin typeface="MathematicalPi-One"/>
                </a:rPr>
                <a:t> </a:t>
              </a:r>
              <a:r>
                <a:rPr lang="en-US" sz="1400" dirty="0" smtClean="0">
                  <a:latin typeface="TimesTen-Roman"/>
                </a:rPr>
                <a:t>30.0° with </a:t>
              </a:r>
              <a:r>
                <a:rPr lang="en-US" sz="1400" dirty="0">
                  <a:latin typeface="TimesTen-Roman"/>
                </a:rPr>
                <a:t>both wall and beam. Find </a:t>
              </a:r>
              <a:endParaRPr lang="en-US" sz="1400" dirty="0" smtClean="0">
                <a:latin typeface="TimesTen-Roman"/>
              </a:endParaRPr>
            </a:p>
            <a:p>
              <a:pPr marL="342900" indent="-342900">
                <a:buAutoNum type="alphaLcParenBoth"/>
              </a:pPr>
              <a:r>
                <a:rPr lang="en-US" sz="1400" dirty="0" smtClean="0">
                  <a:latin typeface="TimesTen-Roman"/>
                </a:rPr>
                <a:t>the tension </a:t>
              </a:r>
              <a:r>
                <a:rPr lang="en-US" sz="1400" dirty="0">
                  <a:latin typeface="TimesTen-Roman"/>
                </a:rPr>
                <a:t>in the wire and the </a:t>
              </a:r>
              <a:endParaRPr lang="en-US" sz="1400" dirty="0" smtClean="0">
                <a:latin typeface="TimesTen-Roman"/>
              </a:endParaRPr>
            </a:p>
            <a:p>
              <a:pPr marL="342900" indent="-342900">
                <a:buAutoNum type="alphaLcParenBoth"/>
              </a:pPr>
              <a:r>
                <a:rPr lang="en-US" sz="1400" dirty="0" smtClean="0">
                  <a:latin typeface="TimesTen-Roman"/>
                </a:rPr>
                <a:t>horizontal and </a:t>
              </a:r>
            </a:p>
            <a:p>
              <a:pPr marL="342900" indent="-342900">
                <a:buAutoNum type="alphaLcParenBoth"/>
              </a:pPr>
              <a:r>
                <a:rPr lang="en-US" sz="1400" dirty="0" smtClean="0">
                  <a:latin typeface="TimesTen-Roman"/>
                </a:rPr>
                <a:t>vertical </a:t>
              </a:r>
              <a:r>
                <a:rPr lang="en-US" sz="1400" dirty="0">
                  <a:latin typeface="TimesTen-Roman"/>
                </a:rPr>
                <a:t>components </a:t>
              </a:r>
              <a:r>
                <a:rPr lang="en-US" sz="1400" dirty="0" smtClean="0">
                  <a:latin typeface="TimesTen-Roman"/>
                </a:rPr>
                <a:t>of the </a:t>
              </a:r>
              <a:r>
                <a:rPr lang="en-US" sz="1400" dirty="0">
                  <a:latin typeface="TimesTen-Roman"/>
                </a:rPr>
                <a:t>force of the hinge on the beam.</a:t>
              </a:r>
              <a:endParaRPr lang="ar-SA" sz="14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24320" y="4711675"/>
            <a:ext cx="8569157" cy="1768012"/>
            <a:chOff x="224320" y="4711675"/>
            <a:chExt cx="8569157" cy="176801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8399" y="4711675"/>
              <a:ext cx="2545078" cy="1768012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224320" y="4903183"/>
              <a:ext cx="599764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TimesTen-Roman"/>
                </a:rPr>
                <a:t>The system in Fig</a:t>
              </a:r>
              <a:r>
                <a:rPr lang="en-US" sz="1400" dirty="0" smtClean="0">
                  <a:latin typeface="TimesTen-Roman"/>
                </a:rPr>
                <a:t>. is </a:t>
              </a:r>
              <a:r>
                <a:rPr lang="en-US" sz="1400" dirty="0">
                  <a:latin typeface="TimesTen-Roman"/>
                </a:rPr>
                <a:t>in equilibrium. A concrete </a:t>
              </a:r>
              <a:r>
                <a:rPr lang="en-US" sz="1400" dirty="0" smtClean="0">
                  <a:latin typeface="TimesTen-Roman"/>
                </a:rPr>
                <a:t>block of </a:t>
              </a:r>
              <a:r>
                <a:rPr lang="en-US" sz="1400" dirty="0">
                  <a:latin typeface="TimesTen-Roman"/>
                </a:rPr>
                <a:t>mass 225 kg hangs from the </a:t>
              </a:r>
              <a:r>
                <a:rPr lang="en-US" sz="1400" dirty="0" smtClean="0">
                  <a:latin typeface="TimesTen-Roman"/>
                </a:rPr>
                <a:t>end of </a:t>
              </a:r>
              <a:r>
                <a:rPr lang="en-US" sz="1400" dirty="0">
                  <a:latin typeface="TimesTen-Roman"/>
                </a:rPr>
                <a:t>the uniform strut of mass 45.0 </a:t>
              </a:r>
              <a:r>
                <a:rPr lang="en-US" sz="1400" dirty="0" smtClean="0">
                  <a:latin typeface="TimesTen-Roman"/>
                </a:rPr>
                <a:t>kg. For </a:t>
              </a:r>
              <a:r>
                <a:rPr lang="en-US" sz="1400" dirty="0">
                  <a:latin typeface="TimesTen-Roman"/>
                </a:rPr>
                <a:t>angles </a:t>
              </a:r>
              <a:r>
                <a:rPr lang="en-US" sz="1400" dirty="0" smtClean="0">
                  <a:latin typeface="MathePiSev"/>
                  <a:sym typeface="Symbol" panose="05050102010706020507" pitchFamily="18" charset="2"/>
                </a:rPr>
                <a:t>=</a:t>
              </a:r>
              <a:r>
                <a:rPr lang="en-US" sz="1400" dirty="0" smtClean="0">
                  <a:latin typeface="MathematicalPi-One"/>
                </a:rPr>
                <a:t> </a:t>
              </a:r>
              <a:r>
                <a:rPr lang="en-US" sz="1400" dirty="0">
                  <a:latin typeface="TimesTen-Roman"/>
                </a:rPr>
                <a:t>30.0° and </a:t>
              </a:r>
              <a:r>
                <a:rPr lang="en-US" sz="1400" dirty="0" smtClean="0">
                  <a:latin typeface="MathePiSev"/>
                  <a:sym typeface="Symbol" panose="05050102010706020507" pitchFamily="18" charset="2"/>
                </a:rPr>
                <a:t>=</a:t>
              </a:r>
              <a:r>
                <a:rPr lang="en-US" sz="1400" dirty="0" smtClean="0">
                  <a:latin typeface="MathematicalPi-One"/>
                </a:rPr>
                <a:t> </a:t>
              </a:r>
              <a:r>
                <a:rPr lang="en-US" sz="1400" dirty="0">
                  <a:latin typeface="TimesTen-Roman"/>
                </a:rPr>
                <a:t>45.0</a:t>
              </a:r>
              <a:r>
                <a:rPr lang="en-US" sz="1400" dirty="0" smtClean="0">
                  <a:latin typeface="TimesTen-Roman"/>
                </a:rPr>
                <a:t>°, find </a:t>
              </a:r>
            </a:p>
            <a:p>
              <a:pPr marL="342900" indent="-342900">
                <a:buAutoNum type="alphaLcParenBoth"/>
              </a:pPr>
              <a:r>
                <a:rPr lang="en-US" sz="1400" dirty="0" smtClean="0">
                  <a:latin typeface="TimesTen-Roman"/>
                </a:rPr>
                <a:t>the </a:t>
              </a:r>
              <a:r>
                <a:rPr lang="en-US" sz="1400" dirty="0">
                  <a:latin typeface="TimesTen-Roman"/>
                </a:rPr>
                <a:t>tension </a:t>
              </a:r>
              <a:r>
                <a:rPr lang="en-US" sz="1400" i="1" dirty="0">
                  <a:latin typeface="TimesTen-Italic"/>
                </a:rPr>
                <a:t>T </a:t>
              </a:r>
              <a:r>
                <a:rPr lang="en-US" sz="1400" i="1" dirty="0" smtClean="0">
                  <a:latin typeface="TimesTen-Italic"/>
                </a:rPr>
                <a:t> </a:t>
              </a:r>
              <a:r>
                <a:rPr lang="en-US" sz="1400" dirty="0" smtClean="0">
                  <a:latin typeface="TimesTen-Roman"/>
                </a:rPr>
                <a:t>in </a:t>
              </a:r>
              <a:r>
                <a:rPr lang="en-US" sz="1400" dirty="0">
                  <a:latin typeface="TimesTen-Roman"/>
                </a:rPr>
                <a:t>the </a:t>
              </a:r>
              <a:r>
                <a:rPr lang="en-US" sz="1400" dirty="0" smtClean="0">
                  <a:latin typeface="TimesTen-Roman"/>
                </a:rPr>
                <a:t>cable and </a:t>
              </a:r>
              <a:r>
                <a:rPr lang="en-US" sz="1400" dirty="0">
                  <a:latin typeface="TimesTen-Roman"/>
                </a:rPr>
                <a:t>the </a:t>
              </a:r>
              <a:endParaRPr lang="en-US" sz="1400" dirty="0" smtClean="0">
                <a:latin typeface="TimesTen-Roman"/>
              </a:endParaRPr>
            </a:p>
            <a:p>
              <a:pPr marL="342900" indent="-342900">
                <a:buAutoNum type="alphaLcParenBoth"/>
              </a:pPr>
              <a:r>
                <a:rPr lang="en-US" sz="1400" dirty="0" smtClean="0">
                  <a:latin typeface="TimesTen-Roman"/>
                </a:rPr>
                <a:t>horizontal </a:t>
              </a:r>
              <a:r>
                <a:rPr lang="en-US" sz="1400" dirty="0">
                  <a:latin typeface="TimesTen-Roman"/>
                </a:rPr>
                <a:t>and </a:t>
              </a:r>
              <a:endParaRPr lang="en-US" sz="1400" dirty="0" smtClean="0">
                <a:latin typeface="TimesTen-Roman"/>
              </a:endParaRPr>
            </a:p>
            <a:p>
              <a:pPr marL="342900" indent="-342900">
                <a:buAutoNum type="alphaLcParenBoth"/>
              </a:pPr>
              <a:r>
                <a:rPr lang="en-US" sz="1400" dirty="0" smtClean="0">
                  <a:latin typeface="TimesTen-Roman"/>
                </a:rPr>
                <a:t>vertical components </a:t>
              </a:r>
              <a:r>
                <a:rPr lang="en-US" sz="1400" dirty="0">
                  <a:latin typeface="TimesTen-Roman"/>
                </a:rPr>
                <a:t>of the force on </a:t>
              </a:r>
              <a:r>
                <a:rPr lang="en-US" sz="1400" dirty="0" smtClean="0">
                  <a:latin typeface="TimesTen-Roman"/>
                </a:rPr>
                <a:t>the strut </a:t>
              </a:r>
              <a:r>
                <a:rPr lang="en-US" sz="1400" dirty="0">
                  <a:latin typeface="TimesTen-Roman"/>
                </a:rPr>
                <a:t>from the hinge.</a:t>
              </a:r>
              <a:endParaRPr lang="ar-SA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672451" y="0"/>
            <a:ext cx="23201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4000" dirty="0" smtClean="0">
                <a:latin typeface="Calibri" pitchFamily="34" charset="0"/>
              </a:rPr>
              <a:t>Example 7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1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152400" y="838200"/>
            <a:ext cx="8915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u="sng" dirty="0" smtClean="0"/>
              <a:t>Fig. 1 </a:t>
            </a:r>
            <a:r>
              <a:rPr lang="en-US" dirty="0" smtClean="0"/>
              <a:t>shows a three boxes of masses </a:t>
            </a:r>
            <a:r>
              <a:rPr lang="en-US" i="1" dirty="0" smtClean="0"/>
              <a:t>m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m</a:t>
            </a:r>
            <a:r>
              <a:rPr lang="en-US" baseline="-25000" dirty="0" smtClean="0"/>
              <a:t>2 </a:t>
            </a:r>
            <a:r>
              <a:rPr lang="en-US" dirty="0" smtClean="0"/>
              <a:t>and </a:t>
            </a:r>
            <a:r>
              <a:rPr lang="en-US" i="1" dirty="0" smtClean="0"/>
              <a:t>m</a:t>
            </a:r>
            <a:r>
              <a:rPr lang="en-US" baseline="-25000" dirty="0" smtClean="0"/>
              <a:t>3 </a:t>
            </a:r>
            <a:r>
              <a:rPr lang="en-US" dirty="0" smtClean="0"/>
              <a:t>hanging from a ceiling. The crossbars are horizontal and have negligible mass and same length </a:t>
            </a:r>
            <a:r>
              <a:rPr lang="en-US" i="1" dirty="0" smtClean="0"/>
              <a:t>L</a:t>
            </a:r>
            <a:r>
              <a:rPr lang="en-US" dirty="0" smtClean="0"/>
              <a:t>. If </a:t>
            </a:r>
            <a:r>
              <a:rPr lang="en-US" i="1" dirty="0" smtClean="0"/>
              <a:t>m</a:t>
            </a:r>
            <a:r>
              <a:rPr lang="en-US" baseline="-25000" dirty="0" smtClean="0"/>
              <a:t>3 </a:t>
            </a:r>
            <a:r>
              <a:rPr lang="en-US" dirty="0" smtClean="0"/>
              <a:t>= 1.0 kg, then </a:t>
            </a:r>
            <a:r>
              <a:rPr lang="en-US" i="1" dirty="0" smtClean="0"/>
              <a:t>m</a:t>
            </a:r>
            <a:r>
              <a:rPr lang="en-US" baseline="-25000" dirty="0" smtClean="0"/>
              <a:t>1 </a:t>
            </a:r>
            <a:r>
              <a:rPr lang="en-US" dirty="0" smtClean="0"/>
              <a:t>is equal to:(</a:t>
            </a:r>
            <a:r>
              <a:rPr lang="en-US" dirty="0" err="1" smtClean="0"/>
              <a:t>Ans</a:t>
            </a:r>
            <a:r>
              <a:rPr lang="en-US" dirty="0" smtClean="0"/>
              <a:t>: 12 </a:t>
            </a:r>
            <a:r>
              <a:rPr lang="en-US" i="1" dirty="0" smtClean="0"/>
              <a:t>kg )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905000"/>
            <a:ext cx="4724400" cy="217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27"/>
          <p:cNvGrpSpPr/>
          <p:nvPr/>
        </p:nvGrpSpPr>
        <p:grpSpPr>
          <a:xfrm>
            <a:off x="4876800" y="4495800"/>
            <a:ext cx="2438400" cy="1828800"/>
            <a:chOff x="5867400" y="3733800"/>
            <a:chExt cx="2438400" cy="1828800"/>
          </a:xfrm>
        </p:grpSpPr>
        <p:sp>
          <p:nvSpPr>
            <p:cNvPr id="16" name="Rectangle 15"/>
            <p:cNvSpPr/>
            <p:nvPr/>
          </p:nvSpPr>
          <p:spPr>
            <a:xfrm>
              <a:off x="6096000" y="4572000"/>
              <a:ext cx="19812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>
              <a:off x="5830094" y="4914900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>
              <a:off x="7809705" y="4914106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6285706" y="4152900"/>
              <a:ext cx="838994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657536" y="3733800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67400" y="5040868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858242" y="5193268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72200" y="4267200"/>
              <a:ext cx="444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l/2</a:t>
              </a:r>
              <a:endParaRPr lang="en-US" i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51848" y="4191000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3l/2</a:t>
              </a:r>
              <a:endParaRPr lang="en-US" i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85800" y="4343400"/>
            <a:ext cx="2366266" cy="1828800"/>
            <a:chOff x="5867400" y="3733800"/>
            <a:chExt cx="2366266" cy="1828800"/>
          </a:xfrm>
        </p:grpSpPr>
        <p:sp>
          <p:nvSpPr>
            <p:cNvPr id="31" name="Rectangle 30"/>
            <p:cNvSpPr/>
            <p:nvPr/>
          </p:nvSpPr>
          <p:spPr>
            <a:xfrm>
              <a:off x="6096000" y="4572000"/>
              <a:ext cx="19812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5400000">
              <a:off x="5830094" y="4914900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>
              <a:off x="7809705" y="4914106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 flipH="1" flipV="1">
              <a:off x="6285706" y="4152900"/>
              <a:ext cx="838994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657536" y="3733800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867400" y="5040868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858242" y="5193268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172200" y="4267200"/>
              <a:ext cx="444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l/2</a:t>
              </a:r>
              <a:endParaRPr lang="en-US" i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251848" y="4191000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3l/2</a:t>
              </a:r>
              <a:endParaRPr lang="en-US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/>
          <a:lstStyle/>
          <a:p>
            <a:r>
              <a:rPr lang="en-US" dirty="0" smtClean="0"/>
              <a:t>Lecture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quilibrium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3562"/>
          </a:xfrm>
          <a:noFill/>
          <a:ln w="76200">
            <a:noFill/>
          </a:ln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T-92-ch12 </a:t>
            </a:r>
            <a:endParaRPr lang="en-US" sz="3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685800"/>
            <a:ext cx="88773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47950"/>
            <a:ext cx="41719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20"/>
          <p:cNvGrpSpPr/>
          <p:nvPr/>
        </p:nvGrpSpPr>
        <p:grpSpPr>
          <a:xfrm>
            <a:off x="2438400" y="2842736"/>
            <a:ext cx="747664" cy="2110264"/>
            <a:chOff x="990600" y="3593068"/>
            <a:chExt cx="747664" cy="2110264"/>
          </a:xfrm>
        </p:grpSpPr>
        <p:sp>
          <p:nvSpPr>
            <p:cNvPr id="5" name="Oval 4"/>
            <p:cNvSpPr/>
            <p:nvPr/>
          </p:nvSpPr>
          <p:spPr>
            <a:xfrm>
              <a:off x="1143000" y="4495800"/>
              <a:ext cx="457200" cy="533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5400000">
              <a:off x="794240" y="4991100"/>
              <a:ext cx="685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400000">
              <a:off x="1242438" y="4956310"/>
              <a:ext cx="685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5" idx="0"/>
            </p:cNvCxnSpPr>
            <p:nvPr/>
          </p:nvCxnSpPr>
          <p:spPr>
            <a:xfrm rot="5400000" flipH="1" flipV="1">
              <a:off x="1104900" y="4229100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990600" y="5257800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47800" y="53340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19200" y="3593068"/>
              <a:ext cx="359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T’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05132" y="4572000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457200" y="3200400"/>
            <a:ext cx="817170" cy="2110264"/>
            <a:chOff x="990600" y="3593068"/>
            <a:chExt cx="817170" cy="2110264"/>
          </a:xfrm>
        </p:grpSpPr>
        <p:sp>
          <p:nvSpPr>
            <p:cNvPr id="23" name="Oval 22"/>
            <p:cNvSpPr/>
            <p:nvPr/>
          </p:nvSpPr>
          <p:spPr>
            <a:xfrm>
              <a:off x="1143000" y="4495800"/>
              <a:ext cx="457200" cy="533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>
              <a:off x="794240" y="4991100"/>
              <a:ext cx="685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>
              <a:off x="1242438" y="4956310"/>
              <a:ext cx="685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3" idx="0"/>
            </p:cNvCxnSpPr>
            <p:nvPr/>
          </p:nvCxnSpPr>
          <p:spPr>
            <a:xfrm rot="5400000" flipH="1" flipV="1">
              <a:off x="1104900" y="4229100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990600" y="5257800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47800" y="5334000"/>
              <a:ext cx="359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T’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19200" y="3593068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05132" y="4572000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grpSp>
        <p:nvGrpSpPr>
          <p:cNvPr id="6" name="Group 34"/>
          <p:cNvGrpSpPr/>
          <p:nvPr/>
        </p:nvGrpSpPr>
        <p:grpSpPr>
          <a:xfrm>
            <a:off x="6477000" y="3761936"/>
            <a:ext cx="1274370" cy="1636596"/>
            <a:chOff x="6477000" y="3761936"/>
            <a:chExt cx="1274370" cy="1636596"/>
          </a:xfrm>
        </p:grpSpPr>
        <p:grpSp>
          <p:nvGrpSpPr>
            <p:cNvPr id="9" name="Group 16"/>
            <p:cNvGrpSpPr/>
            <p:nvPr/>
          </p:nvGrpSpPr>
          <p:grpSpPr>
            <a:xfrm>
              <a:off x="6477000" y="4876800"/>
              <a:ext cx="990600" cy="521732"/>
              <a:chOff x="6477000" y="4876800"/>
              <a:chExt cx="990600" cy="521732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7092176" y="5029200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rot="5400000" flipH="1" flipV="1">
                <a:off x="6944958" y="5066506"/>
                <a:ext cx="3810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5400000" flipH="1" flipV="1">
                <a:off x="6666706" y="5066506"/>
                <a:ext cx="3810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6477000" y="4876800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</a:t>
                </a:r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7315200" y="4571665"/>
              <a:ext cx="316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</a:t>
              </a:r>
              <a:r>
                <a:rPr lang="en-US" sz="1200" baseline="-25000" dirty="0" smtClean="0"/>
                <a:t>1</a:t>
              </a:r>
              <a:endParaRPr lang="en-US" sz="1200" baseline="-25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010400" y="3761936"/>
              <a:ext cx="316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</a:t>
              </a:r>
              <a:r>
                <a:rPr lang="en-US" sz="1200" baseline="-25000" dirty="0" smtClean="0"/>
                <a:t>2</a:t>
              </a:r>
              <a:endParaRPr lang="en-US" sz="1200" baseline="-25000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7234102" y="4214238"/>
              <a:ext cx="38100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391400" y="4038600"/>
              <a:ext cx="359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T’</a:t>
              </a:r>
              <a:endParaRPr lang="en-US" dirty="0"/>
            </a:p>
          </p:txBody>
        </p:sp>
      </p:grpSp>
      <p:grpSp>
        <p:nvGrpSpPr>
          <p:cNvPr id="13" name="Group 44"/>
          <p:cNvGrpSpPr/>
          <p:nvPr/>
        </p:nvGrpSpPr>
        <p:grpSpPr>
          <a:xfrm>
            <a:off x="3886200" y="2667000"/>
            <a:ext cx="985024" cy="1941396"/>
            <a:chOff x="3886200" y="4219136"/>
            <a:chExt cx="985024" cy="1941396"/>
          </a:xfrm>
        </p:grpSpPr>
        <p:sp>
          <p:nvSpPr>
            <p:cNvPr id="36" name="Rectangle 35"/>
            <p:cNvSpPr/>
            <p:nvPr/>
          </p:nvSpPr>
          <p:spPr>
            <a:xfrm>
              <a:off x="4114800" y="4648200"/>
              <a:ext cx="4572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>
              <a:stCxn id="36" idx="2"/>
            </p:cNvCxnSpPr>
            <p:nvPr/>
          </p:nvCxnSpPr>
          <p:spPr>
            <a:xfrm rot="5400000">
              <a:off x="4000500" y="5295900"/>
              <a:ext cx="685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114800" y="5791200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6g</a:t>
              </a:r>
              <a:endParaRPr lang="en-US" dirty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rot="5400000" flipH="1" flipV="1">
              <a:off x="4267200" y="4447736"/>
              <a:ext cx="457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4495800" y="4267200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rot="5400000" flipH="1" flipV="1">
              <a:off x="4009670" y="4446942"/>
              <a:ext cx="457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3886200" y="4266406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3962399" y="2133600"/>
          <a:ext cx="105783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2" name="Equation" r:id="rId5" imgW="749160" imgH="215640" progId="Equation.3">
                  <p:embed/>
                </p:oleObj>
              </mc:Choice>
              <mc:Fallback>
                <p:oleObj name="Equation" r:id="rId5" imgW="74916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399" y="2133600"/>
                        <a:ext cx="105783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416175" y="5105400"/>
          <a:ext cx="9683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3" name="Equation" r:id="rId7" imgW="685800" imgH="215640" progId="Equation.3">
                  <p:embed/>
                </p:oleObj>
              </mc:Choice>
              <mc:Fallback>
                <p:oleObj name="Equation" r:id="rId7" imgW="68580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175" y="5105400"/>
                        <a:ext cx="96837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398463" y="5486400"/>
          <a:ext cx="9334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4" name="Equation" r:id="rId9" imgW="660240" imgH="215640" progId="Equation.3">
                  <p:embed/>
                </p:oleObj>
              </mc:Choice>
              <mc:Fallback>
                <p:oleObj name="Equation" r:id="rId9" imgW="66024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5486400"/>
                        <a:ext cx="9334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810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T122-Q14. </a:t>
            </a:r>
          </a:p>
          <a:p>
            <a:r>
              <a:rPr lang="en-US" dirty="0" smtClean="0"/>
              <a:t>A uniform and symmetric sign board is supported by two strings as shown in </a:t>
            </a:r>
            <a:r>
              <a:rPr lang="en-US" b="1" dirty="0" smtClean="0"/>
              <a:t>Figure 4. </a:t>
            </a:r>
            <a:r>
              <a:rPr lang="en-US" dirty="0" smtClean="0"/>
              <a:t>Find the ratio of the tension in string 1 to the weight of the sign board. </a:t>
            </a:r>
          </a:p>
          <a:p>
            <a:r>
              <a:rPr lang="en-US" dirty="0" smtClean="0"/>
              <a:t>A) 0.33 </a:t>
            </a:r>
            <a:endParaRPr lang="en-US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57200"/>
            <a:ext cx="2314575" cy="221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5800" y="3276600"/>
            <a:ext cx="4953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T121-Q16. </a:t>
            </a:r>
          </a:p>
          <a:p>
            <a:r>
              <a:rPr lang="en-US" b="1" dirty="0" smtClean="0"/>
              <a:t>Figure 6 </a:t>
            </a:r>
            <a:r>
              <a:rPr lang="en-US" dirty="0" smtClean="0"/>
              <a:t>shows a uniform solid sphere of weight 400 N suspended by string AB and resting against a frictionless vertical wall. The string makes an angle of 60.0° with the wall. Find the magnitude of the force exerted by the wall on the sphere. </a:t>
            </a:r>
          </a:p>
          <a:p>
            <a:r>
              <a:rPr lang="en-US" dirty="0" smtClean="0"/>
              <a:t>A) 693 N </a:t>
            </a:r>
            <a:endParaRPr lang="en-US" dirty="0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819400"/>
            <a:ext cx="1609016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8"/>
          <p:cNvGrpSpPr/>
          <p:nvPr/>
        </p:nvGrpSpPr>
        <p:grpSpPr>
          <a:xfrm>
            <a:off x="4247546" y="1580494"/>
            <a:ext cx="1657954" cy="1699083"/>
            <a:chOff x="4247546" y="1580494"/>
            <a:chExt cx="1657954" cy="1699083"/>
          </a:xfrm>
        </p:grpSpPr>
        <p:sp>
          <p:nvSpPr>
            <p:cNvPr id="3" name="Rectangle 2"/>
            <p:cNvSpPr/>
            <p:nvPr/>
          </p:nvSpPr>
          <p:spPr>
            <a:xfrm>
              <a:off x="4457700" y="2438400"/>
              <a:ext cx="144780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6" name="Straight Arrow Connector 5"/>
            <p:cNvCxnSpPr>
              <a:stCxn id="3" idx="0"/>
            </p:cNvCxnSpPr>
            <p:nvPr/>
          </p:nvCxnSpPr>
          <p:spPr>
            <a:xfrm>
              <a:off x="5181600" y="2438400"/>
              <a:ext cx="0" cy="609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3" idx="1"/>
            </p:cNvCxnSpPr>
            <p:nvPr/>
          </p:nvCxnSpPr>
          <p:spPr>
            <a:xfrm flipV="1">
              <a:off x="4457700" y="1981200"/>
              <a:ext cx="0" cy="48006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5410200" y="1958340"/>
              <a:ext cx="0" cy="48006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953000" y="2971800"/>
              <a:ext cx="420308" cy="30777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400" i="1" dirty="0" smtClean="0"/>
                <a:t>mg</a:t>
              </a:r>
              <a:endParaRPr lang="ar-SA" sz="1400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47546" y="1580494"/>
              <a:ext cx="333746" cy="30777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400" i="1" dirty="0" smtClean="0"/>
                <a:t>T</a:t>
              </a:r>
              <a:r>
                <a:rPr lang="en-US" sz="1400" i="1" baseline="-25000" dirty="0" smtClean="0"/>
                <a:t>1</a:t>
              </a:r>
              <a:endParaRPr lang="ar-SA" sz="1400" i="1" baseline="-25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54109" y="1604844"/>
              <a:ext cx="333746" cy="30777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400" i="1" dirty="0" smtClean="0"/>
                <a:t>T</a:t>
              </a:r>
              <a:r>
                <a:rPr lang="en-US" sz="1400" i="1" baseline="-25000" dirty="0"/>
                <a:t>2</a:t>
              </a:r>
              <a:endParaRPr lang="ar-SA" sz="1400" i="1" baseline="-25000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4452310" y="2217421"/>
              <a:ext cx="968672" cy="3809"/>
            </a:xfrm>
            <a:prstGeom prst="straightConnector1">
              <a:avLst/>
            </a:prstGeom>
            <a:ln>
              <a:prstDash val="sys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764673" y="1926911"/>
              <a:ext cx="338554" cy="30777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400" i="1" dirty="0" smtClean="0"/>
                <a:t>d</a:t>
              </a:r>
              <a:r>
                <a:rPr lang="en-US" sz="1400" i="1" baseline="-25000" dirty="0" smtClean="0"/>
                <a:t>1</a:t>
              </a:r>
              <a:endParaRPr lang="ar-SA" sz="1400" i="1" baseline="-250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5420982" y="2234688"/>
              <a:ext cx="484518" cy="0"/>
            </a:xfrm>
            <a:prstGeom prst="straightConnector1">
              <a:avLst/>
            </a:prstGeom>
            <a:ln>
              <a:prstDash val="sys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541474" y="1967988"/>
              <a:ext cx="338554" cy="30777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400" i="1" dirty="0" smtClean="0"/>
                <a:t>d</a:t>
              </a:r>
              <a:r>
                <a:rPr lang="en-US" sz="1400" i="1" baseline="-25000" dirty="0"/>
                <a:t>2</a:t>
              </a:r>
              <a:endParaRPr lang="ar-SA" sz="1400" i="1" baseline="-250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188038" y="5021530"/>
            <a:ext cx="1957885" cy="1649542"/>
            <a:chOff x="3188038" y="5021530"/>
            <a:chExt cx="1957885" cy="1649542"/>
          </a:xfrm>
        </p:grpSpPr>
        <p:grpSp>
          <p:nvGrpSpPr>
            <p:cNvPr id="23" name="Group 22"/>
            <p:cNvGrpSpPr/>
            <p:nvPr/>
          </p:nvGrpSpPr>
          <p:grpSpPr>
            <a:xfrm>
              <a:off x="3188038" y="5021530"/>
              <a:ext cx="1552774" cy="1649542"/>
              <a:chOff x="3672556" y="1649024"/>
              <a:chExt cx="1424077" cy="1649542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4705760" y="2438400"/>
                <a:ext cx="45719" cy="994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>
                <a:off x="4721051" y="2537824"/>
                <a:ext cx="16599" cy="53886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24" idx="1"/>
              </p:cNvCxnSpPr>
              <p:nvPr/>
            </p:nvCxnSpPr>
            <p:spPr>
              <a:xfrm flipH="1">
                <a:off x="4143614" y="2488112"/>
                <a:ext cx="562146" cy="2273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V="1">
                <a:off x="4721818" y="2019420"/>
                <a:ext cx="0" cy="48006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4504397" y="2990789"/>
                <a:ext cx="420308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400" i="1" dirty="0" smtClean="0"/>
                  <a:t>mg</a:t>
                </a:r>
                <a:endParaRPr lang="ar-SA" sz="1400" i="1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672556" y="2345592"/>
                <a:ext cx="34336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400" i="1" dirty="0" smtClean="0"/>
                  <a:t>F</a:t>
                </a:r>
                <a:r>
                  <a:rPr lang="en-US" sz="1400" i="1" baseline="-25000" dirty="0" smtClean="0"/>
                  <a:t>N</a:t>
                </a:r>
                <a:endParaRPr lang="ar-SA" sz="1400" i="1" baseline="-250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429784" y="1649024"/>
                <a:ext cx="666849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400" i="1" dirty="0" err="1" smtClean="0"/>
                  <a:t>Tsin</a:t>
                </a:r>
                <a:r>
                  <a:rPr lang="en-US" sz="1400" i="1" dirty="0" smtClean="0"/>
                  <a:t>(</a:t>
                </a:r>
                <a:r>
                  <a:rPr lang="en-US" sz="1400" i="1" dirty="0" smtClean="0">
                    <a:sym typeface="Symbol" panose="05050102010706020507" pitchFamily="18" charset="2"/>
                  </a:rPr>
                  <a:t>)</a:t>
                </a:r>
                <a:endParaRPr lang="ar-SA" sz="1400" i="1" baseline="-25000" dirty="0"/>
              </a:p>
            </p:txBody>
          </p:sp>
        </p:grpSp>
        <p:cxnSp>
          <p:nvCxnSpPr>
            <p:cNvPr id="42" name="Straight Arrow Connector 41"/>
            <p:cNvCxnSpPr/>
            <p:nvPr/>
          </p:nvCxnSpPr>
          <p:spPr>
            <a:xfrm flipH="1">
              <a:off x="4278690" y="5840728"/>
              <a:ext cx="562146" cy="22739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4449963" y="5846788"/>
              <a:ext cx="695960" cy="30777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400" i="1" dirty="0" err="1" smtClean="0"/>
                <a:t>Tcos</a:t>
              </a:r>
              <a:r>
                <a:rPr lang="en-US" sz="1400" i="1" dirty="0" smtClean="0"/>
                <a:t>(</a:t>
              </a:r>
              <a:r>
                <a:rPr lang="en-US" sz="1400" i="1" dirty="0" smtClean="0">
                  <a:sym typeface="Symbol" panose="05050102010706020507" pitchFamily="18" charset="2"/>
                </a:rPr>
                <a:t>)</a:t>
              </a:r>
              <a:endParaRPr lang="ar-SA" sz="1400" i="1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5410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T122-Q13. </a:t>
            </a:r>
          </a:p>
          <a:p>
            <a:r>
              <a:rPr lang="en-US" dirty="0" smtClean="0"/>
              <a:t>A block with a weight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of 10.0`kN is supported by a </a:t>
            </a:r>
            <a:r>
              <a:rPr lang="en-US" dirty="0" err="1" smtClean="0"/>
              <a:t>massless</a:t>
            </a:r>
            <a:r>
              <a:rPr lang="en-US" dirty="0" smtClean="0"/>
              <a:t> rope attached to a 4.00`m </a:t>
            </a:r>
            <a:r>
              <a:rPr lang="en-US" dirty="0" err="1" smtClean="0"/>
              <a:t>massless</a:t>
            </a:r>
            <a:r>
              <a:rPr lang="en-US" dirty="0" smtClean="0"/>
              <a:t> beam that can pivot at the base, as shown in </a:t>
            </a:r>
            <a:r>
              <a:rPr lang="en-US" b="1" dirty="0" smtClean="0"/>
              <a:t>Figure 3. </a:t>
            </a:r>
            <a:r>
              <a:rPr lang="en-US" dirty="0" smtClean="0"/>
              <a:t>Find the magnitude of the tension (</a:t>
            </a:r>
            <a:r>
              <a:rPr lang="en-US" i="1" dirty="0" smtClean="0"/>
              <a:t>T) in the rope. </a:t>
            </a:r>
          </a:p>
          <a:p>
            <a:r>
              <a:rPr lang="en-US" dirty="0" smtClean="0"/>
              <a:t>A) 5.08 </a:t>
            </a:r>
            <a:r>
              <a:rPr lang="en-US" dirty="0" err="1" smtClean="0"/>
              <a:t>kN</a:t>
            </a:r>
            <a:r>
              <a:rPr lang="en-US" dirty="0" smtClean="0"/>
              <a:t> 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8606" y="705757"/>
            <a:ext cx="1155793" cy="188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733800"/>
            <a:ext cx="3581400" cy="11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28194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T122-Q14: Figure 11 </a:t>
            </a:r>
            <a:r>
              <a:rPr lang="en-US" dirty="0" smtClean="0"/>
              <a:t>shows three situations in which a horizontal rod is supported by a hinge on a wall at one end and a cord at the other end. Rank the situations according to the magnitude of the force on the rod from the cord, greatest first. </a:t>
            </a:r>
          </a:p>
          <a:p>
            <a:r>
              <a:rPr lang="en-US" dirty="0" smtClean="0"/>
              <a:t>A) (1 and 3 tie) then 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5867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T122-Q15. </a:t>
            </a:r>
          </a:p>
          <a:p>
            <a:r>
              <a:rPr lang="en-US" dirty="0" smtClean="0"/>
              <a:t>A 5.0`m long, 10`kg ladder is leaning against a frictionless vertical wall, while the bottom of the ladder rests 3.0`m away from the wall on a horizontal rough floor, as shown in </a:t>
            </a:r>
            <a:r>
              <a:rPr lang="en-US" b="1" dirty="0" smtClean="0"/>
              <a:t>Figure 4. </a:t>
            </a:r>
            <a:r>
              <a:rPr lang="en-US" dirty="0" smtClean="0"/>
              <a:t>What is the magnitude of the force of static friction between the floor and the ladder? </a:t>
            </a:r>
          </a:p>
          <a:p>
            <a:r>
              <a:rPr lang="en-US" dirty="0" smtClean="0"/>
              <a:t>A) 37 N 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609600"/>
            <a:ext cx="1447800" cy="220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2</a:t>
            </a:r>
            <a:br>
              <a:rPr lang="en-US" dirty="0" smtClean="0"/>
            </a:br>
            <a:r>
              <a:rPr lang="en-US" dirty="0" smtClean="0"/>
              <a:t>Elasticity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21056" y="1307068"/>
            <a:ext cx="2667000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762000" y="1459460"/>
            <a:ext cx="2667000" cy="693762"/>
          </a:xfrm>
          <a:custGeom>
            <a:avLst/>
            <a:gdLst>
              <a:gd name="connsiteX0" fmla="*/ 0 w 3357349"/>
              <a:gd name="connsiteY0" fmla="*/ 391236 h 693762"/>
              <a:gd name="connsiteX1" fmla="*/ 163773 w 3357349"/>
              <a:gd name="connsiteY1" fmla="*/ 90986 h 693762"/>
              <a:gd name="connsiteX2" fmla="*/ 204717 w 3357349"/>
              <a:gd name="connsiteY2" fmla="*/ 691487 h 693762"/>
              <a:gd name="connsiteX3" fmla="*/ 450376 w 3357349"/>
              <a:gd name="connsiteY3" fmla="*/ 77338 h 693762"/>
              <a:gd name="connsiteX4" fmla="*/ 491320 w 3357349"/>
              <a:gd name="connsiteY4" fmla="*/ 677839 h 693762"/>
              <a:gd name="connsiteX5" fmla="*/ 682388 w 3357349"/>
              <a:gd name="connsiteY5" fmla="*/ 50042 h 693762"/>
              <a:gd name="connsiteX6" fmla="*/ 723332 w 3357349"/>
              <a:gd name="connsiteY6" fmla="*/ 691487 h 693762"/>
              <a:gd name="connsiteX7" fmla="*/ 887105 w 3357349"/>
              <a:gd name="connsiteY7" fmla="*/ 63690 h 693762"/>
              <a:gd name="connsiteX8" fmla="*/ 941696 w 3357349"/>
              <a:gd name="connsiteY8" fmla="*/ 677839 h 693762"/>
              <a:gd name="connsiteX9" fmla="*/ 1105469 w 3357349"/>
              <a:gd name="connsiteY9" fmla="*/ 63690 h 693762"/>
              <a:gd name="connsiteX10" fmla="*/ 1132764 w 3357349"/>
              <a:gd name="connsiteY10" fmla="*/ 677839 h 693762"/>
              <a:gd name="connsiteX11" fmla="*/ 1337481 w 3357349"/>
              <a:gd name="connsiteY11" fmla="*/ 63690 h 693762"/>
              <a:gd name="connsiteX12" fmla="*/ 1364776 w 3357349"/>
              <a:gd name="connsiteY12" fmla="*/ 677839 h 693762"/>
              <a:gd name="connsiteX13" fmla="*/ 1583140 w 3357349"/>
              <a:gd name="connsiteY13" fmla="*/ 63690 h 693762"/>
              <a:gd name="connsiteX14" fmla="*/ 1583140 w 3357349"/>
              <a:gd name="connsiteY14" fmla="*/ 677839 h 693762"/>
              <a:gd name="connsiteX15" fmla="*/ 1787857 w 3357349"/>
              <a:gd name="connsiteY15" fmla="*/ 77338 h 693762"/>
              <a:gd name="connsiteX16" fmla="*/ 1828800 w 3357349"/>
              <a:gd name="connsiteY16" fmla="*/ 677839 h 693762"/>
              <a:gd name="connsiteX17" fmla="*/ 1978926 w 3357349"/>
              <a:gd name="connsiteY17" fmla="*/ 63690 h 693762"/>
              <a:gd name="connsiteX18" fmla="*/ 2019869 w 3357349"/>
              <a:gd name="connsiteY18" fmla="*/ 677839 h 693762"/>
              <a:gd name="connsiteX19" fmla="*/ 2169994 w 3357349"/>
              <a:gd name="connsiteY19" fmla="*/ 63690 h 693762"/>
              <a:gd name="connsiteX20" fmla="*/ 2224585 w 3357349"/>
              <a:gd name="connsiteY20" fmla="*/ 677839 h 693762"/>
              <a:gd name="connsiteX21" fmla="*/ 2374711 w 3357349"/>
              <a:gd name="connsiteY21" fmla="*/ 63690 h 693762"/>
              <a:gd name="connsiteX22" fmla="*/ 2429302 w 3357349"/>
              <a:gd name="connsiteY22" fmla="*/ 677839 h 693762"/>
              <a:gd name="connsiteX23" fmla="*/ 2579427 w 3357349"/>
              <a:gd name="connsiteY23" fmla="*/ 63690 h 693762"/>
              <a:gd name="connsiteX24" fmla="*/ 2647666 w 3357349"/>
              <a:gd name="connsiteY24" fmla="*/ 691487 h 693762"/>
              <a:gd name="connsiteX25" fmla="*/ 2811439 w 3357349"/>
              <a:gd name="connsiteY25" fmla="*/ 63690 h 693762"/>
              <a:gd name="connsiteX26" fmla="*/ 2879678 w 3357349"/>
              <a:gd name="connsiteY26" fmla="*/ 677839 h 693762"/>
              <a:gd name="connsiteX27" fmla="*/ 3043451 w 3357349"/>
              <a:gd name="connsiteY27" fmla="*/ 63690 h 693762"/>
              <a:gd name="connsiteX28" fmla="*/ 3125338 w 3357349"/>
              <a:gd name="connsiteY28" fmla="*/ 677839 h 693762"/>
              <a:gd name="connsiteX29" fmla="*/ 3275463 w 3357349"/>
              <a:gd name="connsiteY29" fmla="*/ 50042 h 693762"/>
              <a:gd name="connsiteX30" fmla="*/ 3357349 w 3357349"/>
              <a:gd name="connsiteY30" fmla="*/ 377589 h 69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357349" h="693762">
                <a:moveTo>
                  <a:pt x="0" y="391236"/>
                </a:moveTo>
                <a:cubicBezTo>
                  <a:pt x="64827" y="216090"/>
                  <a:pt x="129654" y="40944"/>
                  <a:pt x="163773" y="90986"/>
                </a:cubicBezTo>
                <a:cubicBezTo>
                  <a:pt x="197892" y="141028"/>
                  <a:pt x="156950" y="693762"/>
                  <a:pt x="204717" y="691487"/>
                </a:cubicBezTo>
                <a:cubicBezTo>
                  <a:pt x="252484" y="689212"/>
                  <a:pt x="402609" y="79613"/>
                  <a:pt x="450376" y="77338"/>
                </a:cubicBezTo>
                <a:cubicBezTo>
                  <a:pt x="498143" y="75063"/>
                  <a:pt x="452651" y="682388"/>
                  <a:pt x="491320" y="677839"/>
                </a:cubicBezTo>
                <a:cubicBezTo>
                  <a:pt x="529989" y="673290"/>
                  <a:pt x="643719" y="47767"/>
                  <a:pt x="682388" y="50042"/>
                </a:cubicBezTo>
                <a:cubicBezTo>
                  <a:pt x="721057" y="52317"/>
                  <a:pt x="689213" y="689212"/>
                  <a:pt x="723332" y="691487"/>
                </a:cubicBezTo>
                <a:cubicBezTo>
                  <a:pt x="757451" y="693762"/>
                  <a:pt x="850711" y="65965"/>
                  <a:pt x="887105" y="63690"/>
                </a:cubicBezTo>
                <a:cubicBezTo>
                  <a:pt x="923499" y="61415"/>
                  <a:pt x="905302" y="677839"/>
                  <a:pt x="941696" y="677839"/>
                </a:cubicBezTo>
                <a:cubicBezTo>
                  <a:pt x="978090" y="677839"/>
                  <a:pt x="1073624" y="63690"/>
                  <a:pt x="1105469" y="63690"/>
                </a:cubicBezTo>
                <a:cubicBezTo>
                  <a:pt x="1137314" y="63690"/>
                  <a:pt x="1094095" y="677839"/>
                  <a:pt x="1132764" y="677839"/>
                </a:cubicBezTo>
                <a:cubicBezTo>
                  <a:pt x="1171433" y="677839"/>
                  <a:pt x="1298812" y="63690"/>
                  <a:pt x="1337481" y="63690"/>
                </a:cubicBezTo>
                <a:cubicBezTo>
                  <a:pt x="1376150" y="63690"/>
                  <a:pt x="1323833" y="677839"/>
                  <a:pt x="1364776" y="677839"/>
                </a:cubicBezTo>
                <a:cubicBezTo>
                  <a:pt x="1405719" y="677839"/>
                  <a:pt x="1546746" y="63690"/>
                  <a:pt x="1583140" y="63690"/>
                </a:cubicBezTo>
                <a:cubicBezTo>
                  <a:pt x="1619534" y="63690"/>
                  <a:pt x="1549021" y="675564"/>
                  <a:pt x="1583140" y="677839"/>
                </a:cubicBezTo>
                <a:cubicBezTo>
                  <a:pt x="1617259" y="680114"/>
                  <a:pt x="1746914" y="77338"/>
                  <a:pt x="1787857" y="77338"/>
                </a:cubicBezTo>
                <a:cubicBezTo>
                  <a:pt x="1828800" y="77338"/>
                  <a:pt x="1796955" y="680114"/>
                  <a:pt x="1828800" y="677839"/>
                </a:cubicBezTo>
                <a:cubicBezTo>
                  <a:pt x="1860645" y="675564"/>
                  <a:pt x="1947081" y="63690"/>
                  <a:pt x="1978926" y="63690"/>
                </a:cubicBezTo>
                <a:cubicBezTo>
                  <a:pt x="2010771" y="63690"/>
                  <a:pt x="1988024" y="677839"/>
                  <a:pt x="2019869" y="677839"/>
                </a:cubicBezTo>
                <a:cubicBezTo>
                  <a:pt x="2051714" y="677839"/>
                  <a:pt x="2135875" y="63690"/>
                  <a:pt x="2169994" y="63690"/>
                </a:cubicBezTo>
                <a:cubicBezTo>
                  <a:pt x="2204113" y="63690"/>
                  <a:pt x="2190466" y="677839"/>
                  <a:pt x="2224585" y="677839"/>
                </a:cubicBezTo>
                <a:cubicBezTo>
                  <a:pt x="2258704" y="677839"/>
                  <a:pt x="2340592" y="63690"/>
                  <a:pt x="2374711" y="63690"/>
                </a:cubicBezTo>
                <a:cubicBezTo>
                  <a:pt x="2408830" y="63690"/>
                  <a:pt x="2395183" y="677839"/>
                  <a:pt x="2429302" y="677839"/>
                </a:cubicBezTo>
                <a:cubicBezTo>
                  <a:pt x="2463421" y="677839"/>
                  <a:pt x="2543033" y="61415"/>
                  <a:pt x="2579427" y="63690"/>
                </a:cubicBezTo>
                <a:cubicBezTo>
                  <a:pt x="2615821" y="65965"/>
                  <a:pt x="2608997" y="691487"/>
                  <a:pt x="2647666" y="691487"/>
                </a:cubicBezTo>
                <a:cubicBezTo>
                  <a:pt x="2686335" y="691487"/>
                  <a:pt x="2772770" y="65965"/>
                  <a:pt x="2811439" y="63690"/>
                </a:cubicBezTo>
                <a:cubicBezTo>
                  <a:pt x="2850108" y="61415"/>
                  <a:pt x="2841009" y="677839"/>
                  <a:pt x="2879678" y="677839"/>
                </a:cubicBezTo>
                <a:cubicBezTo>
                  <a:pt x="2918347" y="677839"/>
                  <a:pt x="3002508" y="63690"/>
                  <a:pt x="3043451" y="63690"/>
                </a:cubicBezTo>
                <a:cubicBezTo>
                  <a:pt x="3084394" y="63690"/>
                  <a:pt x="3086669" y="680114"/>
                  <a:pt x="3125338" y="677839"/>
                </a:cubicBezTo>
                <a:cubicBezTo>
                  <a:pt x="3164007" y="675564"/>
                  <a:pt x="3236795" y="100084"/>
                  <a:pt x="3275463" y="50042"/>
                </a:cubicBezTo>
                <a:cubicBezTo>
                  <a:pt x="3314131" y="0"/>
                  <a:pt x="3335740" y="188794"/>
                  <a:pt x="3357349" y="377589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805217" y="1464009"/>
            <a:ext cx="1651379" cy="689213"/>
          </a:xfrm>
          <a:custGeom>
            <a:avLst/>
            <a:gdLst>
              <a:gd name="connsiteX0" fmla="*/ 0 w 1651379"/>
              <a:gd name="connsiteY0" fmla="*/ 386687 h 689213"/>
              <a:gd name="connsiteX1" fmla="*/ 68239 w 1651379"/>
              <a:gd name="connsiteY1" fmla="*/ 72789 h 689213"/>
              <a:gd name="connsiteX2" fmla="*/ 81887 w 1651379"/>
              <a:gd name="connsiteY2" fmla="*/ 659643 h 689213"/>
              <a:gd name="connsiteX3" fmla="*/ 191069 w 1651379"/>
              <a:gd name="connsiteY3" fmla="*/ 72789 h 689213"/>
              <a:gd name="connsiteX4" fmla="*/ 191069 w 1651379"/>
              <a:gd name="connsiteY4" fmla="*/ 673290 h 689213"/>
              <a:gd name="connsiteX5" fmla="*/ 286603 w 1651379"/>
              <a:gd name="connsiteY5" fmla="*/ 59141 h 689213"/>
              <a:gd name="connsiteX6" fmla="*/ 300251 w 1651379"/>
              <a:gd name="connsiteY6" fmla="*/ 673290 h 689213"/>
              <a:gd name="connsiteX7" fmla="*/ 368490 w 1651379"/>
              <a:gd name="connsiteY7" fmla="*/ 45493 h 689213"/>
              <a:gd name="connsiteX8" fmla="*/ 409433 w 1651379"/>
              <a:gd name="connsiteY8" fmla="*/ 673290 h 689213"/>
              <a:gd name="connsiteX9" fmla="*/ 477672 w 1651379"/>
              <a:gd name="connsiteY9" fmla="*/ 59141 h 689213"/>
              <a:gd name="connsiteX10" fmla="*/ 518615 w 1651379"/>
              <a:gd name="connsiteY10" fmla="*/ 686938 h 689213"/>
              <a:gd name="connsiteX11" fmla="*/ 573206 w 1651379"/>
              <a:gd name="connsiteY11" fmla="*/ 72789 h 689213"/>
              <a:gd name="connsiteX12" fmla="*/ 614149 w 1651379"/>
              <a:gd name="connsiteY12" fmla="*/ 673290 h 689213"/>
              <a:gd name="connsiteX13" fmla="*/ 682388 w 1651379"/>
              <a:gd name="connsiteY13" fmla="*/ 59141 h 689213"/>
              <a:gd name="connsiteX14" fmla="*/ 723331 w 1651379"/>
              <a:gd name="connsiteY14" fmla="*/ 659643 h 689213"/>
              <a:gd name="connsiteX15" fmla="*/ 805218 w 1651379"/>
              <a:gd name="connsiteY15" fmla="*/ 59141 h 689213"/>
              <a:gd name="connsiteX16" fmla="*/ 818866 w 1651379"/>
              <a:gd name="connsiteY16" fmla="*/ 673290 h 689213"/>
              <a:gd name="connsiteX17" fmla="*/ 914400 w 1651379"/>
              <a:gd name="connsiteY17" fmla="*/ 59141 h 689213"/>
              <a:gd name="connsiteX18" fmla="*/ 941695 w 1651379"/>
              <a:gd name="connsiteY18" fmla="*/ 645995 h 689213"/>
              <a:gd name="connsiteX19" fmla="*/ 1009934 w 1651379"/>
              <a:gd name="connsiteY19" fmla="*/ 59141 h 689213"/>
              <a:gd name="connsiteX20" fmla="*/ 1037230 w 1651379"/>
              <a:gd name="connsiteY20" fmla="*/ 673290 h 689213"/>
              <a:gd name="connsiteX21" fmla="*/ 1091821 w 1651379"/>
              <a:gd name="connsiteY21" fmla="*/ 45493 h 689213"/>
              <a:gd name="connsiteX22" fmla="*/ 1132764 w 1651379"/>
              <a:gd name="connsiteY22" fmla="*/ 659643 h 689213"/>
              <a:gd name="connsiteX23" fmla="*/ 1201003 w 1651379"/>
              <a:gd name="connsiteY23" fmla="*/ 59141 h 689213"/>
              <a:gd name="connsiteX24" fmla="*/ 1228298 w 1651379"/>
              <a:gd name="connsiteY24" fmla="*/ 659643 h 689213"/>
              <a:gd name="connsiteX25" fmla="*/ 1296537 w 1651379"/>
              <a:gd name="connsiteY25" fmla="*/ 45493 h 689213"/>
              <a:gd name="connsiteX26" fmla="*/ 1337481 w 1651379"/>
              <a:gd name="connsiteY26" fmla="*/ 659643 h 689213"/>
              <a:gd name="connsiteX27" fmla="*/ 1405719 w 1651379"/>
              <a:gd name="connsiteY27" fmla="*/ 45493 h 689213"/>
              <a:gd name="connsiteX28" fmla="*/ 1460310 w 1651379"/>
              <a:gd name="connsiteY28" fmla="*/ 673290 h 689213"/>
              <a:gd name="connsiteX29" fmla="*/ 1514901 w 1651379"/>
              <a:gd name="connsiteY29" fmla="*/ 59141 h 689213"/>
              <a:gd name="connsiteX30" fmla="*/ 1542197 w 1651379"/>
              <a:gd name="connsiteY30" fmla="*/ 659643 h 689213"/>
              <a:gd name="connsiteX31" fmla="*/ 1596788 w 1651379"/>
              <a:gd name="connsiteY31" fmla="*/ 45493 h 689213"/>
              <a:gd name="connsiteX32" fmla="*/ 1651379 w 1651379"/>
              <a:gd name="connsiteY32" fmla="*/ 386687 h 68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1379" h="689213">
                <a:moveTo>
                  <a:pt x="0" y="386687"/>
                </a:moveTo>
                <a:cubicBezTo>
                  <a:pt x="27295" y="206991"/>
                  <a:pt x="54591" y="27296"/>
                  <a:pt x="68239" y="72789"/>
                </a:cubicBezTo>
                <a:cubicBezTo>
                  <a:pt x="81887" y="118282"/>
                  <a:pt x="61415" y="659643"/>
                  <a:pt x="81887" y="659643"/>
                </a:cubicBezTo>
                <a:cubicBezTo>
                  <a:pt x="102359" y="659643"/>
                  <a:pt x="172872" y="70515"/>
                  <a:pt x="191069" y="72789"/>
                </a:cubicBezTo>
                <a:cubicBezTo>
                  <a:pt x="209266" y="75064"/>
                  <a:pt x="175147" y="675565"/>
                  <a:pt x="191069" y="673290"/>
                </a:cubicBezTo>
                <a:cubicBezTo>
                  <a:pt x="206991" y="671015"/>
                  <a:pt x="268406" y="59141"/>
                  <a:pt x="286603" y="59141"/>
                </a:cubicBezTo>
                <a:cubicBezTo>
                  <a:pt x="304800" y="59141"/>
                  <a:pt x="286603" y="675565"/>
                  <a:pt x="300251" y="673290"/>
                </a:cubicBezTo>
                <a:cubicBezTo>
                  <a:pt x="313899" y="671015"/>
                  <a:pt x="350293" y="45493"/>
                  <a:pt x="368490" y="45493"/>
                </a:cubicBezTo>
                <a:cubicBezTo>
                  <a:pt x="386687" y="45493"/>
                  <a:pt x="391236" y="671015"/>
                  <a:pt x="409433" y="673290"/>
                </a:cubicBezTo>
                <a:cubicBezTo>
                  <a:pt x="427630" y="675565"/>
                  <a:pt x="459475" y="56866"/>
                  <a:pt x="477672" y="59141"/>
                </a:cubicBezTo>
                <a:cubicBezTo>
                  <a:pt x="495869" y="61416"/>
                  <a:pt x="502693" y="684663"/>
                  <a:pt x="518615" y="686938"/>
                </a:cubicBezTo>
                <a:cubicBezTo>
                  <a:pt x="534537" y="689213"/>
                  <a:pt x="557284" y="75064"/>
                  <a:pt x="573206" y="72789"/>
                </a:cubicBezTo>
                <a:cubicBezTo>
                  <a:pt x="589128" y="70514"/>
                  <a:pt x="595952" y="675565"/>
                  <a:pt x="614149" y="673290"/>
                </a:cubicBezTo>
                <a:cubicBezTo>
                  <a:pt x="632346" y="671015"/>
                  <a:pt x="664191" y="61416"/>
                  <a:pt x="682388" y="59141"/>
                </a:cubicBezTo>
                <a:cubicBezTo>
                  <a:pt x="700585" y="56867"/>
                  <a:pt x="702859" y="659643"/>
                  <a:pt x="723331" y="659643"/>
                </a:cubicBezTo>
                <a:cubicBezTo>
                  <a:pt x="743803" y="659643"/>
                  <a:pt x="789295" y="56866"/>
                  <a:pt x="805218" y="59141"/>
                </a:cubicBezTo>
                <a:cubicBezTo>
                  <a:pt x="821141" y="61416"/>
                  <a:pt x="800669" y="673290"/>
                  <a:pt x="818866" y="673290"/>
                </a:cubicBezTo>
                <a:cubicBezTo>
                  <a:pt x="837063" y="673290"/>
                  <a:pt x="893929" y="63690"/>
                  <a:pt x="914400" y="59141"/>
                </a:cubicBezTo>
                <a:cubicBezTo>
                  <a:pt x="934871" y="54592"/>
                  <a:pt x="925773" y="645995"/>
                  <a:pt x="941695" y="645995"/>
                </a:cubicBezTo>
                <a:cubicBezTo>
                  <a:pt x="957617" y="645995"/>
                  <a:pt x="994012" y="54592"/>
                  <a:pt x="1009934" y="59141"/>
                </a:cubicBezTo>
                <a:cubicBezTo>
                  <a:pt x="1025856" y="63690"/>
                  <a:pt x="1023582" y="675565"/>
                  <a:pt x="1037230" y="673290"/>
                </a:cubicBezTo>
                <a:cubicBezTo>
                  <a:pt x="1050878" y="671015"/>
                  <a:pt x="1075899" y="47768"/>
                  <a:pt x="1091821" y="45493"/>
                </a:cubicBezTo>
                <a:cubicBezTo>
                  <a:pt x="1107743" y="43218"/>
                  <a:pt x="1114567" y="657368"/>
                  <a:pt x="1132764" y="659643"/>
                </a:cubicBezTo>
                <a:cubicBezTo>
                  <a:pt x="1150961" y="661918"/>
                  <a:pt x="1185081" y="59141"/>
                  <a:pt x="1201003" y="59141"/>
                </a:cubicBezTo>
                <a:cubicBezTo>
                  <a:pt x="1216925" y="59141"/>
                  <a:pt x="1212376" y="661918"/>
                  <a:pt x="1228298" y="659643"/>
                </a:cubicBezTo>
                <a:cubicBezTo>
                  <a:pt x="1244220" y="657368"/>
                  <a:pt x="1278340" y="45493"/>
                  <a:pt x="1296537" y="45493"/>
                </a:cubicBezTo>
                <a:cubicBezTo>
                  <a:pt x="1314734" y="45493"/>
                  <a:pt x="1319284" y="659643"/>
                  <a:pt x="1337481" y="659643"/>
                </a:cubicBezTo>
                <a:cubicBezTo>
                  <a:pt x="1355678" y="659643"/>
                  <a:pt x="1385248" y="43219"/>
                  <a:pt x="1405719" y="45493"/>
                </a:cubicBezTo>
                <a:cubicBezTo>
                  <a:pt x="1426190" y="47767"/>
                  <a:pt x="1442113" y="671015"/>
                  <a:pt x="1460310" y="673290"/>
                </a:cubicBezTo>
                <a:cubicBezTo>
                  <a:pt x="1478507" y="675565"/>
                  <a:pt x="1501253" y="61415"/>
                  <a:pt x="1514901" y="59141"/>
                </a:cubicBezTo>
                <a:cubicBezTo>
                  <a:pt x="1528549" y="56867"/>
                  <a:pt x="1528549" y="661918"/>
                  <a:pt x="1542197" y="659643"/>
                </a:cubicBezTo>
                <a:cubicBezTo>
                  <a:pt x="1555845" y="657368"/>
                  <a:pt x="1578591" y="90986"/>
                  <a:pt x="1596788" y="45493"/>
                </a:cubicBezTo>
                <a:cubicBezTo>
                  <a:pt x="1614985" y="0"/>
                  <a:pt x="1633182" y="193343"/>
                  <a:pt x="1651379" y="386687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62000" y="1459468"/>
            <a:ext cx="3725839" cy="666465"/>
          </a:xfrm>
          <a:custGeom>
            <a:avLst/>
            <a:gdLst>
              <a:gd name="connsiteX0" fmla="*/ 0 w 5281684"/>
              <a:gd name="connsiteY0" fmla="*/ 352567 h 666465"/>
              <a:gd name="connsiteX1" fmla="*/ 300251 w 5281684"/>
              <a:gd name="connsiteY1" fmla="*/ 52316 h 666465"/>
              <a:gd name="connsiteX2" fmla="*/ 491320 w 5281684"/>
              <a:gd name="connsiteY2" fmla="*/ 652817 h 666465"/>
              <a:gd name="connsiteX3" fmla="*/ 832514 w 5281684"/>
              <a:gd name="connsiteY3" fmla="*/ 52316 h 666465"/>
              <a:gd name="connsiteX4" fmla="*/ 1023582 w 5281684"/>
              <a:gd name="connsiteY4" fmla="*/ 639170 h 666465"/>
              <a:gd name="connsiteX5" fmla="*/ 1310185 w 5281684"/>
              <a:gd name="connsiteY5" fmla="*/ 38668 h 666465"/>
              <a:gd name="connsiteX6" fmla="*/ 1542197 w 5281684"/>
              <a:gd name="connsiteY6" fmla="*/ 666465 h 666465"/>
              <a:gd name="connsiteX7" fmla="*/ 1815152 w 5281684"/>
              <a:gd name="connsiteY7" fmla="*/ 38668 h 666465"/>
              <a:gd name="connsiteX8" fmla="*/ 2019869 w 5281684"/>
              <a:gd name="connsiteY8" fmla="*/ 652817 h 666465"/>
              <a:gd name="connsiteX9" fmla="*/ 2292824 w 5281684"/>
              <a:gd name="connsiteY9" fmla="*/ 38668 h 666465"/>
              <a:gd name="connsiteX10" fmla="*/ 2511188 w 5281684"/>
              <a:gd name="connsiteY10" fmla="*/ 652817 h 666465"/>
              <a:gd name="connsiteX11" fmla="*/ 2784143 w 5281684"/>
              <a:gd name="connsiteY11" fmla="*/ 52316 h 666465"/>
              <a:gd name="connsiteX12" fmla="*/ 3002508 w 5281684"/>
              <a:gd name="connsiteY12" fmla="*/ 652817 h 666465"/>
              <a:gd name="connsiteX13" fmla="*/ 3302758 w 5281684"/>
              <a:gd name="connsiteY13" fmla="*/ 38668 h 666465"/>
              <a:gd name="connsiteX14" fmla="*/ 3507475 w 5281684"/>
              <a:gd name="connsiteY14" fmla="*/ 652817 h 666465"/>
              <a:gd name="connsiteX15" fmla="*/ 3780430 w 5281684"/>
              <a:gd name="connsiteY15" fmla="*/ 52316 h 666465"/>
              <a:gd name="connsiteX16" fmla="*/ 4012442 w 5281684"/>
              <a:gd name="connsiteY16" fmla="*/ 652817 h 666465"/>
              <a:gd name="connsiteX17" fmla="*/ 4271749 w 5281684"/>
              <a:gd name="connsiteY17" fmla="*/ 38668 h 666465"/>
              <a:gd name="connsiteX18" fmla="*/ 4503761 w 5281684"/>
              <a:gd name="connsiteY18" fmla="*/ 652817 h 666465"/>
              <a:gd name="connsiteX19" fmla="*/ 4763069 w 5281684"/>
              <a:gd name="connsiteY19" fmla="*/ 52316 h 666465"/>
              <a:gd name="connsiteX20" fmla="*/ 4926842 w 5281684"/>
              <a:gd name="connsiteY20" fmla="*/ 666465 h 666465"/>
              <a:gd name="connsiteX21" fmla="*/ 5145206 w 5281684"/>
              <a:gd name="connsiteY21" fmla="*/ 52316 h 666465"/>
              <a:gd name="connsiteX22" fmla="*/ 5281684 w 5281684"/>
              <a:gd name="connsiteY22" fmla="*/ 352567 h 66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281684" h="666465">
                <a:moveTo>
                  <a:pt x="0" y="352567"/>
                </a:moveTo>
                <a:cubicBezTo>
                  <a:pt x="109182" y="177420"/>
                  <a:pt x="218364" y="2274"/>
                  <a:pt x="300251" y="52316"/>
                </a:cubicBezTo>
                <a:cubicBezTo>
                  <a:pt x="382138" y="102358"/>
                  <a:pt x="402610" y="652817"/>
                  <a:pt x="491320" y="652817"/>
                </a:cubicBezTo>
                <a:cubicBezTo>
                  <a:pt x="580030" y="652817"/>
                  <a:pt x="743804" y="54590"/>
                  <a:pt x="832514" y="52316"/>
                </a:cubicBezTo>
                <a:cubicBezTo>
                  <a:pt x="921224" y="50042"/>
                  <a:pt x="943970" y="641445"/>
                  <a:pt x="1023582" y="639170"/>
                </a:cubicBezTo>
                <a:cubicBezTo>
                  <a:pt x="1103194" y="636895"/>
                  <a:pt x="1223749" y="34119"/>
                  <a:pt x="1310185" y="38668"/>
                </a:cubicBezTo>
                <a:cubicBezTo>
                  <a:pt x="1396621" y="43217"/>
                  <a:pt x="1458036" y="666465"/>
                  <a:pt x="1542197" y="666465"/>
                </a:cubicBezTo>
                <a:cubicBezTo>
                  <a:pt x="1626358" y="666465"/>
                  <a:pt x="1735540" y="40943"/>
                  <a:pt x="1815152" y="38668"/>
                </a:cubicBezTo>
                <a:cubicBezTo>
                  <a:pt x="1894764" y="36393"/>
                  <a:pt x="1940257" y="652817"/>
                  <a:pt x="2019869" y="652817"/>
                </a:cubicBezTo>
                <a:cubicBezTo>
                  <a:pt x="2099481" y="652817"/>
                  <a:pt x="2210938" y="38668"/>
                  <a:pt x="2292824" y="38668"/>
                </a:cubicBezTo>
                <a:cubicBezTo>
                  <a:pt x="2374710" y="38668"/>
                  <a:pt x="2429302" y="650542"/>
                  <a:pt x="2511188" y="652817"/>
                </a:cubicBezTo>
                <a:cubicBezTo>
                  <a:pt x="2593074" y="655092"/>
                  <a:pt x="2702256" y="52316"/>
                  <a:pt x="2784143" y="52316"/>
                </a:cubicBezTo>
                <a:cubicBezTo>
                  <a:pt x="2866030" y="52316"/>
                  <a:pt x="2916072" y="655092"/>
                  <a:pt x="3002508" y="652817"/>
                </a:cubicBezTo>
                <a:cubicBezTo>
                  <a:pt x="3088944" y="650542"/>
                  <a:pt x="3218597" y="38668"/>
                  <a:pt x="3302758" y="38668"/>
                </a:cubicBezTo>
                <a:cubicBezTo>
                  <a:pt x="3386919" y="38668"/>
                  <a:pt x="3427863" y="650542"/>
                  <a:pt x="3507475" y="652817"/>
                </a:cubicBezTo>
                <a:cubicBezTo>
                  <a:pt x="3587087" y="655092"/>
                  <a:pt x="3696269" y="52316"/>
                  <a:pt x="3780430" y="52316"/>
                </a:cubicBezTo>
                <a:cubicBezTo>
                  <a:pt x="3864591" y="52316"/>
                  <a:pt x="3930556" y="655092"/>
                  <a:pt x="4012442" y="652817"/>
                </a:cubicBezTo>
                <a:cubicBezTo>
                  <a:pt x="4094328" y="650542"/>
                  <a:pt x="4189863" y="38668"/>
                  <a:pt x="4271749" y="38668"/>
                </a:cubicBezTo>
                <a:cubicBezTo>
                  <a:pt x="4353635" y="38668"/>
                  <a:pt x="4421874" y="650542"/>
                  <a:pt x="4503761" y="652817"/>
                </a:cubicBezTo>
                <a:cubicBezTo>
                  <a:pt x="4585648" y="655092"/>
                  <a:pt x="4692556" y="50041"/>
                  <a:pt x="4763069" y="52316"/>
                </a:cubicBezTo>
                <a:cubicBezTo>
                  <a:pt x="4833582" y="54591"/>
                  <a:pt x="4863153" y="666465"/>
                  <a:pt x="4926842" y="666465"/>
                </a:cubicBezTo>
                <a:cubicBezTo>
                  <a:pt x="4990531" y="666465"/>
                  <a:pt x="5086066" y="104632"/>
                  <a:pt x="5145206" y="52316"/>
                </a:cubicBezTo>
                <a:cubicBezTo>
                  <a:pt x="5204346" y="0"/>
                  <a:pt x="5243015" y="176283"/>
                  <a:pt x="5281684" y="352567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flipH="1">
            <a:off x="3429000" y="1619822"/>
            <a:ext cx="16002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380096" y="1427628"/>
            <a:ext cx="11152" cy="101675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48352" y="1307068"/>
            <a:ext cx="11152" cy="101675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>
            <a:off x="3048000" y="1606186"/>
            <a:ext cx="1600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955923" y="130314"/>
            <a:ext cx="3073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Comic Sans MS" pitchFamily="66" charset="0"/>
              </a:rPr>
              <a:t>Hookes</a:t>
            </a:r>
            <a:r>
              <a:rPr lang="en-US" sz="4000" b="1" dirty="0" smtClean="0">
                <a:solidFill>
                  <a:srgbClr val="00B050"/>
                </a:solidFill>
                <a:latin typeface="Comic Sans MS" pitchFamily="66" charset="0"/>
              </a:rPr>
              <a:t> Law</a:t>
            </a:r>
            <a:endParaRPr lang="en-US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362200" y="1459468"/>
            <a:ext cx="990600" cy="1131332"/>
            <a:chOff x="2362200" y="1143000"/>
            <a:chExt cx="990600" cy="1131332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2362200" y="1143000"/>
              <a:ext cx="11152" cy="101675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2743200" y="1905000"/>
              <a:ext cx="4138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i="1" dirty="0" smtClean="0"/>
                <a:t>Δ</a:t>
              </a:r>
              <a:r>
                <a:rPr lang="en-US" i="1" dirty="0" smtClean="0"/>
                <a:t>x</a:t>
              </a:r>
              <a:endParaRPr lang="en-US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2362200" y="1981200"/>
              <a:ext cx="990600" cy="1588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429000" y="1471188"/>
            <a:ext cx="1066800" cy="1272012"/>
            <a:chOff x="2362200" y="1002320"/>
            <a:chExt cx="1066800" cy="1272012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417848" y="1002320"/>
              <a:ext cx="11152" cy="101675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2743200" y="1905000"/>
              <a:ext cx="4138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i="1" dirty="0" smtClean="0"/>
                <a:t>Δ</a:t>
              </a:r>
              <a:r>
                <a:rPr lang="en-US" i="1" dirty="0" smtClean="0"/>
                <a:t>x</a:t>
              </a:r>
              <a:endParaRPr lang="en-US" dirty="0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2362200" y="1905000"/>
              <a:ext cx="990600" cy="1588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2007221" y="2971800"/>
            <a:ext cx="2698687" cy="1669197"/>
            <a:chOff x="2007221" y="3657600"/>
            <a:chExt cx="2698687" cy="1669197"/>
          </a:xfrm>
        </p:grpSpPr>
        <p:sp>
          <p:nvSpPr>
            <p:cNvPr id="49" name="TextBox 48"/>
            <p:cNvSpPr txBox="1"/>
            <p:nvPr/>
          </p:nvSpPr>
          <p:spPr>
            <a:xfrm>
              <a:off x="2286000" y="4495800"/>
              <a:ext cx="21355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i="1" dirty="0" smtClean="0"/>
                <a:t>F = -k</a:t>
              </a:r>
              <a:r>
                <a:rPr lang="el-GR" sz="4800" i="1" dirty="0" smtClean="0"/>
                <a:t>Δ</a:t>
              </a:r>
              <a:r>
                <a:rPr lang="en-US" sz="4800" i="1" dirty="0" smtClean="0"/>
                <a:t>x</a:t>
              </a:r>
              <a:endParaRPr lang="en-US" sz="4800" i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007221" y="3657600"/>
              <a:ext cx="26986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</a:rPr>
                <a:t>Hooks Law</a:t>
              </a:r>
              <a:endParaRPr lang="en-US" sz="4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371600" y="4343400"/>
            <a:ext cx="6902191" cy="1283732"/>
            <a:chOff x="1371600" y="5029200"/>
            <a:chExt cx="6902191" cy="1283732"/>
          </a:xfrm>
        </p:grpSpPr>
        <p:grpSp>
          <p:nvGrpSpPr>
            <p:cNvPr id="51" name="Group 50"/>
            <p:cNvGrpSpPr/>
            <p:nvPr/>
          </p:nvGrpSpPr>
          <p:grpSpPr>
            <a:xfrm>
              <a:off x="1371600" y="5181600"/>
              <a:ext cx="1066800" cy="1131332"/>
              <a:chOff x="1371600" y="5181600"/>
              <a:chExt cx="1066800" cy="1131332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1371600" y="5943600"/>
                <a:ext cx="6991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Force</a:t>
                </a:r>
                <a:endParaRPr lang="en-US" dirty="0"/>
              </a:p>
            </p:txBody>
          </p:sp>
          <p:cxnSp>
            <p:nvCxnSpPr>
              <p:cNvPr id="50" name="Straight Arrow Connector 49"/>
              <p:cNvCxnSpPr/>
              <p:nvPr/>
            </p:nvCxnSpPr>
            <p:spPr>
              <a:xfrm rot="5400000" flipH="1" flipV="1">
                <a:off x="1828800" y="5257800"/>
                <a:ext cx="685800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/>
            <p:cNvGrpSpPr/>
            <p:nvPr/>
          </p:nvGrpSpPr>
          <p:grpSpPr>
            <a:xfrm>
              <a:off x="3352800" y="5257800"/>
              <a:ext cx="1664751" cy="1055132"/>
              <a:chOff x="3352800" y="5257800"/>
              <a:chExt cx="1664751" cy="1055132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 rot="16200000" flipV="1">
                <a:off x="3467100" y="5448300"/>
                <a:ext cx="685800" cy="3048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3352800" y="5943600"/>
                <a:ext cx="1664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Spring Constant</a:t>
                </a:r>
                <a:endParaRPr lang="en-US" dirty="0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4343400" y="5029200"/>
              <a:ext cx="3930391" cy="521732"/>
              <a:chOff x="4343400" y="5029200"/>
              <a:chExt cx="3930391" cy="521732"/>
            </a:xfrm>
          </p:grpSpPr>
          <p:cxnSp>
            <p:nvCxnSpPr>
              <p:cNvPr id="59" name="Straight Arrow Connector 58"/>
              <p:cNvCxnSpPr/>
              <p:nvPr/>
            </p:nvCxnSpPr>
            <p:spPr>
              <a:xfrm rot="10800000">
                <a:off x="4343400" y="5029200"/>
                <a:ext cx="990600" cy="152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>
                <a:off x="5562600" y="5181600"/>
                <a:ext cx="27111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Compression or elongation</a:t>
                </a:r>
                <a:endParaRPr lang="en-US" dirty="0"/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838200" y="6019800"/>
            <a:ext cx="7023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Hooks Law is valid within an elastic limit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7428E-6 L -0.1125 0.00555 " pathEditMode="relative" rAng="0" ptsTypes="AA">
                                      <p:cBhvr>
                                        <p:cTn id="10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3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6559E-6 L 0.15417 0.00648 " pathEditMode="relative" rAng="0" ptsTypes="AA">
                                      <p:cBhvr>
                                        <p:cTn id="31" dur="2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3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11" grpId="0" animBg="1"/>
      <p:bldP spid="12" grpId="0" animBg="1"/>
      <p:bldP spid="12" grpId="1" animBg="1"/>
      <p:bldP spid="12" grpId="2" animBg="1"/>
      <p:bldP spid="20" grpId="0" animBg="1"/>
      <p:bldP spid="20" grpId="1" animBg="1"/>
      <p:bldP spid="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>
            <a:off x="762000" y="1219200"/>
            <a:ext cx="7620000" cy="381000"/>
          </a:xfrm>
          <a:custGeom>
            <a:avLst/>
            <a:gdLst>
              <a:gd name="connsiteX0" fmla="*/ 0 w 5281684"/>
              <a:gd name="connsiteY0" fmla="*/ 352567 h 666465"/>
              <a:gd name="connsiteX1" fmla="*/ 300251 w 5281684"/>
              <a:gd name="connsiteY1" fmla="*/ 52316 h 666465"/>
              <a:gd name="connsiteX2" fmla="*/ 491320 w 5281684"/>
              <a:gd name="connsiteY2" fmla="*/ 652817 h 666465"/>
              <a:gd name="connsiteX3" fmla="*/ 832514 w 5281684"/>
              <a:gd name="connsiteY3" fmla="*/ 52316 h 666465"/>
              <a:gd name="connsiteX4" fmla="*/ 1023582 w 5281684"/>
              <a:gd name="connsiteY4" fmla="*/ 639170 h 666465"/>
              <a:gd name="connsiteX5" fmla="*/ 1310185 w 5281684"/>
              <a:gd name="connsiteY5" fmla="*/ 38668 h 666465"/>
              <a:gd name="connsiteX6" fmla="*/ 1542197 w 5281684"/>
              <a:gd name="connsiteY6" fmla="*/ 666465 h 666465"/>
              <a:gd name="connsiteX7" fmla="*/ 1815152 w 5281684"/>
              <a:gd name="connsiteY7" fmla="*/ 38668 h 666465"/>
              <a:gd name="connsiteX8" fmla="*/ 2019869 w 5281684"/>
              <a:gd name="connsiteY8" fmla="*/ 652817 h 666465"/>
              <a:gd name="connsiteX9" fmla="*/ 2292824 w 5281684"/>
              <a:gd name="connsiteY9" fmla="*/ 38668 h 666465"/>
              <a:gd name="connsiteX10" fmla="*/ 2511188 w 5281684"/>
              <a:gd name="connsiteY10" fmla="*/ 652817 h 666465"/>
              <a:gd name="connsiteX11" fmla="*/ 2784143 w 5281684"/>
              <a:gd name="connsiteY11" fmla="*/ 52316 h 666465"/>
              <a:gd name="connsiteX12" fmla="*/ 3002508 w 5281684"/>
              <a:gd name="connsiteY12" fmla="*/ 652817 h 666465"/>
              <a:gd name="connsiteX13" fmla="*/ 3302758 w 5281684"/>
              <a:gd name="connsiteY13" fmla="*/ 38668 h 666465"/>
              <a:gd name="connsiteX14" fmla="*/ 3507475 w 5281684"/>
              <a:gd name="connsiteY14" fmla="*/ 652817 h 666465"/>
              <a:gd name="connsiteX15" fmla="*/ 3780430 w 5281684"/>
              <a:gd name="connsiteY15" fmla="*/ 52316 h 666465"/>
              <a:gd name="connsiteX16" fmla="*/ 4012442 w 5281684"/>
              <a:gd name="connsiteY16" fmla="*/ 652817 h 666465"/>
              <a:gd name="connsiteX17" fmla="*/ 4271749 w 5281684"/>
              <a:gd name="connsiteY17" fmla="*/ 38668 h 666465"/>
              <a:gd name="connsiteX18" fmla="*/ 4503761 w 5281684"/>
              <a:gd name="connsiteY18" fmla="*/ 652817 h 666465"/>
              <a:gd name="connsiteX19" fmla="*/ 4763069 w 5281684"/>
              <a:gd name="connsiteY19" fmla="*/ 52316 h 666465"/>
              <a:gd name="connsiteX20" fmla="*/ 4926842 w 5281684"/>
              <a:gd name="connsiteY20" fmla="*/ 666465 h 666465"/>
              <a:gd name="connsiteX21" fmla="*/ 5145206 w 5281684"/>
              <a:gd name="connsiteY21" fmla="*/ 52316 h 666465"/>
              <a:gd name="connsiteX22" fmla="*/ 5281684 w 5281684"/>
              <a:gd name="connsiteY22" fmla="*/ 352567 h 66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281684" h="666465">
                <a:moveTo>
                  <a:pt x="0" y="352567"/>
                </a:moveTo>
                <a:cubicBezTo>
                  <a:pt x="109182" y="177420"/>
                  <a:pt x="218364" y="2274"/>
                  <a:pt x="300251" y="52316"/>
                </a:cubicBezTo>
                <a:cubicBezTo>
                  <a:pt x="382138" y="102358"/>
                  <a:pt x="402610" y="652817"/>
                  <a:pt x="491320" y="652817"/>
                </a:cubicBezTo>
                <a:cubicBezTo>
                  <a:pt x="580030" y="652817"/>
                  <a:pt x="743804" y="54590"/>
                  <a:pt x="832514" y="52316"/>
                </a:cubicBezTo>
                <a:cubicBezTo>
                  <a:pt x="921224" y="50042"/>
                  <a:pt x="943970" y="641445"/>
                  <a:pt x="1023582" y="639170"/>
                </a:cubicBezTo>
                <a:cubicBezTo>
                  <a:pt x="1103194" y="636895"/>
                  <a:pt x="1223749" y="34119"/>
                  <a:pt x="1310185" y="38668"/>
                </a:cubicBezTo>
                <a:cubicBezTo>
                  <a:pt x="1396621" y="43217"/>
                  <a:pt x="1458036" y="666465"/>
                  <a:pt x="1542197" y="666465"/>
                </a:cubicBezTo>
                <a:cubicBezTo>
                  <a:pt x="1626358" y="666465"/>
                  <a:pt x="1735540" y="40943"/>
                  <a:pt x="1815152" y="38668"/>
                </a:cubicBezTo>
                <a:cubicBezTo>
                  <a:pt x="1894764" y="36393"/>
                  <a:pt x="1940257" y="652817"/>
                  <a:pt x="2019869" y="652817"/>
                </a:cubicBezTo>
                <a:cubicBezTo>
                  <a:pt x="2099481" y="652817"/>
                  <a:pt x="2210938" y="38668"/>
                  <a:pt x="2292824" y="38668"/>
                </a:cubicBezTo>
                <a:cubicBezTo>
                  <a:pt x="2374710" y="38668"/>
                  <a:pt x="2429302" y="650542"/>
                  <a:pt x="2511188" y="652817"/>
                </a:cubicBezTo>
                <a:cubicBezTo>
                  <a:pt x="2593074" y="655092"/>
                  <a:pt x="2702256" y="52316"/>
                  <a:pt x="2784143" y="52316"/>
                </a:cubicBezTo>
                <a:cubicBezTo>
                  <a:pt x="2866030" y="52316"/>
                  <a:pt x="2916072" y="655092"/>
                  <a:pt x="3002508" y="652817"/>
                </a:cubicBezTo>
                <a:cubicBezTo>
                  <a:pt x="3088944" y="650542"/>
                  <a:pt x="3218597" y="38668"/>
                  <a:pt x="3302758" y="38668"/>
                </a:cubicBezTo>
                <a:cubicBezTo>
                  <a:pt x="3386919" y="38668"/>
                  <a:pt x="3427863" y="650542"/>
                  <a:pt x="3507475" y="652817"/>
                </a:cubicBezTo>
                <a:cubicBezTo>
                  <a:pt x="3587087" y="655092"/>
                  <a:pt x="3696269" y="52316"/>
                  <a:pt x="3780430" y="52316"/>
                </a:cubicBezTo>
                <a:cubicBezTo>
                  <a:pt x="3864591" y="52316"/>
                  <a:pt x="3930556" y="655092"/>
                  <a:pt x="4012442" y="652817"/>
                </a:cubicBezTo>
                <a:cubicBezTo>
                  <a:pt x="4094328" y="650542"/>
                  <a:pt x="4189863" y="38668"/>
                  <a:pt x="4271749" y="38668"/>
                </a:cubicBezTo>
                <a:cubicBezTo>
                  <a:pt x="4353635" y="38668"/>
                  <a:pt x="4421874" y="650542"/>
                  <a:pt x="4503761" y="652817"/>
                </a:cubicBezTo>
                <a:cubicBezTo>
                  <a:pt x="4585648" y="655092"/>
                  <a:pt x="4692556" y="50041"/>
                  <a:pt x="4763069" y="52316"/>
                </a:cubicBezTo>
                <a:cubicBezTo>
                  <a:pt x="4833582" y="54591"/>
                  <a:pt x="4863153" y="666465"/>
                  <a:pt x="4926842" y="666465"/>
                </a:cubicBezTo>
                <a:cubicBezTo>
                  <a:pt x="4990531" y="666465"/>
                  <a:pt x="5086066" y="104632"/>
                  <a:pt x="5145206" y="52316"/>
                </a:cubicBezTo>
                <a:cubicBezTo>
                  <a:pt x="5204346" y="0"/>
                  <a:pt x="5243015" y="176283"/>
                  <a:pt x="5281684" y="352567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7" descr="F12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350677"/>
            <a:ext cx="3048000" cy="3431123"/>
          </a:xfrm>
          <a:prstGeom prst="rect">
            <a:avLst/>
          </a:prstGeom>
          <a:noFill/>
          <a:ln w="38100">
            <a:noFill/>
          </a:ln>
        </p:spPr>
      </p:pic>
      <p:grpSp>
        <p:nvGrpSpPr>
          <p:cNvPr id="2" name="Group 46"/>
          <p:cNvGrpSpPr/>
          <p:nvPr/>
        </p:nvGrpSpPr>
        <p:grpSpPr>
          <a:xfrm>
            <a:off x="609600" y="1752600"/>
            <a:ext cx="8458200" cy="1219200"/>
            <a:chOff x="609600" y="1752600"/>
            <a:chExt cx="8458200" cy="1219200"/>
          </a:xfrm>
        </p:grpSpPr>
        <p:grpSp>
          <p:nvGrpSpPr>
            <p:cNvPr id="3" name="Group 42"/>
            <p:cNvGrpSpPr/>
            <p:nvPr/>
          </p:nvGrpSpPr>
          <p:grpSpPr>
            <a:xfrm>
              <a:off x="609600" y="2209800"/>
              <a:ext cx="8382000" cy="762000"/>
              <a:chOff x="914400" y="3581400"/>
              <a:chExt cx="8382000" cy="762000"/>
            </a:xfrm>
          </p:grpSpPr>
          <p:grpSp>
            <p:nvGrpSpPr>
              <p:cNvPr id="5" name="Group 39"/>
              <p:cNvGrpSpPr/>
              <p:nvPr/>
            </p:nvGrpSpPr>
            <p:grpSpPr>
              <a:xfrm>
                <a:off x="990600" y="3962400"/>
                <a:ext cx="8305800" cy="381000"/>
                <a:chOff x="990600" y="4114800"/>
                <a:chExt cx="8305800" cy="381000"/>
              </a:xfrm>
            </p:grpSpPr>
            <p:sp>
              <p:nvSpPr>
                <p:cNvPr id="38" name="Freeform 37"/>
                <p:cNvSpPr/>
                <p:nvPr/>
              </p:nvSpPr>
              <p:spPr>
                <a:xfrm>
                  <a:off x="1066800" y="4191000"/>
                  <a:ext cx="8229600" cy="228600"/>
                </a:xfrm>
                <a:custGeom>
                  <a:avLst/>
                  <a:gdLst>
                    <a:gd name="connsiteX0" fmla="*/ 0 w 5281684"/>
                    <a:gd name="connsiteY0" fmla="*/ 352567 h 666465"/>
                    <a:gd name="connsiteX1" fmla="*/ 300251 w 5281684"/>
                    <a:gd name="connsiteY1" fmla="*/ 52316 h 666465"/>
                    <a:gd name="connsiteX2" fmla="*/ 491320 w 5281684"/>
                    <a:gd name="connsiteY2" fmla="*/ 652817 h 666465"/>
                    <a:gd name="connsiteX3" fmla="*/ 832514 w 5281684"/>
                    <a:gd name="connsiteY3" fmla="*/ 52316 h 666465"/>
                    <a:gd name="connsiteX4" fmla="*/ 1023582 w 5281684"/>
                    <a:gd name="connsiteY4" fmla="*/ 639170 h 666465"/>
                    <a:gd name="connsiteX5" fmla="*/ 1310185 w 5281684"/>
                    <a:gd name="connsiteY5" fmla="*/ 38668 h 666465"/>
                    <a:gd name="connsiteX6" fmla="*/ 1542197 w 5281684"/>
                    <a:gd name="connsiteY6" fmla="*/ 666465 h 666465"/>
                    <a:gd name="connsiteX7" fmla="*/ 1815152 w 5281684"/>
                    <a:gd name="connsiteY7" fmla="*/ 38668 h 666465"/>
                    <a:gd name="connsiteX8" fmla="*/ 2019869 w 5281684"/>
                    <a:gd name="connsiteY8" fmla="*/ 652817 h 666465"/>
                    <a:gd name="connsiteX9" fmla="*/ 2292824 w 5281684"/>
                    <a:gd name="connsiteY9" fmla="*/ 38668 h 666465"/>
                    <a:gd name="connsiteX10" fmla="*/ 2511188 w 5281684"/>
                    <a:gd name="connsiteY10" fmla="*/ 652817 h 666465"/>
                    <a:gd name="connsiteX11" fmla="*/ 2784143 w 5281684"/>
                    <a:gd name="connsiteY11" fmla="*/ 52316 h 666465"/>
                    <a:gd name="connsiteX12" fmla="*/ 3002508 w 5281684"/>
                    <a:gd name="connsiteY12" fmla="*/ 652817 h 666465"/>
                    <a:gd name="connsiteX13" fmla="*/ 3302758 w 5281684"/>
                    <a:gd name="connsiteY13" fmla="*/ 38668 h 666465"/>
                    <a:gd name="connsiteX14" fmla="*/ 3507475 w 5281684"/>
                    <a:gd name="connsiteY14" fmla="*/ 652817 h 666465"/>
                    <a:gd name="connsiteX15" fmla="*/ 3780430 w 5281684"/>
                    <a:gd name="connsiteY15" fmla="*/ 52316 h 666465"/>
                    <a:gd name="connsiteX16" fmla="*/ 4012442 w 5281684"/>
                    <a:gd name="connsiteY16" fmla="*/ 652817 h 666465"/>
                    <a:gd name="connsiteX17" fmla="*/ 4271749 w 5281684"/>
                    <a:gd name="connsiteY17" fmla="*/ 38668 h 666465"/>
                    <a:gd name="connsiteX18" fmla="*/ 4503761 w 5281684"/>
                    <a:gd name="connsiteY18" fmla="*/ 652817 h 666465"/>
                    <a:gd name="connsiteX19" fmla="*/ 4763069 w 5281684"/>
                    <a:gd name="connsiteY19" fmla="*/ 52316 h 666465"/>
                    <a:gd name="connsiteX20" fmla="*/ 4926842 w 5281684"/>
                    <a:gd name="connsiteY20" fmla="*/ 666465 h 666465"/>
                    <a:gd name="connsiteX21" fmla="*/ 5145206 w 5281684"/>
                    <a:gd name="connsiteY21" fmla="*/ 52316 h 666465"/>
                    <a:gd name="connsiteX22" fmla="*/ 5281684 w 5281684"/>
                    <a:gd name="connsiteY22" fmla="*/ 352567 h 666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5281684" h="666465">
                      <a:moveTo>
                        <a:pt x="0" y="352567"/>
                      </a:moveTo>
                      <a:cubicBezTo>
                        <a:pt x="109182" y="177420"/>
                        <a:pt x="218364" y="2274"/>
                        <a:pt x="300251" y="52316"/>
                      </a:cubicBezTo>
                      <a:cubicBezTo>
                        <a:pt x="382138" y="102358"/>
                        <a:pt x="402610" y="652817"/>
                        <a:pt x="491320" y="652817"/>
                      </a:cubicBezTo>
                      <a:cubicBezTo>
                        <a:pt x="580030" y="652817"/>
                        <a:pt x="743804" y="54590"/>
                        <a:pt x="832514" y="52316"/>
                      </a:cubicBezTo>
                      <a:cubicBezTo>
                        <a:pt x="921224" y="50042"/>
                        <a:pt x="943970" y="641445"/>
                        <a:pt x="1023582" y="639170"/>
                      </a:cubicBezTo>
                      <a:cubicBezTo>
                        <a:pt x="1103194" y="636895"/>
                        <a:pt x="1223749" y="34119"/>
                        <a:pt x="1310185" y="38668"/>
                      </a:cubicBezTo>
                      <a:cubicBezTo>
                        <a:pt x="1396621" y="43217"/>
                        <a:pt x="1458036" y="666465"/>
                        <a:pt x="1542197" y="666465"/>
                      </a:cubicBezTo>
                      <a:cubicBezTo>
                        <a:pt x="1626358" y="666465"/>
                        <a:pt x="1735540" y="40943"/>
                        <a:pt x="1815152" y="38668"/>
                      </a:cubicBezTo>
                      <a:cubicBezTo>
                        <a:pt x="1894764" y="36393"/>
                        <a:pt x="1940257" y="652817"/>
                        <a:pt x="2019869" y="652817"/>
                      </a:cubicBezTo>
                      <a:cubicBezTo>
                        <a:pt x="2099481" y="652817"/>
                        <a:pt x="2210938" y="38668"/>
                        <a:pt x="2292824" y="38668"/>
                      </a:cubicBezTo>
                      <a:cubicBezTo>
                        <a:pt x="2374710" y="38668"/>
                        <a:pt x="2429302" y="650542"/>
                        <a:pt x="2511188" y="652817"/>
                      </a:cubicBezTo>
                      <a:cubicBezTo>
                        <a:pt x="2593074" y="655092"/>
                        <a:pt x="2702256" y="52316"/>
                        <a:pt x="2784143" y="52316"/>
                      </a:cubicBezTo>
                      <a:cubicBezTo>
                        <a:pt x="2866030" y="52316"/>
                        <a:pt x="2916072" y="655092"/>
                        <a:pt x="3002508" y="652817"/>
                      </a:cubicBezTo>
                      <a:cubicBezTo>
                        <a:pt x="3088944" y="650542"/>
                        <a:pt x="3218597" y="38668"/>
                        <a:pt x="3302758" y="38668"/>
                      </a:cubicBezTo>
                      <a:cubicBezTo>
                        <a:pt x="3386919" y="38668"/>
                        <a:pt x="3427863" y="650542"/>
                        <a:pt x="3507475" y="652817"/>
                      </a:cubicBezTo>
                      <a:cubicBezTo>
                        <a:pt x="3587087" y="655092"/>
                        <a:pt x="3696269" y="52316"/>
                        <a:pt x="3780430" y="52316"/>
                      </a:cubicBezTo>
                      <a:cubicBezTo>
                        <a:pt x="3864591" y="52316"/>
                        <a:pt x="3930556" y="655092"/>
                        <a:pt x="4012442" y="652817"/>
                      </a:cubicBezTo>
                      <a:cubicBezTo>
                        <a:pt x="4094328" y="650542"/>
                        <a:pt x="4189863" y="38668"/>
                        <a:pt x="4271749" y="38668"/>
                      </a:cubicBezTo>
                      <a:cubicBezTo>
                        <a:pt x="4353635" y="38668"/>
                        <a:pt x="4421874" y="650542"/>
                        <a:pt x="4503761" y="652817"/>
                      </a:cubicBezTo>
                      <a:cubicBezTo>
                        <a:pt x="4585648" y="655092"/>
                        <a:pt x="4692556" y="50041"/>
                        <a:pt x="4763069" y="52316"/>
                      </a:cubicBezTo>
                      <a:cubicBezTo>
                        <a:pt x="4833582" y="54591"/>
                        <a:pt x="4863153" y="666465"/>
                        <a:pt x="4926842" y="666465"/>
                      </a:cubicBezTo>
                      <a:cubicBezTo>
                        <a:pt x="4990531" y="666465"/>
                        <a:pt x="5086066" y="104632"/>
                        <a:pt x="5145206" y="52316"/>
                      </a:cubicBezTo>
                      <a:cubicBezTo>
                        <a:pt x="5204346" y="0"/>
                        <a:pt x="5243015" y="176283"/>
                        <a:pt x="5281684" y="352567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990600" y="4114800"/>
                  <a:ext cx="4572000" cy="381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41"/>
              <p:cNvGrpSpPr/>
              <p:nvPr/>
            </p:nvGrpSpPr>
            <p:grpSpPr>
              <a:xfrm>
                <a:off x="914400" y="3581400"/>
                <a:ext cx="8229600" cy="381000"/>
                <a:chOff x="914400" y="3581400"/>
                <a:chExt cx="8229600" cy="38100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914400" y="3657600"/>
                  <a:ext cx="8229600" cy="228600"/>
                </a:xfrm>
                <a:custGeom>
                  <a:avLst/>
                  <a:gdLst>
                    <a:gd name="connsiteX0" fmla="*/ 0 w 5281684"/>
                    <a:gd name="connsiteY0" fmla="*/ 352567 h 666465"/>
                    <a:gd name="connsiteX1" fmla="*/ 300251 w 5281684"/>
                    <a:gd name="connsiteY1" fmla="*/ 52316 h 666465"/>
                    <a:gd name="connsiteX2" fmla="*/ 491320 w 5281684"/>
                    <a:gd name="connsiteY2" fmla="*/ 652817 h 666465"/>
                    <a:gd name="connsiteX3" fmla="*/ 832514 w 5281684"/>
                    <a:gd name="connsiteY3" fmla="*/ 52316 h 666465"/>
                    <a:gd name="connsiteX4" fmla="*/ 1023582 w 5281684"/>
                    <a:gd name="connsiteY4" fmla="*/ 639170 h 666465"/>
                    <a:gd name="connsiteX5" fmla="*/ 1310185 w 5281684"/>
                    <a:gd name="connsiteY5" fmla="*/ 38668 h 666465"/>
                    <a:gd name="connsiteX6" fmla="*/ 1542197 w 5281684"/>
                    <a:gd name="connsiteY6" fmla="*/ 666465 h 666465"/>
                    <a:gd name="connsiteX7" fmla="*/ 1815152 w 5281684"/>
                    <a:gd name="connsiteY7" fmla="*/ 38668 h 666465"/>
                    <a:gd name="connsiteX8" fmla="*/ 2019869 w 5281684"/>
                    <a:gd name="connsiteY8" fmla="*/ 652817 h 666465"/>
                    <a:gd name="connsiteX9" fmla="*/ 2292824 w 5281684"/>
                    <a:gd name="connsiteY9" fmla="*/ 38668 h 666465"/>
                    <a:gd name="connsiteX10" fmla="*/ 2511188 w 5281684"/>
                    <a:gd name="connsiteY10" fmla="*/ 652817 h 666465"/>
                    <a:gd name="connsiteX11" fmla="*/ 2784143 w 5281684"/>
                    <a:gd name="connsiteY11" fmla="*/ 52316 h 666465"/>
                    <a:gd name="connsiteX12" fmla="*/ 3002508 w 5281684"/>
                    <a:gd name="connsiteY12" fmla="*/ 652817 h 666465"/>
                    <a:gd name="connsiteX13" fmla="*/ 3302758 w 5281684"/>
                    <a:gd name="connsiteY13" fmla="*/ 38668 h 666465"/>
                    <a:gd name="connsiteX14" fmla="*/ 3507475 w 5281684"/>
                    <a:gd name="connsiteY14" fmla="*/ 652817 h 666465"/>
                    <a:gd name="connsiteX15" fmla="*/ 3780430 w 5281684"/>
                    <a:gd name="connsiteY15" fmla="*/ 52316 h 666465"/>
                    <a:gd name="connsiteX16" fmla="*/ 4012442 w 5281684"/>
                    <a:gd name="connsiteY16" fmla="*/ 652817 h 666465"/>
                    <a:gd name="connsiteX17" fmla="*/ 4271749 w 5281684"/>
                    <a:gd name="connsiteY17" fmla="*/ 38668 h 666465"/>
                    <a:gd name="connsiteX18" fmla="*/ 4503761 w 5281684"/>
                    <a:gd name="connsiteY18" fmla="*/ 652817 h 666465"/>
                    <a:gd name="connsiteX19" fmla="*/ 4763069 w 5281684"/>
                    <a:gd name="connsiteY19" fmla="*/ 52316 h 666465"/>
                    <a:gd name="connsiteX20" fmla="*/ 4926842 w 5281684"/>
                    <a:gd name="connsiteY20" fmla="*/ 666465 h 666465"/>
                    <a:gd name="connsiteX21" fmla="*/ 5145206 w 5281684"/>
                    <a:gd name="connsiteY21" fmla="*/ 52316 h 666465"/>
                    <a:gd name="connsiteX22" fmla="*/ 5281684 w 5281684"/>
                    <a:gd name="connsiteY22" fmla="*/ 352567 h 666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5281684" h="666465">
                      <a:moveTo>
                        <a:pt x="0" y="352567"/>
                      </a:moveTo>
                      <a:cubicBezTo>
                        <a:pt x="109182" y="177420"/>
                        <a:pt x="218364" y="2274"/>
                        <a:pt x="300251" y="52316"/>
                      </a:cubicBezTo>
                      <a:cubicBezTo>
                        <a:pt x="382138" y="102358"/>
                        <a:pt x="402610" y="652817"/>
                        <a:pt x="491320" y="652817"/>
                      </a:cubicBezTo>
                      <a:cubicBezTo>
                        <a:pt x="580030" y="652817"/>
                        <a:pt x="743804" y="54590"/>
                        <a:pt x="832514" y="52316"/>
                      </a:cubicBezTo>
                      <a:cubicBezTo>
                        <a:pt x="921224" y="50042"/>
                        <a:pt x="943970" y="641445"/>
                        <a:pt x="1023582" y="639170"/>
                      </a:cubicBezTo>
                      <a:cubicBezTo>
                        <a:pt x="1103194" y="636895"/>
                        <a:pt x="1223749" y="34119"/>
                        <a:pt x="1310185" y="38668"/>
                      </a:cubicBezTo>
                      <a:cubicBezTo>
                        <a:pt x="1396621" y="43217"/>
                        <a:pt x="1458036" y="666465"/>
                        <a:pt x="1542197" y="666465"/>
                      </a:cubicBezTo>
                      <a:cubicBezTo>
                        <a:pt x="1626358" y="666465"/>
                        <a:pt x="1735540" y="40943"/>
                        <a:pt x="1815152" y="38668"/>
                      </a:cubicBezTo>
                      <a:cubicBezTo>
                        <a:pt x="1894764" y="36393"/>
                        <a:pt x="1940257" y="652817"/>
                        <a:pt x="2019869" y="652817"/>
                      </a:cubicBezTo>
                      <a:cubicBezTo>
                        <a:pt x="2099481" y="652817"/>
                        <a:pt x="2210938" y="38668"/>
                        <a:pt x="2292824" y="38668"/>
                      </a:cubicBezTo>
                      <a:cubicBezTo>
                        <a:pt x="2374710" y="38668"/>
                        <a:pt x="2429302" y="650542"/>
                        <a:pt x="2511188" y="652817"/>
                      </a:cubicBezTo>
                      <a:cubicBezTo>
                        <a:pt x="2593074" y="655092"/>
                        <a:pt x="2702256" y="52316"/>
                        <a:pt x="2784143" y="52316"/>
                      </a:cubicBezTo>
                      <a:cubicBezTo>
                        <a:pt x="2866030" y="52316"/>
                        <a:pt x="2916072" y="655092"/>
                        <a:pt x="3002508" y="652817"/>
                      </a:cubicBezTo>
                      <a:cubicBezTo>
                        <a:pt x="3088944" y="650542"/>
                        <a:pt x="3218597" y="38668"/>
                        <a:pt x="3302758" y="38668"/>
                      </a:cubicBezTo>
                      <a:cubicBezTo>
                        <a:pt x="3386919" y="38668"/>
                        <a:pt x="3427863" y="650542"/>
                        <a:pt x="3507475" y="652817"/>
                      </a:cubicBezTo>
                      <a:cubicBezTo>
                        <a:pt x="3587087" y="655092"/>
                        <a:pt x="3696269" y="52316"/>
                        <a:pt x="3780430" y="52316"/>
                      </a:cubicBezTo>
                      <a:cubicBezTo>
                        <a:pt x="3864591" y="52316"/>
                        <a:pt x="3930556" y="655092"/>
                        <a:pt x="4012442" y="652817"/>
                      </a:cubicBezTo>
                      <a:cubicBezTo>
                        <a:pt x="4094328" y="650542"/>
                        <a:pt x="4189863" y="38668"/>
                        <a:pt x="4271749" y="38668"/>
                      </a:cubicBezTo>
                      <a:cubicBezTo>
                        <a:pt x="4353635" y="38668"/>
                        <a:pt x="4421874" y="650542"/>
                        <a:pt x="4503761" y="652817"/>
                      </a:cubicBezTo>
                      <a:cubicBezTo>
                        <a:pt x="4585648" y="655092"/>
                        <a:pt x="4692556" y="50041"/>
                        <a:pt x="4763069" y="52316"/>
                      </a:cubicBezTo>
                      <a:cubicBezTo>
                        <a:pt x="4833582" y="54591"/>
                        <a:pt x="4863153" y="666465"/>
                        <a:pt x="4926842" y="666465"/>
                      </a:cubicBezTo>
                      <a:cubicBezTo>
                        <a:pt x="4990531" y="666465"/>
                        <a:pt x="5086066" y="104632"/>
                        <a:pt x="5145206" y="52316"/>
                      </a:cubicBezTo>
                      <a:cubicBezTo>
                        <a:pt x="5204346" y="0"/>
                        <a:pt x="5243015" y="176283"/>
                        <a:pt x="5281684" y="352567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5410200" y="3581400"/>
                  <a:ext cx="3733800" cy="381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6" name="Right Arrow 45"/>
            <p:cNvSpPr/>
            <p:nvPr/>
          </p:nvSpPr>
          <p:spPr>
            <a:xfrm>
              <a:off x="7543800" y="1752600"/>
              <a:ext cx="1524000" cy="838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687362" y="54114"/>
            <a:ext cx="32656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Comic Sans MS" pitchFamily="66" charset="0"/>
              </a:rPr>
              <a:t>Elastic Limit</a:t>
            </a:r>
            <a:endParaRPr lang="en-US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762000" y="1066800"/>
            <a:ext cx="2667000" cy="693762"/>
          </a:xfrm>
          <a:custGeom>
            <a:avLst/>
            <a:gdLst>
              <a:gd name="connsiteX0" fmla="*/ 0 w 3357349"/>
              <a:gd name="connsiteY0" fmla="*/ 391236 h 693762"/>
              <a:gd name="connsiteX1" fmla="*/ 163773 w 3357349"/>
              <a:gd name="connsiteY1" fmla="*/ 90986 h 693762"/>
              <a:gd name="connsiteX2" fmla="*/ 204717 w 3357349"/>
              <a:gd name="connsiteY2" fmla="*/ 691487 h 693762"/>
              <a:gd name="connsiteX3" fmla="*/ 450376 w 3357349"/>
              <a:gd name="connsiteY3" fmla="*/ 77338 h 693762"/>
              <a:gd name="connsiteX4" fmla="*/ 491320 w 3357349"/>
              <a:gd name="connsiteY4" fmla="*/ 677839 h 693762"/>
              <a:gd name="connsiteX5" fmla="*/ 682388 w 3357349"/>
              <a:gd name="connsiteY5" fmla="*/ 50042 h 693762"/>
              <a:gd name="connsiteX6" fmla="*/ 723332 w 3357349"/>
              <a:gd name="connsiteY6" fmla="*/ 691487 h 693762"/>
              <a:gd name="connsiteX7" fmla="*/ 887105 w 3357349"/>
              <a:gd name="connsiteY7" fmla="*/ 63690 h 693762"/>
              <a:gd name="connsiteX8" fmla="*/ 941696 w 3357349"/>
              <a:gd name="connsiteY8" fmla="*/ 677839 h 693762"/>
              <a:gd name="connsiteX9" fmla="*/ 1105469 w 3357349"/>
              <a:gd name="connsiteY9" fmla="*/ 63690 h 693762"/>
              <a:gd name="connsiteX10" fmla="*/ 1132764 w 3357349"/>
              <a:gd name="connsiteY10" fmla="*/ 677839 h 693762"/>
              <a:gd name="connsiteX11" fmla="*/ 1337481 w 3357349"/>
              <a:gd name="connsiteY11" fmla="*/ 63690 h 693762"/>
              <a:gd name="connsiteX12" fmla="*/ 1364776 w 3357349"/>
              <a:gd name="connsiteY12" fmla="*/ 677839 h 693762"/>
              <a:gd name="connsiteX13" fmla="*/ 1583140 w 3357349"/>
              <a:gd name="connsiteY13" fmla="*/ 63690 h 693762"/>
              <a:gd name="connsiteX14" fmla="*/ 1583140 w 3357349"/>
              <a:gd name="connsiteY14" fmla="*/ 677839 h 693762"/>
              <a:gd name="connsiteX15" fmla="*/ 1787857 w 3357349"/>
              <a:gd name="connsiteY15" fmla="*/ 77338 h 693762"/>
              <a:gd name="connsiteX16" fmla="*/ 1828800 w 3357349"/>
              <a:gd name="connsiteY16" fmla="*/ 677839 h 693762"/>
              <a:gd name="connsiteX17" fmla="*/ 1978926 w 3357349"/>
              <a:gd name="connsiteY17" fmla="*/ 63690 h 693762"/>
              <a:gd name="connsiteX18" fmla="*/ 2019869 w 3357349"/>
              <a:gd name="connsiteY18" fmla="*/ 677839 h 693762"/>
              <a:gd name="connsiteX19" fmla="*/ 2169994 w 3357349"/>
              <a:gd name="connsiteY19" fmla="*/ 63690 h 693762"/>
              <a:gd name="connsiteX20" fmla="*/ 2224585 w 3357349"/>
              <a:gd name="connsiteY20" fmla="*/ 677839 h 693762"/>
              <a:gd name="connsiteX21" fmla="*/ 2374711 w 3357349"/>
              <a:gd name="connsiteY21" fmla="*/ 63690 h 693762"/>
              <a:gd name="connsiteX22" fmla="*/ 2429302 w 3357349"/>
              <a:gd name="connsiteY22" fmla="*/ 677839 h 693762"/>
              <a:gd name="connsiteX23" fmla="*/ 2579427 w 3357349"/>
              <a:gd name="connsiteY23" fmla="*/ 63690 h 693762"/>
              <a:gd name="connsiteX24" fmla="*/ 2647666 w 3357349"/>
              <a:gd name="connsiteY24" fmla="*/ 691487 h 693762"/>
              <a:gd name="connsiteX25" fmla="*/ 2811439 w 3357349"/>
              <a:gd name="connsiteY25" fmla="*/ 63690 h 693762"/>
              <a:gd name="connsiteX26" fmla="*/ 2879678 w 3357349"/>
              <a:gd name="connsiteY26" fmla="*/ 677839 h 693762"/>
              <a:gd name="connsiteX27" fmla="*/ 3043451 w 3357349"/>
              <a:gd name="connsiteY27" fmla="*/ 63690 h 693762"/>
              <a:gd name="connsiteX28" fmla="*/ 3125338 w 3357349"/>
              <a:gd name="connsiteY28" fmla="*/ 677839 h 693762"/>
              <a:gd name="connsiteX29" fmla="*/ 3275463 w 3357349"/>
              <a:gd name="connsiteY29" fmla="*/ 50042 h 693762"/>
              <a:gd name="connsiteX30" fmla="*/ 3357349 w 3357349"/>
              <a:gd name="connsiteY30" fmla="*/ 377589 h 69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357349" h="693762">
                <a:moveTo>
                  <a:pt x="0" y="391236"/>
                </a:moveTo>
                <a:cubicBezTo>
                  <a:pt x="64827" y="216090"/>
                  <a:pt x="129654" y="40944"/>
                  <a:pt x="163773" y="90986"/>
                </a:cubicBezTo>
                <a:cubicBezTo>
                  <a:pt x="197892" y="141028"/>
                  <a:pt x="156950" y="693762"/>
                  <a:pt x="204717" y="691487"/>
                </a:cubicBezTo>
                <a:cubicBezTo>
                  <a:pt x="252484" y="689212"/>
                  <a:pt x="402609" y="79613"/>
                  <a:pt x="450376" y="77338"/>
                </a:cubicBezTo>
                <a:cubicBezTo>
                  <a:pt x="498143" y="75063"/>
                  <a:pt x="452651" y="682388"/>
                  <a:pt x="491320" y="677839"/>
                </a:cubicBezTo>
                <a:cubicBezTo>
                  <a:pt x="529989" y="673290"/>
                  <a:pt x="643719" y="47767"/>
                  <a:pt x="682388" y="50042"/>
                </a:cubicBezTo>
                <a:cubicBezTo>
                  <a:pt x="721057" y="52317"/>
                  <a:pt x="689213" y="689212"/>
                  <a:pt x="723332" y="691487"/>
                </a:cubicBezTo>
                <a:cubicBezTo>
                  <a:pt x="757451" y="693762"/>
                  <a:pt x="850711" y="65965"/>
                  <a:pt x="887105" y="63690"/>
                </a:cubicBezTo>
                <a:cubicBezTo>
                  <a:pt x="923499" y="61415"/>
                  <a:pt x="905302" y="677839"/>
                  <a:pt x="941696" y="677839"/>
                </a:cubicBezTo>
                <a:cubicBezTo>
                  <a:pt x="978090" y="677839"/>
                  <a:pt x="1073624" y="63690"/>
                  <a:pt x="1105469" y="63690"/>
                </a:cubicBezTo>
                <a:cubicBezTo>
                  <a:pt x="1137314" y="63690"/>
                  <a:pt x="1094095" y="677839"/>
                  <a:pt x="1132764" y="677839"/>
                </a:cubicBezTo>
                <a:cubicBezTo>
                  <a:pt x="1171433" y="677839"/>
                  <a:pt x="1298812" y="63690"/>
                  <a:pt x="1337481" y="63690"/>
                </a:cubicBezTo>
                <a:cubicBezTo>
                  <a:pt x="1376150" y="63690"/>
                  <a:pt x="1323833" y="677839"/>
                  <a:pt x="1364776" y="677839"/>
                </a:cubicBezTo>
                <a:cubicBezTo>
                  <a:pt x="1405719" y="677839"/>
                  <a:pt x="1546746" y="63690"/>
                  <a:pt x="1583140" y="63690"/>
                </a:cubicBezTo>
                <a:cubicBezTo>
                  <a:pt x="1619534" y="63690"/>
                  <a:pt x="1549021" y="675564"/>
                  <a:pt x="1583140" y="677839"/>
                </a:cubicBezTo>
                <a:cubicBezTo>
                  <a:pt x="1617259" y="680114"/>
                  <a:pt x="1746914" y="77338"/>
                  <a:pt x="1787857" y="77338"/>
                </a:cubicBezTo>
                <a:cubicBezTo>
                  <a:pt x="1828800" y="77338"/>
                  <a:pt x="1796955" y="680114"/>
                  <a:pt x="1828800" y="677839"/>
                </a:cubicBezTo>
                <a:cubicBezTo>
                  <a:pt x="1860645" y="675564"/>
                  <a:pt x="1947081" y="63690"/>
                  <a:pt x="1978926" y="63690"/>
                </a:cubicBezTo>
                <a:cubicBezTo>
                  <a:pt x="2010771" y="63690"/>
                  <a:pt x="1988024" y="677839"/>
                  <a:pt x="2019869" y="677839"/>
                </a:cubicBezTo>
                <a:cubicBezTo>
                  <a:pt x="2051714" y="677839"/>
                  <a:pt x="2135875" y="63690"/>
                  <a:pt x="2169994" y="63690"/>
                </a:cubicBezTo>
                <a:cubicBezTo>
                  <a:pt x="2204113" y="63690"/>
                  <a:pt x="2190466" y="677839"/>
                  <a:pt x="2224585" y="677839"/>
                </a:cubicBezTo>
                <a:cubicBezTo>
                  <a:pt x="2258704" y="677839"/>
                  <a:pt x="2340592" y="63690"/>
                  <a:pt x="2374711" y="63690"/>
                </a:cubicBezTo>
                <a:cubicBezTo>
                  <a:pt x="2408830" y="63690"/>
                  <a:pt x="2395183" y="677839"/>
                  <a:pt x="2429302" y="677839"/>
                </a:cubicBezTo>
                <a:cubicBezTo>
                  <a:pt x="2463421" y="677839"/>
                  <a:pt x="2543033" y="61415"/>
                  <a:pt x="2579427" y="63690"/>
                </a:cubicBezTo>
                <a:cubicBezTo>
                  <a:pt x="2615821" y="65965"/>
                  <a:pt x="2608997" y="691487"/>
                  <a:pt x="2647666" y="691487"/>
                </a:cubicBezTo>
                <a:cubicBezTo>
                  <a:pt x="2686335" y="691487"/>
                  <a:pt x="2772770" y="65965"/>
                  <a:pt x="2811439" y="63690"/>
                </a:cubicBezTo>
                <a:cubicBezTo>
                  <a:pt x="2850108" y="61415"/>
                  <a:pt x="2841009" y="677839"/>
                  <a:pt x="2879678" y="677839"/>
                </a:cubicBezTo>
                <a:cubicBezTo>
                  <a:pt x="2918347" y="677839"/>
                  <a:pt x="3002508" y="63690"/>
                  <a:pt x="3043451" y="63690"/>
                </a:cubicBezTo>
                <a:cubicBezTo>
                  <a:pt x="3084394" y="63690"/>
                  <a:pt x="3086669" y="680114"/>
                  <a:pt x="3125338" y="677839"/>
                </a:cubicBezTo>
                <a:cubicBezTo>
                  <a:pt x="3164007" y="675564"/>
                  <a:pt x="3236795" y="100084"/>
                  <a:pt x="3275463" y="50042"/>
                </a:cubicBezTo>
                <a:cubicBezTo>
                  <a:pt x="3314131" y="0"/>
                  <a:pt x="3335740" y="188794"/>
                  <a:pt x="3357349" y="377589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62000" y="4637782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If you pull the string too hard it will rapture </a:t>
            </a:r>
            <a:endParaRPr lang="en-US" sz="3200" b="1" dirty="0">
              <a:solidFill>
                <a:srgbClr val="0000FF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323901" y="3505200"/>
            <a:ext cx="3229299" cy="990600"/>
            <a:chOff x="3323901" y="3505200"/>
            <a:chExt cx="3229299" cy="990600"/>
          </a:xfrm>
        </p:grpSpPr>
        <p:sp>
          <p:nvSpPr>
            <p:cNvPr id="26" name="TextBox 25"/>
            <p:cNvSpPr txBox="1"/>
            <p:nvPr/>
          </p:nvSpPr>
          <p:spPr>
            <a:xfrm>
              <a:off x="3323901" y="3505200"/>
              <a:ext cx="1276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Elastic limit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4648200" y="3733800"/>
              <a:ext cx="1905000" cy="762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4" grpId="0" animBg="1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6941331" y="16764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1" name="Down Arrow 30"/>
          <p:cNvSpPr/>
          <p:nvPr/>
        </p:nvSpPr>
        <p:spPr>
          <a:xfrm>
            <a:off x="6712731" y="762000"/>
            <a:ext cx="685800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2" name="Can 31"/>
          <p:cNvSpPr/>
          <p:nvPr/>
        </p:nvSpPr>
        <p:spPr>
          <a:xfrm>
            <a:off x="6407931" y="2438400"/>
            <a:ext cx="1295400" cy="2057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an 20"/>
          <p:cNvSpPr/>
          <p:nvPr/>
        </p:nvSpPr>
        <p:spPr>
          <a:xfrm>
            <a:off x="6394283" y="1752600"/>
            <a:ext cx="1295400" cy="2743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2"/>
          <p:cNvSpPr/>
          <p:nvPr/>
        </p:nvSpPr>
        <p:spPr>
          <a:xfrm>
            <a:off x="6396555" y="1752600"/>
            <a:ext cx="1295400" cy="2743200"/>
          </a:xfrm>
          <a:prstGeom prst="can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5"/>
          <p:cNvGrpSpPr/>
          <p:nvPr/>
        </p:nvGrpSpPr>
        <p:grpSpPr>
          <a:xfrm>
            <a:off x="7550931" y="1447800"/>
            <a:ext cx="470116" cy="381000"/>
            <a:chOff x="7086600" y="2895600"/>
            <a:chExt cx="470116" cy="381000"/>
          </a:xfrm>
        </p:grpSpPr>
        <p:sp>
          <p:nvSpPr>
            <p:cNvPr id="22" name="TextBox 21"/>
            <p:cNvSpPr txBox="1"/>
            <p:nvPr/>
          </p:nvSpPr>
          <p:spPr>
            <a:xfrm>
              <a:off x="7239000" y="289560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cxnSp>
          <p:nvCxnSpPr>
            <p:cNvPr id="24" name="Straight Arrow Connector 23"/>
            <p:cNvCxnSpPr>
              <a:stCxn id="22" idx="1"/>
            </p:cNvCxnSpPr>
            <p:nvPr/>
          </p:nvCxnSpPr>
          <p:spPr>
            <a:xfrm rot="10800000" flipV="1">
              <a:off x="7086600" y="3080266"/>
              <a:ext cx="152400" cy="1963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8"/>
          <p:cNvGrpSpPr/>
          <p:nvPr/>
        </p:nvGrpSpPr>
        <p:grpSpPr>
          <a:xfrm>
            <a:off x="6407931" y="1905000"/>
            <a:ext cx="1958850" cy="2591594"/>
            <a:chOff x="5943600" y="3352800"/>
            <a:chExt cx="1958850" cy="2591594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5943600" y="5943600"/>
              <a:ext cx="1905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096000" y="3352800"/>
              <a:ext cx="1752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6325394" y="4648200"/>
              <a:ext cx="2590800" cy="158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620000" y="4343400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endParaRPr lang="en-US" dirty="0"/>
            </a:p>
          </p:txBody>
        </p:sp>
      </p:grpSp>
      <p:grpSp>
        <p:nvGrpSpPr>
          <p:cNvPr id="5" name="Group 33"/>
          <p:cNvGrpSpPr/>
          <p:nvPr/>
        </p:nvGrpSpPr>
        <p:grpSpPr>
          <a:xfrm>
            <a:off x="6560331" y="1905794"/>
            <a:ext cx="2088692" cy="685800"/>
            <a:chOff x="5943600" y="3201194"/>
            <a:chExt cx="2088692" cy="68580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5943600" y="3850944"/>
              <a:ext cx="1905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5400000">
              <a:off x="7277100" y="3543300"/>
              <a:ext cx="685800" cy="158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7620000" y="3352800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ΔL</a:t>
              </a:r>
              <a:endParaRPr lang="en-US" dirty="0"/>
            </a:p>
          </p:txBody>
        </p:sp>
      </p:grpSp>
      <p:sp>
        <p:nvSpPr>
          <p:cNvPr id="44" name="Can 43"/>
          <p:cNvSpPr/>
          <p:nvPr/>
        </p:nvSpPr>
        <p:spPr>
          <a:xfrm>
            <a:off x="152400" y="1752600"/>
            <a:ext cx="1447800" cy="281940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wn Arrow 45"/>
          <p:cNvSpPr/>
          <p:nvPr/>
        </p:nvSpPr>
        <p:spPr>
          <a:xfrm flipV="1">
            <a:off x="533400" y="1066800"/>
            <a:ext cx="6858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46"/>
          <p:cNvGrpSpPr/>
          <p:nvPr/>
        </p:nvGrpSpPr>
        <p:grpSpPr>
          <a:xfrm>
            <a:off x="228600" y="1981200"/>
            <a:ext cx="1905000" cy="2591594"/>
            <a:chOff x="5943600" y="3352800"/>
            <a:chExt cx="1905000" cy="2591594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5943600" y="5943600"/>
              <a:ext cx="1905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096000" y="3352800"/>
              <a:ext cx="1752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5400000">
              <a:off x="6325394" y="4648200"/>
              <a:ext cx="2590800" cy="158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7391400" y="4343400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endParaRPr lang="en-US" dirty="0"/>
            </a:p>
          </p:txBody>
        </p:sp>
      </p:grpSp>
      <p:sp>
        <p:nvSpPr>
          <p:cNvPr id="52" name="Can 51"/>
          <p:cNvSpPr/>
          <p:nvPr/>
        </p:nvSpPr>
        <p:spPr>
          <a:xfrm>
            <a:off x="152400" y="1143000"/>
            <a:ext cx="1447800" cy="342900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an 52"/>
          <p:cNvSpPr/>
          <p:nvPr/>
        </p:nvSpPr>
        <p:spPr>
          <a:xfrm>
            <a:off x="152400" y="1752600"/>
            <a:ext cx="1447800" cy="2819400"/>
          </a:xfrm>
          <a:prstGeom prst="can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53"/>
          <p:cNvGrpSpPr/>
          <p:nvPr/>
        </p:nvGrpSpPr>
        <p:grpSpPr>
          <a:xfrm>
            <a:off x="304800" y="1295400"/>
            <a:ext cx="2012492" cy="685800"/>
            <a:chOff x="6019800" y="3201194"/>
            <a:chExt cx="2012492" cy="685800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6019800" y="3201194"/>
              <a:ext cx="1905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5400000">
              <a:off x="7277100" y="3543300"/>
              <a:ext cx="685800" cy="158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7620000" y="3352800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ΔL</a:t>
              </a:r>
              <a:endParaRPr lang="en-US" dirty="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381000" y="0"/>
            <a:ext cx="8727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Comic Sans MS" pitchFamily="66" charset="0"/>
              </a:rPr>
              <a:t>Stress, strain and Yong’s modulus</a:t>
            </a:r>
            <a:endParaRPr lang="en-US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476214" y="2385536"/>
            <a:ext cx="377218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Stress = Force/Area of </a:t>
            </a:r>
            <a:r>
              <a:rPr lang="en-US" sz="1600" b="1" dirty="0" err="1" smtClean="0">
                <a:solidFill>
                  <a:srgbClr val="FF0000"/>
                </a:solidFill>
                <a:latin typeface="Comic Sans MS" pitchFamily="66" charset="0"/>
              </a:rPr>
              <a:t>crossection</a:t>
            </a:r>
            <a:endParaRPr lang="en-US" sz="1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600" b="1" i="1" dirty="0" smtClean="0">
                <a:solidFill>
                  <a:srgbClr val="FF0000"/>
                </a:solidFill>
              </a:rPr>
              <a:t>Stress = F/A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grpSp>
        <p:nvGrpSpPr>
          <p:cNvPr id="8" name="Group 62"/>
          <p:cNvGrpSpPr/>
          <p:nvPr/>
        </p:nvGrpSpPr>
        <p:grpSpPr>
          <a:xfrm>
            <a:off x="2241093" y="1072915"/>
            <a:ext cx="738948" cy="1271502"/>
            <a:chOff x="3841293" y="1377715"/>
            <a:chExt cx="738948" cy="1271502"/>
          </a:xfrm>
        </p:grpSpPr>
        <p:sp>
          <p:nvSpPr>
            <p:cNvPr id="60" name="TextBox 59"/>
            <p:cNvSpPr txBox="1"/>
            <p:nvPr/>
          </p:nvSpPr>
          <p:spPr>
            <a:xfrm rot="17185993">
              <a:off x="3759824" y="1828800"/>
              <a:ext cx="12715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elongation</a:t>
              </a:r>
              <a:endParaRPr lang="en-US" dirty="0">
                <a:latin typeface="Comic Sans MS" pitchFamily="66" charset="0"/>
              </a:endParaRPr>
            </a:p>
          </p:txBody>
        </p:sp>
        <p:cxnSp>
          <p:nvCxnSpPr>
            <p:cNvPr id="62" name="Straight Arrow Connector 61"/>
            <p:cNvCxnSpPr>
              <a:stCxn id="60" idx="0"/>
              <a:endCxn id="57" idx="3"/>
            </p:cNvCxnSpPr>
            <p:nvPr/>
          </p:nvCxnSpPr>
          <p:spPr>
            <a:xfrm rot="10800000">
              <a:off x="3841293" y="1936472"/>
              <a:ext cx="377161" cy="2475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63"/>
          <p:cNvGrpSpPr/>
          <p:nvPr/>
        </p:nvGrpSpPr>
        <p:grpSpPr>
          <a:xfrm rot="18666444">
            <a:off x="8426917" y="1307226"/>
            <a:ext cx="644970" cy="1495922"/>
            <a:chOff x="4013619" y="1197138"/>
            <a:chExt cx="644970" cy="1495922"/>
          </a:xfrm>
        </p:grpSpPr>
        <p:sp>
          <p:nvSpPr>
            <p:cNvPr id="65" name="TextBox 64"/>
            <p:cNvSpPr txBox="1"/>
            <p:nvPr/>
          </p:nvSpPr>
          <p:spPr>
            <a:xfrm rot="7622181">
              <a:off x="3725962" y="1760433"/>
              <a:ext cx="1495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compression</a:t>
              </a:r>
              <a:endParaRPr lang="en-US" dirty="0">
                <a:latin typeface="Comic Sans MS" pitchFamily="66" charset="0"/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rot="8333556">
              <a:off x="4013619" y="1613730"/>
              <a:ext cx="381001" cy="25105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/>
          <p:cNvSpPr txBox="1"/>
          <p:nvPr/>
        </p:nvSpPr>
        <p:spPr>
          <a:xfrm>
            <a:off x="2057400" y="3124200"/>
            <a:ext cx="4302781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mic Sans MS" pitchFamily="66" charset="0"/>
              </a:rPr>
              <a:t>strain = elongation or compression/length</a:t>
            </a:r>
          </a:p>
          <a:p>
            <a:pPr algn="ctr"/>
            <a:r>
              <a:rPr lang="en-US" sz="1600" b="1" i="1" dirty="0" smtClean="0"/>
              <a:t>Strain =</a:t>
            </a:r>
            <a:r>
              <a:rPr lang="en-US" sz="1600" dirty="0" smtClean="0"/>
              <a:t>ΔL</a:t>
            </a:r>
            <a:r>
              <a:rPr lang="en-US" sz="1600" b="1" i="1" dirty="0" smtClean="0"/>
              <a:t> /L</a:t>
            </a:r>
            <a:endParaRPr lang="en-US" sz="1600" b="1" i="1" dirty="0"/>
          </a:p>
        </p:txBody>
      </p:sp>
      <p:graphicFrame>
        <p:nvGraphicFramePr>
          <p:cNvPr id="73" name="Object 72"/>
          <p:cNvGraphicFramePr>
            <a:graphicFrameLocks noChangeAspect="1"/>
          </p:cNvGraphicFramePr>
          <p:nvPr/>
        </p:nvGraphicFramePr>
        <p:xfrm>
          <a:off x="2362200" y="4114800"/>
          <a:ext cx="367104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4" name="Equation" r:id="rId3" imgW="1155600" imgH="215640" progId="Equation.3">
                  <p:embed/>
                </p:oleObj>
              </mc:Choice>
              <mc:Fallback>
                <p:oleObj name="Equation" r:id="rId3" imgW="115560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114800"/>
                        <a:ext cx="367104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884488" y="4689475"/>
          <a:ext cx="262572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5" name="Equation" r:id="rId5" imgW="825480" imgH="431640" progId="Equation.3">
                  <p:embed/>
                </p:oleObj>
              </mc:Choice>
              <mc:Fallback>
                <p:oleObj name="Equation" r:id="rId5" imgW="82548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488" y="4689475"/>
                        <a:ext cx="2625725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465388" y="5603875"/>
          <a:ext cx="2909887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6" name="Equation" r:id="rId7" imgW="914400" imgH="431640" progId="Equation.3">
                  <p:embed/>
                </p:oleObj>
              </mc:Choice>
              <mc:Fallback>
                <p:oleObj name="Equation" r:id="rId7" imgW="91440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388" y="5603875"/>
                        <a:ext cx="2909887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77"/>
          <p:cNvGrpSpPr/>
          <p:nvPr/>
        </p:nvGrpSpPr>
        <p:grpSpPr>
          <a:xfrm>
            <a:off x="4343400" y="6096001"/>
            <a:ext cx="3569867" cy="457199"/>
            <a:chOff x="4343400" y="6096001"/>
            <a:chExt cx="3569867" cy="457199"/>
          </a:xfrm>
        </p:grpSpPr>
        <p:sp>
          <p:nvSpPr>
            <p:cNvPr id="74" name="TextBox 73"/>
            <p:cNvSpPr txBox="1"/>
            <p:nvPr/>
          </p:nvSpPr>
          <p:spPr>
            <a:xfrm>
              <a:off x="6019800" y="6214646"/>
              <a:ext cx="1893467" cy="3385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Comic Sans MS" pitchFamily="66" charset="0"/>
                </a:rPr>
                <a:t>Young's Modulus </a:t>
              </a:r>
              <a:endParaRPr lang="en-US" sz="1600" b="1" i="1" dirty="0"/>
            </a:p>
          </p:txBody>
        </p:sp>
        <p:cxnSp>
          <p:nvCxnSpPr>
            <p:cNvPr id="76" name="Straight Arrow Connector 75"/>
            <p:cNvCxnSpPr>
              <a:stCxn id="74" idx="1"/>
            </p:cNvCxnSpPr>
            <p:nvPr/>
          </p:nvCxnSpPr>
          <p:spPr>
            <a:xfrm rot="10800000">
              <a:off x="4343400" y="6096001"/>
              <a:ext cx="1676400" cy="28792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60315E-7 L -0.00416 0.11101 " pathEditMode="relative" rAng="0" ptsTypes="AA">
                                      <p:cBhvr>
                                        <p:cTn id="10" dur="2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60315E-7 L -0.00416 -0.09991 " pathEditMode="relative" rAng="0" ptsTypes="AA">
                                      <p:cBhvr>
                                        <p:cTn id="26" dur="2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50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1" grpId="0" animBg="1"/>
      <p:bldP spid="44" grpId="0" animBg="1"/>
      <p:bldP spid="46" grpId="0" animBg="1"/>
      <p:bldP spid="46" grpId="1" animBg="1"/>
      <p:bldP spid="52" grpId="0" animBg="1"/>
      <p:bldP spid="59" grpId="0" animBg="1"/>
      <p:bldP spid="7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be 42"/>
          <p:cNvSpPr/>
          <p:nvPr/>
        </p:nvSpPr>
        <p:spPr>
          <a:xfrm>
            <a:off x="1221472" y="1740932"/>
            <a:ext cx="2362200" cy="2362200"/>
          </a:xfrm>
          <a:prstGeom prst="cub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/>
          <p:cNvSpPr/>
          <p:nvPr/>
        </p:nvSpPr>
        <p:spPr>
          <a:xfrm>
            <a:off x="1219200" y="1740932"/>
            <a:ext cx="2362200" cy="2362200"/>
          </a:xfrm>
          <a:prstGeom prst="cub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152400" y="1969532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grpSp>
        <p:nvGrpSpPr>
          <p:cNvPr id="2" name="Group 41"/>
          <p:cNvGrpSpPr/>
          <p:nvPr/>
        </p:nvGrpSpPr>
        <p:grpSpPr>
          <a:xfrm>
            <a:off x="1194179" y="1743207"/>
            <a:ext cx="2674961" cy="2374710"/>
            <a:chOff x="1651379" y="3507475"/>
            <a:chExt cx="2674961" cy="2374710"/>
          </a:xfrm>
        </p:grpSpPr>
        <p:sp>
          <p:nvSpPr>
            <p:cNvPr id="39" name="Freeform 38"/>
            <p:cNvSpPr/>
            <p:nvPr/>
          </p:nvSpPr>
          <p:spPr>
            <a:xfrm>
              <a:off x="1665027" y="3507475"/>
              <a:ext cx="2661313" cy="2347415"/>
            </a:xfrm>
            <a:custGeom>
              <a:avLst/>
              <a:gdLst>
                <a:gd name="connsiteX0" fmla="*/ 0 w 2661313"/>
                <a:gd name="connsiteY0" fmla="*/ 2347415 h 2347415"/>
                <a:gd name="connsiteX1" fmla="*/ 409433 w 2661313"/>
                <a:gd name="connsiteY1" fmla="*/ 586853 h 2347415"/>
                <a:gd name="connsiteX2" fmla="*/ 1023582 w 2661313"/>
                <a:gd name="connsiteY2" fmla="*/ 0 h 2347415"/>
                <a:gd name="connsiteX3" fmla="*/ 2361063 w 2661313"/>
                <a:gd name="connsiteY3" fmla="*/ 0 h 2347415"/>
                <a:gd name="connsiteX4" fmla="*/ 2661313 w 2661313"/>
                <a:gd name="connsiteY4" fmla="*/ 0 h 2347415"/>
                <a:gd name="connsiteX5" fmla="*/ 2074460 w 2661313"/>
                <a:gd name="connsiteY5" fmla="*/ 586853 h 2347415"/>
                <a:gd name="connsiteX6" fmla="*/ 409433 w 2661313"/>
                <a:gd name="connsiteY6" fmla="*/ 586853 h 2347415"/>
                <a:gd name="connsiteX7" fmla="*/ 0 w 2661313"/>
                <a:gd name="connsiteY7" fmla="*/ 2347415 h 234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1313" h="2347415">
                  <a:moveTo>
                    <a:pt x="0" y="2347415"/>
                  </a:moveTo>
                  <a:lnTo>
                    <a:pt x="409433" y="586853"/>
                  </a:lnTo>
                  <a:lnTo>
                    <a:pt x="1023582" y="0"/>
                  </a:lnTo>
                  <a:lnTo>
                    <a:pt x="2361063" y="0"/>
                  </a:lnTo>
                  <a:lnTo>
                    <a:pt x="2661313" y="0"/>
                  </a:lnTo>
                  <a:lnTo>
                    <a:pt x="2074460" y="586853"/>
                  </a:lnTo>
                  <a:lnTo>
                    <a:pt x="409433" y="586853"/>
                  </a:lnTo>
                  <a:lnTo>
                    <a:pt x="0" y="2347415"/>
                  </a:lnTo>
                  <a:close/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3452884" y="3507475"/>
              <a:ext cx="859809" cy="2361062"/>
            </a:xfrm>
            <a:custGeom>
              <a:avLst/>
              <a:gdLst>
                <a:gd name="connsiteX0" fmla="*/ 0 w 859809"/>
                <a:gd name="connsiteY0" fmla="*/ 2361062 h 2361062"/>
                <a:gd name="connsiteX1" fmla="*/ 259307 w 859809"/>
                <a:gd name="connsiteY1" fmla="*/ 586853 h 2361062"/>
                <a:gd name="connsiteX2" fmla="*/ 859809 w 859809"/>
                <a:gd name="connsiteY2" fmla="*/ 0 h 2361062"/>
                <a:gd name="connsiteX3" fmla="*/ 600501 w 859809"/>
                <a:gd name="connsiteY3" fmla="*/ 1787856 h 2361062"/>
                <a:gd name="connsiteX4" fmla="*/ 0 w 859809"/>
                <a:gd name="connsiteY4" fmla="*/ 2361062 h 236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809" h="2361062">
                  <a:moveTo>
                    <a:pt x="0" y="2361062"/>
                  </a:moveTo>
                  <a:lnTo>
                    <a:pt x="259307" y="586853"/>
                  </a:lnTo>
                  <a:lnTo>
                    <a:pt x="859809" y="0"/>
                  </a:lnTo>
                  <a:lnTo>
                    <a:pt x="600501" y="1787856"/>
                  </a:lnTo>
                  <a:lnTo>
                    <a:pt x="0" y="2361062"/>
                  </a:lnTo>
                  <a:close/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651379" y="4080681"/>
              <a:ext cx="2088108" cy="1801504"/>
            </a:xfrm>
            <a:custGeom>
              <a:avLst/>
              <a:gdLst>
                <a:gd name="connsiteX0" fmla="*/ 0 w 2088108"/>
                <a:gd name="connsiteY0" fmla="*/ 1801504 h 1801504"/>
                <a:gd name="connsiteX1" fmla="*/ 436728 w 2088108"/>
                <a:gd name="connsiteY1" fmla="*/ 0 h 1801504"/>
                <a:gd name="connsiteX2" fmla="*/ 2088108 w 2088108"/>
                <a:gd name="connsiteY2" fmla="*/ 13647 h 1801504"/>
                <a:gd name="connsiteX3" fmla="*/ 1801505 w 2088108"/>
                <a:gd name="connsiteY3" fmla="*/ 1787856 h 1801504"/>
                <a:gd name="connsiteX4" fmla="*/ 0 w 2088108"/>
                <a:gd name="connsiteY4" fmla="*/ 1801504 h 1801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108" h="1801504">
                  <a:moveTo>
                    <a:pt x="0" y="1801504"/>
                  </a:moveTo>
                  <a:lnTo>
                    <a:pt x="436728" y="0"/>
                  </a:lnTo>
                  <a:lnTo>
                    <a:pt x="2088108" y="13647"/>
                  </a:lnTo>
                  <a:lnTo>
                    <a:pt x="1801505" y="1787856"/>
                  </a:lnTo>
                  <a:lnTo>
                    <a:pt x="0" y="1801504"/>
                  </a:lnTo>
                  <a:close/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57"/>
          <p:cNvGrpSpPr/>
          <p:nvPr/>
        </p:nvGrpSpPr>
        <p:grpSpPr>
          <a:xfrm>
            <a:off x="1641144" y="1600200"/>
            <a:ext cx="449152" cy="369332"/>
            <a:chOff x="2098344" y="3364468"/>
            <a:chExt cx="449152" cy="369332"/>
          </a:xfrm>
        </p:grpSpPr>
        <p:cxnSp>
          <p:nvCxnSpPr>
            <p:cNvPr id="47" name="Straight Arrow Connector 46"/>
            <p:cNvCxnSpPr/>
            <p:nvPr/>
          </p:nvCxnSpPr>
          <p:spPr>
            <a:xfrm>
              <a:off x="2098344" y="3657600"/>
              <a:ext cx="304800" cy="7620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2133600" y="3364468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Δx</a:t>
              </a:r>
              <a:endParaRPr lang="en-US" dirty="0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676400" y="0"/>
            <a:ext cx="6136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Comic Sans MS" pitchFamily="66" charset="0"/>
              </a:rPr>
              <a:t>Share and Bulk Modulus</a:t>
            </a:r>
            <a:endParaRPr lang="en-US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grpSp>
        <p:nvGrpSpPr>
          <p:cNvPr id="4" name="Group 28"/>
          <p:cNvGrpSpPr/>
          <p:nvPr/>
        </p:nvGrpSpPr>
        <p:grpSpPr>
          <a:xfrm>
            <a:off x="2667000" y="1740932"/>
            <a:ext cx="1958850" cy="2362200"/>
            <a:chOff x="5943600" y="3352800"/>
            <a:chExt cx="1958850" cy="2362200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5943600" y="5715000"/>
              <a:ext cx="1905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096000" y="3352800"/>
              <a:ext cx="1752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5400000">
              <a:off x="6440091" y="4533503"/>
              <a:ext cx="2361406" cy="158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7620000" y="4343400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endParaRPr lang="en-US" dirty="0"/>
            </a:p>
          </p:txBody>
        </p:sp>
      </p:grpSp>
      <p:sp>
        <p:nvSpPr>
          <p:cNvPr id="66" name="Oval 65"/>
          <p:cNvSpPr/>
          <p:nvPr/>
        </p:nvSpPr>
        <p:spPr>
          <a:xfrm>
            <a:off x="6172200" y="1524000"/>
            <a:ext cx="2362200" cy="2362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75"/>
          <p:cNvGrpSpPr/>
          <p:nvPr/>
        </p:nvGrpSpPr>
        <p:grpSpPr>
          <a:xfrm>
            <a:off x="5397339" y="762000"/>
            <a:ext cx="3747261" cy="3996558"/>
            <a:chOff x="5397339" y="762000"/>
            <a:chExt cx="3747261" cy="3996558"/>
          </a:xfrm>
        </p:grpSpPr>
        <p:sp>
          <p:nvSpPr>
            <p:cNvPr id="31" name="Down Arrow 30"/>
            <p:cNvSpPr/>
            <p:nvPr/>
          </p:nvSpPr>
          <p:spPr>
            <a:xfrm>
              <a:off x="6934200" y="762000"/>
              <a:ext cx="685800" cy="76200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67" name="Down Arrow 66"/>
            <p:cNvSpPr/>
            <p:nvPr/>
          </p:nvSpPr>
          <p:spPr>
            <a:xfrm rot="18415124">
              <a:off x="5654079" y="1493605"/>
              <a:ext cx="685800" cy="76200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68" name="Down Arrow 67"/>
            <p:cNvSpPr/>
            <p:nvPr/>
          </p:nvSpPr>
          <p:spPr>
            <a:xfrm rot="1785374">
              <a:off x="8144881" y="1262948"/>
              <a:ext cx="685800" cy="76200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69" name="Down Arrow 68"/>
            <p:cNvSpPr/>
            <p:nvPr/>
          </p:nvSpPr>
          <p:spPr>
            <a:xfrm rot="15475015">
              <a:off x="5435439" y="2701058"/>
              <a:ext cx="685800" cy="76200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70" name="Down Arrow 69"/>
            <p:cNvSpPr/>
            <p:nvPr/>
          </p:nvSpPr>
          <p:spPr>
            <a:xfrm rot="10435406">
              <a:off x="7048805" y="3996558"/>
              <a:ext cx="685800" cy="76200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71" name="Down Arrow 70"/>
            <p:cNvSpPr/>
            <p:nvPr/>
          </p:nvSpPr>
          <p:spPr>
            <a:xfrm rot="13681420">
              <a:off x="5960883" y="3633941"/>
              <a:ext cx="685800" cy="76200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72" name="Down Arrow 71"/>
            <p:cNvSpPr/>
            <p:nvPr/>
          </p:nvSpPr>
          <p:spPr>
            <a:xfrm rot="7950299">
              <a:off x="8094462" y="3482016"/>
              <a:ext cx="685800" cy="76200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73" name="Down Arrow 72"/>
            <p:cNvSpPr/>
            <p:nvPr/>
          </p:nvSpPr>
          <p:spPr>
            <a:xfrm rot="5064140">
              <a:off x="8498604" y="2383778"/>
              <a:ext cx="685800" cy="606192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</p:grpSp>
      <p:sp>
        <p:nvSpPr>
          <p:cNvPr id="74" name="Oval 73"/>
          <p:cNvSpPr/>
          <p:nvPr/>
        </p:nvSpPr>
        <p:spPr>
          <a:xfrm>
            <a:off x="6172200" y="1524000"/>
            <a:ext cx="2362200" cy="2362200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594144" y="2008496"/>
            <a:ext cx="15240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77"/>
          <p:cNvGrpSpPr/>
          <p:nvPr/>
        </p:nvGrpSpPr>
        <p:grpSpPr>
          <a:xfrm>
            <a:off x="7620000" y="1600200"/>
            <a:ext cx="522156" cy="457200"/>
            <a:chOff x="7620000" y="1600200"/>
            <a:chExt cx="522156" cy="457200"/>
          </a:xfrm>
        </p:grpSpPr>
        <p:cxnSp>
          <p:nvCxnSpPr>
            <p:cNvPr id="37" name="Straight Arrow Connector 36"/>
            <p:cNvCxnSpPr/>
            <p:nvPr/>
          </p:nvCxnSpPr>
          <p:spPr>
            <a:xfrm rot="5400000">
              <a:off x="7468394" y="1751806"/>
              <a:ext cx="457200" cy="15398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7696200" y="1676400"/>
              <a:ext cx="445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ΔV</a:t>
              </a:r>
              <a:endParaRPr lang="en-US" dirty="0"/>
            </a:p>
          </p:txBody>
        </p:sp>
      </p:grpSp>
      <p:grpSp>
        <p:nvGrpSpPr>
          <p:cNvPr id="7" name="Group 81"/>
          <p:cNvGrpSpPr/>
          <p:nvPr/>
        </p:nvGrpSpPr>
        <p:grpSpPr>
          <a:xfrm>
            <a:off x="6553200" y="3810000"/>
            <a:ext cx="457200" cy="1207532"/>
            <a:chOff x="6553200" y="3810000"/>
            <a:chExt cx="457200" cy="1207532"/>
          </a:xfrm>
        </p:grpSpPr>
        <p:sp>
          <p:nvSpPr>
            <p:cNvPr id="79" name="TextBox 78"/>
            <p:cNvSpPr txBox="1"/>
            <p:nvPr/>
          </p:nvSpPr>
          <p:spPr>
            <a:xfrm>
              <a:off x="6553200" y="4648200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</a:t>
              </a:r>
            </a:p>
          </p:txBody>
        </p:sp>
        <p:cxnSp>
          <p:nvCxnSpPr>
            <p:cNvPr id="81" name="Straight Arrow Connector 80"/>
            <p:cNvCxnSpPr>
              <a:stCxn id="79" idx="0"/>
            </p:cNvCxnSpPr>
            <p:nvPr/>
          </p:nvCxnSpPr>
          <p:spPr>
            <a:xfrm rot="5400000" flipH="1" flipV="1">
              <a:off x="6441728" y="4079528"/>
              <a:ext cx="838200" cy="29914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896938" y="4537075"/>
          <a:ext cx="1827212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6" name="Equation" r:id="rId3" imgW="812520" imgH="431640" progId="Equation.3">
                  <p:embed/>
                </p:oleObj>
              </mc:Choice>
              <mc:Fallback>
                <p:oleObj name="Equation" r:id="rId3" imgW="81252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8" y="4537075"/>
                        <a:ext cx="1827212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58813" y="5375275"/>
          <a:ext cx="193992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7" name="Equation" r:id="rId5" imgW="901440" imgH="431640" progId="Equation.3">
                  <p:embed/>
                </p:oleObj>
              </mc:Choice>
              <mc:Fallback>
                <p:oleObj name="Equation" r:id="rId5" imgW="90144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5375275"/>
                        <a:ext cx="1939925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82"/>
          <p:cNvGrpSpPr/>
          <p:nvPr/>
        </p:nvGrpSpPr>
        <p:grpSpPr>
          <a:xfrm>
            <a:off x="1981200" y="5867401"/>
            <a:ext cx="2418966" cy="685799"/>
            <a:chOff x="4038601" y="5867401"/>
            <a:chExt cx="2418966" cy="685799"/>
          </a:xfrm>
        </p:grpSpPr>
        <p:sp>
          <p:nvSpPr>
            <p:cNvPr id="84" name="TextBox 83"/>
            <p:cNvSpPr txBox="1"/>
            <p:nvPr/>
          </p:nvSpPr>
          <p:spPr>
            <a:xfrm>
              <a:off x="4724400" y="6214646"/>
              <a:ext cx="1733167" cy="3385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Comic Sans MS" pitchFamily="66" charset="0"/>
                </a:rPr>
                <a:t>Share Modulus </a:t>
              </a:r>
              <a:endParaRPr lang="en-US" sz="1600" b="1" i="1" dirty="0"/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 rot="10800000">
              <a:off x="4038601" y="5867401"/>
              <a:ext cx="685800" cy="45719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000750" y="5080000"/>
          <a:ext cx="1735138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8" name="Equation" r:id="rId7" imgW="850680" imgH="431640" progId="Equation.3">
                  <p:embed/>
                </p:oleObj>
              </mc:Choice>
              <mc:Fallback>
                <p:oleObj name="Equation" r:id="rId7" imgW="85068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5080000"/>
                        <a:ext cx="1735138" cy="58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5884863" y="5686425"/>
          <a:ext cx="18097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9" name="Equation" r:id="rId9" imgW="939600" imgH="431640" progId="Equation.3">
                  <p:embed/>
                </p:oleObj>
              </mc:Choice>
              <mc:Fallback>
                <p:oleObj name="Equation" r:id="rId9" imgW="93960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4863" y="5686425"/>
                        <a:ext cx="1809750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7"/>
          <p:cNvGrpSpPr/>
          <p:nvPr/>
        </p:nvGrpSpPr>
        <p:grpSpPr>
          <a:xfrm>
            <a:off x="7086601" y="6096000"/>
            <a:ext cx="1795250" cy="609600"/>
            <a:chOff x="4476368" y="5943600"/>
            <a:chExt cx="1795250" cy="609600"/>
          </a:xfrm>
        </p:grpSpPr>
        <p:sp>
          <p:nvSpPr>
            <p:cNvPr id="89" name="TextBox 88"/>
            <p:cNvSpPr txBox="1"/>
            <p:nvPr/>
          </p:nvSpPr>
          <p:spPr>
            <a:xfrm>
              <a:off x="4724400" y="6214646"/>
              <a:ext cx="1547218" cy="3385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Comic Sans MS" pitchFamily="66" charset="0"/>
                </a:rPr>
                <a:t>Bulk Modulus </a:t>
              </a:r>
              <a:endParaRPr lang="en-US" sz="1600" b="1" i="1" dirty="0"/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 rot="16200000" flipV="1">
              <a:off x="4409884" y="6010084"/>
              <a:ext cx="381001" cy="24803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Connector 47"/>
          <p:cNvCxnSpPr/>
          <p:nvPr/>
        </p:nvCxnSpPr>
        <p:spPr>
          <a:xfrm rot="5400000" flipH="1" flipV="1">
            <a:off x="2247900" y="3848100"/>
            <a:ext cx="5562600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3.70953E-6 L 0.09167 0.00555 " pathEditMode="relative" rAng="0" ptsTypes="AA">
                                      <p:cBhvr>
                                        <p:cTn id="10" dur="2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6" grpId="1" animBg="1"/>
      <p:bldP spid="66" grpId="0" animBg="1"/>
      <p:bldP spid="66" grpId="1" animBg="1"/>
      <p:bldP spid="7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457200" y="228600"/>
            <a:ext cx="8229600" cy="10668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dirty="0" smtClean="0"/>
              <a:t>T72Q18</a:t>
            </a:r>
            <a:r>
              <a:rPr lang="en-US" b="1" dirty="0"/>
              <a:t>.</a:t>
            </a:r>
            <a:r>
              <a:rPr lang="en-US" dirty="0"/>
              <a:t>: A horizontal steel rod of length 81 cm and radius 9.5 mm is fixed at one end. It stretches by 0.90 mm when a horizontal force of magnitude F is applied to its free end. Find the magnitude of F (Young modulus of steel is 20 × 10</a:t>
            </a:r>
            <a:r>
              <a:rPr lang="en-US" baseline="30000" dirty="0"/>
              <a:t>10</a:t>
            </a:r>
            <a:r>
              <a:rPr lang="en-US" dirty="0"/>
              <a:t> N/m</a:t>
            </a:r>
            <a:r>
              <a:rPr lang="en-US" baseline="30000" dirty="0"/>
              <a:t>2</a:t>
            </a:r>
            <a:r>
              <a:rPr lang="en-US" dirty="0"/>
              <a:t>). (</a:t>
            </a:r>
            <a:r>
              <a:rPr lang="en-US" dirty="0" err="1"/>
              <a:t>Ans</a:t>
            </a:r>
            <a:r>
              <a:rPr lang="en-US" dirty="0"/>
              <a:t>: 63  </a:t>
            </a:r>
            <a:r>
              <a:rPr lang="en-US" dirty="0" err="1"/>
              <a:t>kN</a:t>
            </a:r>
            <a:r>
              <a:rPr lang="en-US" dirty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7201" y="1295400"/>
            <a:ext cx="8430490" cy="1752600"/>
            <a:chOff x="353292" y="381000"/>
            <a:chExt cx="8430490" cy="1752600"/>
          </a:xfrm>
        </p:grpSpPr>
        <p:sp>
          <p:nvSpPr>
            <p:cNvPr id="5" name="Rectangle 4"/>
            <p:cNvSpPr txBox="1">
              <a:spLocks noChangeArrowheads="1"/>
            </p:cNvSpPr>
            <p:nvPr/>
          </p:nvSpPr>
          <p:spPr bwMode="auto">
            <a:xfrm>
              <a:off x="353292" y="457200"/>
              <a:ext cx="6248400" cy="13716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 dirty="0" smtClean="0"/>
                <a:t>T71Q3</a:t>
              </a:r>
              <a:r>
                <a:rPr lang="en-US" b="1" dirty="0"/>
                <a:t>. </a:t>
              </a:r>
              <a:r>
                <a:rPr lang="en-US" dirty="0"/>
                <a:t>Fig. 3 shows a uniform block of mass m = 100 kg, which is held in a horizontal position by two vertical steel rods at its ends. Each of the rods has length, L = 1.0 m, cross sectional area = 1.0 × 10</a:t>
              </a:r>
              <a:r>
                <a:rPr lang="en-US" baseline="30000" dirty="0"/>
                <a:t>-3</a:t>
              </a:r>
              <a:r>
                <a:rPr lang="en-US" dirty="0"/>
                <a:t> m2 and young’s modulus, </a:t>
              </a:r>
              <a:r>
                <a:rPr lang="en-US" i="1" dirty="0"/>
                <a:t>E </a:t>
              </a:r>
              <a:r>
                <a:rPr lang="en-US" dirty="0"/>
                <a:t>=2.0×10</a:t>
              </a:r>
              <a:r>
                <a:rPr lang="en-US" baseline="30000" dirty="0"/>
                <a:t>11</a:t>
              </a:r>
              <a:r>
                <a:rPr lang="en-US" dirty="0"/>
                <a:t> N/m</a:t>
              </a:r>
              <a:r>
                <a:rPr lang="en-US" baseline="30000" dirty="0"/>
                <a:t>2</a:t>
              </a:r>
              <a:r>
                <a:rPr lang="en-US" dirty="0"/>
                <a:t> . The increase in the length of any one the rods (ΔL), is: (</a:t>
              </a:r>
              <a:r>
                <a:rPr lang="en-US" dirty="0" err="1"/>
                <a:t>Ans</a:t>
              </a:r>
              <a:r>
                <a:rPr lang="en-US" dirty="0"/>
                <a:t>: 2.5×10</a:t>
              </a:r>
              <a:r>
                <a:rPr lang="en-US" baseline="30000" dirty="0"/>
                <a:t>−6 </a:t>
              </a:r>
              <a:r>
                <a:rPr lang="en-US" dirty="0"/>
                <a:t>m)</a:t>
              </a: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76258" y="381000"/>
              <a:ext cx="2007524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381000" y="3124200"/>
            <a:ext cx="8229600" cy="1143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dirty="0" smtClean="0"/>
              <a:t>T52Q#17</a:t>
            </a:r>
            <a:r>
              <a:rPr lang="en-US" dirty="0" smtClean="0"/>
              <a:t>:A </a:t>
            </a:r>
            <a:r>
              <a:rPr lang="en-US" dirty="0"/>
              <a:t>shearing force </a:t>
            </a:r>
            <a:r>
              <a:rPr lang="en-US" i="1" dirty="0"/>
              <a:t>F </a:t>
            </a:r>
            <a:r>
              <a:rPr lang="en-US" dirty="0"/>
              <a:t>= 50 N is applied to an aluminum rod with a length of </a:t>
            </a:r>
            <a:r>
              <a:rPr lang="en-US" i="1" dirty="0"/>
              <a:t>L </a:t>
            </a:r>
            <a:r>
              <a:rPr lang="en-US" dirty="0"/>
              <a:t>=10 m, a cross-sectional area  </a:t>
            </a:r>
            <a:r>
              <a:rPr lang="en-US" i="1" dirty="0"/>
              <a:t>A</a:t>
            </a:r>
            <a:r>
              <a:rPr lang="en-US" dirty="0"/>
              <a:t>=1.0 × 10</a:t>
            </a:r>
            <a:r>
              <a:rPr lang="en-US" baseline="30000" dirty="0"/>
              <a:t>–5 </a:t>
            </a:r>
            <a:r>
              <a:rPr lang="en-US" dirty="0"/>
              <a:t>m</a:t>
            </a:r>
            <a:r>
              <a:rPr lang="en-US" baseline="30000" dirty="0"/>
              <a:t>2</a:t>
            </a:r>
            <a:r>
              <a:rPr lang="en-US" dirty="0"/>
              <a:t>, and a shear modulus G = 2.5 × 10</a:t>
            </a:r>
            <a:r>
              <a:rPr lang="en-US" baseline="30000" dirty="0"/>
              <a:t>10 </a:t>
            </a:r>
            <a:r>
              <a:rPr lang="en-US" dirty="0"/>
              <a:t>N/m</a:t>
            </a:r>
            <a:r>
              <a:rPr lang="en-US" baseline="30000" dirty="0"/>
              <a:t>2</a:t>
            </a:r>
            <a:r>
              <a:rPr lang="en-US" dirty="0"/>
              <a:t>. As a result the rod is sheared through a distance (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dirty="0"/>
              <a:t>) of:  (</a:t>
            </a:r>
            <a:r>
              <a:rPr lang="en-US" dirty="0" err="1"/>
              <a:t>Ans</a:t>
            </a:r>
            <a:r>
              <a:rPr lang="en-US" dirty="0"/>
              <a:t>: 0.20 cm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381000" y="4191000"/>
            <a:ext cx="8229600" cy="1295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dirty="0" smtClean="0"/>
              <a:t>T61Q16</a:t>
            </a:r>
            <a:r>
              <a:rPr lang="en-US" b="1" dirty="0"/>
              <a:t>.</a:t>
            </a:r>
            <a:r>
              <a:rPr lang="en-US" dirty="0"/>
              <a:t> The volume of a solid Aluminum sphere at the sea level is V = 1.0 </a:t>
            </a:r>
            <a:r>
              <a:rPr lang="en-US" i="1" dirty="0"/>
              <a:t>m</a:t>
            </a:r>
            <a:r>
              <a:rPr lang="en-US" baseline="30000" dirty="0"/>
              <a:t>3</a:t>
            </a:r>
            <a:r>
              <a:rPr lang="en-US" dirty="0"/>
              <a:t>. This sphere is placed at a depth of about 700 </a:t>
            </a:r>
            <a:r>
              <a:rPr lang="en-US" i="1" dirty="0"/>
              <a:t>m </a:t>
            </a:r>
            <a:r>
              <a:rPr lang="en-US" dirty="0"/>
              <a:t>in the sea where the absolute pressure is p = 7.0 x 10</a:t>
            </a:r>
            <a:r>
              <a:rPr lang="en-US" baseline="30000" dirty="0"/>
              <a:t>6 </a:t>
            </a:r>
            <a:r>
              <a:rPr lang="en-US" i="1" dirty="0"/>
              <a:t>N/m</a:t>
            </a:r>
            <a:r>
              <a:rPr lang="en-US" baseline="30000" dirty="0"/>
              <a:t>2</a:t>
            </a:r>
            <a:r>
              <a:rPr lang="en-US" dirty="0"/>
              <a:t>. The change in the volume </a:t>
            </a:r>
            <a:r>
              <a:rPr lang="en-US" dirty="0" smtClean="0"/>
              <a:t>(ΔV) </a:t>
            </a:r>
            <a:r>
              <a:rPr lang="en-US" dirty="0"/>
              <a:t>of the sphere is: (the bulk modulus of Aluminum, B = 70 x10</a:t>
            </a:r>
            <a:r>
              <a:rPr lang="en-US" baseline="30000" dirty="0"/>
              <a:t>9 </a:t>
            </a:r>
            <a:r>
              <a:rPr lang="en-US" i="1" dirty="0"/>
              <a:t>N/m</a:t>
            </a:r>
            <a:r>
              <a:rPr lang="en-US" baseline="30000" dirty="0"/>
              <a:t>2</a:t>
            </a:r>
            <a:r>
              <a:rPr lang="en-US" dirty="0"/>
              <a:t>). A) 1.0 x 10</a:t>
            </a:r>
            <a:r>
              <a:rPr lang="en-US" baseline="30000" dirty="0"/>
              <a:t>-4 </a:t>
            </a:r>
            <a:r>
              <a:rPr lang="en-US" i="1" dirty="0"/>
              <a:t>m</a:t>
            </a:r>
            <a:r>
              <a:rPr lang="en-US" baseline="30000" dirty="0"/>
              <a:t>3 </a:t>
            </a:r>
            <a:endParaRPr lang="en-US" dirty="0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381000" y="5486400"/>
            <a:ext cx="8229600" cy="10668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dirty="0" smtClean="0"/>
              <a:t>T62Q3</a:t>
            </a:r>
            <a:r>
              <a:rPr lang="en-US" b="1" dirty="0"/>
              <a:t>.</a:t>
            </a:r>
            <a:r>
              <a:rPr lang="en-US" dirty="0"/>
              <a:t> A solid copper sphere has a diameter of 85.5 cm. How much stress must be applied to the sphere to reduce its diameter to 85.0 cm? The bulk modulus of copper is 1.4 x 10</a:t>
            </a:r>
            <a:r>
              <a:rPr lang="en-US" baseline="30000" dirty="0"/>
              <a:t>11 </a:t>
            </a:r>
            <a:r>
              <a:rPr lang="en-US" dirty="0"/>
              <a:t>N/m</a:t>
            </a:r>
            <a:r>
              <a:rPr lang="en-US" baseline="30000" dirty="0"/>
              <a:t>2 </a:t>
            </a:r>
            <a:r>
              <a:rPr lang="en-US" dirty="0"/>
              <a:t>(</a:t>
            </a:r>
            <a:r>
              <a:rPr lang="en-US" dirty="0" err="1"/>
              <a:t>Ans</a:t>
            </a:r>
            <a:r>
              <a:rPr lang="en-US" dirty="0"/>
              <a:t>: 2.4 × 10</a:t>
            </a:r>
            <a:r>
              <a:rPr lang="en-US" baseline="30000" dirty="0"/>
              <a:t>9 </a:t>
            </a:r>
            <a:r>
              <a:rPr lang="en-US" dirty="0"/>
              <a:t>N/m</a:t>
            </a:r>
            <a:r>
              <a:rPr lang="en-US" baseline="30000" dirty="0"/>
              <a:t>2 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Center of Gravity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025660" y="1143000"/>
            <a:ext cx="2819400" cy="2209800"/>
            <a:chOff x="6025660" y="1143000"/>
            <a:chExt cx="2819400" cy="2209800"/>
          </a:xfrm>
        </p:grpSpPr>
        <p:grpSp>
          <p:nvGrpSpPr>
            <p:cNvPr id="2" name="Group 36"/>
            <p:cNvGrpSpPr/>
            <p:nvPr/>
          </p:nvGrpSpPr>
          <p:grpSpPr>
            <a:xfrm>
              <a:off x="6025660" y="1143000"/>
              <a:ext cx="2819400" cy="2133600"/>
              <a:chOff x="2257864" y="2133600"/>
              <a:chExt cx="2819400" cy="21336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2286000" y="3276600"/>
                <a:ext cx="2743200" cy="76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048000" y="2133600"/>
                <a:ext cx="1219200" cy="1143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257864" y="3581400"/>
                <a:ext cx="281940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50"/>
            <p:cNvGrpSpPr/>
            <p:nvPr/>
          </p:nvGrpSpPr>
          <p:grpSpPr>
            <a:xfrm rot="5400000">
              <a:off x="6677858" y="2355846"/>
              <a:ext cx="1515892" cy="478016"/>
              <a:chOff x="1953858" y="2448106"/>
              <a:chExt cx="1515892" cy="478016"/>
            </a:xfrm>
          </p:grpSpPr>
          <p:cxnSp>
            <p:nvCxnSpPr>
              <p:cNvPr id="52" name="Straight Arrow Connector 51"/>
              <p:cNvCxnSpPr/>
              <p:nvPr/>
            </p:nvCxnSpPr>
            <p:spPr>
              <a:xfrm flipH="1" flipV="1">
                <a:off x="1953858" y="2743994"/>
                <a:ext cx="1171136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 rot="16200000">
                <a:off x="3046076" y="2502448"/>
                <a:ext cx="478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mg</a:t>
                </a:r>
                <a:endParaRPr lang="en-US" dirty="0"/>
              </a:p>
            </p:txBody>
          </p:sp>
        </p:grpSp>
      </p:grpSp>
      <p:sp>
        <p:nvSpPr>
          <p:cNvPr id="60" name="Oval 59"/>
          <p:cNvSpPr/>
          <p:nvPr/>
        </p:nvSpPr>
        <p:spPr>
          <a:xfrm>
            <a:off x="7301132" y="1676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228600" y="1012874"/>
            <a:ext cx="2819400" cy="2626604"/>
            <a:chOff x="228600" y="1012874"/>
            <a:chExt cx="2819400" cy="2626604"/>
          </a:xfrm>
        </p:grpSpPr>
        <p:sp>
          <p:nvSpPr>
            <p:cNvPr id="44" name="Freeform 43"/>
            <p:cNvSpPr/>
            <p:nvPr/>
          </p:nvSpPr>
          <p:spPr>
            <a:xfrm>
              <a:off x="520505" y="1012874"/>
              <a:ext cx="2250830" cy="1561514"/>
            </a:xfrm>
            <a:custGeom>
              <a:avLst/>
              <a:gdLst>
                <a:gd name="connsiteX0" fmla="*/ 0 w 2250830"/>
                <a:gd name="connsiteY0" fmla="*/ 1378634 h 1561514"/>
                <a:gd name="connsiteX1" fmla="*/ 196947 w 2250830"/>
                <a:gd name="connsiteY1" fmla="*/ 590843 h 1561514"/>
                <a:gd name="connsiteX2" fmla="*/ 1012873 w 2250830"/>
                <a:gd name="connsiteY2" fmla="*/ 281354 h 1561514"/>
                <a:gd name="connsiteX3" fmla="*/ 1702190 w 2250830"/>
                <a:gd name="connsiteY3" fmla="*/ 0 h 1561514"/>
                <a:gd name="connsiteX4" fmla="*/ 2025747 w 2250830"/>
                <a:gd name="connsiteY4" fmla="*/ 407963 h 1561514"/>
                <a:gd name="connsiteX5" fmla="*/ 1885070 w 2250830"/>
                <a:gd name="connsiteY5" fmla="*/ 886264 h 1561514"/>
                <a:gd name="connsiteX6" fmla="*/ 1856935 w 2250830"/>
                <a:gd name="connsiteY6" fmla="*/ 914400 h 1561514"/>
                <a:gd name="connsiteX7" fmla="*/ 1842867 w 2250830"/>
                <a:gd name="connsiteY7" fmla="*/ 956603 h 1561514"/>
                <a:gd name="connsiteX8" fmla="*/ 1856935 w 2250830"/>
                <a:gd name="connsiteY8" fmla="*/ 1069144 h 1561514"/>
                <a:gd name="connsiteX9" fmla="*/ 1885070 w 2250830"/>
                <a:gd name="connsiteY9" fmla="*/ 1097280 h 1561514"/>
                <a:gd name="connsiteX10" fmla="*/ 1871003 w 2250830"/>
                <a:gd name="connsiteY10" fmla="*/ 1181686 h 1561514"/>
                <a:gd name="connsiteX11" fmla="*/ 2250830 w 2250830"/>
                <a:gd name="connsiteY11" fmla="*/ 1195754 h 1561514"/>
                <a:gd name="connsiteX12" fmla="*/ 2250830 w 2250830"/>
                <a:gd name="connsiteY12" fmla="*/ 1195754 h 1561514"/>
                <a:gd name="connsiteX13" fmla="*/ 2236763 w 2250830"/>
                <a:gd name="connsiteY13" fmla="*/ 1561514 h 1561514"/>
                <a:gd name="connsiteX14" fmla="*/ 1237957 w 2250830"/>
                <a:gd name="connsiteY14" fmla="*/ 1125415 h 1561514"/>
                <a:gd name="connsiteX15" fmla="*/ 731520 w 2250830"/>
                <a:gd name="connsiteY15" fmla="*/ 1547446 h 1561514"/>
                <a:gd name="connsiteX16" fmla="*/ 422030 w 2250830"/>
                <a:gd name="connsiteY16" fmla="*/ 1322363 h 1561514"/>
                <a:gd name="connsiteX17" fmla="*/ 154744 w 2250830"/>
                <a:gd name="connsiteY17" fmla="*/ 1547446 h 1561514"/>
                <a:gd name="connsiteX18" fmla="*/ 0 w 2250830"/>
                <a:gd name="connsiteY18" fmla="*/ 1378634 h 156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50830" h="1561514">
                  <a:moveTo>
                    <a:pt x="0" y="1378634"/>
                  </a:moveTo>
                  <a:lnTo>
                    <a:pt x="196947" y="590843"/>
                  </a:lnTo>
                  <a:lnTo>
                    <a:pt x="1012873" y="281354"/>
                  </a:lnTo>
                  <a:lnTo>
                    <a:pt x="1702190" y="0"/>
                  </a:lnTo>
                  <a:lnTo>
                    <a:pt x="2025747" y="407963"/>
                  </a:lnTo>
                  <a:cubicBezTo>
                    <a:pt x="1978855" y="567397"/>
                    <a:pt x="1937623" y="728606"/>
                    <a:pt x="1885070" y="886264"/>
                  </a:cubicBezTo>
                  <a:cubicBezTo>
                    <a:pt x="1880876" y="898847"/>
                    <a:pt x="1863759" y="903027"/>
                    <a:pt x="1856935" y="914400"/>
                  </a:cubicBezTo>
                  <a:cubicBezTo>
                    <a:pt x="1849306" y="927116"/>
                    <a:pt x="1847556" y="942535"/>
                    <a:pt x="1842867" y="956603"/>
                  </a:cubicBezTo>
                  <a:cubicBezTo>
                    <a:pt x="1847556" y="994117"/>
                    <a:pt x="1846072" y="1032933"/>
                    <a:pt x="1856935" y="1069144"/>
                  </a:cubicBezTo>
                  <a:cubicBezTo>
                    <a:pt x="1860746" y="1081848"/>
                    <a:pt x="1883425" y="1084119"/>
                    <a:pt x="1885070" y="1097280"/>
                  </a:cubicBezTo>
                  <a:cubicBezTo>
                    <a:pt x="1888608" y="1125583"/>
                    <a:pt x="1875692" y="1153551"/>
                    <a:pt x="1871003" y="1181686"/>
                  </a:cubicBezTo>
                  <a:cubicBezTo>
                    <a:pt x="2019972" y="1231343"/>
                    <a:pt x="1898377" y="1195754"/>
                    <a:pt x="2250830" y="1195754"/>
                  </a:cubicBezTo>
                  <a:lnTo>
                    <a:pt x="2250830" y="1195754"/>
                  </a:lnTo>
                  <a:lnTo>
                    <a:pt x="2236763" y="1561514"/>
                  </a:lnTo>
                  <a:lnTo>
                    <a:pt x="1237957" y="1125415"/>
                  </a:lnTo>
                  <a:lnTo>
                    <a:pt x="731520" y="1547446"/>
                  </a:lnTo>
                  <a:lnTo>
                    <a:pt x="422030" y="1322363"/>
                  </a:lnTo>
                  <a:lnTo>
                    <a:pt x="154744" y="1547446"/>
                  </a:lnTo>
                  <a:lnTo>
                    <a:pt x="0" y="1378634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61"/>
            <p:cNvGrpSpPr/>
            <p:nvPr/>
          </p:nvGrpSpPr>
          <p:grpSpPr>
            <a:xfrm>
              <a:off x="228600" y="1676400"/>
              <a:ext cx="2819400" cy="1963078"/>
              <a:chOff x="2257864" y="2380322"/>
              <a:chExt cx="2819400" cy="1963078"/>
            </a:xfrm>
          </p:grpSpPr>
          <p:grpSp>
            <p:nvGrpSpPr>
              <p:cNvPr id="10" name="Group 36"/>
              <p:cNvGrpSpPr/>
              <p:nvPr/>
            </p:nvGrpSpPr>
            <p:grpSpPr>
              <a:xfrm>
                <a:off x="2257864" y="3276600"/>
                <a:ext cx="2819400" cy="990600"/>
                <a:chOff x="2257864" y="3276600"/>
                <a:chExt cx="2819400" cy="990600"/>
              </a:xfrm>
            </p:grpSpPr>
            <p:sp>
              <p:nvSpPr>
                <p:cNvPr id="77" name="Rectangle 76"/>
                <p:cNvSpPr/>
                <p:nvPr/>
              </p:nvSpPr>
              <p:spPr>
                <a:xfrm>
                  <a:off x="2286000" y="3276600"/>
                  <a:ext cx="2743200" cy="762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2257864" y="3581400"/>
                  <a:ext cx="2819400" cy="685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50"/>
              <p:cNvGrpSpPr/>
              <p:nvPr/>
            </p:nvGrpSpPr>
            <p:grpSpPr>
              <a:xfrm rot="5400000">
                <a:off x="2762669" y="3199053"/>
                <a:ext cx="1810678" cy="478016"/>
                <a:chOff x="1659072" y="2448106"/>
                <a:chExt cx="1810678" cy="478016"/>
              </a:xfrm>
            </p:grpSpPr>
            <p:cxnSp>
              <p:nvCxnSpPr>
                <p:cNvPr id="71" name="Straight Arrow Connector 70"/>
                <p:cNvCxnSpPr>
                  <a:endCxn id="68" idx="4"/>
                </p:cNvCxnSpPr>
                <p:nvPr/>
              </p:nvCxnSpPr>
              <p:spPr>
                <a:xfrm flipH="1" flipV="1">
                  <a:off x="1659072" y="2725658"/>
                  <a:ext cx="1465922" cy="19924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TextBox 71"/>
                <p:cNvSpPr txBox="1"/>
                <p:nvPr/>
              </p:nvSpPr>
              <p:spPr>
                <a:xfrm rot="16200000">
                  <a:off x="3046076" y="2502448"/>
                  <a:ext cx="4780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mg</a:t>
                  </a:r>
                  <a:endParaRPr lang="en-US" dirty="0"/>
                </a:p>
              </p:txBody>
            </p:sp>
          </p:grpSp>
          <p:sp>
            <p:nvSpPr>
              <p:cNvPr id="68" name="Oval 67"/>
              <p:cNvSpPr/>
              <p:nvPr/>
            </p:nvSpPr>
            <p:spPr>
              <a:xfrm>
                <a:off x="3553264" y="2380322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91" name="Straight Connector 90"/>
          <p:cNvCxnSpPr/>
          <p:nvPr/>
        </p:nvCxnSpPr>
        <p:spPr>
          <a:xfrm>
            <a:off x="0" y="7620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04800" y="38862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point at which effective gravitational force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g</a:t>
            </a:r>
            <a:r>
              <a:rPr lang="en-US" sz="2400" dirty="0" smtClean="0"/>
              <a:t> acts on is called the center of gravity (</a:t>
            </a:r>
            <a:r>
              <a:rPr lang="en-US" sz="2400" b="1" dirty="0" smtClean="0"/>
              <a:t>cog</a:t>
            </a:r>
            <a:r>
              <a:rPr lang="en-US" sz="2400" dirty="0" smtClean="0"/>
              <a:t>) of the body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228600" y="5036403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If g is same for all elements center of mass (</a:t>
            </a:r>
            <a:r>
              <a:rPr lang="en-US" sz="2400" b="1" dirty="0" smtClean="0"/>
              <a:t>com)</a:t>
            </a:r>
            <a:r>
              <a:rPr lang="en-US" sz="2400" dirty="0" smtClean="0"/>
              <a:t> and center of gravity (</a:t>
            </a:r>
            <a:r>
              <a:rPr lang="en-US" sz="2400" b="1" dirty="0" smtClean="0"/>
              <a:t>cog)</a:t>
            </a:r>
            <a:r>
              <a:rPr lang="en-US" sz="2400" dirty="0" smtClean="0"/>
              <a:t> are consistent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07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T123 Q16:</a:t>
            </a:r>
          </a:p>
          <a:p>
            <a:r>
              <a:rPr lang="en-US" dirty="0" smtClean="0"/>
              <a:t>A small sphere is made of a material with a bulk modulus of 1.90 x 109 Pa. The volume of the sphere shrinks by 0.20 % when submerged in a fluid at a depth of 400 m. What is the density of this fluid? Assume the pressure on the sphere at this depth is the same from all directions. </a:t>
            </a:r>
          </a:p>
          <a:p>
            <a:r>
              <a:rPr lang="en-US" dirty="0" smtClean="0"/>
              <a:t>A) 970 kg/m3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2413338"/>
            <a:ext cx="8153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T122 Q13: </a:t>
            </a:r>
          </a:p>
          <a:p>
            <a:r>
              <a:rPr lang="en-US" dirty="0" smtClean="0"/>
              <a:t>When water freezes, it expands by about 9.0 %. What would be the pressure increase inside the radiator of your car if the water in it freezes? The bulk modulus of ice is 2.0×10</a:t>
            </a:r>
            <a:r>
              <a:rPr lang="en-US" baseline="30000" dirty="0" smtClean="0"/>
              <a:t>9 </a:t>
            </a:r>
            <a:r>
              <a:rPr lang="en-US" dirty="0" smtClean="0"/>
              <a:t>N/m</a:t>
            </a:r>
            <a:r>
              <a:rPr lang="en-US" baseline="30000" dirty="0" smtClean="0"/>
              <a:t>2</a:t>
            </a:r>
            <a:r>
              <a:rPr lang="en-US" dirty="0" smtClean="0"/>
              <a:t>.   </a:t>
            </a:r>
          </a:p>
          <a:p>
            <a:r>
              <a:rPr lang="en-US" dirty="0" smtClean="0"/>
              <a:t>A) 1.8×10</a:t>
            </a:r>
            <a:r>
              <a:rPr lang="en-US" baseline="30000" dirty="0" smtClean="0"/>
              <a:t>8</a:t>
            </a:r>
            <a:r>
              <a:rPr lang="en-US" dirty="0" smtClean="0"/>
              <a:t>Pa.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4189274"/>
            <a:ext cx="815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T122-Q16. </a:t>
            </a:r>
          </a:p>
          <a:p>
            <a:r>
              <a:rPr lang="en-US" dirty="0" smtClean="0"/>
              <a:t>A certain wire stretches 0.90 cm when an outward force with magnitude </a:t>
            </a:r>
            <a:r>
              <a:rPr lang="en-US" i="1" dirty="0" smtClean="0"/>
              <a:t>F is applied perpendicular to the cross section of each end. The same forces are applied to a wire of the same material but with three times the diameter and three times the length. The second wire stretches: </a:t>
            </a:r>
          </a:p>
          <a:p>
            <a:r>
              <a:rPr lang="en-US" dirty="0" smtClean="0"/>
              <a:t>A) 0.30 cm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457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r>
              <a:rPr lang="en-US" b="1" dirty="0" smtClean="0"/>
              <a:t>T122-Q15. </a:t>
            </a:r>
          </a:p>
          <a:p>
            <a:r>
              <a:rPr lang="en-US" b="1" dirty="0" smtClean="0"/>
              <a:t>Figure 5 </a:t>
            </a:r>
            <a:r>
              <a:rPr lang="en-US" dirty="0" smtClean="0"/>
              <a:t>shows the stress-strain curve for a material. What is Young’s modulus of this material? A) 7.50 × 10</a:t>
            </a:r>
            <a:r>
              <a:rPr lang="en-US" baseline="30000" dirty="0" smtClean="0"/>
              <a:t>10 </a:t>
            </a:r>
            <a:r>
              <a:rPr lang="en-US" dirty="0" smtClean="0"/>
              <a:t>N/m</a:t>
            </a:r>
            <a:r>
              <a:rPr lang="en-US" baseline="30000" dirty="0" smtClean="0"/>
              <a:t>2 </a:t>
            </a:r>
            <a:endParaRPr lang="en-US" dirty="0" smtClean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533400"/>
            <a:ext cx="2978236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38200" y="3048000"/>
            <a:ext cx="7772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T113-Q14. </a:t>
            </a:r>
          </a:p>
          <a:p>
            <a:r>
              <a:rPr lang="en-US" dirty="0" smtClean="0"/>
              <a:t>A certain wire stretches 1.00 cm when a force F is applied to it. The same force is applied to a second wire of the same material with equal length but with twice the diameter. The second wire stretches: </a:t>
            </a:r>
          </a:p>
          <a:p>
            <a:r>
              <a:rPr lang="en-US" dirty="0" smtClean="0"/>
              <a:t>A) 0.25 cm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4771072"/>
            <a:ext cx="754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T113-Q15. </a:t>
            </a:r>
          </a:p>
          <a:p>
            <a:r>
              <a:rPr lang="en-US" dirty="0" smtClean="0"/>
              <a:t>A cube of volume 1.0 m</a:t>
            </a:r>
            <a:r>
              <a:rPr lang="en-US" baseline="30000" dirty="0" smtClean="0"/>
              <a:t>3 </a:t>
            </a:r>
            <a:r>
              <a:rPr lang="en-US" dirty="0" smtClean="0"/>
              <a:t>is made of material with a bulk modulus of 2.0 × 10</a:t>
            </a:r>
            <a:r>
              <a:rPr lang="en-US" baseline="30000" dirty="0" smtClean="0"/>
              <a:t>9 </a:t>
            </a:r>
            <a:r>
              <a:rPr lang="en-US" dirty="0" smtClean="0"/>
              <a:t>N/m</a:t>
            </a:r>
            <a:r>
              <a:rPr lang="en-US" baseline="30000" dirty="0" smtClean="0"/>
              <a:t>2</a:t>
            </a:r>
            <a:r>
              <a:rPr lang="en-US" dirty="0" smtClean="0"/>
              <a:t>. When it is subjected to a pressure of 2.0 × 10</a:t>
            </a:r>
            <a:r>
              <a:rPr lang="en-US" baseline="30000" dirty="0" smtClean="0"/>
              <a:t>5 </a:t>
            </a:r>
            <a:r>
              <a:rPr lang="en-US" dirty="0" smtClean="0"/>
              <a:t>Pa, the magnitude of the change in its volume is: </a:t>
            </a:r>
          </a:p>
          <a:p>
            <a:r>
              <a:rPr lang="pt-BR" dirty="0" smtClean="0"/>
              <a:t>A) 1.0 × 10</a:t>
            </a:r>
            <a:r>
              <a:rPr lang="pt-BR" baseline="30000" dirty="0" smtClean="0"/>
              <a:t>−4 </a:t>
            </a:r>
            <a:r>
              <a:rPr lang="pt-BR" dirty="0" smtClean="0"/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5562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T113-Q11. </a:t>
            </a:r>
          </a:p>
          <a:p>
            <a:r>
              <a:rPr lang="en-US" dirty="0" smtClean="0"/>
              <a:t>A uniform beam is held in a vertical position by a pin at its lower end and a cable at its upper end (see Figure 2). The tension in the cable is 72.0 N. Find the horizontal force F acting on this beam. </a:t>
            </a:r>
          </a:p>
          <a:p>
            <a:r>
              <a:rPr lang="en-US" dirty="0" smtClean="0"/>
              <a:t>A) 99.8 N </a:t>
            </a:r>
            <a:endParaRPr lang="en-US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57200"/>
            <a:ext cx="2703728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81000" y="2590800"/>
            <a:ext cx="4876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T113-Q12:</a:t>
            </a:r>
          </a:p>
          <a:p>
            <a:r>
              <a:rPr lang="en-US" dirty="0" smtClean="0"/>
              <a:t>A meter stick balances horizontally on a knife-edge at the 50.0 cm mark. With two 5.00 g coins stacked over the 10.0 cm mark, the stick is found to balance at the 45.5 cm mark. What is the mass of the meter stick? </a:t>
            </a:r>
          </a:p>
          <a:p>
            <a:r>
              <a:rPr lang="en-US" dirty="0" smtClean="0"/>
              <a:t>A) 78.9 × 10</a:t>
            </a:r>
            <a:r>
              <a:rPr lang="en-US" baseline="30000" dirty="0" smtClean="0"/>
              <a:t>−3</a:t>
            </a:r>
            <a:r>
              <a:rPr lang="en-US" dirty="0" smtClean="0"/>
              <a:t>m</a:t>
            </a:r>
            <a:endParaRPr lang="en-US" dirty="0"/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895600"/>
            <a:ext cx="314457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3562"/>
          </a:xfrm>
          <a:noFill/>
          <a:ln w="76200">
            <a:noFill/>
          </a:ln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T-102-ch12 </a:t>
            </a:r>
            <a:endParaRPr lang="en-US" sz="3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762000"/>
            <a:ext cx="518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Q13. </a:t>
            </a:r>
          </a:p>
          <a:p>
            <a:r>
              <a:rPr lang="en-US" dirty="0" smtClean="0"/>
              <a:t>As shown in </a:t>
            </a:r>
            <a:r>
              <a:rPr lang="en-US" b="1" dirty="0" smtClean="0"/>
              <a:t>Figure 6, </a:t>
            </a:r>
            <a:r>
              <a:rPr lang="en-US" dirty="0" smtClean="0"/>
              <a:t>a uniform beam of length 4.20 m is suspended by a cable from its center point O. A 65.0-kg man stands at one end of the beam. Where should a 190-kg block be placed on the beam so that the beam is in static equilibrium (Distances are measured from the center point O of the beam)? </a:t>
            </a:r>
          </a:p>
          <a:p>
            <a:r>
              <a:rPr lang="en-US" dirty="0" smtClean="0"/>
              <a:t>A) 0.718 m 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219200"/>
            <a:ext cx="312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33400" y="34290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Q14. </a:t>
            </a:r>
          </a:p>
          <a:p>
            <a:r>
              <a:rPr lang="en-US" dirty="0" smtClean="0"/>
              <a:t>What increase in pressure is necessary to decrease the volume of a sphere by 0.150 % (Take the bulk modulus of the sphere B = 2.80 × 1010 N/m2)? </a:t>
            </a:r>
          </a:p>
          <a:p>
            <a:r>
              <a:rPr lang="en-US" dirty="0" smtClean="0"/>
              <a:t>A) 4.20 × 107 N/m2 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4724400"/>
            <a:ext cx="4953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Q15. </a:t>
            </a:r>
          </a:p>
          <a:p>
            <a:r>
              <a:rPr lang="en-US" dirty="0" smtClean="0"/>
              <a:t>Three parallel forces of magnitudes 10.0 N, 20.0 N, and 20.0 N, respectively, act on a body (</a:t>
            </a:r>
            <a:r>
              <a:rPr lang="en-US" b="1" dirty="0" smtClean="0"/>
              <a:t>Figure 7). </a:t>
            </a:r>
            <a:r>
              <a:rPr lang="en-US" dirty="0" smtClean="0"/>
              <a:t>The perpendicular distances from a given point O to their lines of action are shown. The single force which can replace these forces is: </a:t>
            </a:r>
          </a:p>
          <a:p>
            <a:r>
              <a:rPr lang="en-US" dirty="0" smtClean="0"/>
              <a:t>A) 50.0 N, 10.0 cm to the right of point O. 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953000"/>
            <a:ext cx="3238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4800"/>
            <a:ext cx="6172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T112-Q1. An 800-N man stands halfway up a 5.0-m long ladder of negligible weight. The base of the ladder is 3.0m from the wall as shown in </a:t>
            </a:r>
            <a:r>
              <a:rPr lang="en-US" b="1" dirty="0" smtClean="0"/>
              <a:t>Figure 1. </a:t>
            </a:r>
            <a:r>
              <a:rPr lang="en-US" dirty="0" smtClean="0"/>
              <a:t>Assuming that the wall-ladder contact is frictionless, then the magnitude of normal force of the wall on the ladder is:</a:t>
            </a:r>
          </a:p>
          <a:p>
            <a:r>
              <a:rPr lang="en-US" dirty="0" smtClean="0"/>
              <a:t>A) 300 N 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381000"/>
            <a:ext cx="19335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09600" y="2514600"/>
            <a:ext cx="800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T112-Q2. </a:t>
            </a:r>
          </a:p>
          <a:p>
            <a:r>
              <a:rPr lang="en-US" dirty="0" smtClean="0"/>
              <a:t>A cube with edges exactly 2.0 m long is made of material with a bulk modulus of 3.5 ×10</a:t>
            </a:r>
            <a:r>
              <a:rPr lang="en-US" baseline="30000" dirty="0" smtClean="0"/>
              <a:t>9</a:t>
            </a:r>
            <a:r>
              <a:rPr lang="en-US" dirty="0" smtClean="0"/>
              <a:t> N/m</a:t>
            </a:r>
            <a:r>
              <a:rPr lang="en-US" baseline="30000" dirty="0" smtClean="0"/>
              <a:t>2</a:t>
            </a:r>
            <a:r>
              <a:rPr lang="en-US" dirty="0" smtClean="0"/>
              <a:t>. When it is subjected to a pressure of 7.0 × 10</a:t>
            </a:r>
            <a:r>
              <a:rPr lang="en-US" baseline="30000" dirty="0" smtClean="0"/>
              <a:t>5</a:t>
            </a:r>
            <a:r>
              <a:rPr lang="en-US" dirty="0" smtClean="0"/>
              <a:t> Pa its change in the volume is: </a:t>
            </a:r>
          </a:p>
          <a:p>
            <a:r>
              <a:rPr lang="en-US" dirty="0" smtClean="0"/>
              <a:t> A) −1.6 × 10</a:t>
            </a:r>
            <a:r>
              <a:rPr lang="en-US" baseline="30000" dirty="0" smtClean="0"/>
              <a:t>-3</a:t>
            </a:r>
            <a:r>
              <a:rPr lang="en-US" dirty="0" smtClean="0"/>
              <a:t> m</a:t>
            </a:r>
            <a:r>
              <a:rPr lang="en-US" baseline="30000" dirty="0" smtClean="0"/>
              <a:t>3 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4495800"/>
            <a:ext cx="373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Q4. A picture is to be hung from the ceiling by means of two wires as shown in </a:t>
            </a:r>
            <a:r>
              <a:rPr lang="en-US" b="1" dirty="0" smtClean="0"/>
              <a:t>Figure 3. </a:t>
            </a:r>
            <a:r>
              <a:rPr lang="en-US" dirty="0" smtClean="0"/>
              <a:t>Order the following arrangements of the wires according to the tension in wire B, from least to greatest. </a:t>
            </a:r>
            <a:endParaRPr lang="en-US" dirty="0"/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724400"/>
            <a:ext cx="4400550" cy="127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4906" y="304800"/>
            <a:ext cx="2897119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09600" y="3810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T112-Q3. </a:t>
            </a:r>
          </a:p>
          <a:p>
            <a:r>
              <a:rPr lang="en-US" dirty="0" smtClean="0"/>
              <a:t>A uniform beam of length 6.0 m and mass 150 kg is pivoted to a vertical wall at point O and is suspended horizontally by a rope of negligible mass making an angle θ = 60° with the wall as shown in </a:t>
            </a:r>
            <a:r>
              <a:rPr lang="en-US" b="1" dirty="0" smtClean="0"/>
              <a:t>Figure 2. </a:t>
            </a:r>
            <a:r>
              <a:rPr lang="en-US" dirty="0" smtClean="0"/>
              <a:t>An unknown mass M is hanged at point P, 4.0 m away from the pivot point O. If the system is in equilibrium as shown with the tension in the rope equal to 2.15x10</a:t>
            </a:r>
            <a:r>
              <a:rPr lang="en-US" baseline="30000" dirty="0" smtClean="0"/>
              <a:t>3</a:t>
            </a:r>
            <a:r>
              <a:rPr lang="en-US" dirty="0" smtClean="0"/>
              <a:t> N, what is the value of mass M? </a:t>
            </a:r>
          </a:p>
          <a:p>
            <a:r>
              <a:rPr lang="en-US" dirty="0" smtClean="0"/>
              <a:t>A) 52 kg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41910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T111-Q1. </a:t>
            </a:r>
          </a:p>
          <a:p>
            <a:r>
              <a:rPr lang="en-US" b="1" dirty="0" smtClean="0"/>
              <a:t>Figure </a:t>
            </a:r>
            <a:r>
              <a:rPr lang="en-US" dirty="0" smtClean="0"/>
              <a:t>1 shows a solid cylindrical steel rod of length </a:t>
            </a:r>
            <a:r>
              <a:rPr lang="en-US" i="1" dirty="0" smtClean="0"/>
              <a:t>l = 2.0 </a:t>
            </a:r>
            <a:r>
              <a:rPr lang="en-US" dirty="0" smtClean="0"/>
              <a:t>m and diameter D = 2.0 cm. What will be increase in its length when m = 80 kg block is attached to its bottom end? (Young's modulus of steel = 1.9 × 10</a:t>
            </a:r>
            <a:r>
              <a:rPr lang="en-US" baseline="30000" dirty="0" smtClean="0"/>
              <a:t>11</a:t>
            </a:r>
            <a:r>
              <a:rPr lang="en-US" dirty="0" smtClean="0"/>
              <a:t> Pa)</a:t>
            </a:r>
          </a:p>
          <a:p>
            <a:r>
              <a:rPr lang="pt-BR" dirty="0" smtClean="0"/>
              <a:t>A) 2.6 x 10</a:t>
            </a:r>
            <a:r>
              <a:rPr lang="pt-BR" baseline="30000" dirty="0" smtClean="0"/>
              <a:t>-5</a:t>
            </a:r>
            <a:r>
              <a:rPr lang="pt-BR" dirty="0" smtClean="0"/>
              <a:t> m </a:t>
            </a:r>
            <a:endParaRPr lang="en-US" dirty="0"/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343400"/>
            <a:ext cx="2640867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T111-Q2. </a:t>
            </a:r>
          </a:p>
          <a:p>
            <a:r>
              <a:rPr lang="en-US" dirty="0" smtClean="0"/>
              <a:t>In F</a:t>
            </a:r>
            <a:r>
              <a:rPr lang="en-US" b="1" dirty="0" smtClean="0"/>
              <a:t>ig. 2, </a:t>
            </a:r>
            <a:r>
              <a:rPr lang="en-US" dirty="0" smtClean="0"/>
              <a:t>PQ is a horizontal uniform beam weighing 155 N. It is supported by a string and a hinge at point P. A 245 N block is hanging from point Q at the end of the beam. Find the horizontal component of net force on the beam from the hinge</a:t>
            </a:r>
            <a:r>
              <a:rPr lang="en-US" b="1" i="1" dirty="0" smtClean="0"/>
              <a:t>. </a:t>
            </a:r>
          </a:p>
          <a:p>
            <a:r>
              <a:rPr lang="en-US" dirty="0" smtClean="0"/>
              <a:t>A) 580 N </a:t>
            </a:r>
            <a:endParaRPr lang="en-US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09600"/>
            <a:ext cx="2846937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" y="33528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T111-Q3. </a:t>
            </a:r>
          </a:p>
          <a:p>
            <a:r>
              <a:rPr lang="en-US" dirty="0" smtClean="0"/>
              <a:t>A 20.0 m long uniform beam weighing 550 N rests on supports “A” and “B”, as shown in </a:t>
            </a:r>
            <a:r>
              <a:rPr lang="en-US" b="1" dirty="0" smtClean="0"/>
              <a:t>Figure 3. </a:t>
            </a:r>
            <a:r>
              <a:rPr lang="en-US" dirty="0" smtClean="0"/>
              <a:t>Find the magnitude of the force that the support “A” exerts on the beam when the block of weight 200 N is placed at D. </a:t>
            </a:r>
            <a:endParaRPr lang="en-US" dirty="0"/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572000"/>
            <a:ext cx="5238750" cy="216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3562"/>
          </a:xfrm>
          <a:noFill/>
          <a:ln w="76200">
            <a:noFill/>
          </a:ln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T-101-ch12 </a:t>
            </a:r>
            <a:endParaRPr lang="en-US" sz="3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8415338" cy="184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532180"/>
            <a:ext cx="8329613" cy="4249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3562"/>
          </a:xfrm>
          <a:noFill/>
          <a:ln w="76200">
            <a:noFill/>
          </a:ln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T-101-ch12 </a:t>
            </a:r>
            <a:endParaRPr lang="en-US" sz="3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8" y="762000"/>
            <a:ext cx="7567612" cy="600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3562"/>
          </a:xfrm>
          <a:noFill/>
          <a:ln w="76200">
            <a:noFill/>
          </a:ln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T-92-ch12 </a:t>
            </a:r>
            <a:endParaRPr lang="en-US" sz="3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3" y="838200"/>
            <a:ext cx="88296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" y="2619375"/>
            <a:ext cx="87058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50" y="4495800"/>
            <a:ext cx="8953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Equilibrium System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0" y="762000"/>
            <a:ext cx="9144000" cy="5867400"/>
            <a:chOff x="0" y="762000"/>
            <a:chExt cx="9144000" cy="5867400"/>
          </a:xfrm>
        </p:grpSpPr>
        <p:sp>
          <p:nvSpPr>
            <p:cNvPr id="81" name="TextBox 80"/>
            <p:cNvSpPr txBox="1"/>
            <p:nvPr/>
          </p:nvSpPr>
          <p:spPr>
            <a:xfrm>
              <a:off x="228600" y="773668"/>
              <a:ext cx="2183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 smtClean="0">
                  <a:solidFill>
                    <a:srgbClr val="0000FF"/>
                  </a:solidFill>
                </a:rPr>
                <a:t>Unstable Equilibrium</a:t>
              </a:r>
              <a:endParaRPr lang="en-US" b="1" u="sng" dirty="0">
                <a:solidFill>
                  <a:srgbClr val="0000FF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791200" y="7620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 smtClean="0">
                  <a:solidFill>
                    <a:srgbClr val="0000FF"/>
                  </a:solidFill>
                </a:rPr>
                <a:t>Stable Equilibrium</a:t>
              </a:r>
              <a:endParaRPr lang="en-US" b="1" u="sng" dirty="0">
                <a:solidFill>
                  <a:srgbClr val="0000FF"/>
                </a:solidFill>
              </a:endParaRPr>
            </a:p>
          </p:txBody>
        </p:sp>
        <p:cxnSp>
          <p:nvCxnSpPr>
            <p:cNvPr id="91" name="Straight Connector 90"/>
            <p:cNvCxnSpPr/>
            <p:nvPr/>
          </p:nvCxnSpPr>
          <p:spPr>
            <a:xfrm>
              <a:off x="0" y="762000"/>
              <a:ext cx="9144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9097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1524000"/>
              <a:ext cx="2286000" cy="1964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4" name="Straight Connector 53"/>
            <p:cNvCxnSpPr/>
            <p:nvPr/>
          </p:nvCxnSpPr>
          <p:spPr>
            <a:xfrm>
              <a:off x="4724400" y="914400"/>
              <a:ext cx="0" cy="571500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5410200" y="4191000"/>
              <a:ext cx="29718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If a small perturbation away from equilibrium is applied, the system will return itself to the equilibrium state. Example: Pendulum Rod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81000" y="4114800"/>
              <a:ext cx="335280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If a small perturbation away from equilibrium is applied, the system will move farther away from its equilibrium state. </a:t>
              </a:r>
            </a:p>
            <a:p>
              <a:r>
                <a:rPr lang="en-US" dirty="0" smtClean="0"/>
                <a:t>Example: a pencil balanced on it's end.</a:t>
              </a:r>
              <a:endParaRPr lang="en-US" dirty="0"/>
            </a:p>
          </p:txBody>
        </p:sp>
        <p:pic>
          <p:nvPicPr>
            <p:cNvPr id="102402" name="Picture 2" descr="https://encrypted-tbn1.gstatic.com/images?q=tbn:ANd9GcRLywb8pDechE8hyc__vUlvFypJcQ0IjqbgcdL0O7LkHT1BxXP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67000" y="1447800"/>
              <a:ext cx="1971675" cy="2314575"/>
            </a:xfrm>
            <a:prstGeom prst="rect">
              <a:avLst/>
            </a:prstGeom>
            <a:noFill/>
          </p:spPr>
        </p:pic>
        <p:pic>
          <p:nvPicPr>
            <p:cNvPr id="102408" name="Picture 8" descr="http://www.enasco.com/prod/images/products/37/AC043671l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05600" y="1371600"/>
              <a:ext cx="2362200" cy="2362200"/>
            </a:xfrm>
            <a:prstGeom prst="rect">
              <a:avLst/>
            </a:prstGeom>
            <a:noFill/>
          </p:spPr>
        </p:pic>
        <p:pic>
          <p:nvPicPr>
            <p:cNvPr id="89096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05400" y="1600200"/>
              <a:ext cx="2133600" cy="2122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3562"/>
          </a:xfrm>
          <a:noFill/>
          <a:ln w="76200">
            <a:noFill/>
          </a:ln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T-92-ch12 </a:t>
            </a:r>
            <a:endParaRPr lang="en-US" sz="3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685800"/>
            <a:ext cx="88773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47950"/>
            <a:ext cx="41719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 20"/>
          <p:cNvGrpSpPr/>
          <p:nvPr/>
        </p:nvGrpSpPr>
        <p:grpSpPr>
          <a:xfrm>
            <a:off x="2438400" y="2842736"/>
            <a:ext cx="747664" cy="2110264"/>
            <a:chOff x="990600" y="3593068"/>
            <a:chExt cx="747664" cy="2110264"/>
          </a:xfrm>
        </p:grpSpPr>
        <p:sp>
          <p:nvSpPr>
            <p:cNvPr id="5" name="Oval 4"/>
            <p:cNvSpPr/>
            <p:nvPr/>
          </p:nvSpPr>
          <p:spPr>
            <a:xfrm>
              <a:off x="1143000" y="4495800"/>
              <a:ext cx="457200" cy="533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5400000">
              <a:off x="794240" y="4991100"/>
              <a:ext cx="685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400000">
              <a:off x="1242438" y="4956310"/>
              <a:ext cx="685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5" idx="0"/>
            </p:cNvCxnSpPr>
            <p:nvPr/>
          </p:nvCxnSpPr>
          <p:spPr>
            <a:xfrm rot="5400000" flipH="1" flipV="1">
              <a:off x="1104900" y="4229100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990600" y="5257800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47800" y="53340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19200" y="3593068"/>
              <a:ext cx="359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T’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05132" y="4572000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7200" y="3200400"/>
            <a:ext cx="817170" cy="2110264"/>
            <a:chOff x="990600" y="3593068"/>
            <a:chExt cx="817170" cy="2110264"/>
          </a:xfrm>
        </p:grpSpPr>
        <p:sp>
          <p:nvSpPr>
            <p:cNvPr id="23" name="Oval 22"/>
            <p:cNvSpPr/>
            <p:nvPr/>
          </p:nvSpPr>
          <p:spPr>
            <a:xfrm>
              <a:off x="1143000" y="4495800"/>
              <a:ext cx="457200" cy="533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>
              <a:off x="794240" y="4991100"/>
              <a:ext cx="685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>
              <a:off x="1242438" y="4956310"/>
              <a:ext cx="685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3" idx="0"/>
            </p:cNvCxnSpPr>
            <p:nvPr/>
          </p:nvCxnSpPr>
          <p:spPr>
            <a:xfrm rot="5400000" flipH="1" flipV="1">
              <a:off x="1104900" y="4229100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990600" y="5257800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47800" y="5334000"/>
              <a:ext cx="359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T’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19200" y="3593068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05132" y="4572000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477000" y="3761936"/>
            <a:ext cx="1211276" cy="1636596"/>
            <a:chOff x="6477000" y="3761936"/>
            <a:chExt cx="1211276" cy="1636596"/>
          </a:xfrm>
        </p:grpSpPr>
        <p:grpSp>
          <p:nvGrpSpPr>
            <p:cNvPr id="17" name="Group 16"/>
            <p:cNvGrpSpPr/>
            <p:nvPr/>
          </p:nvGrpSpPr>
          <p:grpSpPr>
            <a:xfrm>
              <a:off x="6477000" y="4876800"/>
              <a:ext cx="990600" cy="521732"/>
              <a:chOff x="6477000" y="4876800"/>
              <a:chExt cx="990600" cy="521732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7092176" y="5029200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rot="5400000" flipH="1" flipV="1">
                <a:off x="6944958" y="5066506"/>
                <a:ext cx="3810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5400000" flipH="1" flipV="1">
                <a:off x="6666706" y="5066506"/>
                <a:ext cx="3810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6477000" y="4876800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</a:t>
                </a:r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7315200" y="4571665"/>
              <a:ext cx="316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</a:t>
              </a:r>
              <a:r>
                <a:rPr lang="en-US" sz="1200" baseline="-25000" dirty="0" smtClean="0"/>
                <a:t>1</a:t>
              </a:r>
              <a:endParaRPr lang="en-US" sz="1200" baseline="-25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010400" y="3761936"/>
              <a:ext cx="316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</a:t>
              </a:r>
              <a:r>
                <a:rPr lang="en-US" sz="1200" baseline="-25000" dirty="0" smtClean="0"/>
                <a:t>2</a:t>
              </a:r>
              <a:endParaRPr lang="en-US" sz="1200" baseline="-25000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7234102" y="4214238"/>
              <a:ext cx="38100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391400" y="40386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886200" y="2667000"/>
            <a:ext cx="985024" cy="1941396"/>
            <a:chOff x="3886200" y="4219136"/>
            <a:chExt cx="985024" cy="1941396"/>
          </a:xfrm>
        </p:grpSpPr>
        <p:sp>
          <p:nvSpPr>
            <p:cNvPr id="36" name="Rectangle 35"/>
            <p:cNvSpPr/>
            <p:nvPr/>
          </p:nvSpPr>
          <p:spPr>
            <a:xfrm>
              <a:off x="4114800" y="4648200"/>
              <a:ext cx="4572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>
              <a:stCxn id="36" idx="2"/>
            </p:cNvCxnSpPr>
            <p:nvPr/>
          </p:nvCxnSpPr>
          <p:spPr>
            <a:xfrm rot="5400000">
              <a:off x="4000500" y="5295900"/>
              <a:ext cx="685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114800" y="5791200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6g</a:t>
              </a:r>
              <a:endParaRPr lang="en-US" dirty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rot="5400000" flipH="1" flipV="1">
              <a:off x="4267200" y="4447736"/>
              <a:ext cx="457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4495800" y="4267200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rot="5400000" flipH="1" flipV="1">
              <a:off x="4009670" y="4446942"/>
              <a:ext cx="457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3886200" y="4266406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3962399" y="2133600"/>
          <a:ext cx="105783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0" name="Equation" r:id="rId5" imgW="749160" imgH="215640" progId="Equation.3">
                  <p:embed/>
                </p:oleObj>
              </mc:Choice>
              <mc:Fallback>
                <p:oleObj name="Equation" r:id="rId5" imgW="74916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399" y="2133600"/>
                        <a:ext cx="105783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416175" y="5105400"/>
          <a:ext cx="9683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1" name="Equation" r:id="rId7" imgW="685800" imgH="215640" progId="Equation.3">
                  <p:embed/>
                </p:oleObj>
              </mc:Choice>
              <mc:Fallback>
                <p:oleObj name="Equation" r:id="rId7" imgW="68580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175" y="5105400"/>
                        <a:ext cx="96837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398463" y="5486400"/>
          <a:ext cx="9334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2" name="Equation" r:id="rId9" imgW="660240" imgH="215640" progId="Equation.3">
                  <p:embed/>
                </p:oleObj>
              </mc:Choice>
              <mc:Fallback>
                <p:oleObj name="Equation" r:id="rId9" imgW="66024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5486400"/>
                        <a:ext cx="9334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3562"/>
          </a:xfrm>
          <a:noFill/>
          <a:ln w="76200">
            <a:noFill/>
          </a:ln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T-91-ch12 </a:t>
            </a:r>
            <a:endParaRPr lang="en-US" sz="3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762000"/>
            <a:ext cx="90582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6050" y="2352675"/>
            <a:ext cx="58483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3562"/>
          </a:xfrm>
          <a:noFill/>
          <a:ln w="76200">
            <a:noFill/>
          </a:ln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T-91-ch12 </a:t>
            </a:r>
            <a:endParaRPr lang="en-US" sz="3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14400"/>
            <a:ext cx="8991600" cy="165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62400"/>
            <a:ext cx="9144000" cy="14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3562"/>
          </a:xfrm>
          <a:noFill/>
          <a:ln w="76200">
            <a:noFill/>
          </a:ln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T-82-ch12 </a:t>
            </a:r>
            <a:endParaRPr lang="en-US" sz="3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3" y="762000"/>
            <a:ext cx="84105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" y="5286375"/>
            <a:ext cx="86201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8843" y="2438400"/>
            <a:ext cx="2289357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3562"/>
          </a:xfrm>
          <a:noFill/>
          <a:ln w="76200">
            <a:noFill/>
          </a:ln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T-82-ch12 </a:t>
            </a:r>
            <a:endParaRPr lang="en-US" sz="3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8643937" cy="167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2819400"/>
            <a:ext cx="87344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1304" y="4419600"/>
            <a:ext cx="4131672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3562"/>
          </a:xfrm>
          <a:noFill/>
          <a:ln w="76200">
            <a:noFill/>
          </a:ln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T-81-ch12 </a:t>
            </a:r>
            <a:endParaRPr lang="en-US" sz="3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8534399" cy="161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438400"/>
            <a:ext cx="4627783" cy="228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3562"/>
          </a:xfrm>
          <a:noFill/>
          <a:ln w="76200">
            <a:noFill/>
          </a:ln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T-81-ch12 </a:t>
            </a:r>
            <a:endParaRPr lang="en-US" sz="3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838200"/>
            <a:ext cx="88011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228600" y="3200400"/>
            <a:ext cx="8458200" cy="1588532"/>
            <a:chOff x="228600" y="3200400"/>
            <a:chExt cx="8458200" cy="1588532"/>
          </a:xfrm>
        </p:grpSpPr>
        <p:pic>
          <p:nvPicPr>
            <p:cNvPr id="7373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3200400"/>
              <a:ext cx="84582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7620000" y="4419600"/>
              <a:ext cx="841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A: 51.3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667000" y="0"/>
            <a:ext cx="23310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4000" dirty="0" smtClean="0">
                <a:latin typeface="Calibri" pitchFamily="34" charset="0"/>
              </a:rPr>
              <a:t>T-72-Ch12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1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152400" y="838200"/>
            <a:ext cx="89154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Q16.</a:t>
            </a:r>
            <a:r>
              <a:rPr lang="en-US" dirty="0" smtClean="0"/>
              <a:t> A uniform steel bar of length 3.0 m and weight 20 N rests on two supports (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B</a:t>
            </a:r>
            <a:r>
              <a:rPr lang="en-US" dirty="0" smtClean="0"/>
              <a:t>) at its ends. A block of weight W = 30 N is placed at a distance 1.0 m from </a:t>
            </a:r>
            <a:r>
              <a:rPr lang="en-US" i="1" dirty="0" smtClean="0"/>
              <a:t>A</a:t>
            </a:r>
            <a:r>
              <a:rPr lang="en-US" dirty="0" smtClean="0"/>
              <a:t> (see </a:t>
            </a:r>
            <a:r>
              <a:rPr lang="en-US" u="sng" dirty="0" smtClean="0"/>
              <a:t>Fig. 4</a:t>
            </a:r>
            <a:r>
              <a:rPr lang="en-US" dirty="0" smtClean="0"/>
              <a:t>). The forces on the supports A and B respectively are: (Ans:30 N and 20 N)</a:t>
            </a:r>
          </a:p>
          <a:p>
            <a:endParaRPr lang="en-US" dirty="0" smtClean="0"/>
          </a:p>
          <a:p>
            <a:r>
              <a:rPr lang="en-US" b="1" dirty="0" smtClean="0"/>
              <a:t>Q17</a:t>
            </a:r>
            <a:r>
              <a:rPr lang="en-US" dirty="0" smtClean="0"/>
              <a:t>. </a:t>
            </a:r>
            <a:r>
              <a:rPr lang="en-US" u="sng" dirty="0" smtClean="0"/>
              <a:t>Fig. 5 </a:t>
            </a:r>
            <a:r>
              <a:rPr lang="en-US" dirty="0" smtClean="0"/>
              <a:t>shows a uniform ball of 600 N weight suspended by a string AB and rests against a frictionless vertical wall. The string makes an angle of 30.0° with the wall. The magnitude of the tension in the string is: ( </a:t>
            </a:r>
            <a:r>
              <a:rPr lang="en-US" dirty="0" err="1" smtClean="0"/>
              <a:t>Ans</a:t>
            </a:r>
            <a:r>
              <a:rPr lang="en-US" dirty="0" smtClean="0"/>
              <a:t>: 693 N)</a:t>
            </a:r>
          </a:p>
          <a:p>
            <a:endParaRPr lang="en-US" dirty="0" smtClean="0"/>
          </a:p>
          <a:p>
            <a:r>
              <a:rPr lang="en-US" b="1" dirty="0" smtClean="0"/>
              <a:t>Q18</a:t>
            </a:r>
            <a:r>
              <a:rPr lang="en-US" dirty="0" smtClean="0"/>
              <a:t>.: A horizontal steel rod of length 81 cm and radius 9.5 mm is fixed at one end. It stretches by 0.90 mm when a horizontal force of magnitude F is applied to its free end. Find the magnitude of F (Young modulus of steel is 20 × 10</a:t>
            </a:r>
            <a:r>
              <a:rPr lang="en-US" baseline="30000" dirty="0" smtClean="0"/>
              <a:t>10</a:t>
            </a:r>
            <a:r>
              <a:rPr lang="en-US" dirty="0" smtClean="0"/>
              <a:t> N/m</a:t>
            </a:r>
            <a:r>
              <a:rPr lang="en-US" baseline="30000" dirty="0" smtClean="0"/>
              <a:t>2</a:t>
            </a:r>
            <a:r>
              <a:rPr lang="en-US" dirty="0" smtClean="0"/>
              <a:t>). (</a:t>
            </a:r>
            <a:r>
              <a:rPr lang="en-US" dirty="0" err="1" smtClean="0"/>
              <a:t>Ans</a:t>
            </a:r>
            <a:r>
              <a:rPr lang="en-US" dirty="0" smtClean="0"/>
              <a:t>: 63  </a:t>
            </a:r>
            <a:r>
              <a:rPr lang="en-US" dirty="0" err="1" smtClean="0"/>
              <a:t>kN</a:t>
            </a:r>
            <a:r>
              <a:rPr lang="en-US" dirty="0" smtClean="0"/>
              <a:t>)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495800"/>
            <a:ext cx="2514600" cy="178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981200" y="6324600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4</a:t>
            </a:r>
            <a:endParaRPr lang="en-US" dirty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114800"/>
            <a:ext cx="1219200" cy="266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086600" y="5867400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667000" y="0"/>
            <a:ext cx="23310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4000" dirty="0" smtClean="0">
                <a:latin typeface="Calibri" pitchFamily="34" charset="0"/>
              </a:rPr>
              <a:t>T-71-Ch12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1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152400" y="838200"/>
            <a:ext cx="89154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Q1.: </a:t>
            </a:r>
            <a:r>
              <a:rPr lang="en-US" dirty="0" smtClean="0"/>
              <a:t>A uniform meter stick has mass M = 1.25 kg. As shown in </a:t>
            </a:r>
            <a:r>
              <a:rPr lang="en-US" b="1" dirty="0" smtClean="0"/>
              <a:t>Fig. 1</a:t>
            </a:r>
            <a:r>
              <a:rPr lang="en-US" dirty="0" smtClean="0"/>
              <a:t>, this meter stick is supported by two vertical strings, one at each end, in such a manner that it makes an angle of 20° with the horizontal. Find the tension in each string.( A) T1 = 6.1 N, T2 = 6.1 N)</a:t>
            </a:r>
          </a:p>
          <a:p>
            <a:endParaRPr lang="en-US" dirty="0" smtClean="0"/>
          </a:p>
          <a:p>
            <a:r>
              <a:rPr lang="en-US" b="1" dirty="0" smtClean="0"/>
              <a:t>Q2</a:t>
            </a:r>
            <a:r>
              <a:rPr lang="en-US" dirty="0" smtClean="0"/>
              <a:t>.: A thin right angled rod is made of a uniform material. The shorter end is half the length of the longer end. It is hanging by a string attached at point O (</a:t>
            </a:r>
            <a:r>
              <a:rPr lang="en-US" b="1" dirty="0" smtClean="0"/>
              <a:t>Fig. 2</a:t>
            </a:r>
            <a:r>
              <a:rPr lang="en-US" dirty="0" smtClean="0"/>
              <a:t>). At equilibrium, the angle α between the shorter rod and the vertical is: ( </a:t>
            </a:r>
            <a:r>
              <a:rPr lang="en-US" dirty="0" err="1" smtClean="0"/>
              <a:t>Ans</a:t>
            </a:r>
            <a:r>
              <a:rPr lang="en-US" dirty="0" smtClean="0"/>
              <a:t>:  76°)</a:t>
            </a:r>
          </a:p>
          <a:p>
            <a:endParaRPr lang="en-US" dirty="0" smtClean="0"/>
          </a:p>
          <a:p>
            <a:r>
              <a:rPr lang="en-US" dirty="0" smtClean="0"/>
              <a:t>Q3. </a:t>
            </a:r>
            <a:r>
              <a:rPr lang="en-US" b="1" dirty="0" smtClean="0"/>
              <a:t>Fig. 3 </a:t>
            </a:r>
            <a:r>
              <a:rPr lang="en-US" dirty="0" smtClean="0"/>
              <a:t>shows a uniform block of mass m = 100 kg, which is held in a horizontal position by two vertical steel rods at its ends. Each of the rods has length, L = 1.0 m, cross sectional area = 1.0 × 10-3 m2 and young’s modulus, </a:t>
            </a:r>
            <a:r>
              <a:rPr lang="en-US" i="1" dirty="0" smtClean="0"/>
              <a:t>E </a:t>
            </a:r>
            <a:r>
              <a:rPr lang="en-US" dirty="0" smtClean="0"/>
              <a:t>=2.0×1011 N/m2 . The increase in the length of any one the rods (ΔL), is: (</a:t>
            </a:r>
            <a:r>
              <a:rPr lang="en-US" dirty="0" err="1" smtClean="0"/>
              <a:t>Ans</a:t>
            </a:r>
            <a:r>
              <a:rPr lang="en-US" dirty="0" smtClean="0"/>
              <a:t>: 2.5×10</a:t>
            </a:r>
            <a:r>
              <a:rPr lang="en-US" baseline="30000" dirty="0" smtClean="0"/>
              <a:t>−6 </a:t>
            </a:r>
            <a:r>
              <a:rPr lang="en-US" dirty="0" smtClean="0"/>
              <a:t>m)</a:t>
            </a:r>
          </a:p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762000" y="4648200"/>
            <a:ext cx="7924800" cy="2121932"/>
            <a:chOff x="762000" y="4648200"/>
            <a:chExt cx="7924800" cy="2121932"/>
          </a:xfrm>
        </p:grpSpPr>
        <p:pic>
          <p:nvPicPr>
            <p:cNvPr id="604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0" y="4724400"/>
              <a:ext cx="2089608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9112" y="4724400"/>
              <a:ext cx="1929653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2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17277" y="4648200"/>
              <a:ext cx="2069523" cy="1806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1371600" y="6324600"/>
              <a:ext cx="936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Figure 1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02133" y="6400800"/>
              <a:ext cx="936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Figure 2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39000" y="6400800"/>
              <a:ext cx="936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Figure 3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667000" y="0"/>
            <a:ext cx="23310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4000" dirty="0" smtClean="0">
                <a:latin typeface="Calibri" pitchFamily="34" charset="0"/>
              </a:rPr>
              <a:t>T-62-Ch12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1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152400" y="838200"/>
            <a:ext cx="8915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Q1</a:t>
            </a:r>
            <a:r>
              <a:rPr lang="en-US" b="1" u="sng" dirty="0" smtClean="0"/>
              <a:t>.</a:t>
            </a:r>
            <a:r>
              <a:rPr lang="en-US" u="sng" dirty="0" smtClean="0"/>
              <a:t> Fig. 1 </a:t>
            </a:r>
            <a:r>
              <a:rPr lang="en-US" dirty="0" smtClean="0"/>
              <a:t>shows a three boxes of masses </a:t>
            </a:r>
            <a:r>
              <a:rPr lang="en-US" i="1" dirty="0" smtClean="0"/>
              <a:t>m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m</a:t>
            </a:r>
            <a:r>
              <a:rPr lang="en-US" baseline="-25000" dirty="0" smtClean="0"/>
              <a:t>2 </a:t>
            </a:r>
            <a:r>
              <a:rPr lang="en-US" dirty="0" smtClean="0"/>
              <a:t>and </a:t>
            </a:r>
            <a:r>
              <a:rPr lang="en-US" i="1" dirty="0" smtClean="0"/>
              <a:t>m</a:t>
            </a:r>
            <a:r>
              <a:rPr lang="en-US" baseline="-25000" dirty="0" smtClean="0"/>
              <a:t>3 </a:t>
            </a:r>
            <a:r>
              <a:rPr lang="en-US" dirty="0" smtClean="0"/>
              <a:t>hanging from a ceiling. The crossbars are horizontal and have negligible mass and same length </a:t>
            </a:r>
            <a:r>
              <a:rPr lang="en-US" i="1" dirty="0" smtClean="0"/>
              <a:t>L</a:t>
            </a:r>
            <a:r>
              <a:rPr lang="en-US" dirty="0" smtClean="0"/>
              <a:t>. If </a:t>
            </a:r>
            <a:r>
              <a:rPr lang="en-US" i="1" dirty="0" smtClean="0"/>
              <a:t>m</a:t>
            </a:r>
            <a:r>
              <a:rPr lang="en-US" baseline="-25000" dirty="0" smtClean="0"/>
              <a:t>3 </a:t>
            </a:r>
            <a:r>
              <a:rPr lang="en-US" dirty="0" smtClean="0"/>
              <a:t>= 1.0 kg, then </a:t>
            </a:r>
            <a:r>
              <a:rPr lang="en-US" i="1" dirty="0" smtClean="0"/>
              <a:t>m</a:t>
            </a:r>
            <a:r>
              <a:rPr lang="en-US" baseline="-25000" dirty="0" smtClean="0"/>
              <a:t>1 </a:t>
            </a:r>
            <a:r>
              <a:rPr lang="en-US" dirty="0" smtClean="0"/>
              <a:t>is equal to:(</a:t>
            </a:r>
            <a:r>
              <a:rPr lang="en-US" dirty="0" err="1" smtClean="0"/>
              <a:t>Ans</a:t>
            </a:r>
            <a:r>
              <a:rPr lang="en-US" dirty="0" smtClean="0"/>
              <a:t>: 12 </a:t>
            </a:r>
            <a:r>
              <a:rPr lang="en-US" i="1" dirty="0" smtClean="0"/>
              <a:t>kg )</a:t>
            </a:r>
          </a:p>
          <a:p>
            <a:endParaRPr lang="en-US" dirty="0" smtClean="0"/>
          </a:p>
          <a:p>
            <a:r>
              <a:rPr lang="en-US" b="1" dirty="0" smtClean="0"/>
              <a:t>Q2</a:t>
            </a:r>
            <a:r>
              <a:rPr lang="en-US" b="1" u="sng" dirty="0" smtClean="0"/>
              <a:t>.</a:t>
            </a:r>
            <a:r>
              <a:rPr lang="en-US" u="sng" dirty="0" smtClean="0"/>
              <a:t> Fig. 2 </a:t>
            </a:r>
            <a:r>
              <a:rPr lang="en-US" dirty="0" smtClean="0"/>
              <a:t>shows a uniform beam with a weight of 60.0 </a:t>
            </a:r>
            <a:r>
              <a:rPr lang="en-US" i="1" dirty="0" smtClean="0"/>
              <a:t>N </a:t>
            </a:r>
            <a:r>
              <a:rPr lang="en-US" dirty="0" smtClean="0"/>
              <a:t>and length of 3.20 </a:t>
            </a:r>
            <a:r>
              <a:rPr lang="en-US" i="1" dirty="0" smtClean="0"/>
              <a:t>m </a:t>
            </a:r>
            <a:r>
              <a:rPr lang="en-US" dirty="0" smtClean="0"/>
              <a:t>is hinged at its lower end and a horizontal force F of magnitude 50.0 </a:t>
            </a:r>
            <a:r>
              <a:rPr lang="en-US" i="1" dirty="0" smtClean="0"/>
              <a:t>N </a:t>
            </a:r>
            <a:r>
              <a:rPr lang="en-US" dirty="0" smtClean="0"/>
              <a:t>acts at its upper end. The beam is held vertical by a cable that makes an angle θ = 30.0° with the ground and is attached to the beam at a height </a:t>
            </a:r>
            <a:r>
              <a:rPr lang="en-US" i="1" dirty="0" smtClean="0"/>
              <a:t>h </a:t>
            </a:r>
            <a:r>
              <a:rPr lang="en-US" dirty="0" smtClean="0"/>
              <a:t>= 1.60 </a:t>
            </a:r>
            <a:r>
              <a:rPr lang="en-US" i="1" dirty="0" smtClean="0"/>
              <a:t>m</a:t>
            </a:r>
            <a:r>
              <a:rPr lang="en-US" dirty="0" smtClean="0"/>
              <a:t>. The tension (T) in the cable is: (A: 115 N)</a:t>
            </a:r>
          </a:p>
          <a:p>
            <a:endParaRPr lang="en-US" dirty="0" smtClean="0"/>
          </a:p>
          <a:p>
            <a:r>
              <a:rPr lang="en-US" b="1" dirty="0" smtClean="0"/>
              <a:t>Q3.</a:t>
            </a:r>
            <a:r>
              <a:rPr lang="en-US" dirty="0" smtClean="0"/>
              <a:t> A solid copper sphere has a diameter of 85.5 cm. How much stress must be applied to the sphere to reduce its diameter to 85.0 cm? The bulk modulus of copper is 1.4 x 10</a:t>
            </a:r>
            <a:r>
              <a:rPr lang="en-US" baseline="30000" dirty="0" smtClean="0"/>
              <a:t>11 </a:t>
            </a:r>
            <a:r>
              <a:rPr lang="en-US" dirty="0" smtClean="0"/>
              <a:t>N/m</a:t>
            </a:r>
            <a:r>
              <a:rPr lang="en-US" baseline="30000" dirty="0" smtClean="0"/>
              <a:t>2 </a:t>
            </a:r>
            <a:r>
              <a:rPr lang="en-US" dirty="0" smtClean="0"/>
              <a:t>(</a:t>
            </a:r>
            <a:r>
              <a:rPr lang="en-US" dirty="0" err="1" smtClean="0"/>
              <a:t>Ans</a:t>
            </a:r>
            <a:r>
              <a:rPr lang="en-US" dirty="0" smtClean="0"/>
              <a:t>: 2.4 × 10</a:t>
            </a:r>
            <a:r>
              <a:rPr lang="en-US" baseline="30000" dirty="0" smtClean="0"/>
              <a:t>9 </a:t>
            </a:r>
            <a:r>
              <a:rPr lang="en-US" dirty="0" smtClean="0"/>
              <a:t>N/m</a:t>
            </a:r>
            <a:r>
              <a:rPr lang="en-US" baseline="30000" dirty="0" smtClean="0"/>
              <a:t>2 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057400" y="4495800"/>
            <a:ext cx="5257800" cy="2198132"/>
            <a:chOff x="381000" y="4495800"/>
            <a:chExt cx="5257800" cy="2198132"/>
          </a:xfrm>
        </p:grpSpPr>
        <p:sp>
          <p:nvSpPr>
            <p:cNvPr id="12" name="Rectangle 11"/>
            <p:cNvSpPr/>
            <p:nvPr/>
          </p:nvSpPr>
          <p:spPr>
            <a:xfrm>
              <a:off x="609600" y="6172200"/>
              <a:ext cx="6799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Fig. 1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419600" y="6324600"/>
              <a:ext cx="7328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Fig. 2 </a:t>
              </a:r>
              <a:endParaRPr lang="en-US" dirty="0"/>
            </a:p>
          </p:txBody>
        </p:sp>
        <p:pic>
          <p:nvPicPr>
            <p:cNvPr id="614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4495800"/>
              <a:ext cx="2018714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4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9000" y="4566557"/>
              <a:ext cx="2209800" cy="1525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Static Equilibrium System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590800" y="762000"/>
            <a:ext cx="3194540" cy="3200400"/>
            <a:chOff x="5797060" y="762000"/>
            <a:chExt cx="3194540" cy="3200400"/>
          </a:xfrm>
        </p:grpSpPr>
        <p:grpSp>
          <p:nvGrpSpPr>
            <p:cNvPr id="37" name="Group 36"/>
            <p:cNvGrpSpPr/>
            <p:nvPr/>
          </p:nvGrpSpPr>
          <p:grpSpPr>
            <a:xfrm>
              <a:off x="6025660" y="1752600"/>
              <a:ext cx="2819400" cy="2133600"/>
              <a:chOff x="2257864" y="2133600"/>
              <a:chExt cx="2819400" cy="21336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2286000" y="3276600"/>
                <a:ext cx="2743200" cy="76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048000" y="2133600"/>
                <a:ext cx="1219200" cy="1143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257864" y="3581400"/>
                <a:ext cx="281940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5797060" y="762000"/>
              <a:ext cx="3194540" cy="3200400"/>
              <a:chOff x="5797060" y="1143000"/>
              <a:chExt cx="3194540" cy="320040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5797060" y="2376268"/>
                <a:ext cx="1524000" cy="382588"/>
                <a:chOff x="2209800" y="2362200"/>
                <a:chExt cx="1524000" cy="382588"/>
              </a:xfrm>
            </p:grpSpPr>
            <p:cxnSp>
              <p:nvCxnSpPr>
                <p:cNvPr id="39" name="Straight Arrow Connector 38"/>
                <p:cNvCxnSpPr/>
                <p:nvPr/>
              </p:nvCxnSpPr>
              <p:spPr>
                <a:xfrm rot="10800000">
                  <a:off x="2209800" y="2743200"/>
                  <a:ext cx="1524000" cy="158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/>
                <p:cNvSpPr txBox="1"/>
                <p:nvPr/>
              </p:nvSpPr>
              <p:spPr>
                <a:xfrm>
                  <a:off x="2514600" y="2362200"/>
                  <a:ext cx="3545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</a:t>
                  </a:r>
                  <a:r>
                    <a:rPr lang="en-US" baseline="-25000" dirty="0" smtClean="0"/>
                    <a:t>L</a:t>
                  </a:r>
                  <a:endParaRPr lang="en-US" baseline="-25000" dirty="0"/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7467600" y="2376268"/>
                <a:ext cx="1524000" cy="382588"/>
                <a:chOff x="1600200" y="2362200"/>
                <a:chExt cx="1524000" cy="382588"/>
              </a:xfrm>
            </p:grpSpPr>
            <p:cxnSp>
              <p:nvCxnSpPr>
                <p:cNvPr id="49" name="Straight Arrow Connector 48"/>
                <p:cNvCxnSpPr/>
                <p:nvPr/>
              </p:nvCxnSpPr>
              <p:spPr>
                <a:xfrm rot="10800000">
                  <a:off x="1600200" y="2743200"/>
                  <a:ext cx="1524000" cy="158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TextBox 49"/>
                <p:cNvSpPr txBox="1"/>
                <p:nvPr/>
              </p:nvSpPr>
              <p:spPr>
                <a:xfrm>
                  <a:off x="2514600" y="2362200"/>
                  <a:ext cx="373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</a:t>
                  </a:r>
                  <a:r>
                    <a:rPr lang="en-US" baseline="-25000" dirty="0" smtClean="0"/>
                    <a:t>R</a:t>
                  </a:r>
                  <a:endParaRPr lang="en-US" baseline="-25000" dirty="0"/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 rot="5400000">
                <a:off x="6677858" y="3346446"/>
                <a:ext cx="1515892" cy="478016"/>
                <a:chOff x="1953858" y="2448106"/>
                <a:chExt cx="1515892" cy="478016"/>
              </a:xfrm>
            </p:grpSpPr>
            <p:cxnSp>
              <p:nvCxnSpPr>
                <p:cNvPr id="52" name="Straight Arrow Connector 51"/>
                <p:cNvCxnSpPr/>
                <p:nvPr/>
              </p:nvCxnSpPr>
              <p:spPr>
                <a:xfrm flipH="1" flipV="1">
                  <a:off x="1953858" y="2743994"/>
                  <a:ext cx="1171136" cy="158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xtBox 52"/>
                <p:cNvSpPr txBox="1"/>
                <p:nvPr/>
              </p:nvSpPr>
              <p:spPr>
                <a:xfrm rot="16200000">
                  <a:off x="3046076" y="2502448"/>
                  <a:ext cx="4780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mg</a:t>
                  </a:r>
                  <a:endParaRPr lang="en-US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 rot="5400000">
                <a:off x="6587601" y="1752195"/>
                <a:ext cx="1552136" cy="333746"/>
                <a:chOff x="1572858" y="2592376"/>
                <a:chExt cx="1552136" cy="333746"/>
              </a:xfrm>
            </p:grpSpPr>
            <p:cxnSp>
              <p:nvCxnSpPr>
                <p:cNvPr id="58" name="Straight Arrow Connector 57"/>
                <p:cNvCxnSpPr/>
                <p:nvPr/>
              </p:nvCxnSpPr>
              <p:spPr>
                <a:xfrm flipH="1" flipV="1">
                  <a:off x="1953858" y="2743994"/>
                  <a:ext cx="1171136" cy="158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TextBox 58"/>
                <p:cNvSpPr txBox="1"/>
                <p:nvPr/>
              </p:nvSpPr>
              <p:spPr>
                <a:xfrm rot="16200000">
                  <a:off x="1590651" y="2574583"/>
                  <a:ext cx="3337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N</a:t>
                  </a:r>
                  <a:endParaRPr lang="en-US" dirty="0"/>
                </a:p>
              </p:txBody>
            </p:sp>
          </p:grpSp>
        </p:grpSp>
        <p:sp>
          <p:nvSpPr>
            <p:cNvPr id="60" name="Oval 59"/>
            <p:cNvSpPr/>
            <p:nvPr/>
          </p:nvSpPr>
          <p:spPr>
            <a:xfrm>
              <a:off x="7301132" y="2286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214563" y="4267200"/>
            <a:ext cx="4321402" cy="2062659"/>
            <a:chOff x="2214563" y="4415135"/>
            <a:chExt cx="4321402" cy="2062659"/>
          </a:xfrm>
        </p:grpSpPr>
        <p:graphicFrame>
          <p:nvGraphicFramePr>
            <p:cNvPr id="23558" name="Object 6"/>
            <p:cNvGraphicFramePr>
              <a:graphicFrameLocks noChangeAspect="1"/>
            </p:cNvGraphicFramePr>
            <p:nvPr/>
          </p:nvGraphicFramePr>
          <p:xfrm>
            <a:off x="2214563" y="5412085"/>
            <a:ext cx="1209675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70" name="Equation" r:id="rId3" imgW="520560" imgH="190440" progId="Equation.3">
                    <p:embed/>
                  </p:oleObj>
                </mc:Choice>
                <mc:Fallback>
                  <p:oleObj name="Equation" r:id="rId3" imgW="520560" imgH="1904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4563" y="5412085"/>
                          <a:ext cx="1209675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TextBox 29"/>
            <p:cNvSpPr txBox="1"/>
            <p:nvPr/>
          </p:nvSpPr>
          <p:spPr>
            <a:xfrm>
              <a:off x="2227144" y="4953000"/>
              <a:ext cx="14304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Net Force = 0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20720" y="4415135"/>
              <a:ext cx="4103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 smtClean="0"/>
                <a:t>Two conditions for equilibrium</a:t>
              </a:r>
              <a:endParaRPr lang="en-US" sz="2400" b="1" u="sng" dirty="0"/>
            </a:p>
          </p:txBody>
        </p:sp>
        <p:graphicFrame>
          <p:nvGraphicFramePr>
            <p:cNvPr id="23559" name="Object 7"/>
            <p:cNvGraphicFramePr>
              <a:graphicFrameLocks noChangeAspect="1"/>
            </p:cNvGraphicFramePr>
            <p:nvPr/>
          </p:nvGraphicFramePr>
          <p:xfrm>
            <a:off x="2339975" y="6051550"/>
            <a:ext cx="11049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71" name="Equation" r:id="rId5" imgW="571320" imgH="177480" progId="Equation.3">
                    <p:embed/>
                  </p:oleObj>
                </mc:Choice>
                <mc:Fallback>
                  <p:oleObj name="Equation" r:id="rId5" imgW="571320" imgH="17748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9975" y="6051550"/>
                          <a:ext cx="11049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" name="Object 6"/>
            <p:cNvGraphicFramePr>
              <a:graphicFrameLocks noChangeAspect="1"/>
            </p:cNvGraphicFramePr>
            <p:nvPr/>
          </p:nvGraphicFramePr>
          <p:xfrm>
            <a:off x="5002213" y="5412085"/>
            <a:ext cx="1122362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72" name="Equation" r:id="rId7" imgW="482400" imgH="190440" progId="Equation.3">
                    <p:embed/>
                  </p:oleObj>
                </mc:Choice>
                <mc:Fallback>
                  <p:oleObj name="Equation" r:id="rId7" imgW="482400" imgH="19044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2213" y="5412085"/>
                          <a:ext cx="1122362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" name="TextBox 84"/>
            <p:cNvSpPr txBox="1"/>
            <p:nvPr/>
          </p:nvSpPr>
          <p:spPr>
            <a:xfrm>
              <a:off x="4970344" y="4953000"/>
              <a:ext cx="1565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Net Torque = 0</a:t>
              </a:r>
              <a:endParaRPr lang="en-US" dirty="0"/>
            </a:p>
          </p:txBody>
        </p:sp>
        <p:graphicFrame>
          <p:nvGraphicFramePr>
            <p:cNvPr id="86" name="Object 7"/>
            <p:cNvGraphicFramePr>
              <a:graphicFrameLocks noChangeAspect="1"/>
            </p:cNvGraphicFramePr>
            <p:nvPr/>
          </p:nvGraphicFramePr>
          <p:xfrm>
            <a:off x="5119688" y="6051550"/>
            <a:ext cx="1030287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73" name="Equation" r:id="rId9" imgW="533160" imgH="177480" progId="Equation.3">
                    <p:embed/>
                  </p:oleObj>
                </mc:Choice>
                <mc:Fallback>
                  <p:oleObj name="Equation" r:id="rId9" imgW="533160" imgH="17748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9688" y="6051550"/>
                          <a:ext cx="1030287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8" name="Straight Connector 87"/>
            <p:cNvCxnSpPr/>
            <p:nvPr/>
          </p:nvCxnSpPr>
          <p:spPr>
            <a:xfrm rot="5400000">
              <a:off x="3543300" y="5753100"/>
              <a:ext cx="1447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/>
          <p:cNvCxnSpPr/>
          <p:nvPr/>
        </p:nvCxnSpPr>
        <p:spPr>
          <a:xfrm>
            <a:off x="0" y="7620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680697" y="6329065"/>
            <a:ext cx="256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Translational equilibrium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79876" y="6336268"/>
            <a:ext cx="2332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Rotational equilibrium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667000" y="0"/>
            <a:ext cx="23310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4000" dirty="0" smtClean="0">
                <a:latin typeface="Calibri" pitchFamily="34" charset="0"/>
              </a:rPr>
              <a:t>T-61-Ch12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1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152400" y="838200"/>
            <a:ext cx="89154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Q16.</a:t>
            </a:r>
            <a:r>
              <a:rPr lang="en-US" dirty="0" smtClean="0"/>
              <a:t> The volume of a solid Aluminum sphere at the sea level is V = 1.0 </a:t>
            </a:r>
            <a:r>
              <a:rPr lang="en-US" i="1" dirty="0" smtClean="0"/>
              <a:t>m</a:t>
            </a:r>
            <a:r>
              <a:rPr lang="en-US" baseline="30000" dirty="0" smtClean="0"/>
              <a:t>3</a:t>
            </a:r>
            <a:r>
              <a:rPr lang="en-US" dirty="0" smtClean="0"/>
              <a:t>. This sphere is placed at a depth of about 700 </a:t>
            </a:r>
            <a:r>
              <a:rPr lang="en-US" i="1" dirty="0" smtClean="0"/>
              <a:t>m </a:t>
            </a:r>
            <a:r>
              <a:rPr lang="en-US" dirty="0" smtClean="0"/>
              <a:t>in the sea where the absolute pressure is p = 7.0 x 10</a:t>
            </a:r>
            <a:r>
              <a:rPr lang="en-US" baseline="30000" dirty="0" smtClean="0"/>
              <a:t>6 </a:t>
            </a:r>
            <a:r>
              <a:rPr lang="en-US" i="1" dirty="0" smtClean="0"/>
              <a:t>N/m</a:t>
            </a:r>
            <a:r>
              <a:rPr lang="en-US" baseline="30000" dirty="0" smtClean="0"/>
              <a:t>2</a:t>
            </a:r>
            <a:r>
              <a:rPr lang="en-US" dirty="0" smtClean="0"/>
              <a:t>. The change in the volume (ΔV of the sphere is: (the bulk modulus of Aluminum, B = 70 x10</a:t>
            </a:r>
            <a:r>
              <a:rPr lang="en-US" baseline="30000" dirty="0" smtClean="0"/>
              <a:t>9 </a:t>
            </a:r>
            <a:r>
              <a:rPr lang="en-US" i="1" dirty="0" smtClean="0"/>
              <a:t>N/m</a:t>
            </a:r>
            <a:r>
              <a:rPr lang="en-US" baseline="30000" dirty="0" smtClean="0"/>
              <a:t>2</a:t>
            </a:r>
            <a:r>
              <a:rPr lang="en-US" dirty="0" smtClean="0"/>
              <a:t>). A) 1.0 x 10</a:t>
            </a:r>
            <a:r>
              <a:rPr lang="en-US" baseline="30000" dirty="0" smtClean="0"/>
              <a:t>-4 </a:t>
            </a:r>
            <a:r>
              <a:rPr lang="en-US" i="1" dirty="0" smtClean="0"/>
              <a:t>m</a:t>
            </a:r>
            <a:r>
              <a:rPr lang="en-US" baseline="30000" dirty="0" smtClean="0"/>
              <a:t>3 </a:t>
            </a:r>
          </a:p>
          <a:p>
            <a:endParaRPr lang="en-US" dirty="0" smtClean="0"/>
          </a:p>
          <a:p>
            <a:r>
              <a:rPr lang="en-US" b="1" dirty="0" smtClean="0"/>
              <a:t>Q17.</a:t>
            </a:r>
            <a:r>
              <a:rPr lang="en-US" dirty="0" smtClean="0"/>
              <a:t> : A uniform meter stick of mass </a:t>
            </a:r>
            <a:r>
              <a:rPr lang="en-US" i="1" dirty="0" smtClean="0"/>
              <a:t>M </a:t>
            </a:r>
            <a:r>
              <a:rPr lang="en-US" dirty="0" smtClean="0"/>
              <a:t>is balanced on a knife edge at the 40 </a:t>
            </a:r>
            <a:r>
              <a:rPr lang="en-US" i="1" dirty="0" smtClean="0"/>
              <a:t>cm </a:t>
            </a:r>
            <a:r>
              <a:rPr lang="en-US" dirty="0" smtClean="0"/>
              <a:t>mark by hanging a 0.50 </a:t>
            </a:r>
            <a:r>
              <a:rPr lang="en-US" i="1" dirty="0" smtClean="0"/>
              <a:t>kg </a:t>
            </a:r>
            <a:r>
              <a:rPr lang="en-US" dirty="0" smtClean="0"/>
              <a:t>mass at the 20 </a:t>
            </a:r>
            <a:r>
              <a:rPr lang="en-US" i="1" dirty="0" smtClean="0"/>
              <a:t>cm </a:t>
            </a:r>
            <a:r>
              <a:rPr lang="en-US" dirty="0" smtClean="0"/>
              <a:t>mark (see </a:t>
            </a:r>
            <a:r>
              <a:rPr lang="en-US" b="1" dirty="0" smtClean="0"/>
              <a:t>Fig. 8</a:t>
            </a:r>
            <a:r>
              <a:rPr lang="en-US" dirty="0" smtClean="0"/>
              <a:t>). Find </a:t>
            </a:r>
            <a:r>
              <a:rPr lang="en-US" i="1" dirty="0" smtClean="0"/>
              <a:t>M (</a:t>
            </a:r>
            <a:r>
              <a:rPr lang="en-US" dirty="0" smtClean="0"/>
              <a:t>A) 1.0 </a:t>
            </a:r>
            <a:r>
              <a:rPr lang="en-US" i="1" dirty="0" smtClean="0"/>
              <a:t>kg)</a:t>
            </a:r>
          </a:p>
          <a:p>
            <a:r>
              <a:rPr lang="en-US" i="1" dirty="0" smtClean="0"/>
              <a:t> </a:t>
            </a:r>
            <a:endParaRPr lang="en-US" dirty="0" smtClean="0"/>
          </a:p>
          <a:p>
            <a:r>
              <a:rPr lang="en-US" b="1" dirty="0" smtClean="0"/>
              <a:t>Q18.</a:t>
            </a:r>
            <a:r>
              <a:rPr lang="en-US" dirty="0" smtClean="0"/>
              <a:t> : A 5.0 </a:t>
            </a:r>
            <a:r>
              <a:rPr lang="en-US" i="1" dirty="0" smtClean="0"/>
              <a:t>m </a:t>
            </a:r>
            <a:r>
              <a:rPr lang="en-US" dirty="0" smtClean="0"/>
              <a:t>long uniform ladder (with mass </a:t>
            </a:r>
            <a:r>
              <a:rPr lang="en-US" i="1" dirty="0" smtClean="0"/>
              <a:t>m </a:t>
            </a:r>
            <a:r>
              <a:rPr lang="en-US" dirty="0" smtClean="0"/>
              <a:t>= 12.0 </a:t>
            </a:r>
            <a:r>
              <a:rPr lang="en-US" i="1" dirty="0" smtClean="0"/>
              <a:t>kg </a:t>
            </a:r>
            <a:r>
              <a:rPr lang="en-US" dirty="0" smtClean="0"/>
              <a:t>) leans against a wall at a point 4.0 </a:t>
            </a:r>
            <a:r>
              <a:rPr lang="en-US" i="1" dirty="0" smtClean="0"/>
              <a:t>m </a:t>
            </a:r>
            <a:r>
              <a:rPr lang="en-US" dirty="0" smtClean="0"/>
              <a:t>above a horizontal floor as shown in </a:t>
            </a:r>
            <a:r>
              <a:rPr lang="en-US" b="1" dirty="0" smtClean="0"/>
              <a:t>Fig 9</a:t>
            </a:r>
            <a:r>
              <a:rPr lang="en-US" dirty="0" smtClean="0"/>
              <a:t>. Assuming the wall is frictionless (but the floor is not), determine the normal force exerted on the ladder by the wall. </a:t>
            </a:r>
            <a:r>
              <a:rPr lang="fr-FR" dirty="0" smtClean="0"/>
              <a:t>(A) 44 </a:t>
            </a:r>
            <a:r>
              <a:rPr lang="fr-FR" i="1" dirty="0" smtClean="0"/>
              <a:t>N )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219199" y="4267200"/>
            <a:ext cx="5791201" cy="2274332"/>
            <a:chOff x="1219199" y="4267200"/>
            <a:chExt cx="5791201" cy="2274332"/>
          </a:xfrm>
        </p:grpSpPr>
        <p:sp>
          <p:nvSpPr>
            <p:cNvPr id="12" name="Rectangle 11"/>
            <p:cNvSpPr/>
            <p:nvPr/>
          </p:nvSpPr>
          <p:spPr>
            <a:xfrm>
              <a:off x="1828800" y="6019800"/>
              <a:ext cx="6799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Fig. 8</a:t>
              </a:r>
              <a:endParaRPr lang="en-US" dirty="0"/>
            </a:p>
          </p:txBody>
        </p:sp>
        <p:pic>
          <p:nvPicPr>
            <p:cNvPr id="624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9199" y="4648200"/>
              <a:ext cx="2239347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6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57800" y="4267200"/>
              <a:ext cx="1752600" cy="1834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5720806" y="6172200"/>
              <a:ext cx="6799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Fig. 9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667000" y="0"/>
            <a:ext cx="23310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4000" dirty="0" smtClean="0">
                <a:latin typeface="Calibri" pitchFamily="34" charset="0"/>
              </a:rPr>
              <a:t>T-52-Ch12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1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152400" y="838200"/>
            <a:ext cx="89154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Q#16</a:t>
            </a:r>
            <a:r>
              <a:rPr lang="en-US" dirty="0" smtClean="0"/>
              <a:t>:A 5.0-m weightless rod (AC), hinged to a wall at A, is used to support an 800-N block as shown in </a:t>
            </a:r>
            <a:r>
              <a:rPr lang="en-US" b="1" dirty="0" smtClean="0"/>
              <a:t>Fig 5</a:t>
            </a:r>
            <a:r>
              <a:rPr lang="en-US" dirty="0" smtClean="0"/>
              <a:t>.The horizontal and vertical components of the force (F</a:t>
            </a:r>
            <a:r>
              <a:rPr lang="en-US" baseline="-25000" dirty="0" smtClean="0"/>
              <a:t>H</a:t>
            </a:r>
            <a:r>
              <a:rPr lang="en-US" dirty="0" smtClean="0"/>
              <a:t>, F</a:t>
            </a:r>
            <a:r>
              <a:rPr lang="en-US" baseline="-25000" dirty="0" smtClean="0"/>
              <a:t>V</a:t>
            </a:r>
            <a:r>
              <a:rPr lang="en-US" dirty="0" smtClean="0"/>
              <a:t>) of the hinge on the rod are:  (</a:t>
            </a:r>
            <a:r>
              <a:rPr lang="en-US" dirty="0" err="1" smtClean="0"/>
              <a:t>Ans</a:t>
            </a:r>
            <a:r>
              <a:rPr lang="en-US" dirty="0" smtClean="0"/>
              <a:t>: F</a:t>
            </a:r>
            <a:r>
              <a:rPr lang="en-US" baseline="-25000" dirty="0" smtClean="0"/>
              <a:t>H </a:t>
            </a:r>
            <a:r>
              <a:rPr lang="en-US" dirty="0" smtClean="0"/>
              <a:t>= 600 N, F</a:t>
            </a:r>
            <a:r>
              <a:rPr lang="en-US" baseline="-25000" dirty="0" smtClean="0"/>
              <a:t>V </a:t>
            </a:r>
            <a:r>
              <a:rPr lang="en-US" dirty="0" smtClean="0"/>
              <a:t>= 800N )</a:t>
            </a:r>
          </a:p>
          <a:p>
            <a:endParaRPr lang="en-US" dirty="0" smtClean="0"/>
          </a:p>
          <a:p>
            <a:r>
              <a:rPr lang="en-US" b="1" dirty="0" smtClean="0"/>
              <a:t>Q#17</a:t>
            </a:r>
            <a:r>
              <a:rPr lang="en-US" dirty="0" smtClean="0"/>
              <a:t>:A shearing force </a:t>
            </a:r>
            <a:r>
              <a:rPr lang="en-US" i="1" dirty="0" smtClean="0"/>
              <a:t>F </a:t>
            </a:r>
            <a:r>
              <a:rPr lang="en-US" dirty="0" smtClean="0"/>
              <a:t>= 50 N is applied to an aluminum rod with a length of </a:t>
            </a:r>
            <a:r>
              <a:rPr lang="en-US" i="1" dirty="0" smtClean="0"/>
              <a:t>L </a:t>
            </a:r>
            <a:r>
              <a:rPr lang="en-US" dirty="0" smtClean="0"/>
              <a:t>=10 m, a cross-sectional area  </a:t>
            </a:r>
            <a:r>
              <a:rPr lang="en-US" i="1" dirty="0" smtClean="0"/>
              <a:t>A</a:t>
            </a:r>
            <a:r>
              <a:rPr lang="en-US" dirty="0" smtClean="0"/>
              <a:t>=1.0 × 10</a:t>
            </a:r>
            <a:r>
              <a:rPr lang="en-US" baseline="30000" dirty="0" smtClean="0"/>
              <a:t>–5 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, and a shear modulus G = 2.5 × 10</a:t>
            </a:r>
            <a:r>
              <a:rPr lang="en-US" baseline="30000" dirty="0" smtClean="0"/>
              <a:t>10 </a:t>
            </a:r>
            <a:r>
              <a:rPr lang="en-US" dirty="0" smtClean="0"/>
              <a:t>N/m</a:t>
            </a:r>
            <a:r>
              <a:rPr lang="en-US" baseline="30000" dirty="0" smtClean="0"/>
              <a:t>2</a:t>
            </a:r>
            <a:r>
              <a:rPr lang="en-US" dirty="0" smtClean="0"/>
              <a:t>. As a result the rod is sheared through a distance (</a:t>
            </a:r>
            <a:r>
              <a:rPr lang="en-US" dirty="0" err="1" smtClean="0"/>
              <a:t>Δ</a:t>
            </a:r>
            <a:r>
              <a:rPr lang="en-US" i="1" dirty="0" err="1" smtClean="0"/>
              <a:t>x</a:t>
            </a:r>
            <a:r>
              <a:rPr lang="en-US" dirty="0" smtClean="0"/>
              <a:t>) of:  (</a:t>
            </a:r>
            <a:r>
              <a:rPr lang="en-US" dirty="0" err="1" smtClean="0"/>
              <a:t>Ans</a:t>
            </a:r>
            <a:r>
              <a:rPr lang="en-US" dirty="0" smtClean="0"/>
              <a:t>: 0.20 cm)</a:t>
            </a:r>
          </a:p>
          <a:p>
            <a:endParaRPr lang="en-US" dirty="0" smtClean="0"/>
          </a:p>
          <a:p>
            <a:r>
              <a:rPr lang="en-US" b="1" dirty="0" smtClean="0"/>
              <a:t>Q#18:</a:t>
            </a:r>
            <a:r>
              <a:rPr lang="en-US" dirty="0" smtClean="0"/>
              <a:t> A man holds a rod AB of length = 6.0 m and weight = 30 N in equilibrium, by exerting an upward force F</a:t>
            </a:r>
            <a:r>
              <a:rPr lang="en-US" baseline="-25000" dirty="0" smtClean="0"/>
              <a:t>1</a:t>
            </a:r>
            <a:r>
              <a:rPr lang="en-US" dirty="0" smtClean="0"/>
              <a:t>, with one hand, and a downward force F</a:t>
            </a:r>
            <a:r>
              <a:rPr lang="en-US" baseline="-25000" dirty="0" smtClean="0"/>
              <a:t>2</a:t>
            </a:r>
            <a:r>
              <a:rPr lang="en-US" dirty="0" smtClean="0"/>
              <a:t>, with the other hand as shown in </a:t>
            </a:r>
            <a:r>
              <a:rPr lang="en-US" b="1" dirty="0" smtClean="0"/>
              <a:t>Fig 6</a:t>
            </a:r>
            <a:r>
              <a:rPr lang="en-US" dirty="0" smtClean="0"/>
              <a:t>. What are the magnitude of the forces F</a:t>
            </a:r>
            <a:r>
              <a:rPr lang="en-US" baseline="-25000" dirty="0" smtClean="0"/>
              <a:t>1 </a:t>
            </a:r>
            <a:r>
              <a:rPr lang="en-US" dirty="0" smtClean="0"/>
              <a:t>and F</a:t>
            </a:r>
            <a:r>
              <a:rPr lang="en-US" baseline="-25000" dirty="0" smtClean="0"/>
              <a:t>2</a:t>
            </a:r>
            <a:r>
              <a:rPr lang="en-US" dirty="0" smtClean="0"/>
              <a:t>? (</a:t>
            </a:r>
            <a:r>
              <a:rPr lang="en-US" dirty="0" err="1" smtClean="0"/>
              <a:t>Ans</a:t>
            </a:r>
            <a:r>
              <a:rPr lang="en-US" dirty="0" smtClean="0"/>
              <a:t>: F</a:t>
            </a:r>
            <a:r>
              <a:rPr lang="en-US" baseline="-25000" dirty="0" smtClean="0"/>
              <a:t>1 </a:t>
            </a:r>
            <a:r>
              <a:rPr lang="en-US" dirty="0" smtClean="0"/>
              <a:t>= 90 N, F</a:t>
            </a:r>
            <a:r>
              <a:rPr lang="en-US" baseline="-25000" dirty="0" smtClean="0"/>
              <a:t>2 </a:t>
            </a:r>
            <a:r>
              <a:rPr lang="en-US" dirty="0" smtClean="0"/>
              <a:t>= 60 N)</a:t>
            </a:r>
            <a:endParaRPr lang="en-US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572000"/>
            <a:ext cx="2438400" cy="205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267200"/>
            <a:ext cx="2057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667000" y="0"/>
            <a:ext cx="23310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4000" dirty="0" smtClean="0">
                <a:latin typeface="Calibri" pitchFamily="34" charset="0"/>
              </a:rPr>
              <a:t>T-51-Ch12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1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152400" y="838200"/>
            <a:ext cx="89154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Q: 16 </a:t>
            </a:r>
            <a:r>
              <a:rPr lang="en-US" dirty="0" smtClean="0"/>
              <a:t>.  A cube of volume 8.0 cm</a:t>
            </a:r>
            <a:r>
              <a:rPr lang="en-US" baseline="30000" dirty="0" smtClean="0"/>
              <a:t>3</a:t>
            </a:r>
            <a:r>
              <a:rPr lang="en-US" dirty="0" smtClean="0"/>
              <a:t> is made of material with a bulk modulus of 3.5×109 N/m</a:t>
            </a:r>
            <a:r>
              <a:rPr lang="en-US" baseline="30000" dirty="0" smtClean="0"/>
              <a:t>2</a:t>
            </a:r>
            <a:r>
              <a:rPr lang="en-US" dirty="0" smtClean="0"/>
              <a:t>. When it is  subjected to a pressure  of 3.0 × 10</a:t>
            </a:r>
            <a:r>
              <a:rPr lang="en-US" baseline="30000" dirty="0" smtClean="0"/>
              <a:t>5</a:t>
            </a:r>
            <a:r>
              <a:rPr lang="en-US" dirty="0" smtClean="0"/>
              <a:t> Pa, the change in its volume (</a:t>
            </a:r>
            <a:r>
              <a:rPr lang="el-GR" dirty="0" smtClean="0"/>
              <a:t>Δ</a:t>
            </a:r>
            <a:r>
              <a:rPr lang="en-US" dirty="0" smtClean="0"/>
              <a:t>V) is(</a:t>
            </a:r>
            <a:r>
              <a:rPr lang="en-US" dirty="0" err="1" smtClean="0"/>
              <a:t>Ans</a:t>
            </a:r>
            <a:r>
              <a:rPr lang="en-US" dirty="0" smtClean="0"/>
              <a:t>: 6.9 x 10</a:t>
            </a:r>
            <a:r>
              <a:rPr lang="en-US" baseline="30000" dirty="0" smtClean="0"/>
              <a:t>-4</a:t>
            </a:r>
            <a:r>
              <a:rPr lang="en-US" dirty="0" smtClean="0"/>
              <a:t> cm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b="1" dirty="0" smtClean="0"/>
              <a:t>Q: 17. </a:t>
            </a:r>
            <a:r>
              <a:rPr lang="en-US" dirty="0" smtClean="0"/>
              <a:t>  A uniform rigid rod having a mass of 50 kg and a length of 2.0 m rests on two supports A and B as shown in the </a:t>
            </a:r>
            <a:r>
              <a:rPr lang="en-US" b="1" u="sng" dirty="0" smtClean="0"/>
              <a:t>Fig. 3</a:t>
            </a:r>
            <a:r>
              <a:rPr lang="en-US" dirty="0" smtClean="0"/>
              <a:t>. When a block of mass 60 kg is kept at point C at a distance of </a:t>
            </a:r>
            <a:r>
              <a:rPr lang="en-US" i="1" dirty="0" smtClean="0"/>
              <a:t>x</a:t>
            </a:r>
            <a:r>
              <a:rPr lang="en-US" dirty="0" smtClean="0"/>
              <a:t> from the center, the rod is about to be lifted from A The value of </a:t>
            </a:r>
            <a:r>
              <a:rPr lang="en-US" i="1" dirty="0" smtClean="0"/>
              <a:t>x</a:t>
            </a:r>
            <a:r>
              <a:rPr lang="en-US" dirty="0" smtClean="0"/>
              <a:t> is: (</a:t>
            </a:r>
            <a:r>
              <a:rPr lang="en-US" dirty="0" err="1" smtClean="0"/>
              <a:t>Ans</a:t>
            </a:r>
            <a:r>
              <a:rPr lang="en-US" dirty="0" smtClean="0"/>
              <a:t>: 0.92 m )</a:t>
            </a:r>
          </a:p>
          <a:p>
            <a:endParaRPr lang="en-US" dirty="0" smtClean="0"/>
          </a:p>
          <a:p>
            <a:r>
              <a:rPr lang="en-US" b="1" dirty="0" smtClean="0"/>
              <a:t>Q: 18.</a:t>
            </a:r>
            <a:r>
              <a:rPr lang="en-US" dirty="0" smtClean="0"/>
              <a:t>      A uniform beam having a mass of 60 kg and a length of 2.8 m is held in place at its lower end by a pin (P). Its upper end leans against a vertical frictionless wall as shown in the </a:t>
            </a:r>
            <a:r>
              <a:rPr lang="en-US" b="1" u="sng" dirty="0" smtClean="0"/>
              <a:t>Fig. 4</a:t>
            </a:r>
            <a:r>
              <a:rPr lang="en-US" dirty="0" smtClean="0"/>
              <a:t>. What is the magnitude of the force by the pin on the beam? (</a:t>
            </a:r>
            <a:r>
              <a:rPr lang="en-US" dirty="0" err="1" smtClean="0"/>
              <a:t>Ans</a:t>
            </a:r>
            <a:r>
              <a:rPr lang="en-US" dirty="0" smtClean="0"/>
              <a:t>: 706 N)</a:t>
            </a:r>
            <a:endParaRPr lang="en-US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343400"/>
            <a:ext cx="1752600" cy="215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724400"/>
            <a:ext cx="1828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5031602" y="5029200"/>
            <a:ext cx="3733800" cy="6096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40602" y="5638800"/>
            <a:ext cx="2514600" cy="6096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16802" y="4267200"/>
            <a:ext cx="2514600" cy="6096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374002" y="1598220"/>
            <a:ext cx="5181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1374002" y="2284020"/>
            <a:ext cx="5181600" cy="775648"/>
            <a:chOff x="1143000" y="1905000"/>
            <a:chExt cx="5181600" cy="775648"/>
          </a:xfrm>
        </p:grpSpPr>
        <p:sp>
          <p:nvSpPr>
            <p:cNvPr id="3" name="Rectangle 2"/>
            <p:cNvSpPr/>
            <p:nvPr/>
          </p:nvSpPr>
          <p:spPr>
            <a:xfrm>
              <a:off x="1143000" y="1918648"/>
              <a:ext cx="533400" cy="76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791200" y="1905000"/>
              <a:ext cx="533400" cy="76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101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Equilibrium System = Not moving and not rotating system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59034" y="1903020"/>
            <a:ext cx="762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673650" y="2069068"/>
            <a:ext cx="478016" cy="1664732"/>
            <a:chOff x="4398784" y="2286000"/>
            <a:chExt cx="478016" cy="1664732"/>
          </a:xfrm>
        </p:grpSpPr>
        <p:sp>
          <p:nvSpPr>
            <p:cNvPr id="7" name="Down Arrow 6"/>
            <p:cNvSpPr/>
            <p:nvPr/>
          </p:nvSpPr>
          <p:spPr>
            <a:xfrm>
              <a:off x="4585648" y="2286000"/>
              <a:ext cx="76200" cy="12192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98784" y="358140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mg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50202" y="695488"/>
            <a:ext cx="412292" cy="902732"/>
            <a:chOff x="2286000" y="1535668"/>
            <a:chExt cx="412292" cy="902732"/>
          </a:xfrm>
        </p:grpSpPr>
        <p:sp>
          <p:nvSpPr>
            <p:cNvPr id="10" name="Down Arrow 9"/>
            <p:cNvSpPr/>
            <p:nvPr/>
          </p:nvSpPr>
          <p:spPr>
            <a:xfrm flipV="1">
              <a:off x="2438400" y="1905000"/>
              <a:ext cx="45719" cy="5334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0" y="1535668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43310" y="771688"/>
            <a:ext cx="412292" cy="826532"/>
            <a:chOff x="6979108" y="1611868"/>
            <a:chExt cx="412292" cy="826532"/>
          </a:xfrm>
        </p:grpSpPr>
        <p:sp>
          <p:nvSpPr>
            <p:cNvPr id="11" name="Down Arrow 10"/>
            <p:cNvSpPr/>
            <p:nvPr/>
          </p:nvSpPr>
          <p:spPr>
            <a:xfrm flipV="1">
              <a:off x="7117081" y="1981200"/>
              <a:ext cx="45719" cy="4572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79108" y="1611868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r>
                <a:rPr lang="en-US" baseline="-25000" dirty="0"/>
                <a:t>2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31002" y="3962400"/>
            <a:ext cx="4048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Total upward force = total downward Force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6802" y="4724400"/>
            <a:ext cx="4721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Total clockwise torque = Total anticlockwise torque 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251575" y="5059363"/>
          <a:ext cx="1484313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Equation" r:id="rId3" imgW="533160" imgH="253800" progId="Equation.3">
                  <p:embed/>
                </p:oleObj>
              </mc:Choice>
              <mc:Fallback>
                <p:oleObj name="Equation" r:id="rId3" imgW="533160" imgH="253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1575" y="5059363"/>
                        <a:ext cx="1484313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393825" y="4343400"/>
          <a:ext cx="11001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Equation" r:id="rId5" imgW="609480" imgH="253800" progId="Equation.3">
                  <p:embed/>
                </p:oleObj>
              </mc:Choice>
              <mc:Fallback>
                <p:oleObj name="Equation" r:id="rId5" imgW="609480" imgH="253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825" y="4343400"/>
                        <a:ext cx="110013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83402" y="5291137"/>
            <a:ext cx="3172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Total right force = total left Force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Object 5"/>
          <p:cNvGraphicFramePr>
            <a:graphicFrameLocks noChangeAspect="1"/>
          </p:cNvGraphicFramePr>
          <p:nvPr/>
        </p:nvGraphicFramePr>
        <p:xfrm>
          <a:off x="1403350" y="5595938"/>
          <a:ext cx="149860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Equation" r:id="rId7" imgW="609480" imgH="253800" progId="Equation.3">
                  <p:embed/>
                </p:oleObj>
              </mc:Choice>
              <mc:Fallback>
                <p:oleObj name="Equation" r:id="rId7" imgW="609480" imgH="253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5595938"/>
                        <a:ext cx="1498600" cy="554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1374002" y="1598220"/>
            <a:ext cx="5181600" cy="685800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0" y="7620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7" grpId="0" animBg="1"/>
      <p:bldP spid="2" grpId="0" animBg="1"/>
      <p:bldP spid="6" grpId="0" animBg="1"/>
      <p:bldP spid="18" grpId="0"/>
      <p:bldP spid="19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209800" y="1660480"/>
            <a:ext cx="4953000" cy="1461448"/>
            <a:chOff x="2209800" y="1219200"/>
            <a:chExt cx="4953000" cy="1461448"/>
          </a:xfrm>
        </p:grpSpPr>
        <p:sp>
          <p:nvSpPr>
            <p:cNvPr id="2" name="Rectangle 1"/>
            <p:cNvSpPr/>
            <p:nvPr/>
          </p:nvSpPr>
          <p:spPr>
            <a:xfrm>
              <a:off x="2209800" y="1219200"/>
              <a:ext cx="49530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209800" y="1918648"/>
              <a:ext cx="533400" cy="76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629400" y="1905000"/>
              <a:ext cx="533400" cy="76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71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Axis of Rotation at “mg” to eliminate it from the torque equation 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572000" y="1965280"/>
            <a:ext cx="762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385136" y="2145268"/>
            <a:ext cx="478016" cy="1664732"/>
            <a:chOff x="4398784" y="2286000"/>
            <a:chExt cx="478016" cy="1664732"/>
          </a:xfrm>
        </p:grpSpPr>
        <p:sp>
          <p:nvSpPr>
            <p:cNvPr id="7" name="Down Arrow 6"/>
            <p:cNvSpPr/>
            <p:nvPr/>
          </p:nvSpPr>
          <p:spPr>
            <a:xfrm>
              <a:off x="4585648" y="2286000"/>
              <a:ext cx="76200" cy="12192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98784" y="358140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mg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86000" y="898480"/>
            <a:ext cx="412292" cy="762000"/>
            <a:chOff x="2286000" y="990600"/>
            <a:chExt cx="412292" cy="762000"/>
          </a:xfrm>
        </p:grpSpPr>
        <p:sp>
          <p:nvSpPr>
            <p:cNvPr id="10" name="Down Arrow 9"/>
            <p:cNvSpPr/>
            <p:nvPr/>
          </p:nvSpPr>
          <p:spPr>
            <a:xfrm flipV="1">
              <a:off x="2438400" y="1295400"/>
              <a:ext cx="45719" cy="4572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0" y="990600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01604" y="822280"/>
            <a:ext cx="412292" cy="838200"/>
            <a:chOff x="6902908" y="914400"/>
            <a:chExt cx="412292" cy="838200"/>
          </a:xfrm>
        </p:grpSpPr>
        <p:sp>
          <p:nvSpPr>
            <p:cNvPr id="11" name="Down Arrow 10"/>
            <p:cNvSpPr/>
            <p:nvPr/>
          </p:nvSpPr>
          <p:spPr>
            <a:xfrm flipV="1">
              <a:off x="7059304" y="1219200"/>
              <a:ext cx="45719" cy="5334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02908" y="914400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r>
                <a:rPr lang="en-US" baseline="-25000" dirty="0"/>
                <a:t>2</a:t>
              </a:r>
            </a:p>
          </p:txBody>
        </p:sp>
      </p:grp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824230"/>
              </p:ext>
            </p:extLst>
          </p:nvPr>
        </p:nvGraphicFramePr>
        <p:xfrm>
          <a:off x="878681" y="5330661"/>
          <a:ext cx="28162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" name="Equation" r:id="rId3" imgW="1079280" imgH="215640" progId="Equation.3">
                  <p:embed/>
                </p:oleObj>
              </mc:Choice>
              <mc:Fallback>
                <p:oleObj name="Equation" r:id="rId3" imgW="107928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681" y="5330661"/>
                        <a:ext cx="2816225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53193" y="4340061"/>
            <a:ext cx="3373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Net force in vertical direction is zero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3600" y="4343400"/>
            <a:ext cx="1488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Net Torque = 0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019800" y="4830763"/>
          <a:ext cx="1484313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1" name="Equation" r:id="rId5" imgW="533160" imgH="253800" progId="Equation.3">
                  <p:embed/>
                </p:oleObj>
              </mc:Choice>
              <mc:Fallback>
                <p:oleObj name="Equation" r:id="rId5" imgW="53316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830763"/>
                        <a:ext cx="1484313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222194"/>
              </p:ext>
            </p:extLst>
          </p:nvPr>
        </p:nvGraphicFramePr>
        <p:xfrm>
          <a:off x="1461293" y="4644861"/>
          <a:ext cx="1497013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2" name="Equation" r:id="rId7" imgW="609480" imgH="253800" progId="Equation.3">
                  <p:embed/>
                </p:oleObj>
              </mc:Choice>
              <mc:Fallback>
                <p:oleObj name="Equation" r:id="rId7" imgW="609480" imgH="253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1293" y="4644861"/>
                        <a:ext cx="1497013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4114800" y="1050880"/>
            <a:ext cx="1612301" cy="1012918"/>
            <a:chOff x="4114800" y="609600"/>
            <a:chExt cx="1612301" cy="1012918"/>
          </a:xfrm>
        </p:grpSpPr>
        <p:sp>
          <p:nvSpPr>
            <p:cNvPr id="27" name="TextBox 26"/>
            <p:cNvSpPr txBox="1"/>
            <p:nvPr/>
          </p:nvSpPr>
          <p:spPr>
            <a:xfrm>
              <a:off x="4114800" y="609600"/>
              <a:ext cx="1612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Axis of rotation</a:t>
              </a:r>
              <a:endParaRPr lang="en-US" dirty="0"/>
            </a:p>
          </p:txBody>
        </p:sp>
        <p:cxnSp>
          <p:nvCxnSpPr>
            <p:cNvPr id="29" name="Straight Arrow Connector 28"/>
            <p:cNvCxnSpPr>
              <a:stCxn id="27" idx="2"/>
              <a:endCxn id="6" idx="1"/>
            </p:cNvCxnSpPr>
            <p:nvPr/>
          </p:nvCxnSpPr>
          <p:spPr>
            <a:xfrm flipH="1">
              <a:off x="4583159" y="978932"/>
              <a:ext cx="337792" cy="64358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2514600" y="1736680"/>
            <a:ext cx="1981200" cy="369332"/>
            <a:chOff x="2514600" y="1295400"/>
            <a:chExt cx="1981200" cy="369332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2514600" y="1600200"/>
              <a:ext cx="19812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352800" y="1295400"/>
              <a:ext cx="489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L/2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800600" y="1736680"/>
            <a:ext cx="1981200" cy="369332"/>
            <a:chOff x="2514600" y="1295400"/>
            <a:chExt cx="1981200" cy="369332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2514600" y="1600200"/>
              <a:ext cx="19812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352800" y="1295400"/>
              <a:ext cx="489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L/2</a:t>
              </a:r>
              <a:endParaRPr lang="en-US" dirty="0"/>
            </a:p>
          </p:txBody>
        </p:sp>
      </p:grpSp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5589588" y="5867400"/>
          <a:ext cx="2979737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3" name="Equation" r:id="rId9" imgW="1143000" imgH="393480" progId="Equation.3">
                  <p:embed/>
                </p:oleObj>
              </mc:Choice>
              <mc:Fallback>
                <p:oleObj name="Equation" r:id="rId9" imgW="114300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9588" y="5867400"/>
                        <a:ext cx="2979737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/>
          <p:nvPr/>
        </p:nvSpPr>
        <p:spPr>
          <a:xfrm>
            <a:off x="2209800" y="1660480"/>
            <a:ext cx="4953000" cy="685800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48657" y="1203280"/>
            <a:ext cx="1527743" cy="2714006"/>
            <a:chOff x="148657" y="1203280"/>
            <a:chExt cx="1527743" cy="2714006"/>
          </a:xfrm>
        </p:grpSpPr>
        <p:sp>
          <p:nvSpPr>
            <p:cNvPr id="28" name="Rectangle 27"/>
            <p:cNvSpPr/>
            <p:nvPr/>
          </p:nvSpPr>
          <p:spPr>
            <a:xfrm>
              <a:off x="148657" y="1203280"/>
              <a:ext cx="1527743" cy="271400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48657" y="1340297"/>
              <a:ext cx="1463157" cy="2576989"/>
              <a:chOff x="148657" y="1340297"/>
              <a:chExt cx="1463157" cy="2576989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381000" y="1921346"/>
                <a:ext cx="1036320" cy="1995940"/>
                <a:chOff x="381000" y="1106442"/>
                <a:chExt cx="1036320" cy="1995940"/>
              </a:xfrm>
            </p:grpSpPr>
            <p:cxnSp>
              <p:nvCxnSpPr>
                <p:cNvPr id="20" name="Straight Arrow Connector 19"/>
                <p:cNvCxnSpPr/>
                <p:nvPr/>
              </p:nvCxnSpPr>
              <p:spPr>
                <a:xfrm flipH="1">
                  <a:off x="381000" y="2041480"/>
                  <a:ext cx="92710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/>
                <p:nvPr/>
              </p:nvCxnSpPr>
              <p:spPr>
                <a:xfrm flipV="1">
                  <a:off x="1308100" y="1279479"/>
                  <a:ext cx="0" cy="784319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Arc 38"/>
                <p:cNvSpPr/>
                <p:nvPr/>
              </p:nvSpPr>
              <p:spPr>
                <a:xfrm>
                  <a:off x="382588" y="1145272"/>
                  <a:ext cx="685800" cy="1003832"/>
                </a:xfrm>
                <a:prstGeom prst="arc">
                  <a:avLst>
                    <a:gd name="adj1" fmla="val 7918750"/>
                    <a:gd name="adj2" fmla="val 18744503"/>
                  </a:avLst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aphicFrame>
              <p:nvGraphicFramePr>
                <p:cNvPr id="43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09803793"/>
                    </p:ext>
                  </p:extLst>
                </p:nvPr>
              </p:nvGraphicFramePr>
              <p:xfrm>
                <a:off x="719782" y="2058036"/>
                <a:ext cx="194619" cy="3512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344" name="معادلة" r:id="rId11" imgW="164880" imgH="393480" progId="Equation.3">
                        <p:embed/>
                      </p:oleObj>
                    </mc:Choice>
                    <mc:Fallback>
                      <p:oleObj name="معادلة" r:id="rId11" imgW="164880" imgH="3934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19782" y="2058036"/>
                              <a:ext cx="194619" cy="351209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4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8889410"/>
                    </p:ext>
                  </p:extLst>
                </p:nvPr>
              </p:nvGraphicFramePr>
              <p:xfrm>
                <a:off x="1184275" y="1106442"/>
                <a:ext cx="233045" cy="1936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345" name="معادلة" r:id="rId13" imgW="203040" imgH="215640" progId="Equation.3">
                        <p:embed/>
                      </p:oleObj>
                    </mc:Choice>
                    <mc:Fallback>
                      <p:oleObj name="معادلة" r:id="rId13" imgW="203040" imgH="215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84275" y="1106442"/>
                              <a:ext cx="233045" cy="193675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5" name="Object 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76592835"/>
                    </p:ext>
                  </p:extLst>
                </p:nvPr>
              </p:nvGraphicFramePr>
              <p:xfrm>
                <a:off x="381000" y="2714045"/>
                <a:ext cx="1033462" cy="3883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346" name="معادلة" r:id="rId15" imgW="698400" imgH="393480" progId="Equation.3">
                        <p:embed/>
                      </p:oleObj>
                    </mc:Choice>
                    <mc:Fallback>
                      <p:oleObj name="معادلة" r:id="rId15" imgW="698400" imgH="3934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81000" y="2714045"/>
                              <a:ext cx="1033462" cy="388337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4" name="TextBox 23"/>
              <p:cNvSpPr txBox="1"/>
              <p:nvPr/>
            </p:nvSpPr>
            <p:spPr>
              <a:xfrm>
                <a:off x="148657" y="1340297"/>
                <a:ext cx="1463157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400" b="1" u="sng" dirty="0" smtClean="0">
                    <a:solidFill>
                      <a:srgbClr val="0000FF"/>
                    </a:solidFill>
                  </a:rPr>
                  <a:t>Clockwise torque</a:t>
                </a:r>
                <a:endParaRPr lang="ar-SA" sz="1400" b="1" u="sng" dirty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7290508" y="898480"/>
            <a:ext cx="1809341" cy="2911520"/>
            <a:chOff x="7290508" y="898480"/>
            <a:chExt cx="1809341" cy="2911520"/>
          </a:xfrm>
        </p:grpSpPr>
        <p:sp>
          <p:nvSpPr>
            <p:cNvPr id="54" name="Rectangle 53"/>
            <p:cNvSpPr/>
            <p:nvPr/>
          </p:nvSpPr>
          <p:spPr>
            <a:xfrm>
              <a:off x="7290508" y="898480"/>
              <a:ext cx="1809341" cy="291152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7290508" y="1159715"/>
              <a:ext cx="1809341" cy="2591548"/>
              <a:chOff x="7281272" y="753901"/>
              <a:chExt cx="1809341" cy="2591548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7627938" y="1246188"/>
                <a:ext cx="1293181" cy="2099261"/>
                <a:chOff x="259086" y="1004320"/>
                <a:chExt cx="1293181" cy="2099261"/>
              </a:xfrm>
            </p:grpSpPr>
            <p:cxnSp>
              <p:nvCxnSpPr>
                <p:cNvPr id="47" name="Straight Arrow Connector 46"/>
                <p:cNvCxnSpPr/>
                <p:nvPr/>
              </p:nvCxnSpPr>
              <p:spPr>
                <a:xfrm flipH="1">
                  <a:off x="381000" y="2005256"/>
                  <a:ext cx="927100" cy="0"/>
                </a:xfrm>
                <a:prstGeom prst="straightConnector1">
                  <a:avLst/>
                </a:prstGeom>
                <a:ln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/>
                <p:nvPr/>
              </p:nvCxnSpPr>
              <p:spPr>
                <a:xfrm flipV="1">
                  <a:off x="381000" y="1220794"/>
                  <a:ext cx="0" cy="784319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Arc 48"/>
                <p:cNvSpPr/>
                <p:nvPr/>
              </p:nvSpPr>
              <p:spPr>
                <a:xfrm rot="7293388">
                  <a:off x="707451" y="1014360"/>
                  <a:ext cx="685800" cy="1003832"/>
                </a:xfrm>
                <a:prstGeom prst="arc">
                  <a:avLst>
                    <a:gd name="adj1" fmla="val 5933340"/>
                    <a:gd name="adj2" fmla="val 18744503"/>
                  </a:avLst>
                </a:prstGeom>
                <a:ln w="28575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aphicFrame>
              <p:nvGraphicFramePr>
                <p:cNvPr id="50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04172352"/>
                    </p:ext>
                  </p:extLst>
                </p:nvPr>
              </p:nvGraphicFramePr>
              <p:xfrm>
                <a:off x="719782" y="2058036"/>
                <a:ext cx="194619" cy="3512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347" name="معادلة" r:id="rId17" imgW="164880" imgH="393480" progId="Equation.3">
                        <p:embed/>
                      </p:oleObj>
                    </mc:Choice>
                    <mc:Fallback>
                      <p:oleObj name="معادلة" r:id="rId17" imgW="164880" imgH="3934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19782" y="2058036"/>
                              <a:ext cx="194619" cy="351209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1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699950807"/>
                    </p:ext>
                  </p:extLst>
                </p:nvPr>
              </p:nvGraphicFramePr>
              <p:xfrm>
                <a:off x="259086" y="1004320"/>
                <a:ext cx="246062" cy="1936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348" name="معادلة" r:id="rId19" imgW="215640" imgH="215640" progId="Equation.3">
                        <p:embed/>
                      </p:oleObj>
                    </mc:Choice>
                    <mc:Fallback>
                      <p:oleObj name="معادلة" r:id="rId19" imgW="215640" imgH="215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9086" y="1004320"/>
                              <a:ext cx="246062" cy="193675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2" name="Object 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890083968"/>
                    </p:ext>
                  </p:extLst>
                </p:nvPr>
              </p:nvGraphicFramePr>
              <p:xfrm>
                <a:off x="418125" y="2714643"/>
                <a:ext cx="958850" cy="38893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349" name="معادلة" r:id="rId21" imgW="647640" imgH="393480" progId="Equation.3">
                        <p:embed/>
                      </p:oleObj>
                    </mc:Choice>
                    <mc:Fallback>
                      <p:oleObj name="معادلة" r:id="rId21" imgW="647640" imgH="3934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8125" y="2714643"/>
                              <a:ext cx="958850" cy="388938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53" name="TextBox 52"/>
              <p:cNvSpPr txBox="1"/>
              <p:nvPr/>
            </p:nvSpPr>
            <p:spPr>
              <a:xfrm>
                <a:off x="7281272" y="753901"/>
                <a:ext cx="1809341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400" b="1" u="sng" dirty="0" smtClean="0">
                    <a:solidFill>
                      <a:srgbClr val="0000FF"/>
                    </a:solidFill>
                  </a:rPr>
                  <a:t>Anti-clockwise torque</a:t>
                </a:r>
                <a:endParaRPr lang="ar-SA" sz="1400" b="1" u="sng" dirty="0">
                  <a:solidFill>
                    <a:srgbClr val="0000FF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209800" y="1219200"/>
            <a:ext cx="4980296" cy="1461448"/>
            <a:chOff x="2209800" y="1219200"/>
            <a:chExt cx="4980296" cy="1461448"/>
          </a:xfrm>
        </p:grpSpPr>
        <p:sp>
          <p:nvSpPr>
            <p:cNvPr id="2" name="Rectangle 1"/>
            <p:cNvSpPr/>
            <p:nvPr/>
          </p:nvSpPr>
          <p:spPr>
            <a:xfrm>
              <a:off x="2209800" y="1219200"/>
              <a:ext cx="49530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209800" y="1918648"/>
              <a:ext cx="533400" cy="76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656696" y="1905000"/>
              <a:ext cx="533400" cy="76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/>
          <p:cNvSpPr/>
          <p:nvPr/>
        </p:nvSpPr>
        <p:spPr>
          <a:xfrm>
            <a:off x="4572000" y="1524000"/>
            <a:ext cx="762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3"/>
          <p:cNvGrpSpPr/>
          <p:nvPr/>
        </p:nvGrpSpPr>
        <p:grpSpPr>
          <a:xfrm>
            <a:off x="4385136" y="1703988"/>
            <a:ext cx="478016" cy="1664732"/>
            <a:chOff x="4398784" y="2286000"/>
            <a:chExt cx="478016" cy="1664732"/>
          </a:xfrm>
        </p:grpSpPr>
        <p:sp>
          <p:nvSpPr>
            <p:cNvPr id="7" name="Down Arrow 6"/>
            <p:cNvSpPr/>
            <p:nvPr/>
          </p:nvSpPr>
          <p:spPr>
            <a:xfrm>
              <a:off x="4585648" y="2286000"/>
              <a:ext cx="76200" cy="12192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98784" y="358140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mg</a:t>
              </a:r>
              <a:endParaRPr lang="en-US"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286000" y="533400"/>
            <a:ext cx="412292" cy="685800"/>
            <a:chOff x="2286000" y="1066800"/>
            <a:chExt cx="412292" cy="685800"/>
          </a:xfrm>
        </p:grpSpPr>
        <p:sp>
          <p:nvSpPr>
            <p:cNvPr id="10" name="Down Arrow 9"/>
            <p:cNvSpPr/>
            <p:nvPr/>
          </p:nvSpPr>
          <p:spPr>
            <a:xfrm flipH="1" flipV="1">
              <a:off x="2484119" y="1371600"/>
              <a:ext cx="45719" cy="3810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0" y="1066800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701604" y="457200"/>
            <a:ext cx="412292" cy="762000"/>
            <a:chOff x="6902908" y="990600"/>
            <a:chExt cx="412292" cy="762000"/>
          </a:xfrm>
        </p:grpSpPr>
        <p:sp>
          <p:nvSpPr>
            <p:cNvPr id="11" name="Down Arrow 10"/>
            <p:cNvSpPr/>
            <p:nvPr/>
          </p:nvSpPr>
          <p:spPr>
            <a:xfrm flipH="1" flipV="1">
              <a:off x="7071361" y="1371600"/>
              <a:ext cx="64142" cy="3810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02908" y="990600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r>
                <a:rPr lang="en-US" baseline="-25000" dirty="0"/>
                <a:t>2</a:t>
              </a:r>
            </a:p>
          </p:txBody>
        </p:sp>
      </p:grpSp>
      <p:grpSp>
        <p:nvGrpSpPr>
          <p:cNvPr id="16" name="Group 34"/>
          <p:cNvGrpSpPr/>
          <p:nvPr/>
        </p:nvGrpSpPr>
        <p:grpSpPr>
          <a:xfrm>
            <a:off x="2514600" y="1119412"/>
            <a:ext cx="4343400" cy="369332"/>
            <a:chOff x="2514600" y="1295400"/>
            <a:chExt cx="4343400" cy="369332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2514600" y="1600200"/>
              <a:ext cx="43434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352800" y="1295400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endParaRPr lang="en-US" dirty="0"/>
            </a:p>
          </p:txBody>
        </p:sp>
      </p:grpSp>
      <p:grpSp>
        <p:nvGrpSpPr>
          <p:cNvPr id="20" name="Group 35"/>
          <p:cNvGrpSpPr/>
          <p:nvPr/>
        </p:nvGrpSpPr>
        <p:grpSpPr>
          <a:xfrm>
            <a:off x="4800600" y="1377288"/>
            <a:ext cx="1981200" cy="369332"/>
            <a:chOff x="2514600" y="1295400"/>
            <a:chExt cx="1981200" cy="369332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2514600" y="1600200"/>
              <a:ext cx="19812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352800" y="1295400"/>
              <a:ext cx="489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L/2</a:t>
              </a:r>
              <a:endParaRPr lang="en-US" dirty="0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2209800" y="1219200"/>
            <a:ext cx="4953000" cy="685800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6934200" y="838200"/>
            <a:ext cx="1688501" cy="762000"/>
            <a:chOff x="6934200" y="838200"/>
            <a:chExt cx="1688501" cy="762000"/>
          </a:xfrm>
        </p:grpSpPr>
        <p:grpSp>
          <p:nvGrpSpPr>
            <p:cNvPr id="35" name="Group 34"/>
            <p:cNvGrpSpPr/>
            <p:nvPr/>
          </p:nvGrpSpPr>
          <p:grpSpPr>
            <a:xfrm>
              <a:off x="6934200" y="838200"/>
              <a:ext cx="1688501" cy="719786"/>
              <a:chOff x="6934200" y="838200"/>
              <a:chExt cx="1688501" cy="719786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7010400" y="838200"/>
                <a:ext cx="16123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Axis of rotation</a:t>
                </a:r>
                <a:endParaRPr lang="en-US" dirty="0"/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 rot="5400000">
                <a:off x="6819403" y="1105397"/>
                <a:ext cx="567386" cy="33779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Oval 42"/>
            <p:cNvSpPr/>
            <p:nvPr/>
          </p:nvSpPr>
          <p:spPr>
            <a:xfrm>
              <a:off x="6934200" y="1524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850333"/>
              </p:ext>
            </p:extLst>
          </p:nvPr>
        </p:nvGraphicFramePr>
        <p:xfrm>
          <a:off x="186351" y="4966301"/>
          <a:ext cx="28162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" name="Equation" r:id="rId3" imgW="1079280" imgH="215640" progId="Equation.3">
                  <p:embed/>
                </p:oleObj>
              </mc:Choice>
              <mc:Fallback>
                <p:oleObj name="Equation" r:id="rId3" imgW="107928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51" y="4966301"/>
                        <a:ext cx="2816225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0" y="3733800"/>
            <a:ext cx="3373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Net force in vertical direction is zero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32836" y="4191000"/>
            <a:ext cx="1488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Net Torque = 0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940718"/>
              </p:ext>
            </p:extLst>
          </p:nvPr>
        </p:nvGraphicFramePr>
        <p:xfrm>
          <a:off x="6509036" y="4678363"/>
          <a:ext cx="1484313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" name="Equation" r:id="rId5" imgW="533160" imgH="253800" progId="Equation.3">
                  <p:embed/>
                </p:oleObj>
              </mc:Choice>
              <mc:Fallback>
                <p:oleObj name="Equation" r:id="rId5" imgW="533160" imgH="253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9036" y="4678363"/>
                        <a:ext cx="1484313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912936"/>
              </p:ext>
            </p:extLst>
          </p:nvPr>
        </p:nvGraphicFramePr>
        <p:xfrm>
          <a:off x="736374" y="4121436"/>
          <a:ext cx="1497013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4" name="Equation" r:id="rId7" imgW="609480" imgH="253800" progId="Equation.3">
                  <p:embed/>
                </p:oleObj>
              </mc:Choice>
              <mc:Fallback>
                <p:oleObj name="Equation" r:id="rId7" imgW="609480" imgH="253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374" y="4121436"/>
                        <a:ext cx="1497013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897803"/>
              </p:ext>
            </p:extLst>
          </p:nvPr>
        </p:nvGraphicFramePr>
        <p:xfrm>
          <a:off x="6128036" y="5562600"/>
          <a:ext cx="287972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5" name="Equation" r:id="rId9" imgW="1104840" imgH="393480" progId="Equation.3">
                  <p:embed/>
                </p:oleObj>
              </mc:Choice>
              <mc:Fallback>
                <p:oleObj name="Equation" r:id="rId9" imgW="110484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8036" y="5562600"/>
                        <a:ext cx="2879725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0" y="71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Axis of Rotation at “N</a:t>
            </a:r>
            <a:r>
              <a:rPr lang="en-US" sz="2400" b="1" u="sng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to eliminate it from the torque equation 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31307" y="826532"/>
            <a:ext cx="1463157" cy="2450068"/>
            <a:chOff x="131307" y="826532"/>
            <a:chExt cx="1463157" cy="2450068"/>
          </a:xfrm>
        </p:grpSpPr>
        <p:sp>
          <p:nvSpPr>
            <p:cNvPr id="18" name="Rectangle 17"/>
            <p:cNvSpPr/>
            <p:nvPr/>
          </p:nvSpPr>
          <p:spPr>
            <a:xfrm>
              <a:off x="131307" y="826532"/>
              <a:ext cx="1463156" cy="24500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31307" y="874652"/>
              <a:ext cx="1463157" cy="2262248"/>
              <a:chOff x="148657" y="1340297"/>
              <a:chExt cx="1463157" cy="2262248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381000" y="1921346"/>
                <a:ext cx="1036320" cy="1681199"/>
                <a:chOff x="381000" y="1106442"/>
                <a:chExt cx="1036320" cy="1681199"/>
              </a:xfrm>
            </p:grpSpPr>
            <p:cxnSp>
              <p:nvCxnSpPr>
                <p:cNvPr id="53" name="Straight Arrow Connector 52"/>
                <p:cNvCxnSpPr/>
                <p:nvPr/>
              </p:nvCxnSpPr>
              <p:spPr>
                <a:xfrm flipH="1">
                  <a:off x="381000" y="2041480"/>
                  <a:ext cx="92710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/>
                <p:cNvCxnSpPr/>
                <p:nvPr/>
              </p:nvCxnSpPr>
              <p:spPr>
                <a:xfrm flipV="1">
                  <a:off x="1308100" y="1279479"/>
                  <a:ext cx="0" cy="784319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Arc 54"/>
                <p:cNvSpPr/>
                <p:nvPr/>
              </p:nvSpPr>
              <p:spPr>
                <a:xfrm>
                  <a:off x="382588" y="1145272"/>
                  <a:ext cx="685800" cy="1003832"/>
                </a:xfrm>
                <a:prstGeom prst="arc">
                  <a:avLst>
                    <a:gd name="adj1" fmla="val 7918750"/>
                    <a:gd name="adj2" fmla="val 18744503"/>
                  </a:avLst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aphicFrame>
              <p:nvGraphicFramePr>
                <p:cNvPr id="56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41886355"/>
                    </p:ext>
                  </p:extLst>
                </p:nvPr>
              </p:nvGraphicFramePr>
              <p:xfrm>
                <a:off x="733425" y="2160071"/>
                <a:ext cx="165100" cy="14763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356" name="معادلة" r:id="rId11" imgW="139680" imgH="164880" progId="Equation.3">
                        <p:embed/>
                      </p:oleObj>
                    </mc:Choice>
                    <mc:Fallback>
                      <p:oleObj name="معادلة" r:id="rId11" imgW="139680" imgH="1648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33425" y="2160071"/>
                              <a:ext cx="165100" cy="147638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7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76601632"/>
                    </p:ext>
                  </p:extLst>
                </p:nvPr>
              </p:nvGraphicFramePr>
              <p:xfrm>
                <a:off x="1184275" y="1106442"/>
                <a:ext cx="233045" cy="1936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357" name="معادلة" r:id="rId13" imgW="203040" imgH="215640" progId="Equation.3">
                        <p:embed/>
                      </p:oleObj>
                    </mc:Choice>
                    <mc:Fallback>
                      <p:oleObj name="معادلة" r:id="rId13" imgW="203040" imgH="215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84275" y="1106442"/>
                              <a:ext cx="233045" cy="193675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8" name="Object 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98199348"/>
                    </p:ext>
                  </p:extLst>
                </p:nvPr>
              </p:nvGraphicFramePr>
              <p:xfrm>
                <a:off x="452325" y="2574916"/>
                <a:ext cx="957263" cy="2127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358" name="معادلة" r:id="rId15" imgW="647640" imgH="215640" progId="Equation.3">
                        <p:embed/>
                      </p:oleObj>
                    </mc:Choice>
                    <mc:Fallback>
                      <p:oleObj name="معادلة" r:id="rId15" imgW="647640" imgH="215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52325" y="2574916"/>
                              <a:ext cx="957263" cy="212725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52" name="TextBox 51"/>
              <p:cNvSpPr txBox="1"/>
              <p:nvPr/>
            </p:nvSpPr>
            <p:spPr>
              <a:xfrm>
                <a:off x="148657" y="1340297"/>
                <a:ext cx="1463157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400" b="1" u="sng" dirty="0" smtClean="0">
                    <a:solidFill>
                      <a:srgbClr val="0000FF"/>
                    </a:solidFill>
                  </a:rPr>
                  <a:t>Clockwise torque</a:t>
                </a:r>
                <a:endParaRPr lang="ar-SA" sz="1400" b="1" u="sng" dirty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4013026" y="3598924"/>
            <a:ext cx="1809341" cy="2073214"/>
            <a:chOff x="4013026" y="3598924"/>
            <a:chExt cx="1809341" cy="2073214"/>
          </a:xfrm>
        </p:grpSpPr>
        <p:sp>
          <p:nvSpPr>
            <p:cNvPr id="5" name="Rectangle 4"/>
            <p:cNvSpPr/>
            <p:nvPr/>
          </p:nvSpPr>
          <p:spPr>
            <a:xfrm>
              <a:off x="4013026" y="3598924"/>
              <a:ext cx="1778174" cy="207321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4013026" y="3598924"/>
              <a:ext cx="1809341" cy="2073214"/>
              <a:chOff x="152013" y="1616896"/>
              <a:chExt cx="1809341" cy="2073214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366152" y="1912110"/>
                <a:ext cx="1081435" cy="1778000"/>
                <a:chOff x="366152" y="1097206"/>
                <a:chExt cx="1081435" cy="1778000"/>
              </a:xfrm>
            </p:grpSpPr>
            <p:cxnSp>
              <p:nvCxnSpPr>
                <p:cNvPr id="62" name="Straight Arrow Connector 61"/>
                <p:cNvCxnSpPr/>
                <p:nvPr/>
              </p:nvCxnSpPr>
              <p:spPr>
                <a:xfrm flipH="1">
                  <a:off x="434975" y="1320328"/>
                  <a:ext cx="92710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/>
                <p:cNvCxnSpPr/>
                <p:nvPr/>
              </p:nvCxnSpPr>
              <p:spPr>
                <a:xfrm flipV="1">
                  <a:off x="1308100" y="1279479"/>
                  <a:ext cx="0" cy="784319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Arc 63"/>
                <p:cNvSpPr/>
                <p:nvPr/>
              </p:nvSpPr>
              <p:spPr>
                <a:xfrm rot="15508745">
                  <a:off x="431192" y="1217727"/>
                  <a:ext cx="873751" cy="1003832"/>
                </a:xfrm>
                <a:prstGeom prst="arc">
                  <a:avLst>
                    <a:gd name="adj1" fmla="val 11511629"/>
                    <a:gd name="adj2" fmla="val 18744503"/>
                  </a:avLst>
                </a:prstGeom>
                <a:ln w="28575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aphicFrame>
              <p:nvGraphicFramePr>
                <p:cNvPr id="65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4924755"/>
                    </p:ext>
                  </p:extLst>
                </p:nvPr>
              </p:nvGraphicFramePr>
              <p:xfrm>
                <a:off x="817350" y="1097206"/>
                <a:ext cx="150812" cy="2047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359" name="معادلة" r:id="rId17" imgW="126720" imgH="228600" progId="Equation.3">
                        <p:embed/>
                      </p:oleObj>
                    </mc:Choice>
                    <mc:Fallback>
                      <p:oleObj name="معادلة" r:id="rId17" imgW="12672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17350" y="1097206"/>
                              <a:ext cx="150812" cy="204787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6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18172759"/>
                    </p:ext>
                  </p:extLst>
                </p:nvPr>
              </p:nvGraphicFramePr>
              <p:xfrm>
                <a:off x="1171362" y="2103681"/>
                <a:ext cx="276225" cy="1476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360" name="معادلة" r:id="rId19" imgW="241200" imgH="164880" progId="Equation.3">
                        <p:embed/>
                      </p:oleObj>
                    </mc:Choice>
                    <mc:Fallback>
                      <p:oleObj name="معادلة" r:id="rId19" imgW="241200" imgH="1648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71362" y="2103681"/>
                              <a:ext cx="276225" cy="147637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7" name="Object 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91331047"/>
                    </p:ext>
                  </p:extLst>
                </p:nvPr>
              </p:nvGraphicFramePr>
              <p:xfrm>
                <a:off x="442700" y="2487856"/>
                <a:ext cx="976312" cy="3873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361" name="معادلة" r:id="rId21" imgW="660240" imgH="393480" progId="Equation.3">
                        <p:embed/>
                      </p:oleObj>
                    </mc:Choice>
                    <mc:Fallback>
                      <p:oleObj name="معادلة" r:id="rId21" imgW="660240" imgH="3934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2700" y="2487856"/>
                              <a:ext cx="976312" cy="387350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61" name="TextBox 60"/>
              <p:cNvSpPr txBox="1"/>
              <p:nvPr/>
            </p:nvSpPr>
            <p:spPr>
              <a:xfrm>
                <a:off x="152013" y="1616896"/>
                <a:ext cx="1809341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400" b="1" u="sng" dirty="0" smtClean="0">
                    <a:solidFill>
                      <a:srgbClr val="0000FF"/>
                    </a:solidFill>
                  </a:rPr>
                  <a:t>Anti-clockwise torque</a:t>
                </a:r>
                <a:endParaRPr lang="ar-SA" sz="1400" b="1" u="sng" dirty="0">
                  <a:solidFill>
                    <a:srgbClr val="0000FF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209800" y="1219200"/>
            <a:ext cx="4980296" cy="1461448"/>
            <a:chOff x="2209800" y="1219200"/>
            <a:chExt cx="4980296" cy="1461448"/>
          </a:xfrm>
        </p:grpSpPr>
        <p:sp>
          <p:nvSpPr>
            <p:cNvPr id="2" name="Rectangle 1"/>
            <p:cNvSpPr/>
            <p:nvPr/>
          </p:nvSpPr>
          <p:spPr>
            <a:xfrm>
              <a:off x="2209800" y="1219200"/>
              <a:ext cx="49530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209800" y="1918648"/>
              <a:ext cx="533400" cy="76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656696" y="1905000"/>
              <a:ext cx="533400" cy="76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/>
          <p:cNvSpPr/>
          <p:nvPr/>
        </p:nvSpPr>
        <p:spPr>
          <a:xfrm>
            <a:off x="4572000" y="1524000"/>
            <a:ext cx="762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3"/>
          <p:cNvGrpSpPr/>
          <p:nvPr/>
        </p:nvGrpSpPr>
        <p:grpSpPr>
          <a:xfrm>
            <a:off x="4385136" y="1703988"/>
            <a:ext cx="478016" cy="1664732"/>
            <a:chOff x="4398784" y="2286000"/>
            <a:chExt cx="478016" cy="1664732"/>
          </a:xfrm>
        </p:grpSpPr>
        <p:sp>
          <p:nvSpPr>
            <p:cNvPr id="7" name="Down Arrow 6"/>
            <p:cNvSpPr/>
            <p:nvPr/>
          </p:nvSpPr>
          <p:spPr>
            <a:xfrm>
              <a:off x="4585648" y="2286000"/>
              <a:ext cx="76200" cy="12192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98784" y="358140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mg</a:t>
              </a:r>
              <a:endParaRPr lang="en-US"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286000" y="533400"/>
            <a:ext cx="412292" cy="685800"/>
            <a:chOff x="2286000" y="1066800"/>
            <a:chExt cx="412292" cy="685800"/>
          </a:xfrm>
        </p:grpSpPr>
        <p:sp>
          <p:nvSpPr>
            <p:cNvPr id="10" name="Down Arrow 9"/>
            <p:cNvSpPr/>
            <p:nvPr/>
          </p:nvSpPr>
          <p:spPr>
            <a:xfrm flipV="1">
              <a:off x="2438400" y="1371600"/>
              <a:ext cx="45719" cy="3810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0" y="1066800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701604" y="457200"/>
            <a:ext cx="412292" cy="762000"/>
            <a:chOff x="6902908" y="990600"/>
            <a:chExt cx="412292" cy="762000"/>
          </a:xfrm>
        </p:grpSpPr>
        <p:sp>
          <p:nvSpPr>
            <p:cNvPr id="11" name="Down Arrow 10"/>
            <p:cNvSpPr/>
            <p:nvPr/>
          </p:nvSpPr>
          <p:spPr>
            <a:xfrm flipH="1" flipV="1">
              <a:off x="7071361" y="1371600"/>
              <a:ext cx="64142" cy="3810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02908" y="990600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r>
                <a:rPr lang="en-US" baseline="-25000" dirty="0"/>
                <a:t>2</a:t>
              </a:r>
            </a:p>
          </p:txBody>
        </p:sp>
      </p:grpSp>
      <p:grpSp>
        <p:nvGrpSpPr>
          <p:cNvPr id="20" name="Group 34"/>
          <p:cNvGrpSpPr/>
          <p:nvPr/>
        </p:nvGrpSpPr>
        <p:grpSpPr>
          <a:xfrm>
            <a:off x="2514600" y="1459468"/>
            <a:ext cx="1981200" cy="369332"/>
            <a:chOff x="2514600" y="1295400"/>
            <a:chExt cx="1981200" cy="369332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2514600" y="1600200"/>
              <a:ext cx="19812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352800" y="1295400"/>
              <a:ext cx="489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L/2</a:t>
              </a:r>
              <a:endParaRPr lang="en-US" dirty="0"/>
            </a:p>
          </p:txBody>
        </p:sp>
      </p:grpSp>
      <p:grpSp>
        <p:nvGrpSpPr>
          <p:cNvPr id="21" name="Group 35"/>
          <p:cNvGrpSpPr/>
          <p:nvPr/>
        </p:nvGrpSpPr>
        <p:grpSpPr>
          <a:xfrm>
            <a:off x="2514600" y="1230868"/>
            <a:ext cx="4267200" cy="369332"/>
            <a:chOff x="228600" y="1535668"/>
            <a:chExt cx="4267200" cy="369332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228600" y="1600200"/>
              <a:ext cx="42672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352800" y="1535668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endParaRPr lang="en-US" dirty="0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2209800" y="1219200"/>
            <a:ext cx="4953000" cy="685800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533400" y="762000"/>
            <a:ext cx="1874519" cy="901522"/>
            <a:chOff x="533400" y="762000"/>
            <a:chExt cx="1874519" cy="901522"/>
          </a:xfrm>
        </p:grpSpPr>
        <p:grpSp>
          <p:nvGrpSpPr>
            <p:cNvPr id="16" name="Group 39"/>
            <p:cNvGrpSpPr/>
            <p:nvPr/>
          </p:nvGrpSpPr>
          <p:grpSpPr>
            <a:xfrm>
              <a:off x="533400" y="762000"/>
              <a:ext cx="1828799" cy="838200"/>
              <a:chOff x="2743200" y="609600"/>
              <a:chExt cx="1828799" cy="83820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2743200" y="609600"/>
                <a:ext cx="16123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Axis of rotation</a:t>
                </a:r>
                <a:endParaRPr lang="en-US" dirty="0"/>
              </a:p>
            </p:txBody>
          </p:sp>
          <p:cxnSp>
            <p:nvCxnSpPr>
              <p:cNvPr id="29" name="Straight Arrow Connector 28"/>
              <p:cNvCxnSpPr>
                <a:stCxn id="27" idx="2"/>
              </p:cNvCxnSpPr>
              <p:nvPr/>
            </p:nvCxnSpPr>
            <p:spPr>
              <a:xfrm rot="16200000" flipH="1">
                <a:off x="3826241" y="702041"/>
                <a:ext cx="468868" cy="102264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Oval 41"/>
            <p:cNvSpPr/>
            <p:nvPr/>
          </p:nvSpPr>
          <p:spPr>
            <a:xfrm>
              <a:off x="2362200" y="1587322"/>
              <a:ext cx="45719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872418"/>
              </p:ext>
            </p:extLst>
          </p:nvPr>
        </p:nvGraphicFramePr>
        <p:xfrm>
          <a:off x="278438" y="4957762"/>
          <a:ext cx="28162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7" name="Equation" r:id="rId3" imgW="1079280" imgH="215640" progId="Equation.3">
                  <p:embed/>
                </p:oleObj>
              </mc:Choice>
              <mc:Fallback>
                <p:oleObj name="Equation" r:id="rId3" imgW="107928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38" y="4957762"/>
                        <a:ext cx="2816225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0" y="3733800"/>
            <a:ext cx="3373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Net force in vertical direction is zero</a:t>
            </a:r>
            <a:endParaRPr lang="en-US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74069" y="4745063"/>
            <a:ext cx="1488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Net Torque = 0</a:t>
            </a:r>
            <a:endParaRPr lang="en-US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086639"/>
              </p:ext>
            </p:extLst>
          </p:nvPr>
        </p:nvGraphicFramePr>
        <p:xfrm>
          <a:off x="6616668" y="5264592"/>
          <a:ext cx="1484313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8" name="Equation" r:id="rId5" imgW="533160" imgH="253800" progId="Equation.3">
                  <p:embed/>
                </p:oleObj>
              </mc:Choice>
              <mc:Fallback>
                <p:oleObj name="Equation" r:id="rId5" imgW="533160" imgH="253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668" y="5264592"/>
                        <a:ext cx="1484313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030015"/>
              </p:ext>
            </p:extLst>
          </p:nvPr>
        </p:nvGraphicFramePr>
        <p:xfrm>
          <a:off x="353862" y="4127916"/>
          <a:ext cx="1497013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9" name="Equation" r:id="rId7" imgW="609480" imgH="253800" progId="Equation.3">
                  <p:embed/>
                </p:oleObj>
              </mc:Choice>
              <mc:Fallback>
                <p:oleObj name="Equation" r:id="rId7" imgW="609480" imgH="253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62" y="4127916"/>
                        <a:ext cx="1497013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732477"/>
              </p:ext>
            </p:extLst>
          </p:nvPr>
        </p:nvGraphicFramePr>
        <p:xfrm>
          <a:off x="6289647" y="6053554"/>
          <a:ext cx="261620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0" name="Equation" r:id="rId9" imgW="1002960" imgH="393480" progId="Equation.3">
                  <p:embed/>
                </p:oleObj>
              </mc:Choice>
              <mc:Fallback>
                <p:oleObj name="Equation" r:id="rId9" imgW="100296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9647" y="6053554"/>
                        <a:ext cx="2616200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0" y="71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Axis of Rotation at “N</a:t>
            </a:r>
            <a:r>
              <a:rPr lang="en-US" sz="2400" b="1" u="sng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to eliminate it from the torque equation 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7358825" y="1562100"/>
            <a:ext cx="1809341" cy="2911520"/>
            <a:chOff x="7290508" y="898480"/>
            <a:chExt cx="1809341" cy="2911520"/>
          </a:xfrm>
        </p:grpSpPr>
        <p:sp>
          <p:nvSpPr>
            <p:cNvPr id="52" name="Rectangle 51"/>
            <p:cNvSpPr/>
            <p:nvPr/>
          </p:nvSpPr>
          <p:spPr>
            <a:xfrm>
              <a:off x="7290508" y="898480"/>
              <a:ext cx="1809341" cy="291152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7290508" y="1159715"/>
              <a:ext cx="1809341" cy="2366370"/>
              <a:chOff x="7281272" y="753901"/>
              <a:chExt cx="1809341" cy="2366370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7627938" y="1246188"/>
                <a:ext cx="1293181" cy="1874083"/>
                <a:chOff x="259086" y="1004320"/>
                <a:chExt cx="1293181" cy="1874083"/>
              </a:xfrm>
            </p:grpSpPr>
            <p:cxnSp>
              <p:nvCxnSpPr>
                <p:cNvPr id="56" name="Straight Arrow Connector 55"/>
                <p:cNvCxnSpPr/>
                <p:nvPr/>
              </p:nvCxnSpPr>
              <p:spPr>
                <a:xfrm flipH="1">
                  <a:off x="381000" y="2005256"/>
                  <a:ext cx="927100" cy="0"/>
                </a:xfrm>
                <a:prstGeom prst="straightConnector1">
                  <a:avLst/>
                </a:prstGeom>
                <a:ln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/>
                <p:cNvCxnSpPr/>
                <p:nvPr/>
              </p:nvCxnSpPr>
              <p:spPr>
                <a:xfrm flipV="1">
                  <a:off x="381000" y="1220794"/>
                  <a:ext cx="0" cy="784319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Arc 57"/>
                <p:cNvSpPr/>
                <p:nvPr/>
              </p:nvSpPr>
              <p:spPr>
                <a:xfrm rot="7293388">
                  <a:off x="707451" y="1014360"/>
                  <a:ext cx="685800" cy="1003832"/>
                </a:xfrm>
                <a:prstGeom prst="arc">
                  <a:avLst>
                    <a:gd name="adj1" fmla="val 5933340"/>
                    <a:gd name="adj2" fmla="val 18744503"/>
                  </a:avLst>
                </a:prstGeom>
                <a:ln w="28575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aphicFrame>
              <p:nvGraphicFramePr>
                <p:cNvPr id="59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58211833"/>
                    </p:ext>
                  </p:extLst>
                </p:nvPr>
              </p:nvGraphicFramePr>
              <p:xfrm>
                <a:off x="733983" y="2158973"/>
                <a:ext cx="165100" cy="14763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371" name="معادلة" r:id="rId11" imgW="139680" imgH="164880" progId="Equation.3">
                        <p:embed/>
                      </p:oleObj>
                    </mc:Choice>
                    <mc:Fallback>
                      <p:oleObj name="معادلة" r:id="rId11" imgW="139680" imgH="1648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33983" y="2158973"/>
                              <a:ext cx="165100" cy="147638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0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21427255"/>
                    </p:ext>
                  </p:extLst>
                </p:nvPr>
              </p:nvGraphicFramePr>
              <p:xfrm>
                <a:off x="259086" y="1004320"/>
                <a:ext cx="246062" cy="1936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372" name="معادلة" r:id="rId13" imgW="215640" imgH="215640" progId="Equation.3">
                        <p:embed/>
                      </p:oleObj>
                    </mc:Choice>
                    <mc:Fallback>
                      <p:oleObj name="معادلة" r:id="rId13" imgW="215640" imgH="215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9086" y="1004320"/>
                              <a:ext cx="246062" cy="193675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1" name="Object 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7016769"/>
                    </p:ext>
                  </p:extLst>
                </p:nvPr>
              </p:nvGraphicFramePr>
              <p:xfrm>
                <a:off x="353777" y="2616029"/>
                <a:ext cx="1090612" cy="26237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373" name="معادلة" r:id="rId15" imgW="596880" imgH="215640" progId="Equation.3">
                        <p:embed/>
                      </p:oleObj>
                    </mc:Choice>
                    <mc:Fallback>
                      <p:oleObj name="معادلة" r:id="rId15" imgW="596880" imgH="215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3777" y="2616029"/>
                              <a:ext cx="1090612" cy="262374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55" name="TextBox 54"/>
              <p:cNvSpPr txBox="1"/>
              <p:nvPr/>
            </p:nvSpPr>
            <p:spPr>
              <a:xfrm>
                <a:off x="7281272" y="753901"/>
                <a:ext cx="1809341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400" b="1" u="sng" dirty="0" smtClean="0">
                    <a:solidFill>
                      <a:srgbClr val="0000FF"/>
                    </a:solidFill>
                  </a:rPr>
                  <a:t>Anti-clockwise torque</a:t>
                </a:r>
                <a:endParaRPr lang="ar-SA" sz="1400" b="1" u="sng" dirty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3923542" y="3496337"/>
            <a:ext cx="1778174" cy="2117597"/>
            <a:chOff x="3917393" y="3598924"/>
            <a:chExt cx="1778174" cy="2117597"/>
          </a:xfrm>
        </p:grpSpPr>
        <p:sp>
          <p:nvSpPr>
            <p:cNvPr id="63" name="Rectangle 62"/>
            <p:cNvSpPr/>
            <p:nvPr/>
          </p:nvSpPr>
          <p:spPr>
            <a:xfrm>
              <a:off x="3917393" y="3643307"/>
              <a:ext cx="1778174" cy="207321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4013026" y="3598924"/>
              <a:ext cx="1562274" cy="2073214"/>
              <a:chOff x="152013" y="1616896"/>
              <a:chExt cx="1562274" cy="2073214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377612" y="1862470"/>
                <a:ext cx="1336675" cy="1827640"/>
                <a:chOff x="377612" y="1047566"/>
                <a:chExt cx="1336675" cy="1827640"/>
              </a:xfrm>
            </p:grpSpPr>
            <p:cxnSp>
              <p:nvCxnSpPr>
                <p:cNvPr id="67" name="Straight Arrow Connector 66"/>
                <p:cNvCxnSpPr/>
                <p:nvPr/>
              </p:nvCxnSpPr>
              <p:spPr>
                <a:xfrm flipH="1">
                  <a:off x="787187" y="1373847"/>
                  <a:ext cx="927100" cy="0"/>
                </a:xfrm>
                <a:prstGeom prst="straightConnector1">
                  <a:avLst/>
                </a:prstGeom>
                <a:ln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/>
                <p:cNvCxnSpPr/>
                <p:nvPr/>
              </p:nvCxnSpPr>
              <p:spPr>
                <a:xfrm flipV="1">
                  <a:off x="817350" y="1376511"/>
                  <a:ext cx="0" cy="784319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Arc 68"/>
                <p:cNvSpPr/>
                <p:nvPr/>
              </p:nvSpPr>
              <p:spPr>
                <a:xfrm rot="7935223">
                  <a:off x="479175" y="1012758"/>
                  <a:ext cx="1157834" cy="1227450"/>
                </a:xfrm>
                <a:prstGeom prst="arc">
                  <a:avLst>
                    <a:gd name="adj1" fmla="val 12582200"/>
                    <a:gd name="adj2" fmla="val 18744503"/>
                  </a:avLst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aphicFrame>
              <p:nvGraphicFramePr>
                <p:cNvPr id="70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65958834"/>
                    </p:ext>
                  </p:extLst>
                </p:nvPr>
              </p:nvGraphicFramePr>
              <p:xfrm>
                <a:off x="1190413" y="1187986"/>
                <a:ext cx="150812" cy="2047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374" name="معادلة" r:id="rId17" imgW="126720" imgH="228600" progId="Equation.3">
                        <p:embed/>
                      </p:oleObj>
                    </mc:Choice>
                    <mc:Fallback>
                      <p:oleObj name="معادلة" r:id="rId17" imgW="12672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90413" y="1187986"/>
                              <a:ext cx="150812" cy="204787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71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79530266"/>
                    </p:ext>
                  </p:extLst>
                </p:nvPr>
              </p:nvGraphicFramePr>
              <p:xfrm>
                <a:off x="758734" y="2223777"/>
                <a:ext cx="276225" cy="1476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375" name="معادلة" r:id="rId19" imgW="241200" imgH="164880" progId="Equation.3">
                        <p:embed/>
                      </p:oleObj>
                    </mc:Choice>
                    <mc:Fallback>
                      <p:oleObj name="معادلة" r:id="rId19" imgW="241200" imgH="1648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58734" y="2223777"/>
                              <a:ext cx="276225" cy="147637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72" name="Object 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12414142"/>
                    </p:ext>
                  </p:extLst>
                </p:nvPr>
              </p:nvGraphicFramePr>
              <p:xfrm>
                <a:off x="377612" y="2487856"/>
                <a:ext cx="1108075" cy="3873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376" name="معادلة" r:id="rId21" imgW="749160" imgH="393480" progId="Equation.3">
                        <p:embed/>
                      </p:oleObj>
                    </mc:Choice>
                    <mc:Fallback>
                      <p:oleObj name="معادلة" r:id="rId21" imgW="749160" imgH="3934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7612" y="2487856"/>
                              <a:ext cx="1108075" cy="387350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66" name="TextBox 65"/>
              <p:cNvSpPr txBox="1"/>
              <p:nvPr/>
            </p:nvSpPr>
            <p:spPr>
              <a:xfrm>
                <a:off x="152013" y="1616896"/>
                <a:ext cx="1463157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400" b="1" u="sng" dirty="0" smtClean="0">
                    <a:solidFill>
                      <a:srgbClr val="0000FF"/>
                    </a:solidFill>
                  </a:rPr>
                  <a:t>Clockwise torque</a:t>
                </a:r>
                <a:endParaRPr lang="ar-SA" sz="1400" b="1" u="sng" dirty="0">
                  <a:solidFill>
                    <a:srgbClr val="0000FF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12864</TotalTime>
  <Words>4074</Words>
  <Application>Microsoft Office PowerPoint</Application>
  <PresentationFormat>On-screen Show (4:3)</PresentationFormat>
  <Paragraphs>388</Paragraphs>
  <Slides>52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6" baseType="lpstr">
      <vt:lpstr>Arial</vt:lpstr>
      <vt:lpstr>Calibri</vt:lpstr>
      <vt:lpstr>Comic Sans MS</vt:lpstr>
      <vt:lpstr>MathematicalPi-One</vt:lpstr>
      <vt:lpstr>MathePiSev</vt:lpstr>
      <vt:lpstr>Symbol</vt:lpstr>
      <vt:lpstr>Times New Roman</vt:lpstr>
      <vt:lpstr>TimesTen-Bold</vt:lpstr>
      <vt:lpstr>TimesTen-Italic</vt:lpstr>
      <vt:lpstr>TimesTen-Roman</vt:lpstr>
      <vt:lpstr>Wingdings</vt:lpstr>
      <vt:lpstr>Office Theme</vt:lpstr>
      <vt:lpstr>Equation</vt:lpstr>
      <vt:lpstr>معادلة</vt:lpstr>
      <vt:lpstr>Chapter 12</vt:lpstr>
      <vt:lpstr>Lecture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T-92-ch12 </vt:lpstr>
      <vt:lpstr>PowerPoint Presentation</vt:lpstr>
      <vt:lpstr>PowerPoint Presentation</vt:lpstr>
      <vt:lpstr>PowerPoint Presentation</vt:lpstr>
      <vt:lpstr>Lecture 2 Elasticity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T-102-ch12 </vt:lpstr>
      <vt:lpstr>PowerPoint Presentation</vt:lpstr>
      <vt:lpstr>PowerPoint Presentation</vt:lpstr>
      <vt:lpstr>PowerPoint Presentation</vt:lpstr>
      <vt:lpstr>T-101-ch12 </vt:lpstr>
      <vt:lpstr>T-101-ch12 </vt:lpstr>
      <vt:lpstr>T-92-ch12 </vt:lpstr>
      <vt:lpstr>T-92-ch12 </vt:lpstr>
      <vt:lpstr>T-91-ch12 </vt:lpstr>
      <vt:lpstr>T-91-ch12 </vt:lpstr>
      <vt:lpstr>T-82-ch12 </vt:lpstr>
      <vt:lpstr>T-82-ch12 </vt:lpstr>
      <vt:lpstr>T-81-ch12 </vt:lpstr>
      <vt:lpstr>T-81-ch12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</dc:title>
  <dc:creator>test</dc:creator>
  <cp:lastModifiedBy>Shankar Kunwar</cp:lastModifiedBy>
  <cp:revision>96</cp:revision>
  <dcterms:created xsi:type="dcterms:W3CDTF">2010-01-01T15:58:42Z</dcterms:created>
  <dcterms:modified xsi:type="dcterms:W3CDTF">2015-11-17T07:29:28Z</dcterms:modified>
</cp:coreProperties>
</file>