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15" r:id="rId2"/>
    <p:sldId id="325" r:id="rId3"/>
    <p:sldId id="313" r:id="rId4"/>
    <p:sldId id="340" r:id="rId5"/>
    <p:sldId id="341" r:id="rId6"/>
    <p:sldId id="342" r:id="rId7"/>
    <p:sldId id="343" r:id="rId8"/>
    <p:sldId id="344" r:id="rId9"/>
    <p:sldId id="345" r:id="rId10"/>
    <p:sldId id="346" r:id="rId11"/>
    <p:sldId id="347" r:id="rId12"/>
    <p:sldId id="316" r:id="rId13"/>
    <p:sldId id="326" r:id="rId14"/>
    <p:sldId id="330" r:id="rId15"/>
    <p:sldId id="327" r:id="rId16"/>
    <p:sldId id="352" r:id="rId17"/>
    <p:sldId id="331" r:id="rId18"/>
    <p:sldId id="338" r:id="rId19"/>
    <p:sldId id="339" r:id="rId20"/>
    <p:sldId id="328" r:id="rId21"/>
    <p:sldId id="336" r:id="rId22"/>
    <p:sldId id="350" r:id="rId23"/>
    <p:sldId id="280" r:id="rId24"/>
    <p:sldId id="349" r:id="rId25"/>
    <p:sldId id="263" r:id="rId26"/>
    <p:sldId id="353" r:id="rId27"/>
    <p:sldId id="324" r:id="rId28"/>
    <p:sldId id="335" r:id="rId29"/>
    <p:sldId id="351" r:id="rId30"/>
    <p:sldId id="284" r:id="rId31"/>
    <p:sldId id="277" r:id="rId32"/>
  </p:sldIdLst>
  <p:sldSz cx="9144000" cy="6858000" type="screen4x3"/>
  <p:notesSz cx="6640513" cy="99044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52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C:\Users\ICTC\Desktop\New%20Microsoft%20Excel%20Workshee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R1   vs   Z</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og"/>
            <c:dispRSqr val="0"/>
            <c:dispEq val="1"/>
            <c:trendlineLbl>
              <c:layout>
                <c:manualLayout>
                  <c:x val="1.8435695538057743E-2"/>
                  <c:y val="-0.60464931466899974"/>
                </c:manualLayout>
              </c:layout>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sz="1800" baseline="0"/>
                      <a:t>R1 = -6.976ln(Z) + 10.492</a:t>
                    </a:r>
                    <a:endParaRPr lang="en-US" sz="1800"/>
                  </a:p>
                </c:rich>
              </c:tx>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ورقة1!$P$6:$P$15</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ورقة1!$Q$6:$Q$15</c:f>
              <c:numCache>
                <c:formatCode>General</c:formatCode>
                <c:ptCount val="10"/>
                <c:pt idx="0">
                  <c:v>11</c:v>
                </c:pt>
                <c:pt idx="1">
                  <c:v>5.4</c:v>
                </c:pt>
                <c:pt idx="2">
                  <c:v>2.5</c:v>
                </c:pt>
                <c:pt idx="3">
                  <c:v>0.56000000000000005</c:v>
                </c:pt>
                <c:pt idx="4">
                  <c:v>-0.9</c:v>
                </c:pt>
                <c:pt idx="5">
                  <c:v>-2.1</c:v>
                </c:pt>
                <c:pt idx="6">
                  <c:v>-3.1</c:v>
                </c:pt>
                <c:pt idx="7">
                  <c:v>-3.9</c:v>
                </c:pt>
                <c:pt idx="8">
                  <c:v>-4.5999999999999996</c:v>
                </c:pt>
                <c:pt idx="9">
                  <c:v>-5.3</c:v>
                </c:pt>
              </c:numCache>
            </c:numRef>
          </c:yVal>
          <c:smooth val="0"/>
          <c:extLst>
            <c:ext xmlns:c16="http://schemas.microsoft.com/office/drawing/2014/chart" uri="{C3380CC4-5D6E-409C-BE32-E72D297353CC}">
              <c16:uniqueId val="{00000000-536C-4837-945C-5AADCD7BAF93}"/>
            </c:ext>
          </c:extLst>
        </c:ser>
        <c:dLbls>
          <c:showLegendKey val="0"/>
          <c:showVal val="0"/>
          <c:showCatName val="0"/>
          <c:showSerName val="0"/>
          <c:showPercent val="0"/>
          <c:showBubbleSize val="0"/>
        </c:dLbls>
        <c:axId val="75654128"/>
        <c:axId val="13917696"/>
      </c:scatterChart>
      <c:valAx>
        <c:axId val="756541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917696"/>
        <c:crosses val="autoZero"/>
        <c:crossBetween val="midCat"/>
      </c:valAx>
      <c:valAx>
        <c:axId val="1391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565412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4819" name="Rectangle 3"/>
          <p:cNvSpPr>
            <a:spLocks noGrp="1" noChangeArrowheads="1"/>
          </p:cNvSpPr>
          <p:nvPr>
            <p:ph type="dt" sz="quarter"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04B5929-C7B3-4CF5-AE9B-DF1E00473830}" type="datetimeFigureOut">
              <a:rPr lang="en-US"/>
              <a:pPr/>
              <a:t>3/19/2018</a:t>
            </a:fld>
            <a:endParaRPr lang="en-US"/>
          </a:p>
        </p:txBody>
      </p:sp>
      <p:sp>
        <p:nvSpPr>
          <p:cNvPr id="34820" name="Rectangle 4"/>
          <p:cNvSpPr>
            <a:spLocks noGrp="1" noChangeArrowheads="1"/>
          </p:cNvSpPr>
          <p:nvPr>
            <p:ph type="ftr" sz="quarter" idx="2"/>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4821" name="Rectangle 5"/>
          <p:cNvSpPr>
            <a:spLocks noGrp="1" noChangeArrowheads="1"/>
          </p:cNvSpPr>
          <p:nvPr>
            <p:ph type="sldNum" sz="quarter" idx="3"/>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A8AF6A2-8DF4-4813-AE07-C81EBDD2D77B}" type="slidenum">
              <a:rPr lang="en-US"/>
              <a:pPr/>
              <a:t>‹#›</a:t>
            </a:fld>
            <a:endParaRPr lang="en-US"/>
          </a:p>
        </p:txBody>
      </p:sp>
    </p:spTree>
    <p:extLst>
      <p:ext uri="{BB962C8B-B14F-4D97-AF65-F5344CB8AC3E}">
        <p14:creationId xmlns:p14="http://schemas.microsoft.com/office/powerpoint/2010/main" val="3776528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878138"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3795" name="Rectangle 3"/>
          <p:cNvSpPr>
            <a:spLocks noGrp="1" noChangeArrowheads="1"/>
          </p:cNvSpPr>
          <p:nvPr>
            <p:ph type="dt" idx="1"/>
          </p:nvPr>
        </p:nvSpPr>
        <p:spPr bwMode="auto">
          <a:xfrm>
            <a:off x="3760788" y="0"/>
            <a:ext cx="2878137" cy="495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9FFDC10-30A3-427D-9EFD-7484E4EF6B9B}" type="datetimeFigureOut">
              <a:rPr lang="en-US"/>
              <a:pPr/>
              <a:t>3/19/2018</a:t>
            </a:fld>
            <a:endParaRPr lang="en-US"/>
          </a:p>
        </p:txBody>
      </p:sp>
      <p:sp>
        <p:nvSpPr>
          <p:cNvPr id="33796" name="Rectangle 4"/>
          <p:cNvSpPr>
            <a:spLocks noGrp="1" noRot="1" noChangeAspect="1" noChangeArrowheads="1" noTextEdit="1"/>
          </p:cNvSpPr>
          <p:nvPr>
            <p:ph type="sldImg" idx="2"/>
          </p:nvPr>
        </p:nvSpPr>
        <p:spPr bwMode="auto">
          <a:xfrm>
            <a:off x="844550" y="742950"/>
            <a:ext cx="4953000" cy="371475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663575" y="4705350"/>
            <a:ext cx="5313363" cy="44561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798" name="Rectangle 6"/>
          <p:cNvSpPr>
            <a:spLocks noGrp="1" noChangeArrowheads="1"/>
          </p:cNvSpPr>
          <p:nvPr>
            <p:ph type="ftr" sz="quarter" idx="4"/>
          </p:nvPr>
        </p:nvSpPr>
        <p:spPr bwMode="auto">
          <a:xfrm>
            <a:off x="0" y="9407525"/>
            <a:ext cx="2878138"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33799" name="Rectangle 7"/>
          <p:cNvSpPr>
            <a:spLocks noGrp="1" noChangeArrowheads="1"/>
          </p:cNvSpPr>
          <p:nvPr>
            <p:ph type="sldNum" sz="quarter" idx="5"/>
          </p:nvPr>
        </p:nvSpPr>
        <p:spPr bwMode="auto">
          <a:xfrm>
            <a:off x="3760788" y="9407525"/>
            <a:ext cx="2878137" cy="4953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C49893C7-9C87-4AFB-BF47-519ADA928BCA}" type="slidenum">
              <a:rPr lang="en-US"/>
              <a:pPr/>
              <a:t>‹#›</a:t>
            </a:fld>
            <a:endParaRPr lang="en-US"/>
          </a:p>
        </p:txBody>
      </p:sp>
    </p:spTree>
    <p:extLst>
      <p:ext uri="{BB962C8B-B14F-4D97-AF65-F5344CB8AC3E}">
        <p14:creationId xmlns:p14="http://schemas.microsoft.com/office/powerpoint/2010/main" val="161282965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893C7-9C87-4AFB-BF47-519ADA928BCA}" type="slidenum">
              <a:rPr lang="en-US" smtClean="0"/>
              <a:pPr/>
              <a:t>3</a:t>
            </a:fld>
            <a:endParaRPr lang="en-US"/>
          </a:p>
        </p:txBody>
      </p:sp>
    </p:spTree>
    <p:extLst>
      <p:ext uri="{BB962C8B-B14F-4D97-AF65-F5344CB8AC3E}">
        <p14:creationId xmlns:p14="http://schemas.microsoft.com/office/powerpoint/2010/main" val="854314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32122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4737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86577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CA60906-9DCB-4F3D-B8D7-200228519162}" type="datetime1">
              <a:rPr lang="en-US" smtClean="0"/>
              <a:pPr>
                <a:defRPr/>
              </a:pPr>
              <a:t>3/19/2018</a:t>
            </a:fld>
            <a:endParaRPr lang="en-US"/>
          </a:p>
        </p:txBody>
      </p:sp>
      <p:sp>
        <p:nvSpPr>
          <p:cNvPr id="5"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6" name="Slide Number Placeholder 5"/>
          <p:cNvSpPr>
            <a:spLocks noGrp="1"/>
          </p:cNvSpPr>
          <p:nvPr>
            <p:ph type="sldNum" sz="quarter" idx="12"/>
          </p:nvPr>
        </p:nvSpPr>
        <p:spPr/>
        <p:txBody>
          <a:bodyPr/>
          <a:lstStyle>
            <a:lvl1pPr>
              <a:defRPr/>
            </a:lvl1pPr>
          </a:lstStyle>
          <a:p>
            <a:pPr>
              <a:defRPr/>
            </a:pPr>
            <a:fld id="{9007F508-4149-4A85-BE12-0F5F43FFE2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588E781-E518-49A7-97A4-A6BC5CA8E444}" type="datetime1">
              <a:rPr lang="en-US" smtClean="0"/>
              <a:pPr>
                <a:defRPr/>
              </a:pPr>
              <a:t>3/19/2018</a:t>
            </a:fld>
            <a:endParaRPr lang="en-US"/>
          </a:p>
        </p:txBody>
      </p:sp>
      <p:sp>
        <p:nvSpPr>
          <p:cNvPr id="5"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6" name="Slide Number Placeholder 5"/>
          <p:cNvSpPr>
            <a:spLocks noGrp="1"/>
          </p:cNvSpPr>
          <p:nvPr>
            <p:ph type="sldNum" sz="quarter" idx="12"/>
          </p:nvPr>
        </p:nvSpPr>
        <p:spPr/>
        <p:txBody>
          <a:bodyPr/>
          <a:lstStyle>
            <a:lvl1pPr>
              <a:defRPr/>
            </a:lvl1pPr>
          </a:lstStyle>
          <a:p>
            <a:pPr>
              <a:defRPr/>
            </a:pPr>
            <a:fld id="{BA49DD9A-C047-4812-903F-F0433A5C3B5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739A0CD-1864-4129-B27A-E9A3C0C25CD6}" type="datetime1">
              <a:rPr lang="en-US" smtClean="0"/>
              <a:pPr>
                <a:defRPr/>
              </a:pPr>
              <a:t>3/19/2018</a:t>
            </a:fld>
            <a:endParaRPr lang="en-US"/>
          </a:p>
        </p:txBody>
      </p:sp>
      <p:sp>
        <p:nvSpPr>
          <p:cNvPr id="5"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6" name="Slide Number Placeholder 5"/>
          <p:cNvSpPr>
            <a:spLocks noGrp="1"/>
          </p:cNvSpPr>
          <p:nvPr>
            <p:ph type="sldNum" sz="quarter" idx="12"/>
          </p:nvPr>
        </p:nvSpPr>
        <p:spPr/>
        <p:txBody>
          <a:bodyPr/>
          <a:lstStyle>
            <a:lvl1pPr>
              <a:defRPr/>
            </a:lvl1pPr>
          </a:lstStyle>
          <a:p>
            <a:pPr>
              <a:defRPr/>
            </a:pPr>
            <a:fld id="{067E827C-E98C-4F74-A6EA-D6875DE729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71CFD4-449A-4285-AE78-3B5213067954}" type="datetime1">
              <a:rPr lang="en-US" smtClean="0"/>
              <a:pPr>
                <a:defRPr/>
              </a:pPr>
              <a:t>3/19/2018</a:t>
            </a:fld>
            <a:endParaRPr lang="en-US"/>
          </a:p>
        </p:txBody>
      </p:sp>
      <p:sp>
        <p:nvSpPr>
          <p:cNvPr id="5"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6" name="Slide Number Placeholder 5"/>
          <p:cNvSpPr>
            <a:spLocks noGrp="1"/>
          </p:cNvSpPr>
          <p:nvPr>
            <p:ph type="sldNum" sz="quarter" idx="12"/>
          </p:nvPr>
        </p:nvSpPr>
        <p:spPr/>
        <p:txBody>
          <a:bodyPr/>
          <a:lstStyle>
            <a:lvl1pPr>
              <a:defRPr/>
            </a:lvl1pPr>
          </a:lstStyle>
          <a:p>
            <a:pPr>
              <a:defRPr/>
            </a:pPr>
            <a:fld id="{996B1363-73A3-4516-AB48-20D1D399138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0472F3-3C9C-43EE-9B80-236FFEBC9DF4}" type="datetime1">
              <a:rPr lang="en-US" smtClean="0"/>
              <a:pPr>
                <a:defRPr/>
              </a:pPr>
              <a:t>3/19/2018</a:t>
            </a:fld>
            <a:endParaRPr lang="en-US"/>
          </a:p>
        </p:txBody>
      </p:sp>
      <p:sp>
        <p:nvSpPr>
          <p:cNvPr id="5"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6" name="Slide Number Placeholder 5"/>
          <p:cNvSpPr>
            <a:spLocks noGrp="1"/>
          </p:cNvSpPr>
          <p:nvPr>
            <p:ph type="sldNum" sz="quarter" idx="12"/>
          </p:nvPr>
        </p:nvSpPr>
        <p:spPr/>
        <p:txBody>
          <a:bodyPr/>
          <a:lstStyle>
            <a:lvl1pPr>
              <a:defRPr/>
            </a:lvl1pPr>
          </a:lstStyle>
          <a:p>
            <a:pPr>
              <a:defRPr/>
            </a:pPr>
            <a:fld id="{935C972B-450D-47F5-9616-1E7DD440278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314D888-61B0-4611-841C-F4E6DCEE3C4A}" type="datetime1">
              <a:rPr lang="en-US" smtClean="0"/>
              <a:pPr>
                <a:defRPr/>
              </a:pPr>
              <a:t>3/19/2018</a:t>
            </a:fld>
            <a:endParaRPr lang="en-US"/>
          </a:p>
        </p:txBody>
      </p:sp>
      <p:sp>
        <p:nvSpPr>
          <p:cNvPr id="6"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7" name="Slide Number Placeholder 5"/>
          <p:cNvSpPr>
            <a:spLocks noGrp="1"/>
          </p:cNvSpPr>
          <p:nvPr>
            <p:ph type="sldNum" sz="quarter" idx="12"/>
          </p:nvPr>
        </p:nvSpPr>
        <p:spPr/>
        <p:txBody>
          <a:bodyPr/>
          <a:lstStyle>
            <a:lvl1pPr>
              <a:defRPr/>
            </a:lvl1pPr>
          </a:lstStyle>
          <a:p>
            <a:pPr>
              <a:defRPr/>
            </a:pPr>
            <a:fld id="{CA803E7C-8BF7-4E3E-930A-98037274E8B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7A1162-AC76-4C3B-9E48-A9CEAAEB276D}" type="datetime1">
              <a:rPr lang="en-US" smtClean="0"/>
              <a:pPr>
                <a:defRPr/>
              </a:pPr>
              <a:t>3/19/2018</a:t>
            </a:fld>
            <a:endParaRPr lang="en-US"/>
          </a:p>
        </p:txBody>
      </p:sp>
      <p:sp>
        <p:nvSpPr>
          <p:cNvPr id="8"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9" name="Slide Number Placeholder 5"/>
          <p:cNvSpPr>
            <a:spLocks noGrp="1"/>
          </p:cNvSpPr>
          <p:nvPr>
            <p:ph type="sldNum" sz="quarter" idx="12"/>
          </p:nvPr>
        </p:nvSpPr>
        <p:spPr/>
        <p:txBody>
          <a:bodyPr/>
          <a:lstStyle>
            <a:lvl1pPr>
              <a:defRPr/>
            </a:lvl1pPr>
          </a:lstStyle>
          <a:p>
            <a:pPr>
              <a:defRPr/>
            </a:pPr>
            <a:fld id="{AD1A2277-6B62-4ED8-9BDD-6380B2A7E42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BA7B787-DCE5-4A80-AD68-FFB8887E446F}" type="datetime1">
              <a:rPr lang="en-US" smtClean="0"/>
              <a:pPr>
                <a:defRPr/>
              </a:pPr>
              <a:t>3/19/2018</a:t>
            </a:fld>
            <a:endParaRPr lang="en-US"/>
          </a:p>
        </p:txBody>
      </p:sp>
      <p:sp>
        <p:nvSpPr>
          <p:cNvPr id="4"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5" name="Slide Number Placeholder 5"/>
          <p:cNvSpPr>
            <a:spLocks noGrp="1"/>
          </p:cNvSpPr>
          <p:nvPr>
            <p:ph type="sldNum" sz="quarter" idx="12"/>
          </p:nvPr>
        </p:nvSpPr>
        <p:spPr/>
        <p:txBody>
          <a:bodyPr/>
          <a:lstStyle>
            <a:lvl1pPr>
              <a:defRPr/>
            </a:lvl1pPr>
          </a:lstStyle>
          <a:p>
            <a:pPr>
              <a:defRPr/>
            </a:pPr>
            <a:fld id="{433B6944-A5AA-476E-BA74-81BE426BE65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8819B7-8DB7-4913-959F-1915B40ED526}" type="datetime1">
              <a:rPr lang="en-US" smtClean="0"/>
              <a:pPr>
                <a:defRPr/>
              </a:pPr>
              <a:t>3/19/2018</a:t>
            </a:fld>
            <a:endParaRPr lang="en-US"/>
          </a:p>
        </p:txBody>
      </p:sp>
      <p:sp>
        <p:nvSpPr>
          <p:cNvPr id="3"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4" name="Slide Number Placeholder 5"/>
          <p:cNvSpPr>
            <a:spLocks noGrp="1"/>
          </p:cNvSpPr>
          <p:nvPr>
            <p:ph type="sldNum" sz="quarter" idx="12"/>
          </p:nvPr>
        </p:nvSpPr>
        <p:spPr/>
        <p:txBody>
          <a:bodyPr/>
          <a:lstStyle>
            <a:lvl1pPr>
              <a:defRPr/>
            </a:lvl1pPr>
          </a:lstStyle>
          <a:p>
            <a:pPr>
              <a:defRPr/>
            </a:pPr>
            <a:fld id="{881DF69C-1AB5-4446-8E6F-715BBDD4D0B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A0C99E0-EC99-40C0-BAB0-F5B8EFCAEDC1}" type="datetime1">
              <a:rPr lang="en-US" smtClean="0"/>
              <a:pPr>
                <a:defRPr/>
              </a:pPr>
              <a:t>3/19/2018</a:t>
            </a:fld>
            <a:endParaRPr lang="en-US"/>
          </a:p>
        </p:txBody>
      </p:sp>
      <p:sp>
        <p:nvSpPr>
          <p:cNvPr id="6"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7" name="Slide Number Placeholder 5"/>
          <p:cNvSpPr>
            <a:spLocks noGrp="1"/>
          </p:cNvSpPr>
          <p:nvPr>
            <p:ph type="sldNum" sz="quarter" idx="12"/>
          </p:nvPr>
        </p:nvSpPr>
        <p:spPr/>
        <p:txBody>
          <a:bodyPr/>
          <a:lstStyle>
            <a:lvl1pPr>
              <a:defRPr/>
            </a:lvl1pPr>
          </a:lstStyle>
          <a:p>
            <a:pPr>
              <a:defRPr/>
            </a:pPr>
            <a:fld id="{D312A3C6-7D2D-4815-8438-1E4A0DE15AE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113343-72E3-4493-9952-6A15B20F2BCE}" type="datetime1">
              <a:rPr lang="en-US" smtClean="0"/>
              <a:pPr>
                <a:defRPr/>
              </a:pPr>
              <a:t>3/19/2018</a:t>
            </a:fld>
            <a:endParaRPr lang="en-US"/>
          </a:p>
        </p:txBody>
      </p:sp>
      <p:sp>
        <p:nvSpPr>
          <p:cNvPr id="6" name="Footer Placeholder 4"/>
          <p:cNvSpPr>
            <a:spLocks noGrp="1"/>
          </p:cNvSpPr>
          <p:nvPr>
            <p:ph type="ftr" sz="quarter" idx="11"/>
          </p:nvPr>
        </p:nvSpPr>
        <p:spPr/>
        <p:txBody>
          <a:bodyPr/>
          <a:lstStyle>
            <a:lvl1pPr>
              <a:defRPr/>
            </a:lvl1pPr>
          </a:lstStyle>
          <a:p>
            <a:r>
              <a:rPr lang="en-US" smtClean="0"/>
              <a:t>KFUPM, Physics Department        </a:t>
            </a:r>
            <a:endParaRPr lang="en-US"/>
          </a:p>
        </p:txBody>
      </p:sp>
      <p:sp>
        <p:nvSpPr>
          <p:cNvPr id="7" name="Slide Number Placeholder 5"/>
          <p:cNvSpPr>
            <a:spLocks noGrp="1"/>
          </p:cNvSpPr>
          <p:nvPr>
            <p:ph type="sldNum" sz="quarter" idx="12"/>
          </p:nvPr>
        </p:nvSpPr>
        <p:spPr/>
        <p:txBody>
          <a:bodyPr/>
          <a:lstStyle>
            <a:lvl1pPr>
              <a:defRPr/>
            </a:lvl1pPr>
          </a:lstStyle>
          <a:p>
            <a:pPr>
              <a:defRPr/>
            </a:pPr>
            <a:fld id="{F3F857EA-310E-41AC-889A-CABED3A256A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A69EEB1-75D6-48CE-8F7B-9C4B0E44D320}" type="datetime1">
              <a:rPr lang="en-US" smtClean="0"/>
              <a:pPr>
                <a:defRPr/>
              </a:pPr>
              <a:t>3/19/2018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smtClean="0"/>
              <a:t>KFUPM, Physics Department        </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3851F83F-5226-4A3A-A3BF-069F183241F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1</a:t>
            </a:fld>
            <a:endParaRPr lang="en-US"/>
          </a:p>
        </p:txBody>
      </p:sp>
      <p:sp>
        <p:nvSpPr>
          <p:cNvPr id="4" name="Rectangle 3"/>
          <p:cNvSpPr/>
          <p:nvPr/>
        </p:nvSpPr>
        <p:spPr>
          <a:xfrm>
            <a:off x="762000" y="1143000"/>
            <a:ext cx="7391400" cy="2403735"/>
          </a:xfrm>
          <a:prstGeom prst="rect">
            <a:avLst/>
          </a:prstGeom>
        </p:spPr>
        <p:txBody>
          <a:bodyPr wrap="square">
            <a:spAutoFit/>
          </a:bodyPr>
          <a:lstStyle/>
          <a:p>
            <a:pPr algn="ctr"/>
            <a:r>
              <a:rPr lang="en-US" sz="2800" b="1" dirty="0">
                <a:latin typeface="Times New Roman" panose="02020603050405020304" pitchFamily="18" charset="0"/>
                <a:cs typeface="Times New Roman" panose="02020603050405020304" pitchFamily="18" charset="0"/>
              </a:rPr>
              <a:t>Information entropies for Two-electron systems</a:t>
            </a:r>
            <a:endParaRPr lang="en-US" sz="2800" dirty="0">
              <a:latin typeface="Times New Roman" panose="02020603050405020304" pitchFamily="18" charset="0"/>
              <a:cs typeface="Times New Roman" panose="02020603050405020304" pitchFamily="18" charset="0"/>
            </a:endParaRPr>
          </a:p>
          <a:p>
            <a:pPr algn="ctr"/>
            <a:r>
              <a:rPr lang="en-US" sz="2800" b="1" dirty="0">
                <a:latin typeface="Times New Roman" pitchFamily="18" charset="0"/>
                <a:ea typeface="Times New Roman" panose="02020603050405020304" pitchFamily="18" charset="0"/>
                <a:cs typeface="Times New Roman" pitchFamily="18" charset="0"/>
              </a:rPr>
              <a:t/>
            </a:r>
            <a:br>
              <a:rPr lang="en-US" sz="2800" b="1" dirty="0">
                <a:latin typeface="Times New Roman" pitchFamily="18" charset="0"/>
                <a:ea typeface="Times New Roman" panose="02020603050405020304" pitchFamily="18" charset="0"/>
                <a:cs typeface="Times New Roman" pitchFamily="18" charset="0"/>
              </a:rPr>
            </a:br>
            <a:r>
              <a:rPr lang="en-US" sz="2800" b="1" dirty="0" smtClean="0">
                <a:latin typeface="Times New Roman" pitchFamily="18" charset="0"/>
                <a:cs typeface="Times New Roman" pitchFamily="18" charset="0"/>
              </a:rPr>
              <a:t>Ibraheem Nasser</a:t>
            </a:r>
          </a:p>
          <a:p>
            <a:pPr algn="ctr"/>
            <a:r>
              <a:rPr lang="en-US" sz="1400" b="1" dirty="0" smtClean="0">
                <a:latin typeface="Times New Roman" pitchFamily="18" charset="0"/>
                <a:cs typeface="Times New Roman" pitchFamily="18" charset="0"/>
              </a:rPr>
              <a:t> </a:t>
            </a:r>
          </a:p>
          <a:p>
            <a:pPr algn="ctr"/>
            <a:r>
              <a:rPr lang="en-US" sz="2000" b="1" dirty="0" smtClean="0">
                <a:latin typeface="Times New Roman" pitchFamily="18" charset="0"/>
                <a:cs typeface="Times New Roman" pitchFamily="18" charset="0"/>
              </a:rPr>
              <a:t>Department of Physics, KFUPM, Dhahran 31261, Saudi Arabia</a:t>
            </a:r>
          </a:p>
          <a:p>
            <a:pPr marL="0" marR="0" algn="ctr">
              <a:lnSpc>
                <a:spcPct val="115000"/>
              </a:lnSpc>
              <a:spcBef>
                <a:spcPts val="0"/>
              </a:spcBef>
              <a:spcAft>
                <a:spcPts val="0"/>
              </a:spcAft>
            </a:pP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5" name="Footer Placeholder 4"/>
          <p:cNvSpPr>
            <a:spLocks noGrp="1"/>
          </p:cNvSpPr>
          <p:nvPr>
            <p:ph type="ftr" sz="quarter" idx="11"/>
          </p:nvPr>
        </p:nvSpPr>
        <p:spPr>
          <a:xfrm>
            <a:off x="3124200" y="6356350"/>
            <a:ext cx="3276600" cy="365125"/>
          </a:xfrm>
        </p:spPr>
        <p:txBody>
          <a:bodyPr/>
          <a:lstStyle/>
          <a:p>
            <a:r>
              <a:rPr lang="en-US" smtClean="0"/>
              <a:t>KFUPM, Physics Department        </a:t>
            </a:r>
            <a:endParaRPr lang="en-US" dirty="0"/>
          </a:p>
        </p:txBody>
      </p:sp>
      <p:sp>
        <p:nvSpPr>
          <p:cNvPr id="6" name="Date Placeholder 5"/>
          <p:cNvSpPr>
            <a:spLocks noGrp="1"/>
          </p:cNvSpPr>
          <p:nvPr>
            <p:ph type="dt" sz="half" idx="10"/>
          </p:nvPr>
        </p:nvSpPr>
        <p:spPr/>
        <p:txBody>
          <a:bodyPr/>
          <a:lstStyle/>
          <a:p>
            <a:pPr>
              <a:defRPr/>
            </a:pPr>
            <a:fld id="{7C1E6F3A-E20E-4A5E-88B8-189CF725A2C7}" type="datetime1">
              <a:rPr lang="en-US" smtClean="0"/>
              <a:pPr>
                <a:defRPr/>
              </a:pPr>
              <a:t>3/19/2018</a:t>
            </a:fld>
            <a:endParaRPr lang="en-US" dirty="0"/>
          </a:p>
        </p:txBody>
      </p:sp>
    </p:spTree>
    <p:extLst>
      <p:ext uri="{BB962C8B-B14F-4D97-AF65-F5344CB8AC3E}">
        <p14:creationId xmlns:p14="http://schemas.microsoft.com/office/powerpoint/2010/main" val="3201455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BF8CF2D-266B-486D-96F5-4C37F9314A45}"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10</a:t>
            </a:fld>
            <a:endParaRPr lang="en-US"/>
          </a:p>
        </p:txBody>
      </p:sp>
      <p:pic>
        <p:nvPicPr>
          <p:cNvPr id="5" name="Picture 4"/>
          <p:cNvPicPr>
            <a:picLocks noChangeAspect="1"/>
          </p:cNvPicPr>
          <p:nvPr/>
        </p:nvPicPr>
        <p:blipFill>
          <a:blip r:embed="rId2"/>
          <a:stretch>
            <a:fillRect/>
          </a:stretch>
        </p:blipFill>
        <p:spPr>
          <a:xfrm>
            <a:off x="1401660" y="791159"/>
            <a:ext cx="6340680" cy="5275681"/>
          </a:xfrm>
          <a:prstGeom prst="rect">
            <a:avLst/>
          </a:prstGeom>
        </p:spPr>
      </p:pic>
    </p:spTree>
    <p:extLst>
      <p:ext uri="{BB962C8B-B14F-4D97-AF65-F5344CB8AC3E}">
        <p14:creationId xmlns:p14="http://schemas.microsoft.com/office/powerpoint/2010/main" val="3592772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091ED1C-E4CD-42C7-BD86-0638529FBA54}"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11</a:t>
            </a:fld>
            <a:endParaRPr lang="en-US"/>
          </a:p>
        </p:txBody>
      </p:sp>
      <p:pic>
        <p:nvPicPr>
          <p:cNvPr id="8" name="Picture 7"/>
          <p:cNvPicPr>
            <a:picLocks noChangeAspect="1"/>
          </p:cNvPicPr>
          <p:nvPr/>
        </p:nvPicPr>
        <p:blipFill>
          <a:blip r:embed="rId2"/>
          <a:stretch>
            <a:fillRect/>
          </a:stretch>
        </p:blipFill>
        <p:spPr>
          <a:xfrm>
            <a:off x="191924" y="164759"/>
            <a:ext cx="8760151" cy="6528481"/>
          </a:xfrm>
          <a:prstGeom prst="rect">
            <a:avLst/>
          </a:prstGeom>
        </p:spPr>
      </p:pic>
    </p:spTree>
    <p:extLst>
      <p:ext uri="{BB962C8B-B14F-4D97-AF65-F5344CB8AC3E}">
        <p14:creationId xmlns:p14="http://schemas.microsoft.com/office/powerpoint/2010/main" val="374387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KFUPM, Physics Department        </a:t>
            </a:r>
            <a:endParaRPr lang="en-US"/>
          </a:p>
        </p:txBody>
      </p:sp>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12</a:t>
            </a:fld>
            <a:endParaRPr lang="en-US"/>
          </a:p>
        </p:txBody>
      </p:sp>
      <p:sp>
        <p:nvSpPr>
          <p:cNvPr id="5" name="Date Placeholder 4"/>
          <p:cNvSpPr>
            <a:spLocks noGrp="1"/>
          </p:cNvSpPr>
          <p:nvPr>
            <p:ph type="dt" sz="half" idx="10"/>
          </p:nvPr>
        </p:nvSpPr>
        <p:spPr/>
        <p:txBody>
          <a:bodyPr/>
          <a:lstStyle/>
          <a:p>
            <a:pPr>
              <a:defRPr/>
            </a:pPr>
            <a:fld id="{2F15694A-716E-4D1E-A40D-0E7F18CF7C45}" type="datetime1">
              <a:rPr lang="en-US" smtClean="0"/>
              <a:pPr>
                <a:defRPr/>
              </a:pPr>
              <a:t>3/19/2018</a:t>
            </a:fld>
            <a:endParaRPr lang="en-US"/>
          </a:p>
        </p:txBody>
      </p:sp>
      <p:pic>
        <p:nvPicPr>
          <p:cNvPr id="4" name="Picture 3"/>
          <p:cNvPicPr>
            <a:picLocks noChangeAspect="1"/>
          </p:cNvPicPr>
          <p:nvPr/>
        </p:nvPicPr>
        <p:blipFill>
          <a:blip r:embed="rId2"/>
          <a:stretch>
            <a:fillRect/>
          </a:stretch>
        </p:blipFill>
        <p:spPr>
          <a:xfrm>
            <a:off x="457200" y="609600"/>
            <a:ext cx="8221686" cy="5149697"/>
          </a:xfrm>
          <a:prstGeom prst="rect">
            <a:avLst/>
          </a:prstGeom>
        </p:spPr>
      </p:pic>
    </p:spTree>
    <p:extLst>
      <p:ext uri="{BB962C8B-B14F-4D97-AF65-F5344CB8AC3E}">
        <p14:creationId xmlns:p14="http://schemas.microsoft.com/office/powerpoint/2010/main" val="326667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71F9A2E-BA92-4340-930C-D42B14F2E6A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13</a:t>
            </a:fld>
            <a:endParaRPr lang="en-US"/>
          </a:p>
        </p:txBody>
      </p:sp>
      <p:pic>
        <p:nvPicPr>
          <p:cNvPr id="6" name="Picture 5"/>
          <p:cNvPicPr>
            <a:picLocks noChangeAspect="1"/>
          </p:cNvPicPr>
          <p:nvPr/>
        </p:nvPicPr>
        <p:blipFill>
          <a:blip r:embed="rId2"/>
          <a:stretch>
            <a:fillRect/>
          </a:stretch>
        </p:blipFill>
        <p:spPr>
          <a:xfrm>
            <a:off x="381000" y="785812"/>
            <a:ext cx="8382000" cy="52863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FA5A8F5-A9EC-4F8E-894C-14E578AE5648}"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14</a:t>
            </a:fld>
            <a:endParaRPr lang="en-US"/>
          </a:p>
        </p:txBody>
      </p:sp>
      <p:pic>
        <p:nvPicPr>
          <p:cNvPr id="6" name="Picture 5"/>
          <p:cNvPicPr>
            <a:picLocks noChangeAspect="1"/>
          </p:cNvPicPr>
          <p:nvPr/>
        </p:nvPicPr>
        <p:blipFill>
          <a:blip r:embed="rId2"/>
          <a:stretch>
            <a:fillRect/>
          </a:stretch>
        </p:blipFill>
        <p:spPr>
          <a:xfrm>
            <a:off x="152400" y="1600200"/>
            <a:ext cx="8849838" cy="945840"/>
          </a:xfrm>
          <a:prstGeom prst="rect">
            <a:avLst/>
          </a:prstGeom>
        </p:spPr>
      </p:pic>
    </p:spTree>
    <p:extLst>
      <p:ext uri="{BB962C8B-B14F-4D97-AF65-F5344CB8AC3E}">
        <p14:creationId xmlns:p14="http://schemas.microsoft.com/office/powerpoint/2010/main" val="701184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F5E02DE-38E8-4B10-AC00-308EBB85A1D0}"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15</a:t>
            </a:fld>
            <a:endParaRPr lang="en-US"/>
          </a:p>
        </p:txBody>
      </p:sp>
      <p:pic>
        <p:nvPicPr>
          <p:cNvPr id="5" name="Picture 4"/>
          <p:cNvPicPr>
            <a:picLocks noChangeAspect="1"/>
          </p:cNvPicPr>
          <p:nvPr/>
        </p:nvPicPr>
        <p:blipFill>
          <a:blip r:embed="rId2"/>
          <a:stretch>
            <a:fillRect/>
          </a:stretch>
        </p:blipFill>
        <p:spPr>
          <a:xfrm>
            <a:off x="152400" y="2885076"/>
            <a:ext cx="8686800" cy="103345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8819B7-8DB7-4913-959F-1915B40ED52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16</a:t>
            </a:fld>
            <a:endParaRPr lang="en-US"/>
          </a:p>
        </p:txBody>
      </p:sp>
      <p:sp>
        <p:nvSpPr>
          <p:cNvPr id="9" name="Rectangle 8"/>
          <p:cNvSpPr/>
          <p:nvPr/>
        </p:nvSpPr>
        <p:spPr>
          <a:xfrm>
            <a:off x="1371600" y="1295400"/>
            <a:ext cx="6781800" cy="2677656"/>
          </a:xfrm>
          <a:prstGeom prst="rect">
            <a:avLst/>
          </a:prstGeom>
        </p:spPr>
        <p:txBody>
          <a:bodyPr wrap="square">
            <a:spAutoFit/>
          </a:bodyPr>
          <a:lstStyle/>
          <a:p>
            <a:pPr algn="ctr"/>
            <a:r>
              <a:rPr lang="en-US" sz="2800" dirty="0" smtClean="0">
                <a:latin typeface="Times New Roman" pitchFamily="18" charset="0"/>
                <a:cs typeface="Times New Roman" pitchFamily="18" charset="0"/>
              </a:rPr>
              <a:t>In atomic physics </a:t>
            </a:r>
          </a:p>
          <a:p>
            <a:pPr algn="just"/>
            <a:r>
              <a:rPr lang="en-US" sz="2800" dirty="0" smtClean="0">
                <a:latin typeface="Times New Roman" pitchFamily="18" charset="0"/>
                <a:cs typeface="Times New Roman" pitchFamily="18" charset="0"/>
              </a:rPr>
              <a:t>It is known that entropy is a gauge for providing the information about the localization, extent, spread, shape and uncertainty of the electronic density distribution of states in the respective spaces. </a:t>
            </a:r>
            <a:endParaRPr lang="en-US" sz="28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D3DA41-89BE-4165-B971-02B604D3A63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17</a:t>
            </a:fld>
            <a:endParaRPr lang="en-US"/>
          </a:p>
        </p:txBody>
      </p:sp>
      <p:pic>
        <p:nvPicPr>
          <p:cNvPr id="5" name="Picture 4"/>
          <p:cNvPicPr>
            <a:picLocks noChangeAspect="1"/>
          </p:cNvPicPr>
          <p:nvPr/>
        </p:nvPicPr>
        <p:blipFill>
          <a:blip r:embed="rId2"/>
          <a:stretch>
            <a:fillRect/>
          </a:stretch>
        </p:blipFill>
        <p:spPr>
          <a:xfrm>
            <a:off x="838200" y="1000125"/>
            <a:ext cx="7081837" cy="5137606"/>
          </a:xfrm>
          <a:prstGeom prst="rect">
            <a:avLst/>
          </a:prstGeom>
        </p:spPr>
      </p:pic>
    </p:spTree>
    <p:extLst>
      <p:ext uri="{BB962C8B-B14F-4D97-AF65-F5344CB8AC3E}">
        <p14:creationId xmlns:p14="http://schemas.microsoft.com/office/powerpoint/2010/main" val="4046070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82BB177-D64F-4371-AFB2-3B7553EFEEB9}"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18</a:t>
            </a:fld>
            <a:endParaRPr lang="en-US"/>
          </a:p>
        </p:txBody>
      </p:sp>
      <p:pic>
        <p:nvPicPr>
          <p:cNvPr id="6" name="Picture 5"/>
          <p:cNvPicPr>
            <a:picLocks noChangeAspect="1"/>
          </p:cNvPicPr>
          <p:nvPr/>
        </p:nvPicPr>
        <p:blipFill>
          <a:blip r:embed="rId2"/>
          <a:stretch>
            <a:fillRect/>
          </a:stretch>
        </p:blipFill>
        <p:spPr>
          <a:xfrm>
            <a:off x="247544" y="1615919"/>
            <a:ext cx="8648911" cy="3626161"/>
          </a:xfrm>
          <a:prstGeom prst="rect">
            <a:avLst/>
          </a:prstGeom>
        </p:spPr>
      </p:pic>
    </p:spTree>
    <p:extLst>
      <p:ext uri="{BB962C8B-B14F-4D97-AF65-F5344CB8AC3E}">
        <p14:creationId xmlns:p14="http://schemas.microsoft.com/office/powerpoint/2010/main" val="128454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E4D330D-146B-4E51-AACC-8AFA43953FB8}"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19</a:t>
            </a:fld>
            <a:endParaRPr lang="en-US"/>
          </a:p>
        </p:txBody>
      </p:sp>
      <p:pic>
        <p:nvPicPr>
          <p:cNvPr id="5" name="Picture 4"/>
          <p:cNvPicPr>
            <a:picLocks noChangeAspect="1"/>
          </p:cNvPicPr>
          <p:nvPr/>
        </p:nvPicPr>
        <p:blipFill>
          <a:blip r:embed="rId2"/>
          <a:stretch>
            <a:fillRect/>
          </a:stretch>
        </p:blipFill>
        <p:spPr>
          <a:xfrm>
            <a:off x="1059584" y="1752600"/>
            <a:ext cx="6898409" cy="1905000"/>
          </a:xfrm>
          <a:prstGeom prst="rect">
            <a:avLst/>
          </a:prstGeom>
        </p:spPr>
      </p:pic>
    </p:spTree>
    <p:extLst>
      <p:ext uri="{BB962C8B-B14F-4D97-AF65-F5344CB8AC3E}">
        <p14:creationId xmlns:p14="http://schemas.microsoft.com/office/powerpoint/2010/main" val="395989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KFUPM, Physics Department        </a:t>
            </a:r>
            <a:endParaRPr lang="en-US" dirty="0"/>
          </a:p>
        </p:txBody>
      </p:sp>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2</a:t>
            </a:fld>
            <a:endParaRPr lang="en-US"/>
          </a:p>
        </p:txBody>
      </p:sp>
      <p:sp>
        <p:nvSpPr>
          <p:cNvPr id="8" name="Date Placeholder 7"/>
          <p:cNvSpPr>
            <a:spLocks noGrp="1"/>
          </p:cNvSpPr>
          <p:nvPr>
            <p:ph type="dt" sz="half" idx="10"/>
          </p:nvPr>
        </p:nvSpPr>
        <p:spPr/>
        <p:txBody>
          <a:bodyPr/>
          <a:lstStyle/>
          <a:p>
            <a:pPr>
              <a:defRPr/>
            </a:pPr>
            <a:fld id="{61DA7365-E39F-4294-8802-78BBAAC69D13}" type="datetime1">
              <a:rPr lang="en-US" smtClean="0"/>
              <a:pPr>
                <a:defRPr/>
              </a:pPr>
              <a:t>3/19/2018</a:t>
            </a:fld>
            <a:endParaRPr lang="en-US"/>
          </a:p>
        </p:txBody>
      </p:sp>
      <p:sp>
        <p:nvSpPr>
          <p:cNvPr id="5" name="Rectangle 4"/>
          <p:cNvSpPr/>
          <p:nvPr/>
        </p:nvSpPr>
        <p:spPr>
          <a:xfrm>
            <a:off x="762000" y="751344"/>
            <a:ext cx="7543800" cy="5047536"/>
          </a:xfrm>
          <a:prstGeom prst="rect">
            <a:avLst/>
          </a:prstGeom>
        </p:spPr>
        <p:txBody>
          <a:bodyPr wrap="square">
            <a:spAutoFit/>
          </a:bodyPr>
          <a:lstStyle/>
          <a:p>
            <a:pPr algn="just"/>
            <a:r>
              <a:rPr lang="en-US" sz="2300" dirty="0" smtClean="0">
                <a:latin typeface="Times New Roman" panose="02020603050405020304" pitchFamily="18" charset="0"/>
                <a:ea typeface="Times New Roman" panose="02020603050405020304" pitchFamily="18" charset="0"/>
                <a:cs typeface="Times New Roman" panose="02020603050405020304" pitchFamily="18" charset="0"/>
              </a:rPr>
              <a:t>Abstract: In </a:t>
            </a:r>
            <a:r>
              <a:rPr lang="en-US" sz="2300" dirty="0">
                <a:latin typeface="Times New Roman" panose="02020603050405020304" pitchFamily="18" charset="0"/>
                <a:ea typeface="Times New Roman" panose="02020603050405020304" pitchFamily="18" charset="0"/>
                <a:cs typeface="Times New Roman" panose="02020603050405020304" pitchFamily="18" charset="0"/>
              </a:rPr>
              <a:t>atomic systems, the Schrödinger equation for two electrons, for example the He-like atoms, could be solved approximately using the variational method incorporated with trial functions. Depend on the form of the trial functions, the eigenvalues could be calculated using the solution of the Schrödinger equation in spherical or Hylleraas coordinates. The solution gives the optimum wavefunctions, that one can used to calculate the information entropies (Shannon, Fisher, Rényi, Tsallis, etc.). The information entropy is a trigger for providing the information about the localization, extent, spread, shape and uncertainty of the electronic density distribution of states in r- or p- spaces. In this seminar, we will give an overview about our latest work regarding Rényi entropy for He-like atoms.</a:t>
            </a:r>
            <a:endParaRPr lang="en-US"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06795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67EBEA9-0215-4187-96C2-C4364A172902}"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20</a:t>
            </a:fld>
            <a:endParaRPr lang="en-US"/>
          </a:p>
        </p:txBody>
      </p:sp>
      <p:pic>
        <p:nvPicPr>
          <p:cNvPr id="5" name="Picture 4"/>
          <p:cNvPicPr>
            <a:picLocks noChangeAspect="1"/>
          </p:cNvPicPr>
          <p:nvPr/>
        </p:nvPicPr>
        <p:blipFill rotWithShape="1">
          <a:blip r:embed="rId2"/>
          <a:srcRect b="35000"/>
          <a:stretch/>
        </p:blipFill>
        <p:spPr>
          <a:xfrm>
            <a:off x="627530" y="685800"/>
            <a:ext cx="7866530" cy="29718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F531725-11F8-4AEC-8B35-34EA0DC42900}"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21</a:t>
            </a:fld>
            <a:endParaRPr lang="en-US"/>
          </a:p>
        </p:txBody>
      </p:sp>
      <p:pic>
        <p:nvPicPr>
          <p:cNvPr id="5" name="Picture 4"/>
          <p:cNvPicPr>
            <a:picLocks noChangeAspect="1"/>
          </p:cNvPicPr>
          <p:nvPr/>
        </p:nvPicPr>
        <p:blipFill>
          <a:blip r:embed="rId2"/>
          <a:stretch>
            <a:fillRect/>
          </a:stretch>
        </p:blipFill>
        <p:spPr>
          <a:xfrm>
            <a:off x="191924" y="1055639"/>
            <a:ext cx="8760151" cy="4746721"/>
          </a:xfrm>
          <a:prstGeom prst="rect">
            <a:avLst/>
          </a:prstGeom>
        </p:spPr>
      </p:pic>
    </p:spTree>
    <p:extLst>
      <p:ext uri="{BB962C8B-B14F-4D97-AF65-F5344CB8AC3E}">
        <p14:creationId xmlns:p14="http://schemas.microsoft.com/office/powerpoint/2010/main" val="317855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8819B7-8DB7-4913-959F-1915B40ED52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22</a:t>
            </a:fld>
            <a:endParaRPr lang="en-US"/>
          </a:p>
        </p:txBody>
      </p:sp>
      <p:pic>
        <p:nvPicPr>
          <p:cNvPr id="1026" name="Picture 2"/>
          <p:cNvPicPr>
            <a:picLocks noChangeAspect="1" noChangeArrowheads="1"/>
          </p:cNvPicPr>
          <p:nvPr/>
        </p:nvPicPr>
        <p:blipFill>
          <a:blip r:embed="rId2"/>
          <a:srcRect l="3484" t="2238" r="6805" b="11015"/>
          <a:stretch>
            <a:fillRect/>
          </a:stretch>
        </p:blipFill>
        <p:spPr bwMode="auto">
          <a:xfrm>
            <a:off x="609600" y="762000"/>
            <a:ext cx="7848600" cy="4800600"/>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94E329C2-A453-4840-A0FC-C85E35B736A1}" type="slidenum">
              <a:rPr lang="en-US"/>
              <a:pPr>
                <a:defRPr/>
              </a:pPr>
              <a:t>23</a:t>
            </a:fld>
            <a:endParaRPr lang="en-US"/>
          </a:p>
        </p:txBody>
      </p:sp>
      <p:sp>
        <p:nvSpPr>
          <p:cNvPr id="2" name="Footer Placeholder 1"/>
          <p:cNvSpPr>
            <a:spLocks noGrp="1"/>
          </p:cNvSpPr>
          <p:nvPr>
            <p:ph type="ftr" sz="quarter" idx="11"/>
          </p:nvPr>
        </p:nvSpPr>
        <p:spPr/>
        <p:txBody>
          <a:bodyPr/>
          <a:lstStyle/>
          <a:p>
            <a:r>
              <a:rPr lang="en-US" smtClean="0"/>
              <a:t>KFUPM, Physics Department        </a:t>
            </a:r>
            <a:endParaRPr lang="en-US"/>
          </a:p>
        </p:txBody>
      </p:sp>
      <p:sp>
        <p:nvSpPr>
          <p:cNvPr id="5" name="Date Placeholder 4"/>
          <p:cNvSpPr>
            <a:spLocks noGrp="1"/>
          </p:cNvSpPr>
          <p:nvPr>
            <p:ph type="dt" sz="half" idx="10"/>
          </p:nvPr>
        </p:nvSpPr>
        <p:spPr/>
        <p:txBody>
          <a:bodyPr/>
          <a:lstStyle/>
          <a:p>
            <a:pPr>
              <a:defRPr/>
            </a:pPr>
            <a:fld id="{0F1B657F-C700-439C-BA8B-BEC28C4B450C}" type="datetime1">
              <a:rPr lang="en-US" smtClean="0"/>
              <a:pPr>
                <a:defRPr/>
              </a:pPr>
              <a:t>3/19/2018</a:t>
            </a:fld>
            <a:endParaRPr lang="en-US"/>
          </a:p>
        </p:txBody>
      </p:sp>
      <p:pic>
        <p:nvPicPr>
          <p:cNvPr id="2050" name="Picture 2"/>
          <p:cNvPicPr>
            <a:picLocks noChangeAspect="1" noChangeArrowheads="1"/>
          </p:cNvPicPr>
          <p:nvPr/>
        </p:nvPicPr>
        <p:blipFill>
          <a:blip r:embed="rId3"/>
          <a:srcRect l="2101" r="2101" b="3806"/>
          <a:stretch>
            <a:fillRect/>
          </a:stretch>
        </p:blipFill>
        <p:spPr bwMode="auto">
          <a:xfrm>
            <a:off x="228600" y="1614488"/>
            <a:ext cx="8686800" cy="3490912"/>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8819B7-8DB7-4913-959F-1915B40ED52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24</a:t>
            </a:fld>
            <a:endParaRPr lang="en-US"/>
          </a:p>
        </p:txBody>
      </p:sp>
      <p:pic>
        <p:nvPicPr>
          <p:cNvPr id="5122" name="Picture 2"/>
          <p:cNvPicPr>
            <a:picLocks noChangeAspect="1" noChangeArrowheads="1"/>
          </p:cNvPicPr>
          <p:nvPr/>
        </p:nvPicPr>
        <p:blipFill>
          <a:blip r:embed="rId2"/>
          <a:srcRect/>
          <a:stretch>
            <a:fillRect/>
          </a:stretch>
        </p:blipFill>
        <p:spPr bwMode="auto">
          <a:xfrm>
            <a:off x="228600" y="1672791"/>
            <a:ext cx="7543800" cy="366458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F10B6F93-B147-488C-9D3C-B06A3C6D4D97}" type="slidenum">
              <a:rPr lang="en-US"/>
              <a:pPr>
                <a:defRPr/>
              </a:pPr>
              <a:t>25</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6" name="Date Placeholder 5"/>
          <p:cNvSpPr>
            <a:spLocks noGrp="1"/>
          </p:cNvSpPr>
          <p:nvPr>
            <p:ph type="dt" sz="half" idx="10"/>
          </p:nvPr>
        </p:nvSpPr>
        <p:spPr/>
        <p:txBody>
          <a:bodyPr/>
          <a:lstStyle/>
          <a:p>
            <a:pPr>
              <a:defRPr/>
            </a:pPr>
            <a:fld id="{CDCDF3F9-E8ED-42B5-9AA1-051EC14EEA51}" type="datetime1">
              <a:rPr lang="en-US" smtClean="0"/>
              <a:pPr>
                <a:defRPr/>
              </a:pPr>
              <a:t>3/19/2018</a:t>
            </a:fld>
            <a:endParaRPr lang="en-US"/>
          </a:p>
        </p:txBody>
      </p:sp>
      <p:pic>
        <p:nvPicPr>
          <p:cNvPr id="1028" name="Picture 4"/>
          <p:cNvPicPr>
            <a:picLocks noChangeAspect="1" noChangeArrowheads="1"/>
          </p:cNvPicPr>
          <p:nvPr/>
        </p:nvPicPr>
        <p:blipFill>
          <a:blip r:embed="rId3"/>
          <a:srcRect t="22565"/>
          <a:stretch>
            <a:fillRect/>
          </a:stretch>
        </p:blipFill>
        <p:spPr bwMode="auto">
          <a:xfrm>
            <a:off x="685800" y="228600"/>
            <a:ext cx="7791450" cy="5676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7F8819B7-8DB7-4913-959F-1915B40ED526}"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26</a:t>
            </a:fld>
            <a:endParaRPr lang="en-US"/>
          </a:p>
        </p:txBody>
      </p:sp>
      <p:graphicFrame>
        <p:nvGraphicFramePr>
          <p:cNvPr id="5" name="Chart 4"/>
          <p:cNvGraphicFramePr>
            <a:graphicFrameLocks/>
          </p:cNvGraphicFramePr>
          <p:nvPr>
            <p:extLst>
              <p:ext uri="{D42A27DB-BD31-4B8C-83A1-F6EECF244321}">
                <p14:modId xmlns:p14="http://schemas.microsoft.com/office/powerpoint/2010/main" val="3110876989"/>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47083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KFUPM, Physics Department        </a:t>
            </a:r>
            <a:endParaRPr lang="en-US"/>
          </a:p>
        </p:txBody>
      </p:sp>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27</a:t>
            </a:fld>
            <a:endParaRPr lang="en-US"/>
          </a:p>
        </p:txBody>
      </p:sp>
      <p:sp>
        <p:nvSpPr>
          <p:cNvPr id="5" name="Date Placeholder 4"/>
          <p:cNvSpPr>
            <a:spLocks noGrp="1"/>
          </p:cNvSpPr>
          <p:nvPr>
            <p:ph type="dt" sz="half" idx="10"/>
          </p:nvPr>
        </p:nvSpPr>
        <p:spPr/>
        <p:txBody>
          <a:bodyPr/>
          <a:lstStyle/>
          <a:p>
            <a:pPr>
              <a:defRPr/>
            </a:pPr>
            <a:fld id="{4AB257D4-089C-4A89-9340-A4B233452141}" type="datetime1">
              <a:rPr lang="en-US" smtClean="0"/>
              <a:pPr>
                <a:defRPr/>
              </a:pPr>
              <a:t>3/19/2018</a:t>
            </a:fld>
            <a:endParaRPr lang="en-US"/>
          </a:p>
        </p:txBody>
      </p:sp>
      <p:pic>
        <p:nvPicPr>
          <p:cNvPr id="2050" name="Picture 2"/>
          <p:cNvPicPr>
            <a:picLocks noChangeAspect="1" noChangeArrowheads="1"/>
          </p:cNvPicPr>
          <p:nvPr/>
        </p:nvPicPr>
        <p:blipFill>
          <a:blip r:embed="rId2"/>
          <a:srcRect/>
          <a:stretch>
            <a:fillRect/>
          </a:stretch>
        </p:blipFill>
        <p:spPr bwMode="auto">
          <a:xfrm>
            <a:off x="457200" y="152401"/>
            <a:ext cx="7849105" cy="5867400"/>
          </a:xfrm>
          <a:prstGeom prst="rect">
            <a:avLst/>
          </a:prstGeom>
          <a:noFill/>
          <a:ln w="9525">
            <a:noFill/>
            <a:miter lim="800000"/>
            <a:headEnd/>
            <a:tailEnd/>
          </a:ln>
          <a:effectLst/>
        </p:spPr>
      </p:pic>
    </p:spTree>
    <p:extLst>
      <p:ext uri="{BB962C8B-B14F-4D97-AF65-F5344CB8AC3E}">
        <p14:creationId xmlns:p14="http://schemas.microsoft.com/office/powerpoint/2010/main" val="10071077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8BD51665-C58A-4240-B9DE-1FC1EAF72FA7}" type="datetime1">
              <a:rPr lang="en-US" smtClean="0"/>
              <a:pPr>
                <a:defRPr/>
              </a:pPr>
              <a:t>3/19/2018</a:t>
            </a:fld>
            <a:endParaRPr lang="en-US"/>
          </a:p>
        </p:txBody>
      </p:sp>
      <p:sp>
        <p:nvSpPr>
          <p:cNvPr id="4" name="Footer Placeholder 3"/>
          <p:cNvSpPr>
            <a:spLocks noGrp="1"/>
          </p:cNvSpPr>
          <p:nvPr>
            <p:ph type="ftr" sz="quarter" idx="11"/>
          </p:nvPr>
        </p:nvSpPr>
        <p:spPr/>
        <p:txBody>
          <a:bodyPr/>
          <a:lstStyle/>
          <a:p>
            <a:r>
              <a:rPr lang="en-US" smtClean="0"/>
              <a:t>KFUPM, Physics Department        </a:t>
            </a:r>
            <a:endParaRPr lang="en-US"/>
          </a:p>
        </p:txBody>
      </p:sp>
      <p:sp>
        <p:nvSpPr>
          <p:cNvPr id="5" name="Slide Number Placeholder 4"/>
          <p:cNvSpPr>
            <a:spLocks noGrp="1"/>
          </p:cNvSpPr>
          <p:nvPr>
            <p:ph type="sldNum" sz="quarter" idx="12"/>
          </p:nvPr>
        </p:nvSpPr>
        <p:spPr/>
        <p:txBody>
          <a:bodyPr/>
          <a:lstStyle/>
          <a:p>
            <a:pPr>
              <a:defRPr/>
            </a:pPr>
            <a:fld id="{433B6944-A5AA-476E-BA74-81BE426BE658}" type="slidenum">
              <a:rPr lang="en-US" smtClean="0"/>
              <a:pPr>
                <a:defRPr/>
              </a:pPr>
              <a:t>28</a:t>
            </a:fld>
            <a:endParaRPr lang="en-US"/>
          </a:p>
        </p:txBody>
      </p:sp>
      <p:pic>
        <p:nvPicPr>
          <p:cNvPr id="6" name="Picture 2"/>
          <p:cNvPicPr>
            <a:picLocks noChangeAspect="1" noChangeArrowheads="1"/>
          </p:cNvPicPr>
          <p:nvPr/>
        </p:nvPicPr>
        <p:blipFill>
          <a:blip r:embed="rId2"/>
          <a:srcRect/>
          <a:stretch>
            <a:fillRect/>
          </a:stretch>
        </p:blipFill>
        <p:spPr bwMode="auto">
          <a:xfrm>
            <a:off x="2357438" y="1376363"/>
            <a:ext cx="4429125" cy="4105275"/>
          </a:xfrm>
          <a:prstGeom prst="rect">
            <a:avLst/>
          </a:prstGeom>
          <a:noFill/>
          <a:ln w="9525">
            <a:noFill/>
            <a:miter lim="800000"/>
            <a:headEnd/>
            <a:tailEnd/>
          </a:ln>
          <a:effectLst/>
        </p:spPr>
      </p:pic>
    </p:spTree>
    <p:extLst>
      <p:ext uri="{BB962C8B-B14F-4D97-AF65-F5344CB8AC3E}">
        <p14:creationId xmlns:p14="http://schemas.microsoft.com/office/powerpoint/2010/main" val="184318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5BA7B787-DCE5-4A80-AD68-FFB8887E446F}" type="datetime1">
              <a:rPr lang="en-US" smtClean="0"/>
              <a:pPr>
                <a:defRPr/>
              </a:pPr>
              <a:t>3/19/2018</a:t>
            </a:fld>
            <a:endParaRPr lang="en-US"/>
          </a:p>
        </p:txBody>
      </p:sp>
      <p:sp>
        <p:nvSpPr>
          <p:cNvPr id="4" name="Footer Placeholder 3"/>
          <p:cNvSpPr>
            <a:spLocks noGrp="1"/>
          </p:cNvSpPr>
          <p:nvPr>
            <p:ph type="ftr" sz="quarter" idx="11"/>
          </p:nvPr>
        </p:nvSpPr>
        <p:spPr/>
        <p:txBody>
          <a:bodyPr/>
          <a:lstStyle/>
          <a:p>
            <a:r>
              <a:rPr lang="en-US" smtClean="0"/>
              <a:t>KFUPM, Physics Department        </a:t>
            </a:r>
            <a:endParaRPr lang="en-US"/>
          </a:p>
        </p:txBody>
      </p:sp>
      <p:sp>
        <p:nvSpPr>
          <p:cNvPr id="5" name="Slide Number Placeholder 4"/>
          <p:cNvSpPr>
            <a:spLocks noGrp="1"/>
          </p:cNvSpPr>
          <p:nvPr>
            <p:ph type="sldNum" sz="quarter" idx="12"/>
          </p:nvPr>
        </p:nvSpPr>
        <p:spPr/>
        <p:txBody>
          <a:bodyPr/>
          <a:lstStyle/>
          <a:p>
            <a:pPr>
              <a:defRPr/>
            </a:pPr>
            <a:fld id="{433B6944-A5AA-476E-BA74-81BE426BE658}" type="slidenum">
              <a:rPr lang="en-US" smtClean="0"/>
              <a:pPr>
                <a:defRPr/>
              </a:pPr>
              <a:t>29</a:t>
            </a:fld>
            <a:endParaRPr lang="en-US"/>
          </a:p>
        </p:txBody>
      </p:sp>
      <p:pic>
        <p:nvPicPr>
          <p:cNvPr id="3075" name="Picture 3"/>
          <p:cNvPicPr>
            <a:picLocks noChangeAspect="1" noChangeArrowheads="1"/>
          </p:cNvPicPr>
          <p:nvPr/>
        </p:nvPicPr>
        <p:blipFill>
          <a:blip r:embed="rId2"/>
          <a:srcRect/>
          <a:stretch>
            <a:fillRect/>
          </a:stretch>
        </p:blipFill>
        <p:spPr bwMode="auto">
          <a:xfrm>
            <a:off x="2338388" y="2000250"/>
            <a:ext cx="4467225" cy="285750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200" y="6356350"/>
            <a:ext cx="3429000" cy="365125"/>
          </a:xfrm>
        </p:spPr>
        <p:txBody>
          <a:bodyPr/>
          <a:lstStyle/>
          <a:p>
            <a:r>
              <a:rPr lang="en-US" smtClean="0"/>
              <a:t>KFUPM, Physics Department        </a:t>
            </a:r>
            <a:endParaRPr lang="en-US" dirty="0"/>
          </a:p>
        </p:txBody>
      </p:sp>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3</a:t>
            </a:fld>
            <a:endParaRPr lang="en-US"/>
          </a:p>
        </p:txBody>
      </p:sp>
      <p:sp>
        <p:nvSpPr>
          <p:cNvPr id="5" name="Rectangle 4"/>
          <p:cNvSpPr/>
          <p:nvPr/>
        </p:nvSpPr>
        <p:spPr>
          <a:xfrm>
            <a:off x="838200" y="1219200"/>
            <a:ext cx="7010400" cy="658642"/>
          </a:xfrm>
          <a:prstGeom prst="rect">
            <a:avLst/>
          </a:prstGeom>
        </p:spPr>
        <p:txBody>
          <a:bodyPr wrap="square">
            <a:spAutoFit/>
          </a:bodyPr>
          <a:lstStyle/>
          <a:p>
            <a:pPr marL="0" marR="0">
              <a:lnSpc>
                <a:spcPct val="115000"/>
              </a:lnSpc>
              <a:spcBef>
                <a:spcPts val="0"/>
              </a:spcBef>
              <a:spcAft>
                <a:spcPts val="1000"/>
              </a:spcAft>
            </a:pPr>
            <a:r>
              <a:rPr lang="en-US" sz="1600" b="1" dirty="0">
                <a:latin typeface="Times New Roman" panose="02020603050405020304" pitchFamily="18" charset="0"/>
                <a:ea typeface="Times New Roman" panose="02020603050405020304" pitchFamily="18" charset="0"/>
              </a:rPr>
              <a:t/>
            </a:r>
            <a:br>
              <a:rPr lang="en-US" sz="1600" b="1" dirty="0">
                <a:latin typeface="Times New Roman" panose="02020603050405020304" pitchFamily="18" charset="0"/>
                <a:ea typeface="Times New Roman" panose="02020603050405020304" pitchFamily="18" charset="0"/>
              </a:rPr>
            </a:br>
            <a:r>
              <a:rPr lang="en-US" sz="1600" b="1" dirty="0">
                <a:latin typeface="Times New Roman" panose="02020603050405020304" pitchFamily="18" charset="0"/>
                <a:ea typeface="Times New Roman" panose="02020603050405020304" pitchFamily="18" charset="0"/>
                <a:cs typeface="Arial" panose="020B0604020202020204" pitchFamily="34" charset="0"/>
              </a:rPr>
              <a:t> </a:t>
            </a:r>
            <a:endParaRPr lang="en-US" sz="14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7" name="Date Placeholder 6"/>
          <p:cNvSpPr>
            <a:spLocks noGrp="1"/>
          </p:cNvSpPr>
          <p:nvPr>
            <p:ph type="dt" sz="half" idx="10"/>
          </p:nvPr>
        </p:nvSpPr>
        <p:spPr/>
        <p:txBody>
          <a:bodyPr/>
          <a:lstStyle/>
          <a:p>
            <a:pPr>
              <a:defRPr/>
            </a:pPr>
            <a:fld id="{EAC074C9-DFCC-46B4-85F6-DFDBF658755E}" type="datetime1">
              <a:rPr lang="en-US" smtClean="0"/>
              <a:pPr>
                <a:defRPr/>
              </a:pPr>
              <a:t>3/19/2018</a:t>
            </a:fld>
            <a:endParaRPr lang="en-US"/>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066800"/>
            <a:ext cx="7239000" cy="4648200"/>
          </a:xfrm>
          <a:prstGeom prst="rect">
            <a:avLst/>
          </a:prstGeom>
          <a:noFill/>
          <a:ln>
            <a:noFill/>
          </a:ln>
        </p:spPr>
      </p:pic>
    </p:spTree>
    <p:extLst>
      <p:ext uri="{BB962C8B-B14F-4D97-AF65-F5344CB8AC3E}">
        <p14:creationId xmlns:p14="http://schemas.microsoft.com/office/powerpoint/2010/main" val="11163527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881DF69C-1AB5-4446-8E6F-715BBDD4D0B6}" type="slidenum">
              <a:rPr lang="en-US" smtClean="0"/>
              <a:pPr>
                <a:defRPr/>
              </a:pPr>
              <a:t>30</a:t>
            </a:fld>
            <a:endParaRPr lang="en-US"/>
          </a:p>
        </p:txBody>
      </p:sp>
      <p:sp>
        <p:nvSpPr>
          <p:cNvPr id="38913" name="Rectangle 1"/>
          <p:cNvSpPr>
            <a:spLocks noChangeArrowheads="1"/>
          </p:cNvSpPr>
          <p:nvPr/>
        </p:nvSpPr>
        <p:spPr bwMode="auto">
          <a:xfrm>
            <a:off x="997904" y="611345"/>
            <a:ext cx="7460296" cy="20467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Future work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lvl="0" eaLnBrk="0" hangingPunct="0">
              <a:buFont typeface="Wingdings" pitchFamily="2" charset="2"/>
              <a:buChar char="Ø"/>
            </a:pPr>
            <a:r>
              <a:rPr kumimoji="0" lang="en-US" sz="32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Applied different  effective potentials.</a:t>
            </a:r>
          </a:p>
          <a:p>
            <a:pPr lvl="0" eaLnBrk="0" hangingPunct="0">
              <a:buFont typeface="Wingdings" pitchFamily="2" charset="2"/>
              <a:buChar char="Ø"/>
            </a:pPr>
            <a:r>
              <a:rPr lang="en-US" sz="3200" dirty="0" smtClean="0">
                <a:latin typeface="Times New Roman" pitchFamily="18" charset="0"/>
                <a:ea typeface="Times New Roman" pitchFamily="18" charset="0"/>
                <a:cs typeface="Times New Roman" pitchFamily="18" charset="0"/>
              </a:rPr>
              <a:t>   Study another definitions of entropy.</a:t>
            </a:r>
            <a:endParaRPr kumimoji="0" lang="en-US" sz="3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sz="1600" b="0" i="0" u="none" strike="noStrike" cap="none" normalizeH="0" baseline="0" dirty="0" smtClean="0">
              <a:ln>
                <a:noFill/>
              </a:ln>
              <a:solidFill>
                <a:schemeClr val="tx1"/>
              </a:solidFill>
              <a:effectLst/>
              <a:latin typeface="+mj-lt"/>
              <a:cs typeface="Arial" pitchFamily="34" charset="0"/>
            </a:endParaRPr>
          </a:p>
        </p:txBody>
      </p:sp>
      <p:sp>
        <p:nvSpPr>
          <p:cNvPr id="4" name="Footer Placeholder 3"/>
          <p:cNvSpPr>
            <a:spLocks noGrp="1"/>
          </p:cNvSpPr>
          <p:nvPr>
            <p:ph type="ftr" sz="quarter" idx="11"/>
          </p:nvPr>
        </p:nvSpPr>
        <p:spPr/>
        <p:txBody>
          <a:bodyPr/>
          <a:lstStyle/>
          <a:p>
            <a:r>
              <a:rPr lang="en-US" smtClean="0"/>
              <a:t>KFUPM, Physics Department        </a:t>
            </a:r>
            <a:endParaRPr lang="en-US"/>
          </a:p>
        </p:txBody>
      </p:sp>
      <p:sp>
        <p:nvSpPr>
          <p:cNvPr id="5" name="Date Placeholder 4"/>
          <p:cNvSpPr>
            <a:spLocks noGrp="1"/>
          </p:cNvSpPr>
          <p:nvPr>
            <p:ph type="dt" sz="half" idx="10"/>
          </p:nvPr>
        </p:nvSpPr>
        <p:spPr/>
        <p:txBody>
          <a:bodyPr/>
          <a:lstStyle/>
          <a:p>
            <a:pPr>
              <a:defRPr/>
            </a:pPr>
            <a:fld id="{FB79C3CF-534B-4366-8984-7565602DAF3D}" type="datetime1">
              <a:rPr lang="en-US" smtClean="0"/>
              <a:pPr>
                <a:defRPr/>
              </a:pPr>
              <a:t>3/19/2018</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BABF9D19-DB27-4AD6-B182-D59DC6E3FE63}" type="slidenum">
              <a:rPr lang="en-US"/>
              <a:pPr>
                <a:defRPr/>
              </a:pPr>
              <a:t>31</a:t>
            </a:fld>
            <a:endParaRPr lang="en-US"/>
          </a:p>
        </p:txBody>
      </p:sp>
      <p:sp>
        <p:nvSpPr>
          <p:cNvPr id="2" name="Rectangle 1"/>
          <p:cNvSpPr/>
          <p:nvPr/>
        </p:nvSpPr>
        <p:spPr>
          <a:xfrm>
            <a:off x="914400" y="1707634"/>
            <a:ext cx="6781800" cy="1323439"/>
          </a:xfrm>
          <a:prstGeom prst="rect">
            <a:avLst/>
          </a:prstGeom>
        </p:spPr>
        <p:txBody>
          <a:bodyPr wrap="square">
            <a:spAutoFit/>
          </a:bodyPr>
          <a:lstStyle/>
          <a:p>
            <a:pPr algn="ctr"/>
            <a:r>
              <a:rPr lang="en-US" sz="8000" b="1" i="1" dirty="0"/>
              <a:t>Thank you</a:t>
            </a:r>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6" name="Date Placeholder 5"/>
          <p:cNvSpPr>
            <a:spLocks noGrp="1"/>
          </p:cNvSpPr>
          <p:nvPr>
            <p:ph type="dt" sz="half" idx="10"/>
          </p:nvPr>
        </p:nvSpPr>
        <p:spPr/>
        <p:txBody>
          <a:bodyPr/>
          <a:lstStyle/>
          <a:p>
            <a:pPr>
              <a:defRPr/>
            </a:pPr>
            <a:fld id="{EE91CBBD-4AAF-4B9E-A7D7-96DEC3E7AEE4}" type="datetime1">
              <a:rPr lang="en-US" smtClean="0"/>
              <a:pPr>
                <a:defRPr/>
              </a:pPr>
              <a:t>3/19/2018</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8BA663F-6FF2-4C94-941B-52835C60AF7A}"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4</a:t>
            </a:fld>
            <a:endParaRPr lang="en-US"/>
          </a:p>
        </p:txBody>
      </p:sp>
      <p:sp>
        <p:nvSpPr>
          <p:cNvPr id="5" name="Rectangle 4"/>
          <p:cNvSpPr/>
          <p:nvPr/>
        </p:nvSpPr>
        <p:spPr>
          <a:xfrm>
            <a:off x="609600" y="501651"/>
            <a:ext cx="7467600" cy="2677656"/>
          </a:xfrm>
          <a:prstGeom prst="rect">
            <a:avLst/>
          </a:prstGeom>
        </p:spPr>
        <p:txBody>
          <a:bodyPr wrap="square">
            <a:spAutoFit/>
          </a:bodyPr>
          <a:lstStyle/>
          <a:p>
            <a:pPr algn="ctr"/>
            <a:r>
              <a:rPr lang="en-US" sz="2400" b="1" dirty="0">
                <a:solidFill>
                  <a:srgbClr val="000000"/>
                </a:solidFill>
                <a:latin typeface="Times New Roman" panose="02020603050405020304" pitchFamily="18" charset="0"/>
              </a:rPr>
              <a:t>Schrödinger Equation for the Helium-like </a:t>
            </a:r>
            <a:r>
              <a:rPr lang="en-US" sz="2400" b="1" dirty="0" smtClean="0">
                <a:solidFill>
                  <a:srgbClr val="000000"/>
                </a:solidFill>
                <a:latin typeface="Times New Roman" panose="02020603050405020304" pitchFamily="18" charset="0"/>
              </a:rPr>
              <a:t>Atoms</a:t>
            </a:r>
          </a:p>
          <a:p>
            <a:endParaRPr lang="en-US" b="1" dirty="0">
              <a:solidFill>
                <a:srgbClr val="000000"/>
              </a:solidFill>
              <a:latin typeface="Times New Roman" panose="02020603050405020304" pitchFamily="18" charset="0"/>
            </a:endParaRPr>
          </a:p>
          <a:p>
            <a:endParaRPr lang="en-US" b="1" dirty="0" smtClean="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smtClean="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smtClean="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b="1" dirty="0" smtClean="0">
                <a:solidFill>
                  <a:srgbClr val="000000"/>
                </a:solidFill>
                <a:latin typeface="Times New Roman" panose="02020603050405020304" pitchFamily="18" charset="0"/>
              </a:rPr>
              <a:t> </a:t>
            </a:r>
            <a:endParaRPr lang="en-US" dirty="0"/>
          </a:p>
        </p:txBody>
      </p:sp>
      <p:pic>
        <p:nvPicPr>
          <p:cNvPr id="6" name="Picture 5"/>
          <p:cNvPicPr>
            <a:picLocks noChangeAspect="1"/>
          </p:cNvPicPr>
          <p:nvPr/>
        </p:nvPicPr>
        <p:blipFill>
          <a:blip r:embed="rId2"/>
          <a:stretch>
            <a:fillRect/>
          </a:stretch>
        </p:blipFill>
        <p:spPr>
          <a:xfrm>
            <a:off x="3251025" y="2171748"/>
            <a:ext cx="2641950" cy="2596080"/>
          </a:xfrm>
          <a:prstGeom prst="rect">
            <a:avLst/>
          </a:prstGeom>
        </p:spPr>
      </p:pic>
    </p:spTree>
    <p:extLst>
      <p:ext uri="{BB962C8B-B14F-4D97-AF65-F5344CB8AC3E}">
        <p14:creationId xmlns:p14="http://schemas.microsoft.com/office/powerpoint/2010/main" val="60726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F2BF94D-ED99-4DFE-B752-2A938E409451}"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5</a:t>
            </a:fld>
            <a:endParaRPr lang="en-US"/>
          </a:p>
        </p:txBody>
      </p:sp>
      <p:pic>
        <p:nvPicPr>
          <p:cNvPr id="5" name="Picture 4"/>
          <p:cNvPicPr>
            <a:picLocks noChangeAspect="1"/>
          </p:cNvPicPr>
          <p:nvPr/>
        </p:nvPicPr>
        <p:blipFill>
          <a:blip r:embed="rId2"/>
          <a:stretch>
            <a:fillRect/>
          </a:stretch>
        </p:blipFill>
        <p:spPr>
          <a:xfrm>
            <a:off x="122399" y="1626359"/>
            <a:ext cx="8899201" cy="3605281"/>
          </a:xfrm>
          <a:prstGeom prst="rect">
            <a:avLst/>
          </a:prstGeom>
        </p:spPr>
      </p:pic>
    </p:spTree>
    <p:extLst>
      <p:ext uri="{BB962C8B-B14F-4D97-AF65-F5344CB8AC3E}">
        <p14:creationId xmlns:p14="http://schemas.microsoft.com/office/powerpoint/2010/main" val="198368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96BAB90-F5F3-452D-9FB0-37F336FEF76C}"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6</a:t>
            </a:fld>
            <a:endParaRPr lang="en-US"/>
          </a:p>
        </p:txBody>
      </p:sp>
      <p:pic>
        <p:nvPicPr>
          <p:cNvPr id="5" name="Picture 4"/>
          <p:cNvPicPr>
            <a:picLocks noChangeAspect="1"/>
          </p:cNvPicPr>
          <p:nvPr/>
        </p:nvPicPr>
        <p:blipFill>
          <a:blip r:embed="rId2"/>
          <a:stretch>
            <a:fillRect/>
          </a:stretch>
        </p:blipFill>
        <p:spPr>
          <a:xfrm>
            <a:off x="457200" y="2103120"/>
            <a:ext cx="8550495" cy="2651760"/>
          </a:xfrm>
          <a:prstGeom prst="rect">
            <a:avLst/>
          </a:prstGeom>
        </p:spPr>
      </p:pic>
    </p:spTree>
    <p:extLst>
      <p:ext uri="{BB962C8B-B14F-4D97-AF65-F5344CB8AC3E}">
        <p14:creationId xmlns:p14="http://schemas.microsoft.com/office/powerpoint/2010/main" val="32190563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303F4E0-0442-433C-A522-BF79083B4843}"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7</a:t>
            </a:fld>
            <a:endParaRPr lang="en-US"/>
          </a:p>
        </p:txBody>
      </p:sp>
      <p:pic>
        <p:nvPicPr>
          <p:cNvPr id="5" name="Picture 4"/>
          <p:cNvPicPr>
            <a:picLocks noChangeAspect="1"/>
          </p:cNvPicPr>
          <p:nvPr/>
        </p:nvPicPr>
        <p:blipFill>
          <a:blip r:embed="rId2"/>
          <a:stretch>
            <a:fillRect/>
          </a:stretch>
        </p:blipFill>
        <p:spPr>
          <a:xfrm>
            <a:off x="304801" y="2231880"/>
            <a:ext cx="8534400" cy="2394240"/>
          </a:xfrm>
          <a:prstGeom prst="rect">
            <a:avLst/>
          </a:prstGeom>
        </p:spPr>
      </p:pic>
    </p:spTree>
    <p:extLst>
      <p:ext uri="{BB962C8B-B14F-4D97-AF65-F5344CB8AC3E}">
        <p14:creationId xmlns:p14="http://schemas.microsoft.com/office/powerpoint/2010/main" val="380683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E627B9F-43AE-4B0C-A7DA-18362E1EC83B}"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8</a:t>
            </a:fld>
            <a:endParaRPr lang="en-US"/>
          </a:p>
        </p:txBody>
      </p:sp>
      <p:pic>
        <p:nvPicPr>
          <p:cNvPr id="5" name="Picture 4"/>
          <p:cNvPicPr>
            <a:picLocks noChangeAspect="1"/>
          </p:cNvPicPr>
          <p:nvPr/>
        </p:nvPicPr>
        <p:blipFill>
          <a:blip r:embed="rId2"/>
          <a:stretch>
            <a:fillRect/>
          </a:stretch>
        </p:blipFill>
        <p:spPr>
          <a:xfrm>
            <a:off x="1638045" y="2343240"/>
            <a:ext cx="5867910" cy="2171520"/>
          </a:xfrm>
          <a:prstGeom prst="rect">
            <a:avLst/>
          </a:prstGeom>
        </p:spPr>
      </p:pic>
    </p:spTree>
    <p:extLst>
      <p:ext uri="{BB962C8B-B14F-4D97-AF65-F5344CB8AC3E}">
        <p14:creationId xmlns:p14="http://schemas.microsoft.com/office/powerpoint/2010/main" val="5706301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574ABC91-B65D-439E-AF9E-B6E76AA2C242}" type="datetime1">
              <a:rPr lang="en-US" smtClean="0"/>
              <a:pPr>
                <a:defRPr/>
              </a:pPr>
              <a:t>3/19/2018</a:t>
            </a:fld>
            <a:endParaRPr lang="en-US"/>
          </a:p>
        </p:txBody>
      </p:sp>
      <p:sp>
        <p:nvSpPr>
          <p:cNvPr id="3" name="Footer Placeholder 2"/>
          <p:cNvSpPr>
            <a:spLocks noGrp="1"/>
          </p:cNvSpPr>
          <p:nvPr>
            <p:ph type="ftr" sz="quarter" idx="11"/>
          </p:nvPr>
        </p:nvSpPr>
        <p:spPr/>
        <p:txBody>
          <a:bodyPr/>
          <a:lstStyle/>
          <a:p>
            <a:r>
              <a:rPr lang="en-US" smtClean="0"/>
              <a:t>KFUPM, Physics Department        </a:t>
            </a:r>
            <a:endParaRPr lang="en-US"/>
          </a:p>
        </p:txBody>
      </p:sp>
      <p:sp>
        <p:nvSpPr>
          <p:cNvPr id="4" name="Slide Number Placeholder 3"/>
          <p:cNvSpPr>
            <a:spLocks noGrp="1"/>
          </p:cNvSpPr>
          <p:nvPr>
            <p:ph type="sldNum" sz="quarter" idx="12"/>
          </p:nvPr>
        </p:nvSpPr>
        <p:spPr/>
        <p:txBody>
          <a:bodyPr/>
          <a:lstStyle/>
          <a:p>
            <a:pPr>
              <a:defRPr/>
            </a:pPr>
            <a:fld id="{881DF69C-1AB5-4446-8E6F-715BBDD4D0B6}" type="slidenum">
              <a:rPr lang="en-US" smtClean="0"/>
              <a:pPr>
                <a:defRPr/>
              </a:pPr>
              <a:t>9</a:t>
            </a:fld>
            <a:endParaRPr lang="en-US"/>
          </a:p>
        </p:txBody>
      </p:sp>
      <p:pic>
        <p:nvPicPr>
          <p:cNvPr id="5" name="Picture 4"/>
          <p:cNvPicPr>
            <a:picLocks noChangeAspect="1"/>
          </p:cNvPicPr>
          <p:nvPr/>
        </p:nvPicPr>
        <p:blipFill>
          <a:blip r:embed="rId2"/>
          <a:stretch>
            <a:fillRect/>
          </a:stretch>
        </p:blipFill>
        <p:spPr>
          <a:xfrm>
            <a:off x="219734" y="1574159"/>
            <a:ext cx="8704531" cy="3709681"/>
          </a:xfrm>
          <a:prstGeom prst="rect">
            <a:avLst/>
          </a:prstGeom>
        </p:spPr>
      </p:pic>
    </p:spTree>
    <p:extLst>
      <p:ext uri="{BB962C8B-B14F-4D97-AF65-F5344CB8AC3E}">
        <p14:creationId xmlns:p14="http://schemas.microsoft.com/office/powerpoint/2010/main" val="26398771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1298</TotalTime>
  <Words>397</Words>
  <Application>Microsoft Office PowerPoint</Application>
  <PresentationFormat>On-screen Show (4:3)</PresentationFormat>
  <Paragraphs>117</Paragraphs>
  <Slides>31</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Scaling Behavior and Phase Transitions Phenomena  in  Atomic and Molecular systems</dc:title>
  <dc:creator>ITC</dc:creator>
  <cp:lastModifiedBy>ICTC</cp:lastModifiedBy>
  <cp:revision>231</cp:revision>
  <cp:lastPrinted>2017-09-18T14:12:11Z</cp:lastPrinted>
  <dcterms:created xsi:type="dcterms:W3CDTF">2013-09-18T21:39:51Z</dcterms:created>
  <dcterms:modified xsi:type="dcterms:W3CDTF">2018-03-19T07:12:45Z</dcterms:modified>
</cp:coreProperties>
</file>