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4"/>
  </p:notesMasterIdLst>
  <p:sldIdLst>
    <p:sldId id="256" r:id="rId2"/>
    <p:sldId id="258" r:id="rId3"/>
    <p:sldId id="257" r:id="rId4"/>
    <p:sldId id="260" r:id="rId5"/>
    <p:sldId id="261" r:id="rId6"/>
    <p:sldId id="262" r:id="rId7"/>
    <p:sldId id="263" r:id="rId8"/>
    <p:sldId id="264" r:id="rId9"/>
    <p:sldId id="278" r:id="rId10"/>
    <p:sldId id="265" r:id="rId11"/>
    <p:sldId id="266" r:id="rId12"/>
    <p:sldId id="267" r:id="rId13"/>
    <p:sldId id="268" r:id="rId14"/>
    <p:sldId id="269" r:id="rId15"/>
    <p:sldId id="270" r:id="rId16"/>
    <p:sldId id="279" r:id="rId17"/>
    <p:sldId id="271" r:id="rId18"/>
    <p:sldId id="272" r:id="rId19"/>
    <p:sldId id="273" r:id="rId20"/>
    <p:sldId id="274" r:id="rId21"/>
    <p:sldId id="275" r:id="rId22"/>
    <p:sldId id="276" r:id="rId2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autoAdjust="0"/>
    <p:restoredTop sz="94654" autoAdjust="0"/>
  </p:normalViewPr>
  <p:slideViewPr>
    <p:cSldViewPr>
      <p:cViewPr varScale="1">
        <p:scale>
          <a:sx n="70" d="100"/>
          <a:sy n="70" d="100"/>
        </p:scale>
        <p:origin x="-51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83" d="100"/>
          <a:sy n="83" d="100"/>
        </p:scale>
        <p:origin x="-1992" y="-84"/>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ED02952-38FE-4DE8-BA7F-D3EC7324847F}" type="datetimeFigureOut">
              <a:rPr lang="en-US" smtClean="0"/>
              <a:pPr/>
              <a:t>11/30/2008</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F7C3F38-E7BA-4CD8-A4A5-3FBDCD81E17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2F7C3F38-E7BA-4CD8-A4A5-3FBDCD81E17E}" type="slidenum">
              <a:rPr lang="en-US" smtClean="0"/>
              <a:pPr/>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A0585D47-57F8-4DB0-B1A8-95E3DFAC44E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0585D47-57F8-4DB0-B1A8-95E3DFAC44E1}"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0585D47-57F8-4DB0-B1A8-95E3DFAC44E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C6906A9A-07E0-44D5-8AA7-9785EBF2459D}" type="datetimeFigureOut">
              <a:rPr lang="en-US" smtClean="0"/>
              <a:pPr/>
              <a:t>11/30/2008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A0585D47-57F8-4DB0-B1A8-95E3DFAC44E1}"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C6906A9A-07E0-44D5-8AA7-9785EBF2459D}" type="datetimeFigureOut">
              <a:rPr lang="en-US" smtClean="0"/>
              <a:pPr/>
              <a:t>11/30/2008</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0585D47-57F8-4DB0-B1A8-95E3DFAC44E1}"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www.sehha.com/nutrition/proteins.htm" TargetMode="External"/><Relationship Id="rId2" Type="http://schemas.openxmlformats.org/officeDocument/2006/relationships/hyperlink" Target="http://www.sehha.com/nutrition/carbohd.htm"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sehha.com/nutrition/carbohd.htm" TargetMode="External"/><Relationship Id="rId2" Type="http://schemas.openxmlformats.org/officeDocument/2006/relationships/hyperlink" Target="http://www.sehha.com/nutrition/fats.htm" TargetMode="External"/><Relationship Id="rId1" Type="http://schemas.openxmlformats.org/officeDocument/2006/relationships/slideLayout" Target="../slideLayouts/slideLayout2.xml"/><Relationship Id="rId4" Type="http://schemas.openxmlformats.org/officeDocument/2006/relationships/hyperlink" Target="http://www.sehha.com/nutrition/proteins.htm" TargetMode="External"/></Relationships>
</file>

<file path=ppt/slides/_rels/slide13.xml.rels><?xml version="1.0" encoding="UTF-8" standalone="yes"?>
<Relationships xmlns="http://schemas.openxmlformats.org/package/2006/relationships"><Relationship Id="rId2" Type="http://schemas.openxmlformats.org/officeDocument/2006/relationships/hyperlink" Target="http://www.sehha.com/nutrition/fats.htm"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3" Type="http://schemas.openxmlformats.org/officeDocument/2006/relationships/hyperlink" Target="http://www.sehha.com/diseases/cvs/arterioscl1.htm" TargetMode="External"/><Relationship Id="rId7" Type="http://schemas.openxmlformats.org/officeDocument/2006/relationships/hyperlink" Target="http://www.sehha.com/diseases/metabolic/cholesterol.htm" TargetMode="External"/><Relationship Id="rId2" Type="http://schemas.openxmlformats.org/officeDocument/2006/relationships/hyperlink" Target="http://www.sehha.com/diseases/cvs/heart.htm" TargetMode="External"/><Relationship Id="rId1" Type="http://schemas.openxmlformats.org/officeDocument/2006/relationships/slideLayout" Target="../slideLayouts/slideLayout2.xml"/><Relationship Id="rId6" Type="http://schemas.openxmlformats.org/officeDocument/2006/relationships/hyperlink" Target="http://www.sehha.com/nutrition/carbohd.htm" TargetMode="External"/><Relationship Id="rId5" Type="http://schemas.openxmlformats.org/officeDocument/2006/relationships/hyperlink" Target="http://www.sehha.com/nutrition/proteins.htm" TargetMode="External"/><Relationship Id="rId4" Type="http://schemas.openxmlformats.org/officeDocument/2006/relationships/hyperlink" Target="http://www.sehha.com/nutrition/fats.htm" TargetMode="External"/></Relationships>
</file>

<file path=ppt/slides/_rels/slide18.xml.rels><?xml version="1.0" encoding="UTF-8" standalone="yes"?>
<Relationships xmlns="http://schemas.openxmlformats.org/package/2006/relationships"><Relationship Id="rId2" Type="http://schemas.openxmlformats.org/officeDocument/2006/relationships/hyperlink" Target="http://www.sehha.com/diseases/diabetes/diabetes1.htm"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www.sehha.com/diseases/cvs/hypertension.htm"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hyperlink" Target="http://www.sehha.com/nutrition/fats.htm"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sehha.com/nutrition/fats.htm" TargetMode="External"/><Relationship Id="rId2" Type="http://schemas.openxmlformats.org/officeDocument/2006/relationships/hyperlink" Target="http://www.sehha.com/nutrition/carbohd.htm" TargetMode="External"/><Relationship Id="rId1" Type="http://schemas.openxmlformats.org/officeDocument/2006/relationships/slideLayout" Target="../slideLayouts/slideLayout2.xml"/><Relationship Id="rId6" Type="http://schemas.openxmlformats.org/officeDocument/2006/relationships/hyperlink" Target="http://www.sehha.com/nutrition/vitamins.htm" TargetMode="External"/><Relationship Id="rId5" Type="http://schemas.openxmlformats.org/officeDocument/2006/relationships/hyperlink" Target="http://www.sehha.com/nutrition/minerals/minerals.htm" TargetMode="External"/><Relationship Id="rId4" Type="http://schemas.openxmlformats.org/officeDocument/2006/relationships/hyperlink" Target="http://www.sehha.com/nutrition/proteins.htm"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www.sehha.com/nutrition/proteins.htm" TargetMode="External"/><Relationship Id="rId2" Type="http://schemas.openxmlformats.org/officeDocument/2006/relationships/hyperlink" Target="http://www.sehha.com/nutrition/carbohd.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ar-SA" sz="6000" spc="-150" dirty="0" smtClean="0">
                <a:solidFill>
                  <a:schemeClr val="tx1">
                    <a:lumMod val="95000"/>
                    <a:lumOff val="5000"/>
                  </a:schemeClr>
                </a:solidFill>
              </a:rPr>
              <a:t>بسم الله الرحمن الرحيم</a:t>
            </a:r>
            <a:endParaRPr lang="en-US" sz="6000" spc="-150" dirty="0">
              <a:solidFill>
                <a:schemeClr val="tx1">
                  <a:lumMod val="95000"/>
                  <a:lumOff val="5000"/>
                </a:schemeClr>
              </a:solidFill>
            </a:endParaRPr>
          </a:p>
        </p:txBody>
      </p:sp>
      <p:sp>
        <p:nvSpPr>
          <p:cNvPr id="3" name="Subtitle 2"/>
          <p:cNvSpPr>
            <a:spLocks noGrp="1"/>
          </p:cNvSpPr>
          <p:nvPr>
            <p:ph type="subTitle" idx="1"/>
          </p:nvPr>
        </p:nvSpPr>
        <p:spPr/>
        <p:txBody>
          <a:bodyPr/>
          <a:lstStyle/>
          <a:p>
            <a:endParaRPr lang="en-US"/>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914400"/>
            <a:ext cx="8229600" cy="1143000"/>
          </a:xfrm>
        </p:spPr>
        <p:txBody>
          <a:bodyPr>
            <a:normAutofit fontScale="90000"/>
          </a:bodyPr>
          <a:lstStyle/>
          <a:p>
            <a:r>
              <a:rPr lang="ar-SA" b="1" dirty="0" smtClean="0">
                <a:solidFill>
                  <a:srgbClr val="C00000"/>
                </a:solidFill>
              </a:rPr>
              <a:t>الطاقة الفورية</a:t>
            </a:r>
            <a:br>
              <a:rPr lang="ar-SA" b="1" dirty="0" smtClean="0">
                <a:solidFill>
                  <a:srgbClr val="C00000"/>
                </a:solidFill>
              </a:rPr>
            </a:br>
            <a:endParaRPr lang="en-US" dirty="0"/>
          </a:p>
        </p:txBody>
      </p:sp>
      <p:sp>
        <p:nvSpPr>
          <p:cNvPr id="3" name="Content Placeholder 2"/>
          <p:cNvSpPr>
            <a:spLocks noGrp="1"/>
          </p:cNvSpPr>
          <p:nvPr>
            <p:ph idx="1"/>
          </p:nvPr>
        </p:nvSpPr>
        <p:spPr/>
        <p:txBody>
          <a:bodyPr>
            <a:normAutofit fontScale="92500"/>
          </a:bodyPr>
          <a:lstStyle/>
          <a:p>
            <a:pPr algn="r" rtl="1"/>
            <a:r>
              <a:rPr lang="ar-SA" b="1" dirty="0" smtClean="0"/>
              <a:t>وتحسب الطاقة بما يسمي بالسعرات الحرارية (الكيلو وات) </a:t>
            </a:r>
            <a:r>
              <a:rPr lang="en-US" b="1" dirty="0" smtClean="0"/>
              <a:t>Calorie </a:t>
            </a:r>
            <a:r>
              <a:rPr lang="ar-SA" b="1" dirty="0" smtClean="0"/>
              <a:t>فكل حركات جسم الإنسان الإرادية أو الغير إرادية تقاس بهذا المقياس، وهي الحرارة المطلوبة لرفع درجة حرارة واحد كيلو جرام من الماء درجة مئوية واحدة، علما بأن كل جرام واحد من </a:t>
            </a:r>
            <a:r>
              <a:rPr lang="ar-SA" b="1" dirty="0" smtClean="0">
                <a:hlinkClick r:id="rId2" action="ppaction://hlinkfile"/>
              </a:rPr>
              <a:t>الكربوهيدرات</a:t>
            </a:r>
            <a:r>
              <a:rPr lang="ar-SA" b="1" dirty="0" smtClean="0"/>
              <a:t> أو </a:t>
            </a:r>
            <a:r>
              <a:rPr lang="ar-SA" b="1" dirty="0" smtClean="0">
                <a:hlinkClick r:id="rId3" action="ppaction://hlinkfile"/>
              </a:rPr>
              <a:t>البروتينات</a:t>
            </a:r>
            <a:r>
              <a:rPr lang="ar-SA" b="1" dirty="0" smtClean="0"/>
              <a:t> يعطي حوالي أربع سعرات حرارية وكل جرام من الدهن يعطي حوالي تسع سعرات حرارية.</a:t>
            </a:r>
            <a:br>
              <a:rPr lang="ar-SA" b="1" dirty="0" smtClean="0"/>
            </a:br>
            <a:r>
              <a:rPr lang="ar-SA" b="1" dirty="0" smtClean="0"/>
              <a:t/>
            </a:r>
            <a:br>
              <a:rPr lang="ar-SA" b="1" dirty="0" smtClean="0"/>
            </a:br>
            <a:r>
              <a:rPr lang="ar-SA" b="1" dirty="0" smtClean="0"/>
              <a:t>ويمكننا حساب احتياج الإنسان من الطاقة باستخدام المعادلة التالية:</a:t>
            </a:r>
            <a:endParaRPr lang="ar-SA" dirty="0" smtClean="0"/>
          </a:p>
          <a:p>
            <a:pPr algn="r" rtl="1"/>
            <a:r>
              <a:rPr lang="ar-SA" b="1" dirty="0" smtClean="0"/>
              <a:t>إذا كان الشخص نشيطا </a:t>
            </a:r>
            <a:r>
              <a:rPr lang="ar-SA" dirty="0" smtClean="0"/>
              <a:t> </a:t>
            </a:r>
            <a:r>
              <a:rPr lang="ar-SA" b="1" dirty="0" smtClean="0"/>
              <a:t>= الوزن × 40</a:t>
            </a:r>
            <a:r>
              <a:rPr lang="ar-SA" dirty="0" smtClean="0"/>
              <a:t> </a:t>
            </a:r>
            <a:r>
              <a:rPr lang="ar-SA" b="1" dirty="0" smtClean="0"/>
              <a:t>إذا كان الشخص متوسط النشاط </a:t>
            </a:r>
            <a:r>
              <a:rPr lang="ar-SA" dirty="0" smtClean="0"/>
              <a:t> </a:t>
            </a:r>
            <a:r>
              <a:rPr lang="ar-SA" b="1" dirty="0" smtClean="0"/>
              <a:t>= الوزن × 37</a:t>
            </a:r>
            <a:r>
              <a:rPr lang="ar-SA" dirty="0" smtClean="0"/>
              <a:t> </a:t>
            </a:r>
            <a:r>
              <a:rPr lang="ar-SA" b="1" dirty="0" smtClean="0"/>
              <a:t>إذا كان الشخص قليل النشاط </a:t>
            </a:r>
            <a:r>
              <a:rPr lang="ar-SA" dirty="0" smtClean="0"/>
              <a:t> </a:t>
            </a:r>
            <a:r>
              <a:rPr lang="ar-SA" b="1" dirty="0" smtClean="0"/>
              <a:t>= الوزن × 34</a:t>
            </a:r>
            <a:r>
              <a:rPr lang="ar-SA" dirty="0" smtClean="0"/>
              <a:t> </a:t>
            </a:r>
            <a:r>
              <a:rPr lang="ar-SA" b="1" dirty="0" smtClean="0"/>
              <a:t>وعادة ما يحتاج الإنسان العادي المتوسط الوزن حوالي 2960 سعرا حراريا </a:t>
            </a:r>
            <a:endParaRPr lang="ar-SA" dirty="0" smtClean="0"/>
          </a:p>
          <a:p>
            <a:pPr algn="r">
              <a:buNone/>
            </a:pPr>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rmAutofit fontScale="90000"/>
          </a:bodyPr>
          <a:lstStyle/>
          <a:p>
            <a:r>
              <a:rPr lang="ar-SA" b="1" dirty="0" smtClean="0">
                <a:solidFill>
                  <a:srgbClr val="C00000"/>
                </a:solidFill>
              </a:rPr>
              <a:t>كيف يمكن قياس السمنة؟</a:t>
            </a:r>
            <a:br>
              <a:rPr lang="ar-SA" b="1" dirty="0" smtClean="0">
                <a:solidFill>
                  <a:srgbClr val="C00000"/>
                </a:solidFill>
              </a:rPr>
            </a:br>
            <a:endParaRPr lang="en-US" dirty="0"/>
          </a:p>
        </p:txBody>
      </p:sp>
      <p:sp>
        <p:nvSpPr>
          <p:cNvPr id="3" name="Content Placeholder 2"/>
          <p:cNvSpPr>
            <a:spLocks noGrp="1"/>
          </p:cNvSpPr>
          <p:nvPr>
            <p:ph idx="1"/>
          </p:nvPr>
        </p:nvSpPr>
        <p:spPr/>
        <p:txBody>
          <a:bodyPr>
            <a:normAutofit/>
          </a:bodyPr>
          <a:lstStyle/>
          <a:p>
            <a:pPr algn="r"/>
            <a:r>
              <a:rPr lang="ar-SA" sz="2000" b="1" dirty="0" smtClean="0"/>
              <a:t>إن من أفضل الطرق التي يمكن أن تحدد إذا ما كان وزنك طبيعي أم لا هي ما تسمى بطريقة دليل كتلة الجسم </a:t>
            </a:r>
            <a:r>
              <a:rPr lang="en-US" sz="2000" b="1" dirty="0" smtClean="0"/>
              <a:t>Body Mass Index </a:t>
            </a:r>
            <a:r>
              <a:rPr lang="ar-SA" sz="2000" b="1" dirty="0" smtClean="0"/>
              <a:t>أو </a:t>
            </a:r>
            <a:r>
              <a:rPr lang="en-US" sz="2000" b="1" dirty="0" smtClean="0"/>
              <a:t>BMI </a:t>
            </a:r>
            <a:r>
              <a:rPr lang="ar-SA" sz="2000" b="1" dirty="0" smtClean="0"/>
              <a:t>وذلك حسب المعادلة التالية:</a:t>
            </a:r>
            <a:br>
              <a:rPr lang="ar-SA" sz="2000" b="1" dirty="0" smtClean="0"/>
            </a:br>
            <a:r>
              <a:rPr lang="en-US" sz="2000" b="1" dirty="0" smtClean="0"/>
              <a:t>BMI = </a:t>
            </a:r>
            <a:r>
              <a:rPr lang="ar-SA" sz="2000" b="1" dirty="0" smtClean="0"/>
              <a:t>الوزن (بالكيلو جرام) ÷ الطول (بالمتر المربع)</a:t>
            </a:r>
            <a:endParaRPr lang="ar-SA" sz="2000" dirty="0" smtClean="0"/>
          </a:p>
          <a:p>
            <a:pPr algn="r">
              <a:buNone/>
            </a:pPr>
            <a:endParaRPr lang="ar-SA" sz="2000" b="1" dirty="0" smtClean="0"/>
          </a:p>
          <a:p>
            <a:pPr algn="r">
              <a:buNone/>
            </a:pPr>
            <a:endParaRPr lang="ar-SA" sz="2000" b="1" dirty="0"/>
          </a:p>
          <a:p>
            <a:pPr algn="r">
              <a:buNone/>
            </a:pPr>
            <a:r>
              <a:rPr lang="ar-SA" sz="2000" b="1" dirty="0" smtClean="0"/>
              <a:t>فإذا كانت النتيجة أقل من</a:t>
            </a:r>
            <a:r>
              <a:rPr lang="ar-SA" sz="2000" dirty="0" smtClean="0"/>
              <a:t>     </a:t>
            </a:r>
            <a:r>
              <a:rPr lang="ar-SA" sz="2000" b="1" dirty="0" smtClean="0"/>
              <a:t>20 </a:t>
            </a:r>
            <a:r>
              <a:rPr lang="ar-SA" sz="2000" dirty="0" smtClean="0"/>
              <a:t>        </a:t>
            </a:r>
            <a:r>
              <a:rPr lang="ar-SA" sz="2000" b="1" dirty="0" smtClean="0"/>
              <a:t>فإن الوزن يكون دون الطبيعي</a:t>
            </a:r>
            <a:r>
              <a:rPr lang="ar-SA" sz="2000" dirty="0" smtClean="0"/>
              <a:t> </a:t>
            </a:r>
          </a:p>
          <a:p>
            <a:pPr algn="r">
              <a:buNone/>
            </a:pPr>
            <a:r>
              <a:rPr lang="ar-SA" sz="2000" b="1" dirty="0" smtClean="0"/>
              <a:t>وإذا كانت النتيجة بين     </a:t>
            </a:r>
            <a:r>
              <a:rPr lang="ar-SA" sz="2000" dirty="0" smtClean="0"/>
              <a:t> </a:t>
            </a:r>
            <a:r>
              <a:rPr lang="ar-SA" sz="2000" b="1" dirty="0" smtClean="0"/>
              <a:t>20-25     </a:t>
            </a:r>
            <a:r>
              <a:rPr lang="ar-SA" sz="2000" dirty="0" smtClean="0"/>
              <a:t> </a:t>
            </a:r>
            <a:r>
              <a:rPr lang="ar-SA" sz="2000" b="1" dirty="0" smtClean="0"/>
              <a:t>فإن الوزن يكون طبيعي</a:t>
            </a:r>
            <a:r>
              <a:rPr lang="ar-SA" sz="2000" dirty="0" smtClean="0"/>
              <a:t> </a:t>
            </a:r>
          </a:p>
          <a:p>
            <a:pPr algn="r">
              <a:buNone/>
            </a:pPr>
            <a:r>
              <a:rPr lang="ar-SA" sz="2000" b="1" dirty="0" smtClean="0"/>
              <a:t>وإذا كانت النتيجة بين</a:t>
            </a:r>
            <a:r>
              <a:rPr lang="ar-SA" sz="2000" dirty="0" smtClean="0"/>
              <a:t>      </a:t>
            </a:r>
            <a:r>
              <a:rPr lang="ar-SA" sz="2000" b="1" dirty="0" smtClean="0"/>
              <a:t>25-30</a:t>
            </a:r>
            <a:r>
              <a:rPr lang="ar-SA" sz="2000" dirty="0" smtClean="0"/>
              <a:t>      </a:t>
            </a:r>
            <a:r>
              <a:rPr lang="ar-SA" sz="2000" b="1" dirty="0" smtClean="0"/>
              <a:t>فإن الوزن يكون زائد عن الطبيعي</a:t>
            </a:r>
            <a:br>
              <a:rPr lang="ar-SA" sz="2000" b="1" dirty="0" smtClean="0"/>
            </a:br>
            <a:r>
              <a:rPr lang="ar-SA" sz="2000" b="1" dirty="0" smtClean="0"/>
              <a:t>وإذا كانت النتيجة بين     </a:t>
            </a:r>
            <a:r>
              <a:rPr lang="ar-SA" sz="2000" dirty="0" smtClean="0"/>
              <a:t> </a:t>
            </a:r>
            <a:r>
              <a:rPr lang="ar-SA" sz="2000" b="1" dirty="0" smtClean="0"/>
              <a:t>30-35</a:t>
            </a:r>
            <a:r>
              <a:rPr lang="ar-SA" sz="2000" dirty="0" smtClean="0"/>
              <a:t>      </a:t>
            </a:r>
            <a:r>
              <a:rPr lang="ar-SA" sz="2000" b="1" dirty="0" smtClean="0"/>
              <a:t>فإن الشخص يعتبر بدينا</a:t>
            </a:r>
            <a:br>
              <a:rPr lang="ar-SA" sz="2000" b="1" dirty="0" smtClean="0"/>
            </a:br>
            <a:r>
              <a:rPr lang="ar-SA" sz="2000" b="1" dirty="0" smtClean="0"/>
              <a:t>وإذا كانت النتيجة بين   </a:t>
            </a:r>
            <a:r>
              <a:rPr lang="ar-SA" sz="2000" dirty="0" smtClean="0"/>
              <a:t>  </a:t>
            </a:r>
            <a:r>
              <a:rPr lang="ar-SA" sz="2000" b="1" dirty="0" smtClean="0"/>
              <a:t>35 -40    </a:t>
            </a:r>
            <a:r>
              <a:rPr lang="ar-SA" sz="2000" dirty="0" smtClean="0"/>
              <a:t>  </a:t>
            </a:r>
            <a:r>
              <a:rPr lang="ar-SA" sz="2000" b="1" dirty="0" smtClean="0"/>
              <a:t>فإن الشخص يعتبر بدينا جدا</a:t>
            </a:r>
            <a:br>
              <a:rPr lang="ar-SA" sz="2000" b="1" dirty="0" smtClean="0"/>
            </a:br>
            <a:r>
              <a:rPr lang="ar-SA" sz="2000" b="1" dirty="0" smtClean="0"/>
              <a:t>وإذا كانت النتيجة أكثر من </a:t>
            </a:r>
            <a:r>
              <a:rPr lang="ar-SA" sz="2000" dirty="0" smtClean="0"/>
              <a:t> </a:t>
            </a:r>
            <a:r>
              <a:rPr lang="ar-SA" sz="2000" b="1" dirty="0" smtClean="0"/>
              <a:t>40 </a:t>
            </a:r>
            <a:r>
              <a:rPr lang="ar-SA" sz="2000" dirty="0" smtClean="0"/>
              <a:t>         </a:t>
            </a:r>
            <a:r>
              <a:rPr lang="ar-SA" sz="2000" b="1" dirty="0" smtClean="0"/>
              <a:t>فإن الشخص يعتبر مفرط في البدانة</a:t>
            </a:r>
            <a:br>
              <a:rPr lang="ar-SA" sz="2000" b="1" dirty="0" smtClean="0"/>
            </a:br>
            <a:endParaRPr lang="en-US" sz="2000"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0"/>
            <a:ext cx="8229600" cy="1143000"/>
          </a:xfrm>
        </p:spPr>
        <p:txBody>
          <a:bodyPr>
            <a:normAutofit fontScale="90000"/>
          </a:bodyPr>
          <a:lstStyle/>
          <a:p>
            <a:r>
              <a:rPr lang="ar-SA" b="1" dirty="0" smtClean="0">
                <a:solidFill>
                  <a:srgbClr val="C00000"/>
                </a:solidFill>
              </a:rPr>
              <a:t>ما هي مسببات السمنة؟</a:t>
            </a:r>
            <a:br>
              <a:rPr lang="ar-SA" b="1" dirty="0" smtClean="0">
                <a:solidFill>
                  <a:srgbClr val="C00000"/>
                </a:solidFill>
              </a:rPr>
            </a:br>
            <a:endParaRPr lang="en-US" dirty="0"/>
          </a:p>
        </p:txBody>
      </p:sp>
      <p:sp>
        <p:nvSpPr>
          <p:cNvPr id="3" name="Content Placeholder 2"/>
          <p:cNvSpPr>
            <a:spLocks noGrp="1"/>
          </p:cNvSpPr>
          <p:nvPr>
            <p:ph idx="1"/>
          </p:nvPr>
        </p:nvSpPr>
        <p:spPr/>
        <p:txBody>
          <a:bodyPr>
            <a:normAutofit/>
          </a:bodyPr>
          <a:lstStyle/>
          <a:p>
            <a:pPr algn="r">
              <a:buNone/>
            </a:pPr>
            <a:r>
              <a:rPr lang="ar-SA" sz="2800" b="1" dirty="0" smtClean="0">
                <a:solidFill>
                  <a:srgbClr val="C00000"/>
                </a:solidFill>
              </a:rPr>
              <a:t>1-النمط الغذائي </a:t>
            </a:r>
          </a:p>
          <a:p>
            <a:pPr algn="r">
              <a:buNone/>
            </a:pPr>
            <a:endParaRPr lang="ar-SA" sz="2400" b="1" dirty="0" smtClean="0"/>
          </a:p>
          <a:p>
            <a:pPr algn="r">
              <a:buNone/>
            </a:pPr>
            <a:r>
              <a:rPr lang="ar-SA" sz="2400" b="1" dirty="0" smtClean="0"/>
              <a:t>حيث أنه من المؤكد أن التهام الغذاء بسعرات حرارية عالية مع عدم صرف هذه السعرات يؤدي إلى تراكم </a:t>
            </a:r>
            <a:r>
              <a:rPr lang="ar-SA" sz="2400" b="1" dirty="0" smtClean="0">
                <a:hlinkClick r:id="rId2" action="ppaction://hlinkfile"/>
              </a:rPr>
              <a:t>الدهون</a:t>
            </a:r>
            <a:r>
              <a:rPr lang="ar-SA" sz="2400" b="1" dirty="0" smtClean="0"/>
              <a:t> في جسم الإنسان علما بان الدهون لها كفاءة أعلى من </a:t>
            </a:r>
            <a:r>
              <a:rPr lang="ar-SA" sz="2400" b="1" dirty="0" smtClean="0">
                <a:hlinkClick r:id="rId3" action="ppaction://hlinkfile"/>
              </a:rPr>
              <a:t>الكربوهيدرات</a:t>
            </a:r>
            <a:r>
              <a:rPr lang="ar-SA" sz="2400" b="1" dirty="0" smtClean="0"/>
              <a:t> و</a:t>
            </a:r>
            <a:r>
              <a:rPr lang="ar-SA" sz="2400" b="1" dirty="0" smtClean="0">
                <a:hlinkClick r:id="rId4" action="ppaction://hlinkfile"/>
              </a:rPr>
              <a:t>البروتينات</a:t>
            </a:r>
            <a:r>
              <a:rPr lang="ar-SA" sz="2400" b="1" dirty="0" smtClean="0"/>
              <a:t> في التكتل في أنسجة الجسم الدهنية. وأفضل مثل على ذلك أن انتشار ما يسمى بالوجبات السريعة الغنية بالسعرات الحرارية في الدول الغربية ودول أخرى أدت إلى انتشار السمنة والأمراض المصاحبة لها في أجزاء كثيرة من العالم لم تكن تظهر فيها من قبل. ولو أردنا أن نكون صادقين مع أنفسنا فإنها السبب الأول والأهم، وهي السبب الأوحد في 90% من حالات السمنة</a:t>
            </a:r>
            <a:r>
              <a:rPr lang="ar-SA" sz="2400" dirty="0" smtClean="0"/>
              <a:t> </a:t>
            </a:r>
            <a:endParaRPr lang="en-US" sz="24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a:bodyPr>
          <a:lstStyle/>
          <a:p>
            <a:pPr algn="r">
              <a:buNone/>
            </a:pPr>
            <a:r>
              <a:rPr lang="ar-SA" b="1" dirty="0" smtClean="0">
                <a:solidFill>
                  <a:srgbClr val="C00000"/>
                </a:solidFill>
              </a:rPr>
              <a:t>  2-قلة النشاط والحركة:</a:t>
            </a:r>
          </a:p>
          <a:p>
            <a:pPr algn="r">
              <a:buNone/>
            </a:pPr>
            <a:endParaRPr lang="ar-SA" b="1" dirty="0" smtClean="0"/>
          </a:p>
          <a:p>
            <a:pPr algn="r">
              <a:buNone/>
            </a:pPr>
            <a:r>
              <a:rPr lang="ar-SA" b="1" dirty="0" smtClean="0"/>
              <a:t>من المعروف أن السمنة نادرة الحدوث في الأشخاص الدائبي الحركة أو اللذين تتطلب أعمالهم النشاط المستمر ولكن يجب أيضا أن نعرف أن قلة حجم النشاط بمفرده ليس بالسبب الكافي لحدوث السمنة. لا شك أن النشاط والحركة لها فائدة كبيرة في تحسين صحة الإنسان بصفة عامة ويمكن أن نوجز النشاط والحركة بكلمة واحدة هي الرياضة. فقد أشارت الدراسات أن للرياضة دورا في تخفيض نسبة </a:t>
            </a:r>
            <a:r>
              <a:rPr lang="ar-SA" b="1" dirty="0" smtClean="0">
                <a:hlinkClick r:id="rId2" action="ppaction://hlinkfile"/>
              </a:rPr>
              <a:t>الدهون</a:t>
            </a:r>
            <a:r>
              <a:rPr lang="ar-SA" b="1" dirty="0" smtClean="0"/>
              <a:t> </a:t>
            </a:r>
            <a:endParaRPr lang="en-US" dirty="0"/>
          </a:p>
        </p:txBody>
      </p:sp>
      <p:sp>
        <p:nvSpPr>
          <p:cNvPr id="4" name="Title 1"/>
          <p:cNvSpPr txBox="1">
            <a:spLocks/>
          </p:cNvSpPr>
          <p:nvPr/>
        </p:nvSpPr>
        <p:spPr>
          <a:xfrm>
            <a:off x="4572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smtClean="0">
                <a:ln>
                  <a:noFill/>
                </a:ln>
                <a:solidFill>
                  <a:srgbClr val="C00000"/>
                </a:solidFill>
                <a:effectLst/>
                <a:uLnTx/>
                <a:uFillTx/>
                <a:latin typeface="+mj-lt"/>
                <a:ea typeface="+mj-ea"/>
                <a:cs typeface="+mj-cs"/>
              </a:rPr>
              <a:t>ما هي مسببات السمنة؟</a:t>
            </a:r>
            <a:br>
              <a:rPr kumimoji="0" lang="ar-SA" sz="5000" b="1" i="0" u="none" strike="noStrike" kern="1200" cap="none" spc="0" normalizeH="0" baseline="0" noProof="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r">
              <a:buNone/>
            </a:pPr>
            <a:r>
              <a:rPr lang="ar-SA" sz="2800" b="1" dirty="0" smtClean="0">
                <a:solidFill>
                  <a:srgbClr val="C00000"/>
                </a:solidFill>
              </a:rPr>
              <a:t>3-العوامل النفسية:</a:t>
            </a:r>
          </a:p>
          <a:p>
            <a:pPr algn="r">
              <a:buNone/>
            </a:pPr>
            <a:r>
              <a:rPr lang="ar-SA" b="1" dirty="0" smtClean="0"/>
              <a:t>هذه الحالة منتشرة في السيدات أكثر منها في الرجال. فحين يتعرضن لمشاكل نفسية قاسية ينعكس ذلك في صورة التهام الكثير من الطعام.</a:t>
            </a:r>
            <a:r>
              <a:rPr lang="ar-SA" dirty="0" smtClean="0"/>
              <a:t> </a:t>
            </a:r>
          </a:p>
          <a:p>
            <a:pPr algn="r">
              <a:buNone/>
            </a:pPr>
            <a:endParaRPr lang="ar-SA" b="1" dirty="0" smtClean="0"/>
          </a:p>
          <a:p>
            <a:pPr algn="r">
              <a:buNone/>
            </a:pPr>
            <a:r>
              <a:rPr lang="ar-SA" sz="2800" b="1" dirty="0" smtClean="0">
                <a:solidFill>
                  <a:srgbClr val="C00000"/>
                </a:solidFill>
              </a:rPr>
              <a:t>4-اختلال في الغدد الصماء:</a:t>
            </a:r>
          </a:p>
          <a:p>
            <a:pPr algn="r">
              <a:buNone/>
            </a:pPr>
            <a:endParaRPr lang="ar-SA" dirty="0"/>
          </a:p>
          <a:p>
            <a:pPr algn="r">
              <a:buNone/>
            </a:pPr>
            <a:r>
              <a:rPr lang="ar-SA" b="1" dirty="0" smtClean="0"/>
              <a:t>وهو السبب الملائم دائما في حالات السمنة، من المعتاد والشائع أن نسمع القول (لقد قال الطبيب لي إنها اختلال بغددي الصماء). ومرة أخرى وحتى نكون صادقين مع أنفسنا فإنها حالة نادرة جدا وليست بالسبب في معظم الأحوال.</a:t>
            </a:r>
            <a:r>
              <a:rPr lang="ar-SA" dirty="0" smtClean="0"/>
              <a:t> </a:t>
            </a:r>
            <a:endParaRPr lang="en-US" dirty="0"/>
          </a:p>
        </p:txBody>
      </p:sp>
      <p:sp>
        <p:nvSpPr>
          <p:cNvPr id="4" name="Title 1"/>
          <p:cNvSpPr txBox="1">
            <a:spLocks/>
          </p:cNvSpPr>
          <p:nvPr/>
        </p:nvSpPr>
        <p:spPr>
          <a:xfrm>
            <a:off x="4572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smtClean="0">
                <a:ln>
                  <a:noFill/>
                </a:ln>
                <a:solidFill>
                  <a:srgbClr val="C00000"/>
                </a:solidFill>
                <a:effectLst/>
                <a:uLnTx/>
                <a:uFillTx/>
                <a:latin typeface="+mj-lt"/>
                <a:ea typeface="+mj-ea"/>
                <a:cs typeface="+mj-cs"/>
              </a:rPr>
              <a:t>ما هي مسببات السمنة؟</a:t>
            </a:r>
            <a:br>
              <a:rPr kumimoji="0" lang="ar-SA" sz="5000" b="1" i="0" u="none" strike="noStrike" kern="1200" cap="none" spc="0" normalizeH="0" baseline="0" noProof="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2800" b="1" dirty="0" smtClean="0">
                <a:solidFill>
                  <a:srgbClr val="C00000"/>
                </a:solidFill>
              </a:rPr>
              <a:t>5-الوراثة:</a:t>
            </a:r>
          </a:p>
          <a:p>
            <a:pPr algn="r">
              <a:buNone/>
            </a:pPr>
            <a:r>
              <a:rPr lang="ar-SA" b="1" dirty="0" smtClean="0"/>
              <a:t>أيضا يجب أن نعلم أن هذا العامل بمفرده ليس مسؤولا عن السمنة وقد لا يكون مسؤولا البتة</a:t>
            </a:r>
          </a:p>
          <a:p>
            <a:pPr algn="r">
              <a:buNone/>
            </a:pPr>
            <a:endParaRPr lang="ar-SA" b="1" dirty="0"/>
          </a:p>
          <a:p>
            <a:pPr algn="r">
              <a:buNone/>
            </a:pPr>
            <a:endParaRPr lang="en-US" dirty="0"/>
          </a:p>
        </p:txBody>
      </p:sp>
      <p:sp>
        <p:nvSpPr>
          <p:cNvPr id="4" name="Title 1"/>
          <p:cNvSpPr txBox="1">
            <a:spLocks/>
          </p:cNvSpPr>
          <p:nvPr/>
        </p:nvSpPr>
        <p:spPr>
          <a:xfrm>
            <a:off x="4572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smtClean="0">
                <a:ln>
                  <a:noFill/>
                </a:ln>
                <a:solidFill>
                  <a:srgbClr val="C00000"/>
                </a:solidFill>
                <a:effectLst/>
                <a:uLnTx/>
                <a:uFillTx/>
                <a:latin typeface="+mj-lt"/>
                <a:ea typeface="+mj-ea"/>
                <a:cs typeface="+mj-cs"/>
              </a:rPr>
              <a:t>ما هي مسببات السمنة؟</a:t>
            </a:r>
            <a:br>
              <a:rPr kumimoji="0" lang="ar-SA" sz="5000" b="1" i="0" u="none" strike="noStrike" kern="1200" cap="none" spc="0" normalizeH="0" baseline="0" noProof="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loud Callout 2"/>
          <p:cNvSpPr/>
          <p:nvPr/>
        </p:nvSpPr>
        <p:spPr>
          <a:xfrm>
            <a:off x="1676400" y="2743200"/>
            <a:ext cx="5410200" cy="2286000"/>
          </a:xfrm>
          <a:prstGeom prst="cloudCallou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solidFill>
                  <a:srgbClr val="C00000"/>
                </a:solidFill>
              </a:rPr>
              <a:t>مما سبق يتضح لنا أن أهم أ سبب لحدوث السمنة هو تناول كميات من الطعام أكبر مما نحتاج</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762000"/>
            <a:ext cx="8229600" cy="1143000"/>
          </a:xfrm>
        </p:spPr>
        <p:txBody>
          <a:bodyPr>
            <a:normAutofit fontScale="90000"/>
          </a:bodyPr>
          <a:lstStyle/>
          <a:p>
            <a:r>
              <a:rPr lang="ar-SA" b="1" dirty="0" smtClean="0">
                <a:solidFill>
                  <a:srgbClr val="C00000"/>
                </a:solidFill>
              </a:rPr>
              <a:t>السمنة وأمراضها</a:t>
            </a:r>
            <a:r>
              <a:rPr lang="en-US" dirty="0" smtClean="0">
                <a:solidFill>
                  <a:srgbClr val="C00000"/>
                </a:solidFill>
              </a:rPr>
              <a:t/>
            </a:r>
            <a:br>
              <a:rPr lang="en-US" dirty="0" smtClean="0">
                <a:solidFill>
                  <a:srgbClr val="C00000"/>
                </a:solidFill>
              </a:rPr>
            </a:br>
            <a:endParaRPr lang="en-US" dirty="0"/>
          </a:p>
        </p:txBody>
      </p:sp>
      <p:sp>
        <p:nvSpPr>
          <p:cNvPr id="3" name="Content Placeholder 2"/>
          <p:cNvSpPr>
            <a:spLocks noGrp="1"/>
          </p:cNvSpPr>
          <p:nvPr>
            <p:ph idx="1"/>
          </p:nvPr>
        </p:nvSpPr>
        <p:spPr/>
        <p:txBody>
          <a:bodyPr>
            <a:normAutofit fontScale="92500" lnSpcReduction="10000"/>
          </a:bodyPr>
          <a:lstStyle/>
          <a:p>
            <a:pPr algn="r">
              <a:buNone/>
            </a:pPr>
            <a:r>
              <a:rPr lang="ar-SA" sz="3000" b="1" dirty="0" smtClean="0">
                <a:solidFill>
                  <a:srgbClr val="C00000"/>
                </a:solidFill>
              </a:rPr>
              <a:t>1-السمنة وأمراض القلب والموت المفاجئ</a:t>
            </a:r>
          </a:p>
          <a:p>
            <a:pPr algn="r">
              <a:buNone/>
            </a:pPr>
            <a:endParaRPr lang="ar-SA" b="1" dirty="0"/>
          </a:p>
          <a:p>
            <a:pPr algn="r">
              <a:buNone/>
            </a:pPr>
            <a:r>
              <a:rPr lang="ar-SA" dirty="0" smtClean="0"/>
              <a:t>هل تعلم أنه من النادر ما تجد معمراً بديناً!، قد تكون هذه النظرية فيها شئ من المغالطة ولكنها مؤشراً عاماً للبدينين بدانة مفرطة بأهمية تخفيض وزنهم. فالوزن الزائد هو حمل زائد على </a:t>
            </a:r>
            <a:r>
              <a:rPr lang="ar-SA" dirty="0" smtClean="0">
                <a:hlinkClick r:id="rId2" action="ppaction://hlinkfile"/>
              </a:rPr>
              <a:t>القلب</a:t>
            </a:r>
            <a:r>
              <a:rPr lang="ar-SA" dirty="0" smtClean="0"/>
              <a:t> والرئتين فيحتاج كل منهما إلى مجهود مضاعف.</a:t>
            </a:r>
            <a:br>
              <a:rPr lang="ar-SA" dirty="0" smtClean="0"/>
            </a:br>
            <a:r>
              <a:rPr lang="ar-SA" dirty="0" smtClean="0"/>
              <a:t/>
            </a:r>
            <a:br>
              <a:rPr lang="ar-SA" dirty="0" smtClean="0"/>
            </a:br>
            <a:r>
              <a:rPr lang="ar-SA" dirty="0" smtClean="0"/>
              <a:t>ورغم عدم معرفة العلاقة بين السمنة وأمراض القلب و</a:t>
            </a:r>
            <a:r>
              <a:rPr lang="ar-SA" dirty="0" smtClean="0">
                <a:hlinkClick r:id="rId3" action="ppaction://hlinkfile"/>
              </a:rPr>
              <a:t>تصلب الشرايين</a:t>
            </a:r>
            <a:r>
              <a:rPr lang="ar-SA" dirty="0" smtClean="0"/>
              <a:t> إلا أنها علاقة موجودة وإن كانت هذه العلاقة تتعلق أيضاً بطبيعة ونوع الغذاء الذي يتناوله البدين حيث أنه يميل إلى تناول الأغذية الغنية ب</a:t>
            </a:r>
            <a:r>
              <a:rPr lang="ar-SA" dirty="0" smtClean="0">
                <a:hlinkClick r:id="rId4" action="ppaction://hlinkfile"/>
              </a:rPr>
              <a:t>الدهون</a:t>
            </a:r>
            <a:r>
              <a:rPr lang="ar-SA" dirty="0" smtClean="0"/>
              <a:t> أو المقلية أكثر من ميله لتناول </a:t>
            </a:r>
            <a:r>
              <a:rPr lang="ar-SA" dirty="0" smtClean="0">
                <a:hlinkClick r:id="rId5" action="ppaction://hlinkfile"/>
              </a:rPr>
              <a:t>البروتينات</a:t>
            </a:r>
            <a:r>
              <a:rPr lang="ar-SA" dirty="0" smtClean="0"/>
              <a:t> أو </a:t>
            </a:r>
            <a:r>
              <a:rPr lang="ar-SA" dirty="0" smtClean="0">
                <a:hlinkClick r:id="rId6" action="ppaction://hlinkfile"/>
              </a:rPr>
              <a:t>الكربوهيدرات</a:t>
            </a:r>
            <a:r>
              <a:rPr lang="ar-SA" dirty="0" smtClean="0"/>
              <a:t> وتناول مثل هذه الأصناف يرفع نسبة </a:t>
            </a:r>
            <a:r>
              <a:rPr lang="ar-SA" dirty="0" smtClean="0">
                <a:hlinkClick r:id="rId7" action="ppaction://hlinkfile"/>
              </a:rPr>
              <a:t>الكولسترول</a:t>
            </a:r>
            <a:r>
              <a:rPr lang="ar-SA" dirty="0" smtClean="0"/>
              <a:t> في الدم وهذا هو عامل الخطورة الأول لأمراض القلب.</a:t>
            </a:r>
            <a:br>
              <a:rPr lang="ar-SA" dirty="0" smtClean="0"/>
            </a:b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algn="r">
              <a:buNone/>
            </a:pPr>
            <a:r>
              <a:rPr lang="ar-SA" b="1" dirty="0" smtClean="0">
                <a:solidFill>
                  <a:srgbClr val="C00000"/>
                </a:solidFill>
              </a:rPr>
              <a:t> 2-السمنة ومرض السكري</a:t>
            </a:r>
          </a:p>
          <a:p>
            <a:pPr algn="r">
              <a:buNone/>
            </a:pPr>
            <a:endParaRPr lang="ar-SA" b="1" dirty="0"/>
          </a:p>
          <a:p>
            <a:pPr algn="r">
              <a:buNone/>
            </a:pPr>
            <a:r>
              <a:rPr lang="ar-SA" dirty="0" smtClean="0"/>
              <a:t>مما لا شك فيه أن هناك علاقة قوية بين السمنة ومرض </a:t>
            </a:r>
            <a:r>
              <a:rPr lang="ar-SA" dirty="0" smtClean="0">
                <a:hlinkClick r:id="rId2" action="ppaction://hlinkfile"/>
              </a:rPr>
              <a:t>السكري</a:t>
            </a:r>
            <a:endParaRPr lang="ar-SA" dirty="0" smtClean="0"/>
          </a:p>
          <a:p>
            <a:pPr algn="r">
              <a:buNone/>
            </a:pPr>
            <a:endParaRPr lang="en-US" dirty="0"/>
          </a:p>
        </p:txBody>
      </p:sp>
      <p:sp>
        <p:nvSpPr>
          <p:cNvPr id="4" name="Right Arrow 3"/>
          <p:cNvSpPr/>
          <p:nvPr/>
        </p:nvSpPr>
        <p:spPr>
          <a:xfrm>
            <a:off x="1371600" y="4495800"/>
            <a:ext cx="2743200" cy="609600"/>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4495800" y="4567535"/>
            <a:ext cx="4071949" cy="461665"/>
          </a:xfrm>
          <a:prstGeom prst="rect">
            <a:avLst/>
          </a:prstGeom>
        </p:spPr>
        <p:txBody>
          <a:bodyPr wrap="none">
            <a:spAutoFit/>
          </a:bodyPr>
          <a:lstStyle/>
          <a:p>
            <a:r>
              <a:rPr lang="ar-SA" sz="2400" b="1" dirty="0" smtClean="0"/>
              <a:t>ولكن ما علاقة السمنة بمرض السكري؟</a:t>
            </a:r>
            <a:endParaRPr lang="en-US" sz="2400" b="1" dirty="0"/>
          </a:p>
        </p:txBody>
      </p:sp>
      <p:sp>
        <p:nvSpPr>
          <p:cNvPr id="6" name="Title 1"/>
          <p:cNvSpPr txBox="1">
            <a:spLocks/>
          </p:cNvSpPr>
          <p:nvPr/>
        </p:nvSpPr>
        <p:spPr>
          <a:xfrm>
            <a:off x="3810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smtClean="0">
                <a:ln>
                  <a:noFill/>
                </a:ln>
                <a:solidFill>
                  <a:srgbClr val="C00000"/>
                </a:solidFill>
                <a:effectLst/>
                <a:uLnTx/>
                <a:uFillTx/>
                <a:latin typeface="+mj-lt"/>
                <a:ea typeface="+mj-ea"/>
                <a:cs typeface="+mj-cs"/>
              </a:rPr>
              <a:t>السمنة وأمراضها</a:t>
            </a:r>
            <a:r>
              <a:rPr kumimoji="0" lang="en-US" sz="5000" b="0" i="0" u="none" strike="noStrike" kern="1200" cap="none" spc="0" normalizeH="0" baseline="0" noProof="0" smtClean="0">
                <a:ln>
                  <a:noFill/>
                </a:ln>
                <a:solidFill>
                  <a:srgbClr val="C00000"/>
                </a:solidFill>
                <a:effectLst/>
                <a:uLnTx/>
                <a:uFillTx/>
                <a:latin typeface="+mj-lt"/>
                <a:ea typeface="+mj-ea"/>
                <a:cs typeface="+mj-cs"/>
              </a:rPr>
              <a:t/>
            </a:r>
            <a:br>
              <a:rPr kumimoji="0" lang="en-US" sz="5000" b="0" i="0" u="none" strike="noStrike" kern="1200" cap="none" spc="0" normalizeH="0" baseline="0" noProof="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lgn="r">
              <a:buNone/>
            </a:pPr>
            <a:r>
              <a:rPr lang="ar-SA" sz="2800" dirty="0" smtClean="0"/>
              <a:t>إن كل خلية عليها مواد تستقبل هرمون الأنسولين الذي يحرق الجليكوز لينتج الطاقة هذه المواد تسمي مستقبلات الأنسولين وإذا لم توجد هذه المستقبلات أو قل عددها فإن الأنسولين لن يعمل على هذه الخلية وبالتالي لن يستفاد من الجليكوز فترتفع نسبته في الدم. وهذه المستقبلات نسبتها ثابتة على الخلية الدهنية العادية فإن زاد حجم الخلية كما هي الحال في البدين فإن عدد المستقبلات تكون قليلة </a:t>
            </a:r>
            <a:br>
              <a:rPr lang="ar-SA" sz="2800" dirty="0" smtClean="0"/>
            </a:br>
            <a:r>
              <a:rPr lang="ar-SA" sz="2800" dirty="0" smtClean="0"/>
              <a:t>بالنسبة لمساحة الخلية الكبيرة الحجم. ونصيحتنا لكل بدين تخفيض وزنه حيث أنه العلاج الأمثل لمرضى السكر إذ أن تخفيض الوزن يؤدي إلى تحسين حالة إفراز الأنسولين واستقباله عند هؤلاء المرضى</a:t>
            </a:r>
            <a:endParaRPr lang="en-US" sz="2800" dirty="0"/>
          </a:p>
        </p:txBody>
      </p:sp>
      <p:sp>
        <p:nvSpPr>
          <p:cNvPr id="4" name="Title 1"/>
          <p:cNvSpPr txBox="1">
            <a:spLocks/>
          </p:cNvSpPr>
          <p:nvPr/>
        </p:nvSpPr>
        <p:spPr>
          <a:xfrm>
            <a:off x="381000" y="762000"/>
            <a:ext cx="8229600" cy="1143000"/>
          </a:xfrm>
          <a:prstGeom prst="rect">
            <a:avLst/>
          </a:prstGeom>
        </p:spPr>
        <p:txBody>
          <a:bodyPr vert="horz" lIns="0" rIns="0" bIns="0" anchor="b">
            <a:normAutofit fontScale="825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dirty="0" smtClean="0">
                <a:ln>
                  <a:noFill/>
                </a:ln>
                <a:solidFill>
                  <a:srgbClr val="C00000"/>
                </a:solidFill>
                <a:effectLst/>
                <a:uLnTx/>
                <a:uFillTx/>
                <a:latin typeface="+mj-lt"/>
                <a:ea typeface="+mj-ea"/>
                <a:cs typeface="+mj-cs"/>
              </a:rPr>
              <a:t>السمنة وأمراضها</a:t>
            </a:r>
            <a:r>
              <a:rPr kumimoji="0" lang="en-US" sz="5000" b="0" i="0" u="none" strike="noStrike" kern="1200" cap="none" spc="0" normalizeH="0" baseline="0" noProof="0" dirty="0" smtClean="0">
                <a:ln>
                  <a:noFill/>
                </a:ln>
                <a:solidFill>
                  <a:srgbClr val="C00000"/>
                </a:solidFill>
                <a:effectLst/>
                <a:uLnTx/>
                <a:uFillTx/>
                <a:latin typeface="+mj-lt"/>
                <a:ea typeface="+mj-ea"/>
                <a:cs typeface="+mj-cs"/>
              </a:rPr>
              <a:t/>
            </a:r>
            <a:br>
              <a:rPr kumimoji="0" lang="en-US" sz="5000" b="0" i="0" u="none" strike="noStrike" kern="1200" cap="none" spc="0" normalizeH="0" baseline="0" noProof="0" dirty="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09800" y="2286000"/>
            <a:ext cx="4572000" cy="1066800"/>
          </a:xfrm>
        </p:spPr>
        <p:txBody>
          <a:bodyPr>
            <a:normAutofit/>
          </a:bodyPr>
          <a:lstStyle/>
          <a:p>
            <a:r>
              <a:rPr lang="ar-SA" b="1" dirty="0" smtClean="0"/>
              <a:t>السمنة (زيادة الوزن)</a:t>
            </a:r>
            <a:endParaRPr lang="en-US" dirty="0"/>
          </a:p>
        </p:txBody>
      </p:sp>
      <p:sp>
        <p:nvSpPr>
          <p:cNvPr id="3" name="Content Placeholder 2"/>
          <p:cNvSpPr>
            <a:spLocks noGrp="1"/>
          </p:cNvSpPr>
          <p:nvPr>
            <p:ph idx="1"/>
          </p:nvPr>
        </p:nvSpPr>
        <p:spPr>
          <a:xfrm>
            <a:off x="3581400" y="3581400"/>
            <a:ext cx="1676400" cy="609600"/>
          </a:xfrm>
        </p:spPr>
        <p:txBody>
          <a:bodyPr/>
          <a:lstStyle/>
          <a:p>
            <a:pPr>
              <a:buNone/>
            </a:pPr>
            <a:r>
              <a:rPr lang="en-US" b="1" dirty="0" smtClean="0"/>
              <a:t>Obesity</a:t>
            </a:r>
            <a:endParaRPr lang="en-US" dirty="0"/>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sz="2800" b="1" dirty="0" smtClean="0">
                <a:solidFill>
                  <a:srgbClr val="C00000"/>
                </a:solidFill>
              </a:rPr>
              <a:t> 3-السمنة وارتفاع ضغط الدم</a:t>
            </a:r>
          </a:p>
          <a:p>
            <a:pPr algn="r">
              <a:buNone/>
            </a:pPr>
            <a:endParaRPr lang="ar-SA" b="1" dirty="0" smtClean="0"/>
          </a:p>
          <a:p>
            <a:pPr algn="r">
              <a:buNone/>
            </a:pPr>
            <a:r>
              <a:rPr lang="ar-SA" sz="2800" dirty="0" smtClean="0"/>
              <a:t>يكفينا القول أن نسبة </a:t>
            </a:r>
            <a:r>
              <a:rPr lang="ar-SA" sz="2800" dirty="0" smtClean="0">
                <a:hlinkClick r:id="rId2" action="ppaction://hlinkfile"/>
              </a:rPr>
              <a:t>ارتفاع ضغط الدم</a:t>
            </a:r>
            <a:r>
              <a:rPr lang="ar-SA" sz="2800" dirty="0" smtClean="0"/>
              <a:t> بين البدينين تصل إلى ثلاث أضعاف نسبته بين العاديين وأن تخفيض الوزن مع التقليل من تناول ملح الطعام عند مرتفعي ضغط الدم حسن حالة ضغطهم في حدود تصل إلى 50%</a:t>
            </a:r>
            <a:endParaRPr lang="en-US" sz="2800" dirty="0"/>
          </a:p>
        </p:txBody>
      </p:sp>
      <p:sp>
        <p:nvSpPr>
          <p:cNvPr id="4" name="Title 1"/>
          <p:cNvSpPr txBox="1">
            <a:spLocks/>
          </p:cNvSpPr>
          <p:nvPr/>
        </p:nvSpPr>
        <p:spPr>
          <a:xfrm>
            <a:off x="3810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dirty="0" smtClean="0">
                <a:ln>
                  <a:noFill/>
                </a:ln>
                <a:solidFill>
                  <a:srgbClr val="C00000"/>
                </a:solidFill>
                <a:effectLst/>
                <a:uLnTx/>
                <a:uFillTx/>
                <a:latin typeface="+mj-lt"/>
                <a:ea typeface="+mj-ea"/>
                <a:cs typeface="+mj-cs"/>
              </a:rPr>
              <a:t>السمنة وأمراضها</a:t>
            </a:r>
            <a:r>
              <a:rPr kumimoji="0" lang="en-US" sz="5000" b="0" i="0" u="none" strike="noStrike" kern="1200" cap="none" spc="0" normalizeH="0" baseline="0" noProof="0" dirty="0" smtClean="0">
                <a:ln>
                  <a:noFill/>
                </a:ln>
                <a:solidFill>
                  <a:srgbClr val="C00000"/>
                </a:solidFill>
                <a:effectLst/>
                <a:uLnTx/>
                <a:uFillTx/>
                <a:latin typeface="+mj-lt"/>
                <a:ea typeface="+mj-ea"/>
                <a:cs typeface="+mj-cs"/>
              </a:rPr>
              <a:t/>
            </a:r>
            <a:br>
              <a:rPr kumimoji="0" lang="en-US" sz="5000" b="0" i="0" u="none" strike="noStrike" kern="1200" cap="none" spc="0" normalizeH="0" baseline="0" noProof="0" dirty="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solidFill>
                  <a:srgbClr val="C00000"/>
                </a:solidFill>
              </a:rPr>
              <a:t> 4-السمنة والمفاصل والأربطة</a:t>
            </a:r>
            <a:r>
              <a:rPr lang="ar-SA" b="1" dirty="0" smtClean="0"/>
              <a:t/>
            </a:r>
            <a:br>
              <a:rPr lang="ar-SA" b="1" dirty="0" smtClean="0"/>
            </a:br>
            <a:endParaRPr lang="ar-SA" b="1" dirty="0" smtClean="0"/>
          </a:p>
          <a:p>
            <a:pPr algn="ctr">
              <a:buNone/>
            </a:pPr>
            <a:r>
              <a:rPr lang="ar-SA" sz="2800" dirty="0" smtClean="0"/>
              <a:t>السمنة حمل زائد أيضا على مفاصل الجسم وأربطته ويظهر ذلك في 	 صورة آلام متعددة بالمفاصل</a:t>
            </a:r>
            <a:endParaRPr lang="en-US" sz="2800" dirty="0"/>
          </a:p>
        </p:txBody>
      </p:sp>
      <p:sp>
        <p:nvSpPr>
          <p:cNvPr id="4" name="Title 1"/>
          <p:cNvSpPr txBox="1">
            <a:spLocks/>
          </p:cNvSpPr>
          <p:nvPr/>
        </p:nvSpPr>
        <p:spPr>
          <a:xfrm>
            <a:off x="3810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dirty="0" smtClean="0">
                <a:ln>
                  <a:noFill/>
                </a:ln>
                <a:solidFill>
                  <a:srgbClr val="C00000"/>
                </a:solidFill>
                <a:effectLst/>
                <a:uLnTx/>
                <a:uFillTx/>
                <a:latin typeface="+mj-lt"/>
                <a:ea typeface="+mj-ea"/>
                <a:cs typeface="+mj-cs"/>
              </a:rPr>
              <a:t>السمنة وأمراضها</a:t>
            </a:r>
            <a:r>
              <a:rPr kumimoji="0" lang="en-US" sz="5000" b="0" i="0" u="none" strike="noStrike" kern="1200" cap="none" spc="0" normalizeH="0" baseline="0" noProof="0" dirty="0" smtClean="0">
                <a:ln>
                  <a:noFill/>
                </a:ln>
                <a:solidFill>
                  <a:srgbClr val="C00000"/>
                </a:solidFill>
                <a:effectLst/>
                <a:uLnTx/>
                <a:uFillTx/>
                <a:latin typeface="+mj-lt"/>
                <a:ea typeface="+mj-ea"/>
                <a:cs typeface="+mj-cs"/>
              </a:rPr>
              <a:t/>
            </a:r>
            <a:br>
              <a:rPr kumimoji="0" lang="en-US" sz="5000" b="0" i="0" u="none" strike="noStrike" kern="1200" cap="none" spc="0" normalizeH="0" baseline="0" noProof="0" dirty="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algn="r">
              <a:buNone/>
            </a:pPr>
            <a:r>
              <a:rPr lang="ar-SA" b="1" dirty="0" smtClean="0">
                <a:solidFill>
                  <a:srgbClr val="C00000"/>
                </a:solidFill>
              </a:rPr>
              <a:t>5- السمنة والجلد</a:t>
            </a:r>
            <a:r>
              <a:rPr lang="ar-SA" b="1" dirty="0" smtClean="0"/>
              <a:t/>
            </a:r>
            <a:br>
              <a:rPr lang="ar-SA" b="1" dirty="0" smtClean="0"/>
            </a:br>
            <a:endParaRPr lang="ar-SA" b="1" dirty="0" smtClean="0"/>
          </a:p>
          <a:p>
            <a:pPr algn="r">
              <a:buNone/>
            </a:pPr>
            <a:r>
              <a:rPr lang="ar-SA" sz="2800" dirty="0" smtClean="0"/>
              <a:t>السمنة تزيد كمية الانثناءات في الجلد ويكون ولذلك يكون الجلد عرضة للالتهابات والإصابات الفطرية والبكتيرية إلى جانب عدم تحمل الطقس الحار. </a:t>
            </a:r>
          </a:p>
          <a:p>
            <a:pPr algn="r">
              <a:buNone/>
            </a:pPr>
            <a:endParaRPr lang="en-US" dirty="0"/>
          </a:p>
        </p:txBody>
      </p:sp>
      <p:sp>
        <p:nvSpPr>
          <p:cNvPr id="4" name="Title 1"/>
          <p:cNvSpPr txBox="1">
            <a:spLocks/>
          </p:cNvSpPr>
          <p:nvPr/>
        </p:nvSpPr>
        <p:spPr>
          <a:xfrm>
            <a:off x="381000" y="762000"/>
            <a:ext cx="8229600" cy="1143000"/>
          </a:xfrm>
          <a:prstGeom prst="rect">
            <a:avLst/>
          </a:prstGeom>
        </p:spPr>
        <p:txBody>
          <a:bodyPr vert="horz" lIns="0" rIns="0" bIns="0" anchor="b">
            <a:normAutofit fontScale="90000" lnSpcReduction="20000"/>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dirty="0" smtClean="0">
                <a:ln>
                  <a:noFill/>
                </a:ln>
                <a:solidFill>
                  <a:srgbClr val="C00000"/>
                </a:solidFill>
                <a:effectLst/>
                <a:uLnTx/>
                <a:uFillTx/>
                <a:latin typeface="+mj-lt"/>
                <a:ea typeface="+mj-ea"/>
                <a:cs typeface="+mj-cs"/>
              </a:rPr>
              <a:t>السمنة وأمراضها</a:t>
            </a:r>
            <a:r>
              <a:rPr kumimoji="0" lang="en-US" sz="5000" b="0" i="0" u="none" strike="noStrike" kern="1200" cap="none" spc="0" normalizeH="0" baseline="0" noProof="0" dirty="0" smtClean="0">
                <a:ln>
                  <a:noFill/>
                </a:ln>
                <a:solidFill>
                  <a:srgbClr val="C00000"/>
                </a:solidFill>
                <a:effectLst/>
                <a:uLnTx/>
                <a:uFillTx/>
                <a:latin typeface="+mj-lt"/>
                <a:ea typeface="+mj-ea"/>
                <a:cs typeface="+mj-cs"/>
              </a:rPr>
              <a:t/>
            </a:r>
            <a:br>
              <a:rPr kumimoji="0" lang="en-US" sz="5000" b="0" i="0" u="none" strike="noStrike" kern="1200" cap="none" spc="0" normalizeH="0" baseline="0" noProof="0" dirty="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
        <p:nvSpPr>
          <p:cNvPr id="5" name="TextBox 4"/>
          <p:cNvSpPr txBox="1"/>
          <p:nvPr/>
        </p:nvSpPr>
        <p:spPr>
          <a:xfrm>
            <a:off x="609600" y="5029200"/>
            <a:ext cx="7696200" cy="1200329"/>
          </a:xfrm>
          <a:prstGeom prst="rect">
            <a:avLst/>
          </a:prstGeom>
          <a:noFill/>
        </p:spPr>
        <p:txBody>
          <a:bodyPr wrap="square" rtlCol="0">
            <a:spAutoFit/>
          </a:bodyPr>
          <a:lstStyle/>
          <a:p>
            <a:pPr algn="r"/>
            <a:r>
              <a:rPr lang="ar-SA" sz="2400" dirty="0" smtClean="0"/>
              <a:t>ابراهيم بوطويبه – 17</a:t>
            </a:r>
          </a:p>
          <a:p>
            <a:pPr algn="r"/>
            <a:r>
              <a:rPr lang="ar-SA" sz="2400" dirty="0" smtClean="0"/>
              <a:t>أحمد النهدي – 3</a:t>
            </a:r>
          </a:p>
          <a:p>
            <a:pPr algn="r"/>
            <a:r>
              <a:rPr lang="ar-SA" sz="2400" dirty="0" smtClean="0"/>
              <a:t>شعبة - 33</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14800" y="274638"/>
            <a:ext cx="4800600" cy="1143000"/>
          </a:xfrm>
        </p:spPr>
        <p:txBody>
          <a:bodyPr>
            <a:normAutofit/>
          </a:bodyPr>
          <a:lstStyle/>
          <a:p>
            <a:r>
              <a:rPr lang="ar-SA" sz="3200" dirty="0" smtClean="0"/>
              <a:t>قال الله عز وجل:</a:t>
            </a:r>
            <a:endParaRPr lang="en-US" sz="3200" dirty="0"/>
          </a:p>
        </p:txBody>
      </p:sp>
      <p:sp>
        <p:nvSpPr>
          <p:cNvPr id="3" name="Content Placeholder 2"/>
          <p:cNvSpPr>
            <a:spLocks noGrp="1"/>
          </p:cNvSpPr>
          <p:nvPr>
            <p:ph idx="1"/>
          </p:nvPr>
        </p:nvSpPr>
        <p:spPr>
          <a:xfrm>
            <a:off x="5486400" y="3657600"/>
            <a:ext cx="2971800" cy="1143000"/>
          </a:xfrm>
        </p:spPr>
        <p:txBody>
          <a:bodyPr/>
          <a:lstStyle/>
          <a:p>
            <a:pPr>
              <a:buNone/>
            </a:pPr>
            <a:r>
              <a:rPr lang="ar-SA" dirty="0" smtClean="0"/>
              <a:t>قال رسول الله </a:t>
            </a:r>
            <a:r>
              <a:rPr lang="ar-SA" sz="1100" dirty="0" smtClean="0">
                <a:latin typeface="ZapfChancery" pitchFamily="18" charset="0"/>
              </a:rPr>
              <a:t>صلى الله عليه وسلم</a:t>
            </a:r>
            <a:endParaRPr lang="en-US" dirty="0">
              <a:latin typeface="ZapfChancery" pitchFamily="18" charset="0"/>
            </a:endParaRPr>
          </a:p>
        </p:txBody>
      </p:sp>
      <p:sp>
        <p:nvSpPr>
          <p:cNvPr id="4" name="Oval 3"/>
          <p:cNvSpPr/>
          <p:nvPr/>
        </p:nvSpPr>
        <p:spPr>
          <a:xfrm>
            <a:off x="1143000" y="1371600"/>
            <a:ext cx="5229225" cy="1371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C00000"/>
                </a:solidFill>
              </a:rPr>
              <a:t>وكلوا واشربوا ولا تسرفوا</a:t>
            </a:r>
            <a:endParaRPr lang="en-US" sz="3200" dirty="0">
              <a:solidFill>
                <a:srgbClr val="C00000"/>
              </a:solidFill>
            </a:endParaRPr>
          </a:p>
        </p:txBody>
      </p:sp>
      <p:sp>
        <p:nvSpPr>
          <p:cNvPr id="6" name="Oval 5"/>
          <p:cNvSpPr/>
          <p:nvPr/>
        </p:nvSpPr>
        <p:spPr>
          <a:xfrm>
            <a:off x="1219200" y="4648200"/>
            <a:ext cx="5229225" cy="13716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3200" dirty="0" smtClean="0">
                <a:solidFill>
                  <a:srgbClr val="C00000"/>
                </a:solidFill>
              </a:rPr>
              <a:t>ثلث لطعامك وثلث لشرابك وثلث لنفسك</a:t>
            </a:r>
            <a:endParaRPr lang="en-US" sz="3200" dirty="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90600" y="152400"/>
            <a:ext cx="8229600" cy="1143000"/>
          </a:xfrm>
        </p:spPr>
        <p:txBody>
          <a:bodyPr/>
          <a:lstStyle/>
          <a:p>
            <a:r>
              <a:rPr lang="ar-SA" b="1" dirty="0" smtClean="0">
                <a:solidFill>
                  <a:srgbClr val="C00000"/>
                </a:solidFill>
              </a:rPr>
              <a:t>مرض خطير اسمه السمنة</a:t>
            </a:r>
            <a:endParaRPr lang="en-US" dirty="0">
              <a:solidFill>
                <a:srgbClr val="C00000"/>
              </a:solidFill>
            </a:endParaRPr>
          </a:p>
        </p:txBody>
      </p:sp>
      <p:sp>
        <p:nvSpPr>
          <p:cNvPr id="3" name="Content Placeholder 2"/>
          <p:cNvSpPr>
            <a:spLocks noGrp="1"/>
          </p:cNvSpPr>
          <p:nvPr>
            <p:ph idx="1"/>
          </p:nvPr>
        </p:nvSpPr>
        <p:spPr>
          <a:xfrm>
            <a:off x="3276600" y="1524000"/>
            <a:ext cx="5410200" cy="5181600"/>
          </a:xfrm>
          <a:scene3d>
            <a:camera prst="orthographicFront"/>
            <a:lightRig rig="threePt" dir="t"/>
          </a:scene3d>
          <a:sp3d>
            <a:bevelT prst="relaxedInset"/>
          </a:sp3d>
        </p:spPr>
        <p:txBody>
          <a:bodyPr>
            <a:normAutofit fontScale="70000" lnSpcReduction="20000"/>
          </a:bodyPr>
          <a:lstStyle/>
          <a:p>
            <a:pPr algn="ctr">
              <a:buNone/>
            </a:pPr>
            <a: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قد ينظر الكثير إليها على أنها أمر بسيط، وقد ينظر البعض على...... 	 أنها مجرد منظر غير مقبول أو تشويه لجمال أجسادنا، وقد يفطن القليل إلى خطورتها ومع ذلك يقفوا مكتوفي الأيدي غير قادرين على إيقافها.			</a:t>
            </a:r>
            <a:b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br>
            <a: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  </a:t>
            </a:r>
            <a:b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br>
            <a: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t>لكل هؤلاء ولك عزيزي نقول - أحترس من مرض خطير اسمه 	السمنة، ومن الواجب أن نتذكر دائما أنها مرض، وليست 		 	 	بالمرض البسيط فحسب بل تعد مرضا من 	  الأمراض الخطرة، إنها مرض من أمراض عصرنا الحديث.					</a:t>
            </a:r>
            <a:br>
              <a:rPr lang="ar-SA" sz="3600" b="1" dirty="0" smtClean="0">
                <a:ln w="900" cmpd="sng">
                  <a:solidFill>
                    <a:schemeClr val="accent1">
                      <a:satMod val="190000"/>
                      <a:alpha val="55000"/>
                    </a:schemeClr>
                  </a:solidFill>
                  <a:prstDash val="solid"/>
                </a:ln>
                <a:solidFill>
                  <a:schemeClr val="accent1">
                    <a:satMod val="200000"/>
                    <a:tint val="3000"/>
                  </a:schemeClr>
                </a:solidFill>
                <a:effectLst>
                  <a:innerShdw blurRad="101600" dist="76200" dir="5400000">
                    <a:schemeClr val="accent1">
                      <a:satMod val="190000"/>
                      <a:tint val="100000"/>
                      <a:alpha val="74000"/>
                    </a:schemeClr>
                  </a:innerShdw>
                </a:effectLst>
              </a:rPr>
            </a:br>
            <a:r>
              <a:rPr lang="ar-SA" b="1" dirty="0" smtClean="0"/>
              <a:t/>
            </a:r>
            <a:br>
              <a:rPr lang="ar-SA" b="1" dirty="0" smtClean="0"/>
            </a:br>
            <a:endParaRPr lang="en-US" dirty="0"/>
          </a:p>
        </p:txBody>
      </p:sp>
      <p:pic>
        <p:nvPicPr>
          <p:cNvPr id="4" name="Content Placeholder 3" descr="fat1.gif"/>
          <p:cNvPicPr>
            <a:picLocks noChangeAspect="1"/>
          </p:cNvPicPr>
          <p:nvPr/>
        </p:nvPicPr>
        <p:blipFill>
          <a:blip r:embed="rId2"/>
          <a:stretch>
            <a:fillRect/>
          </a:stretch>
        </p:blipFill>
        <p:spPr>
          <a:xfrm>
            <a:off x="0" y="1676400"/>
            <a:ext cx="3352800" cy="4628444"/>
          </a:xfrm>
          <a:prstGeom prst="ellipse">
            <a:avLst/>
          </a:prstGeom>
          <a:ln>
            <a:noFill/>
          </a:ln>
          <a:effectLst>
            <a:softEdge rad="112500"/>
          </a:effec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a:xfrm>
            <a:off x="381000" y="1600200"/>
            <a:ext cx="8229600" cy="4130361"/>
          </a:xfrm>
        </p:spPr>
        <p:txBody>
          <a:bodyPr>
            <a:normAutofit/>
            <a:scene3d>
              <a:camera prst="orthographicFront"/>
              <a:lightRig rig="threePt" dir="t"/>
            </a:scene3d>
            <a:sp3d extrusionH="57150" prstMaterial="metal">
              <a:bevelT w="38100" h="38100" prst="slope"/>
              <a:bevelB w="69850" h="69850" prst="divot"/>
            </a:sp3d>
          </a:bodyPr>
          <a:lstStyle/>
          <a:p>
            <a:pPr algn="r">
              <a:buNone/>
            </a:pPr>
            <a:r>
              <a:rPr lang="ar-SA" dirty="0" smtClean="0"/>
              <a:t>سنتحدث في هذه المحاظرة عن هذا الموضوع في عدة نقاط:</a:t>
            </a:r>
          </a:p>
          <a:p>
            <a:pPr algn="r">
              <a:buNone/>
            </a:pPr>
            <a:r>
              <a:rPr lang="ar-SA" sz="2400" b="1" dirty="0" smtClean="0">
                <a:solidFill>
                  <a:srgbClr val="C00000"/>
                </a:solidFill>
              </a:rPr>
              <a:t>ما هي السمنة؟</a:t>
            </a:r>
          </a:p>
          <a:p>
            <a:pPr algn="r">
              <a:buNone/>
            </a:pPr>
            <a:r>
              <a:rPr lang="ar-SA" sz="2400" b="1" dirty="0" smtClean="0">
                <a:solidFill>
                  <a:srgbClr val="C00000"/>
                </a:solidFill>
              </a:rPr>
              <a:t>الغذاء وأنواعه</a:t>
            </a:r>
          </a:p>
          <a:p>
            <a:pPr algn="r">
              <a:buNone/>
            </a:pPr>
            <a:r>
              <a:rPr lang="ar-SA" sz="2400" b="1" dirty="0" smtClean="0">
                <a:solidFill>
                  <a:srgbClr val="C00000"/>
                </a:solidFill>
              </a:rPr>
              <a:t>الطاقة الفورية</a:t>
            </a:r>
          </a:p>
          <a:p>
            <a:pPr algn="r">
              <a:buNone/>
            </a:pPr>
            <a:r>
              <a:rPr lang="ar-SA" sz="2400" b="1" dirty="0" smtClean="0">
                <a:solidFill>
                  <a:srgbClr val="C00000"/>
                </a:solidFill>
              </a:rPr>
              <a:t>كيف يمكن قياس السمنة؟</a:t>
            </a:r>
          </a:p>
          <a:p>
            <a:pPr algn="r">
              <a:buNone/>
            </a:pPr>
            <a:r>
              <a:rPr lang="ar-SA" sz="2400" b="1" dirty="0" smtClean="0">
                <a:solidFill>
                  <a:srgbClr val="C00000"/>
                </a:solidFill>
              </a:rPr>
              <a:t>ما هي مسببات السمنة؟</a:t>
            </a:r>
          </a:p>
          <a:p>
            <a:pPr algn="r">
              <a:buNone/>
            </a:pPr>
            <a:r>
              <a:rPr lang="ar-SA" sz="2400" b="1" dirty="0" smtClean="0">
                <a:solidFill>
                  <a:srgbClr val="C00000"/>
                </a:solidFill>
              </a:rPr>
              <a:t>السمنة وأمراضها</a:t>
            </a:r>
            <a:endParaRPr lang="en-US" sz="2400" dirty="0">
              <a:solidFill>
                <a:srgbClr val="C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838200"/>
            <a:ext cx="8229600" cy="609600"/>
          </a:xfrm>
        </p:spPr>
        <p:txBody>
          <a:bodyPr>
            <a:normAutofit fontScale="90000"/>
          </a:bodyPr>
          <a:lstStyle/>
          <a:p>
            <a:r>
              <a:rPr lang="ar-SA" b="1" dirty="0" smtClean="0">
                <a:solidFill>
                  <a:srgbClr val="C00000"/>
                </a:solidFill>
              </a:rPr>
              <a:t/>
            </a:r>
            <a:br>
              <a:rPr lang="ar-SA" b="1" dirty="0" smtClean="0">
                <a:solidFill>
                  <a:srgbClr val="C00000"/>
                </a:solidFill>
              </a:rPr>
            </a:br>
            <a:r>
              <a:rPr lang="ar-SA" b="1" dirty="0" smtClean="0">
                <a:solidFill>
                  <a:srgbClr val="C00000"/>
                </a:solidFill>
              </a:rPr>
              <a:t>ما هي السمنة</a:t>
            </a:r>
            <a:endParaRPr lang="en-US" dirty="0"/>
          </a:p>
        </p:txBody>
      </p:sp>
      <p:sp>
        <p:nvSpPr>
          <p:cNvPr id="3" name="Content Placeholder 2"/>
          <p:cNvSpPr>
            <a:spLocks noGrp="1"/>
          </p:cNvSpPr>
          <p:nvPr>
            <p:ph idx="1"/>
          </p:nvPr>
        </p:nvSpPr>
        <p:spPr/>
        <p:txBody>
          <a:bodyPr/>
          <a:lstStyle/>
          <a:p>
            <a:pPr algn="r">
              <a:buNone/>
            </a:pPr>
            <a:r>
              <a:rPr lang="ar-SA" b="1" dirty="0" smtClean="0"/>
              <a:t>السمنة هي زيادة وزن الجسم عن حده الطبيعي نتيجة تراكم </a:t>
            </a:r>
            <a:r>
              <a:rPr lang="ar-SA" dirty="0" smtClean="0">
                <a:hlinkClick r:id="rId2" action="ppaction://hlinkfile"/>
              </a:rPr>
              <a:t>الدهون</a:t>
            </a:r>
            <a:r>
              <a:rPr lang="ar-SA" b="1" dirty="0" smtClean="0"/>
              <a:t> فيه، وهذا التراكم ناتج عن عدم التوازن بين الطاقة المتناولة من الطعام والطاقة المستهلكة في الجسم</a:t>
            </a:r>
            <a:endParaRPr lang="en-US" dirty="0"/>
          </a:p>
        </p:txBody>
      </p:sp>
      <p:pic>
        <p:nvPicPr>
          <p:cNvPr id="4" name="Picture 3" descr="food.gif"/>
          <p:cNvPicPr>
            <a:picLocks noChangeAspect="1"/>
          </p:cNvPicPr>
          <p:nvPr/>
        </p:nvPicPr>
        <p:blipFill>
          <a:blip r:embed="rId3"/>
          <a:stretch>
            <a:fillRect/>
          </a:stretch>
        </p:blipFill>
        <p:spPr>
          <a:xfrm>
            <a:off x="1981200" y="3886200"/>
            <a:ext cx="5384006" cy="1447800"/>
          </a:xfrm>
          <a:prstGeom prst="rect">
            <a:avLst/>
          </a:prstGeom>
          <a:ln>
            <a:noFill/>
          </a:ln>
          <a:effectLst>
            <a:softEdge rad="112500"/>
          </a:effectLst>
        </p:spPr>
      </p:pic>
      <p:sp>
        <p:nvSpPr>
          <p:cNvPr id="5" name="Rectangle 4"/>
          <p:cNvSpPr/>
          <p:nvPr/>
        </p:nvSpPr>
        <p:spPr>
          <a:xfrm>
            <a:off x="914400" y="762000"/>
            <a:ext cx="386644" cy="861774"/>
          </a:xfrm>
          <a:prstGeom prst="rect">
            <a:avLst/>
          </a:prstGeom>
        </p:spPr>
        <p:txBody>
          <a:bodyPr wrap="none">
            <a:spAutoFit/>
          </a:bodyPr>
          <a:lstStyle/>
          <a:p>
            <a:r>
              <a:rPr lang="ar-SA" sz="5000" b="1" dirty="0">
                <a:solidFill>
                  <a:srgbClr val="C00000"/>
                </a:solidFill>
                <a:latin typeface="Calibri"/>
                <a:ea typeface="+mj-ea"/>
                <a:cs typeface="Traditional Arabic"/>
              </a:rPr>
              <a:t>؟</a:t>
            </a:r>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990600"/>
            <a:ext cx="8229600" cy="1143000"/>
          </a:xfrm>
        </p:spPr>
        <p:txBody>
          <a:bodyPr>
            <a:normAutofit fontScale="90000"/>
          </a:bodyPr>
          <a:lstStyle/>
          <a:p>
            <a:r>
              <a:rPr lang="ar-SA" b="1" dirty="0" smtClean="0">
                <a:solidFill>
                  <a:srgbClr val="C00000"/>
                </a:solidFill>
              </a:rPr>
              <a:t>الغذاء وأنواعه</a:t>
            </a:r>
            <a:br>
              <a:rPr lang="ar-SA" b="1" dirty="0" smtClean="0">
                <a:solidFill>
                  <a:srgbClr val="C00000"/>
                </a:solidFill>
              </a:rPr>
            </a:br>
            <a:endParaRPr lang="en-US" dirty="0"/>
          </a:p>
        </p:txBody>
      </p:sp>
      <p:sp>
        <p:nvSpPr>
          <p:cNvPr id="3" name="Content Placeholder 2"/>
          <p:cNvSpPr>
            <a:spLocks noGrp="1"/>
          </p:cNvSpPr>
          <p:nvPr>
            <p:ph idx="1"/>
          </p:nvPr>
        </p:nvSpPr>
        <p:spPr/>
        <p:txBody>
          <a:bodyPr>
            <a:normAutofit/>
          </a:bodyPr>
          <a:lstStyle/>
          <a:p>
            <a:pPr algn="r">
              <a:buNone/>
            </a:pPr>
            <a:r>
              <a:rPr lang="ar-SA" b="1" dirty="0" smtClean="0"/>
              <a:t>لا يخرج تركيب أي مادة غذائية تتناولها عن العناصر الغذائية التالية:</a:t>
            </a:r>
            <a:br>
              <a:rPr lang="ar-SA" b="1" dirty="0" smtClean="0"/>
            </a:br>
            <a:r>
              <a:rPr lang="ar-SA" b="1" dirty="0" smtClean="0"/>
              <a:t>1- </a:t>
            </a:r>
            <a:r>
              <a:rPr lang="ar-SA" b="1" dirty="0" smtClean="0">
                <a:hlinkClick r:id="rId2" action="ppaction://hlinkfile"/>
              </a:rPr>
              <a:t>الكربوهيدرات</a:t>
            </a:r>
            <a:r>
              <a:rPr lang="ar-SA" b="1" dirty="0" smtClean="0"/>
              <a:t/>
            </a:r>
            <a:br>
              <a:rPr lang="ar-SA" b="1" dirty="0" smtClean="0"/>
            </a:br>
            <a:r>
              <a:rPr lang="ar-SA" b="1" dirty="0" smtClean="0"/>
              <a:t>2- </a:t>
            </a:r>
            <a:r>
              <a:rPr lang="ar-SA" b="1" dirty="0" smtClean="0">
                <a:hlinkClick r:id="rId3" action="ppaction://hlinkfile"/>
              </a:rPr>
              <a:t>الدهون</a:t>
            </a:r>
            <a:r>
              <a:rPr lang="ar-SA" b="1" dirty="0" smtClean="0"/>
              <a:t/>
            </a:r>
            <a:br>
              <a:rPr lang="ar-SA" b="1" dirty="0" smtClean="0"/>
            </a:br>
            <a:r>
              <a:rPr lang="ar-SA" b="1" dirty="0" smtClean="0"/>
              <a:t>3- </a:t>
            </a:r>
            <a:r>
              <a:rPr lang="ar-SA" b="1" dirty="0" smtClean="0">
                <a:hlinkClick r:id="rId4" action="ppaction://hlinkfile"/>
              </a:rPr>
              <a:t>البروتينات</a:t>
            </a:r>
            <a:r>
              <a:rPr lang="ar-SA" b="1" dirty="0" smtClean="0"/>
              <a:t/>
            </a:r>
            <a:br>
              <a:rPr lang="ar-SA" b="1" dirty="0" smtClean="0"/>
            </a:br>
            <a:r>
              <a:rPr lang="ar-SA" b="1" dirty="0" smtClean="0"/>
              <a:t>4- </a:t>
            </a:r>
            <a:r>
              <a:rPr lang="ar-SA" b="1" dirty="0" smtClean="0">
                <a:hlinkClick r:id="rId5" action="ppaction://hlinkfile"/>
              </a:rPr>
              <a:t>المعادن</a:t>
            </a:r>
            <a:r>
              <a:rPr lang="ar-SA" b="1" dirty="0" smtClean="0"/>
              <a:t> و</a:t>
            </a:r>
            <a:r>
              <a:rPr lang="ar-SA" b="1" dirty="0" smtClean="0">
                <a:hlinkClick r:id="rId6" action="ppaction://hlinkfile"/>
              </a:rPr>
              <a:t>الفيتامينات</a:t>
            </a:r>
            <a:r>
              <a:rPr lang="ar-SA" b="1" dirty="0" smtClean="0"/>
              <a:t/>
            </a:r>
            <a:br>
              <a:rPr lang="ar-SA" b="1" dirty="0" smtClean="0"/>
            </a:br>
            <a:r>
              <a:rPr lang="ar-SA" b="1" dirty="0" smtClean="0"/>
              <a:t>5- الماء</a:t>
            </a:r>
            <a:br>
              <a:rPr lang="ar-SA" b="1" dirty="0" smtClean="0"/>
            </a:b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8229600" cy="1143000"/>
          </a:xfrm>
        </p:spPr>
        <p:txBody>
          <a:bodyPr/>
          <a:lstStyle/>
          <a:p>
            <a:r>
              <a:rPr lang="ar-SA" b="1" dirty="0" smtClean="0">
                <a:solidFill>
                  <a:srgbClr val="C00000"/>
                </a:solidFill>
              </a:rPr>
              <a:t>الغذاء وأنواعه</a:t>
            </a:r>
            <a:endParaRPr lang="en-US" dirty="0"/>
          </a:p>
        </p:txBody>
      </p:sp>
      <p:sp>
        <p:nvSpPr>
          <p:cNvPr id="3" name="Content Placeholder 2"/>
          <p:cNvSpPr>
            <a:spLocks noGrp="1"/>
          </p:cNvSpPr>
          <p:nvPr>
            <p:ph idx="1"/>
          </p:nvPr>
        </p:nvSpPr>
        <p:spPr/>
        <p:txBody>
          <a:bodyPr>
            <a:normAutofit fontScale="77500" lnSpcReduction="20000"/>
          </a:bodyPr>
          <a:lstStyle/>
          <a:p>
            <a:pPr algn="r">
              <a:buNone/>
            </a:pPr>
            <a:r>
              <a:rPr lang="ar-SA" sz="2800" b="1" dirty="0" smtClean="0"/>
              <a:t>لكل عنصر من هذه العناصر دور هام في إمداد الجسم بالطاقة. وتختلف الأغذية في محتوياتها من هذه العناصر فبعض الأغذية تحتوي على جميع العناصر الغذائية ولكن بنسب متفاوتة في حين أن بعضها تحتوي على عنصر واحد أو عنصرين فقط، فمثلا الفواكه تحتوي على </a:t>
            </a:r>
            <a:r>
              <a:rPr lang="ar-SA" sz="2800" b="1" dirty="0" smtClean="0">
                <a:hlinkClick r:id="rId2" action="ppaction://hlinkfile"/>
              </a:rPr>
              <a:t>الكربوهيدرات</a:t>
            </a:r>
            <a:r>
              <a:rPr lang="ar-SA" sz="2800" b="1" dirty="0" smtClean="0"/>
              <a:t> أكثر من أي عنصر آخر والخبز والحليب يحتوي على الكربوهيدرات أكثر ثم </a:t>
            </a:r>
            <a:r>
              <a:rPr lang="ar-SA" sz="2800" b="1" dirty="0" smtClean="0">
                <a:hlinkClick r:id="rId3" action="ppaction://hlinkfile"/>
              </a:rPr>
              <a:t>البروتينات</a:t>
            </a:r>
            <a:r>
              <a:rPr lang="ar-SA" sz="2800" b="1" dirty="0" smtClean="0"/>
              <a:t> فالدهون، واللحوم تحتوي على البروتينات أكثر ثم الدهون فالكربوهيدرات، والسكر يحتوي فقط على الكربوهيدرات.</a:t>
            </a:r>
            <a:br>
              <a:rPr lang="ar-SA" sz="2800" b="1" dirty="0" smtClean="0"/>
            </a:br>
            <a:r>
              <a:rPr lang="ar-SA" sz="2800" b="1" dirty="0" smtClean="0"/>
              <a:t/>
            </a:r>
            <a:br>
              <a:rPr lang="ar-SA" sz="2800" b="1" dirty="0" smtClean="0"/>
            </a:br>
            <a:r>
              <a:rPr lang="ar-SA" sz="2800" b="1" dirty="0" smtClean="0"/>
              <a:t>فإذا ما تناول الإنسان الكربوهيدرات تتحطم في جسم الإنسان إلى سكريات أحادية بسيطة (الجليكوز) وذلك ليستخدم مباشرة كوقود ليمد جسم الإنسان بالطاقة، كما يخزن جزء منه في الكبد على صورة جلايكوجين وما زاد عن الحاجة بعد ذلك يتحول إلى دهون تخزن في الأنسجة الدهنية للجسم. أما البروتينات فإنها تتحلل إلى مركبات بسيطة تمتص إلى الأنسجة والعضلات أو أنها تتحول إلى جليكوز لاستخدامه كطاقة فورية، أو أنها تتحول إلى دهون تخزن في الأنسجة الدهنية لجسم الإنسان. أما إذا تناولت الدهون فإنها إما تتحول إلي جليكوز تستخدم مباشرة لإنتاج الطاقة الفورية أو أنها تخزن في الأنسجة الدهنية لجسمك</a:t>
            </a:r>
            <a:r>
              <a:rPr lang="ar-SA" b="1" dirty="0" smtClean="0"/>
              <a:t>.</a:t>
            </a:r>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sz="quarter" idx="2"/>
          </p:nvPr>
        </p:nvSpPr>
        <p:spPr>
          <a:xfrm>
            <a:off x="457200" y="2859880"/>
            <a:ext cx="4040188" cy="3845720"/>
          </a:xfrm>
        </p:spPr>
        <p:txBody>
          <a:bodyPr/>
          <a:lstStyle/>
          <a:p>
            <a:pPr algn="r">
              <a:buNone/>
            </a:pPr>
            <a:r>
              <a:rPr lang="ar-SA" b="1" dirty="0" smtClean="0"/>
              <a:t>طاقة النشاط والحركة وهي التي تنتج عن استخدام الإنسان لها خلال يومه كالمشي والسباحة والحركة بصفة عامة.</a:t>
            </a:r>
            <a:r>
              <a:rPr lang="ar-SA" dirty="0" smtClean="0"/>
              <a:t> </a:t>
            </a:r>
          </a:p>
          <a:p>
            <a:pPr algn="r">
              <a:buNone/>
            </a:pPr>
            <a:endParaRPr lang="en-US" dirty="0"/>
          </a:p>
        </p:txBody>
      </p:sp>
      <p:sp>
        <p:nvSpPr>
          <p:cNvPr id="6" name="Content Placeholder 5"/>
          <p:cNvSpPr>
            <a:spLocks noGrp="1"/>
          </p:cNvSpPr>
          <p:nvPr>
            <p:ph sz="quarter" idx="4"/>
          </p:nvPr>
        </p:nvSpPr>
        <p:spPr>
          <a:xfrm>
            <a:off x="4648200" y="2743200"/>
            <a:ext cx="4038600" cy="4074320"/>
          </a:xfrm>
        </p:spPr>
        <p:txBody>
          <a:bodyPr/>
          <a:lstStyle/>
          <a:p>
            <a:pPr algn="r"/>
            <a:r>
              <a:rPr lang="ar-SA" b="1" dirty="0" smtClean="0"/>
              <a:t>وهي التي يحتاجها جسم الإنسان لنشاطاته الغير إرادية مثل دقات القلب والتنفس وحركة الأمعاء وغيرها. وعادة ما تعادل 50-70% من إجمالي الطاقة اليومية التي يحتاجها الشخص النشيط جدا، و 40-50% إذا كان الشخص متوسط النشاط، و30-40% إذا كان الشخص غير نشيط.</a:t>
            </a:r>
            <a:endParaRPr lang="en-US" dirty="0"/>
          </a:p>
        </p:txBody>
      </p:sp>
      <p:sp>
        <p:nvSpPr>
          <p:cNvPr id="7" name="Oval 6"/>
          <p:cNvSpPr/>
          <p:nvPr/>
        </p:nvSpPr>
        <p:spPr>
          <a:xfrm>
            <a:off x="5791200" y="1295400"/>
            <a:ext cx="2590800" cy="1295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400" b="1" dirty="0" smtClean="0">
                <a:solidFill>
                  <a:srgbClr val="C00000"/>
                </a:solidFill>
              </a:rPr>
              <a:t>طاقة أساسية</a:t>
            </a:r>
            <a:endParaRPr lang="en-US" sz="2400" b="1" dirty="0">
              <a:solidFill>
                <a:srgbClr val="C00000"/>
              </a:solidFill>
            </a:endParaRPr>
          </a:p>
        </p:txBody>
      </p:sp>
      <p:sp>
        <p:nvSpPr>
          <p:cNvPr id="8" name="Oval 7"/>
          <p:cNvSpPr/>
          <p:nvPr/>
        </p:nvSpPr>
        <p:spPr>
          <a:xfrm>
            <a:off x="990600" y="1371600"/>
            <a:ext cx="2590800" cy="12954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ar-SA" sz="2000" b="1" dirty="0" smtClean="0">
                <a:solidFill>
                  <a:srgbClr val="C00000"/>
                </a:solidFill>
              </a:rPr>
              <a:t>طاقة النشاط والحركة</a:t>
            </a:r>
            <a:endParaRPr lang="en-US" b="1" dirty="0">
              <a:solidFill>
                <a:srgbClr val="C00000"/>
              </a:solidFill>
            </a:endParaRPr>
          </a:p>
        </p:txBody>
      </p:sp>
      <p:sp>
        <p:nvSpPr>
          <p:cNvPr id="9" name="TextBox 8"/>
          <p:cNvSpPr txBox="1"/>
          <p:nvPr/>
        </p:nvSpPr>
        <p:spPr>
          <a:xfrm>
            <a:off x="4038600" y="990600"/>
            <a:ext cx="1371600" cy="369332"/>
          </a:xfrm>
          <a:prstGeom prst="rect">
            <a:avLst/>
          </a:prstGeom>
          <a:noFill/>
        </p:spPr>
        <p:txBody>
          <a:bodyPr wrap="square" rtlCol="0">
            <a:spAutoFit/>
          </a:bodyPr>
          <a:lstStyle/>
          <a:p>
            <a:r>
              <a:rPr lang="ar-SA" b="1" dirty="0" smtClean="0"/>
              <a:t>أنواع الطاقة:</a:t>
            </a:r>
            <a:endParaRPr lang="en-US" b="1" dirty="0"/>
          </a:p>
        </p:txBody>
      </p:sp>
      <p:sp>
        <p:nvSpPr>
          <p:cNvPr id="10" name="Title 1"/>
          <p:cNvSpPr txBox="1">
            <a:spLocks/>
          </p:cNvSpPr>
          <p:nvPr/>
        </p:nvSpPr>
        <p:spPr>
          <a:xfrm>
            <a:off x="685800" y="609600"/>
            <a:ext cx="8229600" cy="1143000"/>
          </a:xfrm>
          <a:prstGeom prst="rect">
            <a:avLst/>
          </a:prstGeom>
        </p:spPr>
        <p:txBody>
          <a:bodyPr vert="horz" lIns="0" tIns="45720" rIns="0" bIns="0" anchor="b">
            <a:normAutofit fontScale="90000" lnSpcReduction="20000"/>
            <a:scene3d>
              <a:camera prst="orthographicFront"/>
              <a:lightRig rig="freezing" dir="t">
                <a:rot lat="0" lon="0" rev="5640000"/>
              </a:lightRig>
            </a:scene3d>
            <a:sp3d prstMaterial="flat">
              <a:contourClr>
                <a:schemeClr val="tx2"/>
              </a:contourClr>
            </a:sp3d>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ar-SA" sz="5000" b="1" i="0" u="none" strike="noStrike" kern="1200" cap="none" spc="0" normalizeH="0" baseline="0" noProof="0" dirty="0" smtClean="0">
                <a:ln>
                  <a:noFill/>
                </a:ln>
                <a:solidFill>
                  <a:srgbClr val="C00000"/>
                </a:solidFill>
                <a:effectLst/>
                <a:uLnTx/>
                <a:uFillTx/>
                <a:latin typeface="+mj-lt"/>
                <a:ea typeface="+mj-ea"/>
                <a:cs typeface="+mj-cs"/>
              </a:rPr>
              <a:t>الطاقة الفورية</a:t>
            </a:r>
            <a:br>
              <a:rPr kumimoji="0" lang="ar-SA" sz="5000" b="1" i="0" u="none" strike="noStrike" kern="1200" cap="none" spc="0" normalizeH="0" baseline="0" noProof="0" dirty="0" smtClean="0">
                <a:ln>
                  <a:noFill/>
                </a:ln>
                <a:solidFill>
                  <a:srgbClr val="C00000"/>
                </a:solidFill>
                <a:effectLst/>
                <a:uLnTx/>
                <a:uFillTx/>
                <a:latin typeface="+mj-lt"/>
                <a:ea typeface="+mj-ea"/>
                <a:cs typeface="+mj-cs"/>
              </a:rPr>
            </a:b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146</TotalTime>
  <Words>888</Words>
  <Application>Microsoft Office PowerPoint</Application>
  <PresentationFormat>On-screen Show (4:3)</PresentationFormat>
  <Paragraphs>83</Paragraphs>
  <Slides>22</Slides>
  <Notes>1</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Flow</vt:lpstr>
      <vt:lpstr>بسم الله الرحمن الرحيم</vt:lpstr>
      <vt:lpstr>السمنة (زيادة الوزن)</vt:lpstr>
      <vt:lpstr>قال الله عز وجل:</vt:lpstr>
      <vt:lpstr>مرض خطير اسمه السمنة</vt:lpstr>
      <vt:lpstr>Slide 5</vt:lpstr>
      <vt:lpstr> ما هي السمنة</vt:lpstr>
      <vt:lpstr>الغذاء وأنواعه </vt:lpstr>
      <vt:lpstr>الغذاء وأنواعه</vt:lpstr>
      <vt:lpstr>Slide 9</vt:lpstr>
      <vt:lpstr>الطاقة الفورية </vt:lpstr>
      <vt:lpstr>كيف يمكن قياس السمنة؟ </vt:lpstr>
      <vt:lpstr>ما هي مسببات السمنة؟ </vt:lpstr>
      <vt:lpstr>Slide 13</vt:lpstr>
      <vt:lpstr>Slide 14</vt:lpstr>
      <vt:lpstr>Slide 15</vt:lpstr>
      <vt:lpstr>Slide 16</vt:lpstr>
      <vt:lpstr>السمنة وأمراضها </vt:lpstr>
      <vt:lpstr>Slide 18</vt:lpstr>
      <vt:lpstr>Slide 19</vt:lpstr>
      <vt:lpstr>Slide 20</vt:lpstr>
      <vt:lpstr>Slide 21</vt:lpstr>
      <vt:lpstr>Slide 22</vt:lpstr>
    </vt:vector>
  </TitlesOfParts>
  <Company>KFUPM</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الرحيم</dc:title>
  <dc:creator>s200846080</dc:creator>
  <cp:lastModifiedBy>Administrator</cp:lastModifiedBy>
  <cp:revision>14</cp:revision>
  <dcterms:created xsi:type="dcterms:W3CDTF">2008-11-30T04:47:08Z</dcterms:created>
  <dcterms:modified xsi:type="dcterms:W3CDTF">2008-11-30T13:22:38Z</dcterms:modified>
</cp:coreProperties>
</file>