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6" r:id="rId6"/>
    <p:sldId id="261" r:id="rId7"/>
    <p:sldId id="264" r:id="rId8"/>
    <p:sldId id="265" r:id="rId9"/>
    <p:sldId id="271" r:id="rId10"/>
    <p:sldId id="270" r:id="rId11"/>
    <p:sldId id="267" r:id="rId12"/>
    <p:sldId id="269" r:id="rId1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57" d="100"/>
          <a:sy n="57" d="100"/>
        </p:scale>
        <p:origin x="-152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CAA98F-35F0-40F4-9C09-AA4E33390F0A}" type="datetimeFigureOut">
              <a:rPr lang="ar-SA" smtClean="0"/>
              <a:pPr/>
              <a:t>26/12/29</a:t>
            </a:fld>
            <a:endParaRPr lang="ar-S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A15BA1-73ED-4FA8-A76A-786B5BAFDD9E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CAA98F-35F0-40F4-9C09-AA4E33390F0A}" type="datetimeFigureOut">
              <a:rPr lang="ar-SA" smtClean="0"/>
              <a:pPr/>
              <a:t>26/12/29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A15BA1-73ED-4FA8-A76A-786B5BAFDD9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CAA98F-35F0-40F4-9C09-AA4E33390F0A}" type="datetimeFigureOut">
              <a:rPr lang="ar-SA" smtClean="0"/>
              <a:pPr/>
              <a:t>26/12/29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A15BA1-73ED-4FA8-A76A-786B5BAFDD9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CAA98F-35F0-40F4-9C09-AA4E33390F0A}" type="datetimeFigureOut">
              <a:rPr lang="ar-SA" smtClean="0"/>
              <a:pPr/>
              <a:t>26/12/29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A15BA1-73ED-4FA8-A76A-786B5BAFDD9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CAA98F-35F0-40F4-9C09-AA4E33390F0A}" type="datetimeFigureOut">
              <a:rPr lang="ar-SA" smtClean="0"/>
              <a:pPr/>
              <a:t>26/12/29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A15BA1-73ED-4FA8-A76A-786B5BAFDD9E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CAA98F-35F0-40F4-9C09-AA4E33390F0A}" type="datetimeFigureOut">
              <a:rPr lang="ar-SA" smtClean="0"/>
              <a:pPr/>
              <a:t>26/12/29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A15BA1-73ED-4FA8-A76A-786B5BAFDD9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CAA98F-35F0-40F4-9C09-AA4E33390F0A}" type="datetimeFigureOut">
              <a:rPr lang="ar-SA" smtClean="0"/>
              <a:pPr/>
              <a:t>26/12/29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A15BA1-73ED-4FA8-A76A-786B5BAFDD9E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CAA98F-35F0-40F4-9C09-AA4E33390F0A}" type="datetimeFigureOut">
              <a:rPr lang="ar-SA" smtClean="0"/>
              <a:pPr/>
              <a:t>26/12/29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A15BA1-73ED-4FA8-A76A-786B5BAFDD9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CAA98F-35F0-40F4-9C09-AA4E33390F0A}" type="datetimeFigureOut">
              <a:rPr lang="ar-SA" smtClean="0"/>
              <a:pPr/>
              <a:t>26/12/29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A15BA1-73ED-4FA8-A76A-786B5BAFDD9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CAA98F-35F0-40F4-9C09-AA4E33390F0A}" type="datetimeFigureOut">
              <a:rPr lang="ar-SA" smtClean="0"/>
              <a:pPr/>
              <a:t>26/12/29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A15BA1-73ED-4FA8-A76A-786B5BAFDD9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12CAA98F-35F0-40F4-9C09-AA4E33390F0A}" type="datetimeFigureOut">
              <a:rPr lang="ar-SA" smtClean="0"/>
              <a:pPr/>
              <a:t>26/12/29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98A15BA1-73ED-4FA8-A76A-786B5BAFDD9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2CAA98F-35F0-40F4-9C09-AA4E33390F0A}" type="datetimeFigureOut">
              <a:rPr lang="ar-SA" smtClean="0"/>
              <a:pPr/>
              <a:t>26/12/29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98A15BA1-73ED-4FA8-A76A-786B5BAFDD9E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rtl="1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r" rtl="1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r" rtl="1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r" rtl="1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r" rtl="1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sz="6000" dirty="0" smtClean="0">
                <a:cs typeface="Kufi Extended Outline" pitchFamily="82" charset="-78"/>
              </a:rPr>
              <a:t>بسم الله الرحمن الرحيم</a:t>
            </a:r>
            <a:endParaRPr lang="ar-SA" sz="6000" dirty="0">
              <a:cs typeface="Kufi Extended Outline" pitchFamily="82" charset="-78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85720" y="5857892"/>
            <a:ext cx="785818" cy="812281"/>
            <a:chOff x="214282" y="44927"/>
            <a:chExt cx="785818" cy="812281"/>
          </a:xfrm>
        </p:grpSpPr>
        <p:sp>
          <p:nvSpPr>
            <p:cNvPr id="4" name="8-Point Star 3"/>
            <p:cNvSpPr/>
            <p:nvPr/>
          </p:nvSpPr>
          <p:spPr>
            <a:xfrm>
              <a:off x="214282" y="142852"/>
              <a:ext cx="785818" cy="714356"/>
            </a:xfrm>
            <a:prstGeom prst="star8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14294" y="44927"/>
              <a:ext cx="500066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4400" dirty="0" smtClean="0"/>
                <a:t>1</a:t>
              </a:r>
              <a:endParaRPr lang="ar-SA" sz="4400" dirty="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sz="2000" dirty="0" smtClean="0">
                <a:solidFill>
                  <a:schemeClr val="tx1"/>
                </a:solidFill>
              </a:rPr>
              <a:t>إن تعبيرات الجسم وحركاته توضح درجة </a:t>
            </a:r>
            <a:r>
              <a:rPr lang="ar-SA" sz="2000" smtClean="0">
                <a:solidFill>
                  <a:schemeClr val="tx1"/>
                </a:solidFill>
              </a:rPr>
              <a:t>اهتمام </a:t>
            </a:r>
            <a:r>
              <a:rPr lang="ar-SA" sz="2000" smtClean="0">
                <a:solidFill>
                  <a:schemeClr val="tx1"/>
                </a:solidFill>
              </a:rPr>
              <a:t>ا</a:t>
            </a:r>
            <a:r>
              <a:rPr lang="ar-SA" sz="2000" smtClean="0">
                <a:solidFill>
                  <a:schemeClr val="tx1"/>
                </a:solidFill>
              </a:rPr>
              <a:t>لطرف </a:t>
            </a:r>
            <a:r>
              <a:rPr lang="ar-SA" sz="2000" dirty="0" smtClean="0">
                <a:solidFill>
                  <a:schemeClr val="tx1"/>
                </a:solidFill>
              </a:rPr>
              <a:t>الآخر ، وكلما ظهرت علامات الخوف والتردد على وجهك فأنت في الطريق إلى عدم تمكنك من إقناعه ، ويمكنك اكتشاف حالته من خلال التعبيرات الشائعة </a:t>
            </a:r>
            <a:r>
              <a:rPr lang="ar-SA" sz="2000" dirty="0" smtClean="0"/>
              <a:t>:</a:t>
            </a:r>
            <a:endParaRPr lang="ar-SA" sz="2000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</p:nvPr>
        </p:nvGraphicFramePr>
        <p:xfrm>
          <a:off x="714347" y="1784352"/>
          <a:ext cx="7772401" cy="4732960"/>
        </p:xfrm>
        <a:graphic>
          <a:graphicData uri="http://schemas.openxmlformats.org/drawingml/2006/table">
            <a:tbl>
              <a:tblPr rtl="1" firstRow="1" bandRow="1">
                <a:tableStyleId>{7DF18680-E054-41AD-8BC1-D1AEF772440D}</a:tableStyleId>
              </a:tblPr>
              <a:tblGrid>
                <a:gridCol w="5614949"/>
                <a:gridCol w="2157452"/>
              </a:tblGrid>
              <a:tr h="409288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التعبير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معناه</a:t>
                      </a:r>
                      <a:endParaRPr lang="ar-SA" dirty="0"/>
                    </a:p>
                  </a:txBody>
                  <a:tcPr/>
                </a:tc>
              </a:tr>
              <a:tr h="409288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رفع الرأس وخفضه في حركة واحدة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الموافقة</a:t>
                      </a:r>
                      <a:endParaRPr lang="ar-SA" dirty="0"/>
                    </a:p>
                  </a:txBody>
                  <a:tcPr/>
                </a:tc>
              </a:tr>
              <a:tr h="409288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تقطيب الجبهة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الاعتراض</a:t>
                      </a:r>
                      <a:endParaRPr lang="ar-SA" dirty="0"/>
                    </a:p>
                  </a:txBody>
                  <a:tcPr/>
                </a:tc>
              </a:tr>
              <a:tr h="409288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اتساع حدقة</a:t>
                      </a:r>
                      <a:r>
                        <a:rPr lang="ar-SA" baseline="0" dirty="0" smtClean="0"/>
                        <a:t> العين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الصداقة</a:t>
                      </a:r>
                      <a:endParaRPr lang="ar-SA" dirty="0"/>
                    </a:p>
                  </a:txBody>
                  <a:tcPr/>
                </a:tc>
              </a:tr>
              <a:tr h="409288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تقطيب الجبين واتساع حركة العين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الغضب</a:t>
                      </a:r>
                      <a:endParaRPr lang="ar-SA" dirty="0"/>
                    </a:p>
                  </a:txBody>
                  <a:tcPr/>
                </a:tc>
              </a:tr>
              <a:tr h="409288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التحريك لعضلات</a:t>
                      </a:r>
                      <a:r>
                        <a:rPr lang="ar-SA" baseline="0" dirty="0" smtClean="0"/>
                        <a:t> الوجه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العصبية</a:t>
                      </a:r>
                      <a:endParaRPr lang="ar-SA" dirty="0"/>
                    </a:p>
                  </a:txBody>
                  <a:tcPr/>
                </a:tc>
              </a:tr>
              <a:tr h="409288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الضغط على الأسنان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التوتر</a:t>
                      </a:r>
                      <a:endParaRPr lang="ar-SA" dirty="0"/>
                    </a:p>
                  </a:txBody>
                  <a:tcPr/>
                </a:tc>
              </a:tr>
              <a:tr h="409288">
                <a:tc>
                  <a:txBody>
                    <a:bodyPr/>
                    <a:lstStyle/>
                    <a:p>
                      <a:pPr rtl="1"/>
                      <a:r>
                        <a:rPr lang="ar-SA" dirty="0" err="1" smtClean="0"/>
                        <a:t>مهمهة</a:t>
                      </a:r>
                      <a:r>
                        <a:rPr lang="ar-SA" dirty="0" smtClean="0"/>
                        <a:t> </a:t>
                      </a:r>
                      <a:r>
                        <a:rPr lang="ar-SA" dirty="0" smtClean="0"/>
                        <a:t>الشفاه للأمام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عدم الرضا</a:t>
                      </a:r>
                      <a:endParaRPr lang="ar-SA" dirty="0"/>
                    </a:p>
                  </a:txBody>
                  <a:tcPr/>
                </a:tc>
              </a:tr>
              <a:tr h="409288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فتح الفم بدرجة كبيرة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عدم التصديق أو الفهم</a:t>
                      </a:r>
                      <a:endParaRPr lang="ar-SA" dirty="0"/>
                    </a:p>
                  </a:txBody>
                  <a:tcPr/>
                </a:tc>
              </a:tr>
              <a:tr h="409288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فتح الفم نصف فتحة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الخوف</a:t>
                      </a:r>
                      <a:endParaRPr lang="ar-SA" dirty="0"/>
                    </a:p>
                  </a:txBody>
                  <a:tcPr/>
                </a:tc>
              </a:tr>
              <a:tr h="409288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مسك الذقن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عدم الراحة</a:t>
                      </a:r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100" y="512064"/>
            <a:ext cx="7686700" cy="914400"/>
          </a:xfrm>
        </p:spPr>
        <p:txBody>
          <a:bodyPr/>
          <a:lstStyle/>
          <a:p>
            <a:pPr algn="ctr"/>
            <a:r>
              <a:rPr lang="ar-SA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ndalus" pitchFamily="2" charset="-78"/>
                <a:cs typeface="Andalus" pitchFamily="2" charset="-78"/>
              </a:rPr>
              <a:t>بعض معوقات الحوار والإقناع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>
                <a:solidFill>
                  <a:srgbClr val="A50021"/>
                </a:solidFill>
              </a:rPr>
              <a:t>عدم مراعاة آداب الحديث .</a:t>
            </a:r>
          </a:p>
          <a:p>
            <a:r>
              <a:rPr lang="ar-SA" dirty="0" smtClean="0"/>
              <a:t>اختلاف اللغة أو اللهجة أو الاصطلاحات .</a:t>
            </a:r>
          </a:p>
          <a:p>
            <a:r>
              <a:rPr lang="ar-SA" dirty="0" smtClean="0">
                <a:solidFill>
                  <a:srgbClr val="A50021"/>
                </a:solidFill>
              </a:rPr>
              <a:t>عوامل نفسية ( السن – العادات والتقاليد ) .</a:t>
            </a:r>
          </a:p>
          <a:p>
            <a:r>
              <a:rPr lang="ar-SA" dirty="0" smtClean="0"/>
              <a:t>عدم التركيز والإصغاء .</a:t>
            </a:r>
          </a:p>
          <a:p>
            <a:r>
              <a:rPr lang="ar-SA" dirty="0" smtClean="0">
                <a:solidFill>
                  <a:srgbClr val="A50021"/>
                </a:solidFill>
              </a:rPr>
              <a:t>عدم ضبط النفس والانفعال السريع .</a:t>
            </a:r>
          </a:p>
          <a:p>
            <a:r>
              <a:rPr lang="ar-SA" dirty="0" smtClean="0"/>
              <a:t>التسرع ( الاستنتاج الخاطئ ) .</a:t>
            </a:r>
          </a:p>
          <a:p>
            <a:r>
              <a:rPr lang="ar-SA" dirty="0" smtClean="0">
                <a:solidFill>
                  <a:srgbClr val="A50021"/>
                </a:solidFill>
              </a:rPr>
              <a:t>غموض مضمون الحوار .</a:t>
            </a:r>
          </a:p>
          <a:p>
            <a:r>
              <a:rPr lang="ar-SA" dirty="0" smtClean="0"/>
              <a:t>عناد وغرور المتلقي أو عدم ثقته بنفسه 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14480" y="4143380"/>
            <a:ext cx="5107788" cy="200026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ar-SA" dirty="0" smtClean="0"/>
              <a:t>عمل وتقديم :</a:t>
            </a:r>
          </a:p>
          <a:p>
            <a:pPr>
              <a:buNone/>
            </a:pPr>
            <a:endParaRPr lang="ar-SA" dirty="0" smtClean="0">
              <a:solidFill>
                <a:srgbClr val="A50021"/>
              </a:solidFill>
            </a:endParaRPr>
          </a:p>
          <a:p>
            <a:pPr>
              <a:buNone/>
            </a:pPr>
            <a:r>
              <a:rPr lang="ar-SA" dirty="0" smtClean="0">
                <a:solidFill>
                  <a:srgbClr val="A50021"/>
                </a:solidFill>
              </a:rPr>
              <a:t>13- سلطان :         22 - تركي :</a:t>
            </a:r>
          </a:p>
          <a:p>
            <a:pPr>
              <a:buNone/>
            </a:pPr>
            <a:r>
              <a:rPr lang="ar-SA" dirty="0" smtClean="0"/>
              <a:t> 200839060  </a:t>
            </a:r>
            <a:r>
              <a:rPr lang="ar-SA" dirty="0" smtClean="0">
                <a:solidFill>
                  <a:srgbClr val="A50021"/>
                </a:solidFill>
              </a:rPr>
              <a:t>      </a:t>
            </a:r>
            <a:r>
              <a:rPr lang="ar-SA" dirty="0" smtClean="0"/>
              <a:t> 200870400 </a:t>
            </a:r>
            <a:r>
              <a:rPr lang="ar-SA" dirty="0" smtClean="0">
                <a:solidFill>
                  <a:srgbClr val="A50021"/>
                </a:solidFill>
              </a:rPr>
              <a:t>     </a:t>
            </a:r>
          </a:p>
          <a:p>
            <a:pPr>
              <a:buNone/>
            </a:pPr>
            <a:endParaRPr lang="ar-SA" dirty="0" smtClean="0">
              <a:solidFill>
                <a:srgbClr val="A50021"/>
              </a:solidFill>
            </a:endParaRPr>
          </a:p>
          <a:p>
            <a:pPr>
              <a:buNone/>
            </a:pPr>
            <a:endParaRPr lang="ar-SA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596" y="500042"/>
            <a:ext cx="8122472" cy="2857520"/>
          </a:xfrm>
        </p:spPr>
        <p:txBody>
          <a:bodyPr>
            <a:normAutofit fontScale="92500" lnSpcReduction="20000"/>
          </a:bodyPr>
          <a:lstStyle/>
          <a:p>
            <a:r>
              <a:rPr lang="ar-SA" sz="3500" dirty="0" smtClean="0">
                <a:solidFill>
                  <a:srgbClr val="A50021"/>
                </a:solidFill>
              </a:rPr>
              <a:t>المرجع :</a:t>
            </a:r>
          </a:p>
          <a:p>
            <a:pPr>
              <a:buNone/>
            </a:pPr>
            <a:r>
              <a:rPr lang="ar-SA" sz="3500" dirty="0" smtClean="0"/>
              <a:t>برنامج القائد الناجح : فنون الحوار والإقناع .</a:t>
            </a:r>
          </a:p>
          <a:p>
            <a:pPr>
              <a:buNone/>
            </a:pPr>
            <a:r>
              <a:rPr lang="ar-SA" sz="3500" dirty="0" smtClean="0"/>
              <a:t>المقدم في مركز المدينة المنورة </a:t>
            </a:r>
            <a:r>
              <a:rPr lang="ar-SA" sz="3500" dirty="0" smtClean="0"/>
              <a:t>لرعاية </a:t>
            </a:r>
            <a:r>
              <a:rPr lang="ar-SA" sz="3500" dirty="0" smtClean="0"/>
              <a:t>الموهوبين . </a:t>
            </a:r>
          </a:p>
          <a:p>
            <a:pPr>
              <a:buNone/>
            </a:pPr>
            <a:r>
              <a:rPr lang="ar-SA" sz="3500" dirty="0" smtClean="0"/>
              <a:t>بإعداد من أخصائي الرعاية : </a:t>
            </a:r>
          </a:p>
          <a:p>
            <a:pPr>
              <a:buNone/>
            </a:pPr>
            <a:r>
              <a:rPr lang="ar-SA" sz="3500" dirty="0" smtClean="0"/>
              <a:t>أ. عمر حبيب الله .</a:t>
            </a:r>
          </a:p>
          <a:p>
            <a:pPr>
              <a:buNone/>
            </a:pPr>
            <a:endParaRPr lang="ar-SA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57224" y="1714488"/>
            <a:ext cx="7572428" cy="1323439"/>
          </a:xfrm>
          <a:prstGeom prst="rect">
            <a:avLst/>
          </a:prstGeom>
          <a:noFill/>
        </p:spPr>
        <p:txBody>
          <a:bodyPr wrap="square" rtlCol="1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ar-SA" sz="80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ndalus" pitchFamily="2" charset="-78"/>
                <a:ea typeface="+mj-ea"/>
                <a:cs typeface="Andalus" pitchFamily="2" charset="-78"/>
              </a:rPr>
              <a:t>فن الحوار </a:t>
            </a:r>
            <a:r>
              <a:rPr lang="ar-SA" sz="8000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ndalus" pitchFamily="2" charset="-78"/>
                <a:ea typeface="+mj-ea"/>
                <a:cs typeface="Andalus" pitchFamily="2" charset="-78"/>
              </a:rPr>
              <a:t>و الإقناع</a:t>
            </a:r>
            <a:endParaRPr lang="ar-SA" sz="80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8286776" y="5929330"/>
            <a:ext cx="785818" cy="812281"/>
            <a:chOff x="214282" y="44927"/>
            <a:chExt cx="785818" cy="812281"/>
          </a:xfrm>
        </p:grpSpPr>
        <p:sp>
          <p:nvSpPr>
            <p:cNvPr id="5" name="8-Point Star 4"/>
            <p:cNvSpPr/>
            <p:nvPr/>
          </p:nvSpPr>
          <p:spPr>
            <a:xfrm>
              <a:off x="214282" y="142852"/>
              <a:ext cx="785818" cy="714356"/>
            </a:xfrm>
            <a:prstGeom prst="star8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28582" y="44927"/>
              <a:ext cx="500066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4400" dirty="0" smtClean="0"/>
                <a:t>2</a:t>
              </a:r>
              <a:endParaRPr lang="ar-SA" sz="4400" dirty="0"/>
            </a:p>
          </p:txBody>
        </p:sp>
      </p:grpSp>
      <p:sp>
        <p:nvSpPr>
          <p:cNvPr id="9" name="Content Placeholder 2"/>
          <p:cNvSpPr>
            <a:spLocks noGrp="1"/>
          </p:cNvSpPr>
          <p:nvPr>
            <p:ph sz="half" idx="1"/>
          </p:nvPr>
        </p:nvSpPr>
        <p:spPr>
          <a:xfrm>
            <a:off x="642910" y="5072074"/>
            <a:ext cx="2893210" cy="135732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ar-SA" dirty="0" smtClean="0">
                <a:solidFill>
                  <a:srgbClr val="A50021"/>
                </a:solidFill>
              </a:rPr>
              <a:t>عمل وتقديم :</a:t>
            </a:r>
          </a:p>
          <a:p>
            <a:pPr>
              <a:buNone/>
            </a:pPr>
            <a:endParaRPr lang="ar-SA" dirty="0" smtClean="0">
              <a:solidFill>
                <a:srgbClr val="A50021"/>
              </a:solidFill>
            </a:endParaRPr>
          </a:p>
          <a:p>
            <a:pPr>
              <a:buNone/>
            </a:pPr>
            <a:r>
              <a:rPr lang="ar-SA" dirty="0" smtClean="0"/>
              <a:t>تركي ، سلطان</a:t>
            </a:r>
          </a:p>
          <a:p>
            <a:pPr>
              <a:buNone/>
            </a:pPr>
            <a:endParaRPr lang="ar-SA" dirty="0" smtClean="0">
              <a:solidFill>
                <a:srgbClr val="A50021"/>
              </a:solidFill>
            </a:endParaRPr>
          </a:p>
          <a:p>
            <a:pPr>
              <a:buNone/>
            </a:pPr>
            <a:endParaRPr lang="ar-SA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85850" y="214290"/>
            <a:ext cx="7772400" cy="914400"/>
          </a:xfrm>
        </p:spPr>
        <p:txBody>
          <a:bodyPr/>
          <a:lstStyle/>
          <a:p>
            <a:pPr algn="r" rtl="0"/>
            <a:r>
              <a:rPr lang="ar-SA" sz="66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ndalus" pitchFamily="2" charset="-78"/>
                <a:cs typeface="Andalus" pitchFamily="2" charset="-78"/>
              </a:rPr>
              <a:t>فن الحوار والإقناع</a:t>
            </a:r>
            <a:endParaRPr lang="ar-SA" sz="66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714464"/>
            <a:ext cx="7772400" cy="5143536"/>
          </a:xfrm>
        </p:spPr>
        <p:txBody>
          <a:bodyPr/>
          <a:lstStyle/>
          <a:p>
            <a:r>
              <a:rPr lang="ar-SA" dirty="0" smtClean="0">
                <a:solidFill>
                  <a:srgbClr val="A50021"/>
                </a:solidFill>
              </a:rPr>
              <a:t>مفهوم الحوار ..</a:t>
            </a:r>
          </a:p>
          <a:p>
            <a:r>
              <a:rPr lang="ar-SA" dirty="0" smtClean="0"/>
              <a:t>مفهوم الإقناع ..</a:t>
            </a:r>
          </a:p>
          <a:p>
            <a:r>
              <a:rPr lang="ar-SA" dirty="0" smtClean="0">
                <a:solidFill>
                  <a:srgbClr val="A50021"/>
                </a:solidFill>
              </a:rPr>
              <a:t>أهمية الحوار وخطورته .. </a:t>
            </a:r>
          </a:p>
          <a:p>
            <a:r>
              <a:rPr lang="ar-SA" dirty="0" smtClean="0"/>
              <a:t>موقف القرآن من الحوار والجدل ..</a:t>
            </a:r>
          </a:p>
          <a:p>
            <a:r>
              <a:rPr lang="ar-SA" dirty="0" smtClean="0">
                <a:solidFill>
                  <a:srgbClr val="A50021"/>
                </a:solidFill>
              </a:rPr>
              <a:t>الصفات الأساسية للمحاور الناجح ..</a:t>
            </a:r>
          </a:p>
          <a:p>
            <a:r>
              <a:rPr lang="ar-SA" dirty="0" smtClean="0"/>
              <a:t>أهم </a:t>
            </a:r>
            <a:r>
              <a:rPr lang="ar-SA" dirty="0" err="1" smtClean="0"/>
              <a:t>التعابير</a:t>
            </a:r>
            <a:r>
              <a:rPr lang="ar-SA" dirty="0" smtClean="0"/>
              <a:t> في الحوار ومعناها ..</a:t>
            </a:r>
          </a:p>
          <a:p>
            <a:r>
              <a:rPr lang="ar-SA" dirty="0" smtClean="0">
                <a:solidFill>
                  <a:srgbClr val="A50021"/>
                </a:solidFill>
              </a:rPr>
              <a:t>معوقات الحوار والإقناع ..</a:t>
            </a:r>
          </a:p>
          <a:p>
            <a:endParaRPr lang="ar-SA" dirty="0" smtClean="0">
              <a:solidFill>
                <a:srgbClr val="A50021"/>
              </a:solidFill>
            </a:endParaRPr>
          </a:p>
          <a:p>
            <a:pPr>
              <a:buNone/>
            </a:pPr>
            <a:endParaRPr lang="ar-SA" dirty="0" smtClean="0"/>
          </a:p>
          <a:p>
            <a:pPr>
              <a:buNone/>
            </a:pPr>
            <a:endParaRPr lang="ar-SA" dirty="0" smtClean="0">
              <a:solidFill>
                <a:srgbClr val="A50021"/>
              </a:solidFill>
            </a:endParaRPr>
          </a:p>
          <a:p>
            <a:pPr>
              <a:buNone/>
            </a:pPr>
            <a:endParaRPr lang="ar-SA" dirty="0"/>
          </a:p>
        </p:txBody>
      </p:sp>
      <p:grpSp>
        <p:nvGrpSpPr>
          <p:cNvPr id="4" name="Group 3"/>
          <p:cNvGrpSpPr/>
          <p:nvPr/>
        </p:nvGrpSpPr>
        <p:grpSpPr>
          <a:xfrm>
            <a:off x="214282" y="5857892"/>
            <a:ext cx="785818" cy="812281"/>
            <a:chOff x="214282" y="44927"/>
            <a:chExt cx="785818" cy="812281"/>
          </a:xfrm>
        </p:grpSpPr>
        <p:sp>
          <p:nvSpPr>
            <p:cNvPr id="5" name="8-Point Star 4"/>
            <p:cNvSpPr/>
            <p:nvPr/>
          </p:nvSpPr>
          <p:spPr>
            <a:xfrm>
              <a:off x="214282" y="142852"/>
              <a:ext cx="785818" cy="714356"/>
            </a:xfrm>
            <a:prstGeom prst="star8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00006" y="44927"/>
              <a:ext cx="500066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4000" dirty="0" smtClean="0"/>
                <a:t>3</a:t>
              </a:r>
              <a:endParaRPr lang="ar-SA" sz="4000" dirty="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8690" y="857232"/>
            <a:ext cx="7772400" cy="914400"/>
          </a:xfrm>
        </p:spPr>
        <p:txBody>
          <a:bodyPr/>
          <a:lstStyle/>
          <a:p>
            <a:pPr algn="ctr"/>
            <a:r>
              <a:rPr lang="ar-SA" sz="60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ndalus" pitchFamily="2" charset="-78"/>
                <a:cs typeface="Andalus" pitchFamily="2" charset="-78"/>
              </a:rPr>
              <a:t>مفهوم الحوار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2643182"/>
            <a:ext cx="7772400" cy="4572000"/>
          </a:xfrm>
        </p:spPr>
        <p:txBody>
          <a:bodyPr/>
          <a:lstStyle/>
          <a:p>
            <a:r>
              <a:rPr lang="ar-SA" dirty="0" smtClean="0">
                <a:solidFill>
                  <a:srgbClr val="A50021"/>
                </a:solidFill>
              </a:rPr>
              <a:t>الحوار : </a:t>
            </a:r>
            <a:r>
              <a:rPr lang="ar-SA" dirty="0" smtClean="0"/>
              <a:t>هو نوع من الحديث بين طرفين ، يتم فيه تداول الكلام بينهما بطريقة ما ، فلا يستأثر </a:t>
            </a:r>
            <a:r>
              <a:rPr lang="ar-SA" dirty="0" err="1" smtClean="0"/>
              <a:t>به</a:t>
            </a:r>
            <a:r>
              <a:rPr lang="ar-SA" dirty="0" smtClean="0"/>
              <a:t> أحدهما دون الآخر ، ويغلب عليه الهدوء والبعد عن الخصومة والتعصب .</a:t>
            </a:r>
            <a:endParaRPr lang="ar-SA" dirty="0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sz="54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ndalus" pitchFamily="2" charset="-78"/>
                <a:cs typeface="Andalus" pitchFamily="2" charset="-78"/>
              </a:rPr>
              <a:t>مفهوم الإقـــناع</a:t>
            </a:r>
            <a:endParaRPr lang="ar-SA" b="1" dirty="0" smtClean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8662" y="2286000"/>
            <a:ext cx="7772400" cy="4572000"/>
          </a:xfrm>
        </p:spPr>
        <p:txBody>
          <a:bodyPr/>
          <a:lstStyle/>
          <a:p>
            <a:r>
              <a:rPr lang="ar-SA" dirty="0" smtClean="0">
                <a:solidFill>
                  <a:srgbClr val="A50021"/>
                </a:solidFill>
              </a:rPr>
              <a:t>الإقناع :                                                                                                                                                                                                        </a:t>
            </a:r>
            <a:r>
              <a:rPr lang="ar-SA" dirty="0" smtClean="0"/>
              <a:t>استخدام الإنسان للألفاظ والكلمات وكل ما يحمل من معنى عاماً للتأثير على الآخرين .</a:t>
            </a:r>
            <a:endParaRPr lang="ar-SA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0" presetClass="entr" presetSubtype="0" decel="10000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2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anchor="t">
            <a:noAutofit/>
          </a:bodyPr>
          <a:lstStyle/>
          <a:p>
            <a:pPr algn="ctr"/>
            <a:r>
              <a:rPr lang="ar-SA" sz="60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ndalus" pitchFamily="2" charset="-78"/>
                <a:cs typeface="Andalus" pitchFamily="2" charset="-78"/>
              </a:rPr>
              <a:t>أهمية</a:t>
            </a:r>
            <a:r>
              <a:rPr lang="ar-SA" sz="3600" dirty="0" smtClean="0"/>
              <a:t> </a:t>
            </a:r>
            <a:r>
              <a:rPr lang="ar-SA" sz="60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ndalus" pitchFamily="2" charset="-78"/>
                <a:cs typeface="Andalus" pitchFamily="2" charset="-78"/>
              </a:rPr>
              <a:t>الحوار وخطورته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يتحول الحوار إلى جدل مذموم إذا تخلله اللذة في الخصومة والمعارضة والمنازعة والتمسك بالرأي والتعصب له دون وجه حق ، فالجدل هو حوار بين طرفين تسود المنازعة والمعارضة والتعصب للرأي .</a:t>
            </a:r>
          </a:p>
          <a:p>
            <a:endParaRPr lang="ar-SA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ndalus" pitchFamily="2" charset="-78"/>
                <a:cs typeface="Andalus" pitchFamily="2" charset="-78"/>
              </a:rPr>
              <a:t>موقف القرآن من الحوار </a:t>
            </a:r>
            <a:r>
              <a:rPr lang="ar-SA" b="1" dirty="0" err="1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ndalus" pitchFamily="2" charset="-78"/>
                <a:cs typeface="Andalus" pitchFamily="2" charset="-78"/>
              </a:rPr>
              <a:t>و</a:t>
            </a:r>
            <a:r>
              <a:rPr lang="ar-SA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ndalus" pitchFamily="2" charset="-78"/>
                <a:cs typeface="Andalus" pitchFamily="2" charset="-78"/>
              </a:rPr>
              <a:t> الجدل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الجدل لم يؤمر </a:t>
            </a:r>
            <a:r>
              <a:rPr lang="ar-SA" dirty="0" err="1" smtClean="0"/>
              <a:t>به</a:t>
            </a:r>
            <a:r>
              <a:rPr lang="ar-SA" dirty="0" smtClean="0"/>
              <a:t> ولم يمدح في القرآن على الإطلاق بل جاء مقيدا بلفظ ” أحسن ”أو مجردا منها بمعنى الحوار الهادئ ، ونخلص على </a:t>
            </a:r>
            <a:r>
              <a:rPr lang="ar-SA" dirty="0" err="1" smtClean="0"/>
              <a:t>ان</a:t>
            </a:r>
            <a:r>
              <a:rPr lang="ar-SA" dirty="0" smtClean="0"/>
              <a:t> كل جدل حوار وليس كل حوار جدلاً ، لكن ربما تحول الحوار إلى جدل ، وقد يجتمعان كما في صدر سورة المجادلة </a:t>
            </a:r>
            <a:r>
              <a:rPr lang="ar-SA" dirty="0" smtClean="0">
                <a:solidFill>
                  <a:srgbClr val="A50021"/>
                </a:solidFill>
              </a:rPr>
              <a:t>: </a:t>
            </a:r>
            <a:r>
              <a:rPr lang="en-US" dirty="0" smtClean="0">
                <a:solidFill>
                  <a:srgbClr val="A50021"/>
                </a:solidFill>
              </a:rPr>
              <a:t> }</a:t>
            </a:r>
            <a:r>
              <a:rPr lang="ar-SA" dirty="0" smtClean="0">
                <a:solidFill>
                  <a:srgbClr val="A50021"/>
                </a:solidFill>
              </a:rPr>
              <a:t>قد سمع الله قول التي تجادلك في زوجها وتشتكي إلى الله والله يسمع تحاوركما إن الله سميع بصير </a:t>
            </a:r>
            <a:r>
              <a:rPr lang="en-US" dirty="0" smtClean="0">
                <a:solidFill>
                  <a:srgbClr val="A50021"/>
                </a:solidFill>
              </a:rPr>
              <a:t>{</a:t>
            </a:r>
            <a:endParaRPr lang="ar-SA" dirty="0" smtClean="0">
              <a:solidFill>
                <a:srgbClr val="A50021"/>
              </a:solidFill>
            </a:endParaRPr>
          </a:p>
          <a:p>
            <a:pPr>
              <a:buNone/>
            </a:pPr>
            <a:endParaRPr lang="ar-SA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8662" y="214290"/>
            <a:ext cx="7772400" cy="914400"/>
          </a:xfrm>
        </p:spPr>
        <p:txBody>
          <a:bodyPr/>
          <a:lstStyle/>
          <a:p>
            <a:pPr algn="ctr"/>
            <a:r>
              <a:rPr lang="ar-SA" b="1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glow rad="101600">
                    <a:schemeClr val="tx1">
                      <a:lumMod val="85000"/>
                      <a:alpha val="6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بعض الصفات الأساسية للمحاور الناجح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اللباقة : أن تقول أكره الأشياء وأقساها بأرق العبارات وأحلاها .</a:t>
            </a:r>
          </a:p>
          <a:p>
            <a:r>
              <a:rPr lang="ar-SA" dirty="0" smtClean="0">
                <a:solidFill>
                  <a:srgbClr val="A50021"/>
                </a:solidFill>
              </a:rPr>
              <a:t>رباطة الجأش وهدوء البال .</a:t>
            </a:r>
          </a:p>
          <a:p>
            <a:r>
              <a:rPr lang="ar-SA" dirty="0" smtClean="0">
                <a:solidFill>
                  <a:srgbClr val="A50021"/>
                </a:solidFill>
              </a:rPr>
              <a:t>الأمانة والصدق .</a:t>
            </a:r>
          </a:p>
          <a:p>
            <a:r>
              <a:rPr lang="ar-SA" dirty="0" smtClean="0"/>
              <a:t>ضبط النفس .</a:t>
            </a:r>
          </a:p>
          <a:p>
            <a:r>
              <a:rPr lang="ar-SA" dirty="0" smtClean="0">
                <a:solidFill>
                  <a:srgbClr val="A50021"/>
                </a:solidFill>
              </a:rPr>
              <a:t>التواضع .</a:t>
            </a:r>
          </a:p>
          <a:p>
            <a:r>
              <a:rPr lang="ar-SA" dirty="0" smtClean="0"/>
              <a:t>العدل والاستقامة .</a:t>
            </a:r>
          </a:p>
          <a:p>
            <a:r>
              <a:rPr lang="ar-SA" dirty="0" smtClean="0"/>
              <a:t>قوة الذاكرة والتأكد من المعلومة **.</a:t>
            </a:r>
          </a:p>
          <a:p>
            <a:endParaRPr lang="ar-SA" dirty="0" smtClean="0"/>
          </a:p>
          <a:p>
            <a:endParaRPr lang="ar-SA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786" y="512064"/>
            <a:ext cx="7901014" cy="914400"/>
          </a:xfrm>
        </p:spPr>
        <p:txBody>
          <a:bodyPr/>
          <a:lstStyle/>
          <a:p>
            <a:r>
              <a:rPr lang="ar-SA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ndalus" pitchFamily="2" charset="-78"/>
                <a:cs typeface="Andalus" pitchFamily="2" charset="-78"/>
              </a:rPr>
              <a:t>**هناك دراسات أجريت أثبتت أن الإنسان يتذكر 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10 % مما قرأه .</a:t>
            </a:r>
          </a:p>
          <a:p>
            <a:r>
              <a:rPr lang="ar-SA" dirty="0" smtClean="0">
                <a:solidFill>
                  <a:srgbClr val="A50021"/>
                </a:solidFill>
              </a:rPr>
              <a:t>20 % مما سمعه .</a:t>
            </a:r>
          </a:p>
          <a:p>
            <a:r>
              <a:rPr lang="ar-SA" dirty="0" smtClean="0"/>
              <a:t>30 % مما شاهده .</a:t>
            </a:r>
          </a:p>
          <a:p>
            <a:r>
              <a:rPr lang="ar-SA" dirty="0" smtClean="0">
                <a:solidFill>
                  <a:srgbClr val="A50021"/>
                </a:solidFill>
              </a:rPr>
              <a:t>50 % مما شاهده وسمعه في نفس الوقت .</a:t>
            </a:r>
          </a:p>
          <a:p>
            <a:r>
              <a:rPr lang="ar-SA" dirty="0" smtClean="0"/>
              <a:t>70 % مما رواه أو قاله .</a:t>
            </a:r>
          </a:p>
          <a:p>
            <a:r>
              <a:rPr lang="ar-SA" dirty="0" smtClean="0">
                <a:solidFill>
                  <a:srgbClr val="A50021"/>
                </a:solidFill>
              </a:rPr>
              <a:t>90 % مما رواه أثناء أدائه لعمل معين .</a:t>
            </a:r>
          </a:p>
          <a:p>
            <a:endParaRPr lang="ar-SA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414</TotalTime>
  <Words>481</Words>
  <Application>Microsoft Office PowerPoint</Application>
  <PresentationFormat>On-screen Show (4:3)</PresentationFormat>
  <Paragraphs>82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Metro</vt:lpstr>
      <vt:lpstr>بسم الله الرحمن الرحيم</vt:lpstr>
      <vt:lpstr>Slide 2</vt:lpstr>
      <vt:lpstr>فن الحوار والإقناع</vt:lpstr>
      <vt:lpstr>مفهوم الحوار</vt:lpstr>
      <vt:lpstr>مفهوم الإقـــناع</vt:lpstr>
      <vt:lpstr>أهمية الحوار وخطورته</vt:lpstr>
      <vt:lpstr>موقف القرآن من الحوار و الجدل</vt:lpstr>
      <vt:lpstr>بعض الصفات الأساسية للمحاور الناجح</vt:lpstr>
      <vt:lpstr>**هناك دراسات أجريت أثبتت أن الإنسان يتذكر :</vt:lpstr>
      <vt:lpstr>إن تعبيرات الجسم وحركاته توضح درجة اهتمام الطرف الآخر ، وكلما ظهرت علامات الخوف والتردد على وجهك فأنت في الطريق إلى عدم تمكنك من إقناعه ، ويمكنك اكتشاف حالته من خلال التعبيرات الشائعة :</vt:lpstr>
      <vt:lpstr>بعض معوقات الحوار والإقناع</vt:lpstr>
      <vt:lpstr>Slide 12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الله الرحمن الرحيم</dc:title>
  <dc:creator>MC</dc:creator>
  <cp:lastModifiedBy>MC</cp:lastModifiedBy>
  <cp:revision>44</cp:revision>
  <dcterms:created xsi:type="dcterms:W3CDTF">2008-12-18T20:22:39Z</dcterms:created>
  <dcterms:modified xsi:type="dcterms:W3CDTF">2008-12-24T17:36:59Z</dcterms:modified>
</cp:coreProperties>
</file>