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8"/>
  </p:notesMasterIdLst>
  <p:sldIdLst>
    <p:sldId id="256" r:id="rId2"/>
    <p:sldId id="266" r:id="rId3"/>
    <p:sldId id="268" r:id="rId4"/>
    <p:sldId id="267" r:id="rId5"/>
    <p:sldId id="270" r:id="rId6"/>
    <p:sldId id="271" r:id="rId7"/>
    <p:sldId id="257" r:id="rId8"/>
    <p:sldId id="258" r:id="rId9"/>
    <p:sldId id="260" r:id="rId10"/>
    <p:sldId id="261" r:id="rId11"/>
    <p:sldId id="269" r:id="rId12"/>
    <p:sldId id="262" r:id="rId13"/>
    <p:sldId id="263" r:id="rId14"/>
    <p:sldId id="264" r:id="rId15"/>
    <p:sldId id="265" r:id="rId16"/>
    <p:sldId id="272"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E8C8055-8D3B-427C-8477-08E1707FB48E}" type="datetimeFigureOut">
              <a:rPr lang="ar-SA" smtClean="0"/>
              <a:pPr/>
              <a:t>3/30/1429</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5A17A73-2137-4C53-987B-5CE62C43A621}"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BACC687-742A-4031-A4DB-9324F7119217}" type="datetimeFigureOut">
              <a:rPr lang="ar-SA" smtClean="0"/>
              <a:pPr/>
              <a:t>3/30/1429</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B9379289-139B-4DC1-B4A6-E7A5B858846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ACC687-742A-4031-A4DB-9324F7119217}" type="datetimeFigureOut">
              <a:rPr lang="ar-SA" smtClean="0"/>
              <a:pPr/>
              <a:t>3/30/1429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ACC687-742A-4031-A4DB-9324F7119217}" type="datetimeFigureOut">
              <a:rPr lang="ar-SA" smtClean="0"/>
              <a:pPr/>
              <a:t>3/30/1429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ACC687-742A-4031-A4DB-9324F7119217}" type="datetimeFigureOut">
              <a:rPr lang="ar-SA" smtClean="0"/>
              <a:pPr/>
              <a:t>3/30/1429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BACC687-742A-4031-A4DB-9324F7119217}" type="datetimeFigureOut">
              <a:rPr lang="ar-SA" smtClean="0"/>
              <a:pPr/>
              <a:t>3/30/1429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9379289-139B-4DC1-B4A6-E7A5B858846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ACC687-742A-4031-A4DB-9324F7119217}" type="datetimeFigureOut">
              <a:rPr lang="ar-SA" smtClean="0"/>
              <a:pPr/>
              <a:t>3/30/1429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BACC687-742A-4031-A4DB-9324F7119217}" type="datetimeFigureOut">
              <a:rPr lang="ar-SA" smtClean="0"/>
              <a:pPr/>
              <a:t>3/30/1429</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BACC687-742A-4031-A4DB-9324F7119217}" type="datetimeFigureOut">
              <a:rPr lang="ar-SA" smtClean="0"/>
              <a:pPr/>
              <a:t>3/30/1429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ACC687-742A-4031-A4DB-9324F7119217}" type="datetimeFigureOut">
              <a:rPr lang="ar-SA" smtClean="0"/>
              <a:pPr/>
              <a:t>3/30/1429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ACC687-742A-4031-A4DB-9324F7119217}" type="datetimeFigureOut">
              <a:rPr lang="ar-SA" smtClean="0"/>
              <a:pPr/>
              <a:t>3/30/1429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9379289-139B-4DC1-B4A6-E7A5B858846B}" type="slidenum">
              <a:rPr lang="ar-SA" smtClean="0"/>
              <a:pPr/>
              <a:t>‹#›</a:t>
            </a:fld>
            <a:endParaRPr lang="ar-SA"/>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BACC687-742A-4031-A4DB-9324F7119217}" type="datetimeFigureOut">
              <a:rPr lang="ar-SA" smtClean="0"/>
              <a:pPr/>
              <a:t>3/30/1429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B9379289-139B-4DC1-B4A6-E7A5B858846B}" type="slidenum">
              <a:rPr lang="ar-SA" smtClean="0"/>
              <a:pPr/>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BACC687-742A-4031-A4DB-9324F7119217}" type="datetimeFigureOut">
              <a:rPr lang="ar-SA" smtClean="0"/>
              <a:pPr/>
              <a:t>3/30/1429</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9379289-139B-4DC1-B4A6-E7A5B858846B}" type="slidenum">
              <a:rPr lang="ar-SA" smtClean="0"/>
              <a:pPr/>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dirty="0" smtClean="0">
                <a:solidFill>
                  <a:srgbClr val="FFC000"/>
                </a:solidFill>
              </a:rPr>
              <a:t> الإنترنت </a:t>
            </a:r>
            <a:endParaRPr lang="ar-SA" dirty="0">
              <a:solidFill>
                <a:srgbClr val="FFC000"/>
              </a:solidFill>
            </a:endParaRPr>
          </a:p>
        </p:txBody>
      </p:sp>
      <p:sp>
        <p:nvSpPr>
          <p:cNvPr id="3" name="Subtitle 2"/>
          <p:cNvSpPr>
            <a:spLocks noGrp="1"/>
          </p:cNvSpPr>
          <p:nvPr>
            <p:ph type="subTitle" idx="1"/>
          </p:nvPr>
        </p:nvSpPr>
        <p:spPr/>
        <p:txBody>
          <a:bodyPr>
            <a:normAutofit/>
          </a:bodyPr>
          <a:lstStyle/>
          <a:p>
            <a:endParaRPr lang="ar-SA" dirty="0" smtClean="0"/>
          </a:p>
          <a:p>
            <a:endParaRPr lang="ar-SA" dirty="0" smtClean="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buNone/>
            </a:pPr>
            <a:endParaRPr lang="ar-SA" dirty="0" smtClean="0"/>
          </a:p>
          <a:p>
            <a:pPr marL="514350" indent="-514350">
              <a:buFont typeface="+mj-lt"/>
              <a:buAutoNum type="arabicPeriod" startAt="4"/>
            </a:pPr>
            <a:r>
              <a:rPr lang="ar-SA" dirty="0" smtClean="0">
                <a:solidFill>
                  <a:schemeClr val="accent1">
                    <a:lumMod val="50000"/>
                  </a:schemeClr>
                </a:solidFill>
              </a:rPr>
              <a:t>تعدد الوسائط في الشبكة العنكبوتية العالمية :</a:t>
            </a:r>
          </a:p>
          <a:p>
            <a:pPr marL="514350" indent="-514350">
              <a:buNone/>
            </a:pPr>
            <a:r>
              <a:rPr lang="ar-SA" dirty="0" smtClean="0">
                <a:solidFill>
                  <a:schemeClr val="accent1">
                    <a:lumMod val="50000"/>
                  </a:schemeClr>
                </a:solidFill>
              </a:rPr>
              <a:t>      </a:t>
            </a:r>
            <a:r>
              <a:rPr lang="ar-SA" sz="2000" dirty="0" smtClean="0"/>
              <a:t>تسمح هذه الشبكة بإظهار المعلومات بأشكال مختلفة، أي بوسائط عديدة (نصوص ، صور ، رسومات، صوت الخ)، مما يساعد في نشر المعلومات بشكل واضح وممتع، لذا، فهي تعتبر أشهر شبكة لمستخدمي الإنترنت</a:t>
            </a:r>
            <a:r>
              <a:rPr lang="ar-SA" dirty="0" smtClean="0"/>
              <a:t>. </a:t>
            </a:r>
          </a:p>
          <a:p>
            <a:pPr marL="514350" indent="-514350">
              <a:buFont typeface="+mj-lt"/>
              <a:buAutoNum type="arabicPeriod" startAt="5"/>
            </a:pPr>
            <a:endParaRPr lang="ar-SA" dirty="0" smtClean="0">
              <a:solidFill>
                <a:schemeClr val="accent1">
                  <a:lumMod val="50000"/>
                </a:schemeClr>
              </a:solidFill>
            </a:endParaRPr>
          </a:p>
          <a:p>
            <a:pPr marL="514350" indent="-514350">
              <a:buFont typeface="+mj-lt"/>
              <a:buAutoNum type="arabicPeriod" startAt="5"/>
            </a:pPr>
            <a:r>
              <a:rPr lang="ar-SA" dirty="0" smtClean="0">
                <a:solidFill>
                  <a:schemeClr val="accent1">
                    <a:lumMod val="50000"/>
                  </a:schemeClr>
                </a:solidFill>
              </a:rPr>
              <a:t>مجموعات الحوار والمحادثة :</a:t>
            </a:r>
          </a:p>
          <a:p>
            <a:pPr marL="514350" indent="-514350">
              <a:buNone/>
            </a:pPr>
            <a:r>
              <a:rPr lang="ar-SA" sz="2000" dirty="0" smtClean="0">
                <a:solidFill>
                  <a:schemeClr val="accent1">
                    <a:lumMod val="50000"/>
                  </a:schemeClr>
                </a:solidFill>
              </a:rPr>
              <a:t>     </a:t>
            </a:r>
            <a:r>
              <a:rPr lang="ar-SA" sz="2000" dirty="0" smtClean="0"/>
              <a:t>يمكن استغلال مجموعات الحوار لتبادل الأفكار مع أشخاص آخرين وأيضاً من أجل طرح الأسئلة على مجموعة خبراء والحصول على مساعدة في المجال المطروح.</a:t>
            </a:r>
            <a:endParaRPr lang="ar-SA" sz="2000" dirty="0">
              <a:solidFill>
                <a:schemeClr val="accent1">
                  <a:lumMod val="50000"/>
                </a:schemeClr>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endParaRPr lang="ar-SA" dirty="0" smtClean="0"/>
          </a:p>
          <a:p>
            <a:pPr marL="514350" indent="-514350">
              <a:buFont typeface="+mj-lt"/>
              <a:buAutoNum type="arabicPeriod" startAt="6"/>
            </a:pPr>
            <a:r>
              <a:rPr lang="ar-SA" dirty="0" smtClean="0">
                <a:solidFill>
                  <a:schemeClr val="accent1">
                    <a:lumMod val="50000"/>
                  </a:schemeClr>
                </a:solidFill>
              </a:rPr>
              <a:t>الاتصال الهاتفي:</a:t>
            </a:r>
          </a:p>
          <a:p>
            <a:pPr marL="514350" indent="-514350">
              <a:buNone/>
            </a:pPr>
            <a:r>
              <a:rPr lang="ar-SA" dirty="0" smtClean="0">
                <a:solidFill>
                  <a:schemeClr val="accent1">
                    <a:lumMod val="50000"/>
                  </a:schemeClr>
                </a:solidFill>
              </a:rPr>
              <a:t>      </a:t>
            </a:r>
            <a:r>
              <a:rPr lang="ar-SA" sz="2000" dirty="0" smtClean="0"/>
              <a:t>تسمى هذه الخدمة في اللغة الإنجليزية </a:t>
            </a:r>
            <a:r>
              <a:rPr lang="en-US" sz="2000" dirty="0" smtClean="0"/>
              <a:t>VoIP</a:t>
            </a:r>
            <a:r>
              <a:rPr lang="ar-SA" sz="2000" dirty="0" smtClean="0"/>
              <a:t>، وتتميز بأنها توفر وسيلة للاتصال بجميع أنحاء العالم وبتكلفة منخفضة. </a:t>
            </a:r>
            <a:endParaRPr lang="en-US" sz="2000" dirty="0" smtClean="0"/>
          </a:p>
          <a:p>
            <a:pPr marL="514350" indent="-514350">
              <a:buNone/>
            </a:pPr>
            <a:endParaRPr lang="ar-SA" dirty="0" smtClean="0">
              <a:solidFill>
                <a:schemeClr val="accent1">
                  <a:lumMod val="50000"/>
                </a:schemeClr>
              </a:solidFill>
            </a:endParaRPr>
          </a:p>
          <a:p>
            <a:pPr marL="514350" indent="-514350">
              <a:buFont typeface="+mj-lt"/>
              <a:buAutoNum type="arabicPeriod" startAt="7"/>
            </a:pPr>
            <a:r>
              <a:rPr lang="ar-SA" dirty="0" smtClean="0">
                <a:solidFill>
                  <a:schemeClr val="accent1">
                    <a:lumMod val="50000"/>
                  </a:schemeClr>
                </a:solidFill>
              </a:rPr>
              <a:t>شبكة الويب</a:t>
            </a:r>
            <a:r>
              <a:rPr lang="ar-SA" dirty="0" smtClean="0">
                <a:solidFill>
                  <a:schemeClr val="accent1">
                    <a:lumMod val="50000"/>
                  </a:schemeClr>
                </a:solidFill>
                <a:sym typeface="Wingdings" pitchFamily="2" charset="2"/>
              </a:rPr>
              <a:t>( </a:t>
            </a:r>
            <a:r>
              <a:rPr lang="en-US" dirty="0" smtClean="0">
                <a:solidFill>
                  <a:schemeClr val="accent1">
                    <a:lumMod val="50000"/>
                  </a:schemeClr>
                </a:solidFill>
                <a:sym typeface="Wingdings" pitchFamily="2" charset="2"/>
              </a:rPr>
              <a:t>WEB</a:t>
            </a:r>
            <a:r>
              <a:rPr lang="ar-SA" dirty="0" smtClean="0">
                <a:solidFill>
                  <a:schemeClr val="accent1">
                    <a:lumMod val="50000"/>
                  </a:schemeClr>
                </a:solidFill>
                <a:sym typeface="Wingdings" pitchFamily="2" charset="2"/>
              </a:rPr>
              <a:t> ) :</a:t>
            </a:r>
            <a:endParaRPr lang="ar-SA" dirty="0" smtClean="0">
              <a:solidFill>
                <a:schemeClr val="accent1">
                  <a:lumMod val="50000"/>
                </a:schemeClr>
              </a:solidFill>
            </a:endParaRPr>
          </a:p>
          <a:p>
            <a:pPr marL="514350" indent="-514350">
              <a:buNone/>
            </a:pPr>
            <a:r>
              <a:rPr lang="ar-SA" sz="2000" dirty="0" smtClean="0">
                <a:solidFill>
                  <a:schemeClr val="accent1">
                    <a:lumMod val="50000"/>
                  </a:schemeClr>
                </a:solidFill>
              </a:rPr>
              <a:t>      </a:t>
            </a:r>
            <a:r>
              <a:rPr lang="ar-SA" sz="2000" dirty="0" smtClean="0"/>
              <a:t>أشهر تقنية اليوم وهي ما يظنها البعض شبكة الإنترنت، وهي في الحقيقة جزء من شبكة الإنترنت، لكنها الآن من أهم تقنيات الإنترنت وهي السبب الرئيسي في انتشار الشبكة حول العالم. </a:t>
            </a:r>
            <a:endParaRPr lang="ar-SA" sz="2000" dirty="0">
              <a:solidFill>
                <a:schemeClr val="accent1">
                  <a:lumMod val="50000"/>
                </a:schemeClr>
              </a:solidFill>
            </a:endParaRPr>
          </a:p>
        </p:txBody>
      </p:sp>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buNone/>
            </a:pPr>
            <a:r>
              <a:rPr lang="ar-SA" dirty="0" smtClean="0"/>
              <a:t>  </a:t>
            </a:r>
            <a:r>
              <a:rPr lang="ar-SA" b="1" i="1" dirty="0" smtClean="0"/>
              <a:t>ثانيا : من حيث استفادة المستخدم من الخدمات :</a:t>
            </a:r>
          </a:p>
          <a:p>
            <a:pPr>
              <a:buNone/>
            </a:pPr>
            <a:endParaRPr lang="ar-SA" b="1" i="1" dirty="0" smtClean="0"/>
          </a:p>
          <a:p>
            <a:pPr marL="514350" indent="-514350">
              <a:buFont typeface="+mj-lt"/>
              <a:buAutoNum type="arabicPeriod"/>
            </a:pPr>
            <a:r>
              <a:rPr lang="ar-SA" sz="2400" dirty="0" smtClean="0"/>
              <a:t>استخدام الإنترنت في مجال الدراسة والتعلم حيث تتوفر الكثير من الموسوعات والمراجع ، تشكل لهم مصدراً هائلاً للمعلومات لكتابة الأبحاث والواجبات الدراسية0 </a:t>
            </a:r>
          </a:p>
          <a:p>
            <a:pPr marL="514350" indent="-514350">
              <a:buFont typeface="+mj-lt"/>
              <a:buAutoNum type="arabicPeriod"/>
            </a:pPr>
            <a:endParaRPr lang="ar-SA" sz="2400" b="1" i="1" dirty="0" smtClean="0"/>
          </a:p>
          <a:p>
            <a:pPr marL="514350" indent="-514350">
              <a:buFont typeface="+mj-lt"/>
              <a:buAutoNum type="arabicPeriod"/>
            </a:pPr>
            <a:r>
              <a:rPr lang="ar-SA" sz="2400" dirty="0" smtClean="0"/>
              <a:t>تنمية مهارات الاستطلاع والتعلم الذاتي ، حيث صاغت الإنترنت شكل جديد للتعليم والتعلم الاستكشافي المفتوح والمشوق</a:t>
            </a:r>
            <a:r>
              <a:rPr lang="en-US" sz="2400" dirty="0" smtClean="0"/>
              <a:t> .</a:t>
            </a:r>
            <a:br>
              <a:rPr lang="en-US" sz="2400" dirty="0" smtClean="0"/>
            </a:br>
            <a:endParaRPr lang="ar-SA" sz="2400" b="1" i="1" dirty="0" smtClean="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buNone/>
            </a:pPr>
            <a:endParaRPr lang="ar-SA" dirty="0" smtClean="0"/>
          </a:p>
          <a:p>
            <a:pPr marL="514350" indent="-514350">
              <a:buFont typeface="+mj-lt"/>
              <a:buAutoNum type="arabicPeriod" startAt="3"/>
            </a:pPr>
            <a:r>
              <a:rPr lang="ar-SA" sz="2400" dirty="0" smtClean="0"/>
              <a:t>تنمية مهارة الأسلوب التفاعلي والمشاركة بالمعلومات والآراء والتجارب 0 </a:t>
            </a:r>
          </a:p>
          <a:p>
            <a:pPr marL="514350" indent="-514350">
              <a:buFont typeface="+mj-lt"/>
              <a:buAutoNum type="arabicPeriod" startAt="3"/>
            </a:pPr>
            <a:endParaRPr lang="ar-SA" sz="2400" dirty="0" smtClean="0"/>
          </a:p>
          <a:p>
            <a:pPr marL="514350" indent="-514350">
              <a:buFont typeface="+mj-lt"/>
              <a:buAutoNum type="arabicPeriod" startAt="3"/>
            </a:pPr>
            <a:r>
              <a:rPr lang="ar-SA" sz="2400" dirty="0" smtClean="0"/>
              <a:t>تعلم فن البيع والشراء عبر التجارة الإلكترونية ، وفن الإنتاج والتسويق الإلكتروني</a:t>
            </a:r>
            <a:r>
              <a:rPr lang="en-US" sz="2400" dirty="0" smtClean="0"/>
              <a:t> . </a:t>
            </a:r>
            <a:endParaRPr lang="ar-SA" sz="2400" dirty="0" smtClean="0"/>
          </a:p>
          <a:p>
            <a:pPr marL="514350" indent="-514350">
              <a:buFont typeface="+mj-lt"/>
              <a:buAutoNum type="arabicPeriod" startAt="3"/>
            </a:pPr>
            <a:endParaRPr lang="ar-SA" sz="2400" dirty="0" smtClean="0"/>
          </a:p>
          <a:p>
            <a:pPr marL="514350" indent="-514350">
              <a:buFont typeface="+mj-lt"/>
              <a:buAutoNum type="arabicPeriod" startAt="3"/>
            </a:pPr>
            <a:r>
              <a:rPr lang="ar-SA" sz="2400" dirty="0" smtClean="0"/>
              <a:t>تعلم مهارات التواصل والحوار مع الجنسيات المختلفة والإطلاع على ثقافات الشعوب وعاداتها وقضاياها</a:t>
            </a:r>
            <a:r>
              <a:rPr lang="en-US" sz="2400" dirty="0" smtClean="0"/>
              <a:t>.</a:t>
            </a:r>
            <a:endParaRPr lang="ar-SA" sz="2400"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ox(i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سلبيات استخدام الإنترنت:(أضراره)</a:t>
            </a:r>
            <a:endParaRPr lang="ar-SA"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endParaRPr lang="ar-SA" dirty="0" smtClean="0"/>
          </a:p>
          <a:p>
            <a:pPr marL="514350" indent="-514350">
              <a:buFont typeface="+mj-lt"/>
              <a:buAutoNum type="arabicPeriod"/>
            </a:pPr>
            <a:r>
              <a:rPr lang="ar-SA" dirty="0" smtClean="0">
                <a:solidFill>
                  <a:srgbClr val="002060"/>
                </a:solidFill>
              </a:rPr>
              <a:t>عدم الرقابة والإباحة:</a:t>
            </a:r>
          </a:p>
          <a:p>
            <a:pPr marL="514350" indent="-514350">
              <a:buNone/>
            </a:pPr>
            <a:r>
              <a:rPr lang="ar-SA" sz="2000" dirty="0" smtClean="0">
                <a:solidFill>
                  <a:srgbClr val="002060"/>
                </a:solidFill>
              </a:rPr>
              <a:t>      </a:t>
            </a:r>
            <a:r>
              <a:rPr lang="ar-SA" sz="2000" dirty="0" smtClean="0"/>
              <a:t>الشبكة عالمية لا تتبع أي دولة، مؤسسة أو شخص، هذه الحقيقة توضح أن نشر المعلومات عبر الشبكة لا يمر على أي نوع من الرقابة. بذلك يكون كل شخص قادراً على نشر ما يريد من المعلومات في موقع خاص به بسرعة وسهولة . مثل مواقع العنف، مواقع الجنس، مواقع عنصرية وغيرها.</a:t>
            </a:r>
          </a:p>
          <a:p>
            <a:pPr marL="514350" indent="-514350">
              <a:buNone/>
            </a:pPr>
            <a:endParaRPr lang="ar-SA" sz="2000" dirty="0" smtClean="0">
              <a:solidFill>
                <a:srgbClr val="002060"/>
              </a:solidFill>
            </a:endParaRPr>
          </a:p>
          <a:p>
            <a:pPr marL="514350" indent="-514350">
              <a:buFont typeface="+mj-lt"/>
              <a:buAutoNum type="arabicPeriod" startAt="2"/>
            </a:pPr>
            <a:r>
              <a:rPr lang="ar-SA" dirty="0" smtClean="0">
                <a:solidFill>
                  <a:srgbClr val="002060"/>
                </a:solidFill>
              </a:rPr>
              <a:t>الإدمان:</a:t>
            </a:r>
          </a:p>
          <a:p>
            <a:pPr marL="514350" indent="-514350">
              <a:buNone/>
            </a:pPr>
            <a:r>
              <a:rPr lang="ar-SA" sz="2000" dirty="0" smtClean="0">
                <a:solidFill>
                  <a:srgbClr val="002060"/>
                </a:solidFill>
              </a:rPr>
              <a:t>     </a:t>
            </a:r>
            <a:r>
              <a:rPr lang="ar-SA" sz="2000" dirty="0" smtClean="0"/>
              <a:t>إدمان الجلوس بين يديه عنده لساعات طويلة بما يعطّل الكثير من أنشطة المستخدم الأخرى: العلمية والاجتماعية والعبادية والرياضية والانتاجية.</a:t>
            </a:r>
          </a:p>
          <a:p>
            <a:pPr marL="514350" indent="-514350">
              <a:buNone/>
            </a:pPr>
            <a:r>
              <a:rPr lang="ar-SA" sz="2000" dirty="0" smtClean="0"/>
              <a:t>     بالطبع يصحب الإبحار في شبكة الإنترنت لأوقات طويلة قلة الحركة التي من الممكن أن تؤدي إلى مشاكل جسدية بسبب الجلوس غير الصحي أمام الحاسب أو إلى مشاكل في النظر بسبب الأشعة الناتجة عن الشاشة. </a:t>
            </a:r>
            <a:br>
              <a:rPr lang="ar-SA" sz="2000" dirty="0" smtClean="0"/>
            </a:br>
            <a:endParaRPr lang="ar-SA" sz="2000" dirty="0">
              <a:solidFill>
                <a:srgbClr val="002060"/>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ox(in)">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fontScale="92500"/>
          </a:bodyPr>
          <a:lstStyle/>
          <a:p>
            <a:pPr marL="514350" indent="-514350">
              <a:buFont typeface="+mj-lt"/>
              <a:buAutoNum type="arabicPeriod" startAt="3"/>
            </a:pPr>
            <a:endParaRPr lang="ar-SA" dirty="0" smtClean="0"/>
          </a:p>
          <a:p>
            <a:pPr marL="514350" indent="-514350">
              <a:buFont typeface="+mj-lt"/>
              <a:buAutoNum type="arabicPeriod" startAt="3"/>
            </a:pPr>
            <a:r>
              <a:rPr lang="ar-SA" dirty="0" smtClean="0">
                <a:solidFill>
                  <a:srgbClr val="002060"/>
                </a:solidFill>
              </a:rPr>
              <a:t>العزلة:</a:t>
            </a:r>
          </a:p>
          <a:p>
            <a:pPr marL="514350" indent="-514350">
              <a:buNone/>
            </a:pPr>
            <a:r>
              <a:rPr lang="ar-SA" sz="2000" dirty="0" smtClean="0"/>
              <a:t>       من خلال جلوس المستخدم وحيداً أمام الحاسب، حيث بإمكانه أن يقضي ساعات طويلة تعزله عن المجتمع القريب والبعيد عنه، مما قد تؤدي في حالات كثيرة إلى مشاكل أخرى، منها اجتماعية، وأخرى نفسية.</a:t>
            </a:r>
          </a:p>
          <a:p>
            <a:pPr marL="514350" indent="-514350">
              <a:buNone/>
            </a:pPr>
            <a:endParaRPr lang="ar-SA" sz="2000" dirty="0" smtClean="0">
              <a:solidFill>
                <a:srgbClr val="002060"/>
              </a:solidFill>
            </a:endParaRPr>
          </a:p>
          <a:p>
            <a:pPr marL="514350" indent="-514350">
              <a:buFont typeface="+mj-lt"/>
              <a:buAutoNum type="arabicPeriod" startAt="4"/>
            </a:pPr>
            <a:r>
              <a:rPr lang="ar-SA" dirty="0" smtClean="0">
                <a:solidFill>
                  <a:srgbClr val="002060"/>
                </a:solidFill>
              </a:rPr>
              <a:t>الاعتقاد بأن المعلومات على الشبكة دوماً صحيحة.</a:t>
            </a:r>
          </a:p>
          <a:p>
            <a:pPr marL="514350" indent="-514350">
              <a:buFont typeface="+mj-lt"/>
              <a:buAutoNum type="arabicPeriod" startAt="4"/>
            </a:pPr>
            <a:endParaRPr lang="ar-SA" dirty="0" smtClean="0">
              <a:solidFill>
                <a:srgbClr val="002060"/>
              </a:solidFill>
            </a:endParaRPr>
          </a:p>
          <a:p>
            <a:pPr marL="514350" indent="-514350">
              <a:buFont typeface="+mj-lt"/>
              <a:buAutoNum type="arabicPeriod" startAt="4"/>
            </a:pPr>
            <a:r>
              <a:rPr lang="ar-SA" dirty="0" smtClean="0">
                <a:solidFill>
                  <a:srgbClr val="002060"/>
                </a:solidFill>
              </a:rPr>
              <a:t>التعرض لعمليات الاحتيال والسرقة والتخريب:</a:t>
            </a:r>
          </a:p>
          <a:p>
            <a:pPr marL="514350" indent="-514350">
              <a:buNone/>
            </a:pPr>
            <a:r>
              <a:rPr lang="ar-SA" dirty="0" smtClean="0">
                <a:solidFill>
                  <a:srgbClr val="002060"/>
                </a:solidFill>
              </a:rPr>
              <a:t>     </a:t>
            </a:r>
            <a:r>
              <a:rPr lang="ar-SA" sz="2200" dirty="0" smtClean="0"/>
              <a:t> كاستخدام برامج الاختراق الهاكرز والتسلل لإزعاج الآخرين وإرسال الفيروسات التخريبية.</a:t>
            </a:r>
            <a:endParaRPr lang="ar-SA" sz="2200" dirty="0" smtClean="0">
              <a:solidFill>
                <a:srgbClr val="002060"/>
              </a:solidFill>
            </a:endParaRPr>
          </a:p>
          <a:p>
            <a:pPr marL="514350" indent="-514350">
              <a:buNone/>
            </a:pPr>
            <a:r>
              <a:rPr lang="ar-SA" dirty="0" smtClean="0">
                <a:solidFill>
                  <a:srgbClr val="002060"/>
                </a:solidFill>
              </a:rPr>
              <a:t>     </a:t>
            </a: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ox(i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ox(in)">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endParaRPr lang="ar-SA" dirty="0" smtClean="0"/>
          </a:p>
          <a:p>
            <a:endParaRPr lang="ar-SA" dirty="0" smtClean="0"/>
          </a:p>
          <a:p>
            <a:r>
              <a:rPr lang="ar-SA" dirty="0" smtClean="0"/>
              <a:t>عمل الطلاب:</a:t>
            </a:r>
            <a:endParaRPr lang="ar-SA" dirty="0" smtClean="0"/>
          </a:p>
          <a:p>
            <a:pPr>
              <a:buNone/>
            </a:pPr>
            <a:r>
              <a:rPr lang="ar-SA" dirty="0" smtClean="0"/>
              <a:t>       عمر حبيب  -  عبدالله الهندي</a:t>
            </a:r>
          </a:p>
          <a:p>
            <a:pPr>
              <a:buNone/>
            </a:pPr>
            <a:endParaRPr lang="ar-SA" dirty="0" smtClean="0"/>
          </a:p>
          <a:p>
            <a:endParaRPr lang="ar-SA" dirty="0"/>
          </a:p>
        </p:txBody>
      </p:sp>
    </p:spTree>
  </p:cSld>
  <p:clrMapOvr>
    <a:masterClrMapping/>
  </p:clrMapOvr>
  <p:transition>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r>
              <a:rPr lang="ar-SA" b="1" dirty="0" smtClean="0"/>
              <a:t>ما هو الإنترنت؟</a:t>
            </a:r>
            <a:endParaRPr lang="en-US" dirty="0" smtClean="0"/>
          </a:p>
          <a:p>
            <a:r>
              <a:rPr lang="ar-SA" dirty="0" smtClean="0"/>
              <a:t>الإنترنت </a:t>
            </a:r>
            <a:r>
              <a:rPr lang="ar-SA" dirty="0" smtClean="0"/>
              <a:t>هو</a:t>
            </a:r>
            <a:r>
              <a:rPr lang="ar-SA" dirty="0" smtClean="0"/>
              <a:t> </a:t>
            </a:r>
            <a:r>
              <a:rPr lang="ar-SA" dirty="0" smtClean="0"/>
              <a:t>شبكة عالمية من الحواسيب المترابطة، تنقل البيانات والمعلومات في ما بينها باستخدام لغة متفق عليها تفهمها الحواسيب.</a:t>
            </a:r>
            <a:endParaRPr lang="en-US" dirty="0" smtClean="0"/>
          </a:p>
          <a:p>
            <a:pPr>
              <a:buNone/>
            </a:pPr>
            <a:endParaRPr lang="ar-SA" dirty="0"/>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lnSpcReduction="10000"/>
          </a:bodyPr>
          <a:lstStyle/>
          <a:p>
            <a:r>
              <a:rPr lang="ar-SA" b="1" dirty="0" smtClean="0"/>
              <a:t>نشأة الإنترنت:</a:t>
            </a:r>
            <a:endParaRPr lang="en-US" dirty="0" smtClean="0"/>
          </a:p>
          <a:p>
            <a:r>
              <a:rPr lang="ar-SA" dirty="0" smtClean="0"/>
              <a:t>في عام 1957 قام الاتحاد السوفييتي بإطلاق القمر الصناعي سبوتنيك، أحسّت حكومة الولايات المتحدة بالتهديد من تقدم السوفييت عليهم في سباق الفضاء، فقاموا في عام 1958 بإنشاء مؤسسة “وكالة مشاريع أبحاث الدفاع </a:t>
            </a:r>
            <a:r>
              <a:rPr lang="ar-SA" dirty="0" smtClean="0"/>
              <a:t>المتقدمة</a:t>
            </a:r>
            <a:r>
              <a:rPr lang="ar-SA" dirty="0" smtClean="0"/>
              <a:t>” والتي تسمى في اللغة الإنجليزية داربا (</a:t>
            </a:r>
            <a:r>
              <a:rPr lang="en-US" dirty="0" smtClean="0"/>
              <a:t>DARPA</a:t>
            </a:r>
            <a:r>
              <a:rPr lang="ar-SA" dirty="0" smtClean="0"/>
              <a:t>)، وقد قامت هذه المؤسسة بإنشاء شبكة أربانت في عام 1969.</a:t>
            </a:r>
            <a:endParaRPr lang="en-US" dirty="0" smtClean="0"/>
          </a:p>
          <a:p>
            <a:r>
              <a:rPr lang="ar-SA" dirty="0" smtClean="0"/>
              <a:t>كانت هذه الشبكة مخصصة في البداية للأغراض العسكرية وقد صممت بشكل يسمح لها بالعمل حتى لو تعرض جزء منها للتدمير في هجوم نووي مثلاً، انضمت لهذه الشبكة الجامعات ومعاهد الأبحاث والمؤسسات الكبيرة وبدأت تتسع وتنتشر وتصبح وسيلة اتصال وتبادل للمعلومات بين هذه المؤسسات والجامعات.</a:t>
            </a:r>
            <a:endParaRPr lang="en-US" dirty="0" smtClean="0"/>
          </a:p>
          <a:p>
            <a:endParaRPr lang="ar-SA" dirty="0"/>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r>
              <a:rPr lang="ar-SA" dirty="0" smtClean="0"/>
              <a:t>في عام 1983 سميت الشبكة إنترنت وتعني “الشبكة العالمية” وزاد انتشارها، في عام 1991 ظهر اختراع جديد كان سبباً رئيسياً في شهرة الشبكة وانتشارها حول العالم، وأعني بذلك شبكة الويب والتي تسمى باللغة الإنجليزية “</a:t>
            </a:r>
            <a:r>
              <a:rPr lang="en-US" dirty="0" smtClean="0"/>
              <a:t>World Wide Web</a:t>
            </a:r>
            <a:r>
              <a:rPr lang="ar-SA" dirty="0" smtClean="0"/>
              <a:t>” وتختصر </a:t>
            </a:r>
            <a:r>
              <a:rPr lang="en-US" dirty="0" smtClean="0"/>
              <a:t>WWW</a:t>
            </a:r>
            <a:r>
              <a:rPr lang="ar-SA" dirty="0" smtClean="0"/>
              <a:t>، اخترع هذه التقنية العالم الفيزيائي البريطاني تيم برنيرز لي في المعهد الأوروبي للطاقة النووية في سويسرا، وقد جعل اختراعه هذا متاحاً للجميع فنشأت صناعات وأسواق يبلغ حجمها مليارات الدولارات تعتمد كلياً على شبكة الويب </a:t>
            </a:r>
            <a:r>
              <a:rPr lang="ar-SA" dirty="0" smtClean="0"/>
              <a:t>والإنترنت</a:t>
            </a:r>
            <a:r>
              <a:rPr lang="ar-SA" dirty="0" smtClean="0"/>
              <a:t>.</a:t>
            </a:r>
            <a:endParaRPr lang="ar-SA" dirty="0"/>
          </a:p>
        </p:txBody>
      </p:sp>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fontScale="92500"/>
          </a:bodyPr>
          <a:lstStyle/>
          <a:p>
            <a:pPr>
              <a:buNone/>
            </a:pPr>
            <a:endParaRPr lang="ar-SA" b="1" dirty="0" smtClean="0"/>
          </a:p>
          <a:p>
            <a:r>
              <a:rPr lang="ar-SA" b="1" dirty="0" smtClean="0"/>
              <a:t>نبذة عن دخول </a:t>
            </a:r>
            <a:r>
              <a:rPr lang="ar-SA" b="1" dirty="0" smtClean="0"/>
              <a:t>خدمة الإنترنت في </a:t>
            </a:r>
            <a:r>
              <a:rPr lang="ar-SA" b="1" dirty="0" smtClean="0"/>
              <a:t>المملكة:</a:t>
            </a:r>
          </a:p>
          <a:p>
            <a:pPr>
              <a:buNone/>
            </a:pPr>
            <a:r>
              <a:rPr lang="ar-SA" b="1" dirty="0" smtClean="0"/>
              <a:t> </a:t>
            </a:r>
            <a:r>
              <a:rPr lang="ar-SA" b="1" dirty="0" smtClean="0"/>
              <a:t>  </a:t>
            </a:r>
            <a:r>
              <a:rPr lang="ar-SA" dirty="0" smtClean="0"/>
              <a:t>بدأ العمل على إدخال خدمة الإنترنت إلى المملكة فور صدور قرار مجلس </a:t>
            </a:r>
            <a:r>
              <a:rPr lang="ar-SA" dirty="0" smtClean="0"/>
              <a:t>الوزراء عام 1424هـ </a:t>
            </a:r>
            <a:r>
              <a:rPr lang="ar-SA" dirty="0" smtClean="0"/>
              <a:t>الذي أناط بمدينة الملك عبد العزيز للعلوم والتقنية مهمة إدخال خدمة الإنترنت العالمية إلى المملكة, وتبعا لذلك فقد أنشأت المدينة وحدة خدمات الإنترنت التي تولت كافة الإجراءات اللازمة لإدخال الخدمة إلى المملكة حيث عملت على وضع الضوابط واللوائح المنظمة لها بالتنسيق مع الجهات ذات العلاقة, وأعدت كوادرها السعودية المؤهلة كافة التصاميم الفنية اللازمة والتصاميم الخاصة بمركز تشغيل الشبكة بالمدينة وكذلك الخاصة بالشبكة الوطنية للإنترنت والتي تعد العصب الرئيسي الناقل للمعلومات بالمملكة.</a:t>
            </a:r>
            <a:br>
              <a:rPr lang="ar-SA" dirty="0" smtClean="0"/>
            </a:br>
            <a:endParaRPr lang="ar-SA" dirty="0"/>
          </a:p>
        </p:txBody>
      </p:sp>
    </p:spTree>
  </p:cSld>
  <p:clrMapOvr>
    <a:masterClrMapping/>
  </p:clrMapOvr>
  <p:transition>
    <p:spli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a:xfrm>
            <a:off x="357158" y="1928802"/>
            <a:ext cx="8229600" cy="4389120"/>
          </a:xfrm>
        </p:spPr>
        <p:txBody>
          <a:bodyPr>
            <a:normAutofit fontScale="92500"/>
          </a:bodyPr>
          <a:lstStyle/>
          <a:p>
            <a:r>
              <a:rPr lang="ar-SA" dirty="0" smtClean="0"/>
              <a:t>وقد بدأت خدمة الإنترنت فعلياً بالمملكة في 26/8/1419ه الموافق 15/12 1998م , حيث تم ربط الجامعات السعودية بالمدينة إضافة لشركات ومؤسسات تقديم الخدمة التي تتولى عملية تقديم خدمة الإنترنت للمستخدمين بالمملكة, وفقا للّوائح والأنظمة المعدة من قبل المدينة . </a:t>
            </a:r>
            <a:endParaRPr lang="en-US" dirty="0" smtClean="0"/>
          </a:p>
          <a:p>
            <a:pPr>
              <a:buNone/>
            </a:pPr>
            <a:r>
              <a:rPr lang="ar-SA" dirty="0" smtClean="0"/>
              <a:t>   وحيث </a:t>
            </a:r>
            <a:r>
              <a:rPr lang="ar-SA" dirty="0" smtClean="0"/>
              <a:t>أن المدينة تقوم بالدور الرئيس في تقديم الخدمة وفقاً لما نص عليه قرار مجلس الوزراء, فان هناك أدوار أخرى تقوم بها شركات ومؤسسات تقديم الخدمة, ودور كبير لشركة الاتصالات السعودية, يتمثل في تأمين خطوط الاتصال الخارجية التي تربط المدينة بالإنترنت العالمية وخطوط الاتصال </a:t>
            </a:r>
            <a:r>
              <a:rPr lang="ar-SA" dirty="0" smtClean="0"/>
              <a:t>الداخلية. لذلك      قد </a:t>
            </a:r>
            <a:r>
              <a:rPr lang="ar-SA" dirty="0" smtClean="0"/>
              <a:t>انتقلت المهام التنظيمية لخدمة الإنترنت وما يتعلق بذلك من إصدار وتجديد وإلغاء تراخيص مقدمي الخدمة واللوائح والمخالفات المتعلقة بذلك إلى </a:t>
            </a:r>
            <a:r>
              <a:rPr lang="ar-SA" dirty="0" smtClean="0">
                <a:solidFill>
                  <a:srgbClr val="FF0000"/>
                </a:solidFill>
              </a:rPr>
              <a:t>هيئة الاتصالات </a:t>
            </a:r>
            <a:r>
              <a:rPr lang="ar-SA" dirty="0" smtClean="0">
                <a:solidFill>
                  <a:srgbClr val="FF0000"/>
                </a:solidFill>
              </a:rPr>
              <a:t>و تقنية </a:t>
            </a:r>
            <a:r>
              <a:rPr lang="ar-SA" dirty="0" smtClean="0">
                <a:solidFill>
                  <a:srgbClr val="FF0000"/>
                </a:solidFill>
              </a:rPr>
              <a:t>المعلومات</a:t>
            </a:r>
            <a:r>
              <a:rPr lang="ar-SA" dirty="0" smtClean="0">
                <a:solidFill>
                  <a:schemeClr val="accent1">
                    <a:lumMod val="75000"/>
                  </a:schemeClr>
                </a:solidFill>
              </a:rPr>
              <a:t> </a:t>
            </a:r>
            <a:r>
              <a:rPr lang="ar-SA" dirty="0" smtClean="0"/>
              <a:t>السعودية </a:t>
            </a:r>
            <a:r>
              <a:rPr lang="ar-SA" dirty="0" smtClean="0"/>
              <a:t>اعتبارا من </a:t>
            </a:r>
            <a:r>
              <a:rPr lang="ar-SA" dirty="0" smtClean="0"/>
              <a:t>1423هـ </a:t>
            </a:r>
            <a:r>
              <a:rPr lang="ar-SA" dirty="0" smtClean="0"/>
              <a:t>. </a:t>
            </a:r>
            <a:endParaRPr lang="ar-SA" dirty="0"/>
          </a:p>
        </p:txBody>
      </p:sp>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229600" cy="1143000"/>
          </a:xfrm>
        </p:spPr>
        <p:txBody>
          <a:bodyPr/>
          <a:lstStyle/>
          <a:p>
            <a:pPr algn="r"/>
            <a:r>
              <a:rPr lang="ar-SA" dirty="0" smtClean="0"/>
              <a:t>إيجابيات الإنترنت وسلبياته:</a:t>
            </a:r>
            <a:endParaRPr lang="ar-SA" dirty="0"/>
          </a:p>
        </p:txBody>
      </p:sp>
      <p:sp>
        <p:nvSpPr>
          <p:cNvPr id="3" name="Content Placeholder 2"/>
          <p:cNvSpPr>
            <a:spLocks noGrp="1"/>
          </p:cNvSpPr>
          <p:nvPr>
            <p:ph idx="1"/>
          </p:nvPr>
        </p:nvSpPr>
        <p:spPr/>
        <p:txBody>
          <a:bodyPr/>
          <a:lstStyle/>
          <a:p>
            <a:r>
              <a:rPr lang="ar-OM" dirty="0" smtClean="0"/>
              <a:t>إن انتشار الحاسوب وتغلغل شبكة الإنترنت في مختلف مجالات حياتنا لابد وأن يترك آثاراً على مختلف الأنظمة الاجتماعية</a:t>
            </a:r>
            <a:r>
              <a:rPr lang="ar-SA" dirty="0" smtClean="0"/>
              <a:t> و هذه الآثار منها الإيجابية و منها السلبية .</a:t>
            </a:r>
          </a:p>
          <a:p>
            <a:endParaRPr lang="ar-SA" dirty="0" smtClean="0"/>
          </a:p>
          <a:p>
            <a:r>
              <a:rPr lang="ar-OM" dirty="0" smtClean="0"/>
              <a:t>ومن خلال هذا المجال أهدف إلى استعراض وتوضيح أهم الإيجابيات والسلبيات الآتية مع دخول شبكة الإنترنت إلى مجالات حياتنا عامة وإلى مجال التربية والتعليم خاصة. </a:t>
            </a:r>
            <a:br>
              <a:rPr lang="ar-OM" dirty="0" smtClean="0"/>
            </a:br>
            <a:r>
              <a:rPr lang="ar-OM" dirty="0" smtClean="0"/>
              <a:t/>
            </a:r>
            <a:br>
              <a:rPr lang="ar-OM" dirty="0" smtClean="0"/>
            </a:br>
            <a:endParaRPr lang="ar-SA" dirty="0" smtClean="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إيجابيات شبكة الإنترنت</a:t>
            </a:r>
            <a:r>
              <a:rPr lang="ar-SA" dirty="0" smtClean="0">
                <a:sym typeface="Wingdings" pitchFamily="2" charset="2"/>
              </a:rPr>
              <a:t>(فوائده):</a:t>
            </a:r>
            <a:endParaRPr lang="ar-SA" dirty="0"/>
          </a:p>
        </p:txBody>
      </p:sp>
      <p:sp>
        <p:nvSpPr>
          <p:cNvPr id="3" name="Content Placeholder 2"/>
          <p:cNvSpPr>
            <a:spLocks noGrp="1"/>
          </p:cNvSpPr>
          <p:nvPr>
            <p:ph idx="1"/>
          </p:nvPr>
        </p:nvSpPr>
        <p:spPr>
          <a:xfrm>
            <a:off x="457200" y="1935480"/>
            <a:ext cx="8229600" cy="4422478"/>
          </a:xfrm>
        </p:spPr>
        <p:txBody>
          <a:bodyPr>
            <a:normAutofit lnSpcReduction="10000"/>
          </a:bodyPr>
          <a:lstStyle/>
          <a:p>
            <a:r>
              <a:rPr lang="ar-SA" dirty="0" smtClean="0"/>
              <a:t>إيجابيات الإنترنت لا حصر لها .. ولايمكن أن نحددها بنقاط ، فهذا يعود على مستخدم الإنترنت نفسه؛ لذلك سنذكر بعضا منها :</a:t>
            </a:r>
          </a:p>
          <a:p>
            <a:endParaRPr lang="ar-SA" dirty="0" smtClean="0"/>
          </a:p>
          <a:p>
            <a:pPr marL="514350" indent="-514350">
              <a:buNone/>
            </a:pPr>
            <a:r>
              <a:rPr lang="ar-SA" b="1" i="1" dirty="0" smtClean="0"/>
              <a:t>أولا : من حيث الخدمات المختلفة المقدمة عبر الشبكة :</a:t>
            </a:r>
          </a:p>
          <a:p>
            <a:pPr marL="514350" indent="-514350">
              <a:buFont typeface="+mj-lt"/>
              <a:buAutoNum type="arabicPeriod"/>
            </a:pPr>
            <a:r>
              <a:rPr lang="ar-SA" dirty="0" smtClean="0">
                <a:solidFill>
                  <a:schemeClr val="accent1">
                    <a:lumMod val="50000"/>
                  </a:schemeClr>
                </a:solidFill>
              </a:rPr>
              <a:t>سرعة نقل وتمرير المعلومات:</a:t>
            </a:r>
          </a:p>
          <a:p>
            <a:pPr marL="514350" indent="-514350">
              <a:buNone/>
            </a:pPr>
            <a:r>
              <a:rPr lang="ar-SA" sz="2200" dirty="0" smtClean="0"/>
              <a:t>     هي أكثر الخدمات استعمالا عبر البريد الإلكتروني حيث يتم استقبال وإرسال الرسائل إلى عدد كبير من الأشخاص بسرعة لا مثيل لها0</a:t>
            </a:r>
          </a:p>
          <a:p>
            <a:pPr marL="514350" indent="-514350">
              <a:buNone/>
            </a:pPr>
            <a:endParaRPr lang="ar-SA" sz="2200" dirty="0" smtClean="0"/>
          </a:p>
          <a:p>
            <a:pPr marL="514350" indent="-514350">
              <a:buFont typeface="+mj-lt"/>
              <a:buAutoNum type="arabicPeriod" startAt="2"/>
            </a:pPr>
            <a:endParaRPr lang="ar-SA" dirty="0" smtClean="0"/>
          </a:p>
          <a:p>
            <a:pPr marL="514350" indent="-514350">
              <a:buNone/>
            </a:pPr>
            <a:r>
              <a:rPr lang="ar-SA" dirty="0" smtClean="0"/>
              <a:t> </a:t>
            </a:r>
            <a:r>
              <a:rPr lang="en-US" dirty="0" smtClean="0"/>
              <a:t/>
            </a:r>
            <a:br>
              <a:rPr lang="en-US" dirty="0" smtClean="0"/>
            </a:br>
            <a:endParaRPr lang="ar-SA" dirty="0" smtClean="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marL="514350" indent="-514350">
              <a:buFont typeface="+mj-lt"/>
              <a:buAutoNum type="arabicPeriod" startAt="2"/>
            </a:pPr>
            <a:r>
              <a:rPr lang="ar-SA" dirty="0" smtClean="0">
                <a:solidFill>
                  <a:schemeClr val="accent1">
                    <a:lumMod val="50000"/>
                  </a:schemeClr>
                </a:solidFill>
              </a:rPr>
              <a:t>بنوك ومجمعات المعلومات :</a:t>
            </a:r>
          </a:p>
          <a:p>
            <a:pPr marL="514350" indent="-514350">
              <a:buNone/>
            </a:pPr>
            <a:r>
              <a:rPr lang="ar-SA" sz="2800" dirty="0" smtClean="0"/>
              <a:t>      </a:t>
            </a:r>
            <a:r>
              <a:rPr lang="ar-SA" sz="2000" dirty="0" smtClean="0"/>
              <a:t>من خلال وجودها في جميع المجالات وتغطية غالبية المواضيع، فعلى سبيل المثال يمكن الدخول إلى مواقع تحتوي على القرآن الكريم بأكمله والأحاديث النبوية الشريفة في مجمع معلومات والبحث عن الشيء المطلوب وفق أساليب بحث مختلفة 0</a:t>
            </a:r>
          </a:p>
          <a:p>
            <a:pPr marL="514350" indent="-514350">
              <a:buNone/>
            </a:pPr>
            <a:endParaRPr lang="ar-SA" sz="2000" dirty="0" smtClean="0"/>
          </a:p>
          <a:p>
            <a:pPr marL="514350" indent="-514350">
              <a:buFont typeface="+mj-lt"/>
              <a:buAutoNum type="arabicPeriod" startAt="3"/>
            </a:pPr>
            <a:r>
              <a:rPr lang="ar-SA" sz="2400" dirty="0" smtClean="0">
                <a:solidFill>
                  <a:schemeClr val="accent1">
                    <a:lumMod val="50000"/>
                  </a:schemeClr>
                </a:solidFill>
              </a:rPr>
              <a:t>تنقل المعلومات مع المستخدم :</a:t>
            </a:r>
          </a:p>
          <a:p>
            <a:pPr marL="514350" indent="-514350">
              <a:buNone/>
            </a:pPr>
            <a:r>
              <a:rPr lang="ar-SA" sz="2400" dirty="0" smtClean="0">
                <a:solidFill>
                  <a:schemeClr val="accent1">
                    <a:lumMod val="50000"/>
                  </a:schemeClr>
                </a:solidFill>
              </a:rPr>
              <a:t>      </a:t>
            </a:r>
            <a:r>
              <a:rPr lang="ar-SA" sz="2000" dirty="0" smtClean="0"/>
              <a:t>يمكن اعتبار الإنترنت حقيبة معلومات شخصية متنقلة مع المستخدم، لأن كل شخص قادر على بناء موقع يتضمن المعلومات التي يريدها ولأنه قادر على الوصول إلى هذا الموقع من كل مكان في العالم </a:t>
            </a:r>
            <a:r>
              <a:rPr lang="ar-SA" sz="2400" dirty="0" smtClean="0"/>
              <a:t>0</a:t>
            </a:r>
            <a:endParaRPr lang="ar-SA" sz="2400" dirty="0" smtClean="0">
              <a:solidFill>
                <a:schemeClr val="accent1">
                  <a:lumMod val="50000"/>
                </a:schemeClr>
              </a:solidFill>
            </a:endParaRPr>
          </a:p>
          <a:p>
            <a:pPr marL="514350" indent="-514350">
              <a:buNone/>
            </a:pPr>
            <a:endParaRPr lang="ar-SA" sz="2400" dirty="0" smtClean="0">
              <a:solidFill>
                <a:schemeClr val="accent1">
                  <a:lumMod val="50000"/>
                </a:schemeClr>
              </a:solidFill>
            </a:endParaRPr>
          </a:p>
          <a:p>
            <a:pPr>
              <a:buNone/>
            </a:pPr>
            <a:endParaRPr lang="ar-SA"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515</TotalTime>
  <Words>1067</Words>
  <Application>Microsoft Office PowerPoint</Application>
  <PresentationFormat>On-screen Show (4:3)</PresentationFormat>
  <Paragraphs>74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 الإنترنت </vt:lpstr>
      <vt:lpstr>Slide 2</vt:lpstr>
      <vt:lpstr>Slide 3</vt:lpstr>
      <vt:lpstr>Slide 4</vt:lpstr>
      <vt:lpstr>Slide 5</vt:lpstr>
      <vt:lpstr>Slide 6</vt:lpstr>
      <vt:lpstr>إيجابيات الإنترنت وسلبياته:</vt:lpstr>
      <vt:lpstr>إيجابيات شبكة الإنترنت(فوائده):</vt:lpstr>
      <vt:lpstr>Slide 9</vt:lpstr>
      <vt:lpstr>Slide 10</vt:lpstr>
      <vt:lpstr>Slide 11</vt:lpstr>
      <vt:lpstr>Slide 12</vt:lpstr>
      <vt:lpstr>Slide 13</vt:lpstr>
      <vt:lpstr>سلبيات استخدام الإنترنت:(أضراره)</vt:lpstr>
      <vt:lpstr>Slide 15</vt:lpstr>
      <vt:lpstr>Slide 16</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الإنترنت</dc:title>
  <dc:creator>Omar Habib</dc:creator>
  <cp:lastModifiedBy>Omar Habib</cp:lastModifiedBy>
  <cp:revision>45</cp:revision>
  <dcterms:created xsi:type="dcterms:W3CDTF">2008-03-21T20:46:43Z</dcterms:created>
  <dcterms:modified xsi:type="dcterms:W3CDTF">2008-04-06T09:04:00Z</dcterms:modified>
</cp:coreProperties>
</file>