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8" r:id="rId2"/>
    <p:sldId id="266" r:id="rId3"/>
    <p:sldId id="257" r:id="rId4"/>
    <p:sldId id="258" r:id="rId5"/>
    <p:sldId id="259" r:id="rId6"/>
    <p:sldId id="260" r:id="rId7"/>
    <p:sldId id="261" r:id="rId8"/>
    <p:sldId id="270" r:id="rId9"/>
    <p:sldId id="271" r:id="rId10"/>
    <p:sldId id="262" r:id="rId11"/>
    <p:sldId id="263" r:id="rId12"/>
    <p:sldId id="264" r:id="rId13"/>
    <p:sldId id="269" r:id="rId14"/>
    <p:sldId id="267" r:id="rId15"/>
    <p:sldId id="265"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60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D68AAD4-B22F-43B0-BDF9-1ACBFB824BB5}" type="datetimeFigureOut">
              <a:rPr lang="ar-SA" smtClean="0"/>
              <a:pPr/>
              <a:t>06/03/29</a:t>
            </a:fld>
            <a:endParaRPr lang="ar-SA"/>
          </a:p>
        </p:txBody>
      </p:sp>
      <p:sp>
        <p:nvSpPr>
          <p:cNvPr id="17" name="Footer Placeholder 16"/>
          <p:cNvSpPr>
            <a:spLocks noGrp="1"/>
          </p:cNvSpPr>
          <p:nvPr>
            <p:ph type="ftr" sz="quarter" idx="11"/>
          </p:nvPr>
        </p:nvSpPr>
        <p:spPr/>
        <p:txBody>
          <a:bodyPr/>
          <a:lstStyle/>
          <a:p>
            <a:endParaRPr lang="ar-SA"/>
          </a:p>
        </p:txBody>
      </p:sp>
      <p:sp>
        <p:nvSpPr>
          <p:cNvPr id="29" name="Slide Number Placeholder 28"/>
          <p:cNvSpPr>
            <a:spLocks noGrp="1"/>
          </p:cNvSpPr>
          <p:nvPr>
            <p:ph type="sldNum" sz="quarter" idx="12"/>
          </p:nvPr>
        </p:nvSpPr>
        <p:spPr/>
        <p:txBody>
          <a:bodyPr/>
          <a:lstStyle/>
          <a:p>
            <a:fld id="{F2444902-3559-4B04-A149-72964B167A6C}" type="slidenum">
              <a:rPr lang="ar-SA" smtClean="0"/>
              <a:pPr/>
              <a:t>‹#›</a:t>
            </a:fld>
            <a:endParaRPr lang="ar-S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68AAD4-B22F-43B0-BDF9-1ACBFB824BB5}" type="datetimeFigureOut">
              <a:rPr lang="ar-SA" smtClean="0"/>
              <a:pPr/>
              <a:t>06/03/29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2444902-3559-4B04-A149-72964B167A6C}"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68AAD4-B22F-43B0-BDF9-1ACBFB824BB5}" type="datetimeFigureOut">
              <a:rPr lang="ar-SA" smtClean="0"/>
              <a:pPr/>
              <a:t>06/03/29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2444902-3559-4B04-A149-72964B167A6C}"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68AAD4-B22F-43B0-BDF9-1ACBFB824BB5}" type="datetimeFigureOut">
              <a:rPr lang="ar-SA" smtClean="0"/>
              <a:pPr/>
              <a:t>06/03/29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2444902-3559-4B04-A149-72964B167A6C}"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D68AAD4-B22F-43B0-BDF9-1ACBFB824BB5}" type="datetimeFigureOut">
              <a:rPr lang="ar-SA" smtClean="0"/>
              <a:pPr/>
              <a:t>06/03/29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7924800" y="6416675"/>
            <a:ext cx="762000" cy="365125"/>
          </a:xfrm>
        </p:spPr>
        <p:txBody>
          <a:bodyPr/>
          <a:lstStyle/>
          <a:p>
            <a:fld id="{F2444902-3559-4B04-A149-72964B167A6C}"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68AAD4-B22F-43B0-BDF9-1ACBFB824BB5}" type="datetimeFigureOut">
              <a:rPr lang="ar-SA" smtClean="0"/>
              <a:pPr/>
              <a:t>06/03/29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2444902-3559-4B04-A149-72964B167A6C}"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D68AAD4-B22F-43B0-BDF9-1ACBFB824BB5}" type="datetimeFigureOut">
              <a:rPr lang="ar-SA" smtClean="0"/>
              <a:pPr/>
              <a:t>06/03/29</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F2444902-3559-4B04-A149-72964B167A6C}"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68AAD4-B22F-43B0-BDF9-1ACBFB824BB5}" type="datetimeFigureOut">
              <a:rPr lang="ar-SA" smtClean="0"/>
              <a:pPr/>
              <a:t>06/03/29</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F2444902-3559-4B04-A149-72964B167A6C}"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68AAD4-B22F-43B0-BDF9-1ACBFB824BB5}" type="datetimeFigureOut">
              <a:rPr lang="ar-SA" smtClean="0"/>
              <a:pPr/>
              <a:t>06/03/29</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F2444902-3559-4B04-A149-72964B167A6C}"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68AAD4-B22F-43B0-BDF9-1ACBFB824BB5}" type="datetimeFigureOut">
              <a:rPr lang="ar-SA" smtClean="0"/>
              <a:pPr/>
              <a:t>06/03/29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2444902-3559-4B04-A149-72964B167A6C}"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68AAD4-B22F-43B0-BDF9-1ACBFB824BB5}" type="datetimeFigureOut">
              <a:rPr lang="ar-SA" smtClean="0"/>
              <a:pPr/>
              <a:t>06/03/29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2444902-3559-4B04-A149-72964B167A6C}"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D68AAD4-B22F-43B0-BDF9-1ACBFB824BB5}" type="datetimeFigureOut">
              <a:rPr lang="ar-SA" smtClean="0"/>
              <a:pPr/>
              <a:t>06/03/29</a:t>
            </a:fld>
            <a:endParaRPr lang="ar-S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S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2444902-3559-4B04-A149-72964B167A6C}"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www.grenc.com/sfiles/stady/" TargetMode="External"/><Relationship Id="rId2" Type="http://schemas.openxmlformats.org/officeDocument/2006/relationships/hyperlink" Target="http://www.grenc.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ar-SA" sz="7200" dirty="0" smtClean="0"/>
              <a:t>تنظيــم الـوقت</a:t>
            </a:r>
            <a:endParaRPr lang="ar-SA" sz="7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المذاكرة وتنظيم الوقت</a:t>
            </a:r>
            <a:endParaRPr lang="ar-SA" dirty="0"/>
          </a:p>
        </p:txBody>
      </p:sp>
      <p:sp>
        <p:nvSpPr>
          <p:cNvPr id="3" name="Content Placeholder 2"/>
          <p:cNvSpPr>
            <a:spLocks noGrp="1"/>
          </p:cNvSpPr>
          <p:nvPr>
            <p:ph idx="1"/>
          </p:nvPr>
        </p:nvSpPr>
        <p:spPr/>
        <p:txBody>
          <a:bodyPr/>
          <a:lstStyle/>
          <a:p>
            <a:r>
              <a:rPr lang="ar-SA" b="1" dirty="0"/>
              <a:t>تنظيم الوقت هو اتباع جدول معين لتنظيم المذاكرة في نطاق المشاغل العائلية </a:t>
            </a:r>
            <a:r>
              <a:rPr lang="ar-SA" b="1" dirty="0" smtClean="0"/>
              <a:t>والحياتية . </a:t>
            </a:r>
            <a:endParaRPr lang="ar-SA" b="1" dirty="0" smtClean="0"/>
          </a:p>
          <a:p>
            <a:r>
              <a:rPr lang="ar-SA" b="1" dirty="0" smtClean="0"/>
              <a:t>توجيهات</a:t>
            </a:r>
            <a:r>
              <a:rPr lang="ar-SA" dirty="0" smtClean="0"/>
              <a:t> :</a:t>
            </a:r>
          </a:p>
          <a:p>
            <a:pPr lvl="1">
              <a:buFont typeface="Wingdings" pitchFamily="2" charset="2"/>
              <a:buChar char="§"/>
            </a:pPr>
            <a:r>
              <a:rPr lang="ar-SA" b="1" dirty="0"/>
              <a:t>اكتب أعمالك في </a:t>
            </a:r>
            <a:r>
              <a:rPr lang="ar-SA" b="1" dirty="0" smtClean="0"/>
              <a:t>جدول .</a:t>
            </a:r>
            <a:endParaRPr lang="ar-SA" b="1" dirty="0" smtClean="0"/>
          </a:p>
          <a:p>
            <a:pPr lvl="1">
              <a:buFont typeface="Wingdings" pitchFamily="2" charset="2"/>
              <a:buChar char="§"/>
            </a:pPr>
            <a:r>
              <a:rPr lang="ar-SA" b="1" dirty="0" smtClean="0"/>
              <a:t>احصل </a:t>
            </a:r>
            <a:r>
              <a:rPr lang="ar-SA" b="1" dirty="0"/>
              <a:t>على جدول أعمال أو مذكرة </a:t>
            </a:r>
            <a:r>
              <a:rPr lang="ar-SA" b="1" dirty="0" smtClean="0"/>
              <a:t>يومية ( </a:t>
            </a:r>
            <a:r>
              <a:rPr lang="ar-SA" b="1" dirty="0"/>
              <a:t>أسبوعية </a:t>
            </a:r>
            <a:r>
              <a:rPr lang="ar-SA" b="1" dirty="0" smtClean="0"/>
              <a:t>) </a:t>
            </a:r>
            <a:r>
              <a:rPr lang="ar-SA" b="1" dirty="0" smtClean="0"/>
              <a:t>مرتب .</a:t>
            </a:r>
            <a:endParaRPr lang="ar-SA" b="1" dirty="0" smtClean="0"/>
          </a:p>
          <a:p>
            <a:pPr lvl="1">
              <a:buFont typeface="Wingdings" pitchFamily="2" charset="2"/>
              <a:buChar char="§"/>
            </a:pPr>
            <a:r>
              <a:rPr lang="ar-SA" b="1" dirty="0"/>
              <a:t>احصل على جدول أعمال للمدى </a:t>
            </a:r>
            <a:r>
              <a:rPr lang="ar-SA" b="1" dirty="0" smtClean="0"/>
              <a:t>البعيد .</a:t>
            </a:r>
            <a:endParaRPr lang="ar-SA"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تخطيط جدول مثمر </a:t>
            </a:r>
            <a:r>
              <a:rPr lang="ar-SA" b="1" dirty="0" smtClean="0"/>
              <a:t>للمذاكرة</a:t>
            </a:r>
            <a:endParaRPr lang="ar-SA" dirty="0"/>
          </a:p>
        </p:txBody>
      </p:sp>
      <p:sp>
        <p:nvSpPr>
          <p:cNvPr id="3" name="Content Placeholder 2"/>
          <p:cNvSpPr>
            <a:spLocks noGrp="1"/>
          </p:cNvSpPr>
          <p:nvPr>
            <p:ph idx="1"/>
          </p:nvPr>
        </p:nvSpPr>
        <p:spPr/>
        <p:txBody>
          <a:bodyPr>
            <a:normAutofit/>
          </a:bodyPr>
          <a:lstStyle/>
          <a:p>
            <a:r>
              <a:rPr lang="ar-SA" sz="2400" b="1" dirty="0" smtClean="0"/>
              <a:t>خُذ </a:t>
            </a:r>
            <a:r>
              <a:rPr lang="ar-SA" sz="2400" b="1" dirty="0"/>
              <a:t>قسطاً كافيا من الراحة, و </a:t>
            </a:r>
            <a:r>
              <a:rPr lang="ar-SA" sz="2400" b="1" dirty="0" smtClean="0"/>
              <a:t>الغذاء </a:t>
            </a:r>
            <a:r>
              <a:rPr lang="ar-SA" sz="2400" b="1" dirty="0"/>
              <a:t>الصحي , </a:t>
            </a:r>
            <a:r>
              <a:rPr lang="ar-SA" sz="2400" b="1" dirty="0" smtClean="0"/>
              <a:t>ولاتنسا </a:t>
            </a:r>
            <a:r>
              <a:rPr lang="ar-SA" sz="2400" b="1" dirty="0"/>
              <a:t>وقتاً للمرح </a:t>
            </a:r>
            <a:r>
              <a:rPr lang="ar-SA" sz="2400" b="1" dirty="0" smtClean="0"/>
              <a:t>ايضاً . </a:t>
            </a:r>
            <a:endParaRPr lang="ar-SA" sz="2400" b="1" dirty="0"/>
          </a:p>
          <a:p>
            <a:r>
              <a:rPr lang="ar-SA" sz="2400" b="1" dirty="0" smtClean="0"/>
              <a:t>رتب </a:t>
            </a:r>
            <a:r>
              <a:rPr lang="ar-SA" sz="2400" b="1" dirty="0"/>
              <a:t>الواجبات حسب </a:t>
            </a:r>
            <a:r>
              <a:rPr lang="ar-SA" sz="2400" b="1" dirty="0" smtClean="0"/>
              <a:t>الأولويات .</a:t>
            </a:r>
            <a:endParaRPr lang="ar-SA" sz="2400" b="1" dirty="0"/>
          </a:p>
          <a:p>
            <a:r>
              <a:rPr lang="ar-SA" sz="2400" b="1" dirty="0" smtClean="0"/>
              <a:t>استعد </a:t>
            </a:r>
            <a:r>
              <a:rPr lang="ar-SA" sz="2400" b="1" dirty="0"/>
              <a:t>للنقاش والأسئلة الفصلية قبل </a:t>
            </a:r>
            <a:r>
              <a:rPr lang="ar-SA" sz="2400" b="1" dirty="0" smtClean="0"/>
              <a:t>الحصة .</a:t>
            </a:r>
            <a:endParaRPr lang="ar-SA" sz="2400" b="1" dirty="0"/>
          </a:p>
          <a:p>
            <a:r>
              <a:rPr lang="ar-SA" sz="2400" b="1" dirty="0" smtClean="0"/>
              <a:t>رتب </a:t>
            </a:r>
            <a:r>
              <a:rPr lang="ar-SA" sz="2400" b="1" dirty="0"/>
              <a:t>وقتاً لمراجعة محاضراتك بشكل فوري بعد </a:t>
            </a:r>
            <a:r>
              <a:rPr lang="ar-SA" sz="2400" b="1" dirty="0" smtClean="0"/>
              <a:t>الحصة .</a:t>
            </a:r>
          </a:p>
          <a:p>
            <a:r>
              <a:rPr lang="ar-SA" sz="2400" b="1" dirty="0" smtClean="0"/>
              <a:t>ذاكر </a:t>
            </a:r>
            <a:r>
              <a:rPr lang="ar-SA" sz="2400" b="1" dirty="0"/>
              <a:t>في مكان خالٍ من </a:t>
            </a:r>
            <a:r>
              <a:rPr lang="ar-SA" sz="2400" b="1" dirty="0" smtClean="0"/>
              <a:t>الإزعاج .</a:t>
            </a:r>
          </a:p>
          <a:p>
            <a:r>
              <a:rPr lang="ar-SA" sz="2400" b="1" dirty="0"/>
              <a:t>خطط لاستخدام وقت </a:t>
            </a:r>
            <a:r>
              <a:rPr lang="ar-SA" sz="2400" b="1" dirty="0" smtClean="0"/>
              <a:t>فراغك .</a:t>
            </a:r>
            <a:endParaRPr lang="ar-SA" sz="2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فن إدارة الوقت</a:t>
            </a:r>
            <a:endParaRPr lang="ar-SA" dirty="0"/>
          </a:p>
        </p:txBody>
      </p:sp>
      <p:sp>
        <p:nvSpPr>
          <p:cNvPr id="3" name="Content Placeholder 2"/>
          <p:cNvSpPr>
            <a:spLocks noGrp="1"/>
          </p:cNvSpPr>
          <p:nvPr>
            <p:ph idx="1"/>
          </p:nvPr>
        </p:nvSpPr>
        <p:spPr/>
        <p:txBody>
          <a:bodyPr/>
          <a:lstStyle/>
          <a:p>
            <a:pPr marL="514350" indent="-514350">
              <a:buFont typeface="+mj-lt"/>
              <a:buAutoNum type="arabicPeriod"/>
            </a:pPr>
            <a:r>
              <a:rPr lang="en-US" b="1" dirty="0" smtClean="0"/>
              <a:t>سيطر </a:t>
            </a:r>
            <a:r>
              <a:rPr lang="en-US" b="1" dirty="0"/>
              <a:t>على </a:t>
            </a:r>
            <a:r>
              <a:rPr lang="en-US" b="1" dirty="0" smtClean="0"/>
              <a:t>وقتك</a:t>
            </a:r>
            <a:r>
              <a:rPr lang="ar-SA" b="1" dirty="0" smtClean="0"/>
              <a:t>:</a:t>
            </a:r>
          </a:p>
          <a:p>
            <a:pPr marL="914400" lvl="1" indent="-514350">
              <a:buFont typeface="Arial" pitchFamily="34" charset="0"/>
              <a:buChar char="•"/>
            </a:pPr>
            <a:r>
              <a:rPr lang="en-US" b="1" dirty="0"/>
              <a:t>أزل من عقلك </a:t>
            </a:r>
            <a:r>
              <a:rPr lang="en-US" b="1" dirty="0" smtClean="0"/>
              <a:t>خرافة) </a:t>
            </a:r>
            <a:r>
              <a:rPr lang="en-US" b="1" dirty="0"/>
              <a:t>الوقت </a:t>
            </a:r>
            <a:r>
              <a:rPr lang="en-US" b="1" dirty="0" smtClean="0"/>
              <a:t>حر</a:t>
            </a:r>
            <a:r>
              <a:rPr lang="ar-SA" b="1" dirty="0" smtClean="0"/>
              <a:t>) .</a:t>
            </a:r>
          </a:p>
          <a:p>
            <a:pPr marL="914400" lvl="1" indent="-514350">
              <a:buFont typeface="Arial" pitchFamily="34" charset="0"/>
              <a:buChar char="•"/>
            </a:pPr>
            <a:r>
              <a:rPr lang="en-US" b="1" dirty="0" smtClean="0"/>
              <a:t>قدر لمجهودك </a:t>
            </a:r>
            <a:r>
              <a:rPr lang="en-US" b="1" dirty="0"/>
              <a:t>ثمرة أعلى من الثمرة </a:t>
            </a:r>
            <a:r>
              <a:rPr lang="en-US" b="1" dirty="0" smtClean="0"/>
              <a:t>الحالية .</a:t>
            </a:r>
            <a:endParaRPr lang="ar-SA" b="1" dirty="0" smtClean="0"/>
          </a:p>
          <a:p>
            <a:pPr marL="914400" lvl="1" indent="-514350">
              <a:buFont typeface="Arial" pitchFamily="34" charset="0"/>
              <a:buChar char="•"/>
            </a:pPr>
            <a:r>
              <a:rPr lang="en-US" b="1" dirty="0"/>
              <a:t>حاسب نفسك ودقق في وقتك والمجهود المبذول </a:t>
            </a:r>
            <a:r>
              <a:rPr lang="en-US" b="1" dirty="0" smtClean="0"/>
              <a:t>فيه .</a:t>
            </a:r>
            <a:endParaRPr lang="en-US" dirty="0" smtClean="0"/>
          </a:p>
          <a:p>
            <a:pPr marL="514350" indent="-514350">
              <a:buFont typeface="+mj-lt"/>
              <a:buAutoNum type="arabicPeriod"/>
            </a:pPr>
            <a:r>
              <a:rPr lang="en-US" b="1" dirty="0"/>
              <a:t>نظّم نفسك ورتب أولوياتك </a:t>
            </a:r>
            <a:endParaRPr lang="en-US" b="1" dirty="0" smtClean="0"/>
          </a:p>
          <a:p>
            <a:pPr marL="914400" lvl="1" indent="-514350">
              <a:buFont typeface="Arial" pitchFamily="34" charset="0"/>
              <a:buChar char="•"/>
            </a:pPr>
            <a:r>
              <a:rPr lang="en-US" b="1" dirty="0"/>
              <a:t>يجب عليك أن تحدد وتدون أهدافك </a:t>
            </a:r>
            <a:r>
              <a:rPr lang="en-US" b="1" dirty="0" smtClean="0"/>
              <a:t>.</a:t>
            </a:r>
            <a:endParaRPr lang="ar-SA" b="1" dirty="0" smtClean="0"/>
          </a:p>
          <a:p>
            <a:pPr marL="914400" lvl="1" indent="-514350">
              <a:buFont typeface="Arial" pitchFamily="34" charset="0"/>
              <a:buChar char="•"/>
            </a:pPr>
            <a:r>
              <a:rPr lang="en-US" b="1" dirty="0"/>
              <a:t>ركز نشاطك وجهودك على المصادر المفيدة لعملك </a:t>
            </a:r>
            <a:r>
              <a:rPr lang="en-US" b="1" dirty="0" smtClean="0"/>
              <a:t>.</a:t>
            </a:r>
            <a:endParaRPr lang="ar-SA" b="1" dirty="0" smtClean="0"/>
          </a:p>
          <a:p>
            <a:pPr marL="914400" lvl="1" indent="-514350">
              <a:buFont typeface="Arial" pitchFamily="34" charset="0"/>
              <a:buChar char="•"/>
            </a:pPr>
            <a:r>
              <a:rPr lang="en-US" b="1" dirty="0"/>
              <a:t>اكتب كل واجبات يومك </a:t>
            </a:r>
            <a:r>
              <a:rPr lang="en-US" b="1" dirty="0" smtClean="0"/>
              <a:t>.</a:t>
            </a:r>
            <a:endParaRPr lang="ar-SA"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ar-SA" dirty="0" smtClean="0"/>
              <a:t>أسئلتكم وإقتراحاتكم</a:t>
            </a:r>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المصدر</a:t>
            </a:r>
            <a:endParaRPr lang="ar-SA" dirty="0"/>
          </a:p>
        </p:txBody>
      </p:sp>
      <p:sp>
        <p:nvSpPr>
          <p:cNvPr id="3" name="Content Placeholder 2"/>
          <p:cNvSpPr>
            <a:spLocks noGrp="1"/>
          </p:cNvSpPr>
          <p:nvPr>
            <p:ph idx="1"/>
          </p:nvPr>
        </p:nvSpPr>
        <p:spPr/>
        <p:txBody>
          <a:bodyPr/>
          <a:lstStyle/>
          <a:p>
            <a:endParaRPr lang="ar-SA" dirty="0" smtClean="0"/>
          </a:p>
          <a:p>
            <a:r>
              <a:rPr lang="ar-SA" dirty="0" smtClean="0"/>
              <a:t>خطوات النجاح والتفوق الدراسي :</a:t>
            </a:r>
          </a:p>
          <a:p>
            <a:pPr algn="l" rtl="0">
              <a:buNone/>
            </a:pPr>
            <a:r>
              <a:rPr lang="en-US" dirty="0" smtClean="0">
                <a:hlinkClick r:id="rId2"/>
              </a:rPr>
              <a:t>http://www.grenc.com/</a:t>
            </a:r>
            <a:endParaRPr lang="en-US" dirty="0" smtClean="0"/>
          </a:p>
          <a:p>
            <a:pPr algn="l" rtl="0">
              <a:buNone/>
            </a:pPr>
            <a:r>
              <a:rPr lang="en-US" dirty="0" smtClean="0">
                <a:hlinkClick r:id="rId3"/>
              </a:rPr>
              <a:t>http://www.grenc.com/sfiles/stady/</a:t>
            </a:r>
            <a:endParaRPr lang="en-US" dirty="0" smtClean="0"/>
          </a:p>
          <a:p>
            <a:pPr algn="l" rtl="0">
              <a:buNone/>
            </a:pP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المقدمان :</a:t>
            </a:r>
            <a:endParaRPr lang="ar-SA" dirty="0"/>
          </a:p>
        </p:txBody>
      </p:sp>
      <p:sp>
        <p:nvSpPr>
          <p:cNvPr id="3" name="Content Placeholder 2"/>
          <p:cNvSpPr>
            <a:spLocks noGrp="1"/>
          </p:cNvSpPr>
          <p:nvPr>
            <p:ph idx="1"/>
          </p:nvPr>
        </p:nvSpPr>
        <p:spPr/>
        <p:txBody>
          <a:bodyPr/>
          <a:lstStyle/>
          <a:p>
            <a:r>
              <a:rPr lang="ar-SA" dirty="0" smtClean="0"/>
              <a:t>علي </a:t>
            </a:r>
            <a:r>
              <a:rPr lang="ar-SA" dirty="0" smtClean="0"/>
              <a:t>آل </a:t>
            </a:r>
            <a:r>
              <a:rPr lang="ar-SA" dirty="0" smtClean="0"/>
              <a:t>سنان</a:t>
            </a:r>
          </a:p>
          <a:p>
            <a:r>
              <a:rPr lang="ar-SA" dirty="0" smtClean="0"/>
              <a:t>مصطفى السيف</a:t>
            </a:r>
          </a:p>
          <a:p>
            <a:endParaRPr lang="ar-SA" dirty="0"/>
          </a:p>
          <a:p>
            <a:endParaRPr lang="ar-SA" dirty="0" smtClean="0"/>
          </a:p>
          <a:p>
            <a:pPr>
              <a:buNone/>
            </a:pPr>
            <a:r>
              <a:rPr lang="ar-SA" dirty="0" smtClean="0"/>
              <a:t>تحية وشكر خاص للمدرب :</a:t>
            </a:r>
          </a:p>
          <a:p>
            <a:pPr>
              <a:buNone/>
            </a:pPr>
            <a:r>
              <a:rPr lang="ar-SA" dirty="0" smtClean="0"/>
              <a:t>							أ. أيمن الغنام</a:t>
            </a:r>
            <a:endParaRPr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تنظيم الوقت</a:t>
            </a:r>
            <a:endParaRPr lang="ar-SA" dirty="0"/>
          </a:p>
        </p:txBody>
      </p:sp>
      <p:sp>
        <p:nvSpPr>
          <p:cNvPr id="3" name="Content Placeholder 2"/>
          <p:cNvSpPr>
            <a:spLocks noGrp="1"/>
          </p:cNvSpPr>
          <p:nvPr>
            <p:ph idx="1"/>
          </p:nvPr>
        </p:nvSpPr>
        <p:spPr/>
        <p:txBody>
          <a:bodyPr>
            <a:normAutofit/>
          </a:bodyPr>
          <a:lstStyle/>
          <a:p>
            <a:r>
              <a:rPr lang="ar-SA" sz="3200" b="1" dirty="0" smtClean="0"/>
              <a:t>نصائح مهمة لتنظيم الوقت .</a:t>
            </a:r>
          </a:p>
          <a:p>
            <a:r>
              <a:rPr lang="ar-SA" sz="3200" b="1" dirty="0" smtClean="0"/>
              <a:t>لا تؤجل عمل اليوم إلى الغد .</a:t>
            </a:r>
          </a:p>
          <a:p>
            <a:r>
              <a:rPr lang="ar-SA" sz="3200" b="1" dirty="0" smtClean="0"/>
              <a:t>المذاكرة وتنظيم الوقت .</a:t>
            </a:r>
          </a:p>
          <a:p>
            <a:r>
              <a:rPr lang="ar-SA" sz="3200" b="1" dirty="0" smtClean="0"/>
              <a:t>تخطيط جدول مثمر للمذاكرة .</a:t>
            </a:r>
          </a:p>
          <a:p>
            <a:r>
              <a:rPr lang="ar-SA" sz="3200" b="1" dirty="0" smtClean="0"/>
              <a:t>فن إدارة الوقت .</a:t>
            </a:r>
          </a:p>
          <a:p>
            <a:endParaRPr lang="ar-SA"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t>نصائح مهمة لتنظيم الوقت </a:t>
            </a:r>
            <a:endParaRPr lang="ar-SA" b="1" dirty="0"/>
          </a:p>
        </p:txBody>
      </p:sp>
      <p:sp>
        <p:nvSpPr>
          <p:cNvPr id="3" name="Content Placeholder 2"/>
          <p:cNvSpPr>
            <a:spLocks noGrp="1"/>
          </p:cNvSpPr>
          <p:nvPr>
            <p:ph idx="1"/>
          </p:nvPr>
        </p:nvSpPr>
        <p:spPr/>
        <p:txBody>
          <a:bodyPr>
            <a:normAutofit/>
          </a:bodyPr>
          <a:lstStyle/>
          <a:p>
            <a:r>
              <a:rPr lang="ar-SA" sz="2400" b="1" dirty="0" smtClean="0"/>
              <a:t>عدم </a:t>
            </a:r>
            <a:r>
              <a:rPr lang="ar-SA" sz="2400" b="1" dirty="0"/>
              <a:t>اهمال الطالب الوقت المخصص </a:t>
            </a:r>
            <a:r>
              <a:rPr lang="ar-SA" sz="2400" b="1" dirty="0" smtClean="0"/>
              <a:t>لوجبات الطعام مثل وجبة الإفطار </a:t>
            </a:r>
            <a:r>
              <a:rPr lang="ar-SA" sz="2400" b="1" dirty="0"/>
              <a:t>أو الوجبات الأخرى </a:t>
            </a:r>
            <a:r>
              <a:rPr lang="ar-SA" sz="2400" b="1" dirty="0" smtClean="0"/>
              <a:t>، ووجبة </a:t>
            </a:r>
            <a:r>
              <a:rPr lang="ar-SA" sz="2400" b="1" dirty="0"/>
              <a:t>الإفطار هي أساسية مهمة بالنسبة للطالب ، فهي تعطي للجسم </a:t>
            </a:r>
            <a:r>
              <a:rPr lang="ar-SA" sz="2400" b="1" dirty="0" smtClean="0"/>
              <a:t>الطاقة المناسبة </a:t>
            </a:r>
            <a:r>
              <a:rPr lang="ar-SA" sz="2400" b="1" dirty="0"/>
              <a:t>خلال اليوم الدراسي ، فالعضلات تحتاج إلى طاقة لتعمل </a:t>
            </a:r>
            <a:r>
              <a:rPr lang="ar-SA" sz="2400" b="1" dirty="0" smtClean="0"/>
              <a:t>بنشاط </a:t>
            </a:r>
            <a:r>
              <a:rPr lang="ar-SA" sz="2400" b="1" dirty="0"/>
              <a:t>، والدماغ يحتاج إلى طاقة ليعمل على نحو </a:t>
            </a:r>
            <a:r>
              <a:rPr lang="ar-SA" sz="2400" b="1" dirty="0" smtClean="0"/>
              <a:t>صحيح .</a:t>
            </a:r>
          </a:p>
          <a:p>
            <a:r>
              <a:rPr lang="ar-SA" sz="2400" b="1" dirty="0" smtClean="0"/>
              <a:t>الأخذ </a:t>
            </a:r>
            <a:r>
              <a:rPr lang="ar-SA" sz="2400" b="1" dirty="0"/>
              <a:t>بمبدأ المرونة </a:t>
            </a:r>
            <a:r>
              <a:rPr lang="ar-SA" sz="2400" b="1" dirty="0" smtClean="0"/>
              <a:t>قدّر </a:t>
            </a:r>
            <a:r>
              <a:rPr lang="ar-SA" sz="2400" b="1" dirty="0"/>
              <a:t>الإمكان عند تنفيذ جدول تنظيم الوقت </a:t>
            </a:r>
            <a:r>
              <a:rPr lang="ar-SA" sz="2400" b="1" dirty="0" smtClean="0"/>
              <a:t>.</a:t>
            </a:r>
          </a:p>
          <a:p>
            <a:r>
              <a:rPr lang="ar-SA" sz="2400" b="1" dirty="0"/>
              <a:t>استغلال فترة الصباح الأولى وفترة المساء للمذاكرة الفاعلة ، ففيها يكون الذهن في </a:t>
            </a:r>
            <a:r>
              <a:rPr lang="ar-SA" sz="2400" b="1" dirty="0" smtClean="0"/>
              <a:t>أقصى </a:t>
            </a:r>
            <a:r>
              <a:rPr lang="ar-SA" sz="2400" b="1" dirty="0"/>
              <a:t>حالات الإستيعاب للمعلومات </a:t>
            </a:r>
            <a:r>
              <a:rPr lang="ar-SA" sz="2400" b="1" dirty="0" smtClean="0"/>
              <a:t>.</a:t>
            </a:r>
          </a:p>
          <a:p>
            <a:r>
              <a:rPr lang="ar-SA" sz="2400" b="1" dirty="0"/>
              <a:t>لأخذ بدافع الجدية عند تطبيق جدول تنظيم الوقت وتنفيذ محتوياته، فالإصرار الذاتي عند الطالب عند تنفيذ برامج الجدول هو الذي يحقق المعجزات الدراسية </a:t>
            </a:r>
            <a:r>
              <a:rPr lang="ar-SA" sz="2400" b="1" dirty="0" smtClean="0"/>
              <a:t>للطالب .</a:t>
            </a:r>
            <a:endParaRPr lang="ar-SA"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t>لا تؤجل عمل اليوم إلى الغد..</a:t>
            </a:r>
            <a:endParaRPr lang="ar-SA" b="1" dirty="0"/>
          </a:p>
        </p:txBody>
      </p:sp>
      <p:sp>
        <p:nvSpPr>
          <p:cNvPr id="3" name="Content Placeholder 2"/>
          <p:cNvSpPr>
            <a:spLocks noGrp="1"/>
          </p:cNvSpPr>
          <p:nvPr>
            <p:ph idx="1"/>
          </p:nvPr>
        </p:nvSpPr>
        <p:spPr/>
        <p:txBody>
          <a:bodyPr>
            <a:normAutofit/>
          </a:bodyPr>
          <a:lstStyle/>
          <a:p>
            <a:r>
              <a:rPr lang="ar-SA" sz="2000" b="1" dirty="0" smtClean="0"/>
              <a:t>ما </a:t>
            </a:r>
            <a:r>
              <a:rPr lang="ar-SA" sz="2000" b="1" dirty="0"/>
              <a:t>هي المماطلة ؟ </a:t>
            </a:r>
            <a:br>
              <a:rPr lang="ar-SA" sz="2000" b="1" dirty="0"/>
            </a:br>
            <a:r>
              <a:rPr lang="ar-SA" sz="2000" b="1" i="1" dirty="0"/>
              <a:t>كلمة تصف واحد من أكثر الأمراض المنتشرة التي عرفتها الإنسانية وهي واحدة من أكثر العادات مكرا و </a:t>
            </a:r>
            <a:r>
              <a:rPr lang="ar-SA" sz="2000" b="1" i="1" dirty="0" smtClean="0"/>
              <a:t>غدرا .</a:t>
            </a:r>
          </a:p>
          <a:p>
            <a:endParaRPr lang="ar-SA" sz="2000" b="1" dirty="0" smtClean="0"/>
          </a:p>
          <a:p>
            <a:r>
              <a:rPr lang="ar-SA" sz="2000" b="1" dirty="0" smtClean="0"/>
              <a:t>وإذا قمنا بتعريف المماطلة فسنجدها هي أن تقوم بمهمة ذات أولوية منخفضة بدلا من أن تنجز مهمتك ذات الأولوية العالية أو الميل لتأجيل وأداء المهام و المشروعات وكل شي حتى الغد أو بعده بقليل </a:t>
            </a:r>
            <a:r>
              <a:rPr lang="ar-SA" sz="2000" b="1" dirty="0" smtClean="0"/>
              <a:t>أو حتى في </a:t>
            </a:r>
            <a:r>
              <a:rPr lang="ar-SA" sz="2000" b="1" dirty="0" smtClean="0"/>
              <a:t>مرحلتها النهائية عن طريق اختلاق الأعذار، ونظرا لأنه يتم تأجيل كل شيء فإنه لا يتم أداء أي شيء ، وأن تم أداءه فإنه سيجيء مبتورا وناقصا وغير مكتمل .</a:t>
            </a:r>
          </a:p>
          <a:p>
            <a:endParaRPr lang="ar-SA" sz="2000" b="1" dirty="0" smtClean="0"/>
          </a:p>
          <a:p>
            <a:r>
              <a:rPr lang="ar-SA" sz="2000" b="1" i="1" dirty="0" smtClean="0"/>
              <a:t>وعقب </a:t>
            </a:r>
            <a:r>
              <a:rPr lang="ar-SA" sz="2000" b="1" i="1" dirty="0"/>
              <a:t>فترة الحضانة تلك بمدة قصيرة للغاية يبدأ الفيروس التسويف في الانتشار ويبدأ الإنسان ينتقل من أزمة لأخرى وتكون المحصلة عدم إنجاز أو إتمام أي شيء بالكفاءة والدقة المطلوبتين . </a:t>
            </a:r>
          </a:p>
          <a:p>
            <a:endParaRPr lang="ar-SA"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صفات المماطلون و اللامبالون: </a:t>
            </a:r>
            <a:endParaRPr lang="ar-SA" dirty="0"/>
          </a:p>
        </p:txBody>
      </p:sp>
      <p:sp>
        <p:nvSpPr>
          <p:cNvPr id="3" name="Content Placeholder 2"/>
          <p:cNvSpPr>
            <a:spLocks noGrp="1"/>
          </p:cNvSpPr>
          <p:nvPr>
            <p:ph idx="1"/>
          </p:nvPr>
        </p:nvSpPr>
        <p:spPr>
          <a:xfrm>
            <a:off x="357158" y="1600200"/>
            <a:ext cx="8429684" cy="4709160"/>
          </a:xfrm>
        </p:spPr>
        <p:txBody>
          <a:bodyPr>
            <a:normAutofit/>
          </a:bodyPr>
          <a:lstStyle/>
          <a:p>
            <a:r>
              <a:rPr lang="ar-SA" sz="2400" b="1" dirty="0" smtClean="0"/>
              <a:t>عادة </a:t>
            </a:r>
            <a:r>
              <a:rPr lang="ar-SA" sz="2400" b="1" dirty="0"/>
              <a:t>ينتهي بهم الأمر لعدم أداء أي شيء لأنهم لم يتابعوا تنفيذ </a:t>
            </a:r>
            <a:r>
              <a:rPr lang="ar-SA" sz="2400" b="1" dirty="0" smtClean="0"/>
              <a:t>قراراتهم .</a:t>
            </a:r>
          </a:p>
          <a:p>
            <a:r>
              <a:rPr lang="ar-SA" sz="2400" b="1" dirty="0"/>
              <a:t>يدركون ولو جزئيا النتائج السلبية لعدم قيامهم بتنفيذ قراراتهم أي أنهم </a:t>
            </a:r>
            <a:r>
              <a:rPr lang="ar-SA" sz="2400" b="1" dirty="0" smtClean="0"/>
              <a:t>يعانون .</a:t>
            </a:r>
          </a:p>
          <a:p>
            <a:r>
              <a:rPr lang="ar-SA" sz="2400" b="1" dirty="0"/>
              <a:t>يغضبون بسرعة ويتخذون قرارات </a:t>
            </a:r>
            <a:r>
              <a:rPr lang="ar-SA" sz="2400" b="1" dirty="0" smtClean="0"/>
              <a:t>جديدة . </a:t>
            </a:r>
          </a:p>
          <a:p>
            <a:r>
              <a:rPr lang="ar-SA" sz="2400" b="1" dirty="0" smtClean="0"/>
              <a:t>يستمرون </a:t>
            </a:r>
            <a:r>
              <a:rPr lang="ar-SA" sz="2400" b="1" dirty="0"/>
              <a:t>في تكرار الأشياء نفسها ويسيرون في الدائرة ذاتها حتى تنشأ أزمة لا يستطيعون حلها ومن ثم لا يجدون أمامهم إلا خيار واحدا وهو إنجاز ما </a:t>
            </a:r>
            <a:r>
              <a:rPr lang="ar-SA" sz="2400" b="1" dirty="0" smtClean="0"/>
              <a:t>بدءوه .</a:t>
            </a:r>
          </a:p>
          <a:p>
            <a:r>
              <a:rPr lang="ar-SA" sz="2400" b="1" dirty="0"/>
              <a:t>إن أسوأ ما في المماطلة والتسويف هو تحويلها لنمط من الحياة قد لا نشعر به و ذلك بسبب تحويلها إلى عادة </a:t>
            </a:r>
            <a:r>
              <a:rPr lang="ar-SA" sz="2400" b="1" dirty="0" smtClean="0"/>
              <a:t>إلا أنها </a:t>
            </a:r>
            <a:r>
              <a:rPr lang="ar-SA" sz="2400" b="1" dirty="0"/>
              <a:t>بكل أسف عادة سلبية لا تؤدي إلا لمزيد من الضغوط والمشكلات </a:t>
            </a:r>
            <a:r>
              <a:rPr lang="ar-SA" sz="2400" b="1" dirty="0" smtClean="0"/>
              <a:t>والصعوبات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أعراض التسويف أو المماطلة</a:t>
            </a:r>
            <a:endParaRPr lang="ar-SA" dirty="0"/>
          </a:p>
        </p:txBody>
      </p:sp>
      <p:sp>
        <p:nvSpPr>
          <p:cNvPr id="3" name="Content Placeholder 2"/>
          <p:cNvSpPr>
            <a:spLocks noGrp="1"/>
          </p:cNvSpPr>
          <p:nvPr>
            <p:ph idx="1"/>
          </p:nvPr>
        </p:nvSpPr>
        <p:spPr>
          <a:xfrm>
            <a:off x="285720" y="1600200"/>
            <a:ext cx="8572560" cy="4709160"/>
          </a:xfrm>
        </p:spPr>
        <p:txBody>
          <a:bodyPr>
            <a:normAutofit/>
          </a:bodyPr>
          <a:lstStyle/>
          <a:p>
            <a:r>
              <a:rPr lang="ar-SA" sz="2400" b="1" dirty="0"/>
              <a:t>ترك العنان للتفكير بحيث تأخذنا الأحلام أو الذكريات بعيدا عن العمل أو المذاكرة مثل التفكير في الإجازة، أو استرجاع ذكريات سابقة</a:t>
            </a:r>
            <a:r>
              <a:rPr lang="ar-SA" sz="2400" b="1" dirty="0" smtClean="0"/>
              <a:t>.. أو </a:t>
            </a:r>
            <a:r>
              <a:rPr lang="ar-SA" sz="2400" b="1" dirty="0"/>
              <a:t>التفكير </a:t>
            </a:r>
            <a:r>
              <a:rPr lang="ar-SA" sz="2400" b="1" dirty="0" smtClean="0"/>
              <a:t>بالنوم . </a:t>
            </a:r>
          </a:p>
          <a:p>
            <a:r>
              <a:rPr lang="ar-SA" sz="2400" b="1" dirty="0"/>
              <a:t>قضاء وقت طويل لإنجاز مهمة بسيطة لا تستدعي كل ذلك </a:t>
            </a:r>
            <a:r>
              <a:rPr lang="ar-SA" sz="2400" b="1" dirty="0" smtClean="0"/>
              <a:t>الوقت .</a:t>
            </a:r>
          </a:p>
          <a:p>
            <a:r>
              <a:rPr lang="ar-SA" sz="2400" b="1" dirty="0" smtClean="0"/>
              <a:t>قضاء </a:t>
            </a:r>
            <a:r>
              <a:rPr lang="ar-SA" sz="2400" b="1" dirty="0"/>
              <a:t>فترات طويلة في تناول القهوة والشاي أو وجبة الغداء أو الذهاب في مشوار طويل يستغرق كثيرا من </a:t>
            </a:r>
            <a:r>
              <a:rPr lang="ar-SA" sz="2400" b="1" dirty="0" smtClean="0"/>
              <a:t>الوقت . </a:t>
            </a:r>
          </a:p>
          <a:p>
            <a:r>
              <a:rPr lang="ar-SA" sz="2400" b="1" dirty="0"/>
              <a:t>تركيز الاهتمام على إنجاز الأعمال الثانوية و الغير مهمة بدلا من التركيز على ما يجب إنجازه </a:t>
            </a:r>
            <a:r>
              <a:rPr lang="ar-SA" sz="2400" b="1" dirty="0" smtClean="0"/>
              <a:t>فقط . </a:t>
            </a:r>
          </a:p>
          <a:p>
            <a:r>
              <a:rPr lang="ar-SA" sz="2400" b="1" dirty="0"/>
              <a:t>الخوف من الفشل يكون أحيان أحد الأسباب التي تدفع الفرد </a:t>
            </a:r>
            <a:r>
              <a:rPr lang="ar-SA" sz="2400" b="1" dirty="0" smtClean="0"/>
              <a:t>إلى المماطلة . </a:t>
            </a:r>
            <a:endParaRPr lang="ar-SA"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74638"/>
            <a:ext cx="8858312" cy="1143000"/>
          </a:xfrm>
        </p:spPr>
        <p:txBody>
          <a:bodyPr>
            <a:normAutofit fontScale="90000"/>
          </a:bodyPr>
          <a:lstStyle/>
          <a:p>
            <a:r>
              <a:rPr lang="ar-SA" b="1" dirty="0"/>
              <a:t>كيف نقضي على المماطلة </a:t>
            </a:r>
            <a:r>
              <a:rPr lang="ar-SA" b="1" dirty="0" smtClean="0"/>
              <a:t>والتسويف</a:t>
            </a:r>
            <a:r>
              <a:rPr lang="ar-SA" b="1" dirty="0"/>
              <a:t> </a:t>
            </a:r>
            <a:r>
              <a:rPr lang="ar-SA" b="1" dirty="0" smtClean="0"/>
              <a:t>؟</a:t>
            </a:r>
            <a:endParaRPr lang="ar-SA" dirty="0"/>
          </a:p>
        </p:txBody>
      </p:sp>
      <p:sp>
        <p:nvSpPr>
          <p:cNvPr id="3" name="Content Placeholder 2"/>
          <p:cNvSpPr>
            <a:spLocks noGrp="1"/>
          </p:cNvSpPr>
          <p:nvPr>
            <p:ph idx="1"/>
          </p:nvPr>
        </p:nvSpPr>
        <p:spPr/>
        <p:txBody>
          <a:bodyPr>
            <a:normAutofit/>
          </a:bodyPr>
          <a:lstStyle/>
          <a:p>
            <a:pPr marL="0" indent="0">
              <a:spcBef>
                <a:spcPts val="0"/>
              </a:spcBef>
              <a:buNone/>
            </a:pPr>
            <a:r>
              <a:rPr lang="ar-SA" sz="3200" b="1" dirty="0" smtClean="0"/>
              <a:t>أسهل طريقة لمعالجة المماطلة هي ألا ندعها تبدأ من الأساس ولكن ماذا نفعل إذا تسللت إلى حياتنا ؟</a:t>
            </a:r>
          </a:p>
          <a:p>
            <a:pPr marL="0" indent="0">
              <a:spcBef>
                <a:spcPts val="0"/>
              </a:spcBef>
              <a:buNone/>
            </a:pPr>
            <a:endParaRPr lang="ar-SA" sz="3200" b="1" dirty="0" smtClean="0"/>
          </a:p>
          <a:p>
            <a:pPr marL="514350" indent="-514350">
              <a:spcBef>
                <a:spcPts val="0"/>
              </a:spcBef>
            </a:pPr>
            <a:r>
              <a:rPr lang="ar-SA" sz="3200" b="1" dirty="0" smtClean="0"/>
              <a:t>أهمية </a:t>
            </a:r>
            <a:r>
              <a:rPr lang="ar-SA" sz="3200" b="1" dirty="0" smtClean="0"/>
              <a:t>وضع الأهداف:</a:t>
            </a:r>
          </a:p>
          <a:p>
            <a:pPr marL="0" indent="0">
              <a:spcBef>
                <a:spcPts val="0"/>
              </a:spcBef>
              <a:buNone/>
            </a:pPr>
            <a:r>
              <a:rPr lang="ar-SA" sz="3200" b="1" dirty="0" smtClean="0"/>
              <a:t> </a:t>
            </a:r>
          </a:p>
          <a:p>
            <a:pPr marL="540000" lvl="1" indent="0" algn="justLow">
              <a:spcBef>
                <a:spcPts val="0"/>
              </a:spcBef>
              <a:buNone/>
            </a:pPr>
            <a:r>
              <a:rPr lang="ar-SA" sz="2800" b="1" dirty="0" smtClean="0"/>
              <a:t>إن </a:t>
            </a:r>
            <a:r>
              <a:rPr lang="ar-SA" sz="2800" b="1" dirty="0"/>
              <a:t>الأشخاص الناجحين في حياتهم هم ممن يتحدثون بوضوح وبساطة عن أهدافهم وبذلك تكون أهدافهم قابلة للتحقيق بأسرع ما يمكن لأنهم قد حددوا أهدافهم بطريقة دقيقة متسلسلة ومقسمة إلى أجزاء، مما يجعل عملية إنجاز أهدافهم تسير بأسرع مما نتصور .</a:t>
            </a:r>
            <a:endParaRPr lang="ar-SA"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715436" cy="1143000"/>
          </a:xfrm>
        </p:spPr>
        <p:txBody>
          <a:bodyPr>
            <a:normAutofit fontScale="90000"/>
          </a:bodyPr>
          <a:lstStyle/>
          <a:p>
            <a:r>
              <a:rPr lang="ar-SA" dirty="0" smtClean="0"/>
              <a:t>كيف نقضي على المماطلة والتسويف ؟</a:t>
            </a:r>
            <a:endParaRPr lang="ar-SA" dirty="0"/>
          </a:p>
        </p:txBody>
      </p:sp>
      <p:sp>
        <p:nvSpPr>
          <p:cNvPr id="3" name="Content Placeholder 2"/>
          <p:cNvSpPr>
            <a:spLocks noGrp="1"/>
          </p:cNvSpPr>
          <p:nvPr>
            <p:ph idx="1"/>
          </p:nvPr>
        </p:nvSpPr>
        <p:spPr/>
        <p:txBody>
          <a:bodyPr/>
          <a:lstStyle/>
          <a:p>
            <a:pPr marL="0" indent="0">
              <a:spcBef>
                <a:spcPts val="0"/>
              </a:spcBef>
              <a:buNone/>
            </a:pPr>
            <a:r>
              <a:rPr lang="ar-SA" b="1" dirty="0" smtClean="0"/>
              <a:t>بعد أن وضعنا أهدافنا يجب أن نفكر رأسا في التنفيذ </a:t>
            </a:r>
            <a:r>
              <a:rPr lang="ar-SA" b="1" dirty="0" smtClean="0"/>
              <a:t>.. وهنا </a:t>
            </a:r>
            <a:r>
              <a:rPr lang="ar-SA" b="1" dirty="0" smtClean="0"/>
              <a:t>تظهر قدرة الإنسان على اختلاق وتأليف الأعذار </a:t>
            </a:r>
            <a:r>
              <a:rPr lang="ar-SA" b="1" dirty="0" smtClean="0"/>
              <a:t>.. وأسوأ </a:t>
            </a:r>
            <a:r>
              <a:rPr lang="ar-SA" b="1" dirty="0" smtClean="0"/>
              <a:t>ما تتميز به عملية اختلاق الأعذار هو أننا وعند لحظة اختلاق العذر نبدأ في الاقتناع بأنه حقيقي، إنها آلية دفاع طبيعية وتلقائية عن النفس تحمي عشقنا لذواتنا خاصة عندما تحركنا القوة الدافعة وتأمرنا لأن نكون مثالين، كما أن عقلنا الباطن يبدع ويتفنن في اختلاق الأعذار وبمهارة </a:t>
            </a:r>
            <a:r>
              <a:rPr lang="ar-SA" b="1" dirty="0" smtClean="0"/>
              <a:t>فائقة .</a:t>
            </a: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715436" cy="1143000"/>
          </a:xfrm>
        </p:spPr>
        <p:txBody>
          <a:bodyPr>
            <a:noAutofit/>
          </a:bodyPr>
          <a:lstStyle/>
          <a:p>
            <a:r>
              <a:rPr lang="ar-SA" sz="2800" dirty="0" smtClean="0"/>
              <a:t>كيف يمكننا أن نتخلص من عملية اختلاق الأعذار ؟؟ </a:t>
            </a:r>
            <a:endParaRPr lang="ar-SA" sz="2800" dirty="0"/>
          </a:p>
        </p:txBody>
      </p:sp>
      <p:sp>
        <p:nvSpPr>
          <p:cNvPr id="3" name="Content Placeholder 2"/>
          <p:cNvSpPr>
            <a:spLocks noGrp="1"/>
          </p:cNvSpPr>
          <p:nvPr>
            <p:ph idx="1"/>
          </p:nvPr>
        </p:nvSpPr>
        <p:spPr>
          <a:xfrm>
            <a:off x="142844" y="1600200"/>
            <a:ext cx="8786874" cy="4709160"/>
          </a:xfrm>
        </p:spPr>
        <p:txBody>
          <a:bodyPr>
            <a:normAutofit/>
          </a:bodyPr>
          <a:lstStyle/>
          <a:p>
            <a:r>
              <a:rPr lang="ar-SA" b="1" dirty="0" smtClean="0"/>
              <a:t>وضع وقت محدد للإنهاء من كل مهمة .</a:t>
            </a:r>
          </a:p>
          <a:p>
            <a:r>
              <a:rPr lang="ar-SA" b="1" dirty="0" smtClean="0"/>
              <a:t>خذ على نفسك عهدا وقل لنفسك لن أختلق الأعذار لتأجيل الأعمال .</a:t>
            </a:r>
          </a:p>
          <a:p>
            <a:r>
              <a:rPr lang="ar-SA" b="1" dirty="0" smtClean="0"/>
              <a:t>تعاهد مع نفسك بأنك لن تقوم – من مكانك ــ حتى تنتهي من الجزء الذي قررت أن تنهيه لهذا اليوم .</a:t>
            </a:r>
          </a:p>
          <a:p>
            <a:r>
              <a:rPr lang="ar-SA" b="1" dirty="0" smtClean="0"/>
              <a:t>اكتب قائمة بالأشياء التي تؤجلها دائما … حلل هذه القائمة .. لاحظ وجود نمط معين من هذه الأعمال .</a:t>
            </a:r>
          </a:p>
          <a:p>
            <a:r>
              <a:rPr lang="ar-SA" b="1" dirty="0" smtClean="0"/>
              <a:t>شجع نفسك واسألها .. ما المشكلات التي سوف أسببها لنفسي حين أؤجل هذا العمل ؟</a:t>
            </a:r>
          </a:p>
          <a:p>
            <a:r>
              <a:rPr lang="ar-SA" b="1" dirty="0" smtClean="0"/>
              <a:t>أفضل طريقة للتعامل مع المهام التي تؤجلها دائما هي أن تبدأ بها فوراً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278</TotalTime>
  <Words>767</Words>
  <Application>Microsoft Office PowerPoint</Application>
  <PresentationFormat>On-screen Show (4:3)</PresentationFormat>
  <Paragraphs>80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Apex</vt:lpstr>
      <vt:lpstr>تنظيــم الـوقت</vt:lpstr>
      <vt:lpstr>تنظيم الوقت</vt:lpstr>
      <vt:lpstr>نصائح مهمة لتنظيم الوقت </vt:lpstr>
      <vt:lpstr>لا تؤجل عمل اليوم إلى الغد..</vt:lpstr>
      <vt:lpstr>صفات المماطلون و اللامبالون: </vt:lpstr>
      <vt:lpstr>أعراض التسويف أو المماطلة</vt:lpstr>
      <vt:lpstr>كيف نقضي على المماطلة والتسويف ؟</vt:lpstr>
      <vt:lpstr>كيف نقضي على المماطلة والتسويف ؟</vt:lpstr>
      <vt:lpstr>كيف يمكننا أن نتخلص من عملية اختلاق الأعذار ؟؟ </vt:lpstr>
      <vt:lpstr>المذاكرة وتنظيم الوقت</vt:lpstr>
      <vt:lpstr>تخطيط جدول مثمر للمذاكرة</vt:lpstr>
      <vt:lpstr>فن إدارة الوقت</vt:lpstr>
      <vt:lpstr>أسئلتكم وإقتراحاتكم</vt:lpstr>
      <vt:lpstr>المصدر</vt:lpstr>
      <vt:lpstr>المقدمان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A.M.A.S</dc:creator>
  <cp:lastModifiedBy>A.M.A.S</cp:lastModifiedBy>
  <cp:revision>28</cp:revision>
  <dcterms:created xsi:type="dcterms:W3CDTF">2008-03-12T17:00:48Z</dcterms:created>
  <dcterms:modified xsi:type="dcterms:W3CDTF">2008-03-13T12:43:56Z</dcterms:modified>
</cp:coreProperties>
</file>