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66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20" name="عنصر نائب للتذييل 19"/>
          <p:cNvSpPr>
            <a:spLocks noGrp="1"/>
          </p:cNvSpPr>
          <p:nvPr>
            <p:ph type="ftr" sz="quarter" idx="11"/>
          </p:nvPr>
        </p:nvSpPr>
        <p:spPr/>
        <p:txBody>
          <a:bodyPr/>
          <a:lstStyle>
            <a:extLst/>
          </a:lstStyle>
          <a:p>
            <a:endParaRPr lang="en-US"/>
          </a:p>
        </p:txBody>
      </p:sp>
      <p:sp>
        <p:nvSpPr>
          <p:cNvPr id="10" name="عنصر نائب لرقم الشريحة 9"/>
          <p:cNvSpPr>
            <a:spLocks noGrp="1"/>
          </p:cNvSpPr>
          <p:nvPr>
            <p:ph type="sldNum" sz="quarter" idx="12"/>
          </p:nvPr>
        </p:nvSpPr>
        <p:spPr/>
        <p:txBody>
          <a:bodyPr/>
          <a:lstStyle>
            <a:extLst/>
          </a:lstStyle>
          <a:p>
            <a:fld id="{E6CD65D5-E8B9-410F-A298-434A06783B00}" type="slidenum">
              <a:rPr lang="en-US" smtClean="0"/>
              <a:t>‹#›</a:t>
            </a:fld>
            <a:endParaRPr lang="en-US"/>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عنوان، وقصاصة فنية، ونص">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7813"/>
            <a:ext cx="8229600" cy="1139825"/>
          </a:xfrm>
        </p:spPr>
        <p:txBody>
          <a:bodyPr/>
          <a:lstStyle/>
          <a:p>
            <a:r>
              <a:rPr lang="ar-SA" smtClean="0"/>
              <a:t>انقر لتحرير نمط العنوان الرئيسي</a:t>
            </a:r>
            <a:endParaRPr lang="en-US"/>
          </a:p>
        </p:txBody>
      </p:sp>
      <p:sp>
        <p:nvSpPr>
          <p:cNvPr id="3" name="عنصر نائب للقصاصة الفنية 2"/>
          <p:cNvSpPr>
            <a:spLocks noGrp="1"/>
          </p:cNvSpPr>
          <p:nvPr>
            <p:ph type="clipArt" sz="half" idx="1"/>
          </p:nvPr>
        </p:nvSpPr>
        <p:spPr>
          <a:xfrm>
            <a:off x="457200" y="1600200"/>
            <a:ext cx="4038600" cy="4525963"/>
          </a:xfrm>
        </p:spPr>
        <p:txBody>
          <a:bodyPr>
            <a:normAutofit/>
          </a:bodyPr>
          <a:lstStyle/>
          <a:p>
            <a:pPr lvl="0"/>
            <a:endParaRPr lang="en-US" noProof="0"/>
          </a:p>
        </p:txBody>
      </p:sp>
      <p:sp>
        <p:nvSpPr>
          <p:cNvPr id="4" name="عنصر نائب للنص 3"/>
          <p:cNvSpPr>
            <a:spLocks noGrp="1"/>
          </p:cNvSpPr>
          <p:nvPr>
            <p:ph type="body" sz="half" idx="2"/>
          </p:nvPr>
        </p:nvSpPr>
        <p:spPr>
          <a:xfrm>
            <a:off x="4648200" y="1600200"/>
            <a:ext cx="4038600"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a:xfrm>
            <a:off x="457200" y="6245225"/>
            <a:ext cx="2133600" cy="476250"/>
          </a:xfrm>
        </p:spPr>
        <p:txBody>
          <a:bodyPr/>
          <a:lstStyle>
            <a:lvl1pPr>
              <a:defRPr/>
            </a:lvl1pPr>
          </a:lstStyle>
          <a:p>
            <a:pPr>
              <a:defRPr/>
            </a:pPr>
            <a:endParaRPr lang="en-US"/>
          </a:p>
        </p:txBody>
      </p:sp>
      <p:sp>
        <p:nvSpPr>
          <p:cNvPr id="6" name="عنصر نائب للتذييل 5"/>
          <p:cNvSpPr>
            <a:spLocks noGrp="1"/>
          </p:cNvSpPr>
          <p:nvPr>
            <p:ph type="ftr" sz="quarter" idx="11"/>
          </p:nvPr>
        </p:nvSpPr>
        <p:spPr>
          <a:xfrm>
            <a:off x="3124200" y="6245225"/>
            <a:ext cx="2895600" cy="476250"/>
          </a:xfrm>
        </p:spPr>
        <p:txBody>
          <a:bodyPr/>
          <a:lstStyle>
            <a:lvl1pPr>
              <a:defRPr/>
            </a:lvl1pPr>
          </a:lstStyle>
          <a:p>
            <a:pPr>
              <a:defRPr/>
            </a:pPr>
            <a:endParaRPr lang="en-US"/>
          </a:p>
        </p:txBody>
      </p:sp>
      <p:sp>
        <p:nvSpPr>
          <p:cNvPr id="7" name="عنصر نائب لرقم الشريحة 6"/>
          <p:cNvSpPr>
            <a:spLocks noGrp="1"/>
          </p:cNvSpPr>
          <p:nvPr>
            <p:ph type="sldNum" sz="quarter" idx="12"/>
          </p:nvPr>
        </p:nvSpPr>
        <p:spPr>
          <a:xfrm>
            <a:off x="6553200" y="6245225"/>
            <a:ext cx="2133600" cy="476250"/>
          </a:xfrm>
        </p:spPr>
        <p:txBody>
          <a:bodyPr/>
          <a:lstStyle>
            <a:lvl1pPr>
              <a:defRPr/>
            </a:lvl1pPr>
          </a:lstStyle>
          <a:p>
            <a:pPr>
              <a:defRPr/>
            </a:pPr>
            <a:fld id="{C394367F-9649-497C-9E18-FDA79323DEC9}" type="slidenum">
              <a:rPr lang="he-IL"/>
              <a:pPr>
                <a:defRPr/>
              </a:pPr>
              <a:t>‹#›</a:t>
            </a:fld>
            <a:endParaRPr lang="en-US"/>
          </a:p>
        </p:txBody>
      </p:sp>
    </p:spTree>
  </p:cSld>
  <p:clrMapOvr>
    <a:masterClrMapping/>
  </p:clrMapOvr>
  <p:transition spd="med" advTm="120000">
    <p:sndAc>
      <p:stSnd>
        <p:snd r:embed="rId1" name="cashreg.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E6CD65D5-E8B9-410F-A298-434A06783B00}" type="slidenum">
              <a:rPr lang="en-US" smtClean="0"/>
              <a:t>‹#›</a:t>
            </a:fld>
            <a:endParaRPr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E6CD65D5-E8B9-410F-A298-434A06783B00}" type="slidenum">
              <a:rPr lang="en-US" smtClean="0"/>
              <a:t>‹#›</a:t>
            </a:fld>
            <a:endParaRPr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E6CD65D5-E8B9-410F-A298-434A06783B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9F1BCE85-45A2-424F-B724-E1503E108010}" type="datetimeFigureOut">
              <a:rPr lang="en-US" smtClean="0"/>
              <a:t>4/25/2008</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E6CD65D5-E8B9-410F-A298-434A06783B00}" type="slidenum">
              <a:rPr lang="en-US" smtClean="0"/>
              <a:t>‹#›</a:t>
            </a:fld>
            <a:endParaRPr lang="en-US"/>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F1BCE85-45A2-424F-B724-E1503E108010}" type="datetimeFigureOut">
              <a:rPr lang="en-US" smtClean="0"/>
              <a:t>4/25/2008</a:t>
            </a:fld>
            <a:endParaRPr lang="en-US"/>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6CD65D5-E8B9-410F-A298-434A06783B00}" type="slidenum">
              <a:rPr lang="en-US" smtClean="0"/>
              <a:t>‹#›</a:t>
            </a:fld>
            <a:endParaRPr lang="en-US"/>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sehha.com/diseases/rt/asthma1.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4"/>
          <p:cNvSpPr>
            <a:spLocks noChangeArrowheads="1" noChangeShapeType="1" noTextEdit="1"/>
          </p:cNvSpPr>
          <p:nvPr/>
        </p:nvSpPr>
        <p:spPr bwMode="auto">
          <a:xfrm>
            <a:off x="1619250" y="404813"/>
            <a:ext cx="6840538" cy="5903912"/>
          </a:xfrm>
          <a:prstGeom prst="rect">
            <a:avLst/>
          </a:prstGeom>
        </p:spPr>
        <p:txBody>
          <a:bodyPr wrap="none" fromWordArt="1">
            <a:prstTxWarp prst="textPlain">
              <a:avLst>
                <a:gd name="adj" fmla="val 50000"/>
              </a:avLst>
            </a:prstTxWarp>
          </a:bodyPr>
          <a:lstStyle/>
          <a:p>
            <a:pPr algn="ctr" rtl="0"/>
            <a:endParaRPr lang="en-US"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a:endParaRPr>
          </a:p>
        </p:txBody>
      </p:sp>
      <p:sp>
        <p:nvSpPr>
          <p:cNvPr id="5" name="عنوان 4"/>
          <p:cNvSpPr>
            <a:spLocks noGrp="1"/>
          </p:cNvSpPr>
          <p:nvPr>
            <p:ph type="ctrTitle"/>
          </p:nvPr>
        </p:nvSpPr>
        <p:spPr>
          <a:xfrm>
            <a:off x="1431925" y="360363"/>
            <a:ext cx="7407275" cy="1471612"/>
          </a:xfrm>
        </p:spPr>
        <p:txBody>
          <a:bodyPr/>
          <a:lstStyle/>
          <a:p>
            <a:pPr eaLnBrk="1" fontAlgn="auto" hangingPunct="1">
              <a:spcAft>
                <a:spcPts val="0"/>
              </a:spcAft>
              <a:defRPr/>
            </a:pPr>
            <a:r>
              <a:rPr lang="ar-SA" dirty="0" smtClean="0">
                <a:solidFill>
                  <a:schemeClr val="tx2">
                    <a:satMod val="130000"/>
                  </a:schemeClr>
                </a:solidFill>
              </a:rPr>
              <a:t>التدخين و</a:t>
            </a:r>
            <a:r>
              <a:rPr lang="ar-SA" dirty="0" smtClean="0">
                <a:solidFill>
                  <a:schemeClr val="tx2">
                    <a:satMod val="130000"/>
                  </a:schemeClr>
                </a:solidFill>
              </a:rPr>
              <a:t> أضراره</a:t>
            </a:r>
            <a:endParaRPr lang="en-US" dirty="0">
              <a:solidFill>
                <a:schemeClr val="tx2">
                  <a:satMod val="130000"/>
                </a:schemeClr>
              </a:solidFill>
            </a:endParaRPr>
          </a:p>
        </p:txBody>
      </p:sp>
      <p:sp>
        <p:nvSpPr>
          <p:cNvPr id="6" name="عنوان فرعي 5"/>
          <p:cNvSpPr>
            <a:spLocks noGrp="1"/>
          </p:cNvSpPr>
          <p:nvPr>
            <p:ph type="subTitle" idx="1"/>
          </p:nvPr>
        </p:nvSpPr>
        <p:spPr>
          <a:xfrm>
            <a:off x="1000125" y="4286250"/>
            <a:ext cx="3571875" cy="1752600"/>
          </a:xfrm>
        </p:spPr>
        <p:txBody>
          <a:bodyPr>
            <a:normAutofit/>
          </a:bodyPr>
          <a:lstStyle/>
          <a:p>
            <a:pPr eaLnBrk="1" fontAlgn="auto" hangingPunct="1">
              <a:spcAft>
                <a:spcPts val="0"/>
              </a:spcAft>
              <a:buFont typeface="Wingdings 2"/>
              <a:buNone/>
              <a:defRPr/>
            </a:pPr>
            <a:r>
              <a:rPr lang="ar-SA" dirty="0" smtClean="0"/>
              <a:t>محمد البيابي</a:t>
            </a:r>
          </a:p>
          <a:p>
            <a:pPr>
              <a:defRPr/>
            </a:pPr>
            <a:r>
              <a:rPr lang="ar-SA" dirty="0" smtClean="0"/>
              <a:t>عبدالإله العنزي</a:t>
            </a:r>
          </a:p>
          <a:p>
            <a:pPr eaLnBrk="1" fontAlgn="auto" hangingPunct="1">
              <a:spcAft>
                <a:spcPts val="0"/>
              </a:spcAft>
              <a:buFont typeface="Wingdings 2"/>
              <a:buNone/>
              <a:defRPr/>
            </a:pPr>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3529013" y="288925"/>
            <a:ext cx="2592387" cy="504825"/>
          </a:xfrm>
        </p:spPr>
        <p:txBody>
          <a:bodyPr/>
          <a:lstStyle/>
          <a:p>
            <a:pPr eaLnBrk="1" fontAlgn="auto" hangingPunct="1">
              <a:spcAft>
                <a:spcPts val="0"/>
              </a:spcAft>
              <a:defRPr/>
            </a:pPr>
            <a:r>
              <a:rPr lang="ar-SA" sz="2400">
                <a:solidFill>
                  <a:schemeClr val="accent2"/>
                </a:solidFill>
              </a:rPr>
              <a:t>اضرار التدخين</a:t>
            </a:r>
            <a:endParaRPr lang="en-US" sz="2400">
              <a:solidFill>
                <a:schemeClr val="accent2"/>
              </a:solidFill>
            </a:endParaRPr>
          </a:p>
        </p:txBody>
      </p:sp>
      <p:sp>
        <p:nvSpPr>
          <p:cNvPr id="14339" name="Rectangle 3"/>
          <p:cNvSpPr>
            <a:spLocks noGrp="1" noChangeArrowheads="1"/>
          </p:cNvSpPr>
          <p:nvPr>
            <p:ph idx="1"/>
          </p:nvPr>
        </p:nvSpPr>
        <p:spPr>
          <a:xfrm>
            <a:off x="250825" y="981075"/>
            <a:ext cx="8447088" cy="5876925"/>
          </a:xfrm>
        </p:spPr>
        <p:txBody>
          <a:bodyPr>
            <a:normAutofit fontScale="92500" lnSpcReduction="10000"/>
          </a:bodyPr>
          <a:lstStyle/>
          <a:p>
            <a:pPr marL="365760" indent="-283464" algn="r" eaLnBrk="1" fontAlgn="auto" hangingPunct="1">
              <a:spcAft>
                <a:spcPts val="0"/>
              </a:spcAft>
              <a:buFont typeface="Wingdings 2" pitchFamily="18" charset="2"/>
              <a:buNone/>
              <a:defRPr/>
            </a:pPr>
            <a:r>
              <a:rPr lang="ar-SA" sz="2000" b="1" u="sng" dirty="0" smtClean="0">
                <a:solidFill>
                  <a:srgbClr val="0000FF"/>
                </a:solidFill>
              </a:rPr>
              <a:t>من </a:t>
            </a:r>
            <a:r>
              <a:rPr lang="ar-SA" sz="2000" b="1" u="sng" dirty="0">
                <a:solidFill>
                  <a:srgbClr val="0000FF"/>
                </a:solidFill>
              </a:rPr>
              <a:t>ناحية </a:t>
            </a:r>
            <a:r>
              <a:rPr lang="ar-SA" sz="2000" b="1" u="sng" dirty="0" smtClean="0">
                <a:solidFill>
                  <a:srgbClr val="0000FF"/>
                </a:solidFill>
              </a:rPr>
              <a:t>طبية</a:t>
            </a:r>
            <a:r>
              <a:rPr lang="ar-SA" sz="2000" u="sng" dirty="0">
                <a:solidFill>
                  <a:srgbClr val="0000FF"/>
                </a:solidFill>
              </a:rPr>
              <a:t/>
            </a:r>
            <a:br>
              <a:rPr lang="ar-SA" sz="2000" u="sng" dirty="0">
                <a:solidFill>
                  <a:srgbClr val="0000FF"/>
                </a:solidFill>
              </a:rPr>
            </a:br>
            <a:r>
              <a:rPr lang="ar-SA" sz="2000" b="1" dirty="0"/>
              <a:t>•</a:t>
            </a:r>
            <a:r>
              <a:rPr lang="ar-SA" sz="2100" dirty="0"/>
              <a:t>كل منتجات التبغ : سجاير، سيكار ،معسل، شيشة يوجد بها نيكوتين.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النيكوتين مادة تسبب الإدمان مثل الكوكايين والهيروين.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النيكوتين عبارة عن مادة سامة.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نقطة واحدة من النيكوتين الخالص </a:t>
            </a:r>
            <a:r>
              <a:rPr lang="ar-SA" sz="2100" dirty="0" smtClean="0"/>
              <a:t>ممكن </a:t>
            </a:r>
            <a:r>
              <a:rPr lang="ar-SA" sz="2100" dirty="0"/>
              <a:t>أن تقتل شخص عادي.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النيكوتين في السيجارة لن يقتلك في الحال لكنه سيعمل على زيادة دقات القلب ويرفع ضغط الدم.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دخان السيجارة به أكثر من 4000 مادة كيميائية ضارة.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40 نوع على الأقل من المواد الكيميائية التي بالسيجارة تسبب السرطان.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أحد مخلفات السجائر هو أول أكسيد الكربون وهو نفسه الذي يوجد في عوادم السيارات.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المواد الكيميائية الأخرى تشمل الأمونيا (ويستخدم في تنظيف الحمامات) وارسنيك (يستخدم لقتل الفئران). </a:t>
            </a:r>
            <a:r>
              <a:rPr lang="ar-SA" sz="2100" dirty="0" smtClean="0"/>
              <a:t>•</a:t>
            </a:r>
            <a:r>
              <a:rPr lang="ar-SA" sz="2100" dirty="0"/>
              <a:t>التدخين يسبب السرطان، أمراض القلب والشرايين والرئة والجلطات.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الدراسات بينت أن المدخن يفقد 7 دقائق من حياته في كل مرة يدخن فيها سيجارة. </a:t>
            </a:r>
            <a:endParaRPr lang="ar-SA" sz="2100" dirty="0" smtClean="0"/>
          </a:p>
          <a:p>
            <a:pPr marL="365760" indent="-283464" algn="r" eaLnBrk="1" fontAlgn="auto" hangingPunct="1">
              <a:spcAft>
                <a:spcPts val="0"/>
              </a:spcAft>
              <a:buFont typeface="Wingdings 2" pitchFamily="18" charset="2"/>
              <a:buNone/>
              <a:defRPr/>
            </a:pPr>
            <a:r>
              <a:rPr lang="ar-SA" sz="2100" dirty="0" smtClean="0"/>
              <a:t>•</a:t>
            </a:r>
            <a:r>
              <a:rPr lang="ar-SA" sz="2100" dirty="0"/>
              <a:t>السموم التي فيه تسبب تخريش في الجلد ، وبعضها يسبب البصاق والسعال ،وظهور اللون الأصفر عند المدخن ، وقد أجريت تجارب للتخلص من هذه السموم ولكنها </a:t>
            </a:r>
            <a:r>
              <a:rPr lang="ar-SA" sz="2100" dirty="0" smtClean="0"/>
              <a:t>باءت بالفشل </a:t>
            </a:r>
            <a:r>
              <a:rPr lang="ar-SA" sz="2100" dirty="0"/>
              <a:t>، وبعض هذه السموم تفتك بالأغشية الرقيقة الملتفة حول الأوتار الصوتية فيسبب ذلك البحة عند المدخن . </a:t>
            </a:r>
            <a:endParaRPr lang="ar-SA" sz="2100" dirty="0" smtClean="0"/>
          </a:p>
          <a:p>
            <a:pPr marL="365760" indent="-283464" algn="r" eaLnBrk="1" fontAlgn="auto" hangingPunct="1">
              <a:spcAft>
                <a:spcPts val="0"/>
              </a:spcAft>
              <a:buFont typeface="Wingdings 2" pitchFamily="18" charset="2"/>
              <a:buNone/>
              <a:defRPr/>
            </a:pPr>
            <a:r>
              <a:rPr lang="ar-SA" sz="2100" dirty="0" smtClean="0"/>
              <a:t>•- </a:t>
            </a:r>
            <a:r>
              <a:rPr lang="ar-SA" sz="2100" dirty="0"/>
              <a:t>يسبب التدخين ضيقاً في التنفس بسبب خراب الأكياس الهوائية في الرئتين ، ويسبب آلام الحلق . </a:t>
            </a:r>
            <a:endParaRPr lang="ar-SA" sz="2100" dirty="0" smtClean="0"/>
          </a:p>
          <a:p>
            <a:pPr marL="365760" indent="-283464" algn="r" eaLnBrk="1" fontAlgn="auto" hangingPunct="1">
              <a:spcAft>
                <a:spcPts val="0"/>
              </a:spcAft>
              <a:buFont typeface="Wingdings 2" pitchFamily="18" charset="2"/>
              <a:buNone/>
              <a:defRPr/>
            </a:pPr>
            <a:r>
              <a:rPr lang="ar-SA" sz="2100" dirty="0" smtClean="0"/>
              <a:t>• </a:t>
            </a:r>
            <a:r>
              <a:rPr lang="ar-SA" sz="2100" dirty="0"/>
              <a:t>يضعف حاسة الشم والذوق </a:t>
            </a:r>
            <a:r>
              <a:rPr lang="ar-SA" sz="2100" dirty="0" smtClean="0"/>
              <a:t>والنظر والقدرة </a:t>
            </a:r>
            <a:r>
              <a:rPr lang="ar-SA" sz="2100" dirty="0"/>
              <a:t>على تمييز الألوان . </a:t>
            </a:r>
            <a:endParaRPr lang="en-US" sz="2000"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029200" y="288925"/>
            <a:ext cx="2686050" cy="639763"/>
          </a:xfrm>
        </p:spPr>
        <p:txBody>
          <a:bodyPr>
            <a:noAutofit/>
          </a:bodyPr>
          <a:lstStyle/>
          <a:p>
            <a:pPr eaLnBrk="1" fontAlgn="auto" hangingPunct="1">
              <a:spcAft>
                <a:spcPts val="0"/>
              </a:spcAft>
              <a:defRPr/>
            </a:pPr>
            <a:r>
              <a:rPr lang="ar-SA" sz="2800" dirty="0" smtClean="0">
                <a:solidFill>
                  <a:schemeClr val="accent2"/>
                </a:solidFill>
              </a:rPr>
              <a:t>أضرار </a:t>
            </a:r>
            <a:r>
              <a:rPr lang="ar-SA" sz="2800" dirty="0">
                <a:solidFill>
                  <a:schemeClr val="accent2"/>
                </a:solidFill>
              </a:rPr>
              <a:t>التدخين</a:t>
            </a:r>
            <a:endParaRPr lang="en-US" sz="2800" dirty="0">
              <a:solidFill>
                <a:schemeClr val="accent2"/>
              </a:solidFill>
            </a:endParaRPr>
          </a:p>
        </p:txBody>
      </p:sp>
      <p:sp>
        <p:nvSpPr>
          <p:cNvPr id="19459" name="Rectangle 3"/>
          <p:cNvSpPr>
            <a:spLocks noGrp="1" noChangeArrowheads="1"/>
          </p:cNvSpPr>
          <p:nvPr>
            <p:ph idx="1"/>
          </p:nvPr>
        </p:nvSpPr>
        <p:spPr>
          <a:xfrm>
            <a:off x="625475" y="981075"/>
            <a:ext cx="8447088" cy="5876925"/>
          </a:xfrm>
        </p:spPr>
        <p:txBody>
          <a:bodyPr/>
          <a:lstStyle/>
          <a:p>
            <a:pPr algn="r" eaLnBrk="1" hangingPunct="1">
              <a:buFont typeface="Wingdings 2" pitchFamily="18" charset="2"/>
              <a:buNone/>
            </a:pPr>
            <a:r>
              <a:rPr lang="ar-SA" sz="2400" smtClean="0">
                <a:ea typeface="Majalla UI"/>
              </a:rPr>
              <a:t>• تتكدس السموم في الكبد ، فيشعر المدخن بالتعب والإرهاق لأي مجهود ، لأن الكبد لا تستطيع حجز السموم بهذه الكثرة . </a:t>
            </a:r>
          </a:p>
          <a:p>
            <a:pPr algn="r" eaLnBrk="1" hangingPunct="1">
              <a:buFont typeface="Wingdings 2" pitchFamily="18" charset="2"/>
              <a:buNone/>
            </a:pPr>
            <a:r>
              <a:rPr lang="ar-SA" sz="2400" smtClean="0">
                <a:ea typeface="Majalla UI"/>
              </a:rPr>
              <a:t>• يسبب التدخين ارتفاع في ضغط الدم وتصلب الشرايين الذي يؤدي إلى موت الفجأة، •- التدخين من الأسباب الرئيسة لأمراض السرطان أي سرطان الرئة ، وقد أجرى أحد الباحثين تجربة ، حيث أحضر عدداً من الفئران ووضع على جلدها محلول دخان السيجارة فظهر بعد خمسة عشر يوماً ورم السرطان . واعلم أن سرطان الرئة يندر بين غير المدخنين . وقد مات بهذا المرض عام 1963 م في بريطانيا 25 ألف شخص ، وبأمريكا 41 ألف شخص . </a:t>
            </a:r>
          </a:p>
          <a:p>
            <a:pPr algn="r" eaLnBrk="1" hangingPunct="1">
              <a:buFont typeface="Wingdings 2" pitchFamily="18" charset="2"/>
              <a:buNone/>
            </a:pPr>
            <a:r>
              <a:rPr lang="ar-SA" sz="2400" smtClean="0">
                <a:ea typeface="Majalla UI"/>
              </a:rPr>
              <a:t>•كثرة السعال عند المدخنين . </a:t>
            </a:r>
          </a:p>
          <a:p>
            <a:pPr algn="r" eaLnBrk="1" hangingPunct="1">
              <a:buFont typeface="Wingdings 2" pitchFamily="18" charset="2"/>
              <a:buNone/>
            </a:pPr>
            <a:r>
              <a:rPr lang="ar-SA" sz="2400" smtClean="0">
                <a:ea typeface="Majalla UI"/>
              </a:rPr>
              <a:t>• توقف نمو الجسم . </a:t>
            </a:r>
          </a:p>
          <a:p>
            <a:pPr algn="r" eaLnBrk="1" hangingPunct="1">
              <a:buFont typeface="Wingdings 2" pitchFamily="18" charset="2"/>
              <a:buNone/>
            </a:pPr>
            <a:r>
              <a:rPr lang="ar-SA" sz="2400" smtClean="0">
                <a:ea typeface="Majalla UI"/>
              </a:rPr>
              <a:t>•التدخين مفتر للأعصاب والمخ ، لأنه يحدث انتعاش وقتي ، فما يلبث أن يزول ويشعر صاحبه بالخمول والكسل والفترة . </a:t>
            </a:r>
          </a:p>
          <a:p>
            <a:pPr algn="r" eaLnBrk="1" hangingPunct="1">
              <a:buFont typeface="Wingdings 2" pitchFamily="18" charset="2"/>
              <a:buNone/>
            </a:pPr>
            <a:r>
              <a:rPr lang="ar-SA" sz="2400" smtClean="0">
                <a:ea typeface="Majalla UI"/>
              </a:rPr>
              <a:t>• المدخن لا يستطيع القيام بأي نشاط رياضي ، وإن قام به فهو مهزوز</a:t>
            </a:r>
            <a:br>
              <a:rPr lang="ar-SA" sz="2400" smtClean="0">
                <a:ea typeface="Majalla UI"/>
              </a:rPr>
            </a:br>
            <a:endParaRPr lang="en-US" sz="2400" smtClean="0">
              <a:cs typeface="Arial" pitchFamily="34" charset="0"/>
            </a:endParaRPr>
          </a:p>
          <a:p>
            <a:pPr eaLnBrk="1" hangingPunct="1"/>
            <a:endParaRPr lang="en-US" sz="2400" smtClean="0">
              <a:cs typeface="Arial" pitchFamily="34" charset="0"/>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5364163" y="277813"/>
            <a:ext cx="3322637" cy="704850"/>
          </a:xfrm>
        </p:spPr>
        <p:txBody>
          <a:bodyPr/>
          <a:lstStyle/>
          <a:p>
            <a:pPr eaLnBrk="1" fontAlgn="auto" hangingPunct="1">
              <a:spcAft>
                <a:spcPts val="0"/>
              </a:spcAft>
              <a:defRPr/>
            </a:pPr>
            <a:r>
              <a:rPr lang="ar-SA" sz="4000">
                <a:solidFill>
                  <a:schemeClr val="accent2"/>
                </a:solidFill>
              </a:rPr>
              <a:t>تحذير</a:t>
            </a:r>
            <a:endParaRPr lang="en-US" sz="4000">
              <a:solidFill>
                <a:schemeClr val="accent2"/>
              </a:solidFill>
            </a:endParaRPr>
          </a:p>
        </p:txBody>
      </p:sp>
      <p:pic>
        <p:nvPicPr>
          <p:cNvPr id="20483" name="Picture 4" descr="poster-smoking"/>
          <p:cNvPicPr>
            <a:picLocks noGrp="1" noChangeAspect="1" noChangeArrowheads="1"/>
          </p:cNvPicPr>
          <p:nvPr>
            <p:ph type="clipArt" sz="half" idx="1"/>
          </p:nvPr>
        </p:nvPicPr>
        <p:blipFill>
          <a:blip r:embed="rId2"/>
          <a:srcRect/>
          <a:stretch>
            <a:fillRect/>
          </a:stretch>
        </p:blipFill>
        <p:spPr>
          <a:xfrm>
            <a:off x="323850" y="0"/>
            <a:ext cx="3917950" cy="6858000"/>
          </a:xfrm>
        </p:spPr>
      </p:pic>
      <p:sp>
        <p:nvSpPr>
          <p:cNvPr id="20484" name="Rectangle 3"/>
          <p:cNvSpPr>
            <a:spLocks noGrp="1" noChangeArrowheads="1"/>
          </p:cNvSpPr>
          <p:nvPr>
            <p:ph type="body" sz="half" idx="2"/>
          </p:nvPr>
        </p:nvSpPr>
        <p:spPr/>
        <p:txBody>
          <a:bodyPr/>
          <a:lstStyle/>
          <a:p>
            <a:pPr algn="r" eaLnBrk="1" hangingPunct="1">
              <a:buFont typeface="Wingdings 2" pitchFamily="18" charset="2"/>
              <a:buNone/>
            </a:pPr>
            <a:r>
              <a:rPr lang="ar-SA" sz="2800" smtClean="0">
                <a:ea typeface="Majalla UI"/>
              </a:rPr>
              <a:t>ابتعد عن التدخين كي لا تخسر حياتك لان التدخين مضر للصحة .</a:t>
            </a:r>
          </a:p>
          <a:p>
            <a:pPr algn="r" eaLnBrk="1" hangingPunct="1">
              <a:buFont typeface="Wingdings 2" pitchFamily="18" charset="2"/>
              <a:buNone/>
            </a:pPr>
            <a:endParaRPr lang="ar-SA" sz="2800" smtClean="0">
              <a:ea typeface="Majalla UI"/>
            </a:endParaRPr>
          </a:p>
          <a:p>
            <a:pPr algn="r" eaLnBrk="1" hangingPunct="1">
              <a:buFont typeface="Wingdings 2" pitchFamily="18" charset="2"/>
              <a:buNone/>
            </a:pPr>
            <a:r>
              <a:rPr lang="ar-SA" sz="2800" smtClean="0">
                <a:ea typeface="Majalla UI"/>
              </a:rPr>
              <a:t>فهو يؤثر على جهاز التنفس لدى الإنسان .</a:t>
            </a:r>
            <a:endParaRPr lang="en-US" sz="2800" smtClean="0">
              <a:cs typeface="Arial" pitchFamily="34" charset="0"/>
            </a:endParaRPr>
          </a:p>
        </p:txBody>
      </p:sp>
    </p:spTree>
  </p:cSld>
  <p:clrMapOvr>
    <a:masterClrMapping/>
  </p:clrMapOvr>
  <p:transition spd="med" advTm="120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title"/>
          </p:nvPr>
        </p:nvSpPr>
        <p:spPr>
          <a:xfrm>
            <a:off x="1143000" y="1357313"/>
            <a:ext cx="7858125" cy="2786062"/>
          </a:xfrm>
        </p:spPr>
        <p:txBody>
          <a:bodyPr/>
          <a:lstStyle/>
          <a:p>
            <a:pPr algn="ctr" eaLnBrk="1" hangingPunct="1">
              <a:defRPr/>
            </a:pPr>
            <a:r>
              <a:rPr lang="ar-SA" dirty="0" smtClean="0"/>
              <a:t>الاستفسارات والاقتراحات</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5857875" y="285750"/>
            <a:ext cx="2733675" cy="506413"/>
          </a:xfrm>
        </p:spPr>
        <p:txBody>
          <a:bodyPr>
            <a:normAutofit fontScale="90000"/>
          </a:bodyPr>
          <a:lstStyle/>
          <a:p>
            <a:pPr eaLnBrk="1" fontAlgn="auto" hangingPunct="1">
              <a:spcAft>
                <a:spcPts val="0"/>
              </a:spcAft>
              <a:defRPr/>
            </a:pPr>
            <a:r>
              <a:rPr lang="ar-SA" sz="4800" dirty="0" smtClean="0">
                <a:solidFill>
                  <a:schemeClr val="accent2"/>
                </a:solidFill>
              </a:rPr>
              <a:t>المقدمة</a:t>
            </a:r>
            <a:endParaRPr lang="en-US" sz="4800" dirty="0">
              <a:solidFill>
                <a:schemeClr val="accent2"/>
              </a:solidFill>
            </a:endParaRPr>
          </a:p>
        </p:txBody>
      </p:sp>
      <p:sp>
        <p:nvSpPr>
          <p:cNvPr id="87043" name="Rectangle 3"/>
          <p:cNvSpPr>
            <a:spLocks noGrp="1" noChangeArrowheads="1"/>
          </p:cNvSpPr>
          <p:nvPr>
            <p:ph type="subTitle" idx="1"/>
          </p:nvPr>
        </p:nvSpPr>
        <p:spPr>
          <a:xfrm>
            <a:off x="1785938" y="785813"/>
            <a:ext cx="6729412" cy="5786437"/>
          </a:xfrm>
        </p:spPr>
        <p:txBody>
          <a:bodyPr>
            <a:normAutofit/>
          </a:bodyPr>
          <a:lstStyle/>
          <a:p>
            <a:pPr algn="ctr" eaLnBrk="1" fontAlgn="auto" hangingPunct="1">
              <a:lnSpc>
                <a:spcPct val="80000"/>
              </a:lnSpc>
              <a:spcAft>
                <a:spcPts val="0"/>
              </a:spcAft>
              <a:buFont typeface="Wingdings 2"/>
              <a:buNone/>
              <a:defRPr/>
            </a:pPr>
            <a:r>
              <a:rPr lang="ar-SA" sz="2000" dirty="0"/>
              <a:t>التدخين أو الاستنشاق هو تلك النوبات من احتراق التبغ وسحبها دخانها بالفم ليتم دخول أثر احتراقها من دخان وما يحمله أثر احتراق التبغ في الفم والأنف ومنهما إلى الجهاز التنفسي للإنسان... ويتم التدخين بطرق متنوعة عن طريق السجائر الورقية الملفوفة أو الغليون</a:t>
            </a:r>
            <a:r>
              <a:rPr lang="ar-SA" sz="2000" dirty="0" smtClean="0"/>
              <a:t>...</a:t>
            </a:r>
            <a:endParaRPr lang="en-US" sz="2000" dirty="0" smtClean="0"/>
          </a:p>
          <a:p>
            <a:pPr algn="ctr" eaLnBrk="1" fontAlgn="auto" hangingPunct="1">
              <a:lnSpc>
                <a:spcPct val="80000"/>
              </a:lnSpc>
              <a:spcAft>
                <a:spcPts val="0"/>
              </a:spcAft>
              <a:buFont typeface="Wingdings 2"/>
              <a:buNone/>
              <a:defRPr/>
            </a:pPr>
            <a:r>
              <a:rPr lang="ar-SA" sz="2000" dirty="0" smtClean="0"/>
              <a:t> </a:t>
            </a:r>
            <a:endParaRPr lang="ar-SA" sz="2000" dirty="0"/>
          </a:p>
          <a:p>
            <a:pPr algn="ctr" eaLnBrk="1" fontAlgn="auto" hangingPunct="1">
              <a:lnSpc>
                <a:spcPct val="80000"/>
              </a:lnSpc>
              <a:spcAft>
                <a:spcPts val="0"/>
              </a:spcAft>
              <a:buFont typeface="Wingdings 2"/>
              <a:buNone/>
              <a:defRPr/>
            </a:pPr>
            <a:r>
              <a:rPr lang="ar-SA" sz="2000" dirty="0"/>
              <a:t>وهناك من يمضغ أوراق نبات التبغ... وهناك من يجففها ويعالجها ثم يلفها بسجائر من الورق ويحرق طرفها ثم يقوم بعملية سحب الهواء المحترق للسيجارة... ويعتبر التدخين عادة شعبية عامة نجدها في كل أنحاء العالم تقريبا... حتى أن الديانات لم تحرمه... ماعدا فئة من علماء المسلمين حرموه بسبب الأضرار المادية والصحية التي يورثها التدخين... أما عن شعبيته فمثلا في الولايات المتحدة الأمريكية هناك أكثر من 45 مليون شخص يدخنون التبغ ما مجموعه 480 مليار </a:t>
            </a:r>
            <a:r>
              <a:rPr lang="ar-SA" sz="2000" dirty="0" smtClean="0"/>
              <a:t>سيجارة </a:t>
            </a:r>
            <a:r>
              <a:rPr lang="ar-SA" sz="2000" dirty="0"/>
              <a:t>تقريبا في كل سنة</a:t>
            </a:r>
            <a:r>
              <a:rPr lang="ar-SA" sz="2000" dirty="0" smtClean="0"/>
              <a:t>.</a:t>
            </a:r>
            <a:endParaRPr lang="en-US" sz="2000" dirty="0" smtClean="0"/>
          </a:p>
          <a:p>
            <a:pPr algn="ctr" eaLnBrk="1" fontAlgn="auto" hangingPunct="1">
              <a:lnSpc>
                <a:spcPct val="80000"/>
              </a:lnSpc>
              <a:spcAft>
                <a:spcPts val="0"/>
              </a:spcAft>
              <a:buFont typeface="Wingdings 2"/>
              <a:buNone/>
              <a:defRPr/>
            </a:pPr>
            <a:endParaRPr lang="ar-SA" sz="2000" dirty="0"/>
          </a:p>
          <a:p>
            <a:pPr algn="ctr" eaLnBrk="1" fontAlgn="auto" hangingPunct="1">
              <a:lnSpc>
                <a:spcPct val="80000"/>
              </a:lnSpc>
              <a:spcAft>
                <a:spcPts val="0"/>
              </a:spcAft>
              <a:buFont typeface="Wingdings 2"/>
              <a:buNone/>
              <a:defRPr/>
            </a:pPr>
            <a:r>
              <a:rPr lang="ar-SA" sz="2000" dirty="0"/>
              <a:t>وحتى عام 1940 كان التدخين يعتبر غير مؤذي ولكن المعمل والبحث الإكلينيكي أثبت بأن التدخين خطر على الصحة حيث تحتوي السيجارة العادية الواحدة على حوالي 4000 مادة كيميائية بعضها سام بدرجة كبيرة... وهناك على الأقل 43 من </a:t>
            </a:r>
            <a:endParaRPr lang="en-US" sz="2000" dirty="0" smtClean="0"/>
          </a:p>
          <a:p>
            <a:pPr algn="ctr" eaLnBrk="1" fontAlgn="auto" hangingPunct="1">
              <a:lnSpc>
                <a:spcPct val="80000"/>
              </a:lnSpc>
              <a:spcAft>
                <a:spcPts val="0"/>
              </a:spcAft>
              <a:buFont typeface="Wingdings 2"/>
              <a:buNone/>
              <a:defRPr/>
            </a:pPr>
            <a:r>
              <a:rPr lang="ar-SA" sz="2000" dirty="0" smtClean="0"/>
              <a:t>هذه </a:t>
            </a:r>
            <a:r>
              <a:rPr lang="ar-SA" sz="2000" dirty="0"/>
              <a:t>المواد تسبب السرطان</a:t>
            </a:r>
            <a:r>
              <a:rPr lang="ar-SA" sz="2000" dirty="0" smtClean="0"/>
              <a:t>...</a:t>
            </a:r>
            <a:endParaRPr lang="en-US" sz="2000" dirty="0" smtClean="0"/>
          </a:p>
          <a:p>
            <a:pPr algn="ctr" eaLnBrk="1" fontAlgn="auto" hangingPunct="1">
              <a:lnSpc>
                <a:spcPct val="80000"/>
              </a:lnSpc>
              <a:spcAft>
                <a:spcPts val="0"/>
              </a:spcAft>
              <a:buFont typeface="Wingdings 2"/>
              <a:buNone/>
              <a:defRPr/>
            </a:pPr>
            <a:endParaRPr lang="ar-SA" sz="2000" dirty="0"/>
          </a:p>
          <a:p>
            <a:pPr algn="ctr" eaLnBrk="1" fontAlgn="auto" hangingPunct="1">
              <a:lnSpc>
                <a:spcPct val="80000"/>
              </a:lnSpc>
              <a:spcAft>
                <a:spcPts val="0"/>
              </a:spcAft>
              <a:buFont typeface="Wingdings 2"/>
              <a:buNone/>
              <a:defRPr/>
            </a:pPr>
            <a:r>
              <a:rPr lang="ar-SA" sz="2000" dirty="0"/>
              <a:t>والنيكوتين يعتبر المادة الرئيسية في دخان التبغ وكلاهما سام بدرجة </a:t>
            </a:r>
            <a:r>
              <a:rPr lang="ar-SA" sz="2000" dirty="0" smtClean="0"/>
              <a:t>كبيرة</a:t>
            </a:r>
            <a:endParaRPr lang="en-US" sz="20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714750" y="928688"/>
            <a:ext cx="4637088" cy="725487"/>
          </a:xfrm>
        </p:spPr>
        <p:txBody>
          <a:bodyPr>
            <a:noAutofit/>
          </a:bodyPr>
          <a:lstStyle/>
          <a:p>
            <a:pPr algn="r" eaLnBrk="1" fontAlgn="auto" hangingPunct="1">
              <a:spcAft>
                <a:spcPts val="0"/>
              </a:spcAft>
              <a:defRPr/>
            </a:pPr>
            <a:r>
              <a:rPr lang="ar-SA" sz="4000" b="1" dirty="0">
                <a:solidFill>
                  <a:srgbClr val="0000FF"/>
                </a:solidFill>
                <a:cs typeface="Arabic Transparent" pitchFamily="2" charset="-78"/>
              </a:rPr>
              <a:t>ما هو التدخين </a:t>
            </a:r>
            <a:br>
              <a:rPr lang="ar-SA" sz="4000" b="1" dirty="0">
                <a:solidFill>
                  <a:srgbClr val="0000FF"/>
                </a:solidFill>
                <a:cs typeface="Arabic Transparent" pitchFamily="2" charset="-78"/>
              </a:rPr>
            </a:br>
            <a:endParaRPr lang="en-US" sz="4000" b="1" dirty="0">
              <a:solidFill>
                <a:srgbClr val="0000FF"/>
              </a:solidFill>
              <a:cs typeface="Arabic Transparent" pitchFamily="2" charset="-78"/>
            </a:endParaRPr>
          </a:p>
        </p:txBody>
      </p:sp>
      <p:sp>
        <p:nvSpPr>
          <p:cNvPr id="10243" name="Rectangle 3"/>
          <p:cNvSpPr>
            <a:spLocks noGrp="1" noChangeArrowheads="1"/>
          </p:cNvSpPr>
          <p:nvPr>
            <p:ph idx="1"/>
          </p:nvPr>
        </p:nvSpPr>
        <p:spPr/>
        <p:txBody>
          <a:bodyPr>
            <a:normAutofit fontScale="77500" lnSpcReduction="20000"/>
          </a:bodyPr>
          <a:lstStyle/>
          <a:p>
            <a:pPr marL="365760" indent="-283464" eaLnBrk="1" fontAlgn="auto" hangingPunct="1">
              <a:lnSpc>
                <a:spcPct val="80000"/>
              </a:lnSpc>
              <a:spcAft>
                <a:spcPts val="0"/>
              </a:spcAft>
              <a:buFont typeface="Wingdings 2"/>
              <a:buChar char=""/>
              <a:defRPr/>
            </a:pPr>
            <a:endParaRPr lang="ar-SA" sz="2800" b="1" dirty="0"/>
          </a:p>
          <a:p>
            <a:pPr marL="365760" indent="-283464" algn="ctr" eaLnBrk="1" fontAlgn="auto" hangingPunct="1">
              <a:lnSpc>
                <a:spcPct val="80000"/>
              </a:lnSpc>
              <a:spcAft>
                <a:spcPts val="0"/>
              </a:spcAft>
              <a:buFont typeface="Wingdings 2" pitchFamily="18" charset="2"/>
              <a:buNone/>
              <a:defRPr/>
            </a:pPr>
            <a:r>
              <a:rPr lang="ar-SA" sz="5200" b="1" dirty="0">
                <a:latin typeface="Estrangelo Edessa" pitchFamily="66"/>
                <a:ea typeface="Arial Unicode MS" pitchFamily="34" charset="-128"/>
                <a:cs typeface="Estrangelo Edessa" pitchFamily="66"/>
              </a:rPr>
              <a:t>التدخين طاعون هذا العصر ولكنه يختلف عن الطاعون الذي تسببه الجراثيم حيث تظهر أعراض مرض الجراثيم على الضحية خلال أيام قليلة، بينما هذا الطاعون لا تظهر أعراضه على الضحية إلاّ </a:t>
            </a:r>
            <a:r>
              <a:rPr lang="ar-SA" sz="5200" b="1" dirty="0" smtClean="0">
                <a:latin typeface="Estrangelo Edessa" pitchFamily="66"/>
                <a:ea typeface="Arial Unicode MS" pitchFamily="34" charset="-128"/>
                <a:cs typeface="Estrangelo Edessa" pitchFamily="66"/>
              </a:rPr>
              <a:t>بعد سنوات </a:t>
            </a:r>
            <a:r>
              <a:rPr lang="ar-SA" sz="5200" b="1" dirty="0">
                <a:latin typeface="Estrangelo Edessa" pitchFamily="66"/>
                <a:ea typeface="Arial Unicode MS" pitchFamily="34" charset="-128"/>
                <a:cs typeface="Estrangelo Edessa" pitchFamily="66"/>
              </a:rPr>
              <a:t>وتسبب الإصابة بالأمراض التي كانت تظهر نتيجة لتقدم السن مثل السرطان وأمراض القلب. لذلك لم تعرف حقيقة أضراره في القرون الأربعة الأولى من استعماله. فالدخان هو السم القاتل، يحتوي على آلاف الكيماويات وأعداد من المواد المشعة </a:t>
            </a:r>
            <a:r>
              <a:rPr lang="ar-SA" sz="5200" b="1" dirty="0" smtClean="0">
                <a:latin typeface="Estrangelo Edessa" pitchFamily="66"/>
                <a:ea typeface="Arial Unicode MS" pitchFamily="34" charset="-128"/>
                <a:cs typeface="Estrangelo Edessa" pitchFamily="66"/>
              </a:rPr>
              <a:t>و المسرطنة بما فيها </a:t>
            </a:r>
            <a:r>
              <a:rPr lang="ar-SA" sz="5200" b="1" dirty="0">
                <a:latin typeface="Estrangelo Edessa" pitchFamily="66"/>
                <a:ea typeface="Arial Unicode MS" pitchFamily="34" charset="-128"/>
                <a:cs typeface="Estrangelo Edessa" pitchFamily="66"/>
              </a:rPr>
              <a:t>بولونيوم 210 المشّع مما يجعل التبغ أخطر سم قاتل للإنسان المدخن أو الذي </a:t>
            </a:r>
            <a:r>
              <a:rPr lang="ar-SA" sz="5200" b="1" dirty="0" smtClean="0">
                <a:latin typeface="Estrangelo Edessa" pitchFamily="66"/>
                <a:ea typeface="Arial Unicode MS" pitchFamily="34" charset="-128"/>
                <a:cs typeface="Estrangelo Edessa" pitchFamily="66"/>
              </a:rPr>
              <a:t>لايدخن </a:t>
            </a:r>
            <a:r>
              <a:rPr lang="ar-SA" sz="5200" b="1" dirty="0">
                <a:latin typeface="Estrangelo Edessa" pitchFamily="66"/>
                <a:ea typeface="Arial Unicode MS" pitchFamily="34" charset="-128"/>
                <a:cs typeface="Estrangelo Edessa" pitchFamily="66"/>
              </a:rPr>
              <a:t>ولكن يستنشق دخان المدخنين من حوله.</a:t>
            </a:r>
            <a:br>
              <a:rPr lang="ar-SA" sz="5200" b="1" dirty="0">
                <a:latin typeface="Estrangelo Edessa" pitchFamily="66"/>
                <a:ea typeface="Arial Unicode MS" pitchFamily="34" charset="-128"/>
                <a:cs typeface="Estrangelo Edessa" pitchFamily="66"/>
              </a:rPr>
            </a:br>
            <a:r>
              <a:rPr lang="ar-SA" sz="5200" b="1" dirty="0">
                <a:latin typeface="Estrangelo Edessa" pitchFamily="66"/>
                <a:ea typeface="Arial Unicode MS" pitchFamily="34" charset="-128"/>
                <a:cs typeface="Estrangelo Edessa" pitchFamily="66"/>
              </a:rPr>
              <a:t/>
            </a:r>
            <a:br>
              <a:rPr lang="ar-SA" sz="5200" b="1" dirty="0">
                <a:latin typeface="Estrangelo Edessa" pitchFamily="66"/>
                <a:ea typeface="Arial Unicode MS" pitchFamily="34" charset="-128"/>
                <a:cs typeface="Estrangelo Edessa" pitchFamily="66"/>
              </a:rPr>
            </a:br>
            <a:endParaRPr lang="en-US" sz="5200" b="1" dirty="0">
              <a:latin typeface="Arial Unicode MS" pitchFamily="34" charset="-128"/>
              <a:ea typeface="Arial Unicode MS" pitchFamily="34" charset="-128"/>
              <a:cs typeface="Estrangelo Edessa" pitchFamily="66"/>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ctrTitle"/>
          </p:nvPr>
        </p:nvSpPr>
        <p:spPr>
          <a:xfrm>
            <a:off x="2339975" y="333375"/>
            <a:ext cx="4676775" cy="576263"/>
          </a:xfrm>
        </p:spPr>
        <p:txBody>
          <a:bodyPr>
            <a:normAutofit fontScale="90000"/>
          </a:bodyPr>
          <a:lstStyle/>
          <a:p>
            <a:pPr eaLnBrk="1" fontAlgn="auto" hangingPunct="1">
              <a:spcAft>
                <a:spcPts val="0"/>
              </a:spcAft>
              <a:defRPr/>
            </a:pPr>
            <a:r>
              <a:rPr lang="ar-SA" sz="4800">
                <a:solidFill>
                  <a:schemeClr val="accent2"/>
                </a:solidFill>
              </a:rPr>
              <a:t>نبذة عن التدخين</a:t>
            </a:r>
            <a:endParaRPr lang="en-US" sz="4800">
              <a:solidFill>
                <a:schemeClr val="accent2"/>
              </a:solidFill>
            </a:endParaRPr>
          </a:p>
        </p:txBody>
      </p:sp>
      <p:sp>
        <p:nvSpPr>
          <p:cNvPr id="3078" name="Rectangle 6"/>
          <p:cNvSpPr>
            <a:spLocks noGrp="1" noChangeArrowheads="1"/>
          </p:cNvSpPr>
          <p:nvPr>
            <p:ph type="subTitle" idx="1"/>
          </p:nvPr>
        </p:nvSpPr>
        <p:spPr>
          <a:xfrm>
            <a:off x="1071563" y="1428750"/>
            <a:ext cx="7850187" cy="4929188"/>
          </a:xfrm>
        </p:spPr>
        <p:txBody>
          <a:bodyPr>
            <a:normAutofit/>
          </a:bodyPr>
          <a:lstStyle/>
          <a:p>
            <a:pPr algn="r" eaLnBrk="1" fontAlgn="auto" hangingPunct="1">
              <a:lnSpc>
                <a:spcPct val="80000"/>
              </a:lnSpc>
              <a:spcAft>
                <a:spcPts val="0"/>
              </a:spcAft>
              <a:buFont typeface="Wingdings 2"/>
              <a:buNone/>
              <a:defRPr/>
            </a:pPr>
            <a:r>
              <a:rPr lang="ar-SA" sz="2400" dirty="0"/>
              <a:t>في أوائل القرن السادس عشر ادخل </a:t>
            </a:r>
            <a:r>
              <a:rPr lang="ar-SA" sz="2400" dirty="0" smtClean="0"/>
              <a:t>مكتشفو </a:t>
            </a:r>
            <a:r>
              <a:rPr lang="ar-SA" sz="2400" dirty="0"/>
              <a:t>أمريكا عادة التدخين إلى الحضارة الأوروبية، ومصطلح نيكوتين الذي يتداوله الناس عند التحدث عن التدخين أخذ من اسم جون نيكوت سفير فرنسا في لشبونة والذي دافع عن التبغ وكان يؤكد أن للتدخين فوائد مثل إعادة الوعي وعلاج الكثير من الأمراض.</a:t>
            </a:r>
            <a:br>
              <a:rPr lang="ar-SA" sz="2400" dirty="0"/>
            </a:br>
            <a:r>
              <a:rPr lang="ar-SA" sz="2400" dirty="0"/>
              <a:t/>
            </a:r>
            <a:br>
              <a:rPr lang="ar-SA" sz="2400" dirty="0"/>
            </a:br>
            <a:r>
              <a:rPr lang="ar-SA" sz="2400" dirty="0"/>
              <a:t/>
            </a:r>
            <a:br>
              <a:rPr lang="ar-SA" sz="2400" dirty="0"/>
            </a:br>
            <a:r>
              <a:rPr lang="ar-SA" sz="2400" dirty="0"/>
              <a:t>من الغريب أن أول إحصائية عن التدخين في الولايات المتحدة الأمريكية ظهرت في عام 1880 وكان تعداد السكان خمسين مليون فقط ثبت أنهم يدخنون 1,3 بليون سيجارة سنويا وحينما ارتفع عدد سكان الولايات المتحدة الأمريكية إلى </a:t>
            </a:r>
            <a:endParaRPr lang="ar-SA" sz="2400" dirty="0" smtClean="0"/>
          </a:p>
          <a:p>
            <a:pPr algn="r" eaLnBrk="1" fontAlgn="auto" hangingPunct="1">
              <a:lnSpc>
                <a:spcPct val="80000"/>
              </a:lnSpc>
              <a:spcAft>
                <a:spcPts val="0"/>
              </a:spcAft>
              <a:buFont typeface="Wingdings 2"/>
              <a:buNone/>
              <a:defRPr/>
            </a:pPr>
            <a:r>
              <a:rPr lang="ar-SA" sz="2400" dirty="0" smtClean="0"/>
              <a:t>204 </a:t>
            </a:r>
            <a:r>
              <a:rPr lang="ar-SA" sz="2400" dirty="0"/>
              <a:t>مليون ارتفع عدد السجائر المدخنة إلى 536 بليون سيجارة سنويا</a:t>
            </a:r>
            <a:r>
              <a:rPr lang="ar-SA" sz="2400" dirty="0" smtClean="0"/>
              <a:t>.</a:t>
            </a:r>
          </a:p>
          <a:p>
            <a:pPr algn="r" eaLnBrk="1" fontAlgn="auto" hangingPunct="1">
              <a:lnSpc>
                <a:spcPct val="80000"/>
              </a:lnSpc>
              <a:spcAft>
                <a:spcPts val="0"/>
              </a:spcAft>
              <a:buFont typeface="Wingdings 2"/>
              <a:buNone/>
              <a:defRPr/>
            </a:pPr>
            <a:r>
              <a:rPr lang="ar-SA" sz="2400" dirty="0"/>
              <a:t> </a:t>
            </a:r>
            <a:br>
              <a:rPr lang="ar-SA" sz="2400" dirty="0"/>
            </a:br>
            <a:r>
              <a:rPr lang="ar-SA" sz="2400" dirty="0"/>
              <a:t/>
            </a:r>
            <a:br>
              <a:rPr lang="ar-SA" sz="2400" dirty="0"/>
            </a:br>
            <a:r>
              <a:rPr lang="ar-SA" sz="2400" dirty="0"/>
              <a:t>من هذا يتضح أن السكان زادوا بنسبة 300% أي أن زيادة السجائر أكثر من زيادة السكان 133 مرة.</a:t>
            </a:r>
            <a:br>
              <a:rPr lang="ar-SA" sz="2400" dirty="0"/>
            </a:br>
            <a:endParaRPr lang="en-US" sz="2400"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CIGARETTES"/>
          <p:cNvPicPr>
            <a:picLocks noChangeAspect="1" noChangeArrowheads="1"/>
          </p:cNvPicPr>
          <p:nvPr/>
        </p:nvPicPr>
        <p:blipFill>
          <a:blip r:embed="rId2"/>
          <a:srcRect/>
          <a:stretch>
            <a:fillRect/>
          </a:stretch>
        </p:blipFill>
        <p:spPr bwMode="auto">
          <a:xfrm>
            <a:off x="0" y="604838"/>
            <a:ext cx="9144000" cy="5395912"/>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781050" y="688975"/>
            <a:ext cx="8148638" cy="882650"/>
          </a:xfrm>
        </p:spPr>
        <p:txBody>
          <a:bodyPr>
            <a:normAutofit fontScale="90000"/>
          </a:bodyPr>
          <a:lstStyle/>
          <a:p>
            <a:pPr algn="r" eaLnBrk="1" fontAlgn="auto" hangingPunct="1">
              <a:spcAft>
                <a:spcPts val="0"/>
              </a:spcAft>
              <a:defRPr/>
            </a:pPr>
            <a:r>
              <a:rPr lang="ar-SA" sz="4000" b="1" u="sng" dirty="0">
                <a:solidFill>
                  <a:schemeClr val="accent2"/>
                </a:solidFill>
              </a:rPr>
              <a:t>ما هي مخاطر التدخين واستخدام التبغ ؟</a:t>
            </a:r>
            <a:r>
              <a:rPr lang="ar-SA" sz="4000" dirty="0">
                <a:solidFill>
                  <a:schemeClr val="accent2"/>
                </a:solidFill>
              </a:rPr>
              <a:t/>
            </a:r>
            <a:br>
              <a:rPr lang="ar-SA" sz="4000" dirty="0">
                <a:solidFill>
                  <a:schemeClr val="accent2"/>
                </a:solidFill>
              </a:rPr>
            </a:br>
            <a:endParaRPr lang="en-US" sz="4000" dirty="0">
              <a:solidFill>
                <a:schemeClr val="accent2"/>
              </a:solidFill>
            </a:endParaRPr>
          </a:p>
        </p:txBody>
      </p:sp>
      <p:sp>
        <p:nvSpPr>
          <p:cNvPr id="14339" name="Rectangle 3"/>
          <p:cNvSpPr>
            <a:spLocks noGrp="1" noChangeArrowheads="1"/>
          </p:cNvSpPr>
          <p:nvPr>
            <p:ph idx="1"/>
          </p:nvPr>
        </p:nvSpPr>
        <p:spPr>
          <a:xfrm>
            <a:off x="1435100" y="1876425"/>
            <a:ext cx="7499350" cy="3552825"/>
          </a:xfrm>
        </p:spPr>
        <p:txBody>
          <a:bodyPr/>
          <a:lstStyle/>
          <a:p>
            <a:pPr algn="r" eaLnBrk="1" hangingPunct="1">
              <a:lnSpc>
                <a:spcPct val="90000"/>
              </a:lnSpc>
              <a:buFont typeface="Wingdings 2" pitchFamily="18" charset="2"/>
              <a:buNone/>
            </a:pPr>
            <a:r>
              <a:rPr lang="ar-SA" sz="2800" smtClean="0">
                <a:ea typeface="Majalla UI"/>
              </a:rPr>
              <a:t>مخاطر التدخين على الصحة كبيرة جدا . وتقرر منظمة الصحة العالمية وجميع الهيئات الطبية في العالم أن التدخين هو أكبر خطر على الصحة يواجه البشرية اليوم . ومع ذلك يمكن بجهود منسقة أن يتم التغلب على مشاكله العديدة . </a:t>
            </a:r>
            <a:r>
              <a:rPr lang="ar-SA" sz="2800" b="1" u="sng" smtClean="0">
                <a:ea typeface="Majalla UI"/>
              </a:rPr>
              <a:t>يقتل التدخين أربعة ملايين شخص كل العام </a:t>
            </a:r>
            <a:r>
              <a:rPr lang="ar-SA" sz="2800" smtClean="0">
                <a:ea typeface="Majalla UI"/>
              </a:rPr>
              <a:t>. والعدد في ازدياد بسبب الزيادة السكانية وخاصة في العالم الثالث . وتقدر منظمة الصحة العالمية أن يصل العدد إلى 10 ملايين شخص يتوفون سنويا بحلول عام 2020 م . </a:t>
            </a:r>
            <a:endParaRPr lang="en-US" sz="2800" smtClean="0">
              <a:cs typeface="Arial" pitchFamily="34"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7" descr="التدخين1"/>
          <p:cNvPicPr>
            <a:picLocks noChangeAspect="1" noChangeArrowheads="1"/>
          </p:cNvPicPr>
          <p:nvPr/>
        </p:nvPicPr>
        <p:blipFill>
          <a:blip r:embed="rId2"/>
          <a:srcRect/>
          <a:stretch>
            <a:fillRect/>
          </a:stretch>
        </p:blipFill>
        <p:spPr bwMode="auto">
          <a:xfrm>
            <a:off x="1979613" y="285750"/>
            <a:ext cx="5329237" cy="6357938"/>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786313" y="357188"/>
            <a:ext cx="2592387" cy="504825"/>
          </a:xfrm>
        </p:spPr>
        <p:txBody>
          <a:bodyPr>
            <a:noAutofit/>
          </a:bodyPr>
          <a:lstStyle/>
          <a:p>
            <a:pPr algn="ctr" eaLnBrk="1" fontAlgn="auto" hangingPunct="1">
              <a:spcAft>
                <a:spcPts val="0"/>
              </a:spcAft>
              <a:defRPr/>
            </a:pPr>
            <a:r>
              <a:rPr lang="ar-SA" sz="3200" dirty="0" smtClean="0">
                <a:solidFill>
                  <a:schemeClr val="accent2"/>
                </a:solidFill>
              </a:rPr>
              <a:t>أضرار </a:t>
            </a:r>
            <a:r>
              <a:rPr lang="ar-SA" sz="3200" dirty="0">
                <a:solidFill>
                  <a:schemeClr val="accent2"/>
                </a:solidFill>
              </a:rPr>
              <a:t>التدخين</a:t>
            </a:r>
            <a:endParaRPr lang="en-US" sz="3200" dirty="0">
              <a:solidFill>
                <a:schemeClr val="accent2"/>
              </a:solidFill>
            </a:endParaRPr>
          </a:p>
        </p:txBody>
      </p:sp>
      <p:sp>
        <p:nvSpPr>
          <p:cNvPr id="13315" name="Rectangle 3"/>
          <p:cNvSpPr>
            <a:spLocks noGrp="1" noChangeArrowheads="1"/>
          </p:cNvSpPr>
          <p:nvPr>
            <p:ph idx="1"/>
          </p:nvPr>
        </p:nvSpPr>
        <p:spPr>
          <a:xfrm>
            <a:off x="214313" y="981075"/>
            <a:ext cx="8483600" cy="6162675"/>
          </a:xfrm>
        </p:spPr>
        <p:txBody>
          <a:bodyPr>
            <a:normAutofit lnSpcReduction="10000"/>
          </a:bodyPr>
          <a:lstStyle/>
          <a:p>
            <a:pPr marL="365760" indent="-283464" algn="r" eaLnBrk="1" fontAlgn="auto" hangingPunct="1">
              <a:lnSpc>
                <a:spcPct val="80000"/>
              </a:lnSpc>
              <a:spcAft>
                <a:spcPts val="0"/>
              </a:spcAft>
              <a:buFont typeface="Wingdings 2" pitchFamily="18" charset="2"/>
              <a:buNone/>
              <a:defRPr/>
            </a:pPr>
            <a:r>
              <a:rPr lang="ar-SA" sz="2400" u="sng" dirty="0">
                <a:solidFill>
                  <a:srgbClr val="0000FF"/>
                </a:solidFill>
              </a:rPr>
              <a:t>ضررٌ بدني:</a:t>
            </a:r>
            <a:r>
              <a:rPr lang="ar-SA" sz="2400" dirty="0"/>
              <a:t> </a:t>
            </a:r>
            <a:endParaRPr lang="ar-SA" sz="2400" dirty="0" smtClean="0"/>
          </a:p>
          <a:p>
            <a:pPr marL="365760" indent="-283464" algn="r" eaLnBrk="1" fontAlgn="auto" hangingPunct="1">
              <a:lnSpc>
                <a:spcPct val="80000"/>
              </a:lnSpc>
              <a:spcAft>
                <a:spcPts val="0"/>
              </a:spcAft>
              <a:buFont typeface="Wingdings 2" pitchFamily="18" charset="2"/>
              <a:buNone/>
              <a:defRPr/>
            </a:pPr>
            <a:r>
              <a:rPr lang="ar-SA" sz="2400" dirty="0" smtClean="0"/>
              <a:t>حيثُ </a:t>
            </a:r>
            <a:r>
              <a:rPr lang="ar-SA" sz="2400" dirty="0"/>
              <a:t>يُضعف القوى ويُغير لون الوجه بالصُفرة والإصابة بالسعال الشديد الذي قد يؤدي إلى مرض السل؛ وأنه لا فرق في حرمة المضر بين أن يكون ضرره دفعياً (أي يأتي دفعة واحدة) وأن يكون تدريجياً فإن التدريجي هو الأكثر ُوقوعاً</a:t>
            </a:r>
            <a:r>
              <a:rPr lang="ar-SA" sz="2400" dirty="0" smtClean="0"/>
              <a:t>.</a:t>
            </a:r>
          </a:p>
          <a:p>
            <a:pPr marL="365760" indent="-283464" algn="r" eaLnBrk="1" fontAlgn="auto" hangingPunct="1">
              <a:lnSpc>
                <a:spcPct val="80000"/>
              </a:lnSpc>
              <a:spcAft>
                <a:spcPts val="0"/>
              </a:spcAft>
              <a:buFont typeface="Wingdings 2" pitchFamily="18" charset="2"/>
              <a:buNone/>
              <a:defRPr/>
            </a:pPr>
            <a:r>
              <a:rPr lang="ar-SA" sz="2400" dirty="0" smtClean="0"/>
              <a:t> </a:t>
            </a:r>
            <a:r>
              <a:rPr lang="ar-SA" sz="2400" dirty="0"/>
              <a:t/>
            </a:r>
            <a:br>
              <a:rPr lang="ar-SA" sz="2400" dirty="0"/>
            </a:br>
            <a:r>
              <a:rPr lang="ar-SA" sz="2400" u="sng" dirty="0">
                <a:solidFill>
                  <a:srgbClr val="0000FF"/>
                </a:solidFill>
              </a:rPr>
              <a:t>ب</a:t>
            </a:r>
            <a:r>
              <a:rPr lang="he-IL" sz="2400" u="sng" dirty="0">
                <a:solidFill>
                  <a:srgbClr val="0000FF"/>
                </a:solidFill>
              </a:rPr>
              <a:t>- </a:t>
            </a:r>
            <a:r>
              <a:rPr lang="ar-SA" sz="2400" u="sng" dirty="0">
                <a:solidFill>
                  <a:srgbClr val="0000FF"/>
                </a:solidFill>
              </a:rPr>
              <a:t>ضررٌ مالي:</a:t>
            </a:r>
            <a:r>
              <a:rPr lang="ar-SA" sz="2400" dirty="0"/>
              <a:t> </a:t>
            </a:r>
            <a:endParaRPr lang="ar-SA" sz="2400" dirty="0" smtClean="0"/>
          </a:p>
          <a:p>
            <a:pPr marL="365760" indent="-283464" algn="r" eaLnBrk="1" fontAlgn="auto" hangingPunct="1">
              <a:lnSpc>
                <a:spcPct val="80000"/>
              </a:lnSpc>
              <a:spcAft>
                <a:spcPts val="0"/>
              </a:spcAft>
              <a:buFont typeface="Wingdings 2" pitchFamily="18" charset="2"/>
              <a:buNone/>
              <a:defRPr/>
            </a:pPr>
            <a:r>
              <a:rPr lang="ar-SA" sz="2400" dirty="0" smtClean="0"/>
              <a:t>ويُعنى </a:t>
            </a:r>
            <a:r>
              <a:rPr lang="ar-SA" sz="2400" dirty="0"/>
              <a:t>به أن في التدخين تبذيراً للمال لأنه لا يفيد لا في الجسم ولا في الروح ولا في الدنيا ولا في الآخرة وقد نهى النبي صلى الله عليه وسلم عن </a:t>
            </a:r>
            <a:endParaRPr lang="ar-SA" sz="2400" dirty="0" smtClean="0"/>
          </a:p>
          <a:p>
            <a:pPr marL="365760" indent="-283464" algn="r" eaLnBrk="1" fontAlgn="auto" hangingPunct="1">
              <a:lnSpc>
                <a:spcPct val="80000"/>
              </a:lnSpc>
              <a:spcAft>
                <a:spcPts val="0"/>
              </a:spcAft>
              <a:buFont typeface="Wingdings 2" pitchFamily="18" charset="2"/>
              <a:buNone/>
              <a:defRPr/>
            </a:pPr>
            <a:r>
              <a:rPr lang="ar-SA" sz="2400" dirty="0" smtClean="0"/>
              <a:t>إضاعة </a:t>
            </a:r>
            <a:r>
              <a:rPr lang="ar-SA" sz="2400" dirty="0"/>
              <a:t>المال</a:t>
            </a:r>
            <a:r>
              <a:rPr lang="ar-SA" sz="2400" dirty="0" smtClean="0"/>
              <a:t>.</a:t>
            </a:r>
          </a:p>
          <a:p>
            <a:pPr marL="365760" indent="-283464" algn="r" eaLnBrk="1" fontAlgn="auto" hangingPunct="1">
              <a:lnSpc>
                <a:spcPct val="80000"/>
              </a:lnSpc>
              <a:spcAft>
                <a:spcPts val="0"/>
              </a:spcAft>
              <a:buFont typeface="Wingdings 2" pitchFamily="18" charset="2"/>
              <a:buNone/>
              <a:defRPr/>
            </a:pPr>
            <a:endParaRPr lang="ar-SA" sz="2400" dirty="0"/>
          </a:p>
          <a:p>
            <a:pPr marL="365760" indent="-283464" algn="r" eaLnBrk="1" fontAlgn="auto" hangingPunct="1">
              <a:lnSpc>
                <a:spcPct val="80000"/>
              </a:lnSpc>
              <a:spcAft>
                <a:spcPts val="0"/>
              </a:spcAft>
              <a:buFont typeface="Wingdings 2" pitchFamily="18" charset="2"/>
              <a:buNone/>
              <a:defRPr/>
            </a:pPr>
            <a:r>
              <a:rPr lang="ar-SA" sz="2400" b="1" u="sng" dirty="0" smtClean="0">
                <a:solidFill>
                  <a:srgbClr val="0000FF"/>
                </a:solidFill>
              </a:rPr>
              <a:t>أضراره </a:t>
            </a:r>
            <a:r>
              <a:rPr lang="ar-SA" sz="2400" b="1" u="sng" dirty="0">
                <a:solidFill>
                  <a:srgbClr val="0000FF"/>
                </a:solidFill>
              </a:rPr>
              <a:t>من ناحية دينية</a:t>
            </a:r>
            <a:r>
              <a:rPr lang="ar-SA" sz="2400" dirty="0"/>
              <a:t/>
            </a:r>
            <a:br>
              <a:rPr lang="ar-SA" sz="2400" dirty="0"/>
            </a:br>
            <a:r>
              <a:rPr lang="ar-SA" sz="2400" dirty="0"/>
              <a:t>1- أنه يؤذي المؤمنين غير المدخنين، </a:t>
            </a:r>
            <a:r>
              <a:rPr lang="ar-SA" sz="2400" dirty="0" smtClean="0"/>
              <a:t>ويجلب عليهم </a:t>
            </a:r>
            <a:r>
              <a:rPr lang="ar-SA" sz="2400" dirty="0"/>
              <a:t>الضرر.</a:t>
            </a:r>
            <a:br>
              <a:rPr lang="ar-SA" sz="2400" dirty="0"/>
            </a:br>
            <a:r>
              <a:rPr lang="ar-SA" sz="2400" dirty="0"/>
              <a:t>2- أنه يفسد الهواء النقي</a:t>
            </a:r>
            <a:r>
              <a:rPr lang="ar-SA" sz="2400" dirty="0" smtClean="0"/>
              <a:t>.</a:t>
            </a:r>
          </a:p>
          <a:p>
            <a:pPr marL="365760" indent="-283464" algn="r" eaLnBrk="1" fontAlgn="auto" hangingPunct="1">
              <a:lnSpc>
                <a:spcPct val="80000"/>
              </a:lnSpc>
              <a:spcAft>
                <a:spcPts val="0"/>
              </a:spcAft>
              <a:buFont typeface="Wingdings 2" pitchFamily="18" charset="2"/>
              <a:buNone/>
              <a:defRPr/>
            </a:pPr>
            <a:r>
              <a:rPr lang="ar-SA" sz="2400" dirty="0" smtClean="0"/>
              <a:t>3- </a:t>
            </a:r>
            <a:r>
              <a:rPr lang="ar-SA" sz="2400" dirty="0"/>
              <a:t>أنه تبذير، والله </a:t>
            </a:r>
            <a:r>
              <a:rPr lang="ar-SA" sz="2400" dirty="0" smtClean="0"/>
              <a:t>تعالى يقول</a:t>
            </a:r>
            <a:r>
              <a:rPr lang="ar-SA" sz="2400" dirty="0"/>
              <a:t>: وَلاَ تُبَذِّرْ تَبْذِيراً [الإسراء:26</a:t>
            </a:r>
            <a:br>
              <a:rPr lang="ar-SA" sz="2400" dirty="0"/>
            </a:br>
            <a:r>
              <a:rPr lang="ar-SA" sz="2400" dirty="0" smtClean="0"/>
              <a:t> </a:t>
            </a:r>
            <a:r>
              <a:rPr lang="ar-SA" sz="2400" dirty="0"/>
              <a:t>4- أنه إسراف، والله تعالى يقول: وَلاَ تُسْرِفُواْ إِنَّهُ لاَ يُحِبُّ الْمُسْرِفِينَ [الأنعام:141]</a:t>
            </a:r>
            <a:br>
              <a:rPr lang="ar-SA" sz="2400" dirty="0"/>
            </a:br>
            <a:r>
              <a:rPr lang="ar-SA" sz="2400" dirty="0"/>
              <a:t>5- أنه يجعل صاحبه </a:t>
            </a:r>
            <a:r>
              <a:rPr lang="ar-SA" sz="2400" dirty="0" smtClean="0"/>
              <a:t>قدوة سيئة </a:t>
            </a:r>
            <a:r>
              <a:rPr lang="ar-SA" sz="2400" dirty="0"/>
              <a:t>لأبنائه فيقلدونه في تعاطيه. </a:t>
            </a:r>
            <a:br>
              <a:rPr lang="ar-SA" sz="2400" dirty="0"/>
            </a:br>
            <a:r>
              <a:rPr lang="ar-SA" sz="2400" dirty="0"/>
              <a:t>6 - أن التجارة فيه والكسب منه حرام. </a:t>
            </a:r>
            <a:br>
              <a:rPr lang="ar-SA" sz="2400" dirty="0"/>
            </a:br>
            <a:r>
              <a:rPr lang="ar-SA" sz="2400" dirty="0"/>
              <a:t>7- أنه يؤدي إلى الوفاة، وقد ذكرت هيئة الصحة العالمية أن الوفيات الناتجة عن التدخين أكثر من الوفيات الناتجة عن أي وباء آخر</a:t>
            </a:r>
            <a:br>
              <a:rPr lang="ar-SA" sz="2400" dirty="0"/>
            </a:br>
            <a:endParaRPr lang="ar-SA" sz="2400" dirty="0"/>
          </a:p>
          <a:p>
            <a:pPr marL="365760" indent="-283464" eaLnBrk="1" fontAlgn="auto" hangingPunct="1">
              <a:lnSpc>
                <a:spcPct val="80000"/>
              </a:lnSpc>
              <a:spcAft>
                <a:spcPts val="0"/>
              </a:spcAft>
              <a:buFont typeface="Wingdings 2"/>
              <a:buChar char=""/>
              <a:defRPr/>
            </a:pPr>
            <a:endParaRPr lang="ar-SA" sz="2400" b="1" u="sng" dirty="0">
              <a:solidFill>
                <a:srgbClr val="0000FF"/>
              </a:solidFill>
            </a:endParaRPr>
          </a:p>
          <a:p>
            <a:pPr marL="365760" indent="-283464" eaLnBrk="1" fontAlgn="auto" hangingPunct="1">
              <a:lnSpc>
                <a:spcPct val="80000"/>
              </a:lnSpc>
              <a:spcAft>
                <a:spcPts val="0"/>
              </a:spcAft>
              <a:buFont typeface="Wingdings 2"/>
              <a:buChar char=""/>
              <a:defRPr/>
            </a:pPr>
            <a:endParaRPr lang="ar-SA" sz="24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a:p>
            <a:pPr marL="365760" indent="-283464" eaLnBrk="1" fontAlgn="auto" hangingPunct="1">
              <a:lnSpc>
                <a:spcPct val="80000"/>
              </a:lnSpc>
              <a:spcAft>
                <a:spcPts val="0"/>
              </a:spcAft>
              <a:buFont typeface="Wingdings 2"/>
              <a:buChar char=""/>
              <a:defRPr/>
            </a:pPr>
            <a:endParaRPr lang="ar-SA" sz="1800" b="1" u="sng" dirty="0">
              <a:solidFill>
                <a:srgbClr val="0000FF"/>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529013" y="288925"/>
            <a:ext cx="2592387" cy="504825"/>
          </a:xfrm>
        </p:spPr>
        <p:txBody>
          <a:bodyPr/>
          <a:lstStyle/>
          <a:p>
            <a:pPr eaLnBrk="1" fontAlgn="auto" hangingPunct="1">
              <a:spcAft>
                <a:spcPts val="0"/>
              </a:spcAft>
              <a:defRPr/>
            </a:pPr>
            <a:r>
              <a:rPr lang="ar-SA" sz="2400">
                <a:solidFill>
                  <a:schemeClr val="accent2"/>
                </a:solidFill>
              </a:rPr>
              <a:t>اضرار التدخين</a:t>
            </a:r>
            <a:endParaRPr lang="en-US" sz="2400">
              <a:solidFill>
                <a:schemeClr val="accent2"/>
              </a:solidFill>
            </a:endParaRPr>
          </a:p>
        </p:txBody>
      </p:sp>
      <p:sp>
        <p:nvSpPr>
          <p:cNvPr id="17411" name="Rectangle 3"/>
          <p:cNvSpPr>
            <a:spLocks noGrp="1" noChangeArrowheads="1"/>
          </p:cNvSpPr>
          <p:nvPr>
            <p:ph idx="1"/>
          </p:nvPr>
        </p:nvSpPr>
        <p:spPr>
          <a:xfrm>
            <a:off x="625475" y="981075"/>
            <a:ext cx="8447088" cy="5688013"/>
          </a:xfrm>
        </p:spPr>
        <p:txBody>
          <a:bodyPr/>
          <a:lstStyle/>
          <a:p>
            <a:pPr algn="r" eaLnBrk="1" hangingPunct="1">
              <a:buFont typeface="Wingdings 2" pitchFamily="18" charset="2"/>
              <a:buNone/>
            </a:pPr>
            <a:r>
              <a:rPr lang="ar-SA" sz="2400" smtClean="0">
                <a:ea typeface="Majalla UI"/>
              </a:rPr>
              <a:t>التدخين هو أهم الأسباب التي تؤدي إلى أمراض الرئة المزمنة وغير السرطانية. إنه لمن الواضح علميا أن التدخين يسبب تغييرات في القصبات الهوائية والرئة تتطور تدريجيا حتى تسبب التهاب القصبات المزمن. يبدأ هذا المرض كسعال بسيط في الصباح لا يعيره المدخن اهتماما (سعلة سيجارة) ثم تتطور هذه السعلة إلى ضيق النفس والنزلات الصدرية المتكررة والصفير عند التنفس وفي الحالات المتقدمة يصعب على المريض القيام بأي جهد جسدي.</a:t>
            </a:r>
            <a:br>
              <a:rPr lang="ar-SA" sz="2400" smtClean="0">
                <a:ea typeface="Majalla UI"/>
              </a:rPr>
            </a:br>
            <a:r>
              <a:rPr lang="ar-SA" sz="2400" smtClean="0">
                <a:ea typeface="Majalla UI"/>
              </a:rPr>
              <a:t/>
            </a:r>
            <a:br>
              <a:rPr lang="ar-SA" sz="2400" smtClean="0">
                <a:ea typeface="Majalla UI"/>
              </a:rPr>
            </a:br>
            <a:r>
              <a:rPr lang="ar-SA" sz="2400" smtClean="0">
                <a:ea typeface="Majalla UI"/>
              </a:rPr>
              <a:t>لقد أثبتت دراسات على المراهقين أن أمراض الرئة المزمنة قد تنشأ بعد تدخين </a:t>
            </a:r>
          </a:p>
          <a:p>
            <a:pPr algn="r" eaLnBrk="1" hangingPunct="1">
              <a:buFont typeface="Wingdings 2" pitchFamily="18" charset="2"/>
              <a:buNone/>
            </a:pPr>
            <a:r>
              <a:rPr lang="ar-SA" sz="2400" smtClean="0">
                <a:ea typeface="Majalla UI"/>
              </a:rPr>
              <a:t>5-10 سجائر في اليوم لمدة عام أو عامين. إن وجود الفلتر ليس ضمانه إذ أن الفلتر الفعال الذي يزيل كل النيكوتين والرماد والزيوت وغيرها من الكيماويات من الدخان لا يمكن لهذا الدخان أن يعبره. زيادة على الأمراض الرئوية المزمنة التي يسببها التدخين فهو يزيد بعض الأمراض الرئوية </a:t>
            </a:r>
            <a:r>
              <a:rPr lang="ar-SA" sz="2400" smtClean="0">
                <a:ea typeface="Majalla UI"/>
                <a:hlinkClick r:id="rId2"/>
              </a:rPr>
              <a:t>كالربو</a:t>
            </a:r>
            <a:r>
              <a:rPr lang="ar-SA" sz="2400" smtClean="0">
                <a:ea typeface="Majalla UI"/>
              </a:rPr>
              <a:t> مثلا ويجعل إصابة الرشح والتهاب القصبات الحاد أكثر حدة. </a:t>
            </a: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TotalTime>
  <Words>725</Words>
  <Application>Microsoft Office PowerPoint</Application>
  <PresentationFormat>عرض على الشاشة (3:4)‏</PresentationFormat>
  <Paragraphs>71</Paragraphs>
  <Slides>13</Slides>
  <Notes>0</Notes>
  <HiddenSlides>0</HiddenSlides>
  <MMClips>0</MMClips>
  <ScaleCrop>false</ScaleCrop>
  <HeadingPairs>
    <vt:vector size="4" baseType="variant">
      <vt:variant>
        <vt:lpstr>سمة</vt:lpstr>
      </vt:variant>
      <vt:variant>
        <vt:i4>1</vt:i4>
      </vt:variant>
      <vt:variant>
        <vt:lpstr>عناوين الشرائح</vt:lpstr>
      </vt:variant>
      <vt:variant>
        <vt:i4>13</vt:i4>
      </vt:variant>
    </vt:vector>
  </HeadingPairs>
  <TitlesOfParts>
    <vt:vector size="14" baseType="lpstr">
      <vt:lpstr>انقلاب</vt:lpstr>
      <vt:lpstr>التدخين و أضراره</vt:lpstr>
      <vt:lpstr>المقدمة</vt:lpstr>
      <vt:lpstr>ما هو التدخين  </vt:lpstr>
      <vt:lpstr>نبذة عن التدخين</vt:lpstr>
      <vt:lpstr>الشريحة 5</vt:lpstr>
      <vt:lpstr>ما هي مخاطر التدخين واستخدام التبغ ؟ </vt:lpstr>
      <vt:lpstr>الشريحة 7</vt:lpstr>
      <vt:lpstr>أضرار التدخين</vt:lpstr>
      <vt:lpstr>اضرار التدخين</vt:lpstr>
      <vt:lpstr>اضرار التدخين</vt:lpstr>
      <vt:lpstr>أضرار التدخين</vt:lpstr>
      <vt:lpstr>تحذير</vt:lpstr>
      <vt:lpstr>الاستفسارات والاقتراحات</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التدخين و أضراره</dc:title>
  <dc:creator>USER</dc:creator>
  <cp:lastModifiedBy>USER</cp:lastModifiedBy>
  <cp:revision>1</cp:revision>
  <dcterms:created xsi:type="dcterms:W3CDTF">2008-04-25T16:35:05Z</dcterms:created>
  <dcterms:modified xsi:type="dcterms:W3CDTF">2008-04-25T16:45:02Z</dcterms:modified>
</cp:coreProperties>
</file>