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301"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302" r:id="rId42"/>
    <p:sldId id="296" r:id="rId43"/>
    <p:sldId id="297" r:id="rId44"/>
    <p:sldId id="303" r:id="rId45"/>
    <p:sldId id="298" r:id="rId46"/>
    <p:sldId id="304" r:id="rId47"/>
    <p:sldId id="305" r:id="rId48"/>
    <p:sldId id="306" r:id="rId49"/>
    <p:sldId id="307" r:id="rId50"/>
    <p:sldId id="308" r:id="rId51"/>
    <p:sldId id="309" r:id="rId52"/>
    <p:sldId id="310" r:id="rId53"/>
    <p:sldId id="311" r:id="rId54"/>
    <p:sldId id="312" r:id="rId55"/>
    <p:sldId id="322" r:id="rId56"/>
    <p:sldId id="314" r:id="rId57"/>
    <p:sldId id="323" r:id="rId58"/>
    <p:sldId id="316" r:id="rId59"/>
    <p:sldId id="317" r:id="rId60"/>
    <p:sldId id="318" r:id="rId61"/>
    <p:sldId id="319" r:id="rId62"/>
    <p:sldId id="320" r:id="rId63"/>
    <p:sldId id="321" r:id="rId64"/>
    <p:sldId id="324" r:id="rId65"/>
    <p:sldId id="325" r:id="rId66"/>
    <p:sldId id="326" r:id="rId67"/>
    <p:sldId id="327" r:id="rId68"/>
    <p:sldId id="328" r:id="rId69"/>
    <p:sldId id="342" r:id="rId70"/>
    <p:sldId id="330" r:id="rId71"/>
    <p:sldId id="331" r:id="rId72"/>
    <p:sldId id="341" r:id="rId73"/>
    <p:sldId id="333" r:id="rId74"/>
    <p:sldId id="334" r:id="rId75"/>
    <p:sldId id="335" r:id="rId7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55" autoAdjust="0"/>
    <p:restoredTop sz="90929"/>
  </p:normalViewPr>
  <p:slideViewPr>
    <p:cSldViewPr>
      <p:cViewPr varScale="1">
        <p:scale>
          <a:sx n="71" d="100"/>
          <a:sy n="71" d="100"/>
        </p:scale>
        <p:origin x="-1458" y="-102"/>
      </p:cViewPr>
      <p:guideLst>
        <p:guide orient="horz" pos="2160"/>
        <p:guide pos="2880"/>
      </p:guideLst>
    </p:cSldViewPr>
  </p:slideViewPr>
  <p:outlineViewPr>
    <p:cViewPr>
      <p:scale>
        <a:sx n="20" d="100"/>
        <a:sy n="20" d="100"/>
      </p:scale>
      <p:origin x="0" y="0"/>
    </p:cViewPr>
  </p:outlineViewPr>
  <p:notesTextViewPr>
    <p:cViewPr>
      <p:scale>
        <a:sx n="100" d="100"/>
        <a:sy n="100" d="100"/>
      </p:scale>
      <p:origin x="0" y="0"/>
    </p:cViewPr>
  </p:notesTextViewPr>
  <p:sorterViewPr>
    <p:cViewPr>
      <p:scale>
        <a:sx n="66" d="100"/>
        <a:sy n="66" d="100"/>
      </p:scale>
      <p:origin x="0" y="290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userDrawn="1"/>
        </p:nvSpPr>
        <p:spPr bwMode="auto">
          <a:xfrm>
            <a:off x="0" y="0"/>
            <a:ext cx="9144000" cy="457200"/>
          </a:xfrm>
          <a:prstGeom prst="rect">
            <a:avLst/>
          </a:prstGeom>
          <a:gradFill rotWithShape="0">
            <a:gsLst>
              <a:gs pos="0">
                <a:srgbClr val="36566E"/>
              </a:gs>
              <a:gs pos="100000">
                <a:srgbClr val="36566E">
                  <a:gamma/>
                  <a:shade val="46275"/>
                  <a:invGamma/>
                </a:srgbClr>
              </a:gs>
            </a:gsLst>
            <a:lin ang="2700000" scaled="1"/>
          </a:gradFill>
          <a:ln w="9525">
            <a:solidFill>
              <a:schemeClr val="tx1"/>
            </a:solidFill>
            <a:miter lim="800000"/>
            <a:headEnd/>
            <a:tailEnd/>
          </a:ln>
          <a:effectLst/>
        </p:spPr>
        <p:txBody>
          <a:bodyPr wrap="none" anchor="ctr"/>
          <a:lstStyle/>
          <a:p>
            <a:pPr algn="ctr" eaLnBrk="0" hangingPunct="0"/>
            <a:endParaRPr lang="en-US">
              <a:latin typeface="Times" pitchFamily="18" charset="0"/>
            </a:endParaRPr>
          </a:p>
        </p:txBody>
      </p:sp>
      <p:pic>
        <p:nvPicPr>
          <p:cNvPr id="1034" name="Picture 10"/>
          <p:cNvPicPr>
            <a:picLocks noChangeAspect="1" noChangeArrowheads="1"/>
          </p:cNvPicPr>
          <p:nvPr userDrawn="1"/>
        </p:nvPicPr>
        <p:blipFill>
          <a:blip r:embed="rId13" cstate="print"/>
          <a:srcRect/>
          <a:stretch>
            <a:fillRect/>
          </a:stretch>
        </p:blipFill>
        <p:spPr bwMode="auto">
          <a:xfrm>
            <a:off x="0" y="0"/>
            <a:ext cx="1295400" cy="3175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914400" y="838200"/>
            <a:ext cx="7313613" cy="914400"/>
          </a:xfrm>
          <a:prstGeom prst="rect">
            <a:avLst/>
          </a:prstGeom>
          <a:noFill/>
          <a:ln w="9525">
            <a:noFill/>
            <a:miter lim="800000"/>
            <a:headEnd/>
            <a:tailEnd/>
          </a:ln>
          <a:effectLst/>
        </p:spPr>
        <p:txBody>
          <a:bodyPr wrap="none"/>
          <a:lstStyle/>
          <a:p>
            <a:pPr algn="ctr"/>
            <a:r>
              <a:rPr lang="en-US" sz="3600" b="1">
                <a:solidFill>
                  <a:srgbClr val="006666"/>
                </a:solidFill>
              </a:rPr>
              <a:t>Halliday/Resnick/Walker</a:t>
            </a:r>
            <a:br>
              <a:rPr lang="en-US" sz="3600" b="1">
                <a:solidFill>
                  <a:srgbClr val="006666"/>
                </a:solidFill>
              </a:rPr>
            </a:br>
            <a:r>
              <a:rPr lang="en-US" sz="3600" b="1">
                <a:solidFill>
                  <a:srgbClr val="006666"/>
                </a:solidFill>
              </a:rPr>
              <a:t>Fundamentals of Physics 8</a:t>
            </a:r>
            <a:r>
              <a:rPr lang="en-US" sz="3600" b="1" baseline="30000">
                <a:solidFill>
                  <a:srgbClr val="006666"/>
                </a:solidFill>
              </a:rPr>
              <a:t>th</a:t>
            </a:r>
            <a:r>
              <a:rPr lang="en-US" sz="3600" b="1">
                <a:solidFill>
                  <a:srgbClr val="006666"/>
                </a:solidFill>
              </a:rPr>
              <a:t> edition</a:t>
            </a:r>
          </a:p>
        </p:txBody>
      </p:sp>
      <p:sp>
        <p:nvSpPr>
          <p:cNvPr id="2053" name="Rectangle 5"/>
          <p:cNvSpPr>
            <a:spLocks noChangeArrowheads="1"/>
          </p:cNvSpPr>
          <p:nvPr/>
        </p:nvSpPr>
        <p:spPr bwMode="auto">
          <a:xfrm>
            <a:off x="914400" y="2362200"/>
            <a:ext cx="7313613" cy="685800"/>
          </a:xfrm>
          <a:prstGeom prst="rect">
            <a:avLst/>
          </a:prstGeom>
          <a:noFill/>
          <a:ln w="9525">
            <a:noFill/>
            <a:miter lim="800000"/>
            <a:headEnd/>
            <a:tailEnd/>
          </a:ln>
          <a:effectLst/>
        </p:spPr>
        <p:txBody>
          <a:bodyPr wrap="none"/>
          <a:lstStyle/>
          <a:p>
            <a:pPr marL="342900" indent="-342900" algn="ctr">
              <a:spcBef>
                <a:spcPct val="20000"/>
              </a:spcBef>
            </a:pPr>
            <a:r>
              <a:rPr lang="en-US" sz="3200"/>
              <a:t>Classroom Response System Questions</a:t>
            </a:r>
          </a:p>
          <a:p>
            <a:pPr marL="342900" indent="-342900" algn="ctr">
              <a:spcBef>
                <a:spcPct val="20000"/>
              </a:spcBef>
              <a:buFontTx/>
              <a:buChar char="•"/>
            </a:pPr>
            <a:endParaRPr lang="en-US" sz="2800"/>
          </a:p>
        </p:txBody>
      </p:sp>
      <p:sp>
        <p:nvSpPr>
          <p:cNvPr id="2054" name="Text Box 6"/>
          <p:cNvSpPr txBox="1">
            <a:spLocks noChangeArrowheads="1"/>
          </p:cNvSpPr>
          <p:nvPr/>
        </p:nvSpPr>
        <p:spPr bwMode="auto">
          <a:xfrm>
            <a:off x="609600" y="3200400"/>
            <a:ext cx="7772400" cy="519113"/>
          </a:xfrm>
          <a:prstGeom prst="rect">
            <a:avLst/>
          </a:prstGeom>
          <a:noFill/>
          <a:ln w="9525">
            <a:noFill/>
            <a:miter lim="800000"/>
            <a:headEnd/>
            <a:tailEnd/>
          </a:ln>
          <a:effectLst/>
        </p:spPr>
        <p:txBody>
          <a:bodyPr>
            <a:spAutoFit/>
          </a:bodyPr>
          <a:lstStyle/>
          <a:p>
            <a:pPr algn="ctr" eaLnBrk="0" hangingPunct="0">
              <a:spcBef>
                <a:spcPct val="50000"/>
              </a:spcBef>
            </a:pPr>
            <a:r>
              <a:rPr lang="en-US" sz="2800">
                <a:latin typeface="Trump Mediaeval" pitchFamily="18" charset="0"/>
              </a:rPr>
              <a:t>Chapter 2 Motion Along a Straight Line</a:t>
            </a:r>
            <a:endParaRPr lang="en-US" sz="2800"/>
          </a:p>
        </p:txBody>
      </p:sp>
      <p:sp>
        <p:nvSpPr>
          <p:cNvPr id="2055" name="Text Box 7"/>
          <p:cNvSpPr txBox="1">
            <a:spLocks noChangeArrowheads="1"/>
          </p:cNvSpPr>
          <p:nvPr/>
        </p:nvSpPr>
        <p:spPr bwMode="auto">
          <a:xfrm>
            <a:off x="609600" y="4343400"/>
            <a:ext cx="7848600" cy="457200"/>
          </a:xfrm>
          <a:prstGeom prst="rect">
            <a:avLst/>
          </a:prstGeom>
          <a:noFill/>
          <a:ln w="9525">
            <a:noFill/>
            <a:miter lim="800000"/>
            <a:headEnd/>
            <a:tailEnd/>
          </a:ln>
          <a:effectLst/>
        </p:spPr>
        <p:txBody>
          <a:bodyPr>
            <a:spAutoFit/>
          </a:bodyPr>
          <a:lstStyle/>
          <a:p>
            <a:pPr algn="ctr" eaLnBrk="0" hangingPunct="0">
              <a:spcBef>
                <a:spcPct val="50000"/>
              </a:spcBef>
            </a:pPr>
            <a:r>
              <a:rPr lang="en-US" b="1">
                <a:solidFill>
                  <a:srgbClr val="006666"/>
                </a:solidFill>
                <a:latin typeface="Times" pitchFamily="18" charset="0"/>
              </a:rPr>
              <a:t>Reading Quiz Questions</a:t>
            </a:r>
            <a:r>
              <a:rPr lang="en-US" b="1">
                <a:latin typeface="Times"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2.3.4. Complete the following statement: A displacement vector</a:t>
            </a:r>
          </a:p>
          <a:p>
            <a:pPr marL="457200" indent="-457200"/>
            <a:endParaRPr lang="en-US"/>
          </a:p>
          <a:p>
            <a:pPr marL="457200" indent="-457200"/>
            <a:r>
              <a:rPr lang="en-US"/>
              <a:t>a)  is directed from an object’s final position toward its initial position.</a:t>
            </a:r>
          </a:p>
          <a:p>
            <a:pPr marL="457200" indent="-457200"/>
            <a:endParaRPr lang="en-US"/>
          </a:p>
          <a:p>
            <a:pPr marL="457200" indent="-457200"/>
            <a:r>
              <a:rPr lang="en-US"/>
              <a:t>b)  is always directed along a tangent to the object’s path.</a:t>
            </a:r>
          </a:p>
          <a:p>
            <a:pPr marL="457200" indent="-457200"/>
            <a:endParaRPr lang="en-US"/>
          </a:p>
          <a:p>
            <a:pPr marL="457200" indent="-457200"/>
            <a:r>
              <a:rPr lang="en-US"/>
              <a:t>c)  has a magnitude that always equals the distance the object traveled from its initial position to its final position.</a:t>
            </a:r>
          </a:p>
          <a:p>
            <a:pPr marL="457200" indent="-457200"/>
            <a:endParaRPr lang="en-US"/>
          </a:p>
          <a:p>
            <a:pPr marL="457200" indent="-457200"/>
            <a:r>
              <a:rPr lang="en-US"/>
              <a:t>d)  has SI units of meter per second.</a:t>
            </a:r>
          </a:p>
          <a:p>
            <a:pPr marL="457200" indent="-457200"/>
            <a:endParaRPr lang="en-US"/>
          </a:p>
          <a:p>
            <a:pPr marL="457200" indent="-457200"/>
            <a:r>
              <a:rPr lang="en-US"/>
              <a:t>e)  is directed from an object’s initial position toward its final position.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52400" y="4876800"/>
            <a:ext cx="8763000" cy="609600"/>
          </a:xfrm>
          <a:prstGeom prst="rect">
            <a:avLst/>
          </a:prstGeom>
          <a:noFill/>
          <a:ln w="38100">
            <a:solidFill>
              <a:srgbClr val="FF6600"/>
            </a:solidFill>
            <a:miter lim="800000"/>
            <a:headEnd/>
            <a:tailEnd/>
          </a:ln>
          <a:effectLst/>
        </p:spPr>
        <p:txBody>
          <a:bodyPr wrap="none" anchor="ctr"/>
          <a:lstStyle/>
          <a:p>
            <a:endParaRPr lang="en-US"/>
          </a:p>
        </p:txBody>
      </p:sp>
      <p:sp>
        <p:nvSpPr>
          <p:cNvPr id="13318" name="Text Box 6"/>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2.3.4. Complete the following statement: A displacement vector</a:t>
            </a:r>
          </a:p>
          <a:p>
            <a:pPr marL="457200" indent="-457200"/>
            <a:endParaRPr lang="en-US"/>
          </a:p>
          <a:p>
            <a:pPr marL="457200" indent="-457200"/>
            <a:r>
              <a:rPr lang="en-US"/>
              <a:t>a)  is directed from an object’s final position toward its initial position.</a:t>
            </a:r>
          </a:p>
          <a:p>
            <a:pPr marL="457200" indent="-457200"/>
            <a:endParaRPr lang="en-US"/>
          </a:p>
          <a:p>
            <a:pPr marL="457200" indent="-457200"/>
            <a:r>
              <a:rPr lang="en-US"/>
              <a:t>b)  is always directed along a tangent to the object’s path.</a:t>
            </a:r>
          </a:p>
          <a:p>
            <a:pPr marL="457200" indent="-457200"/>
            <a:endParaRPr lang="en-US"/>
          </a:p>
          <a:p>
            <a:pPr marL="457200" indent="-457200"/>
            <a:r>
              <a:rPr lang="en-US"/>
              <a:t>c)  has a magnitude that always equals the distance the object traveled from its initial position to its final position.</a:t>
            </a:r>
          </a:p>
          <a:p>
            <a:pPr marL="457200" indent="-457200"/>
            <a:endParaRPr lang="en-US"/>
          </a:p>
          <a:p>
            <a:pPr marL="457200" indent="-457200"/>
            <a:r>
              <a:rPr lang="en-US"/>
              <a:t>d)  has SI units of meter per second.</a:t>
            </a:r>
          </a:p>
          <a:p>
            <a:pPr marL="457200" indent="-457200"/>
            <a:endParaRPr lang="en-US"/>
          </a:p>
          <a:p>
            <a:pPr marL="457200" indent="-457200"/>
            <a:r>
              <a:rPr lang="en-US"/>
              <a:t>e)  is directed from an object’s initial position toward its final position.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5"/>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2.4.1. Complete the following statement: The difference between speed and velocity is</a:t>
            </a:r>
          </a:p>
          <a:p>
            <a:pPr marL="457200" indent="-457200"/>
            <a:endParaRPr lang="en-US"/>
          </a:p>
          <a:p>
            <a:pPr marL="457200" indent="-457200"/>
            <a:r>
              <a:rPr lang="en-US"/>
              <a:t>a)  speed is an average value, but velocity is always an instantaneous measurement.</a:t>
            </a:r>
          </a:p>
          <a:p>
            <a:pPr marL="457200" indent="-457200"/>
            <a:endParaRPr lang="en-US"/>
          </a:p>
          <a:p>
            <a:pPr marL="457200" indent="-457200"/>
            <a:r>
              <a:rPr lang="en-US"/>
              <a:t>b)  velocity is an average, but speed is always an instantaneous measurement.</a:t>
            </a:r>
          </a:p>
          <a:p>
            <a:pPr marL="457200" indent="-457200"/>
            <a:endParaRPr lang="en-US"/>
          </a:p>
          <a:p>
            <a:pPr marL="457200" indent="-457200"/>
            <a:r>
              <a:rPr lang="en-US"/>
              <a:t>c)  speed has a direction, but velocity does not.</a:t>
            </a:r>
          </a:p>
          <a:p>
            <a:pPr marL="457200" indent="-457200"/>
            <a:endParaRPr lang="en-US"/>
          </a:p>
          <a:p>
            <a:pPr marL="457200" indent="-457200"/>
            <a:r>
              <a:rPr lang="en-US"/>
              <a:t>d)  velocity has a direction, but speed does not.</a:t>
            </a:r>
          </a:p>
          <a:p>
            <a:pPr marL="457200" indent="-457200"/>
            <a:endParaRPr lang="en-US"/>
          </a:p>
          <a:p>
            <a:pPr marL="457200" indent="-457200"/>
            <a:r>
              <a:rPr lang="en-US"/>
              <a:t>e)  There is no difference between speed and velocity.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2" name="Rectangle 8"/>
          <p:cNvSpPr>
            <a:spLocks noChangeArrowheads="1"/>
          </p:cNvSpPr>
          <p:nvPr/>
        </p:nvSpPr>
        <p:spPr bwMode="auto">
          <a:xfrm>
            <a:off x="152400" y="4876800"/>
            <a:ext cx="6019800" cy="609600"/>
          </a:xfrm>
          <a:prstGeom prst="rect">
            <a:avLst/>
          </a:prstGeom>
          <a:noFill/>
          <a:ln w="38100">
            <a:solidFill>
              <a:srgbClr val="FF6600"/>
            </a:solidFill>
            <a:miter lim="800000"/>
            <a:headEnd/>
            <a:tailEnd/>
          </a:ln>
          <a:effectLst/>
        </p:spPr>
        <p:txBody>
          <a:bodyPr wrap="none" anchor="ctr"/>
          <a:lstStyle/>
          <a:p>
            <a:endParaRPr lang="en-US"/>
          </a:p>
        </p:txBody>
      </p:sp>
      <p:sp>
        <p:nvSpPr>
          <p:cNvPr id="16393" name="Text Box 9"/>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2.4.1. Complete the following statement: The difference between speed and velocity is</a:t>
            </a:r>
          </a:p>
          <a:p>
            <a:pPr marL="457200" indent="-457200"/>
            <a:endParaRPr lang="en-US"/>
          </a:p>
          <a:p>
            <a:pPr marL="457200" indent="-457200"/>
            <a:r>
              <a:rPr lang="en-US"/>
              <a:t>a)  speed is an average value, but velocity is always an instantaneous measurement.</a:t>
            </a:r>
          </a:p>
          <a:p>
            <a:pPr marL="457200" indent="-457200"/>
            <a:endParaRPr lang="en-US"/>
          </a:p>
          <a:p>
            <a:pPr marL="457200" indent="-457200"/>
            <a:r>
              <a:rPr lang="en-US"/>
              <a:t>b)  velocity is an average, but speed is always an instantaneous measurement.</a:t>
            </a:r>
          </a:p>
          <a:p>
            <a:pPr marL="457200" indent="-457200"/>
            <a:endParaRPr lang="en-US"/>
          </a:p>
          <a:p>
            <a:pPr marL="457200" indent="-457200"/>
            <a:r>
              <a:rPr lang="en-US"/>
              <a:t>c)  speed has a direction, but velocity does not.</a:t>
            </a:r>
          </a:p>
          <a:p>
            <a:pPr marL="457200" indent="-457200"/>
            <a:endParaRPr lang="en-US"/>
          </a:p>
          <a:p>
            <a:pPr marL="457200" indent="-457200"/>
            <a:r>
              <a:rPr lang="en-US"/>
              <a:t>d)  velocity has a direction, but speed does not.</a:t>
            </a:r>
          </a:p>
          <a:p>
            <a:pPr marL="457200" indent="-457200"/>
            <a:endParaRPr lang="en-US"/>
          </a:p>
          <a:p>
            <a:pPr marL="457200" indent="-457200"/>
            <a:r>
              <a:rPr lang="en-US"/>
              <a:t>e)  There is no difference between speed and velocity.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ext Box 5"/>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2.4.2. Which one of the following statements concerning speed is true?</a:t>
            </a:r>
          </a:p>
          <a:p>
            <a:pPr marL="457200" indent="-457200"/>
            <a:endParaRPr lang="en-US"/>
          </a:p>
          <a:p>
            <a:pPr marL="457200" indent="-457200"/>
            <a:r>
              <a:rPr lang="en-US"/>
              <a:t>a)  Speed is always a positive number.</a:t>
            </a:r>
          </a:p>
          <a:p>
            <a:pPr marL="457200" indent="-457200"/>
            <a:endParaRPr lang="en-US"/>
          </a:p>
          <a:p>
            <a:pPr marL="457200" indent="-457200"/>
            <a:r>
              <a:rPr lang="en-US"/>
              <a:t>b)  Speed can be a positive or negative number.</a:t>
            </a:r>
          </a:p>
          <a:p>
            <a:pPr marL="457200" indent="-457200"/>
            <a:endParaRPr lang="en-US"/>
          </a:p>
          <a:p>
            <a:pPr marL="457200" indent="-457200"/>
            <a:r>
              <a:rPr lang="en-US"/>
              <a:t>c)  Speed is always a negative number.</a:t>
            </a:r>
          </a:p>
          <a:p>
            <a:pPr marL="457200" indent="-457200"/>
            <a:endParaRPr lang="en-US"/>
          </a:p>
          <a:p>
            <a:pPr marL="457200" indent="-457200"/>
            <a:r>
              <a:rPr lang="en-US"/>
              <a:t>d)  The direction of the speed is directed from the starting point of motion to the ending point.</a:t>
            </a:r>
          </a:p>
          <a:p>
            <a:pPr marL="457200" indent="-457200"/>
            <a:endParaRPr lang="en-US"/>
          </a:p>
          <a:p>
            <a:pPr marL="457200" indent="-457200"/>
            <a:r>
              <a:rPr lang="en-US"/>
              <a:t>e)  The average speed is always the same as the instantaneous speed.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ChangeArrowheads="1"/>
          </p:cNvSpPr>
          <p:nvPr/>
        </p:nvSpPr>
        <p:spPr bwMode="auto">
          <a:xfrm>
            <a:off x="152400" y="1600200"/>
            <a:ext cx="4876800" cy="609600"/>
          </a:xfrm>
          <a:prstGeom prst="rect">
            <a:avLst/>
          </a:prstGeom>
          <a:noFill/>
          <a:ln w="38100">
            <a:solidFill>
              <a:srgbClr val="FF6600"/>
            </a:solidFill>
            <a:miter lim="800000"/>
            <a:headEnd/>
            <a:tailEnd/>
          </a:ln>
          <a:effectLst/>
        </p:spPr>
        <p:txBody>
          <a:bodyPr wrap="none" anchor="ctr"/>
          <a:lstStyle/>
          <a:p>
            <a:endParaRPr lang="en-US"/>
          </a:p>
        </p:txBody>
      </p:sp>
      <p:sp>
        <p:nvSpPr>
          <p:cNvPr id="19464" name="Text Box 8"/>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2.4.2. Which one of the following statements concerning speed is true?</a:t>
            </a:r>
          </a:p>
          <a:p>
            <a:pPr marL="457200" indent="-457200"/>
            <a:endParaRPr lang="en-US"/>
          </a:p>
          <a:p>
            <a:pPr marL="457200" indent="-457200"/>
            <a:r>
              <a:rPr lang="en-US"/>
              <a:t>a)  Speed is always a positive number.</a:t>
            </a:r>
          </a:p>
          <a:p>
            <a:pPr marL="457200" indent="-457200"/>
            <a:endParaRPr lang="en-US"/>
          </a:p>
          <a:p>
            <a:pPr marL="457200" indent="-457200"/>
            <a:r>
              <a:rPr lang="en-US"/>
              <a:t>b)  Speed can be a positive or negative number.</a:t>
            </a:r>
          </a:p>
          <a:p>
            <a:pPr marL="457200" indent="-457200"/>
            <a:endParaRPr lang="en-US"/>
          </a:p>
          <a:p>
            <a:pPr marL="457200" indent="-457200"/>
            <a:r>
              <a:rPr lang="en-US"/>
              <a:t>c)  Speed is always a negative number.</a:t>
            </a:r>
          </a:p>
          <a:p>
            <a:pPr marL="457200" indent="-457200"/>
            <a:endParaRPr lang="en-US"/>
          </a:p>
          <a:p>
            <a:pPr marL="457200" indent="-457200"/>
            <a:r>
              <a:rPr lang="en-US"/>
              <a:t>d)  The direction of the speed is directed from the starting point of motion to the ending point.</a:t>
            </a:r>
          </a:p>
          <a:p>
            <a:pPr marL="457200" indent="-457200"/>
            <a:endParaRPr lang="en-US"/>
          </a:p>
          <a:p>
            <a:pPr marL="457200" indent="-457200"/>
            <a:r>
              <a:rPr lang="en-US"/>
              <a:t>e)  The average speed is always the same as the instantaneous speed.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152400" y="914400"/>
            <a:ext cx="8839200" cy="5216525"/>
          </a:xfrm>
          <a:prstGeom prst="rect">
            <a:avLst/>
          </a:prstGeom>
          <a:noFill/>
          <a:ln w="9525">
            <a:noFill/>
            <a:miter lim="800000"/>
            <a:headEnd/>
            <a:tailEnd/>
          </a:ln>
          <a:effectLst/>
        </p:spPr>
        <p:txBody>
          <a:bodyPr>
            <a:spAutoFit/>
          </a:bodyPr>
          <a:lstStyle/>
          <a:p>
            <a:pPr marL="457200" indent="-457200"/>
            <a:r>
              <a:rPr lang="en-US" sz="2800"/>
              <a:t>2.4.3. On which one of the following does the average speed depend?</a:t>
            </a:r>
          </a:p>
          <a:p>
            <a:pPr marL="457200" indent="-457200"/>
            <a:endParaRPr lang="en-US" sz="2800"/>
          </a:p>
          <a:p>
            <a:pPr marL="457200" indent="-457200"/>
            <a:r>
              <a:rPr lang="en-US" sz="2800"/>
              <a:t>a)  the direction of motion</a:t>
            </a:r>
          </a:p>
          <a:p>
            <a:pPr marL="457200" indent="-457200"/>
            <a:endParaRPr lang="en-US" sz="2800"/>
          </a:p>
          <a:p>
            <a:pPr marL="457200" indent="-457200"/>
            <a:r>
              <a:rPr lang="en-US" sz="2800"/>
              <a:t>b)  the total distance traveled</a:t>
            </a:r>
          </a:p>
          <a:p>
            <a:pPr marL="457200" indent="-457200"/>
            <a:endParaRPr lang="en-US" sz="2800"/>
          </a:p>
          <a:p>
            <a:pPr marL="457200" indent="-457200"/>
            <a:r>
              <a:rPr lang="en-US" sz="2800"/>
              <a:t>c)  the displacement</a:t>
            </a:r>
          </a:p>
          <a:p>
            <a:pPr marL="457200" indent="-457200"/>
            <a:endParaRPr lang="en-US" sz="2800"/>
          </a:p>
          <a:p>
            <a:pPr marL="457200" indent="-457200"/>
            <a:r>
              <a:rPr lang="en-US" sz="2800"/>
              <a:t>d)  the instantaneous speed at the starting point</a:t>
            </a:r>
          </a:p>
          <a:p>
            <a:pPr marL="457200" indent="-457200"/>
            <a:endParaRPr lang="en-US" sz="2800"/>
          </a:p>
          <a:p>
            <a:pPr marL="457200" indent="-457200"/>
            <a:r>
              <a:rPr lang="en-US" sz="2800"/>
              <a:t>e)  the instantaneous velocity</a:t>
            </a:r>
          </a:p>
        </p:txBody>
      </p:sp>
      <p:sp>
        <p:nvSpPr>
          <p:cNvPr id="20486" name="Rectangle 6"/>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sp>
        <p:nvSpPr>
          <p:cNvPr id="20488" name="Rectangle 8"/>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6"/>
          <p:cNvSpPr>
            <a:spLocks noChangeArrowheads="1"/>
          </p:cNvSpPr>
          <p:nvPr/>
        </p:nvSpPr>
        <p:spPr bwMode="auto">
          <a:xfrm>
            <a:off x="152400" y="3048000"/>
            <a:ext cx="4343400" cy="609600"/>
          </a:xfrm>
          <a:prstGeom prst="rect">
            <a:avLst/>
          </a:prstGeom>
          <a:noFill/>
          <a:ln w="38100">
            <a:solidFill>
              <a:srgbClr val="FF6600"/>
            </a:solidFill>
            <a:miter lim="800000"/>
            <a:headEnd/>
            <a:tailEnd/>
          </a:ln>
          <a:effectLst/>
        </p:spPr>
        <p:txBody>
          <a:bodyPr wrap="none" anchor="ctr"/>
          <a:lstStyle/>
          <a:p>
            <a:endParaRPr lang="en-US"/>
          </a:p>
        </p:txBody>
      </p:sp>
      <p:sp>
        <p:nvSpPr>
          <p:cNvPr id="21513" name="Rectangle 9"/>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sp>
        <p:nvSpPr>
          <p:cNvPr id="21514" name="Text Box 10"/>
          <p:cNvSpPr txBox="1">
            <a:spLocks noChangeArrowheads="1"/>
          </p:cNvSpPr>
          <p:nvPr/>
        </p:nvSpPr>
        <p:spPr bwMode="auto">
          <a:xfrm>
            <a:off x="152400" y="914400"/>
            <a:ext cx="8839200" cy="5216525"/>
          </a:xfrm>
          <a:prstGeom prst="rect">
            <a:avLst/>
          </a:prstGeom>
          <a:noFill/>
          <a:ln w="9525">
            <a:noFill/>
            <a:miter lim="800000"/>
            <a:headEnd/>
            <a:tailEnd/>
          </a:ln>
          <a:effectLst/>
        </p:spPr>
        <p:txBody>
          <a:bodyPr>
            <a:spAutoFit/>
          </a:bodyPr>
          <a:lstStyle/>
          <a:p>
            <a:pPr marL="457200" indent="-457200"/>
            <a:r>
              <a:rPr lang="en-US" sz="2800"/>
              <a:t>2.4.3. On which one of the following does the average speed depend?</a:t>
            </a:r>
          </a:p>
          <a:p>
            <a:pPr marL="457200" indent="-457200"/>
            <a:endParaRPr lang="en-US" sz="2800"/>
          </a:p>
          <a:p>
            <a:pPr marL="457200" indent="-457200"/>
            <a:r>
              <a:rPr lang="en-US" sz="2800"/>
              <a:t>a)  the direction of motion</a:t>
            </a:r>
          </a:p>
          <a:p>
            <a:pPr marL="457200" indent="-457200"/>
            <a:endParaRPr lang="en-US" sz="2800"/>
          </a:p>
          <a:p>
            <a:pPr marL="457200" indent="-457200"/>
            <a:r>
              <a:rPr lang="en-US" sz="2800"/>
              <a:t>b)  the total distance traveled</a:t>
            </a:r>
          </a:p>
          <a:p>
            <a:pPr marL="457200" indent="-457200"/>
            <a:endParaRPr lang="en-US" sz="2800"/>
          </a:p>
          <a:p>
            <a:pPr marL="457200" indent="-457200"/>
            <a:r>
              <a:rPr lang="en-US" sz="2800"/>
              <a:t>c)  the displacement</a:t>
            </a:r>
          </a:p>
          <a:p>
            <a:pPr marL="457200" indent="-457200"/>
            <a:endParaRPr lang="en-US" sz="2800"/>
          </a:p>
          <a:p>
            <a:pPr marL="457200" indent="-457200"/>
            <a:r>
              <a:rPr lang="en-US" sz="2800"/>
              <a:t>d)  the instantaneous speed at the starting point</a:t>
            </a:r>
          </a:p>
          <a:p>
            <a:pPr marL="457200" indent="-457200"/>
            <a:endParaRPr lang="en-US" sz="2800"/>
          </a:p>
          <a:p>
            <a:pPr marL="457200" indent="-457200"/>
            <a:r>
              <a:rPr lang="en-US" sz="2800"/>
              <a:t>e)  the instantaneous velocity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Text Box 5"/>
          <p:cNvSpPr txBox="1">
            <a:spLocks noChangeArrowheads="1"/>
          </p:cNvSpPr>
          <p:nvPr/>
        </p:nvSpPr>
        <p:spPr bwMode="auto">
          <a:xfrm>
            <a:off x="152400" y="914400"/>
            <a:ext cx="8839200" cy="5116513"/>
          </a:xfrm>
          <a:prstGeom prst="rect">
            <a:avLst/>
          </a:prstGeom>
          <a:noFill/>
          <a:ln w="9525">
            <a:noFill/>
            <a:miter lim="800000"/>
            <a:headEnd/>
            <a:tailEnd/>
          </a:ln>
          <a:effectLst/>
        </p:spPr>
        <p:txBody>
          <a:bodyPr>
            <a:spAutoFit/>
          </a:bodyPr>
          <a:lstStyle/>
          <a:p>
            <a:pPr marL="457200" indent="-457200"/>
            <a:r>
              <a:rPr lang="en-US" sz="2200"/>
              <a:t>2.4.4. A motorcycle travels due south covering a total distance of 80.0 kilometers in 60.0 minutes.  Which one of the following statements concerning this situation is necessarily true?</a:t>
            </a:r>
          </a:p>
          <a:p>
            <a:pPr marL="457200" indent="-457200"/>
            <a:endParaRPr lang="en-US" sz="2200"/>
          </a:p>
          <a:p>
            <a:pPr marL="457200" indent="-457200"/>
            <a:r>
              <a:rPr lang="en-US" sz="2200"/>
              <a:t>a)  The velocity of the motorcycle is constant.</a:t>
            </a:r>
          </a:p>
          <a:p>
            <a:pPr marL="457200" indent="-457200"/>
            <a:endParaRPr lang="en-US" sz="2200"/>
          </a:p>
          <a:p>
            <a:pPr marL="457200" indent="-457200"/>
            <a:r>
              <a:rPr lang="en-US" sz="2200"/>
              <a:t>b)  The acceleration of the motorcycle must be non-zero.</a:t>
            </a:r>
          </a:p>
          <a:p>
            <a:pPr marL="457200" indent="-457200"/>
            <a:endParaRPr lang="en-US" sz="2200"/>
          </a:p>
          <a:p>
            <a:pPr marL="457200" indent="-457200"/>
            <a:r>
              <a:rPr lang="en-US" sz="2200"/>
              <a:t>c)  The motorcycle traveled 40.0 kilometers during the first 30.0 minutes.</a:t>
            </a:r>
          </a:p>
          <a:p>
            <a:pPr marL="457200" indent="-457200"/>
            <a:endParaRPr lang="en-US" sz="2200"/>
          </a:p>
          <a:p>
            <a:pPr marL="457200" indent="-457200"/>
            <a:r>
              <a:rPr lang="en-US" sz="2200"/>
              <a:t>d)  The speed of the motorcycle must be 80.0 kilometers per hour throughout the entire trip.</a:t>
            </a:r>
          </a:p>
          <a:p>
            <a:pPr marL="457200" indent="-457200"/>
            <a:endParaRPr lang="en-US" sz="2200"/>
          </a:p>
          <a:p>
            <a:pPr marL="457200" indent="-457200"/>
            <a:r>
              <a:rPr lang="en-US" sz="2200"/>
              <a:t>e)  The average velocity of the motorcycle is 80.0 kilometers per hour, due south.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a:spLocks noChangeArrowheads="1"/>
          </p:cNvSpPr>
          <p:nvPr/>
        </p:nvSpPr>
        <p:spPr bwMode="auto">
          <a:xfrm>
            <a:off x="152400" y="5257800"/>
            <a:ext cx="8610600" cy="762000"/>
          </a:xfrm>
          <a:prstGeom prst="rect">
            <a:avLst/>
          </a:prstGeom>
          <a:noFill/>
          <a:ln w="38100">
            <a:solidFill>
              <a:srgbClr val="FF6600"/>
            </a:solidFill>
            <a:miter lim="800000"/>
            <a:headEnd/>
            <a:tailEnd/>
          </a:ln>
          <a:effectLst/>
        </p:spPr>
        <p:txBody>
          <a:bodyPr wrap="none" anchor="ctr"/>
          <a:lstStyle/>
          <a:p>
            <a:endParaRPr lang="en-US"/>
          </a:p>
        </p:txBody>
      </p:sp>
      <p:sp>
        <p:nvSpPr>
          <p:cNvPr id="23559" name="Text Box 7"/>
          <p:cNvSpPr txBox="1">
            <a:spLocks noChangeArrowheads="1"/>
          </p:cNvSpPr>
          <p:nvPr/>
        </p:nvSpPr>
        <p:spPr bwMode="auto">
          <a:xfrm>
            <a:off x="152400" y="914400"/>
            <a:ext cx="8839200" cy="5116513"/>
          </a:xfrm>
          <a:prstGeom prst="rect">
            <a:avLst/>
          </a:prstGeom>
          <a:noFill/>
          <a:ln w="9525">
            <a:noFill/>
            <a:miter lim="800000"/>
            <a:headEnd/>
            <a:tailEnd/>
          </a:ln>
          <a:effectLst/>
        </p:spPr>
        <p:txBody>
          <a:bodyPr>
            <a:spAutoFit/>
          </a:bodyPr>
          <a:lstStyle/>
          <a:p>
            <a:pPr marL="457200" indent="-457200"/>
            <a:r>
              <a:rPr lang="en-US" sz="2200"/>
              <a:t>2.4.4. A motorcycle travels due south covering a total distance of 80.0 kilometers in 60.0 minutes.  Which one of the following statements concerning this situation is necessarily true?</a:t>
            </a:r>
          </a:p>
          <a:p>
            <a:pPr marL="457200" indent="-457200"/>
            <a:endParaRPr lang="en-US" sz="2200"/>
          </a:p>
          <a:p>
            <a:pPr marL="457200" indent="-457200"/>
            <a:r>
              <a:rPr lang="en-US" sz="2200"/>
              <a:t>a)  The velocity of the motorcycle is constant.</a:t>
            </a:r>
          </a:p>
          <a:p>
            <a:pPr marL="457200" indent="-457200"/>
            <a:endParaRPr lang="en-US" sz="2200"/>
          </a:p>
          <a:p>
            <a:pPr marL="457200" indent="-457200"/>
            <a:r>
              <a:rPr lang="en-US" sz="2200"/>
              <a:t>b)  The acceleration of the motorcycle must be non-zero.</a:t>
            </a:r>
          </a:p>
          <a:p>
            <a:pPr marL="457200" indent="-457200"/>
            <a:endParaRPr lang="en-US" sz="2200"/>
          </a:p>
          <a:p>
            <a:pPr marL="457200" indent="-457200"/>
            <a:r>
              <a:rPr lang="en-US" sz="2200"/>
              <a:t>c)  The motorcycle traveled 40.0 kilometers during the first 30.0 minutes.</a:t>
            </a:r>
          </a:p>
          <a:p>
            <a:pPr marL="457200" indent="-457200"/>
            <a:endParaRPr lang="en-US" sz="2200"/>
          </a:p>
          <a:p>
            <a:pPr marL="457200" indent="-457200"/>
            <a:r>
              <a:rPr lang="en-US" sz="2200"/>
              <a:t>d)  The speed of the motorcycle must be 80.0 kilometers per hour throughout the entire trip.</a:t>
            </a:r>
          </a:p>
          <a:p>
            <a:pPr marL="457200" indent="-457200"/>
            <a:endParaRPr lang="en-US" sz="2200"/>
          </a:p>
          <a:p>
            <a:pPr marL="457200" indent="-457200"/>
            <a:r>
              <a:rPr lang="en-US" sz="2200"/>
              <a:t>e)  The average velocity of the motorcycle is 80.0 kilometers per hour, due south.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52400" y="914400"/>
            <a:ext cx="8839200" cy="5116513"/>
          </a:xfrm>
          <a:prstGeom prst="rect">
            <a:avLst/>
          </a:prstGeom>
          <a:noFill/>
          <a:ln w="9525">
            <a:noFill/>
            <a:miter lim="800000"/>
            <a:headEnd/>
            <a:tailEnd/>
          </a:ln>
          <a:effectLst/>
        </p:spPr>
        <p:txBody>
          <a:bodyPr>
            <a:spAutoFit/>
          </a:bodyPr>
          <a:lstStyle/>
          <a:p>
            <a:pPr marL="457200" indent="-457200"/>
            <a:r>
              <a:rPr lang="en-US" sz="2200"/>
              <a:t>2.2.1. Which one of the following situations is not one of the restrictions placed on the general properties of motion as described in the text?</a:t>
            </a:r>
          </a:p>
          <a:p>
            <a:pPr marL="457200" indent="-457200"/>
            <a:endParaRPr lang="en-US" sz="2200"/>
          </a:p>
          <a:p>
            <a:pPr marL="457200" indent="-457200"/>
            <a:r>
              <a:rPr lang="en-US" sz="2200"/>
              <a:t>a)  The motion may be in a straight line.</a:t>
            </a:r>
          </a:p>
          <a:p>
            <a:pPr marL="457200" indent="-457200"/>
            <a:endParaRPr lang="en-US" sz="2200"/>
          </a:p>
          <a:p>
            <a:pPr marL="457200" indent="-457200"/>
            <a:r>
              <a:rPr lang="en-US" sz="2200"/>
              <a:t>b)  A car that is traveling at 21 m/s due west is a good example of a particle that can be described by the equations given in Chapter 2 of the text.</a:t>
            </a:r>
          </a:p>
          <a:p>
            <a:pPr marL="457200" indent="-457200"/>
            <a:endParaRPr lang="en-US" sz="2200"/>
          </a:p>
          <a:p>
            <a:pPr marL="457200" indent="-457200"/>
            <a:r>
              <a:rPr lang="en-US" sz="2200"/>
              <a:t>c)  Forces may cause motion or change the motion.</a:t>
            </a:r>
          </a:p>
          <a:p>
            <a:pPr marL="457200" indent="-457200"/>
            <a:endParaRPr lang="en-US" sz="2200"/>
          </a:p>
          <a:p>
            <a:pPr marL="457200" indent="-457200"/>
            <a:r>
              <a:rPr lang="en-US" sz="2200"/>
              <a:t>d)  A tumbleweed is a good example of a particle that can be described by the equations given in Chapter 2 of the text.</a:t>
            </a:r>
          </a:p>
          <a:p>
            <a:pPr marL="457200" indent="-457200"/>
            <a:endParaRPr lang="en-US" sz="2200"/>
          </a:p>
          <a:p>
            <a:pPr marL="457200" indent="-457200"/>
            <a:r>
              <a:rPr lang="en-US" sz="2200"/>
              <a:t>e)  A moving object is either a particle or something that moves like a particle.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2.4.5. Which one of the following quantities is defined as an object’s displacement divided by the elapsed time for the displacement?</a:t>
            </a:r>
          </a:p>
          <a:p>
            <a:pPr marL="457200" indent="-457200"/>
            <a:endParaRPr lang="en-US"/>
          </a:p>
          <a:p>
            <a:pPr marL="457200" indent="-457200"/>
            <a:r>
              <a:rPr lang="en-US"/>
              <a:t>a)  average speed</a:t>
            </a:r>
          </a:p>
          <a:p>
            <a:pPr marL="457200" indent="-457200"/>
            <a:endParaRPr lang="en-US"/>
          </a:p>
          <a:p>
            <a:pPr marL="457200" indent="-457200"/>
            <a:r>
              <a:rPr lang="en-US"/>
              <a:t>b)  average velocity</a:t>
            </a:r>
          </a:p>
          <a:p>
            <a:pPr marL="457200" indent="-457200"/>
            <a:endParaRPr lang="en-US"/>
          </a:p>
          <a:p>
            <a:pPr marL="457200" indent="-457200"/>
            <a:r>
              <a:rPr lang="en-US"/>
              <a:t>c)  average acceleration</a:t>
            </a:r>
          </a:p>
          <a:p>
            <a:pPr marL="457200" indent="-457200"/>
            <a:endParaRPr lang="en-US"/>
          </a:p>
          <a:p>
            <a:pPr marL="457200" indent="-457200"/>
            <a:r>
              <a:rPr lang="en-US"/>
              <a:t>d)  instantaneous velocity</a:t>
            </a:r>
          </a:p>
          <a:p>
            <a:pPr marL="457200" indent="-457200"/>
            <a:endParaRPr lang="en-US"/>
          </a:p>
          <a:p>
            <a:pPr marL="457200" indent="-457200"/>
            <a:r>
              <a:rPr lang="en-US"/>
              <a:t>e)  instantaneous acceleration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52400" y="2743200"/>
            <a:ext cx="2819400" cy="609600"/>
          </a:xfrm>
          <a:prstGeom prst="rect">
            <a:avLst/>
          </a:prstGeom>
          <a:noFill/>
          <a:ln w="38100">
            <a:solidFill>
              <a:srgbClr val="FF6600"/>
            </a:solidFill>
            <a:miter lim="800000"/>
            <a:headEnd/>
            <a:tailEnd/>
          </a:ln>
          <a:effectLst/>
        </p:spPr>
        <p:txBody>
          <a:bodyPr wrap="none" anchor="ctr"/>
          <a:lstStyle/>
          <a:p>
            <a:endParaRPr lang="en-US"/>
          </a:p>
        </p:txBody>
      </p:sp>
      <p:sp>
        <p:nvSpPr>
          <p:cNvPr id="35844" name="Text Box 4"/>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2.4.5. Which one of the following quantities is defined as an object’s displacement divided by the elapsed time for the displacement?</a:t>
            </a:r>
          </a:p>
          <a:p>
            <a:pPr marL="457200" indent="-457200"/>
            <a:endParaRPr lang="en-US"/>
          </a:p>
          <a:p>
            <a:pPr marL="457200" indent="-457200"/>
            <a:r>
              <a:rPr lang="en-US"/>
              <a:t>a)  average speed</a:t>
            </a:r>
          </a:p>
          <a:p>
            <a:pPr marL="457200" indent="-457200"/>
            <a:endParaRPr lang="en-US"/>
          </a:p>
          <a:p>
            <a:pPr marL="457200" indent="-457200"/>
            <a:r>
              <a:rPr lang="en-US"/>
              <a:t>b)  average velocity</a:t>
            </a:r>
          </a:p>
          <a:p>
            <a:pPr marL="457200" indent="-457200"/>
            <a:endParaRPr lang="en-US"/>
          </a:p>
          <a:p>
            <a:pPr marL="457200" indent="-457200"/>
            <a:r>
              <a:rPr lang="en-US"/>
              <a:t>c)  average acceleration</a:t>
            </a:r>
          </a:p>
          <a:p>
            <a:pPr marL="457200" indent="-457200"/>
            <a:endParaRPr lang="en-US"/>
          </a:p>
          <a:p>
            <a:pPr marL="457200" indent="-457200"/>
            <a:r>
              <a:rPr lang="en-US"/>
              <a:t>d)  instantaneous velocity</a:t>
            </a:r>
          </a:p>
          <a:p>
            <a:pPr marL="457200" indent="-457200"/>
            <a:endParaRPr lang="en-US"/>
          </a:p>
          <a:p>
            <a:pPr marL="457200" indent="-457200"/>
            <a:r>
              <a:rPr lang="en-US"/>
              <a:t>e)  instantaneous acceleration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2.4.6. Which one of the following quantities is defined as the distance traveled divided by the elapsed time for the travel?</a:t>
            </a:r>
          </a:p>
          <a:p>
            <a:pPr marL="457200" indent="-457200"/>
            <a:endParaRPr lang="en-US"/>
          </a:p>
          <a:p>
            <a:pPr marL="457200" indent="-457200"/>
            <a:r>
              <a:rPr lang="en-US"/>
              <a:t>a)  average speed</a:t>
            </a:r>
          </a:p>
          <a:p>
            <a:pPr marL="457200" indent="-457200"/>
            <a:endParaRPr lang="en-US"/>
          </a:p>
          <a:p>
            <a:pPr marL="457200" indent="-457200"/>
            <a:r>
              <a:rPr lang="en-US"/>
              <a:t>b)  average velocity</a:t>
            </a:r>
          </a:p>
          <a:p>
            <a:pPr marL="457200" indent="-457200"/>
            <a:endParaRPr lang="en-US"/>
          </a:p>
          <a:p>
            <a:pPr marL="457200" indent="-457200"/>
            <a:r>
              <a:rPr lang="en-US"/>
              <a:t>c)  average acceleration</a:t>
            </a:r>
          </a:p>
          <a:p>
            <a:pPr marL="457200" indent="-457200"/>
            <a:endParaRPr lang="en-US"/>
          </a:p>
          <a:p>
            <a:pPr marL="457200" indent="-457200"/>
            <a:r>
              <a:rPr lang="en-US"/>
              <a:t>d)  instantaneous velocity</a:t>
            </a:r>
          </a:p>
          <a:p>
            <a:pPr marL="457200" indent="-457200"/>
            <a:endParaRPr lang="en-US"/>
          </a:p>
          <a:p>
            <a:pPr marL="457200" indent="-457200"/>
            <a:r>
              <a:rPr lang="en-US"/>
              <a:t>e)  instantaneous acceleration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152400" y="1905000"/>
            <a:ext cx="2819400" cy="685800"/>
          </a:xfrm>
          <a:prstGeom prst="rect">
            <a:avLst/>
          </a:prstGeom>
          <a:noFill/>
          <a:ln w="38100">
            <a:solidFill>
              <a:srgbClr val="FF6600"/>
            </a:solidFill>
            <a:miter lim="800000"/>
            <a:headEnd/>
            <a:tailEnd/>
          </a:ln>
          <a:effectLst/>
        </p:spPr>
        <p:txBody>
          <a:bodyPr wrap="none" anchor="ctr"/>
          <a:lstStyle/>
          <a:p>
            <a:endParaRPr lang="en-US"/>
          </a:p>
        </p:txBody>
      </p:sp>
      <p:sp>
        <p:nvSpPr>
          <p:cNvPr id="33799" name="Text Box 7"/>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2.4.6. Which one of the following quantities is defined as the distance traveled divided by the elapsed time for the travel?</a:t>
            </a:r>
          </a:p>
          <a:p>
            <a:pPr marL="457200" indent="-457200"/>
            <a:endParaRPr lang="en-US"/>
          </a:p>
          <a:p>
            <a:pPr marL="457200" indent="-457200"/>
            <a:r>
              <a:rPr lang="en-US"/>
              <a:t>a)  average speed</a:t>
            </a:r>
          </a:p>
          <a:p>
            <a:pPr marL="457200" indent="-457200"/>
            <a:endParaRPr lang="en-US"/>
          </a:p>
          <a:p>
            <a:pPr marL="457200" indent="-457200"/>
            <a:r>
              <a:rPr lang="en-US"/>
              <a:t>b)  average velocity</a:t>
            </a:r>
          </a:p>
          <a:p>
            <a:pPr marL="457200" indent="-457200"/>
            <a:endParaRPr lang="en-US"/>
          </a:p>
          <a:p>
            <a:pPr marL="457200" indent="-457200"/>
            <a:r>
              <a:rPr lang="en-US"/>
              <a:t>c)  average acceleration</a:t>
            </a:r>
          </a:p>
          <a:p>
            <a:pPr marL="457200" indent="-457200"/>
            <a:endParaRPr lang="en-US"/>
          </a:p>
          <a:p>
            <a:pPr marL="457200" indent="-457200"/>
            <a:r>
              <a:rPr lang="en-US"/>
              <a:t>d)  instantaneous velocity</a:t>
            </a:r>
          </a:p>
          <a:p>
            <a:pPr marL="457200" indent="-457200"/>
            <a:endParaRPr lang="en-US"/>
          </a:p>
          <a:p>
            <a:pPr marL="457200" indent="-457200"/>
            <a:r>
              <a:rPr lang="en-US"/>
              <a:t>e)  instantaneous acceleration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2.4.7. The speedometer on a car’s dashboard measures which of the following quantities?</a:t>
            </a:r>
          </a:p>
          <a:p>
            <a:pPr marL="457200" indent="-457200"/>
            <a:endParaRPr lang="en-US"/>
          </a:p>
          <a:p>
            <a:pPr marL="457200" indent="-457200"/>
            <a:r>
              <a:rPr lang="en-US"/>
              <a:t>a)  average speed</a:t>
            </a:r>
          </a:p>
          <a:p>
            <a:pPr marL="457200" indent="-457200"/>
            <a:endParaRPr lang="en-US"/>
          </a:p>
          <a:p>
            <a:pPr marL="457200" indent="-457200"/>
            <a:r>
              <a:rPr lang="en-US"/>
              <a:t>b)  average velocity</a:t>
            </a:r>
          </a:p>
          <a:p>
            <a:pPr marL="457200" indent="-457200"/>
            <a:endParaRPr lang="en-US"/>
          </a:p>
          <a:p>
            <a:pPr marL="457200" indent="-457200"/>
            <a:r>
              <a:rPr lang="en-US"/>
              <a:t>c)  average acceleration</a:t>
            </a:r>
          </a:p>
          <a:p>
            <a:pPr marL="457200" indent="-457200"/>
            <a:endParaRPr lang="en-US"/>
          </a:p>
          <a:p>
            <a:pPr marL="457200" indent="-457200"/>
            <a:r>
              <a:rPr lang="en-US"/>
              <a:t>d)  instantaneous velocity</a:t>
            </a:r>
          </a:p>
          <a:p>
            <a:pPr marL="457200" indent="-457200"/>
            <a:endParaRPr lang="en-US"/>
          </a:p>
          <a:p>
            <a:pPr marL="457200" indent="-457200"/>
            <a:r>
              <a:rPr lang="en-US"/>
              <a:t>e)  instantaneous acceleration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ChangeArrowheads="1"/>
          </p:cNvSpPr>
          <p:nvPr/>
        </p:nvSpPr>
        <p:spPr bwMode="auto">
          <a:xfrm>
            <a:off x="152400" y="4114800"/>
            <a:ext cx="3352800" cy="609600"/>
          </a:xfrm>
          <a:prstGeom prst="rect">
            <a:avLst/>
          </a:prstGeom>
          <a:noFill/>
          <a:ln w="38100">
            <a:solidFill>
              <a:srgbClr val="FF6600"/>
            </a:solidFill>
            <a:miter lim="800000"/>
            <a:headEnd/>
            <a:tailEnd/>
          </a:ln>
          <a:effectLst/>
        </p:spPr>
        <p:txBody>
          <a:bodyPr wrap="none" anchor="ctr"/>
          <a:lstStyle/>
          <a:p>
            <a:endParaRPr lang="en-US"/>
          </a:p>
        </p:txBody>
      </p:sp>
      <p:sp>
        <p:nvSpPr>
          <p:cNvPr id="31748" name="Text Box 4"/>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2.4.7. The speedometer on a car’s dashboard measures which of the following quantities?</a:t>
            </a:r>
          </a:p>
          <a:p>
            <a:pPr marL="457200" indent="-457200"/>
            <a:endParaRPr lang="en-US"/>
          </a:p>
          <a:p>
            <a:pPr marL="457200" indent="-457200"/>
            <a:r>
              <a:rPr lang="en-US"/>
              <a:t>a)  average speed</a:t>
            </a:r>
          </a:p>
          <a:p>
            <a:pPr marL="457200" indent="-457200"/>
            <a:endParaRPr lang="en-US"/>
          </a:p>
          <a:p>
            <a:pPr marL="457200" indent="-457200"/>
            <a:r>
              <a:rPr lang="en-US"/>
              <a:t>b)  average velocity</a:t>
            </a:r>
          </a:p>
          <a:p>
            <a:pPr marL="457200" indent="-457200"/>
            <a:endParaRPr lang="en-US"/>
          </a:p>
          <a:p>
            <a:pPr marL="457200" indent="-457200"/>
            <a:r>
              <a:rPr lang="en-US"/>
              <a:t>c)  average acceleration</a:t>
            </a:r>
          </a:p>
          <a:p>
            <a:pPr marL="457200" indent="-457200"/>
            <a:endParaRPr lang="en-US"/>
          </a:p>
          <a:p>
            <a:pPr marL="457200" indent="-457200"/>
            <a:r>
              <a:rPr lang="en-US"/>
              <a:t>d)  instantaneous velocity</a:t>
            </a:r>
          </a:p>
          <a:p>
            <a:pPr marL="457200" indent="-457200"/>
            <a:endParaRPr lang="en-US"/>
          </a:p>
          <a:p>
            <a:pPr marL="457200" indent="-457200"/>
            <a:r>
              <a:rPr lang="en-US"/>
              <a:t>e)  instantaneous acceleration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3"/>
          <p:cNvSpPr txBox="1">
            <a:spLocks noChangeArrowheads="1"/>
          </p:cNvSpPr>
          <p:nvPr/>
        </p:nvSpPr>
        <p:spPr bwMode="auto">
          <a:xfrm>
            <a:off x="152400" y="914400"/>
            <a:ext cx="8839200" cy="1187450"/>
          </a:xfrm>
          <a:prstGeom prst="rect">
            <a:avLst/>
          </a:prstGeom>
          <a:noFill/>
          <a:ln w="9525">
            <a:noFill/>
            <a:miter lim="800000"/>
            <a:headEnd/>
            <a:tailEnd/>
          </a:ln>
          <a:effectLst/>
        </p:spPr>
        <p:txBody>
          <a:bodyPr>
            <a:spAutoFit/>
          </a:bodyPr>
          <a:lstStyle/>
          <a:p>
            <a:pPr marL="457200" indent="-457200"/>
            <a:r>
              <a:rPr lang="en-US"/>
              <a:t>2.5.1. Which one of the following position versus time graphs depicts an object moving with a negative constant velocity?</a:t>
            </a:r>
          </a:p>
          <a:p>
            <a:pPr marL="457200" indent="-457200"/>
            <a:endParaRPr lang="en-US"/>
          </a:p>
        </p:txBody>
      </p:sp>
      <p:pic>
        <p:nvPicPr>
          <p:cNvPr id="30724" name="Picture 4" descr="rq020501"/>
          <p:cNvPicPr>
            <a:picLocks noChangeAspect="1" noChangeArrowheads="1"/>
          </p:cNvPicPr>
          <p:nvPr/>
        </p:nvPicPr>
        <p:blipFill>
          <a:blip r:embed="rId2" cstate="print"/>
          <a:srcRect/>
          <a:stretch>
            <a:fillRect/>
          </a:stretch>
        </p:blipFill>
        <p:spPr bwMode="auto">
          <a:xfrm>
            <a:off x="838200" y="1752600"/>
            <a:ext cx="6781800" cy="1560513"/>
          </a:xfrm>
          <a:prstGeom prst="rect">
            <a:avLst/>
          </a:prstGeom>
          <a:noFill/>
        </p:spPr>
      </p:pic>
      <p:pic>
        <p:nvPicPr>
          <p:cNvPr id="30725" name="Picture 5" descr="rq020502"/>
          <p:cNvPicPr>
            <a:picLocks noChangeAspect="1" noChangeArrowheads="1"/>
          </p:cNvPicPr>
          <p:nvPr/>
        </p:nvPicPr>
        <p:blipFill>
          <a:blip r:embed="rId3" cstate="print"/>
          <a:srcRect/>
          <a:stretch>
            <a:fillRect/>
          </a:stretch>
        </p:blipFill>
        <p:spPr bwMode="auto">
          <a:xfrm>
            <a:off x="838200" y="3352800"/>
            <a:ext cx="6858000" cy="1611313"/>
          </a:xfrm>
          <a:prstGeom prst="rect">
            <a:avLst/>
          </a:prstGeom>
          <a:noFill/>
        </p:spPr>
      </p:pic>
      <p:pic>
        <p:nvPicPr>
          <p:cNvPr id="30726" name="Picture 6" descr="rq020503"/>
          <p:cNvPicPr>
            <a:picLocks noChangeAspect="1" noChangeArrowheads="1"/>
          </p:cNvPicPr>
          <p:nvPr/>
        </p:nvPicPr>
        <p:blipFill>
          <a:blip r:embed="rId4" cstate="print"/>
          <a:srcRect/>
          <a:stretch>
            <a:fillRect/>
          </a:stretch>
        </p:blipFill>
        <p:spPr bwMode="auto">
          <a:xfrm>
            <a:off x="838200" y="4876800"/>
            <a:ext cx="3581400" cy="1716088"/>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52400" y="914400"/>
            <a:ext cx="8839200" cy="1187450"/>
          </a:xfrm>
          <a:prstGeom prst="rect">
            <a:avLst/>
          </a:prstGeom>
          <a:noFill/>
          <a:ln w="9525">
            <a:noFill/>
            <a:miter lim="800000"/>
            <a:headEnd/>
            <a:tailEnd/>
          </a:ln>
          <a:effectLst/>
        </p:spPr>
        <p:txBody>
          <a:bodyPr>
            <a:spAutoFit/>
          </a:bodyPr>
          <a:lstStyle/>
          <a:p>
            <a:pPr marL="457200" indent="-457200"/>
            <a:r>
              <a:rPr lang="en-US"/>
              <a:t>2.5.1. Which one of the following position versus time graphs depicts an object moving with a negative constant velocity?</a:t>
            </a:r>
          </a:p>
          <a:p>
            <a:pPr marL="457200" indent="-457200"/>
            <a:endParaRPr lang="en-US"/>
          </a:p>
        </p:txBody>
      </p:sp>
      <p:pic>
        <p:nvPicPr>
          <p:cNvPr id="57347" name="Picture 3" descr="rq020501"/>
          <p:cNvPicPr>
            <a:picLocks noChangeAspect="1" noChangeArrowheads="1"/>
          </p:cNvPicPr>
          <p:nvPr/>
        </p:nvPicPr>
        <p:blipFill>
          <a:blip r:embed="rId2" cstate="print"/>
          <a:srcRect/>
          <a:stretch>
            <a:fillRect/>
          </a:stretch>
        </p:blipFill>
        <p:spPr bwMode="auto">
          <a:xfrm>
            <a:off x="838200" y="1752600"/>
            <a:ext cx="6781800" cy="1560513"/>
          </a:xfrm>
          <a:prstGeom prst="rect">
            <a:avLst/>
          </a:prstGeom>
          <a:noFill/>
        </p:spPr>
      </p:pic>
      <p:pic>
        <p:nvPicPr>
          <p:cNvPr id="57348" name="Picture 4" descr="rq020502"/>
          <p:cNvPicPr>
            <a:picLocks noChangeAspect="1" noChangeArrowheads="1"/>
          </p:cNvPicPr>
          <p:nvPr/>
        </p:nvPicPr>
        <p:blipFill>
          <a:blip r:embed="rId3" cstate="print"/>
          <a:srcRect/>
          <a:stretch>
            <a:fillRect/>
          </a:stretch>
        </p:blipFill>
        <p:spPr bwMode="auto">
          <a:xfrm>
            <a:off x="838200" y="3352800"/>
            <a:ext cx="6858000" cy="1611313"/>
          </a:xfrm>
          <a:prstGeom prst="rect">
            <a:avLst/>
          </a:prstGeom>
          <a:noFill/>
        </p:spPr>
      </p:pic>
      <p:pic>
        <p:nvPicPr>
          <p:cNvPr id="57349" name="Picture 5" descr="rq020503"/>
          <p:cNvPicPr>
            <a:picLocks noChangeAspect="1" noChangeArrowheads="1"/>
          </p:cNvPicPr>
          <p:nvPr/>
        </p:nvPicPr>
        <p:blipFill>
          <a:blip r:embed="rId4" cstate="print"/>
          <a:srcRect/>
          <a:stretch>
            <a:fillRect/>
          </a:stretch>
        </p:blipFill>
        <p:spPr bwMode="auto">
          <a:xfrm>
            <a:off x="838200" y="4876800"/>
            <a:ext cx="3581400" cy="1716088"/>
          </a:xfrm>
          <a:prstGeom prst="rect">
            <a:avLst/>
          </a:prstGeom>
          <a:noFill/>
        </p:spPr>
      </p:pic>
      <p:sp>
        <p:nvSpPr>
          <p:cNvPr id="57350" name="Rectangle 6"/>
          <p:cNvSpPr>
            <a:spLocks noChangeArrowheads="1"/>
          </p:cNvSpPr>
          <p:nvPr/>
        </p:nvSpPr>
        <p:spPr bwMode="auto">
          <a:xfrm>
            <a:off x="762000" y="3352800"/>
            <a:ext cx="3503613" cy="1562100"/>
          </a:xfrm>
          <a:prstGeom prst="rect">
            <a:avLst/>
          </a:prstGeom>
          <a:noFill/>
          <a:ln w="38100">
            <a:solidFill>
              <a:srgbClr val="FF6600"/>
            </a:solidFill>
            <a:miter lim="800000"/>
            <a:headEnd/>
            <a:tailEnd/>
          </a:ln>
          <a:effectLst/>
        </p:spPr>
        <p:txBody>
          <a:bodyPr wrap="none" anchor="ct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2.5.2. Which one of the following quantities can be determined from the slope of a position versus time graph for an object in motion?</a:t>
            </a:r>
          </a:p>
          <a:p>
            <a:pPr marL="457200" indent="-457200"/>
            <a:endParaRPr lang="en-US"/>
          </a:p>
          <a:p>
            <a:pPr marL="457200" indent="-457200"/>
            <a:r>
              <a:rPr lang="en-US"/>
              <a:t>a)  position</a:t>
            </a:r>
          </a:p>
          <a:p>
            <a:pPr marL="457200" indent="-457200"/>
            <a:endParaRPr lang="en-US"/>
          </a:p>
          <a:p>
            <a:pPr marL="457200" indent="-457200"/>
            <a:r>
              <a:rPr lang="en-US"/>
              <a:t>b)  velocity</a:t>
            </a:r>
          </a:p>
          <a:p>
            <a:pPr marL="457200" indent="-457200"/>
            <a:endParaRPr lang="en-US"/>
          </a:p>
          <a:p>
            <a:pPr marL="457200" indent="-457200"/>
            <a:r>
              <a:rPr lang="en-US"/>
              <a:t>c)  acceleration</a:t>
            </a:r>
          </a:p>
          <a:p>
            <a:pPr marL="457200" indent="-457200"/>
            <a:endParaRPr lang="en-US"/>
          </a:p>
          <a:p>
            <a:pPr marL="457200" indent="-457200"/>
            <a:r>
              <a:rPr lang="en-US"/>
              <a:t>d)  distance traveled</a:t>
            </a:r>
          </a:p>
          <a:p>
            <a:pPr marL="457200" indent="-457200"/>
            <a:endParaRPr lang="en-US"/>
          </a:p>
          <a:p>
            <a:pPr marL="457200" indent="-457200"/>
            <a:r>
              <a:rPr lang="en-US"/>
              <a:t>e)  displacement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52400" y="2743200"/>
            <a:ext cx="1752600" cy="609600"/>
          </a:xfrm>
          <a:prstGeom prst="rect">
            <a:avLst/>
          </a:prstGeom>
          <a:noFill/>
          <a:ln w="38100">
            <a:solidFill>
              <a:srgbClr val="FF6600"/>
            </a:solidFill>
            <a:miter lim="800000"/>
            <a:headEnd/>
            <a:tailEnd/>
          </a:ln>
          <a:effectLst/>
        </p:spPr>
        <p:txBody>
          <a:bodyPr wrap="none" anchor="ctr"/>
          <a:lstStyle/>
          <a:p>
            <a:endParaRPr lang="en-US"/>
          </a:p>
        </p:txBody>
      </p:sp>
      <p:sp>
        <p:nvSpPr>
          <p:cNvPr id="37892" name="Text Box 4"/>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2.5.2. Which one of the following quantities can be determined from the slope of a position versus time graph for an object in motion?</a:t>
            </a:r>
          </a:p>
          <a:p>
            <a:pPr marL="457200" indent="-457200"/>
            <a:endParaRPr lang="en-US"/>
          </a:p>
          <a:p>
            <a:pPr marL="457200" indent="-457200"/>
            <a:r>
              <a:rPr lang="en-US"/>
              <a:t>a)  position</a:t>
            </a:r>
          </a:p>
          <a:p>
            <a:pPr marL="457200" indent="-457200"/>
            <a:endParaRPr lang="en-US"/>
          </a:p>
          <a:p>
            <a:pPr marL="457200" indent="-457200"/>
            <a:r>
              <a:rPr lang="en-US"/>
              <a:t>b)  velocity</a:t>
            </a:r>
          </a:p>
          <a:p>
            <a:pPr marL="457200" indent="-457200"/>
            <a:endParaRPr lang="en-US"/>
          </a:p>
          <a:p>
            <a:pPr marL="457200" indent="-457200"/>
            <a:r>
              <a:rPr lang="en-US"/>
              <a:t>c)  acceleration</a:t>
            </a:r>
          </a:p>
          <a:p>
            <a:pPr marL="457200" indent="-457200"/>
            <a:endParaRPr lang="en-US"/>
          </a:p>
          <a:p>
            <a:pPr marL="457200" indent="-457200"/>
            <a:r>
              <a:rPr lang="en-US"/>
              <a:t>d)  distance traveled</a:t>
            </a:r>
          </a:p>
          <a:p>
            <a:pPr marL="457200" indent="-457200"/>
            <a:endParaRPr lang="en-US"/>
          </a:p>
          <a:p>
            <a:pPr marL="457200" indent="-457200"/>
            <a:r>
              <a:rPr lang="en-US"/>
              <a:t>e)  displacement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152400" y="4267200"/>
            <a:ext cx="8458200" cy="762000"/>
          </a:xfrm>
          <a:prstGeom prst="rect">
            <a:avLst/>
          </a:prstGeom>
          <a:noFill/>
          <a:ln w="38100">
            <a:solidFill>
              <a:srgbClr val="FF6600"/>
            </a:solidFill>
            <a:miter lim="800000"/>
            <a:headEnd/>
            <a:tailEnd/>
          </a:ln>
          <a:effectLst/>
        </p:spPr>
        <p:txBody>
          <a:bodyPr wrap="none" anchor="ctr"/>
          <a:lstStyle/>
          <a:p>
            <a:endParaRPr lang="en-US"/>
          </a:p>
        </p:txBody>
      </p:sp>
      <p:sp>
        <p:nvSpPr>
          <p:cNvPr id="5125" name="Text Box 5"/>
          <p:cNvSpPr txBox="1">
            <a:spLocks noChangeArrowheads="1"/>
          </p:cNvSpPr>
          <p:nvPr/>
        </p:nvSpPr>
        <p:spPr bwMode="auto">
          <a:xfrm>
            <a:off x="152400" y="914400"/>
            <a:ext cx="8839200" cy="5116513"/>
          </a:xfrm>
          <a:prstGeom prst="rect">
            <a:avLst/>
          </a:prstGeom>
          <a:noFill/>
          <a:ln w="9525">
            <a:noFill/>
            <a:miter lim="800000"/>
            <a:headEnd/>
            <a:tailEnd/>
          </a:ln>
          <a:effectLst/>
        </p:spPr>
        <p:txBody>
          <a:bodyPr>
            <a:spAutoFit/>
          </a:bodyPr>
          <a:lstStyle/>
          <a:p>
            <a:pPr marL="457200" indent="-457200"/>
            <a:r>
              <a:rPr lang="en-US" sz="2200"/>
              <a:t>2.2.1. Which one of the following situations is not one of the restrictions placed on the general properties of motion as described in the text?</a:t>
            </a:r>
          </a:p>
          <a:p>
            <a:pPr marL="457200" indent="-457200"/>
            <a:endParaRPr lang="en-US" sz="2200"/>
          </a:p>
          <a:p>
            <a:pPr marL="457200" indent="-457200"/>
            <a:r>
              <a:rPr lang="en-US" sz="2200"/>
              <a:t>a)  The motion may be in a straight line.</a:t>
            </a:r>
          </a:p>
          <a:p>
            <a:pPr marL="457200" indent="-457200"/>
            <a:endParaRPr lang="en-US" sz="2200"/>
          </a:p>
          <a:p>
            <a:pPr marL="457200" indent="-457200"/>
            <a:r>
              <a:rPr lang="en-US" sz="2200"/>
              <a:t>b)  A car that is traveling at 21 m/s due west is a good example of a particle that can be described by the equations given in Chapter 2 of the text.</a:t>
            </a:r>
          </a:p>
          <a:p>
            <a:pPr marL="457200" indent="-457200"/>
            <a:endParaRPr lang="en-US" sz="2200"/>
          </a:p>
          <a:p>
            <a:pPr marL="457200" indent="-457200"/>
            <a:r>
              <a:rPr lang="en-US" sz="2200"/>
              <a:t>c)  Forces may cause motion or change the motion.</a:t>
            </a:r>
          </a:p>
          <a:p>
            <a:pPr marL="457200" indent="-457200"/>
            <a:endParaRPr lang="en-US" sz="2200"/>
          </a:p>
          <a:p>
            <a:pPr marL="457200" indent="-457200"/>
            <a:r>
              <a:rPr lang="en-US" sz="2200"/>
              <a:t>d)  A tumbleweed is a good example of a particle that can be described by the equations given in Chapter 2 of the text.</a:t>
            </a:r>
          </a:p>
          <a:p>
            <a:pPr marL="457200" indent="-457200"/>
            <a:endParaRPr lang="en-US" sz="2200"/>
          </a:p>
          <a:p>
            <a:pPr marL="457200" indent="-457200"/>
            <a:r>
              <a:rPr lang="en-US" sz="2200"/>
              <a:t>e)  A moving object is either a particle or something that moves like a particle.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2.5.3. Complete the following statement: For an object moving at constant velocity, the distance traveled</a:t>
            </a:r>
          </a:p>
          <a:p>
            <a:pPr marL="457200" indent="-457200"/>
            <a:endParaRPr lang="en-US"/>
          </a:p>
          <a:p>
            <a:pPr marL="457200" indent="-457200"/>
            <a:r>
              <a:rPr lang="en-US"/>
              <a:t>a)  increases for each second that the object moves.</a:t>
            </a:r>
          </a:p>
          <a:p>
            <a:pPr marL="457200" indent="-457200"/>
            <a:endParaRPr lang="en-US"/>
          </a:p>
          <a:p>
            <a:pPr marL="457200" indent="-457200"/>
            <a:r>
              <a:rPr lang="en-US"/>
              <a:t>b)  is the same regardless of the time that the object moves.</a:t>
            </a:r>
          </a:p>
          <a:p>
            <a:pPr marL="457200" indent="-457200"/>
            <a:endParaRPr lang="en-US"/>
          </a:p>
          <a:p>
            <a:pPr marL="457200" indent="-457200"/>
            <a:r>
              <a:rPr lang="en-US"/>
              <a:t>c)  is the same for each second that the object moves.</a:t>
            </a:r>
          </a:p>
          <a:p>
            <a:pPr marL="457200" indent="-457200"/>
            <a:endParaRPr lang="en-US"/>
          </a:p>
          <a:p>
            <a:pPr marL="457200" indent="-457200"/>
            <a:r>
              <a:rPr lang="en-US"/>
              <a:t>d)  cannot be determined, even if the elapsed time is known.</a:t>
            </a:r>
          </a:p>
          <a:p>
            <a:pPr marL="457200" indent="-457200"/>
            <a:endParaRPr lang="en-US"/>
          </a:p>
          <a:p>
            <a:pPr marL="457200" indent="-457200"/>
            <a:r>
              <a:rPr lang="en-US"/>
              <a:t>e)  decreases for each second that the object moves.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152400" y="3352800"/>
            <a:ext cx="6781800" cy="685800"/>
          </a:xfrm>
          <a:prstGeom prst="rect">
            <a:avLst/>
          </a:prstGeom>
          <a:noFill/>
          <a:ln w="38100">
            <a:solidFill>
              <a:srgbClr val="FF6600"/>
            </a:solidFill>
            <a:miter lim="800000"/>
            <a:headEnd/>
            <a:tailEnd/>
          </a:ln>
          <a:effectLst/>
        </p:spPr>
        <p:txBody>
          <a:bodyPr wrap="none" anchor="ctr"/>
          <a:lstStyle/>
          <a:p>
            <a:endParaRPr lang="en-US"/>
          </a:p>
        </p:txBody>
      </p:sp>
      <p:sp>
        <p:nvSpPr>
          <p:cNvPr id="38916" name="Text Box 4"/>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2.5.3. Complete the following statement: For an object moving at constant velocity, the distance traveled</a:t>
            </a:r>
          </a:p>
          <a:p>
            <a:pPr marL="457200" indent="-457200"/>
            <a:endParaRPr lang="en-US"/>
          </a:p>
          <a:p>
            <a:pPr marL="457200" indent="-457200"/>
            <a:r>
              <a:rPr lang="en-US"/>
              <a:t>a)  increases for each second that the object moves.</a:t>
            </a:r>
          </a:p>
          <a:p>
            <a:pPr marL="457200" indent="-457200"/>
            <a:endParaRPr lang="en-US"/>
          </a:p>
          <a:p>
            <a:pPr marL="457200" indent="-457200"/>
            <a:r>
              <a:rPr lang="en-US"/>
              <a:t>b)  is the same regardless of the time that the object moves.</a:t>
            </a:r>
          </a:p>
          <a:p>
            <a:pPr marL="457200" indent="-457200"/>
            <a:endParaRPr lang="en-US"/>
          </a:p>
          <a:p>
            <a:pPr marL="457200" indent="-457200"/>
            <a:r>
              <a:rPr lang="en-US"/>
              <a:t>c)  is the same for each second that the object moves.</a:t>
            </a:r>
          </a:p>
          <a:p>
            <a:pPr marL="457200" indent="-457200"/>
            <a:endParaRPr lang="en-US"/>
          </a:p>
          <a:p>
            <a:pPr marL="457200" indent="-457200"/>
            <a:r>
              <a:rPr lang="en-US"/>
              <a:t>d)  cannot be determined, even if the elapsed time is known.</a:t>
            </a:r>
          </a:p>
          <a:p>
            <a:pPr marL="457200" indent="-457200"/>
            <a:endParaRPr lang="en-US"/>
          </a:p>
          <a:p>
            <a:pPr marL="457200" indent="-457200"/>
            <a:r>
              <a:rPr lang="en-US"/>
              <a:t>e)  decreases for each second that the object moves.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2.5.4. dog is walking along a street.  As the dog moves, a graph is made of its position on the vertical axis with the elapsed time on the horizontal axis.   The slope of the curve is determined at some point on the graph.  The slope of this curve is a measurement of which of the following parameters?</a:t>
            </a:r>
          </a:p>
          <a:p>
            <a:pPr marL="457200" indent="-457200"/>
            <a:endParaRPr lang="en-US"/>
          </a:p>
          <a:p>
            <a:pPr marL="457200" indent="-457200"/>
            <a:r>
              <a:rPr lang="en-US"/>
              <a:t>a)  the dog’s instantaneous velocity</a:t>
            </a:r>
          </a:p>
          <a:p>
            <a:pPr marL="457200" indent="-457200"/>
            <a:endParaRPr lang="en-US"/>
          </a:p>
          <a:p>
            <a:pPr marL="457200" indent="-457200"/>
            <a:r>
              <a:rPr lang="en-US"/>
              <a:t>b)  the dog’s acceleration</a:t>
            </a:r>
          </a:p>
          <a:p>
            <a:pPr marL="457200" indent="-457200"/>
            <a:endParaRPr lang="en-US"/>
          </a:p>
          <a:p>
            <a:pPr marL="457200" indent="-457200"/>
            <a:r>
              <a:rPr lang="en-US"/>
              <a:t>c)  the dog’s speed</a:t>
            </a:r>
          </a:p>
          <a:p>
            <a:pPr marL="457200" indent="-457200"/>
            <a:endParaRPr lang="en-US"/>
          </a:p>
          <a:p>
            <a:pPr marL="457200" indent="-457200"/>
            <a:r>
              <a:rPr lang="en-US"/>
              <a:t>d)  the dog’s average velocity</a:t>
            </a:r>
          </a:p>
          <a:p>
            <a:pPr marL="457200" indent="-457200"/>
            <a:endParaRPr lang="en-US"/>
          </a:p>
          <a:p>
            <a:pPr marL="457200" indent="-457200"/>
            <a:r>
              <a:rPr lang="en-US"/>
              <a:t>e)  the elapsed time for the dog’s walk</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52400" y="3048000"/>
            <a:ext cx="4572000" cy="609600"/>
          </a:xfrm>
          <a:prstGeom prst="rect">
            <a:avLst/>
          </a:prstGeom>
          <a:noFill/>
          <a:ln w="38100">
            <a:solidFill>
              <a:srgbClr val="FF6600"/>
            </a:solidFill>
            <a:miter lim="800000"/>
            <a:headEnd/>
            <a:tailEnd/>
          </a:ln>
          <a:effectLst/>
        </p:spPr>
        <p:txBody>
          <a:bodyPr wrap="none" anchor="ctr"/>
          <a:lstStyle/>
          <a:p>
            <a:endParaRPr lang="en-US"/>
          </a:p>
        </p:txBody>
      </p:sp>
      <p:sp>
        <p:nvSpPr>
          <p:cNvPr id="39940" name="Text Box 4"/>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2.5.4. dog is walking along a street.  As the dog moves, a graph is made of its position on the vertical axis with the elapsed time on the horizontal axis.   The slope of the curve is determined at some point on the graph.  The slope of this curve is a measurement of which of the following parameters?</a:t>
            </a:r>
          </a:p>
          <a:p>
            <a:pPr marL="457200" indent="-457200"/>
            <a:endParaRPr lang="en-US"/>
          </a:p>
          <a:p>
            <a:pPr marL="457200" indent="-457200"/>
            <a:r>
              <a:rPr lang="en-US"/>
              <a:t>a)  the dog’s instantaneous velocity</a:t>
            </a:r>
          </a:p>
          <a:p>
            <a:pPr marL="457200" indent="-457200"/>
            <a:endParaRPr lang="en-US"/>
          </a:p>
          <a:p>
            <a:pPr marL="457200" indent="-457200"/>
            <a:r>
              <a:rPr lang="en-US"/>
              <a:t>b)  the dog’s acceleration</a:t>
            </a:r>
          </a:p>
          <a:p>
            <a:pPr marL="457200" indent="-457200"/>
            <a:endParaRPr lang="en-US"/>
          </a:p>
          <a:p>
            <a:pPr marL="457200" indent="-457200"/>
            <a:r>
              <a:rPr lang="en-US"/>
              <a:t>c)  the dog’s speed</a:t>
            </a:r>
          </a:p>
          <a:p>
            <a:pPr marL="457200" indent="-457200"/>
            <a:endParaRPr lang="en-US"/>
          </a:p>
          <a:p>
            <a:pPr marL="457200" indent="-457200"/>
            <a:r>
              <a:rPr lang="en-US"/>
              <a:t>d)  the dog’s average velocity</a:t>
            </a:r>
          </a:p>
          <a:p>
            <a:pPr marL="457200" indent="-457200"/>
            <a:endParaRPr lang="en-US"/>
          </a:p>
          <a:p>
            <a:pPr marL="457200" indent="-457200"/>
            <a:r>
              <a:rPr lang="en-US"/>
              <a:t>e)  the elapsed time for the dog’s walk</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2.5.5. Starting from rest, a particle that is confined to move along a straight line is accelerated at a rate of 5.0 m/s</a:t>
            </a:r>
            <a:r>
              <a:rPr lang="en-US" baseline="30000"/>
              <a:t>2</a:t>
            </a:r>
            <a:r>
              <a:rPr lang="en-US"/>
              <a:t>.  Which one of the following statements concerning the slope of the position versus time graph for this particle is true?</a:t>
            </a:r>
          </a:p>
          <a:p>
            <a:pPr marL="457200" indent="-457200"/>
            <a:endParaRPr lang="en-US"/>
          </a:p>
          <a:p>
            <a:pPr marL="457200" indent="-457200"/>
            <a:r>
              <a:rPr lang="en-US"/>
              <a:t>a)  The slope has a constant value of 5.0 m/s.</a:t>
            </a:r>
          </a:p>
          <a:p>
            <a:pPr marL="457200" indent="-457200"/>
            <a:endParaRPr lang="en-US"/>
          </a:p>
          <a:p>
            <a:pPr marL="457200" indent="-457200"/>
            <a:r>
              <a:rPr lang="en-US"/>
              <a:t>b)  The slope has a constant value of 5.0 m/s</a:t>
            </a:r>
            <a:r>
              <a:rPr lang="en-US" baseline="30000"/>
              <a:t>2</a:t>
            </a:r>
            <a:r>
              <a:rPr lang="en-US"/>
              <a:t>.</a:t>
            </a:r>
          </a:p>
          <a:p>
            <a:pPr marL="457200" indent="-457200"/>
            <a:endParaRPr lang="en-US"/>
          </a:p>
          <a:p>
            <a:pPr marL="457200" indent="-457200"/>
            <a:r>
              <a:rPr lang="en-US"/>
              <a:t>c)  The slope is both constant and negative.</a:t>
            </a:r>
          </a:p>
          <a:p>
            <a:pPr marL="457200" indent="-457200"/>
            <a:endParaRPr lang="en-US"/>
          </a:p>
          <a:p>
            <a:pPr marL="457200" indent="-457200"/>
            <a:r>
              <a:rPr lang="en-US"/>
              <a:t>d)  The slope is not constant and increases with increasing time.  </a:t>
            </a:r>
          </a:p>
          <a:p>
            <a:pPr marL="457200" indent="-457200"/>
            <a:endParaRPr lang="en-US"/>
          </a:p>
          <a:p>
            <a:pPr marL="457200" indent="-457200"/>
            <a:r>
              <a:rPr lang="en-US"/>
              <a:t>e)  The slope is not constant and decreases with increasing time.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152400" y="4876800"/>
            <a:ext cx="8001000" cy="609600"/>
          </a:xfrm>
          <a:prstGeom prst="rect">
            <a:avLst/>
          </a:prstGeom>
          <a:noFill/>
          <a:ln w="38100">
            <a:solidFill>
              <a:srgbClr val="FF6600"/>
            </a:solidFill>
            <a:miter lim="800000"/>
            <a:headEnd/>
            <a:tailEnd/>
          </a:ln>
          <a:effectLst/>
        </p:spPr>
        <p:txBody>
          <a:bodyPr wrap="none" anchor="ctr"/>
          <a:lstStyle/>
          <a:p>
            <a:endParaRPr lang="en-US"/>
          </a:p>
        </p:txBody>
      </p:sp>
      <p:sp>
        <p:nvSpPr>
          <p:cNvPr id="40964" name="Text Box 4"/>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2.5.5. Starting from rest, a particle that is confined to move along a straight line is accelerated at a rate of 5.0 m/s</a:t>
            </a:r>
            <a:r>
              <a:rPr lang="en-US" baseline="30000"/>
              <a:t>2</a:t>
            </a:r>
            <a:r>
              <a:rPr lang="en-US"/>
              <a:t>.  Which one of the following statements concerning the slope of the position versus time graph for this particle is true?</a:t>
            </a:r>
          </a:p>
          <a:p>
            <a:pPr marL="457200" indent="-457200"/>
            <a:endParaRPr lang="en-US"/>
          </a:p>
          <a:p>
            <a:pPr marL="457200" indent="-457200"/>
            <a:r>
              <a:rPr lang="en-US"/>
              <a:t>a)  The slope has a constant value of 5.0 m/s.</a:t>
            </a:r>
          </a:p>
          <a:p>
            <a:pPr marL="457200" indent="-457200"/>
            <a:endParaRPr lang="en-US"/>
          </a:p>
          <a:p>
            <a:pPr marL="457200" indent="-457200"/>
            <a:r>
              <a:rPr lang="en-US"/>
              <a:t>b)  The slope has a constant value of 5.0 m/s</a:t>
            </a:r>
            <a:r>
              <a:rPr lang="en-US" baseline="30000"/>
              <a:t>2</a:t>
            </a:r>
            <a:r>
              <a:rPr lang="en-US"/>
              <a:t>.</a:t>
            </a:r>
          </a:p>
          <a:p>
            <a:pPr marL="457200" indent="-457200"/>
            <a:endParaRPr lang="en-US"/>
          </a:p>
          <a:p>
            <a:pPr marL="457200" indent="-457200"/>
            <a:r>
              <a:rPr lang="en-US"/>
              <a:t>c)  The slope is both constant and negative.</a:t>
            </a:r>
          </a:p>
          <a:p>
            <a:pPr marL="457200" indent="-457200"/>
            <a:endParaRPr lang="en-US"/>
          </a:p>
          <a:p>
            <a:pPr marL="457200" indent="-457200"/>
            <a:r>
              <a:rPr lang="en-US"/>
              <a:t>d)  The slope is not constant and increases with increasing time.  </a:t>
            </a:r>
          </a:p>
          <a:p>
            <a:pPr marL="457200" indent="-457200"/>
            <a:endParaRPr lang="en-US"/>
          </a:p>
          <a:p>
            <a:pPr marL="457200" indent="-457200"/>
            <a:r>
              <a:rPr lang="en-US"/>
              <a:t>e)  The slope is not constant and decreases with increasing time.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2.6.1. Which one of the following quantities can be determined from the slope of a velocity versus time graph for an object in motion?</a:t>
            </a:r>
          </a:p>
          <a:p>
            <a:pPr marL="457200" indent="-457200"/>
            <a:endParaRPr lang="en-US"/>
          </a:p>
          <a:p>
            <a:pPr marL="457200" indent="-457200"/>
            <a:r>
              <a:rPr lang="en-US"/>
              <a:t>a)  position</a:t>
            </a:r>
          </a:p>
          <a:p>
            <a:pPr marL="457200" indent="-457200"/>
            <a:endParaRPr lang="en-US"/>
          </a:p>
          <a:p>
            <a:pPr marL="457200" indent="-457200"/>
            <a:r>
              <a:rPr lang="en-US"/>
              <a:t>b)  velocity</a:t>
            </a:r>
          </a:p>
          <a:p>
            <a:pPr marL="457200" indent="-457200"/>
            <a:endParaRPr lang="en-US"/>
          </a:p>
          <a:p>
            <a:pPr marL="457200" indent="-457200"/>
            <a:r>
              <a:rPr lang="en-US"/>
              <a:t>c)  acceleration</a:t>
            </a:r>
          </a:p>
          <a:p>
            <a:pPr marL="457200" indent="-457200"/>
            <a:endParaRPr lang="en-US"/>
          </a:p>
          <a:p>
            <a:pPr marL="457200" indent="-457200"/>
            <a:r>
              <a:rPr lang="en-US"/>
              <a:t>d)  distance traveled</a:t>
            </a:r>
          </a:p>
          <a:p>
            <a:pPr marL="457200" indent="-457200"/>
            <a:endParaRPr lang="en-US"/>
          </a:p>
          <a:p>
            <a:pPr marL="457200" indent="-457200"/>
            <a:r>
              <a:rPr lang="en-US"/>
              <a:t>e)  displacement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152400" y="3429000"/>
            <a:ext cx="2133600" cy="609600"/>
          </a:xfrm>
          <a:prstGeom prst="rect">
            <a:avLst/>
          </a:prstGeom>
          <a:noFill/>
          <a:ln w="38100">
            <a:solidFill>
              <a:srgbClr val="FF6600"/>
            </a:solidFill>
            <a:miter lim="800000"/>
            <a:headEnd/>
            <a:tailEnd/>
          </a:ln>
          <a:effectLst/>
        </p:spPr>
        <p:txBody>
          <a:bodyPr wrap="none" anchor="ctr"/>
          <a:lstStyle/>
          <a:p>
            <a:endParaRPr lang="en-US"/>
          </a:p>
        </p:txBody>
      </p:sp>
      <p:sp>
        <p:nvSpPr>
          <p:cNvPr id="41990" name="Text Box 6"/>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2.6.1. Which one of the following quantities can be determined from the slope of a velocity versus time graph for an object in motion?</a:t>
            </a:r>
          </a:p>
          <a:p>
            <a:pPr marL="457200" indent="-457200"/>
            <a:endParaRPr lang="en-US"/>
          </a:p>
          <a:p>
            <a:pPr marL="457200" indent="-457200"/>
            <a:r>
              <a:rPr lang="en-US"/>
              <a:t>a)  position</a:t>
            </a:r>
          </a:p>
          <a:p>
            <a:pPr marL="457200" indent="-457200"/>
            <a:endParaRPr lang="en-US"/>
          </a:p>
          <a:p>
            <a:pPr marL="457200" indent="-457200"/>
            <a:r>
              <a:rPr lang="en-US"/>
              <a:t>b)  velocity</a:t>
            </a:r>
          </a:p>
          <a:p>
            <a:pPr marL="457200" indent="-457200"/>
            <a:endParaRPr lang="en-US"/>
          </a:p>
          <a:p>
            <a:pPr marL="457200" indent="-457200"/>
            <a:r>
              <a:rPr lang="en-US"/>
              <a:t>c)  acceleration</a:t>
            </a:r>
          </a:p>
          <a:p>
            <a:pPr marL="457200" indent="-457200"/>
            <a:endParaRPr lang="en-US"/>
          </a:p>
          <a:p>
            <a:pPr marL="457200" indent="-457200"/>
            <a:r>
              <a:rPr lang="en-US"/>
              <a:t>d)  distance traveled</a:t>
            </a:r>
          </a:p>
          <a:p>
            <a:pPr marL="457200" indent="-457200"/>
            <a:endParaRPr lang="en-US"/>
          </a:p>
          <a:p>
            <a:pPr marL="457200" indent="-457200"/>
            <a:r>
              <a:rPr lang="en-US"/>
              <a:t>e)  displacement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152400" y="914400"/>
            <a:ext cx="8839200" cy="4838700"/>
          </a:xfrm>
          <a:prstGeom prst="rect">
            <a:avLst/>
          </a:prstGeom>
          <a:noFill/>
          <a:ln w="9525">
            <a:noFill/>
            <a:miter lim="800000"/>
            <a:headEnd/>
            <a:tailEnd/>
          </a:ln>
          <a:effectLst/>
        </p:spPr>
        <p:txBody>
          <a:bodyPr>
            <a:spAutoFit/>
          </a:bodyPr>
          <a:lstStyle/>
          <a:p>
            <a:pPr marL="457200" indent="-457200"/>
            <a:r>
              <a:rPr lang="en-US"/>
              <a:t>2.6.2. Which of the following parameters can you determine by finding the slope of a velocity versus time graph at a given time for a moving object?</a:t>
            </a:r>
          </a:p>
          <a:p>
            <a:pPr marL="457200" indent="-457200"/>
            <a:endParaRPr lang="en-US"/>
          </a:p>
          <a:p>
            <a:pPr marL="457200" indent="-457200"/>
            <a:r>
              <a:rPr lang="en-US"/>
              <a:t>a)  instantaneous acceleration</a:t>
            </a:r>
          </a:p>
          <a:p>
            <a:pPr marL="457200" indent="-457200"/>
            <a:endParaRPr lang="en-US"/>
          </a:p>
          <a:p>
            <a:pPr marL="457200" indent="-457200"/>
            <a:r>
              <a:rPr lang="en-US"/>
              <a:t>b)  instantaneous velocity</a:t>
            </a:r>
          </a:p>
          <a:p>
            <a:pPr marL="457200" indent="-457200"/>
            <a:endParaRPr lang="en-US"/>
          </a:p>
          <a:p>
            <a:pPr marL="457200" indent="-457200"/>
            <a:r>
              <a:rPr lang="en-US"/>
              <a:t>c)  position</a:t>
            </a:r>
          </a:p>
          <a:p>
            <a:pPr marL="457200" indent="-457200"/>
            <a:endParaRPr lang="en-US"/>
          </a:p>
          <a:p>
            <a:pPr marL="457200" indent="-457200"/>
            <a:r>
              <a:rPr lang="en-US"/>
              <a:t>d)  distance traveled</a:t>
            </a:r>
          </a:p>
          <a:p>
            <a:pPr marL="457200" indent="-457200"/>
            <a:endParaRPr lang="en-US"/>
          </a:p>
          <a:p>
            <a:pPr marL="457200" indent="-457200"/>
            <a:r>
              <a:rPr lang="en-US"/>
              <a:t>e)  average velocity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52400" y="2286000"/>
            <a:ext cx="3810000" cy="609600"/>
          </a:xfrm>
          <a:prstGeom prst="rect">
            <a:avLst/>
          </a:prstGeom>
          <a:noFill/>
          <a:ln w="38100">
            <a:solidFill>
              <a:srgbClr val="FF6600"/>
            </a:solidFill>
            <a:miter lim="800000"/>
            <a:headEnd/>
            <a:tailEnd/>
          </a:ln>
          <a:effectLst/>
        </p:spPr>
        <p:txBody>
          <a:bodyPr wrap="none" anchor="ctr"/>
          <a:lstStyle/>
          <a:p>
            <a:endParaRPr lang="en-US"/>
          </a:p>
        </p:txBody>
      </p:sp>
      <p:sp>
        <p:nvSpPr>
          <p:cNvPr id="43013" name="Text Box 5"/>
          <p:cNvSpPr txBox="1">
            <a:spLocks noChangeArrowheads="1"/>
          </p:cNvSpPr>
          <p:nvPr/>
        </p:nvSpPr>
        <p:spPr bwMode="auto">
          <a:xfrm>
            <a:off x="152400" y="914400"/>
            <a:ext cx="8839200" cy="4838700"/>
          </a:xfrm>
          <a:prstGeom prst="rect">
            <a:avLst/>
          </a:prstGeom>
          <a:noFill/>
          <a:ln w="9525">
            <a:noFill/>
            <a:miter lim="800000"/>
            <a:headEnd/>
            <a:tailEnd/>
          </a:ln>
          <a:effectLst/>
        </p:spPr>
        <p:txBody>
          <a:bodyPr>
            <a:spAutoFit/>
          </a:bodyPr>
          <a:lstStyle/>
          <a:p>
            <a:pPr marL="457200" indent="-457200"/>
            <a:r>
              <a:rPr lang="en-US"/>
              <a:t>2.6.2. Which of the following parameters can you determine by finding the slope of a velocity versus time graph at a given time for a moving object?</a:t>
            </a:r>
          </a:p>
          <a:p>
            <a:pPr marL="457200" indent="-457200"/>
            <a:endParaRPr lang="en-US"/>
          </a:p>
          <a:p>
            <a:pPr marL="457200" indent="-457200"/>
            <a:r>
              <a:rPr lang="en-US"/>
              <a:t>a)  instantaneous acceleration</a:t>
            </a:r>
          </a:p>
          <a:p>
            <a:pPr marL="457200" indent="-457200"/>
            <a:endParaRPr lang="en-US"/>
          </a:p>
          <a:p>
            <a:pPr marL="457200" indent="-457200"/>
            <a:r>
              <a:rPr lang="en-US"/>
              <a:t>b)  instantaneous velocity</a:t>
            </a:r>
          </a:p>
          <a:p>
            <a:pPr marL="457200" indent="-457200"/>
            <a:endParaRPr lang="en-US"/>
          </a:p>
          <a:p>
            <a:pPr marL="457200" indent="-457200"/>
            <a:r>
              <a:rPr lang="en-US"/>
              <a:t>c)  position</a:t>
            </a:r>
          </a:p>
          <a:p>
            <a:pPr marL="457200" indent="-457200"/>
            <a:endParaRPr lang="en-US"/>
          </a:p>
          <a:p>
            <a:pPr marL="457200" indent="-457200"/>
            <a:r>
              <a:rPr lang="en-US"/>
              <a:t>d)  distance traveled</a:t>
            </a:r>
          </a:p>
          <a:p>
            <a:pPr marL="457200" indent="-457200"/>
            <a:endParaRPr lang="en-US"/>
          </a:p>
          <a:p>
            <a:pPr marL="457200" indent="-457200"/>
            <a:r>
              <a:rPr lang="en-US"/>
              <a:t>e)  average velocity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3"/>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2.3.1. Complete the following statement: Displacement is</a:t>
            </a:r>
          </a:p>
          <a:p>
            <a:pPr marL="457200" indent="-457200"/>
            <a:endParaRPr lang="en-US"/>
          </a:p>
          <a:p>
            <a:pPr marL="457200" indent="-457200"/>
            <a:r>
              <a:rPr lang="en-US"/>
              <a:t>a)  a scalar that indicates the distance between two points.</a:t>
            </a:r>
          </a:p>
          <a:p>
            <a:pPr marL="457200" indent="-457200"/>
            <a:endParaRPr lang="en-US"/>
          </a:p>
          <a:p>
            <a:pPr marL="457200" indent="-457200"/>
            <a:r>
              <a:rPr lang="en-US"/>
              <a:t>b)  a vector indicating the distance and direction from one point to another.</a:t>
            </a:r>
          </a:p>
          <a:p>
            <a:pPr marL="457200" indent="-457200"/>
            <a:endParaRPr lang="en-US"/>
          </a:p>
          <a:p>
            <a:pPr marL="457200" indent="-457200"/>
            <a:r>
              <a:rPr lang="en-US"/>
              <a:t>c)  a measure of volume.</a:t>
            </a:r>
          </a:p>
          <a:p>
            <a:pPr marL="457200" indent="-457200"/>
            <a:endParaRPr lang="en-US"/>
          </a:p>
          <a:p>
            <a:pPr marL="457200" indent="-457200"/>
            <a:r>
              <a:rPr lang="en-US"/>
              <a:t>d)  the same as the distance traveled between two points.</a:t>
            </a:r>
          </a:p>
          <a:p>
            <a:pPr marL="457200" indent="-457200"/>
            <a:endParaRPr lang="en-US"/>
          </a:p>
          <a:p>
            <a:pPr marL="457200" indent="-457200"/>
            <a:r>
              <a:rPr lang="en-US"/>
              <a:t>e)  a vector drawn perpendicular to the line connecting two points.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sp>
        <p:nvSpPr>
          <p:cNvPr id="45062" name="Rectangle 6"/>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sp>
        <p:nvSpPr>
          <p:cNvPr id="45064" name="Rectangle 8"/>
          <p:cNvSpPr>
            <a:spLocks noChangeArrowheads="1"/>
          </p:cNvSpPr>
          <p:nvPr/>
        </p:nvSpPr>
        <p:spPr bwMode="auto">
          <a:xfrm>
            <a:off x="0" y="3233738"/>
            <a:ext cx="9144000" cy="1587"/>
          </a:xfrm>
          <a:prstGeom prst="rect">
            <a:avLst/>
          </a:prstGeom>
          <a:noFill/>
          <a:ln w="38100">
            <a:noFill/>
            <a:miter lim="800000"/>
            <a:headEnd/>
            <a:tailEnd/>
          </a:ln>
          <a:effectLst/>
        </p:spPr>
        <p:txBody>
          <a:bodyPr wrap="none" anchor="ctr">
            <a:spAutoFit/>
          </a:bodyPr>
          <a:lstStyle/>
          <a:p>
            <a:endParaRPr lang="en-US"/>
          </a:p>
        </p:txBody>
      </p:sp>
      <p:sp>
        <p:nvSpPr>
          <p:cNvPr id="45066" name="Rectangle 10"/>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sp>
        <p:nvSpPr>
          <p:cNvPr id="45068" name="Rectangle 12"/>
          <p:cNvSpPr>
            <a:spLocks noChangeArrowheads="1"/>
          </p:cNvSpPr>
          <p:nvPr/>
        </p:nvSpPr>
        <p:spPr bwMode="auto">
          <a:xfrm>
            <a:off x="0" y="3295650"/>
            <a:ext cx="9144000" cy="0"/>
          </a:xfrm>
          <a:prstGeom prst="rect">
            <a:avLst/>
          </a:prstGeom>
          <a:noFill/>
          <a:ln w="38100">
            <a:noFill/>
            <a:miter lim="800000"/>
            <a:headEnd/>
            <a:tailEnd/>
          </a:ln>
          <a:effectLst/>
        </p:spPr>
        <p:txBody>
          <a:bodyPr wrap="none" anchor="ctr">
            <a:spAutoFit/>
          </a:bodyPr>
          <a:lstStyle/>
          <a:p>
            <a:endParaRPr lang="en-US"/>
          </a:p>
        </p:txBody>
      </p:sp>
      <p:sp>
        <p:nvSpPr>
          <p:cNvPr id="45070" name="Text Box 14"/>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2.6.3. Which one of the following equations is the correct expression for average acceleration?</a:t>
            </a:r>
          </a:p>
          <a:p>
            <a:pPr marL="457200" indent="-457200"/>
            <a:endParaRPr lang="en-US"/>
          </a:p>
          <a:p>
            <a:pPr marL="457200" indent="-457200"/>
            <a:r>
              <a:rPr lang="en-US"/>
              <a:t>a)</a:t>
            </a:r>
          </a:p>
          <a:p>
            <a:pPr marL="457200" indent="-457200"/>
            <a:endParaRPr lang="en-US"/>
          </a:p>
          <a:p>
            <a:pPr marL="457200" indent="-457200"/>
            <a:r>
              <a:rPr lang="en-US"/>
              <a:t>b)</a:t>
            </a:r>
          </a:p>
          <a:p>
            <a:pPr marL="457200" indent="-457200"/>
            <a:endParaRPr lang="en-US"/>
          </a:p>
          <a:p>
            <a:pPr marL="457200" indent="-457200"/>
            <a:r>
              <a:rPr lang="en-US"/>
              <a:t>c)</a:t>
            </a:r>
          </a:p>
          <a:p>
            <a:pPr marL="457200" indent="-457200"/>
            <a:endParaRPr lang="en-US"/>
          </a:p>
          <a:p>
            <a:pPr marL="457200" indent="-457200"/>
            <a:r>
              <a:rPr lang="en-US"/>
              <a:t>d)</a:t>
            </a:r>
          </a:p>
          <a:p>
            <a:pPr marL="457200" indent="-457200"/>
            <a:endParaRPr lang="en-US"/>
          </a:p>
          <a:p>
            <a:pPr marL="457200" indent="-457200"/>
            <a:r>
              <a:rPr lang="en-US"/>
              <a:t>e)</a:t>
            </a:r>
          </a:p>
        </p:txBody>
      </p:sp>
      <p:sp>
        <p:nvSpPr>
          <p:cNvPr id="45072" name="Rectangle 16"/>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45071" name="Object 15"/>
          <p:cNvGraphicFramePr>
            <a:graphicFrameLocks noChangeAspect="1"/>
          </p:cNvGraphicFramePr>
          <p:nvPr/>
        </p:nvGraphicFramePr>
        <p:xfrm>
          <a:off x="685800" y="1905000"/>
          <a:ext cx="668338" cy="685800"/>
        </p:xfrm>
        <a:graphic>
          <a:graphicData uri="http://schemas.openxmlformats.org/presentationml/2006/ole">
            <p:oleObj spid="_x0000_s45071" r:id="rId3" imgW="381000" imgH="393700" progId="Equation.DSMT4">
              <p:embed/>
            </p:oleObj>
          </a:graphicData>
        </a:graphic>
      </p:graphicFrame>
      <p:sp>
        <p:nvSpPr>
          <p:cNvPr id="45074" name="Rectangle 18"/>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45073" name="Object 17"/>
          <p:cNvGraphicFramePr>
            <a:graphicFrameLocks noChangeAspect="1"/>
          </p:cNvGraphicFramePr>
          <p:nvPr/>
        </p:nvGraphicFramePr>
        <p:xfrm>
          <a:off x="649288" y="2593975"/>
          <a:ext cx="838200" cy="715963"/>
        </p:xfrm>
        <a:graphic>
          <a:graphicData uri="http://schemas.openxmlformats.org/presentationml/2006/ole">
            <p:oleObj spid="_x0000_s45073" r:id="rId4" imgW="457200" imgH="393700" progId="Equation.DSMT4">
              <p:embed/>
            </p:oleObj>
          </a:graphicData>
        </a:graphic>
      </p:graphicFrame>
      <p:sp>
        <p:nvSpPr>
          <p:cNvPr id="45076" name="Rectangle 20"/>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45075" name="Object 19"/>
          <p:cNvGraphicFramePr>
            <a:graphicFrameLocks noChangeAspect="1"/>
          </p:cNvGraphicFramePr>
          <p:nvPr/>
        </p:nvGraphicFramePr>
        <p:xfrm>
          <a:off x="646113" y="3344863"/>
          <a:ext cx="838200" cy="701675"/>
        </p:xfrm>
        <a:graphic>
          <a:graphicData uri="http://schemas.openxmlformats.org/presentationml/2006/ole">
            <p:oleObj spid="_x0000_s45075" r:id="rId5" imgW="469900" imgH="393700" progId="Equation.DSMT4">
              <p:embed/>
            </p:oleObj>
          </a:graphicData>
        </a:graphic>
      </p:graphicFrame>
      <p:sp>
        <p:nvSpPr>
          <p:cNvPr id="45078" name="Rectangle 22"/>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45077" name="Object 21"/>
          <p:cNvGraphicFramePr>
            <a:graphicFrameLocks noChangeAspect="1"/>
          </p:cNvGraphicFramePr>
          <p:nvPr/>
        </p:nvGraphicFramePr>
        <p:xfrm>
          <a:off x="611188" y="4019550"/>
          <a:ext cx="914400" cy="735013"/>
        </p:xfrm>
        <a:graphic>
          <a:graphicData uri="http://schemas.openxmlformats.org/presentationml/2006/ole">
            <p:oleObj spid="_x0000_s45077" r:id="rId6" imgW="482810" imgH="393871" progId="Equation.DSMT4">
              <p:embed/>
            </p:oleObj>
          </a:graphicData>
        </a:graphic>
      </p:graphicFrame>
      <p:sp>
        <p:nvSpPr>
          <p:cNvPr id="45080" name="Rectangle 24"/>
          <p:cNvSpPr>
            <a:spLocks noChangeArrowheads="1"/>
          </p:cNvSpPr>
          <p:nvPr/>
        </p:nvSpPr>
        <p:spPr bwMode="auto">
          <a:xfrm>
            <a:off x="0" y="3295650"/>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45079" name="Object 23"/>
          <p:cNvGraphicFramePr>
            <a:graphicFrameLocks noChangeAspect="1"/>
          </p:cNvGraphicFramePr>
          <p:nvPr/>
        </p:nvGraphicFramePr>
        <p:xfrm>
          <a:off x="622300" y="4914900"/>
          <a:ext cx="1009650" cy="479425"/>
        </p:xfrm>
        <a:graphic>
          <a:graphicData uri="http://schemas.openxmlformats.org/presentationml/2006/ole">
            <p:oleObj spid="_x0000_s45079" r:id="rId7" imgW="558800" imgH="266700" progId="Equation.DSMT4">
              <p:embed/>
            </p:oleObj>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sp>
        <p:nvSpPr>
          <p:cNvPr id="59395" name="Rectangle 3"/>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sp>
        <p:nvSpPr>
          <p:cNvPr id="59396" name="Rectangle 4"/>
          <p:cNvSpPr>
            <a:spLocks noChangeArrowheads="1"/>
          </p:cNvSpPr>
          <p:nvPr/>
        </p:nvSpPr>
        <p:spPr bwMode="auto">
          <a:xfrm>
            <a:off x="0" y="3233738"/>
            <a:ext cx="9144000" cy="1587"/>
          </a:xfrm>
          <a:prstGeom prst="rect">
            <a:avLst/>
          </a:prstGeom>
          <a:noFill/>
          <a:ln w="38100">
            <a:noFill/>
            <a:miter lim="800000"/>
            <a:headEnd/>
            <a:tailEnd/>
          </a:ln>
          <a:effectLst/>
        </p:spPr>
        <p:txBody>
          <a:bodyPr wrap="none" anchor="ctr">
            <a:spAutoFit/>
          </a:bodyPr>
          <a:lstStyle/>
          <a:p>
            <a:endParaRPr lang="en-US"/>
          </a:p>
        </p:txBody>
      </p:sp>
      <p:sp>
        <p:nvSpPr>
          <p:cNvPr id="59397" name="Rectangle 5"/>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sp>
        <p:nvSpPr>
          <p:cNvPr id="59398" name="Rectangle 6"/>
          <p:cNvSpPr>
            <a:spLocks noChangeArrowheads="1"/>
          </p:cNvSpPr>
          <p:nvPr/>
        </p:nvSpPr>
        <p:spPr bwMode="auto">
          <a:xfrm>
            <a:off x="0" y="3295650"/>
            <a:ext cx="9144000" cy="0"/>
          </a:xfrm>
          <a:prstGeom prst="rect">
            <a:avLst/>
          </a:prstGeom>
          <a:noFill/>
          <a:ln w="38100">
            <a:noFill/>
            <a:miter lim="800000"/>
            <a:headEnd/>
            <a:tailEnd/>
          </a:ln>
          <a:effectLst/>
        </p:spPr>
        <p:txBody>
          <a:bodyPr wrap="none" anchor="ctr">
            <a:spAutoFit/>
          </a:bodyPr>
          <a:lstStyle/>
          <a:p>
            <a:endParaRPr lang="en-US"/>
          </a:p>
        </p:txBody>
      </p:sp>
      <p:sp>
        <p:nvSpPr>
          <p:cNvPr id="59399" name="Text Box 7"/>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2.6.3. Which one of the following equations is the correct expression for average acceleration?</a:t>
            </a:r>
          </a:p>
          <a:p>
            <a:pPr marL="457200" indent="-457200"/>
            <a:endParaRPr lang="en-US"/>
          </a:p>
          <a:p>
            <a:pPr marL="457200" indent="-457200"/>
            <a:r>
              <a:rPr lang="en-US"/>
              <a:t>a)</a:t>
            </a:r>
          </a:p>
          <a:p>
            <a:pPr marL="457200" indent="-457200"/>
            <a:endParaRPr lang="en-US"/>
          </a:p>
          <a:p>
            <a:pPr marL="457200" indent="-457200"/>
            <a:r>
              <a:rPr lang="en-US"/>
              <a:t>b)</a:t>
            </a:r>
          </a:p>
          <a:p>
            <a:pPr marL="457200" indent="-457200"/>
            <a:endParaRPr lang="en-US"/>
          </a:p>
          <a:p>
            <a:pPr marL="457200" indent="-457200"/>
            <a:r>
              <a:rPr lang="en-US"/>
              <a:t>c)</a:t>
            </a:r>
          </a:p>
          <a:p>
            <a:pPr marL="457200" indent="-457200"/>
            <a:endParaRPr lang="en-US"/>
          </a:p>
          <a:p>
            <a:pPr marL="457200" indent="-457200"/>
            <a:r>
              <a:rPr lang="en-US"/>
              <a:t>d)</a:t>
            </a:r>
          </a:p>
          <a:p>
            <a:pPr marL="457200" indent="-457200"/>
            <a:endParaRPr lang="en-US"/>
          </a:p>
          <a:p>
            <a:pPr marL="457200" indent="-457200"/>
            <a:r>
              <a:rPr lang="en-US"/>
              <a:t>e)</a:t>
            </a:r>
          </a:p>
        </p:txBody>
      </p:sp>
      <p:sp>
        <p:nvSpPr>
          <p:cNvPr id="59400" name="Rectangle 8"/>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59401" name="Object 9"/>
          <p:cNvGraphicFramePr>
            <a:graphicFrameLocks noChangeAspect="1"/>
          </p:cNvGraphicFramePr>
          <p:nvPr/>
        </p:nvGraphicFramePr>
        <p:xfrm>
          <a:off x="685800" y="1905000"/>
          <a:ext cx="668338" cy="685800"/>
        </p:xfrm>
        <a:graphic>
          <a:graphicData uri="http://schemas.openxmlformats.org/presentationml/2006/ole">
            <p:oleObj spid="_x0000_s59401" r:id="rId3" imgW="381000" imgH="393700" progId="Equation.DSMT4">
              <p:embed/>
            </p:oleObj>
          </a:graphicData>
        </a:graphic>
      </p:graphicFrame>
      <p:sp>
        <p:nvSpPr>
          <p:cNvPr id="59402" name="Rectangle 10"/>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59403" name="Object 11"/>
          <p:cNvGraphicFramePr>
            <a:graphicFrameLocks noChangeAspect="1"/>
          </p:cNvGraphicFramePr>
          <p:nvPr/>
        </p:nvGraphicFramePr>
        <p:xfrm>
          <a:off x="649288" y="2593975"/>
          <a:ext cx="838200" cy="715963"/>
        </p:xfrm>
        <a:graphic>
          <a:graphicData uri="http://schemas.openxmlformats.org/presentationml/2006/ole">
            <p:oleObj spid="_x0000_s59403" r:id="rId4" imgW="457200" imgH="393700" progId="Equation.DSMT4">
              <p:embed/>
            </p:oleObj>
          </a:graphicData>
        </a:graphic>
      </p:graphicFrame>
      <p:sp>
        <p:nvSpPr>
          <p:cNvPr id="59404" name="Rectangle 12"/>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59405" name="Object 13"/>
          <p:cNvGraphicFramePr>
            <a:graphicFrameLocks noChangeAspect="1"/>
          </p:cNvGraphicFramePr>
          <p:nvPr/>
        </p:nvGraphicFramePr>
        <p:xfrm>
          <a:off x="646113" y="3344863"/>
          <a:ext cx="838200" cy="701675"/>
        </p:xfrm>
        <a:graphic>
          <a:graphicData uri="http://schemas.openxmlformats.org/presentationml/2006/ole">
            <p:oleObj spid="_x0000_s59405" r:id="rId5" imgW="469900" imgH="393700" progId="Equation.DSMT4">
              <p:embed/>
            </p:oleObj>
          </a:graphicData>
        </a:graphic>
      </p:graphicFrame>
      <p:sp>
        <p:nvSpPr>
          <p:cNvPr id="59406" name="Rectangle 14"/>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59407" name="Object 15"/>
          <p:cNvGraphicFramePr>
            <a:graphicFrameLocks noChangeAspect="1"/>
          </p:cNvGraphicFramePr>
          <p:nvPr/>
        </p:nvGraphicFramePr>
        <p:xfrm>
          <a:off x="611188" y="4019550"/>
          <a:ext cx="914400" cy="735013"/>
        </p:xfrm>
        <a:graphic>
          <a:graphicData uri="http://schemas.openxmlformats.org/presentationml/2006/ole">
            <p:oleObj spid="_x0000_s59407" r:id="rId6" imgW="482810" imgH="393871" progId="Equation.DSMT4">
              <p:embed/>
            </p:oleObj>
          </a:graphicData>
        </a:graphic>
      </p:graphicFrame>
      <p:sp>
        <p:nvSpPr>
          <p:cNvPr id="59408" name="Rectangle 16"/>
          <p:cNvSpPr>
            <a:spLocks noChangeArrowheads="1"/>
          </p:cNvSpPr>
          <p:nvPr/>
        </p:nvSpPr>
        <p:spPr bwMode="auto">
          <a:xfrm>
            <a:off x="0" y="3295650"/>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59409" name="Object 17"/>
          <p:cNvGraphicFramePr>
            <a:graphicFrameLocks noChangeAspect="1"/>
          </p:cNvGraphicFramePr>
          <p:nvPr/>
        </p:nvGraphicFramePr>
        <p:xfrm>
          <a:off x="622300" y="4914900"/>
          <a:ext cx="1009650" cy="479425"/>
        </p:xfrm>
        <a:graphic>
          <a:graphicData uri="http://schemas.openxmlformats.org/presentationml/2006/ole">
            <p:oleObj spid="_x0000_s59409" r:id="rId7" imgW="558800" imgH="266700" progId="Equation.DSMT4">
              <p:embed/>
            </p:oleObj>
          </a:graphicData>
        </a:graphic>
      </p:graphicFrame>
      <p:sp>
        <p:nvSpPr>
          <p:cNvPr id="59410" name="Rectangle 18"/>
          <p:cNvSpPr>
            <a:spLocks noChangeArrowheads="1"/>
          </p:cNvSpPr>
          <p:nvPr/>
        </p:nvSpPr>
        <p:spPr bwMode="auto">
          <a:xfrm>
            <a:off x="188913" y="4065588"/>
            <a:ext cx="1676400" cy="685800"/>
          </a:xfrm>
          <a:prstGeom prst="rect">
            <a:avLst/>
          </a:prstGeom>
          <a:noFill/>
          <a:ln w="38100">
            <a:solidFill>
              <a:srgbClr val="FF6600"/>
            </a:solidFill>
            <a:miter lim="800000"/>
            <a:headEnd/>
            <a:tailEnd/>
          </a:ln>
          <a:effectLst/>
        </p:spPr>
        <p:txBody>
          <a:bodyPr wrap="none" anchor="ct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Text Box 4"/>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2.6.4. Which one of the following concepts does not involve the passage of time?</a:t>
            </a:r>
          </a:p>
          <a:p>
            <a:pPr marL="457200" indent="-457200"/>
            <a:endParaRPr lang="en-US"/>
          </a:p>
          <a:p>
            <a:pPr marL="457200" indent="-457200"/>
            <a:r>
              <a:rPr lang="en-US"/>
              <a:t>a)  average velocity</a:t>
            </a:r>
          </a:p>
          <a:p>
            <a:pPr marL="457200" indent="-457200"/>
            <a:endParaRPr lang="en-US"/>
          </a:p>
          <a:p>
            <a:pPr marL="457200" indent="-457200"/>
            <a:r>
              <a:rPr lang="en-US"/>
              <a:t>b)  position</a:t>
            </a:r>
          </a:p>
          <a:p>
            <a:pPr marL="457200" indent="-457200"/>
            <a:endParaRPr lang="en-US"/>
          </a:p>
          <a:p>
            <a:pPr marL="457200" indent="-457200"/>
            <a:r>
              <a:rPr lang="en-US"/>
              <a:t>c)  average acceleration</a:t>
            </a:r>
          </a:p>
          <a:p>
            <a:pPr marL="457200" indent="-457200"/>
            <a:endParaRPr lang="en-US"/>
          </a:p>
          <a:p>
            <a:pPr marL="457200" indent="-457200"/>
            <a:r>
              <a:rPr lang="en-US"/>
              <a:t>d)  instantaneous velocity</a:t>
            </a:r>
          </a:p>
          <a:p>
            <a:pPr marL="457200" indent="-457200"/>
            <a:endParaRPr lang="en-US"/>
          </a:p>
          <a:p>
            <a:pPr marL="457200" indent="-457200"/>
            <a:r>
              <a:rPr lang="en-US"/>
              <a:t>e)  instantaneous acceleration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Text Box 6"/>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2.6.4. Which one of the following concepts does not involve the passage of time?</a:t>
            </a:r>
          </a:p>
          <a:p>
            <a:pPr marL="457200" indent="-457200"/>
            <a:endParaRPr lang="en-US"/>
          </a:p>
          <a:p>
            <a:pPr marL="457200" indent="-457200"/>
            <a:r>
              <a:rPr lang="en-US"/>
              <a:t>a)  average velocity</a:t>
            </a:r>
          </a:p>
          <a:p>
            <a:pPr marL="457200" indent="-457200"/>
            <a:endParaRPr lang="en-US"/>
          </a:p>
          <a:p>
            <a:pPr marL="457200" indent="-457200"/>
            <a:r>
              <a:rPr lang="en-US"/>
              <a:t>b)  position</a:t>
            </a:r>
          </a:p>
          <a:p>
            <a:pPr marL="457200" indent="-457200"/>
            <a:endParaRPr lang="en-US"/>
          </a:p>
          <a:p>
            <a:pPr marL="457200" indent="-457200"/>
            <a:r>
              <a:rPr lang="en-US"/>
              <a:t>c)  average acceleration</a:t>
            </a:r>
          </a:p>
          <a:p>
            <a:pPr marL="457200" indent="-457200"/>
            <a:endParaRPr lang="en-US"/>
          </a:p>
          <a:p>
            <a:pPr marL="457200" indent="-457200"/>
            <a:r>
              <a:rPr lang="en-US"/>
              <a:t>d)  instantaneous velocity</a:t>
            </a:r>
          </a:p>
          <a:p>
            <a:pPr marL="457200" indent="-457200"/>
            <a:endParaRPr lang="en-US"/>
          </a:p>
          <a:p>
            <a:pPr marL="457200" indent="-457200"/>
            <a:r>
              <a:rPr lang="en-US"/>
              <a:t>e)  instantaneous acceleration</a:t>
            </a:r>
          </a:p>
        </p:txBody>
      </p:sp>
      <p:sp>
        <p:nvSpPr>
          <p:cNvPr id="52231" name="Rectangle 7"/>
          <p:cNvSpPr>
            <a:spLocks noChangeArrowheads="1"/>
          </p:cNvSpPr>
          <p:nvPr/>
        </p:nvSpPr>
        <p:spPr bwMode="auto">
          <a:xfrm>
            <a:off x="152400" y="2667000"/>
            <a:ext cx="3124200" cy="609600"/>
          </a:xfrm>
          <a:prstGeom prst="rect">
            <a:avLst/>
          </a:prstGeom>
          <a:noFill/>
          <a:ln w="38100">
            <a:solidFill>
              <a:srgbClr val="FF6600"/>
            </a:solidFill>
            <a:miter lim="800000"/>
            <a:headEnd/>
            <a:tailEnd/>
          </a:ln>
          <a:effectLst/>
        </p:spPr>
        <p:txBody>
          <a:bodyPr wrap="none" anchor="ct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1" name="Text Box 5"/>
          <p:cNvSpPr txBox="1">
            <a:spLocks noChangeArrowheads="1"/>
          </p:cNvSpPr>
          <p:nvPr/>
        </p:nvSpPr>
        <p:spPr bwMode="auto">
          <a:xfrm>
            <a:off x="152400" y="914400"/>
            <a:ext cx="8839200" cy="4054475"/>
          </a:xfrm>
          <a:prstGeom prst="rect">
            <a:avLst/>
          </a:prstGeom>
          <a:noFill/>
          <a:ln w="9525">
            <a:noFill/>
            <a:miter lim="800000"/>
            <a:headEnd/>
            <a:tailEnd/>
          </a:ln>
          <a:effectLst/>
        </p:spPr>
        <p:txBody>
          <a:bodyPr>
            <a:spAutoFit/>
          </a:bodyPr>
          <a:lstStyle/>
          <a:p>
            <a:pPr marL="457200" indent="-457200"/>
            <a:r>
              <a:rPr lang="en-US" sz="2000"/>
              <a:t>2.6.5. Which one of the following situations does the object have no acceleration?</a:t>
            </a:r>
          </a:p>
          <a:p>
            <a:pPr marL="457200" indent="-457200"/>
            <a:endParaRPr lang="en-US" sz="2000"/>
          </a:p>
          <a:p>
            <a:pPr marL="457200" indent="-457200"/>
            <a:r>
              <a:rPr lang="en-US" sz="2000"/>
              <a:t>a)  A ball at the end of a string is whirled in a horizontal circle at a constant speed.</a:t>
            </a:r>
          </a:p>
          <a:p>
            <a:pPr marL="457200" indent="-457200"/>
            <a:endParaRPr lang="en-US" sz="2000"/>
          </a:p>
          <a:p>
            <a:pPr marL="457200" indent="-457200"/>
            <a:r>
              <a:rPr lang="en-US" sz="2000"/>
              <a:t>b)  Seeing a red traffic light ahead, the driver of a minivan steps on the brake.  As a result, the minivan slows from 15 m/s to stop before reaching the light.</a:t>
            </a:r>
          </a:p>
          <a:p>
            <a:pPr marL="457200" indent="-457200"/>
            <a:endParaRPr lang="en-US" sz="2000"/>
          </a:p>
          <a:p>
            <a:pPr marL="457200" indent="-457200"/>
            <a:r>
              <a:rPr lang="en-US" sz="2000"/>
              <a:t>c)  A boulder starts from rest and rolls down a mountain.</a:t>
            </a:r>
          </a:p>
          <a:p>
            <a:pPr marL="457200" indent="-457200"/>
            <a:endParaRPr lang="en-US" sz="2000"/>
          </a:p>
          <a:p>
            <a:pPr marL="457200" indent="-457200"/>
            <a:r>
              <a:rPr lang="en-US" sz="2000"/>
              <a:t>d)  An elevator in a tall skyscraper moves upward at a constant speed of 3 m/s.</a:t>
            </a:r>
          </a:p>
          <a:p>
            <a:pPr marL="457200" indent="-457200"/>
            <a:endParaRPr lang="en-US" sz="2000"/>
          </a:p>
          <a:p>
            <a:pPr marL="457200" indent="-457200"/>
            <a:r>
              <a:rPr lang="en-US" sz="2000"/>
              <a:t>e)  A ball is thrown upward from the surface of the earth, slows to a temporary stop at a height of 4 m, and begins to fall back toward the ground.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4" name="Rectangle 6"/>
          <p:cNvSpPr>
            <a:spLocks noChangeArrowheads="1"/>
          </p:cNvSpPr>
          <p:nvPr/>
        </p:nvSpPr>
        <p:spPr bwMode="auto">
          <a:xfrm>
            <a:off x="152400" y="3505200"/>
            <a:ext cx="8534400" cy="762000"/>
          </a:xfrm>
          <a:prstGeom prst="rect">
            <a:avLst/>
          </a:prstGeom>
          <a:noFill/>
          <a:ln w="38100">
            <a:solidFill>
              <a:srgbClr val="FF6600"/>
            </a:solidFill>
            <a:miter lim="800000"/>
            <a:headEnd/>
            <a:tailEnd/>
          </a:ln>
          <a:effectLst/>
        </p:spPr>
        <p:txBody>
          <a:bodyPr wrap="none" anchor="ctr"/>
          <a:lstStyle/>
          <a:p>
            <a:endParaRPr lang="en-US"/>
          </a:p>
        </p:txBody>
      </p:sp>
      <p:sp>
        <p:nvSpPr>
          <p:cNvPr id="53255" name="Text Box 7"/>
          <p:cNvSpPr txBox="1">
            <a:spLocks noChangeArrowheads="1"/>
          </p:cNvSpPr>
          <p:nvPr/>
        </p:nvSpPr>
        <p:spPr bwMode="auto">
          <a:xfrm>
            <a:off x="152400" y="914400"/>
            <a:ext cx="8839200" cy="4054475"/>
          </a:xfrm>
          <a:prstGeom prst="rect">
            <a:avLst/>
          </a:prstGeom>
          <a:noFill/>
          <a:ln w="9525">
            <a:noFill/>
            <a:miter lim="800000"/>
            <a:headEnd/>
            <a:tailEnd/>
          </a:ln>
          <a:effectLst/>
        </p:spPr>
        <p:txBody>
          <a:bodyPr>
            <a:spAutoFit/>
          </a:bodyPr>
          <a:lstStyle/>
          <a:p>
            <a:pPr marL="457200" indent="-457200"/>
            <a:r>
              <a:rPr lang="en-US" sz="2000"/>
              <a:t>2.6.5. Which one of the following situations does the object have no acceleration?</a:t>
            </a:r>
          </a:p>
          <a:p>
            <a:pPr marL="457200" indent="-457200"/>
            <a:endParaRPr lang="en-US" sz="2000"/>
          </a:p>
          <a:p>
            <a:pPr marL="457200" indent="-457200"/>
            <a:r>
              <a:rPr lang="en-US" sz="2000"/>
              <a:t>a)  A ball at the end of a string is whirled in a horizontal circle at a constant speed.</a:t>
            </a:r>
          </a:p>
          <a:p>
            <a:pPr marL="457200" indent="-457200"/>
            <a:endParaRPr lang="en-US" sz="2000"/>
          </a:p>
          <a:p>
            <a:pPr marL="457200" indent="-457200"/>
            <a:r>
              <a:rPr lang="en-US" sz="2000"/>
              <a:t>b)  Seeing a red traffic light ahead, the driver of a minivan steps on the brake.  As a result, the minivan slows from 15 m/s to stop before reaching the light.</a:t>
            </a:r>
          </a:p>
          <a:p>
            <a:pPr marL="457200" indent="-457200"/>
            <a:endParaRPr lang="en-US" sz="2000"/>
          </a:p>
          <a:p>
            <a:pPr marL="457200" indent="-457200"/>
            <a:r>
              <a:rPr lang="en-US" sz="2000"/>
              <a:t>c)  A boulder starts from rest and rolls down a mountain.</a:t>
            </a:r>
          </a:p>
          <a:p>
            <a:pPr marL="457200" indent="-457200"/>
            <a:endParaRPr lang="en-US" sz="2000"/>
          </a:p>
          <a:p>
            <a:pPr marL="457200" indent="-457200"/>
            <a:r>
              <a:rPr lang="en-US" sz="2000"/>
              <a:t>d)  An elevator in a tall skyscraper moves upward at a constant speed of 3 m/s.</a:t>
            </a:r>
          </a:p>
          <a:p>
            <a:pPr marL="457200" indent="-457200"/>
            <a:endParaRPr lang="en-US" sz="2000"/>
          </a:p>
          <a:p>
            <a:pPr marL="457200" indent="-457200"/>
            <a:r>
              <a:rPr lang="en-US" sz="2000"/>
              <a:t>e)  A ball is thrown upward from the surface of the earth, slows to a temporary stop at a height of 4 m, and begins to fall back toward the ground.</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2.6.6. In which one of the following situations does the car have an acceleration that is directed due north?</a:t>
            </a:r>
          </a:p>
          <a:p>
            <a:pPr marL="457200" indent="-457200"/>
            <a:endParaRPr lang="en-US"/>
          </a:p>
          <a:p>
            <a:pPr marL="457200" indent="-457200"/>
            <a:r>
              <a:rPr lang="en-US"/>
              <a:t>a)  A car travels northward with a constant speed of 24 m/s.	</a:t>
            </a:r>
          </a:p>
          <a:p>
            <a:pPr marL="457200" indent="-457200"/>
            <a:endParaRPr lang="en-US"/>
          </a:p>
          <a:p>
            <a:pPr marL="457200" indent="-457200"/>
            <a:r>
              <a:rPr lang="en-US"/>
              <a:t>b)  A car is traveling southward as its speed increases from 24 m/s to 33 m/s.	</a:t>
            </a:r>
          </a:p>
          <a:p>
            <a:pPr marL="457200" indent="-457200"/>
            <a:endParaRPr lang="en-US"/>
          </a:p>
          <a:p>
            <a:pPr marL="457200" indent="-457200"/>
            <a:r>
              <a:rPr lang="en-US"/>
              <a:t>c)  A car is traveling southward as its speed decreases from 24 m/s to 18 m/s.</a:t>
            </a:r>
          </a:p>
          <a:p>
            <a:pPr marL="457200" indent="-457200"/>
            <a:endParaRPr lang="en-US"/>
          </a:p>
          <a:p>
            <a:pPr marL="457200" indent="-457200"/>
            <a:r>
              <a:rPr lang="en-US"/>
              <a:t>d)  A car is traveling northward as its speed decreases from 24 m/s to 18 m/s.</a:t>
            </a:r>
          </a:p>
          <a:p>
            <a:pPr marL="457200" indent="-457200"/>
            <a:endParaRPr lang="en-US"/>
          </a:p>
          <a:p>
            <a:pPr marL="457200" indent="-457200"/>
            <a:r>
              <a:rPr lang="en-US"/>
              <a:t>e)  A car travels southward with a constant speed of 24 m/s.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733800"/>
            <a:ext cx="8686800" cy="990600"/>
          </a:xfrm>
          <a:prstGeom prst="rect">
            <a:avLst/>
          </a:prstGeom>
          <a:noFill/>
          <a:ln w="38100">
            <a:solidFill>
              <a:srgbClr val="FF6600"/>
            </a:solidFill>
            <a:miter lim="800000"/>
            <a:headEnd/>
            <a:tailEnd/>
          </a:ln>
          <a:effectLst/>
        </p:spPr>
        <p:txBody>
          <a:bodyPr wrap="none" anchor="ctr"/>
          <a:lstStyle/>
          <a:p>
            <a:endParaRPr lang="en-US"/>
          </a:p>
        </p:txBody>
      </p:sp>
      <p:sp>
        <p:nvSpPr>
          <p:cNvPr id="63491" name="Text Box 3"/>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2.6.6. In which one of the following situations does the car have an acceleration that is directed due north?</a:t>
            </a:r>
          </a:p>
          <a:p>
            <a:pPr marL="457200" indent="-457200"/>
            <a:endParaRPr lang="en-US"/>
          </a:p>
          <a:p>
            <a:pPr marL="457200" indent="-457200"/>
            <a:r>
              <a:rPr lang="en-US"/>
              <a:t>a)  A car travels northward with a constant speed of 24 m/s.	</a:t>
            </a:r>
          </a:p>
          <a:p>
            <a:pPr marL="457200" indent="-457200"/>
            <a:endParaRPr lang="en-US"/>
          </a:p>
          <a:p>
            <a:pPr marL="457200" indent="-457200"/>
            <a:r>
              <a:rPr lang="en-US"/>
              <a:t>b)  A car is traveling southward as its speed increases from 24 m/s to 33 m/s.	</a:t>
            </a:r>
          </a:p>
          <a:p>
            <a:pPr marL="457200" indent="-457200"/>
            <a:endParaRPr lang="en-US"/>
          </a:p>
          <a:p>
            <a:pPr marL="457200" indent="-457200"/>
            <a:r>
              <a:rPr lang="en-US"/>
              <a:t>c)  A car is traveling southward as its speed decreases from 24 m/s to 18 m/s.</a:t>
            </a:r>
          </a:p>
          <a:p>
            <a:pPr marL="457200" indent="-457200"/>
            <a:endParaRPr lang="en-US"/>
          </a:p>
          <a:p>
            <a:pPr marL="457200" indent="-457200"/>
            <a:r>
              <a:rPr lang="en-US"/>
              <a:t>d)  A car is traveling northward as its speed decreases from 24 m/s to 18 m/s.</a:t>
            </a:r>
          </a:p>
          <a:p>
            <a:pPr marL="457200" indent="-457200"/>
            <a:endParaRPr lang="en-US"/>
          </a:p>
          <a:p>
            <a:pPr marL="457200" indent="-457200"/>
            <a:r>
              <a:rPr lang="en-US"/>
              <a:t>e)  A car travels southward with a constant speed of 24 m/s.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152400" y="914400"/>
            <a:ext cx="8839200" cy="4838700"/>
          </a:xfrm>
          <a:prstGeom prst="rect">
            <a:avLst/>
          </a:prstGeom>
          <a:noFill/>
          <a:ln w="9525">
            <a:noFill/>
            <a:miter lim="800000"/>
            <a:headEnd/>
            <a:tailEnd/>
          </a:ln>
          <a:effectLst/>
        </p:spPr>
        <p:txBody>
          <a:bodyPr>
            <a:spAutoFit/>
          </a:bodyPr>
          <a:lstStyle/>
          <a:p>
            <a:pPr marL="457200" indent="-457200"/>
            <a:r>
              <a:rPr lang="en-US"/>
              <a:t>2.6.7. A postal truck driver driving due east gently steps on her brake as she approaches an intersection to reduce the speed of the truck.  What is the direction of the truck’s acceleration, if any?</a:t>
            </a:r>
          </a:p>
          <a:p>
            <a:pPr marL="457200" indent="-457200"/>
            <a:endParaRPr lang="en-US"/>
          </a:p>
          <a:p>
            <a:pPr marL="457200" indent="-457200"/>
            <a:r>
              <a:rPr lang="en-US"/>
              <a:t>a)  There is no acceleration in this situation.</a:t>
            </a:r>
          </a:p>
          <a:p>
            <a:pPr marL="457200" indent="-457200"/>
            <a:endParaRPr lang="en-US"/>
          </a:p>
          <a:p>
            <a:pPr marL="457200" indent="-457200"/>
            <a:r>
              <a:rPr lang="en-US"/>
              <a:t>b)  due north</a:t>
            </a:r>
          </a:p>
          <a:p>
            <a:pPr marL="457200" indent="-457200"/>
            <a:endParaRPr lang="en-US"/>
          </a:p>
          <a:p>
            <a:pPr marL="457200" indent="-457200"/>
            <a:r>
              <a:rPr lang="en-US"/>
              <a:t>c)  due east</a:t>
            </a:r>
          </a:p>
          <a:p>
            <a:pPr marL="457200" indent="-457200"/>
            <a:endParaRPr lang="en-US"/>
          </a:p>
          <a:p>
            <a:pPr marL="457200" indent="-457200"/>
            <a:r>
              <a:rPr lang="en-US"/>
              <a:t>d)  due south</a:t>
            </a:r>
          </a:p>
          <a:p>
            <a:pPr marL="457200" indent="-457200"/>
            <a:endParaRPr lang="en-US"/>
          </a:p>
          <a:p>
            <a:pPr marL="457200" indent="-457200"/>
            <a:r>
              <a:rPr lang="en-US"/>
              <a:t>e)  due west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152400" y="5257800"/>
            <a:ext cx="1752600" cy="609600"/>
          </a:xfrm>
          <a:prstGeom prst="rect">
            <a:avLst/>
          </a:prstGeom>
          <a:noFill/>
          <a:ln w="38100">
            <a:solidFill>
              <a:srgbClr val="FF6600"/>
            </a:solidFill>
            <a:miter lim="800000"/>
            <a:headEnd/>
            <a:tailEnd/>
          </a:ln>
          <a:effectLst/>
        </p:spPr>
        <p:txBody>
          <a:bodyPr wrap="none" anchor="ctr"/>
          <a:lstStyle/>
          <a:p>
            <a:endParaRPr lang="en-US"/>
          </a:p>
        </p:txBody>
      </p:sp>
      <p:sp>
        <p:nvSpPr>
          <p:cNvPr id="65539" name="Text Box 3"/>
          <p:cNvSpPr txBox="1">
            <a:spLocks noChangeArrowheads="1"/>
          </p:cNvSpPr>
          <p:nvPr/>
        </p:nvSpPr>
        <p:spPr bwMode="auto">
          <a:xfrm>
            <a:off x="152400" y="914400"/>
            <a:ext cx="8839200" cy="4838700"/>
          </a:xfrm>
          <a:prstGeom prst="rect">
            <a:avLst/>
          </a:prstGeom>
          <a:noFill/>
          <a:ln w="9525">
            <a:noFill/>
            <a:miter lim="800000"/>
            <a:headEnd/>
            <a:tailEnd/>
          </a:ln>
          <a:effectLst/>
        </p:spPr>
        <p:txBody>
          <a:bodyPr>
            <a:spAutoFit/>
          </a:bodyPr>
          <a:lstStyle/>
          <a:p>
            <a:pPr marL="457200" indent="-457200"/>
            <a:r>
              <a:rPr lang="en-US"/>
              <a:t>2.6.7. A postal truck driver driving due east gently steps on her brake as she approaches an intersection to reduce the speed of the truck.  What is the direction of the truck’s acceleration, if any?</a:t>
            </a:r>
          </a:p>
          <a:p>
            <a:pPr marL="457200" indent="-457200"/>
            <a:endParaRPr lang="en-US"/>
          </a:p>
          <a:p>
            <a:pPr marL="457200" indent="-457200"/>
            <a:r>
              <a:rPr lang="en-US"/>
              <a:t>a)  There is no acceleration in this situation.</a:t>
            </a:r>
          </a:p>
          <a:p>
            <a:pPr marL="457200" indent="-457200"/>
            <a:endParaRPr lang="en-US"/>
          </a:p>
          <a:p>
            <a:pPr marL="457200" indent="-457200"/>
            <a:r>
              <a:rPr lang="en-US"/>
              <a:t>b)  due north</a:t>
            </a:r>
          </a:p>
          <a:p>
            <a:pPr marL="457200" indent="-457200"/>
            <a:endParaRPr lang="en-US"/>
          </a:p>
          <a:p>
            <a:pPr marL="457200" indent="-457200"/>
            <a:r>
              <a:rPr lang="en-US"/>
              <a:t>c)  due east</a:t>
            </a:r>
          </a:p>
          <a:p>
            <a:pPr marL="457200" indent="-457200"/>
            <a:endParaRPr lang="en-US"/>
          </a:p>
          <a:p>
            <a:pPr marL="457200" indent="-457200"/>
            <a:r>
              <a:rPr lang="en-US"/>
              <a:t>d)  due south</a:t>
            </a:r>
          </a:p>
          <a:p>
            <a:pPr marL="457200" indent="-457200"/>
            <a:endParaRPr lang="en-US"/>
          </a:p>
          <a:p>
            <a:pPr marL="457200" indent="-457200"/>
            <a:r>
              <a:rPr lang="en-US"/>
              <a:t>e)  due west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ChangeArrowheads="1"/>
          </p:cNvSpPr>
          <p:nvPr/>
        </p:nvSpPr>
        <p:spPr bwMode="auto">
          <a:xfrm>
            <a:off x="152400" y="2362200"/>
            <a:ext cx="8305800" cy="838200"/>
          </a:xfrm>
          <a:prstGeom prst="rect">
            <a:avLst/>
          </a:prstGeom>
          <a:noFill/>
          <a:ln w="38100">
            <a:solidFill>
              <a:srgbClr val="FF6600"/>
            </a:solidFill>
            <a:miter lim="800000"/>
            <a:headEnd/>
            <a:tailEnd/>
          </a:ln>
          <a:effectLst/>
        </p:spPr>
        <p:txBody>
          <a:bodyPr wrap="none" anchor="ctr"/>
          <a:lstStyle/>
          <a:p>
            <a:endParaRPr lang="en-US"/>
          </a:p>
        </p:txBody>
      </p:sp>
      <p:sp>
        <p:nvSpPr>
          <p:cNvPr id="7174" name="Text Box 6"/>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2.3.1. Complete the following statement: Displacement is</a:t>
            </a:r>
          </a:p>
          <a:p>
            <a:pPr marL="457200" indent="-457200"/>
            <a:endParaRPr lang="en-US"/>
          </a:p>
          <a:p>
            <a:pPr marL="457200" indent="-457200"/>
            <a:r>
              <a:rPr lang="en-US"/>
              <a:t>a)  a scalar that indicates the distance between two points.</a:t>
            </a:r>
          </a:p>
          <a:p>
            <a:pPr marL="457200" indent="-457200"/>
            <a:endParaRPr lang="en-US"/>
          </a:p>
          <a:p>
            <a:pPr marL="457200" indent="-457200"/>
            <a:r>
              <a:rPr lang="en-US"/>
              <a:t>b)  a vector indicating the distance and direction from one point to another.</a:t>
            </a:r>
          </a:p>
          <a:p>
            <a:pPr marL="457200" indent="-457200"/>
            <a:endParaRPr lang="en-US"/>
          </a:p>
          <a:p>
            <a:pPr marL="457200" indent="-457200"/>
            <a:r>
              <a:rPr lang="en-US"/>
              <a:t>c)  a measure of volume.</a:t>
            </a:r>
          </a:p>
          <a:p>
            <a:pPr marL="457200" indent="-457200"/>
            <a:endParaRPr lang="en-US"/>
          </a:p>
          <a:p>
            <a:pPr marL="457200" indent="-457200"/>
            <a:r>
              <a:rPr lang="en-US"/>
              <a:t>d)  the same as the distance traveled between two points.</a:t>
            </a:r>
          </a:p>
          <a:p>
            <a:pPr marL="457200" indent="-457200"/>
            <a:endParaRPr lang="en-US"/>
          </a:p>
          <a:p>
            <a:pPr marL="457200" indent="-457200"/>
            <a:r>
              <a:rPr lang="en-US"/>
              <a:t>e)  a vector drawn perpendicular to the line connecting two points.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Text Box 3"/>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2.6.8. A sports car starts from rest.  After 10.0 s, the speed of the car is 25.0 m/s.  What is the magnitude of the car’s acceleration?</a:t>
            </a:r>
          </a:p>
          <a:p>
            <a:pPr marL="457200" indent="-457200"/>
            <a:endParaRPr lang="en-US"/>
          </a:p>
          <a:p>
            <a:pPr marL="457200" indent="-457200"/>
            <a:r>
              <a:rPr lang="en-US"/>
              <a:t>a)  2.50 m/s</a:t>
            </a:r>
            <a:r>
              <a:rPr lang="en-US" baseline="30000"/>
              <a:t>2</a:t>
            </a:r>
          </a:p>
          <a:p>
            <a:pPr marL="457200" indent="-457200"/>
            <a:endParaRPr lang="en-US"/>
          </a:p>
          <a:p>
            <a:pPr marL="457200" indent="-457200"/>
            <a:r>
              <a:rPr lang="en-US"/>
              <a:t>b)  5.00 m/s</a:t>
            </a:r>
            <a:r>
              <a:rPr lang="en-US" baseline="30000"/>
              <a:t>2</a:t>
            </a:r>
          </a:p>
          <a:p>
            <a:pPr marL="457200" indent="-457200"/>
            <a:endParaRPr lang="en-US"/>
          </a:p>
          <a:p>
            <a:pPr marL="457200" indent="-457200"/>
            <a:r>
              <a:rPr lang="en-US"/>
              <a:t>c)  10.0 m/s</a:t>
            </a:r>
            <a:r>
              <a:rPr lang="en-US" baseline="30000"/>
              <a:t>2</a:t>
            </a:r>
          </a:p>
          <a:p>
            <a:pPr marL="457200" indent="-457200"/>
            <a:endParaRPr lang="en-US"/>
          </a:p>
          <a:p>
            <a:pPr marL="457200" indent="-457200"/>
            <a:r>
              <a:rPr lang="en-US"/>
              <a:t>d)  25.0 m/s</a:t>
            </a:r>
            <a:r>
              <a:rPr lang="en-US" baseline="30000"/>
              <a:t>2</a:t>
            </a:r>
          </a:p>
          <a:p>
            <a:pPr marL="457200" indent="-457200"/>
            <a:endParaRPr lang="en-US"/>
          </a:p>
          <a:p>
            <a:pPr marL="457200" indent="-457200"/>
            <a:r>
              <a:rPr lang="en-US"/>
              <a:t>e)  250 m/s</a:t>
            </a:r>
            <a:r>
              <a:rPr lang="en-US" baseline="30000"/>
              <a:t>2</a:t>
            </a:r>
            <a:r>
              <a:rPr lang="en-US"/>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152400" y="1905000"/>
            <a:ext cx="1905000" cy="609600"/>
          </a:xfrm>
          <a:prstGeom prst="rect">
            <a:avLst/>
          </a:prstGeom>
          <a:noFill/>
          <a:ln w="38100">
            <a:solidFill>
              <a:srgbClr val="FF6600"/>
            </a:solidFill>
            <a:miter lim="800000"/>
            <a:headEnd/>
            <a:tailEnd/>
          </a:ln>
          <a:effectLst/>
        </p:spPr>
        <p:txBody>
          <a:bodyPr wrap="none" anchor="ctr"/>
          <a:lstStyle/>
          <a:p>
            <a:endParaRPr lang="en-US"/>
          </a:p>
        </p:txBody>
      </p:sp>
      <p:sp>
        <p:nvSpPr>
          <p:cNvPr id="67587" name="Text Box 3"/>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2.6.8. A sports car starts from rest.  After 10.0 s, the speed of the car is 25.0 m/s.  What is the magnitude of the car’s acceleration?</a:t>
            </a:r>
          </a:p>
          <a:p>
            <a:pPr marL="457200" indent="-457200"/>
            <a:endParaRPr lang="en-US"/>
          </a:p>
          <a:p>
            <a:pPr marL="457200" indent="-457200"/>
            <a:r>
              <a:rPr lang="en-US"/>
              <a:t>a)  2.50 m/s</a:t>
            </a:r>
            <a:r>
              <a:rPr lang="en-US" baseline="30000"/>
              <a:t>2</a:t>
            </a:r>
          </a:p>
          <a:p>
            <a:pPr marL="457200" indent="-457200"/>
            <a:endParaRPr lang="en-US"/>
          </a:p>
          <a:p>
            <a:pPr marL="457200" indent="-457200"/>
            <a:r>
              <a:rPr lang="en-US"/>
              <a:t>b)  5.00 m/s</a:t>
            </a:r>
            <a:r>
              <a:rPr lang="en-US" baseline="30000"/>
              <a:t>2</a:t>
            </a:r>
          </a:p>
          <a:p>
            <a:pPr marL="457200" indent="-457200"/>
            <a:endParaRPr lang="en-US"/>
          </a:p>
          <a:p>
            <a:pPr marL="457200" indent="-457200"/>
            <a:r>
              <a:rPr lang="en-US"/>
              <a:t>c)  10.0 m/s</a:t>
            </a:r>
            <a:r>
              <a:rPr lang="en-US" baseline="30000"/>
              <a:t>2</a:t>
            </a:r>
          </a:p>
          <a:p>
            <a:pPr marL="457200" indent="-457200"/>
            <a:endParaRPr lang="en-US"/>
          </a:p>
          <a:p>
            <a:pPr marL="457200" indent="-457200"/>
            <a:r>
              <a:rPr lang="en-US"/>
              <a:t>d)  25.0 m/s</a:t>
            </a:r>
            <a:r>
              <a:rPr lang="en-US" baseline="30000"/>
              <a:t>2</a:t>
            </a:r>
          </a:p>
          <a:p>
            <a:pPr marL="457200" indent="-457200"/>
            <a:endParaRPr lang="en-US"/>
          </a:p>
          <a:p>
            <a:pPr marL="457200" indent="-457200"/>
            <a:r>
              <a:rPr lang="en-US"/>
              <a:t>e)  250 m/s</a:t>
            </a:r>
            <a:r>
              <a:rPr lang="en-US" baseline="30000"/>
              <a:t>2</a:t>
            </a:r>
            <a:r>
              <a:rPr lang="en-US"/>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2.6.9. Which one of the following situations is possible at a given time </a:t>
            </a:r>
            <a:r>
              <a:rPr lang="en-US" i="1"/>
              <a:t>t</a:t>
            </a:r>
            <a:r>
              <a:rPr lang="en-US"/>
              <a:t>?</a:t>
            </a:r>
          </a:p>
          <a:p>
            <a:pPr marL="457200" indent="-457200"/>
            <a:endParaRPr lang="en-US"/>
          </a:p>
          <a:p>
            <a:pPr marL="457200" indent="-457200"/>
            <a:r>
              <a:rPr lang="en-US"/>
              <a:t>a)  An object has an instantaneous velocity of 0 m/s and an acceleration of 0 m/s</a:t>
            </a:r>
            <a:r>
              <a:rPr lang="en-US" baseline="30000"/>
              <a:t>2</a:t>
            </a:r>
            <a:r>
              <a:rPr lang="en-US"/>
              <a:t>.</a:t>
            </a:r>
          </a:p>
          <a:p>
            <a:pPr marL="457200" indent="-457200"/>
            <a:endParaRPr lang="en-US"/>
          </a:p>
          <a:p>
            <a:pPr marL="457200" indent="-457200"/>
            <a:r>
              <a:rPr lang="en-US"/>
              <a:t>b)  An object has an instantaneous velocity of 0 m/s and an acceleration with a magnitude greater than 0 m/s</a:t>
            </a:r>
            <a:r>
              <a:rPr lang="en-US" baseline="30000"/>
              <a:t>2</a:t>
            </a:r>
            <a:r>
              <a:rPr lang="en-US"/>
              <a:t>.</a:t>
            </a:r>
          </a:p>
          <a:p>
            <a:pPr marL="457200" indent="-457200"/>
            <a:endParaRPr lang="en-US"/>
          </a:p>
          <a:p>
            <a:pPr marL="457200" indent="-457200"/>
            <a:r>
              <a:rPr lang="en-US"/>
              <a:t>c)  An object has an instantaneous velocity with a magnitude greater than 0 m/s and an acceleration of 0 m/s</a:t>
            </a:r>
            <a:r>
              <a:rPr lang="en-US" baseline="30000"/>
              <a:t>2</a:t>
            </a:r>
            <a:r>
              <a:rPr lang="en-US"/>
              <a:t>. </a:t>
            </a:r>
          </a:p>
          <a:p>
            <a:pPr marL="457200" indent="-457200"/>
            <a:endParaRPr lang="en-US"/>
          </a:p>
          <a:p>
            <a:pPr marL="457200" indent="-457200"/>
            <a:r>
              <a:rPr lang="en-US"/>
              <a:t>d)  Choices a, b, and c are all possible situations.</a:t>
            </a:r>
          </a:p>
          <a:p>
            <a:pPr marL="457200" indent="-457200"/>
            <a:endParaRPr lang="en-US"/>
          </a:p>
          <a:p>
            <a:pPr marL="457200" indent="-457200"/>
            <a:r>
              <a:rPr lang="en-US"/>
              <a:t>e)  Choices a, b, and c are not possible situations.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152400" y="5257800"/>
            <a:ext cx="6248400" cy="609600"/>
          </a:xfrm>
          <a:prstGeom prst="rect">
            <a:avLst/>
          </a:prstGeom>
          <a:noFill/>
          <a:ln w="38100">
            <a:solidFill>
              <a:srgbClr val="FF6600"/>
            </a:solidFill>
            <a:miter lim="800000"/>
            <a:headEnd/>
            <a:tailEnd/>
          </a:ln>
          <a:effectLst/>
        </p:spPr>
        <p:txBody>
          <a:bodyPr wrap="none" anchor="ctr"/>
          <a:lstStyle/>
          <a:p>
            <a:endParaRPr lang="en-US"/>
          </a:p>
        </p:txBody>
      </p:sp>
      <p:sp>
        <p:nvSpPr>
          <p:cNvPr id="69635" name="Text Box 3"/>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2.6.9. Which one of the following situations is possible at a given time </a:t>
            </a:r>
            <a:r>
              <a:rPr lang="en-US" i="1"/>
              <a:t>t</a:t>
            </a:r>
            <a:r>
              <a:rPr lang="en-US"/>
              <a:t>?</a:t>
            </a:r>
          </a:p>
          <a:p>
            <a:pPr marL="457200" indent="-457200"/>
            <a:endParaRPr lang="en-US"/>
          </a:p>
          <a:p>
            <a:pPr marL="457200" indent="-457200"/>
            <a:r>
              <a:rPr lang="en-US"/>
              <a:t>a)  An object has an instantaneous velocity of 0 m/s and an acceleration of 0 m/s</a:t>
            </a:r>
            <a:r>
              <a:rPr lang="en-US" baseline="30000"/>
              <a:t>2</a:t>
            </a:r>
            <a:r>
              <a:rPr lang="en-US"/>
              <a:t>.</a:t>
            </a:r>
          </a:p>
          <a:p>
            <a:pPr marL="457200" indent="-457200"/>
            <a:endParaRPr lang="en-US"/>
          </a:p>
          <a:p>
            <a:pPr marL="457200" indent="-457200"/>
            <a:r>
              <a:rPr lang="en-US"/>
              <a:t>b)  An object has an instantaneous velocity of 0 m/s and an acceleration with a magnitude greater than 0 m/s</a:t>
            </a:r>
            <a:r>
              <a:rPr lang="en-US" baseline="30000"/>
              <a:t>2</a:t>
            </a:r>
            <a:r>
              <a:rPr lang="en-US"/>
              <a:t>.</a:t>
            </a:r>
          </a:p>
          <a:p>
            <a:pPr marL="457200" indent="-457200"/>
            <a:endParaRPr lang="en-US"/>
          </a:p>
          <a:p>
            <a:pPr marL="457200" indent="-457200"/>
            <a:r>
              <a:rPr lang="en-US"/>
              <a:t>c)  An object has an instantaneous velocity with a magnitude greater than 0 m/s and an acceleration of 0 m/s</a:t>
            </a:r>
            <a:r>
              <a:rPr lang="en-US" baseline="30000"/>
              <a:t>2</a:t>
            </a:r>
            <a:r>
              <a:rPr lang="en-US"/>
              <a:t>. </a:t>
            </a:r>
          </a:p>
          <a:p>
            <a:pPr marL="457200" indent="-457200"/>
            <a:endParaRPr lang="en-US"/>
          </a:p>
          <a:p>
            <a:pPr marL="457200" indent="-457200"/>
            <a:r>
              <a:rPr lang="en-US"/>
              <a:t>d)  Choices a, b, and c are all possible situations.</a:t>
            </a:r>
          </a:p>
          <a:p>
            <a:pPr marL="457200" indent="-457200"/>
            <a:endParaRPr lang="en-US"/>
          </a:p>
          <a:p>
            <a:pPr marL="457200" indent="-457200"/>
            <a:r>
              <a:rPr lang="en-US"/>
              <a:t>e)  Choices a, b, and c are not possible situations.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152400" y="914400"/>
            <a:ext cx="8839200" cy="5883275"/>
          </a:xfrm>
          <a:prstGeom prst="rect">
            <a:avLst/>
          </a:prstGeom>
          <a:noFill/>
          <a:ln w="9525">
            <a:noFill/>
            <a:miter lim="800000"/>
            <a:headEnd/>
            <a:tailEnd/>
          </a:ln>
          <a:effectLst/>
        </p:spPr>
        <p:txBody>
          <a:bodyPr>
            <a:spAutoFit/>
          </a:bodyPr>
          <a:lstStyle/>
          <a:p>
            <a:pPr marL="457200" indent="-457200"/>
            <a:r>
              <a:rPr lang="en-US" sz="2000"/>
              <a:t>2.7.1. Consider the position versus time and velocity versus time graphs for an object in motion.  Which one of the following phrases best describes the motion of the object?</a:t>
            </a:r>
          </a:p>
          <a:p>
            <a:pPr marL="457200" indent="-457200"/>
            <a:endParaRPr lang="en-US" sz="2000"/>
          </a:p>
          <a:p>
            <a:pPr marL="457200" indent="-457200"/>
            <a:endParaRPr lang="en-US" sz="2000"/>
          </a:p>
          <a:p>
            <a:pPr marL="457200" indent="-457200"/>
            <a:endParaRPr lang="en-US" sz="2000"/>
          </a:p>
          <a:p>
            <a:pPr marL="457200" indent="-457200"/>
            <a:endParaRPr lang="en-US" sz="2000"/>
          </a:p>
          <a:p>
            <a:pPr marL="457200" indent="-457200"/>
            <a:endParaRPr lang="en-US" sz="2000"/>
          </a:p>
          <a:p>
            <a:pPr marL="457200" indent="-457200"/>
            <a:endParaRPr lang="en-US" sz="2000"/>
          </a:p>
          <a:p>
            <a:pPr marL="457200" indent="-457200"/>
            <a:endParaRPr lang="en-US" sz="2000"/>
          </a:p>
          <a:p>
            <a:pPr marL="457200" indent="-457200"/>
            <a:r>
              <a:rPr lang="en-US" sz="2000"/>
              <a:t>a)  constant position</a:t>
            </a:r>
          </a:p>
          <a:p>
            <a:pPr marL="457200" indent="-457200"/>
            <a:endParaRPr lang="en-US" sz="2000"/>
          </a:p>
          <a:p>
            <a:pPr marL="457200" indent="-457200"/>
            <a:r>
              <a:rPr lang="en-US" sz="2000"/>
              <a:t>b)  constant speed</a:t>
            </a:r>
          </a:p>
          <a:p>
            <a:pPr marL="457200" indent="-457200"/>
            <a:endParaRPr lang="en-US" sz="2000"/>
          </a:p>
          <a:p>
            <a:pPr marL="457200" indent="-457200"/>
            <a:r>
              <a:rPr lang="en-US" sz="2000"/>
              <a:t>c)  constant velocity</a:t>
            </a:r>
          </a:p>
          <a:p>
            <a:pPr marL="457200" indent="-457200"/>
            <a:endParaRPr lang="en-US" sz="2000"/>
          </a:p>
          <a:p>
            <a:pPr marL="457200" indent="-457200"/>
            <a:r>
              <a:rPr lang="en-US" sz="2000"/>
              <a:t>d)  constant acceleration</a:t>
            </a:r>
          </a:p>
          <a:p>
            <a:pPr marL="457200" indent="-457200"/>
            <a:endParaRPr lang="en-US" sz="2000"/>
          </a:p>
          <a:p>
            <a:pPr marL="457200" indent="-457200"/>
            <a:r>
              <a:rPr lang="en-US" sz="2000"/>
              <a:t>e)  none of the above</a:t>
            </a:r>
          </a:p>
        </p:txBody>
      </p:sp>
      <p:pic>
        <p:nvPicPr>
          <p:cNvPr id="70659" name="Picture 3" descr="rq020701"/>
          <p:cNvPicPr>
            <a:picLocks noChangeAspect="1" noChangeArrowheads="1"/>
          </p:cNvPicPr>
          <p:nvPr/>
        </p:nvPicPr>
        <p:blipFill>
          <a:blip r:embed="rId2" cstate="print"/>
          <a:srcRect/>
          <a:stretch>
            <a:fillRect/>
          </a:stretch>
        </p:blipFill>
        <p:spPr bwMode="auto">
          <a:xfrm>
            <a:off x="228600" y="1905000"/>
            <a:ext cx="8686800" cy="2162175"/>
          </a:xfrm>
          <a:prstGeom prst="rect">
            <a:avLst/>
          </a:prstGeom>
          <a:noFill/>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152400" y="914400"/>
            <a:ext cx="8839200" cy="5883275"/>
          </a:xfrm>
          <a:prstGeom prst="rect">
            <a:avLst/>
          </a:prstGeom>
          <a:noFill/>
          <a:ln w="9525">
            <a:noFill/>
            <a:miter lim="800000"/>
            <a:headEnd/>
            <a:tailEnd/>
          </a:ln>
          <a:effectLst/>
        </p:spPr>
        <p:txBody>
          <a:bodyPr>
            <a:spAutoFit/>
          </a:bodyPr>
          <a:lstStyle/>
          <a:p>
            <a:pPr marL="457200" indent="-457200"/>
            <a:r>
              <a:rPr lang="en-US" sz="2000"/>
              <a:t>2.7.1. Consider the position versus time and velocity versus time graphs for an object in motion.  Which one of the following phrases best describes the motion of the object?</a:t>
            </a:r>
          </a:p>
          <a:p>
            <a:pPr marL="457200" indent="-457200"/>
            <a:endParaRPr lang="en-US" sz="2000"/>
          </a:p>
          <a:p>
            <a:pPr marL="457200" indent="-457200"/>
            <a:endParaRPr lang="en-US" sz="2000"/>
          </a:p>
          <a:p>
            <a:pPr marL="457200" indent="-457200"/>
            <a:endParaRPr lang="en-US" sz="2000"/>
          </a:p>
          <a:p>
            <a:pPr marL="457200" indent="-457200"/>
            <a:endParaRPr lang="en-US" sz="2000"/>
          </a:p>
          <a:p>
            <a:pPr marL="457200" indent="-457200"/>
            <a:endParaRPr lang="en-US" sz="2000"/>
          </a:p>
          <a:p>
            <a:pPr marL="457200" indent="-457200"/>
            <a:endParaRPr lang="en-US" sz="2000"/>
          </a:p>
          <a:p>
            <a:pPr marL="457200" indent="-457200"/>
            <a:endParaRPr lang="en-US" sz="2000"/>
          </a:p>
          <a:p>
            <a:pPr marL="457200" indent="-457200"/>
            <a:r>
              <a:rPr lang="en-US" sz="2000"/>
              <a:t>a)  constant position</a:t>
            </a:r>
          </a:p>
          <a:p>
            <a:pPr marL="457200" indent="-457200"/>
            <a:endParaRPr lang="en-US" sz="2000"/>
          </a:p>
          <a:p>
            <a:pPr marL="457200" indent="-457200"/>
            <a:r>
              <a:rPr lang="en-US" sz="2000"/>
              <a:t>b)  constant speed</a:t>
            </a:r>
          </a:p>
          <a:p>
            <a:pPr marL="457200" indent="-457200"/>
            <a:endParaRPr lang="en-US" sz="2000"/>
          </a:p>
          <a:p>
            <a:pPr marL="457200" indent="-457200"/>
            <a:r>
              <a:rPr lang="en-US" sz="2000"/>
              <a:t>c)  constant velocity</a:t>
            </a:r>
          </a:p>
          <a:p>
            <a:pPr marL="457200" indent="-457200"/>
            <a:endParaRPr lang="en-US" sz="2000"/>
          </a:p>
          <a:p>
            <a:pPr marL="457200" indent="-457200"/>
            <a:r>
              <a:rPr lang="en-US" sz="2000"/>
              <a:t>d)  constant acceleration</a:t>
            </a:r>
          </a:p>
          <a:p>
            <a:pPr marL="457200" indent="-457200"/>
            <a:endParaRPr lang="en-US" sz="2000"/>
          </a:p>
          <a:p>
            <a:pPr marL="457200" indent="-457200"/>
            <a:r>
              <a:rPr lang="en-US" sz="2000"/>
              <a:t>e)  none of the above</a:t>
            </a:r>
          </a:p>
        </p:txBody>
      </p:sp>
      <p:pic>
        <p:nvPicPr>
          <p:cNvPr id="80899" name="Picture 3" descr="rq020701"/>
          <p:cNvPicPr>
            <a:picLocks noChangeAspect="1" noChangeArrowheads="1"/>
          </p:cNvPicPr>
          <p:nvPr/>
        </p:nvPicPr>
        <p:blipFill>
          <a:blip r:embed="rId2" cstate="print"/>
          <a:srcRect/>
          <a:stretch>
            <a:fillRect/>
          </a:stretch>
        </p:blipFill>
        <p:spPr bwMode="auto">
          <a:xfrm>
            <a:off x="228600" y="1905000"/>
            <a:ext cx="8686800" cy="2162175"/>
          </a:xfrm>
          <a:prstGeom prst="rect">
            <a:avLst/>
          </a:prstGeom>
          <a:noFill/>
        </p:spPr>
      </p:pic>
      <p:sp>
        <p:nvSpPr>
          <p:cNvPr id="80900" name="Rectangle 4"/>
          <p:cNvSpPr>
            <a:spLocks noChangeArrowheads="1"/>
          </p:cNvSpPr>
          <p:nvPr/>
        </p:nvSpPr>
        <p:spPr bwMode="auto">
          <a:xfrm>
            <a:off x="152400" y="5715000"/>
            <a:ext cx="3124200" cy="609600"/>
          </a:xfrm>
          <a:prstGeom prst="rect">
            <a:avLst/>
          </a:prstGeom>
          <a:noFill/>
          <a:ln w="38100">
            <a:solidFill>
              <a:srgbClr val="FF6600"/>
            </a:solidFill>
            <a:miter lim="800000"/>
            <a:headEnd/>
            <a:tailEnd/>
          </a:ln>
          <a:effectLst/>
        </p:spPr>
        <p:txBody>
          <a:bodyPr wrap="none" anchor="ct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2.7.2. Complete the following statement: In dimensional analysis, the dimensions for velocity are</a:t>
            </a:r>
          </a:p>
          <a:p>
            <a:pPr marL="457200" indent="-457200"/>
            <a:endParaRPr lang="en-US"/>
          </a:p>
          <a:p>
            <a:pPr marL="457200" indent="-457200"/>
            <a:r>
              <a:rPr lang="en-US"/>
              <a:t>a)</a:t>
            </a:r>
          </a:p>
          <a:p>
            <a:pPr marL="457200" indent="-457200"/>
            <a:endParaRPr lang="en-US"/>
          </a:p>
          <a:p>
            <a:pPr marL="457200" indent="-457200"/>
            <a:r>
              <a:rPr lang="en-US"/>
              <a:t>b)</a:t>
            </a:r>
          </a:p>
          <a:p>
            <a:pPr marL="457200" indent="-457200"/>
            <a:endParaRPr lang="en-US"/>
          </a:p>
          <a:p>
            <a:pPr marL="457200" indent="-457200"/>
            <a:endParaRPr lang="en-US"/>
          </a:p>
          <a:p>
            <a:pPr marL="457200" indent="-457200"/>
            <a:r>
              <a:rPr lang="en-US"/>
              <a:t>c)</a:t>
            </a:r>
          </a:p>
          <a:p>
            <a:pPr marL="457200" indent="-457200"/>
            <a:endParaRPr lang="en-US"/>
          </a:p>
          <a:p>
            <a:pPr marL="457200" indent="-457200"/>
            <a:endParaRPr lang="en-US"/>
          </a:p>
          <a:p>
            <a:pPr marL="457200" indent="-457200"/>
            <a:r>
              <a:rPr lang="en-US"/>
              <a:t>d)</a:t>
            </a:r>
          </a:p>
          <a:p>
            <a:pPr marL="457200" indent="-457200"/>
            <a:endParaRPr lang="en-US"/>
          </a:p>
          <a:p>
            <a:pPr marL="457200" indent="-457200"/>
            <a:r>
              <a:rPr lang="en-US"/>
              <a:t>e)  </a:t>
            </a:r>
            <a:r>
              <a:rPr lang="en-US" i="1"/>
              <a:t>LT</a:t>
            </a:r>
            <a:r>
              <a:rPr lang="en-US"/>
              <a:t> </a:t>
            </a:r>
          </a:p>
        </p:txBody>
      </p:sp>
      <p:sp>
        <p:nvSpPr>
          <p:cNvPr id="72708"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72707" name="Object 3"/>
          <p:cNvGraphicFramePr>
            <a:graphicFrameLocks noChangeAspect="1"/>
          </p:cNvGraphicFramePr>
          <p:nvPr/>
        </p:nvGraphicFramePr>
        <p:xfrm>
          <a:off x="685800" y="1828800"/>
          <a:ext cx="388938" cy="838200"/>
        </p:xfrm>
        <a:graphic>
          <a:graphicData uri="http://schemas.openxmlformats.org/presentationml/2006/ole">
            <p:oleObj spid="_x0000_s72707" r:id="rId3" imgW="177646" imgH="393359" progId="Equation.DSMT4">
              <p:embed/>
            </p:oleObj>
          </a:graphicData>
        </a:graphic>
      </p:graphicFrame>
      <p:sp>
        <p:nvSpPr>
          <p:cNvPr id="72710" name="Rectangle 6"/>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72709" name="Object 5"/>
          <p:cNvGraphicFramePr>
            <a:graphicFrameLocks noChangeAspect="1"/>
          </p:cNvGraphicFramePr>
          <p:nvPr/>
        </p:nvGraphicFramePr>
        <p:xfrm>
          <a:off x="609600" y="2667000"/>
          <a:ext cx="511175" cy="838200"/>
        </p:xfrm>
        <a:graphic>
          <a:graphicData uri="http://schemas.openxmlformats.org/presentationml/2006/ole">
            <p:oleObj spid="_x0000_s72709" r:id="rId4" imgW="241300" imgH="393700" progId="Equation.DSMT4">
              <p:embed/>
            </p:oleObj>
          </a:graphicData>
        </a:graphic>
      </p:graphicFrame>
      <p:sp>
        <p:nvSpPr>
          <p:cNvPr id="72712" name="Rectangle 8"/>
          <p:cNvSpPr>
            <a:spLocks noChangeArrowheads="1"/>
          </p:cNvSpPr>
          <p:nvPr/>
        </p:nvSpPr>
        <p:spPr bwMode="auto">
          <a:xfrm>
            <a:off x="0" y="321468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72711" name="Object 7"/>
          <p:cNvGraphicFramePr>
            <a:graphicFrameLocks noChangeAspect="1"/>
          </p:cNvGraphicFramePr>
          <p:nvPr/>
        </p:nvGraphicFramePr>
        <p:xfrm>
          <a:off x="609600" y="3581400"/>
          <a:ext cx="506413" cy="914400"/>
        </p:xfrm>
        <a:graphic>
          <a:graphicData uri="http://schemas.openxmlformats.org/presentationml/2006/ole">
            <p:oleObj spid="_x0000_s72711" r:id="rId5" imgW="241195" imgH="431613" progId="Equation.DSMT4">
              <p:embed/>
            </p:oleObj>
          </a:graphicData>
        </a:graphic>
      </p:graphicFrame>
      <p:sp>
        <p:nvSpPr>
          <p:cNvPr id="72714" name="Rectangle 10"/>
          <p:cNvSpPr>
            <a:spLocks noChangeArrowheads="1"/>
          </p:cNvSpPr>
          <p:nvPr/>
        </p:nvSpPr>
        <p:spPr bwMode="auto">
          <a:xfrm>
            <a:off x="0" y="321468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72713" name="Object 9"/>
          <p:cNvGraphicFramePr>
            <a:graphicFrameLocks noChangeAspect="1"/>
          </p:cNvGraphicFramePr>
          <p:nvPr/>
        </p:nvGraphicFramePr>
        <p:xfrm>
          <a:off x="609600" y="4572000"/>
          <a:ext cx="506413" cy="990600"/>
        </p:xfrm>
        <a:graphic>
          <a:graphicData uri="http://schemas.openxmlformats.org/presentationml/2006/ole">
            <p:oleObj spid="_x0000_s72713" r:id="rId6" imgW="215900" imgH="431800" progId="Equation.DSMT4">
              <p:embed/>
            </p:oleObj>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2.7.2. Complete the following statement: In dimensional analysis, the dimensions for velocity are</a:t>
            </a:r>
          </a:p>
          <a:p>
            <a:pPr marL="457200" indent="-457200"/>
            <a:endParaRPr lang="en-US"/>
          </a:p>
          <a:p>
            <a:pPr marL="457200" indent="-457200"/>
            <a:r>
              <a:rPr lang="en-US"/>
              <a:t>a)</a:t>
            </a:r>
          </a:p>
          <a:p>
            <a:pPr marL="457200" indent="-457200"/>
            <a:endParaRPr lang="en-US"/>
          </a:p>
          <a:p>
            <a:pPr marL="457200" indent="-457200"/>
            <a:r>
              <a:rPr lang="en-US"/>
              <a:t>b)</a:t>
            </a:r>
          </a:p>
          <a:p>
            <a:pPr marL="457200" indent="-457200"/>
            <a:endParaRPr lang="en-US"/>
          </a:p>
          <a:p>
            <a:pPr marL="457200" indent="-457200"/>
            <a:endParaRPr lang="en-US"/>
          </a:p>
          <a:p>
            <a:pPr marL="457200" indent="-457200"/>
            <a:r>
              <a:rPr lang="en-US"/>
              <a:t>c)</a:t>
            </a:r>
          </a:p>
          <a:p>
            <a:pPr marL="457200" indent="-457200"/>
            <a:endParaRPr lang="en-US"/>
          </a:p>
          <a:p>
            <a:pPr marL="457200" indent="-457200"/>
            <a:endParaRPr lang="en-US"/>
          </a:p>
          <a:p>
            <a:pPr marL="457200" indent="-457200"/>
            <a:r>
              <a:rPr lang="en-US"/>
              <a:t>d)</a:t>
            </a:r>
          </a:p>
          <a:p>
            <a:pPr marL="457200" indent="-457200"/>
            <a:endParaRPr lang="en-US"/>
          </a:p>
          <a:p>
            <a:pPr marL="457200" indent="-457200"/>
            <a:r>
              <a:rPr lang="en-US"/>
              <a:t>e)  </a:t>
            </a:r>
            <a:r>
              <a:rPr lang="en-US" i="1"/>
              <a:t>LT</a:t>
            </a:r>
            <a:r>
              <a:rPr lang="en-US"/>
              <a:t> </a:t>
            </a:r>
          </a:p>
        </p:txBody>
      </p:sp>
      <p:sp>
        <p:nvSpPr>
          <p:cNvPr id="81923" name="Rectangle 3"/>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81924" name="Object 4"/>
          <p:cNvGraphicFramePr>
            <a:graphicFrameLocks noChangeAspect="1"/>
          </p:cNvGraphicFramePr>
          <p:nvPr/>
        </p:nvGraphicFramePr>
        <p:xfrm>
          <a:off x="685800" y="1828800"/>
          <a:ext cx="388938" cy="838200"/>
        </p:xfrm>
        <a:graphic>
          <a:graphicData uri="http://schemas.openxmlformats.org/presentationml/2006/ole">
            <p:oleObj spid="_x0000_s81924" r:id="rId3" imgW="177646" imgH="393359" progId="Equation.DSMT4">
              <p:embed/>
            </p:oleObj>
          </a:graphicData>
        </a:graphic>
      </p:graphicFrame>
      <p:sp>
        <p:nvSpPr>
          <p:cNvPr id="81925" name="Rectangle 5"/>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81926" name="Object 6"/>
          <p:cNvGraphicFramePr>
            <a:graphicFrameLocks noChangeAspect="1"/>
          </p:cNvGraphicFramePr>
          <p:nvPr/>
        </p:nvGraphicFramePr>
        <p:xfrm>
          <a:off x="609600" y="2667000"/>
          <a:ext cx="511175" cy="838200"/>
        </p:xfrm>
        <a:graphic>
          <a:graphicData uri="http://schemas.openxmlformats.org/presentationml/2006/ole">
            <p:oleObj spid="_x0000_s81926" r:id="rId4" imgW="241300" imgH="393700" progId="Equation.DSMT4">
              <p:embed/>
            </p:oleObj>
          </a:graphicData>
        </a:graphic>
      </p:graphicFrame>
      <p:sp>
        <p:nvSpPr>
          <p:cNvPr id="81927" name="Rectangle 7"/>
          <p:cNvSpPr>
            <a:spLocks noChangeArrowheads="1"/>
          </p:cNvSpPr>
          <p:nvPr/>
        </p:nvSpPr>
        <p:spPr bwMode="auto">
          <a:xfrm>
            <a:off x="0" y="321468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81928" name="Object 8"/>
          <p:cNvGraphicFramePr>
            <a:graphicFrameLocks noChangeAspect="1"/>
          </p:cNvGraphicFramePr>
          <p:nvPr/>
        </p:nvGraphicFramePr>
        <p:xfrm>
          <a:off x="609600" y="3581400"/>
          <a:ext cx="506413" cy="914400"/>
        </p:xfrm>
        <a:graphic>
          <a:graphicData uri="http://schemas.openxmlformats.org/presentationml/2006/ole">
            <p:oleObj spid="_x0000_s81928" r:id="rId5" imgW="241195" imgH="431613" progId="Equation.DSMT4">
              <p:embed/>
            </p:oleObj>
          </a:graphicData>
        </a:graphic>
      </p:graphicFrame>
      <p:sp>
        <p:nvSpPr>
          <p:cNvPr id="81929" name="Rectangle 9"/>
          <p:cNvSpPr>
            <a:spLocks noChangeArrowheads="1"/>
          </p:cNvSpPr>
          <p:nvPr/>
        </p:nvSpPr>
        <p:spPr bwMode="auto">
          <a:xfrm>
            <a:off x="0" y="321468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81930" name="Object 10"/>
          <p:cNvGraphicFramePr>
            <a:graphicFrameLocks noChangeAspect="1"/>
          </p:cNvGraphicFramePr>
          <p:nvPr/>
        </p:nvGraphicFramePr>
        <p:xfrm>
          <a:off x="609600" y="4572000"/>
          <a:ext cx="506413" cy="990600"/>
        </p:xfrm>
        <a:graphic>
          <a:graphicData uri="http://schemas.openxmlformats.org/presentationml/2006/ole">
            <p:oleObj spid="_x0000_s81930" r:id="rId6" imgW="215900" imgH="431800" progId="Equation.DSMT4">
              <p:embed/>
            </p:oleObj>
          </a:graphicData>
        </a:graphic>
      </p:graphicFrame>
      <p:sp>
        <p:nvSpPr>
          <p:cNvPr id="81931" name="Rectangle 11"/>
          <p:cNvSpPr>
            <a:spLocks noChangeArrowheads="1"/>
          </p:cNvSpPr>
          <p:nvPr/>
        </p:nvSpPr>
        <p:spPr bwMode="auto">
          <a:xfrm>
            <a:off x="152400" y="1828800"/>
            <a:ext cx="990600" cy="838200"/>
          </a:xfrm>
          <a:prstGeom prst="rect">
            <a:avLst/>
          </a:prstGeom>
          <a:noFill/>
          <a:ln w="38100">
            <a:solidFill>
              <a:srgbClr val="FF6600"/>
            </a:solidFill>
            <a:miter lim="800000"/>
            <a:headEnd/>
            <a:tailEnd/>
          </a:ln>
          <a:effectLst/>
        </p:spPr>
        <p:txBody>
          <a:bodyPr wrap="none" anchor="ct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p:cNvSpPr txBox="1">
            <a:spLocks noChangeArrowheads="1"/>
          </p:cNvSpPr>
          <p:nvPr/>
        </p:nvSpPr>
        <p:spPr bwMode="auto">
          <a:xfrm>
            <a:off x="152400" y="914400"/>
            <a:ext cx="8839200" cy="5116513"/>
          </a:xfrm>
          <a:prstGeom prst="rect">
            <a:avLst/>
          </a:prstGeom>
          <a:noFill/>
          <a:ln w="9525">
            <a:noFill/>
            <a:miter lim="800000"/>
            <a:headEnd/>
            <a:tailEnd/>
          </a:ln>
          <a:effectLst/>
        </p:spPr>
        <p:txBody>
          <a:bodyPr>
            <a:spAutoFit/>
          </a:bodyPr>
          <a:lstStyle/>
          <a:p>
            <a:pPr marL="457200" indent="-457200"/>
            <a:r>
              <a:rPr lang="en-US" sz="2200"/>
              <a:t>2.7.3. The average velocity can be defined by subtracting the initial velocity from the final velocity and dividing that result by the time interval.  In which one of the following situations would it be incorrect to apply the above definition to determine the average velocity?</a:t>
            </a:r>
          </a:p>
          <a:p>
            <a:pPr marL="457200" indent="-457200"/>
            <a:endParaRPr lang="en-US" sz="2200"/>
          </a:p>
          <a:p>
            <a:pPr marL="457200" indent="-457200"/>
            <a:r>
              <a:rPr lang="en-US" sz="2200"/>
              <a:t>a)  A state police patrol car is parked on the median of the interstate highway.</a:t>
            </a:r>
          </a:p>
          <a:p>
            <a:pPr marL="457200" indent="-457200"/>
            <a:endParaRPr lang="en-US" sz="2200"/>
          </a:p>
          <a:p>
            <a:pPr marL="457200" indent="-457200"/>
            <a:r>
              <a:rPr lang="en-US" sz="2200"/>
              <a:t>b)  A mallard duck is flying due south at 17 m/s.</a:t>
            </a:r>
          </a:p>
          <a:p>
            <a:pPr marL="457200" indent="-457200"/>
            <a:endParaRPr lang="en-US" sz="2200"/>
          </a:p>
          <a:p>
            <a:pPr marL="457200" indent="-457200"/>
            <a:r>
              <a:rPr lang="en-US" sz="2200"/>
              <a:t>c)  JoEllen rolled the bowling ball straight down the lane.</a:t>
            </a:r>
          </a:p>
          <a:p>
            <a:pPr marL="457200" indent="-457200"/>
            <a:endParaRPr lang="en-US" sz="2200"/>
          </a:p>
          <a:p>
            <a:pPr marL="457200" indent="-457200"/>
            <a:r>
              <a:rPr lang="en-US" sz="2200"/>
              <a:t>d)  The hot air balloon drifted upward at a constant speed of 2.0 m/s.</a:t>
            </a:r>
          </a:p>
          <a:p>
            <a:pPr marL="457200" indent="-457200"/>
            <a:endParaRPr lang="en-US" sz="2200"/>
          </a:p>
          <a:p>
            <a:pPr marL="457200" indent="-457200"/>
            <a:r>
              <a:rPr lang="en-US" sz="2200"/>
              <a:t>e)  A plane is rolling with a constant acceleration due east on a runway.</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152400" y="5562600"/>
            <a:ext cx="8229600" cy="609600"/>
          </a:xfrm>
          <a:prstGeom prst="rect">
            <a:avLst/>
          </a:prstGeom>
          <a:noFill/>
          <a:ln w="38100">
            <a:solidFill>
              <a:srgbClr val="FF6600"/>
            </a:solidFill>
            <a:miter lim="800000"/>
            <a:headEnd/>
            <a:tailEnd/>
          </a:ln>
          <a:effectLst/>
        </p:spPr>
        <p:txBody>
          <a:bodyPr wrap="none" anchor="ctr"/>
          <a:lstStyle/>
          <a:p>
            <a:endParaRPr lang="en-US"/>
          </a:p>
        </p:txBody>
      </p:sp>
      <p:sp>
        <p:nvSpPr>
          <p:cNvPr id="75779" name="Text Box 3"/>
          <p:cNvSpPr txBox="1">
            <a:spLocks noChangeArrowheads="1"/>
          </p:cNvSpPr>
          <p:nvPr/>
        </p:nvSpPr>
        <p:spPr bwMode="auto">
          <a:xfrm>
            <a:off x="152400" y="914400"/>
            <a:ext cx="8839200" cy="5116513"/>
          </a:xfrm>
          <a:prstGeom prst="rect">
            <a:avLst/>
          </a:prstGeom>
          <a:noFill/>
          <a:ln w="9525">
            <a:noFill/>
            <a:miter lim="800000"/>
            <a:headEnd/>
            <a:tailEnd/>
          </a:ln>
          <a:effectLst/>
        </p:spPr>
        <p:txBody>
          <a:bodyPr>
            <a:spAutoFit/>
          </a:bodyPr>
          <a:lstStyle/>
          <a:p>
            <a:pPr marL="457200" indent="-457200"/>
            <a:r>
              <a:rPr lang="en-US" sz="2200"/>
              <a:t>2.7.3. The average velocity can be defined by subtracting the initial velocity from the final velocity and dividing that result by the time interval.  In which one of the following situations would it be incorrect to apply the above definition to determine the average velocity?</a:t>
            </a:r>
          </a:p>
          <a:p>
            <a:pPr marL="457200" indent="-457200"/>
            <a:endParaRPr lang="en-US" sz="2200"/>
          </a:p>
          <a:p>
            <a:pPr marL="457200" indent="-457200"/>
            <a:r>
              <a:rPr lang="en-US" sz="2200"/>
              <a:t>a)  A state police patrol car is parked on the median of the interstate highway.</a:t>
            </a:r>
          </a:p>
          <a:p>
            <a:pPr marL="457200" indent="-457200"/>
            <a:endParaRPr lang="en-US" sz="2200"/>
          </a:p>
          <a:p>
            <a:pPr marL="457200" indent="-457200"/>
            <a:r>
              <a:rPr lang="en-US" sz="2200"/>
              <a:t>b)  A mallard duck is flying due south at 17 m/s.</a:t>
            </a:r>
          </a:p>
          <a:p>
            <a:pPr marL="457200" indent="-457200"/>
            <a:endParaRPr lang="en-US" sz="2200"/>
          </a:p>
          <a:p>
            <a:pPr marL="457200" indent="-457200"/>
            <a:r>
              <a:rPr lang="en-US" sz="2200"/>
              <a:t>c)  JoEllen rolled the bowling ball straight down the lane.</a:t>
            </a:r>
          </a:p>
          <a:p>
            <a:pPr marL="457200" indent="-457200"/>
            <a:endParaRPr lang="en-US" sz="2200"/>
          </a:p>
          <a:p>
            <a:pPr marL="457200" indent="-457200"/>
            <a:r>
              <a:rPr lang="en-US" sz="2200"/>
              <a:t>d)  The hot air balloon drifted upward at a constant speed of 2.0 m/s.</a:t>
            </a:r>
          </a:p>
          <a:p>
            <a:pPr marL="457200" indent="-457200"/>
            <a:endParaRPr lang="en-US" sz="2200"/>
          </a:p>
          <a:p>
            <a:pPr marL="457200" indent="-457200"/>
            <a:r>
              <a:rPr lang="en-US" sz="2200"/>
              <a:t>e)  A plane is rolling with a constant acceleration due east on a runway.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152400" y="914400"/>
            <a:ext cx="8839200" cy="5035550"/>
          </a:xfrm>
          <a:prstGeom prst="rect">
            <a:avLst/>
          </a:prstGeom>
          <a:noFill/>
          <a:ln w="9525">
            <a:noFill/>
            <a:miter lim="800000"/>
            <a:headEnd/>
            <a:tailEnd/>
          </a:ln>
          <a:effectLst/>
        </p:spPr>
        <p:txBody>
          <a:bodyPr>
            <a:spAutoFit/>
          </a:bodyPr>
          <a:lstStyle/>
          <a:p>
            <a:pPr marL="457200" indent="-457200"/>
            <a:r>
              <a:rPr lang="en-US" sz="1800"/>
              <a:t>2.3.2. A particle travels along a curved path between two points A and B as shown.  Complete the following statement: The displacement of the particle does not depend on</a:t>
            </a:r>
          </a:p>
          <a:p>
            <a:pPr marL="457200" indent="-457200"/>
            <a:endParaRPr lang="en-US" sz="1800"/>
          </a:p>
          <a:p>
            <a:pPr marL="457200" indent="-457200"/>
            <a:endParaRPr lang="en-US" sz="1800"/>
          </a:p>
          <a:p>
            <a:pPr marL="457200" indent="-457200"/>
            <a:endParaRPr lang="en-US" sz="1800"/>
          </a:p>
          <a:p>
            <a:pPr marL="457200" indent="-457200"/>
            <a:endParaRPr lang="en-US" sz="1800"/>
          </a:p>
          <a:p>
            <a:pPr marL="457200" indent="-457200"/>
            <a:endParaRPr lang="en-US" sz="1800"/>
          </a:p>
          <a:p>
            <a:pPr marL="457200" indent="-457200"/>
            <a:endParaRPr lang="en-US" sz="1800"/>
          </a:p>
          <a:p>
            <a:pPr marL="457200" indent="-457200"/>
            <a:endParaRPr lang="en-US" sz="1800"/>
          </a:p>
          <a:p>
            <a:pPr marL="457200" indent="-457200"/>
            <a:r>
              <a:rPr lang="en-US" sz="1800"/>
              <a:t>a)  the location of A.</a:t>
            </a:r>
          </a:p>
          <a:p>
            <a:pPr marL="457200" indent="-457200"/>
            <a:endParaRPr lang="en-US" sz="1800"/>
          </a:p>
          <a:p>
            <a:pPr marL="457200" indent="-457200"/>
            <a:r>
              <a:rPr lang="en-US" sz="1800"/>
              <a:t>b)  the location of B.</a:t>
            </a:r>
          </a:p>
          <a:p>
            <a:pPr marL="457200" indent="-457200"/>
            <a:endParaRPr lang="en-US" sz="1800"/>
          </a:p>
          <a:p>
            <a:pPr marL="457200" indent="-457200"/>
            <a:r>
              <a:rPr lang="en-US" sz="1800"/>
              <a:t>c)  the direction of A from B.</a:t>
            </a:r>
          </a:p>
          <a:p>
            <a:pPr marL="457200" indent="-457200"/>
            <a:endParaRPr lang="en-US" sz="1800"/>
          </a:p>
          <a:p>
            <a:pPr marL="457200" indent="-457200"/>
            <a:r>
              <a:rPr lang="en-US" sz="1800"/>
              <a:t>d)  the distance traveled from A to B.</a:t>
            </a:r>
          </a:p>
          <a:p>
            <a:pPr marL="457200" indent="-457200"/>
            <a:endParaRPr lang="en-US" sz="1800"/>
          </a:p>
          <a:p>
            <a:pPr marL="457200" indent="-457200"/>
            <a:r>
              <a:rPr lang="en-US" sz="1800"/>
              <a:t>e)  the shortest distance between A and B.</a:t>
            </a:r>
          </a:p>
        </p:txBody>
      </p:sp>
      <p:pic>
        <p:nvPicPr>
          <p:cNvPr id="8196" name="Picture 4" descr="rq020301"/>
          <p:cNvPicPr>
            <a:picLocks noChangeAspect="1" noChangeArrowheads="1"/>
          </p:cNvPicPr>
          <p:nvPr/>
        </p:nvPicPr>
        <p:blipFill>
          <a:blip r:embed="rId2" cstate="print"/>
          <a:srcRect/>
          <a:stretch>
            <a:fillRect/>
          </a:stretch>
        </p:blipFill>
        <p:spPr bwMode="auto">
          <a:xfrm>
            <a:off x="228600" y="1600200"/>
            <a:ext cx="4200525" cy="1419225"/>
          </a:xfrm>
          <a:prstGeom prst="rect">
            <a:avLst/>
          </a:prstGeom>
          <a:noFill/>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152400" y="914400"/>
            <a:ext cx="8839200" cy="4838700"/>
          </a:xfrm>
          <a:prstGeom prst="rect">
            <a:avLst/>
          </a:prstGeom>
          <a:noFill/>
          <a:ln w="9525">
            <a:noFill/>
            <a:miter lim="800000"/>
            <a:headEnd/>
            <a:tailEnd/>
          </a:ln>
          <a:effectLst/>
        </p:spPr>
        <p:txBody>
          <a:bodyPr>
            <a:spAutoFit/>
          </a:bodyPr>
          <a:lstStyle/>
          <a:p>
            <a:pPr marL="457200" indent="-457200"/>
            <a:r>
              <a:rPr lang="en-US"/>
              <a:t>2.7.4. A fishing boat starts from rest and has a constant acceleration.  In a certain time interval, its displacement doubles.  In the same time interval, by what factor does its velocity increase?</a:t>
            </a:r>
          </a:p>
          <a:p>
            <a:pPr marL="457200" indent="-457200"/>
            <a:endParaRPr lang="en-US"/>
          </a:p>
          <a:p>
            <a:pPr marL="457200" indent="-457200"/>
            <a:r>
              <a:rPr lang="en-US"/>
              <a:t>a)  0.500</a:t>
            </a:r>
          </a:p>
          <a:p>
            <a:pPr marL="457200" indent="-457200"/>
            <a:endParaRPr lang="en-US"/>
          </a:p>
          <a:p>
            <a:pPr marL="457200" indent="-457200"/>
            <a:r>
              <a:rPr lang="en-US"/>
              <a:t>b)  0.707</a:t>
            </a:r>
          </a:p>
          <a:p>
            <a:pPr marL="457200" indent="-457200"/>
            <a:endParaRPr lang="en-US"/>
          </a:p>
          <a:p>
            <a:pPr marL="457200" indent="-457200"/>
            <a:r>
              <a:rPr lang="en-US"/>
              <a:t>c)  1.41 </a:t>
            </a:r>
          </a:p>
          <a:p>
            <a:pPr marL="457200" indent="-457200"/>
            <a:endParaRPr lang="en-US"/>
          </a:p>
          <a:p>
            <a:pPr marL="457200" indent="-457200"/>
            <a:r>
              <a:rPr lang="en-US"/>
              <a:t>d)  2.00</a:t>
            </a:r>
          </a:p>
          <a:p>
            <a:pPr marL="457200" indent="-457200"/>
            <a:endParaRPr lang="en-US"/>
          </a:p>
          <a:p>
            <a:pPr marL="457200" indent="-457200"/>
            <a:r>
              <a:rPr lang="en-US"/>
              <a:t>e)  4.00</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152400" y="3810000"/>
            <a:ext cx="1600200" cy="609600"/>
          </a:xfrm>
          <a:prstGeom prst="rect">
            <a:avLst/>
          </a:prstGeom>
          <a:noFill/>
          <a:ln w="38100">
            <a:solidFill>
              <a:srgbClr val="FF6600"/>
            </a:solidFill>
            <a:miter lim="800000"/>
            <a:headEnd/>
            <a:tailEnd/>
          </a:ln>
          <a:effectLst/>
        </p:spPr>
        <p:txBody>
          <a:bodyPr wrap="none" anchor="ctr"/>
          <a:lstStyle/>
          <a:p>
            <a:endParaRPr lang="en-US"/>
          </a:p>
        </p:txBody>
      </p:sp>
      <p:sp>
        <p:nvSpPr>
          <p:cNvPr id="77827" name="Text Box 3"/>
          <p:cNvSpPr txBox="1">
            <a:spLocks noChangeArrowheads="1"/>
          </p:cNvSpPr>
          <p:nvPr/>
        </p:nvSpPr>
        <p:spPr bwMode="auto">
          <a:xfrm>
            <a:off x="152400" y="914400"/>
            <a:ext cx="8839200" cy="4838700"/>
          </a:xfrm>
          <a:prstGeom prst="rect">
            <a:avLst/>
          </a:prstGeom>
          <a:noFill/>
          <a:ln w="9525">
            <a:noFill/>
            <a:miter lim="800000"/>
            <a:headEnd/>
            <a:tailEnd/>
          </a:ln>
          <a:effectLst/>
        </p:spPr>
        <p:txBody>
          <a:bodyPr>
            <a:spAutoFit/>
          </a:bodyPr>
          <a:lstStyle/>
          <a:p>
            <a:pPr marL="457200" indent="-457200"/>
            <a:r>
              <a:rPr lang="en-US"/>
              <a:t>2.7.4. A fishing boat starts from rest and has a constant acceleration.  In a certain time interval, its displacement doubles.  In the same time interval, by what factor does its velocity increase?</a:t>
            </a:r>
          </a:p>
          <a:p>
            <a:pPr marL="457200" indent="-457200"/>
            <a:endParaRPr lang="en-US"/>
          </a:p>
          <a:p>
            <a:pPr marL="457200" indent="-457200"/>
            <a:r>
              <a:rPr lang="en-US"/>
              <a:t>a)  0.500</a:t>
            </a:r>
          </a:p>
          <a:p>
            <a:pPr marL="457200" indent="-457200"/>
            <a:endParaRPr lang="en-US"/>
          </a:p>
          <a:p>
            <a:pPr marL="457200" indent="-457200"/>
            <a:r>
              <a:rPr lang="en-US"/>
              <a:t>b)  0.707</a:t>
            </a:r>
          </a:p>
          <a:p>
            <a:pPr marL="457200" indent="-457200"/>
            <a:endParaRPr lang="en-US"/>
          </a:p>
          <a:p>
            <a:pPr marL="457200" indent="-457200"/>
            <a:r>
              <a:rPr lang="en-US"/>
              <a:t>c)  1.41 </a:t>
            </a:r>
          </a:p>
          <a:p>
            <a:pPr marL="457200" indent="-457200"/>
            <a:endParaRPr lang="en-US"/>
          </a:p>
          <a:p>
            <a:pPr marL="457200" indent="-457200"/>
            <a:r>
              <a:rPr lang="en-US"/>
              <a:t>d)  2.00</a:t>
            </a:r>
          </a:p>
          <a:p>
            <a:pPr marL="457200" indent="-457200"/>
            <a:endParaRPr lang="en-US"/>
          </a:p>
          <a:p>
            <a:pPr marL="457200" indent="-457200"/>
            <a:r>
              <a:rPr lang="en-US"/>
              <a:t>e)  4.00</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2.7.5. In the four equations of kinematics for constant acceleration given in the text, there are five variables.  What is the minimum number of variables you must know in order to determine all five variables by using the equations?</a:t>
            </a:r>
          </a:p>
          <a:p>
            <a:pPr marL="457200" indent="-457200"/>
            <a:endParaRPr lang="en-US"/>
          </a:p>
          <a:p>
            <a:pPr marL="457200" indent="-457200"/>
            <a:r>
              <a:rPr lang="en-US"/>
              <a:t>a)  1</a:t>
            </a:r>
          </a:p>
          <a:p>
            <a:pPr marL="457200" indent="-457200"/>
            <a:endParaRPr lang="en-US"/>
          </a:p>
          <a:p>
            <a:pPr marL="457200" indent="-457200"/>
            <a:r>
              <a:rPr lang="en-US"/>
              <a:t>b)  2</a:t>
            </a:r>
          </a:p>
          <a:p>
            <a:pPr marL="457200" indent="-457200"/>
            <a:endParaRPr lang="en-US"/>
          </a:p>
          <a:p>
            <a:pPr marL="457200" indent="-457200"/>
            <a:r>
              <a:rPr lang="en-US"/>
              <a:t>c)  3</a:t>
            </a:r>
          </a:p>
          <a:p>
            <a:pPr marL="457200" indent="-457200"/>
            <a:endParaRPr lang="en-US"/>
          </a:p>
          <a:p>
            <a:pPr marL="457200" indent="-457200"/>
            <a:r>
              <a:rPr lang="en-US"/>
              <a:t>d)  4</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152400" y="4191000"/>
            <a:ext cx="3124200" cy="609600"/>
          </a:xfrm>
          <a:prstGeom prst="rect">
            <a:avLst/>
          </a:prstGeom>
          <a:noFill/>
          <a:ln w="38100">
            <a:solidFill>
              <a:srgbClr val="FF6600"/>
            </a:solidFill>
            <a:miter lim="800000"/>
            <a:headEnd/>
            <a:tailEnd/>
          </a:ln>
          <a:effectLst/>
        </p:spPr>
        <p:txBody>
          <a:bodyPr wrap="none" anchor="ctr"/>
          <a:lstStyle/>
          <a:p>
            <a:endParaRPr lang="en-US"/>
          </a:p>
        </p:txBody>
      </p:sp>
      <p:sp>
        <p:nvSpPr>
          <p:cNvPr id="79875" name="Text Box 3"/>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2.7.5. In the four equations of kinematics for constant acceleration given in the text, there are five variables.  What is the minimum number of variables you must know in order to determine all five variables by using the equations?</a:t>
            </a:r>
          </a:p>
          <a:p>
            <a:pPr marL="457200" indent="-457200"/>
            <a:endParaRPr lang="en-US"/>
          </a:p>
          <a:p>
            <a:pPr marL="457200" indent="-457200"/>
            <a:r>
              <a:rPr lang="en-US"/>
              <a:t>a)  1</a:t>
            </a:r>
          </a:p>
          <a:p>
            <a:pPr marL="457200" indent="-457200"/>
            <a:endParaRPr lang="en-US"/>
          </a:p>
          <a:p>
            <a:pPr marL="457200" indent="-457200"/>
            <a:r>
              <a:rPr lang="en-US"/>
              <a:t>b)  2</a:t>
            </a:r>
          </a:p>
          <a:p>
            <a:pPr marL="457200" indent="-457200"/>
            <a:endParaRPr lang="en-US"/>
          </a:p>
          <a:p>
            <a:pPr marL="457200" indent="-457200"/>
            <a:r>
              <a:rPr lang="en-US"/>
              <a:t>c)  3</a:t>
            </a:r>
          </a:p>
          <a:p>
            <a:pPr marL="457200" indent="-457200"/>
            <a:endParaRPr lang="en-US"/>
          </a:p>
          <a:p>
            <a:pPr marL="457200" indent="-457200"/>
            <a:r>
              <a:rPr lang="en-US"/>
              <a:t>d)  4</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2.7.6. Starting from rest, a particle confined to move along a straight line is accelerated at a rate of 2 m/s</a:t>
            </a:r>
            <a:r>
              <a:rPr lang="en-US" baseline="30000"/>
              <a:t>2</a:t>
            </a:r>
            <a:r>
              <a:rPr lang="en-US"/>
              <a:t>.  Which one of the following statements accurately describes the motion of this particle?</a:t>
            </a:r>
          </a:p>
          <a:p>
            <a:pPr marL="457200" indent="-457200"/>
            <a:endParaRPr lang="en-US"/>
          </a:p>
          <a:p>
            <a:pPr marL="457200" indent="-457200"/>
            <a:r>
              <a:rPr lang="en-US"/>
              <a:t>a)  The particle travels 2 m during each second.</a:t>
            </a:r>
          </a:p>
          <a:p>
            <a:pPr marL="457200" indent="-457200"/>
            <a:endParaRPr lang="en-US"/>
          </a:p>
          <a:p>
            <a:pPr marL="457200" indent="-457200"/>
            <a:r>
              <a:rPr lang="en-US"/>
              <a:t>b)  The particle travels 2 m only during the first second.</a:t>
            </a:r>
          </a:p>
          <a:p>
            <a:pPr marL="457200" indent="-457200"/>
            <a:endParaRPr lang="en-US"/>
          </a:p>
          <a:p>
            <a:pPr marL="457200" indent="-457200"/>
            <a:r>
              <a:rPr lang="en-US"/>
              <a:t>c)  The speed of the particle increases by 2 m/s during each second.  </a:t>
            </a:r>
          </a:p>
          <a:p>
            <a:pPr marL="457200" indent="-457200"/>
            <a:endParaRPr lang="en-US"/>
          </a:p>
          <a:p>
            <a:pPr marL="457200" indent="-457200"/>
            <a:r>
              <a:rPr lang="en-US"/>
              <a:t>d)  The acceleration of the particle increases by 2 m/s</a:t>
            </a:r>
            <a:r>
              <a:rPr lang="en-US" baseline="30000"/>
              <a:t>2</a:t>
            </a:r>
            <a:r>
              <a:rPr lang="en-US"/>
              <a:t> during each second.</a:t>
            </a:r>
          </a:p>
          <a:p>
            <a:pPr marL="457200" indent="-457200"/>
            <a:endParaRPr lang="en-US"/>
          </a:p>
          <a:p>
            <a:pPr marL="457200" indent="-457200"/>
            <a:r>
              <a:rPr lang="en-US"/>
              <a:t>e)  The final speed of the particle will be proportional to the distance that the particle covers.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152400" y="3810000"/>
            <a:ext cx="8534400" cy="609600"/>
          </a:xfrm>
          <a:prstGeom prst="rect">
            <a:avLst/>
          </a:prstGeom>
          <a:noFill/>
          <a:ln w="38100">
            <a:solidFill>
              <a:srgbClr val="FF6600"/>
            </a:solidFill>
            <a:miter lim="800000"/>
            <a:headEnd/>
            <a:tailEnd/>
          </a:ln>
          <a:effectLst/>
        </p:spPr>
        <p:txBody>
          <a:bodyPr wrap="none" anchor="ctr"/>
          <a:lstStyle/>
          <a:p>
            <a:endParaRPr lang="en-US"/>
          </a:p>
        </p:txBody>
      </p:sp>
      <p:sp>
        <p:nvSpPr>
          <p:cNvPr id="83971" name="Text Box 3"/>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2.7.6. Starting from rest, a particle confined to move along a straight line is accelerated at a rate of 2 m/s</a:t>
            </a:r>
            <a:r>
              <a:rPr lang="en-US" baseline="30000"/>
              <a:t>2</a:t>
            </a:r>
            <a:r>
              <a:rPr lang="en-US"/>
              <a:t>.  Which one of the following statements accurately describes the motion of this particle?</a:t>
            </a:r>
          </a:p>
          <a:p>
            <a:pPr marL="457200" indent="-457200"/>
            <a:endParaRPr lang="en-US"/>
          </a:p>
          <a:p>
            <a:pPr marL="457200" indent="-457200"/>
            <a:r>
              <a:rPr lang="en-US"/>
              <a:t>a)  The particle travels 2 m during each second.</a:t>
            </a:r>
          </a:p>
          <a:p>
            <a:pPr marL="457200" indent="-457200"/>
            <a:endParaRPr lang="en-US"/>
          </a:p>
          <a:p>
            <a:pPr marL="457200" indent="-457200"/>
            <a:r>
              <a:rPr lang="en-US"/>
              <a:t>b)  The particle travels 2 m only during the first second.</a:t>
            </a:r>
          </a:p>
          <a:p>
            <a:pPr marL="457200" indent="-457200"/>
            <a:endParaRPr lang="en-US"/>
          </a:p>
          <a:p>
            <a:pPr marL="457200" indent="-457200"/>
            <a:r>
              <a:rPr lang="en-US"/>
              <a:t>c)  The speed of the particle increases by 2 m/s during each second.  </a:t>
            </a:r>
          </a:p>
          <a:p>
            <a:pPr marL="457200" indent="-457200"/>
            <a:endParaRPr lang="en-US"/>
          </a:p>
          <a:p>
            <a:pPr marL="457200" indent="-457200"/>
            <a:r>
              <a:rPr lang="en-US"/>
              <a:t>d)  The acceleration of the particle increases by 2 m/s</a:t>
            </a:r>
            <a:r>
              <a:rPr lang="en-US" baseline="30000"/>
              <a:t>2</a:t>
            </a:r>
            <a:r>
              <a:rPr lang="en-US"/>
              <a:t> during each second.</a:t>
            </a:r>
          </a:p>
          <a:p>
            <a:pPr marL="457200" indent="-457200"/>
            <a:endParaRPr lang="en-US"/>
          </a:p>
          <a:p>
            <a:pPr marL="457200" indent="-457200"/>
            <a:r>
              <a:rPr lang="en-US"/>
              <a:t>e)  The final speed of the particle will be proportional to the distance that the particle covers.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2.7.7. Which one of the following statements must be true if the expression </a:t>
            </a:r>
            <a:r>
              <a:rPr lang="en-US" i="1"/>
              <a:t>x</a:t>
            </a:r>
            <a:r>
              <a:rPr lang="en-US"/>
              <a:t> </a:t>
            </a:r>
            <a:r>
              <a:rPr lang="en-US">
                <a:sym typeface="Symbol" pitchFamily="18" charset="2"/>
              </a:rPr>
              <a:t></a:t>
            </a:r>
            <a:r>
              <a:rPr lang="en-US"/>
              <a:t> </a:t>
            </a:r>
            <a:r>
              <a:rPr lang="en-US" i="1"/>
              <a:t>x</a:t>
            </a:r>
            <a:r>
              <a:rPr lang="en-US" baseline="-25000"/>
              <a:t>0</a:t>
            </a:r>
            <a:r>
              <a:rPr lang="en-US"/>
              <a:t> = (½)(</a:t>
            </a:r>
            <a:r>
              <a:rPr lang="en-US" i="1"/>
              <a:t>v</a:t>
            </a:r>
            <a:r>
              <a:rPr lang="en-US"/>
              <a:t> </a:t>
            </a:r>
            <a:r>
              <a:rPr lang="en-US">
                <a:sym typeface="Symbol" pitchFamily="18" charset="2"/>
              </a:rPr>
              <a:t></a:t>
            </a:r>
            <a:r>
              <a:rPr lang="en-US"/>
              <a:t> </a:t>
            </a:r>
            <a:r>
              <a:rPr lang="en-US" i="1"/>
              <a:t>v</a:t>
            </a:r>
            <a:r>
              <a:rPr lang="en-US" baseline="-25000"/>
              <a:t>0</a:t>
            </a:r>
            <a:r>
              <a:rPr lang="en-US"/>
              <a:t>)</a:t>
            </a:r>
            <a:r>
              <a:rPr lang="en-US" i="1"/>
              <a:t>t</a:t>
            </a:r>
            <a:r>
              <a:rPr lang="en-US"/>
              <a:t>  is to be used?</a:t>
            </a:r>
          </a:p>
          <a:p>
            <a:pPr marL="457200" indent="-457200"/>
            <a:endParaRPr lang="en-US"/>
          </a:p>
          <a:p>
            <a:pPr marL="457200" indent="-457200"/>
            <a:r>
              <a:rPr lang="en-US"/>
              <a:t>a)  x is constant.</a:t>
            </a:r>
          </a:p>
          <a:p>
            <a:pPr marL="457200" indent="-457200"/>
            <a:endParaRPr lang="en-US"/>
          </a:p>
          <a:p>
            <a:pPr marL="457200" indent="-457200"/>
            <a:r>
              <a:rPr lang="en-US"/>
              <a:t>b)  t is constant.</a:t>
            </a:r>
          </a:p>
          <a:p>
            <a:pPr marL="457200" indent="-457200"/>
            <a:endParaRPr lang="en-US"/>
          </a:p>
          <a:p>
            <a:pPr marL="457200" indent="-457200"/>
            <a:r>
              <a:rPr lang="en-US"/>
              <a:t>c)  v is constant.</a:t>
            </a:r>
          </a:p>
          <a:p>
            <a:pPr marL="457200" indent="-457200"/>
            <a:endParaRPr lang="en-US"/>
          </a:p>
          <a:p>
            <a:pPr marL="457200" indent="-457200"/>
            <a:r>
              <a:rPr lang="en-US"/>
              <a:t>d)  a is constant.</a:t>
            </a:r>
          </a:p>
          <a:p>
            <a:pPr marL="457200" indent="-457200"/>
            <a:endParaRPr lang="en-US"/>
          </a:p>
          <a:p>
            <a:pPr marL="457200" indent="-457200"/>
            <a:r>
              <a:rPr lang="en-US"/>
              <a:t>e)  Both v</a:t>
            </a:r>
            <a:r>
              <a:rPr lang="en-US" baseline="-25000"/>
              <a:t>0</a:t>
            </a:r>
            <a:r>
              <a:rPr lang="en-US"/>
              <a:t> and t are constant.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152400" y="4191000"/>
            <a:ext cx="3124200" cy="609600"/>
          </a:xfrm>
          <a:prstGeom prst="rect">
            <a:avLst/>
          </a:prstGeom>
          <a:noFill/>
          <a:ln w="38100">
            <a:solidFill>
              <a:srgbClr val="FF6600"/>
            </a:solidFill>
            <a:miter lim="800000"/>
            <a:headEnd/>
            <a:tailEnd/>
          </a:ln>
          <a:effectLst/>
        </p:spPr>
        <p:txBody>
          <a:bodyPr wrap="none" anchor="ctr"/>
          <a:lstStyle/>
          <a:p>
            <a:endParaRPr lang="en-US"/>
          </a:p>
        </p:txBody>
      </p:sp>
      <p:sp>
        <p:nvSpPr>
          <p:cNvPr id="86019" name="Text Box 3"/>
          <p:cNvSpPr txBox="1">
            <a:spLocks noChangeArrowheads="1"/>
          </p:cNvSpPr>
          <p:nvPr/>
        </p:nvSpPr>
        <p:spPr bwMode="auto">
          <a:xfrm>
            <a:off x="152400" y="914400"/>
            <a:ext cx="8839200" cy="4473575"/>
          </a:xfrm>
          <a:prstGeom prst="rect">
            <a:avLst/>
          </a:prstGeom>
          <a:noFill/>
          <a:ln w="9525">
            <a:noFill/>
            <a:miter lim="800000"/>
            <a:headEnd/>
            <a:tailEnd/>
          </a:ln>
          <a:effectLst/>
        </p:spPr>
        <p:txBody>
          <a:bodyPr>
            <a:spAutoFit/>
          </a:bodyPr>
          <a:lstStyle/>
          <a:p>
            <a:pPr marL="457200" indent="-457200"/>
            <a:r>
              <a:rPr lang="en-US"/>
              <a:t>2.7.7. Which one of the following statements must be true if the expression </a:t>
            </a:r>
            <a:r>
              <a:rPr lang="en-US" i="1"/>
              <a:t>x</a:t>
            </a:r>
            <a:r>
              <a:rPr lang="en-US"/>
              <a:t> </a:t>
            </a:r>
            <a:r>
              <a:rPr lang="en-US">
                <a:sym typeface="Symbol" pitchFamily="18" charset="2"/>
              </a:rPr>
              <a:t></a:t>
            </a:r>
            <a:r>
              <a:rPr lang="en-US"/>
              <a:t> </a:t>
            </a:r>
            <a:r>
              <a:rPr lang="en-US" i="1"/>
              <a:t>x</a:t>
            </a:r>
            <a:r>
              <a:rPr lang="en-US" baseline="-25000"/>
              <a:t>0</a:t>
            </a:r>
            <a:r>
              <a:rPr lang="en-US"/>
              <a:t> = (½)(</a:t>
            </a:r>
            <a:r>
              <a:rPr lang="en-US" i="1"/>
              <a:t>v</a:t>
            </a:r>
            <a:r>
              <a:rPr lang="en-US"/>
              <a:t> </a:t>
            </a:r>
            <a:r>
              <a:rPr lang="en-US">
                <a:sym typeface="Symbol" pitchFamily="18" charset="2"/>
              </a:rPr>
              <a:t></a:t>
            </a:r>
            <a:r>
              <a:rPr lang="en-US"/>
              <a:t> </a:t>
            </a:r>
            <a:r>
              <a:rPr lang="en-US" i="1"/>
              <a:t>v</a:t>
            </a:r>
            <a:r>
              <a:rPr lang="en-US" baseline="-25000"/>
              <a:t>0</a:t>
            </a:r>
            <a:r>
              <a:rPr lang="en-US"/>
              <a:t>)</a:t>
            </a:r>
            <a:r>
              <a:rPr lang="en-US" i="1"/>
              <a:t>t</a:t>
            </a:r>
            <a:r>
              <a:rPr lang="en-US"/>
              <a:t>  is to be used?</a:t>
            </a:r>
          </a:p>
          <a:p>
            <a:pPr marL="457200" indent="-457200"/>
            <a:endParaRPr lang="en-US"/>
          </a:p>
          <a:p>
            <a:pPr marL="457200" indent="-457200"/>
            <a:r>
              <a:rPr lang="en-US"/>
              <a:t>a)  x is constant.</a:t>
            </a:r>
          </a:p>
          <a:p>
            <a:pPr marL="457200" indent="-457200"/>
            <a:endParaRPr lang="en-US"/>
          </a:p>
          <a:p>
            <a:pPr marL="457200" indent="-457200"/>
            <a:r>
              <a:rPr lang="en-US"/>
              <a:t>b)  t is constant.</a:t>
            </a:r>
          </a:p>
          <a:p>
            <a:pPr marL="457200" indent="-457200"/>
            <a:endParaRPr lang="en-US"/>
          </a:p>
          <a:p>
            <a:pPr marL="457200" indent="-457200"/>
            <a:r>
              <a:rPr lang="en-US"/>
              <a:t>c)  v is constant.</a:t>
            </a:r>
          </a:p>
          <a:p>
            <a:pPr marL="457200" indent="-457200"/>
            <a:endParaRPr lang="en-US"/>
          </a:p>
          <a:p>
            <a:pPr marL="457200" indent="-457200"/>
            <a:r>
              <a:rPr lang="en-US"/>
              <a:t>d)  a is constant.</a:t>
            </a:r>
          </a:p>
          <a:p>
            <a:pPr marL="457200" indent="-457200"/>
            <a:endParaRPr lang="en-US"/>
          </a:p>
          <a:p>
            <a:pPr marL="457200" indent="-457200"/>
            <a:r>
              <a:rPr lang="en-US"/>
              <a:t>e)  Both v</a:t>
            </a:r>
            <a:r>
              <a:rPr lang="en-US" baseline="-25000"/>
              <a:t>0</a:t>
            </a:r>
            <a:r>
              <a:rPr lang="en-US"/>
              <a:t> and t are constant.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2"/>
          <p:cNvSpPr txBox="1">
            <a:spLocks noChangeArrowheads="1"/>
          </p:cNvSpPr>
          <p:nvPr/>
        </p:nvSpPr>
        <p:spPr bwMode="auto">
          <a:xfrm>
            <a:off x="152400" y="914400"/>
            <a:ext cx="8839200" cy="5705475"/>
          </a:xfrm>
          <a:prstGeom prst="rect">
            <a:avLst/>
          </a:prstGeom>
          <a:noFill/>
          <a:ln w="9525">
            <a:noFill/>
            <a:miter lim="800000"/>
            <a:headEnd/>
            <a:tailEnd/>
          </a:ln>
          <a:effectLst/>
        </p:spPr>
        <p:txBody>
          <a:bodyPr>
            <a:spAutoFit/>
          </a:bodyPr>
          <a:lstStyle/>
          <a:p>
            <a:pPr marL="457200" indent="-457200"/>
            <a:r>
              <a:rPr lang="en-US" sz="2300"/>
              <a:t>2.8.1. According to the text, there are two equations from which the five equations may be derived by taking the integral or antiderivative.  Consider the following equations and choose the two equations to which the book is referring.</a:t>
            </a:r>
          </a:p>
          <a:p>
            <a:pPr marL="457200" indent="-457200"/>
            <a:endParaRPr lang="en-US" sz="2300"/>
          </a:p>
          <a:p>
            <a:pPr marL="457200" indent="-457200"/>
            <a:r>
              <a:rPr lang="en-US" sz="2300"/>
              <a:t>A. 			B.  		C.  		D.  </a:t>
            </a:r>
          </a:p>
          <a:p>
            <a:pPr marL="457200" indent="-457200"/>
            <a:endParaRPr lang="en-US" sz="2300"/>
          </a:p>
          <a:p>
            <a:pPr marL="457200" indent="-457200"/>
            <a:r>
              <a:rPr lang="en-US" sz="2300"/>
              <a:t>a)  A and B</a:t>
            </a:r>
          </a:p>
          <a:p>
            <a:pPr marL="457200" indent="-457200"/>
            <a:endParaRPr lang="en-US" sz="2300"/>
          </a:p>
          <a:p>
            <a:pPr marL="457200" indent="-457200"/>
            <a:r>
              <a:rPr lang="en-US" sz="2300"/>
              <a:t>b)  A and C</a:t>
            </a:r>
          </a:p>
          <a:p>
            <a:pPr marL="457200" indent="-457200"/>
            <a:endParaRPr lang="en-US" sz="2300"/>
          </a:p>
          <a:p>
            <a:pPr marL="457200" indent="-457200"/>
            <a:r>
              <a:rPr lang="en-US" sz="2300"/>
              <a:t>c)  B and C</a:t>
            </a:r>
          </a:p>
          <a:p>
            <a:pPr marL="457200" indent="-457200"/>
            <a:endParaRPr lang="en-US" sz="2300"/>
          </a:p>
          <a:p>
            <a:pPr marL="457200" indent="-457200"/>
            <a:r>
              <a:rPr lang="en-US" sz="2300"/>
              <a:t>d)  C and D</a:t>
            </a:r>
          </a:p>
          <a:p>
            <a:pPr marL="457200" indent="-457200"/>
            <a:endParaRPr lang="en-US" sz="2300"/>
          </a:p>
          <a:p>
            <a:pPr marL="457200" indent="-457200"/>
            <a:r>
              <a:rPr lang="en-US" sz="2300"/>
              <a:t>e)  B and D</a:t>
            </a:r>
          </a:p>
        </p:txBody>
      </p:sp>
      <p:sp>
        <p:nvSpPr>
          <p:cNvPr id="87044"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87043" name="Object 3"/>
          <p:cNvGraphicFramePr>
            <a:graphicFrameLocks noChangeAspect="1"/>
          </p:cNvGraphicFramePr>
          <p:nvPr/>
        </p:nvGraphicFramePr>
        <p:xfrm>
          <a:off x="622300" y="2527300"/>
          <a:ext cx="914400" cy="781050"/>
        </p:xfrm>
        <a:graphic>
          <a:graphicData uri="http://schemas.openxmlformats.org/presentationml/2006/ole">
            <p:oleObj spid="_x0000_s87043" r:id="rId3" imgW="457200" imgH="393700" progId="Equation.DSMT4">
              <p:embed/>
            </p:oleObj>
          </a:graphicData>
        </a:graphic>
      </p:graphicFrame>
      <p:sp>
        <p:nvSpPr>
          <p:cNvPr id="87046" name="Rectangle 6"/>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87045" name="Object 5"/>
          <p:cNvGraphicFramePr>
            <a:graphicFrameLocks noChangeAspect="1"/>
          </p:cNvGraphicFramePr>
          <p:nvPr/>
        </p:nvGraphicFramePr>
        <p:xfrm>
          <a:off x="2438400" y="2514600"/>
          <a:ext cx="914400" cy="796925"/>
        </p:xfrm>
        <a:graphic>
          <a:graphicData uri="http://schemas.openxmlformats.org/presentationml/2006/ole">
            <p:oleObj spid="_x0000_s87045" r:id="rId4" imgW="444693" imgH="393871" progId="Equation.DSMT4">
              <p:embed/>
            </p:oleObj>
          </a:graphicData>
        </a:graphic>
      </p:graphicFrame>
      <p:sp>
        <p:nvSpPr>
          <p:cNvPr id="87048" name="Rectangle 8"/>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87047" name="Object 7"/>
          <p:cNvGraphicFramePr>
            <a:graphicFrameLocks noChangeAspect="1"/>
          </p:cNvGraphicFramePr>
          <p:nvPr/>
        </p:nvGraphicFramePr>
        <p:xfrm>
          <a:off x="4343400" y="2514600"/>
          <a:ext cx="914400" cy="781050"/>
        </p:xfrm>
        <a:graphic>
          <a:graphicData uri="http://schemas.openxmlformats.org/presentationml/2006/ole">
            <p:oleObj spid="_x0000_s87047" r:id="rId5" imgW="457200" imgH="393700" progId="Equation.DSMT4">
              <p:embed/>
            </p:oleObj>
          </a:graphicData>
        </a:graphic>
      </p:graphicFrame>
      <p:sp>
        <p:nvSpPr>
          <p:cNvPr id="87052" name="Rectangle 12"/>
          <p:cNvSpPr>
            <a:spLocks noChangeArrowheads="1"/>
          </p:cNvSpPr>
          <p:nvPr/>
        </p:nvSpPr>
        <p:spPr bwMode="auto">
          <a:xfrm>
            <a:off x="0" y="3300413"/>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87051" name="Object 11"/>
          <p:cNvGraphicFramePr>
            <a:graphicFrameLocks noChangeAspect="1"/>
          </p:cNvGraphicFramePr>
          <p:nvPr/>
        </p:nvGraphicFramePr>
        <p:xfrm>
          <a:off x="6248400" y="2590800"/>
          <a:ext cx="2667000" cy="585788"/>
        </p:xfrm>
        <a:graphic>
          <a:graphicData uri="http://schemas.openxmlformats.org/presentationml/2006/ole">
            <p:oleObj spid="_x0000_s87051" r:id="rId6" imgW="1168907" imgH="254110" progId="Equation.DSMT4">
              <p:embed/>
            </p:oleObj>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152400" y="914400"/>
            <a:ext cx="8839200" cy="5705475"/>
          </a:xfrm>
          <a:prstGeom prst="rect">
            <a:avLst/>
          </a:prstGeom>
          <a:noFill/>
          <a:ln w="9525">
            <a:noFill/>
            <a:miter lim="800000"/>
            <a:headEnd/>
            <a:tailEnd/>
          </a:ln>
          <a:effectLst/>
        </p:spPr>
        <p:txBody>
          <a:bodyPr>
            <a:spAutoFit/>
          </a:bodyPr>
          <a:lstStyle/>
          <a:p>
            <a:pPr marL="457200" indent="-457200"/>
            <a:r>
              <a:rPr lang="en-US" sz="2300"/>
              <a:t>2.8.1. According to the text, there are two equations from which the five equations may be derived by taking the integral or antiderivative.  Consider the following equations and choose the two equations to which the book is referring.</a:t>
            </a:r>
          </a:p>
          <a:p>
            <a:pPr marL="457200" indent="-457200"/>
            <a:endParaRPr lang="en-US" sz="2300"/>
          </a:p>
          <a:p>
            <a:pPr marL="457200" indent="-457200"/>
            <a:r>
              <a:rPr lang="en-US" sz="2300"/>
              <a:t>A. 			B.  		C.  		D.  </a:t>
            </a:r>
          </a:p>
          <a:p>
            <a:pPr marL="457200" indent="-457200"/>
            <a:endParaRPr lang="en-US" sz="2300"/>
          </a:p>
          <a:p>
            <a:pPr marL="457200" indent="-457200"/>
            <a:r>
              <a:rPr lang="en-US" sz="2300"/>
              <a:t>a)  A and B</a:t>
            </a:r>
          </a:p>
          <a:p>
            <a:pPr marL="457200" indent="-457200"/>
            <a:endParaRPr lang="en-US" sz="2300"/>
          </a:p>
          <a:p>
            <a:pPr marL="457200" indent="-457200"/>
            <a:r>
              <a:rPr lang="en-US" sz="2300"/>
              <a:t>b)  A and C</a:t>
            </a:r>
          </a:p>
          <a:p>
            <a:pPr marL="457200" indent="-457200"/>
            <a:endParaRPr lang="en-US" sz="2300"/>
          </a:p>
          <a:p>
            <a:pPr marL="457200" indent="-457200"/>
            <a:r>
              <a:rPr lang="en-US" sz="2300"/>
              <a:t>c)  B and C</a:t>
            </a:r>
          </a:p>
          <a:p>
            <a:pPr marL="457200" indent="-457200"/>
            <a:endParaRPr lang="en-US" sz="2300"/>
          </a:p>
          <a:p>
            <a:pPr marL="457200" indent="-457200"/>
            <a:r>
              <a:rPr lang="en-US" sz="2300"/>
              <a:t>d)  C and D</a:t>
            </a:r>
          </a:p>
          <a:p>
            <a:pPr marL="457200" indent="-457200"/>
            <a:endParaRPr lang="en-US" sz="2300"/>
          </a:p>
          <a:p>
            <a:pPr marL="457200" indent="-457200"/>
            <a:r>
              <a:rPr lang="en-US" sz="2300"/>
              <a:t>e)  B and D</a:t>
            </a:r>
          </a:p>
        </p:txBody>
      </p:sp>
      <p:sp>
        <p:nvSpPr>
          <p:cNvPr id="102403" name="Rectangle 3"/>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102404" name="Object 4"/>
          <p:cNvGraphicFramePr>
            <a:graphicFrameLocks noChangeAspect="1"/>
          </p:cNvGraphicFramePr>
          <p:nvPr/>
        </p:nvGraphicFramePr>
        <p:xfrm>
          <a:off x="622300" y="2527300"/>
          <a:ext cx="914400" cy="781050"/>
        </p:xfrm>
        <a:graphic>
          <a:graphicData uri="http://schemas.openxmlformats.org/presentationml/2006/ole">
            <p:oleObj spid="_x0000_s102404" r:id="rId3" imgW="457200" imgH="393700" progId="Equation.DSMT4">
              <p:embed/>
            </p:oleObj>
          </a:graphicData>
        </a:graphic>
      </p:graphicFrame>
      <p:sp>
        <p:nvSpPr>
          <p:cNvPr id="102405" name="Rectangle 5"/>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102406" name="Object 6"/>
          <p:cNvGraphicFramePr>
            <a:graphicFrameLocks noChangeAspect="1"/>
          </p:cNvGraphicFramePr>
          <p:nvPr/>
        </p:nvGraphicFramePr>
        <p:xfrm>
          <a:off x="2438400" y="2514600"/>
          <a:ext cx="914400" cy="796925"/>
        </p:xfrm>
        <a:graphic>
          <a:graphicData uri="http://schemas.openxmlformats.org/presentationml/2006/ole">
            <p:oleObj spid="_x0000_s102406" r:id="rId4" imgW="444693" imgH="393871" progId="Equation.DSMT4">
              <p:embed/>
            </p:oleObj>
          </a:graphicData>
        </a:graphic>
      </p:graphicFrame>
      <p:sp>
        <p:nvSpPr>
          <p:cNvPr id="102407" name="Rectangle 7"/>
          <p:cNvSpPr>
            <a:spLocks noChangeArrowheads="1"/>
          </p:cNvSpPr>
          <p:nvPr/>
        </p:nvSpPr>
        <p:spPr bwMode="auto">
          <a:xfrm>
            <a:off x="0" y="3233738"/>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102408" name="Object 8"/>
          <p:cNvGraphicFramePr>
            <a:graphicFrameLocks noChangeAspect="1"/>
          </p:cNvGraphicFramePr>
          <p:nvPr/>
        </p:nvGraphicFramePr>
        <p:xfrm>
          <a:off x="4343400" y="2514600"/>
          <a:ext cx="914400" cy="781050"/>
        </p:xfrm>
        <a:graphic>
          <a:graphicData uri="http://schemas.openxmlformats.org/presentationml/2006/ole">
            <p:oleObj spid="_x0000_s102408" r:id="rId5" imgW="457200" imgH="393700" progId="Equation.DSMT4">
              <p:embed/>
            </p:oleObj>
          </a:graphicData>
        </a:graphic>
      </p:graphicFrame>
      <p:sp>
        <p:nvSpPr>
          <p:cNvPr id="102409" name="Rectangle 9"/>
          <p:cNvSpPr>
            <a:spLocks noChangeArrowheads="1"/>
          </p:cNvSpPr>
          <p:nvPr/>
        </p:nvSpPr>
        <p:spPr bwMode="auto">
          <a:xfrm>
            <a:off x="0" y="3300413"/>
            <a:ext cx="9144000" cy="0"/>
          </a:xfrm>
          <a:prstGeom prst="rect">
            <a:avLst/>
          </a:prstGeom>
          <a:noFill/>
          <a:ln w="38100">
            <a:noFill/>
            <a:miter lim="800000"/>
            <a:headEnd/>
            <a:tailEnd/>
          </a:ln>
          <a:effectLst/>
        </p:spPr>
        <p:txBody>
          <a:bodyPr wrap="none" anchor="ctr">
            <a:spAutoFit/>
          </a:bodyPr>
          <a:lstStyle/>
          <a:p>
            <a:endParaRPr lang="en-US"/>
          </a:p>
        </p:txBody>
      </p:sp>
      <p:graphicFrame>
        <p:nvGraphicFramePr>
          <p:cNvPr id="102410" name="Object 10"/>
          <p:cNvGraphicFramePr>
            <a:graphicFrameLocks noChangeAspect="1"/>
          </p:cNvGraphicFramePr>
          <p:nvPr/>
        </p:nvGraphicFramePr>
        <p:xfrm>
          <a:off x="6248400" y="2590800"/>
          <a:ext cx="2667000" cy="585788"/>
        </p:xfrm>
        <a:graphic>
          <a:graphicData uri="http://schemas.openxmlformats.org/presentationml/2006/ole">
            <p:oleObj spid="_x0000_s102410" r:id="rId6" imgW="1168907" imgH="254110" progId="Equation.DSMT4">
              <p:embed/>
            </p:oleObj>
          </a:graphicData>
        </a:graphic>
      </p:graphicFrame>
      <p:sp>
        <p:nvSpPr>
          <p:cNvPr id="102411" name="Rectangle 11"/>
          <p:cNvSpPr>
            <a:spLocks noChangeArrowheads="1"/>
          </p:cNvSpPr>
          <p:nvPr/>
        </p:nvSpPr>
        <p:spPr bwMode="auto">
          <a:xfrm>
            <a:off x="152400" y="3962400"/>
            <a:ext cx="3124200" cy="609600"/>
          </a:xfrm>
          <a:prstGeom prst="rect">
            <a:avLst/>
          </a:prstGeom>
          <a:noFill/>
          <a:ln w="38100">
            <a:solidFill>
              <a:srgbClr val="FF6600"/>
            </a:solidFill>
            <a:miter lim="800000"/>
            <a:headEnd/>
            <a:tailEnd/>
          </a:ln>
          <a:effectLst/>
        </p:spPr>
        <p:txBody>
          <a:bodyPr wrap="none" anchor="ct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152400" y="4953000"/>
            <a:ext cx="3733800" cy="533400"/>
          </a:xfrm>
          <a:prstGeom prst="rect">
            <a:avLst/>
          </a:prstGeom>
          <a:noFill/>
          <a:ln w="38100">
            <a:solidFill>
              <a:srgbClr val="FF6600"/>
            </a:solidFill>
            <a:miter lim="800000"/>
            <a:headEnd/>
            <a:tailEnd/>
          </a:ln>
          <a:effectLst/>
        </p:spPr>
        <p:txBody>
          <a:bodyPr wrap="none" anchor="ctr"/>
          <a:lstStyle/>
          <a:p>
            <a:endParaRPr lang="en-US"/>
          </a:p>
        </p:txBody>
      </p:sp>
      <p:sp>
        <p:nvSpPr>
          <p:cNvPr id="9222" name="Text Box 6"/>
          <p:cNvSpPr txBox="1">
            <a:spLocks noChangeArrowheads="1"/>
          </p:cNvSpPr>
          <p:nvPr/>
        </p:nvSpPr>
        <p:spPr bwMode="auto">
          <a:xfrm>
            <a:off x="152400" y="914400"/>
            <a:ext cx="8839200" cy="5035550"/>
          </a:xfrm>
          <a:prstGeom prst="rect">
            <a:avLst/>
          </a:prstGeom>
          <a:noFill/>
          <a:ln w="9525">
            <a:noFill/>
            <a:miter lim="800000"/>
            <a:headEnd/>
            <a:tailEnd/>
          </a:ln>
          <a:effectLst/>
        </p:spPr>
        <p:txBody>
          <a:bodyPr>
            <a:spAutoFit/>
          </a:bodyPr>
          <a:lstStyle/>
          <a:p>
            <a:pPr marL="457200" indent="-457200"/>
            <a:r>
              <a:rPr lang="en-US" sz="1800"/>
              <a:t>2.3.2. A particle travels along a curved path between two points A and B as shown.  Complete the following statement: The displacement of the particle does not depend on</a:t>
            </a:r>
          </a:p>
          <a:p>
            <a:pPr marL="457200" indent="-457200"/>
            <a:endParaRPr lang="en-US" sz="1800"/>
          </a:p>
          <a:p>
            <a:pPr marL="457200" indent="-457200"/>
            <a:endParaRPr lang="en-US" sz="1800"/>
          </a:p>
          <a:p>
            <a:pPr marL="457200" indent="-457200"/>
            <a:endParaRPr lang="en-US" sz="1800"/>
          </a:p>
          <a:p>
            <a:pPr marL="457200" indent="-457200"/>
            <a:endParaRPr lang="en-US" sz="1800"/>
          </a:p>
          <a:p>
            <a:pPr marL="457200" indent="-457200"/>
            <a:endParaRPr lang="en-US" sz="1800"/>
          </a:p>
          <a:p>
            <a:pPr marL="457200" indent="-457200"/>
            <a:endParaRPr lang="en-US" sz="1800"/>
          </a:p>
          <a:p>
            <a:pPr marL="457200" indent="-457200"/>
            <a:endParaRPr lang="en-US" sz="1800"/>
          </a:p>
          <a:p>
            <a:pPr marL="457200" indent="-457200"/>
            <a:r>
              <a:rPr lang="en-US" sz="1800"/>
              <a:t>a)  the location of A.</a:t>
            </a:r>
          </a:p>
          <a:p>
            <a:pPr marL="457200" indent="-457200"/>
            <a:endParaRPr lang="en-US" sz="1800"/>
          </a:p>
          <a:p>
            <a:pPr marL="457200" indent="-457200"/>
            <a:r>
              <a:rPr lang="en-US" sz="1800"/>
              <a:t>b)  the location of B.</a:t>
            </a:r>
          </a:p>
          <a:p>
            <a:pPr marL="457200" indent="-457200"/>
            <a:endParaRPr lang="en-US" sz="1800"/>
          </a:p>
          <a:p>
            <a:pPr marL="457200" indent="-457200"/>
            <a:r>
              <a:rPr lang="en-US" sz="1800"/>
              <a:t>c)  the direction of A from B.</a:t>
            </a:r>
          </a:p>
          <a:p>
            <a:pPr marL="457200" indent="-457200"/>
            <a:endParaRPr lang="en-US" sz="1800"/>
          </a:p>
          <a:p>
            <a:pPr marL="457200" indent="-457200"/>
            <a:r>
              <a:rPr lang="en-US" sz="1800"/>
              <a:t>d)  the distance traveled from A to B.</a:t>
            </a:r>
          </a:p>
          <a:p>
            <a:pPr marL="457200" indent="-457200"/>
            <a:endParaRPr lang="en-US" sz="1800"/>
          </a:p>
          <a:p>
            <a:pPr marL="457200" indent="-457200"/>
            <a:r>
              <a:rPr lang="en-US" sz="1800"/>
              <a:t>e)  the shortest distance between A and B.</a:t>
            </a:r>
          </a:p>
        </p:txBody>
      </p:sp>
      <p:pic>
        <p:nvPicPr>
          <p:cNvPr id="9223" name="Picture 7" descr="rq020301"/>
          <p:cNvPicPr>
            <a:picLocks noChangeAspect="1" noChangeArrowheads="1"/>
          </p:cNvPicPr>
          <p:nvPr/>
        </p:nvPicPr>
        <p:blipFill>
          <a:blip r:embed="rId2" cstate="print"/>
          <a:srcRect/>
          <a:stretch>
            <a:fillRect/>
          </a:stretch>
        </p:blipFill>
        <p:spPr bwMode="auto">
          <a:xfrm>
            <a:off x="228600" y="1600200"/>
            <a:ext cx="4200525" cy="1419225"/>
          </a:xfrm>
          <a:prstGeom prst="rect">
            <a:avLst/>
          </a:prstGeom>
          <a:noFill/>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2.9.1. A heavy lead ball is dropped from rest from the top of a very tell tower.  Neglecting the effect due to air resistance, which one of the following statements is false?</a:t>
            </a:r>
          </a:p>
          <a:p>
            <a:pPr marL="457200" indent="-457200"/>
            <a:endParaRPr lang="en-US"/>
          </a:p>
          <a:p>
            <a:pPr marL="457200" indent="-457200"/>
            <a:r>
              <a:rPr lang="en-US"/>
              <a:t>a)  The magnitude of the velocity of the ball increases by 9.8 m/s for each second that the ball falls.</a:t>
            </a:r>
          </a:p>
          <a:p>
            <a:pPr marL="457200" indent="-457200"/>
            <a:endParaRPr lang="en-US"/>
          </a:p>
          <a:p>
            <a:pPr marL="457200" indent="-457200"/>
            <a:r>
              <a:rPr lang="en-US"/>
              <a:t>b)  At time </a:t>
            </a:r>
            <a:r>
              <a:rPr lang="en-US" i="1"/>
              <a:t>t</a:t>
            </a:r>
            <a:r>
              <a:rPr lang="en-US"/>
              <a:t> = 2.0 s, the position of the ball is 19.6 m below its initial position.</a:t>
            </a:r>
          </a:p>
          <a:p>
            <a:pPr marL="457200" indent="-457200"/>
            <a:endParaRPr lang="en-US"/>
          </a:p>
          <a:p>
            <a:pPr marL="457200" indent="-457200"/>
            <a:r>
              <a:rPr lang="en-US"/>
              <a:t>c)  At time </a:t>
            </a:r>
            <a:r>
              <a:rPr lang="en-US" i="1"/>
              <a:t>t</a:t>
            </a:r>
            <a:r>
              <a:rPr lang="en-US"/>
              <a:t> = 1.0 s, the instantaneous speed of the ball is 4.9 m/s.</a:t>
            </a:r>
          </a:p>
          <a:p>
            <a:pPr marL="457200" indent="-457200"/>
            <a:endParaRPr lang="en-US"/>
          </a:p>
          <a:p>
            <a:pPr marL="457200" indent="-457200"/>
            <a:r>
              <a:rPr lang="en-US"/>
              <a:t>d)  The ball falls 4.9 m during the first second that it falls.</a:t>
            </a:r>
          </a:p>
          <a:p>
            <a:pPr marL="457200" indent="-457200"/>
            <a:endParaRPr lang="en-US"/>
          </a:p>
          <a:p>
            <a:pPr marL="457200" indent="-457200"/>
            <a:r>
              <a:rPr lang="en-US"/>
              <a:t>e)  The magnitude of the acceleration of the ball is constant.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152400" y="4495800"/>
            <a:ext cx="8305800" cy="609600"/>
          </a:xfrm>
          <a:prstGeom prst="rect">
            <a:avLst/>
          </a:prstGeom>
          <a:noFill/>
          <a:ln w="38100">
            <a:solidFill>
              <a:srgbClr val="FF6600"/>
            </a:solidFill>
            <a:miter lim="800000"/>
            <a:headEnd/>
            <a:tailEnd/>
          </a:ln>
          <a:effectLst/>
        </p:spPr>
        <p:txBody>
          <a:bodyPr wrap="none" anchor="ctr"/>
          <a:lstStyle/>
          <a:p>
            <a:endParaRPr lang="en-US"/>
          </a:p>
        </p:txBody>
      </p:sp>
      <p:sp>
        <p:nvSpPr>
          <p:cNvPr id="90115" name="Text Box 3"/>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2.9.1. A heavy lead ball is dropped from rest from the top of a very tell tower.  Neglecting the effect due to air resistance, which one of the following statements is false?</a:t>
            </a:r>
          </a:p>
          <a:p>
            <a:pPr marL="457200" indent="-457200"/>
            <a:endParaRPr lang="en-US"/>
          </a:p>
          <a:p>
            <a:pPr marL="457200" indent="-457200"/>
            <a:r>
              <a:rPr lang="en-US"/>
              <a:t>a)  The magnitude of the velocity of the ball increases by 9.8 m/s for each second that the ball falls.</a:t>
            </a:r>
          </a:p>
          <a:p>
            <a:pPr marL="457200" indent="-457200"/>
            <a:endParaRPr lang="en-US"/>
          </a:p>
          <a:p>
            <a:pPr marL="457200" indent="-457200"/>
            <a:r>
              <a:rPr lang="en-US"/>
              <a:t>b)  At time </a:t>
            </a:r>
            <a:r>
              <a:rPr lang="en-US" i="1"/>
              <a:t>t</a:t>
            </a:r>
            <a:r>
              <a:rPr lang="en-US"/>
              <a:t> = 2.0 s, the position of the ball is 19.6 m below its initial position.</a:t>
            </a:r>
          </a:p>
          <a:p>
            <a:pPr marL="457200" indent="-457200"/>
            <a:endParaRPr lang="en-US"/>
          </a:p>
          <a:p>
            <a:pPr marL="457200" indent="-457200"/>
            <a:r>
              <a:rPr lang="en-US"/>
              <a:t>c)  At time </a:t>
            </a:r>
            <a:r>
              <a:rPr lang="en-US" i="1"/>
              <a:t>t</a:t>
            </a:r>
            <a:r>
              <a:rPr lang="en-US"/>
              <a:t> = 1.0 s, the instantaneous speed of the ball is 4.9 m/s.</a:t>
            </a:r>
          </a:p>
          <a:p>
            <a:pPr marL="457200" indent="-457200"/>
            <a:endParaRPr lang="en-US"/>
          </a:p>
          <a:p>
            <a:pPr marL="457200" indent="-457200"/>
            <a:r>
              <a:rPr lang="en-US"/>
              <a:t>d)  The ball falls 4.9 m during the first second that it falls.</a:t>
            </a:r>
          </a:p>
          <a:p>
            <a:pPr marL="457200" indent="-457200"/>
            <a:endParaRPr lang="en-US"/>
          </a:p>
          <a:p>
            <a:pPr marL="457200" indent="-457200"/>
            <a:r>
              <a:rPr lang="en-US"/>
              <a:t>e)  The magnitude of the acceleration of the ball is constant.</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7" name="Text Box 5"/>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2.9.2. A child throws a ball vertically upward at the school playground.  Which one of the following quantities is (are) equal to zero at the highest point of the ball’s trajectory?  Assume that at the time of release </a:t>
            </a:r>
            <a:r>
              <a:rPr lang="en-US" i="1"/>
              <a:t>t</a:t>
            </a:r>
            <a:r>
              <a:rPr lang="en-US"/>
              <a:t> = 0, the ball is at </a:t>
            </a:r>
            <a:r>
              <a:rPr lang="en-US" i="1"/>
              <a:t>y</a:t>
            </a:r>
            <a:r>
              <a:rPr lang="en-US"/>
              <a:t> = 0 m.</a:t>
            </a:r>
          </a:p>
          <a:p>
            <a:pPr marL="457200" indent="-457200"/>
            <a:endParaRPr lang="en-US"/>
          </a:p>
          <a:p>
            <a:pPr marL="457200" indent="-457200"/>
            <a:r>
              <a:rPr lang="en-US"/>
              <a:t>a)  instantaneous velocity </a:t>
            </a:r>
          </a:p>
          <a:p>
            <a:pPr marL="457200" indent="-457200"/>
            <a:endParaRPr lang="en-US"/>
          </a:p>
          <a:p>
            <a:pPr marL="457200" indent="-457200"/>
            <a:r>
              <a:rPr lang="en-US"/>
              <a:t>b)  displacement</a:t>
            </a:r>
          </a:p>
          <a:p>
            <a:pPr marL="457200" indent="-457200"/>
            <a:endParaRPr lang="en-US"/>
          </a:p>
          <a:p>
            <a:pPr marL="457200" indent="-457200"/>
            <a:r>
              <a:rPr lang="en-US"/>
              <a:t>c)  instantaneous acceleration</a:t>
            </a:r>
          </a:p>
          <a:p>
            <a:pPr marL="457200" indent="-457200"/>
            <a:endParaRPr lang="en-US"/>
          </a:p>
          <a:p>
            <a:pPr marL="457200" indent="-457200"/>
            <a:r>
              <a:rPr lang="en-US"/>
              <a:t>d)  average acceleration</a:t>
            </a:r>
          </a:p>
          <a:p>
            <a:pPr marL="457200" indent="-457200"/>
            <a:endParaRPr lang="en-US"/>
          </a:p>
          <a:p>
            <a:pPr marL="457200" indent="-457200"/>
            <a:r>
              <a:rPr lang="en-US"/>
              <a:t>e)  both instantaneous velocity and instantaneous acceleration</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52400" y="2743200"/>
            <a:ext cx="3276600" cy="609600"/>
          </a:xfrm>
          <a:prstGeom prst="rect">
            <a:avLst/>
          </a:prstGeom>
          <a:noFill/>
          <a:ln w="38100">
            <a:solidFill>
              <a:srgbClr val="FF6600"/>
            </a:solidFill>
            <a:miter lim="800000"/>
            <a:headEnd/>
            <a:tailEnd/>
          </a:ln>
          <a:effectLst/>
        </p:spPr>
        <p:txBody>
          <a:bodyPr wrap="none" anchor="ctr"/>
          <a:lstStyle/>
          <a:p>
            <a:endParaRPr lang="en-US"/>
          </a:p>
        </p:txBody>
      </p:sp>
      <p:sp>
        <p:nvSpPr>
          <p:cNvPr id="92163" name="Text Box 3"/>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2.9.2. A child throws a ball vertically upward at the school playground.  Which one of the following quantities is (are) equal to zero at the highest point of the ball’s trajectory?  Assume that at the time of release </a:t>
            </a:r>
            <a:r>
              <a:rPr lang="en-US" i="1"/>
              <a:t>t</a:t>
            </a:r>
            <a:r>
              <a:rPr lang="en-US"/>
              <a:t> = 0, the ball is at </a:t>
            </a:r>
            <a:r>
              <a:rPr lang="en-US" i="1"/>
              <a:t>y</a:t>
            </a:r>
            <a:r>
              <a:rPr lang="en-US"/>
              <a:t> = 0 m.</a:t>
            </a:r>
          </a:p>
          <a:p>
            <a:pPr marL="457200" indent="-457200"/>
            <a:endParaRPr lang="en-US"/>
          </a:p>
          <a:p>
            <a:pPr marL="457200" indent="-457200"/>
            <a:r>
              <a:rPr lang="en-US"/>
              <a:t>a)  instantaneous velocity </a:t>
            </a:r>
          </a:p>
          <a:p>
            <a:pPr marL="457200" indent="-457200"/>
            <a:endParaRPr lang="en-US"/>
          </a:p>
          <a:p>
            <a:pPr marL="457200" indent="-457200"/>
            <a:r>
              <a:rPr lang="en-US"/>
              <a:t>b)  displacement</a:t>
            </a:r>
          </a:p>
          <a:p>
            <a:pPr marL="457200" indent="-457200"/>
            <a:endParaRPr lang="en-US"/>
          </a:p>
          <a:p>
            <a:pPr marL="457200" indent="-457200"/>
            <a:r>
              <a:rPr lang="en-US"/>
              <a:t>c)  instantaneous acceleration</a:t>
            </a:r>
          </a:p>
          <a:p>
            <a:pPr marL="457200" indent="-457200"/>
            <a:endParaRPr lang="en-US"/>
          </a:p>
          <a:p>
            <a:pPr marL="457200" indent="-457200"/>
            <a:r>
              <a:rPr lang="en-US"/>
              <a:t>d)  average acceleration</a:t>
            </a:r>
          </a:p>
          <a:p>
            <a:pPr marL="457200" indent="-457200"/>
            <a:endParaRPr lang="en-US"/>
          </a:p>
          <a:p>
            <a:pPr marL="457200" indent="-457200"/>
            <a:r>
              <a:rPr lang="en-US"/>
              <a:t>e)  both instantaneous velocity and instantaneous acceleration</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2.9.3. A rock is released from rest from a hot air balloon that is at rest with respect to the ground a few meters below.  If we ignore air resistance as the rock falls, which one of the following statements is true?</a:t>
            </a:r>
          </a:p>
          <a:p>
            <a:pPr marL="457200" indent="-457200"/>
            <a:endParaRPr lang="en-US"/>
          </a:p>
          <a:p>
            <a:pPr marL="457200" indent="-457200"/>
            <a:r>
              <a:rPr lang="en-US"/>
              <a:t>a)  The rock will take longer than one second to reach the ground.</a:t>
            </a:r>
          </a:p>
          <a:p>
            <a:pPr marL="457200" indent="-457200"/>
            <a:endParaRPr lang="en-US"/>
          </a:p>
          <a:p>
            <a:pPr marL="457200" indent="-457200"/>
            <a:r>
              <a:rPr lang="en-US"/>
              <a:t>b)  The instantaneous speed of the rock just before it reaches the ground will be 9.8 m/s.</a:t>
            </a:r>
          </a:p>
          <a:p>
            <a:pPr marL="457200" indent="-457200"/>
            <a:endParaRPr lang="en-US"/>
          </a:p>
          <a:p>
            <a:pPr marL="457200" indent="-457200"/>
            <a:r>
              <a:rPr lang="en-US"/>
              <a:t>c)  The rock is considered a freely falling body after it is released.</a:t>
            </a:r>
          </a:p>
          <a:p>
            <a:pPr marL="457200" indent="-457200"/>
            <a:endParaRPr lang="en-US"/>
          </a:p>
          <a:p>
            <a:pPr marL="457200" indent="-457200"/>
            <a:r>
              <a:rPr lang="en-US"/>
              <a:t>d)  As the rock falls, its acceleration is 9.8 m/s</a:t>
            </a:r>
            <a:r>
              <a:rPr lang="en-US" baseline="30000"/>
              <a:t>2</a:t>
            </a:r>
            <a:r>
              <a:rPr lang="en-US"/>
              <a:t>, directed upward.</a:t>
            </a:r>
          </a:p>
          <a:p>
            <a:pPr marL="457200" indent="-457200"/>
            <a:endParaRPr lang="en-US"/>
          </a:p>
          <a:p>
            <a:pPr marL="457200" indent="-457200"/>
            <a:r>
              <a:rPr lang="en-US"/>
              <a:t>e)  After the ball is released it falls at a constant speed of 9.8 m/s.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152400" y="4572000"/>
            <a:ext cx="8305800" cy="609600"/>
          </a:xfrm>
          <a:prstGeom prst="rect">
            <a:avLst/>
          </a:prstGeom>
          <a:noFill/>
          <a:ln w="38100">
            <a:solidFill>
              <a:srgbClr val="FF6600"/>
            </a:solidFill>
            <a:miter lim="800000"/>
            <a:headEnd/>
            <a:tailEnd/>
          </a:ln>
          <a:effectLst/>
        </p:spPr>
        <p:txBody>
          <a:bodyPr wrap="none" anchor="ctr"/>
          <a:lstStyle/>
          <a:p>
            <a:endParaRPr lang="en-US"/>
          </a:p>
        </p:txBody>
      </p:sp>
      <p:sp>
        <p:nvSpPr>
          <p:cNvPr id="94211" name="Text Box 3"/>
          <p:cNvSpPr txBox="1">
            <a:spLocks noChangeArrowheads="1"/>
          </p:cNvSpPr>
          <p:nvPr/>
        </p:nvSpPr>
        <p:spPr bwMode="auto">
          <a:xfrm>
            <a:off x="152400" y="914400"/>
            <a:ext cx="8839200" cy="5568950"/>
          </a:xfrm>
          <a:prstGeom prst="rect">
            <a:avLst/>
          </a:prstGeom>
          <a:noFill/>
          <a:ln w="9525">
            <a:noFill/>
            <a:miter lim="800000"/>
            <a:headEnd/>
            <a:tailEnd/>
          </a:ln>
          <a:effectLst/>
        </p:spPr>
        <p:txBody>
          <a:bodyPr>
            <a:spAutoFit/>
          </a:bodyPr>
          <a:lstStyle/>
          <a:p>
            <a:pPr marL="457200" indent="-457200"/>
            <a:r>
              <a:rPr lang="en-US"/>
              <a:t>2.9.3. A rock is released from rest from a hot air balloon that is at rest with respect to the ground a few meters below.  If we ignore air resistance as the rock falls, which one of the following statements is true?</a:t>
            </a:r>
          </a:p>
          <a:p>
            <a:pPr marL="457200" indent="-457200"/>
            <a:endParaRPr lang="en-US"/>
          </a:p>
          <a:p>
            <a:pPr marL="457200" indent="-457200"/>
            <a:r>
              <a:rPr lang="en-US"/>
              <a:t>a)  The rock will take longer than one second to reach the ground.</a:t>
            </a:r>
          </a:p>
          <a:p>
            <a:pPr marL="457200" indent="-457200"/>
            <a:endParaRPr lang="en-US"/>
          </a:p>
          <a:p>
            <a:pPr marL="457200" indent="-457200"/>
            <a:r>
              <a:rPr lang="en-US"/>
              <a:t>b)  The instantaneous speed of the rock just before it reaches the ground will be 9.8 m/s.</a:t>
            </a:r>
          </a:p>
          <a:p>
            <a:pPr marL="457200" indent="-457200"/>
            <a:endParaRPr lang="en-US"/>
          </a:p>
          <a:p>
            <a:pPr marL="457200" indent="-457200"/>
            <a:r>
              <a:rPr lang="en-US"/>
              <a:t>c)  The rock is considered a freely falling body after it is released.</a:t>
            </a:r>
          </a:p>
          <a:p>
            <a:pPr marL="457200" indent="-457200"/>
            <a:endParaRPr lang="en-US"/>
          </a:p>
          <a:p>
            <a:pPr marL="457200" indent="-457200"/>
            <a:r>
              <a:rPr lang="en-US"/>
              <a:t>d)  As the rock falls, its acceleration is 9.8 m/s</a:t>
            </a:r>
            <a:r>
              <a:rPr lang="en-US" baseline="30000"/>
              <a:t>2</a:t>
            </a:r>
            <a:r>
              <a:rPr lang="en-US"/>
              <a:t>, directed upward.</a:t>
            </a:r>
          </a:p>
          <a:p>
            <a:pPr marL="457200" indent="-457200"/>
            <a:endParaRPr lang="en-US"/>
          </a:p>
          <a:p>
            <a:pPr marL="457200" indent="-457200"/>
            <a:r>
              <a:rPr lang="en-US"/>
              <a:t>e)  After the ball is released it falls at a constant speed of 9.8 m/s.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2.3.3. For which one of the following situations will the path length equal the magnitude of the displacement?</a:t>
            </a:r>
          </a:p>
          <a:p>
            <a:pPr marL="457200" indent="-457200"/>
            <a:endParaRPr lang="en-US"/>
          </a:p>
          <a:p>
            <a:pPr marL="457200" indent="-457200"/>
            <a:r>
              <a:rPr lang="en-US"/>
              <a:t>a)  An Olympic athlete is running around an oval track.</a:t>
            </a:r>
          </a:p>
          <a:p>
            <a:pPr marL="457200" indent="-457200"/>
            <a:endParaRPr lang="en-US"/>
          </a:p>
          <a:p>
            <a:pPr marL="457200" indent="-457200"/>
            <a:r>
              <a:rPr lang="en-US"/>
              <a:t>b)  A roller coaster car travels up and down two hills.   </a:t>
            </a:r>
          </a:p>
          <a:p>
            <a:pPr marL="457200" indent="-457200"/>
            <a:endParaRPr lang="en-US"/>
          </a:p>
          <a:p>
            <a:pPr marL="457200" indent="-457200"/>
            <a:r>
              <a:rPr lang="en-US"/>
              <a:t>c)  A truck travels 4 miles west; and then, it stops and travels 2 miles west.</a:t>
            </a:r>
          </a:p>
          <a:p>
            <a:pPr marL="457200" indent="-457200"/>
            <a:endParaRPr lang="en-US"/>
          </a:p>
          <a:p>
            <a:pPr marL="457200" indent="-457200"/>
            <a:r>
              <a:rPr lang="en-US"/>
              <a:t>d)  A ball rises and falls after being thrown straight up from the earth's surface.</a:t>
            </a:r>
          </a:p>
          <a:p>
            <a:pPr marL="457200" indent="-457200"/>
            <a:endParaRPr lang="en-US"/>
          </a:p>
          <a:p>
            <a:pPr marL="457200" indent="-457200"/>
            <a:r>
              <a:rPr lang="en-US"/>
              <a:t>e)  A ball on the end of a string is moving in a vertical circle.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152400" y="3505200"/>
            <a:ext cx="8610600" cy="762000"/>
          </a:xfrm>
          <a:prstGeom prst="rect">
            <a:avLst/>
          </a:prstGeom>
          <a:noFill/>
          <a:ln w="38100">
            <a:solidFill>
              <a:srgbClr val="FF6600"/>
            </a:solidFill>
            <a:miter lim="800000"/>
            <a:headEnd/>
            <a:tailEnd/>
          </a:ln>
          <a:effectLst/>
        </p:spPr>
        <p:txBody>
          <a:bodyPr wrap="none" anchor="ctr"/>
          <a:lstStyle/>
          <a:p>
            <a:endParaRPr lang="en-US"/>
          </a:p>
        </p:txBody>
      </p:sp>
      <p:sp>
        <p:nvSpPr>
          <p:cNvPr id="11269" name="Text Box 5"/>
          <p:cNvSpPr txBox="1">
            <a:spLocks noChangeArrowheads="1"/>
          </p:cNvSpPr>
          <p:nvPr/>
        </p:nvSpPr>
        <p:spPr bwMode="auto">
          <a:xfrm>
            <a:off x="152400" y="914400"/>
            <a:ext cx="8839200" cy="5203825"/>
          </a:xfrm>
          <a:prstGeom prst="rect">
            <a:avLst/>
          </a:prstGeom>
          <a:noFill/>
          <a:ln w="9525">
            <a:noFill/>
            <a:miter lim="800000"/>
            <a:headEnd/>
            <a:tailEnd/>
          </a:ln>
          <a:effectLst/>
        </p:spPr>
        <p:txBody>
          <a:bodyPr>
            <a:spAutoFit/>
          </a:bodyPr>
          <a:lstStyle/>
          <a:p>
            <a:pPr marL="457200" indent="-457200"/>
            <a:r>
              <a:rPr lang="en-US"/>
              <a:t>2.3.3. For which one of the following situations will the path length equal the magnitude of the displacement?</a:t>
            </a:r>
          </a:p>
          <a:p>
            <a:pPr marL="457200" indent="-457200"/>
            <a:endParaRPr lang="en-US"/>
          </a:p>
          <a:p>
            <a:pPr marL="457200" indent="-457200"/>
            <a:r>
              <a:rPr lang="en-US"/>
              <a:t>a)  An Olympic athlete is running around an oval track.</a:t>
            </a:r>
          </a:p>
          <a:p>
            <a:pPr marL="457200" indent="-457200"/>
            <a:endParaRPr lang="en-US"/>
          </a:p>
          <a:p>
            <a:pPr marL="457200" indent="-457200"/>
            <a:r>
              <a:rPr lang="en-US"/>
              <a:t>b)  A roller coaster car travels up and down two hills.   </a:t>
            </a:r>
          </a:p>
          <a:p>
            <a:pPr marL="457200" indent="-457200"/>
            <a:endParaRPr lang="en-US"/>
          </a:p>
          <a:p>
            <a:pPr marL="457200" indent="-457200"/>
            <a:r>
              <a:rPr lang="en-US"/>
              <a:t>c)  A truck travels 4 miles west; and then, it stops and travels 2 miles west.</a:t>
            </a:r>
          </a:p>
          <a:p>
            <a:pPr marL="457200" indent="-457200"/>
            <a:endParaRPr lang="en-US"/>
          </a:p>
          <a:p>
            <a:pPr marL="457200" indent="-457200"/>
            <a:r>
              <a:rPr lang="en-US"/>
              <a:t>d)  A ball rises and falls after being thrown straight up from the earth's surface.</a:t>
            </a:r>
          </a:p>
          <a:p>
            <a:pPr marL="457200" indent="-457200"/>
            <a:endParaRPr lang="en-US"/>
          </a:p>
          <a:p>
            <a:pPr marL="457200" indent="-457200"/>
            <a:r>
              <a:rPr lang="en-US"/>
              <a:t>e)  A ball on the end of a string is moving in a vertical circle.</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rgbClr val="FF66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38100" cap="flat" cmpd="sng" algn="ctr">
          <a:solidFill>
            <a:srgbClr val="FF66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615</TotalTime>
  <Words>5261</Words>
  <Application>Microsoft Office PowerPoint</Application>
  <PresentationFormat>On-screen Show (4:3)</PresentationFormat>
  <Paragraphs>826</Paragraphs>
  <Slides>75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1" baseType="lpstr">
      <vt:lpstr>Times New Roman</vt:lpstr>
      <vt:lpstr>Times</vt:lpstr>
      <vt:lpstr>Trump Mediaeval</vt:lpstr>
      <vt:lpstr>Symbol</vt:lpstr>
      <vt:lpstr>Default Design</vt:lpstr>
      <vt:lpstr>Equation.DSMT4</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vector>
  </TitlesOfParts>
  <Company>JWS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gosnato</dc:creator>
  <cp:lastModifiedBy>ITC</cp:lastModifiedBy>
  <cp:revision>52</cp:revision>
  <dcterms:created xsi:type="dcterms:W3CDTF">2006-10-25T15:39:08Z</dcterms:created>
  <dcterms:modified xsi:type="dcterms:W3CDTF">2012-09-07T07:31:02Z</dcterms:modified>
</cp:coreProperties>
</file>