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1" r:id="rId3"/>
    <p:sldId id="323" r:id="rId4"/>
    <p:sldId id="322" r:id="rId5"/>
    <p:sldId id="294" r:id="rId6"/>
    <p:sldId id="320" r:id="rId7"/>
    <p:sldId id="273" r:id="rId8"/>
    <p:sldId id="276" r:id="rId9"/>
    <p:sldId id="316" r:id="rId10"/>
    <p:sldId id="279" r:id="rId11"/>
    <p:sldId id="275" r:id="rId12"/>
    <p:sldId id="315" r:id="rId13"/>
    <p:sldId id="318" r:id="rId14"/>
    <p:sldId id="325" r:id="rId15"/>
    <p:sldId id="324" r:id="rId16"/>
    <p:sldId id="282" r:id="rId17"/>
    <p:sldId id="290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74B230"/>
    <a:srgbClr val="008000"/>
    <a:srgbClr val="00CC66"/>
    <a:srgbClr val="00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685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BCD3-5CAE-4BE1-8A8E-72AA49D92C1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63C8-505A-43CB-956E-ECF923D915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0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B4A5-8C4D-4942-8166-48A7CB95F6C6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5A3B-6711-4433-A0D6-B89142A69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7772400" cy="1470025"/>
          </a:xfrm>
          <a:ln w="76200">
            <a:solidFill>
              <a:srgbClr val="0000CC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Ch-6-1-2017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RADIOACTIVE DECAY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8100"/>
            <a:ext cx="903922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" y="152400"/>
            <a:ext cx="8991600" cy="64633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We assumed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the decay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probability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/>
              </a:rPr>
              <a:t>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be (1) small and (2) constant in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time.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V‘ is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independent of time, then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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calculated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according to Equation 6.15 will also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independent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of time. Under such a condition, the effect of V' on the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stationary states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 and b of V is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and </a:t>
            </a:r>
            <a:r>
              <a:rPr lang="en-US" b="1" dirty="0">
                <a:solidFill>
                  <a:srgbClr val="FF0000"/>
                </a:solidFill>
              </a:rPr>
              <a:t>the system formerly in the state a has a probability proportional to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  <a:r>
              <a:rPr lang="en-US" b="1" baseline="-25000" dirty="0" smtClean="0">
                <a:solidFill>
                  <a:srgbClr val="FF0000"/>
                </a:solidFill>
              </a:rPr>
              <a:t>ba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to be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found </a:t>
            </a:r>
            <a:r>
              <a:rPr lang="en-US" b="1" dirty="0">
                <a:solidFill>
                  <a:srgbClr val="FF0000"/>
                </a:solidFill>
              </a:rPr>
              <a:t>in the state b. We observe this as a "decay" from a to b.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8000"/>
                </a:solidFill>
              </a:rPr>
              <a:t>To apply Fermi's Golden Rule, the probability for decay must also be small, </a:t>
            </a:r>
            <a:r>
              <a:rPr lang="en-US" b="1" dirty="0" smtClean="0">
                <a:solidFill>
                  <a:srgbClr val="008000"/>
                </a:solidFill>
              </a:rPr>
              <a:t>so that </a:t>
            </a:r>
            <a:r>
              <a:rPr lang="en-US" b="1" dirty="0">
                <a:solidFill>
                  <a:srgbClr val="008000"/>
                </a:solidFill>
              </a:rPr>
              <a:t>the amplitude of </a:t>
            </a:r>
            <a:r>
              <a:rPr lang="en-US" b="1" dirty="0" smtClean="0">
                <a:solidFill>
                  <a:srgbClr val="008000"/>
                </a:solidFill>
              </a:rPr>
              <a:t>           </a:t>
            </a:r>
            <a:r>
              <a:rPr lang="en-US" b="1" dirty="0">
                <a:solidFill>
                  <a:srgbClr val="008000"/>
                </a:solidFill>
              </a:rPr>
              <a:t>in the above expression is small. It is this </a:t>
            </a:r>
            <a:r>
              <a:rPr lang="en-US" b="1" dirty="0" smtClean="0">
                <a:solidFill>
                  <a:srgbClr val="008000"/>
                </a:solidFill>
              </a:rPr>
              <a:t>requirement that </a:t>
            </a:r>
            <a:r>
              <a:rPr lang="en-US" b="1" dirty="0">
                <a:solidFill>
                  <a:srgbClr val="008000"/>
                </a:solidFill>
              </a:rPr>
              <a:t>gives us a decay process. 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If </a:t>
            </a:r>
            <a:r>
              <a:rPr lang="en-US" b="1" dirty="0">
                <a:solidFill>
                  <a:srgbClr val="FF00FF"/>
                </a:solidFill>
                <a:latin typeface="Comic Sans MS" panose="030F0702030302020204" pitchFamily="66" charset="0"/>
              </a:rPr>
              <a:t>the decay probability were large, then </a:t>
            </a: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there would </a:t>
            </a:r>
            <a:r>
              <a:rPr lang="en-US" b="1" dirty="0">
                <a:solidFill>
                  <a:srgbClr val="FF00FF"/>
                </a:solidFill>
                <a:latin typeface="Comic Sans MS" panose="030F0702030302020204" pitchFamily="66" charset="0"/>
              </a:rPr>
              <a:t>be enough radiation present to induce the reverse transition b </a:t>
            </a: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  <a:sym typeface="Symbol"/>
              </a:rPr>
              <a:t></a:t>
            </a: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a through </a:t>
            </a:r>
            <a:r>
              <a:rPr lang="en-US" b="1" dirty="0">
                <a:solidFill>
                  <a:srgbClr val="FF00FF"/>
                </a:solidFill>
                <a:latin typeface="Comic Sans MS" panose="030F0702030302020204" pitchFamily="66" charset="0"/>
              </a:rPr>
              <a:t>the process of resonant absorption. The system would then </a:t>
            </a: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oscillate between </a:t>
            </a:r>
            <a:r>
              <a:rPr lang="en-US" b="1" dirty="0">
                <a:solidFill>
                  <a:srgbClr val="FF00FF"/>
                </a:solidFill>
                <a:latin typeface="Comic Sans MS" panose="030F0702030302020204" pitchFamily="66" charset="0"/>
              </a:rPr>
              <a:t>the states a and b, in analogy with a classical system of two </a:t>
            </a:r>
            <a:r>
              <a:rPr lang="en-US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coupled oscillators</a:t>
            </a:r>
            <a:r>
              <a:rPr lang="en-US" b="1" dirty="0">
                <a:solidFill>
                  <a:srgbClr val="FF00FF"/>
                </a:solidFill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FF"/>
                </a:solidFill>
              </a:rPr>
              <a:t>The final connection between the effective decay probability for an ensemble </a:t>
            </a:r>
            <a:r>
              <a:rPr lang="en-US" b="1" dirty="0" smtClean="0">
                <a:solidFill>
                  <a:srgbClr val="0000FF"/>
                </a:solidFill>
              </a:rPr>
              <a:t>of a </a:t>
            </a:r>
            <a:r>
              <a:rPr lang="en-US" b="1" dirty="0">
                <a:solidFill>
                  <a:srgbClr val="0000FF"/>
                </a:solidFill>
              </a:rPr>
              <a:t>large number of nuclei and the microscopic decay probability computed </a:t>
            </a:r>
            <a:r>
              <a:rPr lang="en-US" b="1" dirty="0" smtClean="0">
                <a:solidFill>
                  <a:srgbClr val="0000FF"/>
                </a:solidFill>
              </a:rPr>
              <a:t>from the </a:t>
            </a:r>
            <a:r>
              <a:rPr lang="en-US" b="1" dirty="0">
                <a:solidFill>
                  <a:srgbClr val="0000FF"/>
                </a:solidFill>
              </a:rPr>
              <a:t>quantum mechanics of a single nucleus requires the assumption that </a:t>
            </a:r>
            <a:r>
              <a:rPr lang="en-US" b="1" dirty="0" smtClean="0">
                <a:solidFill>
                  <a:srgbClr val="0000FF"/>
                </a:solidFill>
              </a:rPr>
              <a:t>each nucleus </a:t>
            </a:r>
            <a:r>
              <a:rPr lang="en-US" b="1" dirty="0">
                <a:solidFill>
                  <a:srgbClr val="0000FF"/>
                </a:solidFill>
              </a:rPr>
              <a:t>of the ensemble emits its radiation independently of all the others. </a:t>
            </a:r>
            <a:r>
              <a:rPr lang="en-US" b="1" dirty="0" smtClean="0">
                <a:solidFill>
                  <a:srgbClr val="0000FF"/>
                </a:solidFill>
              </a:rPr>
              <a:t>We assume </a:t>
            </a:r>
            <a:r>
              <a:rPr lang="en-US" b="1" dirty="0">
                <a:solidFill>
                  <a:srgbClr val="0000FF"/>
                </a:solidFill>
              </a:rPr>
              <a:t>that the decay of a given nucleus is independent of the decay of </a:t>
            </a:r>
            <a:r>
              <a:rPr lang="en-US" b="1" dirty="0" smtClean="0">
                <a:solidFill>
                  <a:srgbClr val="0000FF"/>
                </a:solidFill>
              </a:rPr>
              <a:t>its neighbors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8000"/>
                </a:solidFill>
              </a:rPr>
              <a:t>This </a:t>
            </a:r>
            <a:r>
              <a:rPr lang="en-US" b="1" dirty="0">
                <a:solidFill>
                  <a:srgbClr val="008000"/>
                </a:solidFill>
              </a:rPr>
              <a:t>assumption then permits us to have confidence that the </a:t>
            </a:r>
            <a:r>
              <a:rPr lang="en-US" b="1" dirty="0" smtClean="0">
                <a:solidFill>
                  <a:srgbClr val="008000"/>
                </a:solidFill>
              </a:rPr>
              <a:t>decay constant </a:t>
            </a:r>
            <a:r>
              <a:rPr lang="en-US" b="1" dirty="0">
                <a:solidFill>
                  <a:srgbClr val="008000"/>
                </a:solidFill>
              </a:rPr>
              <a:t>we measure in the laboratory can be compared with the result of </a:t>
            </a:r>
            <a:r>
              <a:rPr lang="en-US" b="1" dirty="0" smtClean="0">
                <a:solidFill>
                  <a:srgbClr val="008000"/>
                </a:solidFill>
              </a:rPr>
              <a:t>our</a:t>
            </a:r>
            <a:r>
              <a:rPr lang="en-US" b="1" dirty="0">
                <a:solidFill>
                  <a:srgbClr val="008000"/>
                </a:solidFill>
              </a:rPr>
              <a:t> quantum mechanical calculation.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51" y="1498465"/>
            <a:ext cx="2049117" cy="62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30" y="2954547"/>
            <a:ext cx="330444" cy="31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7163"/>
            <a:ext cx="90773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0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24850" cy="63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"/>
            <a:ext cx="7620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6635"/>
            <a:ext cx="7543800" cy="62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4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6362"/>
            <a:ext cx="8039100" cy="67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5725"/>
            <a:ext cx="90773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"/>
            <a:ext cx="8763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96238" cy="65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875"/>
            <a:ext cx="70199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8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7086599" cy="62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"/>
            <a:ext cx="8877301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9050"/>
            <a:ext cx="88963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"/>
            <a:ext cx="893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8600"/>
            <a:ext cx="88773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0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6"/>
            <a:ext cx="8358187" cy="65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287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Ch-6-1-2017 RADIOACTIVE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NP2</cp:lastModifiedBy>
  <cp:revision>128</cp:revision>
  <dcterms:created xsi:type="dcterms:W3CDTF">2015-01-25T19:41:04Z</dcterms:created>
  <dcterms:modified xsi:type="dcterms:W3CDTF">2017-03-07T04:46:22Z</dcterms:modified>
</cp:coreProperties>
</file>