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6" r:id="rId14"/>
    <p:sldId id="265" r:id="rId15"/>
    <p:sldId id="267" r:id="rId16"/>
    <p:sldId id="268" r:id="rId17"/>
    <p:sldId id="269" r:id="rId18"/>
    <p:sldId id="270" r:id="rId19"/>
    <p:sldId id="271" r:id="rId20"/>
    <p:sldId id="272" r:id="rId21"/>
    <p:sldId id="273" r:id="rId22"/>
    <p:sldId id="274" r:id="rId23"/>
    <p:sldId id="276" r:id="rId24"/>
    <p:sldId id="275" r:id="rId25"/>
    <p:sldId id="277" r:id="rId26"/>
    <p:sldId id="278" r:id="rId27"/>
    <p:sldId id="279" r:id="rId28"/>
    <p:sldId id="280" r:id="rId29"/>
    <p:sldId id="28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118" autoAdjust="0"/>
    <p:restoredTop sz="93418" autoAdjust="0"/>
  </p:normalViewPr>
  <p:slideViewPr>
    <p:cSldViewPr snapToGrid="0">
      <p:cViewPr>
        <p:scale>
          <a:sx n="150" d="100"/>
          <a:sy n="150" d="100"/>
        </p:scale>
        <p:origin x="-1424"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2F63E7-1BC9-0645-A329-F26FFA0D617A}" type="datetimeFigureOut">
              <a:rPr lang="en-US" smtClean="0"/>
              <a:t>3/7/13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C770B5-E158-1440-A7F3-EB2C01DCC133}"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778B7-7ECF-A04F-8BBD-0E9310E8EA94}" type="datetimeFigureOut">
              <a:rPr lang="en-US" smtClean="0"/>
              <a:pPr/>
              <a:t>3/7/13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0DFA8-9882-324B-B779-0357F9D7BF9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013975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fld id="{DF42549D-4807-FD4C-812D-A14A0F64F92A}" type="slidenum">
              <a:rPr lang="en-US"/>
              <a:pPr/>
              <a:t>1</a:t>
            </a:fld>
            <a:endParaRPr lang="en-US"/>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19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20</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21</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22</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r>
              <a:rPr lang="en-US" dirty="0" smtClean="0">
                <a:latin typeface="Times New Roman" pitchFamily="1" charset="0"/>
              </a:rPr>
              <a:t>3</a:t>
            </a:r>
            <a:endParaRPr lang="en-US" dirty="0">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26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r>
              <a:rPr lang="en-US" dirty="0" smtClean="0">
                <a:latin typeface="Times New Roman" pitchFamily="1" charset="0"/>
              </a:rPr>
              <a:t>3</a:t>
            </a:r>
            <a:endParaRPr lang="en-US" dirty="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3</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4</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5</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6</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7</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8</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dirty="0">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1D6764DB-BA42-FC47-B3CA-9B7E94AFD517}" type="slidenum">
              <a:rPr lang="en-US"/>
              <a:pPr/>
              <a:t>9</a:t>
            </a:fld>
            <a:endParaRPr lang="en-US"/>
          </a:p>
        </p:txBody>
      </p:sp>
      <p:sp>
        <p:nvSpPr>
          <p:cNvPr id="45059"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5060" name="Rectangle 2"/>
          <p:cNvSpPr>
            <a:spLocks noGrp="1" noChangeArrowheads="1"/>
          </p:cNvSpPr>
          <p:nvPr>
            <p:ph type="body" idx="1"/>
          </p:nvPr>
        </p:nvSpPr>
        <p:spPr>
          <a:xfrm>
            <a:off x="686361" y="4342535"/>
            <a:ext cx="5483879" cy="4111625"/>
          </a:xfrm>
          <a:noFill/>
          <a:ln/>
        </p:spPr>
        <p:txBody>
          <a:bodyPr wrap="none" anchor="ctr"/>
          <a:lstStyle/>
          <a:p>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B24784E2-B16F-D04A-820B-A3C3425A13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6"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B24784E2-B16F-D04A-820B-A3C3425A13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9" name="Rectangle 4"/>
          <p:cNvSpPr>
            <a:spLocks noGrp="1" noChangeArrowheads="1"/>
          </p:cNvSpPr>
          <p:nvPr>
            <p:ph type="ftr" idx="11"/>
          </p:nvPr>
        </p:nvSpPr>
        <p:spPr/>
        <p:txBody>
          <a:bodyPr/>
          <a:lstStyle>
            <a:lvl1pPr>
              <a:defRPr/>
            </a:lvl1pPr>
          </a:lstStyle>
          <a:p>
            <a:r>
              <a:rPr lang="en-US" smtClean="0"/>
              <a:t>© 2014 John Wiley &amp; Sons, Inc. All rights reserved.</a:t>
            </a:r>
            <a:endParaRPr lang="en-US"/>
          </a:p>
        </p:txBody>
      </p:sp>
      <p:sp>
        <p:nvSpPr>
          <p:cNvPr id="10"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B24784E2-B16F-D04A-820B-A3C3425A13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9"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B24784E2-B16F-D04A-820B-A3C3425A13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5"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B24784E2-B16F-D04A-820B-A3C3425A13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r>
              <a:rPr lang="en-US" smtClean="0"/>
              <a:t>© 2014 John Wiley &amp; Sons, Inc. All rights reserved.</a:t>
            </a:r>
            <a:endParaRPr lang="en-US"/>
          </a:p>
        </p:txBody>
      </p:sp>
      <p:sp>
        <p:nvSpPr>
          <p:cNvPr id="4" name="Rectangle 5"/>
          <p:cNvSpPr>
            <a:spLocks noGrp="1" noChangeArrowheads="1"/>
          </p:cNvSpPr>
          <p:nvPr>
            <p:ph type="sldNum" idx="12"/>
          </p:nvPr>
        </p:nvSpPr>
        <p:spPr>
          <a:xfrm>
            <a:off x="6554880" y="6247376"/>
            <a:ext cx="2125440" cy="468050"/>
          </a:xfrm>
          <a:prstGeom prst="rect">
            <a:avLst/>
          </a:prstGeom>
          <a:ln/>
        </p:spPr>
        <p:txBody>
          <a:bodyPr/>
          <a:lstStyle>
            <a:lvl1pPr>
              <a:defRPr/>
            </a:lvl1pPr>
          </a:lstStyle>
          <a:p>
            <a:fld id="{B24784E2-B16F-D04A-820B-A3C3425A13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smtClean="0"/>
              <a:t>Click to edit Master title style</a:t>
            </a:r>
            <a:endParaRPr lang="en-US"/>
          </a:p>
        </p:txBody>
      </p:sp>
      <p:sp>
        <p:nvSpPr>
          <p:cNvPr id="5" name="Rectangle 4"/>
          <p:cNvSpPr>
            <a:spLocks noGrp="1" noChangeArrowheads="1"/>
          </p:cNvSpPr>
          <p:nvPr>
            <p:ph type="ftr" idx="11"/>
          </p:nvPr>
        </p:nvSpPr>
        <p:spPr/>
        <p:txBody>
          <a:bodyPr/>
          <a:lstStyle>
            <a:lvl1pPr>
              <a:defRPr>
                <a:solidFill>
                  <a:schemeClr val="bg1"/>
                </a:solidFill>
              </a:defRPr>
            </a:lvl1pPr>
          </a:lstStyle>
          <a:p>
            <a:pPr>
              <a:defRPr/>
            </a:pPr>
            <a:r>
              <a:rPr lang="en-US" smtClean="0"/>
              <a:t>© 2014 John Wiley &amp; Sons,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headEnd/>
            <a:tailEnd/>
          </a:ln>
        </p:spPr>
        <p:txBody>
          <a:bodyPr vert="horz" wrap="square" lIns="0" tIns="22532"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1449540" y="6492240"/>
            <a:ext cx="6244920" cy="36576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Tx/>
              <a:buFontTx/>
              <a:buNone/>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sz="1100">
                <a:solidFill>
                  <a:srgbClr val="7F7F7F"/>
                </a:solidFill>
                <a:latin typeface="Arial" charset="0"/>
                <a:ea typeface="+mn-ea"/>
                <a:cs typeface="+mn-cs"/>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3" r:id="rId8"/>
  </p:sldLayoutIdLst>
  <p:hf sldNum="0"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 charset="0"/>
        <a:defRPr sz="2900">
          <a:solidFill>
            <a:srgbClr val="000000"/>
          </a:solidFill>
          <a:latin typeface="Arial" charset="0"/>
          <a:ea typeface="WenQuanYi Micro Hei" charset="0"/>
          <a:cs typeface="WenQuanYi Micro Hei"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2900">
          <a:solidFill>
            <a:srgbClr val="000000"/>
          </a:solidFill>
          <a:latin typeface="Arial" charset="0"/>
          <a:ea typeface="WenQuanYi Micro Hei" charset="0"/>
          <a:cs typeface="WenQuanYi Micro Hei"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 charset="0"/>
        <a:defRPr sz="25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 charset="0"/>
        <a:defRPr sz="2200">
          <a:solidFill>
            <a:srgbClr val="00000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 charset="0"/>
        <a:defRPr sz="2000">
          <a:solidFill>
            <a:srgbClr val="000000"/>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 charset="0"/>
        <a:defRPr sz="1800">
          <a:solidFill>
            <a:srgbClr val="000000"/>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 charset="0"/>
        <a:defRPr sz="1800">
          <a:solidFill>
            <a:srgbClr val="000000"/>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nip Diagonal Corner Rectangle 3"/>
          <p:cNvSpPr>
            <a:spLocks/>
          </p:cNvSpPr>
          <p:nvPr/>
        </p:nvSpPr>
        <p:spPr bwMode="auto">
          <a:xfrm>
            <a:off x="1000801" y="1769946"/>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headEnd/>
            <a:tailEnd/>
          </a:ln>
          <a:effectLst>
            <a:outerShdw blurRad="50800" dist="38100" dir="2700000" algn="tl" rotWithShape="0">
              <a:srgbClr val="000000">
                <a:alpha val="39999"/>
              </a:srgbClr>
            </a:outerShdw>
          </a:effectLst>
        </p:spPr>
        <p:txBody>
          <a:bodyPr lIns="82945" tIns="41473" rIns="82945" bIns="41473" anchor="ctr">
            <a:prstTxWarp prst="textNoShape">
              <a:avLst/>
            </a:prstTxWarp>
          </a:bodyPr>
          <a:lstStyle/>
          <a:p>
            <a:endParaRPr lang="en-US"/>
          </a:p>
        </p:txBody>
      </p:sp>
      <p:sp>
        <p:nvSpPr>
          <p:cNvPr id="9219" name="Rectangle 1"/>
          <p:cNvSpPr>
            <a:spLocks noGrp="1" noChangeArrowheads="1"/>
          </p:cNvSpPr>
          <p:nvPr>
            <p:ph type="title"/>
          </p:nvPr>
        </p:nvSpPr>
        <p:spPr>
          <a:xfrm>
            <a:off x="1182223" y="1977328"/>
            <a:ext cx="6820354" cy="2033493"/>
          </a:xfrm>
        </p:spPr>
        <p:txBody>
          <a:bodyPr tIns="35268"/>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3600" b="1" dirty="0" smtClean="0">
                <a:solidFill>
                  <a:srgbClr val="34566E"/>
                </a:solidFill>
                <a:ea typeface="Calibri" pitchFamily="1" charset="0"/>
                <a:cs typeface="Calibri" pitchFamily="1" charset="0"/>
              </a:rPr>
              <a:t>Electric Potential</a:t>
            </a:r>
            <a:endParaRPr lang="en-US" sz="3600" b="1" dirty="0">
              <a:solidFill>
                <a:srgbClr val="34566E"/>
              </a:solidFill>
              <a:ea typeface="Calibri" pitchFamily="1" charset="0"/>
              <a:cs typeface="Calibri" pitchFamily="1" charset="0"/>
            </a:endParaRPr>
          </a:p>
        </p:txBody>
      </p:sp>
      <p:sp>
        <p:nvSpPr>
          <p:cNvPr id="3075" name="Rectangle 2"/>
          <p:cNvSpPr>
            <a:spLocks noGrp="1" noChangeArrowheads="1"/>
          </p:cNvSpPr>
          <p:nvPr>
            <p:ph type="subTitle" idx="4294967295"/>
          </p:nvPr>
        </p:nvSpPr>
        <p:spPr>
          <a:xfrm>
            <a:off x="1941513" y="1217613"/>
            <a:ext cx="7202487" cy="552450"/>
          </a:xfrm>
        </p:spPr>
        <p:txBody>
          <a:bodyPr tIns="25471" anchor="ctr"/>
          <a:lstStyle/>
          <a:p>
            <a:pPr indent="-308165">
              <a:spcAft>
                <a:spcPct val="0"/>
              </a:spcAft>
              <a:buNone/>
              <a:tabLst>
                <a:tab pos="311045" algn="l"/>
                <a:tab pos="413287" algn="l"/>
                <a:tab pos="828013" algn="l"/>
                <a:tab pos="1242739" algn="l"/>
                <a:tab pos="1657465" algn="l"/>
                <a:tab pos="2072191" algn="l"/>
                <a:tab pos="2486917" algn="l"/>
                <a:tab pos="2901643" algn="l"/>
                <a:tab pos="3316369" algn="l"/>
                <a:tab pos="3731096" algn="l"/>
                <a:tab pos="4145822" algn="l"/>
                <a:tab pos="4560548" algn="l"/>
                <a:tab pos="4975274" algn="l"/>
                <a:tab pos="5390000" algn="l"/>
                <a:tab pos="5804726" algn="l"/>
                <a:tab pos="6219452" algn="l"/>
                <a:tab pos="6634178" algn="l"/>
                <a:tab pos="7048904" algn="l"/>
                <a:tab pos="7463631" algn="l"/>
                <a:tab pos="7878357" algn="l"/>
                <a:tab pos="8293083" algn="l"/>
              </a:tabLst>
              <a:defRPr/>
            </a:pPr>
            <a:r>
              <a:rPr lang="en-US" sz="2700" dirty="0">
                <a:solidFill>
                  <a:schemeClr val="bg1"/>
                </a:solidFill>
                <a:latin typeface="+mj-lt"/>
                <a:cs typeface="Calibri" pitchFamily="34" charset="0"/>
              </a:rPr>
              <a:t>Chapter</a:t>
            </a:r>
            <a:r>
              <a:rPr lang="en-US" sz="2700" dirty="0" smtClean="0">
                <a:solidFill>
                  <a:schemeClr val="bg1"/>
                </a:solidFill>
                <a:latin typeface="+mj-lt"/>
                <a:cs typeface="Calibri" pitchFamily="34" charset="0"/>
              </a:rPr>
              <a:t> 24</a:t>
            </a:r>
            <a:endParaRPr lang="en-US" sz="2700" dirty="0">
              <a:solidFill>
                <a:schemeClr val="bg1"/>
              </a:solidFill>
              <a:latin typeface="+mj-lt"/>
              <a:cs typeface="Calibri" pitchFamily="34" charset="0"/>
            </a:endParaRP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a:defRPr/>
            </a:pPr>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24-3</a:t>
            </a:r>
            <a:r>
              <a:rPr lang="en-US" sz="2700" dirty="0" smtClean="0">
                <a:solidFill>
                  <a:schemeClr val="bg1"/>
                </a:solidFill>
                <a:ea typeface="Calibri" pitchFamily="1" charset="0"/>
                <a:cs typeface="Calibri" pitchFamily="1" charset="0"/>
              </a:rPr>
              <a:t>  Potential due to a Charged Particle</a:t>
            </a:r>
            <a:endParaRPr lang="en-US" sz="2700" dirty="0">
              <a:solidFill>
                <a:schemeClr val="bg1"/>
              </a:solidFill>
              <a:ea typeface="Calibri" pitchFamily="1" charset="0"/>
              <a:cs typeface="Calibri" pitchFamily="1" charset="0"/>
            </a:endParaRPr>
          </a:p>
        </p:txBody>
      </p:sp>
      <p:pic>
        <p:nvPicPr>
          <p:cNvPr id="11" name="Picture 10"/>
          <p:cNvPicPr>
            <a:picLocks noChangeAspect="1"/>
          </p:cNvPicPr>
          <p:nvPr/>
        </p:nvPicPr>
        <p:blipFill>
          <a:blip r:embed="rId3"/>
          <a:stretch>
            <a:fillRect/>
          </a:stretch>
        </p:blipFill>
        <p:spPr>
          <a:xfrm>
            <a:off x="1820430" y="1889167"/>
            <a:ext cx="1818640" cy="467360"/>
          </a:xfrm>
          <a:prstGeom prst="rect">
            <a:avLst/>
          </a:prstGeom>
        </p:spPr>
      </p:pic>
      <p:pic>
        <p:nvPicPr>
          <p:cNvPr id="12" name="Picture 11"/>
          <p:cNvPicPr>
            <a:picLocks noChangeAspect="1"/>
          </p:cNvPicPr>
          <p:nvPr/>
        </p:nvPicPr>
        <p:blipFill>
          <a:blip r:embed="rId4"/>
          <a:stretch>
            <a:fillRect/>
          </a:stretch>
        </p:blipFill>
        <p:spPr>
          <a:xfrm>
            <a:off x="1892445" y="2822889"/>
            <a:ext cx="1696720" cy="629920"/>
          </a:xfrm>
          <a:prstGeom prst="rect">
            <a:avLst/>
          </a:prstGeom>
        </p:spPr>
      </p:pic>
      <p:pic>
        <p:nvPicPr>
          <p:cNvPr id="15" name="Picture 14"/>
          <p:cNvPicPr>
            <a:picLocks noChangeAspect="1"/>
          </p:cNvPicPr>
          <p:nvPr/>
        </p:nvPicPr>
        <p:blipFill>
          <a:blip r:embed="rId5"/>
          <a:stretch>
            <a:fillRect/>
          </a:stretch>
        </p:blipFill>
        <p:spPr>
          <a:xfrm>
            <a:off x="2060326" y="3956479"/>
            <a:ext cx="1645920" cy="579120"/>
          </a:xfrm>
          <a:prstGeom prst="rect">
            <a:avLst/>
          </a:prstGeom>
        </p:spPr>
      </p:pic>
      <p:pic>
        <p:nvPicPr>
          <p:cNvPr id="16" name="Picture 15"/>
          <p:cNvPicPr>
            <a:picLocks noChangeAspect="1"/>
          </p:cNvPicPr>
          <p:nvPr/>
        </p:nvPicPr>
        <p:blipFill>
          <a:blip r:embed="rId6"/>
          <a:stretch>
            <a:fillRect/>
          </a:stretch>
        </p:blipFill>
        <p:spPr>
          <a:xfrm>
            <a:off x="1196909" y="5027182"/>
            <a:ext cx="3312160" cy="599440"/>
          </a:xfrm>
          <a:prstGeom prst="rect">
            <a:avLst/>
          </a:prstGeom>
        </p:spPr>
      </p:pic>
      <p:sp>
        <p:nvSpPr>
          <p:cNvPr id="19" name="Rectangle 18"/>
          <p:cNvSpPr/>
          <p:nvPr/>
        </p:nvSpPr>
        <p:spPr>
          <a:xfrm>
            <a:off x="108752" y="1274127"/>
            <a:ext cx="4288875" cy="646331"/>
          </a:xfrm>
          <a:prstGeom prst="rect">
            <a:avLst/>
          </a:prstGeom>
        </p:spPr>
        <p:txBody>
          <a:bodyPr wrap="square">
            <a:spAutoFit/>
          </a:bodyPr>
          <a:lstStyle/>
          <a:p>
            <a:r>
              <a:rPr lang="en-US" dirty="0" smtClean="0"/>
              <a:t>We know that the electric potential difference between two points </a:t>
            </a:r>
            <a:r>
              <a:rPr lang="en-US" i="1" dirty="0" err="1" smtClean="0"/>
              <a:t>i</a:t>
            </a:r>
            <a:r>
              <a:rPr lang="en-US" dirty="0" smtClean="0"/>
              <a:t> and </a:t>
            </a:r>
            <a:r>
              <a:rPr lang="en-US" i="1" dirty="0" err="1" smtClean="0"/>
              <a:t>f</a:t>
            </a:r>
            <a:r>
              <a:rPr lang="en-US" i="1" dirty="0" smtClean="0"/>
              <a:t> </a:t>
            </a:r>
            <a:r>
              <a:rPr lang="en-US" dirty="0" smtClean="0"/>
              <a:t>is</a:t>
            </a:r>
            <a:endParaRPr lang="en-US" dirty="0"/>
          </a:p>
        </p:txBody>
      </p:sp>
      <p:sp>
        <p:nvSpPr>
          <p:cNvPr id="21" name="Down Arrow 20"/>
          <p:cNvSpPr/>
          <p:nvPr/>
        </p:nvSpPr>
        <p:spPr bwMode="auto">
          <a:xfrm>
            <a:off x="2921717" y="2310899"/>
            <a:ext cx="305470" cy="54864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2" name="Down Arrow 21"/>
          <p:cNvSpPr/>
          <p:nvPr/>
        </p:nvSpPr>
        <p:spPr bwMode="auto">
          <a:xfrm>
            <a:off x="2888299" y="3450080"/>
            <a:ext cx="305470" cy="54864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3" name="Down Arrow 22"/>
          <p:cNvSpPr/>
          <p:nvPr/>
        </p:nvSpPr>
        <p:spPr bwMode="auto">
          <a:xfrm>
            <a:off x="2921717" y="4547043"/>
            <a:ext cx="305470" cy="54864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25" name="TextBox 24"/>
          <p:cNvSpPr txBox="1"/>
          <p:nvPr/>
        </p:nvSpPr>
        <p:spPr>
          <a:xfrm>
            <a:off x="108752" y="2552413"/>
            <a:ext cx="1673017" cy="369332"/>
          </a:xfrm>
          <a:prstGeom prst="rect">
            <a:avLst/>
          </a:prstGeom>
          <a:noFill/>
        </p:spPr>
        <p:txBody>
          <a:bodyPr wrap="none" rtlCol="0">
            <a:spAutoFit/>
          </a:bodyPr>
          <a:lstStyle/>
          <a:p>
            <a:r>
              <a:rPr lang="en-US" dirty="0" smtClean="0"/>
              <a:t>For radial path</a:t>
            </a:r>
            <a:endParaRPr lang="en-US" dirty="0"/>
          </a:p>
        </p:txBody>
      </p:sp>
      <p:sp>
        <p:nvSpPr>
          <p:cNvPr id="26" name="Rectangle 25"/>
          <p:cNvSpPr/>
          <p:nvPr/>
        </p:nvSpPr>
        <p:spPr>
          <a:xfrm>
            <a:off x="108752" y="3448933"/>
            <a:ext cx="2566715" cy="923330"/>
          </a:xfrm>
          <a:prstGeom prst="rect">
            <a:avLst/>
          </a:prstGeom>
        </p:spPr>
        <p:txBody>
          <a:bodyPr wrap="square">
            <a:spAutoFit/>
          </a:bodyPr>
          <a:lstStyle/>
          <a:p>
            <a:r>
              <a:rPr lang="en-US" dirty="0" smtClean="0"/>
              <a:t>The magnitude of the electric field at the site of the test charge</a:t>
            </a:r>
            <a:endParaRPr lang="en-US" dirty="0"/>
          </a:p>
        </p:txBody>
      </p:sp>
      <p:sp>
        <p:nvSpPr>
          <p:cNvPr id="27" name="Rectangle 26"/>
          <p:cNvSpPr/>
          <p:nvPr/>
        </p:nvSpPr>
        <p:spPr>
          <a:xfrm>
            <a:off x="108752" y="4486627"/>
            <a:ext cx="2436709" cy="646331"/>
          </a:xfrm>
          <a:prstGeom prst="rect">
            <a:avLst/>
          </a:prstGeom>
        </p:spPr>
        <p:txBody>
          <a:bodyPr wrap="square">
            <a:spAutoFit/>
          </a:bodyPr>
          <a:lstStyle/>
          <a:p>
            <a:r>
              <a:rPr lang="en-US" dirty="0" smtClean="0"/>
              <a:t>We set </a:t>
            </a:r>
            <a:r>
              <a:rPr lang="en-US" i="1" dirty="0" err="1" smtClean="0"/>
              <a:t>V</a:t>
            </a:r>
            <a:r>
              <a:rPr lang="en-US" i="1" baseline="-25000" dirty="0" err="1" smtClean="0"/>
              <a:t>f</a:t>
            </a:r>
            <a:r>
              <a:rPr lang="en-US" i="1" dirty="0" smtClean="0"/>
              <a:t> =0</a:t>
            </a:r>
            <a:r>
              <a:rPr lang="en-US" dirty="0" smtClean="0"/>
              <a:t> (at ∞) and </a:t>
            </a:r>
            <a:r>
              <a:rPr lang="en-US" i="1" dirty="0" smtClean="0"/>
              <a:t>V</a:t>
            </a:r>
            <a:r>
              <a:rPr lang="en-US" i="1" baseline="-25000" dirty="0" smtClean="0"/>
              <a:t>i</a:t>
            </a:r>
            <a:r>
              <a:rPr lang="en-US" dirty="0" smtClean="0"/>
              <a:t> =</a:t>
            </a:r>
            <a:r>
              <a:rPr lang="en-US" i="1" dirty="0" smtClean="0"/>
              <a:t>V</a:t>
            </a:r>
            <a:r>
              <a:rPr lang="en-US" dirty="0" smtClean="0"/>
              <a:t> (at </a:t>
            </a:r>
            <a:r>
              <a:rPr lang="en-US" i="1" dirty="0" smtClean="0"/>
              <a:t>R</a:t>
            </a:r>
            <a:r>
              <a:rPr lang="en-US" dirty="0" smtClean="0"/>
              <a:t>)</a:t>
            </a:r>
            <a:endParaRPr lang="en-US" dirty="0"/>
          </a:p>
        </p:txBody>
      </p:sp>
      <p:sp>
        <p:nvSpPr>
          <p:cNvPr id="28" name="Rectangle 27"/>
          <p:cNvSpPr/>
          <p:nvPr/>
        </p:nvSpPr>
        <p:spPr>
          <a:xfrm>
            <a:off x="108752" y="5524954"/>
            <a:ext cx="2248586" cy="923330"/>
          </a:xfrm>
          <a:prstGeom prst="rect">
            <a:avLst/>
          </a:prstGeom>
        </p:spPr>
        <p:txBody>
          <a:bodyPr wrap="square">
            <a:spAutoFit/>
          </a:bodyPr>
          <a:lstStyle/>
          <a:p>
            <a:r>
              <a:rPr lang="en-US" dirty="0" smtClean="0"/>
              <a:t>Solving for </a:t>
            </a:r>
            <a:r>
              <a:rPr lang="en-US" i="1" dirty="0" smtClean="0"/>
              <a:t>V </a:t>
            </a:r>
            <a:r>
              <a:rPr lang="en-US" dirty="0" smtClean="0"/>
              <a:t>and switching </a:t>
            </a:r>
            <a:r>
              <a:rPr lang="en-US" i="1" dirty="0" smtClean="0"/>
              <a:t>R </a:t>
            </a:r>
            <a:r>
              <a:rPr lang="en-US" dirty="0" smtClean="0"/>
              <a:t>to</a:t>
            </a:r>
            <a:r>
              <a:rPr lang="en-US" i="1" dirty="0" smtClean="0"/>
              <a:t> </a:t>
            </a:r>
            <a:r>
              <a:rPr lang="en-US" i="1" dirty="0" err="1" smtClean="0"/>
              <a:t>r</a:t>
            </a:r>
            <a:r>
              <a:rPr lang="en-US" dirty="0" smtClean="0"/>
              <a:t>, we get </a:t>
            </a:r>
            <a:endParaRPr lang="en-US" dirty="0"/>
          </a:p>
        </p:txBody>
      </p:sp>
      <p:pic>
        <p:nvPicPr>
          <p:cNvPr id="29" name="Picture 28"/>
          <p:cNvPicPr>
            <a:picLocks noChangeAspect="1"/>
          </p:cNvPicPr>
          <p:nvPr/>
        </p:nvPicPr>
        <p:blipFill>
          <a:blip r:embed="rId7"/>
          <a:stretch>
            <a:fillRect/>
          </a:stretch>
        </p:blipFill>
        <p:spPr>
          <a:xfrm>
            <a:off x="2294006" y="6052444"/>
            <a:ext cx="1412240" cy="508000"/>
          </a:xfrm>
          <a:prstGeom prst="rect">
            <a:avLst/>
          </a:prstGeom>
        </p:spPr>
      </p:pic>
      <p:sp>
        <p:nvSpPr>
          <p:cNvPr id="30" name="Down Arrow 29"/>
          <p:cNvSpPr/>
          <p:nvPr/>
        </p:nvSpPr>
        <p:spPr bwMode="auto">
          <a:xfrm>
            <a:off x="2937794" y="5500397"/>
            <a:ext cx="305470" cy="54864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pic>
        <p:nvPicPr>
          <p:cNvPr id="32" name="Picture 31"/>
          <p:cNvPicPr>
            <a:picLocks noChangeAspect="1"/>
          </p:cNvPicPr>
          <p:nvPr/>
        </p:nvPicPr>
        <p:blipFill>
          <a:blip r:embed="rId8"/>
          <a:stretch>
            <a:fillRect/>
          </a:stretch>
        </p:blipFill>
        <p:spPr>
          <a:xfrm>
            <a:off x="6430953" y="1378571"/>
            <a:ext cx="2713047" cy="4260230"/>
          </a:xfrm>
          <a:prstGeom prst="rect">
            <a:avLst/>
          </a:prstGeom>
        </p:spPr>
      </p:pic>
      <p:sp>
        <p:nvSpPr>
          <p:cNvPr id="33" name="Rectangle 32"/>
          <p:cNvSpPr/>
          <p:nvPr/>
        </p:nvSpPr>
        <p:spPr>
          <a:xfrm>
            <a:off x="4267298" y="1419664"/>
            <a:ext cx="2680898" cy="2800766"/>
          </a:xfrm>
          <a:prstGeom prst="rect">
            <a:avLst/>
          </a:prstGeom>
        </p:spPr>
        <p:txBody>
          <a:bodyPr wrap="square">
            <a:spAutoFit/>
          </a:bodyPr>
          <a:lstStyle/>
          <a:p>
            <a:r>
              <a:rPr lang="en-US" sz="1600" dirty="0" smtClean="0"/>
              <a:t>In this figure the particle with positive charge </a:t>
            </a:r>
            <a:r>
              <a:rPr lang="en-US" sz="1600" i="1" dirty="0" err="1" smtClean="0"/>
              <a:t>q</a:t>
            </a:r>
            <a:r>
              <a:rPr lang="en-US" sz="1600" i="1" dirty="0" smtClean="0"/>
              <a:t> </a:t>
            </a:r>
            <a:r>
              <a:rPr lang="en-US" sz="1600" dirty="0" smtClean="0"/>
              <a:t>produces an electric field </a:t>
            </a:r>
            <a:r>
              <a:rPr lang="en-US" sz="1600" b="1" i="1" dirty="0" smtClean="0"/>
              <a:t>E</a:t>
            </a:r>
            <a:r>
              <a:rPr lang="en-US" sz="1600" dirty="0" smtClean="0"/>
              <a:t> and an electric potential </a:t>
            </a:r>
            <a:r>
              <a:rPr lang="en-US" sz="1600" i="1" dirty="0" smtClean="0"/>
              <a:t>V </a:t>
            </a:r>
            <a:r>
              <a:rPr lang="en-US" sz="1600" dirty="0" smtClean="0"/>
              <a:t>at point </a:t>
            </a:r>
            <a:r>
              <a:rPr lang="en-US" sz="1600" i="1" dirty="0" smtClean="0"/>
              <a:t>P</a:t>
            </a:r>
            <a:r>
              <a:rPr lang="en-US" sz="1600" dirty="0" smtClean="0"/>
              <a:t>. We find the potential by moving a test charge</a:t>
            </a:r>
            <a:r>
              <a:rPr lang="en-US" sz="1600" i="1" dirty="0" smtClean="0"/>
              <a:t> q</a:t>
            </a:r>
            <a:r>
              <a:rPr lang="en-US" sz="1600" i="1" baseline="-25000" dirty="0" smtClean="0"/>
              <a:t>0</a:t>
            </a:r>
            <a:r>
              <a:rPr lang="en-US" sz="1600" i="1" dirty="0" smtClean="0"/>
              <a:t> </a:t>
            </a:r>
            <a:r>
              <a:rPr lang="en-US" sz="1600" dirty="0" smtClean="0"/>
              <a:t>from </a:t>
            </a:r>
            <a:r>
              <a:rPr lang="en-US" sz="1600" i="1" dirty="0" smtClean="0"/>
              <a:t>P</a:t>
            </a:r>
            <a:r>
              <a:rPr lang="en-US" sz="1600" dirty="0" smtClean="0"/>
              <a:t> to infinity. The test charge is shown at distance </a:t>
            </a:r>
            <a:r>
              <a:rPr lang="en-US" sz="1600" i="1" dirty="0" err="1" smtClean="0"/>
              <a:t>r</a:t>
            </a:r>
            <a:r>
              <a:rPr lang="en-US" sz="1600" dirty="0" smtClean="0"/>
              <a:t> from the particle, during differential displacement </a:t>
            </a:r>
            <a:r>
              <a:rPr lang="en-US" sz="1600" i="1" dirty="0" err="1" smtClean="0"/>
              <a:t>d</a:t>
            </a:r>
            <a:r>
              <a:rPr lang="en-US" sz="1600" b="1" i="1" dirty="0" err="1" smtClean="0"/>
              <a:t>s</a:t>
            </a:r>
            <a:r>
              <a:rPr lang="en-US" sz="1600" dirty="0" smtClean="0"/>
              <a:t>. </a:t>
            </a:r>
            <a:endParaRPr lang="en-US" sz="1600" dirty="0"/>
          </a:p>
        </p:txBody>
      </p:sp>
      <p:sp>
        <p:nvSpPr>
          <p:cNvPr id="34" name="Rectangle 33"/>
          <p:cNvSpPr/>
          <p:nvPr/>
        </p:nvSpPr>
        <p:spPr>
          <a:xfrm>
            <a:off x="3965114" y="5694905"/>
            <a:ext cx="5178886" cy="923330"/>
          </a:xfrm>
          <a:prstGeom prst="rect">
            <a:avLst/>
          </a:prstGeom>
        </p:spPr>
        <p:txBody>
          <a:bodyPr wrap="square">
            <a:spAutoFit/>
          </a:bodyPr>
          <a:lstStyle/>
          <a:p>
            <a:r>
              <a:rPr lang="en-US" dirty="0" smtClean="0"/>
              <a:t>as the electric potential </a:t>
            </a:r>
            <a:r>
              <a:rPr lang="en-US" i="1" dirty="0" smtClean="0"/>
              <a:t>V </a:t>
            </a:r>
            <a:r>
              <a:rPr lang="en-US" dirty="0" smtClean="0"/>
              <a:t>due to a particle of charge </a:t>
            </a:r>
            <a:r>
              <a:rPr lang="en-US" i="1" dirty="0" err="1" smtClean="0"/>
              <a:t>q</a:t>
            </a:r>
            <a:r>
              <a:rPr lang="en-US" i="1" dirty="0" smtClean="0"/>
              <a:t> </a:t>
            </a:r>
            <a:r>
              <a:rPr lang="en-US" dirty="0" smtClean="0"/>
              <a:t>at any radial distance </a:t>
            </a:r>
            <a:r>
              <a:rPr lang="en-US" i="1" dirty="0" err="1" smtClean="0"/>
              <a:t>r</a:t>
            </a:r>
            <a:r>
              <a:rPr lang="en-US" i="1" dirty="0" smtClean="0"/>
              <a:t> </a:t>
            </a:r>
            <a:r>
              <a:rPr lang="en-US" dirty="0" smtClean="0"/>
              <a:t>from the particle.</a:t>
            </a:r>
            <a:endParaRPr lang="en-US" dirty="0"/>
          </a:p>
        </p:txBody>
      </p:sp>
      <p:sp>
        <p:nvSpPr>
          <p:cNvPr id="20" name="Footer Placeholder 1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24-3</a:t>
            </a:r>
            <a:r>
              <a:rPr lang="en-US" sz="2700" dirty="0" smtClean="0">
                <a:solidFill>
                  <a:schemeClr val="bg1"/>
                </a:solidFill>
                <a:ea typeface="Calibri" pitchFamily="1" charset="0"/>
                <a:cs typeface="Calibri" pitchFamily="1" charset="0"/>
              </a:rPr>
              <a:t>  Potential due to a Charged Particle</a:t>
            </a:r>
            <a:endParaRPr lang="en-US" sz="2700" dirty="0">
              <a:solidFill>
                <a:schemeClr val="bg1"/>
              </a:solidFill>
              <a:ea typeface="Calibri" pitchFamily="1" charset="0"/>
              <a:cs typeface="Calibri" pitchFamily="1" charset="0"/>
            </a:endParaRPr>
          </a:p>
        </p:txBody>
      </p:sp>
      <p:sp>
        <p:nvSpPr>
          <p:cNvPr id="8" name="Rectangle 7"/>
          <p:cNvSpPr/>
          <p:nvPr/>
        </p:nvSpPr>
        <p:spPr>
          <a:xfrm>
            <a:off x="456480" y="1786211"/>
            <a:ext cx="7968057" cy="2893100"/>
          </a:xfrm>
          <a:prstGeom prst="rect">
            <a:avLst/>
          </a:prstGeom>
        </p:spPr>
        <p:txBody>
          <a:bodyPr wrap="square">
            <a:spAutoFit/>
          </a:bodyPr>
          <a:lstStyle/>
          <a:p>
            <a:r>
              <a:rPr lang="en-US" dirty="0" smtClean="0"/>
              <a:t>The potential due to a collection of charged particles </a:t>
            </a:r>
            <a:r>
              <a:rPr lang="en-US" dirty="0" smtClean="0"/>
              <a:t>is</a:t>
            </a:r>
          </a:p>
          <a:p>
            <a:pPr>
              <a:spcBef>
                <a:spcPts val="6600"/>
              </a:spcBef>
            </a:pPr>
            <a:r>
              <a:rPr lang="en-US" dirty="0" smtClean="0"/>
              <a:t>Thus, the potential is the algebraic sum of the individual potentials, with no consideration of directions.</a:t>
            </a:r>
          </a:p>
          <a:p>
            <a:endParaRPr lang="en-US" dirty="0" smtClean="0"/>
          </a:p>
        </p:txBody>
      </p:sp>
      <p:pic>
        <p:nvPicPr>
          <p:cNvPr id="13" name="Picture 12"/>
          <p:cNvPicPr>
            <a:picLocks noChangeAspect="1"/>
          </p:cNvPicPr>
          <p:nvPr/>
        </p:nvPicPr>
        <p:blipFill>
          <a:blip r:embed="rId3"/>
          <a:stretch>
            <a:fillRect/>
          </a:stretch>
        </p:blipFill>
        <p:spPr>
          <a:xfrm>
            <a:off x="1690863" y="3572532"/>
            <a:ext cx="5770880" cy="762000"/>
          </a:xfrm>
          <a:prstGeom prst="rect">
            <a:avLst/>
          </a:prstGeom>
        </p:spPr>
      </p:pic>
      <p:pic>
        <p:nvPicPr>
          <p:cNvPr id="15" name="Picture 14"/>
          <p:cNvPicPr>
            <a:picLocks noChangeAspect="1"/>
          </p:cNvPicPr>
          <p:nvPr/>
        </p:nvPicPr>
        <p:blipFill>
          <a:blip r:embed="rId4"/>
          <a:stretch>
            <a:fillRect/>
          </a:stretch>
        </p:blipFill>
        <p:spPr>
          <a:xfrm>
            <a:off x="2657087" y="2250200"/>
            <a:ext cx="5028572" cy="685714"/>
          </a:xfrm>
          <a:prstGeom prst="rect">
            <a:avLst/>
          </a:prstGeom>
        </p:spPr>
      </p:pic>
      <p:sp>
        <p:nvSpPr>
          <p:cNvPr id="17"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Potential due to a group of Charged Particles</a:t>
            </a:r>
            <a:endParaRPr lang="en-US" sz="2900" b="1" dirty="0">
              <a:solidFill>
                <a:srgbClr val="34566E"/>
              </a:solidFill>
            </a:endParaRPr>
          </a:p>
        </p:txBody>
      </p:sp>
      <p:pic>
        <p:nvPicPr>
          <p:cNvPr id="18" name="Picture 17"/>
          <p:cNvPicPr>
            <a:picLocks noChangeAspect="1"/>
          </p:cNvPicPr>
          <p:nvPr/>
        </p:nvPicPr>
        <p:blipFill>
          <a:blip r:embed="rId5"/>
          <a:stretch>
            <a:fillRect/>
          </a:stretch>
        </p:blipFill>
        <p:spPr>
          <a:xfrm>
            <a:off x="1677797" y="4334532"/>
            <a:ext cx="5760720" cy="1950720"/>
          </a:xfrm>
          <a:prstGeom prst="rect">
            <a:avLst/>
          </a:prstGeom>
        </p:spPr>
      </p:pic>
      <p:sp>
        <p:nvSpPr>
          <p:cNvPr id="19" name="TextBox 18"/>
          <p:cNvSpPr txBox="1"/>
          <p:nvPr/>
        </p:nvSpPr>
        <p:spPr>
          <a:xfrm>
            <a:off x="2657087" y="6215446"/>
            <a:ext cx="3773875" cy="338554"/>
          </a:xfrm>
          <a:prstGeom prst="rect">
            <a:avLst/>
          </a:prstGeom>
          <a:noFill/>
        </p:spPr>
        <p:txBody>
          <a:bodyPr wrap="square" rtlCol="0">
            <a:spAutoFit/>
          </a:bodyPr>
          <a:lstStyle/>
          <a:p>
            <a:r>
              <a:rPr lang="en-US" sz="1600" dirty="0" smtClean="0"/>
              <a:t>Answer: Same net potential (a)=(</a:t>
            </a:r>
            <a:r>
              <a:rPr lang="en-US" sz="1600" dirty="0" err="1" smtClean="0"/>
              <a:t>b</a:t>
            </a:r>
            <a:r>
              <a:rPr lang="en-US" sz="1600" dirty="0" smtClean="0"/>
              <a:t>)</a:t>
            </a:r>
            <a:r>
              <a:rPr lang="en-US" sz="1600" dirty="0" smtClean="0"/>
              <a:t>=(</a:t>
            </a:r>
            <a:r>
              <a:rPr lang="en-US" sz="1600" dirty="0" err="1" smtClean="0"/>
              <a:t>c</a:t>
            </a:r>
            <a:r>
              <a:rPr lang="en-US" sz="1600" dirty="0" smtClean="0"/>
              <a:t>)</a:t>
            </a:r>
            <a:endParaRPr lang="en-US" sz="1600" dirty="0" smtClean="0"/>
          </a:p>
        </p:txBody>
      </p:sp>
      <p:sp>
        <p:nvSpPr>
          <p:cNvPr id="9" name="Footer Placeholder 8"/>
          <p:cNvSpPr>
            <a:spLocks noGrp="1"/>
          </p:cNvSpPr>
          <p:nvPr>
            <p:ph type="ftr" idx="11"/>
          </p:nvPr>
        </p:nvSpPr>
        <p:spPr>
          <a:xfrm>
            <a:off x="1449540" y="6492240"/>
            <a:ext cx="6244920" cy="365760"/>
          </a:xfrm>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24-4</a:t>
            </a:r>
            <a:r>
              <a:rPr lang="en-US" sz="2700" dirty="0" smtClean="0">
                <a:solidFill>
                  <a:schemeClr val="bg1"/>
                </a:solidFill>
                <a:ea typeface="Calibri" pitchFamily="1" charset="0"/>
                <a:cs typeface="Calibri" pitchFamily="1" charset="0"/>
              </a:rPr>
              <a:t>  Potential due to a Electric Dipole</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697780"/>
            <a:ext cx="4057597" cy="437709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24.19</a:t>
            </a:r>
            <a:r>
              <a:rPr lang="en-US" sz="2200" dirty="0" smtClean="0"/>
              <a:t> Calculate the potential </a:t>
            </a:r>
            <a:r>
              <a:rPr lang="en-US" sz="2200" i="1" dirty="0" smtClean="0"/>
              <a:t>V </a:t>
            </a:r>
            <a:r>
              <a:rPr lang="en-US" sz="2200" dirty="0" smtClean="0"/>
              <a:t>at any given point due to an electric dipole, in terms of the magnitude </a:t>
            </a:r>
            <a:r>
              <a:rPr lang="en-US" sz="2200" i="1" dirty="0" err="1" smtClean="0"/>
              <a:t>p</a:t>
            </a:r>
            <a:r>
              <a:rPr lang="en-US" sz="2200" i="1" dirty="0" smtClean="0"/>
              <a:t> </a:t>
            </a:r>
            <a:r>
              <a:rPr lang="en-US" sz="2200" dirty="0" smtClean="0"/>
              <a:t>of the dipole moment or the product of the charge separation </a:t>
            </a:r>
            <a:r>
              <a:rPr lang="en-US" sz="2200" i="1" dirty="0" err="1" smtClean="0"/>
              <a:t>d</a:t>
            </a:r>
            <a:r>
              <a:rPr lang="en-US" sz="2200" i="1" dirty="0" smtClean="0"/>
              <a:t> </a:t>
            </a:r>
            <a:r>
              <a:rPr lang="en-US" sz="2200" dirty="0" smtClean="0"/>
              <a:t>and the magnitude </a:t>
            </a:r>
            <a:r>
              <a:rPr lang="en-US" sz="2200" i="1" dirty="0" err="1" smtClean="0"/>
              <a:t>q</a:t>
            </a:r>
            <a:r>
              <a:rPr lang="en-US" sz="2200" i="1" dirty="0" smtClean="0"/>
              <a:t> </a:t>
            </a:r>
            <a:r>
              <a:rPr lang="en-US" sz="2200" dirty="0" smtClean="0"/>
              <a:t>of either charge.</a:t>
            </a:r>
          </a:p>
        </p:txBody>
      </p:sp>
      <p:sp>
        <p:nvSpPr>
          <p:cNvPr id="10244" name="Rectangle 3"/>
          <p:cNvSpPr>
            <a:spLocks noGrp="1" noChangeArrowheads="1"/>
          </p:cNvSpPr>
          <p:nvPr>
            <p:ph sz="half" idx="2"/>
          </p:nvPr>
        </p:nvSpPr>
        <p:spPr>
          <a:xfrm>
            <a:off x="4650518" y="1697780"/>
            <a:ext cx="4188682" cy="4948554"/>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24.20</a:t>
            </a:r>
            <a:r>
              <a:rPr lang="en-US" sz="2200" dirty="0" smtClean="0"/>
              <a:t> For an electric dipole, identify the locations of positive potential, negative potential, and zero potential.</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24.21</a:t>
            </a:r>
            <a:r>
              <a:rPr lang="en-US" sz="2200" dirty="0" smtClean="0"/>
              <a:t> Compare the decrease in potential with increasing distance for a single charged particle and an electric dipole.</a:t>
            </a:r>
            <a:endParaRPr lang="en-US" sz="22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24-4</a:t>
            </a:r>
            <a:r>
              <a:rPr lang="en-US" sz="2700" dirty="0" smtClean="0">
                <a:solidFill>
                  <a:schemeClr val="bg1"/>
                </a:solidFill>
                <a:ea typeface="Calibri" pitchFamily="1" charset="0"/>
                <a:cs typeface="Calibri" pitchFamily="1" charset="0"/>
              </a:rPr>
              <a:t>  Potential due to a Electric Dipole</a:t>
            </a:r>
            <a:endParaRPr lang="en-US" sz="2700" dirty="0">
              <a:solidFill>
                <a:schemeClr val="bg1"/>
              </a:solidFill>
              <a:ea typeface="Calibri" pitchFamily="1" charset="0"/>
              <a:cs typeface="Calibri" pitchFamily="1" charset="0"/>
            </a:endParaRPr>
          </a:p>
        </p:txBody>
      </p:sp>
      <p:pic>
        <p:nvPicPr>
          <p:cNvPr id="9" name="Picture 8"/>
          <p:cNvPicPr>
            <a:picLocks noChangeAspect="1"/>
          </p:cNvPicPr>
          <p:nvPr/>
        </p:nvPicPr>
        <p:blipFill>
          <a:blip r:embed="rId3"/>
          <a:stretch>
            <a:fillRect/>
          </a:stretch>
        </p:blipFill>
        <p:spPr>
          <a:xfrm>
            <a:off x="456481" y="1628526"/>
            <a:ext cx="4598119" cy="1234232"/>
          </a:xfrm>
          <a:prstGeom prst="rect">
            <a:avLst/>
          </a:prstGeom>
        </p:spPr>
      </p:pic>
      <p:pic>
        <p:nvPicPr>
          <p:cNvPr id="10" name="Picture 9"/>
          <p:cNvPicPr>
            <a:picLocks noChangeAspect="1"/>
          </p:cNvPicPr>
          <p:nvPr/>
        </p:nvPicPr>
        <p:blipFill>
          <a:blip r:embed="rId4"/>
          <a:stretch>
            <a:fillRect/>
          </a:stretch>
        </p:blipFill>
        <p:spPr>
          <a:xfrm>
            <a:off x="806353" y="4243802"/>
            <a:ext cx="3479800" cy="266700"/>
          </a:xfrm>
          <a:prstGeom prst="rect">
            <a:avLst/>
          </a:prstGeom>
        </p:spPr>
      </p:pic>
      <p:pic>
        <p:nvPicPr>
          <p:cNvPr id="11" name="Picture 10"/>
          <p:cNvPicPr>
            <a:picLocks noChangeAspect="1"/>
          </p:cNvPicPr>
          <p:nvPr/>
        </p:nvPicPr>
        <p:blipFill>
          <a:blip r:embed="rId5"/>
          <a:stretch>
            <a:fillRect/>
          </a:stretch>
        </p:blipFill>
        <p:spPr>
          <a:xfrm>
            <a:off x="1162050" y="4782848"/>
            <a:ext cx="2273300" cy="647700"/>
          </a:xfrm>
          <a:prstGeom prst="rect">
            <a:avLst/>
          </a:prstGeom>
        </p:spPr>
      </p:pic>
      <p:sp>
        <p:nvSpPr>
          <p:cNvPr id="16" name="Rectangle 15"/>
          <p:cNvSpPr/>
          <p:nvPr/>
        </p:nvSpPr>
        <p:spPr>
          <a:xfrm>
            <a:off x="4665602" y="4131733"/>
            <a:ext cx="4462320" cy="2385269"/>
          </a:xfrm>
          <a:prstGeom prst="rect">
            <a:avLst/>
          </a:prstGeom>
        </p:spPr>
        <p:txBody>
          <a:bodyPr wrap="square">
            <a:spAutoFit/>
          </a:bodyPr>
          <a:lstStyle/>
          <a:p>
            <a:pPr marL="342900" indent="-342900">
              <a:spcAft>
                <a:spcPts val="600"/>
              </a:spcAft>
              <a:buAutoNum type="alphaLcParenBoth"/>
            </a:pPr>
            <a:r>
              <a:rPr lang="en-US" dirty="0" smtClean="0"/>
              <a:t>Point P is a distance </a:t>
            </a:r>
            <a:r>
              <a:rPr lang="en-US" i="1" dirty="0" err="1" smtClean="0"/>
              <a:t>r</a:t>
            </a:r>
            <a:r>
              <a:rPr lang="en-US" i="1" dirty="0" smtClean="0"/>
              <a:t> </a:t>
            </a:r>
            <a:r>
              <a:rPr lang="en-US" dirty="0" smtClean="0"/>
              <a:t>from the midpoint O of a dipole. The line OP makes an angle </a:t>
            </a:r>
            <a:r>
              <a:rPr lang="en-US" i="1" dirty="0" err="1" smtClean="0"/>
              <a:t>θ</a:t>
            </a:r>
            <a:r>
              <a:rPr lang="en-US" i="1" dirty="0" smtClean="0"/>
              <a:t> </a:t>
            </a:r>
            <a:r>
              <a:rPr lang="en-US" dirty="0" smtClean="0"/>
              <a:t>with the dipole axis.</a:t>
            </a:r>
            <a:r>
              <a:rPr lang="en-US" dirty="0" smtClean="0"/>
              <a:t> </a:t>
            </a:r>
          </a:p>
          <a:p>
            <a:pPr marL="342900" indent="-342900">
              <a:buAutoNum type="alphaLcParenBoth"/>
            </a:pPr>
            <a:r>
              <a:rPr lang="en-US" dirty="0" smtClean="0"/>
              <a:t>If P is far from the dipole, the lines of lengths </a:t>
            </a:r>
            <a:r>
              <a:rPr lang="en-US" i="1" dirty="0" err="1" smtClean="0"/>
              <a:t>r</a:t>
            </a:r>
            <a:r>
              <a:rPr lang="en-US" baseline="-25000" dirty="0" smtClean="0"/>
              <a:t>(+)</a:t>
            </a:r>
            <a:r>
              <a:rPr lang="en-US" dirty="0" smtClean="0"/>
              <a:t> and </a:t>
            </a:r>
            <a:r>
              <a:rPr lang="en-US" i="1" dirty="0" err="1" smtClean="0"/>
              <a:t>r</a:t>
            </a:r>
            <a:r>
              <a:rPr lang="en-US" baseline="-25000" dirty="0" smtClean="0"/>
              <a:t>(-)</a:t>
            </a:r>
            <a:r>
              <a:rPr lang="en-US" dirty="0" smtClean="0"/>
              <a:t> are approximately parallel to the line of length </a:t>
            </a:r>
            <a:r>
              <a:rPr lang="en-US" i="1" dirty="0" err="1" smtClean="0"/>
              <a:t>r</a:t>
            </a:r>
            <a:r>
              <a:rPr lang="en-US" dirty="0" smtClean="0"/>
              <a:t>, and the dashed black line is approximately perpendicular to the line of length </a:t>
            </a:r>
            <a:r>
              <a:rPr lang="en-US" i="1" dirty="0" err="1" smtClean="0"/>
              <a:t>r</a:t>
            </a:r>
            <a:r>
              <a:rPr lang="en-US" baseline="-25000" dirty="0" smtClean="0"/>
              <a:t>(-)</a:t>
            </a:r>
            <a:r>
              <a:rPr lang="en-US" dirty="0" smtClean="0"/>
              <a:t>.</a:t>
            </a:r>
            <a:endParaRPr lang="en-US" dirty="0"/>
          </a:p>
        </p:txBody>
      </p:sp>
      <p:sp>
        <p:nvSpPr>
          <p:cNvPr id="17" name="Rectangle 16"/>
          <p:cNvSpPr/>
          <p:nvPr/>
        </p:nvSpPr>
        <p:spPr>
          <a:xfrm>
            <a:off x="164725" y="1294878"/>
            <a:ext cx="3531736" cy="369332"/>
          </a:xfrm>
          <a:prstGeom prst="rect">
            <a:avLst/>
          </a:prstGeom>
        </p:spPr>
        <p:txBody>
          <a:bodyPr wrap="none">
            <a:spAutoFit/>
          </a:bodyPr>
          <a:lstStyle/>
          <a:p>
            <a:r>
              <a:rPr lang="en-US" dirty="0" smtClean="0"/>
              <a:t>The net potential at P is given by</a:t>
            </a:r>
            <a:endParaRPr lang="en-US" dirty="0"/>
          </a:p>
        </p:txBody>
      </p:sp>
      <p:sp>
        <p:nvSpPr>
          <p:cNvPr id="18" name="Rectangle 17"/>
          <p:cNvSpPr/>
          <p:nvPr/>
        </p:nvSpPr>
        <p:spPr>
          <a:xfrm>
            <a:off x="164725" y="2760812"/>
            <a:ext cx="5002972" cy="1477328"/>
          </a:xfrm>
          <a:prstGeom prst="rect">
            <a:avLst/>
          </a:prstGeom>
        </p:spPr>
        <p:txBody>
          <a:bodyPr wrap="square">
            <a:spAutoFit/>
          </a:bodyPr>
          <a:lstStyle/>
          <a:p>
            <a:r>
              <a:rPr lang="en-US" dirty="0" smtClean="0"/>
              <a:t>We can approximate the two lines to P as being parallel and their length difference as being the leg of a right triangle with hypotenuse </a:t>
            </a:r>
            <a:r>
              <a:rPr lang="en-US" dirty="0" err="1" smtClean="0"/>
              <a:t>d</a:t>
            </a:r>
            <a:r>
              <a:rPr lang="en-US" dirty="0" smtClean="0"/>
              <a:t> (Fig. </a:t>
            </a:r>
            <a:r>
              <a:rPr lang="en-US" dirty="0" err="1" smtClean="0"/>
              <a:t>b</a:t>
            </a:r>
            <a:r>
              <a:rPr lang="en-US" dirty="0" smtClean="0"/>
              <a:t>). Also, that difference is so small that the product of the lengths is approximately </a:t>
            </a:r>
            <a:r>
              <a:rPr lang="en-US" i="1" dirty="0" err="1" smtClean="0"/>
              <a:t>r</a:t>
            </a:r>
            <a:r>
              <a:rPr lang="en-US" i="1" dirty="0" smtClean="0"/>
              <a:t> </a:t>
            </a:r>
            <a:r>
              <a:rPr lang="en-US" baseline="30000" dirty="0" smtClean="0"/>
              <a:t>2</a:t>
            </a:r>
            <a:r>
              <a:rPr lang="en-US" dirty="0" smtClean="0"/>
              <a:t>.</a:t>
            </a:r>
            <a:endParaRPr lang="en-US" dirty="0"/>
          </a:p>
        </p:txBody>
      </p:sp>
      <p:sp>
        <p:nvSpPr>
          <p:cNvPr id="19" name="Rectangle 18"/>
          <p:cNvSpPr/>
          <p:nvPr/>
        </p:nvSpPr>
        <p:spPr>
          <a:xfrm>
            <a:off x="164725" y="4540075"/>
            <a:ext cx="3093064" cy="369332"/>
          </a:xfrm>
          <a:prstGeom prst="rect">
            <a:avLst/>
          </a:prstGeom>
        </p:spPr>
        <p:txBody>
          <a:bodyPr wrap="none">
            <a:spAutoFit/>
          </a:bodyPr>
          <a:lstStyle/>
          <a:p>
            <a:r>
              <a:rPr lang="en-US" dirty="0" smtClean="0"/>
              <a:t>We can approximate </a:t>
            </a:r>
            <a:r>
              <a:rPr lang="en-US" i="1" dirty="0" smtClean="0"/>
              <a:t>V </a:t>
            </a:r>
            <a:r>
              <a:rPr lang="en-US" dirty="0" smtClean="0"/>
              <a:t>to be</a:t>
            </a:r>
            <a:endParaRPr lang="en-US" dirty="0"/>
          </a:p>
        </p:txBody>
      </p:sp>
      <p:sp>
        <p:nvSpPr>
          <p:cNvPr id="20" name="Rectangle 19"/>
          <p:cNvSpPr/>
          <p:nvPr/>
        </p:nvSpPr>
        <p:spPr>
          <a:xfrm>
            <a:off x="164725" y="5270709"/>
            <a:ext cx="4572000" cy="923330"/>
          </a:xfrm>
          <a:prstGeom prst="rect">
            <a:avLst/>
          </a:prstGeom>
        </p:spPr>
        <p:txBody>
          <a:bodyPr>
            <a:spAutoFit/>
          </a:bodyPr>
          <a:lstStyle/>
          <a:p>
            <a:r>
              <a:rPr lang="en-US" dirty="0" smtClean="0"/>
              <a:t>where </a:t>
            </a:r>
            <a:r>
              <a:rPr lang="en-US" i="1" dirty="0" err="1" smtClean="0"/>
              <a:t>θ</a:t>
            </a:r>
            <a:r>
              <a:rPr lang="en-US" i="1" dirty="0" smtClean="0"/>
              <a:t> </a:t>
            </a:r>
            <a:r>
              <a:rPr lang="en-US" dirty="0" smtClean="0"/>
              <a:t>is measured from the dipole axis as shown in Fig. a. And since </a:t>
            </a:r>
            <a:r>
              <a:rPr lang="en-US" i="1" dirty="0" err="1" smtClean="0"/>
              <a:t>p</a:t>
            </a:r>
            <a:r>
              <a:rPr lang="en-US" i="1" dirty="0" smtClean="0"/>
              <a:t>=</a:t>
            </a:r>
            <a:r>
              <a:rPr lang="en-US" i="1" dirty="0" err="1" smtClean="0"/>
              <a:t>qd</a:t>
            </a:r>
            <a:r>
              <a:rPr lang="en-US" i="1" dirty="0" smtClean="0"/>
              <a:t>, </a:t>
            </a:r>
            <a:r>
              <a:rPr lang="en-US" dirty="0" smtClean="0"/>
              <a:t>we have</a:t>
            </a:r>
            <a:endParaRPr lang="en-US" dirty="0"/>
          </a:p>
        </p:txBody>
      </p:sp>
      <p:pic>
        <p:nvPicPr>
          <p:cNvPr id="21" name="Picture 20"/>
          <p:cNvPicPr>
            <a:picLocks noChangeAspect="1"/>
          </p:cNvPicPr>
          <p:nvPr/>
        </p:nvPicPr>
        <p:blipFill>
          <a:blip r:embed="rId6"/>
          <a:stretch>
            <a:fillRect/>
          </a:stretch>
        </p:blipFill>
        <p:spPr>
          <a:xfrm>
            <a:off x="1219877" y="5909966"/>
            <a:ext cx="3238500" cy="711200"/>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blip>
          <a:stretch>
            <a:fillRect/>
          </a:stretch>
        </p:blipFill>
        <p:spPr>
          <a:xfrm>
            <a:off x="5123274" y="1321195"/>
            <a:ext cx="2050854" cy="2743200"/>
          </a:xfrm>
          <a:prstGeom prst="rect">
            <a:avLst/>
          </a:prstGeom>
        </p:spPr>
      </p:pic>
      <p:pic>
        <p:nvPicPr>
          <p:cNvPr id="24" name="Picture 23"/>
          <p:cNvPicPr>
            <a:picLocks noChangeAspect="1"/>
          </p:cNvPicPr>
          <p:nvPr/>
        </p:nvPicPr>
        <p:blipFill>
          <a:blip r:embed="rId8">
            <a:clrChange>
              <a:clrFrom>
                <a:srgbClr val="FFFFFF"/>
              </a:clrFrom>
              <a:clrTo>
                <a:srgbClr val="FFFFFF">
                  <a:alpha val="0"/>
                </a:srgbClr>
              </a:clrTo>
            </a:clrChange>
          </a:blip>
          <a:stretch>
            <a:fillRect/>
          </a:stretch>
        </p:blipFill>
        <p:spPr>
          <a:xfrm>
            <a:off x="6882811" y="1321195"/>
            <a:ext cx="2191072" cy="2743200"/>
          </a:xfrm>
          <a:prstGeom prst="rect">
            <a:avLst/>
          </a:prstGeom>
        </p:spPr>
      </p:pic>
      <p:sp>
        <p:nvSpPr>
          <p:cNvPr id="14" name="Footer Placeholder 13"/>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450378"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24-5</a:t>
            </a:r>
            <a:r>
              <a:rPr lang="en-US" sz="2700" dirty="0" smtClean="0">
                <a:solidFill>
                  <a:schemeClr val="bg1"/>
                </a:solidFill>
                <a:ea typeface="Calibri" pitchFamily="1" charset="0"/>
                <a:cs typeface="Calibri" pitchFamily="1" charset="0"/>
              </a:rPr>
              <a:t>  Potential due to a Continuous Charge Distribution</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69" y="1916620"/>
            <a:ext cx="8561790"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24.22</a:t>
            </a:r>
            <a:r>
              <a:rPr lang="en-US" sz="2200" dirty="0" smtClean="0"/>
              <a:t> For charge that is distributed uniformly along a line or over a surface, find the net potential at a given point by splitting the distribution up into charge elements and summing (by integration) the potential due to each one.</a:t>
            </a:r>
          </a:p>
        </p:txBody>
      </p:sp>
      <p:sp>
        <p:nvSpPr>
          <p:cNvPr id="10245" name="Text Box 4"/>
          <p:cNvSpPr txBox="1">
            <a:spLocks noChangeArrowheads="1"/>
          </p:cNvSpPr>
          <p:nvPr/>
        </p:nvSpPr>
        <p:spPr bwMode="auto">
          <a:xfrm>
            <a:off x="414720" y="1258415"/>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450378"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24-5</a:t>
            </a:r>
            <a:r>
              <a:rPr lang="en-US" sz="2700" dirty="0" smtClean="0">
                <a:solidFill>
                  <a:schemeClr val="bg1"/>
                </a:solidFill>
                <a:ea typeface="Calibri" pitchFamily="1" charset="0"/>
                <a:cs typeface="Calibri" pitchFamily="1" charset="0"/>
              </a:rPr>
              <a:t>  Potential due to a Continuous Charge Distribution</a:t>
            </a:r>
            <a:endParaRPr lang="en-US" sz="2700" dirty="0">
              <a:solidFill>
                <a:schemeClr val="bg1"/>
              </a:solidFill>
              <a:ea typeface="Calibri" pitchFamily="1" charset="0"/>
              <a:cs typeface="Calibri" pitchFamily="1" charset="0"/>
            </a:endParaRPr>
          </a:p>
        </p:txBody>
      </p:sp>
      <p:sp>
        <p:nvSpPr>
          <p:cNvPr id="6" name="Rectangle 5"/>
          <p:cNvSpPr/>
          <p:nvPr/>
        </p:nvSpPr>
        <p:spPr>
          <a:xfrm>
            <a:off x="456481" y="1397675"/>
            <a:ext cx="8450378" cy="1077218"/>
          </a:xfrm>
          <a:prstGeom prst="rect">
            <a:avLst/>
          </a:prstGeom>
        </p:spPr>
        <p:txBody>
          <a:bodyPr wrap="square">
            <a:spAutoFit/>
          </a:bodyPr>
          <a:lstStyle/>
          <a:p>
            <a:r>
              <a:rPr lang="en-US" sz="1600" dirty="0" smtClean="0"/>
              <a:t>For a continuous distribution of charge (over an extended object), the potential is found by </a:t>
            </a:r>
          </a:p>
          <a:p>
            <a:pPr marL="342900" indent="-342900">
              <a:buAutoNum type="arabicParenBoth"/>
            </a:pPr>
            <a:r>
              <a:rPr lang="en-US" sz="1600" dirty="0" smtClean="0"/>
              <a:t>dividing the distribution into charge elements </a:t>
            </a:r>
            <a:r>
              <a:rPr lang="en-US" sz="1600" dirty="0" err="1" smtClean="0"/>
              <a:t>dq</a:t>
            </a:r>
            <a:r>
              <a:rPr lang="en-US" sz="1600" dirty="0" smtClean="0"/>
              <a:t> that can be treated as particles and then</a:t>
            </a:r>
          </a:p>
          <a:p>
            <a:pPr marL="342900" indent="-342900">
              <a:buAutoNum type="arabicParenBoth"/>
            </a:pPr>
            <a:r>
              <a:rPr lang="en-US" sz="1600" dirty="0" smtClean="0"/>
              <a:t>summing the potential due to each element by integrating over the full distribution:</a:t>
            </a:r>
            <a:endParaRPr lang="en-US" sz="1600" dirty="0"/>
          </a:p>
        </p:txBody>
      </p:sp>
      <p:pic>
        <p:nvPicPr>
          <p:cNvPr id="7" name="Picture 6"/>
          <p:cNvPicPr>
            <a:picLocks noChangeAspect="1"/>
          </p:cNvPicPr>
          <p:nvPr/>
        </p:nvPicPr>
        <p:blipFill>
          <a:blip r:embed="rId3"/>
          <a:stretch>
            <a:fillRect/>
          </a:stretch>
        </p:blipFill>
        <p:spPr>
          <a:xfrm>
            <a:off x="2578407" y="2936047"/>
            <a:ext cx="3149207" cy="673016"/>
          </a:xfrm>
          <a:prstGeom prst="rect">
            <a:avLst/>
          </a:prstGeom>
        </p:spPr>
      </p:pic>
      <p:sp>
        <p:nvSpPr>
          <p:cNvPr id="8" name="Rectangle 7"/>
          <p:cNvSpPr/>
          <p:nvPr/>
        </p:nvSpPr>
        <p:spPr>
          <a:xfrm>
            <a:off x="456480" y="3880766"/>
            <a:ext cx="8209217" cy="338554"/>
          </a:xfrm>
          <a:prstGeom prst="rect">
            <a:avLst/>
          </a:prstGeom>
        </p:spPr>
        <p:txBody>
          <a:bodyPr wrap="square">
            <a:spAutoFit/>
          </a:bodyPr>
          <a:lstStyle/>
          <a:p>
            <a:r>
              <a:rPr lang="en-US" sz="1600" dirty="0" smtClean="0"/>
              <a:t>We now examine two continuous charge distributions, a line and a disk.</a:t>
            </a:r>
            <a:endParaRPr lang="en-US" sz="1600" dirty="0"/>
          </a:p>
        </p:txBody>
      </p:sp>
      <p:sp>
        <p:nvSpPr>
          <p:cNvPr id="9" name="Footer Placeholder 8"/>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450378"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24-5</a:t>
            </a:r>
            <a:r>
              <a:rPr lang="en-US" sz="2700" dirty="0" smtClean="0">
                <a:solidFill>
                  <a:schemeClr val="bg1"/>
                </a:solidFill>
                <a:ea typeface="Calibri" pitchFamily="1" charset="0"/>
                <a:cs typeface="Calibri" pitchFamily="1" charset="0"/>
              </a:rPr>
              <a:t>  Potential due to a Continuous Charge Distribution</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414720" y="1274490"/>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Line of Charge</a:t>
            </a:r>
            <a:endParaRPr lang="en-US" sz="2900" b="1" dirty="0">
              <a:solidFill>
                <a:srgbClr val="34566E"/>
              </a:solidFill>
            </a:endParaRPr>
          </a:p>
        </p:txBody>
      </p:sp>
      <p:sp>
        <p:nvSpPr>
          <p:cNvPr id="10" name="Rectangle 9"/>
          <p:cNvSpPr/>
          <p:nvPr/>
        </p:nvSpPr>
        <p:spPr>
          <a:xfrm>
            <a:off x="0" y="1880776"/>
            <a:ext cx="3818890" cy="2862323"/>
          </a:xfrm>
          <a:prstGeom prst="rect">
            <a:avLst/>
          </a:prstGeom>
        </p:spPr>
        <p:txBody>
          <a:bodyPr wrap="square">
            <a:spAutoFit/>
          </a:bodyPr>
          <a:lstStyle/>
          <a:p>
            <a:r>
              <a:rPr lang="en-US" dirty="0" smtClean="0"/>
              <a:t>Fig. a has a thin conducting rod of length </a:t>
            </a:r>
            <a:r>
              <a:rPr lang="en-US" i="1" dirty="0" smtClean="0"/>
              <a:t>L</a:t>
            </a:r>
            <a:r>
              <a:rPr lang="en-US" dirty="0" smtClean="0"/>
              <a:t>. As shown in fig. </a:t>
            </a:r>
            <a:r>
              <a:rPr lang="en-US" dirty="0" err="1" smtClean="0"/>
              <a:t>b</a:t>
            </a:r>
            <a:r>
              <a:rPr lang="en-US" dirty="0" smtClean="0"/>
              <a:t> the element of the rod has a differential charge of</a:t>
            </a:r>
          </a:p>
          <a:p>
            <a:endParaRPr lang="en-US" dirty="0" smtClean="0"/>
          </a:p>
          <a:p>
            <a:r>
              <a:rPr lang="en-US" dirty="0" smtClean="0"/>
              <a:t>This element produces an electric potential </a:t>
            </a:r>
            <a:r>
              <a:rPr lang="en-US" i="1" dirty="0" err="1" smtClean="0"/>
              <a:t>dV</a:t>
            </a:r>
            <a:r>
              <a:rPr lang="en-US" dirty="0" smtClean="0"/>
              <a:t> at point P (fig </a:t>
            </a:r>
            <a:r>
              <a:rPr lang="en-US" dirty="0" err="1" smtClean="0"/>
              <a:t>c</a:t>
            </a:r>
            <a:r>
              <a:rPr lang="en-US" dirty="0" smtClean="0"/>
              <a:t>) given by</a:t>
            </a:r>
          </a:p>
          <a:p>
            <a:endParaRPr lang="en-US" dirty="0" smtClean="0"/>
          </a:p>
          <a:p>
            <a:endParaRPr lang="en-US" dirty="0"/>
          </a:p>
        </p:txBody>
      </p:sp>
      <p:pic>
        <p:nvPicPr>
          <p:cNvPr id="11" name="Picture 10"/>
          <p:cNvPicPr>
            <a:picLocks noChangeAspect="1"/>
          </p:cNvPicPr>
          <p:nvPr/>
        </p:nvPicPr>
        <p:blipFill>
          <a:blip r:embed="rId3"/>
          <a:stretch>
            <a:fillRect/>
          </a:stretch>
        </p:blipFill>
        <p:spPr>
          <a:xfrm>
            <a:off x="3751154" y="1326959"/>
            <a:ext cx="5325110" cy="3344382"/>
          </a:xfrm>
          <a:prstGeom prst="rect">
            <a:avLst/>
          </a:prstGeom>
        </p:spPr>
      </p:pic>
      <p:pic>
        <p:nvPicPr>
          <p:cNvPr id="12" name="Picture 11"/>
          <p:cNvPicPr>
            <a:picLocks noChangeAspect="1"/>
          </p:cNvPicPr>
          <p:nvPr/>
        </p:nvPicPr>
        <p:blipFill>
          <a:blip r:embed="rId4"/>
          <a:stretch>
            <a:fillRect/>
          </a:stretch>
        </p:blipFill>
        <p:spPr>
          <a:xfrm>
            <a:off x="1096847" y="3032880"/>
            <a:ext cx="904240" cy="233680"/>
          </a:xfrm>
          <a:prstGeom prst="rect">
            <a:avLst/>
          </a:prstGeom>
        </p:spPr>
      </p:pic>
      <p:pic>
        <p:nvPicPr>
          <p:cNvPr id="13" name="Picture 12"/>
          <p:cNvPicPr>
            <a:picLocks noChangeAspect="1"/>
          </p:cNvPicPr>
          <p:nvPr/>
        </p:nvPicPr>
        <p:blipFill>
          <a:blip r:embed="rId5"/>
          <a:stretch>
            <a:fillRect/>
          </a:stretch>
        </p:blipFill>
        <p:spPr>
          <a:xfrm>
            <a:off x="369771" y="4095016"/>
            <a:ext cx="2743200" cy="548640"/>
          </a:xfrm>
          <a:prstGeom prst="rect">
            <a:avLst/>
          </a:prstGeom>
        </p:spPr>
      </p:pic>
      <p:sp>
        <p:nvSpPr>
          <p:cNvPr id="14" name="Rectangle 13"/>
          <p:cNvSpPr/>
          <p:nvPr/>
        </p:nvSpPr>
        <p:spPr>
          <a:xfrm>
            <a:off x="0" y="4643435"/>
            <a:ext cx="8709120" cy="1754327"/>
          </a:xfrm>
          <a:prstGeom prst="rect">
            <a:avLst/>
          </a:prstGeom>
        </p:spPr>
        <p:txBody>
          <a:bodyPr wrap="square">
            <a:spAutoFit/>
          </a:bodyPr>
          <a:lstStyle/>
          <a:p>
            <a:r>
              <a:rPr lang="en-US" dirty="0" smtClean="0"/>
              <a:t>We now find the total potential V produced by the rod at point P by integrating </a:t>
            </a:r>
            <a:r>
              <a:rPr lang="en-US" i="1" dirty="0" err="1" smtClean="0"/>
              <a:t>dV</a:t>
            </a:r>
            <a:r>
              <a:rPr lang="en-US" dirty="0" smtClean="0"/>
              <a:t> along the length of the rod, from </a:t>
            </a:r>
            <a:r>
              <a:rPr lang="en-US" i="1" dirty="0" err="1" smtClean="0"/>
              <a:t>x</a:t>
            </a:r>
            <a:r>
              <a:rPr lang="en-US" i="1" dirty="0" smtClean="0"/>
              <a:t> = 0</a:t>
            </a:r>
            <a:r>
              <a:rPr lang="en-US" dirty="0" smtClean="0"/>
              <a:t> to </a:t>
            </a:r>
            <a:r>
              <a:rPr lang="en-US" i="1" dirty="0" err="1" smtClean="0"/>
              <a:t>x</a:t>
            </a:r>
            <a:r>
              <a:rPr lang="en-US" i="1" dirty="0" smtClean="0"/>
              <a:t> = L</a:t>
            </a:r>
            <a:r>
              <a:rPr lang="en-US" dirty="0" smtClean="0"/>
              <a:t> (</a:t>
            </a:r>
            <a:r>
              <a:rPr lang="en-US" dirty="0" err="1" smtClean="0"/>
              <a:t>Figs.d</a:t>
            </a:r>
            <a:r>
              <a:rPr lang="en-US" dirty="0" smtClean="0"/>
              <a:t> and </a:t>
            </a:r>
            <a:r>
              <a:rPr lang="en-US" dirty="0" err="1" smtClean="0"/>
              <a:t>e</a:t>
            </a:r>
            <a:r>
              <a:rPr lang="en-US" dirty="0" smtClean="0"/>
              <a:t>)</a:t>
            </a:r>
          </a:p>
          <a:p>
            <a:endParaRPr lang="en-US" dirty="0" smtClean="0"/>
          </a:p>
          <a:p>
            <a:endParaRPr lang="en-US" dirty="0" smtClean="0"/>
          </a:p>
          <a:p>
            <a:endParaRPr lang="en-US" dirty="0" smtClean="0"/>
          </a:p>
          <a:p>
            <a:r>
              <a:rPr lang="en-US" dirty="0" smtClean="0"/>
              <a:t>Simplified to,</a:t>
            </a:r>
            <a:endParaRPr lang="en-US" dirty="0"/>
          </a:p>
        </p:txBody>
      </p:sp>
      <p:pic>
        <p:nvPicPr>
          <p:cNvPr id="15" name="Picture 14"/>
          <p:cNvPicPr>
            <a:picLocks noChangeAspect="1"/>
          </p:cNvPicPr>
          <p:nvPr/>
        </p:nvPicPr>
        <p:blipFill>
          <a:blip r:embed="rId6"/>
          <a:stretch>
            <a:fillRect/>
          </a:stretch>
        </p:blipFill>
        <p:spPr>
          <a:xfrm>
            <a:off x="1982671" y="5334010"/>
            <a:ext cx="2905760" cy="528320"/>
          </a:xfrm>
          <a:prstGeom prst="rect">
            <a:avLst/>
          </a:prstGeom>
        </p:spPr>
      </p:pic>
      <p:pic>
        <p:nvPicPr>
          <p:cNvPr id="16" name="Picture 15"/>
          <p:cNvPicPr>
            <a:picLocks noChangeAspect="1"/>
          </p:cNvPicPr>
          <p:nvPr/>
        </p:nvPicPr>
        <p:blipFill>
          <a:blip r:embed="rId7"/>
          <a:stretch>
            <a:fillRect/>
          </a:stretch>
        </p:blipFill>
        <p:spPr>
          <a:xfrm>
            <a:off x="2109671" y="5890897"/>
            <a:ext cx="2804160" cy="650240"/>
          </a:xfrm>
          <a:prstGeom prst="rect">
            <a:avLst/>
          </a:prstGeom>
        </p:spPr>
      </p:pic>
      <p:sp>
        <p:nvSpPr>
          <p:cNvPr id="17" name="Footer Placeholder 1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450378"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24-5</a:t>
            </a:r>
            <a:r>
              <a:rPr lang="en-US" sz="2700" dirty="0" smtClean="0">
                <a:solidFill>
                  <a:schemeClr val="bg1"/>
                </a:solidFill>
                <a:ea typeface="Calibri" pitchFamily="1" charset="0"/>
                <a:cs typeface="Calibri" pitchFamily="1" charset="0"/>
              </a:rPr>
              <a:t>  Potential due to a Continuous Charge Distribution</a:t>
            </a:r>
            <a:endParaRPr lang="en-US" sz="2700" dirty="0">
              <a:solidFill>
                <a:schemeClr val="bg1"/>
              </a:solidFill>
              <a:ea typeface="Calibri" pitchFamily="1" charset="0"/>
              <a:cs typeface="Calibri" pitchFamily="1" charset="0"/>
            </a:endParaRPr>
          </a:p>
        </p:txBody>
      </p:sp>
      <p:sp>
        <p:nvSpPr>
          <p:cNvPr id="9" name="Text Box 4"/>
          <p:cNvSpPr txBox="1">
            <a:spLocks noChangeArrowheads="1"/>
          </p:cNvSpPr>
          <p:nvPr/>
        </p:nvSpPr>
        <p:spPr bwMode="auto">
          <a:xfrm>
            <a:off x="414720" y="1274490"/>
            <a:ext cx="8294400" cy="479571"/>
          </a:xfrm>
          <a:prstGeom prst="rect">
            <a:avLst/>
          </a:prstGeom>
          <a:noFill/>
          <a:ln w="9525">
            <a:noFill/>
            <a:round/>
            <a:headEnd/>
            <a:tailEnd/>
          </a:ln>
        </p:spPr>
        <p:txBody>
          <a:bodyPr lIns="81639" tIns="60086" rIns="81639" bIns="40820">
            <a:prstTxWarp prst="textNoShape">
              <a:avLst/>
            </a:prstTxWarp>
          </a:bodyPr>
          <a:lstStyle/>
          <a:p>
            <a:pPr algn="ct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smtClean="0">
                <a:solidFill>
                  <a:srgbClr val="34566E"/>
                </a:solidFill>
              </a:rPr>
              <a:t>Charged Disk</a:t>
            </a:r>
            <a:endParaRPr lang="en-US" sz="2900" b="1" dirty="0">
              <a:solidFill>
                <a:srgbClr val="34566E"/>
              </a:solidFill>
            </a:endParaRPr>
          </a:p>
        </p:txBody>
      </p:sp>
      <p:sp>
        <p:nvSpPr>
          <p:cNvPr id="10" name="Rectangle 9"/>
          <p:cNvSpPr/>
          <p:nvPr/>
        </p:nvSpPr>
        <p:spPr>
          <a:xfrm>
            <a:off x="0" y="1880776"/>
            <a:ext cx="5852160" cy="2862323"/>
          </a:xfrm>
          <a:prstGeom prst="rect">
            <a:avLst/>
          </a:prstGeom>
        </p:spPr>
        <p:txBody>
          <a:bodyPr wrap="square">
            <a:spAutoFit/>
          </a:bodyPr>
          <a:lstStyle/>
          <a:p>
            <a:r>
              <a:rPr lang="en-US" dirty="0" smtClean="0"/>
              <a:t>In figure, consider a differential element consisting of a flat ring of radius </a:t>
            </a:r>
            <a:r>
              <a:rPr lang="en-US" i="1" dirty="0" smtClean="0"/>
              <a:t>R’</a:t>
            </a:r>
            <a:r>
              <a:rPr lang="en-US" dirty="0" smtClean="0"/>
              <a:t> and radial width </a:t>
            </a:r>
            <a:r>
              <a:rPr lang="en-US" i="1" dirty="0" err="1" smtClean="0"/>
              <a:t>dR</a:t>
            </a:r>
            <a:r>
              <a:rPr lang="en-US" i="1" dirty="0" smtClean="0"/>
              <a:t>’</a:t>
            </a:r>
            <a:r>
              <a:rPr lang="en-US" dirty="0" smtClean="0"/>
              <a:t>. Its charge has magnitude</a:t>
            </a:r>
          </a:p>
          <a:p>
            <a:endParaRPr lang="en-US" dirty="0" smtClean="0"/>
          </a:p>
          <a:p>
            <a:endParaRPr lang="en-US" dirty="0" smtClean="0"/>
          </a:p>
          <a:p>
            <a:r>
              <a:rPr lang="en-US" dirty="0" smtClean="0"/>
              <a:t>in which (</a:t>
            </a:r>
            <a:r>
              <a:rPr lang="en-US" i="1" dirty="0" smtClean="0"/>
              <a:t>2πR’</a:t>
            </a:r>
            <a:r>
              <a:rPr lang="en-US" dirty="0" smtClean="0"/>
              <a:t>)(</a:t>
            </a:r>
            <a:r>
              <a:rPr lang="en-US" i="1" dirty="0" smtClean="0"/>
              <a:t>dR’</a:t>
            </a:r>
            <a:r>
              <a:rPr lang="en-US" dirty="0" smtClean="0"/>
              <a:t>) is the upper surface area of the ring. The contribution of this ring to the electric potential at P is</a:t>
            </a:r>
          </a:p>
          <a:p>
            <a:endParaRPr lang="en-US" dirty="0" smtClean="0"/>
          </a:p>
          <a:p>
            <a:endParaRPr lang="en-US" dirty="0"/>
          </a:p>
        </p:txBody>
      </p:sp>
      <p:sp>
        <p:nvSpPr>
          <p:cNvPr id="14" name="Rectangle 13"/>
          <p:cNvSpPr/>
          <p:nvPr/>
        </p:nvSpPr>
        <p:spPr>
          <a:xfrm>
            <a:off x="0" y="4643435"/>
            <a:ext cx="5852160" cy="1754327"/>
          </a:xfrm>
          <a:prstGeom prst="rect">
            <a:avLst/>
          </a:prstGeom>
        </p:spPr>
        <p:txBody>
          <a:bodyPr wrap="square">
            <a:spAutoFit/>
          </a:bodyPr>
          <a:lstStyle/>
          <a:p>
            <a:r>
              <a:rPr lang="en-US" dirty="0" smtClean="0"/>
              <a:t>We find the net potential at P by adding (via integration) the contributions of all the rings from </a:t>
            </a:r>
            <a:r>
              <a:rPr lang="en-US" i="1" dirty="0" smtClean="0"/>
              <a:t>R’=0</a:t>
            </a:r>
            <a:r>
              <a:rPr lang="en-US" dirty="0" smtClean="0"/>
              <a:t> to </a:t>
            </a:r>
            <a:r>
              <a:rPr lang="en-US" i="1" dirty="0" smtClean="0"/>
              <a:t>R’=R</a:t>
            </a:r>
            <a:r>
              <a:rPr lang="en-US" dirty="0" smtClean="0"/>
              <a:t>:</a:t>
            </a:r>
          </a:p>
          <a:p>
            <a:endParaRPr lang="en-US" dirty="0" smtClean="0"/>
          </a:p>
          <a:p>
            <a:endParaRPr lang="en-US" dirty="0" smtClean="0"/>
          </a:p>
          <a:p>
            <a:endParaRPr lang="en-US" dirty="0" smtClean="0"/>
          </a:p>
          <a:p>
            <a:endParaRPr lang="en-US" dirty="0" smtClean="0"/>
          </a:p>
        </p:txBody>
      </p:sp>
      <p:sp>
        <p:nvSpPr>
          <p:cNvPr id="19" name="Rectangle 18"/>
          <p:cNvSpPr/>
          <p:nvPr/>
        </p:nvSpPr>
        <p:spPr>
          <a:xfrm>
            <a:off x="5852160" y="4942390"/>
            <a:ext cx="3291840" cy="1323439"/>
          </a:xfrm>
          <a:prstGeom prst="rect">
            <a:avLst/>
          </a:prstGeom>
        </p:spPr>
        <p:txBody>
          <a:bodyPr wrap="square">
            <a:spAutoFit/>
          </a:bodyPr>
          <a:lstStyle/>
          <a:p>
            <a:r>
              <a:rPr lang="en-US" sz="1600" dirty="0" smtClean="0"/>
              <a:t>A plastic disk of radius </a:t>
            </a:r>
            <a:r>
              <a:rPr lang="en-US" sz="1600" i="1" dirty="0" smtClean="0"/>
              <a:t>R</a:t>
            </a:r>
            <a:r>
              <a:rPr lang="en-US" sz="1600" dirty="0" smtClean="0"/>
              <a:t>, charged on its top surface to a uniform surface charge density </a:t>
            </a:r>
            <a:r>
              <a:rPr lang="en-US" sz="1600" i="1" dirty="0" err="1" smtClean="0"/>
              <a:t>σ</a:t>
            </a:r>
            <a:r>
              <a:rPr lang="en-US" sz="1600" dirty="0" smtClean="0"/>
              <a:t>. We wish to find the potential V at point P on the central axis of the disk.</a:t>
            </a:r>
            <a:endParaRPr lang="en-US" sz="1600" dirty="0"/>
          </a:p>
        </p:txBody>
      </p:sp>
      <p:pic>
        <p:nvPicPr>
          <p:cNvPr id="20" name="Picture 19"/>
          <p:cNvPicPr>
            <a:picLocks noChangeAspect="1"/>
          </p:cNvPicPr>
          <p:nvPr/>
        </p:nvPicPr>
        <p:blipFill>
          <a:blip r:embed="rId3"/>
          <a:stretch>
            <a:fillRect/>
          </a:stretch>
        </p:blipFill>
        <p:spPr>
          <a:xfrm>
            <a:off x="6077717" y="1432240"/>
            <a:ext cx="2829761" cy="3465379"/>
          </a:xfrm>
          <a:prstGeom prst="rect">
            <a:avLst/>
          </a:prstGeom>
        </p:spPr>
      </p:pic>
      <p:pic>
        <p:nvPicPr>
          <p:cNvPr id="21" name="Picture 20"/>
          <p:cNvPicPr>
            <a:picLocks noChangeAspect="1"/>
          </p:cNvPicPr>
          <p:nvPr/>
        </p:nvPicPr>
        <p:blipFill>
          <a:blip r:embed="rId4"/>
          <a:stretch>
            <a:fillRect/>
          </a:stretch>
        </p:blipFill>
        <p:spPr>
          <a:xfrm>
            <a:off x="1362724" y="2730912"/>
            <a:ext cx="1980953" cy="406349"/>
          </a:xfrm>
          <a:prstGeom prst="rect">
            <a:avLst/>
          </a:prstGeom>
        </p:spPr>
      </p:pic>
      <p:pic>
        <p:nvPicPr>
          <p:cNvPr id="22" name="Picture 21"/>
          <p:cNvPicPr>
            <a:picLocks noChangeAspect="1"/>
          </p:cNvPicPr>
          <p:nvPr/>
        </p:nvPicPr>
        <p:blipFill>
          <a:blip r:embed="rId5"/>
          <a:stretch>
            <a:fillRect/>
          </a:stretch>
        </p:blipFill>
        <p:spPr>
          <a:xfrm>
            <a:off x="976327" y="3914030"/>
            <a:ext cx="4380953" cy="736508"/>
          </a:xfrm>
          <a:prstGeom prst="rect">
            <a:avLst/>
          </a:prstGeom>
        </p:spPr>
      </p:pic>
      <p:pic>
        <p:nvPicPr>
          <p:cNvPr id="23" name="Picture 22"/>
          <p:cNvPicPr>
            <a:picLocks noChangeAspect="1"/>
          </p:cNvPicPr>
          <p:nvPr/>
        </p:nvPicPr>
        <p:blipFill>
          <a:blip r:embed="rId6"/>
          <a:stretch>
            <a:fillRect/>
          </a:stretch>
        </p:blipFill>
        <p:spPr>
          <a:xfrm>
            <a:off x="414720" y="5302466"/>
            <a:ext cx="5206350" cy="647619"/>
          </a:xfrm>
          <a:prstGeom prst="rect">
            <a:avLst/>
          </a:prstGeom>
        </p:spPr>
      </p:pic>
      <p:sp>
        <p:nvSpPr>
          <p:cNvPr id="25" name="Rectangle 24"/>
          <p:cNvSpPr/>
          <p:nvPr/>
        </p:nvSpPr>
        <p:spPr>
          <a:xfrm>
            <a:off x="19263" y="6050386"/>
            <a:ext cx="5425610" cy="646331"/>
          </a:xfrm>
          <a:prstGeom prst="rect">
            <a:avLst/>
          </a:prstGeom>
        </p:spPr>
        <p:txBody>
          <a:bodyPr wrap="square">
            <a:spAutoFit/>
          </a:bodyPr>
          <a:lstStyle/>
          <a:p>
            <a:r>
              <a:rPr lang="en-US" b="1" dirty="0" smtClean="0"/>
              <a:t>Note</a:t>
            </a:r>
            <a:r>
              <a:rPr lang="en-US" dirty="0" smtClean="0"/>
              <a:t> that the variable in the second integral is </a:t>
            </a:r>
            <a:r>
              <a:rPr lang="en-US" i="1" dirty="0" smtClean="0"/>
              <a:t>R’</a:t>
            </a:r>
            <a:r>
              <a:rPr lang="en-US" dirty="0" smtClean="0"/>
              <a:t> and not </a:t>
            </a:r>
            <a:r>
              <a:rPr lang="en-US" i="1" dirty="0" err="1" smtClean="0"/>
              <a:t>z</a:t>
            </a:r>
            <a:endParaRPr lang="en-US" i="1" dirty="0"/>
          </a:p>
        </p:txBody>
      </p:sp>
      <p:sp>
        <p:nvSpPr>
          <p:cNvPr id="12" name="Footer Placeholder 11"/>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24-6</a:t>
            </a:r>
            <a:r>
              <a:rPr lang="en-US" sz="2700" dirty="0" smtClean="0">
                <a:solidFill>
                  <a:schemeClr val="bg1"/>
                </a:solidFill>
                <a:ea typeface="Calibri" pitchFamily="1" charset="0"/>
                <a:cs typeface="Calibri" pitchFamily="1" charset="0"/>
              </a:rPr>
              <a:t>  Calculating the Field from the Potential</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40115"/>
            <a:ext cx="4099930" cy="4182376"/>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24.23</a:t>
            </a:r>
            <a:r>
              <a:rPr lang="en-US" sz="2200" dirty="0" smtClean="0"/>
              <a:t> Given an electric potential as a function of position along an axis, find the electric field along that axis.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24.24</a:t>
            </a:r>
            <a:r>
              <a:rPr lang="en-US" sz="2200" dirty="0" smtClean="0"/>
              <a:t> Given a graph of electric potential versus position along an axis, determine the electric field along the axis.</a:t>
            </a:r>
          </a:p>
        </p:txBody>
      </p:sp>
      <p:sp>
        <p:nvSpPr>
          <p:cNvPr id="10244" name="Rectangle 3"/>
          <p:cNvSpPr>
            <a:spLocks noGrp="1" noChangeArrowheads="1"/>
          </p:cNvSpPr>
          <p:nvPr>
            <p:ph sz="half" idx="2"/>
          </p:nvPr>
        </p:nvSpPr>
        <p:spPr>
          <a:xfrm>
            <a:off x="4650518" y="1740114"/>
            <a:ext cx="4298749" cy="472841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24.25</a:t>
            </a:r>
            <a:r>
              <a:rPr lang="en-US" sz="2200" dirty="0" smtClean="0"/>
              <a:t> For a uniform electric field, relate the field magnitude </a:t>
            </a:r>
            <a:r>
              <a:rPr lang="en-US" sz="2200" i="1" dirty="0" smtClean="0"/>
              <a:t>E</a:t>
            </a:r>
            <a:r>
              <a:rPr lang="en-US" sz="2200" dirty="0" smtClean="0"/>
              <a:t>. and the separation </a:t>
            </a:r>
            <a:r>
              <a:rPr lang="en-US" sz="2200" i="1" dirty="0" err="1" smtClean="0"/>
              <a:t>Δx</a:t>
            </a:r>
            <a:r>
              <a:rPr lang="en-US" sz="2200" dirty="0" smtClean="0"/>
              <a:t> and potential difference </a:t>
            </a:r>
            <a:r>
              <a:rPr lang="en-US" sz="2200" i="1" dirty="0" smtClean="0"/>
              <a:t>ΔV </a:t>
            </a:r>
            <a:r>
              <a:rPr lang="en-US" sz="2200" dirty="0" smtClean="0"/>
              <a:t>between adjacent </a:t>
            </a:r>
            <a:r>
              <a:rPr lang="en-US" sz="2200" dirty="0" err="1" smtClean="0"/>
              <a:t>equipotential</a:t>
            </a:r>
            <a:r>
              <a:rPr lang="en-US" sz="2200" dirty="0" smtClean="0"/>
              <a:t> lines.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24.26</a:t>
            </a:r>
            <a:r>
              <a:rPr lang="en-US" sz="2200" dirty="0" smtClean="0"/>
              <a:t> Relate the direction of the electric field and the directions in which the potential decreases and increases.</a:t>
            </a:r>
            <a:endParaRPr lang="en-US" sz="22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24-6</a:t>
            </a:r>
            <a:r>
              <a:rPr lang="en-US" sz="2700" dirty="0" smtClean="0">
                <a:solidFill>
                  <a:schemeClr val="bg1"/>
                </a:solidFill>
                <a:ea typeface="Calibri" pitchFamily="1" charset="0"/>
                <a:cs typeface="Calibri" pitchFamily="1" charset="0"/>
              </a:rPr>
              <a:t>  Calculating the Field from the Potential</a:t>
            </a:r>
            <a:endParaRPr lang="en-US" sz="2700" dirty="0">
              <a:solidFill>
                <a:schemeClr val="bg1"/>
              </a:solidFill>
              <a:ea typeface="Calibri" pitchFamily="1" charset="0"/>
              <a:cs typeface="Calibri" pitchFamily="1" charset="0"/>
            </a:endParaRPr>
          </a:p>
        </p:txBody>
      </p:sp>
      <p:sp>
        <p:nvSpPr>
          <p:cNvPr id="8" name="Rectangle 7"/>
          <p:cNvSpPr/>
          <p:nvPr/>
        </p:nvSpPr>
        <p:spPr>
          <a:xfrm>
            <a:off x="215320" y="1414601"/>
            <a:ext cx="5347279" cy="4801315"/>
          </a:xfrm>
          <a:prstGeom prst="rect">
            <a:avLst/>
          </a:prstGeom>
        </p:spPr>
        <p:txBody>
          <a:bodyPr wrap="square">
            <a:spAutoFit/>
          </a:bodyPr>
          <a:lstStyle/>
          <a:p>
            <a:r>
              <a:rPr lang="en-US" dirty="0" smtClean="0"/>
              <a:t>Suppose that a positive test charge </a:t>
            </a:r>
            <a:r>
              <a:rPr lang="en-US" i="1" dirty="0" smtClean="0"/>
              <a:t>q</a:t>
            </a:r>
            <a:r>
              <a:rPr lang="en-US" i="1" baseline="-25000" dirty="0" smtClean="0"/>
              <a:t>0</a:t>
            </a:r>
            <a:r>
              <a:rPr lang="en-US" dirty="0" smtClean="0"/>
              <a:t> moves through a displacement </a:t>
            </a:r>
            <a:r>
              <a:rPr lang="en-US" i="1" dirty="0" err="1" smtClean="0"/>
              <a:t>d</a:t>
            </a:r>
            <a:r>
              <a:rPr lang="en-US" b="1" i="1" dirty="0" err="1" smtClean="0"/>
              <a:t>s</a:t>
            </a:r>
            <a:r>
              <a:rPr lang="en-US" dirty="0" smtClean="0"/>
              <a:t> from one </a:t>
            </a:r>
            <a:r>
              <a:rPr lang="en-US" dirty="0" err="1" smtClean="0"/>
              <a:t>equipotential</a:t>
            </a:r>
            <a:r>
              <a:rPr lang="en-US" dirty="0" smtClean="0"/>
              <a:t> surface to the adjacent surface. The work the electric field does on the test charge during the move is – </a:t>
            </a:r>
            <a:r>
              <a:rPr lang="en-US" i="1" dirty="0" smtClean="0"/>
              <a:t>q</a:t>
            </a:r>
            <a:r>
              <a:rPr lang="en-US" i="1" baseline="-25000" dirty="0" smtClean="0"/>
              <a:t>0</a:t>
            </a:r>
            <a:r>
              <a:rPr lang="en-US" i="1" dirty="0" smtClean="0"/>
              <a:t>dV</a:t>
            </a:r>
            <a:r>
              <a:rPr lang="en-US" dirty="0" smtClean="0"/>
              <a:t>. On the other hand the work done by the electric field may also be written as the scalar product (</a:t>
            </a:r>
            <a:r>
              <a:rPr lang="en-US" i="1" dirty="0" smtClean="0"/>
              <a:t>q</a:t>
            </a:r>
            <a:r>
              <a:rPr lang="en-US" i="1" baseline="-25000" dirty="0" smtClean="0"/>
              <a:t>0</a:t>
            </a:r>
            <a:r>
              <a:rPr lang="en-US" b="1" i="1" dirty="0" smtClean="0"/>
              <a:t>E</a:t>
            </a:r>
            <a:r>
              <a:rPr lang="en-US" dirty="0" smtClean="0"/>
              <a:t>)</a:t>
            </a:r>
            <a:r>
              <a:rPr lang="en-US" dirty="0" smtClean="0">
                <a:latin typeface="Wingdings"/>
                <a:ea typeface="Wingdings"/>
                <a:cs typeface="Wingdings"/>
              </a:rPr>
              <a:t></a:t>
            </a:r>
            <a:r>
              <a:rPr lang="en-US" i="1" dirty="0" smtClean="0"/>
              <a:t>d</a:t>
            </a:r>
            <a:r>
              <a:rPr lang="en-US" b="1" i="1" dirty="0" smtClean="0"/>
              <a:t>s.</a:t>
            </a:r>
            <a:r>
              <a:rPr lang="en-US" dirty="0" smtClean="0"/>
              <a:t> Equating these two expressions for the work yields</a:t>
            </a:r>
          </a:p>
          <a:p>
            <a:endParaRPr lang="en-US" dirty="0" smtClean="0"/>
          </a:p>
          <a:p>
            <a:endParaRPr lang="en-US" dirty="0" smtClean="0"/>
          </a:p>
          <a:p>
            <a:r>
              <a:rPr lang="en-US" dirty="0" smtClean="0"/>
              <a:t>or,</a:t>
            </a:r>
          </a:p>
          <a:p>
            <a:endParaRPr lang="en-US" dirty="0" smtClean="0"/>
          </a:p>
          <a:p>
            <a:endParaRPr lang="en-US" dirty="0" smtClean="0"/>
          </a:p>
          <a:p>
            <a:r>
              <a:rPr lang="en-US" dirty="0" smtClean="0"/>
              <a:t>Since </a:t>
            </a:r>
            <a:r>
              <a:rPr lang="en-US" i="1" dirty="0" smtClean="0"/>
              <a:t>E </a:t>
            </a:r>
            <a:r>
              <a:rPr lang="en-US" dirty="0" err="1" smtClean="0"/>
              <a:t>cos</a:t>
            </a:r>
            <a:r>
              <a:rPr lang="en-US" i="1" dirty="0" err="1" smtClean="0"/>
              <a:t>θ</a:t>
            </a:r>
            <a:r>
              <a:rPr lang="en-US" dirty="0" smtClean="0"/>
              <a:t> is the component of </a:t>
            </a:r>
            <a:r>
              <a:rPr lang="en-US" b="1" i="1" dirty="0" smtClean="0"/>
              <a:t>E</a:t>
            </a:r>
            <a:r>
              <a:rPr lang="en-US" dirty="0" smtClean="0"/>
              <a:t> in the </a:t>
            </a:r>
            <a:br>
              <a:rPr lang="en-US" dirty="0" smtClean="0"/>
            </a:br>
            <a:r>
              <a:rPr lang="en-US" dirty="0" smtClean="0"/>
              <a:t>direction of </a:t>
            </a:r>
            <a:r>
              <a:rPr lang="en-US" i="1" dirty="0" smtClean="0"/>
              <a:t>d</a:t>
            </a:r>
            <a:r>
              <a:rPr lang="en-US" b="1" i="1" dirty="0" smtClean="0"/>
              <a:t>s, </a:t>
            </a:r>
            <a:r>
              <a:rPr lang="en-US" dirty="0" smtClean="0"/>
              <a:t>we get,</a:t>
            </a:r>
          </a:p>
          <a:p>
            <a:endParaRPr lang="en-US" dirty="0" smtClean="0"/>
          </a:p>
          <a:p>
            <a:endParaRPr lang="en-US" dirty="0"/>
          </a:p>
        </p:txBody>
      </p:sp>
      <p:pic>
        <p:nvPicPr>
          <p:cNvPr id="9" name="Picture 8"/>
          <p:cNvPicPr>
            <a:picLocks noChangeAspect="1"/>
          </p:cNvPicPr>
          <p:nvPr/>
        </p:nvPicPr>
        <p:blipFill>
          <a:blip r:embed="rId3"/>
          <a:stretch>
            <a:fillRect/>
          </a:stretch>
        </p:blipFill>
        <p:spPr>
          <a:xfrm>
            <a:off x="2019300" y="3903126"/>
            <a:ext cx="2552381" cy="914286"/>
          </a:xfrm>
          <a:prstGeom prst="rect">
            <a:avLst/>
          </a:prstGeom>
        </p:spPr>
      </p:pic>
      <p:pic>
        <p:nvPicPr>
          <p:cNvPr id="10" name="Picture 9"/>
          <p:cNvPicPr>
            <a:picLocks noChangeAspect="1"/>
          </p:cNvPicPr>
          <p:nvPr/>
        </p:nvPicPr>
        <p:blipFill>
          <a:blip r:embed="rId4"/>
          <a:stretch>
            <a:fillRect/>
          </a:stretch>
        </p:blipFill>
        <p:spPr>
          <a:xfrm>
            <a:off x="1434961" y="5816884"/>
            <a:ext cx="3377778" cy="634921"/>
          </a:xfrm>
          <a:prstGeom prst="rect">
            <a:avLst/>
          </a:prstGeom>
        </p:spPr>
      </p:pic>
      <p:sp>
        <p:nvSpPr>
          <p:cNvPr id="12" name="Rectangle 11"/>
          <p:cNvSpPr/>
          <p:nvPr/>
        </p:nvSpPr>
        <p:spPr>
          <a:xfrm>
            <a:off x="5418665" y="4400128"/>
            <a:ext cx="3581401" cy="1815882"/>
          </a:xfrm>
          <a:prstGeom prst="rect">
            <a:avLst/>
          </a:prstGeom>
        </p:spPr>
        <p:txBody>
          <a:bodyPr wrap="square">
            <a:spAutoFit/>
          </a:bodyPr>
          <a:lstStyle/>
          <a:p>
            <a:r>
              <a:rPr lang="en-US" sz="1600" dirty="0" smtClean="0"/>
              <a:t>A test charge </a:t>
            </a:r>
            <a:r>
              <a:rPr lang="en-US" sz="1600" i="1" dirty="0" smtClean="0"/>
              <a:t>q</a:t>
            </a:r>
            <a:r>
              <a:rPr lang="en-US" sz="1600" i="1" baseline="-25000" dirty="0" smtClean="0"/>
              <a:t>0</a:t>
            </a:r>
            <a:r>
              <a:rPr lang="en-US" sz="1600" dirty="0" smtClean="0"/>
              <a:t> moves a distance </a:t>
            </a:r>
            <a:r>
              <a:rPr lang="en-US" sz="1600" i="1" dirty="0" err="1" smtClean="0"/>
              <a:t>d</a:t>
            </a:r>
            <a:r>
              <a:rPr lang="en-US" sz="1600" b="1" i="1" dirty="0" err="1" smtClean="0"/>
              <a:t>s</a:t>
            </a:r>
            <a:r>
              <a:rPr lang="en-US" sz="1600" dirty="0" smtClean="0"/>
              <a:t> from one </a:t>
            </a:r>
            <a:r>
              <a:rPr lang="en-US" sz="1600" dirty="0" err="1" smtClean="0"/>
              <a:t>equipotential</a:t>
            </a:r>
            <a:r>
              <a:rPr lang="en-US" sz="1600" dirty="0" smtClean="0"/>
              <a:t> surface to another. (The separation between the surfaces has been exaggerated for clarity.) The displacement </a:t>
            </a:r>
            <a:r>
              <a:rPr lang="en-US" sz="1600" i="1" dirty="0" err="1" smtClean="0"/>
              <a:t>d</a:t>
            </a:r>
            <a:r>
              <a:rPr lang="en-US" sz="1600" b="1" i="1" dirty="0" err="1" smtClean="0"/>
              <a:t>s</a:t>
            </a:r>
            <a:r>
              <a:rPr lang="en-US" sz="1600" dirty="0" smtClean="0"/>
              <a:t> makes an angle </a:t>
            </a:r>
            <a:r>
              <a:rPr lang="en-US" sz="1600" i="1" dirty="0" err="1" smtClean="0"/>
              <a:t>θ</a:t>
            </a:r>
            <a:r>
              <a:rPr lang="en-US" sz="1600" dirty="0" smtClean="0"/>
              <a:t> with the direction of the electric field </a:t>
            </a:r>
            <a:r>
              <a:rPr lang="en-US" sz="1600" b="1" i="1" dirty="0" smtClean="0"/>
              <a:t>E</a:t>
            </a:r>
            <a:r>
              <a:rPr lang="en-US" sz="1600" dirty="0" smtClean="0"/>
              <a:t>.</a:t>
            </a:r>
            <a:endParaRPr lang="en-US" sz="1600" dirty="0"/>
          </a:p>
        </p:txBody>
      </p:sp>
      <p:pic>
        <p:nvPicPr>
          <p:cNvPr id="13" name="Picture 12"/>
          <p:cNvPicPr>
            <a:picLocks noChangeAspect="1"/>
          </p:cNvPicPr>
          <p:nvPr/>
        </p:nvPicPr>
        <p:blipFill>
          <a:blip r:embed="rId5"/>
          <a:stretch>
            <a:fillRect/>
          </a:stretch>
        </p:blipFill>
        <p:spPr>
          <a:xfrm>
            <a:off x="5672668" y="1406823"/>
            <a:ext cx="2870038" cy="2977243"/>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24-1</a:t>
            </a:r>
            <a:r>
              <a:rPr lang="en-US" sz="2700" dirty="0" smtClean="0">
                <a:solidFill>
                  <a:schemeClr val="bg1"/>
                </a:solidFill>
                <a:ea typeface="Calibri" pitchFamily="1" charset="0"/>
                <a:cs typeface="Calibri" pitchFamily="1" charset="0"/>
              </a:rPr>
              <a:t>  Electric Potential</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07645"/>
            <a:ext cx="4194038"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24.01</a:t>
            </a:r>
            <a:r>
              <a:rPr lang="en-US" sz="2100" dirty="0" smtClean="0"/>
              <a:t> Identify that the electric force is conservative and thus has an associated potential energy.</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24.02</a:t>
            </a:r>
            <a:r>
              <a:rPr lang="en-US" sz="2100" dirty="0" smtClean="0"/>
              <a:t> Identify that at every point in a charged object’s electric field, the object sets up an electric potential </a:t>
            </a:r>
            <a:r>
              <a:rPr lang="en-US" sz="2100" i="1" dirty="0" smtClean="0"/>
              <a:t>V</a:t>
            </a:r>
            <a:r>
              <a:rPr lang="en-US" sz="2100" dirty="0" smtClean="0"/>
              <a:t>, which is a scalar quantity that can be positive or negative depending on the sign of the object’s charge.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24.03 </a:t>
            </a:r>
            <a:r>
              <a:rPr lang="en-US" sz="2100" dirty="0" smtClean="0"/>
              <a:t>For a charged particle placed at a point in an object’s electric field, apply the </a:t>
            </a:r>
          </a:p>
        </p:txBody>
      </p:sp>
      <p:sp>
        <p:nvSpPr>
          <p:cNvPr id="10244" name="Rectangle 3"/>
          <p:cNvSpPr>
            <a:spLocks noGrp="1" noChangeArrowheads="1"/>
          </p:cNvSpPr>
          <p:nvPr>
            <p:ph sz="half" idx="2"/>
          </p:nvPr>
        </p:nvSpPr>
        <p:spPr>
          <a:xfrm>
            <a:off x="4650518" y="1707645"/>
            <a:ext cx="4471200"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dirty="0" smtClean="0"/>
              <a:t>	relationship between the object’s electric potential </a:t>
            </a:r>
            <a:r>
              <a:rPr lang="en-US" sz="2100" i="1" dirty="0" smtClean="0"/>
              <a:t>V </a:t>
            </a:r>
            <a:r>
              <a:rPr lang="en-US" sz="2100" dirty="0" smtClean="0"/>
              <a:t>at that point, the particle’s charge </a:t>
            </a:r>
            <a:r>
              <a:rPr lang="en-US" sz="2100" i="1" dirty="0" err="1" smtClean="0"/>
              <a:t>q</a:t>
            </a:r>
            <a:r>
              <a:rPr lang="en-US" sz="2100" dirty="0" smtClean="0"/>
              <a:t>, and the potential energy </a:t>
            </a:r>
            <a:r>
              <a:rPr lang="en-US" sz="2100" i="1" dirty="0" smtClean="0"/>
              <a:t>U </a:t>
            </a:r>
            <a:r>
              <a:rPr lang="en-US" sz="2100" dirty="0" smtClean="0"/>
              <a:t>of the particle–object system.</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24.04 </a:t>
            </a:r>
            <a:r>
              <a:rPr lang="en-US" sz="2100" dirty="0" smtClean="0"/>
              <a:t>Convert energies between units of joules and electron-volts.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24.05 </a:t>
            </a:r>
            <a:r>
              <a:rPr lang="en-US" sz="2100" dirty="0" smtClean="0"/>
              <a:t>If a charged particle moves from an initial point to a final point in an electric field, apply the relationships between the change </a:t>
            </a:r>
            <a:r>
              <a:rPr lang="en-US" sz="2100" i="1" dirty="0" smtClean="0"/>
              <a:t>ΔV </a:t>
            </a:r>
            <a:r>
              <a:rPr lang="en-US" sz="2100" dirty="0" smtClean="0"/>
              <a:t>in the potential, the particle’s charge </a:t>
            </a:r>
            <a:r>
              <a:rPr lang="en-US" sz="2100" i="1" dirty="0" err="1" smtClean="0"/>
              <a:t>q</a:t>
            </a:r>
            <a:r>
              <a:rPr lang="en-US" sz="2100" dirty="0" smtClean="0"/>
              <a:t>, the change </a:t>
            </a:r>
            <a:r>
              <a:rPr lang="en-US" sz="2100" i="1" dirty="0" smtClean="0"/>
              <a:t>ΔU</a:t>
            </a:r>
            <a:r>
              <a:rPr lang="en-US" sz="2100" dirty="0" smtClean="0"/>
              <a:t> in the potential energy, and the work </a:t>
            </a:r>
            <a:r>
              <a:rPr lang="en-US" sz="2100" i="1" dirty="0" smtClean="0"/>
              <a:t>W </a:t>
            </a:r>
            <a:r>
              <a:rPr lang="en-US" sz="2100" dirty="0" smtClean="0"/>
              <a:t>done by the electric force</a:t>
            </a:r>
            <a:r>
              <a:rPr lang="en-US" sz="2100" dirty="0" smtClean="0"/>
              <a:t>.</a:t>
            </a:r>
            <a:endParaRPr lang="en-US" sz="21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24-7</a:t>
            </a:r>
            <a:r>
              <a:rPr lang="en-US" sz="2700" dirty="0" smtClean="0">
                <a:solidFill>
                  <a:schemeClr val="bg1"/>
                </a:solidFill>
                <a:ea typeface="Calibri" pitchFamily="1" charset="0"/>
                <a:cs typeface="Calibri" pitchFamily="1" charset="0"/>
              </a:rPr>
              <a:t>  Electric Potential Energy of a System of Charged Particles</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31648"/>
            <a:ext cx="4108397" cy="4618352"/>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24.27</a:t>
            </a:r>
            <a:r>
              <a:rPr lang="en-US" sz="2200" dirty="0" smtClean="0"/>
              <a:t> Identify that the total potential energy of a system of charged particles is equal to the work an applied force must do to assemble the system, starting with the particles infinitely far apart.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24.28</a:t>
            </a:r>
            <a:r>
              <a:rPr lang="en-US" sz="2200" dirty="0" smtClean="0"/>
              <a:t> Calculate the potential energy of a pair of charged particles.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24.29</a:t>
            </a:r>
            <a:r>
              <a:rPr lang="en-US" sz="2200" dirty="0" smtClean="0"/>
              <a:t> Identify that if a system has more than two charged particles, then the system’s</a:t>
            </a:r>
          </a:p>
        </p:txBody>
      </p:sp>
      <p:sp>
        <p:nvSpPr>
          <p:cNvPr id="10244" name="Rectangle 3"/>
          <p:cNvSpPr>
            <a:spLocks noGrp="1" noChangeArrowheads="1"/>
          </p:cNvSpPr>
          <p:nvPr>
            <p:ph sz="half" idx="2"/>
          </p:nvPr>
        </p:nvSpPr>
        <p:spPr>
          <a:xfrm>
            <a:off x="4650518" y="1731648"/>
            <a:ext cx="4324149" cy="4855420"/>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total potential energy is equal to the sum of the potential energies of every pair of the particles.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24.30</a:t>
            </a:r>
            <a:r>
              <a:rPr lang="en-US" sz="2200" dirty="0" smtClean="0"/>
              <a:t> Apply the principle of the conservation of mechanical energy to a system of charged particles. </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24.31</a:t>
            </a:r>
            <a:r>
              <a:rPr lang="en-US" sz="2200" dirty="0" smtClean="0"/>
              <a:t> Calculate the escape speed of a charged particle from a system of charged particles (the minimum initial speed required to move infinitely far from the system).</a:t>
            </a:r>
            <a:endParaRPr lang="en-US" sz="22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327865" y="1938867"/>
            <a:ext cx="5061777" cy="1477328"/>
          </a:xfrm>
          <a:prstGeom prst="rect">
            <a:avLst/>
          </a:prstGeom>
        </p:spPr>
        <p:txBody>
          <a:bodyPr wrap="square">
            <a:spAutoFit/>
          </a:bodyPr>
          <a:lstStyle/>
          <a:p>
            <a:r>
              <a:rPr lang="en-US" dirty="0" smtClean="0"/>
              <a:t>The electric potential energy of a system of charged particles is equal to the work needed to assemble the system with the particles initially at rest and infinitely distant from each other. For two particles at separation </a:t>
            </a:r>
            <a:r>
              <a:rPr lang="en-US" i="1" dirty="0" err="1" smtClean="0"/>
              <a:t>r</a:t>
            </a:r>
            <a:r>
              <a:rPr lang="en-US" dirty="0" smtClean="0"/>
              <a:t>,</a:t>
            </a:r>
            <a:endParaRPr lang="en-US" dirty="0"/>
          </a:p>
        </p:txBody>
      </p:sp>
      <p:pic>
        <p:nvPicPr>
          <p:cNvPr id="10" name="Picture 9"/>
          <p:cNvPicPr>
            <a:picLocks noChangeAspect="1"/>
          </p:cNvPicPr>
          <p:nvPr/>
        </p:nvPicPr>
        <p:blipFill>
          <a:blip r:embed="rId3"/>
          <a:stretch>
            <a:fillRect/>
          </a:stretch>
        </p:blipFill>
        <p:spPr>
          <a:xfrm>
            <a:off x="1462802" y="3451515"/>
            <a:ext cx="3667998" cy="662447"/>
          </a:xfrm>
          <a:prstGeom prst="rect">
            <a:avLst/>
          </a:prstGeom>
        </p:spPr>
      </p:pic>
      <p:pic>
        <p:nvPicPr>
          <p:cNvPr id="11" name="Picture 10"/>
          <p:cNvPicPr>
            <a:picLocks noChangeAspect="1"/>
          </p:cNvPicPr>
          <p:nvPr/>
        </p:nvPicPr>
        <p:blipFill>
          <a:blip r:embed="rId4"/>
          <a:stretch>
            <a:fillRect/>
          </a:stretch>
        </p:blipFill>
        <p:spPr>
          <a:xfrm>
            <a:off x="482310" y="1261676"/>
            <a:ext cx="5699760" cy="701040"/>
          </a:xfrm>
          <a:prstGeom prst="rect">
            <a:avLst/>
          </a:prstGeom>
        </p:spPr>
      </p:pic>
      <p:sp>
        <p:nvSpPr>
          <p:cNvPr id="12" name="Rectangle 11"/>
          <p:cNvSpPr/>
          <p:nvPr/>
        </p:nvSpPr>
        <p:spPr>
          <a:xfrm>
            <a:off x="6053454" y="2716488"/>
            <a:ext cx="3031071" cy="646331"/>
          </a:xfrm>
          <a:prstGeom prst="rect">
            <a:avLst/>
          </a:prstGeom>
        </p:spPr>
        <p:txBody>
          <a:bodyPr wrap="square">
            <a:spAutoFit/>
          </a:bodyPr>
          <a:lstStyle/>
          <a:p>
            <a:r>
              <a:rPr lang="en-US" dirty="0" smtClean="0"/>
              <a:t>Two charges held a fixed distance </a:t>
            </a:r>
            <a:r>
              <a:rPr lang="en-US" i="1" dirty="0" err="1" smtClean="0"/>
              <a:t>r</a:t>
            </a:r>
            <a:r>
              <a:rPr lang="en-US" dirty="0" smtClean="0"/>
              <a:t> apart.</a:t>
            </a:r>
            <a:endParaRPr lang="en-US" dirty="0"/>
          </a:p>
        </p:txBody>
      </p:sp>
      <p:sp>
        <p:nvSpPr>
          <p:cNvPr id="15"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24-7</a:t>
            </a:r>
            <a:r>
              <a:rPr lang="en-US" sz="2700" dirty="0" smtClean="0">
                <a:solidFill>
                  <a:schemeClr val="bg1"/>
                </a:solidFill>
                <a:ea typeface="Calibri" pitchFamily="1" charset="0"/>
                <a:cs typeface="Calibri" pitchFamily="1" charset="0"/>
              </a:rPr>
              <a:t>  Electric Potential Energy of a System of Charged Particles</a:t>
            </a:r>
            <a:endParaRPr lang="en-US" sz="2700" dirty="0">
              <a:solidFill>
                <a:schemeClr val="bg1"/>
              </a:solidFill>
              <a:ea typeface="Calibri" pitchFamily="1" charset="0"/>
              <a:cs typeface="Calibri" pitchFamily="1" charset="0"/>
            </a:endParaRPr>
          </a:p>
        </p:txBody>
      </p:sp>
      <p:pic>
        <p:nvPicPr>
          <p:cNvPr id="13" name="Picture 12"/>
          <p:cNvPicPr>
            <a:picLocks noChangeAspect="1"/>
          </p:cNvPicPr>
          <p:nvPr/>
        </p:nvPicPr>
        <p:blipFill>
          <a:blip r:embed="rId5"/>
          <a:stretch>
            <a:fillRect/>
          </a:stretch>
        </p:blipFill>
        <p:spPr>
          <a:xfrm>
            <a:off x="419005" y="4227768"/>
            <a:ext cx="6096409" cy="1635622"/>
          </a:xfrm>
          <a:prstGeom prst="rect">
            <a:avLst/>
          </a:prstGeom>
        </p:spPr>
      </p:pic>
      <p:pic>
        <p:nvPicPr>
          <p:cNvPr id="14" name="Picture 13"/>
          <p:cNvPicPr>
            <a:picLocks noChangeAspect="1"/>
          </p:cNvPicPr>
          <p:nvPr/>
        </p:nvPicPr>
        <p:blipFill>
          <a:blip r:embed="rId6"/>
          <a:stretch>
            <a:fillRect/>
          </a:stretch>
        </p:blipFill>
        <p:spPr>
          <a:xfrm>
            <a:off x="5478223" y="2116477"/>
            <a:ext cx="3581107" cy="595995"/>
          </a:xfrm>
          <a:prstGeom prst="rect">
            <a:avLst/>
          </a:prstGeom>
        </p:spPr>
      </p:pic>
      <p:sp>
        <p:nvSpPr>
          <p:cNvPr id="18" name="Footer Placeholder 17"/>
          <p:cNvSpPr>
            <a:spLocks noGrp="1"/>
          </p:cNvSpPr>
          <p:nvPr>
            <p:ph type="ftr" idx="11"/>
          </p:nvPr>
        </p:nvSpPr>
        <p:spPr/>
        <p:txBody>
          <a:bodyPr/>
          <a:lstStyle/>
          <a:p>
            <a:r>
              <a:rPr lang="en-US" smtClean="0"/>
              <a:t>© 2014 John Wiley &amp; Sons, Inc. All rights reserved.</a:t>
            </a:r>
            <a:endParaRPr lang="en-US"/>
          </a:p>
        </p:txBody>
      </p:sp>
      <p:pic>
        <p:nvPicPr>
          <p:cNvPr id="19" name="Picture 18" descr="halliday_10e_fig_24_19.jpg"/>
          <p:cNvPicPr>
            <a:picLocks noChangeAspect="1"/>
          </p:cNvPicPr>
          <p:nvPr/>
        </p:nvPicPr>
        <p:blipFill>
          <a:blip r:embed="rId7"/>
          <a:stretch>
            <a:fillRect/>
          </a:stretch>
        </p:blipFill>
        <p:spPr>
          <a:xfrm>
            <a:off x="4461596" y="4505599"/>
            <a:ext cx="3344672" cy="2052412"/>
          </a:xfrm>
          <a:prstGeom prst="rect">
            <a:avLst/>
          </a:prstGeom>
        </p:spPr>
      </p:pic>
      <p:sp>
        <p:nvSpPr>
          <p:cNvPr id="20" name="Rectangle 19"/>
          <p:cNvSpPr/>
          <p:nvPr/>
        </p:nvSpPr>
        <p:spPr>
          <a:xfrm>
            <a:off x="6476791" y="5734560"/>
            <a:ext cx="2624880" cy="892552"/>
          </a:xfrm>
          <a:prstGeom prst="rect">
            <a:avLst/>
          </a:prstGeom>
        </p:spPr>
        <p:txBody>
          <a:bodyPr wrap="square">
            <a:spAutoFit/>
          </a:bodyPr>
          <a:lstStyle/>
          <a:p>
            <a:r>
              <a:rPr lang="en-US" sz="1300" dirty="0" smtClean="0"/>
              <a:t>Three charges are fixed at the vertices of an equilateral triangle. What is the electric potential energy of the system?</a:t>
            </a:r>
            <a:endParaRPr lang="en-US" sz="13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24-8</a:t>
            </a:r>
            <a:r>
              <a:rPr lang="en-US" sz="2700" dirty="0" smtClean="0">
                <a:solidFill>
                  <a:schemeClr val="bg1"/>
                </a:solidFill>
                <a:ea typeface="Calibri" pitchFamily="1" charset="0"/>
                <a:cs typeface="Calibri" pitchFamily="1" charset="0"/>
              </a:rPr>
              <a:t>  Potential of a Charged Isolated Conductor</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28993" y="1792315"/>
            <a:ext cx="4175274"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24.32 </a:t>
            </a:r>
            <a:r>
              <a:rPr lang="en-US" sz="2200" dirty="0" smtClean="0"/>
              <a:t>Identify that an excess charge placed on an isolated conductor (or connected isolated conductors) will distribute itself on the surface of the conductor so that all points of the conductor come to the same potential.</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24.33 </a:t>
            </a:r>
            <a:r>
              <a:rPr lang="en-US" sz="2200" dirty="0" smtClean="0"/>
              <a:t>For an isolated spherical conducting shell, sketch graphs of the potential and the electric field magnitude versus distance from the center, both inside and outside the shell.</a:t>
            </a:r>
          </a:p>
        </p:txBody>
      </p:sp>
      <p:sp>
        <p:nvSpPr>
          <p:cNvPr id="10244" name="Rectangle 3"/>
          <p:cNvSpPr>
            <a:spLocks noGrp="1" noChangeArrowheads="1"/>
          </p:cNvSpPr>
          <p:nvPr>
            <p:ph sz="half" idx="2"/>
          </p:nvPr>
        </p:nvSpPr>
        <p:spPr>
          <a:xfrm>
            <a:off x="4614194" y="1792316"/>
            <a:ext cx="4360473" cy="4828618"/>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24.34 </a:t>
            </a:r>
            <a:r>
              <a:rPr lang="en-US" sz="2200" dirty="0" smtClean="0"/>
              <a:t>For an isolated spherical conducting shell, identify that internally the electric field is zero and the electric potential has the same value as the surface and that externally the electric field and the electric potential have values as though all of the shell’s charge is concentrated as a particle at its center.</a:t>
            </a:r>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24-8</a:t>
            </a:r>
            <a:r>
              <a:rPr lang="en-US" sz="2700" dirty="0" smtClean="0">
                <a:solidFill>
                  <a:schemeClr val="bg1"/>
                </a:solidFill>
                <a:ea typeface="Calibri" pitchFamily="1" charset="0"/>
                <a:cs typeface="Calibri" pitchFamily="1" charset="0"/>
              </a:rPr>
              <a:t>  Potential of a Charged Isolated Conductor</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28993" y="1786467"/>
            <a:ext cx="4301282" cy="487097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24.35</a:t>
            </a:r>
            <a:r>
              <a:rPr lang="en-US" sz="2200" dirty="0" smtClean="0"/>
              <a:t> For an isolated cylindrical conducting shell, identify that internally the electric field is zero and the electric potential has the same value as the surface and that externally the electric field and the electric potential have values as though all of the cylinder’s charge is concentrated as a line of charge on the central axis.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endParaRPr lang="en-US" sz="2200"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a:t>
            </a:r>
            <a:r>
              <a:rPr lang="en-US" sz="2900" b="1" dirty="0" smtClean="0">
                <a:solidFill>
                  <a:srgbClr val="34566E"/>
                </a:solidFill>
              </a:rPr>
              <a:t>Objectives (Contd.)</a:t>
            </a:r>
            <a:endParaRPr lang="en-US" sz="2900" b="1" dirty="0">
              <a:solidFill>
                <a:srgbClr val="34566E"/>
              </a:solidFill>
            </a:endParaRPr>
          </a:p>
        </p:txBody>
      </p:sp>
      <p:sp>
        <p:nvSpPr>
          <p:cNvPr id="5" name="Footer Placeholder 4"/>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24-8</a:t>
            </a:r>
            <a:r>
              <a:rPr lang="en-US" sz="2700" dirty="0" smtClean="0">
                <a:solidFill>
                  <a:schemeClr val="bg1"/>
                </a:solidFill>
                <a:ea typeface="Calibri" pitchFamily="1" charset="0"/>
                <a:cs typeface="Calibri" pitchFamily="1" charset="0"/>
              </a:rPr>
              <a:t>  Potential of a Charged Isolated Conductor</a:t>
            </a:r>
            <a:endParaRPr lang="en-US" sz="2700" dirty="0">
              <a:solidFill>
                <a:schemeClr val="bg1"/>
              </a:solidFill>
              <a:ea typeface="Calibri" pitchFamily="1" charset="0"/>
              <a:cs typeface="Calibri" pitchFamily="1" charset="0"/>
            </a:endParaRPr>
          </a:p>
        </p:txBody>
      </p:sp>
      <p:pic>
        <p:nvPicPr>
          <p:cNvPr id="6" name="Picture 5"/>
          <p:cNvPicPr>
            <a:picLocks noChangeAspect="1"/>
          </p:cNvPicPr>
          <p:nvPr/>
        </p:nvPicPr>
        <p:blipFill>
          <a:blip r:embed="rId3"/>
          <a:stretch>
            <a:fillRect/>
          </a:stretch>
        </p:blipFill>
        <p:spPr>
          <a:xfrm>
            <a:off x="675234" y="1273950"/>
            <a:ext cx="5709920" cy="1046480"/>
          </a:xfrm>
          <a:prstGeom prst="rect">
            <a:avLst/>
          </a:prstGeom>
        </p:spPr>
      </p:pic>
      <p:pic>
        <p:nvPicPr>
          <p:cNvPr id="9" name="Picture 8"/>
          <p:cNvPicPr>
            <a:picLocks noChangeAspect="1"/>
          </p:cNvPicPr>
          <p:nvPr/>
        </p:nvPicPr>
        <p:blipFill>
          <a:blip r:embed="rId4"/>
          <a:stretch>
            <a:fillRect/>
          </a:stretch>
        </p:blipFill>
        <p:spPr>
          <a:xfrm>
            <a:off x="70639" y="2552739"/>
            <a:ext cx="2112264" cy="4010001"/>
          </a:xfrm>
          <a:prstGeom prst="rect">
            <a:avLst/>
          </a:prstGeom>
        </p:spPr>
      </p:pic>
      <p:sp>
        <p:nvSpPr>
          <p:cNvPr id="10" name="Rectangle 9"/>
          <p:cNvSpPr/>
          <p:nvPr/>
        </p:nvSpPr>
        <p:spPr>
          <a:xfrm>
            <a:off x="2125230" y="2903035"/>
            <a:ext cx="2810520" cy="2862323"/>
          </a:xfrm>
          <a:prstGeom prst="rect">
            <a:avLst/>
          </a:prstGeom>
        </p:spPr>
        <p:txBody>
          <a:bodyPr wrap="square">
            <a:spAutoFit/>
          </a:bodyPr>
          <a:lstStyle/>
          <a:p>
            <a:pPr marL="342900" indent="-342900">
              <a:buAutoNum type="alphaLcParenBoth"/>
            </a:pPr>
            <a:r>
              <a:rPr lang="en-US" dirty="0" smtClean="0"/>
              <a:t>A plot of </a:t>
            </a:r>
            <a:r>
              <a:rPr lang="en-US" i="1" dirty="0" err="1" smtClean="0"/>
              <a:t>V(r</a:t>
            </a:r>
            <a:r>
              <a:rPr lang="en-US" i="1" dirty="0" smtClean="0"/>
              <a:t>)</a:t>
            </a:r>
            <a:r>
              <a:rPr lang="en-US" dirty="0" smtClean="0"/>
              <a:t> both inside and outside a charged spherical shell of radius </a:t>
            </a:r>
            <a:r>
              <a:rPr lang="en-US" i="1" dirty="0" smtClean="0"/>
              <a:t>1.0 </a:t>
            </a:r>
            <a:r>
              <a:rPr lang="en-US" i="1" dirty="0" err="1" smtClean="0"/>
              <a:t>m</a:t>
            </a:r>
            <a:r>
              <a:rPr lang="en-US" dirty="0" smtClean="0"/>
              <a:t>.</a:t>
            </a:r>
          </a:p>
          <a:p>
            <a:pPr marL="342900" indent="-342900">
              <a:buAutoNum type="alphaLcParenBoth"/>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lphaLcParenBoth"/>
            </a:pPr>
            <a:r>
              <a:rPr lang="en-US" dirty="0" smtClean="0"/>
              <a:t> A plot of </a:t>
            </a:r>
            <a:r>
              <a:rPr lang="en-US" i="1" dirty="0" err="1" smtClean="0"/>
              <a:t>E(r</a:t>
            </a:r>
            <a:r>
              <a:rPr lang="en-US" i="1" dirty="0" smtClean="0"/>
              <a:t>) </a:t>
            </a:r>
            <a:r>
              <a:rPr lang="en-US" dirty="0" smtClean="0"/>
              <a:t>for the same shell.</a:t>
            </a:r>
            <a:endParaRPr lang="en-US" dirty="0"/>
          </a:p>
        </p:txBody>
      </p:sp>
      <p:sp>
        <p:nvSpPr>
          <p:cNvPr id="12" name="Rectangle 11"/>
          <p:cNvSpPr/>
          <p:nvPr/>
        </p:nvSpPr>
        <p:spPr>
          <a:xfrm>
            <a:off x="4935750" y="5226731"/>
            <a:ext cx="4072783" cy="1323439"/>
          </a:xfrm>
          <a:prstGeom prst="rect">
            <a:avLst/>
          </a:prstGeom>
        </p:spPr>
        <p:txBody>
          <a:bodyPr wrap="square">
            <a:spAutoFit/>
          </a:bodyPr>
          <a:lstStyle/>
          <a:p>
            <a:r>
              <a:rPr lang="en-US" sz="1600" dirty="0" smtClean="0"/>
              <a:t>It is wise to enclose yourself in a cavity inside a conducting shell, where the electric field is guaranteed to be zero. A car (unless it is a convertible or made with a plastic body) is almost ideal. </a:t>
            </a:r>
            <a:endParaRPr lang="en-US" sz="1600" dirty="0"/>
          </a:p>
        </p:txBody>
      </p:sp>
      <p:pic>
        <p:nvPicPr>
          <p:cNvPr id="8" name="Picture 7"/>
          <p:cNvPicPr>
            <a:picLocks noChangeAspect="1"/>
          </p:cNvPicPr>
          <p:nvPr/>
        </p:nvPicPr>
        <p:blipFill>
          <a:blip r:embed="rId5"/>
          <a:stretch>
            <a:fillRect/>
          </a:stretch>
        </p:blipFill>
        <p:spPr>
          <a:xfrm>
            <a:off x="5308375" y="2373688"/>
            <a:ext cx="3149428" cy="2858712"/>
          </a:xfrm>
          <a:prstGeom prst="rect">
            <a:avLst/>
          </a:prstGeom>
        </p:spPr>
      </p:pic>
      <p:sp>
        <p:nvSpPr>
          <p:cNvPr id="11" name="Footer Placeholder 1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496271"/>
            <a:ext cx="4023265" cy="1785104"/>
          </a:xfrm>
          <a:prstGeom prst="rect">
            <a:avLst/>
          </a:prstGeom>
        </p:spPr>
        <p:txBody>
          <a:bodyPr wrap="square">
            <a:spAutoFit/>
          </a:bodyPr>
          <a:lstStyle/>
          <a:p>
            <a:r>
              <a:rPr lang="en-US" sz="2000" b="1" dirty="0" smtClean="0"/>
              <a:t>Electric Potential</a:t>
            </a:r>
          </a:p>
          <a:p>
            <a:pPr marL="182880" indent="-182880">
              <a:buFont typeface="Arial"/>
              <a:buChar char="•"/>
            </a:pPr>
            <a:r>
              <a:rPr lang="en-US" dirty="0" smtClean="0"/>
              <a:t>The electric potential </a:t>
            </a:r>
            <a:r>
              <a:rPr lang="en-US" i="1" dirty="0" smtClean="0"/>
              <a:t>V </a:t>
            </a:r>
            <a:r>
              <a:rPr lang="en-US" dirty="0" smtClean="0"/>
              <a:t>at point </a:t>
            </a:r>
            <a:r>
              <a:rPr lang="en-US" i="1" dirty="0" smtClean="0"/>
              <a:t>P</a:t>
            </a:r>
            <a:r>
              <a:rPr lang="en-US" dirty="0" smtClean="0"/>
              <a:t> in the electric field of a charged object:</a:t>
            </a:r>
            <a:endParaRPr lang="en-US" i="1" dirty="0" smtClean="0"/>
          </a:p>
          <a:p>
            <a:pPr marL="182880" indent="-182880">
              <a:buFont typeface="Arial"/>
              <a:buChar char="•"/>
            </a:pPr>
            <a:endParaRPr lang="en-US" dirty="0" smtClean="0"/>
          </a:p>
          <a:p>
            <a:pPr marL="182880" indent="-182880"/>
            <a:endParaRPr lang="en-US" dirty="0" smtClean="0"/>
          </a:p>
          <a:p>
            <a:pPr marL="182880" indent="-182880">
              <a:buFont typeface="Arial"/>
              <a:buChar char="•"/>
            </a:pPr>
            <a:endParaRPr lang="en-US" dirty="0" smtClean="0"/>
          </a:p>
        </p:txBody>
      </p:sp>
      <p:sp>
        <p:nvSpPr>
          <p:cNvPr id="28" name="Rectangle 27"/>
          <p:cNvSpPr/>
          <p:nvPr/>
        </p:nvSpPr>
        <p:spPr>
          <a:xfrm>
            <a:off x="401150" y="3300428"/>
            <a:ext cx="4078595" cy="2893100"/>
          </a:xfrm>
          <a:prstGeom prst="rect">
            <a:avLst/>
          </a:prstGeom>
        </p:spPr>
        <p:txBody>
          <a:bodyPr wrap="square">
            <a:spAutoFit/>
          </a:bodyPr>
          <a:lstStyle/>
          <a:p>
            <a:r>
              <a:rPr lang="en-US" sz="2000" b="1" dirty="0" smtClean="0"/>
              <a:t>Electric Potential Energy</a:t>
            </a:r>
          </a:p>
          <a:p>
            <a:pPr marL="182880" indent="-182880">
              <a:buFont typeface="Arial"/>
              <a:buChar char="•"/>
            </a:pPr>
            <a:r>
              <a:rPr lang="en-US" dirty="0" smtClean="0"/>
              <a:t>Electric potential energy </a:t>
            </a:r>
            <a:r>
              <a:rPr lang="en-US" i="1" dirty="0" smtClean="0"/>
              <a:t>U </a:t>
            </a:r>
            <a:r>
              <a:rPr lang="en-US" dirty="0" smtClean="0"/>
              <a:t>of the particle-object system:</a:t>
            </a:r>
          </a:p>
          <a:p>
            <a:pPr marL="182880" indent="-182880">
              <a:buFont typeface="Arial"/>
              <a:buChar char="•"/>
            </a:pPr>
            <a:endParaRPr lang="en-US" i="1" dirty="0" smtClean="0"/>
          </a:p>
          <a:p>
            <a:pPr marL="182880" indent="-182880">
              <a:buFont typeface="Arial"/>
              <a:buChar char="•"/>
            </a:pPr>
            <a:endParaRPr lang="en-US" i="1" dirty="0" smtClean="0"/>
          </a:p>
          <a:p>
            <a:pPr marL="182880" indent="-182880">
              <a:buFont typeface="Arial"/>
              <a:buChar char="•"/>
            </a:pPr>
            <a:r>
              <a:rPr lang="en-US" dirty="0" smtClean="0"/>
              <a:t>If the particle moves through potential </a:t>
            </a:r>
            <a:r>
              <a:rPr lang="en-US" i="1" dirty="0" smtClean="0"/>
              <a:t>ΔV</a:t>
            </a:r>
            <a:r>
              <a:rPr lang="en-US" dirty="0" smtClean="0"/>
              <a:t>:</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sp>
        <p:nvSpPr>
          <p:cNvPr id="14" name="TextBox 13"/>
          <p:cNvSpPr txBox="1"/>
          <p:nvPr/>
        </p:nvSpPr>
        <p:spPr>
          <a:xfrm>
            <a:off x="3316140" y="2529452"/>
            <a:ext cx="971540" cy="338554"/>
          </a:xfrm>
          <a:prstGeom prst="rect">
            <a:avLst/>
          </a:prstGeom>
          <a:noFill/>
        </p:spPr>
        <p:txBody>
          <a:bodyPr wrap="none" rtlCol="0">
            <a:spAutoFit/>
          </a:bodyPr>
          <a:lstStyle/>
          <a:p>
            <a:r>
              <a:rPr lang="en-US" sz="1600" b="1" dirty="0" smtClean="0"/>
              <a:t>Eq. 24-</a:t>
            </a:r>
            <a:r>
              <a:rPr lang="en-US" sz="1600" b="1" dirty="0"/>
              <a:t>2</a:t>
            </a:r>
          </a:p>
        </p:txBody>
      </p:sp>
      <p:sp>
        <p:nvSpPr>
          <p:cNvPr id="17" name="TextBox 16"/>
          <p:cNvSpPr txBox="1"/>
          <p:nvPr/>
        </p:nvSpPr>
        <p:spPr>
          <a:xfrm>
            <a:off x="3364371" y="4239313"/>
            <a:ext cx="971540" cy="338554"/>
          </a:xfrm>
          <a:prstGeom prst="rect">
            <a:avLst/>
          </a:prstGeom>
          <a:noFill/>
        </p:spPr>
        <p:txBody>
          <a:bodyPr wrap="none" rtlCol="0">
            <a:spAutoFit/>
          </a:bodyPr>
          <a:lstStyle/>
          <a:p>
            <a:r>
              <a:rPr lang="en-US" sz="1600" b="1" dirty="0" smtClean="0"/>
              <a:t>Eq. 24-3</a:t>
            </a:r>
            <a:endParaRPr lang="en-US" sz="1600" b="1" dirty="0"/>
          </a:p>
        </p:txBody>
      </p:sp>
      <p:sp>
        <p:nvSpPr>
          <p:cNvPr id="29" name="TextBox 28"/>
          <p:cNvSpPr txBox="1"/>
          <p:nvPr/>
        </p:nvSpPr>
        <p:spPr>
          <a:xfrm>
            <a:off x="3387373" y="5408072"/>
            <a:ext cx="971540" cy="338554"/>
          </a:xfrm>
          <a:prstGeom prst="rect">
            <a:avLst/>
          </a:prstGeom>
          <a:noFill/>
        </p:spPr>
        <p:txBody>
          <a:bodyPr wrap="none" rtlCol="0">
            <a:spAutoFit/>
          </a:bodyPr>
          <a:lstStyle/>
          <a:p>
            <a:r>
              <a:rPr lang="en-US" sz="1600" b="1" dirty="0" smtClean="0"/>
              <a:t>Eq. 24-4</a:t>
            </a:r>
            <a:endParaRPr lang="en-US" sz="1600" b="1" dirty="0"/>
          </a:p>
        </p:txBody>
      </p:sp>
      <p:pic>
        <p:nvPicPr>
          <p:cNvPr id="22" name="Picture 21"/>
          <p:cNvPicPr>
            <a:picLocks noChangeAspect="1"/>
          </p:cNvPicPr>
          <p:nvPr/>
        </p:nvPicPr>
        <p:blipFill>
          <a:blip r:embed="rId3"/>
          <a:stretch>
            <a:fillRect/>
          </a:stretch>
        </p:blipFill>
        <p:spPr>
          <a:xfrm>
            <a:off x="1329709" y="2463825"/>
            <a:ext cx="1787937" cy="614603"/>
          </a:xfrm>
          <a:prstGeom prst="rect">
            <a:avLst/>
          </a:prstGeom>
        </p:spPr>
      </p:pic>
      <p:pic>
        <p:nvPicPr>
          <p:cNvPr id="24" name="Picture 23"/>
          <p:cNvPicPr>
            <a:picLocks noChangeAspect="1"/>
          </p:cNvPicPr>
          <p:nvPr/>
        </p:nvPicPr>
        <p:blipFill>
          <a:blip r:embed="rId4"/>
          <a:stretch>
            <a:fillRect/>
          </a:stretch>
        </p:blipFill>
        <p:spPr>
          <a:xfrm>
            <a:off x="1656978" y="4314542"/>
            <a:ext cx="866032" cy="307302"/>
          </a:xfrm>
          <a:prstGeom prst="rect">
            <a:avLst/>
          </a:prstGeom>
        </p:spPr>
      </p:pic>
      <p:pic>
        <p:nvPicPr>
          <p:cNvPr id="36" name="Picture 35"/>
          <p:cNvPicPr>
            <a:picLocks noChangeAspect="1"/>
          </p:cNvPicPr>
          <p:nvPr/>
        </p:nvPicPr>
        <p:blipFill>
          <a:blip r:embed="rId5"/>
          <a:stretch>
            <a:fillRect/>
          </a:stretch>
        </p:blipFill>
        <p:spPr>
          <a:xfrm>
            <a:off x="1083509" y="5471788"/>
            <a:ext cx="2402540" cy="377143"/>
          </a:xfrm>
          <a:prstGeom prst="rect">
            <a:avLst/>
          </a:prstGeom>
        </p:spPr>
      </p:pic>
      <p:sp>
        <p:nvSpPr>
          <p:cNvPr id="37" name="Rectangle 36"/>
          <p:cNvSpPr/>
          <p:nvPr/>
        </p:nvSpPr>
        <p:spPr>
          <a:xfrm>
            <a:off x="4750964" y="1431971"/>
            <a:ext cx="4023265" cy="4555094"/>
          </a:xfrm>
          <a:prstGeom prst="rect">
            <a:avLst/>
          </a:prstGeom>
        </p:spPr>
        <p:txBody>
          <a:bodyPr wrap="square">
            <a:spAutoFit/>
          </a:bodyPr>
          <a:lstStyle/>
          <a:p>
            <a:r>
              <a:rPr lang="en-US" sz="2000" b="1" dirty="0" smtClean="0"/>
              <a:t>Mechanical Energy</a:t>
            </a:r>
          </a:p>
          <a:p>
            <a:pPr marL="182880" indent="-182880">
              <a:buFont typeface="Arial"/>
              <a:buChar char="•"/>
            </a:pPr>
            <a:r>
              <a:rPr lang="en-US" dirty="0" smtClean="0"/>
              <a:t>Applying the conservation of mechanical energy gives the change in kinetic energy:</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In case of an applied force in a particle</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In a special case when </a:t>
            </a:r>
            <a:r>
              <a:rPr lang="en-US" i="1" dirty="0" smtClean="0"/>
              <a:t>ΔK=0:</a:t>
            </a:r>
          </a:p>
          <a:p>
            <a:pPr marL="182880" indent="-182880">
              <a:buFont typeface="Arial"/>
              <a:buChar char="•"/>
            </a:pPr>
            <a:endParaRPr lang="en-US" i="1" dirty="0" smtClean="0"/>
          </a:p>
          <a:p>
            <a:pPr marL="182880" indent="-182880">
              <a:buFont typeface="Arial"/>
              <a:buChar char="•"/>
            </a:pPr>
            <a:endParaRPr lang="en-US" i="1" dirty="0" smtClean="0"/>
          </a:p>
          <a:p>
            <a:pPr marL="182880" indent="-182880">
              <a:buFont typeface="Arial"/>
              <a:buChar char="•"/>
            </a:pPr>
            <a:endParaRPr lang="en-US" dirty="0" smtClean="0"/>
          </a:p>
          <a:p>
            <a:pPr marL="182880" indent="-182880"/>
            <a:endParaRPr lang="en-US" dirty="0" smtClean="0"/>
          </a:p>
          <a:p>
            <a:pPr marL="182880" indent="-182880">
              <a:buFont typeface="Arial"/>
              <a:buChar char="•"/>
            </a:pPr>
            <a:endParaRPr lang="en-US" dirty="0" smtClean="0"/>
          </a:p>
        </p:txBody>
      </p:sp>
      <p:sp>
        <p:nvSpPr>
          <p:cNvPr id="38" name="TextBox 37"/>
          <p:cNvSpPr txBox="1"/>
          <p:nvPr/>
        </p:nvSpPr>
        <p:spPr>
          <a:xfrm>
            <a:off x="7562393" y="2707256"/>
            <a:ext cx="971540" cy="338554"/>
          </a:xfrm>
          <a:prstGeom prst="rect">
            <a:avLst/>
          </a:prstGeom>
          <a:noFill/>
        </p:spPr>
        <p:txBody>
          <a:bodyPr wrap="none" rtlCol="0">
            <a:spAutoFit/>
          </a:bodyPr>
          <a:lstStyle/>
          <a:p>
            <a:r>
              <a:rPr lang="en-US" sz="1600" b="1" dirty="0" smtClean="0"/>
              <a:t>Eq. 24-9</a:t>
            </a:r>
            <a:endParaRPr lang="en-US" sz="1600" b="1" dirty="0"/>
          </a:p>
        </p:txBody>
      </p:sp>
      <p:pic>
        <p:nvPicPr>
          <p:cNvPr id="39" name="Picture 38"/>
          <p:cNvPicPr>
            <a:picLocks noChangeAspect="1"/>
          </p:cNvPicPr>
          <p:nvPr/>
        </p:nvPicPr>
        <p:blipFill>
          <a:blip r:embed="rId6"/>
          <a:stretch>
            <a:fillRect/>
          </a:stretch>
        </p:blipFill>
        <p:spPr>
          <a:xfrm>
            <a:off x="5630907" y="2711808"/>
            <a:ext cx="1536508" cy="377143"/>
          </a:xfrm>
          <a:prstGeom prst="rect">
            <a:avLst/>
          </a:prstGeom>
        </p:spPr>
      </p:pic>
      <p:pic>
        <p:nvPicPr>
          <p:cNvPr id="40" name="Picture 39"/>
          <p:cNvPicPr>
            <a:picLocks noChangeAspect="1"/>
          </p:cNvPicPr>
          <p:nvPr/>
        </p:nvPicPr>
        <p:blipFill>
          <a:blip r:embed="rId7"/>
          <a:stretch>
            <a:fillRect/>
          </a:stretch>
        </p:blipFill>
        <p:spPr>
          <a:xfrm>
            <a:off x="5429250" y="3710596"/>
            <a:ext cx="1885715" cy="502857"/>
          </a:xfrm>
          <a:prstGeom prst="rect">
            <a:avLst/>
          </a:prstGeom>
        </p:spPr>
      </p:pic>
      <p:sp>
        <p:nvSpPr>
          <p:cNvPr id="41" name="TextBox 40"/>
          <p:cNvSpPr txBox="1"/>
          <p:nvPr/>
        </p:nvSpPr>
        <p:spPr>
          <a:xfrm>
            <a:off x="7626701" y="3759634"/>
            <a:ext cx="1074333" cy="338554"/>
          </a:xfrm>
          <a:prstGeom prst="rect">
            <a:avLst/>
          </a:prstGeom>
          <a:noFill/>
        </p:spPr>
        <p:txBody>
          <a:bodyPr wrap="none" rtlCol="0">
            <a:spAutoFit/>
          </a:bodyPr>
          <a:lstStyle/>
          <a:p>
            <a:r>
              <a:rPr lang="en-US" sz="1600" b="1" dirty="0" smtClean="0"/>
              <a:t>Eq. 24-11</a:t>
            </a:r>
            <a:endParaRPr lang="en-US" sz="1600" b="1" dirty="0"/>
          </a:p>
        </p:txBody>
      </p:sp>
      <p:pic>
        <p:nvPicPr>
          <p:cNvPr id="42" name="Picture 41"/>
          <p:cNvPicPr>
            <a:picLocks noChangeAspect="1"/>
          </p:cNvPicPr>
          <p:nvPr/>
        </p:nvPicPr>
        <p:blipFill>
          <a:blip r:embed="rId8"/>
          <a:stretch>
            <a:fillRect/>
          </a:stretch>
        </p:blipFill>
        <p:spPr>
          <a:xfrm>
            <a:off x="5320698" y="4633880"/>
            <a:ext cx="2444444" cy="433016"/>
          </a:xfrm>
          <a:prstGeom prst="rect">
            <a:avLst/>
          </a:prstGeom>
        </p:spPr>
      </p:pic>
      <p:sp>
        <p:nvSpPr>
          <p:cNvPr id="43" name="TextBox 42"/>
          <p:cNvSpPr txBox="1"/>
          <p:nvPr/>
        </p:nvSpPr>
        <p:spPr>
          <a:xfrm>
            <a:off x="7683819" y="4692872"/>
            <a:ext cx="1085654" cy="338554"/>
          </a:xfrm>
          <a:prstGeom prst="rect">
            <a:avLst/>
          </a:prstGeom>
          <a:noFill/>
        </p:spPr>
        <p:txBody>
          <a:bodyPr wrap="none" rtlCol="0">
            <a:spAutoFit/>
          </a:bodyPr>
          <a:lstStyle/>
          <a:p>
            <a:r>
              <a:rPr lang="en-US" sz="1600" b="1" dirty="0" smtClean="0"/>
              <a:t>Eq. 24-12</a:t>
            </a:r>
            <a:endParaRPr lang="en-US" sz="1600" b="1" dirty="0"/>
          </a:p>
        </p:txBody>
      </p:sp>
      <p:sp>
        <p:nvSpPr>
          <p:cNvPr id="44" name="Rectangle 43"/>
          <p:cNvSpPr/>
          <p:nvPr/>
        </p:nvSpPr>
        <p:spPr>
          <a:xfrm>
            <a:off x="4767041" y="5018586"/>
            <a:ext cx="4023265" cy="1785104"/>
          </a:xfrm>
          <a:prstGeom prst="rect">
            <a:avLst/>
          </a:prstGeom>
        </p:spPr>
        <p:txBody>
          <a:bodyPr wrap="square">
            <a:spAutoFit/>
          </a:bodyPr>
          <a:lstStyle/>
          <a:p>
            <a:r>
              <a:rPr lang="en-US" sz="2000" b="1" dirty="0" smtClean="0"/>
              <a:t>Finding V from </a:t>
            </a:r>
            <a:r>
              <a:rPr lang="en-US" sz="2000" b="1" i="1" dirty="0" smtClean="0"/>
              <a:t>E</a:t>
            </a:r>
          </a:p>
          <a:p>
            <a:pPr marL="182880" indent="-182880">
              <a:buFont typeface="Arial"/>
              <a:buChar char="•"/>
            </a:pPr>
            <a:r>
              <a:rPr lang="en-US" dirty="0" smtClean="0"/>
              <a:t>The electric potential difference between</a:t>
            </a:r>
            <a:r>
              <a:rPr lang="en-US" i="1" dirty="0" smtClean="0"/>
              <a:t> </a:t>
            </a:r>
            <a:r>
              <a:rPr lang="en-US" dirty="0" smtClean="0"/>
              <a:t>two point </a:t>
            </a:r>
            <a:r>
              <a:rPr lang="en-US" i="1" dirty="0" smtClean="0"/>
              <a:t>I</a:t>
            </a:r>
            <a:r>
              <a:rPr lang="en-US" dirty="0" smtClean="0"/>
              <a:t> and </a:t>
            </a:r>
            <a:r>
              <a:rPr lang="en-US" i="1" dirty="0" err="1" smtClean="0"/>
              <a:t>f</a:t>
            </a:r>
            <a:r>
              <a:rPr lang="en-US" dirty="0" smtClean="0"/>
              <a:t> is:</a:t>
            </a:r>
            <a:endParaRPr lang="en-US" i="1" dirty="0" smtClean="0"/>
          </a:p>
          <a:p>
            <a:pPr marL="182880" indent="-182880">
              <a:buFont typeface="Arial"/>
              <a:buChar char="•"/>
            </a:pPr>
            <a:endParaRPr lang="en-US" dirty="0" smtClean="0"/>
          </a:p>
          <a:p>
            <a:pPr marL="182880" indent="-182880"/>
            <a:endParaRPr lang="en-US" dirty="0" smtClean="0"/>
          </a:p>
          <a:p>
            <a:pPr marL="182880" indent="-182880">
              <a:buFont typeface="Arial"/>
              <a:buChar char="•"/>
            </a:pPr>
            <a:endParaRPr lang="en-US" dirty="0" smtClean="0"/>
          </a:p>
        </p:txBody>
      </p:sp>
      <p:pic>
        <p:nvPicPr>
          <p:cNvPr id="45" name="Picture 44"/>
          <p:cNvPicPr>
            <a:picLocks noChangeAspect="1"/>
          </p:cNvPicPr>
          <p:nvPr/>
        </p:nvPicPr>
        <p:blipFill>
          <a:blip r:embed="rId9"/>
          <a:stretch>
            <a:fillRect/>
          </a:stretch>
        </p:blipFill>
        <p:spPr>
          <a:xfrm>
            <a:off x="5394022" y="5972317"/>
            <a:ext cx="2165079" cy="670476"/>
          </a:xfrm>
          <a:prstGeom prst="rect">
            <a:avLst/>
          </a:prstGeom>
        </p:spPr>
      </p:pic>
      <p:sp>
        <p:nvSpPr>
          <p:cNvPr id="46" name="TextBox 45"/>
          <p:cNvSpPr txBox="1"/>
          <p:nvPr/>
        </p:nvSpPr>
        <p:spPr>
          <a:xfrm>
            <a:off x="7704652" y="6024251"/>
            <a:ext cx="1085654" cy="338554"/>
          </a:xfrm>
          <a:prstGeom prst="rect">
            <a:avLst/>
          </a:prstGeom>
          <a:noFill/>
        </p:spPr>
        <p:txBody>
          <a:bodyPr wrap="none" rtlCol="0">
            <a:spAutoFit/>
          </a:bodyPr>
          <a:lstStyle/>
          <a:p>
            <a:r>
              <a:rPr lang="en-US" sz="1600" b="1" dirty="0" smtClean="0"/>
              <a:t>Eq. 24-18</a:t>
            </a:r>
            <a:endParaRPr lang="en-US" sz="1600" b="1" dirty="0"/>
          </a:p>
        </p:txBody>
      </p:sp>
      <p:sp>
        <p:nvSpPr>
          <p:cNvPr id="21" name="Footer Placeholder 20"/>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a:t>
            </a:r>
            <a:r>
              <a:rPr lang="en-US" sz="2700" dirty="0" smtClean="0">
                <a:solidFill>
                  <a:schemeClr val="bg1"/>
                </a:solidFill>
                <a:ea typeface="Calibri" pitchFamily="1" charset="0"/>
                <a:cs typeface="Calibri" pitchFamily="1" charset="0"/>
              </a:rPr>
              <a:t>  Summary</a:t>
            </a:r>
            <a:endParaRPr lang="en-US" sz="2700" dirty="0">
              <a:solidFill>
                <a:schemeClr val="bg1"/>
              </a:solidFill>
              <a:ea typeface="Calibri" pitchFamily="1" charset="0"/>
              <a:cs typeface="Calibri" pitchFamily="1" charset="0"/>
            </a:endParaRPr>
          </a:p>
        </p:txBody>
      </p:sp>
      <p:sp>
        <p:nvSpPr>
          <p:cNvPr id="10" name="Rectangle 9"/>
          <p:cNvSpPr/>
          <p:nvPr/>
        </p:nvSpPr>
        <p:spPr>
          <a:xfrm>
            <a:off x="456480" y="1496271"/>
            <a:ext cx="4023265" cy="4308872"/>
          </a:xfrm>
          <a:prstGeom prst="rect">
            <a:avLst/>
          </a:prstGeom>
        </p:spPr>
        <p:txBody>
          <a:bodyPr wrap="square">
            <a:spAutoFit/>
          </a:bodyPr>
          <a:lstStyle/>
          <a:p>
            <a:r>
              <a:rPr lang="en-US" sz="2000" b="1" dirty="0" smtClean="0"/>
              <a:t>Potential due to a Charged Particle</a:t>
            </a:r>
          </a:p>
          <a:p>
            <a:pPr marL="182880" indent="-182880">
              <a:buFont typeface="Arial"/>
              <a:buChar char="•"/>
            </a:pPr>
            <a:r>
              <a:rPr lang="en-US" dirty="0" smtClean="0"/>
              <a:t>due to a single charged particle at a distance </a:t>
            </a:r>
            <a:r>
              <a:rPr lang="en-US" dirty="0" err="1" smtClean="0"/>
              <a:t>r</a:t>
            </a:r>
            <a:r>
              <a:rPr lang="en-US" dirty="0" smtClean="0"/>
              <a:t> from that particle :</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r>
              <a:rPr lang="en-US" dirty="0" smtClean="0"/>
              <a:t>due to a collection of charged particles </a:t>
            </a:r>
          </a:p>
          <a:p>
            <a:pPr marL="182880" indent="-182880">
              <a:buFont typeface="Arial"/>
              <a:buChar char="•"/>
            </a:pPr>
            <a:endParaRPr lang="en-US" i="1" dirty="0" smtClean="0"/>
          </a:p>
          <a:p>
            <a:pPr marL="182880" indent="-182880">
              <a:buFont typeface="Arial"/>
              <a:buChar char="•"/>
            </a:pPr>
            <a:endParaRPr lang="en-US" i="1" dirty="0" smtClean="0"/>
          </a:p>
          <a:p>
            <a:pPr marL="182880" indent="-182880">
              <a:buFont typeface="Arial"/>
              <a:buChar char="•"/>
            </a:pPr>
            <a:endParaRPr lang="en-US" i="1" dirty="0" smtClean="0"/>
          </a:p>
          <a:p>
            <a:pPr marL="182880" indent="-182880">
              <a:buFont typeface="Arial"/>
              <a:buChar char="•"/>
            </a:pPr>
            <a:endParaRPr lang="en-US" dirty="0" smtClean="0"/>
          </a:p>
          <a:p>
            <a:pPr marL="182880" indent="-182880"/>
            <a:endParaRPr lang="en-US" dirty="0" smtClean="0"/>
          </a:p>
          <a:p>
            <a:pPr marL="182880" indent="-182880">
              <a:buFont typeface="Arial"/>
              <a:buChar char="•"/>
            </a:pPr>
            <a:endParaRPr lang="en-US" dirty="0" smtClean="0"/>
          </a:p>
        </p:txBody>
      </p:sp>
      <p:sp>
        <p:nvSpPr>
          <p:cNvPr id="14" name="TextBox 13"/>
          <p:cNvSpPr txBox="1"/>
          <p:nvPr/>
        </p:nvSpPr>
        <p:spPr>
          <a:xfrm>
            <a:off x="3316140" y="2802727"/>
            <a:ext cx="1085654" cy="338554"/>
          </a:xfrm>
          <a:prstGeom prst="rect">
            <a:avLst/>
          </a:prstGeom>
          <a:noFill/>
        </p:spPr>
        <p:txBody>
          <a:bodyPr wrap="none" rtlCol="0">
            <a:spAutoFit/>
          </a:bodyPr>
          <a:lstStyle/>
          <a:p>
            <a:r>
              <a:rPr lang="en-US" sz="1600" b="1" dirty="0" smtClean="0"/>
              <a:t>Eq. 24-26</a:t>
            </a:r>
            <a:endParaRPr lang="en-US" sz="1600" b="1" dirty="0"/>
          </a:p>
        </p:txBody>
      </p:sp>
      <p:sp>
        <p:nvSpPr>
          <p:cNvPr id="17" name="TextBox 16"/>
          <p:cNvSpPr txBox="1"/>
          <p:nvPr/>
        </p:nvSpPr>
        <p:spPr>
          <a:xfrm>
            <a:off x="3316140" y="4239313"/>
            <a:ext cx="1085654" cy="338554"/>
          </a:xfrm>
          <a:prstGeom prst="rect">
            <a:avLst/>
          </a:prstGeom>
          <a:noFill/>
        </p:spPr>
        <p:txBody>
          <a:bodyPr wrap="none" rtlCol="0">
            <a:spAutoFit/>
          </a:bodyPr>
          <a:lstStyle/>
          <a:p>
            <a:r>
              <a:rPr lang="en-US" sz="1600" b="1" dirty="0" smtClean="0"/>
              <a:t>Eq. 24-27</a:t>
            </a:r>
            <a:endParaRPr lang="en-US" sz="1600" b="1" dirty="0"/>
          </a:p>
        </p:txBody>
      </p:sp>
      <p:sp>
        <p:nvSpPr>
          <p:cNvPr id="29" name="TextBox 28"/>
          <p:cNvSpPr txBox="1"/>
          <p:nvPr/>
        </p:nvSpPr>
        <p:spPr>
          <a:xfrm>
            <a:off x="3398100" y="5822824"/>
            <a:ext cx="1085654" cy="338554"/>
          </a:xfrm>
          <a:prstGeom prst="rect">
            <a:avLst/>
          </a:prstGeom>
          <a:noFill/>
        </p:spPr>
        <p:txBody>
          <a:bodyPr wrap="none" rtlCol="0">
            <a:spAutoFit/>
          </a:bodyPr>
          <a:lstStyle/>
          <a:p>
            <a:r>
              <a:rPr lang="en-US" sz="1600" b="1" dirty="0" smtClean="0"/>
              <a:t>Eq. 24-30</a:t>
            </a:r>
            <a:endParaRPr lang="en-US" sz="1600" b="1" dirty="0"/>
          </a:p>
        </p:txBody>
      </p:sp>
      <p:sp>
        <p:nvSpPr>
          <p:cNvPr id="37" name="Rectangle 36"/>
          <p:cNvSpPr/>
          <p:nvPr/>
        </p:nvSpPr>
        <p:spPr>
          <a:xfrm>
            <a:off x="4750964" y="1431971"/>
            <a:ext cx="4023265" cy="2092881"/>
          </a:xfrm>
          <a:prstGeom prst="rect">
            <a:avLst/>
          </a:prstGeom>
        </p:spPr>
        <p:txBody>
          <a:bodyPr wrap="square">
            <a:spAutoFit/>
          </a:bodyPr>
          <a:lstStyle/>
          <a:p>
            <a:r>
              <a:rPr lang="en-US" sz="2000" b="1" dirty="0" smtClean="0"/>
              <a:t>Potential due to a Continuous Charge Distribution</a:t>
            </a:r>
          </a:p>
          <a:p>
            <a:pPr marL="182880" indent="-182880">
              <a:buFont typeface="Arial"/>
              <a:buChar char="•"/>
            </a:pPr>
            <a:r>
              <a:rPr lang="en-US" dirty="0" smtClean="0"/>
              <a:t>For a continuous distribution of charge:</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sp>
        <p:nvSpPr>
          <p:cNvPr id="38" name="TextBox 37"/>
          <p:cNvSpPr txBox="1"/>
          <p:nvPr/>
        </p:nvSpPr>
        <p:spPr>
          <a:xfrm>
            <a:off x="7562393" y="2835856"/>
            <a:ext cx="1085654" cy="338554"/>
          </a:xfrm>
          <a:prstGeom prst="rect">
            <a:avLst/>
          </a:prstGeom>
          <a:noFill/>
        </p:spPr>
        <p:txBody>
          <a:bodyPr wrap="none" rtlCol="0">
            <a:spAutoFit/>
          </a:bodyPr>
          <a:lstStyle/>
          <a:p>
            <a:r>
              <a:rPr lang="en-US" sz="1600" b="1" dirty="0" smtClean="0"/>
              <a:t>Eq. 24-32</a:t>
            </a:r>
            <a:endParaRPr lang="en-US" sz="1600" b="1" dirty="0"/>
          </a:p>
        </p:txBody>
      </p:sp>
      <p:sp>
        <p:nvSpPr>
          <p:cNvPr id="41" name="TextBox 40"/>
          <p:cNvSpPr txBox="1"/>
          <p:nvPr/>
        </p:nvSpPr>
        <p:spPr>
          <a:xfrm>
            <a:off x="7161825" y="4310700"/>
            <a:ext cx="1085654" cy="338554"/>
          </a:xfrm>
          <a:prstGeom prst="rect">
            <a:avLst/>
          </a:prstGeom>
          <a:noFill/>
        </p:spPr>
        <p:txBody>
          <a:bodyPr wrap="none" rtlCol="0">
            <a:spAutoFit/>
          </a:bodyPr>
          <a:lstStyle/>
          <a:p>
            <a:r>
              <a:rPr lang="en-US" sz="1600" b="1" dirty="0" smtClean="0"/>
              <a:t>Eq. 24-40</a:t>
            </a:r>
            <a:endParaRPr lang="en-US" sz="1600" b="1" dirty="0"/>
          </a:p>
        </p:txBody>
      </p:sp>
      <p:sp>
        <p:nvSpPr>
          <p:cNvPr id="44" name="Rectangle 43"/>
          <p:cNvSpPr/>
          <p:nvPr/>
        </p:nvSpPr>
        <p:spPr>
          <a:xfrm>
            <a:off x="4767041" y="3405185"/>
            <a:ext cx="4023265" cy="1785104"/>
          </a:xfrm>
          <a:prstGeom prst="rect">
            <a:avLst/>
          </a:prstGeom>
        </p:spPr>
        <p:txBody>
          <a:bodyPr wrap="square">
            <a:spAutoFit/>
          </a:bodyPr>
          <a:lstStyle/>
          <a:p>
            <a:r>
              <a:rPr lang="en-US" sz="2000" b="1" dirty="0" smtClean="0"/>
              <a:t>Calculating </a:t>
            </a:r>
            <a:r>
              <a:rPr lang="en-US" sz="2000" b="1" i="1" dirty="0" smtClean="0"/>
              <a:t>E</a:t>
            </a:r>
            <a:r>
              <a:rPr lang="en-US" sz="2000" b="1" dirty="0" smtClean="0"/>
              <a:t> from V</a:t>
            </a:r>
            <a:endParaRPr lang="en-US" sz="2000" b="1" i="1" dirty="0" smtClean="0"/>
          </a:p>
          <a:p>
            <a:pPr marL="182880" indent="-182880">
              <a:buFont typeface="Arial"/>
              <a:buChar char="•"/>
            </a:pPr>
            <a:r>
              <a:rPr lang="en-US" dirty="0" smtClean="0"/>
              <a:t>The component of </a:t>
            </a:r>
            <a:r>
              <a:rPr lang="en-US" b="1" i="1" dirty="0" smtClean="0"/>
              <a:t>E</a:t>
            </a:r>
            <a:r>
              <a:rPr lang="en-US" dirty="0" smtClean="0"/>
              <a:t> in any direction is:</a:t>
            </a:r>
            <a:endParaRPr lang="en-US" i="1" dirty="0" smtClean="0"/>
          </a:p>
          <a:p>
            <a:pPr marL="182880" indent="-182880">
              <a:buFont typeface="Arial"/>
              <a:buChar char="•"/>
            </a:pPr>
            <a:endParaRPr lang="en-US" dirty="0" smtClean="0"/>
          </a:p>
          <a:p>
            <a:pPr marL="182880" indent="-182880"/>
            <a:endParaRPr lang="en-US" dirty="0" smtClean="0"/>
          </a:p>
          <a:p>
            <a:pPr marL="182880" indent="-182880">
              <a:buFont typeface="Arial"/>
              <a:buChar char="•"/>
            </a:pPr>
            <a:endParaRPr lang="en-US" dirty="0" smtClean="0"/>
          </a:p>
        </p:txBody>
      </p:sp>
      <p:sp>
        <p:nvSpPr>
          <p:cNvPr id="46" name="TextBox 45"/>
          <p:cNvSpPr txBox="1"/>
          <p:nvPr/>
        </p:nvSpPr>
        <p:spPr>
          <a:xfrm>
            <a:off x="7704652" y="5915895"/>
            <a:ext cx="1085654" cy="338554"/>
          </a:xfrm>
          <a:prstGeom prst="rect">
            <a:avLst/>
          </a:prstGeom>
          <a:noFill/>
        </p:spPr>
        <p:txBody>
          <a:bodyPr wrap="none" rtlCol="0">
            <a:spAutoFit/>
          </a:bodyPr>
          <a:lstStyle/>
          <a:p>
            <a:r>
              <a:rPr lang="en-US" sz="1600" b="1" dirty="0" smtClean="0"/>
              <a:t>Eq. 24-46</a:t>
            </a:r>
            <a:endParaRPr lang="en-US" sz="1600" b="1" dirty="0"/>
          </a:p>
        </p:txBody>
      </p:sp>
      <p:pic>
        <p:nvPicPr>
          <p:cNvPr id="21" name="Picture 20"/>
          <p:cNvPicPr>
            <a:picLocks noChangeAspect="1"/>
          </p:cNvPicPr>
          <p:nvPr/>
        </p:nvPicPr>
        <p:blipFill>
          <a:blip r:embed="rId3"/>
          <a:stretch>
            <a:fillRect/>
          </a:stretch>
        </p:blipFill>
        <p:spPr>
          <a:xfrm>
            <a:off x="1083509" y="2734660"/>
            <a:ext cx="934720" cy="497840"/>
          </a:xfrm>
          <a:prstGeom prst="rect">
            <a:avLst/>
          </a:prstGeom>
        </p:spPr>
      </p:pic>
      <p:pic>
        <p:nvPicPr>
          <p:cNvPr id="25" name="Picture 24"/>
          <p:cNvPicPr>
            <a:picLocks noChangeAspect="1"/>
          </p:cNvPicPr>
          <p:nvPr/>
        </p:nvPicPr>
        <p:blipFill>
          <a:blip r:embed="rId4"/>
          <a:stretch>
            <a:fillRect/>
          </a:stretch>
        </p:blipFill>
        <p:spPr>
          <a:xfrm>
            <a:off x="795179" y="4162488"/>
            <a:ext cx="1859280" cy="497840"/>
          </a:xfrm>
          <a:prstGeom prst="rect">
            <a:avLst/>
          </a:prstGeom>
        </p:spPr>
      </p:pic>
      <p:sp>
        <p:nvSpPr>
          <p:cNvPr id="26" name="Rectangle 25"/>
          <p:cNvSpPr/>
          <p:nvPr/>
        </p:nvSpPr>
        <p:spPr>
          <a:xfrm>
            <a:off x="456481" y="4649254"/>
            <a:ext cx="4023265" cy="1538883"/>
          </a:xfrm>
          <a:prstGeom prst="rect">
            <a:avLst/>
          </a:prstGeom>
        </p:spPr>
        <p:txBody>
          <a:bodyPr wrap="square">
            <a:spAutoFit/>
          </a:bodyPr>
          <a:lstStyle/>
          <a:p>
            <a:r>
              <a:rPr lang="en-US" sz="2000" b="1" dirty="0" smtClean="0"/>
              <a:t>Potential due to an Electric Dipole</a:t>
            </a:r>
          </a:p>
          <a:p>
            <a:pPr marL="182880" indent="-182880">
              <a:buFont typeface="Arial"/>
              <a:buChar char="•"/>
            </a:pPr>
            <a:r>
              <a:rPr lang="en-US" dirty="0" smtClean="0"/>
              <a:t>The electric potential of the dipole is</a:t>
            </a:r>
          </a:p>
          <a:p>
            <a:pPr marL="182880" indent="-182880"/>
            <a:endParaRPr lang="en-US" dirty="0" smtClean="0"/>
          </a:p>
          <a:p>
            <a:pPr marL="182880" indent="-182880">
              <a:buFont typeface="Arial"/>
              <a:buChar char="•"/>
            </a:pPr>
            <a:endParaRPr lang="en-US" dirty="0" smtClean="0"/>
          </a:p>
        </p:txBody>
      </p:sp>
      <p:pic>
        <p:nvPicPr>
          <p:cNvPr id="27" name="Picture 26"/>
          <p:cNvPicPr>
            <a:picLocks noChangeAspect="1"/>
          </p:cNvPicPr>
          <p:nvPr/>
        </p:nvPicPr>
        <p:blipFill>
          <a:blip r:embed="rId5"/>
          <a:stretch>
            <a:fillRect/>
          </a:stretch>
        </p:blipFill>
        <p:spPr>
          <a:xfrm>
            <a:off x="1083509" y="5805143"/>
            <a:ext cx="1524000" cy="477520"/>
          </a:xfrm>
          <a:prstGeom prst="rect">
            <a:avLst/>
          </a:prstGeom>
        </p:spPr>
      </p:pic>
      <p:pic>
        <p:nvPicPr>
          <p:cNvPr id="30" name="Picture 29"/>
          <p:cNvPicPr>
            <a:picLocks noChangeAspect="1"/>
          </p:cNvPicPr>
          <p:nvPr/>
        </p:nvPicPr>
        <p:blipFill>
          <a:blip r:embed="rId6"/>
          <a:stretch>
            <a:fillRect/>
          </a:stretch>
        </p:blipFill>
        <p:spPr>
          <a:xfrm>
            <a:off x="5604481" y="2630302"/>
            <a:ext cx="1648254" cy="768254"/>
          </a:xfrm>
          <a:prstGeom prst="rect">
            <a:avLst/>
          </a:prstGeom>
        </p:spPr>
      </p:pic>
      <p:pic>
        <p:nvPicPr>
          <p:cNvPr id="31" name="Picture 30"/>
          <p:cNvPicPr>
            <a:picLocks noChangeAspect="1"/>
          </p:cNvPicPr>
          <p:nvPr/>
        </p:nvPicPr>
        <p:blipFill>
          <a:blip r:embed="rId7"/>
          <a:stretch>
            <a:fillRect/>
          </a:stretch>
        </p:blipFill>
        <p:spPr>
          <a:xfrm>
            <a:off x="5604481" y="4210713"/>
            <a:ext cx="894080" cy="436880"/>
          </a:xfrm>
          <a:prstGeom prst="rect">
            <a:avLst/>
          </a:prstGeom>
        </p:spPr>
      </p:pic>
      <p:sp>
        <p:nvSpPr>
          <p:cNvPr id="32" name="Rectangle 31"/>
          <p:cNvSpPr/>
          <p:nvPr/>
        </p:nvSpPr>
        <p:spPr>
          <a:xfrm>
            <a:off x="4767041" y="4756813"/>
            <a:ext cx="4023265" cy="1815882"/>
          </a:xfrm>
          <a:prstGeom prst="rect">
            <a:avLst/>
          </a:prstGeom>
        </p:spPr>
        <p:txBody>
          <a:bodyPr wrap="square">
            <a:spAutoFit/>
          </a:bodyPr>
          <a:lstStyle/>
          <a:p>
            <a:r>
              <a:rPr lang="en-US" sz="2000" b="1" dirty="0" smtClean="0"/>
              <a:t>Electric Potential Energy of a System of Charged Particle </a:t>
            </a:r>
          </a:p>
          <a:p>
            <a:pPr marL="182880" indent="-182880">
              <a:buFont typeface="Arial"/>
              <a:buChar char="•"/>
            </a:pPr>
            <a:r>
              <a:rPr lang="en-US" dirty="0" smtClean="0"/>
              <a:t>For two particles at separation </a:t>
            </a:r>
            <a:r>
              <a:rPr lang="en-US" i="1" dirty="0" err="1" smtClean="0"/>
              <a:t>r</a:t>
            </a:r>
            <a:r>
              <a:rPr lang="en-US" dirty="0" smtClean="0"/>
              <a:t>:</a:t>
            </a:r>
          </a:p>
          <a:p>
            <a:pPr marL="182880" indent="-182880">
              <a:buFont typeface="Arial"/>
              <a:buChar char="•"/>
            </a:pPr>
            <a:endParaRPr lang="en-US" dirty="0" smtClean="0"/>
          </a:p>
          <a:p>
            <a:pPr marL="182880" indent="-182880">
              <a:buFont typeface="Arial"/>
              <a:buChar char="•"/>
            </a:pPr>
            <a:endParaRPr lang="en-US" dirty="0" smtClean="0"/>
          </a:p>
          <a:p>
            <a:pPr marL="182880" indent="-182880">
              <a:buFont typeface="Arial"/>
              <a:buChar char="•"/>
            </a:pPr>
            <a:endParaRPr lang="en-US" dirty="0" smtClean="0"/>
          </a:p>
        </p:txBody>
      </p:sp>
      <p:pic>
        <p:nvPicPr>
          <p:cNvPr id="33" name="Picture 32"/>
          <p:cNvPicPr>
            <a:picLocks noChangeAspect="1"/>
          </p:cNvPicPr>
          <p:nvPr/>
        </p:nvPicPr>
        <p:blipFill>
          <a:blip r:embed="rId8"/>
          <a:stretch>
            <a:fillRect/>
          </a:stretch>
        </p:blipFill>
        <p:spPr>
          <a:xfrm>
            <a:off x="5518150" y="5950612"/>
            <a:ext cx="1513840" cy="457200"/>
          </a:xfrm>
          <a:prstGeom prst="rect">
            <a:avLst/>
          </a:prstGeom>
        </p:spPr>
      </p:pic>
      <p:pic>
        <p:nvPicPr>
          <p:cNvPr id="20" name="Picture 19"/>
          <p:cNvPicPr>
            <a:picLocks noChangeAspect="1"/>
          </p:cNvPicPr>
          <p:nvPr/>
        </p:nvPicPr>
        <p:blipFill>
          <a:blip r:embed="rId3"/>
          <a:stretch>
            <a:fillRect/>
          </a:stretch>
        </p:blipFill>
        <p:spPr>
          <a:xfrm>
            <a:off x="1083509" y="2686435"/>
            <a:ext cx="1285079" cy="684444"/>
          </a:xfrm>
          <a:prstGeom prst="rect">
            <a:avLst/>
          </a:prstGeom>
        </p:spPr>
      </p:pic>
      <p:pic>
        <p:nvPicPr>
          <p:cNvPr id="22" name="Picture 21"/>
          <p:cNvPicPr>
            <a:picLocks noChangeAspect="1"/>
          </p:cNvPicPr>
          <p:nvPr/>
        </p:nvPicPr>
        <p:blipFill>
          <a:blip r:embed="rId4"/>
          <a:stretch>
            <a:fillRect/>
          </a:stretch>
        </p:blipFill>
        <p:spPr>
          <a:xfrm>
            <a:off x="795179" y="4114263"/>
            <a:ext cx="2556191" cy="684444"/>
          </a:xfrm>
          <a:prstGeom prst="rect">
            <a:avLst/>
          </a:prstGeom>
        </p:spPr>
      </p:pic>
      <p:pic>
        <p:nvPicPr>
          <p:cNvPr id="23" name="Picture 22"/>
          <p:cNvPicPr>
            <a:picLocks noChangeAspect="1"/>
          </p:cNvPicPr>
          <p:nvPr/>
        </p:nvPicPr>
        <p:blipFill>
          <a:blip r:embed="rId5"/>
          <a:stretch>
            <a:fillRect/>
          </a:stretch>
        </p:blipFill>
        <p:spPr>
          <a:xfrm>
            <a:off x="1083509" y="5756918"/>
            <a:ext cx="2095238" cy="656508"/>
          </a:xfrm>
          <a:prstGeom prst="rect">
            <a:avLst/>
          </a:prstGeom>
        </p:spPr>
      </p:pic>
      <p:pic>
        <p:nvPicPr>
          <p:cNvPr id="24" name="Picture 23"/>
          <p:cNvPicPr>
            <a:picLocks noChangeAspect="1"/>
          </p:cNvPicPr>
          <p:nvPr/>
        </p:nvPicPr>
        <p:blipFill>
          <a:blip r:embed="rId7"/>
          <a:stretch>
            <a:fillRect/>
          </a:stretch>
        </p:blipFill>
        <p:spPr>
          <a:xfrm>
            <a:off x="5604481" y="4162488"/>
            <a:ext cx="1229206" cy="600635"/>
          </a:xfrm>
          <a:prstGeom prst="rect">
            <a:avLst/>
          </a:prstGeom>
        </p:spPr>
      </p:pic>
      <p:pic>
        <p:nvPicPr>
          <p:cNvPr id="28" name="Picture 27"/>
          <p:cNvPicPr>
            <a:picLocks noChangeAspect="1"/>
          </p:cNvPicPr>
          <p:nvPr/>
        </p:nvPicPr>
        <p:blipFill>
          <a:blip r:embed="rId8"/>
          <a:stretch>
            <a:fillRect/>
          </a:stretch>
        </p:blipFill>
        <p:spPr>
          <a:xfrm>
            <a:off x="5518150" y="5902387"/>
            <a:ext cx="2081270" cy="628572"/>
          </a:xfrm>
          <a:prstGeom prst="rect">
            <a:avLst/>
          </a:prstGeom>
        </p:spPr>
      </p:pic>
      <p:sp>
        <p:nvSpPr>
          <p:cNvPr id="34" name="Footer Placeholder 33"/>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24-1</a:t>
            </a:r>
            <a:r>
              <a:rPr lang="en-US" sz="2700" dirty="0" smtClean="0">
                <a:solidFill>
                  <a:schemeClr val="bg1"/>
                </a:solidFill>
                <a:ea typeface="Calibri" pitchFamily="1" charset="0"/>
                <a:cs typeface="Calibri" pitchFamily="1" charset="0"/>
              </a:rPr>
              <a:t>  Electric Potential</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07645"/>
            <a:ext cx="4194038" cy="478459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24.06 </a:t>
            </a:r>
            <a:r>
              <a:rPr lang="en-US" sz="2100" dirty="0" smtClean="0"/>
              <a:t>If a charged particle moves between two given points in the electric field of a charged object, identify that the amount of work done by the electric force is path independent.</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24.07 </a:t>
            </a:r>
            <a:r>
              <a:rPr lang="en-US" sz="2100" dirty="0" smtClean="0"/>
              <a:t>If a charged particle moves through a change </a:t>
            </a:r>
            <a:r>
              <a:rPr lang="en-US" sz="2100" i="1" dirty="0" smtClean="0"/>
              <a:t>ΔV</a:t>
            </a:r>
            <a:r>
              <a:rPr lang="en-US" sz="2100" dirty="0" smtClean="0"/>
              <a:t> in electric potential without an applied force acting on it, relate </a:t>
            </a:r>
            <a:r>
              <a:rPr lang="en-US" sz="2100" i="1" dirty="0" smtClean="0"/>
              <a:t>ΔV </a:t>
            </a:r>
            <a:r>
              <a:rPr lang="en-US" sz="2100" dirty="0" smtClean="0"/>
              <a:t>and the change </a:t>
            </a:r>
            <a:r>
              <a:rPr lang="en-US" sz="2100" i="1" dirty="0" smtClean="0"/>
              <a:t>ΔK</a:t>
            </a:r>
            <a:r>
              <a:rPr lang="en-US" sz="2100" dirty="0" smtClean="0"/>
              <a:t> in the particle’s kinetic energy.</a:t>
            </a:r>
          </a:p>
        </p:txBody>
      </p:sp>
      <p:sp>
        <p:nvSpPr>
          <p:cNvPr id="10244" name="Rectangle 3"/>
          <p:cNvSpPr>
            <a:spLocks noGrp="1" noChangeArrowheads="1"/>
          </p:cNvSpPr>
          <p:nvPr>
            <p:ph sz="half" idx="2"/>
          </p:nvPr>
        </p:nvSpPr>
        <p:spPr>
          <a:xfrm>
            <a:off x="4650518" y="1729929"/>
            <a:ext cx="4332615" cy="4927515"/>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100" b="1" dirty="0" smtClean="0"/>
              <a:t>24.08 </a:t>
            </a:r>
            <a:r>
              <a:rPr lang="en-US" sz="2100" dirty="0" smtClean="0"/>
              <a:t>If a charged particle moves through a change </a:t>
            </a:r>
            <a:r>
              <a:rPr lang="en-US" sz="2100" i="1" dirty="0" smtClean="0"/>
              <a:t>ΔV</a:t>
            </a:r>
            <a:r>
              <a:rPr lang="en-US" sz="2100" dirty="0" smtClean="0"/>
              <a:t> in electric potential while an applied force acts on it, relate </a:t>
            </a:r>
            <a:r>
              <a:rPr lang="en-US" sz="2100" i="1" dirty="0" smtClean="0"/>
              <a:t>ΔV</a:t>
            </a:r>
            <a:r>
              <a:rPr lang="en-US" sz="2100" dirty="0" smtClean="0"/>
              <a:t>, the change </a:t>
            </a:r>
            <a:r>
              <a:rPr lang="en-US" sz="2100" i="1" dirty="0" smtClean="0"/>
              <a:t>ΔK</a:t>
            </a:r>
            <a:r>
              <a:rPr lang="en-US" sz="2100" dirty="0" smtClean="0"/>
              <a:t> in the particle’s kinetic energy, and the work </a:t>
            </a:r>
            <a:r>
              <a:rPr lang="en-US" sz="2100" i="1" dirty="0" err="1" smtClean="0"/>
              <a:t>W</a:t>
            </a:r>
            <a:r>
              <a:rPr lang="en-US" sz="2100" i="1" baseline="-25000" dirty="0" err="1" smtClean="0"/>
              <a:t>app</a:t>
            </a:r>
            <a:r>
              <a:rPr lang="en-US" sz="2100" dirty="0" smtClean="0"/>
              <a:t> done by the applied force.</a:t>
            </a:r>
            <a:endParaRPr lang="en-US" sz="21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610590" y="1300419"/>
            <a:ext cx="2282547" cy="3647562"/>
          </a:xfrm>
          <a:prstGeom prst="rect">
            <a:avLst/>
          </a:prstGeom>
        </p:spPr>
      </p:pic>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24-1</a:t>
            </a:r>
            <a:r>
              <a:rPr lang="en-US" sz="2700" dirty="0" smtClean="0">
                <a:solidFill>
                  <a:schemeClr val="bg1"/>
                </a:solidFill>
                <a:ea typeface="Calibri" pitchFamily="1" charset="0"/>
                <a:cs typeface="Calibri" pitchFamily="1" charset="0"/>
              </a:rPr>
              <a:t>  Electric Potential</a:t>
            </a:r>
            <a:endParaRPr lang="en-US" sz="2700" dirty="0">
              <a:solidFill>
                <a:schemeClr val="bg1"/>
              </a:solidFill>
              <a:ea typeface="Calibri" pitchFamily="1" charset="0"/>
              <a:cs typeface="Calibri" pitchFamily="1" charset="0"/>
            </a:endParaRPr>
          </a:p>
        </p:txBody>
      </p:sp>
      <p:sp>
        <p:nvSpPr>
          <p:cNvPr id="9" name="Rectangle 8"/>
          <p:cNvSpPr/>
          <p:nvPr/>
        </p:nvSpPr>
        <p:spPr>
          <a:xfrm>
            <a:off x="345070" y="1289766"/>
            <a:ext cx="6265520" cy="2862322"/>
          </a:xfrm>
          <a:prstGeom prst="rect">
            <a:avLst/>
          </a:prstGeom>
        </p:spPr>
        <p:txBody>
          <a:bodyPr wrap="square">
            <a:spAutoFit/>
          </a:bodyPr>
          <a:lstStyle/>
          <a:p>
            <a:r>
              <a:rPr lang="en-US" dirty="0"/>
              <a:t>The electric potential V at a point P in the electric field </a:t>
            </a:r>
            <a:r>
              <a:rPr lang="en-US" dirty="0" smtClean="0"/>
              <a:t/>
            </a:r>
            <a:br>
              <a:rPr lang="en-US" dirty="0" smtClean="0"/>
            </a:br>
            <a:r>
              <a:rPr lang="en-US" dirty="0" smtClean="0"/>
              <a:t>of </a:t>
            </a:r>
            <a:r>
              <a:rPr lang="en-US" dirty="0"/>
              <a:t>a charged object </a:t>
            </a:r>
            <a:r>
              <a:rPr lang="en-US" dirty="0" smtClean="0"/>
              <a:t>is</a:t>
            </a:r>
          </a:p>
          <a:p>
            <a:endParaRPr lang="en-US" dirty="0" smtClean="0"/>
          </a:p>
          <a:p>
            <a:r>
              <a:rPr lang="en-US" dirty="0" smtClean="0"/>
              <a:t/>
            </a:r>
            <a:br>
              <a:rPr lang="en-US" dirty="0" smtClean="0"/>
            </a:br>
            <a:endParaRPr lang="en-US" dirty="0" smtClean="0"/>
          </a:p>
          <a:p>
            <a:r>
              <a:rPr lang="en-US" dirty="0" smtClean="0"/>
              <a:t>where </a:t>
            </a:r>
            <a:r>
              <a:rPr lang="en-US" i="1" dirty="0" smtClean="0"/>
              <a:t>W</a:t>
            </a:r>
            <a:r>
              <a:rPr lang="en-US" i="1" baseline="-25000" dirty="0" smtClean="0"/>
              <a:t>∞</a:t>
            </a:r>
            <a:r>
              <a:rPr lang="en-US" dirty="0" smtClean="0"/>
              <a:t> </a:t>
            </a:r>
            <a:r>
              <a:rPr lang="en-US" dirty="0"/>
              <a:t>is the work that would be done by the electric </a:t>
            </a:r>
            <a:r>
              <a:rPr lang="en-US" dirty="0" smtClean="0"/>
              <a:t/>
            </a:r>
            <a:br>
              <a:rPr lang="en-US" dirty="0" smtClean="0"/>
            </a:br>
            <a:r>
              <a:rPr lang="en-US" dirty="0" smtClean="0"/>
              <a:t>force </a:t>
            </a:r>
            <a:r>
              <a:rPr lang="en-US" dirty="0"/>
              <a:t>on a positive test charge </a:t>
            </a:r>
            <a:r>
              <a:rPr lang="en-US" i="1" dirty="0"/>
              <a:t>q</a:t>
            </a:r>
            <a:r>
              <a:rPr lang="en-US" i="1" baseline="-25000" dirty="0"/>
              <a:t>0</a:t>
            </a:r>
            <a:r>
              <a:rPr lang="en-US" dirty="0"/>
              <a:t> were it brought from an </a:t>
            </a:r>
            <a:r>
              <a:rPr lang="en-US" dirty="0" smtClean="0"/>
              <a:t/>
            </a:r>
            <a:br>
              <a:rPr lang="en-US" dirty="0" smtClean="0"/>
            </a:br>
            <a:r>
              <a:rPr lang="en-US" dirty="0" smtClean="0"/>
              <a:t>infinite </a:t>
            </a:r>
            <a:r>
              <a:rPr lang="en-US" dirty="0"/>
              <a:t>distance to </a:t>
            </a:r>
            <a:r>
              <a:rPr lang="en-US" i="1" dirty="0"/>
              <a:t>P</a:t>
            </a:r>
            <a:r>
              <a:rPr lang="en-US" dirty="0"/>
              <a:t>, and </a:t>
            </a:r>
            <a:r>
              <a:rPr lang="en-US" i="1" dirty="0"/>
              <a:t>U </a:t>
            </a:r>
            <a:r>
              <a:rPr lang="en-US" dirty="0"/>
              <a:t>is the electric potential energy </a:t>
            </a:r>
            <a:r>
              <a:rPr lang="en-US" dirty="0" smtClean="0"/>
              <a:t/>
            </a:r>
            <a:br>
              <a:rPr lang="en-US" dirty="0" smtClean="0"/>
            </a:br>
            <a:r>
              <a:rPr lang="en-US" dirty="0" smtClean="0"/>
              <a:t>that </a:t>
            </a:r>
            <a:r>
              <a:rPr lang="en-US" dirty="0"/>
              <a:t>would then be stored in the test charge–object system</a:t>
            </a:r>
            <a:r>
              <a:rPr lang="en-US" dirty="0" smtClean="0"/>
              <a:t>.</a:t>
            </a:r>
          </a:p>
          <a:p>
            <a:endParaRPr lang="en-US" dirty="0" smtClean="0"/>
          </a:p>
        </p:txBody>
      </p:sp>
      <p:pic>
        <p:nvPicPr>
          <p:cNvPr id="10" name="Picture 9"/>
          <p:cNvPicPr>
            <a:picLocks noChangeAspect="1"/>
          </p:cNvPicPr>
          <p:nvPr/>
        </p:nvPicPr>
        <p:blipFill>
          <a:blip r:embed="rId4"/>
          <a:stretch>
            <a:fillRect/>
          </a:stretch>
        </p:blipFill>
        <p:spPr>
          <a:xfrm>
            <a:off x="3000570" y="1788597"/>
            <a:ext cx="1913651" cy="852063"/>
          </a:xfrm>
          <a:prstGeom prst="rect">
            <a:avLst/>
          </a:prstGeom>
        </p:spPr>
      </p:pic>
      <p:sp>
        <p:nvSpPr>
          <p:cNvPr id="11" name="Rectangle 10"/>
          <p:cNvSpPr/>
          <p:nvPr/>
        </p:nvSpPr>
        <p:spPr>
          <a:xfrm>
            <a:off x="5458532" y="4922580"/>
            <a:ext cx="3539613" cy="1569660"/>
          </a:xfrm>
          <a:prstGeom prst="rect">
            <a:avLst/>
          </a:prstGeom>
        </p:spPr>
        <p:txBody>
          <a:bodyPr wrap="square">
            <a:spAutoFit/>
          </a:bodyPr>
          <a:lstStyle/>
          <a:p>
            <a:pPr marL="342900" indent="-342900">
              <a:buAutoNum type="alphaLcParenBoth"/>
            </a:pPr>
            <a:r>
              <a:rPr lang="en-US" sz="1600" dirty="0" smtClean="0"/>
              <a:t>A test charge has been </a:t>
            </a:r>
            <a:r>
              <a:rPr lang="en-US" sz="1600" dirty="0"/>
              <a:t>brought in from infinity to point P in the electric field of the rod</a:t>
            </a:r>
            <a:r>
              <a:rPr lang="en-US" sz="1600" dirty="0" smtClean="0"/>
              <a:t>.</a:t>
            </a:r>
          </a:p>
          <a:p>
            <a:pPr marL="342900" indent="-342900">
              <a:buAutoNum type="alphaLcParenBoth"/>
            </a:pPr>
            <a:r>
              <a:rPr lang="en-US" sz="1600" dirty="0" smtClean="0"/>
              <a:t>We </a:t>
            </a:r>
            <a:r>
              <a:rPr lang="en-US" sz="1600" dirty="0"/>
              <a:t>define an electric potential V at P based on the potential energy of the configuration in (a).</a:t>
            </a:r>
          </a:p>
        </p:txBody>
      </p:sp>
      <p:sp>
        <p:nvSpPr>
          <p:cNvPr id="12" name="Rectangle 11"/>
          <p:cNvSpPr/>
          <p:nvPr/>
        </p:nvSpPr>
        <p:spPr>
          <a:xfrm>
            <a:off x="345071" y="4144279"/>
            <a:ext cx="4757872" cy="1200329"/>
          </a:xfrm>
          <a:prstGeom prst="rect">
            <a:avLst/>
          </a:prstGeom>
        </p:spPr>
        <p:txBody>
          <a:bodyPr wrap="square">
            <a:spAutoFit/>
          </a:bodyPr>
          <a:lstStyle/>
          <a:p>
            <a:r>
              <a:rPr lang="en-US" dirty="0" smtClean="0"/>
              <a:t>If a particle with charge </a:t>
            </a:r>
            <a:r>
              <a:rPr lang="en-US" i="1" dirty="0" smtClean="0"/>
              <a:t>q </a:t>
            </a:r>
            <a:r>
              <a:rPr lang="en-US" dirty="0" smtClean="0"/>
              <a:t>is placed at a point </a:t>
            </a:r>
            <a:br>
              <a:rPr lang="en-US" dirty="0" smtClean="0"/>
            </a:br>
            <a:r>
              <a:rPr lang="en-US" dirty="0" smtClean="0"/>
              <a:t>where the electric potential of a charged </a:t>
            </a:r>
            <a:br>
              <a:rPr lang="en-US" dirty="0" smtClean="0"/>
            </a:br>
            <a:r>
              <a:rPr lang="en-US" dirty="0" smtClean="0"/>
              <a:t>object is </a:t>
            </a:r>
            <a:r>
              <a:rPr lang="en-US" i="1" dirty="0" smtClean="0"/>
              <a:t>V</a:t>
            </a:r>
            <a:r>
              <a:rPr lang="en-US" dirty="0" smtClean="0"/>
              <a:t>, the electric potential energy </a:t>
            </a:r>
            <a:r>
              <a:rPr lang="en-US" i="1" dirty="0" smtClean="0"/>
              <a:t>U </a:t>
            </a:r>
            <a:br>
              <a:rPr lang="en-US" i="1" dirty="0" smtClean="0"/>
            </a:br>
            <a:r>
              <a:rPr lang="en-US" dirty="0" smtClean="0"/>
              <a:t>of the particle–object system is</a:t>
            </a:r>
            <a:endParaRPr lang="en-US" dirty="0"/>
          </a:p>
        </p:txBody>
      </p:sp>
      <p:pic>
        <p:nvPicPr>
          <p:cNvPr id="13" name="Picture 12"/>
          <p:cNvPicPr>
            <a:picLocks noChangeAspect="1"/>
          </p:cNvPicPr>
          <p:nvPr/>
        </p:nvPicPr>
        <p:blipFill>
          <a:blip r:embed="rId5"/>
          <a:stretch>
            <a:fillRect/>
          </a:stretch>
        </p:blipFill>
        <p:spPr>
          <a:xfrm>
            <a:off x="3362959" y="5471112"/>
            <a:ext cx="949841" cy="377143"/>
          </a:xfrm>
          <a:prstGeom prst="rect">
            <a:avLst/>
          </a:prstGeom>
        </p:spPr>
      </p:pic>
      <p:sp>
        <p:nvSpPr>
          <p:cNvPr id="14" name="Footer Placeholder 13"/>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24-1</a:t>
            </a:r>
            <a:r>
              <a:rPr lang="en-US" sz="2700" dirty="0" smtClean="0">
                <a:solidFill>
                  <a:schemeClr val="bg1"/>
                </a:solidFill>
                <a:ea typeface="Calibri" pitchFamily="1" charset="0"/>
                <a:cs typeface="Calibri" pitchFamily="1" charset="0"/>
              </a:rPr>
              <a:t>  Electric Potential</a:t>
            </a:r>
            <a:endParaRPr lang="en-US" sz="2700" dirty="0">
              <a:solidFill>
                <a:schemeClr val="bg1"/>
              </a:solidFill>
              <a:ea typeface="Calibri" pitchFamily="1" charset="0"/>
              <a:cs typeface="Calibri" pitchFamily="1" charset="0"/>
            </a:endParaRPr>
          </a:p>
        </p:txBody>
      </p:sp>
      <p:sp>
        <p:nvSpPr>
          <p:cNvPr id="9" name="Rectangle 8"/>
          <p:cNvSpPr/>
          <p:nvPr/>
        </p:nvSpPr>
        <p:spPr>
          <a:xfrm>
            <a:off x="345069" y="1289766"/>
            <a:ext cx="8339571" cy="4801315"/>
          </a:xfrm>
          <a:prstGeom prst="rect">
            <a:avLst/>
          </a:prstGeom>
        </p:spPr>
        <p:txBody>
          <a:bodyPr wrap="square">
            <a:spAutoFit/>
          </a:bodyPr>
          <a:lstStyle/>
          <a:p>
            <a:r>
              <a:rPr lang="en-US" b="1" dirty="0" smtClean="0"/>
              <a:t>Change in Electric Potential.</a:t>
            </a:r>
            <a:r>
              <a:rPr lang="en-US" b="1" dirty="0"/>
              <a:t> </a:t>
            </a:r>
            <a:r>
              <a:rPr lang="en-US" dirty="0" smtClean="0"/>
              <a:t>If </a:t>
            </a:r>
            <a:r>
              <a:rPr lang="en-US" dirty="0"/>
              <a:t>the particle moves through a potential difference</a:t>
            </a:r>
            <a:r>
              <a:rPr lang="en-US" dirty="0" smtClean="0"/>
              <a:t> </a:t>
            </a:r>
            <a:r>
              <a:rPr lang="en-US" i="1" dirty="0" smtClean="0"/>
              <a:t>ΔV</a:t>
            </a:r>
            <a:r>
              <a:rPr lang="en-US" dirty="0"/>
              <a:t>, </a:t>
            </a:r>
            <a:r>
              <a:rPr lang="en-US" dirty="0" smtClean="0"/>
              <a:t>the change </a:t>
            </a:r>
            <a:r>
              <a:rPr lang="en-US" dirty="0"/>
              <a:t>in the electric potential energy </a:t>
            </a:r>
            <a:r>
              <a:rPr lang="en-US" dirty="0" smtClean="0"/>
              <a:t>is</a:t>
            </a:r>
          </a:p>
          <a:p>
            <a:r>
              <a:rPr lang="en-US" dirty="0" smtClean="0"/>
              <a:t/>
            </a:r>
            <a:br>
              <a:rPr lang="en-US" dirty="0" smtClean="0"/>
            </a:br>
            <a:endParaRPr lang="en-US" dirty="0" smtClean="0"/>
          </a:p>
          <a:p>
            <a:endParaRPr lang="en-US" b="1" dirty="0" smtClean="0"/>
          </a:p>
          <a:p>
            <a:r>
              <a:rPr lang="en-US" b="1" dirty="0" smtClean="0"/>
              <a:t>Work </a:t>
            </a:r>
            <a:r>
              <a:rPr lang="en-US" b="1" dirty="0"/>
              <a:t>by the Field</a:t>
            </a:r>
            <a:r>
              <a:rPr lang="en-US" b="1" dirty="0" smtClean="0"/>
              <a:t>. </a:t>
            </a:r>
            <a:r>
              <a:rPr lang="en-US" dirty="0" smtClean="0"/>
              <a:t>The </a:t>
            </a:r>
            <a:r>
              <a:rPr lang="en-US" dirty="0"/>
              <a:t>work W done by the electric force as the particle moves from </a:t>
            </a:r>
            <a:r>
              <a:rPr lang="en-US" i="1" dirty="0" err="1"/>
              <a:t>i</a:t>
            </a:r>
            <a:r>
              <a:rPr lang="en-US" i="1" dirty="0"/>
              <a:t> </a:t>
            </a:r>
            <a:r>
              <a:rPr lang="en-US" dirty="0"/>
              <a:t>to </a:t>
            </a:r>
            <a:r>
              <a:rPr lang="en-US" i="1" dirty="0" err="1" smtClean="0"/>
              <a:t>f</a:t>
            </a:r>
            <a:r>
              <a:rPr lang="en-US" i="1" dirty="0" smtClean="0"/>
              <a:t>:</a:t>
            </a:r>
          </a:p>
          <a:p>
            <a:r>
              <a:rPr lang="en-US" i="1" dirty="0" smtClean="0"/>
              <a:t/>
            </a:r>
            <a:br>
              <a:rPr lang="en-US" i="1" dirty="0" smtClean="0"/>
            </a:br>
            <a:endParaRPr lang="en-US" i="1" dirty="0" smtClean="0"/>
          </a:p>
          <a:p>
            <a:r>
              <a:rPr lang="en-US" b="1" dirty="0" smtClean="0"/>
              <a:t>Conservation </a:t>
            </a:r>
            <a:r>
              <a:rPr lang="en-US" b="1" dirty="0"/>
              <a:t>of Energy</a:t>
            </a:r>
            <a:r>
              <a:rPr lang="en-US" b="1" dirty="0" smtClean="0"/>
              <a:t>. </a:t>
            </a:r>
            <a:r>
              <a:rPr lang="en-US" dirty="0" smtClean="0"/>
              <a:t>If </a:t>
            </a:r>
            <a:r>
              <a:rPr lang="en-US" dirty="0"/>
              <a:t>a particle moves through a change</a:t>
            </a:r>
            <a:r>
              <a:rPr lang="en-US" dirty="0" smtClean="0"/>
              <a:t> </a:t>
            </a:r>
            <a:r>
              <a:rPr lang="en-US" i="1" dirty="0" smtClean="0"/>
              <a:t>ΔV</a:t>
            </a:r>
            <a:r>
              <a:rPr lang="en-US" dirty="0" smtClean="0"/>
              <a:t> </a:t>
            </a:r>
            <a:r>
              <a:rPr lang="en-US" dirty="0"/>
              <a:t>in electric potential without an applied force acting on it, applying the conservation of mechanical energy gives the change in kinetic energy </a:t>
            </a:r>
            <a:r>
              <a:rPr lang="en-US" dirty="0" smtClean="0"/>
              <a:t>as</a:t>
            </a:r>
          </a:p>
          <a:p>
            <a:endParaRPr lang="en-US" b="1" i="1" dirty="0" smtClean="0"/>
          </a:p>
          <a:p>
            <a:endParaRPr lang="en-US" b="1" i="1" dirty="0" smtClean="0"/>
          </a:p>
          <a:p>
            <a:endParaRPr lang="en-US" b="1" i="1" dirty="0" smtClean="0"/>
          </a:p>
          <a:p>
            <a:r>
              <a:rPr lang="en-US" b="1" dirty="0" smtClean="0"/>
              <a:t>Work by an Applied Force. </a:t>
            </a:r>
            <a:r>
              <a:rPr lang="en-US" dirty="0" smtClean="0"/>
              <a:t>If some force in addition to the electric force acts on the particle, we account for that </a:t>
            </a:r>
            <a:r>
              <a:rPr lang="en-US" dirty="0" smtClean="0"/>
              <a:t>work</a:t>
            </a:r>
            <a:endParaRPr lang="en-US" b="1" i="1" dirty="0" smtClean="0"/>
          </a:p>
        </p:txBody>
      </p:sp>
      <p:pic>
        <p:nvPicPr>
          <p:cNvPr id="14" name="Picture 13"/>
          <p:cNvPicPr>
            <a:picLocks noChangeAspect="1"/>
          </p:cNvPicPr>
          <p:nvPr/>
        </p:nvPicPr>
        <p:blipFill>
          <a:blip r:embed="rId3"/>
          <a:stretch>
            <a:fillRect/>
          </a:stretch>
        </p:blipFill>
        <p:spPr>
          <a:xfrm>
            <a:off x="3070854" y="2083965"/>
            <a:ext cx="3276191" cy="393651"/>
          </a:xfrm>
          <a:prstGeom prst="rect">
            <a:avLst/>
          </a:prstGeom>
        </p:spPr>
      </p:pic>
      <p:pic>
        <p:nvPicPr>
          <p:cNvPr id="15" name="Picture 14"/>
          <p:cNvPicPr>
            <a:picLocks noChangeAspect="1"/>
          </p:cNvPicPr>
          <p:nvPr/>
        </p:nvPicPr>
        <p:blipFill>
          <a:blip r:embed="rId4"/>
          <a:stretch>
            <a:fillRect/>
          </a:stretch>
        </p:blipFill>
        <p:spPr>
          <a:xfrm>
            <a:off x="3133805" y="3161387"/>
            <a:ext cx="3238095" cy="444444"/>
          </a:xfrm>
          <a:prstGeom prst="rect">
            <a:avLst/>
          </a:prstGeom>
        </p:spPr>
      </p:pic>
      <p:pic>
        <p:nvPicPr>
          <p:cNvPr id="16" name="Picture 15"/>
          <p:cNvPicPr>
            <a:picLocks noChangeAspect="1"/>
          </p:cNvPicPr>
          <p:nvPr/>
        </p:nvPicPr>
        <p:blipFill>
          <a:blip r:embed="rId5"/>
          <a:stretch>
            <a:fillRect/>
          </a:stretch>
        </p:blipFill>
        <p:spPr>
          <a:xfrm>
            <a:off x="3070854" y="4778711"/>
            <a:ext cx="3492064" cy="431746"/>
          </a:xfrm>
          <a:prstGeom prst="rect">
            <a:avLst/>
          </a:prstGeom>
        </p:spPr>
      </p:pic>
      <p:pic>
        <p:nvPicPr>
          <p:cNvPr id="17" name="Picture 16"/>
          <p:cNvPicPr>
            <a:picLocks noChangeAspect="1"/>
          </p:cNvPicPr>
          <p:nvPr/>
        </p:nvPicPr>
        <p:blipFill>
          <a:blip r:embed="rId6"/>
          <a:stretch>
            <a:fillRect/>
          </a:stretch>
        </p:blipFill>
        <p:spPr>
          <a:xfrm>
            <a:off x="2924804" y="6094556"/>
            <a:ext cx="3987302" cy="380952"/>
          </a:xfrm>
          <a:prstGeom prst="rect">
            <a:avLst/>
          </a:prstGeom>
        </p:spPr>
      </p:pic>
      <p:sp>
        <p:nvSpPr>
          <p:cNvPr id="8" name="Footer Placeholder 7"/>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24-2</a:t>
            </a:r>
            <a:r>
              <a:rPr lang="en-US" sz="2700" dirty="0" smtClean="0">
                <a:solidFill>
                  <a:schemeClr val="bg1"/>
                </a:solidFill>
                <a:ea typeface="Calibri" pitchFamily="1" charset="0"/>
                <a:cs typeface="Calibri" pitchFamily="1" charset="0"/>
              </a:rPr>
              <a:t>  </a:t>
            </a:r>
            <a:r>
              <a:rPr lang="en-US" sz="2700" dirty="0" err="1" smtClean="0">
                <a:solidFill>
                  <a:schemeClr val="bg1"/>
                </a:solidFill>
                <a:ea typeface="Calibri" pitchFamily="1" charset="0"/>
                <a:cs typeface="Calibri" pitchFamily="1" charset="0"/>
              </a:rPr>
              <a:t>Equipotential</a:t>
            </a:r>
            <a:r>
              <a:rPr lang="en-US" sz="2700" dirty="0" smtClean="0">
                <a:solidFill>
                  <a:schemeClr val="bg1"/>
                </a:solidFill>
                <a:ea typeface="Calibri" pitchFamily="1" charset="0"/>
                <a:cs typeface="Calibri" pitchFamily="1" charset="0"/>
              </a:rPr>
              <a:t> Surfaces and the Electric Field</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41513"/>
            <a:ext cx="4057597"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24.09 </a:t>
            </a:r>
            <a:r>
              <a:rPr lang="en-US" sz="2200" dirty="0" smtClean="0"/>
              <a:t>Identify an equipotential surface and describe how it is related to the direction of the associated electric field.</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24.10 </a:t>
            </a:r>
            <a:r>
              <a:rPr lang="en-US" sz="2200" dirty="0" smtClean="0"/>
              <a:t>Given an electric field as a function of position, calculate the change in potential </a:t>
            </a:r>
            <a:r>
              <a:rPr lang="en-US" sz="2200" i="1" dirty="0" smtClean="0"/>
              <a:t>ΔV</a:t>
            </a:r>
            <a:r>
              <a:rPr lang="en-US" sz="2200" dirty="0" smtClean="0"/>
              <a:t> from an initial point to a final point by choosing a path between the points and integrating the dot product of the field </a:t>
            </a:r>
            <a:r>
              <a:rPr lang="en-US" sz="2200" b="1" i="1" dirty="0" smtClean="0"/>
              <a:t>E </a:t>
            </a:r>
            <a:r>
              <a:rPr lang="en-US" sz="2200" dirty="0" smtClean="0"/>
              <a:t>and a length element </a:t>
            </a:r>
            <a:r>
              <a:rPr lang="en-US" sz="2200" i="1" dirty="0" smtClean="0"/>
              <a:t>d</a:t>
            </a:r>
            <a:r>
              <a:rPr lang="en-US" sz="2200" b="1" i="1" dirty="0" smtClean="0"/>
              <a:t>s</a:t>
            </a:r>
            <a:r>
              <a:rPr lang="en-US" sz="2200" dirty="0" smtClean="0"/>
              <a:t> along the path.</a:t>
            </a:r>
          </a:p>
        </p:txBody>
      </p:sp>
      <p:sp>
        <p:nvSpPr>
          <p:cNvPr id="10244" name="Rectangle 3"/>
          <p:cNvSpPr>
            <a:spLocks noGrp="1" noChangeArrowheads="1"/>
          </p:cNvSpPr>
          <p:nvPr>
            <p:ph sz="half" idx="2"/>
          </p:nvPr>
        </p:nvSpPr>
        <p:spPr>
          <a:xfrm>
            <a:off x="4650518" y="1741513"/>
            <a:ext cx="4349549" cy="4750727"/>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24.11 </a:t>
            </a:r>
            <a:r>
              <a:rPr lang="en-US" sz="2200" dirty="0" smtClean="0"/>
              <a:t>For a uniform electric field, relate the field magnitude E and the separation </a:t>
            </a:r>
            <a:r>
              <a:rPr lang="en-US" sz="2200" i="1" dirty="0" err="1" smtClean="0"/>
              <a:t>Δx</a:t>
            </a:r>
            <a:r>
              <a:rPr lang="en-US" sz="2200" i="1" dirty="0" smtClean="0"/>
              <a:t> </a:t>
            </a:r>
            <a:r>
              <a:rPr lang="en-US" sz="2200" dirty="0" smtClean="0"/>
              <a:t>and potential difference </a:t>
            </a:r>
            <a:r>
              <a:rPr lang="en-US" sz="2200" i="1" dirty="0" smtClean="0"/>
              <a:t>ΔV </a:t>
            </a:r>
            <a:r>
              <a:rPr lang="en-US" sz="2200" dirty="0" smtClean="0"/>
              <a:t>between adjacent </a:t>
            </a:r>
            <a:r>
              <a:rPr lang="en-US" sz="2200" dirty="0" err="1" smtClean="0"/>
              <a:t>equipotential</a:t>
            </a:r>
            <a:r>
              <a:rPr lang="en-US" sz="2200" dirty="0" smtClean="0"/>
              <a:t> lines.</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24.12 </a:t>
            </a:r>
            <a:r>
              <a:rPr lang="en-US" sz="2200" dirty="0" smtClean="0"/>
              <a:t>Given a graph of electric field </a:t>
            </a:r>
            <a:r>
              <a:rPr lang="en-US" sz="2200" i="1" dirty="0" smtClean="0"/>
              <a:t>E </a:t>
            </a:r>
            <a:r>
              <a:rPr lang="en-US" sz="2200" dirty="0" smtClean="0"/>
              <a:t>versus position along an axis, calculate the change in potential </a:t>
            </a:r>
            <a:r>
              <a:rPr lang="en-US" sz="2200" i="1" dirty="0" smtClean="0"/>
              <a:t>ΔV </a:t>
            </a:r>
            <a:r>
              <a:rPr lang="en-US" sz="2200" dirty="0" smtClean="0"/>
              <a:t>from an initial point to a final point by graphical integration.</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24.13 </a:t>
            </a:r>
            <a:r>
              <a:rPr lang="en-US" sz="2200" dirty="0" smtClean="0"/>
              <a:t>Explain the use of a zero-potential location</a:t>
            </a:r>
            <a:r>
              <a:rPr lang="en-US" sz="2200" dirty="0" smtClean="0"/>
              <a:t>.</a:t>
            </a:r>
            <a:endParaRPr lang="en-US" sz="22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24-2</a:t>
            </a:r>
            <a:r>
              <a:rPr lang="en-US" sz="2700" dirty="0" smtClean="0">
                <a:solidFill>
                  <a:schemeClr val="bg1"/>
                </a:solidFill>
                <a:ea typeface="Calibri" pitchFamily="1" charset="0"/>
                <a:cs typeface="Calibri" pitchFamily="1" charset="0"/>
              </a:rPr>
              <a:t>  </a:t>
            </a:r>
            <a:r>
              <a:rPr lang="en-US" sz="2700" dirty="0" err="1" smtClean="0">
                <a:solidFill>
                  <a:schemeClr val="bg1"/>
                </a:solidFill>
                <a:ea typeface="Calibri" pitchFamily="1" charset="0"/>
                <a:cs typeface="Calibri" pitchFamily="1" charset="0"/>
              </a:rPr>
              <a:t>Equipotential</a:t>
            </a:r>
            <a:r>
              <a:rPr lang="en-US" sz="2700" dirty="0" smtClean="0">
                <a:solidFill>
                  <a:schemeClr val="bg1"/>
                </a:solidFill>
                <a:ea typeface="Calibri" pitchFamily="1" charset="0"/>
                <a:cs typeface="Calibri" pitchFamily="1" charset="0"/>
              </a:rPr>
              <a:t> Surfaces and the Electric Field</a:t>
            </a:r>
            <a:endParaRPr lang="en-US" sz="2700" dirty="0">
              <a:solidFill>
                <a:schemeClr val="bg1"/>
              </a:solidFill>
              <a:ea typeface="Calibri" pitchFamily="1" charset="0"/>
              <a:cs typeface="Calibri" pitchFamily="1" charset="0"/>
            </a:endParaRPr>
          </a:p>
        </p:txBody>
      </p:sp>
      <p:sp>
        <p:nvSpPr>
          <p:cNvPr id="8" name="Rectangle 7"/>
          <p:cNvSpPr/>
          <p:nvPr/>
        </p:nvSpPr>
        <p:spPr>
          <a:xfrm>
            <a:off x="189097" y="1271963"/>
            <a:ext cx="8228160" cy="646331"/>
          </a:xfrm>
          <a:prstGeom prst="rect">
            <a:avLst/>
          </a:prstGeom>
        </p:spPr>
        <p:txBody>
          <a:bodyPr wrap="square">
            <a:spAutoFit/>
          </a:bodyPr>
          <a:lstStyle/>
          <a:p>
            <a:r>
              <a:rPr lang="en-US" dirty="0"/>
              <a:t>Adjacent points that have the same electric potential form an </a:t>
            </a:r>
            <a:r>
              <a:rPr lang="en-US" b="1" dirty="0" err="1"/>
              <a:t>equipotential</a:t>
            </a:r>
            <a:r>
              <a:rPr lang="en-US" b="1" dirty="0"/>
              <a:t> surface</a:t>
            </a:r>
            <a:r>
              <a:rPr lang="en-US" dirty="0"/>
              <a:t>, which can be either an imaginary surface or a real, physical surface.</a:t>
            </a:r>
          </a:p>
        </p:txBody>
      </p:sp>
      <p:pic>
        <p:nvPicPr>
          <p:cNvPr id="9" name="Picture 8"/>
          <p:cNvPicPr>
            <a:picLocks noChangeAspect="1"/>
          </p:cNvPicPr>
          <p:nvPr/>
        </p:nvPicPr>
        <p:blipFill>
          <a:blip r:embed="rId3"/>
          <a:stretch>
            <a:fillRect/>
          </a:stretch>
        </p:blipFill>
        <p:spPr>
          <a:xfrm>
            <a:off x="4422508" y="2079890"/>
            <a:ext cx="4721492" cy="3055480"/>
          </a:xfrm>
          <a:prstGeom prst="rect">
            <a:avLst/>
          </a:prstGeom>
        </p:spPr>
      </p:pic>
      <p:sp>
        <p:nvSpPr>
          <p:cNvPr id="10" name="Rectangle 9"/>
          <p:cNvSpPr/>
          <p:nvPr/>
        </p:nvSpPr>
        <p:spPr>
          <a:xfrm>
            <a:off x="211378" y="2192869"/>
            <a:ext cx="4091799" cy="3257328"/>
          </a:xfrm>
          <a:prstGeom prst="rect">
            <a:avLst/>
          </a:prstGeom>
        </p:spPr>
        <p:txBody>
          <a:bodyPr wrap="square">
            <a:spAutoFit/>
          </a:bodyPr>
          <a:lstStyle/>
          <a:p>
            <a:r>
              <a:rPr lang="en-US" dirty="0" smtClean="0"/>
              <a:t>Figure shows </a:t>
            </a:r>
            <a:r>
              <a:rPr lang="en-US" dirty="0"/>
              <a:t>a family of </a:t>
            </a:r>
            <a:r>
              <a:rPr lang="en-US" dirty="0" err="1"/>
              <a:t>equipotential</a:t>
            </a:r>
            <a:r>
              <a:rPr lang="en-US" dirty="0"/>
              <a:t> surfaces associated with the </a:t>
            </a:r>
            <a:r>
              <a:rPr lang="en-US" dirty="0" smtClean="0"/>
              <a:t>electric </a:t>
            </a:r>
            <a:r>
              <a:rPr lang="en-US" dirty="0"/>
              <a:t>field due to some distribution of charges. The work done by the electric field on a charged particle as the particle moves from one end to the other of </a:t>
            </a:r>
            <a:r>
              <a:rPr lang="en-US" dirty="0" smtClean="0"/>
              <a:t>paths </a:t>
            </a:r>
            <a:r>
              <a:rPr lang="en-US" b="1" dirty="0" smtClean="0"/>
              <a:t>I </a:t>
            </a:r>
            <a:r>
              <a:rPr lang="en-US" dirty="0" smtClean="0"/>
              <a:t>and </a:t>
            </a:r>
            <a:r>
              <a:rPr lang="en-US" b="1" dirty="0" smtClean="0"/>
              <a:t>II </a:t>
            </a:r>
            <a:r>
              <a:rPr lang="en-US" dirty="0" smtClean="0"/>
              <a:t>is zero because each of these paths begins and ends on the same </a:t>
            </a:r>
            <a:r>
              <a:rPr lang="en-US" dirty="0" err="1" smtClean="0"/>
              <a:t>equipotential</a:t>
            </a:r>
            <a:r>
              <a:rPr lang="en-US" dirty="0" smtClean="0"/>
              <a:t> surface and thus there is no net change in potential. The work done as the</a:t>
            </a:r>
            <a:endParaRPr lang="en-US" dirty="0"/>
          </a:p>
        </p:txBody>
      </p:sp>
      <p:sp>
        <p:nvSpPr>
          <p:cNvPr id="11" name="Rectangle 10"/>
          <p:cNvSpPr/>
          <p:nvPr/>
        </p:nvSpPr>
        <p:spPr>
          <a:xfrm>
            <a:off x="211378" y="5226863"/>
            <a:ext cx="8907461" cy="1200329"/>
          </a:xfrm>
          <a:prstGeom prst="rect">
            <a:avLst/>
          </a:prstGeom>
        </p:spPr>
        <p:txBody>
          <a:bodyPr wrap="square">
            <a:spAutoFit/>
          </a:bodyPr>
          <a:lstStyle/>
          <a:p>
            <a:r>
              <a:rPr lang="en-US" dirty="0"/>
              <a:t>charged particle moves from one end to the other of paths </a:t>
            </a:r>
            <a:r>
              <a:rPr lang="en-US" b="1" dirty="0"/>
              <a:t>III </a:t>
            </a:r>
            <a:r>
              <a:rPr lang="en-US" dirty="0"/>
              <a:t>and </a:t>
            </a:r>
            <a:r>
              <a:rPr lang="en-US" b="1" dirty="0"/>
              <a:t>IV </a:t>
            </a:r>
            <a:r>
              <a:rPr lang="en-US" dirty="0"/>
              <a:t>is not </a:t>
            </a:r>
          </a:p>
          <a:p>
            <a:r>
              <a:rPr lang="en-US" dirty="0" smtClean="0"/>
              <a:t>zero </a:t>
            </a:r>
            <a:r>
              <a:rPr lang="en-US" dirty="0"/>
              <a:t>but has the same value for both these paths because the initial and final potentials are identical for the two paths; that is, paths </a:t>
            </a:r>
            <a:r>
              <a:rPr lang="en-US" b="1" dirty="0"/>
              <a:t>III </a:t>
            </a:r>
            <a:r>
              <a:rPr lang="en-US" dirty="0"/>
              <a:t>and </a:t>
            </a:r>
            <a:r>
              <a:rPr lang="en-US" b="1" dirty="0"/>
              <a:t>IV </a:t>
            </a:r>
            <a:r>
              <a:rPr lang="en-US" dirty="0"/>
              <a:t>connect the same pair of equipotential surfaces.</a:t>
            </a:r>
          </a:p>
        </p:txBody>
      </p:sp>
      <p:sp>
        <p:nvSpPr>
          <p:cNvPr id="7" name="Footer Placeholder 6"/>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24-2</a:t>
            </a:r>
            <a:r>
              <a:rPr lang="en-US" sz="2700" dirty="0" smtClean="0">
                <a:solidFill>
                  <a:schemeClr val="bg1"/>
                </a:solidFill>
                <a:ea typeface="Calibri" pitchFamily="1" charset="0"/>
                <a:cs typeface="Calibri" pitchFamily="1" charset="0"/>
              </a:rPr>
              <a:t>  </a:t>
            </a:r>
            <a:r>
              <a:rPr lang="en-US" sz="2700" dirty="0" err="1" smtClean="0">
                <a:solidFill>
                  <a:schemeClr val="bg1"/>
                </a:solidFill>
                <a:ea typeface="Calibri" pitchFamily="1" charset="0"/>
                <a:cs typeface="Calibri" pitchFamily="1" charset="0"/>
              </a:rPr>
              <a:t>Equipotential</a:t>
            </a:r>
            <a:r>
              <a:rPr lang="en-US" sz="2700" dirty="0" smtClean="0">
                <a:solidFill>
                  <a:schemeClr val="bg1"/>
                </a:solidFill>
                <a:ea typeface="Calibri" pitchFamily="1" charset="0"/>
                <a:cs typeface="Calibri" pitchFamily="1" charset="0"/>
              </a:rPr>
              <a:t> Surfaces and the Electric Field</a:t>
            </a:r>
            <a:endParaRPr lang="en-US" sz="2700" dirty="0">
              <a:solidFill>
                <a:schemeClr val="bg1"/>
              </a:solidFill>
              <a:ea typeface="Calibri" pitchFamily="1" charset="0"/>
              <a:cs typeface="Calibri" pitchFamily="1" charset="0"/>
            </a:endParaRPr>
          </a:p>
        </p:txBody>
      </p:sp>
      <p:sp>
        <p:nvSpPr>
          <p:cNvPr id="12" name="Rectangle 11"/>
          <p:cNvSpPr/>
          <p:nvPr/>
        </p:nvSpPr>
        <p:spPr>
          <a:xfrm>
            <a:off x="456479" y="1366029"/>
            <a:ext cx="5834254" cy="4524315"/>
          </a:xfrm>
          <a:prstGeom prst="rect">
            <a:avLst/>
          </a:prstGeom>
        </p:spPr>
        <p:txBody>
          <a:bodyPr wrap="square">
            <a:spAutoFit/>
          </a:bodyPr>
          <a:lstStyle/>
          <a:p>
            <a:r>
              <a:rPr lang="en-US" dirty="0"/>
              <a:t>The electric potential difference between two points </a:t>
            </a:r>
            <a:r>
              <a:rPr lang="en-US" i="1" dirty="0" err="1"/>
              <a:t>i</a:t>
            </a:r>
            <a:r>
              <a:rPr lang="en-US" dirty="0"/>
              <a:t> and </a:t>
            </a:r>
            <a:r>
              <a:rPr lang="en-US" i="1" dirty="0" err="1"/>
              <a:t>f</a:t>
            </a:r>
            <a:r>
              <a:rPr lang="en-US" i="1" dirty="0"/>
              <a:t> </a:t>
            </a:r>
            <a:r>
              <a:rPr lang="en-US" dirty="0" smtClean="0"/>
              <a:t>is</a:t>
            </a:r>
          </a:p>
          <a:p>
            <a:r>
              <a:rPr lang="en-US" dirty="0" smtClean="0"/>
              <a:t/>
            </a:r>
            <a:br>
              <a:rPr lang="en-US" dirty="0" smtClean="0"/>
            </a:br>
            <a:endParaRPr lang="en-US" dirty="0" smtClean="0"/>
          </a:p>
          <a:p>
            <a:r>
              <a:rPr lang="en-US" dirty="0" smtClean="0"/>
              <a:t>where </a:t>
            </a:r>
            <a:r>
              <a:rPr lang="en-US" dirty="0"/>
              <a:t>the integral is taken over any path connecting the points. If the integration is difficult along any particular path</a:t>
            </a:r>
            <a:r>
              <a:rPr lang="en-US" dirty="0" smtClean="0"/>
              <a:t>, </a:t>
            </a:r>
            <a:r>
              <a:rPr lang="en-US" dirty="0"/>
              <a:t>we can choose a different path along which the integration might be easier</a:t>
            </a:r>
            <a:r>
              <a:rPr lang="en-US" dirty="0" smtClean="0"/>
              <a:t>.</a:t>
            </a:r>
          </a:p>
          <a:p>
            <a:r>
              <a:rPr lang="en-US" dirty="0"/>
              <a:t>If we choose </a:t>
            </a:r>
            <a:r>
              <a:rPr lang="en-US" i="1" dirty="0" smtClean="0"/>
              <a:t>V</a:t>
            </a:r>
            <a:r>
              <a:rPr lang="en-US" i="1" baseline="-25000" dirty="0" smtClean="0"/>
              <a:t>i </a:t>
            </a:r>
            <a:r>
              <a:rPr lang="en-US" dirty="0" smtClean="0"/>
              <a:t>= </a:t>
            </a:r>
            <a:r>
              <a:rPr lang="en-US" i="1" dirty="0"/>
              <a:t>0</a:t>
            </a:r>
            <a:r>
              <a:rPr lang="en-US" dirty="0"/>
              <a:t>, we have, for the potential at a </a:t>
            </a:r>
            <a:r>
              <a:rPr lang="en-US" dirty="0" smtClean="0"/>
              <a:t>particular </a:t>
            </a:r>
            <a:r>
              <a:rPr lang="en-US" dirty="0"/>
              <a:t>point</a:t>
            </a:r>
            <a:r>
              <a:rPr lang="en-US" dirty="0" smtClean="0"/>
              <a:t>,</a:t>
            </a:r>
          </a:p>
          <a:p>
            <a:endParaRPr lang="en-US" dirty="0" smtClean="0"/>
          </a:p>
          <a:p>
            <a:endParaRPr lang="en-US" dirty="0" smtClean="0"/>
          </a:p>
          <a:p>
            <a:endParaRPr lang="en-US" dirty="0" smtClean="0"/>
          </a:p>
          <a:p>
            <a:r>
              <a:rPr lang="en-US" dirty="0" smtClean="0"/>
              <a:t>In </a:t>
            </a:r>
            <a:r>
              <a:rPr lang="en-US" dirty="0"/>
              <a:t>a uniform field of magnitude E, the change in </a:t>
            </a:r>
            <a:r>
              <a:rPr lang="en-US" dirty="0" smtClean="0"/>
              <a:t/>
            </a:r>
            <a:br>
              <a:rPr lang="en-US" dirty="0" smtClean="0"/>
            </a:br>
            <a:r>
              <a:rPr lang="en-US" dirty="0" smtClean="0"/>
              <a:t>potential from </a:t>
            </a:r>
            <a:r>
              <a:rPr lang="en-US" dirty="0"/>
              <a:t>a higher equipotential surface to a </a:t>
            </a:r>
            <a:r>
              <a:rPr lang="en-US" dirty="0" smtClean="0"/>
              <a:t/>
            </a:r>
            <a:br>
              <a:rPr lang="en-US" dirty="0" smtClean="0"/>
            </a:br>
            <a:r>
              <a:rPr lang="en-US" dirty="0" smtClean="0"/>
              <a:t>lower </a:t>
            </a:r>
            <a:r>
              <a:rPr lang="en-US" dirty="0"/>
              <a:t>one, separated by distance</a:t>
            </a:r>
            <a:r>
              <a:rPr lang="en-US" dirty="0" smtClean="0"/>
              <a:t> </a:t>
            </a:r>
            <a:r>
              <a:rPr lang="en-US" i="1" dirty="0" err="1" smtClean="0"/>
              <a:t>Δx</a:t>
            </a:r>
            <a:r>
              <a:rPr lang="en-US" dirty="0"/>
              <a:t>, is</a:t>
            </a:r>
          </a:p>
        </p:txBody>
      </p:sp>
      <p:pic>
        <p:nvPicPr>
          <p:cNvPr id="13" name="Picture 12"/>
          <p:cNvPicPr>
            <a:picLocks noChangeAspect="1"/>
          </p:cNvPicPr>
          <p:nvPr/>
        </p:nvPicPr>
        <p:blipFill>
          <a:blip r:embed="rId3"/>
          <a:stretch>
            <a:fillRect/>
          </a:stretch>
        </p:blipFill>
        <p:spPr>
          <a:xfrm>
            <a:off x="2789435" y="1843370"/>
            <a:ext cx="2273016" cy="584127"/>
          </a:xfrm>
          <a:prstGeom prst="rect">
            <a:avLst/>
          </a:prstGeom>
        </p:spPr>
      </p:pic>
      <p:pic>
        <p:nvPicPr>
          <p:cNvPr id="15" name="Picture 14"/>
          <p:cNvPicPr>
            <a:picLocks noChangeAspect="1"/>
          </p:cNvPicPr>
          <p:nvPr/>
        </p:nvPicPr>
        <p:blipFill>
          <a:blip r:embed="rId4"/>
          <a:stretch>
            <a:fillRect/>
          </a:stretch>
        </p:blipFill>
        <p:spPr>
          <a:xfrm>
            <a:off x="2789435" y="4204486"/>
            <a:ext cx="1777778" cy="622222"/>
          </a:xfrm>
          <a:prstGeom prst="rect">
            <a:avLst/>
          </a:prstGeom>
        </p:spPr>
      </p:pic>
      <p:pic>
        <p:nvPicPr>
          <p:cNvPr id="16" name="Picture 15"/>
          <p:cNvPicPr>
            <a:picLocks noChangeAspect="1"/>
          </p:cNvPicPr>
          <p:nvPr/>
        </p:nvPicPr>
        <p:blipFill>
          <a:blip r:embed="rId5"/>
          <a:stretch>
            <a:fillRect/>
          </a:stretch>
        </p:blipFill>
        <p:spPr>
          <a:xfrm>
            <a:off x="2985196" y="6013158"/>
            <a:ext cx="1777778" cy="380952"/>
          </a:xfrm>
          <a:prstGeom prst="rect">
            <a:avLst/>
          </a:prstGeom>
        </p:spPr>
      </p:pic>
      <p:sp>
        <p:nvSpPr>
          <p:cNvPr id="18" name="Rectangle 17"/>
          <p:cNvSpPr/>
          <p:nvPr/>
        </p:nvSpPr>
        <p:spPr>
          <a:xfrm>
            <a:off x="6165964" y="3620327"/>
            <a:ext cx="3022600" cy="2308324"/>
          </a:xfrm>
          <a:prstGeom prst="rect">
            <a:avLst/>
          </a:prstGeom>
        </p:spPr>
        <p:txBody>
          <a:bodyPr wrap="square">
            <a:spAutoFit/>
          </a:bodyPr>
          <a:lstStyle/>
          <a:p>
            <a:r>
              <a:rPr lang="en-US" sz="1600" dirty="0" smtClean="0"/>
              <a:t>A test charge </a:t>
            </a:r>
            <a:r>
              <a:rPr lang="en-US" sz="1600" i="1" dirty="0" smtClean="0"/>
              <a:t>q</a:t>
            </a:r>
            <a:r>
              <a:rPr lang="en-US" sz="1600" i="1" baseline="-25000" dirty="0" smtClean="0"/>
              <a:t>0 </a:t>
            </a:r>
            <a:r>
              <a:rPr lang="en-US" sz="1600" dirty="0" smtClean="0"/>
              <a:t>moves from point </a:t>
            </a:r>
            <a:r>
              <a:rPr lang="en-US" sz="1600" i="1" dirty="0" err="1" smtClean="0"/>
              <a:t>i</a:t>
            </a:r>
            <a:r>
              <a:rPr lang="en-US" sz="1600" dirty="0" smtClean="0"/>
              <a:t> to </a:t>
            </a:r>
            <a:r>
              <a:rPr lang="en-US" sz="1600" dirty="0"/>
              <a:t>point </a:t>
            </a:r>
            <a:r>
              <a:rPr lang="en-US" sz="1600" i="1" dirty="0" err="1"/>
              <a:t>f</a:t>
            </a:r>
            <a:r>
              <a:rPr lang="en-US" sz="1600" dirty="0"/>
              <a:t> along the path shown in a </a:t>
            </a:r>
            <a:r>
              <a:rPr lang="en-US" sz="1600" dirty="0" smtClean="0"/>
              <a:t>non-uniform </a:t>
            </a:r>
            <a:r>
              <a:rPr lang="en-US" sz="1600" dirty="0"/>
              <a:t>electric field. During a displacement </a:t>
            </a:r>
            <a:r>
              <a:rPr lang="en-US" sz="1600" i="1" dirty="0" err="1" smtClean="0"/>
              <a:t>d</a:t>
            </a:r>
            <a:r>
              <a:rPr lang="en-US" sz="1600" b="1" i="1" dirty="0" err="1" smtClean="0"/>
              <a:t>s</a:t>
            </a:r>
            <a:r>
              <a:rPr lang="en-US" sz="1600" dirty="0" smtClean="0"/>
              <a:t>, an </a:t>
            </a:r>
            <a:r>
              <a:rPr lang="en-US" sz="1600" dirty="0"/>
              <a:t>electric force</a:t>
            </a:r>
            <a:r>
              <a:rPr lang="en-US" sz="1600" dirty="0" smtClean="0"/>
              <a:t> </a:t>
            </a:r>
            <a:r>
              <a:rPr lang="en-US" sz="1600" i="1" dirty="0" smtClean="0"/>
              <a:t>q</a:t>
            </a:r>
            <a:r>
              <a:rPr lang="en-US" sz="1600" i="1" baseline="-25000" dirty="0" smtClean="0"/>
              <a:t>0 </a:t>
            </a:r>
            <a:r>
              <a:rPr lang="en-US" sz="1600" b="1" i="1" dirty="0" smtClean="0"/>
              <a:t>E </a:t>
            </a:r>
            <a:r>
              <a:rPr lang="en-US" sz="1600" dirty="0"/>
              <a:t>acts on the test charge. This force points in the direction of the field line at the location of the test charge.</a:t>
            </a:r>
          </a:p>
        </p:txBody>
      </p:sp>
      <p:pic>
        <p:nvPicPr>
          <p:cNvPr id="9" name="Picture 8"/>
          <p:cNvPicPr>
            <a:picLocks noChangeAspect="1"/>
          </p:cNvPicPr>
          <p:nvPr/>
        </p:nvPicPr>
        <p:blipFill>
          <a:blip r:embed="rId6"/>
          <a:stretch>
            <a:fillRect/>
          </a:stretch>
        </p:blipFill>
        <p:spPr>
          <a:xfrm>
            <a:off x="6102597" y="1481666"/>
            <a:ext cx="2939803" cy="2119717"/>
          </a:xfrm>
          <a:prstGeom prst="rect">
            <a:avLst/>
          </a:prstGeom>
        </p:spPr>
      </p:pic>
      <p:sp>
        <p:nvSpPr>
          <p:cNvPr id="10" name="Footer Placeholder 9"/>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6481" y="273629"/>
            <a:ext cx="8228160" cy="888574"/>
          </a:xfrm>
        </p:spPr>
        <p:txBody>
          <a:bodyPr tIns="25471"/>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700" b="1" dirty="0" smtClean="0">
                <a:solidFill>
                  <a:schemeClr val="bg1"/>
                </a:solidFill>
                <a:ea typeface="Calibri" pitchFamily="1" charset="0"/>
                <a:cs typeface="Calibri" pitchFamily="1" charset="0"/>
              </a:rPr>
              <a:t>24-3</a:t>
            </a:r>
            <a:r>
              <a:rPr lang="en-US" sz="2700" dirty="0" smtClean="0">
                <a:solidFill>
                  <a:schemeClr val="bg1"/>
                </a:solidFill>
                <a:ea typeface="Calibri" pitchFamily="1" charset="0"/>
                <a:cs typeface="Calibri" pitchFamily="1" charset="0"/>
              </a:rPr>
              <a:t>  Potential due to a Charged Particle</a:t>
            </a:r>
            <a:endParaRPr lang="en-US" sz="2700" dirty="0">
              <a:solidFill>
                <a:schemeClr val="bg1"/>
              </a:solidFill>
              <a:ea typeface="Calibri" pitchFamily="1" charset="0"/>
              <a:cs typeface="Calibri" pitchFamily="1" charset="0"/>
            </a:endParaRPr>
          </a:p>
        </p:txBody>
      </p:sp>
      <p:sp>
        <p:nvSpPr>
          <p:cNvPr id="10243" name="Rectangle 2"/>
          <p:cNvSpPr>
            <a:spLocks noGrp="1" noChangeArrowheads="1"/>
          </p:cNvSpPr>
          <p:nvPr>
            <p:ph sz="half" idx="1"/>
          </p:nvPr>
        </p:nvSpPr>
        <p:spPr>
          <a:xfrm>
            <a:off x="345070" y="1707645"/>
            <a:ext cx="4194038" cy="4949799"/>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24.14</a:t>
            </a:r>
            <a:r>
              <a:rPr lang="en-US" sz="2200" dirty="0" smtClean="0"/>
              <a:t> For a given point in the electric field of a charged particle, apply the relationship between the electric potential </a:t>
            </a:r>
            <a:r>
              <a:rPr lang="en-US" sz="2200" i="1" dirty="0" smtClean="0"/>
              <a:t>V</a:t>
            </a:r>
            <a:r>
              <a:rPr lang="en-US" sz="2200" dirty="0" smtClean="0"/>
              <a:t>, the charge of the particle </a:t>
            </a:r>
            <a:r>
              <a:rPr lang="en-US" sz="2200" i="1" dirty="0" err="1" smtClean="0"/>
              <a:t>q</a:t>
            </a:r>
            <a:r>
              <a:rPr lang="en-US" sz="2200" dirty="0" smtClean="0"/>
              <a:t>, and the distance </a:t>
            </a:r>
            <a:r>
              <a:rPr lang="en-US" sz="2200" i="1" dirty="0" err="1" smtClean="0"/>
              <a:t>r</a:t>
            </a:r>
            <a:r>
              <a:rPr lang="en-US" sz="2200" dirty="0" smtClean="0"/>
              <a:t> from the particle.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24.15 </a:t>
            </a:r>
            <a:r>
              <a:rPr lang="en-US" sz="2200" dirty="0" smtClean="0"/>
              <a:t>Identify the correlation between the algebraic signs of the potential set up by a particle and the charge of the particle.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24.16 </a:t>
            </a:r>
            <a:r>
              <a:rPr lang="en-US" sz="2200" dirty="0" smtClean="0"/>
              <a:t>For points outside or on the surface of a spherically</a:t>
            </a:r>
          </a:p>
        </p:txBody>
      </p:sp>
      <p:sp>
        <p:nvSpPr>
          <p:cNvPr id="10244" name="Rectangle 3"/>
          <p:cNvSpPr>
            <a:spLocks noGrp="1" noChangeArrowheads="1"/>
          </p:cNvSpPr>
          <p:nvPr>
            <p:ph sz="half" idx="2"/>
          </p:nvPr>
        </p:nvSpPr>
        <p:spPr>
          <a:xfrm>
            <a:off x="4650518" y="1707645"/>
            <a:ext cx="4349549" cy="4907938"/>
          </a:xfrm>
        </p:spPr>
        <p:txBody>
          <a:bodyPr tIns="19267">
            <a:noAutofit/>
          </a:bodyPr>
          <a:lstStyle/>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dirty="0" smtClean="0"/>
              <a:t>	symmetric charge distribution, calculate the electric potential as if all the charge is concentrated as a particle at the center of the sphere.</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24.17</a:t>
            </a:r>
            <a:r>
              <a:rPr lang="en-US" sz="2200" dirty="0" smtClean="0"/>
              <a:t> Calculate the net potential at any given point due to several charged particles, identifying that algebraic addition is used, not vector addition.</a:t>
            </a:r>
          </a:p>
          <a:p>
            <a:pPr marL="388806" indent="-293764">
              <a:buSzPct val="45000"/>
              <a:tabLst>
                <a:tab pos="388806" algn="l"/>
                <a:tab pos="491048" algn="l"/>
                <a:tab pos="905774" algn="l"/>
                <a:tab pos="1320500" algn="l"/>
                <a:tab pos="1735226" algn="l"/>
                <a:tab pos="2149952" algn="l"/>
                <a:tab pos="2564678" algn="l"/>
                <a:tab pos="2979404" algn="l"/>
                <a:tab pos="3394131" algn="l"/>
                <a:tab pos="3808857" algn="l"/>
                <a:tab pos="4223583" algn="l"/>
                <a:tab pos="4638309" algn="l"/>
                <a:tab pos="5053035" algn="l"/>
                <a:tab pos="5467761" algn="l"/>
                <a:tab pos="5882487" algn="l"/>
                <a:tab pos="6297213" algn="l"/>
                <a:tab pos="6711939" algn="l"/>
                <a:tab pos="7126666" algn="l"/>
                <a:tab pos="7541392" algn="l"/>
                <a:tab pos="7956118" algn="l"/>
                <a:tab pos="8370844" algn="l"/>
              </a:tabLst>
            </a:pPr>
            <a:r>
              <a:rPr lang="en-US" sz="2200" b="1" dirty="0" smtClean="0"/>
              <a:t>24.18</a:t>
            </a:r>
            <a:r>
              <a:rPr lang="en-US" sz="2200" dirty="0" smtClean="0"/>
              <a:t> Draw </a:t>
            </a:r>
            <a:r>
              <a:rPr lang="en-US" sz="2200" dirty="0" err="1" smtClean="0"/>
              <a:t>equipotential</a:t>
            </a:r>
            <a:r>
              <a:rPr lang="en-US" sz="2200" dirty="0" smtClean="0"/>
              <a:t> lines for a charged particle.</a:t>
            </a:r>
            <a:endParaRPr lang="en-US" sz="2200" i="1" dirty="0" smtClean="0"/>
          </a:p>
        </p:txBody>
      </p:sp>
      <p:sp>
        <p:nvSpPr>
          <p:cNvPr id="10245" name="Text Box 4"/>
          <p:cNvSpPr txBox="1">
            <a:spLocks noChangeArrowheads="1"/>
          </p:cNvSpPr>
          <p:nvPr/>
        </p:nvSpPr>
        <p:spPr bwMode="auto">
          <a:xfrm>
            <a:off x="414720" y="1194115"/>
            <a:ext cx="8294400" cy="479571"/>
          </a:xfrm>
          <a:prstGeom prst="rect">
            <a:avLst/>
          </a:prstGeom>
          <a:noFill/>
          <a:ln w="9525">
            <a:noFill/>
            <a:round/>
            <a:headEnd/>
            <a:tailEnd/>
          </a:ln>
        </p:spPr>
        <p:txBody>
          <a:bodyPr lIns="81639" tIns="60086" rIns="81639" bIns="40820">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900" b="1" dirty="0">
                <a:solidFill>
                  <a:srgbClr val="34566E"/>
                </a:solidFill>
              </a:rPr>
              <a:t>Learning Objectives</a:t>
            </a:r>
          </a:p>
        </p:txBody>
      </p:sp>
      <p:sp>
        <p:nvSpPr>
          <p:cNvPr id="6" name="Footer Placeholder 5"/>
          <p:cNvSpPr>
            <a:spLocks noGrp="1"/>
          </p:cNvSpPr>
          <p:nvPr>
            <p:ph type="ftr" idx="11"/>
          </p:nvPr>
        </p:nvSpPr>
        <p:spPr/>
        <p:txBody>
          <a:bodyPr/>
          <a:lstStyle/>
          <a:p>
            <a:r>
              <a:rPr lang="en-US" smtClean="0"/>
              <a:t>© 2014 John Wiley &amp; Sons, Inc. All rights reserved.</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A858E2-BD7B-4C7B-9A59-F2795C3FD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E77BF0-9B61-4247-A1AE-3FAE14D0E706}">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7EF3D27-FC1A-4244-9C1D-AA0B7BBC85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Chapter_16_v1.pptx</Template>
  <TotalTime>833</TotalTime>
  <Words>3400</Words>
  <Application>Microsoft Macintosh PowerPoint</Application>
  <PresentationFormat>On-screen Show (4:3)</PresentationFormat>
  <Paragraphs>274</Paragraphs>
  <Slides>26</Slides>
  <Notes>26</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Chapter_2_sample_v1</vt:lpstr>
      <vt:lpstr>Electric Potential</vt:lpstr>
      <vt:lpstr>24-1  Electric Potential</vt:lpstr>
      <vt:lpstr>24-1  Electric Potential</vt:lpstr>
      <vt:lpstr>24-1  Electric Potential</vt:lpstr>
      <vt:lpstr>24-1  Electric Potential</vt:lpstr>
      <vt:lpstr>24-2  Equipotential Surfaces and the Electric Field</vt:lpstr>
      <vt:lpstr>24-2  Equipotential Surfaces and the Electric Field</vt:lpstr>
      <vt:lpstr>24-2  Equipotential Surfaces and the Electric Field</vt:lpstr>
      <vt:lpstr>24-3  Potential due to a Charged Particle</vt:lpstr>
      <vt:lpstr>24-3  Potential due to a Charged Particle</vt:lpstr>
      <vt:lpstr>24-3  Potential due to a Charged Particle</vt:lpstr>
      <vt:lpstr>24-4  Potential due to a Electric Dipole</vt:lpstr>
      <vt:lpstr>24-4  Potential due to a Electric Dipole</vt:lpstr>
      <vt:lpstr>24-5  Potential due to a Continuous Charge Distribution</vt:lpstr>
      <vt:lpstr>24-5  Potential due to a Continuous Charge Distribution</vt:lpstr>
      <vt:lpstr>24-5  Potential due to a Continuous Charge Distribution</vt:lpstr>
      <vt:lpstr>24-5  Potential due to a Continuous Charge Distribution</vt:lpstr>
      <vt:lpstr>24-6  Calculating the Field from the Potential</vt:lpstr>
      <vt:lpstr>24-6  Calculating the Field from the Potential</vt:lpstr>
      <vt:lpstr>24-7  Electric Potential Energy of a System of Charged Particles</vt:lpstr>
      <vt:lpstr>24-7  Electric Potential Energy of a System of Charged Particles</vt:lpstr>
      <vt:lpstr>24-8  Potential of a Charged Isolated Conductor</vt:lpstr>
      <vt:lpstr>24-8  Potential of a Charged Isolated Conductor</vt:lpstr>
      <vt:lpstr>24-8  Potential of a Charged Isolated Conductor</vt:lpstr>
      <vt:lpstr>24  Summary</vt:lpstr>
      <vt:lpstr>24  Summary</vt:lpstr>
    </vt:vector>
  </TitlesOfParts>
  <Company>Lehigh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Potential</dc:title>
  <dc:creator>Abhishesh Regmi</dc:creator>
  <cp:lastModifiedBy>Sumanas</cp:lastModifiedBy>
  <cp:revision>17</cp:revision>
  <dcterms:created xsi:type="dcterms:W3CDTF">2013-03-07T21:58:30Z</dcterms:created>
  <dcterms:modified xsi:type="dcterms:W3CDTF">2013-03-07T22:22:53Z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0x0101002F6463EF5D872347A7BF5761BB9BB3CC</vt:lpwstr>
  </property>
</Properties>
</file>