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4"/>
  </p:sldMasterIdLst>
  <p:notesMasterIdLst>
    <p:notesMasterId r:id="rId27"/>
  </p:notesMasterIdLst>
  <p:handoutMasterIdLst>
    <p:handoutMasterId r:id="rId28"/>
  </p:handoutMasterIdLst>
  <p:sldIdLst>
    <p:sldId id="256" r:id="rId5"/>
    <p:sldId id="257" r:id="rId6"/>
    <p:sldId id="258" r:id="rId7"/>
    <p:sldId id="259" r:id="rId8"/>
    <p:sldId id="261" r:id="rId9"/>
    <p:sldId id="262" r:id="rId10"/>
    <p:sldId id="26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8743" autoAdjust="0"/>
    <p:restoredTop sz="94660"/>
  </p:normalViewPr>
  <p:slideViewPr>
    <p:cSldViewPr snapToGrid="0">
      <p:cViewPr>
        <p:scale>
          <a:sx n="144" d="100"/>
          <a:sy n="144" d="100"/>
        </p:scale>
        <p:origin x="-1688" y="-4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69B5F7-A186-444B-800B-A00E19B0059D}" type="datetimeFigureOut">
              <a:rPr lang="en-US" smtClean="0"/>
              <a:t>3/7/13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295E6-0286-DE41-A4BB-7538DFD5D869}"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CFBBD-D023-2645-8647-F203CE65766E}" type="datetimeFigureOut">
              <a:rPr lang="en-US" smtClean="0"/>
              <a:pPr/>
              <a:t>3/7/13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F34FA-5BE1-CB41-BB4C-A6D23FA83301}"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18366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r>
              <a:rPr lang="en-US" dirty="0" smtClean="0">
                <a:latin typeface="Times New Roman" pitchFamily="1" charset="0"/>
              </a:rPr>
              <a:t>3</a:t>
            </a:r>
            <a:endParaRPr lang="en-US" dirty="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7C2339FE-423A-E742-96D7-81339CE478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8" name="Rectangle 7"/>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9" name="Rectangle 8"/>
          <p:cNvSpPr>
            <a:spLocks noGrp="1" noChangeArrowheads="1"/>
          </p:cNvSpPr>
          <p:nvPr>
            <p:ph type="sldNum" idx="12"/>
          </p:nvPr>
        </p:nvSpPr>
        <p:spPr>
          <a:xfrm>
            <a:off x="6554880" y="6247376"/>
            <a:ext cx="2125440" cy="468050"/>
          </a:xfrm>
          <a:prstGeom prst="rect">
            <a:avLst/>
          </a:prstGeom>
        </p:spPr>
        <p:txBody>
          <a:bodyPr/>
          <a:lstStyle>
            <a:lvl1pPr>
              <a:defRPr/>
            </a:lvl1pPr>
          </a:lstStyle>
          <a:p>
            <a:fld id="{7C2339FE-423A-E742-96D7-81339CE478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7C2339FE-423A-E742-96D7-81339CE478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7C2339FE-423A-E742-96D7-81339CE478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9"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7C2339FE-423A-E742-96D7-81339CE478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7C2339FE-423A-E742-96D7-81339CE478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7C2339FE-423A-E742-96D7-81339CE478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5" name="Rectangle 4"/>
          <p:cNvSpPr>
            <a:spLocks noGrp="1" noChangeArrowheads="1"/>
          </p:cNvSpPr>
          <p:nvPr>
            <p:ph type="ftr" idx="11"/>
          </p:nvPr>
        </p:nvSpPr>
        <p:spPr/>
        <p:txBody>
          <a:bodyPr/>
          <a:lstStyle>
            <a:lvl1pPr>
              <a:defRPr>
                <a:solidFill>
                  <a:srgbClr val="FFFFFF"/>
                </a:solidFill>
              </a:defRPr>
            </a:lvl1pPr>
          </a:lstStyle>
          <a:p>
            <a:pPr>
              <a:defRPr/>
            </a:pPr>
            <a:r>
              <a:rPr lang="en-US" smtClean="0"/>
              <a:t>© 2014 John Wiley &amp; Sons, Inc.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1655346" y="6492240"/>
            <a:ext cx="5833308" cy="36576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Tx/>
              <a:buFontTx/>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100">
                <a:solidFill>
                  <a:schemeClr val="bg1">
                    <a:lumMod val="50000"/>
                  </a:schemeClr>
                </a:solidFill>
                <a:latin typeface="Arial" charset="0"/>
                <a:ea typeface="+mn-ea"/>
                <a:cs typeface="+mn-cs"/>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Gauss’ Law</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23</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halliday_10e_fig_23_08.jpg"/>
          <p:cNvPicPr>
            <a:picLocks noChangeAspect="1"/>
          </p:cNvPicPr>
          <p:nvPr/>
        </p:nvPicPr>
        <p:blipFill>
          <a:blip r:embed="rId3"/>
          <a:stretch>
            <a:fillRect/>
          </a:stretch>
        </p:blipFill>
        <p:spPr>
          <a:xfrm>
            <a:off x="6284260" y="1513760"/>
            <a:ext cx="2694367" cy="4904354"/>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23-2</a:t>
            </a:r>
            <a:r>
              <a:rPr lang="en-US" sz="2700" dirty="0" smtClean="0">
                <a:solidFill>
                  <a:schemeClr val="bg1"/>
                </a:solidFill>
                <a:ea typeface="Calibri" pitchFamily="1" charset="0"/>
                <a:cs typeface="Calibri" pitchFamily="1" charset="0"/>
              </a:rPr>
              <a:t>  Gauss’ Law</a:t>
            </a:r>
            <a:endParaRPr lang="en-US" sz="2700" dirty="0">
              <a:solidFill>
                <a:schemeClr val="bg1"/>
              </a:solidFill>
              <a:ea typeface="Calibri" pitchFamily="1" charset="0"/>
              <a:cs typeface="Calibri" pitchFamily="1" charset="0"/>
            </a:endParaRPr>
          </a:p>
        </p:txBody>
      </p:sp>
      <p:sp>
        <p:nvSpPr>
          <p:cNvPr id="10" name="Rectangle 9"/>
          <p:cNvSpPr/>
          <p:nvPr/>
        </p:nvSpPr>
        <p:spPr>
          <a:xfrm>
            <a:off x="422152" y="1344147"/>
            <a:ext cx="5292848" cy="2862323"/>
          </a:xfrm>
          <a:prstGeom prst="rect">
            <a:avLst/>
          </a:prstGeom>
        </p:spPr>
        <p:txBody>
          <a:bodyPr wrap="square">
            <a:spAutoFit/>
          </a:bodyPr>
          <a:lstStyle/>
          <a:p>
            <a:r>
              <a:rPr lang="en-US" b="1" dirty="0"/>
              <a:t>Surface S1</a:t>
            </a:r>
            <a:r>
              <a:rPr lang="en-US" dirty="0"/>
              <a:t>.The electric field is outward for all points on this surface. Thus, </a:t>
            </a:r>
            <a:r>
              <a:rPr lang="en-US" dirty="0" smtClean="0"/>
              <a:t>the flux </a:t>
            </a:r>
            <a:r>
              <a:rPr lang="en-US" dirty="0"/>
              <a:t>of the electric field through this surface is positive, and so is the net charge within the surface, as Gauss’ law </a:t>
            </a:r>
            <a:r>
              <a:rPr lang="en-US" dirty="0" smtClean="0"/>
              <a:t>requires</a:t>
            </a:r>
          </a:p>
          <a:p>
            <a:endParaRPr lang="en-US" b="1" dirty="0" smtClean="0"/>
          </a:p>
          <a:p>
            <a:r>
              <a:rPr lang="en-US" b="1" dirty="0" smtClean="0"/>
              <a:t>Surface </a:t>
            </a:r>
            <a:r>
              <a:rPr lang="en-US" b="1" dirty="0"/>
              <a:t>S2</a:t>
            </a:r>
            <a:r>
              <a:rPr lang="en-US" dirty="0"/>
              <a:t>.The electric field is inward for all points on this surface. Thus, the flux of the electric field through this surface is negative and so is the enclosed charge, as Gauss’ law requires</a:t>
            </a:r>
            <a:r>
              <a:rPr lang="en-US" dirty="0" smtClean="0"/>
              <a:t>.</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
        <p:nvSpPr>
          <p:cNvPr id="11" name="Rectangle 10"/>
          <p:cNvSpPr/>
          <p:nvPr/>
        </p:nvSpPr>
        <p:spPr>
          <a:xfrm>
            <a:off x="456481" y="5486400"/>
            <a:ext cx="5673329" cy="830997"/>
          </a:xfrm>
          <a:prstGeom prst="rect">
            <a:avLst/>
          </a:prstGeom>
        </p:spPr>
        <p:txBody>
          <a:bodyPr wrap="square">
            <a:spAutoFit/>
          </a:bodyPr>
          <a:lstStyle/>
          <a:p>
            <a:r>
              <a:rPr lang="en-US" sz="1600" dirty="0" smtClean="0"/>
              <a:t>Two charges, equal in magnitude </a:t>
            </a:r>
            <a:r>
              <a:rPr lang="en-US" sz="1600" dirty="0"/>
              <a:t>but opposite in sign, and the field lines that represent their net electric field. Four Gaussian surfaces are shown in cross </a:t>
            </a:r>
            <a:r>
              <a:rPr lang="en-US" sz="1600" dirty="0" smtClean="0"/>
              <a:t>section</a:t>
            </a:r>
            <a:r>
              <a:rPr lang="en-US" sz="16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23-2</a:t>
            </a:r>
            <a:r>
              <a:rPr lang="en-US" sz="2700" dirty="0" smtClean="0">
                <a:solidFill>
                  <a:schemeClr val="bg1"/>
                </a:solidFill>
                <a:ea typeface="Calibri" pitchFamily="1" charset="0"/>
                <a:cs typeface="Calibri" pitchFamily="1" charset="0"/>
              </a:rPr>
              <a:t>  Gauss’ Law</a:t>
            </a:r>
            <a:endParaRPr lang="en-US" sz="2700" dirty="0">
              <a:solidFill>
                <a:schemeClr val="bg1"/>
              </a:solidFill>
              <a:ea typeface="Calibri" pitchFamily="1" charset="0"/>
              <a:cs typeface="Calibri" pitchFamily="1" charset="0"/>
            </a:endParaRPr>
          </a:p>
        </p:txBody>
      </p:sp>
      <p:sp>
        <p:nvSpPr>
          <p:cNvPr id="7" name="Rectangle 6"/>
          <p:cNvSpPr/>
          <p:nvPr/>
        </p:nvSpPr>
        <p:spPr>
          <a:xfrm>
            <a:off x="422152" y="1344147"/>
            <a:ext cx="5292848" cy="3970318"/>
          </a:xfrm>
          <a:prstGeom prst="rect">
            <a:avLst/>
          </a:prstGeom>
        </p:spPr>
        <p:txBody>
          <a:bodyPr wrap="square">
            <a:spAutoFit/>
          </a:bodyPr>
          <a:lstStyle/>
          <a:p>
            <a:r>
              <a:rPr lang="en-US" b="1" dirty="0" smtClean="0"/>
              <a:t>Surface S3</a:t>
            </a:r>
            <a:r>
              <a:rPr lang="en-US" dirty="0" smtClean="0"/>
              <a:t>.This surface encloses no charge, and thus </a:t>
            </a:r>
            <a:r>
              <a:rPr lang="en-US" i="1" dirty="0" err="1" smtClean="0"/>
              <a:t>q</a:t>
            </a:r>
            <a:r>
              <a:rPr lang="en-US" i="1" baseline="-25000" dirty="0" err="1" smtClean="0"/>
              <a:t>enc</a:t>
            </a:r>
            <a:r>
              <a:rPr lang="en-US" dirty="0" smtClean="0"/>
              <a:t> = 0. Gauss’ law requires that the net flux of the electric field through this surface be zero. That is reasonable because all the field lines pass entirely through the surface, entering it at the top and leaving at the bottom.</a:t>
            </a:r>
          </a:p>
          <a:p>
            <a:endParaRPr lang="en-US" b="1" dirty="0" smtClean="0"/>
          </a:p>
          <a:p>
            <a:r>
              <a:rPr lang="en-US" b="1" dirty="0" smtClean="0"/>
              <a:t>Surface S4</a:t>
            </a:r>
            <a:r>
              <a:rPr lang="en-US" dirty="0" smtClean="0"/>
              <a:t>.This surface encloses no net charge, because the enclosed positive and negative charges have equal magnitudes. Gauss’ law requires that the net flux of the electric field through this surface be zero. That is reasonable because there are as many field lines leaving surface S4 as entering it.</a:t>
            </a:r>
            <a:endParaRPr lang="en-US" dirty="0"/>
          </a:p>
        </p:txBody>
      </p:sp>
      <p:sp>
        <p:nvSpPr>
          <p:cNvPr id="9" name="Footer Placeholder 8"/>
          <p:cNvSpPr>
            <a:spLocks noGrp="1"/>
          </p:cNvSpPr>
          <p:nvPr>
            <p:ph type="ftr" idx="11"/>
          </p:nvPr>
        </p:nvSpPr>
        <p:spPr/>
        <p:txBody>
          <a:bodyPr/>
          <a:lstStyle/>
          <a:p>
            <a:r>
              <a:rPr lang="en-US" smtClean="0"/>
              <a:t>© 2014 John Wiley &amp; Sons, Inc. All rights reserved.</a:t>
            </a:r>
            <a:endParaRPr lang="en-US"/>
          </a:p>
        </p:txBody>
      </p:sp>
      <p:pic>
        <p:nvPicPr>
          <p:cNvPr id="10" name="Picture 9" descr="halliday_10e_fig_23_08.jpg"/>
          <p:cNvPicPr>
            <a:picLocks noChangeAspect="1"/>
          </p:cNvPicPr>
          <p:nvPr/>
        </p:nvPicPr>
        <p:blipFill>
          <a:blip r:embed="rId3"/>
          <a:stretch>
            <a:fillRect/>
          </a:stretch>
        </p:blipFill>
        <p:spPr>
          <a:xfrm>
            <a:off x="6284260" y="1513760"/>
            <a:ext cx="2694367" cy="4904354"/>
          </a:xfrm>
          <a:prstGeom prst="rect">
            <a:avLst/>
          </a:prstGeom>
        </p:spPr>
      </p:pic>
      <p:sp>
        <p:nvSpPr>
          <p:cNvPr id="11" name="Rectangle 10"/>
          <p:cNvSpPr/>
          <p:nvPr/>
        </p:nvSpPr>
        <p:spPr>
          <a:xfrm>
            <a:off x="456481" y="5486400"/>
            <a:ext cx="5673329" cy="830997"/>
          </a:xfrm>
          <a:prstGeom prst="rect">
            <a:avLst/>
          </a:prstGeom>
        </p:spPr>
        <p:txBody>
          <a:bodyPr wrap="square">
            <a:spAutoFit/>
          </a:bodyPr>
          <a:lstStyle/>
          <a:p>
            <a:r>
              <a:rPr lang="en-US" sz="1600" dirty="0" smtClean="0"/>
              <a:t>Two charges, equal in magnitude </a:t>
            </a:r>
            <a:r>
              <a:rPr lang="en-US" sz="1600" dirty="0"/>
              <a:t>but opposite in sign, and the field lines that represent their net electric field. Four Gaussian surfaces are shown in cross </a:t>
            </a:r>
            <a:r>
              <a:rPr lang="en-US" sz="1600" dirty="0" smtClean="0"/>
              <a:t>section</a:t>
            </a:r>
            <a:r>
              <a:rPr lang="en-US" sz="16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23-3</a:t>
            </a:r>
            <a:r>
              <a:rPr lang="en-US" sz="2700" dirty="0" smtClean="0">
                <a:solidFill>
                  <a:schemeClr val="bg1"/>
                </a:solidFill>
                <a:ea typeface="Calibri" pitchFamily="1" charset="0"/>
                <a:cs typeface="Calibri" pitchFamily="1" charset="0"/>
              </a:rPr>
              <a:t>  A Charged Isolated Conductor </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121938" y="1856718"/>
            <a:ext cx="4111599" cy="473314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23.14</a:t>
            </a:r>
            <a:r>
              <a:rPr lang="en-US" sz="2100" dirty="0" smtClean="0"/>
              <a:t> Apply the relationship between surface charge density </a:t>
            </a:r>
            <a:r>
              <a:rPr lang="en-US" sz="2100" i="1" dirty="0" err="1" smtClean="0"/>
              <a:t>σ</a:t>
            </a:r>
            <a:r>
              <a:rPr lang="en-US" sz="2100" dirty="0" smtClean="0"/>
              <a:t> and the area over which the charge is uniformly spread.</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23.15</a:t>
            </a:r>
            <a:r>
              <a:rPr lang="en-US" sz="2100" dirty="0" smtClean="0"/>
              <a:t> Identify that if excess charge (positive or negative) is placed on an isolated conductor, that charge moves to the surface and none is in the interior.</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23.16</a:t>
            </a:r>
            <a:r>
              <a:rPr lang="en-US" sz="2100" dirty="0" smtClean="0"/>
              <a:t> Identify the value of the electric field inside an isolated conductor.</a:t>
            </a:r>
          </a:p>
        </p:txBody>
      </p:sp>
      <p:sp>
        <p:nvSpPr>
          <p:cNvPr id="10244" name="Rectangle 3"/>
          <p:cNvSpPr>
            <a:spLocks noGrp="1" noChangeArrowheads="1"/>
          </p:cNvSpPr>
          <p:nvPr>
            <p:ph sz="half" idx="2"/>
          </p:nvPr>
        </p:nvSpPr>
        <p:spPr>
          <a:xfrm>
            <a:off x="4286457" y="1333687"/>
            <a:ext cx="4648071" cy="528405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23.17</a:t>
            </a:r>
            <a:r>
              <a:rPr lang="en-US" sz="2100" dirty="0" smtClean="0"/>
              <a:t> For a conductor with a cavity that contains a charged object, determine the charge on the cavity wall and on the external surface.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23.18</a:t>
            </a:r>
            <a:r>
              <a:rPr lang="en-US" sz="2100" dirty="0" smtClean="0"/>
              <a:t> Explain how Gauss’ law is used to find the electric field magnitude </a:t>
            </a:r>
            <a:r>
              <a:rPr lang="en-US" sz="2100" b="1" i="1" dirty="0" smtClean="0"/>
              <a:t>E</a:t>
            </a:r>
            <a:r>
              <a:rPr lang="en-US" sz="2100" i="1" dirty="0" smtClean="0"/>
              <a:t> </a:t>
            </a:r>
            <a:r>
              <a:rPr lang="en-US" sz="2100" dirty="0" smtClean="0"/>
              <a:t>near an isolated conducting surface with a uniform surface charge density </a:t>
            </a:r>
            <a:r>
              <a:rPr lang="en-US" sz="2100" i="1" dirty="0" err="1" smtClean="0"/>
              <a:t>σ</a:t>
            </a:r>
            <a:r>
              <a:rPr lang="en-US" sz="2100" dirty="0" smtClean="0"/>
              <a:t>.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23.19 </a:t>
            </a:r>
            <a:r>
              <a:rPr lang="en-US" sz="2100" dirty="0" smtClean="0"/>
              <a:t>For a uniformly charged conducting surface, apply the relationship between the charge density </a:t>
            </a:r>
            <a:r>
              <a:rPr lang="en-US" sz="2100" i="1" dirty="0" err="1" smtClean="0"/>
              <a:t>σ</a:t>
            </a:r>
            <a:r>
              <a:rPr lang="en-US" sz="2100" i="1" dirty="0" smtClean="0"/>
              <a:t> </a:t>
            </a:r>
            <a:r>
              <a:rPr lang="en-US" sz="2100" dirty="0" smtClean="0"/>
              <a:t>and the electric field magnitude </a:t>
            </a:r>
            <a:r>
              <a:rPr lang="en-US" sz="2100" b="1" i="1" dirty="0" smtClean="0"/>
              <a:t>E</a:t>
            </a:r>
            <a:r>
              <a:rPr lang="en-US" sz="2100" i="1" dirty="0" smtClean="0"/>
              <a:t> </a:t>
            </a:r>
            <a:r>
              <a:rPr lang="en-US" sz="2100" dirty="0" smtClean="0"/>
              <a:t>at points near the conductor, and identify the direction of the field vectors.</a:t>
            </a:r>
            <a:endParaRPr lang="en-US" sz="2100" i="1" dirty="0" smtClean="0"/>
          </a:p>
        </p:txBody>
      </p:sp>
      <p:sp>
        <p:nvSpPr>
          <p:cNvPr id="10245" name="Text Box 4"/>
          <p:cNvSpPr txBox="1">
            <a:spLocks noChangeArrowheads="1"/>
          </p:cNvSpPr>
          <p:nvPr/>
        </p:nvSpPr>
        <p:spPr bwMode="auto">
          <a:xfrm>
            <a:off x="414720" y="1207692"/>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23-3</a:t>
            </a:r>
            <a:r>
              <a:rPr lang="en-US" sz="2700" dirty="0" smtClean="0">
                <a:solidFill>
                  <a:schemeClr val="bg1"/>
                </a:solidFill>
                <a:ea typeface="Calibri" pitchFamily="1" charset="0"/>
                <a:cs typeface="Calibri" pitchFamily="1" charset="0"/>
              </a:rPr>
              <a:t>  A Charged Isolated Conductor </a:t>
            </a:r>
            <a:endParaRPr lang="en-US" sz="2700" dirty="0">
              <a:solidFill>
                <a:schemeClr val="bg1"/>
              </a:solidFill>
              <a:ea typeface="Calibri" pitchFamily="1" charset="0"/>
              <a:cs typeface="Calibri" pitchFamily="1" charset="0"/>
            </a:endParaRPr>
          </a:p>
        </p:txBody>
      </p:sp>
      <p:pic>
        <p:nvPicPr>
          <p:cNvPr id="8" name="Picture 7"/>
          <p:cNvPicPr>
            <a:picLocks noChangeAspect="1"/>
          </p:cNvPicPr>
          <p:nvPr/>
        </p:nvPicPr>
        <p:blipFill>
          <a:blip r:embed="rId3"/>
          <a:stretch>
            <a:fillRect/>
          </a:stretch>
        </p:blipFill>
        <p:spPr>
          <a:xfrm>
            <a:off x="566655" y="1323812"/>
            <a:ext cx="7636187" cy="1210615"/>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6014904" y="2407631"/>
            <a:ext cx="2938884" cy="4182424"/>
          </a:xfrm>
          <a:prstGeom prst="rect">
            <a:avLst/>
          </a:prstGeom>
        </p:spPr>
      </p:pic>
      <p:sp>
        <p:nvSpPr>
          <p:cNvPr id="10" name="Rectangle 9"/>
          <p:cNvSpPr/>
          <p:nvPr/>
        </p:nvSpPr>
        <p:spPr>
          <a:xfrm>
            <a:off x="456481" y="3466540"/>
            <a:ext cx="5563319" cy="2862323"/>
          </a:xfrm>
          <a:prstGeom prst="rect">
            <a:avLst/>
          </a:prstGeom>
        </p:spPr>
        <p:txBody>
          <a:bodyPr wrap="square">
            <a:spAutoFit/>
          </a:bodyPr>
          <a:lstStyle/>
          <a:p>
            <a:pPr marL="342900" indent="-342900">
              <a:buAutoNum type="alphaLcParenBoth"/>
            </a:pPr>
            <a:r>
              <a:rPr lang="en-US" dirty="0" smtClean="0"/>
              <a:t>Perspective </a:t>
            </a:r>
            <a:r>
              <a:rPr lang="en-US" dirty="0"/>
              <a:t>view</a:t>
            </a:r>
            <a:r>
              <a:rPr lang="en-US" dirty="0" smtClean="0"/>
              <a:t>  </a:t>
            </a:r>
          </a:p>
          <a:p>
            <a:pPr marL="342900" indent="-342900">
              <a:buAutoNum type="alphaLcParenBoth"/>
            </a:pPr>
            <a:endParaRPr lang="en-US" dirty="0" smtClean="0"/>
          </a:p>
          <a:p>
            <a:pPr marL="342900" indent="-342900">
              <a:buAutoNum type="alphaLcParenBoth"/>
            </a:pPr>
            <a:r>
              <a:rPr lang="en-US" dirty="0" smtClean="0"/>
              <a:t>Side </a:t>
            </a:r>
            <a:r>
              <a:rPr lang="en-US" dirty="0"/>
              <a:t>view of a tiny portion of a large, isolated conductor with excess positive charge on its surface. A (closed) cylindrical Gaussian surface, embedded perpendicularly in the conductor, encloses some of the charge. Electric field lines pierce the external end cap of the cylinder, but not the internal end cap. The external end cap has area </a:t>
            </a:r>
            <a:r>
              <a:rPr lang="en-US" i="1" dirty="0"/>
              <a:t>A </a:t>
            </a:r>
            <a:r>
              <a:rPr lang="en-US" dirty="0"/>
              <a:t>and </a:t>
            </a:r>
            <a:r>
              <a:rPr lang="en-US" dirty="0" smtClean="0"/>
              <a:t>area vector </a:t>
            </a:r>
            <a:r>
              <a:rPr lang="en-US" b="1" i="1" dirty="0" smtClean="0"/>
              <a:t>A</a:t>
            </a:r>
            <a:r>
              <a:rPr lang="en-US" dirty="0" smtClean="0"/>
              <a:t>.</a:t>
            </a:r>
            <a:endParaRPr lang="en-US" dirty="0"/>
          </a:p>
        </p:txBody>
      </p:sp>
      <p:pic>
        <p:nvPicPr>
          <p:cNvPr id="11" name="Picture 10"/>
          <p:cNvPicPr>
            <a:picLocks noChangeAspect="1"/>
          </p:cNvPicPr>
          <p:nvPr/>
        </p:nvPicPr>
        <p:blipFill>
          <a:blip r:embed="rId5"/>
          <a:stretch>
            <a:fillRect/>
          </a:stretch>
        </p:blipFill>
        <p:spPr>
          <a:xfrm>
            <a:off x="1262713" y="2534427"/>
            <a:ext cx="4105672" cy="745103"/>
          </a:xfrm>
          <a:prstGeom prst="rect">
            <a:avLst/>
          </a:prstGeom>
        </p:spPr>
      </p:pic>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23-4</a:t>
            </a:r>
            <a:r>
              <a:rPr lang="en-US" sz="2700" dirty="0" smtClean="0">
                <a:solidFill>
                  <a:schemeClr val="bg1"/>
                </a:solidFill>
                <a:ea typeface="Calibri" pitchFamily="1" charset="0"/>
                <a:cs typeface="Calibri" pitchFamily="1" charset="0"/>
              </a:rPr>
              <a:t>  Applying Gauss’ Law: Cylindrical Symmetry </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121938" y="1856718"/>
            <a:ext cx="4194038" cy="473314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23.20 </a:t>
            </a:r>
            <a:r>
              <a:rPr lang="en-US" sz="2200" dirty="0" smtClean="0"/>
              <a:t>Explain how Gauss’ law is used to derive the electric field magnitude outside a line of charge or a cylindrical surface (such as a plastic rod) with a uniform linear charge density </a:t>
            </a:r>
            <a:r>
              <a:rPr lang="en-US" sz="2200" i="1" dirty="0" err="1" smtClean="0"/>
              <a:t>λ</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23.21</a:t>
            </a:r>
            <a:r>
              <a:rPr lang="en-US" sz="2200" dirty="0" smtClean="0"/>
              <a:t> Apply the relationship between linear charge density </a:t>
            </a:r>
            <a:r>
              <a:rPr lang="en-US" sz="2200" i="1" dirty="0" err="1" smtClean="0"/>
              <a:t>λ</a:t>
            </a:r>
            <a:r>
              <a:rPr lang="en-US" sz="2200" dirty="0" smtClean="0"/>
              <a:t> on a cylindrical surface and the electric field magnitude </a:t>
            </a:r>
            <a:r>
              <a:rPr lang="en-US" sz="2200" i="1" dirty="0" smtClean="0"/>
              <a:t>E</a:t>
            </a:r>
            <a:r>
              <a:rPr lang="en-US" sz="2200" dirty="0" smtClean="0"/>
              <a:t> at radial distance </a:t>
            </a:r>
            <a:r>
              <a:rPr lang="en-US" sz="2200" i="1" dirty="0" err="1" smtClean="0"/>
              <a:t>r</a:t>
            </a:r>
            <a:r>
              <a:rPr lang="en-US" sz="2200" i="1" dirty="0" smtClean="0"/>
              <a:t> </a:t>
            </a:r>
            <a:r>
              <a:rPr lang="en-US" sz="2200" dirty="0" smtClean="0"/>
              <a:t>from the central axis</a:t>
            </a:r>
            <a:r>
              <a:rPr lang="en-US" sz="2200" dirty="0" smtClean="0"/>
              <a:t>.</a:t>
            </a:r>
            <a:endParaRPr lang="en-US" sz="2200" dirty="0" smtClean="0"/>
          </a:p>
        </p:txBody>
      </p:sp>
      <p:sp>
        <p:nvSpPr>
          <p:cNvPr id="10244" name="Rectangle 3"/>
          <p:cNvSpPr>
            <a:spLocks noGrp="1" noChangeArrowheads="1"/>
          </p:cNvSpPr>
          <p:nvPr>
            <p:ph sz="half" idx="2"/>
          </p:nvPr>
        </p:nvSpPr>
        <p:spPr>
          <a:xfrm>
            <a:off x="4630432" y="1856718"/>
            <a:ext cx="4330556" cy="299090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23.22</a:t>
            </a:r>
            <a:r>
              <a:rPr lang="en-US" sz="2200" dirty="0" smtClean="0"/>
              <a:t> Explain how Gauss’ law can be used to find the electric field magnitude inside a cylindrical non-conducting surface (such as a plastic rod) with a uniform volume charge density </a:t>
            </a:r>
            <a:r>
              <a:rPr lang="en-US" sz="2200" i="1" dirty="0" err="1" smtClean="0"/>
              <a:t>ρ</a:t>
            </a:r>
            <a:r>
              <a:rPr lang="en-US" sz="2200" dirty="0" smtClean="0"/>
              <a:t>.</a:t>
            </a:r>
            <a:endParaRPr lang="en-US" sz="2200" i="1" dirty="0" smtClean="0"/>
          </a:p>
        </p:txBody>
      </p:sp>
      <p:sp>
        <p:nvSpPr>
          <p:cNvPr id="10245" name="Text Box 4"/>
          <p:cNvSpPr txBox="1">
            <a:spLocks noChangeArrowheads="1"/>
          </p:cNvSpPr>
          <p:nvPr/>
        </p:nvSpPr>
        <p:spPr bwMode="auto">
          <a:xfrm>
            <a:off x="414720" y="1207692"/>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23-4</a:t>
            </a:r>
            <a:r>
              <a:rPr lang="en-US" sz="2700" dirty="0" smtClean="0">
                <a:solidFill>
                  <a:schemeClr val="bg1"/>
                </a:solidFill>
                <a:ea typeface="Calibri" pitchFamily="1" charset="0"/>
                <a:cs typeface="Calibri" pitchFamily="1" charset="0"/>
              </a:rPr>
              <a:t>  Applying Gauss’ Law: Cylindrical Symmetry </a:t>
            </a:r>
            <a:endParaRPr lang="en-US" sz="2700" dirty="0">
              <a:solidFill>
                <a:schemeClr val="bg1"/>
              </a:solidFill>
              <a:ea typeface="Calibri" pitchFamily="1" charset="0"/>
              <a:cs typeface="Calibri" pitchFamily="1" charset="0"/>
            </a:endParaRPr>
          </a:p>
        </p:txBody>
      </p:sp>
      <p:pic>
        <p:nvPicPr>
          <p:cNvPr id="8" name="Picture 7"/>
          <p:cNvPicPr>
            <a:picLocks noChangeAspect="1"/>
          </p:cNvPicPr>
          <p:nvPr/>
        </p:nvPicPr>
        <p:blipFill>
          <a:blip r:embed="rId3"/>
          <a:stretch>
            <a:fillRect/>
          </a:stretch>
        </p:blipFill>
        <p:spPr>
          <a:xfrm>
            <a:off x="6091096" y="1409468"/>
            <a:ext cx="2734950" cy="3176496"/>
          </a:xfrm>
          <a:prstGeom prst="rect">
            <a:avLst/>
          </a:prstGeom>
        </p:spPr>
      </p:pic>
      <p:sp>
        <p:nvSpPr>
          <p:cNvPr id="9" name="Rectangle 8"/>
          <p:cNvSpPr/>
          <p:nvPr/>
        </p:nvSpPr>
        <p:spPr>
          <a:xfrm>
            <a:off x="368281" y="1674146"/>
            <a:ext cx="5708609" cy="3416320"/>
          </a:xfrm>
          <a:prstGeom prst="rect">
            <a:avLst/>
          </a:prstGeom>
        </p:spPr>
        <p:txBody>
          <a:bodyPr wrap="square">
            <a:spAutoFit/>
          </a:bodyPr>
          <a:lstStyle/>
          <a:p>
            <a:r>
              <a:rPr lang="en-US" dirty="0"/>
              <a:t>Figure</a:t>
            </a:r>
            <a:r>
              <a:rPr lang="en-US" dirty="0" smtClean="0"/>
              <a:t>  </a:t>
            </a:r>
            <a:r>
              <a:rPr lang="en-US" dirty="0"/>
              <a:t>shows a section of an infinitely long cylindrical plastic rod with a </a:t>
            </a:r>
            <a:r>
              <a:rPr lang="en-US" dirty="0" smtClean="0"/>
              <a:t>uniform </a:t>
            </a:r>
            <a:r>
              <a:rPr lang="en-US" dirty="0"/>
              <a:t>charge density</a:t>
            </a:r>
            <a:r>
              <a:rPr lang="en-US" dirty="0" smtClean="0"/>
              <a:t> </a:t>
            </a:r>
            <a:r>
              <a:rPr lang="en-US" i="1" dirty="0" err="1" smtClean="0"/>
              <a:t>λ</a:t>
            </a:r>
            <a:r>
              <a:rPr lang="en-US" dirty="0" smtClean="0"/>
              <a:t>. The </a:t>
            </a:r>
            <a:r>
              <a:rPr lang="en-US" dirty="0"/>
              <a:t>charge distribution and the field have cylindrical symmetry. To find the field at radius </a:t>
            </a:r>
            <a:r>
              <a:rPr lang="en-US" i="1" dirty="0" err="1"/>
              <a:t>r</a:t>
            </a:r>
            <a:r>
              <a:rPr lang="en-US" dirty="0"/>
              <a:t>, we enclose a section of the rod with a concentric Gaussian cylinder of radius </a:t>
            </a:r>
            <a:r>
              <a:rPr lang="en-US" i="1" dirty="0" err="1"/>
              <a:t>r</a:t>
            </a:r>
            <a:r>
              <a:rPr lang="en-US" i="1" dirty="0"/>
              <a:t> </a:t>
            </a:r>
            <a:r>
              <a:rPr lang="en-US" dirty="0"/>
              <a:t>and height </a:t>
            </a:r>
            <a:r>
              <a:rPr lang="en-US" i="1" dirty="0" err="1"/>
              <a:t>h</a:t>
            </a:r>
            <a:r>
              <a:rPr lang="en-US" dirty="0" smtClean="0"/>
              <a:t>. </a:t>
            </a:r>
          </a:p>
          <a:p>
            <a:r>
              <a:rPr lang="en-US" dirty="0" smtClean="0"/>
              <a:t>The </a:t>
            </a:r>
            <a:r>
              <a:rPr lang="en-US" dirty="0"/>
              <a:t>net flux through the </a:t>
            </a:r>
            <a:r>
              <a:rPr lang="en-US" dirty="0" smtClean="0"/>
              <a:t>cylinder from Gauss’ </a:t>
            </a:r>
            <a:r>
              <a:rPr lang="en-US" dirty="0" smtClean="0"/>
              <a:t>Law</a:t>
            </a:r>
            <a:r>
              <a:rPr lang="en-US" dirty="0" smtClean="0"/>
              <a:t> </a:t>
            </a:r>
            <a:r>
              <a:rPr lang="en-US" dirty="0" smtClean="0"/>
              <a:t>reduces </a:t>
            </a:r>
            <a:r>
              <a:rPr lang="en-US" dirty="0" smtClean="0"/>
              <a:t>to</a:t>
            </a:r>
          </a:p>
          <a:p>
            <a:endParaRPr lang="en-US" dirty="0" smtClean="0"/>
          </a:p>
          <a:p>
            <a:r>
              <a:rPr lang="en-US" dirty="0" smtClean="0"/>
              <a:t/>
            </a:r>
            <a:br>
              <a:rPr lang="en-US" dirty="0" smtClean="0"/>
            </a:br>
            <a:r>
              <a:rPr lang="en-US" dirty="0" smtClean="0"/>
              <a:t>yielding </a:t>
            </a:r>
            <a:endParaRPr lang="en-US" dirty="0" smtClean="0"/>
          </a:p>
          <a:p>
            <a:endParaRPr lang="en-US" dirty="0"/>
          </a:p>
        </p:txBody>
      </p:sp>
      <p:pic>
        <p:nvPicPr>
          <p:cNvPr id="10" name="Picture 9"/>
          <p:cNvPicPr>
            <a:picLocks noChangeAspect="1"/>
          </p:cNvPicPr>
          <p:nvPr/>
        </p:nvPicPr>
        <p:blipFill>
          <a:blip r:embed="rId4"/>
          <a:stretch>
            <a:fillRect/>
          </a:stretch>
        </p:blipFill>
        <p:spPr>
          <a:xfrm>
            <a:off x="1723072" y="3972595"/>
            <a:ext cx="3923810" cy="431746"/>
          </a:xfrm>
          <a:prstGeom prst="rect">
            <a:avLst/>
          </a:prstGeom>
        </p:spPr>
      </p:pic>
      <p:pic>
        <p:nvPicPr>
          <p:cNvPr id="11" name="Picture 10"/>
          <p:cNvPicPr>
            <a:picLocks noChangeAspect="1"/>
          </p:cNvPicPr>
          <p:nvPr/>
        </p:nvPicPr>
        <p:blipFill>
          <a:blip r:embed="rId5"/>
          <a:stretch>
            <a:fillRect/>
          </a:stretch>
        </p:blipFill>
        <p:spPr>
          <a:xfrm>
            <a:off x="1471628" y="4482600"/>
            <a:ext cx="2081694" cy="819565"/>
          </a:xfrm>
          <a:prstGeom prst="rect">
            <a:avLst/>
          </a:prstGeom>
        </p:spPr>
      </p:pic>
      <p:pic>
        <p:nvPicPr>
          <p:cNvPr id="12" name="Picture 11"/>
          <p:cNvPicPr>
            <a:picLocks noChangeAspect="1"/>
          </p:cNvPicPr>
          <p:nvPr/>
        </p:nvPicPr>
        <p:blipFill>
          <a:blip r:embed="rId6"/>
          <a:stretch>
            <a:fillRect/>
          </a:stretch>
        </p:blipFill>
        <p:spPr>
          <a:xfrm>
            <a:off x="1042041" y="5265355"/>
            <a:ext cx="3630707" cy="907677"/>
          </a:xfrm>
          <a:prstGeom prst="rect">
            <a:avLst/>
          </a:prstGeom>
        </p:spPr>
      </p:pic>
      <p:sp>
        <p:nvSpPr>
          <p:cNvPr id="13" name="Rectangle 12"/>
          <p:cNvSpPr/>
          <p:nvPr/>
        </p:nvSpPr>
        <p:spPr>
          <a:xfrm>
            <a:off x="5964398" y="4651278"/>
            <a:ext cx="2934851" cy="1323439"/>
          </a:xfrm>
          <a:prstGeom prst="rect">
            <a:avLst/>
          </a:prstGeom>
        </p:spPr>
        <p:txBody>
          <a:bodyPr wrap="square">
            <a:spAutoFit/>
          </a:bodyPr>
          <a:lstStyle/>
          <a:p>
            <a:r>
              <a:rPr lang="en-US" sz="1600" dirty="0"/>
              <a:t>A Gaussian surface in the form of a closed cylinder surrounds a section of a very long, uniformly charged, </a:t>
            </a:r>
            <a:r>
              <a:rPr lang="en-US" sz="1600" dirty="0" smtClean="0"/>
              <a:t>cylindrical </a:t>
            </a:r>
            <a:r>
              <a:rPr lang="en-US" sz="1600" dirty="0"/>
              <a:t>plastic rod.</a:t>
            </a:r>
          </a:p>
        </p:txBody>
      </p:sp>
      <p:sp>
        <p:nvSpPr>
          <p:cNvPr id="14" name="Footer Placeholder 13"/>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23-5</a:t>
            </a:r>
            <a:r>
              <a:rPr lang="en-US" sz="2700" dirty="0" smtClean="0">
                <a:solidFill>
                  <a:schemeClr val="bg1"/>
                </a:solidFill>
                <a:ea typeface="Calibri" pitchFamily="1" charset="0"/>
                <a:cs typeface="Calibri" pitchFamily="1" charset="0"/>
              </a:rPr>
              <a:t>  Applying Gauss’ Law: Planar Symmetry </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121938" y="1856718"/>
            <a:ext cx="4194038" cy="473314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23.23 </a:t>
            </a:r>
            <a:r>
              <a:rPr lang="en-US" sz="2200" dirty="0" smtClean="0"/>
              <a:t>Apply Gauss’ law to derive the electric field magnitude </a:t>
            </a:r>
            <a:r>
              <a:rPr lang="en-US" sz="2200" b="1" i="1" dirty="0" smtClean="0"/>
              <a:t>E</a:t>
            </a:r>
            <a:r>
              <a:rPr lang="en-US" sz="2200" dirty="0" smtClean="0"/>
              <a:t> near a large, flat, non-conducting surface with a uniform surface charge density </a:t>
            </a:r>
            <a:r>
              <a:rPr lang="en-US" sz="2200" i="1" dirty="0" smtClean="0"/>
              <a:t>σ</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23.24 </a:t>
            </a:r>
            <a:r>
              <a:rPr lang="en-US" sz="2200" dirty="0" smtClean="0"/>
              <a:t>For points near a large, flat non-conducting surface with a uniform charge density </a:t>
            </a:r>
            <a:r>
              <a:rPr lang="en-US" sz="2200" i="1" dirty="0" err="1" smtClean="0"/>
              <a:t>σ</a:t>
            </a:r>
            <a:r>
              <a:rPr lang="en-US" sz="2200" dirty="0" smtClean="0"/>
              <a:t>, apply the relationship between the charge density and the electric field magnitude </a:t>
            </a:r>
            <a:r>
              <a:rPr lang="en-US" sz="2200" b="1" i="1" dirty="0" smtClean="0"/>
              <a:t>E</a:t>
            </a:r>
            <a:r>
              <a:rPr lang="en-US" sz="2200" dirty="0" smtClean="0"/>
              <a:t> and also specify the direction of the field.</a:t>
            </a:r>
          </a:p>
        </p:txBody>
      </p:sp>
      <p:sp>
        <p:nvSpPr>
          <p:cNvPr id="10244" name="Rectangle 3"/>
          <p:cNvSpPr>
            <a:spLocks noGrp="1" noChangeArrowheads="1"/>
          </p:cNvSpPr>
          <p:nvPr>
            <p:ph sz="half" idx="2"/>
          </p:nvPr>
        </p:nvSpPr>
        <p:spPr>
          <a:xfrm>
            <a:off x="4542233" y="1856718"/>
            <a:ext cx="4427575" cy="299090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23.25 </a:t>
            </a:r>
            <a:r>
              <a:rPr lang="en-US" sz="2200" dirty="0" smtClean="0"/>
              <a:t>For points near two large, flat, parallel, conducting surfaces with a uniform charge density </a:t>
            </a:r>
            <a:r>
              <a:rPr lang="en-US" sz="2200" i="1" dirty="0" smtClean="0"/>
              <a:t>σ</a:t>
            </a:r>
            <a:r>
              <a:rPr lang="en-US" sz="2200" dirty="0" smtClean="0"/>
              <a:t>, apply the relationship between the charge density and the electric field magnitude </a:t>
            </a:r>
            <a:r>
              <a:rPr lang="en-US" sz="2200" b="1" i="1" dirty="0" smtClean="0"/>
              <a:t>E</a:t>
            </a:r>
            <a:r>
              <a:rPr lang="en-US" sz="2200" i="1" dirty="0" smtClean="0"/>
              <a:t> </a:t>
            </a:r>
            <a:r>
              <a:rPr lang="en-US" sz="2200" dirty="0" smtClean="0"/>
              <a:t>and also specify the direction of the field.</a:t>
            </a:r>
            <a:endParaRPr lang="en-US" sz="2200" i="1" dirty="0" smtClean="0"/>
          </a:p>
        </p:txBody>
      </p:sp>
      <p:sp>
        <p:nvSpPr>
          <p:cNvPr id="10245" name="Text Box 4"/>
          <p:cNvSpPr txBox="1">
            <a:spLocks noChangeArrowheads="1"/>
          </p:cNvSpPr>
          <p:nvPr/>
        </p:nvSpPr>
        <p:spPr bwMode="auto">
          <a:xfrm>
            <a:off x="414720" y="1207692"/>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5578524" y="1446342"/>
            <a:ext cx="3482649" cy="2462380"/>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23-5</a:t>
            </a:r>
            <a:r>
              <a:rPr lang="en-US" sz="2700" dirty="0" smtClean="0">
                <a:solidFill>
                  <a:schemeClr val="bg1"/>
                </a:solidFill>
                <a:ea typeface="Calibri" pitchFamily="1" charset="0"/>
                <a:cs typeface="Calibri" pitchFamily="1" charset="0"/>
              </a:rPr>
              <a:t>  Applying Gauss’ Law: Planar Symmetry </a:t>
            </a:r>
            <a:endParaRPr lang="en-US" sz="2700" dirty="0">
              <a:solidFill>
                <a:schemeClr val="bg1"/>
              </a:solidFill>
              <a:ea typeface="Calibri" pitchFamily="1" charset="0"/>
              <a:cs typeface="Calibri" pitchFamily="1" charset="0"/>
            </a:endParaRPr>
          </a:p>
        </p:txBody>
      </p:sp>
      <p:sp>
        <p:nvSpPr>
          <p:cNvPr id="9" name="Rectangle 8"/>
          <p:cNvSpPr/>
          <p:nvPr/>
        </p:nvSpPr>
        <p:spPr>
          <a:xfrm>
            <a:off x="456480" y="1710916"/>
            <a:ext cx="5894116" cy="4524316"/>
          </a:xfrm>
          <a:prstGeom prst="rect">
            <a:avLst/>
          </a:prstGeom>
        </p:spPr>
        <p:txBody>
          <a:bodyPr wrap="square">
            <a:spAutoFit/>
          </a:bodyPr>
          <a:lstStyle/>
          <a:p>
            <a:r>
              <a:rPr lang="en-US" dirty="0" smtClean="0"/>
              <a:t>Figure (a-</a:t>
            </a:r>
            <a:r>
              <a:rPr lang="en-US" dirty="0" err="1" smtClean="0"/>
              <a:t>b</a:t>
            </a:r>
            <a:r>
              <a:rPr lang="en-US" dirty="0" smtClean="0"/>
              <a:t>) shows a portion of a thin, infinite, non-conducting sheet with a uniform (positive) surface charge density </a:t>
            </a:r>
            <a:r>
              <a:rPr lang="en-US" i="1" dirty="0" err="1" smtClean="0"/>
              <a:t>σ</a:t>
            </a:r>
            <a:r>
              <a:rPr lang="en-US" dirty="0" smtClean="0"/>
              <a:t>. A sheet of thin plastic wrap, </a:t>
            </a:r>
            <a:br>
              <a:rPr lang="en-US" dirty="0" smtClean="0"/>
            </a:br>
            <a:r>
              <a:rPr lang="en-US" dirty="0" smtClean="0"/>
              <a:t>uniformly charged on one side, can serve as a </a:t>
            </a:r>
            <a:br>
              <a:rPr lang="en-US" dirty="0" smtClean="0"/>
            </a:br>
            <a:r>
              <a:rPr lang="en-US" dirty="0" smtClean="0"/>
              <a:t>simple model. Here, </a:t>
            </a:r>
            <a:endParaRPr lang="en-US" dirty="0" smtClean="0"/>
          </a:p>
          <a:p>
            <a:endParaRPr lang="en-US" dirty="0" smtClean="0"/>
          </a:p>
          <a:p>
            <a:r>
              <a:rPr lang="en-US" dirty="0" smtClean="0"/>
              <a:t>Is simply </a:t>
            </a:r>
            <a:r>
              <a:rPr lang="en-US" i="1" dirty="0" err="1" smtClean="0"/>
              <a:t>EdA</a:t>
            </a:r>
            <a:r>
              <a:rPr lang="en-US" i="1" dirty="0" smtClean="0"/>
              <a:t> </a:t>
            </a:r>
            <a:r>
              <a:rPr lang="en-US" dirty="0" smtClean="0"/>
              <a:t>and thus Gauss’ Law,</a:t>
            </a:r>
          </a:p>
          <a:p>
            <a:endParaRPr lang="en-US" dirty="0" smtClean="0"/>
          </a:p>
          <a:p>
            <a:endParaRPr lang="en-US" dirty="0" smtClean="0"/>
          </a:p>
          <a:p>
            <a:r>
              <a:rPr lang="en-US" dirty="0" smtClean="0"/>
              <a:t/>
            </a:r>
            <a:br>
              <a:rPr lang="en-US" dirty="0" smtClean="0"/>
            </a:br>
            <a:r>
              <a:rPr lang="en-US" dirty="0" smtClean="0"/>
              <a:t>becomes</a:t>
            </a:r>
          </a:p>
          <a:p>
            <a:r>
              <a:rPr lang="en-US" dirty="0" smtClean="0"/>
              <a:t>							</a:t>
            </a:r>
          </a:p>
          <a:p>
            <a:r>
              <a:rPr lang="en-US" dirty="0" smtClean="0"/>
              <a:t>where </a:t>
            </a:r>
            <a:r>
              <a:rPr lang="en-US" i="1" dirty="0" smtClean="0"/>
              <a:t>σA</a:t>
            </a:r>
            <a:r>
              <a:rPr lang="en-US" dirty="0" smtClean="0"/>
              <a:t> is the charge enclosed by the Gaussian surface. This gives</a:t>
            </a:r>
          </a:p>
          <a:p>
            <a:endParaRPr lang="en-US" dirty="0" smtClean="0"/>
          </a:p>
          <a:p>
            <a:r>
              <a:rPr lang="en-US" dirty="0" smtClean="0"/>
              <a:t>	</a:t>
            </a:r>
            <a:endParaRPr lang="en-US" dirty="0"/>
          </a:p>
        </p:txBody>
      </p:sp>
      <p:sp>
        <p:nvSpPr>
          <p:cNvPr id="14" name="Text Box 4"/>
          <p:cNvSpPr txBox="1">
            <a:spLocks noChangeArrowheads="1"/>
          </p:cNvSpPr>
          <p:nvPr/>
        </p:nvSpPr>
        <p:spPr bwMode="auto">
          <a:xfrm>
            <a:off x="414720" y="1207692"/>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Non-conducting Sheet</a:t>
            </a:r>
            <a:endParaRPr lang="en-US" sz="2900" b="1" dirty="0">
              <a:solidFill>
                <a:srgbClr val="34566E"/>
              </a:solidFill>
            </a:endParaRPr>
          </a:p>
        </p:txBody>
      </p:sp>
      <p:pic>
        <p:nvPicPr>
          <p:cNvPr id="15" name="Picture 14"/>
          <p:cNvPicPr>
            <a:picLocks noChangeAspect="1"/>
          </p:cNvPicPr>
          <p:nvPr/>
        </p:nvPicPr>
        <p:blipFill>
          <a:blip r:embed="rId4"/>
          <a:stretch>
            <a:fillRect/>
          </a:stretch>
        </p:blipFill>
        <p:spPr>
          <a:xfrm>
            <a:off x="2781776" y="3075071"/>
            <a:ext cx="670476" cy="321270"/>
          </a:xfrm>
          <a:prstGeom prst="rect">
            <a:avLst/>
          </a:prstGeom>
        </p:spPr>
      </p:pic>
      <p:pic>
        <p:nvPicPr>
          <p:cNvPr id="16" name="Picture 15"/>
          <p:cNvPicPr>
            <a:picLocks noChangeAspect="1"/>
          </p:cNvPicPr>
          <p:nvPr/>
        </p:nvPicPr>
        <p:blipFill>
          <a:blip r:embed="rId5"/>
          <a:stretch>
            <a:fillRect/>
          </a:stretch>
        </p:blipFill>
        <p:spPr>
          <a:xfrm>
            <a:off x="2062094" y="3834720"/>
            <a:ext cx="2676437" cy="1133551"/>
          </a:xfrm>
          <a:prstGeom prst="rect">
            <a:avLst/>
          </a:prstGeom>
        </p:spPr>
      </p:pic>
      <p:pic>
        <p:nvPicPr>
          <p:cNvPr id="17" name="Picture 16"/>
          <p:cNvPicPr>
            <a:picLocks noChangeAspect="1"/>
          </p:cNvPicPr>
          <p:nvPr/>
        </p:nvPicPr>
        <p:blipFill>
          <a:blip r:embed="rId6"/>
          <a:stretch>
            <a:fillRect/>
          </a:stretch>
        </p:blipFill>
        <p:spPr>
          <a:xfrm>
            <a:off x="2100093" y="5731506"/>
            <a:ext cx="3664706" cy="708317"/>
          </a:xfrm>
          <a:prstGeom prst="rect">
            <a:avLst/>
          </a:prstGeom>
        </p:spPr>
      </p:pic>
      <p:pic>
        <p:nvPicPr>
          <p:cNvPr id="19" name="Picture 18"/>
          <p:cNvPicPr>
            <a:picLocks noChangeAspect="1"/>
          </p:cNvPicPr>
          <p:nvPr/>
        </p:nvPicPr>
        <p:blipFill>
          <a:blip r:embed="rId7"/>
          <a:stretch>
            <a:fillRect/>
          </a:stretch>
        </p:blipFill>
        <p:spPr>
          <a:xfrm>
            <a:off x="5994336" y="4167571"/>
            <a:ext cx="2888629" cy="2043841"/>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23-5</a:t>
            </a:r>
            <a:r>
              <a:rPr lang="en-US" sz="2700" dirty="0" smtClean="0">
                <a:solidFill>
                  <a:schemeClr val="bg1"/>
                </a:solidFill>
                <a:ea typeface="Calibri" pitchFamily="1" charset="0"/>
                <a:cs typeface="Calibri" pitchFamily="1" charset="0"/>
              </a:rPr>
              <a:t>  Applying Gauss’ Law: Planar Symmetry </a:t>
            </a:r>
            <a:endParaRPr lang="en-US" sz="2700" dirty="0">
              <a:solidFill>
                <a:schemeClr val="bg1"/>
              </a:solidFill>
              <a:ea typeface="Calibri" pitchFamily="1" charset="0"/>
              <a:cs typeface="Calibri" pitchFamily="1" charset="0"/>
            </a:endParaRPr>
          </a:p>
        </p:txBody>
      </p:sp>
      <p:sp>
        <p:nvSpPr>
          <p:cNvPr id="9" name="Rectangle 8"/>
          <p:cNvSpPr/>
          <p:nvPr/>
        </p:nvSpPr>
        <p:spPr>
          <a:xfrm>
            <a:off x="456480" y="1674146"/>
            <a:ext cx="4623997" cy="3416320"/>
          </a:xfrm>
          <a:prstGeom prst="rect">
            <a:avLst/>
          </a:prstGeom>
        </p:spPr>
        <p:txBody>
          <a:bodyPr wrap="square">
            <a:spAutoFit/>
          </a:bodyPr>
          <a:lstStyle/>
          <a:p>
            <a:r>
              <a:rPr lang="en-US" b="1" dirty="0" smtClean="0"/>
              <a:t>Figure (a) </a:t>
            </a:r>
            <a:r>
              <a:rPr lang="en-US" dirty="0"/>
              <a:t>shows a cross section of a thin, infinite conducting plate with excess positive </a:t>
            </a:r>
            <a:r>
              <a:rPr lang="en-US" dirty="0" smtClean="0"/>
              <a:t>charge</a:t>
            </a:r>
            <a:r>
              <a:rPr lang="en-US" b="1" dirty="0" smtClean="0"/>
              <a:t>. Figure (</a:t>
            </a:r>
            <a:r>
              <a:rPr lang="en-US" b="1" dirty="0" err="1" smtClean="0"/>
              <a:t>b</a:t>
            </a:r>
            <a:r>
              <a:rPr lang="en-US" b="1" dirty="0" smtClean="0"/>
              <a:t>) </a:t>
            </a:r>
            <a:r>
              <a:rPr lang="en-US" dirty="0"/>
              <a:t>shows an identical plate with excess negative charge having the same magnitude of surface charge density</a:t>
            </a:r>
            <a:r>
              <a:rPr lang="en-US" dirty="0" smtClean="0"/>
              <a:t> </a:t>
            </a:r>
            <a:r>
              <a:rPr lang="en-US" i="1" dirty="0" smtClean="0"/>
              <a:t>σ1</a:t>
            </a:r>
            <a:r>
              <a:rPr lang="en-US" dirty="0"/>
              <a:t>.</a:t>
            </a:r>
            <a:r>
              <a:rPr lang="en-US" dirty="0" smtClean="0"/>
              <a:t> </a:t>
            </a:r>
          </a:p>
          <a:p>
            <a:r>
              <a:rPr lang="en-US" dirty="0"/>
              <a:t>Suppose we arrange for the plates of </a:t>
            </a:r>
            <a:r>
              <a:rPr lang="en-US" b="1" dirty="0"/>
              <a:t>Figs.</a:t>
            </a:r>
            <a:r>
              <a:rPr lang="en-US" b="1" dirty="0" smtClean="0"/>
              <a:t> a </a:t>
            </a:r>
            <a:r>
              <a:rPr lang="en-US" dirty="0"/>
              <a:t>and </a:t>
            </a:r>
            <a:r>
              <a:rPr lang="en-US" b="1" dirty="0" err="1"/>
              <a:t>b</a:t>
            </a:r>
            <a:r>
              <a:rPr lang="en-US" b="1" dirty="0"/>
              <a:t> </a:t>
            </a:r>
            <a:r>
              <a:rPr lang="en-US" dirty="0"/>
              <a:t>to be close to each other and parallel</a:t>
            </a:r>
            <a:r>
              <a:rPr lang="en-US" dirty="0" smtClean="0"/>
              <a:t> </a:t>
            </a:r>
            <a:r>
              <a:rPr lang="en-US" b="1" dirty="0" smtClean="0"/>
              <a:t>(</a:t>
            </a:r>
            <a:r>
              <a:rPr lang="en-US" b="1" dirty="0" err="1" smtClean="0"/>
              <a:t>c</a:t>
            </a:r>
            <a:r>
              <a:rPr lang="en-US" b="1" dirty="0" smtClean="0"/>
              <a:t>)</a:t>
            </a:r>
            <a:r>
              <a:rPr lang="en-US" dirty="0" smtClean="0"/>
              <a:t>. Since the plates are conductors, when we bring them into this arrangement, the excess charge on one plate attracts the excess charge </a:t>
            </a:r>
          </a:p>
        </p:txBody>
      </p:sp>
      <p:sp>
        <p:nvSpPr>
          <p:cNvPr id="14" name="Text Box 4"/>
          <p:cNvSpPr txBox="1">
            <a:spLocks noChangeArrowheads="1"/>
          </p:cNvSpPr>
          <p:nvPr/>
        </p:nvSpPr>
        <p:spPr bwMode="auto">
          <a:xfrm>
            <a:off x="414720" y="1207692"/>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Two conducting Plates</a:t>
            </a:r>
            <a:endParaRPr lang="en-US" sz="2900" b="1" dirty="0">
              <a:solidFill>
                <a:srgbClr val="34566E"/>
              </a:solidFill>
            </a:endParaRPr>
          </a:p>
        </p:txBody>
      </p:sp>
      <p:sp>
        <p:nvSpPr>
          <p:cNvPr id="11" name="Rectangle 10"/>
          <p:cNvSpPr/>
          <p:nvPr/>
        </p:nvSpPr>
        <p:spPr>
          <a:xfrm>
            <a:off x="456481" y="5108533"/>
            <a:ext cx="8670354" cy="923330"/>
          </a:xfrm>
          <a:prstGeom prst="rect">
            <a:avLst/>
          </a:prstGeom>
        </p:spPr>
        <p:txBody>
          <a:bodyPr wrap="square">
            <a:spAutoFit/>
          </a:bodyPr>
          <a:lstStyle/>
          <a:p>
            <a:r>
              <a:rPr lang="en-US" dirty="0" smtClean="0"/>
              <a:t>on the other plate, and all the excess charge moves onto the inner faces of the plates as in </a:t>
            </a:r>
            <a:r>
              <a:rPr lang="en-US" dirty="0" err="1" smtClean="0"/>
              <a:t>Fig.c</a:t>
            </a:r>
            <a:r>
              <a:rPr lang="en-US" dirty="0" smtClean="0"/>
              <a:t>. With twice as much charge now on each inner face, the electric field at any point between the plates has the magnitude</a:t>
            </a:r>
            <a:endParaRPr lang="en-US" dirty="0"/>
          </a:p>
        </p:txBody>
      </p:sp>
      <p:pic>
        <p:nvPicPr>
          <p:cNvPr id="12" name="Picture 11"/>
          <p:cNvPicPr>
            <a:picLocks noChangeAspect="1"/>
          </p:cNvPicPr>
          <p:nvPr/>
        </p:nvPicPr>
        <p:blipFill>
          <a:blip r:embed="rId3"/>
          <a:stretch>
            <a:fillRect/>
          </a:stretch>
        </p:blipFill>
        <p:spPr>
          <a:xfrm>
            <a:off x="6341079" y="5862894"/>
            <a:ext cx="1997460" cy="670476"/>
          </a:xfrm>
          <a:prstGeom prst="rect">
            <a:avLst/>
          </a:prstGeom>
        </p:spPr>
      </p:pic>
      <p:pic>
        <p:nvPicPr>
          <p:cNvPr id="8" name="Picture 7"/>
          <p:cNvPicPr>
            <a:picLocks noChangeAspect="1"/>
          </p:cNvPicPr>
          <p:nvPr/>
        </p:nvPicPr>
        <p:blipFill>
          <a:blip r:embed="rId4"/>
          <a:stretch>
            <a:fillRect/>
          </a:stretch>
        </p:blipFill>
        <p:spPr>
          <a:xfrm>
            <a:off x="5332905" y="1327818"/>
            <a:ext cx="3037152" cy="3801339"/>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23-6</a:t>
            </a:r>
            <a:r>
              <a:rPr lang="en-US" sz="2700" dirty="0" smtClean="0">
                <a:solidFill>
                  <a:schemeClr val="bg1"/>
                </a:solidFill>
                <a:ea typeface="Calibri" pitchFamily="1" charset="0"/>
                <a:cs typeface="Calibri" pitchFamily="1" charset="0"/>
              </a:rPr>
              <a:t>  Applying Gauss’ Law: Spherical Symmetry </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121938" y="1813241"/>
            <a:ext cx="4194038" cy="473314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23.26</a:t>
            </a:r>
            <a:r>
              <a:rPr lang="en-US" sz="2200" dirty="0" smtClean="0"/>
              <a:t> Identify that a shell of uniform charge attracts or repels a charged particle that is outside the shell as if all the shell’s charge is concentrated at the center of the shell.</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23.27</a:t>
            </a:r>
            <a:r>
              <a:rPr lang="en-US" sz="2200" dirty="0" smtClean="0"/>
              <a:t> Identify that if a charged particle is enclosed by a shell of uniform charge, there is no electrostatic force on the particle from the shell.</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23.28</a:t>
            </a:r>
            <a:r>
              <a:rPr lang="en-US" sz="2200" dirty="0" smtClean="0"/>
              <a:t> For a point outside a spherical shell with uniform</a:t>
            </a:r>
          </a:p>
        </p:txBody>
      </p:sp>
      <p:sp>
        <p:nvSpPr>
          <p:cNvPr id="10244" name="Rectangle 3"/>
          <p:cNvSpPr>
            <a:spLocks noGrp="1" noChangeArrowheads="1"/>
          </p:cNvSpPr>
          <p:nvPr>
            <p:ph sz="half" idx="2"/>
          </p:nvPr>
        </p:nvSpPr>
        <p:spPr>
          <a:xfrm>
            <a:off x="4256615" y="1813241"/>
            <a:ext cx="4830775" cy="472418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charge, apply the relationship between the electric field magnitude </a:t>
            </a:r>
            <a:r>
              <a:rPr lang="en-US" sz="2200" i="1" dirty="0" smtClean="0"/>
              <a:t>E</a:t>
            </a:r>
            <a:r>
              <a:rPr lang="en-US" sz="2200" dirty="0" smtClean="0"/>
              <a:t>, the charge </a:t>
            </a:r>
            <a:r>
              <a:rPr lang="en-US" sz="2200" i="1" dirty="0" err="1" smtClean="0"/>
              <a:t>q</a:t>
            </a:r>
            <a:r>
              <a:rPr lang="en-US" sz="2200" dirty="0" smtClean="0"/>
              <a:t> on the shell, and the distance </a:t>
            </a:r>
            <a:r>
              <a:rPr lang="en-US" sz="2200" i="1" dirty="0" err="1" smtClean="0"/>
              <a:t>r</a:t>
            </a:r>
            <a:r>
              <a:rPr lang="en-US" sz="2200" dirty="0" smtClean="0"/>
              <a:t> from the shell’s center.</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23.29</a:t>
            </a:r>
            <a:r>
              <a:rPr lang="en-US" sz="2200" dirty="0" smtClean="0"/>
              <a:t> Identify the magnitude of the electric field for points enclosed by a spherical shell with uniform charge.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23.30</a:t>
            </a:r>
            <a:r>
              <a:rPr lang="en-US" sz="2200" dirty="0" smtClean="0"/>
              <a:t> For a uniform spherical charge distribution (a uniform ball of charge), determine the magnitude and direction of the electric field at interior and exterior points.</a:t>
            </a:r>
            <a:endParaRPr lang="en-US" sz="2200" i="1" dirty="0" smtClean="0"/>
          </a:p>
        </p:txBody>
      </p:sp>
      <p:sp>
        <p:nvSpPr>
          <p:cNvPr id="10245" name="Text Box 4"/>
          <p:cNvSpPr txBox="1">
            <a:spLocks noChangeArrowheads="1"/>
          </p:cNvSpPr>
          <p:nvPr/>
        </p:nvSpPr>
        <p:spPr bwMode="auto">
          <a:xfrm>
            <a:off x="414720" y="1207692"/>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23-1</a:t>
            </a:r>
            <a:r>
              <a:rPr lang="en-US" sz="2700" dirty="0" smtClean="0">
                <a:solidFill>
                  <a:schemeClr val="bg1"/>
                </a:solidFill>
                <a:ea typeface="Calibri" pitchFamily="1" charset="0"/>
                <a:cs typeface="Calibri" pitchFamily="1" charset="0"/>
              </a:rPr>
              <a:t>  Electric Flux</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890090"/>
            <a:ext cx="4194038"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23.01</a:t>
            </a:r>
            <a:r>
              <a:rPr lang="en-US" sz="2200" dirty="0" smtClean="0"/>
              <a:t> Identify that Gauss’ law relates the electric field at points on a closed surface (real or imaginary, said to be a Gaussian surface) to the net charge enclosed by that surface.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23.02 </a:t>
            </a:r>
            <a:r>
              <a:rPr lang="en-US" sz="2200" dirty="0" smtClean="0"/>
              <a:t>Identify that the amount of electric field piercing a surface (not skimming along parallel to the surface) is the electric flux Φ through the surface.</a:t>
            </a:r>
          </a:p>
        </p:txBody>
      </p:sp>
      <p:sp>
        <p:nvSpPr>
          <p:cNvPr id="10244" name="Rectangle 3"/>
          <p:cNvSpPr>
            <a:spLocks noGrp="1" noChangeArrowheads="1"/>
          </p:cNvSpPr>
          <p:nvPr>
            <p:ph sz="half" idx="2"/>
          </p:nvPr>
        </p:nvSpPr>
        <p:spPr>
          <a:xfrm>
            <a:off x="4650518" y="1463981"/>
            <a:ext cx="4328109" cy="502826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23.03 </a:t>
            </a:r>
            <a:r>
              <a:rPr lang="en-US" sz="2200" dirty="0" smtClean="0"/>
              <a:t>Identify that an area vector for a flat surface is a vector that is perpendicular to the surface and that has a magnitude equal to the area of the surface.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23.04 </a:t>
            </a:r>
            <a:r>
              <a:rPr lang="en-US" sz="2200" dirty="0" smtClean="0"/>
              <a:t>Identify that any surface can be divided into area elements (patch elements) that are each small enough and flat enough for an area vector </a:t>
            </a:r>
            <a:r>
              <a:rPr lang="en-US" sz="2200" i="1" dirty="0" err="1" smtClean="0"/>
              <a:t>d</a:t>
            </a:r>
            <a:r>
              <a:rPr lang="en-US" sz="2200" b="1" i="1" dirty="0" err="1" smtClean="0"/>
              <a:t>A</a:t>
            </a:r>
            <a:r>
              <a:rPr lang="en-US" sz="2200" dirty="0" smtClean="0"/>
              <a:t> to be assigned to it, with the vector perpendicular to the element and having a magnitude equal to the area of the element.</a:t>
            </a:r>
            <a:endParaRPr lang="en-US" sz="2200" i="1" dirty="0" smtClean="0"/>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23-6</a:t>
            </a:r>
            <a:r>
              <a:rPr lang="en-US" sz="2700" dirty="0" smtClean="0">
                <a:solidFill>
                  <a:schemeClr val="bg1"/>
                </a:solidFill>
                <a:ea typeface="Calibri" pitchFamily="1" charset="0"/>
                <a:cs typeface="Calibri" pitchFamily="1" charset="0"/>
              </a:rPr>
              <a:t>  Applying Gauss’ Law: Spherical Symmetry </a:t>
            </a:r>
            <a:endParaRPr lang="en-US" sz="2700" dirty="0">
              <a:solidFill>
                <a:schemeClr val="bg1"/>
              </a:solidFill>
              <a:ea typeface="Calibri" pitchFamily="1" charset="0"/>
              <a:cs typeface="Calibri" pitchFamily="1" charset="0"/>
            </a:endParaRPr>
          </a:p>
        </p:txBody>
      </p:sp>
      <p:pic>
        <p:nvPicPr>
          <p:cNvPr id="8" name="Picture 7"/>
          <p:cNvPicPr>
            <a:picLocks noChangeAspect="1"/>
          </p:cNvPicPr>
          <p:nvPr/>
        </p:nvPicPr>
        <p:blipFill>
          <a:blip r:embed="rId3"/>
          <a:stretch>
            <a:fillRect/>
          </a:stretch>
        </p:blipFill>
        <p:spPr>
          <a:xfrm>
            <a:off x="1567852" y="1287083"/>
            <a:ext cx="5872480" cy="762000"/>
          </a:xfrm>
          <a:prstGeom prst="rect">
            <a:avLst/>
          </a:prstGeom>
        </p:spPr>
      </p:pic>
      <p:sp>
        <p:nvSpPr>
          <p:cNvPr id="11" name="Rectangle 10"/>
          <p:cNvSpPr/>
          <p:nvPr/>
        </p:nvSpPr>
        <p:spPr>
          <a:xfrm>
            <a:off x="288078" y="4878347"/>
            <a:ext cx="3525515" cy="1815882"/>
          </a:xfrm>
          <a:prstGeom prst="rect">
            <a:avLst/>
          </a:prstGeom>
        </p:spPr>
        <p:txBody>
          <a:bodyPr wrap="square">
            <a:spAutoFit/>
          </a:bodyPr>
          <a:lstStyle/>
          <a:p>
            <a:r>
              <a:rPr lang="en-US" sz="1600" dirty="0"/>
              <a:t>A thin, uniformly charged, spherical shell with total charge </a:t>
            </a:r>
            <a:r>
              <a:rPr lang="en-US" sz="1600" dirty="0" err="1"/>
              <a:t>q</a:t>
            </a:r>
            <a:r>
              <a:rPr lang="en-US" sz="1600" dirty="0"/>
              <a:t>, in cross section. Two Gaussian surfaces S1 and S2 are also shown in cross section. Surface S2 encloses the shell, and S1 encloses only the empty interior of the shell.</a:t>
            </a:r>
          </a:p>
        </p:txBody>
      </p:sp>
      <p:sp>
        <p:nvSpPr>
          <p:cNvPr id="12" name="Rectangle 11"/>
          <p:cNvSpPr/>
          <p:nvPr/>
        </p:nvSpPr>
        <p:spPr>
          <a:xfrm>
            <a:off x="3813593" y="2447942"/>
            <a:ext cx="4871047" cy="2308324"/>
          </a:xfrm>
          <a:prstGeom prst="rect">
            <a:avLst/>
          </a:prstGeom>
        </p:spPr>
        <p:txBody>
          <a:bodyPr wrap="square">
            <a:spAutoFit/>
          </a:bodyPr>
          <a:lstStyle/>
          <a:p>
            <a:r>
              <a:rPr lang="en-US" dirty="0" smtClean="0"/>
              <a:t>In the  figure, applying </a:t>
            </a:r>
            <a:r>
              <a:rPr lang="en-US" dirty="0"/>
              <a:t>Gauss’ law to surface </a:t>
            </a:r>
            <a:r>
              <a:rPr lang="en-US" i="1" dirty="0"/>
              <a:t>S</a:t>
            </a:r>
            <a:r>
              <a:rPr lang="en-US" i="1" baseline="-25000" dirty="0"/>
              <a:t>2</a:t>
            </a:r>
            <a:r>
              <a:rPr lang="en-US" dirty="0"/>
              <a:t>, for which </a:t>
            </a:r>
            <a:r>
              <a:rPr lang="en-US" i="1" dirty="0" err="1"/>
              <a:t>r</a:t>
            </a:r>
            <a:r>
              <a:rPr lang="en-US" i="1" dirty="0" smtClean="0"/>
              <a:t> ≥ </a:t>
            </a:r>
            <a:r>
              <a:rPr lang="en-US" i="1" dirty="0"/>
              <a:t>R</a:t>
            </a:r>
            <a:r>
              <a:rPr lang="en-US" dirty="0"/>
              <a:t>, we would find </a:t>
            </a:r>
            <a:r>
              <a:rPr lang="en-US" dirty="0" smtClean="0"/>
              <a:t>that</a:t>
            </a:r>
          </a:p>
          <a:p>
            <a:r>
              <a:rPr lang="en-US" dirty="0" smtClean="0"/>
              <a:t/>
            </a:r>
            <a:br>
              <a:rPr lang="en-US" dirty="0" smtClean="0"/>
            </a:br>
            <a:endParaRPr lang="en-US" dirty="0" smtClean="0"/>
          </a:p>
          <a:p>
            <a:endParaRPr lang="en-US" dirty="0" smtClean="0"/>
          </a:p>
          <a:p>
            <a:endParaRPr lang="en-US" dirty="0" smtClean="0"/>
          </a:p>
          <a:p>
            <a:r>
              <a:rPr lang="en-US" dirty="0" smtClean="0"/>
              <a:t>And, applying Gauss’ law to surface </a:t>
            </a:r>
            <a:r>
              <a:rPr lang="en-US" i="1" dirty="0" smtClean="0"/>
              <a:t>S</a:t>
            </a:r>
            <a:r>
              <a:rPr lang="en-US" i="1" baseline="-25000" dirty="0" smtClean="0"/>
              <a:t>1</a:t>
            </a:r>
            <a:r>
              <a:rPr lang="en-US" dirty="0" smtClean="0"/>
              <a:t>, for which </a:t>
            </a:r>
            <a:r>
              <a:rPr lang="en-US" i="1" dirty="0" err="1" smtClean="0"/>
              <a:t>r</a:t>
            </a:r>
            <a:r>
              <a:rPr lang="en-US" i="1" dirty="0" smtClean="0"/>
              <a:t> &lt; R</a:t>
            </a:r>
            <a:r>
              <a:rPr lang="en-US" dirty="0" smtClean="0"/>
              <a:t>, </a:t>
            </a:r>
            <a:endParaRPr lang="en-US" dirty="0"/>
          </a:p>
        </p:txBody>
      </p:sp>
      <p:pic>
        <p:nvPicPr>
          <p:cNvPr id="13" name="Picture 12"/>
          <p:cNvPicPr>
            <a:picLocks noChangeAspect="1"/>
          </p:cNvPicPr>
          <p:nvPr/>
        </p:nvPicPr>
        <p:blipFill>
          <a:blip r:embed="rId4"/>
          <a:stretch>
            <a:fillRect/>
          </a:stretch>
        </p:blipFill>
        <p:spPr>
          <a:xfrm>
            <a:off x="3876714" y="3340512"/>
            <a:ext cx="4165080" cy="647619"/>
          </a:xfrm>
          <a:prstGeom prst="rect">
            <a:avLst/>
          </a:prstGeom>
        </p:spPr>
      </p:pic>
      <p:pic>
        <p:nvPicPr>
          <p:cNvPr id="14" name="Picture 13"/>
          <p:cNvPicPr>
            <a:picLocks noChangeAspect="1"/>
          </p:cNvPicPr>
          <p:nvPr/>
        </p:nvPicPr>
        <p:blipFill>
          <a:blip r:embed="rId5"/>
          <a:stretch>
            <a:fillRect/>
          </a:stretch>
        </p:blipFill>
        <p:spPr>
          <a:xfrm>
            <a:off x="3876714" y="4929332"/>
            <a:ext cx="4812699" cy="380952"/>
          </a:xfrm>
          <a:prstGeom prst="rect">
            <a:avLst/>
          </a:prstGeom>
        </p:spPr>
      </p:pic>
      <p:pic>
        <p:nvPicPr>
          <p:cNvPr id="9" name="Picture 8"/>
          <p:cNvPicPr>
            <a:picLocks noChangeAspect="1"/>
          </p:cNvPicPr>
          <p:nvPr/>
        </p:nvPicPr>
        <p:blipFill>
          <a:blip r:embed="rId6"/>
          <a:stretch>
            <a:fillRect/>
          </a:stretch>
        </p:blipFill>
        <p:spPr>
          <a:xfrm>
            <a:off x="388075" y="2026469"/>
            <a:ext cx="2967420" cy="2841707"/>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33884" y="1334805"/>
            <a:ext cx="2757778" cy="5235470"/>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23-6</a:t>
            </a:r>
            <a:r>
              <a:rPr lang="en-US" sz="2700" dirty="0" smtClean="0">
                <a:solidFill>
                  <a:schemeClr val="bg1"/>
                </a:solidFill>
                <a:ea typeface="Calibri" pitchFamily="1" charset="0"/>
                <a:cs typeface="Calibri" pitchFamily="1" charset="0"/>
              </a:rPr>
              <a:t>  Applying Gauss’ Law: Spherical Symmetry </a:t>
            </a:r>
            <a:endParaRPr lang="en-US" sz="2700" dirty="0">
              <a:solidFill>
                <a:schemeClr val="bg1"/>
              </a:solidFill>
              <a:ea typeface="Calibri" pitchFamily="1" charset="0"/>
              <a:cs typeface="Calibri" pitchFamily="1" charset="0"/>
            </a:endParaRPr>
          </a:p>
        </p:txBody>
      </p:sp>
      <p:sp>
        <p:nvSpPr>
          <p:cNvPr id="12" name="Rectangle 11"/>
          <p:cNvSpPr/>
          <p:nvPr/>
        </p:nvSpPr>
        <p:spPr>
          <a:xfrm>
            <a:off x="2664903" y="2322719"/>
            <a:ext cx="6319252" cy="2862322"/>
          </a:xfrm>
          <a:prstGeom prst="rect">
            <a:avLst/>
          </a:prstGeom>
        </p:spPr>
        <p:txBody>
          <a:bodyPr wrap="square">
            <a:spAutoFit/>
          </a:bodyPr>
          <a:lstStyle/>
          <a:p>
            <a:r>
              <a:rPr lang="en-US" dirty="0" smtClean="0"/>
              <a:t>Inside </a:t>
            </a:r>
            <a:r>
              <a:rPr lang="en-US" dirty="0"/>
              <a:t>a sphere with a uniform volume charge density, </a:t>
            </a:r>
            <a:r>
              <a:rPr lang="en-US" dirty="0" smtClean="0"/>
              <a:t>the field </a:t>
            </a:r>
            <a:r>
              <a:rPr lang="en-US" dirty="0"/>
              <a:t>is radial and has the </a:t>
            </a:r>
            <a:r>
              <a:rPr lang="en-US" dirty="0" smtClean="0"/>
              <a:t>magnitude</a:t>
            </a:r>
          </a:p>
          <a:p>
            <a:r>
              <a:rPr lang="en-US" dirty="0" smtClean="0"/>
              <a:t/>
            </a:r>
            <a:br>
              <a:rPr lang="en-US" dirty="0" smtClean="0"/>
            </a:br>
            <a:endParaRPr lang="en-US" dirty="0"/>
          </a:p>
          <a:p>
            <a:endParaRPr lang="en-US" dirty="0" smtClean="0"/>
          </a:p>
          <a:p>
            <a:endParaRPr lang="en-US" dirty="0" smtClean="0"/>
          </a:p>
          <a:p>
            <a:endParaRPr lang="en-US" dirty="0" smtClean="0"/>
          </a:p>
          <a:p>
            <a:r>
              <a:rPr lang="en-US" dirty="0" smtClean="0"/>
              <a:t>where </a:t>
            </a:r>
            <a:r>
              <a:rPr lang="en-US" i="1" dirty="0" err="1"/>
              <a:t>q</a:t>
            </a:r>
            <a:r>
              <a:rPr lang="en-US" i="1" dirty="0"/>
              <a:t> </a:t>
            </a:r>
            <a:r>
              <a:rPr lang="en-US" dirty="0"/>
              <a:t>is the total charge, </a:t>
            </a:r>
            <a:r>
              <a:rPr lang="en-US" i="1" dirty="0"/>
              <a:t>R </a:t>
            </a:r>
            <a:r>
              <a:rPr lang="en-US" dirty="0"/>
              <a:t>is the sphere’s radius, and </a:t>
            </a:r>
            <a:r>
              <a:rPr lang="en-US" i="1" dirty="0" err="1"/>
              <a:t>r</a:t>
            </a:r>
            <a:r>
              <a:rPr lang="en-US" i="1" dirty="0"/>
              <a:t> </a:t>
            </a:r>
            <a:r>
              <a:rPr lang="en-US" dirty="0"/>
              <a:t>is the radial distance from the center of the sphere to the point of </a:t>
            </a:r>
            <a:r>
              <a:rPr lang="en-US" dirty="0" smtClean="0"/>
              <a:t>measurement as shown in figure.</a:t>
            </a:r>
            <a:endParaRPr lang="en-US" dirty="0"/>
          </a:p>
        </p:txBody>
      </p:sp>
      <p:pic>
        <p:nvPicPr>
          <p:cNvPr id="9" name="Picture 8"/>
          <p:cNvPicPr>
            <a:picLocks noChangeAspect="1"/>
          </p:cNvPicPr>
          <p:nvPr/>
        </p:nvPicPr>
        <p:blipFill>
          <a:blip r:embed="rId4"/>
          <a:stretch>
            <a:fillRect/>
          </a:stretch>
        </p:blipFill>
        <p:spPr>
          <a:xfrm>
            <a:off x="2504585" y="1425600"/>
            <a:ext cx="5781040" cy="711200"/>
          </a:xfrm>
          <a:prstGeom prst="rect">
            <a:avLst/>
          </a:prstGeom>
        </p:spPr>
      </p:pic>
      <p:pic>
        <p:nvPicPr>
          <p:cNvPr id="16" name="Picture 15"/>
          <p:cNvPicPr>
            <a:picLocks noChangeAspect="1"/>
          </p:cNvPicPr>
          <p:nvPr/>
        </p:nvPicPr>
        <p:blipFill>
          <a:blip r:embed="rId5"/>
          <a:stretch>
            <a:fillRect/>
          </a:stretch>
        </p:blipFill>
        <p:spPr>
          <a:xfrm>
            <a:off x="2959670" y="3214974"/>
            <a:ext cx="5053969" cy="711111"/>
          </a:xfrm>
          <a:prstGeom prst="rect">
            <a:avLst/>
          </a:prstGeom>
        </p:spPr>
      </p:pic>
      <p:sp>
        <p:nvSpPr>
          <p:cNvPr id="17" name="Rectangle 16"/>
          <p:cNvSpPr/>
          <p:nvPr/>
        </p:nvSpPr>
        <p:spPr>
          <a:xfrm>
            <a:off x="3031884" y="5597299"/>
            <a:ext cx="4136470" cy="830997"/>
          </a:xfrm>
          <a:prstGeom prst="rect">
            <a:avLst/>
          </a:prstGeom>
        </p:spPr>
        <p:txBody>
          <a:bodyPr wrap="square">
            <a:spAutoFit/>
          </a:bodyPr>
          <a:lstStyle/>
          <a:p>
            <a:r>
              <a:rPr lang="en-US" sz="1600" dirty="0"/>
              <a:t>A concentric spherical Gaussian surface with </a:t>
            </a:r>
            <a:r>
              <a:rPr lang="en-US" sz="1600" i="1" dirty="0" err="1" smtClean="0"/>
              <a:t>r</a:t>
            </a:r>
            <a:r>
              <a:rPr lang="en-US" sz="1600" i="1" dirty="0"/>
              <a:t> </a:t>
            </a:r>
            <a:r>
              <a:rPr lang="en-US" sz="1600" i="1" dirty="0" smtClean="0"/>
              <a:t>&gt; R</a:t>
            </a:r>
            <a:r>
              <a:rPr lang="en-US" sz="1600" dirty="0" smtClean="0"/>
              <a:t> </a:t>
            </a:r>
            <a:r>
              <a:rPr lang="en-US" sz="1600" dirty="0"/>
              <a:t>is shown in (a). A similar Gaussian surface with </a:t>
            </a:r>
            <a:r>
              <a:rPr lang="en-US" sz="1600" i="1" dirty="0" err="1" smtClean="0"/>
              <a:t>r</a:t>
            </a:r>
            <a:r>
              <a:rPr lang="en-US" sz="1600" i="1" dirty="0" smtClean="0"/>
              <a:t> &lt; R </a:t>
            </a:r>
            <a:r>
              <a:rPr lang="en-US" sz="1600" dirty="0"/>
              <a:t>is shown in (</a:t>
            </a:r>
            <a:r>
              <a:rPr lang="en-US" sz="1600" dirty="0" err="1"/>
              <a:t>b</a:t>
            </a:r>
            <a:r>
              <a:rPr lang="en-US" sz="1600" dirty="0"/>
              <a:t>).</a:t>
            </a:r>
          </a:p>
        </p:txBody>
      </p:sp>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447487"/>
            <a:ext cx="4023265" cy="2339102"/>
          </a:xfrm>
          <a:prstGeom prst="rect">
            <a:avLst/>
          </a:prstGeom>
        </p:spPr>
        <p:txBody>
          <a:bodyPr wrap="square">
            <a:spAutoFit/>
          </a:bodyPr>
          <a:lstStyle/>
          <a:p>
            <a:r>
              <a:rPr lang="en-US" sz="2000" b="1" dirty="0" smtClean="0"/>
              <a:t>Gauss’ Law</a:t>
            </a:r>
          </a:p>
          <a:p>
            <a:pPr marL="182880" indent="-182880">
              <a:buFont typeface="Arial"/>
              <a:buChar char="•"/>
            </a:pPr>
            <a:r>
              <a:rPr lang="en-US" dirty="0" smtClean="0"/>
              <a:t>Gauss’ law is</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a:t>the net flux of the electric field through the surface</a:t>
            </a:r>
            <a:r>
              <a:rPr lang="en-US" dirty="0" smtClean="0"/>
              <a:t>:</a:t>
            </a:r>
          </a:p>
          <a:p>
            <a:pPr marL="182880" indent="-182880">
              <a:buFont typeface="Arial"/>
              <a:buChar char="•"/>
            </a:pPr>
            <a:endParaRPr lang="en-US" dirty="0" smtClean="0"/>
          </a:p>
          <a:p>
            <a:pPr marL="182880" indent="-182880">
              <a:buFont typeface="Arial"/>
              <a:buChar char="•"/>
            </a:pPr>
            <a:endParaRPr lang="en-US" dirty="0" smtClean="0"/>
          </a:p>
        </p:txBody>
      </p:sp>
      <p:sp>
        <p:nvSpPr>
          <p:cNvPr id="16" name="Rectangle 15"/>
          <p:cNvSpPr/>
          <p:nvPr/>
        </p:nvSpPr>
        <p:spPr>
          <a:xfrm>
            <a:off x="4730259" y="1465125"/>
            <a:ext cx="3885726" cy="4247317"/>
          </a:xfrm>
          <a:prstGeom prst="rect">
            <a:avLst/>
          </a:prstGeom>
        </p:spPr>
        <p:txBody>
          <a:bodyPr wrap="square">
            <a:spAutoFit/>
          </a:bodyPr>
          <a:lstStyle/>
          <a:p>
            <a:pPr marL="182880" indent="-182880">
              <a:buFont typeface="Arial"/>
              <a:buChar char="•"/>
            </a:pPr>
            <a:r>
              <a:rPr lang="en-US" dirty="0"/>
              <a:t>I</a:t>
            </a:r>
            <a:r>
              <a:rPr lang="en-US" dirty="0" smtClean="0"/>
              <a:t>nfinite non-conducting sheet</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Outside </a:t>
            </a:r>
            <a:r>
              <a:rPr lang="en-US" dirty="0"/>
              <a:t>a spherical shell of </a:t>
            </a:r>
            <a:r>
              <a:rPr lang="en-US" dirty="0" smtClean="0"/>
              <a:t>charge</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 Inside </a:t>
            </a:r>
            <a:r>
              <a:rPr lang="en-US" dirty="0"/>
              <a:t>a uniform spherical </a:t>
            </a:r>
            <a:r>
              <a:rPr lang="en-US" dirty="0" smtClean="0"/>
              <a:t>shell</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Inside </a:t>
            </a:r>
            <a:r>
              <a:rPr lang="en-US" dirty="0"/>
              <a:t>a uniform sphere of charge</a:t>
            </a: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sp>
        <p:nvSpPr>
          <p:cNvPr id="21" name="TextBox 20"/>
          <p:cNvSpPr txBox="1"/>
          <p:nvPr/>
        </p:nvSpPr>
        <p:spPr>
          <a:xfrm>
            <a:off x="7590230" y="3017773"/>
            <a:ext cx="1085654" cy="338554"/>
          </a:xfrm>
          <a:prstGeom prst="rect">
            <a:avLst/>
          </a:prstGeom>
          <a:noFill/>
        </p:spPr>
        <p:txBody>
          <a:bodyPr wrap="none" rtlCol="0">
            <a:spAutoFit/>
          </a:bodyPr>
          <a:lstStyle/>
          <a:p>
            <a:r>
              <a:rPr lang="en-US" sz="1600" b="1" dirty="0" smtClean="0"/>
              <a:t>Eq. 23-15</a:t>
            </a:r>
            <a:endParaRPr lang="en-US" sz="1600" b="1" dirty="0"/>
          </a:p>
        </p:txBody>
      </p:sp>
      <p:sp>
        <p:nvSpPr>
          <p:cNvPr id="23" name="TextBox 22"/>
          <p:cNvSpPr txBox="1"/>
          <p:nvPr/>
        </p:nvSpPr>
        <p:spPr>
          <a:xfrm>
            <a:off x="7624558" y="5392735"/>
            <a:ext cx="1085654" cy="338554"/>
          </a:xfrm>
          <a:prstGeom prst="rect">
            <a:avLst/>
          </a:prstGeom>
          <a:noFill/>
        </p:spPr>
        <p:txBody>
          <a:bodyPr wrap="none" rtlCol="0">
            <a:spAutoFit/>
          </a:bodyPr>
          <a:lstStyle/>
          <a:p>
            <a:r>
              <a:rPr lang="en-US" sz="1600" b="1" dirty="0" smtClean="0"/>
              <a:t>Eq. 23-20</a:t>
            </a:r>
            <a:endParaRPr lang="en-US" sz="1600" b="1" dirty="0"/>
          </a:p>
        </p:txBody>
      </p:sp>
      <p:sp>
        <p:nvSpPr>
          <p:cNvPr id="28" name="Rectangle 27"/>
          <p:cNvSpPr/>
          <p:nvPr/>
        </p:nvSpPr>
        <p:spPr>
          <a:xfrm>
            <a:off x="401150" y="3889955"/>
            <a:ext cx="4078595" cy="2893100"/>
          </a:xfrm>
          <a:prstGeom prst="rect">
            <a:avLst/>
          </a:prstGeom>
        </p:spPr>
        <p:txBody>
          <a:bodyPr wrap="square">
            <a:spAutoFit/>
          </a:bodyPr>
          <a:lstStyle/>
          <a:p>
            <a:r>
              <a:rPr lang="en-US" sz="2000" b="1" dirty="0" smtClean="0"/>
              <a:t>Applications </a:t>
            </a:r>
            <a:r>
              <a:rPr lang="en-US" sz="2000" b="1" dirty="0"/>
              <a:t>of Gauss’ Law</a:t>
            </a:r>
            <a:endParaRPr lang="en-US" sz="2000" b="1" dirty="0" smtClean="0"/>
          </a:p>
          <a:p>
            <a:pPr marL="182880" indent="-182880">
              <a:buFont typeface="Arial"/>
              <a:buChar char="•"/>
            </a:pPr>
            <a:r>
              <a:rPr lang="en-US" dirty="0"/>
              <a:t>surface of a charged </a:t>
            </a:r>
            <a:r>
              <a:rPr lang="en-US" dirty="0" smtClean="0"/>
              <a:t>conductor</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Within the surface </a:t>
            </a:r>
            <a:r>
              <a:rPr lang="en-US" i="1" dirty="0" smtClean="0"/>
              <a:t>E=0.</a:t>
            </a:r>
          </a:p>
          <a:p>
            <a:pPr marL="182880" indent="-182880">
              <a:buFont typeface="Arial"/>
              <a:buChar char="•"/>
            </a:pPr>
            <a:r>
              <a:rPr lang="en-US" dirty="0"/>
              <a:t>line of </a:t>
            </a:r>
            <a:r>
              <a:rPr lang="en-US" dirty="0" smtClean="0"/>
              <a:t>charge</a:t>
            </a:r>
            <a:endParaRPr lang="en-US" i="1"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sp>
        <p:nvSpPr>
          <p:cNvPr id="14" name="TextBox 13"/>
          <p:cNvSpPr txBox="1"/>
          <p:nvPr/>
        </p:nvSpPr>
        <p:spPr>
          <a:xfrm>
            <a:off x="3267909" y="2118199"/>
            <a:ext cx="971540" cy="338554"/>
          </a:xfrm>
          <a:prstGeom prst="rect">
            <a:avLst/>
          </a:prstGeom>
          <a:noFill/>
        </p:spPr>
        <p:txBody>
          <a:bodyPr wrap="none" rtlCol="0">
            <a:spAutoFit/>
          </a:bodyPr>
          <a:lstStyle/>
          <a:p>
            <a:r>
              <a:rPr lang="en-US" sz="1600" b="1" dirty="0" smtClean="0"/>
              <a:t>Eq. 23-</a:t>
            </a:r>
            <a:r>
              <a:rPr lang="en-US" sz="1600" b="1" dirty="0"/>
              <a:t>6</a:t>
            </a:r>
          </a:p>
        </p:txBody>
      </p:sp>
      <p:sp>
        <p:nvSpPr>
          <p:cNvPr id="17" name="TextBox 16"/>
          <p:cNvSpPr txBox="1"/>
          <p:nvPr/>
        </p:nvSpPr>
        <p:spPr>
          <a:xfrm>
            <a:off x="3267909" y="4665566"/>
            <a:ext cx="1074333" cy="338554"/>
          </a:xfrm>
          <a:prstGeom prst="rect">
            <a:avLst/>
          </a:prstGeom>
          <a:noFill/>
        </p:spPr>
        <p:txBody>
          <a:bodyPr wrap="none" rtlCol="0">
            <a:spAutoFit/>
          </a:bodyPr>
          <a:lstStyle/>
          <a:p>
            <a:r>
              <a:rPr lang="en-US" sz="1600" b="1" dirty="0" smtClean="0"/>
              <a:t>Eq. 23-11</a:t>
            </a:r>
            <a:endParaRPr lang="en-US" sz="1600" b="1" dirty="0"/>
          </a:p>
        </p:txBody>
      </p:sp>
      <p:pic>
        <p:nvPicPr>
          <p:cNvPr id="18" name="Picture 17"/>
          <p:cNvPicPr>
            <a:picLocks noChangeAspect="1"/>
          </p:cNvPicPr>
          <p:nvPr/>
        </p:nvPicPr>
        <p:blipFill>
          <a:blip r:embed="rId3"/>
          <a:stretch>
            <a:fillRect/>
          </a:stretch>
        </p:blipFill>
        <p:spPr>
          <a:xfrm>
            <a:off x="1449857" y="2088704"/>
            <a:ext cx="1089524" cy="488888"/>
          </a:xfrm>
          <a:prstGeom prst="rect">
            <a:avLst/>
          </a:prstGeom>
        </p:spPr>
      </p:pic>
      <p:sp>
        <p:nvSpPr>
          <p:cNvPr id="19" name="TextBox 18"/>
          <p:cNvSpPr txBox="1"/>
          <p:nvPr/>
        </p:nvSpPr>
        <p:spPr>
          <a:xfrm>
            <a:off x="3285073" y="3345455"/>
            <a:ext cx="971540" cy="338554"/>
          </a:xfrm>
          <a:prstGeom prst="rect">
            <a:avLst/>
          </a:prstGeom>
          <a:noFill/>
        </p:spPr>
        <p:txBody>
          <a:bodyPr wrap="none" rtlCol="0">
            <a:spAutoFit/>
          </a:bodyPr>
          <a:lstStyle/>
          <a:p>
            <a:r>
              <a:rPr lang="en-US" sz="1600" b="1" dirty="0" smtClean="0"/>
              <a:t>Eq. 23-</a:t>
            </a:r>
            <a:r>
              <a:rPr lang="en-US" sz="1600" b="1" dirty="0"/>
              <a:t>6</a:t>
            </a:r>
          </a:p>
        </p:txBody>
      </p:sp>
      <p:pic>
        <p:nvPicPr>
          <p:cNvPr id="25" name="Picture 24"/>
          <p:cNvPicPr>
            <a:picLocks noChangeAspect="1"/>
          </p:cNvPicPr>
          <p:nvPr/>
        </p:nvPicPr>
        <p:blipFill>
          <a:blip r:embed="rId4"/>
          <a:stretch>
            <a:fillRect/>
          </a:stretch>
        </p:blipFill>
        <p:spPr>
          <a:xfrm>
            <a:off x="1329709" y="3214415"/>
            <a:ext cx="1508572" cy="600635"/>
          </a:xfrm>
          <a:prstGeom prst="rect">
            <a:avLst/>
          </a:prstGeom>
        </p:spPr>
      </p:pic>
      <p:pic>
        <p:nvPicPr>
          <p:cNvPr id="26" name="Picture 25"/>
          <p:cNvPicPr>
            <a:picLocks noChangeAspect="1"/>
          </p:cNvPicPr>
          <p:nvPr/>
        </p:nvPicPr>
        <p:blipFill>
          <a:blip r:embed="rId5"/>
          <a:stretch>
            <a:fillRect/>
          </a:stretch>
        </p:blipFill>
        <p:spPr>
          <a:xfrm>
            <a:off x="1614957" y="4590254"/>
            <a:ext cx="907937" cy="698413"/>
          </a:xfrm>
          <a:prstGeom prst="rect">
            <a:avLst/>
          </a:prstGeom>
        </p:spPr>
      </p:pic>
      <p:pic>
        <p:nvPicPr>
          <p:cNvPr id="27" name="Picture 26"/>
          <p:cNvPicPr>
            <a:picLocks noChangeAspect="1"/>
          </p:cNvPicPr>
          <p:nvPr/>
        </p:nvPicPr>
        <p:blipFill>
          <a:blip r:embed="rId6"/>
          <a:stretch>
            <a:fillRect/>
          </a:stretch>
        </p:blipFill>
        <p:spPr>
          <a:xfrm>
            <a:off x="1449857" y="5956346"/>
            <a:ext cx="1187302" cy="642540"/>
          </a:xfrm>
          <a:prstGeom prst="rect">
            <a:avLst/>
          </a:prstGeom>
        </p:spPr>
      </p:pic>
      <p:sp>
        <p:nvSpPr>
          <p:cNvPr id="29" name="TextBox 28"/>
          <p:cNvSpPr txBox="1"/>
          <p:nvPr/>
        </p:nvSpPr>
        <p:spPr>
          <a:xfrm>
            <a:off x="3267909" y="6108339"/>
            <a:ext cx="1085654" cy="338554"/>
          </a:xfrm>
          <a:prstGeom prst="rect">
            <a:avLst/>
          </a:prstGeom>
          <a:noFill/>
        </p:spPr>
        <p:txBody>
          <a:bodyPr wrap="none" rtlCol="0">
            <a:spAutoFit/>
          </a:bodyPr>
          <a:lstStyle/>
          <a:p>
            <a:r>
              <a:rPr lang="en-US" sz="1600" b="1" dirty="0" smtClean="0"/>
              <a:t>Eq. 23-12</a:t>
            </a:r>
            <a:endParaRPr lang="en-US" sz="1600" b="1" dirty="0"/>
          </a:p>
        </p:txBody>
      </p:sp>
      <p:pic>
        <p:nvPicPr>
          <p:cNvPr id="30" name="Picture 29"/>
          <p:cNvPicPr>
            <a:picLocks noChangeAspect="1"/>
          </p:cNvPicPr>
          <p:nvPr/>
        </p:nvPicPr>
        <p:blipFill>
          <a:blip r:embed="rId7"/>
          <a:stretch>
            <a:fillRect/>
          </a:stretch>
        </p:blipFill>
        <p:spPr>
          <a:xfrm>
            <a:off x="5671045" y="1872553"/>
            <a:ext cx="1187302" cy="642540"/>
          </a:xfrm>
          <a:prstGeom prst="rect">
            <a:avLst/>
          </a:prstGeom>
        </p:spPr>
      </p:pic>
      <p:sp>
        <p:nvSpPr>
          <p:cNvPr id="31" name="TextBox 30"/>
          <p:cNvSpPr txBox="1"/>
          <p:nvPr/>
        </p:nvSpPr>
        <p:spPr>
          <a:xfrm>
            <a:off x="7590230" y="2024546"/>
            <a:ext cx="1085654" cy="338554"/>
          </a:xfrm>
          <a:prstGeom prst="rect">
            <a:avLst/>
          </a:prstGeom>
          <a:noFill/>
        </p:spPr>
        <p:txBody>
          <a:bodyPr wrap="none" rtlCol="0">
            <a:spAutoFit/>
          </a:bodyPr>
          <a:lstStyle/>
          <a:p>
            <a:r>
              <a:rPr lang="en-US" sz="1600" b="1" dirty="0" smtClean="0"/>
              <a:t>Eq. 23-13</a:t>
            </a:r>
            <a:endParaRPr lang="en-US" sz="1600" b="1" dirty="0"/>
          </a:p>
        </p:txBody>
      </p:sp>
      <p:pic>
        <p:nvPicPr>
          <p:cNvPr id="32" name="Picture 31"/>
          <p:cNvPicPr>
            <a:picLocks noChangeAspect="1"/>
          </p:cNvPicPr>
          <p:nvPr/>
        </p:nvPicPr>
        <p:blipFill>
          <a:blip r:embed="rId8"/>
          <a:stretch>
            <a:fillRect/>
          </a:stretch>
        </p:blipFill>
        <p:spPr>
          <a:xfrm>
            <a:off x="5800142" y="2945267"/>
            <a:ext cx="1187302" cy="642540"/>
          </a:xfrm>
          <a:prstGeom prst="rect">
            <a:avLst/>
          </a:prstGeom>
        </p:spPr>
      </p:pic>
      <p:pic>
        <p:nvPicPr>
          <p:cNvPr id="33" name="Picture 32"/>
          <p:cNvPicPr>
            <a:picLocks noChangeAspect="1"/>
          </p:cNvPicPr>
          <p:nvPr/>
        </p:nvPicPr>
        <p:blipFill>
          <a:blip r:embed="rId9"/>
          <a:stretch>
            <a:fillRect/>
          </a:stretch>
        </p:blipFill>
        <p:spPr>
          <a:xfrm>
            <a:off x="6134595" y="4171589"/>
            <a:ext cx="796191" cy="446984"/>
          </a:xfrm>
          <a:prstGeom prst="rect">
            <a:avLst/>
          </a:prstGeom>
        </p:spPr>
      </p:pic>
      <p:sp>
        <p:nvSpPr>
          <p:cNvPr id="34" name="TextBox 33"/>
          <p:cNvSpPr txBox="1"/>
          <p:nvPr/>
        </p:nvSpPr>
        <p:spPr>
          <a:xfrm>
            <a:off x="7624558" y="4171589"/>
            <a:ext cx="1085654" cy="338554"/>
          </a:xfrm>
          <a:prstGeom prst="rect">
            <a:avLst/>
          </a:prstGeom>
          <a:noFill/>
        </p:spPr>
        <p:txBody>
          <a:bodyPr wrap="none" rtlCol="0">
            <a:spAutoFit/>
          </a:bodyPr>
          <a:lstStyle/>
          <a:p>
            <a:r>
              <a:rPr lang="en-US" sz="1600" b="1" dirty="0" smtClean="0"/>
              <a:t>Eq. 23-16</a:t>
            </a:r>
            <a:endParaRPr lang="en-US" sz="1600" b="1" dirty="0"/>
          </a:p>
        </p:txBody>
      </p:sp>
      <p:pic>
        <p:nvPicPr>
          <p:cNvPr id="35" name="Picture 34"/>
          <p:cNvPicPr>
            <a:picLocks noChangeAspect="1"/>
          </p:cNvPicPr>
          <p:nvPr/>
        </p:nvPicPr>
        <p:blipFill>
          <a:blip r:embed="rId10"/>
          <a:stretch>
            <a:fillRect/>
          </a:stretch>
        </p:blipFill>
        <p:spPr>
          <a:xfrm>
            <a:off x="5800142" y="5319298"/>
            <a:ext cx="1690159" cy="684444"/>
          </a:xfrm>
          <a:prstGeom prst="rect">
            <a:avLst/>
          </a:prstGeom>
        </p:spPr>
      </p:pic>
      <p:sp>
        <p:nvSpPr>
          <p:cNvPr id="22" name="Footer Placeholder 21"/>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23-1</a:t>
            </a:r>
            <a:r>
              <a:rPr lang="en-US" sz="2700" dirty="0" smtClean="0">
                <a:solidFill>
                  <a:schemeClr val="bg1"/>
                </a:solidFill>
                <a:ea typeface="Calibri" pitchFamily="1" charset="0"/>
                <a:cs typeface="Calibri" pitchFamily="1" charset="0"/>
              </a:rPr>
              <a:t>  Electric Flux</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890090"/>
            <a:ext cx="4194038" cy="4222523"/>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23.05 </a:t>
            </a:r>
            <a:r>
              <a:rPr lang="en-US" sz="2200" dirty="0" smtClean="0"/>
              <a:t>Calculate the flux </a:t>
            </a:r>
            <a:r>
              <a:rPr lang="en-US" sz="2200" dirty="0" err="1" smtClean="0"/>
              <a:t>Φ</a:t>
            </a:r>
            <a:r>
              <a:rPr lang="en-US" sz="2200" dirty="0" smtClean="0"/>
              <a:t> through a surface by integrating the dot product of the electric field vector </a:t>
            </a:r>
            <a:r>
              <a:rPr lang="en-US" sz="2200" b="1" i="1" dirty="0" smtClean="0"/>
              <a:t>E</a:t>
            </a:r>
            <a:r>
              <a:rPr lang="en-US" sz="2200" dirty="0" smtClean="0"/>
              <a:t> and the area vector </a:t>
            </a:r>
            <a:r>
              <a:rPr lang="en-US" sz="2200" i="1" dirty="0" err="1" smtClean="0"/>
              <a:t>d</a:t>
            </a:r>
            <a:r>
              <a:rPr lang="en-US" sz="2200" b="1" i="1" dirty="0" err="1" smtClean="0"/>
              <a:t>A</a:t>
            </a:r>
            <a:r>
              <a:rPr lang="en-US" sz="2200" dirty="0" smtClean="0"/>
              <a:t> (for patch elements) over the surface, in magnitude- angle notation and unit-vector notation.</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23.06 </a:t>
            </a:r>
            <a:r>
              <a:rPr lang="en-US" sz="2200" dirty="0" smtClean="0"/>
              <a:t>For a closed surface, explain the algebraic signs associated with inward flux and outward flux.</a:t>
            </a:r>
          </a:p>
        </p:txBody>
      </p:sp>
      <p:sp>
        <p:nvSpPr>
          <p:cNvPr id="10244" name="Rectangle 3"/>
          <p:cNvSpPr>
            <a:spLocks noGrp="1" noChangeArrowheads="1"/>
          </p:cNvSpPr>
          <p:nvPr>
            <p:ph sz="half" idx="2"/>
          </p:nvPr>
        </p:nvSpPr>
        <p:spPr>
          <a:xfrm>
            <a:off x="4650518" y="1890091"/>
            <a:ext cx="4336929" cy="460215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23.07 </a:t>
            </a:r>
            <a:r>
              <a:rPr lang="en-US" sz="2200" dirty="0" smtClean="0"/>
              <a:t>Calculate the net flux </a:t>
            </a:r>
            <a:r>
              <a:rPr lang="en-US" sz="2200" dirty="0" err="1" smtClean="0">
                <a:latin typeface="Lucida Grande"/>
                <a:ea typeface="Lucida Grande"/>
                <a:cs typeface="Lucida Grande"/>
              </a:rPr>
              <a:t>ϕ</a:t>
            </a:r>
            <a:r>
              <a:rPr lang="en-US" sz="2200" dirty="0" smtClean="0"/>
              <a:t> through a closed surface, algebraic sign included, by integrating the dot product of the electric field vector</a:t>
            </a:r>
            <a:r>
              <a:rPr lang="en-US" sz="2200" b="1" i="1" dirty="0" smtClean="0"/>
              <a:t> E</a:t>
            </a:r>
            <a:r>
              <a:rPr lang="en-US" sz="2200" dirty="0" smtClean="0"/>
              <a:t> and the area vector </a:t>
            </a:r>
            <a:r>
              <a:rPr lang="en-US" sz="2200" i="1" dirty="0" err="1" smtClean="0"/>
              <a:t>d</a:t>
            </a:r>
            <a:r>
              <a:rPr lang="en-US" sz="2200" b="1" i="1" dirty="0" err="1" smtClean="0"/>
              <a:t>A</a:t>
            </a:r>
            <a:r>
              <a:rPr lang="en-US" sz="2200" dirty="0" smtClean="0"/>
              <a:t> (for patch elements) over the full surface.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23.08 </a:t>
            </a:r>
            <a:r>
              <a:rPr lang="en-US" sz="2200" dirty="0" smtClean="0"/>
              <a:t>Determine whether a closed surface can be broken up into parts (such as the sides of a cube) to simplify the integration that yields the net flux through the surface.</a:t>
            </a:r>
            <a:endParaRPr lang="en-US" sz="2200" i="1" dirty="0" smtClean="0"/>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23-1</a:t>
            </a:r>
            <a:r>
              <a:rPr lang="en-US" sz="2700" dirty="0" smtClean="0">
                <a:solidFill>
                  <a:schemeClr val="bg1"/>
                </a:solidFill>
                <a:ea typeface="Calibri" pitchFamily="1" charset="0"/>
                <a:cs typeface="Calibri" pitchFamily="1" charset="0"/>
              </a:rPr>
              <a:t>  Electric Flux</a:t>
            </a:r>
            <a:endParaRPr lang="en-US" sz="2700" dirty="0">
              <a:solidFill>
                <a:schemeClr val="bg1"/>
              </a:solidFill>
              <a:ea typeface="Calibri" pitchFamily="1" charset="0"/>
              <a:cs typeface="Calibri" pitchFamily="1" charset="0"/>
            </a:endParaRPr>
          </a:p>
        </p:txBody>
      </p:sp>
      <p:pic>
        <p:nvPicPr>
          <p:cNvPr id="8" name="Picture 7"/>
          <p:cNvPicPr>
            <a:picLocks noChangeAspect="1"/>
          </p:cNvPicPr>
          <p:nvPr/>
        </p:nvPicPr>
        <p:blipFill>
          <a:blip r:embed="rId3"/>
          <a:stretch>
            <a:fillRect/>
          </a:stretch>
        </p:blipFill>
        <p:spPr>
          <a:xfrm>
            <a:off x="1806905" y="1485811"/>
            <a:ext cx="5852160" cy="802640"/>
          </a:xfrm>
          <a:prstGeom prst="rect">
            <a:avLst/>
          </a:prstGeom>
        </p:spPr>
      </p:pic>
      <p:sp>
        <p:nvSpPr>
          <p:cNvPr id="13" name="Rectangle 12"/>
          <p:cNvSpPr/>
          <p:nvPr/>
        </p:nvSpPr>
        <p:spPr>
          <a:xfrm>
            <a:off x="176351" y="5110599"/>
            <a:ext cx="2963524" cy="1323439"/>
          </a:xfrm>
          <a:prstGeom prst="rect">
            <a:avLst/>
          </a:prstGeom>
        </p:spPr>
        <p:txBody>
          <a:bodyPr wrap="square">
            <a:spAutoFit/>
          </a:bodyPr>
          <a:lstStyle/>
          <a:p>
            <a:r>
              <a:rPr lang="en-US" sz="1600" dirty="0"/>
              <a:t>Electric field vectors and field lines pierce an imaginary, spherical Gaussian surface that encloses a particle with charge</a:t>
            </a:r>
            <a:r>
              <a:rPr lang="en-US" sz="1600" dirty="0" smtClean="0"/>
              <a:t> +</a:t>
            </a:r>
            <a:r>
              <a:rPr lang="en-US" sz="1600" i="1" dirty="0" smtClean="0"/>
              <a:t>Q</a:t>
            </a:r>
            <a:r>
              <a:rPr lang="en-US" sz="1600" dirty="0"/>
              <a:t>.</a:t>
            </a:r>
          </a:p>
        </p:txBody>
      </p:sp>
      <p:sp>
        <p:nvSpPr>
          <p:cNvPr id="14" name="Rectangle 13"/>
          <p:cNvSpPr/>
          <p:nvPr/>
        </p:nvSpPr>
        <p:spPr>
          <a:xfrm>
            <a:off x="3459570" y="5110599"/>
            <a:ext cx="2686271" cy="584776"/>
          </a:xfrm>
          <a:prstGeom prst="rect">
            <a:avLst/>
          </a:prstGeom>
        </p:spPr>
        <p:txBody>
          <a:bodyPr wrap="square">
            <a:spAutoFit/>
          </a:bodyPr>
          <a:lstStyle/>
          <a:p>
            <a:r>
              <a:rPr lang="en-US" sz="1600" dirty="0"/>
              <a:t>Now the enclosed particle has charge</a:t>
            </a:r>
            <a:r>
              <a:rPr lang="en-US" sz="1600" dirty="0" smtClean="0"/>
              <a:t> +2Q</a:t>
            </a:r>
            <a:r>
              <a:rPr lang="en-US" sz="1600" dirty="0"/>
              <a:t>.</a:t>
            </a:r>
          </a:p>
        </p:txBody>
      </p:sp>
      <p:sp>
        <p:nvSpPr>
          <p:cNvPr id="15" name="Rectangle 14"/>
          <p:cNvSpPr/>
          <p:nvPr/>
        </p:nvSpPr>
        <p:spPr>
          <a:xfrm>
            <a:off x="6473784" y="5110599"/>
            <a:ext cx="2525774" cy="830997"/>
          </a:xfrm>
          <a:prstGeom prst="rect">
            <a:avLst/>
          </a:prstGeom>
        </p:spPr>
        <p:txBody>
          <a:bodyPr wrap="square">
            <a:spAutoFit/>
          </a:bodyPr>
          <a:lstStyle/>
          <a:p>
            <a:r>
              <a:rPr lang="en-US" sz="1600" dirty="0"/>
              <a:t>Can you tell what the enclosed charge is now</a:t>
            </a:r>
            <a:r>
              <a:rPr lang="en-US" sz="1600" dirty="0" smtClean="0"/>
              <a:t>?</a:t>
            </a:r>
          </a:p>
          <a:p>
            <a:r>
              <a:rPr lang="en-US" sz="1600" i="1" dirty="0" smtClean="0"/>
              <a:t>Answer: -0.5Q</a:t>
            </a:r>
            <a:endParaRPr lang="en-US" sz="1600" i="1" dirty="0"/>
          </a:p>
        </p:txBody>
      </p:sp>
      <p:pic>
        <p:nvPicPr>
          <p:cNvPr id="10" name="Picture 9"/>
          <p:cNvPicPr>
            <a:picLocks noChangeAspect="1"/>
          </p:cNvPicPr>
          <p:nvPr/>
        </p:nvPicPr>
        <p:blipFill>
          <a:blip r:embed="rId4"/>
          <a:stretch>
            <a:fillRect/>
          </a:stretch>
        </p:blipFill>
        <p:spPr>
          <a:xfrm>
            <a:off x="583730" y="2427215"/>
            <a:ext cx="2443188" cy="2468880"/>
          </a:xfrm>
          <a:prstGeom prst="rect">
            <a:avLst/>
          </a:prstGeom>
        </p:spPr>
      </p:pic>
      <p:pic>
        <p:nvPicPr>
          <p:cNvPr id="16" name="Picture 15"/>
          <p:cNvPicPr>
            <a:picLocks noChangeAspect="1"/>
          </p:cNvPicPr>
          <p:nvPr/>
        </p:nvPicPr>
        <p:blipFill>
          <a:blip r:embed="rId5"/>
          <a:stretch>
            <a:fillRect/>
          </a:stretch>
        </p:blipFill>
        <p:spPr>
          <a:xfrm>
            <a:off x="3577966" y="2427215"/>
            <a:ext cx="2387600" cy="2468880"/>
          </a:xfrm>
          <a:prstGeom prst="rect">
            <a:avLst/>
          </a:prstGeom>
        </p:spPr>
      </p:pic>
      <p:pic>
        <p:nvPicPr>
          <p:cNvPr id="17" name="Picture 16"/>
          <p:cNvPicPr>
            <a:picLocks noChangeAspect="1"/>
          </p:cNvPicPr>
          <p:nvPr/>
        </p:nvPicPr>
        <p:blipFill>
          <a:blip r:embed="rId6"/>
          <a:stretch>
            <a:fillRect/>
          </a:stretch>
        </p:blipFill>
        <p:spPr>
          <a:xfrm>
            <a:off x="6419257" y="2427215"/>
            <a:ext cx="2387598" cy="2468880"/>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23-1</a:t>
            </a:r>
            <a:r>
              <a:rPr lang="en-US" sz="2700" dirty="0" smtClean="0">
                <a:solidFill>
                  <a:schemeClr val="bg1"/>
                </a:solidFill>
                <a:ea typeface="Calibri" pitchFamily="1" charset="0"/>
                <a:cs typeface="Calibri" pitchFamily="1" charset="0"/>
              </a:rPr>
              <a:t>  Electric Flux</a:t>
            </a:r>
            <a:endParaRPr lang="en-US" sz="2700" dirty="0">
              <a:solidFill>
                <a:schemeClr val="bg1"/>
              </a:solidFill>
              <a:ea typeface="Calibri" pitchFamily="1" charset="0"/>
              <a:cs typeface="Calibri" pitchFamily="1" charset="0"/>
            </a:endParaRPr>
          </a:p>
        </p:txBody>
      </p:sp>
      <p:sp>
        <p:nvSpPr>
          <p:cNvPr id="10" name="Rectangle 9"/>
          <p:cNvSpPr/>
          <p:nvPr/>
        </p:nvSpPr>
        <p:spPr>
          <a:xfrm>
            <a:off x="422152" y="1355727"/>
            <a:ext cx="8721848" cy="1754327"/>
          </a:xfrm>
          <a:prstGeom prst="rect">
            <a:avLst/>
          </a:prstGeom>
        </p:spPr>
        <p:txBody>
          <a:bodyPr wrap="square">
            <a:spAutoFit/>
          </a:bodyPr>
          <a:lstStyle/>
          <a:p>
            <a:r>
              <a:rPr lang="en-US" dirty="0"/>
              <a:t>The </a:t>
            </a:r>
            <a:r>
              <a:rPr lang="en-US" b="1" dirty="0"/>
              <a:t>area vector </a:t>
            </a:r>
            <a:r>
              <a:rPr lang="en-US" i="1" dirty="0" err="1"/>
              <a:t>d</a:t>
            </a:r>
            <a:r>
              <a:rPr lang="en-US" b="1" i="1" dirty="0" err="1"/>
              <a:t>A</a:t>
            </a:r>
            <a:r>
              <a:rPr lang="en-US" dirty="0"/>
              <a:t> for an area element (patch element) on a surface is a vector that is perpendicular to the element and has a magnitude equal to the area </a:t>
            </a:r>
            <a:r>
              <a:rPr lang="en-US" i="1" dirty="0" err="1"/>
              <a:t>dA</a:t>
            </a:r>
            <a:r>
              <a:rPr lang="en-US" i="1" dirty="0"/>
              <a:t> </a:t>
            </a:r>
            <a:r>
              <a:rPr lang="en-US" dirty="0"/>
              <a:t>of the element</a:t>
            </a:r>
            <a:r>
              <a:rPr lang="en-US" dirty="0" smtClean="0"/>
              <a:t>.</a:t>
            </a:r>
          </a:p>
          <a:p>
            <a:endParaRPr lang="en-US" dirty="0" smtClean="0"/>
          </a:p>
          <a:p>
            <a:r>
              <a:rPr lang="en-US" dirty="0"/>
              <a:t>The </a:t>
            </a:r>
            <a:r>
              <a:rPr lang="en-US" b="1" dirty="0"/>
              <a:t>electric flux </a:t>
            </a:r>
            <a:r>
              <a:rPr lang="en-US" i="1" dirty="0" err="1" smtClean="0"/>
              <a:t>d</a:t>
            </a:r>
            <a:r>
              <a:rPr lang="en-US" dirty="0" err="1" smtClean="0">
                <a:latin typeface="Lucida Grande"/>
                <a:ea typeface="Lucida Grande"/>
                <a:cs typeface="Lucida Grande"/>
              </a:rPr>
              <a:t>ϕ</a:t>
            </a:r>
            <a:r>
              <a:rPr lang="en-US" dirty="0" smtClean="0"/>
              <a:t> </a:t>
            </a:r>
            <a:r>
              <a:rPr lang="en-US" dirty="0"/>
              <a:t>through a patch element with area vector </a:t>
            </a:r>
            <a:r>
              <a:rPr lang="en-US" i="1" dirty="0" err="1" smtClean="0"/>
              <a:t>d</a:t>
            </a:r>
            <a:r>
              <a:rPr lang="en-US" b="1" i="1" dirty="0" err="1" smtClean="0"/>
              <a:t>A</a:t>
            </a:r>
            <a:r>
              <a:rPr lang="en-US" dirty="0" smtClean="0"/>
              <a:t> </a:t>
            </a:r>
            <a:r>
              <a:rPr lang="en-US" dirty="0"/>
              <a:t>is given by a dot product:</a:t>
            </a:r>
          </a:p>
        </p:txBody>
      </p:sp>
      <p:pic>
        <p:nvPicPr>
          <p:cNvPr id="16" name="Picture 15"/>
          <p:cNvPicPr>
            <a:picLocks noChangeAspect="1"/>
          </p:cNvPicPr>
          <p:nvPr/>
        </p:nvPicPr>
        <p:blipFill>
          <a:blip r:embed="rId3"/>
          <a:stretch>
            <a:fillRect/>
          </a:stretch>
        </p:blipFill>
        <p:spPr>
          <a:xfrm>
            <a:off x="1277855" y="4135679"/>
            <a:ext cx="4067530" cy="2120927"/>
          </a:xfrm>
          <a:prstGeom prst="rect">
            <a:avLst/>
          </a:prstGeom>
        </p:spPr>
      </p:pic>
      <p:pic>
        <p:nvPicPr>
          <p:cNvPr id="17" name="Picture 16"/>
          <p:cNvPicPr>
            <a:picLocks noChangeAspect="1"/>
          </p:cNvPicPr>
          <p:nvPr/>
        </p:nvPicPr>
        <p:blipFill>
          <a:blip r:embed="rId4"/>
          <a:stretch>
            <a:fillRect/>
          </a:stretch>
        </p:blipFill>
        <p:spPr>
          <a:xfrm>
            <a:off x="3311620" y="3105863"/>
            <a:ext cx="1480635" cy="446984"/>
          </a:xfrm>
          <a:prstGeom prst="rect">
            <a:avLst/>
          </a:prstGeom>
        </p:spPr>
      </p:pic>
      <p:sp>
        <p:nvSpPr>
          <p:cNvPr id="18" name="Rectangle 17"/>
          <p:cNvSpPr/>
          <p:nvPr/>
        </p:nvSpPr>
        <p:spPr>
          <a:xfrm>
            <a:off x="5401281" y="4012474"/>
            <a:ext cx="3742719" cy="2554545"/>
          </a:xfrm>
          <a:prstGeom prst="rect">
            <a:avLst/>
          </a:prstGeom>
        </p:spPr>
        <p:txBody>
          <a:bodyPr wrap="square">
            <a:spAutoFit/>
          </a:bodyPr>
          <a:lstStyle/>
          <a:p>
            <a:pPr marL="342900" indent="-342900">
              <a:buAutoNum type="alphaLcParenBoth"/>
            </a:pPr>
            <a:r>
              <a:rPr lang="en-US" sz="1600" dirty="0" smtClean="0"/>
              <a:t>An </a:t>
            </a:r>
            <a:r>
              <a:rPr lang="en-US" sz="1600" dirty="0"/>
              <a:t>electric field vector pierces a small square patch on a flat surface.</a:t>
            </a:r>
            <a:r>
              <a:rPr lang="en-US" sz="1600" dirty="0" smtClean="0"/>
              <a:t> </a:t>
            </a:r>
          </a:p>
          <a:p>
            <a:pPr marL="342900" indent="-342900">
              <a:buAutoNum type="alphaLcParenBoth"/>
            </a:pPr>
            <a:r>
              <a:rPr lang="en-US" sz="1600" dirty="0" smtClean="0"/>
              <a:t>Only </a:t>
            </a:r>
            <a:r>
              <a:rPr lang="en-US" sz="1600" dirty="0"/>
              <a:t>the </a:t>
            </a:r>
            <a:r>
              <a:rPr lang="en-US" sz="1600" i="1" dirty="0" err="1"/>
              <a:t>x</a:t>
            </a:r>
            <a:r>
              <a:rPr lang="en-US" sz="1600" dirty="0"/>
              <a:t> component actually pierces the patch; the </a:t>
            </a:r>
            <a:r>
              <a:rPr lang="en-US" sz="1600" i="1" dirty="0" err="1"/>
              <a:t>y</a:t>
            </a:r>
            <a:r>
              <a:rPr lang="en-US" sz="1600" dirty="0"/>
              <a:t> component skims across it.</a:t>
            </a:r>
            <a:r>
              <a:rPr lang="en-US" sz="1600" dirty="0" smtClean="0"/>
              <a:t> </a:t>
            </a:r>
          </a:p>
          <a:p>
            <a:pPr marL="342900" indent="-342900">
              <a:buAutoNum type="alphaLcParenBoth"/>
            </a:pPr>
            <a:r>
              <a:rPr lang="en-US" sz="1600" dirty="0" smtClean="0"/>
              <a:t>The </a:t>
            </a:r>
            <a:r>
              <a:rPr lang="en-US" sz="1600" dirty="0"/>
              <a:t>area vector of the patch is </a:t>
            </a:r>
            <a:r>
              <a:rPr lang="en-US" sz="1600" dirty="0" smtClean="0"/>
              <a:t>perpendicular </a:t>
            </a:r>
            <a:r>
              <a:rPr lang="en-US" sz="1600" dirty="0"/>
              <a:t>to the patch, with a magnitude equal to the patch’s area.</a:t>
            </a:r>
          </a:p>
        </p:txBody>
      </p:sp>
      <p:pic>
        <p:nvPicPr>
          <p:cNvPr id="19" name="Picture 18"/>
          <p:cNvPicPr>
            <a:picLocks noChangeAspect="1"/>
          </p:cNvPicPr>
          <p:nvPr/>
        </p:nvPicPr>
        <p:blipFill>
          <a:blip r:embed="rId5"/>
          <a:stretch>
            <a:fillRect/>
          </a:stretch>
        </p:blipFill>
        <p:spPr>
          <a:xfrm>
            <a:off x="6350596" y="3489459"/>
            <a:ext cx="1473200" cy="314960"/>
          </a:xfrm>
          <a:prstGeom prst="rect">
            <a:avLst/>
          </a:prstGeom>
        </p:spPr>
      </p:pic>
      <p:sp>
        <p:nvSpPr>
          <p:cNvPr id="21" name="Freeform 20"/>
          <p:cNvSpPr/>
          <p:nvPr/>
        </p:nvSpPr>
        <p:spPr bwMode="auto">
          <a:xfrm>
            <a:off x="4651382" y="3678194"/>
            <a:ext cx="1699214" cy="1401488"/>
          </a:xfrm>
          <a:custGeom>
            <a:avLst/>
            <a:gdLst>
              <a:gd name="connsiteX0" fmla="*/ 0 w 1699214"/>
              <a:gd name="connsiteY0" fmla="*/ 1401488 h 1401488"/>
              <a:gd name="connsiteX1" fmla="*/ 635060 w 1699214"/>
              <a:gd name="connsiteY1" fmla="*/ 1058266 h 1401488"/>
              <a:gd name="connsiteX2" fmla="*/ 205966 w 1699214"/>
              <a:gd name="connsiteY2" fmla="*/ 732206 h 1401488"/>
              <a:gd name="connsiteX3" fmla="*/ 1338775 w 1699214"/>
              <a:gd name="connsiteY3" fmla="*/ 114407 h 1401488"/>
              <a:gd name="connsiteX4" fmla="*/ 1699214 w 1699214"/>
              <a:gd name="connsiteY4" fmla="*/ 45762 h 1401488"/>
              <a:gd name="connsiteX5" fmla="*/ 1699214 w 1699214"/>
              <a:gd name="connsiteY5" fmla="*/ 45762 h 140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214" h="1401488">
                <a:moveTo>
                  <a:pt x="0" y="1401488"/>
                </a:moveTo>
                <a:cubicBezTo>
                  <a:pt x="300366" y="1285650"/>
                  <a:pt x="600732" y="1169813"/>
                  <a:pt x="635060" y="1058266"/>
                </a:cubicBezTo>
                <a:cubicBezTo>
                  <a:pt x="669388" y="946719"/>
                  <a:pt x="88680" y="889516"/>
                  <a:pt x="205966" y="732206"/>
                </a:cubicBezTo>
                <a:cubicBezTo>
                  <a:pt x="323252" y="574896"/>
                  <a:pt x="1089900" y="228814"/>
                  <a:pt x="1338775" y="114407"/>
                </a:cubicBezTo>
                <a:cubicBezTo>
                  <a:pt x="1587650" y="0"/>
                  <a:pt x="1699214" y="45762"/>
                  <a:pt x="1699214" y="45762"/>
                </a:cubicBezTo>
                <a:lnTo>
                  <a:pt x="1699214" y="45762"/>
                </a:ln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2" name="TextBox 21"/>
          <p:cNvSpPr txBox="1"/>
          <p:nvPr/>
        </p:nvSpPr>
        <p:spPr>
          <a:xfrm rot="20050311">
            <a:off x="4802535" y="3697688"/>
            <a:ext cx="1301959" cy="338554"/>
          </a:xfrm>
          <a:prstGeom prst="rect">
            <a:avLst/>
          </a:prstGeom>
          <a:noFill/>
        </p:spPr>
        <p:txBody>
          <a:bodyPr wrap="none" rtlCol="0">
            <a:spAutoFit/>
          </a:bodyPr>
          <a:lstStyle/>
          <a:p>
            <a:r>
              <a:rPr lang="en-US" sz="1600" dirty="0" smtClean="0"/>
              <a:t>Electric Flux</a:t>
            </a:r>
            <a:endParaRPr lang="en-US" sz="1600" dirty="0"/>
          </a:p>
        </p:txBody>
      </p:sp>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402823" y="1380598"/>
            <a:ext cx="6143308" cy="5847754"/>
          </a:xfrm>
          <a:prstGeom prst="rect">
            <a:avLst/>
          </a:prstGeom>
        </p:spPr>
        <p:txBody>
          <a:bodyPr wrap="square">
            <a:spAutoFit/>
          </a:bodyPr>
          <a:lstStyle/>
          <a:p>
            <a:r>
              <a:rPr lang="en-US" sz="2200" dirty="0"/>
              <a:t>Now we can find the total flux by integrating the dot product over the full surface</a:t>
            </a:r>
            <a:r>
              <a:rPr lang="en-US" sz="2200" dirty="0" smtClean="0"/>
              <a:t>.</a:t>
            </a:r>
          </a:p>
          <a:p>
            <a:r>
              <a:rPr lang="en-US" sz="2200" dirty="0" smtClean="0"/>
              <a:t>The </a:t>
            </a:r>
            <a:r>
              <a:rPr lang="en-US" sz="2200" b="1" dirty="0"/>
              <a:t>total flux </a:t>
            </a:r>
            <a:r>
              <a:rPr lang="en-US" sz="2200" dirty="0"/>
              <a:t>through a surface is given </a:t>
            </a:r>
            <a:r>
              <a:rPr lang="en-US" sz="2200" dirty="0" smtClean="0"/>
              <a:t>by</a:t>
            </a:r>
          </a:p>
          <a:p>
            <a:endParaRPr lang="en-US" sz="2200" dirty="0" smtClean="0"/>
          </a:p>
          <a:p>
            <a:endParaRPr lang="en-US" sz="2200" dirty="0" smtClean="0"/>
          </a:p>
          <a:p>
            <a:endParaRPr lang="en-US" sz="2200" dirty="0" smtClean="0"/>
          </a:p>
          <a:p>
            <a:r>
              <a:rPr lang="en-US" sz="2200" dirty="0" smtClean="0"/>
              <a:t>The </a:t>
            </a:r>
            <a:r>
              <a:rPr lang="en-US" sz="2200" b="1" dirty="0" smtClean="0"/>
              <a:t>net flux </a:t>
            </a:r>
            <a:r>
              <a:rPr lang="en-US" sz="2200" dirty="0" smtClean="0"/>
              <a:t>through a closed surface (which is used in Gauss’ law) is given by</a:t>
            </a:r>
          </a:p>
          <a:p>
            <a:endParaRPr lang="en-US" sz="2200" dirty="0" smtClean="0"/>
          </a:p>
          <a:p>
            <a:endParaRPr lang="en-US" sz="2200" dirty="0" smtClean="0"/>
          </a:p>
          <a:p>
            <a:endParaRPr lang="en-US" sz="2200" dirty="0" smtClean="0"/>
          </a:p>
          <a:p>
            <a:r>
              <a:rPr lang="en-US" sz="2200" dirty="0"/>
              <a:t>where the integration is carried out over the entire surface.</a:t>
            </a:r>
            <a:r>
              <a:rPr lang="en-US" sz="2200" dirty="0" smtClean="0"/>
              <a:t> </a:t>
            </a:r>
          </a:p>
          <a:p>
            <a:endParaRPr lang="en-US" sz="2200" dirty="0" smtClean="0"/>
          </a:p>
          <a:p>
            <a:endParaRPr lang="en-US" sz="2200" dirty="0" smtClean="0"/>
          </a:p>
          <a:p>
            <a:endParaRPr lang="en-US" sz="2200" dirty="0"/>
          </a:p>
          <a:p>
            <a:endParaRPr lang="en-US" sz="2200" dirty="0"/>
          </a:p>
        </p:txBody>
      </p:sp>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23-1</a:t>
            </a:r>
            <a:r>
              <a:rPr lang="en-US" sz="2700" dirty="0" smtClean="0">
                <a:solidFill>
                  <a:schemeClr val="bg1"/>
                </a:solidFill>
                <a:ea typeface="Calibri" pitchFamily="1" charset="0"/>
                <a:cs typeface="Calibri" pitchFamily="1" charset="0"/>
              </a:rPr>
              <a:t>  Electric Flux</a:t>
            </a:r>
            <a:endParaRPr lang="en-US" sz="2700" dirty="0">
              <a:solidFill>
                <a:schemeClr val="bg1"/>
              </a:solidFill>
              <a:ea typeface="Calibri" pitchFamily="1" charset="0"/>
              <a:cs typeface="Calibri" pitchFamily="1" charset="0"/>
            </a:endParaRPr>
          </a:p>
        </p:txBody>
      </p:sp>
      <p:pic>
        <p:nvPicPr>
          <p:cNvPr id="11" name="Picture 10"/>
          <p:cNvPicPr>
            <a:picLocks noChangeAspect="1"/>
          </p:cNvPicPr>
          <p:nvPr/>
        </p:nvPicPr>
        <p:blipFill>
          <a:blip r:embed="rId3"/>
          <a:stretch>
            <a:fillRect/>
          </a:stretch>
        </p:blipFill>
        <p:spPr>
          <a:xfrm>
            <a:off x="550246" y="5816430"/>
            <a:ext cx="5781040" cy="741680"/>
          </a:xfrm>
          <a:prstGeom prst="rect">
            <a:avLst/>
          </a:prstGeom>
        </p:spPr>
      </p:pic>
      <p:pic>
        <p:nvPicPr>
          <p:cNvPr id="13" name="Picture 12"/>
          <p:cNvPicPr>
            <a:picLocks noChangeAspect="1"/>
          </p:cNvPicPr>
          <p:nvPr/>
        </p:nvPicPr>
        <p:blipFill>
          <a:blip r:embed="rId4"/>
          <a:stretch>
            <a:fillRect/>
          </a:stretch>
        </p:blipFill>
        <p:spPr>
          <a:xfrm>
            <a:off x="1147471" y="2563569"/>
            <a:ext cx="2560320" cy="599440"/>
          </a:xfrm>
          <a:prstGeom prst="rect">
            <a:avLst/>
          </a:prstGeom>
        </p:spPr>
      </p:pic>
      <p:pic>
        <p:nvPicPr>
          <p:cNvPr id="15" name="Picture 14"/>
          <p:cNvPicPr>
            <a:picLocks noChangeAspect="1"/>
          </p:cNvPicPr>
          <p:nvPr/>
        </p:nvPicPr>
        <p:blipFill>
          <a:blip r:embed="rId5"/>
          <a:stretch>
            <a:fillRect/>
          </a:stretch>
        </p:blipFill>
        <p:spPr>
          <a:xfrm>
            <a:off x="6521671" y="1602685"/>
            <a:ext cx="2456156" cy="4253237"/>
          </a:xfrm>
          <a:prstGeom prst="rect">
            <a:avLst/>
          </a:prstGeom>
        </p:spPr>
      </p:pic>
      <p:pic>
        <p:nvPicPr>
          <p:cNvPr id="23" name="Picture 22"/>
          <p:cNvPicPr>
            <a:picLocks noChangeAspect="1"/>
          </p:cNvPicPr>
          <p:nvPr/>
        </p:nvPicPr>
        <p:blipFill>
          <a:blip r:embed="rId6"/>
          <a:stretch>
            <a:fillRect/>
          </a:stretch>
        </p:blipFill>
        <p:spPr>
          <a:xfrm>
            <a:off x="919586" y="4255729"/>
            <a:ext cx="2936240" cy="589280"/>
          </a:xfrm>
          <a:prstGeom prst="rect">
            <a:avLst/>
          </a:prstGeom>
        </p:spPr>
      </p:pic>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23-1</a:t>
            </a:r>
            <a:r>
              <a:rPr lang="en-US" sz="2700" dirty="0" smtClean="0">
                <a:solidFill>
                  <a:schemeClr val="bg1"/>
                </a:solidFill>
                <a:ea typeface="Calibri" pitchFamily="1" charset="0"/>
                <a:cs typeface="Calibri" pitchFamily="1" charset="0"/>
              </a:rPr>
              <a:t>  Electric Flux</a:t>
            </a:r>
            <a:endParaRPr lang="en-US" sz="2700" dirty="0">
              <a:solidFill>
                <a:schemeClr val="bg1"/>
              </a:solidFill>
              <a:ea typeface="Calibri" pitchFamily="1" charset="0"/>
              <a:cs typeface="Calibri" pitchFamily="1" charset="0"/>
            </a:endParaRPr>
          </a:p>
        </p:txBody>
      </p:sp>
      <p:pic>
        <p:nvPicPr>
          <p:cNvPr id="7" name="Picture 6"/>
          <p:cNvPicPr>
            <a:picLocks noChangeAspect="1"/>
          </p:cNvPicPr>
          <p:nvPr/>
        </p:nvPicPr>
        <p:blipFill>
          <a:blip r:embed="rId3"/>
          <a:stretch>
            <a:fillRect/>
          </a:stretch>
        </p:blipFill>
        <p:spPr>
          <a:xfrm>
            <a:off x="1145311" y="1745915"/>
            <a:ext cx="6853379" cy="4806722"/>
          </a:xfrm>
          <a:prstGeom prst="rect">
            <a:avLst/>
          </a:prstGeom>
        </p:spPr>
      </p:pic>
      <p:sp>
        <p:nvSpPr>
          <p:cNvPr id="10" name="Text Box 4"/>
          <p:cNvSpPr txBox="1">
            <a:spLocks noChangeArrowheads="1"/>
          </p:cNvSpPr>
          <p:nvPr/>
        </p:nvSpPr>
        <p:spPr bwMode="auto">
          <a:xfrm>
            <a:off x="397556" y="1190531"/>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400" b="1" dirty="0" smtClean="0">
                <a:solidFill>
                  <a:srgbClr val="34566E"/>
                </a:solidFill>
              </a:rPr>
              <a:t>Flux through a closed cylinder, uniform field</a:t>
            </a:r>
            <a:endParaRPr lang="en-US" sz="2400" b="1" dirty="0">
              <a:solidFill>
                <a:srgbClr val="34566E"/>
              </a:solidFill>
            </a:endParaRPr>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23-2</a:t>
            </a:r>
            <a:r>
              <a:rPr lang="en-US" sz="2700" dirty="0" smtClean="0">
                <a:solidFill>
                  <a:schemeClr val="bg1"/>
                </a:solidFill>
                <a:ea typeface="Calibri" pitchFamily="1" charset="0"/>
                <a:cs typeface="Calibri" pitchFamily="1" charset="0"/>
              </a:rPr>
              <a:t>  Gauss’ Law</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883175"/>
            <a:ext cx="4153064" cy="4572451"/>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23.09</a:t>
            </a:r>
            <a:r>
              <a:rPr lang="en-US" sz="2200" dirty="0" smtClean="0"/>
              <a:t> Apply Gauss’ law to relate the net flux </a:t>
            </a:r>
            <a:r>
              <a:rPr lang="en-US" sz="2200" dirty="0" err="1" smtClean="0">
                <a:latin typeface="Lucida Grande"/>
                <a:ea typeface="Lucida Grande"/>
                <a:cs typeface="Lucida Grande"/>
              </a:rPr>
              <a:t>ϕ</a:t>
            </a:r>
            <a:r>
              <a:rPr lang="en-US" sz="2200" dirty="0" smtClean="0"/>
              <a:t> through a closed surface to the net enclosed charge </a:t>
            </a:r>
            <a:r>
              <a:rPr lang="en-US" sz="2200" i="1" dirty="0" err="1" smtClean="0"/>
              <a:t>q</a:t>
            </a:r>
            <a:r>
              <a:rPr lang="en-US" sz="2200" i="1" baseline="-25000" dirty="0" err="1" smtClean="0"/>
              <a:t>enc</a:t>
            </a:r>
            <a:r>
              <a:rPr lang="en-US" sz="2200" dirty="0" smtClean="0"/>
              <a: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23.10</a:t>
            </a:r>
            <a:r>
              <a:rPr lang="en-US" sz="2200" dirty="0" smtClean="0"/>
              <a:t> Identify how the algebraic sign of the net enclosed charge corresponds to the direction (inward or outward) of the net flux through a Gaussian surface.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23.11</a:t>
            </a:r>
            <a:r>
              <a:rPr lang="en-US" sz="2200" dirty="0" smtClean="0"/>
              <a:t> Identify that charge outside a Gaussian surface makes no contribution to the</a:t>
            </a:r>
          </a:p>
        </p:txBody>
      </p:sp>
      <p:sp>
        <p:nvSpPr>
          <p:cNvPr id="10244" name="Rectangle 3"/>
          <p:cNvSpPr>
            <a:spLocks noGrp="1" noChangeArrowheads="1"/>
          </p:cNvSpPr>
          <p:nvPr>
            <p:ph sz="half" idx="2"/>
          </p:nvPr>
        </p:nvSpPr>
        <p:spPr>
          <a:xfrm>
            <a:off x="4650518" y="1883175"/>
            <a:ext cx="4301650" cy="4678281"/>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net flux through the closed surface.</a:t>
            </a:r>
            <a:endParaRPr lang="en-US" sz="2200" b="1" dirty="0" smtClean="0"/>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23.12 </a:t>
            </a:r>
            <a:r>
              <a:rPr lang="en-US" sz="2200" dirty="0" smtClean="0"/>
              <a:t>Derive the expression for the magnitude of the electric field of a charged particle by using Gauss’ law.</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23.13 </a:t>
            </a:r>
            <a:r>
              <a:rPr lang="en-US" sz="2200" dirty="0" smtClean="0"/>
              <a:t>Identify that for a charged particle or uniformly charged sphere, Gauss’ law is applied with a Gaussian surface that is a concentric sphere.</a:t>
            </a:r>
            <a:endParaRPr lang="en-US" sz="2200" i="1" dirty="0" smtClean="0"/>
          </a:p>
        </p:txBody>
      </p:sp>
      <p:sp>
        <p:nvSpPr>
          <p:cNvPr id="10245" name="Text Box 4"/>
          <p:cNvSpPr txBox="1">
            <a:spLocks noChangeArrowheads="1"/>
          </p:cNvSpPr>
          <p:nvPr/>
        </p:nvSpPr>
        <p:spPr bwMode="auto">
          <a:xfrm>
            <a:off x="414720" y="1327819"/>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a:t>
            </a:r>
            <a:endParaRPr lang="en-US" sz="2900" b="1" dirty="0">
              <a:solidFill>
                <a:srgbClr val="34566E"/>
              </a:solidFill>
            </a:endParaRP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23-2</a:t>
            </a:r>
            <a:r>
              <a:rPr lang="en-US" sz="2700" dirty="0" smtClean="0">
                <a:solidFill>
                  <a:schemeClr val="bg1"/>
                </a:solidFill>
                <a:ea typeface="Calibri" pitchFamily="1" charset="0"/>
                <a:cs typeface="Calibri" pitchFamily="1" charset="0"/>
              </a:rPr>
              <a:t>  Gauss’ Law</a:t>
            </a:r>
            <a:endParaRPr lang="en-US" sz="2700" dirty="0">
              <a:solidFill>
                <a:schemeClr val="bg1"/>
              </a:solidFill>
              <a:ea typeface="Calibri" pitchFamily="1" charset="0"/>
              <a:cs typeface="Calibri" pitchFamily="1" charset="0"/>
            </a:endParaRPr>
          </a:p>
        </p:txBody>
      </p:sp>
      <p:sp>
        <p:nvSpPr>
          <p:cNvPr id="8" name="Rectangle 7"/>
          <p:cNvSpPr/>
          <p:nvPr/>
        </p:nvSpPr>
        <p:spPr>
          <a:xfrm>
            <a:off x="456481" y="1458693"/>
            <a:ext cx="5258520" cy="2031325"/>
          </a:xfrm>
          <a:prstGeom prst="rect">
            <a:avLst/>
          </a:prstGeom>
        </p:spPr>
        <p:txBody>
          <a:bodyPr wrap="square">
            <a:spAutoFit/>
          </a:bodyPr>
          <a:lstStyle/>
          <a:p>
            <a:r>
              <a:rPr lang="en-US" dirty="0"/>
              <a:t>Gauss’ law relates the net flux</a:t>
            </a:r>
            <a:r>
              <a:rPr lang="en-US" dirty="0" smtClean="0"/>
              <a:t> </a:t>
            </a:r>
            <a:r>
              <a:rPr lang="en-US" dirty="0" err="1" smtClean="0">
                <a:latin typeface="Lucida Grande"/>
                <a:ea typeface="Lucida Grande"/>
                <a:cs typeface="Lucida Grande"/>
              </a:rPr>
              <a:t>ϕ</a:t>
            </a:r>
            <a:r>
              <a:rPr lang="en-US" dirty="0" smtClean="0"/>
              <a:t> </a:t>
            </a:r>
            <a:r>
              <a:rPr lang="en-US" dirty="0"/>
              <a:t>of an electric field through a closed surface (a Gaussian surface) to the </a:t>
            </a:r>
            <a:r>
              <a:rPr lang="en-US" i="1" dirty="0"/>
              <a:t>net </a:t>
            </a:r>
            <a:r>
              <a:rPr lang="en-US" dirty="0"/>
              <a:t>charge </a:t>
            </a:r>
            <a:r>
              <a:rPr lang="en-US" i="1" dirty="0" err="1"/>
              <a:t>q</a:t>
            </a:r>
            <a:r>
              <a:rPr lang="en-US" i="1" baseline="-25000" dirty="0" err="1"/>
              <a:t>enc</a:t>
            </a:r>
            <a:r>
              <a:rPr lang="en-US" dirty="0"/>
              <a:t> that is enclosed by that surface. It tells us </a:t>
            </a:r>
            <a:r>
              <a:rPr lang="en-US" dirty="0" smtClean="0"/>
              <a:t>that</a:t>
            </a:r>
          </a:p>
          <a:p>
            <a:endParaRPr lang="en-US" dirty="0" smtClean="0"/>
          </a:p>
          <a:p>
            <a:endParaRPr lang="en-US" dirty="0" smtClean="0"/>
          </a:p>
          <a:p>
            <a:r>
              <a:rPr lang="en-US" dirty="0" smtClean="0"/>
              <a:t>we </a:t>
            </a:r>
            <a:r>
              <a:rPr lang="en-US" dirty="0"/>
              <a:t>can also write Gauss’ law as</a:t>
            </a:r>
          </a:p>
        </p:txBody>
      </p:sp>
      <p:pic>
        <p:nvPicPr>
          <p:cNvPr id="9" name="Picture 8"/>
          <p:cNvPicPr>
            <a:picLocks noChangeAspect="1"/>
          </p:cNvPicPr>
          <p:nvPr/>
        </p:nvPicPr>
        <p:blipFill>
          <a:blip r:embed="rId3"/>
          <a:stretch>
            <a:fillRect/>
          </a:stretch>
        </p:blipFill>
        <p:spPr>
          <a:xfrm>
            <a:off x="994870" y="2707206"/>
            <a:ext cx="3935636" cy="475556"/>
          </a:xfrm>
          <a:prstGeom prst="rect">
            <a:avLst/>
          </a:prstGeom>
        </p:spPr>
      </p:pic>
      <p:pic>
        <p:nvPicPr>
          <p:cNvPr id="11" name="Picture 10"/>
          <p:cNvPicPr>
            <a:picLocks noChangeAspect="1"/>
          </p:cNvPicPr>
          <p:nvPr/>
        </p:nvPicPr>
        <p:blipFill>
          <a:blip r:embed="rId4"/>
          <a:stretch>
            <a:fillRect/>
          </a:stretch>
        </p:blipFill>
        <p:spPr>
          <a:xfrm>
            <a:off x="353496" y="3768604"/>
            <a:ext cx="5512875" cy="1102575"/>
          </a:xfrm>
          <a:prstGeom prst="rect">
            <a:avLst/>
          </a:prstGeom>
        </p:spPr>
      </p:pic>
      <p:sp>
        <p:nvSpPr>
          <p:cNvPr id="14" name="Rectangle 13"/>
          <p:cNvSpPr/>
          <p:nvPr/>
        </p:nvSpPr>
        <p:spPr>
          <a:xfrm>
            <a:off x="456481" y="5486400"/>
            <a:ext cx="5673329" cy="830997"/>
          </a:xfrm>
          <a:prstGeom prst="rect">
            <a:avLst/>
          </a:prstGeom>
        </p:spPr>
        <p:txBody>
          <a:bodyPr wrap="square">
            <a:spAutoFit/>
          </a:bodyPr>
          <a:lstStyle/>
          <a:p>
            <a:r>
              <a:rPr lang="en-US" sz="1600" dirty="0" smtClean="0"/>
              <a:t>Two charges, equal in magnitude </a:t>
            </a:r>
            <a:r>
              <a:rPr lang="en-US" sz="1600" dirty="0"/>
              <a:t>but opposite in sign, and the field lines that represent their net electric field. Four Gaussian surfaces are shown in cross </a:t>
            </a:r>
            <a:r>
              <a:rPr lang="en-US" sz="1600" dirty="0" smtClean="0"/>
              <a:t>section</a:t>
            </a:r>
            <a:r>
              <a:rPr lang="en-US" sz="1600" dirty="0"/>
              <a:t>.</a:t>
            </a:r>
          </a:p>
        </p:txBody>
      </p:sp>
      <p:sp>
        <p:nvSpPr>
          <p:cNvPr id="12" name="Footer Placeholder 11"/>
          <p:cNvSpPr>
            <a:spLocks noGrp="1"/>
          </p:cNvSpPr>
          <p:nvPr>
            <p:ph type="ftr" idx="11"/>
          </p:nvPr>
        </p:nvSpPr>
        <p:spPr/>
        <p:txBody>
          <a:bodyPr/>
          <a:lstStyle/>
          <a:p>
            <a:r>
              <a:rPr lang="en-US" smtClean="0"/>
              <a:t>© 2014 John Wiley &amp; Sons, Inc. All rights reserved.</a:t>
            </a:r>
            <a:endParaRPr lang="en-US"/>
          </a:p>
        </p:txBody>
      </p:sp>
      <p:pic>
        <p:nvPicPr>
          <p:cNvPr id="13" name="Picture 12" descr="halliday_10e_fig_23_08.jpg"/>
          <p:cNvPicPr>
            <a:picLocks noChangeAspect="1"/>
          </p:cNvPicPr>
          <p:nvPr/>
        </p:nvPicPr>
        <p:blipFill>
          <a:blip r:embed="rId5"/>
          <a:stretch>
            <a:fillRect/>
          </a:stretch>
        </p:blipFill>
        <p:spPr>
          <a:xfrm>
            <a:off x="6284260" y="1513760"/>
            <a:ext cx="2694367" cy="490435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897AF5-8565-47A6-BE9C-5761393055D3}">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FC4EC8B-B94F-40D1-8B4C-87CD9FFD3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F7278A4-7610-480B-9769-F3CBB843BE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Chapter_16_v1.pptx</Template>
  <TotalTime>510</TotalTime>
  <Words>2634</Words>
  <Application>Microsoft Macintosh PowerPoint</Application>
  <PresentationFormat>On-screen Show (4:3)</PresentationFormat>
  <Paragraphs>214</Paragraphs>
  <Slides>22</Slides>
  <Notes>22</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Chapter_2_sample_v1</vt:lpstr>
      <vt:lpstr>Gauss’ Law</vt:lpstr>
      <vt:lpstr>23-1  Electric Flux</vt:lpstr>
      <vt:lpstr>23-1  Electric Flux</vt:lpstr>
      <vt:lpstr>23-1  Electric Flux</vt:lpstr>
      <vt:lpstr>23-1  Electric Flux</vt:lpstr>
      <vt:lpstr>23-1  Electric Flux</vt:lpstr>
      <vt:lpstr>23-1  Electric Flux</vt:lpstr>
      <vt:lpstr>23-2  Gauss’ Law</vt:lpstr>
      <vt:lpstr>23-2  Gauss’ Law</vt:lpstr>
      <vt:lpstr>23-2  Gauss’ Law</vt:lpstr>
      <vt:lpstr>23-2  Gauss’ Law</vt:lpstr>
      <vt:lpstr>23-3  A Charged Isolated Conductor </vt:lpstr>
      <vt:lpstr>23-3  A Charged Isolated Conductor </vt:lpstr>
      <vt:lpstr>23-4  Applying Gauss’ Law: Cylindrical Symmetry </vt:lpstr>
      <vt:lpstr>23-4  Applying Gauss’ Law: Cylindrical Symmetry </vt:lpstr>
      <vt:lpstr>23-5  Applying Gauss’ Law: Planar Symmetry </vt:lpstr>
      <vt:lpstr>23-5  Applying Gauss’ Law: Planar Symmetry </vt:lpstr>
      <vt:lpstr>23-5  Applying Gauss’ Law: Planar Symmetry </vt:lpstr>
      <vt:lpstr>23-6  Applying Gauss’ Law: Spherical Symmetry </vt:lpstr>
      <vt:lpstr>23-6  Applying Gauss’ Law: Spherical Symmetry </vt:lpstr>
      <vt:lpstr>23-6  Applying Gauss’ Law: Spherical Symmetry </vt:lpstr>
      <vt:lpstr>23  Summary</vt:lpstr>
    </vt:vector>
  </TitlesOfParts>
  <Company>Lehigh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Gauss’ Law</dc:title>
  <dc:creator>Abhishesh Regmi</dc:creator>
  <cp:lastModifiedBy>Sumanas</cp:lastModifiedBy>
  <cp:revision>14</cp:revision>
  <dcterms:created xsi:type="dcterms:W3CDTF">2013-03-07T21:42:49Z</dcterms:created>
  <dcterms:modified xsi:type="dcterms:W3CDTF">2013-03-07T21:56:40Z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