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4"/>
  </p:sldMasterIdLst>
  <p:notesMasterIdLst>
    <p:notesMasterId r:id="rId31"/>
  </p:notesMasterIdLst>
  <p:handoutMasterIdLst>
    <p:handoutMasterId r:id="rId32"/>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037" autoAdjust="0"/>
    <p:restoredTop sz="94660"/>
  </p:normalViewPr>
  <p:slideViewPr>
    <p:cSldViewPr snapToGrid="0">
      <p:cViewPr>
        <p:scale>
          <a:sx n="150" d="100"/>
          <a:sy n="150" d="100"/>
        </p:scale>
        <p:origin x="-1496"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D933CE-65FB-E74D-85DD-EFCD14522777}" type="datetimeFigureOut">
              <a:rPr lang="en-US" smtClean="0"/>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728FF-0830-664D-B016-3EF906862EC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6F43C-61EE-E749-B51F-5EAF97D3D6CC}" type="datetimeFigureOut">
              <a:rPr lang="en-US" smtClean="0"/>
              <a:pPr/>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31092-47F3-8C49-A9A3-4BA630ECFFF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52798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Rectangle 7"/>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9" name="Rectangle 8"/>
          <p:cNvSpPr>
            <a:spLocks noGrp="1" noChangeArrowheads="1"/>
          </p:cNvSpPr>
          <p:nvPr>
            <p:ph type="sldNum" idx="12"/>
          </p:nvPr>
        </p:nvSpPr>
        <p:spPr>
          <a:xfrm>
            <a:off x="6554880" y="6247376"/>
            <a:ext cx="2125440" cy="468050"/>
          </a:xfrm>
          <a:prstGeom prst="rect">
            <a:avLst/>
          </a:prstGeom>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dirty="0"/>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9A336BBF-3D40-E240-9559-9B1CE4A7BF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chemeClr val="bg1"/>
                </a:solidFill>
              </a:defRPr>
            </a:lvl1pPr>
          </a:lstStyle>
          <a:p>
            <a:pPr>
              <a:defRPr/>
            </a:pPr>
            <a:r>
              <a:rPr lang="en-US" smtClean="0"/>
              <a:t>© 2014 John Wiley &amp; Sons,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1652740" y="6492240"/>
            <a:ext cx="5838520" cy="36576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7F7F7F"/>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Electric Fields</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22</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22-3</a:t>
            </a:r>
            <a:r>
              <a:rPr lang="en-US" sz="2700" dirty="0" smtClean="0">
                <a:solidFill>
                  <a:schemeClr val="bg1"/>
                </a:solidFill>
                <a:ea typeface="Calibri" pitchFamily="1" charset="0"/>
                <a:cs typeface="Calibri" pitchFamily="1" charset="0"/>
              </a:rPr>
              <a:t>  The Electric Field Due to a Dipole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1"/>
            <a:ext cx="4015263" cy="506121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400" b="1" dirty="0" smtClean="0"/>
              <a:t>22.10 </a:t>
            </a:r>
            <a:r>
              <a:rPr lang="en-US" sz="2400" dirty="0" smtClean="0"/>
              <a:t>Draw an electric dipole, identifying the charges (sizes and signs), dipole axis, and direction of the electric dipole moment.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400" b="1" dirty="0" smtClean="0"/>
              <a:t>22.11 </a:t>
            </a:r>
            <a:r>
              <a:rPr lang="en-US" sz="2400" dirty="0" smtClean="0"/>
              <a:t>Identify the direction of the electric field at any given point along the dipole axis, including between the charges</a:t>
            </a:r>
            <a:r>
              <a:rPr lang="en-US" sz="2400" dirty="0" smtClean="0"/>
              <a:t>.</a:t>
            </a:r>
            <a:endParaRPr lang="en-US" sz="2400" dirty="0" smtClean="0"/>
          </a:p>
        </p:txBody>
      </p:sp>
      <p:sp>
        <p:nvSpPr>
          <p:cNvPr id="10244" name="Rectangle 3"/>
          <p:cNvSpPr>
            <a:spLocks noGrp="1" noChangeArrowheads="1"/>
          </p:cNvSpPr>
          <p:nvPr>
            <p:ph sz="half" idx="2"/>
          </p:nvPr>
        </p:nvSpPr>
        <p:spPr>
          <a:xfrm>
            <a:off x="4650518" y="1796781"/>
            <a:ext cx="4349549" cy="468794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22.12 </a:t>
            </a:r>
            <a:r>
              <a:rPr lang="en-US" sz="2200" dirty="0" smtClean="0"/>
              <a:t>Outline how the equation for the electric field due to an electric dipole is derived from the equations for the electric field due to the individual charged particles that form the dipole.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2.13 </a:t>
            </a:r>
            <a:r>
              <a:rPr lang="en-US" sz="2200" dirty="0" smtClean="0"/>
              <a:t>For a single charged particle and an electric dipole, compare the rate at which the electric field magnitude decreases with increase in distance. That is, identify which drops off faster. </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22-3</a:t>
            </a:r>
            <a:r>
              <a:rPr lang="en-US" sz="2700" dirty="0" smtClean="0">
                <a:solidFill>
                  <a:schemeClr val="bg1"/>
                </a:solidFill>
                <a:ea typeface="Calibri" pitchFamily="1" charset="0"/>
                <a:cs typeface="Calibri" pitchFamily="1" charset="0"/>
              </a:rPr>
              <a:t>  The Electric Field Due to a Dipole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2"/>
            <a:ext cx="4133797" cy="263779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22.14</a:t>
            </a:r>
            <a:r>
              <a:rPr lang="en-US" sz="2200" dirty="0" smtClean="0"/>
              <a:t> For an electric dipole, apply the relationship between the magnitude </a:t>
            </a:r>
            <a:r>
              <a:rPr lang="en-US" sz="2200" i="1" dirty="0" err="1" smtClean="0"/>
              <a:t>p</a:t>
            </a:r>
            <a:r>
              <a:rPr lang="en-US" sz="2200" dirty="0" smtClean="0"/>
              <a:t> of the dipole moment, the separation </a:t>
            </a:r>
            <a:r>
              <a:rPr lang="en-US" sz="2200" i="1" dirty="0" err="1" smtClean="0"/>
              <a:t>d</a:t>
            </a:r>
            <a:r>
              <a:rPr lang="en-US" sz="2200" i="1" dirty="0" smtClean="0"/>
              <a:t> </a:t>
            </a:r>
            <a:r>
              <a:rPr lang="en-US" sz="2200" dirty="0" smtClean="0"/>
              <a:t>between the charges, and the magnitude </a:t>
            </a:r>
            <a:r>
              <a:rPr lang="en-US" sz="2200" i="1" dirty="0" err="1" smtClean="0"/>
              <a:t>q</a:t>
            </a:r>
            <a:r>
              <a:rPr lang="en-US" sz="2200" i="1" dirty="0" smtClean="0"/>
              <a:t> </a:t>
            </a:r>
            <a:r>
              <a:rPr lang="en-US" sz="2200" dirty="0" smtClean="0"/>
              <a:t>of either of the charges.</a:t>
            </a:r>
          </a:p>
        </p:txBody>
      </p:sp>
      <p:sp>
        <p:nvSpPr>
          <p:cNvPr id="10244" name="Rectangle 3"/>
          <p:cNvSpPr>
            <a:spLocks noGrp="1" noChangeArrowheads="1"/>
          </p:cNvSpPr>
          <p:nvPr>
            <p:ph sz="half" idx="2"/>
          </p:nvPr>
        </p:nvSpPr>
        <p:spPr>
          <a:xfrm>
            <a:off x="4516826" y="1796782"/>
            <a:ext cx="4398574" cy="366303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22.15</a:t>
            </a:r>
            <a:r>
              <a:rPr lang="en-US" sz="2200" dirty="0" smtClean="0"/>
              <a:t> </a:t>
            </a:r>
            <a:r>
              <a:rPr lang="en-US" sz="2200" dirty="0" smtClean="0"/>
              <a:t>For any distant point along a dipole axis, apply the relationship between the electric field magnitude </a:t>
            </a:r>
            <a:r>
              <a:rPr lang="en-US" sz="2200" b="1" i="1" dirty="0" smtClean="0"/>
              <a:t>E</a:t>
            </a:r>
            <a:r>
              <a:rPr lang="en-US" sz="2200" dirty="0" smtClean="0"/>
              <a:t>, the distance </a:t>
            </a:r>
            <a:r>
              <a:rPr lang="en-US" sz="2200" i="1" dirty="0" err="1" smtClean="0"/>
              <a:t>z</a:t>
            </a:r>
            <a:r>
              <a:rPr lang="en-US" sz="2200" i="1" dirty="0" smtClean="0"/>
              <a:t> </a:t>
            </a:r>
            <a:r>
              <a:rPr lang="en-US" sz="2200" dirty="0" smtClean="0"/>
              <a:t>from the center of the dipole, and either the dipole moment magnitude </a:t>
            </a:r>
            <a:r>
              <a:rPr lang="en-US" sz="2200" i="1" dirty="0" err="1" smtClean="0"/>
              <a:t>p</a:t>
            </a:r>
            <a:r>
              <a:rPr lang="en-US" sz="2200" i="1" dirty="0" smtClean="0"/>
              <a:t> </a:t>
            </a:r>
            <a:r>
              <a:rPr lang="en-US" sz="2200" dirty="0" smtClean="0"/>
              <a:t>or the product of charge magnitude </a:t>
            </a:r>
            <a:r>
              <a:rPr lang="en-US" sz="2200" i="1" dirty="0" err="1" smtClean="0"/>
              <a:t>q</a:t>
            </a:r>
            <a:r>
              <a:rPr lang="en-US" sz="2200" i="1" dirty="0" smtClean="0"/>
              <a:t> </a:t>
            </a:r>
            <a:r>
              <a:rPr lang="en-US" sz="2200" dirty="0" smtClean="0"/>
              <a:t>and charge separation </a:t>
            </a:r>
            <a:r>
              <a:rPr lang="en-US" sz="2200" i="1" dirty="0" err="1" smtClean="0"/>
              <a:t>d</a:t>
            </a:r>
            <a:r>
              <a:rPr lang="en-US" sz="2200" dirty="0" smtClean="0"/>
              <a:t>.</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22-3</a:t>
            </a:r>
            <a:r>
              <a:rPr lang="en-US" sz="2700" dirty="0" smtClean="0">
                <a:solidFill>
                  <a:schemeClr val="bg1"/>
                </a:solidFill>
                <a:ea typeface="Calibri" pitchFamily="1" charset="0"/>
                <a:cs typeface="Calibri" pitchFamily="1" charset="0"/>
              </a:rPr>
              <a:t>  The Electric Field Due to a Dipole</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347874" y="1305535"/>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Dipole</a:t>
            </a:r>
            <a:endParaRPr lang="en-US" sz="2900" b="1" dirty="0">
              <a:solidFill>
                <a:srgbClr val="34566E"/>
              </a:solidFill>
            </a:endParaRPr>
          </a:p>
        </p:txBody>
      </p:sp>
      <p:sp>
        <p:nvSpPr>
          <p:cNvPr id="8" name="Rectangle 7"/>
          <p:cNvSpPr/>
          <p:nvPr/>
        </p:nvSpPr>
        <p:spPr>
          <a:xfrm>
            <a:off x="456481" y="1947975"/>
            <a:ext cx="5588719" cy="923330"/>
          </a:xfrm>
          <a:prstGeom prst="rect">
            <a:avLst/>
          </a:prstGeom>
        </p:spPr>
        <p:txBody>
          <a:bodyPr wrap="square">
            <a:spAutoFit/>
          </a:bodyPr>
          <a:lstStyle/>
          <a:p>
            <a:r>
              <a:rPr lang="en-US" dirty="0"/>
              <a:t>An electric dipole consists of two particles with charges of equal magnitude </a:t>
            </a:r>
            <a:r>
              <a:rPr lang="en-US" i="1" dirty="0" err="1"/>
              <a:t>q</a:t>
            </a:r>
            <a:r>
              <a:rPr lang="en-US" i="1" dirty="0"/>
              <a:t> </a:t>
            </a:r>
            <a:r>
              <a:rPr lang="en-US" dirty="0"/>
              <a:t>but opposite signs, separated by a small distance </a:t>
            </a:r>
            <a:r>
              <a:rPr lang="en-US" i="1" dirty="0" err="1"/>
              <a:t>d</a:t>
            </a:r>
            <a:r>
              <a:rPr lang="en-US" dirty="0"/>
              <a:t>.</a:t>
            </a:r>
          </a:p>
        </p:txBody>
      </p:sp>
      <p:sp>
        <p:nvSpPr>
          <p:cNvPr id="9" name="Rectangle 8"/>
          <p:cNvSpPr/>
          <p:nvPr/>
        </p:nvSpPr>
        <p:spPr>
          <a:xfrm>
            <a:off x="456481" y="3089949"/>
            <a:ext cx="4572000" cy="1754327"/>
          </a:xfrm>
          <a:prstGeom prst="rect">
            <a:avLst/>
          </a:prstGeom>
        </p:spPr>
        <p:txBody>
          <a:bodyPr>
            <a:spAutoFit/>
          </a:bodyPr>
          <a:lstStyle/>
          <a:p>
            <a:r>
              <a:rPr lang="en-US" dirty="0"/>
              <a:t>The magnitude of the electric field set up by an electric dipole at a distant point on the dipole axis (which runs through both particles) can be written in terms of either the product </a:t>
            </a:r>
            <a:r>
              <a:rPr lang="en-US" i="1" dirty="0" err="1"/>
              <a:t>qd</a:t>
            </a:r>
            <a:r>
              <a:rPr lang="en-US" i="1" dirty="0"/>
              <a:t> </a:t>
            </a:r>
            <a:r>
              <a:rPr lang="en-US" dirty="0"/>
              <a:t>or the magnitude </a:t>
            </a:r>
            <a:r>
              <a:rPr lang="en-US" i="1" dirty="0" err="1"/>
              <a:t>p</a:t>
            </a:r>
            <a:r>
              <a:rPr lang="en-US" i="1" dirty="0"/>
              <a:t> </a:t>
            </a:r>
            <a:r>
              <a:rPr lang="en-US" dirty="0"/>
              <a:t>of the dipole moment:</a:t>
            </a:r>
          </a:p>
        </p:txBody>
      </p:sp>
      <p:pic>
        <p:nvPicPr>
          <p:cNvPr id="10" name="Picture 9"/>
          <p:cNvPicPr>
            <a:picLocks noChangeAspect="1"/>
          </p:cNvPicPr>
          <p:nvPr/>
        </p:nvPicPr>
        <p:blipFill>
          <a:blip r:embed="rId3"/>
          <a:stretch>
            <a:fillRect/>
          </a:stretch>
        </p:blipFill>
        <p:spPr>
          <a:xfrm>
            <a:off x="998348" y="4920605"/>
            <a:ext cx="3226667" cy="726350"/>
          </a:xfrm>
          <a:prstGeom prst="rect">
            <a:avLst/>
          </a:prstGeom>
        </p:spPr>
      </p:pic>
      <p:sp>
        <p:nvSpPr>
          <p:cNvPr id="11" name="Rectangle 10"/>
          <p:cNvSpPr/>
          <p:nvPr/>
        </p:nvSpPr>
        <p:spPr>
          <a:xfrm>
            <a:off x="456481" y="5767358"/>
            <a:ext cx="4868931" cy="646331"/>
          </a:xfrm>
          <a:prstGeom prst="rect">
            <a:avLst/>
          </a:prstGeom>
        </p:spPr>
        <p:txBody>
          <a:bodyPr wrap="square">
            <a:spAutoFit/>
          </a:bodyPr>
          <a:lstStyle/>
          <a:p>
            <a:r>
              <a:rPr lang="en-US" dirty="0"/>
              <a:t>where </a:t>
            </a:r>
            <a:r>
              <a:rPr lang="en-US" dirty="0" err="1"/>
              <a:t>z</a:t>
            </a:r>
            <a:r>
              <a:rPr lang="en-US" dirty="0"/>
              <a:t> is the distance between the point and the center of the dipole.</a:t>
            </a:r>
          </a:p>
        </p:txBody>
      </p:sp>
      <p:pic>
        <p:nvPicPr>
          <p:cNvPr id="12" name="Picture 11"/>
          <p:cNvPicPr>
            <a:picLocks noChangeAspect="1"/>
          </p:cNvPicPr>
          <p:nvPr/>
        </p:nvPicPr>
        <p:blipFill>
          <a:blip r:embed="rId4"/>
          <a:stretch>
            <a:fillRect/>
          </a:stretch>
        </p:blipFill>
        <p:spPr>
          <a:xfrm>
            <a:off x="5909734" y="1769534"/>
            <a:ext cx="3029466" cy="4741774"/>
          </a:xfrm>
          <a:prstGeom prst="rect">
            <a:avLst/>
          </a:prstGeom>
        </p:spPr>
      </p:pic>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22-4</a:t>
            </a:r>
            <a:r>
              <a:rPr lang="en-US" sz="2700" dirty="0" smtClean="0">
                <a:solidFill>
                  <a:schemeClr val="bg1"/>
                </a:solidFill>
                <a:ea typeface="Calibri" pitchFamily="1" charset="0"/>
                <a:cs typeface="Calibri" pitchFamily="1" charset="0"/>
              </a:rPr>
              <a:t>  The Electric Field Due to a Line of Charge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1"/>
            <a:ext cx="4133797" cy="4671751"/>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22.16 </a:t>
            </a:r>
            <a:r>
              <a:rPr lang="en-US" sz="2200" dirty="0" smtClean="0"/>
              <a:t>For a uniform distribution of charge, find the linear charge density </a:t>
            </a:r>
            <a:r>
              <a:rPr lang="en-US" sz="2200" i="1" dirty="0" err="1" smtClean="0"/>
              <a:t>λ</a:t>
            </a:r>
            <a:r>
              <a:rPr lang="en-US" sz="2200" i="1" dirty="0" smtClean="0"/>
              <a:t> </a:t>
            </a:r>
            <a:r>
              <a:rPr lang="en-US" sz="2200" dirty="0" smtClean="0"/>
              <a:t>for charge along a line, the surface charge density </a:t>
            </a:r>
            <a:r>
              <a:rPr lang="en-US" sz="2200" i="1" dirty="0" err="1" smtClean="0"/>
              <a:t>σ</a:t>
            </a:r>
            <a:r>
              <a:rPr lang="en-US" sz="2200" i="1" dirty="0" smtClean="0"/>
              <a:t> </a:t>
            </a:r>
            <a:r>
              <a:rPr lang="en-US" sz="2200" dirty="0" smtClean="0"/>
              <a:t>for charge on a surface, and the volume charge density </a:t>
            </a:r>
            <a:r>
              <a:rPr lang="en-US" sz="2200" i="1" dirty="0" err="1" smtClean="0"/>
              <a:t>ρ</a:t>
            </a:r>
            <a:r>
              <a:rPr lang="en-US" sz="2200" i="1" dirty="0" smtClean="0"/>
              <a:t> </a:t>
            </a:r>
            <a:r>
              <a:rPr lang="en-US" sz="2200" dirty="0" smtClean="0"/>
              <a:t>for charge in a volume.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22.17 </a:t>
            </a:r>
            <a:r>
              <a:rPr lang="en-US" sz="2200" dirty="0" smtClean="0"/>
              <a:t>For charge that is distributed uniformly along a line, find the net electric field at a given point near the line by splitting the distribution up into charge elements </a:t>
            </a:r>
            <a:r>
              <a:rPr lang="en-US" sz="2200" i="1" dirty="0" err="1" smtClean="0"/>
              <a:t>dq</a:t>
            </a:r>
            <a:r>
              <a:rPr lang="en-US" sz="2200" i="1" dirty="0" smtClean="0"/>
              <a:t> </a:t>
            </a:r>
            <a:r>
              <a:rPr lang="en-US" sz="2200" dirty="0" smtClean="0"/>
              <a:t>and</a:t>
            </a:r>
          </a:p>
        </p:txBody>
      </p:sp>
      <p:sp>
        <p:nvSpPr>
          <p:cNvPr id="10244" name="Rectangle 3"/>
          <p:cNvSpPr>
            <a:spLocks noGrp="1" noChangeArrowheads="1"/>
          </p:cNvSpPr>
          <p:nvPr>
            <p:ph sz="half" idx="2"/>
          </p:nvPr>
        </p:nvSpPr>
        <p:spPr>
          <a:xfrm>
            <a:off x="4580466" y="1796782"/>
            <a:ext cx="4407559" cy="421998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then summing (by integration) the electric field vectors </a:t>
            </a:r>
            <a:r>
              <a:rPr lang="en-US" sz="2200" i="1" dirty="0" err="1" smtClean="0"/>
              <a:t>d</a:t>
            </a:r>
            <a:r>
              <a:rPr lang="en-US" sz="2200" b="1" i="1" dirty="0" err="1" smtClean="0"/>
              <a:t>E</a:t>
            </a:r>
            <a:r>
              <a:rPr lang="en-US" sz="2200" dirty="0" smtClean="0"/>
              <a:t> set up at the point by each element.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22.18 </a:t>
            </a:r>
            <a:r>
              <a:rPr lang="en-US" sz="2200" dirty="0" smtClean="0"/>
              <a:t>Explain how symmetry can be used to simplify the calculation of the electric field at a point near a line of uniformly distributed charge.</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22-4</a:t>
            </a:r>
            <a:r>
              <a:rPr lang="en-US" sz="2700" dirty="0" smtClean="0">
                <a:solidFill>
                  <a:schemeClr val="bg1"/>
                </a:solidFill>
                <a:ea typeface="Calibri" pitchFamily="1" charset="0"/>
                <a:cs typeface="Calibri" pitchFamily="1" charset="0"/>
              </a:rPr>
              <a:t>  The Electric Field Due to a Line of Charge</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414720" y="1432577"/>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Key Concepts</a:t>
            </a:r>
            <a:endParaRPr lang="en-US" sz="2900" b="1" dirty="0">
              <a:solidFill>
                <a:srgbClr val="34566E"/>
              </a:solidFill>
            </a:endParaRPr>
          </a:p>
        </p:txBody>
      </p:sp>
      <p:sp>
        <p:nvSpPr>
          <p:cNvPr id="8" name="Rectangle 7"/>
          <p:cNvSpPr/>
          <p:nvPr/>
        </p:nvSpPr>
        <p:spPr>
          <a:xfrm>
            <a:off x="281043" y="2234300"/>
            <a:ext cx="8581915" cy="3893374"/>
          </a:xfrm>
          <a:prstGeom prst="rect">
            <a:avLst/>
          </a:prstGeom>
        </p:spPr>
        <p:txBody>
          <a:bodyPr wrap="square">
            <a:spAutoFit/>
          </a:bodyPr>
          <a:lstStyle/>
          <a:p>
            <a:pPr marL="182880" indent="-182880">
              <a:buFont typeface="Arial"/>
              <a:buChar char="•"/>
            </a:pPr>
            <a:r>
              <a:rPr lang="en-US" sz="1900" dirty="0"/>
              <a:t>The equation for the electric field set up by a particle does not apply to an extended object with charge (said to have a </a:t>
            </a:r>
            <a:r>
              <a:rPr lang="en-US" sz="1900" b="1" dirty="0"/>
              <a:t>continuous charge distribution</a:t>
            </a:r>
            <a:r>
              <a:rPr lang="en-US" sz="1900" dirty="0"/>
              <a:t>)</a:t>
            </a:r>
            <a:r>
              <a:rPr lang="en-US" sz="1900" dirty="0" smtClean="0"/>
              <a:t>.</a:t>
            </a:r>
          </a:p>
          <a:p>
            <a:pPr marL="182880" indent="-182880">
              <a:buFont typeface="Arial"/>
              <a:buChar char="•"/>
            </a:pPr>
            <a:endParaRPr lang="en-US" sz="1900" dirty="0" smtClean="0"/>
          </a:p>
          <a:p>
            <a:pPr marL="182880" indent="-182880">
              <a:buFont typeface="Arial"/>
              <a:buChar char="•"/>
            </a:pPr>
            <a:r>
              <a:rPr lang="en-US" sz="1900" dirty="0"/>
              <a:t>To find the electric field of an extended object at a point, we first consider the electric field set up by a charge element </a:t>
            </a:r>
            <a:r>
              <a:rPr lang="en-US" sz="1900" dirty="0" err="1"/>
              <a:t>dq</a:t>
            </a:r>
            <a:r>
              <a:rPr lang="en-US" sz="1900" dirty="0"/>
              <a:t> in the object, where the element is small enough for us to </a:t>
            </a:r>
            <a:r>
              <a:rPr lang="en-US" sz="1900" dirty="0" smtClean="0"/>
              <a:t>apply the </a:t>
            </a:r>
            <a:r>
              <a:rPr lang="en-US" sz="1900" dirty="0"/>
              <a:t>equation for a particle. Then we sum, via integration, </a:t>
            </a:r>
            <a:r>
              <a:rPr lang="en-US" sz="1900" dirty="0" smtClean="0"/>
              <a:t>components </a:t>
            </a:r>
            <a:r>
              <a:rPr lang="en-US" sz="1900" dirty="0"/>
              <a:t>of the electric fields </a:t>
            </a:r>
            <a:r>
              <a:rPr lang="en-US" sz="1900" i="1" dirty="0" err="1" smtClean="0"/>
              <a:t>d</a:t>
            </a:r>
            <a:r>
              <a:rPr lang="en-US" sz="1900" b="1" i="1" dirty="0" err="1" smtClean="0"/>
              <a:t>E</a:t>
            </a:r>
            <a:r>
              <a:rPr lang="en-US" sz="1900" dirty="0" smtClean="0"/>
              <a:t> </a:t>
            </a:r>
            <a:r>
              <a:rPr lang="en-US" sz="1900" dirty="0"/>
              <a:t>from all the charge elements</a:t>
            </a:r>
            <a:r>
              <a:rPr lang="en-US" sz="1900" dirty="0" smtClean="0"/>
              <a:t>.</a:t>
            </a:r>
          </a:p>
          <a:p>
            <a:pPr marL="182880" indent="-182880">
              <a:buFont typeface="Arial"/>
              <a:buChar char="•"/>
            </a:pPr>
            <a:endParaRPr lang="en-US" sz="1900" dirty="0" smtClean="0"/>
          </a:p>
          <a:p>
            <a:pPr marL="182880" indent="-182880">
              <a:buFont typeface="Arial"/>
              <a:buChar char="•"/>
            </a:pPr>
            <a:r>
              <a:rPr lang="en-US" sz="1900" dirty="0"/>
              <a:t>Because the individual electric fields </a:t>
            </a:r>
            <a:r>
              <a:rPr lang="en-US" sz="1900" i="1" dirty="0" err="1" smtClean="0"/>
              <a:t>d</a:t>
            </a:r>
            <a:r>
              <a:rPr lang="en-US" sz="1900" b="1" i="1" dirty="0" err="1" smtClean="0"/>
              <a:t>E</a:t>
            </a:r>
            <a:r>
              <a:rPr lang="en-US" sz="1900" dirty="0" smtClean="0"/>
              <a:t> </a:t>
            </a:r>
            <a:r>
              <a:rPr lang="en-US" sz="1900" dirty="0"/>
              <a:t>have different magnitudes and point in different directions, we first see if symmetry allows us to cancel out any of the components of the fields, to simplify the integration.</a:t>
            </a: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22-4</a:t>
            </a:r>
            <a:r>
              <a:rPr lang="en-US" sz="2700" dirty="0" smtClean="0">
                <a:solidFill>
                  <a:schemeClr val="bg1"/>
                </a:solidFill>
                <a:ea typeface="Calibri" pitchFamily="1" charset="0"/>
                <a:cs typeface="Calibri" pitchFamily="1" charset="0"/>
              </a:rPr>
              <a:t>  The Electric Field Due to a Line of Charge</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1954100" y="1194115"/>
            <a:ext cx="3377510" cy="479571"/>
          </a:xfrm>
          <a:prstGeom prst="rect">
            <a:avLst/>
          </a:prstGeom>
          <a:noFill/>
          <a:ln w="9525">
            <a:noFill/>
            <a:round/>
            <a:headEnd/>
            <a:tailEnd/>
          </a:ln>
        </p:spPr>
        <p:txBody>
          <a:bodyPr lIns="81639" tIns="60086" rIns="81639" bIns="40820">
            <a:prstTxWarp prst="textNoShape">
              <a:avLst/>
            </a:prstTxWarp>
          </a:bodyPr>
          <a:lstStyle/>
          <a:p>
            <a: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Charged Ring</a:t>
            </a:r>
            <a:endParaRPr lang="en-US" sz="2900" b="1" dirty="0">
              <a:solidFill>
                <a:srgbClr val="34566E"/>
              </a:solidFill>
            </a:endParaRPr>
          </a:p>
        </p:txBody>
      </p:sp>
      <p:sp>
        <p:nvSpPr>
          <p:cNvPr id="6" name="Rectangle 5"/>
          <p:cNvSpPr/>
          <p:nvPr/>
        </p:nvSpPr>
        <p:spPr>
          <a:xfrm>
            <a:off x="4545540" y="5420900"/>
            <a:ext cx="4497810" cy="1077218"/>
          </a:xfrm>
          <a:prstGeom prst="rect">
            <a:avLst/>
          </a:prstGeom>
        </p:spPr>
        <p:txBody>
          <a:bodyPr wrap="square">
            <a:spAutoFit/>
          </a:bodyPr>
          <a:lstStyle/>
          <a:p>
            <a:r>
              <a:rPr lang="en-US" sz="1600" dirty="0"/>
              <a:t>A ring of uniform positive charge. A differential element of </a:t>
            </a:r>
            <a:r>
              <a:rPr lang="en-US" sz="1600" dirty="0" smtClean="0"/>
              <a:t>charge occupies </a:t>
            </a:r>
            <a:r>
              <a:rPr lang="en-US" sz="1600" dirty="0"/>
              <a:t>a length</a:t>
            </a:r>
            <a:r>
              <a:rPr lang="en-US" sz="1600" i="1" dirty="0"/>
              <a:t> </a:t>
            </a:r>
            <a:r>
              <a:rPr lang="en-US" sz="1600" i="1" dirty="0" err="1"/>
              <a:t>ds</a:t>
            </a:r>
            <a:r>
              <a:rPr lang="en-US" sz="1600" i="1" dirty="0"/>
              <a:t> </a:t>
            </a:r>
            <a:r>
              <a:rPr lang="en-US" sz="1600" dirty="0"/>
              <a:t>(greatly exaggerated </a:t>
            </a:r>
            <a:r>
              <a:rPr lang="en-US" sz="1600" dirty="0" smtClean="0"/>
              <a:t>for clarity</a:t>
            </a:r>
            <a:r>
              <a:rPr lang="en-US" sz="1600" dirty="0"/>
              <a:t>). This element sets up an electric </a:t>
            </a:r>
            <a:r>
              <a:rPr lang="en-US" sz="1600" dirty="0" smtClean="0"/>
              <a:t>field </a:t>
            </a:r>
            <a:r>
              <a:rPr lang="en-US" sz="1600" i="1" dirty="0" err="1" smtClean="0"/>
              <a:t>d</a:t>
            </a:r>
            <a:r>
              <a:rPr lang="en-US" sz="1600" b="1" i="1" dirty="0" err="1" smtClean="0"/>
              <a:t>E</a:t>
            </a:r>
            <a:r>
              <a:rPr lang="en-US" sz="1600" dirty="0" smtClean="0"/>
              <a:t> </a:t>
            </a:r>
            <a:r>
              <a:rPr lang="en-US" sz="1600" dirty="0"/>
              <a:t>at point </a:t>
            </a:r>
            <a:r>
              <a:rPr lang="en-US" sz="1600" i="1" dirty="0"/>
              <a:t>P</a:t>
            </a:r>
            <a:r>
              <a:rPr lang="en-US" sz="1600" dirty="0"/>
              <a:t>.</a:t>
            </a:r>
          </a:p>
        </p:txBody>
      </p:sp>
      <p:pic>
        <p:nvPicPr>
          <p:cNvPr id="9" name="Picture 8"/>
          <p:cNvPicPr>
            <a:picLocks noChangeAspect="1"/>
          </p:cNvPicPr>
          <p:nvPr/>
        </p:nvPicPr>
        <p:blipFill>
          <a:blip r:embed="rId3"/>
          <a:stretch>
            <a:fillRect/>
          </a:stretch>
        </p:blipFill>
        <p:spPr>
          <a:xfrm>
            <a:off x="2321089" y="4322209"/>
            <a:ext cx="2025162" cy="2217143"/>
          </a:xfrm>
          <a:prstGeom prst="rect">
            <a:avLst/>
          </a:prstGeom>
        </p:spPr>
      </p:pic>
      <p:sp>
        <p:nvSpPr>
          <p:cNvPr id="10" name="Rectangle 9"/>
          <p:cNvSpPr/>
          <p:nvPr/>
        </p:nvSpPr>
        <p:spPr>
          <a:xfrm>
            <a:off x="148942" y="5124891"/>
            <a:ext cx="2065186" cy="1323439"/>
          </a:xfrm>
          <a:prstGeom prst="rect">
            <a:avLst/>
          </a:prstGeom>
        </p:spPr>
        <p:txBody>
          <a:bodyPr wrap="square">
            <a:spAutoFit/>
          </a:bodyPr>
          <a:lstStyle/>
          <a:p>
            <a:r>
              <a:rPr lang="en-US" sz="1600" dirty="0"/>
              <a:t>The components perpendicular to the </a:t>
            </a:r>
            <a:r>
              <a:rPr lang="en-US" sz="1600" dirty="0" err="1"/>
              <a:t>z</a:t>
            </a:r>
            <a:r>
              <a:rPr lang="en-US" sz="1600" dirty="0"/>
              <a:t> axis cancel; the parallel components add.</a:t>
            </a:r>
          </a:p>
        </p:txBody>
      </p:sp>
      <p:pic>
        <p:nvPicPr>
          <p:cNvPr id="11" name="Picture 10"/>
          <p:cNvPicPr>
            <a:picLocks noChangeAspect="1"/>
          </p:cNvPicPr>
          <p:nvPr/>
        </p:nvPicPr>
        <p:blipFill>
          <a:blip r:embed="rId4"/>
          <a:stretch>
            <a:fillRect/>
          </a:stretch>
        </p:blipFill>
        <p:spPr>
          <a:xfrm>
            <a:off x="6824134" y="1331142"/>
            <a:ext cx="2142066" cy="4066578"/>
          </a:xfrm>
          <a:prstGeom prst="rect">
            <a:avLst/>
          </a:prstGeom>
        </p:spPr>
      </p:pic>
      <p:sp>
        <p:nvSpPr>
          <p:cNvPr id="12" name="Footer Placeholder 11"/>
          <p:cNvSpPr>
            <a:spLocks noGrp="1"/>
          </p:cNvSpPr>
          <p:nvPr>
            <p:ph type="ftr" idx="11"/>
          </p:nvPr>
        </p:nvSpPr>
        <p:spPr/>
        <p:txBody>
          <a:bodyPr/>
          <a:lstStyle/>
          <a:p>
            <a:r>
              <a:rPr lang="en-US" smtClean="0"/>
              <a:t>© 2014 John Wiley &amp; Sons, Inc. All rights reserved.</a:t>
            </a:r>
            <a:endParaRPr lang="en-US"/>
          </a:p>
        </p:txBody>
      </p:sp>
      <p:sp>
        <p:nvSpPr>
          <p:cNvPr id="7" name="Rectangle 6"/>
          <p:cNvSpPr/>
          <p:nvPr/>
        </p:nvSpPr>
        <p:spPr>
          <a:xfrm>
            <a:off x="169205" y="1695454"/>
            <a:ext cx="7027899" cy="2585323"/>
          </a:xfrm>
          <a:prstGeom prst="rect">
            <a:avLst/>
          </a:prstGeom>
        </p:spPr>
        <p:txBody>
          <a:bodyPr wrap="square">
            <a:spAutoFit/>
          </a:bodyPr>
          <a:lstStyle/>
          <a:p>
            <a:r>
              <a:rPr lang="en-US" b="1" dirty="0"/>
              <a:t>Canceling </a:t>
            </a:r>
            <a:r>
              <a:rPr lang="en-US" b="1" dirty="0" smtClean="0"/>
              <a:t>Components - Point P is on the axis: </a:t>
            </a:r>
            <a:r>
              <a:rPr lang="en-US" dirty="0" smtClean="0"/>
              <a:t>In the Figure (right), </a:t>
            </a:r>
            <a:r>
              <a:rPr lang="en-US" dirty="0"/>
              <a:t>consider the charge element on the </a:t>
            </a:r>
            <a:r>
              <a:rPr lang="en-US" dirty="0" smtClean="0"/>
              <a:t>opposite </a:t>
            </a:r>
            <a:r>
              <a:rPr lang="en-US" dirty="0"/>
              <a:t>side of the ring. It too contributes the field magnitude </a:t>
            </a:r>
            <a:r>
              <a:rPr lang="en-US" i="1" dirty="0" err="1"/>
              <a:t>d</a:t>
            </a:r>
            <a:r>
              <a:rPr lang="en-US" b="1" i="1" dirty="0" err="1"/>
              <a:t>E</a:t>
            </a:r>
            <a:r>
              <a:rPr lang="en-US" dirty="0"/>
              <a:t> but the field vector leans at angle</a:t>
            </a:r>
            <a:r>
              <a:rPr lang="en-US" dirty="0" smtClean="0"/>
              <a:t> </a:t>
            </a:r>
            <a:r>
              <a:rPr lang="en-US" i="1" dirty="0" err="1" smtClean="0"/>
              <a:t>θ</a:t>
            </a:r>
            <a:r>
              <a:rPr lang="en-US" i="1" dirty="0" smtClean="0"/>
              <a:t> </a:t>
            </a:r>
            <a:r>
              <a:rPr lang="en-US" dirty="0"/>
              <a:t>in the opposite direction from the vector from our first </a:t>
            </a:r>
            <a:r>
              <a:rPr lang="en-US" dirty="0" smtClean="0"/>
              <a:t>charge </a:t>
            </a:r>
            <a:r>
              <a:rPr lang="en-US" dirty="0"/>
              <a:t>element, as indicated in the side view of </a:t>
            </a:r>
            <a:r>
              <a:rPr lang="en-US" dirty="0" smtClean="0"/>
              <a:t>Figure (bottom). </a:t>
            </a:r>
            <a:r>
              <a:rPr lang="en-US" dirty="0"/>
              <a:t>Thus the two perpendicular components cancel. All around the ring, this cancelation occurs for every charge element and its symmetric partner on the opposite side of the ring. So we can </a:t>
            </a:r>
            <a:r>
              <a:rPr lang="en-US" dirty="0" smtClean="0"/>
              <a:t>neglect </a:t>
            </a:r>
            <a:r>
              <a:rPr lang="en-US" dirty="0"/>
              <a:t>all the perpendicular components.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932907" y="3276269"/>
            <a:ext cx="3240635" cy="698413"/>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22-4</a:t>
            </a:r>
            <a:r>
              <a:rPr lang="en-US" sz="2700" dirty="0" smtClean="0">
                <a:solidFill>
                  <a:schemeClr val="bg1"/>
                </a:solidFill>
                <a:ea typeface="Calibri" pitchFamily="1" charset="0"/>
                <a:cs typeface="Calibri" pitchFamily="1" charset="0"/>
              </a:rPr>
              <a:t>  The Electric Field Due to a Line of Charge</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1954100" y="1194115"/>
            <a:ext cx="3377510" cy="479571"/>
          </a:xfrm>
          <a:prstGeom prst="rect">
            <a:avLst/>
          </a:prstGeom>
          <a:noFill/>
          <a:ln w="9525">
            <a:noFill/>
            <a:round/>
            <a:headEnd/>
            <a:tailEnd/>
          </a:ln>
        </p:spPr>
        <p:txBody>
          <a:bodyPr lIns="81639" tIns="60086" rIns="81639" bIns="40820">
            <a:prstTxWarp prst="textNoShape">
              <a:avLst/>
            </a:prstTxWarp>
          </a:bodyPr>
          <a:lstStyle/>
          <a:p>
            <a: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Charged Ring</a:t>
            </a:r>
            <a:endParaRPr lang="en-US" sz="2900" b="1" dirty="0">
              <a:solidFill>
                <a:srgbClr val="34566E"/>
              </a:solidFill>
            </a:endParaRPr>
          </a:p>
        </p:txBody>
      </p:sp>
      <p:pic>
        <p:nvPicPr>
          <p:cNvPr id="12" name="Picture 11"/>
          <p:cNvPicPr>
            <a:picLocks noChangeAspect="1"/>
          </p:cNvPicPr>
          <p:nvPr/>
        </p:nvPicPr>
        <p:blipFill>
          <a:blip r:embed="rId4"/>
          <a:stretch>
            <a:fillRect/>
          </a:stretch>
        </p:blipFill>
        <p:spPr>
          <a:xfrm>
            <a:off x="1505605" y="2566276"/>
            <a:ext cx="2667937" cy="628572"/>
          </a:xfrm>
          <a:prstGeom prst="rect">
            <a:avLst/>
          </a:prstGeom>
        </p:spPr>
      </p:pic>
      <p:sp>
        <p:nvSpPr>
          <p:cNvPr id="17" name="Footer Placeholder 16"/>
          <p:cNvSpPr>
            <a:spLocks noGrp="1"/>
          </p:cNvSpPr>
          <p:nvPr>
            <p:ph type="ftr" idx="11"/>
          </p:nvPr>
        </p:nvSpPr>
        <p:spPr/>
        <p:txBody>
          <a:bodyPr/>
          <a:lstStyle/>
          <a:p>
            <a:r>
              <a:rPr lang="en-US" smtClean="0"/>
              <a:t>© 2014 John Wiley &amp; Sons, Inc. All rights reserved.</a:t>
            </a:r>
            <a:endParaRPr lang="en-US"/>
          </a:p>
        </p:txBody>
      </p:sp>
      <p:pic>
        <p:nvPicPr>
          <p:cNvPr id="18" name="Picture 17"/>
          <p:cNvPicPr>
            <a:picLocks noChangeAspect="1"/>
          </p:cNvPicPr>
          <p:nvPr/>
        </p:nvPicPr>
        <p:blipFill>
          <a:blip r:embed="rId5"/>
          <a:stretch>
            <a:fillRect/>
          </a:stretch>
        </p:blipFill>
        <p:spPr>
          <a:xfrm>
            <a:off x="2321089" y="4322209"/>
            <a:ext cx="2025162" cy="2217143"/>
          </a:xfrm>
          <a:prstGeom prst="rect">
            <a:avLst/>
          </a:prstGeom>
        </p:spPr>
      </p:pic>
      <p:pic>
        <p:nvPicPr>
          <p:cNvPr id="19" name="Picture 18"/>
          <p:cNvPicPr>
            <a:picLocks noChangeAspect="1"/>
          </p:cNvPicPr>
          <p:nvPr/>
        </p:nvPicPr>
        <p:blipFill>
          <a:blip r:embed="rId6"/>
          <a:stretch>
            <a:fillRect/>
          </a:stretch>
        </p:blipFill>
        <p:spPr>
          <a:xfrm>
            <a:off x="6824134" y="1331142"/>
            <a:ext cx="2142066" cy="4066578"/>
          </a:xfrm>
          <a:prstGeom prst="rect">
            <a:avLst/>
          </a:prstGeom>
        </p:spPr>
      </p:pic>
      <p:sp>
        <p:nvSpPr>
          <p:cNvPr id="20" name="Rectangle 19"/>
          <p:cNvSpPr/>
          <p:nvPr/>
        </p:nvSpPr>
        <p:spPr>
          <a:xfrm>
            <a:off x="4545540" y="5420900"/>
            <a:ext cx="4497810" cy="1077218"/>
          </a:xfrm>
          <a:prstGeom prst="rect">
            <a:avLst/>
          </a:prstGeom>
        </p:spPr>
        <p:txBody>
          <a:bodyPr wrap="square">
            <a:spAutoFit/>
          </a:bodyPr>
          <a:lstStyle/>
          <a:p>
            <a:r>
              <a:rPr lang="en-US" sz="1600" dirty="0"/>
              <a:t>A ring of uniform positive charge. A differential element of </a:t>
            </a:r>
            <a:r>
              <a:rPr lang="en-US" sz="1600" dirty="0" smtClean="0"/>
              <a:t>charge occupies </a:t>
            </a:r>
            <a:r>
              <a:rPr lang="en-US" sz="1600" dirty="0"/>
              <a:t>a length</a:t>
            </a:r>
            <a:r>
              <a:rPr lang="en-US" sz="1600" i="1" dirty="0"/>
              <a:t> </a:t>
            </a:r>
            <a:r>
              <a:rPr lang="en-US" sz="1600" i="1" dirty="0" err="1"/>
              <a:t>ds</a:t>
            </a:r>
            <a:r>
              <a:rPr lang="en-US" sz="1600" i="1" dirty="0"/>
              <a:t> </a:t>
            </a:r>
            <a:r>
              <a:rPr lang="en-US" sz="1600" dirty="0"/>
              <a:t>(greatly exaggerated </a:t>
            </a:r>
            <a:r>
              <a:rPr lang="en-US" sz="1600" dirty="0" smtClean="0"/>
              <a:t>for clarity</a:t>
            </a:r>
            <a:r>
              <a:rPr lang="en-US" sz="1600" dirty="0"/>
              <a:t>). This element sets up an electric </a:t>
            </a:r>
            <a:r>
              <a:rPr lang="en-US" sz="1600" dirty="0" smtClean="0"/>
              <a:t>field </a:t>
            </a:r>
            <a:r>
              <a:rPr lang="en-US" sz="1600" i="1" dirty="0" err="1" smtClean="0"/>
              <a:t>d</a:t>
            </a:r>
            <a:r>
              <a:rPr lang="en-US" sz="1600" b="1" i="1" dirty="0" err="1" smtClean="0"/>
              <a:t>E</a:t>
            </a:r>
            <a:r>
              <a:rPr lang="en-US" sz="1600" dirty="0" smtClean="0"/>
              <a:t> </a:t>
            </a:r>
            <a:r>
              <a:rPr lang="en-US" sz="1600" dirty="0"/>
              <a:t>at point </a:t>
            </a:r>
            <a:r>
              <a:rPr lang="en-US" sz="1600" i="1" dirty="0"/>
              <a:t>P</a:t>
            </a:r>
            <a:r>
              <a:rPr lang="en-US" sz="1600" dirty="0"/>
              <a:t>.</a:t>
            </a:r>
          </a:p>
        </p:txBody>
      </p:sp>
      <p:sp>
        <p:nvSpPr>
          <p:cNvPr id="21" name="Rectangle 20"/>
          <p:cNvSpPr/>
          <p:nvPr/>
        </p:nvSpPr>
        <p:spPr>
          <a:xfrm>
            <a:off x="148942" y="5124891"/>
            <a:ext cx="2065186" cy="1323439"/>
          </a:xfrm>
          <a:prstGeom prst="rect">
            <a:avLst/>
          </a:prstGeom>
        </p:spPr>
        <p:txBody>
          <a:bodyPr wrap="square">
            <a:spAutoFit/>
          </a:bodyPr>
          <a:lstStyle/>
          <a:p>
            <a:r>
              <a:rPr lang="en-US" sz="1600" dirty="0"/>
              <a:t>The components perpendicular to the </a:t>
            </a:r>
            <a:r>
              <a:rPr lang="en-US" sz="1600" dirty="0" err="1"/>
              <a:t>z</a:t>
            </a:r>
            <a:r>
              <a:rPr lang="en-US" sz="1600" dirty="0"/>
              <a:t> axis cancel; the parallel components add.</a:t>
            </a:r>
          </a:p>
        </p:txBody>
      </p:sp>
      <p:sp>
        <p:nvSpPr>
          <p:cNvPr id="7" name="Rectangle 6"/>
          <p:cNvSpPr/>
          <p:nvPr/>
        </p:nvSpPr>
        <p:spPr>
          <a:xfrm>
            <a:off x="169205" y="1650886"/>
            <a:ext cx="7213728" cy="2862323"/>
          </a:xfrm>
          <a:prstGeom prst="rect">
            <a:avLst/>
          </a:prstGeom>
        </p:spPr>
        <p:txBody>
          <a:bodyPr wrap="square">
            <a:spAutoFit/>
          </a:bodyPr>
          <a:lstStyle/>
          <a:p>
            <a:r>
              <a:rPr lang="en-US" b="1" dirty="0" smtClean="0"/>
              <a:t>Adding </a:t>
            </a:r>
            <a:r>
              <a:rPr lang="en-US" b="1" dirty="0"/>
              <a:t>Components</a:t>
            </a:r>
            <a:r>
              <a:rPr lang="en-US" dirty="0" smtClean="0"/>
              <a:t>. </a:t>
            </a:r>
            <a:r>
              <a:rPr lang="en-US" dirty="0"/>
              <a:t>From</a:t>
            </a:r>
            <a:r>
              <a:rPr lang="en-US" dirty="0" smtClean="0"/>
              <a:t> the figure (bottom), </a:t>
            </a:r>
            <a:r>
              <a:rPr lang="en-US" dirty="0"/>
              <a:t>we see that the parallel </a:t>
            </a:r>
            <a:r>
              <a:rPr lang="en-US" dirty="0" smtClean="0"/>
              <a:t>components </a:t>
            </a:r>
            <a:r>
              <a:rPr lang="en-US" dirty="0"/>
              <a:t>each have magnitude </a:t>
            </a:r>
            <a:r>
              <a:rPr lang="en-US" i="1" dirty="0" err="1"/>
              <a:t>d</a:t>
            </a:r>
            <a:r>
              <a:rPr lang="en-US" b="1" i="1" dirty="0" err="1"/>
              <a:t>E</a:t>
            </a:r>
            <a:r>
              <a:rPr lang="en-US" i="1" dirty="0"/>
              <a:t> </a:t>
            </a:r>
            <a:r>
              <a:rPr lang="en-US" dirty="0" err="1" smtClean="0"/>
              <a:t>cos</a:t>
            </a:r>
            <a:r>
              <a:rPr lang="en-US" i="1" dirty="0" err="1" smtClean="0"/>
              <a:t>θ</a:t>
            </a:r>
            <a:r>
              <a:rPr lang="en-US" dirty="0" smtClean="0"/>
              <a:t>. </a:t>
            </a:r>
            <a:r>
              <a:rPr lang="en-US" dirty="0"/>
              <a:t>We can replace </a:t>
            </a:r>
            <a:r>
              <a:rPr lang="en-US" dirty="0" err="1" smtClean="0"/>
              <a:t>cos</a:t>
            </a:r>
            <a:r>
              <a:rPr lang="en-US" i="1" dirty="0" err="1" smtClean="0"/>
              <a:t>θ</a:t>
            </a:r>
            <a:r>
              <a:rPr lang="en-US" i="1" dirty="0" smtClean="0"/>
              <a:t> </a:t>
            </a:r>
            <a:r>
              <a:rPr lang="en-US" dirty="0" smtClean="0"/>
              <a:t>by using </a:t>
            </a:r>
            <a:r>
              <a:rPr lang="en-US" dirty="0"/>
              <a:t>the right triangle </a:t>
            </a:r>
            <a:r>
              <a:rPr lang="en-US" dirty="0" smtClean="0"/>
              <a:t>in the Figure (right) </a:t>
            </a:r>
            <a:r>
              <a:rPr lang="en-US" dirty="0"/>
              <a:t>to </a:t>
            </a:r>
            <a:r>
              <a:rPr lang="en-US" dirty="0" smtClean="0"/>
              <a:t>write</a:t>
            </a:r>
          </a:p>
          <a:p>
            <a:endParaRPr lang="en-US" dirty="0" smtClean="0"/>
          </a:p>
          <a:p>
            <a:endParaRPr lang="en-US" dirty="0" smtClean="0"/>
          </a:p>
          <a:p>
            <a:endParaRPr lang="en-US" dirty="0" smtClean="0"/>
          </a:p>
          <a:p>
            <a:r>
              <a:rPr lang="en-US" dirty="0" smtClean="0"/>
              <a:t>And</a:t>
            </a:r>
            <a:r>
              <a:rPr lang="en-US" dirty="0" smtClean="0"/>
              <a:t>,                                                           gives </a:t>
            </a:r>
            <a:r>
              <a:rPr lang="en-US" dirty="0"/>
              <a:t>us the </a:t>
            </a:r>
            <a:r>
              <a:rPr lang="en-US" dirty="0" smtClean="0"/>
              <a:t>parallel</a:t>
            </a:r>
          </a:p>
          <a:p>
            <a:endParaRPr lang="en-US" dirty="0"/>
          </a:p>
          <a:p>
            <a:r>
              <a:rPr lang="en-US" dirty="0" smtClean="0"/>
              <a:t> </a:t>
            </a:r>
            <a:r>
              <a:rPr lang="en-US" dirty="0"/>
              <a:t>field component from each charge element</a:t>
            </a:r>
            <a:endParaRPr lang="en-US" i="1" dirty="0" smtClean="0"/>
          </a:p>
          <a:p>
            <a:endParaRPr lang="en-US" i="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22-4</a:t>
            </a:r>
            <a:r>
              <a:rPr lang="en-US" sz="2700" dirty="0" smtClean="0">
                <a:solidFill>
                  <a:schemeClr val="bg1"/>
                </a:solidFill>
                <a:ea typeface="Calibri" pitchFamily="1" charset="0"/>
                <a:cs typeface="Calibri" pitchFamily="1" charset="0"/>
              </a:rPr>
              <a:t>  The Electric Field Due to a Line of Charge</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1954100" y="1194115"/>
            <a:ext cx="3377510" cy="479571"/>
          </a:xfrm>
          <a:prstGeom prst="rect">
            <a:avLst/>
          </a:prstGeom>
          <a:noFill/>
          <a:ln w="9525">
            <a:noFill/>
            <a:round/>
            <a:headEnd/>
            <a:tailEnd/>
          </a:ln>
        </p:spPr>
        <p:txBody>
          <a:bodyPr lIns="81639" tIns="60086" rIns="81639" bIns="40820">
            <a:prstTxWarp prst="textNoShape">
              <a:avLst/>
            </a:prstTxWarp>
          </a:bodyPr>
          <a:lstStyle/>
          <a:p>
            <a: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Charged Ring</a:t>
            </a:r>
            <a:endParaRPr lang="en-US" sz="2900" b="1" dirty="0">
              <a:solidFill>
                <a:srgbClr val="34566E"/>
              </a:solidFill>
            </a:endParaRPr>
          </a:p>
        </p:txBody>
      </p:sp>
      <p:pic>
        <p:nvPicPr>
          <p:cNvPr id="11" name="Picture 10"/>
          <p:cNvPicPr>
            <a:picLocks noChangeAspect="1"/>
          </p:cNvPicPr>
          <p:nvPr/>
        </p:nvPicPr>
        <p:blipFill>
          <a:blip r:embed="rId3"/>
          <a:stretch>
            <a:fillRect/>
          </a:stretch>
        </p:blipFill>
        <p:spPr>
          <a:xfrm>
            <a:off x="3582497" y="2987139"/>
            <a:ext cx="3180080" cy="528320"/>
          </a:xfrm>
          <a:prstGeom prst="rect">
            <a:avLst/>
          </a:prstGeom>
        </p:spPr>
      </p:pic>
      <p:sp>
        <p:nvSpPr>
          <p:cNvPr id="17" name="Footer Placeholder 16"/>
          <p:cNvSpPr>
            <a:spLocks noGrp="1"/>
          </p:cNvSpPr>
          <p:nvPr>
            <p:ph type="ftr" idx="11"/>
          </p:nvPr>
        </p:nvSpPr>
        <p:spPr/>
        <p:txBody>
          <a:bodyPr/>
          <a:lstStyle/>
          <a:p>
            <a:r>
              <a:rPr lang="en-US" smtClean="0"/>
              <a:t>© 2014 John Wiley &amp; Sons, Inc. All rights reserved.</a:t>
            </a:r>
            <a:endParaRPr lang="en-US"/>
          </a:p>
        </p:txBody>
      </p:sp>
      <p:pic>
        <p:nvPicPr>
          <p:cNvPr id="18" name="Picture 17"/>
          <p:cNvPicPr>
            <a:picLocks noChangeAspect="1"/>
          </p:cNvPicPr>
          <p:nvPr/>
        </p:nvPicPr>
        <p:blipFill>
          <a:blip r:embed="rId4"/>
          <a:stretch>
            <a:fillRect/>
          </a:stretch>
        </p:blipFill>
        <p:spPr>
          <a:xfrm>
            <a:off x="2321089" y="4322209"/>
            <a:ext cx="2025162" cy="2217143"/>
          </a:xfrm>
          <a:prstGeom prst="rect">
            <a:avLst/>
          </a:prstGeom>
        </p:spPr>
      </p:pic>
      <p:pic>
        <p:nvPicPr>
          <p:cNvPr id="19" name="Picture 18"/>
          <p:cNvPicPr>
            <a:picLocks noChangeAspect="1"/>
          </p:cNvPicPr>
          <p:nvPr/>
        </p:nvPicPr>
        <p:blipFill>
          <a:blip r:embed="rId5"/>
          <a:stretch>
            <a:fillRect/>
          </a:stretch>
        </p:blipFill>
        <p:spPr>
          <a:xfrm>
            <a:off x="6824134" y="1331142"/>
            <a:ext cx="2142066" cy="4066578"/>
          </a:xfrm>
          <a:prstGeom prst="rect">
            <a:avLst/>
          </a:prstGeom>
        </p:spPr>
      </p:pic>
      <p:sp>
        <p:nvSpPr>
          <p:cNvPr id="20" name="Rectangle 19"/>
          <p:cNvSpPr/>
          <p:nvPr/>
        </p:nvSpPr>
        <p:spPr>
          <a:xfrm>
            <a:off x="4545540" y="5420900"/>
            <a:ext cx="4497810" cy="1077218"/>
          </a:xfrm>
          <a:prstGeom prst="rect">
            <a:avLst/>
          </a:prstGeom>
        </p:spPr>
        <p:txBody>
          <a:bodyPr wrap="square">
            <a:spAutoFit/>
          </a:bodyPr>
          <a:lstStyle/>
          <a:p>
            <a:r>
              <a:rPr lang="en-US" sz="1600" dirty="0"/>
              <a:t>A ring of uniform positive charge. A differential element of </a:t>
            </a:r>
            <a:r>
              <a:rPr lang="en-US" sz="1600" dirty="0" smtClean="0"/>
              <a:t>charge occupies </a:t>
            </a:r>
            <a:r>
              <a:rPr lang="en-US" sz="1600" dirty="0"/>
              <a:t>a length</a:t>
            </a:r>
            <a:r>
              <a:rPr lang="en-US" sz="1600" i="1" dirty="0"/>
              <a:t> </a:t>
            </a:r>
            <a:r>
              <a:rPr lang="en-US" sz="1600" i="1" dirty="0" err="1"/>
              <a:t>ds</a:t>
            </a:r>
            <a:r>
              <a:rPr lang="en-US" sz="1600" i="1" dirty="0"/>
              <a:t> </a:t>
            </a:r>
            <a:r>
              <a:rPr lang="en-US" sz="1600" dirty="0"/>
              <a:t>(greatly exaggerated </a:t>
            </a:r>
            <a:r>
              <a:rPr lang="en-US" sz="1600" dirty="0" smtClean="0"/>
              <a:t>for clarity</a:t>
            </a:r>
            <a:r>
              <a:rPr lang="en-US" sz="1600" dirty="0"/>
              <a:t>). This element sets up an electric </a:t>
            </a:r>
            <a:r>
              <a:rPr lang="en-US" sz="1600" dirty="0" smtClean="0"/>
              <a:t>field </a:t>
            </a:r>
            <a:r>
              <a:rPr lang="en-US" sz="1600" i="1" dirty="0" err="1" smtClean="0"/>
              <a:t>d</a:t>
            </a:r>
            <a:r>
              <a:rPr lang="en-US" sz="1600" b="1" i="1" dirty="0" err="1" smtClean="0"/>
              <a:t>E</a:t>
            </a:r>
            <a:r>
              <a:rPr lang="en-US" sz="1600" dirty="0" smtClean="0"/>
              <a:t> </a:t>
            </a:r>
            <a:r>
              <a:rPr lang="en-US" sz="1600" dirty="0"/>
              <a:t>at point </a:t>
            </a:r>
            <a:r>
              <a:rPr lang="en-US" sz="1600" i="1" dirty="0"/>
              <a:t>P</a:t>
            </a:r>
            <a:r>
              <a:rPr lang="en-US" sz="1600" dirty="0"/>
              <a:t>.</a:t>
            </a:r>
          </a:p>
        </p:txBody>
      </p:sp>
      <p:sp>
        <p:nvSpPr>
          <p:cNvPr id="21" name="Rectangle 20"/>
          <p:cNvSpPr/>
          <p:nvPr/>
        </p:nvSpPr>
        <p:spPr>
          <a:xfrm>
            <a:off x="148942" y="5124891"/>
            <a:ext cx="2065186" cy="1323439"/>
          </a:xfrm>
          <a:prstGeom prst="rect">
            <a:avLst/>
          </a:prstGeom>
        </p:spPr>
        <p:txBody>
          <a:bodyPr wrap="square">
            <a:spAutoFit/>
          </a:bodyPr>
          <a:lstStyle/>
          <a:p>
            <a:r>
              <a:rPr lang="en-US" sz="1600" dirty="0"/>
              <a:t>The components perpendicular to the </a:t>
            </a:r>
            <a:r>
              <a:rPr lang="en-US" sz="1600" dirty="0" err="1"/>
              <a:t>z</a:t>
            </a:r>
            <a:r>
              <a:rPr lang="en-US" sz="1600" dirty="0"/>
              <a:t> axis cancel; the parallel components add.</a:t>
            </a:r>
          </a:p>
        </p:txBody>
      </p:sp>
      <p:pic>
        <p:nvPicPr>
          <p:cNvPr id="13" name="Picture 12"/>
          <p:cNvPicPr>
            <a:picLocks noChangeAspect="1"/>
          </p:cNvPicPr>
          <p:nvPr/>
        </p:nvPicPr>
        <p:blipFill>
          <a:blip r:embed="rId6"/>
          <a:stretch>
            <a:fillRect/>
          </a:stretch>
        </p:blipFill>
        <p:spPr>
          <a:xfrm>
            <a:off x="1182864" y="3527987"/>
            <a:ext cx="4506044" cy="767911"/>
          </a:xfrm>
          <a:prstGeom prst="rect">
            <a:avLst/>
          </a:prstGeom>
        </p:spPr>
      </p:pic>
      <p:sp>
        <p:nvSpPr>
          <p:cNvPr id="7" name="Rectangle 6"/>
          <p:cNvSpPr/>
          <p:nvPr/>
        </p:nvSpPr>
        <p:spPr>
          <a:xfrm>
            <a:off x="169205" y="1650886"/>
            <a:ext cx="7366128" cy="2585323"/>
          </a:xfrm>
          <a:prstGeom prst="rect">
            <a:avLst/>
          </a:prstGeom>
        </p:spPr>
        <p:txBody>
          <a:bodyPr wrap="square">
            <a:spAutoFit/>
          </a:bodyPr>
          <a:lstStyle/>
          <a:p>
            <a:r>
              <a:rPr lang="en-US" b="1" dirty="0"/>
              <a:t>Integrating</a:t>
            </a:r>
            <a:r>
              <a:rPr lang="en-US" dirty="0"/>
              <a:t>. Because we must sum a huge number of these components, each small, we set up an integral that moves along the ring, from element to element, from a starting point (call it</a:t>
            </a:r>
            <a:r>
              <a:rPr lang="en-US" i="1" dirty="0"/>
              <a:t> </a:t>
            </a:r>
            <a:r>
              <a:rPr lang="en-US" i="1" dirty="0" err="1" smtClean="0"/>
              <a:t>s</a:t>
            </a:r>
            <a:r>
              <a:rPr lang="en-US" i="1" dirty="0" smtClean="0"/>
              <a:t>=0</a:t>
            </a:r>
            <a:r>
              <a:rPr lang="en-US" dirty="0"/>
              <a:t>) through the full circumference (</a:t>
            </a:r>
            <a:r>
              <a:rPr lang="en-US" i="1" dirty="0" err="1" smtClean="0"/>
              <a:t>s</a:t>
            </a:r>
            <a:r>
              <a:rPr lang="en-US" i="1" dirty="0"/>
              <a:t>=</a:t>
            </a:r>
            <a:r>
              <a:rPr lang="en-US" i="1" dirty="0" smtClean="0"/>
              <a:t>2πR</a:t>
            </a:r>
            <a:r>
              <a:rPr lang="en-US" dirty="0"/>
              <a:t>). Only the quantity </a:t>
            </a:r>
            <a:r>
              <a:rPr lang="en-US" i="1" dirty="0" err="1"/>
              <a:t>s</a:t>
            </a:r>
            <a:r>
              <a:rPr lang="en-US" dirty="0"/>
              <a:t> varies as we go through the </a:t>
            </a:r>
            <a:r>
              <a:rPr lang="en-US" dirty="0" smtClean="0"/>
              <a:t>elements. We find</a:t>
            </a:r>
          </a:p>
          <a:p>
            <a:endParaRPr lang="en-US" i="1" dirty="0" smtClean="0"/>
          </a:p>
          <a:p>
            <a:endParaRPr lang="en-US" i="1" dirty="0" smtClean="0"/>
          </a:p>
          <a:p>
            <a:endParaRPr lang="en-US" i="1" dirty="0" smtClean="0"/>
          </a:p>
          <a:p>
            <a:r>
              <a:rPr lang="en-US" dirty="0" smtClean="0"/>
              <a:t>Finally,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22-5</a:t>
            </a:r>
            <a:r>
              <a:rPr lang="en-US" sz="2700" dirty="0" smtClean="0">
                <a:solidFill>
                  <a:schemeClr val="bg1"/>
                </a:solidFill>
                <a:ea typeface="Calibri" pitchFamily="1" charset="0"/>
                <a:cs typeface="Calibri" pitchFamily="1" charset="0"/>
              </a:rPr>
              <a:t>  The Electric Field Due to a Charged Disk</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2"/>
            <a:ext cx="4091463" cy="495961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22.19 </a:t>
            </a:r>
            <a:r>
              <a:rPr lang="en-US" sz="2200" dirty="0" smtClean="0"/>
              <a:t>Sketch a disk with uniform charge and indicate the direction of the electric field at a point on the central axis if the charge is positive and if it is negative.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22.20 </a:t>
            </a:r>
            <a:r>
              <a:rPr lang="en-US" sz="2200" dirty="0" smtClean="0"/>
              <a:t>Explain how the equation for the electric field on the central axis of a uniformly charged ring can be used to find the equation for the electric field on the central axis of a uniformly charged disk.</a:t>
            </a:r>
          </a:p>
        </p:txBody>
      </p:sp>
      <p:sp>
        <p:nvSpPr>
          <p:cNvPr id="10244" name="Rectangle 3"/>
          <p:cNvSpPr>
            <a:spLocks noGrp="1" noChangeArrowheads="1"/>
          </p:cNvSpPr>
          <p:nvPr>
            <p:ph sz="half" idx="2"/>
          </p:nvPr>
        </p:nvSpPr>
        <p:spPr>
          <a:xfrm>
            <a:off x="4516826" y="1796782"/>
            <a:ext cx="4322374" cy="421998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22.21 </a:t>
            </a:r>
            <a:r>
              <a:rPr lang="en-US" sz="2200" dirty="0" smtClean="0"/>
              <a:t>For a point on the central axis of a uniformly charged disk, apply the relationship between the surface charge density </a:t>
            </a:r>
            <a:r>
              <a:rPr lang="en-US" sz="2200" i="1" dirty="0" err="1" smtClean="0"/>
              <a:t>σ</a:t>
            </a:r>
            <a:r>
              <a:rPr lang="en-US" sz="2200" dirty="0" smtClean="0"/>
              <a:t>, the disk radius </a:t>
            </a:r>
            <a:r>
              <a:rPr lang="en-US" sz="2200" i="1" dirty="0" smtClean="0"/>
              <a:t>R</a:t>
            </a:r>
            <a:r>
              <a:rPr lang="en-US" sz="2200" dirty="0" smtClean="0"/>
              <a:t>, and the distance </a:t>
            </a:r>
            <a:r>
              <a:rPr lang="en-US" sz="2200" i="1" dirty="0" err="1" smtClean="0"/>
              <a:t>z</a:t>
            </a:r>
            <a:r>
              <a:rPr lang="en-US" sz="2200" i="1" dirty="0" smtClean="0"/>
              <a:t> </a:t>
            </a:r>
            <a:r>
              <a:rPr lang="en-US" sz="2200" dirty="0" smtClean="0"/>
              <a:t>to that point.</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22-5</a:t>
            </a:r>
            <a:r>
              <a:rPr lang="en-US" sz="2700" dirty="0" smtClean="0">
                <a:solidFill>
                  <a:schemeClr val="bg1"/>
                </a:solidFill>
                <a:ea typeface="Calibri" pitchFamily="1" charset="0"/>
                <a:cs typeface="Calibri" pitchFamily="1" charset="0"/>
              </a:rPr>
              <a:t>  The Electric Field Due to a Charged Disk</a:t>
            </a:r>
            <a:endParaRPr lang="en-US" sz="2700" dirty="0">
              <a:solidFill>
                <a:schemeClr val="bg1"/>
              </a:solidFill>
              <a:ea typeface="Calibri" pitchFamily="1" charset="0"/>
              <a:cs typeface="Calibri" pitchFamily="1" charset="0"/>
            </a:endParaRPr>
          </a:p>
        </p:txBody>
      </p:sp>
      <p:sp>
        <p:nvSpPr>
          <p:cNvPr id="9" name="Rectangle 8"/>
          <p:cNvSpPr/>
          <p:nvPr/>
        </p:nvSpPr>
        <p:spPr>
          <a:xfrm>
            <a:off x="5347694" y="5233151"/>
            <a:ext cx="3694706" cy="1323439"/>
          </a:xfrm>
          <a:prstGeom prst="rect">
            <a:avLst/>
          </a:prstGeom>
        </p:spPr>
        <p:txBody>
          <a:bodyPr wrap="square">
            <a:spAutoFit/>
          </a:bodyPr>
          <a:lstStyle/>
          <a:p>
            <a:r>
              <a:rPr lang="en-US" sz="1600" dirty="0"/>
              <a:t>A disk of radius R and uniform positive charge. The ring shown has radius </a:t>
            </a:r>
            <a:r>
              <a:rPr lang="en-US" sz="1600" i="1" dirty="0" err="1" smtClean="0"/>
              <a:t>r</a:t>
            </a:r>
            <a:r>
              <a:rPr lang="en-US" sz="1600" i="1" dirty="0" smtClean="0"/>
              <a:t> </a:t>
            </a:r>
            <a:r>
              <a:rPr lang="en-US" sz="1600" dirty="0"/>
              <a:t>and radial width </a:t>
            </a:r>
            <a:r>
              <a:rPr lang="en-US" sz="1600" i="1" dirty="0"/>
              <a:t>dr</a:t>
            </a:r>
            <a:r>
              <a:rPr lang="en-US" sz="1600" dirty="0"/>
              <a:t>. It sets up a </a:t>
            </a:r>
            <a:r>
              <a:rPr lang="en-US" sz="1600" dirty="0" smtClean="0"/>
              <a:t>differential electric </a:t>
            </a:r>
            <a:r>
              <a:rPr lang="en-US" sz="1600" dirty="0"/>
              <a:t>field </a:t>
            </a:r>
            <a:r>
              <a:rPr lang="en-US" sz="1600" i="1" dirty="0" err="1"/>
              <a:t>d</a:t>
            </a:r>
            <a:r>
              <a:rPr lang="en-US" sz="1600" b="1" i="1" dirty="0" err="1"/>
              <a:t>E</a:t>
            </a:r>
            <a:r>
              <a:rPr lang="en-US" sz="1600" dirty="0"/>
              <a:t> at point P on its central axis.</a:t>
            </a:r>
          </a:p>
        </p:txBody>
      </p:sp>
      <p:sp>
        <p:nvSpPr>
          <p:cNvPr id="10" name="Rectangle 9"/>
          <p:cNvSpPr/>
          <p:nvPr/>
        </p:nvSpPr>
        <p:spPr>
          <a:xfrm>
            <a:off x="155973" y="1390178"/>
            <a:ext cx="6528643" cy="3693319"/>
          </a:xfrm>
          <a:prstGeom prst="rect">
            <a:avLst/>
          </a:prstGeom>
        </p:spPr>
        <p:txBody>
          <a:bodyPr wrap="square">
            <a:spAutoFit/>
          </a:bodyPr>
          <a:lstStyle/>
          <a:p>
            <a:r>
              <a:rPr lang="en-US" dirty="0"/>
              <a:t>We superimpose a ring on the disk as shown </a:t>
            </a:r>
            <a:r>
              <a:rPr lang="en-US" dirty="0" smtClean="0"/>
              <a:t>in the Figure, </a:t>
            </a:r>
            <a:r>
              <a:rPr lang="en-US" dirty="0"/>
              <a:t>at an arbitrary </a:t>
            </a:r>
            <a:r>
              <a:rPr lang="en-US" dirty="0" smtClean="0"/>
              <a:t>radius </a:t>
            </a:r>
            <a:r>
              <a:rPr lang="en-US" i="1" dirty="0" err="1"/>
              <a:t>r</a:t>
            </a:r>
            <a:r>
              <a:rPr lang="en-US" i="1" dirty="0" smtClean="0"/>
              <a:t> ≤ R</a:t>
            </a:r>
            <a:r>
              <a:rPr lang="en-US" dirty="0"/>
              <a:t>. The ring is so thin that we can treat the charge on it as a charge </a:t>
            </a:r>
            <a:r>
              <a:rPr lang="en-US" dirty="0" smtClean="0"/>
              <a:t>element </a:t>
            </a:r>
            <a:r>
              <a:rPr lang="en-US" i="1" dirty="0" err="1"/>
              <a:t>dq</a:t>
            </a:r>
            <a:r>
              <a:rPr lang="en-US" dirty="0"/>
              <a:t>. To find its small contribution </a:t>
            </a:r>
            <a:r>
              <a:rPr lang="en-US" i="1" dirty="0" err="1"/>
              <a:t>dE</a:t>
            </a:r>
            <a:r>
              <a:rPr lang="en-US" dirty="0"/>
              <a:t> to the electric field at point P,</a:t>
            </a:r>
            <a:r>
              <a:rPr lang="en-US" dirty="0" smtClean="0"/>
              <a:t> on the axis, in </a:t>
            </a:r>
            <a:r>
              <a:rPr lang="en-US" dirty="0"/>
              <a:t>terms of the ring’s charge </a:t>
            </a:r>
            <a:r>
              <a:rPr lang="en-US" i="1" dirty="0" err="1"/>
              <a:t>dq</a:t>
            </a:r>
            <a:r>
              <a:rPr lang="en-US" i="1" dirty="0"/>
              <a:t> </a:t>
            </a:r>
            <a:r>
              <a:rPr lang="en-US" dirty="0"/>
              <a:t>and radius </a:t>
            </a:r>
            <a:r>
              <a:rPr lang="en-US" i="1" dirty="0"/>
              <a:t>r</a:t>
            </a:r>
            <a:r>
              <a:rPr lang="en-US" i="1" dirty="0" smtClean="0"/>
              <a:t> </a:t>
            </a:r>
            <a:r>
              <a:rPr lang="en-US" dirty="0" smtClean="0"/>
              <a:t>we can write</a:t>
            </a:r>
          </a:p>
          <a:p>
            <a:endParaRPr lang="en-US" dirty="0" smtClean="0"/>
          </a:p>
          <a:p>
            <a:endParaRPr lang="en-US" dirty="0" smtClean="0"/>
          </a:p>
          <a:p>
            <a:r>
              <a:rPr lang="en-US" dirty="0" smtClean="0"/>
              <a:t/>
            </a:r>
            <a:br>
              <a:rPr lang="en-US" dirty="0" smtClean="0"/>
            </a:br>
            <a:r>
              <a:rPr lang="en-US" dirty="0" smtClean="0"/>
              <a:t>Then, we </a:t>
            </a:r>
            <a:r>
              <a:rPr lang="en-US" dirty="0"/>
              <a:t>can sum all </a:t>
            </a:r>
            <a:r>
              <a:rPr lang="en-US" dirty="0" smtClean="0"/>
              <a:t>the </a:t>
            </a:r>
            <a:r>
              <a:rPr lang="en-US" i="1" dirty="0" err="1" smtClean="0"/>
              <a:t>d</a:t>
            </a:r>
            <a:r>
              <a:rPr lang="en-US" b="1" i="1" dirty="0" err="1" smtClean="0"/>
              <a:t>E</a:t>
            </a:r>
            <a:r>
              <a:rPr lang="en-US" dirty="0" smtClean="0"/>
              <a:t> </a:t>
            </a:r>
            <a:r>
              <a:rPr lang="en-US" dirty="0"/>
              <a:t>contributions </a:t>
            </a:r>
            <a:r>
              <a:rPr lang="en-US" dirty="0" smtClean="0"/>
              <a:t>with</a:t>
            </a:r>
          </a:p>
          <a:p>
            <a:endParaRPr lang="en-US" dirty="0" smtClean="0"/>
          </a:p>
          <a:p>
            <a:endParaRPr lang="en-US" dirty="0" smtClean="0"/>
          </a:p>
          <a:p>
            <a:endParaRPr lang="en-US" dirty="0" smtClean="0"/>
          </a:p>
          <a:p>
            <a:r>
              <a:rPr lang="en-US" dirty="0" smtClean="0"/>
              <a:t>We </a:t>
            </a:r>
            <a:r>
              <a:rPr lang="en-US" dirty="0"/>
              <a:t>find</a:t>
            </a:r>
          </a:p>
        </p:txBody>
      </p:sp>
      <p:pic>
        <p:nvPicPr>
          <p:cNvPr id="11" name="Picture 10"/>
          <p:cNvPicPr>
            <a:picLocks noChangeAspect="1"/>
          </p:cNvPicPr>
          <p:nvPr/>
        </p:nvPicPr>
        <p:blipFill>
          <a:blip r:embed="rId3"/>
          <a:stretch>
            <a:fillRect/>
          </a:stretch>
        </p:blipFill>
        <p:spPr>
          <a:xfrm>
            <a:off x="1652785" y="2840074"/>
            <a:ext cx="2500318" cy="726350"/>
          </a:xfrm>
          <a:prstGeom prst="rect">
            <a:avLst/>
          </a:prstGeom>
        </p:spPr>
      </p:pic>
      <p:pic>
        <p:nvPicPr>
          <p:cNvPr id="12" name="Picture 11"/>
          <p:cNvPicPr>
            <a:picLocks noChangeAspect="1"/>
          </p:cNvPicPr>
          <p:nvPr/>
        </p:nvPicPr>
        <p:blipFill>
          <a:blip r:embed="rId4"/>
          <a:stretch>
            <a:fillRect/>
          </a:stretch>
        </p:blipFill>
        <p:spPr>
          <a:xfrm>
            <a:off x="1447537" y="4000236"/>
            <a:ext cx="3939048" cy="670476"/>
          </a:xfrm>
          <a:prstGeom prst="rect">
            <a:avLst/>
          </a:prstGeom>
        </p:spPr>
      </p:pic>
      <p:pic>
        <p:nvPicPr>
          <p:cNvPr id="13" name="Picture 12"/>
          <p:cNvPicPr>
            <a:picLocks noChangeAspect="1"/>
          </p:cNvPicPr>
          <p:nvPr/>
        </p:nvPicPr>
        <p:blipFill>
          <a:blip r:embed="rId5"/>
          <a:stretch>
            <a:fillRect/>
          </a:stretch>
        </p:blipFill>
        <p:spPr>
          <a:xfrm>
            <a:off x="627910" y="5219987"/>
            <a:ext cx="4393651" cy="72381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6286682" y="1342851"/>
            <a:ext cx="2019118" cy="3833168"/>
          </a:xfrm>
          <a:prstGeom prst="rect">
            <a:avLst/>
          </a:prstGeom>
        </p:spPr>
      </p:pic>
      <p:sp>
        <p:nvSpPr>
          <p:cNvPr id="15" name="Footer Placeholder 1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889034"/>
            <a:ext cx="4194038" cy="460320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22.01</a:t>
            </a:r>
            <a:r>
              <a:rPr lang="en-US" sz="2200" dirty="0" smtClean="0"/>
              <a:t> Identify that at every point in the space surrounding a charged particle, the particle sets up an electric field </a:t>
            </a:r>
            <a:r>
              <a:rPr lang="en-US" sz="2200" b="1" i="1" dirty="0" smtClean="0"/>
              <a:t>E</a:t>
            </a:r>
            <a:r>
              <a:rPr lang="en-US" sz="2200" dirty="0" smtClean="0"/>
              <a:t>, which is a vector quantity and thus has both magnitude and direction.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22.02 </a:t>
            </a:r>
            <a:r>
              <a:rPr lang="en-US" sz="2200" dirty="0" smtClean="0"/>
              <a:t>Identify how an electric field </a:t>
            </a:r>
            <a:r>
              <a:rPr lang="en-US" sz="2200" b="1" i="1" dirty="0" smtClean="0"/>
              <a:t>E</a:t>
            </a:r>
            <a:r>
              <a:rPr lang="en-US" sz="2200" dirty="0" smtClean="0"/>
              <a:t>: can be used to explain how a charged particle can exert an electrostatic force </a:t>
            </a:r>
            <a:r>
              <a:rPr lang="en-US" sz="2200" b="1" i="1" dirty="0" smtClean="0"/>
              <a:t>F </a:t>
            </a:r>
            <a:r>
              <a:rPr lang="en-US" sz="2200" dirty="0" smtClean="0"/>
              <a:t>on a second charged particle even though there is no </a:t>
            </a:r>
            <a:br>
              <a:rPr lang="en-US" sz="2200" dirty="0" smtClean="0"/>
            </a:br>
            <a:r>
              <a:rPr lang="en-US" sz="2200" dirty="0" smtClean="0"/>
              <a:t>contact between the particles.</a:t>
            </a:r>
            <a:endParaRPr lang="en-US" sz="2200" i="1" dirty="0" smtClean="0"/>
          </a:p>
        </p:txBody>
      </p:sp>
      <p:sp>
        <p:nvSpPr>
          <p:cNvPr id="10244" name="Rectangle 3"/>
          <p:cNvSpPr>
            <a:spLocks noGrp="1" noChangeArrowheads="1"/>
          </p:cNvSpPr>
          <p:nvPr>
            <p:ph sz="half" idx="2"/>
          </p:nvPr>
        </p:nvSpPr>
        <p:spPr>
          <a:xfrm>
            <a:off x="4650518" y="1889035"/>
            <a:ext cx="4332615" cy="460320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22.03</a:t>
            </a:r>
            <a:r>
              <a:rPr lang="en-US" sz="2200" dirty="0" smtClean="0"/>
              <a:t> Explain how a small positive test charge is used (in principle) to measure the electric field at any given point.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22.04</a:t>
            </a:r>
            <a:r>
              <a:rPr lang="en-US" sz="2200" dirty="0" smtClean="0"/>
              <a:t> Explain electric field lines, including where they originate and terminate and what their spacing represents.</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22-6</a:t>
            </a:r>
            <a:r>
              <a:rPr lang="en-US" sz="2700" dirty="0" smtClean="0">
                <a:solidFill>
                  <a:schemeClr val="bg1"/>
                </a:solidFill>
                <a:ea typeface="Calibri" pitchFamily="1" charset="0"/>
                <a:cs typeface="Calibri" pitchFamily="1" charset="0"/>
              </a:rPr>
              <a:t>  A Point Charge in an Electric Field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2"/>
            <a:ext cx="4091463" cy="4951151"/>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22.22 </a:t>
            </a:r>
            <a:r>
              <a:rPr lang="en-US" sz="2200" dirty="0" smtClean="0"/>
              <a:t>For a charged particle placed in an external electric field (a field due to other charged objects), apply the relationship between the electric field </a:t>
            </a:r>
            <a:r>
              <a:rPr lang="en-US" sz="2200" b="1" i="1" dirty="0" smtClean="0"/>
              <a:t>E</a:t>
            </a:r>
            <a:r>
              <a:rPr lang="en-US" sz="2200" dirty="0" smtClean="0"/>
              <a:t> at that point, the particle’s charge </a:t>
            </a:r>
            <a:r>
              <a:rPr lang="en-US" sz="2200" i="1" dirty="0" err="1" smtClean="0"/>
              <a:t>q</a:t>
            </a:r>
            <a:r>
              <a:rPr lang="en-US" sz="2200" dirty="0" smtClean="0"/>
              <a:t>, and the electrostatic force </a:t>
            </a:r>
            <a:r>
              <a:rPr lang="en-US" sz="2200" b="1" i="1" dirty="0" smtClean="0"/>
              <a:t>F</a:t>
            </a:r>
            <a:r>
              <a:rPr lang="en-US" sz="2200" dirty="0" smtClean="0"/>
              <a:t> that acts on the particle, and identify the relative directions of the force and the field when the particle is positively charged and negatively charged.</a:t>
            </a:r>
          </a:p>
        </p:txBody>
      </p:sp>
      <p:sp>
        <p:nvSpPr>
          <p:cNvPr id="10244" name="Rectangle 3"/>
          <p:cNvSpPr>
            <a:spLocks noGrp="1" noChangeArrowheads="1"/>
          </p:cNvSpPr>
          <p:nvPr>
            <p:ph sz="half" idx="2"/>
          </p:nvPr>
        </p:nvSpPr>
        <p:spPr>
          <a:xfrm>
            <a:off x="4588932" y="1796782"/>
            <a:ext cx="4399093" cy="421998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 22.23 </a:t>
            </a:r>
            <a:r>
              <a:rPr lang="en-US" sz="2200" dirty="0" smtClean="0"/>
              <a:t>Explain Millikan’s procedure of measuring the elementary charge.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22.24</a:t>
            </a:r>
            <a:r>
              <a:rPr lang="en-US" sz="2200" dirty="0" smtClean="0"/>
              <a:t> Explain the general mechanism of ink-jet printing.</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22-6</a:t>
            </a:r>
            <a:r>
              <a:rPr lang="en-US" sz="2700" dirty="0" smtClean="0">
                <a:solidFill>
                  <a:schemeClr val="bg1"/>
                </a:solidFill>
                <a:ea typeface="Calibri" pitchFamily="1" charset="0"/>
                <a:cs typeface="Calibri" pitchFamily="1" charset="0"/>
              </a:rPr>
              <a:t>  A Point Charge in an Electric Field</a:t>
            </a:r>
            <a:endParaRPr lang="en-US" sz="2700" dirty="0">
              <a:solidFill>
                <a:schemeClr val="bg1"/>
              </a:solidFill>
              <a:ea typeface="Calibri" pitchFamily="1" charset="0"/>
              <a:cs typeface="Calibri" pitchFamily="1" charset="0"/>
            </a:endParaRPr>
          </a:p>
        </p:txBody>
      </p:sp>
      <p:sp>
        <p:nvSpPr>
          <p:cNvPr id="8" name="Rectangle 7"/>
          <p:cNvSpPr/>
          <p:nvPr/>
        </p:nvSpPr>
        <p:spPr>
          <a:xfrm>
            <a:off x="456481" y="1448481"/>
            <a:ext cx="8228160" cy="646331"/>
          </a:xfrm>
          <a:prstGeom prst="rect">
            <a:avLst/>
          </a:prstGeom>
        </p:spPr>
        <p:txBody>
          <a:bodyPr wrap="square">
            <a:spAutoFit/>
          </a:bodyPr>
          <a:lstStyle/>
          <a:p>
            <a:r>
              <a:rPr lang="en-US" dirty="0"/>
              <a:t>If a particle with charge </a:t>
            </a:r>
            <a:r>
              <a:rPr lang="en-US" i="1" dirty="0" err="1"/>
              <a:t>q</a:t>
            </a:r>
            <a:r>
              <a:rPr lang="en-US" i="1" dirty="0"/>
              <a:t> </a:t>
            </a:r>
            <a:r>
              <a:rPr lang="en-US" dirty="0"/>
              <a:t>is placed in an external electric field </a:t>
            </a:r>
            <a:r>
              <a:rPr lang="en-US" b="1" i="1" dirty="0" smtClean="0"/>
              <a:t>E</a:t>
            </a:r>
            <a:r>
              <a:rPr lang="en-US" dirty="0" smtClean="0"/>
              <a:t>, </a:t>
            </a:r>
            <a:r>
              <a:rPr lang="en-US" dirty="0"/>
              <a:t>an electrostatic force</a:t>
            </a:r>
            <a:r>
              <a:rPr lang="en-US" dirty="0" smtClean="0"/>
              <a:t> </a:t>
            </a:r>
            <a:r>
              <a:rPr lang="en-US" b="1" i="1" dirty="0" smtClean="0"/>
              <a:t>F</a:t>
            </a:r>
            <a:r>
              <a:rPr lang="en-US" dirty="0" smtClean="0"/>
              <a:t> </a:t>
            </a:r>
            <a:r>
              <a:rPr lang="en-US" dirty="0"/>
              <a:t>acts on the particle:</a:t>
            </a:r>
          </a:p>
        </p:txBody>
      </p:sp>
      <p:pic>
        <p:nvPicPr>
          <p:cNvPr id="9" name="Picture 8"/>
          <p:cNvPicPr>
            <a:picLocks noChangeAspect="1"/>
          </p:cNvPicPr>
          <p:nvPr/>
        </p:nvPicPr>
        <p:blipFill>
          <a:blip r:embed="rId3"/>
          <a:stretch>
            <a:fillRect/>
          </a:stretch>
        </p:blipFill>
        <p:spPr>
          <a:xfrm>
            <a:off x="3340809" y="2159902"/>
            <a:ext cx="963810" cy="433016"/>
          </a:xfrm>
          <a:prstGeom prst="rect">
            <a:avLst/>
          </a:prstGeom>
        </p:spPr>
      </p:pic>
      <p:pic>
        <p:nvPicPr>
          <p:cNvPr id="10" name="Picture 9"/>
          <p:cNvPicPr>
            <a:picLocks noChangeAspect="1"/>
          </p:cNvPicPr>
          <p:nvPr/>
        </p:nvPicPr>
        <p:blipFill>
          <a:blip r:embed="rId4"/>
          <a:stretch>
            <a:fillRect/>
          </a:stretch>
        </p:blipFill>
        <p:spPr>
          <a:xfrm>
            <a:off x="1244005" y="2694996"/>
            <a:ext cx="5730240" cy="955040"/>
          </a:xfrm>
          <a:prstGeom prst="rect">
            <a:avLst/>
          </a:prstGeom>
        </p:spPr>
      </p:pic>
      <p:sp>
        <p:nvSpPr>
          <p:cNvPr id="12" name="Rectangle 11"/>
          <p:cNvSpPr/>
          <p:nvPr/>
        </p:nvSpPr>
        <p:spPr>
          <a:xfrm>
            <a:off x="4103053" y="4662708"/>
            <a:ext cx="4439814" cy="1477328"/>
          </a:xfrm>
          <a:prstGeom prst="rect">
            <a:avLst/>
          </a:prstGeom>
        </p:spPr>
        <p:txBody>
          <a:bodyPr wrap="square">
            <a:spAutoFit/>
          </a:bodyPr>
          <a:lstStyle/>
          <a:p>
            <a:r>
              <a:rPr lang="en-US" dirty="0"/>
              <a:t>Ink-</a:t>
            </a:r>
            <a:r>
              <a:rPr lang="en-US" dirty="0" smtClean="0"/>
              <a:t>jet printer. Drops shot from generator </a:t>
            </a:r>
            <a:r>
              <a:rPr lang="en-US" i="1" dirty="0" smtClean="0"/>
              <a:t>G</a:t>
            </a:r>
            <a:r>
              <a:rPr lang="en-US" dirty="0" smtClean="0"/>
              <a:t> receive a charge in charging unit </a:t>
            </a:r>
            <a:r>
              <a:rPr lang="en-US" i="1" dirty="0" smtClean="0"/>
              <a:t>C</a:t>
            </a:r>
            <a:r>
              <a:rPr lang="en-US" dirty="0"/>
              <a:t>. An input signal from a computer controls the charge and thus the effect of field </a:t>
            </a:r>
            <a:r>
              <a:rPr lang="en-US" b="1" i="1" dirty="0"/>
              <a:t>E </a:t>
            </a:r>
            <a:r>
              <a:rPr lang="en-US" dirty="0"/>
              <a:t>on where the drop lands on the paper.</a:t>
            </a:r>
          </a:p>
        </p:txBody>
      </p:sp>
      <p:pic>
        <p:nvPicPr>
          <p:cNvPr id="13" name="Picture 12"/>
          <p:cNvPicPr>
            <a:picLocks noChangeAspect="1"/>
          </p:cNvPicPr>
          <p:nvPr/>
        </p:nvPicPr>
        <p:blipFill>
          <a:blip r:embed="rId5"/>
          <a:stretch>
            <a:fillRect/>
          </a:stretch>
        </p:blipFill>
        <p:spPr>
          <a:xfrm>
            <a:off x="546653" y="3607704"/>
            <a:ext cx="3352829" cy="2941291"/>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22-7</a:t>
            </a:r>
            <a:r>
              <a:rPr lang="en-US" sz="2700" dirty="0" smtClean="0">
                <a:solidFill>
                  <a:schemeClr val="bg1"/>
                </a:solidFill>
                <a:ea typeface="Calibri" pitchFamily="1" charset="0"/>
                <a:cs typeface="Calibri" pitchFamily="1" charset="0"/>
              </a:rPr>
              <a:t>  A Dipole in an Electric Field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2"/>
            <a:ext cx="4040663" cy="452781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22.25 </a:t>
            </a:r>
            <a:r>
              <a:rPr lang="en-US" sz="2200" dirty="0" smtClean="0"/>
              <a:t>On a sketch of an electric dipole in an external electric field, indicate the direction of the field, the direction of the dipole moment, the direction of the electrostatic forces on the two ends of the dipole, and the direction in which those forces tend to rotate the dipole, and identify the value of the net force on the dipole</a:t>
            </a:r>
            <a:r>
              <a:rPr lang="en-US" sz="2200" dirty="0" smtClean="0"/>
              <a:t>.</a:t>
            </a:r>
            <a:endParaRPr lang="en-US" sz="2200" dirty="0" smtClean="0"/>
          </a:p>
        </p:txBody>
      </p:sp>
      <p:sp>
        <p:nvSpPr>
          <p:cNvPr id="10244" name="Rectangle 3"/>
          <p:cNvSpPr>
            <a:spLocks noGrp="1" noChangeArrowheads="1"/>
          </p:cNvSpPr>
          <p:nvPr>
            <p:ph sz="half" idx="2"/>
          </p:nvPr>
        </p:nvSpPr>
        <p:spPr>
          <a:xfrm>
            <a:off x="4555067" y="1796781"/>
            <a:ext cx="4377266" cy="4544751"/>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22.26 </a:t>
            </a:r>
            <a:r>
              <a:rPr lang="en-US" sz="2200" dirty="0" smtClean="0"/>
              <a:t>Calculate the torque on an electric dipole in an external electric field by evaluating a cross product of the dipole moment vector and the electric field vector, in magnitude-angle notation and unit-vector notation.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22.27 </a:t>
            </a:r>
            <a:r>
              <a:rPr lang="en-US" sz="2200" dirty="0" smtClean="0"/>
              <a:t>For an electric dipole in an external electric field, relate the potential energy of the dipole to the work done by a torque as the dipole rotates in the electric field.</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22-7</a:t>
            </a:r>
            <a:r>
              <a:rPr lang="en-US" sz="2700" dirty="0" smtClean="0">
                <a:solidFill>
                  <a:schemeClr val="bg1"/>
                </a:solidFill>
                <a:ea typeface="Calibri" pitchFamily="1" charset="0"/>
                <a:cs typeface="Calibri" pitchFamily="1" charset="0"/>
              </a:rPr>
              <a:t>  A Dipole in an Electric Field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96782"/>
            <a:ext cx="4066063" cy="421998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22.28 </a:t>
            </a:r>
            <a:r>
              <a:rPr lang="en-US" sz="2200" dirty="0" smtClean="0"/>
              <a:t>For an electric dipole in an external electric field, calculate the potential energy by taking a dot product of the dipole moment vector and the electric field vector, in magnitude-angle notation and unit-vector notation.</a:t>
            </a:r>
          </a:p>
        </p:txBody>
      </p:sp>
      <p:sp>
        <p:nvSpPr>
          <p:cNvPr id="10244" name="Rectangle 3"/>
          <p:cNvSpPr>
            <a:spLocks noGrp="1" noChangeArrowheads="1"/>
          </p:cNvSpPr>
          <p:nvPr>
            <p:ph sz="half" idx="2"/>
          </p:nvPr>
        </p:nvSpPr>
        <p:spPr>
          <a:xfrm>
            <a:off x="4555066" y="1796782"/>
            <a:ext cx="4432959" cy="421998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22.29 </a:t>
            </a:r>
            <a:r>
              <a:rPr lang="en-US" sz="2200" dirty="0" smtClean="0"/>
              <a:t>For an electric dipole in an external electric field, identify the angles for the minimum and maximum potential energies and the angles for the minimum and maximum torque magnitudes.</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32065" y="1540933"/>
            <a:ext cx="2986697" cy="3691467"/>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22-7</a:t>
            </a:r>
            <a:r>
              <a:rPr lang="en-US" sz="2700" dirty="0" smtClean="0">
                <a:solidFill>
                  <a:schemeClr val="bg1"/>
                </a:solidFill>
                <a:ea typeface="Calibri" pitchFamily="1" charset="0"/>
                <a:cs typeface="Calibri" pitchFamily="1" charset="0"/>
              </a:rPr>
              <a:t>  A Dipole in an Electric Field</a:t>
            </a:r>
            <a:endParaRPr lang="en-US" sz="2700" dirty="0">
              <a:solidFill>
                <a:schemeClr val="bg1"/>
              </a:solidFill>
              <a:ea typeface="Calibri" pitchFamily="1" charset="0"/>
              <a:cs typeface="Calibri" pitchFamily="1" charset="0"/>
            </a:endParaRPr>
          </a:p>
        </p:txBody>
      </p:sp>
      <p:sp>
        <p:nvSpPr>
          <p:cNvPr id="8" name="Rectangle 7"/>
          <p:cNvSpPr/>
          <p:nvPr/>
        </p:nvSpPr>
        <p:spPr>
          <a:xfrm>
            <a:off x="98558" y="1582187"/>
            <a:ext cx="5715649" cy="2585323"/>
          </a:xfrm>
          <a:prstGeom prst="rect">
            <a:avLst/>
          </a:prstGeom>
        </p:spPr>
        <p:txBody>
          <a:bodyPr wrap="square">
            <a:spAutoFit/>
          </a:bodyPr>
          <a:lstStyle/>
          <a:p>
            <a:r>
              <a:rPr lang="en-US" dirty="0" smtClean="0"/>
              <a:t>The torque on an electric dipole of dipole moment </a:t>
            </a:r>
            <a:r>
              <a:rPr lang="en-US" b="1" i="1" dirty="0" err="1" smtClean="0"/>
              <a:t>p</a:t>
            </a:r>
            <a:r>
              <a:rPr lang="en-US" dirty="0" smtClean="0"/>
              <a:t> </a:t>
            </a:r>
            <a:r>
              <a:rPr lang="en-US" dirty="0"/>
              <a:t>when placed in an external electric field </a:t>
            </a:r>
            <a:r>
              <a:rPr lang="en-US" b="1" i="1" dirty="0" smtClean="0"/>
              <a:t>E</a:t>
            </a:r>
            <a:r>
              <a:rPr lang="en-US" dirty="0" smtClean="0"/>
              <a:t> </a:t>
            </a:r>
            <a:r>
              <a:rPr lang="en-US" dirty="0"/>
              <a:t>is given by a cross product</a:t>
            </a:r>
            <a:r>
              <a:rPr lang="en-US" dirty="0" smtClean="0"/>
              <a:t>:</a:t>
            </a:r>
          </a:p>
          <a:p>
            <a:endParaRPr lang="en-US" dirty="0" smtClean="0"/>
          </a:p>
          <a:p>
            <a:endParaRPr lang="en-US" dirty="0" smtClean="0"/>
          </a:p>
          <a:p>
            <a:endParaRPr lang="en-US" dirty="0" smtClean="0"/>
          </a:p>
          <a:p>
            <a:r>
              <a:rPr lang="en-US" dirty="0"/>
              <a:t>A potential energy </a:t>
            </a:r>
            <a:r>
              <a:rPr lang="en-US" i="1" dirty="0"/>
              <a:t>U </a:t>
            </a:r>
            <a:r>
              <a:rPr lang="en-US" dirty="0"/>
              <a:t>is associated with the </a:t>
            </a:r>
            <a:r>
              <a:rPr lang="en-US" dirty="0" smtClean="0"/>
              <a:t/>
            </a:r>
            <a:br>
              <a:rPr lang="en-US" dirty="0" smtClean="0"/>
            </a:br>
            <a:r>
              <a:rPr lang="en-US" dirty="0" smtClean="0"/>
              <a:t>orientation of the </a:t>
            </a:r>
            <a:r>
              <a:rPr lang="en-US" dirty="0"/>
              <a:t>dipole moment in the field, </a:t>
            </a:r>
            <a:r>
              <a:rPr lang="en-US" dirty="0" smtClean="0"/>
              <a:t/>
            </a:r>
            <a:br>
              <a:rPr lang="en-US" dirty="0" smtClean="0"/>
            </a:br>
            <a:r>
              <a:rPr lang="en-US" dirty="0" smtClean="0"/>
              <a:t>as </a:t>
            </a:r>
            <a:r>
              <a:rPr lang="en-US" dirty="0"/>
              <a:t>given by a dot product:</a:t>
            </a:r>
          </a:p>
        </p:txBody>
      </p:sp>
      <p:pic>
        <p:nvPicPr>
          <p:cNvPr id="9" name="Picture 8"/>
          <p:cNvPicPr>
            <a:picLocks noChangeAspect="1"/>
          </p:cNvPicPr>
          <p:nvPr/>
        </p:nvPicPr>
        <p:blipFill>
          <a:blip r:embed="rId4"/>
          <a:stretch>
            <a:fillRect/>
          </a:stretch>
        </p:blipFill>
        <p:spPr>
          <a:xfrm>
            <a:off x="1059489" y="2604960"/>
            <a:ext cx="4088889" cy="457143"/>
          </a:xfrm>
          <a:prstGeom prst="rect">
            <a:avLst/>
          </a:prstGeom>
        </p:spPr>
      </p:pic>
      <p:pic>
        <p:nvPicPr>
          <p:cNvPr id="10" name="Picture 9"/>
          <p:cNvPicPr>
            <a:picLocks noChangeAspect="1"/>
          </p:cNvPicPr>
          <p:nvPr/>
        </p:nvPicPr>
        <p:blipFill>
          <a:blip r:embed="rId5"/>
          <a:stretch>
            <a:fillRect/>
          </a:stretch>
        </p:blipFill>
        <p:spPr>
          <a:xfrm>
            <a:off x="862663" y="4397955"/>
            <a:ext cx="4482540" cy="444444"/>
          </a:xfrm>
          <a:prstGeom prst="rect">
            <a:avLst/>
          </a:prstGeom>
        </p:spPr>
      </p:pic>
      <p:sp>
        <p:nvSpPr>
          <p:cNvPr id="13" name="Rectangle 12"/>
          <p:cNvSpPr/>
          <p:nvPr/>
        </p:nvSpPr>
        <p:spPr>
          <a:xfrm>
            <a:off x="98558" y="5274042"/>
            <a:ext cx="8661400" cy="1323439"/>
          </a:xfrm>
          <a:prstGeom prst="rect">
            <a:avLst/>
          </a:prstGeom>
        </p:spPr>
        <p:txBody>
          <a:bodyPr wrap="square">
            <a:spAutoFit/>
          </a:bodyPr>
          <a:lstStyle/>
          <a:p>
            <a:pPr marL="342900" indent="-342900">
              <a:buAutoNum type="alphaLcParenBoth"/>
            </a:pPr>
            <a:r>
              <a:rPr lang="en-US" sz="1600" dirty="0" smtClean="0"/>
              <a:t>An electric dipole in a </a:t>
            </a:r>
            <a:r>
              <a:rPr lang="en-US" sz="1600" dirty="0"/>
              <a:t>uniform external electric field </a:t>
            </a:r>
            <a:r>
              <a:rPr lang="en-US" sz="1600" b="1" i="1" dirty="0" smtClean="0"/>
              <a:t>E</a:t>
            </a:r>
            <a:r>
              <a:rPr lang="en-US" sz="1600" dirty="0" smtClean="0"/>
              <a:t>. </a:t>
            </a:r>
            <a:r>
              <a:rPr lang="en-US" sz="1600" dirty="0"/>
              <a:t>Two </a:t>
            </a:r>
            <a:r>
              <a:rPr lang="en-US" sz="1600" dirty="0" smtClean="0"/>
              <a:t>centers </a:t>
            </a:r>
            <a:r>
              <a:rPr lang="en-US" sz="1600" dirty="0"/>
              <a:t>of equal but opposite charge are </a:t>
            </a:r>
            <a:r>
              <a:rPr lang="en-US" sz="1600" dirty="0" smtClean="0"/>
              <a:t>separated </a:t>
            </a:r>
            <a:r>
              <a:rPr lang="en-US" sz="1600" dirty="0"/>
              <a:t>by distance </a:t>
            </a:r>
            <a:r>
              <a:rPr lang="en-US" sz="1600" i="1" dirty="0" err="1"/>
              <a:t>d</a:t>
            </a:r>
            <a:r>
              <a:rPr lang="en-US" sz="1600" dirty="0"/>
              <a:t>. The line between them represents their rigid connection</a:t>
            </a:r>
            <a:r>
              <a:rPr lang="en-US" sz="1600" dirty="0" smtClean="0"/>
              <a:t>.</a:t>
            </a:r>
          </a:p>
          <a:p>
            <a:pPr marL="342900" indent="-342900">
              <a:buAutoNum type="alphaLcParenBoth"/>
            </a:pPr>
            <a:r>
              <a:rPr lang="en-US" sz="1600" dirty="0" smtClean="0"/>
              <a:t> </a:t>
            </a:r>
            <a:r>
              <a:rPr lang="en-US" sz="1600" dirty="0"/>
              <a:t>Field E: causes a torque</a:t>
            </a:r>
            <a:r>
              <a:rPr lang="en-US" sz="1600" dirty="0" smtClean="0"/>
              <a:t> </a:t>
            </a:r>
            <a:r>
              <a:rPr lang="en-US" sz="1600" b="1" i="1" dirty="0" err="1" smtClean="0"/>
              <a:t>τ</a:t>
            </a:r>
            <a:r>
              <a:rPr lang="en-US" sz="1600" dirty="0" smtClean="0"/>
              <a:t> </a:t>
            </a:r>
            <a:r>
              <a:rPr lang="en-US" sz="1600" dirty="0"/>
              <a:t>on the dipole. The </a:t>
            </a:r>
            <a:r>
              <a:rPr lang="en-US" sz="1600" dirty="0" smtClean="0"/>
              <a:t>direction </a:t>
            </a:r>
            <a:r>
              <a:rPr lang="en-US" sz="1600" dirty="0"/>
              <a:t>of</a:t>
            </a:r>
            <a:r>
              <a:rPr lang="en-US" sz="1600" dirty="0" smtClean="0"/>
              <a:t> </a:t>
            </a:r>
            <a:r>
              <a:rPr lang="en-US" sz="1600" b="1" i="1" dirty="0" err="1" smtClean="0"/>
              <a:t>τ</a:t>
            </a:r>
            <a:r>
              <a:rPr lang="en-US" sz="1600" b="1" i="1" dirty="0" smtClean="0"/>
              <a:t> </a:t>
            </a:r>
            <a:r>
              <a:rPr lang="en-US" sz="1600" dirty="0" smtClean="0"/>
              <a:t>is </a:t>
            </a:r>
            <a:r>
              <a:rPr lang="en-US" sz="1600" dirty="0"/>
              <a:t>into the page, as represented by the </a:t>
            </a:r>
            <a:r>
              <a:rPr lang="en-US" sz="1600" dirty="0" smtClean="0"/>
              <a:t>symbol (</a:t>
            </a:r>
            <a:r>
              <a:rPr lang="en-US" sz="1600" dirty="0" err="1" smtClean="0"/>
              <a:t>x</a:t>
            </a:r>
            <a:r>
              <a:rPr lang="en-US" sz="1600" dirty="0" smtClean="0"/>
              <a:t>-in a circle) .</a:t>
            </a:r>
            <a:endParaRPr lang="en-US" sz="1600" dirty="0"/>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4023265" cy="954107"/>
          </a:xfrm>
          <a:prstGeom prst="rect">
            <a:avLst/>
          </a:prstGeom>
        </p:spPr>
        <p:txBody>
          <a:bodyPr wrap="square">
            <a:spAutoFit/>
          </a:bodyPr>
          <a:lstStyle/>
          <a:p>
            <a:r>
              <a:rPr lang="en-US" sz="2000" b="1" dirty="0" smtClean="0"/>
              <a:t>Definition of Electric Field</a:t>
            </a:r>
          </a:p>
          <a:p>
            <a:pPr marL="182880" indent="-182880">
              <a:buFont typeface="Arial"/>
              <a:buChar char="•"/>
            </a:pPr>
            <a:r>
              <a:rPr lang="en-US" dirty="0" smtClean="0"/>
              <a:t> </a:t>
            </a:r>
            <a:r>
              <a:rPr lang="en-US" dirty="0"/>
              <a:t>The electric </a:t>
            </a:r>
            <a:r>
              <a:rPr lang="en-US" dirty="0" smtClean="0"/>
              <a:t>field </a:t>
            </a:r>
            <a:r>
              <a:rPr lang="en-US" dirty="0"/>
              <a:t>at any </a:t>
            </a:r>
            <a:r>
              <a:rPr lang="en-US" dirty="0" smtClean="0"/>
              <a:t>point</a:t>
            </a:r>
          </a:p>
          <a:p>
            <a:pPr marL="182880" indent="-182880">
              <a:buFont typeface="Arial"/>
              <a:buChar char="•"/>
            </a:pPr>
            <a:endParaRPr lang="en-US" dirty="0" smtClean="0"/>
          </a:p>
        </p:txBody>
      </p:sp>
      <p:sp>
        <p:nvSpPr>
          <p:cNvPr id="13" name="Rectangle 12"/>
          <p:cNvSpPr/>
          <p:nvPr/>
        </p:nvSpPr>
        <p:spPr>
          <a:xfrm>
            <a:off x="456480" y="3197069"/>
            <a:ext cx="4023265" cy="1508105"/>
          </a:xfrm>
          <a:prstGeom prst="rect">
            <a:avLst/>
          </a:prstGeom>
        </p:spPr>
        <p:txBody>
          <a:bodyPr wrap="square">
            <a:spAutoFit/>
          </a:bodyPr>
          <a:lstStyle/>
          <a:p>
            <a:r>
              <a:rPr lang="en-US" sz="2000" b="1" dirty="0" smtClean="0"/>
              <a:t>Electric Field Lines </a:t>
            </a:r>
          </a:p>
          <a:p>
            <a:pPr marL="182880" indent="-182880">
              <a:buFont typeface="Arial"/>
              <a:buChar char="•"/>
            </a:pPr>
            <a:r>
              <a:rPr lang="en-US" dirty="0"/>
              <a:t> provide a means for </a:t>
            </a:r>
            <a:r>
              <a:rPr lang="en-US" dirty="0" smtClean="0"/>
              <a:t>visualizing the directions and the magnitudes of  electric fields</a:t>
            </a:r>
          </a:p>
          <a:p>
            <a:pPr marL="182880" indent="-182880">
              <a:buFont typeface="Arial"/>
              <a:buChar char="•"/>
            </a:pPr>
            <a:endParaRPr lang="en-US" dirty="0" smtClean="0"/>
          </a:p>
        </p:txBody>
      </p:sp>
      <p:sp>
        <p:nvSpPr>
          <p:cNvPr id="16" name="Rectangle 15"/>
          <p:cNvSpPr/>
          <p:nvPr/>
        </p:nvSpPr>
        <p:spPr>
          <a:xfrm>
            <a:off x="4730259" y="1544496"/>
            <a:ext cx="3885726" cy="1785104"/>
          </a:xfrm>
          <a:prstGeom prst="rect">
            <a:avLst/>
          </a:prstGeom>
        </p:spPr>
        <p:txBody>
          <a:bodyPr wrap="square">
            <a:spAutoFit/>
          </a:bodyPr>
          <a:lstStyle/>
          <a:p>
            <a:r>
              <a:rPr lang="en-US" sz="2000" b="1" dirty="0" smtClean="0"/>
              <a:t>Field due to an Electric Dipole</a:t>
            </a:r>
          </a:p>
          <a:p>
            <a:pPr marL="182880" indent="-182880">
              <a:buFont typeface="Arial"/>
              <a:buChar char="•"/>
            </a:pPr>
            <a:r>
              <a:rPr lang="en-US" dirty="0"/>
              <a:t>The magnitude of the electric field set up by the dipole at a distant point on the dipole axis</a:t>
            </a:r>
            <a:r>
              <a:rPr lang="en-US" dirty="0" smtClean="0"/>
              <a:t> is</a:t>
            </a:r>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590230" y="3123601"/>
            <a:ext cx="971540" cy="338554"/>
          </a:xfrm>
          <a:prstGeom prst="rect">
            <a:avLst/>
          </a:prstGeom>
          <a:noFill/>
        </p:spPr>
        <p:txBody>
          <a:bodyPr wrap="none" rtlCol="0">
            <a:spAutoFit/>
          </a:bodyPr>
          <a:lstStyle/>
          <a:p>
            <a:r>
              <a:rPr lang="en-US" sz="1600" b="1" dirty="0" smtClean="0"/>
              <a:t>Eq. 22-</a:t>
            </a:r>
            <a:r>
              <a:rPr lang="en-US" sz="1600" b="1" dirty="0"/>
              <a:t>9</a:t>
            </a:r>
          </a:p>
        </p:txBody>
      </p:sp>
      <p:sp>
        <p:nvSpPr>
          <p:cNvPr id="22" name="Rectangle 21"/>
          <p:cNvSpPr/>
          <p:nvPr/>
        </p:nvSpPr>
        <p:spPr>
          <a:xfrm>
            <a:off x="4756453" y="3775442"/>
            <a:ext cx="3577007" cy="2339102"/>
          </a:xfrm>
          <a:prstGeom prst="rect">
            <a:avLst/>
          </a:prstGeom>
        </p:spPr>
        <p:txBody>
          <a:bodyPr wrap="square">
            <a:spAutoFit/>
          </a:bodyPr>
          <a:lstStyle/>
          <a:p>
            <a:r>
              <a:rPr lang="en-US" sz="2000" b="1" dirty="0" smtClean="0"/>
              <a:t>Field due to a Charged Disk</a:t>
            </a:r>
          </a:p>
          <a:p>
            <a:pPr marL="182880" indent="-182880">
              <a:buFont typeface="Arial"/>
              <a:buChar char="•"/>
            </a:pPr>
            <a:r>
              <a:rPr lang="en-US" dirty="0"/>
              <a:t>The electric field magnitude at a point on the central axis through a uniformly charged disk is given by</a:t>
            </a:r>
            <a:endParaRPr lang="en-US" dirty="0" smtClean="0"/>
          </a:p>
          <a:p>
            <a:pPr marL="182880" indent="-182880">
              <a:buFont typeface="Arial"/>
              <a:buChar char="•"/>
            </a:pPr>
            <a:endParaRPr lang="en-US" dirty="0" smtClean="0"/>
          </a:p>
          <a:p>
            <a:pPr marL="182880" indent="-182880">
              <a:buFont typeface="Arial"/>
              <a:buChar char="•"/>
            </a:pPr>
            <a:endParaRPr lang="en-US" dirty="0"/>
          </a:p>
          <a:p>
            <a:pPr marL="182880" indent="-182880">
              <a:buFont typeface="Arial"/>
              <a:buChar char="•"/>
            </a:pPr>
            <a:endParaRPr lang="en-US" dirty="0" smtClean="0"/>
          </a:p>
        </p:txBody>
      </p:sp>
      <p:sp>
        <p:nvSpPr>
          <p:cNvPr id="23" name="TextBox 22"/>
          <p:cNvSpPr txBox="1"/>
          <p:nvPr/>
        </p:nvSpPr>
        <p:spPr>
          <a:xfrm>
            <a:off x="7624558" y="5498563"/>
            <a:ext cx="1085654" cy="338554"/>
          </a:xfrm>
          <a:prstGeom prst="rect">
            <a:avLst/>
          </a:prstGeom>
          <a:noFill/>
        </p:spPr>
        <p:txBody>
          <a:bodyPr wrap="none" rtlCol="0">
            <a:spAutoFit/>
          </a:bodyPr>
          <a:lstStyle/>
          <a:p>
            <a:r>
              <a:rPr lang="en-US" sz="1600" b="1" dirty="0" smtClean="0"/>
              <a:t>Eq. 22-26</a:t>
            </a:r>
            <a:endParaRPr lang="en-US" sz="1600" b="1" dirty="0"/>
          </a:p>
        </p:txBody>
      </p:sp>
      <p:sp>
        <p:nvSpPr>
          <p:cNvPr id="28" name="Rectangle 27"/>
          <p:cNvSpPr/>
          <p:nvPr/>
        </p:nvSpPr>
        <p:spPr>
          <a:xfrm>
            <a:off x="401150" y="4623352"/>
            <a:ext cx="4078595" cy="2062103"/>
          </a:xfrm>
          <a:prstGeom prst="rect">
            <a:avLst/>
          </a:prstGeom>
        </p:spPr>
        <p:txBody>
          <a:bodyPr wrap="square">
            <a:spAutoFit/>
          </a:bodyPr>
          <a:lstStyle/>
          <a:p>
            <a:r>
              <a:rPr lang="en-US" sz="2000" b="1" dirty="0" smtClean="0"/>
              <a:t>Field due to a Point Charge</a:t>
            </a:r>
          </a:p>
          <a:p>
            <a:pPr marL="182880" indent="-182880">
              <a:buFont typeface="Arial"/>
              <a:buChar char="•"/>
            </a:pPr>
            <a:r>
              <a:rPr lang="en-US" dirty="0"/>
              <a:t>The magnitude of the electric field</a:t>
            </a:r>
            <a:r>
              <a:rPr lang="en-US" dirty="0" smtClean="0"/>
              <a:t> </a:t>
            </a:r>
            <a:r>
              <a:rPr lang="en-US" b="1" i="1" dirty="0" smtClean="0"/>
              <a:t>E </a:t>
            </a:r>
            <a:r>
              <a:rPr lang="en-US" dirty="0" smtClean="0"/>
              <a:t>set </a:t>
            </a:r>
            <a:r>
              <a:rPr lang="en-US" dirty="0"/>
              <a:t>up by a point charge </a:t>
            </a:r>
            <a:r>
              <a:rPr lang="en-US" i="1" dirty="0" err="1"/>
              <a:t>q</a:t>
            </a:r>
            <a:r>
              <a:rPr lang="en-US" i="1" dirty="0"/>
              <a:t> </a:t>
            </a:r>
            <a:r>
              <a:rPr lang="en-US" dirty="0"/>
              <a:t>at a distance </a:t>
            </a:r>
            <a:r>
              <a:rPr lang="en-US" i="1" dirty="0" err="1"/>
              <a:t>r</a:t>
            </a:r>
            <a:r>
              <a:rPr lang="en-US" dirty="0"/>
              <a:t> from the charge </a:t>
            </a:r>
            <a:r>
              <a:rPr lang="en-US" dirty="0" smtClean="0"/>
              <a:t>is</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pic>
        <p:nvPicPr>
          <p:cNvPr id="12" name="Picture 11"/>
          <p:cNvPicPr>
            <a:picLocks noChangeAspect="1"/>
          </p:cNvPicPr>
          <p:nvPr/>
        </p:nvPicPr>
        <p:blipFill>
          <a:blip r:embed="rId3"/>
          <a:stretch>
            <a:fillRect/>
          </a:stretch>
        </p:blipFill>
        <p:spPr>
          <a:xfrm>
            <a:off x="1513357" y="2355579"/>
            <a:ext cx="1019682" cy="684444"/>
          </a:xfrm>
          <a:prstGeom prst="rect">
            <a:avLst/>
          </a:prstGeom>
        </p:spPr>
      </p:pic>
      <p:sp>
        <p:nvSpPr>
          <p:cNvPr id="14" name="TextBox 13"/>
          <p:cNvSpPr txBox="1"/>
          <p:nvPr/>
        </p:nvSpPr>
        <p:spPr>
          <a:xfrm>
            <a:off x="3267909" y="2581355"/>
            <a:ext cx="971540" cy="338554"/>
          </a:xfrm>
          <a:prstGeom prst="rect">
            <a:avLst/>
          </a:prstGeom>
          <a:noFill/>
        </p:spPr>
        <p:txBody>
          <a:bodyPr wrap="none" rtlCol="0">
            <a:spAutoFit/>
          </a:bodyPr>
          <a:lstStyle/>
          <a:p>
            <a:r>
              <a:rPr lang="en-US" sz="1600" b="1" dirty="0" smtClean="0"/>
              <a:t>Eq. 22-</a:t>
            </a:r>
            <a:r>
              <a:rPr lang="en-US" sz="1600" b="1" dirty="0"/>
              <a:t>1</a:t>
            </a:r>
          </a:p>
        </p:txBody>
      </p:sp>
      <p:pic>
        <p:nvPicPr>
          <p:cNvPr id="15" name="Picture 14"/>
          <p:cNvPicPr>
            <a:picLocks noChangeAspect="1"/>
          </p:cNvPicPr>
          <p:nvPr/>
        </p:nvPicPr>
        <p:blipFill>
          <a:blip r:embed="rId4"/>
          <a:stretch>
            <a:fillRect/>
          </a:stretch>
        </p:blipFill>
        <p:spPr>
          <a:xfrm>
            <a:off x="1068857" y="5961621"/>
            <a:ext cx="1371429" cy="546032"/>
          </a:xfrm>
          <a:prstGeom prst="rect">
            <a:avLst/>
          </a:prstGeom>
        </p:spPr>
      </p:pic>
      <p:sp>
        <p:nvSpPr>
          <p:cNvPr id="17" name="TextBox 16"/>
          <p:cNvSpPr txBox="1"/>
          <p:nvPr/>
        </p:nvSpPr>
        <p:spPr>
          <a:xfrm>
            <a:off x="3267909" y="5978782"/>
            <a:ext cx="971540" cy="338554"/>
          </a:xfrm>
          <a:prstGeom prst="rect">
            <a:avLst/>
          </a:prstGeom>
          <a:noFill/>
        </p:spPr>
        <p:txBody>
          <a:bodyPr wrap="none" rtlCol="0">
            <a:spAutoFit/>
          </a:bodyPr>
          <a:lstStyle/>
          <a:p>
            <a:r>
              <a:rPr lang="en-US" sz="1600" b="1" dirty="0" smtClean="0"/>
              <a:t>Eq. 22-</a:t>
            </a:r>
            <a:r>
              <a:rPr lang="en-US" sz="1600" b="1" dirty="0"/>
              <a:t>3</a:t>
            </a:r>
          </a:p>
        </p:txBody>
      </p:sp>
      <p:pic>
        <p:nvPicPr>
          <p:cNvPr id="20" name="Picture 19"/>
          <p:cNvPicPr>
            <a:picLocks noChangeAspect="1"/>
          </p:cNvPicPr>
          <p:nvPr/>
        </p:nvPicPr>
        <p:blipFill>
          <a:blip r:embed="rId5"/>
          <a:stretch>
            <a:fillRect/>
          </a:stretch>
        </p:blipFill>
        <p:spPr>
          <a:xfrm>
            <a:off x="5620245" y="3020635"/>
            <a:ext cx="1243175" cy="614603"/>
          </a:xfrm>
          <a:prstGeom prst="rect">
            <a:avLst/>
          </a:prstGeom>
        </p:spPr>
      </p:pic>
      <p:pic>
        <p:nvPicPr>
          <p:cNvPr id="24" name="Picture 23"/>
          <p:cNvPicPr>
            <a:picLocks noChangeAspect="1"/>
          </p:cNvPicPr>
          <p:nvPr/>
        </p:nvPicPr>
        <p:blipFill>
          <a:blip r:embed="rId6"/>
          <a:stretch>
            <a:fillRect/>
          </a:stretch>
        </p:blipFill>
        <p:spPr>
          <a:xfrm>
            <a:off x="5197946" y="5498563"/>
            <a:ext cx="2402540" cy="712381"/>
          </a:xfrm>
          <a:prstGeom prst="rect">
            <a:avLst/>
          </a:prstGeom>
        </p:spPr>
      </p:pic>
      <p:sp>
        <p:nvSpPr>
          <p:cNvPr id="18" name="Footer Placeholder 1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4023265" cy="1538883"/>
          </a:xfrm>
          <a:prstGeom prst="rect">
            <a:avLst/>
          </a:prstGeom>
        </p:spPr>
        <p:txBody>
          <a:bodyPr wrap="square">
            <a:spAutoFit/>
          </a:bodyPr>
          <a:lstStyle/>
          <a:p>
            <a:r>
              <a:rPr lang="en-US" sz="2000" b="1" dirty="0" smtClean="0"/>
              <a:t>Force on a Point </a:t>
            </a:r>
            <a:r>
              <a:rPr lang="en-US" sz="2000" b="1" dirty="0"/>
              <a:t>C</a:t>
            </a:r>
            <a:r>
              <a:rPr lang="en-US" sz="2000" b="1" dirty="0" smtClean="0"/>
              <a:t>harge in an Electric </a:t>
            </a:r>
            <a:r>
              <a:rPr lang="en-US" sz="2000" b="1" dirty="0"/>
              <a:t>F</a:t>
            </a:r>
            <a:r>
              <a:rPr lang="en-US" sz="2000" b="1" dirty="0" smtClean="0"/>
              <a:t>ield</a:t>
            </a:r>
          </a:p>
          <a:p>
            <a:pPr marL="182880" indent="-182880">
              <a:buFont typeface="Arial"/>
              <a:buChar char="•"/>
            </a:pPr>
            <a:r>
              <a:rPr lang="en-US" dirty="0" smtClean="0"/>
              <a:t> </a:t>
            </a:r>
            <a:r>
              <a:rPr lang="en-US" dirty="0"/>
              <a:t>When a </a:t>
            </a:r>
            <a:r>
              <a:rPr lang="en-US" dirty="0" smtClean="0"/>
              <a:t>point </a:t>
            </a:r>
            <a:r>
              <a:rPr lang="en-US" dirty="0"/>
              <a:t>charge </a:t>
            </a:r>
            <a:r>
              <a:rPr lang="en-US" i="1" dirty="0"/>
              <a:t>q</a:t>
            </a:r>
            <a:r>
              <a:rPr lang="en-US" dirty="0"/>
              <a:t> is placed in an external electric field </a:t>
            </a:r>
            <a:r>
              <a:rPr lang="en-US" b="1" i="1" dirty="0"/>
              <a:t>E</a:t>
            </a:r>
            <a:endParaRPr lang="en-US" b="1" i="1" dirty="0" smtClean="0"/>
          </a:p>
          <a:p>
            <a:pPr marL="182880" indent="-182880">
              <a:buFont typeface="Arial"/>
              <a:buChar char="•"/>
            </a:pPr>
            <a:endParaRPr lang="en-US" dirty="0" smtClean="0"/>
          </a:p>
        </p:txBody>
      </p:sp>
      <p:sp>
        <p:nvSpPr>
          <p:cNvPr id="16" name="Rectangle 15"/>
          <p:cNvSpPr/>
          <p:nvPr/>
        </p:nvSpPr>
        <p:spPr>
          <a:xfrm>
            <a:off x="4730259" y="1544496"/>
            <a:ext cx="3885726" cy="2893100"/>
          </a:xfrm>
          <a:prstGeom prst="rect">
            <a:avLst/>
          </a:prstGeom>
        </p:spPr>
        <p:txBody>
          <a:bodyPr wrap="square">
            <a:spAutoFit/>
          </a:bodyPr>
          <a:lstStyle/>
          <a:p>
            <a:r>
              <a:rPr lang="en-US" sz="2000" b="1" dirty="0" smtClean="0"/>
              <a:t>Dipole in an Electric Field</a:t>
            </a:r>
          </a:p>
          <a:p>
            <a:pPr marL="182880" indent="-182880">
              <a:buFont typeface="Arial"/>
              <a:buChar char="•"/>
            </a:pPr>
            <a:r>
              <a:rPr lang="en-US" dirty="0" smtClean="0"/>
              <a:t>The electric field exerts a torque on a dipole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a:t>The dipole has a potential energy </a:t>
            </a:r>
            <a:r>
              <a:rPr lang="en-US" i="1" dirty="0"/>
              <a:t>U</a:t>
            </a:r>
            <a:r>
              <a:rPr lang="en-US" dirty="0"/>
              <a:t> associated with its orientation in the </a:t>
            </a:r>
            <a:r>
              <a:rPr lang="en-US" dirty="0" smtClean="0"/>
              <a:t>field</a:t>
            </a:r>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590230" y="2613664"/>
            <a:ext cx="1085654" cy="338554"/>
          </a:xfrm>
          <a:prstGeom prst="rect">
            <a:avLst/>
          </a:prstGeom>
          <a:noFill/>
        </p:spPr>
        <p:txBody>
          <a:bodyPr wrap="none" rtlCol="0">
            <a:spAutoFit/>
          </a:bodyPr>
          <a:lstStyle/>
          <a:p>
            <a:r>
              <a:rPr lang="en-US" sz="1600" b="1" dirty="0" smtClean="0"/>
              <a:t>Eq. 22-34</a:t>
            </a:r>
            <a:endParaRPr lang="en-US" sz="1600" b="1" dirty="0"/>
          </a:p>
        </p:txBody>
      </p:sp>
      <p:sp>
        <p:nvSpPr>
          <p:cNvPr id="23" name="TextBox 22"/>
          <p:cNvSpPr txBox="1"/>
          <p:nvPr/>
        </p:nvSpPr>
        <p:spPr>
          <a:xfrm>
            <a:off x="7530331" y="4013237"/>
            <a:ext cx="1085654" cy="338554"/>
          </a:xfrm>
          <a:prstGeom prst="rect">
            <a:avLst/>
          </a:prstGeom>
          <a:noFill/>
        </p:spPr>
        <p:txBody>
          <a:bodyPr wrap="none" rtlCol="0">
            <a:spAutoFit/>
          </a:bodyPr>
          <a:lstStyle/>
          <a:p>
            <a:r>
              <a:rPr lang="en-US" sz="1600" b="1" dirty="0" smtClean="0"/>
              <a:t>Eq. 22-38</a:t>
            </a:r>
            <a:endParaRPr lang="en-US" sz="1600" b="1" dirty="0"/>
          </a:p>
        </p:txBody>
      </p:sp>
      <p:sp>
        <p:nvSpPr>
          <p:cNvPr id="14" name="TextBox 13"/>
          <p:cNvSpPr txBox="1"/>
          <p:nvPr/>
        </p:nvSpPr>
        <p:spPr>
          <a:xfrm>
            <a:off x="3153795" y="3061863"/>
            <a:ext cx="1085654" cy="338554"/>
          </a:xfrm>
          <a:prstGeom prst="rect">
            <a:avLst/>
          </a:prstGeom>
          <a:noFill/>
        </p:spPr>
        <p:txBody>
          <a:bodyPr wrap="none" rtlCol="0">
            <a:spAutoFit/>
          </a:bodyPr>
          <a:lstStyle/>
          <a:p>
            <a:r>
              <a:rPr lang="en-US" sz="1600" b="1" dirty="0" smtClean="0"/>
              <a:t>Eq. 22-28</a:t>
            </a:r>
            <a:endParaRPr lang="en-US" sz="1600" b="1" dirty="0"/>
          </a:p>
        </p:txBody>
      </p:sp>
      <p:pic>
        <p:nvPicPr>
          <p:cNvPr id="18" name="Picture 17"/>
          <p:cNvPicPr>
            <a:picLocks noChangeAspect="1"/>
          </p:cNvPicPr>
          <p:nvPr/>
        </p:nvPicPr>
        <p:blipFill>
          <a:blip r:embed="rId3"/>
          <a:stretch>
            <a:fillRect/>
          </a:stretch>
        </p:blipFill>
        <p:spPr>
          <a:xfrm>
            <a:off x="1602257" y="3057517"/>
            <a:ext cx="838095" cy="342857"/>
          </a:xfrm>
          <a:prstGeom prst="rect">
            <a:avLst/>
          </a:prstGeom>
        </p:spPr>
      </p:pic>
      <p:pic>
        <p:nvPicPr>
          <p:cNvPr id="19" name="Picture 18"/>
          <p:cNvPicPr>
            <a:picLocks noChangeAspect="1"/>
          </p:cNvPicPr>
          <p:nvPr/>
        </p:nvPicPr>
        <p:blipFill>
          <a:blip r:embed="rId4"/>
          <a:stretch>
            <a:fillRect/>
          </a:stretch>
        </p:blipFill>
        <p:spPr>
          <a:xfrm>
            <a:off x="5362788" y="2615837"/>
            <a:ext cx="1130159" cy="342857"/>
          </a:xfrm>
          <a:prstGeom prst="rect">
            <a:avLst/>
          </a:prstGeom>
        </p:spPr>
      </p:pic>
      <p:pic>
        <p:nvPicPr>
          <p:cNvPr id="25" name="Picture 24"/>
          <p:cNvPicPr>
            <a:picLocks noChangeAspect="1"/>
          </p:cNvPicPr>
          <p:nvPr/>
        </p:nvPicPr>
        <p:blipFill>
          <a:blip r:embed="rId5"/>
          <a:stretch>
            <a:fillRect/>
          </a:stretch>
        </p:blipFill>
        <p:spPr>
          <a:xfrm>
            <a:off x="5362788" y="4085090"/>
            <a:ext cx="1285079" cy="293334"/>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22766" y="2206778"/>
            <a:ext cx="3098468" cy="1119875"/>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9" name="Rectangle 8"/>
          <p:cNvSpPr/>
          <p:nvPr/>
        </p:nvSpPr>
        <p:spPr>
          <a:xfrm>
            <a:off x="456481" y="3649133"/>
            <a:ext cx="8228160" cy="923330"/>
          </a:xfrm>
          <a:prstGeom prst="rect">
            <a:avLst/>
          </a:prstGeom>
        </p:spPr>
        <p:txBody>
          <a:bodyPr wrap="square">
            <a:spAutoFit/>
          </a:bodyPr>
          <a:lstStyle/>
          <a:p>
            <a:r>
              <a:rPr lang="en-US" dirty="0"/>
              <a:t>How does particle 1 “know” of the presence of particle 2? That is, since the particles do not touch, how can particle 2 push on particle 1—how can there be such an action at a distance?</a:t>
            </a:r>
          </a:p>
        </p:txBody>
      </p:sp>
      <p:sp>
        <p:nvSpPr>
          <p:cNvPr id="10" name="Rectangle 9"/>
          <p:cNvSpPr/>
          <p:nvPr/>
        </p:nvSpPr>
        <p:spPr>
          <a:xfrm>
            <a:off x="4379818" y="2243496"/>
            <a:ext cx="384365" cy="523220"/>
          </a:xfrm>
          <a:prstGeom prst="rect">
            <a:avLst/>
          </a:prstGeom>
        </p:spPr>
        <p:txBody>
          <a:bodyPr wrap="none">
            <a:spAutoFit/>
          </a:bodyPr>
          <a:lstStyle/>
          <a:p>
            <a:r>
              <a:rPr lang="en-US" sz="2800" dirty="0" smtClean="0"/>
              <a:t>?</a:t>
            </a:r>
            <a:endParaRPr lang="en-US" sz="2800"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9" name="Rectangle 8"/>
          <p:cNvSpPr/>
          <p:nvPr/>
        </p:nvSpPr>
        <p:spPr>
          <a:xfrm>
            <a:off x="456481" y="3479867"/>
            <a:ext cx="8228160" cy="3139321"/>
          </a:xfrm>
          <a:prstGeom prst="rect">
            <a:avLst/>
          </a:prstGeom>
        </p:spPr>
        <p:txBody>
          <a:bodyPr wrap="square">
            <a:spAutoFit/>
          </a:bodyPr>
          <a:lstStyle/>
          <a:p>
            <a:r>
              <a:rPr lang="en-US" sz="2200" dirty="0" smtClean="0"/>
              <a:t>The explanation that we shall examine here is this: Particle 2 sets up an electric field at all points in the surrounding space, even if the space is a vacuum. If we place particle 1 at any point in that space, particle 1 knows of the presence of particle 2 because it is affected by the electric field particle 2 has already set up at that point. Thus, particle 2 pushes on particle 1 not by touching it as you would push on a coffee mug by making contact. Instead, particle 2 pushes by means of the electric field it has set up.</a:t>
            </a:r>
            <a:endParaRPr lang="en-US" sz="2200" dirty="0"/>
          </a:p>
        </p:txBody>
      </p:sp>
      <p:sp>
        <p:nvSpPr>
          <p:cNvPr id="6" name="Text Box 4"/>
          <p:cNvSpPr txBox="1">
            <a:spLocks noChangeArrowheads="1"/>
          </p:cNvSpPr>
          <p:nvPr/>
        </p:nvSpPr>
        <p:spPr bwMode="auto">
          <a:xfrm>
            <a:off x="414720" y="1327819"/>
            <a:ext cx="7473129"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Field</a:t>
            </a:r>
            <a:endParaRPr lang="en-US" sz="2900" b="1" dirty="0">
              <a:solidFill>
                <a:srgbClr val="34566E"/>
              </a:solidFill>
            </a:endParaRPr>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pic>
        <p:nvPicPr>
          <p:cNvPr id="10" name="Picture 9"/>
          <p:cNvPicPr>
            <a:picLocks noChangeAspect="1"/>
          </p:cNvPicPr>
          <p:nvPr/>
        </p:nvPicPr>
        <p:blipFill>
          <a:blip r:embed="rId3"/>
          <a:stretch>
            <a:fillRect/>
          </a:stretch>
        </p:blipFill>
        <p:spPr>
          <a:xfrm>
            <a:off x="3022766" y="2206778"/>
            <a:ext cx="3098468" cy="11198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9" name="Rectangle 8"/>
          <p:cNvSpPr/>
          <p:nvPr/>
        </p:nvSpPr>
        <p:spPr>
          <a:xfrm>
            <a:off x="457920" y="4240467"/>
            <a:ext cx="8228160" cy="646331"/>
          </a:xfrm>
          <a:prstGeom prst="rect">
            <a:avLst/>
          </a:prstGeom>
        </p:spPr>
        <p:txBody>
          <a:bodyPr wrap="square">
            <a:spAutoFit/>
          </a:bodyPr>
          <a:lstStyle/>
          <a:p>
            <a:r>
              <a:rPr lang="en-US" dirty="0" smtClean="0"/>
              <a:t>The electric field </a:t>
            </a:r>
            <a:r>
              <a:rPr lang="en-US" b="1" i="1" dirty="0" smtClean="0"/>
              <a:t>E</a:t>
            </a:r>
            <a:r>
              <a:rPr lang="en-US" dirty="0" smtClean="0"/>
              <a:t> at any point is defined in terms of the electrostatic force </a:t>
            </a:r>
            <a:r>
              <a:rPr lang="en-US" b="1" i="1" dirty="0" smtClean="0"/>
              <a:t>F</a:t>
            </a:r>
            <a:r>
              <a:rPr lang="en-US" dirty="0" smtClean="0"/>
              <a:t> that would be exerted on a positive test charge </a:t>
            </a:r>
            <a:r>
              <a:rPr lang="en-US" i="1" dirty="0" smtClean="0"/>
              <a:t>q</a:t>
            </a:r>
            <a:r>
              <a:rPr lang="en-US" i="1" baseline="-25000" dirty="0" smtClean="0"/>
              <a:t>0</a:t>
            </a:r>
            <a:r>
              <a:rPr lang="en-US" dirty="0" smtClean="0"/>
              <a:t> placed there:</a:t>
            </a:r>
            <a:endParaRPr lang="en-US" dirty="0"/>
          </a:p>
        </p:txBody>
      </p:sp>
      <p:sp>
        <p:nvSpPr>
          <p:cNvPr id="6" name="Text Box 4"/>
          <p:cNvSpPr txBox="1">
            <a:spLocks noChangeArrowheads="1"/>
          </p:cNvSpPr>
          <p:nvPr/>
        </p:nvSpPr>
        <p:spPr bwMode="auto">
          <a:xfrm>
            <a:off x="414720" y="1327819"/>
            <a:ext cx="7473129"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Field</a:t>
            </a:r>
            <a:endParaRPr lang="en-US" sz="2900" b="1" dirty="0">
              <a:solidFill>
                <a:srgbClr val="34566E"/>
              </a:solidFill>
            </a:endParaRPr>
          </a:p>
        </p:txBody>
      </p:sp>
      <p:pic>
        <p:nvPicPr>
          <p:cNvPr id="7" name="Picture 6"/>
          <p:cNvPicPr>
            <a:picLocks noChangeAspect="1"/>
          </p:cNvPicPr>
          <p:nvPr/>
        </p:nvPicPr>
        <p:blipFill>
          <a:blip r:embed="rId3"/>
          <a:stretch>
            <a:fillRect/>
          </a:stretch>
        </p:blipFill>
        <p:spPr>
          <a:xfrm>
            <a:off x="3964381" y="5074131"/>
            <a:ext cx="1215238" cy="838096"/>
          </a:xfrm>
          <a:prstGeom prst="rect">
            <a:avLst/>
          </a:prstGeom>
        </p:spPr>
      </p:pic>
      <p:pic>
        <p:nvPicPr>
          <p:cNvPr id="8" name="Picture 7"/>
          <p:cNvPicPr>
            <a:picLocks noChangeAspect="1"/>
          </p:cNvPicPr>
          <p:nvPr/>
        </p:nvPicPr>
        <p:blipFill>
          <a:blip r:embed="rId4"/>
          <a:stretch>
            <a:fillRect/>
          </a:stretch>
        </p:blipFill>
        <p:spPr>
          <a:xfrm>
            <a:off x="3635526" y="1936665"/>
            <a:ext cx="1872948" cy="2272182"/>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20893" y="2914379"/>
            <a:ext cx="5902214" cy="2436771"/>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414720" y="1327819"/>
            <a:ext cx="7473129"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Field Lines</a:t>
            </a:r>
            <a:endParaRPr lang="en-US" sz="2900" b="1" dirty="0">
              <a:solidFill>
                <a:srgbClr val="34566E"/>
              </a:solidFill>
            </a:endParaRPr>
          </a:p>
        </p:txBody>
      </p:sp>
      <p:sp>
        <p:nvSpPr>
          <p:cNvPr id="8" name="Rectangle 7"/>
          <p:cNvSpPr/>
          <p:nvPr/>
        </p:nvSpPr>
        <p:spPr>
          <a:xfrm>
            <a:off x="414719" y="1866450"/>
            <a:ext cx="8269921" cy="1200329"/>
          </a:xfrm>
          <a:prstGeom prst="rect">
            <a:avLst/>
          </a:prstGeom>
        </p:spPr>
        <p:txBody>
          <a:bodyPr wrap="square">
            <a:spAutoFit/>
          </a:bodyPr>
          <a:lstStyle/>
          <a:p>
            <a:r>
              <a:rPr lang="en-US" dirty="0"/>
              <a:t>Electric field lines help us visualize the direction and magnitude of electric fields. The electric field vector at any point is tangent to the field line through that point. The density of field lines in that region is proportional to the magnitude of the electric field there.</a:t>
            </a:r>
          </a:p>
        </p:txBody>
      </p:sp>
      <p:sp>
        <p:nvSpPr>
          <p:cNvPr id="12" name="Rectangle 11"/>
          <p:cNvSpPr/>
          <p:nvPr/>
        </p:nvSpPr>
        <p:spPr>
          <a:xfrm>
            <a:off x="456481" y="5351151"/>
            <a:ext cx="8228159" cy="1200329"/>
          </a:xfrm>
          <a:prstGeom prst="rect">
            <a:avLst/>
          </a:prstGeom>
        </p:spPr>
        <p:txBody>
          <a:bodyPr wrap="square">
            <a:spAutoFit/>
          </a:bodyPr>
          <a:lstStyle/>
          <a:p>
            <a:r>
              <a:rPr lang="en-US" dirty="0" smtClean="0"/>
              <a:t>(a) The </a:t>
            </a:r>
            <a:r>
              <a:rPr lang="en-US" dirty="0"/>
              <a:t>force on a positive test charge near a very large, </a:t>
            </a:r>
            <a:r>
              <a:rPr lang="en-US" dirty="0" smtClean="0"/>
              <a:t>non-conducting sheet with </a:t>
            </a:r>
            <a:r>
              <a:rPr lang="en-US" dirty="0"/>
              <a:t>uniform positive charge on one side. (</a:t>
            </a:r>
            <a:r>
              <a:rPr lang="en-US" dirty="0" err="1"/>
              <a:t>b</a:t>
            </a:r>
            <a:r>
              <a:rPr lang="en-US" dirty="0"/>
              <a:t>) The electric field vector </a:t>
            </a:r>
            <a:r>
              <a:rPr lang="en-US" b="1" i="1" dirty="0"/>
              <a:t>E </a:t>
            </a:r>
            <a:r>
              <a:rPr lang="en-US" dirty="0"/>
              <a:t>at the test charge’s location, and the nearby electric field lines, extending away from the sheet. (</a:t>
            </a:r>
            <a:r>
              <a:rPr lang="en-US" dirty="0" err="1"/>
              <a:t>c</a:t>
            </a:r>
            <a:r>
              <a:rPr lang="en-US" dirty="0"/>
              <a:t>) Side view.</a:t>
            </a:r>
          </a:p>
        </p:txBody>
      </p:sp>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22-1</a:t>
            </a:r>
            <a:r>
              <a:rPr lang="en-US" sz="2700" dirty="0" smtClean="0">
                <a:solidFill>
                  <a:schemeClr val="bg1"/>
                </a:solidFill>
                <a:ea typeface="Calibri" pitchFamily="1" charset="0"/>
                <a:cs typeface="Calibri" pitchFamily="1" charset="0"/>
              </a:rPr>
              <a:t>  The Electric Field</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414720" y="1327819"/>
            <a:ext cx="7473129"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Electric Field Lines</a:t>
            </a:r>
            <a:endParaRPr lang="en-US" sz="2900" b="1" dirty="0">
              <a:solidFill>
                <a:srgbClr val="34566E"/>
              </a:solidFill>
            </a:endParaRPr>
          </a:p>
        </p:txBody>
      </p:sp>
      <p:sp>
        <p:nvSpPr>
          <p:cNvPr id="12" name="Rectangle 11"/>
          <p:cNvSpPr/>
          <p:nvPr/>
        </p:nvSpPr>
        <p:spPr>
          <a:xfrm>
            <a:off x="5619860" y="5485225"/>
            <a:ext cx="3304007" cy="1077218"/>
          </a:xfrm>
          <a:prstGeom prst="rect">
            <a:avLst/>
          </a:prstGeom>
        </p:spPr>
        <p:txBody>
          <a:bodyPr wrap="square">
            <a:spAutoFit/>
          </a:bodyPr>
          <a:lstStyle/>
          <a:p>
            <a:r>
              <a:rPr lang="en-US" sz="1600" dirty="0"/>
              <a:t>Field lines for two particles with equal positive charge. Doesn’t the pattern itself suggest that the particles repel each other?</a:t>
            </a:r>
          </a:p>
        </p:txBody>
      </p:sp>
      <p:pic>
        <p:nvPicPr>
          <p:cNvPr id="7" name="Picture 6"/>
          <p:cNvPicPr>
            <a:picLocks noChangeAspect="1"/>
          </p:cNvPicPr>
          <p:nvPr/>
        </p:nvPicPr>
        <p:blipFill>
          <a:blip r:embed="rId3"/>
          <a:stretch>
            <a:fillRect/>
          </a:stretch>
        </p:blipFill>
        <p:spPr>
          <a:xfrm>
            <a:off x="1298366" y="1830538"/>
            <a:ext cx="5730240" cy="792480"/>
          </a:xfrm>
          <a:prstGeom prst="rect">
            <a:avLst/>
          </a:prstGeom>
        </p:spPr>
      </p:pic>
      <p:sp>
        <p:nvSpPr>
          <p:cNvPr id="10" name="Rectangle 9"/>
          <p:cNvSpPr/>
          <p:nvPr/>
        </p:nvSpPr>
        <p:spPr>
          <a:xfrm>
            <a:off x="1133680" y="2952582"/>
            <a:ext cx="4572000" cy="2031325"/>
          </a:xfrm>
          <a:prstGeom prst="rect">
            <a:avLst/>
          </a:prstGeom>
        </p:spPr>
        <p:txBody>
          <a:bodyPr>
            <a:spAutoFit/>
          </a:bodyPr>
          <a:lstStyle/>
          <a:p>
            <a:pPr marL="342900" indent="-342900">
              <a:buAutoNum type="arabicParenBoth"/>
            </a:pPr>
            <a:r>
              <a:rPr lang="en-US" dirty="0" smtClean="0"/>
              <a:t>The </a:t>
            </a:r>
            <a:r>
              <a:rPr lang="en-US" dirty="0"/>
              <a:t>electric field vector at any given point must be tangent to the field line at that point and in the same direction, as shown for one </a:t>
            </a:r>
            <a:r>
              <a:rPr lang="en-US" dirty="0" smtClean="0"/>
              <a:t>vector.</a:t>
            </a:r>
          </a:p>
          <a:p>
            <a:pPr marL="342900" indent="-342900">
              <a:buAutoNum type="arabicParenBoth"/>
            </a:pPr>
            <a:endParaRPr lang="en-US" dirty="0" smtClean="0"/>
          </a:p>
          <a:p>
            <a:pPr marL="342900" indent="-342900">
              <a:buAutoNum type="arabicParenBoth"/>
            </a:pPr>
            <a:r>
              <a:rPr lang="en-US" dirty="0" smtClean="0"/>
              <a:t> A </a:t>
            </a:r>
            <a:r>
              <a:rPr lang="en-US" dirty="0"/>
              <a:t>closer spacing means a larger field magnitude.</a:t>
            </a:r>
          </a:p>
        </p:txBody>
      </p:sp>
      <p:pic>
        <p:nvPicPr>
          <p:cNvPr id="8" name="Picture 7"/>
          <p:cNvPicPr>
            <a:picLocks noChangeAspect="1"/>
          </p:cNvPicPr>
          <p:nvPr/>
        </p:nvPicPr>
        <p:blipFill>
          <a:blip r:embed="rId4"/>
          <a:stretch>
            <a:fillRect/>
          </a:stretch>
        </p:blipFill>
        <p:spPr>
          <a:xfrm>
            <a:off x="5975201" y="2543905"/>
            <a:ext cx="2593324" cy="2941320"/>
          </a:xfrm>
          <a:prstGeom prst="rect">
            <a:avLst/>
          </a:prstGeom>
        </p:spPr>
      </p:pic>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22-2</a:t>
            </a:r>
            <a:r>
              <a:rPr lang="en-US" sz="2700" dirty="0" smtClean="0">
                <a:solidFill>
                  <a:schemeClr val="bg1"/>
                </a:solidFill>
                <a:ea typeface="Calibri" pitchFamily="1" charset="0"/>
                <a:cs typeface="Calibri" pitchFamily="1" charset="0"/>
              </a:rPr>
              <a:t>  The Electric Field Due to a Charged Particle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908201"/>
            <a:ext cx="4091463" cy="44651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22.05 </a:t>
            </a:r>
            <a:r>
              <a:rPr lang="en-US" sz="2000" dirty="0" smtClean="0"/>
              <a:t>In a sketch, draw a charged particle, indicate its sign, pick a nearby point, and then draw the electric field vector </a:t>
            </a:r>
            <a:r>
              <a:rPr lang="en-US" sz="2000" b="1" i="1" dirty="0" smtClean="0"/>
              <a:t>E</a:t>
            </a:r>
            <a:r>
              <a:rPr lang="en-US" sz="2000" dirty="0" smtClean="0"/>
              <a:t>: at that point, with its tail anchored on the point.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22.06 </a:t>
            </a:r>
            <a:r>
              <a:rPr lang="en-US" sz="2000" dirty="0" smtClean="0"/>
              <a:t>For a given point in the electric field of a charged particle, identify the direction of the field vector </a:t>
            </a:r>
            <a:r>
              <a:rPr lang="en-US" sz="2000" b="1" i="1" dirty="0" smtClean="0"/>
              <a:t>E</a:t>
            </a:r>
            <a:r>
              <a:rPr lang="en-US" sz="2000" dirty="0" smtClean="0"/>
              <a:t>: when the particle is positively charged and when it is negatively charged.</a:t>
            </a:r>
          </a:p>
        </p:txBody>
      </p:sp>
      <p:sp>
        <p:nvSpPr>
          <p:cNvPr id="10244" name="Rectangle 3"/>
          <p:cNvSpPr>
            <a:spLocks noGrp="1" noChangeArrowheads="1"/>
          </p:cNvSpPr>
          <p:nvPr>
            <p:ph sz="half" idx="2"/>
          </p:nvPr>
        </p:nvSpPr>
        <p:spPr>
          <a:xfrm>
            <a:off x="4650518" y="1405467"/>
            <a:ext cx="4341082" cy="540796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22.07 </a:t>
            </a:r>
            <a:r>
              <a:rPr lang="en-US" sz="2000" dirty="0" smtClean="0"/>
              <a:t>For a given point in the electric field of a charged particle, apply the relationship between the field magnitude </a:t>
            </a:r>
            <a:r>
              <a:rPr lang="en-US" sz="2000" b="1" i="1" dirty="0" smtClean="0"/>
              <a:t>E</a:t>
            </a:r>
            <a:r>
              <a:rPr lang="en-US" sz="2000" dirty="0" smtClean="0"/>
              <a:t>, the charge magnitude |</a:t>
            </a:r>
            <a:r>
              <a:rPr lang="en-US" sz="2000" i="1" dirty="0" err="1" smtClean="0"/>
              <a:t>q</a:t>
            </a:r>
            <a:r>
              <a:rPr lang="en-US" sz="2000" i="1" dirty="0" smtClean="0"/>
              <a:t>|</a:t>
            </a:r>
            <a:r>
              <a:rPr lang="en-US" sz="2000" dirty="0" smtClean="0"/>
              <a:t>, and the distance </a:t>
            </a:r>
            <a:r>
              <a:rPr lang="en-US" sz="2000" b="1" i="1" dirty="0" err="1" smtClean="0"/>
              <a:t>r</a:t>
            </a:r>
            <a:r>
              <a:rPr lang="en-US" sz="2000" dirty="0" smtClean="0"/>
              <a:t> between the point and the particle.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22.08 </a:t>
            </a:r>
            <a:r>
              <a:rPr lang="en-US" sz="2000" dirty="0" smtClean="0"/>
              <a:t>Identify that the equation given here for the magnitude of an electric field applies only to a particle, not an extended object.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000" b="1" dirty="0" smtClean="0"/>
              <a:t>22.09 </a:t>
            </a:r>
            <a:r>
              <a:rPr lang="en-US" sz="2000" dirty="0" smtClean="0"/>
              <a:t>If more than one electric field is set up at a point, draw each electric field vector and then find the net electric field by adding the individual electric fields as vectors (not as scalars).</a:t>
            </a:r>
            <a:endParaRPr lang="en-US" sz="20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22-2</a:t>
            </a:r>
            <a:r>
              <a:rPr lang="en-US" sz="2700" dirty="0" smtClean="0">
                <a:solidFill>
                  <a:schemeClr val="bg1"/>
                </a:solidFill>
                <a:ea typeface="Calibri" pitchFamily="1" charset="0"/>
                <a:cs typeface="Calibri" pitchFamily="1" charset="0"/>
              </a:rPr>
              <a:t>  The Electric Field Due to a Charged Particle</a:t>
            </a:r>
            <a:endParaRPr lang="en-US" sz="2700" dirty="0">
              <a:solidFill>
                <a:schemeClr val="bg1"/>
              </a:solidFill>
              <a:ea typeface="Calibri" pitchFamily="1" charset="0"/>
              <a:cs typeface="Calibri" pitchFamily="1" charset="0"/>
            </a:endParaRPr>
          </a:p>
        </p:txBody>
      </p:sp>
      <p:sp>
        <p:nvSpPr>
          <p:cNvPr id="8" name="Rectangle 7"/>
          <p:cNvSpPr/>
          <p:nvPr/>
        </p:nvSpPr>
        <p:spPr>
          <a:xfrm>
            <a:off x="456480" y="1470765"/>
            <a:ext cx="7765599" cy="646331"/>
          </a:xfrm>
          <a:prstGeom prst="rect">
            <a:avLst/>
          </a:prstGeom>
        </p:spPr>
        <p:txBody>
          <a:bodyPr wrap="square">
            <a:spAutoFit/>
          </a:bodyPr>
          <a:lstStyle/>
          <a:p>
            <a:r>
              <a:rPr lang="en-US" dirty="0"/>
              <a:t>The magnitude of the electric field </a:t>
            </a:r>
            <a:r>
              <a:rPr lang="en-US" b="1" i="1" dirty="0" smtClean="0"/>
              <a:t>E</a:t>
            </a:r>
            <a:r>
              <a:rPr lang="en-US" dirty="0" smtClean="0"/>
              <a:t> </a:t>
            </a:r>
            <a:r>
              <a:rPr lang="en-US" dirty="0"/>
              <a:t>set up by a particle with charge </a:t>
            </a:r>
            <a:r>
              <a:rPr lang="en-US" i="1" dirty="0" err="1"/>
              <a:t>q</a:t>
            </a:r>
            <a:r>
              <a:rPr lang="en-US" dirty="0"/>
              <a:t> at distance </a:t>
            </a:r>
            <a:r>
              <a:rPr lang="en-US" i="1" dirty="0" err="1"/>
              <a:t>r</a:t>
            </a:r>
            <a:r>
              <a:rPr lang="en-US" i="1" dirty="0"/>
              <a:t> </a:t>
            </a:r>
            <a:r>
              <a:rPr lang="en-US" dirty="0"/>
              <a:t>from the particle is</a:t>
            </a:r>
          </a:p>
        </p:txBody>
      </p:sp>
      <p:pic>
        <p:nvPicPr>
          <p:cNvPr id="9" name="Picture 8"/>
          <p:cNvPicPr>
            <a:picLocks noChangeAspect="1"/>
          </p:cNvPicPr>
          <p:nvPr/>
        </p:nvPicPr>
        <p:blipFill>
          <a:blip r:embed="rId3"/>
          <a:stretch>
            <a:fillRect/>
          </a:stretch>
        </p:blipFill>
        <p:spPr>
          <a:xfrm>
            <a:off x="1798265" y="2262490"/>
            <a:ext cx="1690159" cy="656508"/>
          </a:xfrm>
          <a:prstGeom prst="rect">
            <a:avLst/>
          </a:prstGeom>
        </p:spPr>
      </p:pic>
      <p:sp>
        <p:nvSpPr>
          <p:cNvPr id="10" name="Rectangle 9"/>
          <p:cNvSpPr/>
          <p:nvPr/>
        </p:nvSpPr>
        <p:spPr>
          <a:xfrm>
            <a:off x="567890" y="3011903"/>
            <a:ext cx="4901577" cy="3139321"/>
          </a:xfrm>
          <a:prstGeom prst="rect">
            <a:avLst/>
          </a:prstGeom>
        </p:spPr>
        <p:txBody>
          <a:bodyPr wrap="square">
            <a:spAutoFit/>
          </a:bodyPr>
          <a:lstStyle/>
          <a:p>
            <a:r>
              <a:rPr lang="en-US" dirty="0"/>
              <a:t>The </a:t>
            </a:r>
            <a:r>
              <a:rPr lang="en-US" b="1" dirty="0"/>
              <a:t>electric field vectors </a:t>
            </a:r>
            <a:r>
              <a:rPr lang="en-US" dirty="0"/>
              <a:t>set up by a positively charged particle all point directly away from the particle. Those set </a:t>
            </a:r>
            <a:r>
              <a:rPr lang="en-US" dirty="0" smtClean="0"/>
              <a:t>up </a:t>
            </a:r>
            <a:r>
              <a:rPr lang="en-US" dirty="0"/>
              <a:t>by a negatively charged particle all point directly toward the particle</a:t>
            </a:r>
            <a:r>
              <a:rPr lang="en-US" dirty="0" smtClean="0"/>
              <a:t>.</a:t>
            </a:r>
          </a:p>
          <a:p>
            <a:endParaRPr lang="en-US" dirty="0" smtClean="0"/>
          </a:p>
          <a:p>
            <a:r>
              <a:rPr lang="en-US" dirty="0"/>
              <a:t>If more than one charged particle sets up an electric field at a point, the net electric field is the vector </a:t>
            </a:r>
            <a:r>
              <a:rPr lang="en-US" b="1" dirty="0"/>
              <a:t>sum </a:t>
            </a:r>
            <a:r>
              <a:rPr lang="en-US" dirty="0"/>
              <a:t>of the individual electric fields—</a:t>
            </a:r>
            <a:r>
              <a:rPr lang="en-US" b="1" dirty="0"/>
              <a:t>electric fields obey the superposition principle</a:t>
            </a:r>
            <a:r>
              <a:rPr lang="en-US" dirty="0"/>
              <a:t>.</a:t>
            </a:r>
          </a:p>
        </p:txBody>
      </p:sp>
      <p:sp>
        <p:nvSpPr>
          <p:cNvPr id="12" name="Rectangle 11"/>
          <p:cNvSpPr/>
          <p:nvPr/>
        </p:nvSpPr>
        <p:spPr>
          <a:xfrm>
            <a:off x="6083002" y="5416858"/>
            <a:ext cx="2757613" cy="830997"/>
          </a:xfrm>
          <a:prstGeom prst="rect">
            <a:avLst/>
          </a:prstGeom>
        </p:spPr>
        <p:txBody>
          <a:bodyPr wrap="square">
            <a:spAutoFit/>
          </a:bodyPr>
          <a:lstStyle/>
          <a:p>
            <a:r>
              <a:rPr lang="en-US" sz="1600" dirty="0"/>
              <a:t>The electric field vectors at various points around a positive point charge.</a:t>
            </a:r>
          </a:p>
        </p:txBody>
      </p:sp>
      <p:pic>
        <p:nvPicPr>
          <p:cNvPr id="13" name="Picture 12"/>
          <p:cNvPicPr>
            <a:picLocks noChangeAspect="1"/>
          </p:cNvPicPr>
          <p:nvPr/>
        </p:nvPicPr>
        <p:blipFill>
          <a:blip r:embed="rId4"/>
          <a:stretch>
            <a:fillRect/>
          </a:stretch>
        </p:blipFill>
        <p:spPr>
          <a:xfrm>
            <a:off x="5927028" y="2117096"/>
            <a:ext cx="3050520" cy="3154368"/>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E203E-90B3-48D6-9B51-79194662E7E2}">
  <ds:schemaRefs>
    <ds:schemaRef ds:uri="http://schemas.microsoft.com/sharepoint/v3/contenttype/forms"/>
  </ds:schemaRefs>
</ds:datastoreItem>
</file>

<file path=customXml/itemProps2.xml><?xml version="1.0" encoding="utf-8"?>
<ds:datastoreItem xmlns:ds="http://schemas.openxmlformats.org/officeDocument/2006/customXml" ds:itemID="{630BDCC8-DEE4-4196-9A75-04BB5F7FB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57632F6-9260-4ED1-99CC-A9789B2DB64E}">
  <ds:schemaRefs>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Chapter_16_v1.pptx</Template>
  <TotalTime>419</TotalTime>
  <Words>3233</Words>
  <Application>Microsoft Macintosh PowerPoint</Application>
  <PresentationFormat>On-screen Show (4:3)</PresentationFormat>
  <Paragraphs>213</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Chapter_2_sample_v1</vt:lpstr>
      <vt:lpstr>Electric Fields</vt:lpstr>
      <vt:lpstr>22-1  The Electric Field</vt:lpstr>
      <vt:lpstr>22-1  The Electric Field</vt:lpstr>
      <vt:lpstr>22-1  The Electric Field</vt:lpstr>
      <vt:lpstr>22-1  The Electric Field</vt:lpstr>
      <vt:lpstr>22-1  The Electric Field</vt:lpstr>
      <vt:lpstr>22-1  The Electric Field</vt:lpstr>
      <vt:lpstr>22-2  The Electric Field Due to a Charged Particle</vt:lpstr>
      <vt:lpstr>22-2  The Electric Field Due to a Charged Particle</vt:lpstr>
      <vt:lpstr>22-3  The Electric Field Due to a Dipole</vt:lpstr>
      <vt:lpstr>22-3  The Electric Field Due to a Dipole</vt:lpstr>
      <vt:lpstr>22-3  The Electric Field Due to a Dipole</vt:lpstr>
      <vt:lpstr>22-4  The Electric Field Due to a Line of Charge</vt:lpstr>
      <vt:lpstr>22-4  The Electric Field Due to a Line of Charge</vt:lpstr>
      <vt:lpstr>22-4  The Electric Field Due to a Line of Charge</vt:lpstr>
      <vt:lpstr>22-4  The Electric Field Due to a Line of Charge</vt:lpstr>
      <vt:lpstr>22-4  The Electric Field Due to a Line of Charge</vt:lpstr>
      <vt:lpstr>22-5  The Electric Field Due to a Charged Disk</vt:lpstr>
      <vt:lpstr>22-5  The Electric Field Due to a Charged Disk</vt:lpstr>
      <vt:lpstr>22-6  A Point Charge in an Electric Field</vt:lpstr>
      <vt:lpstr>22-6  A Point Charge in an Electric Field</vt:lpstr>
      <vt:lpstr>22-7  A Dipole in an Electric Field</vt:lpstr>
      <vt:lpstr>22-7  A Dipole in an Electric Field</vt:lpstr>
      <vt:lpstr>22-7  A Dipole in an Electric Field</vt:lpstr>
      <vt:lpstr>22  Summary</vt:lpstr>
      <vt:lpstr>22  Summary</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Fields</dc:title>
  <dc:creator>Abhishesh Regmi</dc:creator>
  <cp:lastModifiedBy>Sumanas</cp:lastModifiedBy>
  <cp:revision>10</cp:revision>
  <dcterms:created xsi:type="dcterms:W3CDTF">2013-03-07T21:25:12Z</dcterms:created>
  <dcterms:modified xsi:type="dcterms:W3CDTF">2013-03-07T21:41:42Z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