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1" r:id="rId4"/>
  </p:sldMasterIdLst>
  <p:notesMasterIdLst>
    <p:notesMasterId r:id="rId22"/>
  </p:notesMasterIdLst>
  <p:handoutMasterIdLst>
    <p:handoutMasterId r:id="rId23"/>
  </p:handoutMasterIdLst>
  <p:sldIdLst>
    <p:sldId id="257" r:id="rId5"/>
    <p:sldId id="258" r:id="rId6"/>
    <p:sldId id="259" r:id="rId7"/>
    <p:sldId id="260" r:id="rId8"/>
    <p:sldId id="261" r:id="rId9"/>
    <p:sldId id="262" r:id="rId10"/>
    <p:sldId id="263" r:id="rId11"/>
    <p:sldId id="264"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9725" autoAdjust="0"/>
    <p:restoredTop sz="94660"/>
  </p:normalViewPr>
  <p:slideViewPr>
    <p:cSldViewPr snapToGrid="0">
      <p:cViewPr>
        <p:scale>
          <a:sx n="144" d="100"/>
          <a:sy n="144" d="100"/>
        </p:scale>
        <p:origin x="-1624" y="-4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F2872-33D8-FC4F-9535-B743B4FF03CC}" type="datetimeFigureOut">
              <a:rPr lang="en-US" smtClean="0"/>
              <a:t>3/7/13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8CDDF7-F619-3E40-8F0F-F08A60B74074}"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35151B-AB6F-C748-8C9E-54D2117759B4}" type="datetimeFigureOut">
              <a:rPr lang="en-US" smtClean="0"/>
              <a:pPr/>
              <a:t>3/7/13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5D9B-7AB3-674C-9657-9E2CC39621E7}"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342835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p:spPr>
        <p:txBody>
          <a:bodyPr/>
          <a:lstStyle/>
          <a:p>
            <a:fld id="{DF42549D-4807-FD4C-812D-A14A0F64F92A}" type="slidenum">
              <a:rPr lang="en-US"/>
              <a:pPr/>
              <a:t>1</a:t>
            </a:fld>
            <a:endParaRPr lang="en-US"/>
          </a:p>
        </p:txBody>
      </p:sp>
      <p:sp>
        <p:nvSpPr>
          <p:cNvPr id="44035"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4036"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10</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11</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12</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13</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14</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15</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16</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17</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dirty="0">
              <a:latin typeface="Times New Roman"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2</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3</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4</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5</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6</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7</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8</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1D6764DB-BA42-FC47-B3CA-9B7E94AFD517}" type="slidenum">
              <a:rPr lang="en-US"/>
              <a:pPr/>
              <a:t>9</a:t>
            </a:fld>
            <a:endParaRPr lang="en-US"/>
          </a:p>
        </p:txBody>
      </p:sp>
      <p:sp>
        <p:nvSpPr>
          <p:cNvPr id="45059" name="Rectangle 1"/>
          <p:cNvSpPr>
            <a:spLocks noGrp="1" noRot="1" noChangeAspect="1" noChangeArrowheads="1" noTextEdit="1"/>
          </p:cNvSpPr>
          <p:nvPr>
            <p:ph type="sldImg"/>
          </p:nvPr>
        </p:nvSpPr>
        <p:spPr>
          <a:xfrm>
            <a:off x="1144588" y="693738"/>
            <a:ext cx="4565650" cy="3425825"/>
          </a:xfrm>
          <a:solidFill>
            <a:srgbClr val="FFFFFF"/>
          </a:solidFill>
          <a:ln>
            <a:solidFill>
              <a:srgbClr val="000000"/>
            </a:solidFill>
            <a:miter lim="800000"/>
          </a:ln>
        </p:spPr>
      </p:sp>
      <p:sp>
        <p:nvSpPr>
          <p:cNvPr id="45060" name="Rectangle 2"/>
          <p:cNvSpPr>
            <a:spLocks noGrp="1" noChangeArrowheads="1"/>
          </p:cNvSpPr>
          <p:nvPr>
            <p:ph type="body" idx="1"/>
          </p:nvPr>
        </p:nvSpPr>
        <p:spPr>
          <a:xfrm>
            <a:off x="686361" y="4342535"/>
            <a:ext cx="5483879" cy="4111625"/>
          </a:xfrm>
          <a:noFill/>
          <a:ln/>
        </p:spPr>
        <p:txBody>
          <a:bodyPr wrap="none" anchor="ctr"/>
          <a:lstStyle/>
          <a:p>
            <a:endParaRPr lang="en-US">
              <a:latin typeface="Times New Roman"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5" name="Rectangle 4"/>
          <p:cNvSpPr>
            <a:spLocks noGrp="1" noChangeArrowheads="1"/>
          </p:cNvSpPr>
          <p:nvPr>
            <p:ph type="ftr" idx="11"/>
          </p:nvPr>
        </p:nvSpPr>
        <p:spPr>
          <a:ln/>
        </p:spPr>
        <p:txBody>
          <a:bodyPr/>
          <a:lstStyle>
            <a:lvl1pPr>
              <a:defRPr/>
            </a:lvl1pPr>
          </a:lstStyle>
          <a:p>
            <a:r>
              <a:rPr lang="en-US" smtClean="0"/>
              <a:t>© 2014 John Wiley &amp; Sons, Inc. All rights reserved.</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6" descr="http://media.wiley.com/spa_assets/R16B046/site/wiley2/cvo/images/backgrounds/top-nav-bg.gif"/>
          <p:cNvPicPr>
            <a:picLocks noChangeAspect="1" noChangeArrowheads="1"/>
          </p:cNvPicPr>
          <p:nvPr/>
        </p:nvPicPr>
        <p:blipFill>
          <a:blip r:embed="rId2"/>
          <a:srcRect/>
          <a:stretch>
            <a:fillRect/>
          </a:stretch>
        </p:blipFill>
        <p:spPr bwMode="auto">
          <a:xfrm>
            <a:off x="0" y="1"/>
            <a:ext cx="9144000" cy="1258692"/>
          </a:xfrm>
          <a:prstGeom prst="rect">
            <a:avLst/>
          </a:prstGeom>
          <a:noFill/>
          <a:ln w="9525">
            <a:noFill/>
            <a:miter lim="800000"/>
            <a:headEnd/>
            <a:tailEnd/>
          </a:ln>
        </p:spPr>
      </p:pic>
      <p:pic>
        <p:nvPicPr>
          <p:cNvPr id="5" name="Picture 7"/>
          <p:cNvPicPr>
            <a:picLocks noChangeAspect="1" noChangeArrowheads="1"/>
          </p:cNvPicPr>
          <p:nvPr/>
        </p:nvPicPr>
        <p:blipFill>
          <a:blip r:embed="rId3"/>
          <a:srcRect/>
          <a:stretch>
            <a:fillRect/>
          </a:stretch>
        </p:blipFill>
        <p:spPr bwMode="auto">
          <a:xfrm>
            <a:off x="0" y="0"/>
            <a:ext cx="9144000" cy="1216928"/>
          </a:xfrm>
          <a:prstGeom prst="rect">
            <a:avLst/>
          </a:prstGeom>
          <a:noFill/>
          <a:ln w="9525">
            <a:noFill/>
            <a:miter lim="800000"/>
            <a:headEnd/>
            <a:tailEnd/>
          </a:ln>
          <a:effectLst/>
        </p:spPr>
      </p:pic>
      <p:pic>
        <p:nvPicPr>
          <p:cNvPr id="6" name="Picture 4" descr="C:\Users\nsaylor\Documents\Nathan Saylor\Clients\Wiley\Darnell Sessoms\2012-07\Wiley_Wordmark_white.png"/>
          <p:cNvPicPr>
            <a:picLocks noChangeAspect="1" noChangeArrowheads="1"/>
          </p:cNvPicPr>
          <p:nvPr/>
        </p:nvPicPr>
        <p:blipFill>
          <a:blip r:embed="rId4"/>
          <a:srcRect/>
          <a:stretch>
            <a:fillRect/>
          </a:stretch>
        </p:blipFill>
        <p:spPr bwMode="auto">
          <a:xfrm>
            <a:off x="7544160" y="0"/>
            <a:ext cx="1254240" cy="5026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ftr" idx="11"/>
          </p:nvPr>
        </p:nvSpPr>
        <p:spPr/>
        <p:txBody>
          <a:bodyPr/>
          <a:lstStyle>
            <a:lvl1pPr>
              <a:defRPr>
                <a:solidFill>
                  <a:schemeClr val="accent3">
                    <a:lumMod val="50000"/>
                  </a:schemeClr>
                </a:solidFill>
              </a:defRPr>
            </a:lvl1pPr>
          </a:lstStyle>
          <a:p>
            <a:r>
              <a:rPr lang="en-US" smtClean="0"/>
              <a:t>© 2014 John Wiley &amp; Sons, Inc. All rights reserved.</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Rectangle 3"/>
          <p:cNvSpPr>
            <a:spLocks noGrp="1" noChangeArrowheads="1"/>
          </p:cNvSpPr>
          <p:nvPr>
            <p:ph type="dt" idx="10"/>
          </p:nvPr>
        </p:nvSpPr>
        <p:spPr>
          <a:xfrm>
            <a:off x="456480" y="6247376"/>
            <a:ext cx="2125440" cy="468050"/>
          </a:xfrm>
          <a:prstGeom prst="rect">
            <a:avLst/>
          </a:prstGeom>
          <a:ln/>
        </p:spPr>
        <p:txBody>
          <a:bodyPr/>
          <a:lstStyle>
            <a:lvl1pPr>
              <a:defRPr/>
            </a:lvl1pPr>
          </a:lstStyle>
          <a:p>
            <a:endParaRPr lang="en-US"/>
          </a:p>
        </p:txBody>
      </p:sp>
      <p:sp>
        <p:nvSpPr>
          <p:cNvPr id="5" name="Rectangle 4"/>
          <p:cNvSpPr>
            <a:spLocks noGrp="1" noChangeArrowheads="1"/>
          </p:cNvSpPr>
          <p:nvPr>
            <p:ph type="ftr" idx="11"/>
          </p:nvPr>
        </p:nvSpPr>
        <p:spPr>
          <a:ln/>
        </p:spPr>
        <p:txBody>
          <a:bodyPr/>
          <a:lstStyle>
            <a:lvl1pPr>
              <a:defRPr/>
            </a:lvl1pPr>
          </a:lstStyle>
          <a:p>
            <a:r>
              <a:rPr lang="en-US" smtClean="0"/>
              <a:t>© 2014 John Wiley &amp; Sons, Inc. All rights reserved.</a:t>
            </a:r>
            <a:endParaRPr lang="en-US"/>
          </a:p>
        </p:txBody>
      </p:sp>
      <p:sp>
        <p:nvSpPr>
          <p:cNvPr id="6" name="Rectangle 5"/>
          <p:cNvSpPr>
            <a:spLocks noGrp="1" noChangeArrowheads="1"/>
          </p:cNvSpPr>
          <p:nvPr>
            <p:ph type="sldNum" idx="12"/>
          </p:nvPr>
        </p:nvSpPr>
        <p:spPr>
          <a:xfrm>
            <a:off x="6554880" y="6247376"/>
            <a:ext cx="2125440" cy="468050"/>
          </a:xfrm>
          <a:prstGeom prst="rect">
            <a:avLst/>
          </a:prstGeom>
          <a:ln/>
        </p:spPr>
        <p:txBody>
          <a:bodyPr/>
          <a:lstStyle>
            <a:lvl1pPr>
              <a:defRPr/>
            </a:lvl1pPr>
          </a:lstStyle>
          <a:p>
            <a:fld id="{AD4E5BCF-2281-E34E-AC8E-60479B403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5" name="Picture 6" descr="http://media.wiley.com/spa_assets/R16B046/site/wiley2/cvo/images/backgrounds/top-nav-bg.gif"/>
          <p:cNvPicPr>
            <a:picLocks noChangeAspect="1" noChangeArrowheads="1"/>
          </p:cNvPicPr>
          <p:nvPr/>
        </p:nvPicPr>
        <p:blipFill>
          <a:blip r:embed="rId2"/>
          <a:srcRect/>
          <a:stretch>
            <a:fillRect/>
          </a:stretch>
        </p:blipFill>
        <p:spPr bwMode="auto">
          <a:xfrm>
            <a:off x="0" y="1"/>
            <a:ext cx="9144000" cy="1258692"/>
          </a:xfrm>
          <a:prstGeom prst="rect">
            <a:avLst/>
          </a:prstGeom>
          <a:noFill/>
          <a:ln w="9525">
            <a:noFill/>
            <a:miter lim="800000"/>
            <a:headEnd/>
            <a:tailEnd/>
          </a:ln>
        </p:spPr>
      </p:pic>
      <p:pic>
        <p:nvPicPr>
          <p:cNvPr id="6" name="Picture 4"/>
          <p:cNvPicPr>
            <a:picLocks noChangeAspect="1" noChangeArrowheads="1"/>
          </p:cNvPicPr>
          <p:nvPr/>
        </p:nvPicPr>
        <p:blipFill>
          <a:blip r:embed="rId3"/>
          <a:srcRect/>
          <a:stretch>
            <a:fillRect/>
          </a:stretch>
        </p:blipFill>
        <p:spPr bwMode="auto">
          <a:xfrm>
            <a:off x="0" y="0"/>
            <a:ext cx="9144000" cy="1216928"/>
          </a:xfrm>
          <a:prstGeom prst="rect">
            <a:avLst/>
          </a:prstGeom>
          <a:noFill/>
          <a:ln w="9525">
            <a:noFill/>
            <a:miter lim="800000"/>
            <a:headEnd/>
            <a:tailEnd/>
          </a:ln>
          <a:effectLst/>
        </p:spPr>
      </p:pic>
      <p:pic>
        <p:nvPicPr>
          <p:cNvPr id="7" name="Picture 4" descr="C:\Users\nsaylor\Documents\Nathan Saylor\Clients\Wiley\Darnell Sessoms\2012-07\Wiley_Wordmark_white.png"/>
          <p:cNvPicPr>
            <a:picLocks noChangeAspect="1" noChangeArrowheads="1"/>
          </p:cNvPicPr>
          <p:nvPr/>
        </p:nvPicPr>
        <p:blipFill>
          <a:blip r:embed="rId4"/>
          <a:srcRect/>
          <a:stretch>
            <a:fillRect/>
          </a:stretch>
        </p:blipFill>
        <p:spPr bwMode="auto">
          <a:xfrm>
            <a:off x="7544160" y="0"/>
            <a:ext cx="1254240" cy="50261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409909"/>
            <a:ext cx="404208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6800" y="140990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ftr" idx="11"/>
          </p:nvPr>
        </p:nvSpPr>
        <p:spPr/>
        <p:txBody>
          <a:bodyPr/>
          <a:lstStyle>
            <a:lvl1pPr>
              <a:defRPr>
                <a:solidFill>
                  <a:schemeClr val="bg1">
                    <a:lumMod val="50000"/>
                  </a:schemeClr>
                </a:solidFill>
              </a:defRPr>
            </a:lvl1pPr>
          </a:lstStyle>
          <a:p>
            <a:r>
              <a:rPr lang="en-US" dirty="0" smtClean="0"/>
              <a:t>© 2014 John Wiley &amp; Sons, Inc. All rights reserved.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xfrm>
            <a:off x="456480" y="6247376"/>
            <a:ext cx="2125440" cy="468050"/>
          </a:xfrm>
          <a:prstGeom prst="rect">
            <a:avLst/>
          </a:prstGeom>
          <a:ln/>
        </p:spPr>
        <p:txBody>
          <a:bodyPr/>
          <a:lstStyle>
            <a:lvl1pPr>
              <a:defRPr/>
            </a:lvl1pPr>
          </a:lstStyle>
          <a:p>
            <a:endParaRPr lang="en-US"/>
          </a:p>
        </p:txBody>
      </p:sp>
      <p:sp>
        <p:nvSpPr>
          <p:cNvPr id="8" name="Rectangle 4"/>
          <p:cNvSpPr>
            <a:spLocks noGrp="1" noChangeArrowheads="1"/>
          </p:cNvSpPr>
          <p:nvPr>
            <p:ph type="ftr" idx="11"/>
          </p:nvPr>
        </p:nvSpPr>
        <p:spPr>
          <a:ln/>
        </p:spPr>
        <p:txBody>
          <a:bodyPr/>
          <a:lstStyle>
            <a:lvl1pPr>
              <a:defRPr/>
            </a:lvl1pPr>
          </a:lstStyle>
          <a:p>
            <a:r>
              <a:rPr lang="en-US" smtClean="0"/>
              <a:t>© 2014 John Wiley &amp; Sons, Inc. All rights reserved.</a:t>
            </a:r>
            <a:endParaRPr lang="en-US"/>
          </a:p>
        </p:txBody>
      </p:sp>
      <p:sp>
        <p:nvSpPr>
          <p:cNvPr id="9" name="Rectangle 5"/>
          <p:cNvSpPr>
            <a:spLocks noGrp="1" noChangeArrowheads="1"/>
          </p:cNvSpPr>
          <p:nvPr>
            <p:ph type="sldNum" idx="12"/>
          </p:nvPr>
        </p:nvSpPr>
        <p:spPr>
          <a:xfrm>
            <a:off x="6554880" y="6247376"/>
            <a:ext cx="2125440" cy="468050"/>
          </a:xfrm>
          <a:prstGeom prst="rect">
            <a:avLst/>
          </a:prstGeom>
          <a:ln/>
        </p:spPr>
        <p:txBody>
          <a:bodyPr/>
          <a:lstStyle>
            <a:lvl1pPr>
              <a:defRPr/>
            </a:lvl1pPr>
          </a:lstStyle>
          <a:p>
            <a:fld id="{AD4E5BCF-2281-E34E-AC8E-60479B403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xfrm>
            <a:off x="456480" y="6247376"/>
            <a:ext cx="2125440" cy="468050"/>
          </a:xfrm>
          <a:prstGeom prst="rect">
            <a:avLst/>
          </a:prstGeom>
          <a:ln/>
        </p:spPr>
        <p:txBody>
          <a:bodyPr/>
          <a:lstStyle>
            <a:lvl1pPr>
              <a:defRPr/>
            </a:lvl1pPr>
          </a:lstStyle>
          <a:p>
            <a:endParaRPr lang="en-US"/>
          </a:p>
        </p:txBody>
      </p:sp>
      <p:sp>
        <p:nvSpPr>
          <p:cNvPr id="4" name="Rectangle 4"/>
          <p:cNvSpPr>
            <a:spLocks noGrp="1" noChangeArrowheads="1"/>
          </p:cNvSpPr>
          <p:nvPr>
            <p:ph type="ftr" idx="11"/>
          </p:nvPr>
        </p:nvSpPr>
        <p:spPr>
          <a:ln/>
        </p:spPr>
        <p:txBody>
          <a:bodyPr/>
          <a:lstStyle>
            <a:lvl1pPr>
              <a:defRPr/>
            </a:lvl1pPr>
          </a:lstStyle>
          <a:p>
            <a:r>
              <a:rPr lang="en-US" smtClean="0"/>
              <a:t>© 2014 John Wiley &amp; Sons, Inc. All rights reserved.</a:t>
            </a:r>
            <a:endParaRPr lang="en-US"/>
          </a:p>
        </p:txBody>
      </p:sp>
      <p:sp>
        <p:nvSpPr>
          <p:cNvPr id="5" name="Rectangle 5"/>
          <p:cNvSpPr>
            <a:spLocks noGrp="1" noChangeArrowheads="1"/>
          </p:cNvSpPr>
          <p:nvPr>
            <p:ph type="sldNum" idx="12"/>
          </p:nvPr>
        </p:nvSpPr>
        <p:spPr>
          <a:xfrm>
            <a:off x="6554880" y="6247376"/>
            <a:ext cx="2125440" cy="468050"/>
          </a:xfrm>
          <a:prstGeom prst="rect">
            <a:avLst/>
          </a:prstGeom>
          <a:ln/>
        </p:spPr>
        <p:txBody>
          <a:bodyPr/>
          <a:lstStyle>
            <a:lvl1pPr>
              <a:defRPr/>
            </a:lvl1pPr>
          </a:lstStyle>
          <a:p>
            <a:fld id="{AD4E5BCF-2281-E34E-AC8E-60479B403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6480" y="6247376"/>
            <a:ext cx="2125440" cy="468050"/>
          </a:xfrm>
          <a:prstGeom prst="rect">
            <a:avLst/>
          </a:prstGeom>
          <a:ln/>
        </p:spPr>
        <p:txBody>
          <a:bodyPr/>
          <a:lstStyle>
            <a:lvl1pPr>
              <a:defRPr/>
            </a:lvl1pPr>
          </a:lstStyle>
          <a:p>
            <a:endParaRPr lang="en-US"/>
          </a:p>
        </p:txBody>
      </p:sp>
      <p:sp>
        <p:nvSpPr>
          <p:cNvPr id="3" name="Rectangle 4"/>
          <p:cNvSpPr>
            <a:spLocks noGrp="1" noChangeArrowheads="1"/>
          </p:cNvSpPr>
          <p:nvPr>
            <p:ph type="ftr" idx="11"/>
          </p:nvPr>
        </p:nvSpPr>
        <p:spPr>
          <a:ln/>
        </p:spPr>
        <p:txBody>
          <a:bodyPr/>
          <a:lstStyle>
            <a:lvl1pPr>
              <a:defRPr/>
            </a:lvl1pPr>
          </a:lstStyle>
          <a:p>
            <a:r>
              <a:rPr lang="en-US" smtClean="0"/>
              <a:t>© 2014 John Wiley &amp; Sons, Inc. All rights reserved.</a:t>
            </a:r>
            <a:endParaRPr lang="en-US"/>
          </a:p>
        </p:txBody>
      </p:sp>
      <p:sp>
        <p:nvSpPr>
          <p:cNvPr id="4" name="Rectangle 5"/>
          <p:cNvSpPr>
            <a:spLocks noGrp="1" noChangeArrowheads="1"/>
          </p:cNvSpPr>
          <p:nvPr>
            <p:ph type="sldNum" idx="12"/>
          </p:nvPr>
        </p:nvSpPr>
        <p:spPr>
          <a:xfrm>
            <a:off x="6554880" y="6247376"/>
            <a:ext cx="2125440" cy="468050"/>
          </a:xfrm>
          <a:prstGeom prst="rect">
            <a:avLst/>
          </a:prstGeom>
          <a:ln/>
        </p:spPr>
        <p:txBody>
          <a:bodyPr/>
          <a:lstStyle>
            <a:lvl1pPr>
              <a:defRPr/>
            </a:lvl1pPr>
          </a:lstStyle>
          <a:p>
            <a:fld id="{AD4E5BCF-2281-E34E-AC8E-60479B403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ustom Layout">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itle 1"/>
          <p:cNvSpPr>
            <a:spLocks noGrp="1"/>
          </p:cNvSpPr>
          <p:nvPr>
            <p:ph type="title"/>
          </p:nvPr>
        </p:nvSpPr>
        <p:spPr>
          <a:xfrm>
            <a:off x="456480" y="273629"/>
            <a:ext cx="8223840" cy="884253"/>
          </a:xfrm>
        </p:spPr>
        <p:txBody>
          <a:bodyPr/>
          <a:lstStyle/>
          <a:p>
            <a:r>
              <a:rPr lang="en-US" smtClean="0"/>
              <a:t>Click to edit Master title style</a:t>
            </a:r>
            <a:endParaRPr lang="en-US"/>
          </a:p>
        </p:txBody>
      </p:sp>
      <p:sp>
        <p:nvSpPr>
          <p:cNvPr id="5" name="Rectangle 4"/>
          <p:cNvSpPr>
            <a:spLocks noGrp="1" noChangeArrowheads="1"/>
          </p:cNvSpPr>
          <p:nvPr>
            <p:ph type="ftr" idx="11"/>
          </p:nvPr>
        </p:nvSpPr>
        <p:spPr/>
        <p:txBody>
          <a:bodyPr/>
          <a:lstStyle>
            <a:lvl1pPr>
              <a:defRPr>
                <a:solidFill>
                  <a:schemeClr val="bg1"/>
                </a:solidFill>
              </a:defRPr>
            </a:lvl1pPr>
          </a:lstStyle>
          <a:p>
            <a:pPr>
              <a:defRPr/>
            </a:pPr>
            <a:r>
              <a:rPr lang="en-US" smtClean="0"/>
              <a:t>© 2014 John Wiley &amp; Sons, Inc. All rights reserved.</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6480" y="273629"/>
            <a:ext cx="8223840" cy="884253"/>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456480" y="1409909"/>
            <a:ext cx="8223840" cy="4524955"/>
          </a:xfrm>
          <a:prstGeom prst="rect">
            <a:avLst/>
          </a:prstGeom>
          <a:noFill/>
          <a:ln w="9525">
            <a:noFill/>
            <a:round/>
            <a:headEnd/>
            <a:tailEnd/>
          </a:ln>
        </p:spPr>
        <p:txBody>
          <a:bodyPr vert="horz" wrap="square" lIns="0" tIns="22532" rIns="0" bIns="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1795680" y="6455664"/>
            <a:ext cx="5552640" cy="402336"/>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lvl1pPr algn="ctr">
              <a:buClrTx/>
              <a:buFontTx/>
              <a:buNone/>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sz="1100">
                <a:solidFill>
                  <a:srgbClr val="000000"/>
                </a:solidFill>
                <a:latin typeface="Arial" charset="0"/>
                <a:ea typeface="+mn-ea"/>
                <a:cs typeface="+mn-cs"/>
              </a:defRPr>
            </a:lvl1pPr>
          </a:lstStyle>
          <a:p>
            <a:r>
              <a:rPr lang="en-US" smtClean="0"/>
              <a:t>© 2014 John Wiley &amp; Sons, Inc. All rights reserved.</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73" r:id="rId8"/>
  </p:sldLayoutIdLst>
  <p:hf sldNum="0" hdr="0" dt="0"/>
  <p:txStyles>
    <p:titleStyle>
      <a:lvl1pPr algn="l" defTabSz="414726" rtl="0" eaLnBrk="1" fontAlgn="base" hangingPunct="1">
        <a:lnSpc>
          <a:spcPct val="93000"/>
        </a:lnSpc>
        <a:spcBef>
          <a:spcPct val="0"/>
        </a:spcBef>
        <a:spcAft>
          <a:spcPct val="0"/>
        </a:spcAft>
        <a:buClr>
          <a:srgbClr val="000000"/>
        </a:buClr>
        <a:buSzPct val="100000"/>
        <a:buFont typeface="Times New Roman" pitchFamily="1" charset="0"/>
        <a:defRPr sz="2900">
          <a:solidFill>
            <a:srgbClr val="000000"/>
          </a:solidFill>
          <a:latin typeface="+mj-lt"/>
          <a:ea typeface="+mj-ea"/>
          <a:cs typeface="+mj-cs"/>
        </a:defRPr>
      </a:lvl1pPr>
      <a:lvl2pPr algn="l" defTabSz="414726" rtl="0" eaLnBrk="1" fontAlgn="base" hangingPunct="1">
        <a:lnSpc>
          <a:spcPct val="93000"/>
        </a:lnSpc>
        <a:spcBef>
          <a:spcPct val="0"/>
        </a:spcBef>
        <a:spcAft>
          <a:spcPct val="0"/>
        </a:spcAft>
        <a:buClr>
          <a:srgbClr val="000000"/>
        </a:buClr>
        <a:buSzPct val="100000"/>
        <a:buFont typeface="Times New Roman" pitchFamily="1" charset="0"/>
        <a:defRPr sz="2900">
          <a:solidFill>
            <a:srgbClr val="000000"/>
          </a:solidFill>
          <a:latin typeface="Arial" charset="0"/>
          <a:ea typeface="WenQuanYi Micro Hei" charset="0"/>
          <a:cs typeface="WenQuanYi Micro Hei" charset="0"/>
        </a:defRPr>
      </a:lvl2pPr>
      <a:lvl3pPr algn="l" defTabSz="414726" rtl="0" eaLnBrk="1" fontAlgn="base" hangingPunct="1">
        <a:lnSpc>
          <a:spcPct val="93000"/>
        </a:lnSpc>
        <a:spcBef>
          <a:spcPct val="0"/>
        </a:spcBef>
        <a:spcAft>
          <a:spcPct val="0"/>
        </a:spcAft>
        <a:buClr>
          <a:srgbClr val="000000"/>
        </a:buClr>
        <a:buSzPct val="100000"/>
        <a:buFont typeface="Times New Roman" pitchFamily="1" charset="0"/>
        <a:defRPr sz="2900">
          <a:solidFill>
            <a:srgbClr val="000000"/>
          </a:solidFill>
          <a:latin typeface="Arial" charset="0"/>
          <a:ea typeface="WenQuanYi Micro Hei" charset="0"/>
          <a:cs typeface="WenQuanYi Micro Hei" charset="0"/>
        </a:defRPr>
      </a:lvl3pPr>
      <a:lvl4pPr algn="l" defTabSz="414726" rtl="0" eaLnBrk="1" fontAlgn="base" hangingPunct="1">
        <a:lnSpc>
          <a:spcPct val="93000"/>
        </a:lnSpc>
        <a:spcBef>
          <a:spcPct val="0"/>
        </a:spcBef>
        <a:spcAft>
          <a:spcPct val="0"/>
        </a:spcAft>
        <a:buClr>
          <a:srgbClr val="000000"/>
        </a:buClr>
        <a:buSzPct val="100000"/>
        <a:buFont typeface="Times New Roman" pitchFamily="1" charset="0"/>
        <a:defRPr sz="2900">
          <a:solidFill>
            <a:srgbClr val="000000"/>
          </a:solidFill>
          <a:latin typeface="Arial" charset="0"/>
          <a:ea typeface="WenQuanYi Micro Hei" charset="0"/>
          <a:cs typeface="WenQuanYi Micro Hei" charset="0"/>
        </a:defRPr>
      </a:lvl4pPr>
      <a:lvl5pPr algn="l" defTabSz="414726" rtl="0" eaLnBrk="1" fontAlgn="base" hangingPunct="1">
        <a:lnSpc>
          <a:spcPct val="93000"/>
        </a:lnSpc>
        <a:spcBef>
          <a:spcPct val="0"/>
        </a:spcBef>
        <a:spcAft>
          <a:spcPct val="0"/>
        </a:spcAft>
        <a:buClr>
          <a:srgbClr val="000000"/>
        </a:buClr>
        <a:buSzPct val="100000"/>
        <a:buFont typeface="Times New Roman" pitchFamily="1" charset="0"/>
        <a:defRPr sz="2900">
          <a:solidFill>
            <a:srgbClr val="000000"/>
          </a:solidFill>
          <a:latin typeface="Arial" charset="0"/>
          <a:ea typeface="WenQuanYi Micro Hei" charset="0"/>
          <a:cs typeface="WenQuanYi Micro Hei" charset="0"/>
        </a:defRPr>
      </a:lvl5pPr>
      <a:lvl6pPr marL="2280994" indent="-207363" algn="l" defTabSz="414726" rtl="0" eaLnBrk="1" fontAlgn="base" hangingPunct="1">
        <a:lnSpc>
          <a:spcPct val="93000"/>
        </a:lnSpc>
        <a:spcBef>
          <a:spcPct val="0"/>
        </a:spcBef>
        <a:spcAft>
          <a:spcPct val="0"/>
        </a:spcAft>
        <a:buClr>
          <a:srgbClr val="000000"/>
        </a:buClr>
        <a:buSzPct val="100000"/>
        <a:buFont typeface="Times New Roman" pitchFamily="16" charset="0"/>
        <a:defRPr sz="2900">
          <a:solidFill>
            <a:srgbClr val="000000"/>
          </a:solidFill>
          <a:latin typeface="Arial" charset="0"/>
          <a:ea typeface="WenQuanYi Micro Hei" charset="0"/>
          <a:cs typeface="WenQuanYi Micro Hei" charset="0"/>
        </a:defRPr>
      </a:lvl6pPr>
      <a:lvl7pPr marL="2695720" indent="-207363" algn="l" defTabSz="414726" rtl="0" eaLnBrk="1" fontAlgn="base" hangingPunct="1">
        <a:lnSpc>
          <a:spcPct val="93000"/>
        </a:lnSpc>
        <a:spcBef>
          <a:spcPct val="0"/>
        </a:spcBef>
        <a:spcAft>
          <a:spcPct val="0"/>
        </a:spcAft>
        <a:buClr>
          <a:srgbClr val="000000"/>
        </a:buClr>
        <a:buSzPct val="100000"/>
        <a:buFont typeface="Times New Roman" pitchFamily="16" charset="0"/>
        <a:defRPr sz="2900">
          <a:solidFill>
            <a:srgbClr val="000000"/>
          </a:solidFill>
          <a:latin typeface="Arial" charset="0"/>
          <a:ea typeface="WenQuanYi Micro Hei" charset="0"/>
          <a:cs typeface="WenQuanYi Micro Hei" charset="0"/>
        </a:defRPr>
      </a:lvl7pPr>
      <a:lvl8pPr marL="3110446" indent="-207363" algn="l" defTabSz="414726" rtl="0" eaLnBrk="1" fontAlgn="base" hangingPunct="1">
        <a:lnSpc>
          <a:spcPct val="93000"/>
        </a:lnSpc>
        <a:spcBef>
          <a:spcPct val="0"/>
        </a:spcBef>
        <a:spcAft>
          <a:spcPct val="0"/>
        </a:spcAft>
        <a:buClr>
          <a:srgbClr val="000000"/>
        </a:buClr>
        <a:buSzPct val="100000"/>
        <a:buFont typeface="Times New Roman" pitchFamily="16" charset="0"/>
        <a:defRPr sz="2900">
          <a:solidFill>
            <a:srgbClr val="000000"/>
          </a:solidFill>
          <a:latin typeface="Arial" charset="0"/>
          <a:ea typeface="WenQuanYi Micro Hei" charset="0"/>
          <a:cs typeface="WenQuanYi Micro Hei" charset="0"/>
        </a:defRPr>
      </a:lvl8pPr>
      <a:lvl9pPr marL="3525172" indent="-207363" algn="l" defTabSz="414726" rtl="0" eaLnBrk="1" fontAlgn="base" hangingPunct="1">
        <a:lnSpc>
          <a:spcPct val="93000"/>
        </a:lnSpc>
        <a:spcBef>
          <a:spcPct val="0"/>
        </a:spcBef>
        <a:spcAft>
          <a:spcPct val="0"/>
        </a:spcAft>
        <a:buClr>
          <a:srgbClr val="000000"/>
        </a:buClr>
        <a:buSzPct val="100000"/>
        <a:buFont typeface="Times New Roman" pitchFamily="16" charset="0"/>
        <a:defRPr sz="2900">
          <a:solidFill>
            <a:srgbClr val="000000"/>
          </a:solidFill>
          <a:latin typeface="Arial" charset="0"/>
          <a:ea typeface="WenQuanYi Micro Hei" charset="0"/>
          <a:cs typeface="WenQuanYi Micro Hei" charset="0"/>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 charset="0"/>
        <a:defRPr sz="25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 charset="0"/>
        <a:defRPr sz="2200">
          <a:solidFill>
            <a:srgbClr val="000000"/>
          </a:solidFill>
          <a:latin typeface="+mn-lt"/>
          <a:ea typeface="+mn-ea"/>
          <a:cs typeface="+mn-cs"/>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 charset="0"/>
        <a:defRPr sz="2000">
          <a:solidFill>
            <a:srgbClr val="000000"/>
          </a:solidFill>
          <a:latin typeface="+mn-lt"/>
          <a:ea typeface="+mn-ea"/>
          <a:cs typeface="+mn-cs"/>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 charset="0"/>
        <a:defRPr sz="1800">
          <a:solidFill>
            <a:srgbClr val="000000"/>
          </a:solidFill>
          <a:latin typeface="+mn-lt"/>
          <a:ea typeface="+mn-ea"/>
          <a:cs typeface="+mn-cs"/>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 charset="0"/>
        <a:defRPr sz="1800">
          <a:solidFill>
            <a:srgbClr val="000000"/>
          </a:solidFill>
          <a:latin typeface="+mn-lt"/>
          <a:ea typeface="+mn-ea"/>
          <a:cs typeface="+mn-cs"/>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jpeg"/><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jpeg"/><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16.png"/><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e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nip Diagonal Corner Rectangle 3"/>
          <p:cNvSpPr>
            <a:spLocks/>
          </p:cNvSpPr>
          <p:nvPr/>
        </p:nvSpPr>
        <p:spPr bwMode="auto">
          <a:xfrm>
            <a:off x="1000801" y="1769946"/>
            <a:ext cx="7201440" cy="2433856"/>
          </a:xfrm>
          <a:custGeom>
            <a:avLst/>
            <a:gdLst>
              <a:gd name="T0" fmla="*/ 0 w 7939087"/>
              <a:gd name="T1" fmla="*/ 0 h 2682875"/>
              <a:gd name="T2" fmla="*/ 7605686 w 7939087"/>
              <a:gd name="T3" fmla="*/ 0 h 2682875"/>
              <a:gd name="T4" fmla="*/ 7939087 w 7939087"/>
              <a:gd name="T5" fmla="*/ 333401 h 2682875"/>
              <a:gd name="T6" fmla="*/ 7939087 w 7939087"/>
              <a:gd name="T7" fmla="*/ 2682875 h 2682875"/>
              <a:gd name="T8" fmla="*/ 7939087 w 7939087"/>
              <a:gd name="T9" fmla="*/ 2682875 h 2682875"/>
              <a:gd name="T10" fmla="*/ 333401 w 7939087"/>
              <a:gd name="T11" fmla="*/ 2682875 h 2682875"/>
              <a:gd name="T12" fmla="*/ 0 w 7939087"/>
              <a:gd name="T13" fmla="*/ 2349474 h 2682875"/>
              <a:gd name="T14" fmla="*/ 0 w 7939087"/>
              <a:gd name="T15" fmla="*/ 0 h 268287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939087" h="2682875">
                <a:moveTo>
                  <a:pt x="0" y="0"/>
                </a:moveTo>
                <a:lnTo>
                  <a:pt x="7605686" y="0"/>
                </a:lnTo>
                <a:lnTo>
                  <a:pt x="7939087" y="333401"/>
                </a:lnTo>
                <a:lnTo>
                  <a:pt x="7939087" y="2682875"/>
                </a:lnTo>
                <a:lnTo>
                  <a:pt x="333401" y="2682875"/>
                </a:lnTo>
                <a:lnTo>
                  <a:pt x="0" y="2349474"/>
                </a:lnTo>
                <a:lnTo>
                  <a:pt x="0" y="0"/>
                </a:lnTo>
                <a:close/>
              </a:path>
            </a:pathLst>
          </a:custGeom>
          <a:solidFill>
            <a:schemeClr val="bg1"/>
          </a:solidFill>
          <a:ln w="38100" cap="flat" cmpd="sng">
            <a:solidFill>
              <a:srgbClr val="5A9238"/>
            </a:solidFill>
            <a:prstDash val="solid"/>
            <a:round/>
            <a:headEnd/>
            <a:tailEnd/>
          </a:ln>
          <a:effectLst>
            <a:outerShdw blurRad="50800" dist="38100" dir="2700000" algn="tl" rotWithShape="0">
              <a:srgbClr val="000000">
                <a:alpha val="39999"/>
              </a:srgbClr>
            </a:outerShdw>
          </a:effectLst>
        </p:spPr>
        <p:txBody>
          <a:bodyPr lIns="82945" tIns="41473" rIns="82945" bIns="41473" anchor="ctr">
            <a:prstTxWarp prst="textNoShape">
              <a:avLst/>
            </a:prstTxWarp>
          </a:bodyPr>
          <a:lstStyle/>
          <a:p>
            <a:endParaRPr lang="en-US"/>
          </a:p>
        </p:txBody>
      </p:sp>
      <p:sp>
        <p:nvSpPr>
          <p:cNvPr id="9219" name="Rectangle 1"/>
          <p:cNvSpPr>
            <a:spLocks noGrp="1" noChangeArrowheads="1"/>
          </p:cNvSpPr>
          <p:nvPr>
            <p:ph type="title"/>
          </p:nvPr>
        </p:nvSpPr>
        <p:spPr>
          <a:xfrm>
            <a:off x="1182223" y="1977328"/>
            <a:ext cx="6820354" cy="2033493"/>
          </a:xfrm>
        </p:spPr>
        <p:txBody>
          <a:bodyPr tIns="35268"/>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3600" b="1" dirty="0" smtClean="0">
                <a:solidFill>
                  <a:srgbClr val="34566E"/>
                </a:solidFill>
                <a:ea typeface="Calibri" pitchFamily="1" charset="0"/>
                <a:cs typeface="Calibri" pitchFamily="1" charset="0"/>
              </a:rPr>
              <a:t>Coulomb’s Law</a:t>
            </a:r>
            <a:endParaRPr lang="en-US" sz="3600" b="1" dirty="0">
              <a:solidFill>
                <a:srgbClr val="34566E"/>
              </a:solidFill>
              <a:ea typeface="Calibri" pitchFamily="1" charset="0"/>
              <a:cs typeface="Calibri" pitchFamily="1" charset="0"/>
            </a:endParaRPr>
          </a:p>
        </p:txBody>
      </p:sp>
      <p:sp>
        <p:nvSpPr>
          <p:cNvPr id="3075" name="Rectangle 2"/>
          <p:cNvSpPr>
            <a:spLocks noGrp="1" noChangeArrowheads="1"/>
          </p:cNvSpPr>
          <p:nvPr>
            <p:ph type="subTitle" idx="4294967295"/>
          </p:nvPr>
        </p:nvSpPr>
        <p:spPr>
          <a:xfrm>
            <a:off x="1941513" y="1217613"/>
            <a:ext cx="7202487" cy="552450"/>
          </a:xfrm>
        </p:spPr>
        <p:txBody>
          <a:bodyPr tIns="25471" anchor="ctr"/>
          <a:lstStyle/>
          <a:p>
            <a:pPr indent="-308165">
              <a:spcAft>
                <a:spcPct val="0"/>
              </a:spcAft>
              <a:buNone/>
              <a:tabLst>
                <a:tab pos="311045" algn="l"/>
                <a:tab pos="413287" algn="l"/>
                <a:tab pos="828013" algn="l"/>
                <a:tab pos="1242739" algn="l"/>
                <a:tab pos="1657465" algn="l"/>
                <a:tab pos="2072191" algn="l"/>
                <a:tab pos="2486917" algn="l"/>
                <a:tab pos="2901643" algn="l"/>
                <a:tab pos="3316369" algn="l"/>
                <a:tab pos="3731096" algn="l"/>
                <a:tab pos="4145822" algn="l"/>
                <a:tab pos="4560548" algn="l"/>
                <a:tab pos="4975274" algn="l"/>
                <a:tab pos="5390000" algn="l"/>
                <a:tab pos="5804726" algn="l"/>
                <a:tab pos="6219452" algn="l"/>
                <a:tab pos="6634178" algn="l"/>
                <a:tab pos="7048904" algn="l"/>
                <a:tab pos="7463631" algn="l"/>
                <a:tab pos="7878357" algn="l"/>
                <a:tab pos="8293083" algn="l"/>
              </a:tabLst>
              <a:defRPr/>
            </a:pPr>
            <a:r>
              <a:rPr lang="en-US" sz="2700" dirty="0">
                <a:solidFill>
                  <a:schemeClr val="bg1"/>
                </a:solidFill>
                <a:latin typeface="+mj-lt"/>
                <a:cs typeface="Calibri" pitchFamily="34" charset="0"/>
              </a:rPr>
              <a:t>Chapter</a:t>
            </a:r>
            <a:r>
              <a:rPr lang="en-US" sz="2700" dirty="0" smtClean="0">
                <a:solidFill>
                  <a:schemeClr val="bg1"/>
                </a:solidFill>
                <a:latin typeface="+mj-lt"/>
                <a:cs typeface="Calibri" pitchFamily="34" charset="0"/>
              </a:rPr>
              <a:t> 21</a:t>
            </a:r>
            <a:endParaRPr lang="en-US" sz="2700" dirty="0">
              <a:solidFill>
                <a:schemeClr val="bg1"/>
              </a:solidFill>
              <a:latin typeface="+mj-lt"/>
              <a:cs typeface="Calibri" pitchFamily="34" charset="0"/>
            </a:endParaRPr>
          </a:p>
        </p:txBody>
      </p:sp>
      <p:pic>
        <p:nvPicPr>
          <p:cNvPr id="9221" name="Picture 4" descr="C:\Users\nsaylor\Documents\Nathan Saylor\Clients\Wiley\Darnell Sessoms\2012-07\Wiley_Wordmark_white.png"/>
          <p:cNvPicPr>
            <a:picLocks noChangeAspect="1" noChangeArrowheads="1"/>
          </p:cNvPicPr>
          <p:nvPr/>
        </p:nvPicPr>
        <p:blipFill>
          <a:blip r:embed="rId3"/>
          <a:srcRect/>
          <a:stretch>
            <a:fillRect/>
          </a:stretch>
        </p:blipFill>
        <p:spPr bwMode="auto">
          <a:xfrm>
            <a:off x="4848481" y="5088055"/>
            <a:ext cx="3844800" cy="1542401"/>
          </a:xfrm>
          <a:prstGeom prst="rect">
            <a:avLst/>
          </a:prstGeom>
          <a:noFill/>
          <a:ln w="9525">
            <a:noFill/>
            <a:miter lim="800000"/>
            <a:headEnd/>
            <a:tailEnd/>
          </a:ln>
        </p:spPr>
      </p:pic>
      <p:sp>
        <p:nvSpPr>
          <p:cNvPr id="6" name="Footer Placeholder 5"/>
          <p:cNvSpPr>
            <a:spLocks noGrp="1"/>
          </p:cNvSpPr>
          <p:nvPr>
            <p:ph type="ftr" idx="11"/>
          </p:nvPr>
        </p:nvSpPr>
        <p:spPr/>
        <p:txBody>
          <a:bodyPr/>
          <a:lstStyle/>
          <a:p>
            <a:pPr>
              <a:defRPr/>
            </a:pPr>
            <a:r>
              <a:rPr lang="en-US" dirty="0" smtClean="0"/>
              <a:t>Copyright © 2014 John Wiley &amp; Sons, Inc. All rights reserved.</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5" name="Rectangle 4"/>
          <p:cNvSpPr>
            <a:spLocks noChangeAspect="1"/>
          </p:cNvSpPr>
          <p:nvPr/>
        </p:nvSpPr>
        <p:spPr>
          <a:xfrm>
            <a:off x="440391" y="2218509"/>
            <a:ext cx="5070254" cy="2585323"/>
          </a:xfrm>
          <a:prstGeom prst="rect">
            <a:avLst/>
          </a:prstGeom>
        </p:spPr>
        <p:txBody>
          <a:bodyPr wrap="square">
            <a:spAutoFit/>
          </a:bodyPr>
          <a:lstStyle/>
          <a:p>
            <a:pPr marL="285750" indent="-285750">
              <a:buFont typeface="Arial" pitchFamily="34" charset="0"/>
              <a:buChar char="•"/>
            </a:pPr>
            <a:r>
              <a:rPr lang="en-US" dirty="0" smtClean="0"/>
              <a:t>The electrostatic force vector acting on a charged particle due to a second charged particle is either directly toward the second particle (opposite signs of charge) or directly away from it (same sign of charge).</a:t>
            </a:r>
          </a:p>
          <a:p>
            <a:endParaRPr lang="en-US" dirty="0" smtClean="0"/>
          </a:p>
          <a:p>
            <a:pPr marL="285750" indent="-285750">
              <a:buFont typeface="Arial" pitchFamily="34" charset="0"/>
              <a:buChar char="•"/>
            </a:pPr>
            <a:r>
              <a:rPr lang="en-US" dirty="0" smtClean="0"/>
              <a:t>If multiple electrostatic forces act on a particle, the net force is the vector sum (not scalar sum) of the individual forces.</a:t>
            </a:r>
          </a:p>
        </p:txBody>
      </p:sp>
      <p:pic>
        <p:nvPicPr>
          <p:cNvPr id="8" name="Picture 7"/>
          <p:cNvPicPr>
            <a:picLocks noChangeAspect="1"/>
          </p:cNvPicPr>
          <p:nvPr/>
        </p:nvPicPr>
        <p:blipFill>
          <a:blip r:embed="rId3"/>
          <a:stretch>
            <a:fillRect/>
          </a:stretch>
        </p:blipFill>
        <p:spPr>
          <a:xfrm>
            <a:off x="5964984" y="1434622"/>
            <a:ext cx="2484378" cy="3525520"/>
          </a:xfrm>
          <a:prstGeom prst="rect">
            <a:avLst/>
          </a:prstGeom>
        </p:spPr>
      </p:pic>
      <p:sp>
        <p:nvSpPr>
          <p:cNvPr id="9" name="Text Box 4"/>
          <p:cNvSpPr txBox="1">
            <a:spLocks noChangeArrowheads="1"/>
          </p:cNvSpPr>
          <p:nvPr/>
        </p:nvSpPr>
        <p:spPr bwMode="auto">
          <a:xfrm>
            <a:off x="414721" y="1327819"/>
            <a:ext cx="4785902" cy="479571"/>
          </a:xfrm>
          <a:prstGeom prst="rect">
            <a:avLst/>
          </a:prstGeom>
          <a:noFill/>
          <a:ln w="9525">
            <a:noFill/>
            <a:round/>
            <a:headEnd/>
            <a:tailEnd/>
          </a:ln>
        </p:spPr>
        <p:txBody>
          <a:bodyPr lIns="81639" tIns="60086" rIns="81639" bIns="40820">
            <a:prstTxWarp prst="textNoShape">
              <a:avLst/>
            </a:prstTxWarp>
          </a:bodyP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smtClean="0">
                <a:solidFill>
                  <a:srgbClr val="34566E"/>
                </a:solidFill>
              </a:rPr>
              <a:t>Coulomb’s Law</a:t>
            </a:r>
            <a:endParaRPr lang="en-US" sz="2900" b="1" dirty="0">
              <a:solidFill>
                <a:srgbClr val="34566E"/>
              </a:solidFill>
            </a:endParaRPr>
          </a:p>
        </p:txBody>
      </p:sp>
      <p:sp>
        <p:nvSpPr>
          <p:cNvPr id="10" name="Rectangle 9"/>
          <p:cNvSpPr/>
          <p:nvPr/>
        </p:nvSpPr>
        <p:spPr>
          <a:xfrm>
            <a:off x="5390496" y="4959557"/>
            <a:ext cx="3633355" cy="1569660"/>
          </a:xfrm>
          <a:prstGeom prst="rect">
            <a:avLst/>
          </a:prstGeom>
        </p:spPr>
        <p:txBody>
          <a:bodyPr wrap="square">
            <a:spAutoFit/>
          </a:bodyPr>
          <a:lstStyle/>
          <a:p>
            <a:r>
              <a:rPr lang="en-US" sz="1600" dirty="0" smtClean="0"/>
              <a:t>Two charged particles repel each other if they have the same sign of charge, either (a) both positive or (</a:t>
            </a:r>
            <a:r>
              <a:rPr lang="en-US" sz="1600" dirty="0" err="1" smtClean="0"/>
              <a:t>b</a:t>
            </a:r>
            <a:r>
              <a:rPr lang="en-US" sz="1600" dirty="0" smtClean="0"/>
              <a:t>) both negative. (c) They attract each other if they have opposite signs of charge.</a:t>
            </a:r>
            <a:endParaRPr lang="en-US" sz="1600" dirty="0"/>
          </a:p>
        </p:txBody>
      </p:sp>
      <p:sp>
        <p:nvSpPr>
          <p:cNvPr id="7" name="Footer Placeholder 6"/>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5" name="Rectangle 4"/>
          <p:cNvSpPr/>
          <p:nvPr/>
        </p:nvSpPr>
        <p:spPr>
          <a:xfrm>
            <a:off x="440390" y="1384531"/>
            <a:ext cx="8484771" cy="1477328"/>
          </a:xfrm>
          <a:prstGeom prst="rect">
            <a:avLst/>
          </a:prstGeom>
        </p:spPr>
        <p:txBody>
          <a:bodyPr wrap="square">
            <a:spAutoFit/>
          </a:bodyPr>
          <a:lstStyle/>
          <a:p>
            <a:r>
              <a:rPr lang="en-US" b="1" dirty="0" smtClean="0"/>
              <a:t>Multiple Forces: </a:t>
            </a:r>
            <a:r>
              <a:rPr lang="en-US" dirty="0" smtClean="0"/>
              <a:t>If multiple electrostatic forces act on a particle, the net force is the vector sum (not scalar sum) of the individual forces.</a:t>
            </a:r>
          </a:p>
          <a:p>
            <a:endParaRPr lang="en-US" dirty="0" smtClean="0"/>
          </a:p>
          <a:p>
            <a:endParaRPr lang="en-US" b="1" dirty="0" smtClean="0"/>
          </a:p>
          <a:p>
            <a:r>
              <a:rPr lang="en-US" b="1" dirty="0" smtClean="0"/>
              <a:t>Shell Theories: </a:t>
            </a:r>
            <a:r>
              <a:rPr lang="en-US" dirty="0" smtClean="0"/>
              <a:t>There are two shell theories for electrostatic force</a:t>
            </a:r>
          </a:p>
        </p:txBody>
      </p:sp>
      <p:pic>
        <p:nvPicPr>
          <p:cNvPr id="7" name="Picture 6"/>
          <p:cNvPicPr>
            <a:picLocks noChangeAspect="1"/>
          </p:cNvPicPr>
          <p:nvPr/>
        </p:nvPicPr>
        <p:blipFill>
          <a:blip r:embed="rId3"/>
          <a:stretch>
            <a:fillRect/>
          </a:stretch>
        </p:blipFill>
        <p:spPr>
          <a:xfrm>
            <a:off x="1913865" y="2117727"/>
            <a:ext cx="4525715" cy="391112"/>
          </a:xfrm>
          <a:prstGeom prst="rect">
            <a:avLst/>
          </a:prstGeom>
        </p:spPr>
      </p:pic>
      <p:pic>
        <p:nvPicPr>
          <p:cNvPr id="11" name="Picture 10"/>
          <p:cNvPicPr>
            <a:picLocks noChangeAspect="1"/>
          </p:cNvPicPr>
          <p:nvPr/>
        </p:nvPicPr>
        <p:blipFill>
          <a:blip r:embed="rId4"/>
          <a:stretch>
            <a:fillRect/>
          </a:stretch>
        </p:blipFill>
        <p:spPr>
          <a:xfrm>
            <a:off x="1317408" y="2870370"/>
            <a:ext cx="5811520" cy="1574800"/>
          </a:xfrm>
          <a:prstGeom prst="rect">
            <a:avLst/>
          </a:prstGeom>
        </p:spPr>
      </p:pic>
      <p:pic>
        <p:nvPicPr>
          <p:cNvPr id="12" name="Picture 11"/>
          <p:cNvPicPr>
            <a:picLocks noChangeAspect="1"/>
          </p:cNvPicPr>
          <p:nvPr/>
        </p:nvPicPr>
        <p:blipFill>
          <a:blip r:embed="rId5"/>
          <a:stretch>
            <a:fillRect/>
          </a:stretch>
        </p:blipFill>
        <p:spPr>
          <a:xfrm>
            <a:off x="1351736" y="4479831"/>
            <a:ext cx="5750560" cy="1280160"/>
          </a:xfrm>
          <a:prstGeom prst="rect">
            <a:avLst/>
          </a:prstGeom>
        </p:spPr>
      </p:pic>
      <p:sp>
        <p:nvSpPr>
          <p:cNvPr id="13" name="TextBox 12"/>
          <p:cNvSpPr txBox="1"/>
          <p:nvPr/>
        </p:nvSpPr>
        <p:spPr>
          <a:xfrm>
            <a:off x="2308637" y="5759991"/>
            <a:ext cx="4089581" cy="830997"/>
          </a:xfrm>
          <a:prstGeom prst="rect">
            <a:avLst/>
          </a:prstGeom>
          <a:noFill/>
        </p:spPr>
        <p:txBody>
          <a:bodyPr wrap="none" rtlCol="0">
            <a:spAutoFit/>
          </a:bodyPr>
          <a:lstStyle/>
          <a:p>
            <a:r>
              <a:rPr lang="en-US" sz="1600" dirty="0" smtClean="0"/>
              <a:t>Answer: (a) left towards the electron</a:t>
            </a:r>
          </a:p>
          <a:p>
            <a:r>
              <a:rPr lang="en-US" sz="1600" dirty="0" smtClean="0"/>
              <a:t>	      (b) left away from the other proton</a:t>
            </a:r>
          </a:p>
          <a:p>
            <a:r>
              <a:rPr lang="en-US" sz="1600" dirty="0" smtClean="0"/>
              <a:t>	      (c) left</a:t>
            </a:r>
            <a:endParaRPr lang="en-US" sz="1600" dirty="0"/>
          </a:p>
        </p:txBody>
      </p:sp>
      <p:sp>
        <p:nvSpPr>
          <p:cNvPr id="8" name="Footer Placeholder 7"/>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21-2</a:t>
            </a:r>
            <a:r>
              <a:rPr lang="en-US" sz="2700" dirty="0" smtClean="0">
                <a:solidFill>
                  <a:schemeClr val="bg1"/>
                </a:solidFill>
                <a:ea typeface="Calibri" pitchFamily="1" charset="0"/>
                <a:cs typeface="Calibri" pitchFamily="1" charset="0"/>
              </a:rPr>
              <a:t>  Charge is Quantized</a:t>
            </a:r>
            <a:endParaRPr lang="en-US" sz="2700" dirty="0">
              <a:solidFill>
                <a:schemeClr val="bg1"/>
              </a:solidFill>
              <a:ea typeface="Calibri" pitchFamily="1" charset="0"/>
              <a:cs typeface="Calibri" pitchFamily="1" charset="0"/>
            </a:endParaRPr>
          </a:p>
        </p:txBody>
      </p:sp>
      <p:sp>
        <p:nvSpPr>
          <p:cNvPr id="10243" name="Rectangle 2"/>
          <p:cNvSpPr>
            <a:spLocks noGrp="1" noChangeArrowheads="1"/>
          </p:cNvSpPr>
          <p:nvPr>
            <p:ph sz="half" idx="1"/>
          </p:nvPr>
        </p:nvSpPr>
        <p:spPr>
          <a:xfrm>
            <a:off x="345070" y="2011167"/>
            <a:ext cx="4194038" cy="4222523"/>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200" b="1" dirty="0" smtClean="0"/>
              <a:t>21.19</a:t>
            </a:r>
            <a:r>
              <a:rPr lang="en-US" sz="2200" dirty="0" smtClean="0"/>
              <a:t> Identify the elementary charge.</a:t>
            </a:r>
          </a:p>
        </p:txBody>
      </p:sp>
      <p:sp>
        <p:nvSpPr>
          <p:cNvPr id="10244" name="Rectangle 3"/>
          <p:cNvSpPr>
            <a:spLocks noGrp="1" noChangeArrowheads="1"/>
          </p:cNvSpPr>
          <p:nvPr>
            <p:ph sz="half" idx="2"/>
          </p:nvPr>
        </p:nvSpPr>
        <p:spPr>
          <a:xfrm>
            <a:off x="4650518" y="2011167"/>
            <a:ext cx="4284010" cy="2458915"/>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200" b="1" dirty="0" smtClean="0"/>
              <a:t>21.20 </a:t>
            </a:r>
            <a:r>
              <a:rPr lang="en-US" sz="2200" dirty="0" smtClean="0"/>
              <a:t>Identify that the charge of a particle or object must be a positive or negative integer times the elementary charge.</a:t>
            </a:r>
          </a:p>
        </p:txBody>
      </p:sp>
      <p:sp>
        <p:nvSpPr>
          <p:cNvPr id="10245" name="Text Box 4"/>
          <p:cNvSpPr txBox="1">
            <a:spLocks noChangeArrowheads="1"/>
          </p:cNvSpPr>
          <p:nvPr/>
        </p:nvSpPr>
        <p:spPr bwMode="auto">
          <a:xfrm>
            <a:off x="414720" y="1327819"/>
            <a:ext cx="8294400" cy="479571"/>
          </a:xfrm>
          <a:prstGeom prst="rect">
            <a:avLst/>
          </a:prstGeom>
          <a:noFill/>
          <a:ln w="9525">
            <a:noFill/>
            <a:round/>
            <a:headEnd/>
            <a:tailEnd/>
          </a:ln>
        </p:spPr>
        <p:txBody>
          <a:bodyPr lIns="81639" tIns="60086" rIns="81639" bIns="40820">
            <a:prstTxWarp prst="textNoShape">
              <a:avLst/>
            </a:prstTxWarp>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34566E"/>
                </a:solidFill>
              </a:rPr>
              <a:t>Learning Objectives</a:t>
            </a:r>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21-2</a:t>
            </a:r>
            <a:r>
              <a:rPr lang="en-US" sz="2700" dirty="0" smtClean="0">
                <a:solidFill>
                  <a:schemeClr val="bg1"/>
                </a:solidFill>
                <a:ea typeface="Calibri" pitchFamily="1" charset="0"/>
                <a:cs typeface="Calibri" pitchFamily="1" charset="0"/>
              </a:rPr>
              <a:t>  Charge is Quantized</a:t>
            </a:r>
            <a:endParaRPr lang="en-US" sz="2700" dirty="0">
              <a:solidFill>
                <a:schemeClr val="bg1"/>
              </a:solidFill>
              <a:ea typeface="Calibri" pitchFamily="1" charset="0"/>
              <a:cs typeface="Calibri" pitchFamily="1" charset="0"/>
            </a:endParaRPr>
          </a:p>
        </p:txBody>
      </p:sp>
      <p:sp>
        <p:nvSpPr>
          <p:cNvPr id="8" name="Rectangle 7"/>
          <p:cNvSpPr/>
          <p:nvPr/>
        </p:nvSpPr>
        <p:spPr>
          <a:xfrm>
            <a:off x="243510" y="1372887"/>
            <a:ext cx="8659616" cy="2585323"/>
          </a:xfrm>
          <a:prstGeom prst="rect">
            <a:avLst/>
          </a:prstGeom>
        </p:spPr>
        <p:txBody>
          <a:bodyPr wrap="square">
            <a:spAutoFit/>
          </a:bodyPr>
          <a:lstStyle/>
          <a:p>
            <a:pPr marL="285750" indent="-285750">
              <a:buFont typeface="Arial" pitchFamily="34" charset="0"/>
              <a:buChar char="•"/>
            </a:pPr>
            <a:r>
              <a:rPr lang="en-US" dirty="0" smtClean="0"/>
              <a:t>Electric charge is quantized (restricted to certain values).</a:t>
            </a:r>
          </a:p>
          <a:p>
            <a:endParaRPr lang="en-US" dirty="0" smtClean="0"/>
          </a:p>
          <a:p>
            <a:pPr marL="285750" indent="-285750">
              <a:buFont typeface="Arial" pitchFamily="34" charset="0"/>
              <a:buChar char="•"/>
            </a:pPr>
            <a:r>
              <a:rPr lang="en-US" dirty="0" smtClean="0"/>
              <a:t>The charge of a particle can be written as ne, where </a:t>
            </a:r>
            <a:r>
              <a:rPr lang="en-US" i="1" dirty="0" smtClean="0"/>
              <a:t>n </a:t>
            </a:r>
            <a:r>
              <a:rPr lang="en-US" dirty="0" smtClean="0"/>
              <a:t>is a positive or negative integer and </a:t>
            </a:r>
            <a:r>
              <a:rPr lang="en-US" i="1" dirty="0" smtClean="0"/>
              <a:t>e </a:t>
            </a:r>
            <a:r>
              <a:rPr lang="en-US" dirty="0" smtClean="0"/>
              <a:t>is the elementary charge. Any positive or negative charge </a:t>
            </a:r>
            <a:r>
              <a:rPr lang="en-US" i="1" dirty="0" err="1" smtClean="0"/>
              <a:t>q</a:t>
            </a:r>
            <a:r>
              <a:rPr lang="en-US" i="1" dirty="0" smtClean="0"/>
              <a:t> </a:t>
            </a:r>
            <a:r>
              <a:rPr lang="en-US" dirty="0" smtClean="0"/>
              <a:t>that can be detected can be written as</a:t>
            </a:r>
          </a:p>
          <a:p>
            <a:endParaRPr lang="en-US" dirty="0" smtClean="0"/>
          </a:p>
          <a:p>
            <a:endParaRPr lang="en-US" dirty="0" smtClean="0"/>
          </a:p>
          <a:p>
            <a:r>
              <a:rPr lang="en-US" dirty="0" smtClean="0"/>
              <a:t>in which </a:t>
            </a:r>
            <a:r>
              <a:rPr lang="en-US" i="1" dirty="0" smtClean="0"/>
              <a:t>e</a:t>
            </a:r>
            <a:r>
              <a:rPr lang="en-US" dirty="0" smtClean="0"/>
              <a:t>, the elementary charge, has the approximate value</a:t>
            </a:r>
          </a:p>
          <a:p>
            <a:endParaRPr lang="en-US" dirty="0"/>
          </a:p>
        </p:txBody>
      </p:sp>
      <p:pic>
        <p:nvPicPr>
          <p:cNvPr id="9" name="Picture 8"/>
          <p:cNvPicPr>
            <a:picLocks noChangeAspect="1"/>
          </p:cNvPicPr>
          <p:nvPr/>
        </p:nvPicPr>
        <p:blipFill>
          <a:blip r:embed="rId3"/>
          <a:stretch>
            <a:fillRect/>
          </a:stretch>
        </p:blipFill>
        <p:spPr>
          <a:xfrm>
            <a:off x="2488636" y="2945024"/>
            <a:ext cx="3457480" cy="391941"/>
          </a:xfrm>
          <a:prstGeom prst="rect">
            <a:avLst/>
          </a:prstGeom>
        </p:spPr>
      </p:pic>
      <p:pic>
        <p:nvPicPr>
          <p:cNvPr id="10" name="Picture 9"/>
          <p:cNvPicPr>
            <a:picLocks noChangeAspect="1"/>
          </p:cNvPicPr>
          <p:nvPr/>
        </p:nvPicPr>
        <p:blipFill>
          <a:blip r:embed="rId4"/>
          <a:stretch>
            <a:fillRect/>
          </a:stretch>
        </p:blipFill>
        <p:spPr>
          <a:xfrm>
            <a:off x="3482010" y="3743338"/>
            <a:ext cx="2081270" cy="335238"/>
          </a:xfrm>
          <a:prstGeom prst="rect">
            <a:avLst/>
          </a:prstGeom>
        </p:spPr>
      </p:pic>
      <p:pic>
        <p:nvPicPr>
          <p:cNvPr id="11" name="Picture 10"/>
          <p:cNvPicPr>
            <a:picLocks noChangeAspect="1"/>
          </p:cNvPicPr>
          <p:nvPr/>
        </p:nvPicPr>
        <p:blipFill>
          <a:blip r:embed="rId5"/>
          <a:stretch>
            <a:fillRect/>
          </a:stretch>
        </p:blipFill>
        <p:spPr>
          <a:xfrm>
            <a:off x="2752733" y="4167587"/>
            <a:ext cx="3638534" cy="2365190"/>
          </a:xfrm>
          <a:prstGeom prst="rect">
            <a:avLst/>
          </a:prstGeom>
        </p:spPr>
      </p:pic>
      <p:sp>
        <p:nvSpPr>
          <p:cNvPr id="7" name="Footer Placeholder 6"/>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21-2</a:t>
            </a:r>
            <a:r>
              <a:rPr lang="en-US" sz="2700" dirty="0" smtClean="0">
                <a:solidFill>
                  <a:schemeClr val="bg1"/>
                </a:solidFill>
                <a:ea typeface="Calibri" pitchFamily="1" charset="0"/>
                <a:cs typeface="Calibri" pitchFamily="1" charset="0"/>
              </a:rPr>
              <a:t>  Charge is Quantized</a:t>
            </a:r>
            <a:endParaRPr lang="en-US" sz="2700" dirty="0">
              <a:solidFill>
                <a:schemeClr val="bg1"/>
              </a:solidFill>
              <a:ea typeface="Calibri" pitchFamily="1" charset="0"/>
              <a:cs typeface="Calibri" pitchFamily="1" charset="0"/>
            </a:endParaRPr>
          </a:p>
        </p:txBody>
      </p:sp>
      <p:sp>
        <p:nvSpPr>
          <p:cNvPr id="8" name="Rectangle 7"/>
          <p:cNvSpPr/>
          <p:nvPr/>
        </p:nvSpPr>
        <p:spPr>
          <a:xfrm>
            <a:off x="882650" y="1904881"/>
            <a:ext cx="7480188" cy="1477328"/>
          </a:xfrm>
          <a:prstGeom prst="rect">
            <a:avLst/>
          </a:prstGeom>
        </p:spPr>
        <p:txBody>
          <a:bodyPr wrap="square">
            <a:spAutoFit/>
          </a:bodyPr>
          <a:lstStyle/>
          <a:p>
            <a:r>
              <a:rPr lang="en-US" dirty="0" smtClean="0"/>
              <a:t>When a physical quantity such as charge can have only discrete values rather than any value, we say that the quantity is </a:t>
            </a:r>
            <a:r>
              <a:rPr lang="en-US" b="1" dirty="0" smtClean="0"/>
              <a:t>quantized</a:t>
            </a:r>
            <a:r>
              <a:rPr lang="en-US" dirty="0" smtClean="0"/>
              <a:t>. It is possible, for example, to find a particle that has no charge at all or a charge of </a:t>
            </a:r>
            <a:r>
              <a:rPr lang="en-US" i="1" dirty="0" smtClean="0"/>
              <a:t>+10e</a:t>
            </a:r>
            <a:r>
              <a:rPr lang="en-US" dirty="0" smtClean="0"/>
              <a:t> or </a:t>
            </a:r>
            <a:r>
              <a:rPr lang="en-US" i="1" dirty="0" smtClean="0"/>
              <a:t>-6e</a:t>
            </a:r>
            <a:r>
              <a:rPr lang="en-US" dirty="0" smtClean="0"/>
              <a:t>, but not a particle with a charge of, say, </a:t>
            </a:r>
            <a:r>
              <a:rPr lang="en-US" i="1" dirty="0" smtClean="0"/>
              <a:t>3.57e</a:t>
            </a:r>
            <a:r>
              <a:rPr lang="en-US" dirty="0" smtClean="0"/>
              <a:t>.</a:t>
            </a:r>
          </a:p>
          <a:p>
            <a:endParaRPr lang="en-US" dirty="0"/>
          </a:p>
        </p:txBody>
      </p:sp>
      <p:pic>
        <p:nvPicPr>
          <p:cNvPr id="7" name="Picture 6"/>
          <p:cNvPicPr>
            <a:picLocks noChangeAspect="1"/>
          </p:cNvPicPr>
          <p:nvPr/>
        </p:nvPicPr>
        <p:blipFill>
          <a:blip r:embed="rId3"/>
          <a:stretch>
            <a:fillRect/>
          </a:stretch>
        </p:blipFill>
        <p:spPr>
          <a:xfrm>
            <a:off x="1483382" y="3463444"/>
            <a:ext cx="5902960" cy="1270000"/>
          </a:xfrm>
          <a:prstGeom prst="rect">
            <a:avLst/>
          </a:prstGeom>
        </p:spPr>
      </p:pic>
      <p:sp>
        <p:nvSpPr>
          <p:cNvPr id="12" name="TextBox 11"/>
          <p:cNvSpPr txBox="1"/>
          <p:nvPr/>
        </p:nvSpPr>
        <p:spPr>
          <a:xfrm>
            <a:off x="3484246" y="4733444"/>
            <a:ext cx="1544012" cy="369332"/>
          </a:xfrm>
          <a:prstGeom prst="rect">
            <a:avLst/>
          </a:prstGeom>
          <a:noFill/>
        </p:spPr>
        <p:txBody>
          <a:bodyPr wrap="none" rtlCol="0">
            <a:spAutoFit/>
          </a:bodyPr>
          <a:lstStyle/>
          <a:p>
            <a:r>
              <a:rPr lang="en-US" dirty="0" smtClean="0"/>
              <a:t>Answer: </a:t>
            </a:r>
            <a:r>
              <a:rPr lang="en-US" i="1" dirty="0" smtClean="0"/>
              <a:t>-15e</a:t>
            </a:r>
            <a:endParaRPr lang="en-US" i="1" dirty="0"/>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21-3</a:t>
            </a:r>
            <a:r>
              <a:rPr lang="en-US" sz="2700" dirty="0" smtClean="0">
                <a:solidFill>
                  <a:schemeClr val="bg1"/>
                </a:solidFill>
                <a:ea typeface="Calibri" pitchFamily="1" charset="0"/>
                <a:cs typeface="Calibri" pitchFamily="1" charset="0"/>
              </a:rPr>
              <a:t>  Charge is Conserved</a:t>
            </a:r>
            <a:endParaRPr lang="en-US" sz="2700" dirty="0">
              <a:solidFill>
                <a:schemeClr val="bg1"/>
              </a:solidFill>
              <a:ea typeface="Calibri" pitchFamily="1" charset="0"/>
              <a:cs typeface="Calibri" pitchFamily="1" charset="0"/>
            </a:endParaRPr>
          </a:p>
        </p:txBody>
      </p:sp>
      <p:sp>
        <p:nvSpPr>
          <p:cNvPr id="10243" name="Rectangle 2"/>
          <p:cNvSpPr>
            <a:spLocks noGrp="1" noChangeArrowheads="1"/>
          </p:cNvSpPr>
          <p:nvPr>
            <p:ph sz="half" idx="1"/>
          </p:nvPr>
        </p:nvSpPr>
        <p:spPr>
          <a:xfrm>
            <a:off x="345070" y="2011167"/>
            <a:ext cx="4108964" cy="4222523"/>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200" b="1" dirty="0" smtClean="0"/>
              <a:t>21.21 </a:t>
            </a:r>
            <a:r>
              <a:rPr lang="en-US" sz="2200" dirty="0" smtClean="0"/>
              <a:t>Identify that in any isolated physical process, the net charge cannot change (the net charge is always conserved).</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200" b="1" dirty="0" smtClean="0"/>
              <a:t>21.22 </a:t>
            </a:r>
            <a:r>
              <a:rPr lang="en-US" sz="2200" dirty="0" smtClean="0"/>
              <a:t>Identify an annihilation process of particles and a pair production of particles.</a:t>
            </a:r>
          </a:p>
        </p:txBody>
      </p:sp>
      <p:sp>
        <p:nvSpPr>
          <p:cNvPr id="10244" name="Rectangle 3"/>
          <p:cNvSpPr>
            <a:spLocks noGrp="1" noChangeArrowheads="1"/>
          </p:cNvSpPr>
          <p:nvPr>
            <p:ph sz="half" idx="2"/>
          </p:nvPr>
        </p:nvSpPr>
        <p:spPr>
          <a:xfrm>
            <a:off x="4650518" y="2011167"/>
            <a:ext cx="4151712" cy="2458915"/>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200" b="1" dirty="0" smtClean="0"/>
              <a:t>21.23</a:t>
            </a:r>
            <a:r>
              <a:rPr lang="en-US" sz="2200" dirty="0" smtClean="0"/>
              <a:t> Identify mass number and atomic number in terms of the number of protons, neutrons, and electrons.</a:t>
            </a:r>
          </a:p>
        </p:txBody>
      </p:sp>
      <p:sp>
        <p:nvSpPr>
          <p:cNvPr id="10245" name="Text Box 4"/>
          <p:cNvSpPr txBox="1">
            <a:spLocks noChangeArrowheads="1"/>
          </p:cNvSpPr>
          <p:nvPr/>
        </p:nvSpPr>
        <p:spPr bwMode="auto">
          <a:xfrm>
            <a:off x="414720" y="1327819"/>
            <a:ext cx="8294400" cy="479571"/>
          </a:xfrm>
          <a:prstGeom prst="rect">
            <a:avLst/>
          </a:prstGeom>
          <a:noFill/>
          <a:ln w="9525">
            <a:noFill/>
            <a:round/>
            <a:headEnd/>
            <a:tailEnd/>
          </a:ln>
        </p:spPr>
        <p:txBody>
          <a:bodyPr lIns="81639" tIns="60086" rIns="81639" bIns="40820">
            <a:prstTxWarp prst="textNoShape">
              <a:avLst/>
            </a:prstTxWarp>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34566E"/>
                </a:solidFill>
              </a:rPr>
              <a:t>Learning Objectives</a:t>
            </a:r>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21-3</a:t>
            </a:r>
            <a:r>
              <a:rPr lang="en-US" sz="2700" dirty="0" smtClean="0">
                <a:solidFill>
                  <a:schemeClr val="bg1"/>
                </a:solidFill>
                <a:ea typeface="Calibri" pitchFamily="1" charset="0"/>
                <a:cs typeface="Calibri" pitchFamily="1" charset="0"/>
              </a:rPr>
              <a:t>  Charge is Conserved</a:t>
            </a:r>
            <a:endParaRPr lang="en-US" sz="2700" dirty="0">
              <a:solidFill>
                <a:schemeClr val="bg1"/>
              </a:solidFill>
              <a:ea typeface="Calibri" pitchFamily="1" charset="0"/>
              <a:cs typeface="Calibri" pitchFamily="1" charset="0"/>
            </a:endParaRPr>
          </a:p>
        </p:txBody>
      </p:sp>
      <p:sp>
        <p:nvSpPr>
          <p:cNvPr id="8" name="Rectangle 7"/>
          <p:cNvSpPr/>
          <p:nvPr/>
        </p:nvSpPr>
        <p:spPr>
          <a:xfrm>
            <a:off x="456481" y="1708345"/>
            <a:ext cx="6220227" cy="2862322"/>
          </a:xfrm>
          <a:prstGeom prst="rect">
            <a:avLst/>
          </a:prstGeom>
        </p:spPr>
        <p:txBody>
          <a:bodyPr wrap="square">
            <a:spAutoFit/>
          </a:bodyPr>
          <a:lstStyle/>
          <a:p>
            <a:r>
              <a:rPr lang="en-US" dirty="0" smtClean="0"/>
              <a:t>The net electric charge of any isolated system is always conserved. </a:t>
            </a:r>
          </a:p>
          <a:p>
            <a:endParaRPr lang="en-US" dirty="0" smtClean="0"/>
          </a:p>
          <a:p>
            <a:r>
              <a:rPr lang="en-US" dirty="0" smtClean="0"/>
              <a:t>If two charged particles undergo an annihilation process, they have equal and opposite signs of charge.</a:t>
            </a:r>
          </a:p>
          <a:p>
            <a:endParaRPr lang="en-US" dirty="0" smtClean="0"/>
          </a:p>
          <a:p>
            <a:endParaRPr lang="en-US" dirty="0" smtClean="0"/>
          </a:p>
          <a:p>
            <a:r>
              <a:rPr lang="en-US" dirty="0" smtClean="0"/>
              <a:t>If two charged particles appear as a result of a pair production process, they have equal and opposite signs of charge.</a:t>
            </a:r>
          </a:p>
        </p:txBody>
      </p:sp>
      <p:pic>
        <p:nvPicPr>
          <p:cNvPr id="9" name="Picture 8"/>
          <p:cNvPicPr>
            <a:picLocks noChangeAspect="1"/>
          </p:cNvPicPr>
          <p:nvPr/>
        </p:nvPicPr>
        <p:blipFill>
          <a:blip r:embed="rId3"/>
          <a:stretch>
            <a:fillRect/>
          </a:stretch>
        </p:blipFill>
        <p:spPr>
          <a:xfrm>
            <a:off x="2466158" y="3209143"/>
            <a:ext cx="1432560" cy="355600"/>
          </a:xfrm>
          <a:prstGeom prst="rect">
            <a:avLst/>
          </a:prstGeom>
        </p:spPr>
      </p:pic>
      <p:pic>
        <p:nvPicPr>
          <p:cNvPr id="10" name="Picture 9"/>
          <p:cNvPicPr>
            <a:picLocks noChangeAspect="1"/>
          </p:cNvPicPr>
          <p:nvPr/>
        </p:nvPicPr>
        <p:blipFill>
          <a:blip r:embed="rId4"/>
          <a:stretch>
            <a:fillRect/>
          </a:stretch>
        </p:blipFill>
        <p:spPr>
          <a:xfrm>
            <a:off x="2689290" y="4570667"/>
            <a:ext cx="1137920" cy="274320"/>
          </a:xfrm>
          <a:prstGeom prst="rect">
            <a:avLst/>
          </a:prstGeom>
        </p:spPr>
      </p:pic>
      <p:pic>
        <p:nvPicPr>
          <p:cNvPr id="13" name="Picture 12"/>
          <p:cNvPicPr>
            <a:picLocks noChangeAspect="1"/>
          </p:cNvPicPr>
          <p:nvPr/>
        </p:nvPicPr>
        <p:blipFill>
          <a:blip r:embed="rId5"/>
          <a:stretch>
            <a:fillRect/>
          </a:stretch>
        </p:blipFill>
        <p:spPr>
          <a:xfrm>
            <a:off x="6676708" y="1318860"/>
            <a:ext cx="1887386" cy="3945218"/>
          </a:xfrm>
          <a:prstGeom prst="rect">
            <a:avLst/>
          </a:prstGeom>
        </p:spPr>
      </p:pic>
      <p:sp>
        <p:nvSpPr>
          <p:cNvPr id="14" name="Rectangle 13"/>
          <p:cNvSpPr/>
          <p:nvPr/>
        </p:nvSpPr>
        <p:spPr>
          <a:xfrm>
            <a:off x="404989" y="5269602"/>
            <a:ext cx="8279652" cy="1077218"/>
          </a:xfrm>
          <a:prstGeom prst="rect">
            <a:avLst/>
          </a:prstGeom>
        </p:spPr>
        <p:txBody>
          <a:bodyPr wrap="square">
            <a:spAutoFit/>
          </a:bodyPr>
          <a:lstStyle/>
          <a:p>
            <a:r>
              <a:rPr lang="en-US" sz="1600" dirty="0" smtClean="0"/>
              <a:t>A photograph of trails of bubbles left in a bubble chamber by an electron and a positron. The pair of particles was produced by a gamma ray that entered the chamber directly from the bottom. Being electrically neutral, the gamma ray did not generate a telltale trail of bubbles along its path, as the electron and positron did.</a:t>
            </a:r>
            <a:endParaRPr lang="en-US" sz="1600" dirty="0"/>
          </a:p>
        </p:txBody>
      </p:sp>
      <p:sp>
        <p:nvSpPr>
          <p:cNvPr id="11" name="Footer Placeholder 10"/>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a:t>
            </a:r>
            <a:r>
              <a:rPr lang="en-US" sz="2700" dirty="0" smtClean="0">
                <a:solidFill>
                  <a:schemeClr val="bg1"/>
                </a:solidFill>
                <a:ea typeface="Calibri" pitchFamily="1" charset="0"/>
                <a:cs typeface="Calibri" pitchFamily="1" charset="0"/>
              </a:rPr>
              <a:t>  Summary</a:t>
            </a:r>
            <a:endParaRPr lang="en-US" sz="2700" dirty="0">
              <a:solidFill>
                <a:schemeClr val="bg1"/>
              </a:solidFill>
              <a:ea typeface="Calibri" pitchFamily="1" charset="0"/>
              <a:cs typeface="Calibri" pitchFamily="1" charset="0"/>
            </a:endParaRPr>
          </a:p>
        </p:txBody>
      </p:sp>
      <p:sp>
        <p:nvSpPr>
          <p:cNvPr id="10" name="Rectangle 9"/>
          <p:cNvSpPr/>
          <p:nvPr/>
        </p:nvSpPr>
        <p:spPr>
          <a:xfrm>
            <a:off x="456480" y="1544496"/>
            <a:ext cx="4023265" cy="1785104"/>
          </a:xfrm>
          <a:prstGeom prst="rect">
            <a:avLst/>
          </a:prstGeom>
        </p:spPr>
        <p:txBody>
          <a:bodyPr wrap="square">
            <a:spAutoFit/>
          </a:bodyPr>
          <a:lstStyle/>
          <a:p>
            <a:r>
              <a:rPr lang="en-US" sz="2000" b="1" dirty="0" smtClean="0"/>
              <a:t>Electric Charge</a:t>
            </a:r>
          </a:p>
          <a:p>
            <a:pPr marL="182880" indent="-182880">
              <a:buFont typeface="Arial"/>
              <a:buChar char="•"/>
            </a:pPr>
            <a:r>
              <a:rPr lang="en-US" dirty="0" smtClean="0"/>
              <a:t>The strength of a particle’s electrical interaction with objects around it depends on its electric charge, which can be either positive or negative.</a:t>
            </a:r>
          </a:p>
        </p:txBody>
      </p:sp>
      <p:sp>
        <p:nvSpPr>
          <p:cNvPr id="13" name="Rectangle 12"/>
          <p:cNvSpPr/>
          <p:nvPr/>
        </p:nvSpPr>
        <p:spPr>
          <a:xfrm>
            <a:off x="456480" y="3437323"/>
            <a:ext cx="4023265" cy="2339102"/>
          </a:xfrm>
          <a:prstGeom prst="rect">
            <a:avLst/>
          </a:prstGeom>
        </p:spPr>
        <p:txBody>
          <a:bodyPr wrap="square">
            <a:spAutoFit/>
          </a:bodyPr>
          <a:lstStyle/>
          <a:p>
            <a:r>
              <a:rPr lang="en-US" sz="2000" b="1" dirty="0" smtClean="0"/>
              <a:t>Conductors and Insulators</a:t>
            </a:r>
          </a:p>
          <a:p>
            <a:pPr marL="182880" indent="-182880">
              <a:buFont typeface="Arial"/>
              <a:buChar char="•"/>
            </a:pPr>
            <a:r>
              <a:rPr lang="en-US" dirty="0" smtClean="0"/>
              <a:t>Conductors are materials in which a significant number of electrons are free to move. The charged particles in nonconductors (insulators) are not free to move.</a:t>
            </a:r>
          </a:p>
          <a:p>
            <a:pPr marL="182880" indent="-182880">
              <a:buFont typeface="Arial"/>
              <a:buChar char="•"/>
            </a:pPr>
            <a:endParaRPr lang="en-US" dirty="0"/>
          </a:p>
          <a:p>
            <a:pPr marL="182880" indent="-182880">
              <a:buFont typeface="Arial"/>
              <a:buChar char="•"/>
            </a:pPr>
            <a:endParaRPr lang="en-US" dirty="0" smtClean="0"/>
          </a:p>
        </p:txBody>
      </p:sp>
      <p:sp>
        <p:nvSpPr>
          <p:cNvPr id="16" name="Rectangle 15"/>
          <p:cNvSpPr/>
          <p:nvPr/>
        </p:nvSpPr>
        <p:spPr>
          <a:xfrm>
            <a:off x="4730259" y="1544496"/>
            <a:ext cx="3885726" cy="3724096"/>
          </a:xfrm>
          <a:prstGeom prst="rect">
            <a:avLst/>
          </a:prstGeom>
        </p:spPr>
        <p:txBody>
          <a:bodyPr wrap="square">
            <a:spAutoFit/>
          </a:bodyPr>
          <a:lstStyle/>
          <a:p>
            <a:r>
              <a:rPr lang="en-US" sz="2000" b="1" dirty="0" smtClean="0"/>
              <a:t>Coulomb’s Law</a:t>
            </a:r>
          </a:p>
          <a:p>
            <a:pPr marL="182880" indent="-182880">
              <a:buFont typeface="Arial"/>
              <a:buChar char="•"/>
            </a:pPr>
            <a:r>
              <a:rPr lang="en-US" dirty="0" smtClean="0"/>
              <a:t>The magnitude of the electrical force between two charged particles is proportional to the product of their charges and inversely proportional to the square of their separation distance.</a:t>
            </a:r>
          </a:p>
          <a:p>
            <a:pPr marL="182880" indent="-182880">
              <a:buFont typeface="Arial"/>
              <a:buChar char="•"/>
            </a:pPr>
            <a:endParaRPr lang="en-US" dirty="0" smtClean="0"/>
          </a:p>
          <a:p>
            <a:pPr marL="182880" indent="-182880">
              <a:buFont typeface="Arial"/>
              <a:buChar char="•"/>
            </a:pPr>
            <a:r>
              <a:rPr lang="en-US" dirty="0" smtClean="0"/>
              <a:t>.</a:t>
            </a:r>
          </a:p>
          <a:p>
            <a:pPr marL="182880" indent="-182880">
              <a:buFont typeface="Arial"/>
              <a:buChar char="•"/>
            </a:pPr>
            <a:endParaRPr lang="en-US" dirty="0" smtClean="0"/>
          </a:p>
          <a:p>
            <a:pPr marL="182880" indent="-182880">
              <a:buFont typeface="Arial"/>
              <a:buChar char="•"/>
            </a:pPr>
            <a:endParaRPr lang="en-US" dirty="0" smtClean="0"/>
          </a:p>
          <a:p>
            <a:pPr marL="182880" indent="-182880">
              <a:buFont typeface="Arial"/>
              <a:buChar char="•"/>
            </a:pPr>
            <a:endParaRPr lang="en-US" dirty="0" smtClean="0"/>
          </a:p>
        </p:txBody>
      </p:sp>
      <p:sp>
        <p:nvSpPr>
          <p:cNvPr id="21" name="TextBox 20"/>
          <p:cNvSpPr txBox="1"/>
          <p:nvPr/>
        </p:nvSpPr>
        <p:spPr>
          <a:xfrm>
            <a:off x="7713101" y="3863580"/>
            <a:ext cx="971540" cy="338554"/>
          </a:xfrm>
          <a:prstGeom prst="rect">
            <a:avLst/>
          </a:prstGeom>
          <a:noFill/>
        </p:spPr>
        <p:txBody>
          <a:bodyPr wrap="none" rtlCol="0">
            <a:spAutoFit/>
          </a:bodyPr>
          <a:lstStyle/>
          <a:p>
            <a:r>
              <a:rPr lang="en-US" sz="1600" b="1" dirty="0" smtClean="0"/>
              <a:t>Eq. 21-</a:t>
            </a:r>
            <a:r>
              <a:rPr lang="en-US" sz="1600" b="1" dirty="0"/>
              <a:t>4</a:t>
            </a:r>
          </a:p>
        </p:txBody>
      </p:sp>
      <p:sp>
        <p:nvSpPr>
          <p:cNvPr id="22" name="Rectangle 21"/>
          <p:cNvSpPr/>
          <p:nvPr/>
        </p:nvSpPr>
        <p:spPr>
          <a:xfrm>
            <a:off x="4840189" y="4499572"/>
            <a:ext cx="3383341" cy="2339102"/>
          </a:xfrm>
          <a:prstGeom prst="rect">
            <a:avLst/>
          </a:prstGeom>
        </p:spPr>
        <p:txBody>
          <a:bodyPr wrap="square">
            <a:spAutoFit/>
          </a:bodyPr>
          <a:lstStyle/>
          <a:p>
            <a:r>
              <a:rPr lang="en-US" sz="2000" b="1" dirty="0" smtClean="0"/>
              <a:t>The Elementary Charge</a:t>
            </a:r>
          </a:p>
          <a:p>
            <a:pPr marL="182880" indent="-182880">
              <a:buFont typeface="Arial"/>
              <a:buChar char="•"/>
            </a:pPr>
            <a:r>
              <a:rPr lang="en-US" dirty="0" smtClean="0"/>
              <a:t>Electric charge is quantized (restricted to certain values).</a:t>
            </a:r>
          </a:p>
          <a:p>
            <a:pPr marL="182880" indent="-182880">
              <a:buFont typeface="Arial"/>
              <a:buChar char="•"/>
            </a:pPr>
            <a:r>
              <a:rPr lang="en-US" i="1" dirty="0" err="1" smtClean="0"/>
              <a:t>e</a:t>
            </a:r>
            <a:r>
              <a:rPr lang="en-US" dirty="0" smtClean="0"/>
              <a:t> is the elementary charge</a:t>
            </a:r>
          </a:p>
          <a:p>
            <a:pPr marL="182880" indent="-182880">
              <a:buFont typeface="Arial"/>
              <a:buChar char="•"/>
            </a:pPr>
            <a:endParaRPr lang="en-US" dirty="0" smtClean="0"/>
          </a:p>
          <a:p>
            <a:pPr marL="182880" indent="-182880">
              <a:buFont typeface="Arial"/>
              <a:buChar char="•"/>
            </a:pPr>
            <a:endParaRPr lang="en-US" dirty="0" smtClean="0"/>
          </a:p>
          <a:p>
            <a:pPr marL="182880" indent="-182880">
              <a:buFont typeface="Arial"/>
              <a:buChar char="•"/>
            </a:pPr>
            <a:endParaRPr lang="en-US" dirty="0"/>
          </a:p>
          <a:p>
            <a:pPr marL="182880" indent="-182880">
              <a:buFont typeface="Arial"/>
              <a:buChar char="•"/>
            </a:pPr>
            <a:endParaRPr lang="en-US" dirty="0" smtClean="0"/>
          </a:p>
        </p:txBody>
      </p:sp>
      <p:pic>
        <p:nvPicPr>
          <p:cNvPr id="18" name="Picture 17"/>
          <p:cNvPicPr>
            <a:picLocks noChangeAspect="1"/>
          </p:cNvPicPr>
          <p:nvPr/>
        </p:nvPicPr>
        <p:blipFill>
          <a:blip r:embed="rId3"/>
          <a:stretch>
            <a:fillRect/>
          </a:stretch>
        </p:blipFill>
        <p:spPr>
          <a:xfrm>
            <a:off x="5450442" y="3863580"/>
            <a:ext cx="1663492" cy="660318"/>
          </a:xfrm>
          <a:prstGeom prst="rect">
            <a:avLst/>
          </a:prstGeom>
        </p:spPr>
      </p:pic>
      <p:pic>
        <p:nvPicPr>
          <p:cNvPr id="19" name="Picture 18"/>
          <p:cNvPicPr>
            <a:picLocks noChangeAspect="1"/>
          </p:cNvPicPr>
          <p:nvPr/>
        </p:nvPicPr>
        <p:blipFill>
          <a:blip r:embed="rId4"/>
          <a:stretch>
            <a:fillRect/>
          </a:stretch>
        </p:blipFill>
        <p:spPr>
          <a:xfrm>
            <a:off x="5160894" y="5968805"/>
            <a:ext cx="2081530" cy="335280"/>
          </a:xfrm>
          <a:prstGeom prst="rect">
            <a:avLst/>
          </a:prstGeom>
        </p:spPr>
      </p:pic>
      <p:sp>
        <p:nvSpPr>
          <p:cNvPr id="23" name="TextBox 22"/>
          <p:cNvSpPr txBox="1"/>
          <p:nvPr/>
        </p:nvSpPr>
        <p:spPr>
          <a:xfrm>
            <a:off x="7530331" y="5965531"/>
            <a:ext cx="1085654" cy="338554"/>
          </a:xfrm>
          <a:prstGeom prst="rect">
            <a:avLst/>
          </a:prstGeom>
          <a:noFill/>
        </p:spPr>
        <p:txBody>
          <a:bodyPr wrap="square" rtlCol="0">
            <a:spAutoFit/>
          </a:bodyPr>
          <a:lstStyle/>
          <a:p>
            <a:r>
              <a:rPr lang="en-US" sz="1600" b="1" dirty="0" smtClean="0"/>
              <a:t>Eq. 21-12</a:t>
            </a:r>
            <a:endParaRPr lang="en-US" sz="1600" b="1" dirty="0"/>
          </a:p>
        </p:txBody>
      </p:sp>
      <p:sp>
        <p:nvSpPr>
          <p:cNvPr id="28" name="Rectangle 27"/>
          <p:cNvSpPr/>
          <p:nvPr/>
        </p:nvSpPr>
        <p:spPr>
          <a:xfrm>
            <a:off x="401150" y="5395597"/>
            <a:ext cx="4439039" cy="1231106"/>
          </a:xfrm>
          <a:prstGeom prst="rect">
            <a:avLst/>
          </a:prstGeom>
        </p:spPr>
        <p:txBody>
          <a:bodyPr wrap="square">
            <a:spAutoFit/>
          </a:bodyPr>
          <a:lstStyle/>
          <a:p>
            <a:r>
              <a:rPr lang="en-US" sz="2000" b="1" dirty="0" smtClean="0"/>
              <a:t>Conservation of Charge</a:t>
            </a:r>
          </a:p>
          <a:p>
            <a:pPr marL="182880" indent="-182880">
              <a:buFont typeface="Arial"/>
              <a:buChar char="•"/>
            </a:pPr>
            <a:r>
              <a:rPr lang="en-US" dirty="0" smtClean="0"/>
              <a:t>The net electric charge of any isolated system is always conserved.</a:t>
            </a:r>
          </a:p>
          <a:p>
            <a:pPr marL="182880" indent="-182880">
              <a:buFont typeface="Arial"/>
              <a:buChar char="•"/>
            </a:pPr>
            <a:endParaRPr lang="en-US" dirty="0" smtClean="0"/>
          </a:p>
        </p:txBody>
      </p:sp>
      <p:sp>
        <p:nvSpPr>
          <p:cNvPr id="12" name="Footer Placeholder 11"/>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10243" name="Rectangle 2"/>
          <p:cNvSpPr>
            <a:spLocks noGrp="1" noChangeArrowheads="1"/>
          </p:cNvSpPr>
          <p:nvPr>
            <p:ph sz="half" idx="1"/>
          </p:nvPr>
        </p:nvSpPr>
        <p:spPr>
          <a:xfrm>
            <a:off x="345070" y="1905725"/>
            <a:ext cx="4047225" cy="4222523"/>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21.01 </a:t>
            </a:r>
            <a:r>
              <a:rPr lang="en-US" sz="2000" dirty="0" smtClean="0"/>
              <a:t>Distinguish between being electrically neutral, negatively charged, and positively charged and identify excess charge.</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21.02 </a:t>
            </a:r>
            <a:r>
              <a:rPr lang="en-US" sz="2000" dirty="0" smtClean="0"/>
              <a:t>Distinguish between conductors, nonconductors (insulators), semiconductors, and superconductors.</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dirty="0" smtClean="0"/>
              <a:t>21.03 Describe the electrical properties of the particles in- side an atom.</a:t>
            </a:r>
          </a:p>
        </p:txBody>
      </p:sp>
      <p:sp>
        <p:nvSpPr>
          <p:cNvPr id="10244" name="Rectangle 3"/>
          <p:cNvSpPr>
            <a:spLocks noGrp="1" noChangeArrowheads="1"/>
          </p:cNvSpPr>
          <p:nvPr>
            <p:ph sz="half" idx="2"/>
          </p:nvPr>
        </p:nvSpPr>
        <p:spPr>
          <a:xfrm>
            <a:off x="4553498" y="1905725"/>
            <a:ext cx="4471200" cy="4881723"/>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21.04 </a:t>
            </a:r>
            <a:r>
              <a:rPr lang="en-US" sz="2000" dirty="0" smtClean="0"/>
              <a:t>Identify conduction electrons and explain their role in making a conducting object negatively or positively charged.</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21.05 </a:t>
            </a:r>
            <a:r>
              <a:rPr lang="en-US" sz="2000" dirty="0" smtClean="0"/>
              <a:t>Identify what is meant by “electrically isolated” and by “grounding.”</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21.06 </a:t>
            </a:r>
            <a:r>
              <a:rPr lang="en-US" sz="2000" dirty="0" smtClean="0"/>
              <a:t>Explain how a charged object can set up induced charge in a second object.</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21.07 </a:t>
            </a:r>
            <a:r>
              <a:rPr lang="en-US" sz="2000" dirty="0" smtClean="0"/>
              <a:t>Identify that charges with the same electrical sign repel each other and those with opposite electrical signs attract each other</a:t>
            </a:r>
            <a:r>
              <a:rPr lang="en-US" sz="2000" dirty="0" smtClean="0"/>
              <a:t>.</a:t>
            </a:r>
            <a:endParaRPr lang="en-US" sz="2000" dirty="0" smtClean="0"/>
          </a:p>
        </p:txBody>
      </p:sp>
      <p:sp>
        <p:nvSpPr>
          <p:cNvPr id="10245" name="Text Box 4"/>
          <p:cNvSpPr txBox="1">
            <a:spLocks noChangeArrowheads="1"/>
          </p:cNvSpPr>
          <p:nvPr/>
        </p:nvSpPr>
        <p:spPr bwMode="auto">
          <a:xfrm>
            <a:off x="414720" y="1327819"/>
            <a:ext cx="8294400" cy="479571"/>
          </a:xfrm>
          <a:prstGeom prst="rect">
            <a:avLst/>
          </a:prstGeom>
          <a:noFill/>
          <a:ln w="9525">
            <a:noFill/>
            <a:round/>
            <a:headEnd/>
            <a:tailEnd/>
          </a:ln>
        </p:spPr>
        <p:txBody>
          <a:bodyPr lIns="81639" tIns="60086" rIns="81639" bIns="40820">
            <a:prstTxWarp prst="textNoShape">
              <a:avLst/>
            </a:prstTxWarp>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34566E"/>
                </a:solidFill>
              </a:rPr>
              <a:t>Learning Objectives</a:t>
            </a:r>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2"/>
          <p:cNvSpPr>
            <a:spLocks noGrp="1" noChangeArrowheads="1"/>
          </p:cNvSpPr>
          <p:nvPr>
            <p:ph sz="half" idx="1"/>
          </p:nvPr>
        </p:nvSpPr>
        <p:spPr>
          <a:xfrm>
            <a:off x="345070" y="1890091"/>
            <a:ext cx="4073685" cy="4547463"/>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21.08 </a:t>
            </a:r>
            <a:r>
              <a:rPr lang="en-US" sz="2000" dirty="0" smtClean="0"/>
              <a:t>For either of the particles in a pair of charged particles, draw a free-body diagram, showing the electrostatic force (Coulomb force) on it and anchoring the tail of the force vector on that particle.</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21.09 </a:t>
            </a:r>
            <a:r>
              <a:rPr lang="en-US" sz="2000" dirty="0" smtClean="0"/>
              <a:t>For either of the particles in a pair of charged particles, apply Coulomb’s law to relate the magnitude of the electro- static force, the charge magnitudes of the particles, and the separation between the particles.</a:t>
            </a:r>
          </a:p>
        </p:txBody>
      </p:sp>
      <p:sp>
        <p:nvSpPr>
          <p:cNvPr id="10244" name="Rectangle 3"/>
          <p:cNvSpPr>
            <a:spLocks noGrp="1" noChangeArrowheads="1"/>
          </p:cNvSpPr>
          <p:nvPr>
            <p:ph sz="half" idx="2"/>
          </p:nvPr>
        </p:nvSpPr>
        <p:spPr>
          <a:xfrm>
            <a:off x="4650518" y="1890091"/>
            <a:ext cx="4328109" cy="4450886"/>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21.10 </a:t>
            </a:r>
            <a:r>
              <a:rPr lang="en-US" sz="2000" dirty="0" smtClean="0"/>
              <a:t>Identify that Coulomb’s law applies only to (point-like) particles and objects that can be treated as particles.</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21.11 </a:t>
            </a:r>
            <a:r>
              <a:rPr lang="en-US" sz="2000" dirty="0" smtClean="0"/>
              <a:t>If more than one force acts on a particle, find the net force by adding all the forces as vectors, not scalars.</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21.12 </a:t>
            </a:r>
            <a:r>
              <a:rPr lang="en-US" sz="2000" dirty="0" smtClean="0"/>
              <a:t>Identify that a shell of uniform charge attracts or repels a charged particle that is outside the shell as if all the shell’s charge were concentrated as a particle at the shell’s center</a:t>
            </a:r>
            <a:r>
              <a:rPr lang="en-US" sz="2000" dirty="0" smtClean="0"/>
              <a:t>.</a:t>
            </a:r>
            <a:endParaRPr lang="en-US" sz="2000" dirty="0" smtClean="0"/>
          </a:p>
        </p:txBody>
      </p:sp>
      <p:sp>
        <p:nvSpPr>
          <p:cNvPr id="10245" name="Text Box 4"/>
          <p:cNvSpPr txBox="1">
            <a:spLocks noChangeArrowheads="1"/>
          </p:cNvSpPr>
          <p:nvPr/>
        </p:nvSpPr>
        <p:spPr bwMode="auto">
          <a:xfrm>
            <a:off x="414720" y="1327819"/>
            <a:ext cx="8294400" cy="479571"/>
          </a:xfrm>
          <a:prstGeom prst="rect">
            <a:avLst/>
          </a:prstGeom>
          <a:noFill/>
          <a:ln w="9525">
            <a:noFill/>
            <a:round/>
            <a:headEnd/>
            <a:tailEnd/>
          </a:ln>
        </p:spPr>
        <p:txBody>
          <a:bodyPr lIns="81639" tIns="60086" rIns="81639" bIns="40820">
            <a:prstTxWarp prst="textNoShape">
              <a:avLst/>
            </a:prstTxWarp>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34566E"/>
                </a:solidFill>
              </a:rPr>
              <a:t>Learning </a:t>
            </a:r>
            <a:r>
              <a:rPr lang="en-US" sz="2900" b="1" dirty="0" smtClean="0">
                <a:solidFill>
                  <a:srgbClr val="34566E"/>
                </a:solidFill>
              </a:rPr>
              <a:t>Objectives (Contd.)</a:t>
            </a:r>
            <a:endParaRPr lang="en-US" sz="2900" b="1" dirty="0">
              <a:solidFill>
                <a:srgbClr val="34566E"/>
              </a:solidFill>
            </a:endParaRPr>
          </a:p>
        </p:txBody>
      </p:sp>
      <p:sp>
        <p:nvSpPr>
          <p:cNvPr id="8" name="Rectangle 1"/>
          <p:cNvSpPr txBox="1">
            <a:spLocks noChangeArrowheads="1"/>
          </p:cNvSpPr>
          <p:nvPr/>
        </p:nvSpPr>
        <p:spPr bwMode="auto">
          <a:xfrm>
            <a:off x="456481" y="273629"/>
            <a:ext cx="8228160" cy="888574"/>
          </a:xfrm>
          <a:prstGeom prst="rect">
            <a:avLst/>
          </a:prstGeom>
          <a:noFill/>
          <a:ln w="9525">
            <a:noFill/>
            <a:round/>
            <a:headEnd/>
            <a:tailEnd/>
          </a:ln>
        </p:spPr>
        <p:txBody>
          <a:bodyPr vert="horz" wrap="square" lIns="0" tIns="25471" rIns="0" bIns="0" numCol="1" anchor="ctr" anchorCtr="0" compatLnSpc="1">
            <a:prstTxWarp prst="textNoShape">
              <a:avLst/>
            </a:prstTxWarp>
          </a:bodyPr>
          <a:lstStyle/>
          <a:p>
            <a:pPr marL="0" marR="0" lvl="0" indent="0" algn="l" defTabSz="414726" rtl="0" eaLnBrk="1" fontAlgn="base" latinLnBrk="0" hangingPunct="1">
              <a:lnSpc>
                <a:spcPct val="93000"/>
              </a:lnSpc>
              <a:spcBef>
                <a:spcPct val="0"/>
              </a:spcBef>
              <a:spcAft>
                <a:spcPct val="0"/>
              </a:spcAft>
              <a:buClr>
                <a:srgbClr val="000000"/>
              </a:buClr>
              <a:buSzPct val="100000"/>
              <a:buFont typeface="Times New Roman" pitchFamily="1" charset="0"/>
              <a:buNone/>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kumimoji="0" lang="en-US" sz="2700" b="1" i="0" u="none" strike="noStrike" kern="0" cap="none" spc="0" normalizeH="0" baseline="0" noProof="0" dirty="0" smtClean="0">
                <a:ln>
                  <a:noFill/>
                </a:ln>
                <a:solidFill>
                  <a:schemeClr val="bg1"/>
                </a:solidFill>
                <a:effectLst/>
                <a:uLnTx/>
                <a:uFillTx/>
                <a:latin typeface="+mj-lt"/>
                <a:ea typeface="Calibri" pitchFamily="1" charset="0"/>
                <a:cs typeface="Calibri" pitchFamily="1" charset="0"/>
              </a:rPr>
              <a:t>21-1</a:t>
            </a:r>
            <a:r>
              <a:rPr kumimoji="0" lang="en-US" sz="2700" b="0" i="0" u="none" strike="noStrike" kern="0" cap="none" spc="0" normalizeH="0" baseline="0" noProof="0" dirty="0" smtClean="0">
                <a:ln>
                  <a:noFill/>
                </a:ln>
                <a:solidFill>
                  <a:schemeClr val="bg1"/>
                </a:solidFill>
                <a:effectLst/>
                <a:uLnTx/>
                <a:uFillTx/>
                <a:latin typeface="+mj-lt"/>
                <a:ea typeface="Calibri" pitchFamily="1" charset="0"/>
                <a:cs typeface="Calibri" pitchFamily="1" charset="0"/>
              </a:rPr>
              <a:t>  Coulomb’s Law</a:t>
            </a:r>
            <a:endParaRPr kumimoji="0" lang="en-US" sz="2700" b="0" i="0" u="none" strike="noStrike" kern="0" cap="none" spc="0" normalizeH="0" baseline="0" noProof="0" dirty="0">
              <a:ln>
                <a:noFill/>
              </a:ln>
              <a:solidFill>
                <a:schemeClr val="bg1"/>
              </a:solidFill>
              <a:effectLst/>
              <a:uLnTx/>
              <a:uFillTx/>
              <a:latin typeface="+mj-lt"/>
              <a:ea typeface="Calibri" pitchFamily="1" charset="0"/>
              <a:cs typeface="Calibri" pitchFamily="1" charset="0"/>
            </a:endParaRPr>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2"/>
          <p:cNvSpPr>
            <a:spLocks noGrp="1" noChangeArrowheads="1"/>
          </p:cNvSpPr>
          <p:nvPr>
            <p:ph sz="half" idx="1"/>
          </p:nvPr>
        </p:nvSpPr>
        <p:spPr>
          <a:xfrm>
            <a:off x="345070" y="1903082"/>
            <a:ext cx="4082505" cy="4614315"/>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21.13 </a:t>
            </a:r>
            <a:r>
              <a:rPr lang="en-US" sz="2000" dirty="0" smtClean="0"/>
              <a:t>Identify that if a charged particle is located inside a shell of uniform charge, there is no net electrostatic force on the particle from the shell.</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21.14 </a:t>
            </a:r>
            <a:r>
              <a:rPr lang="en-US" sz="2000" dirty="0" smtClean="0"/>
              <a:t>Identify that if excess charge is put on a spherical conductor, it spreads out uniformly over the external surface area. </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21.15 </a:t>
            </a:r>
            <a:r>
              <a:rPr lang="en-US" sz="2000" dirty="0" smtClean="0"/>
              <a:t>Identify that if two identical spherical conductors touch or are connected by conducting wire, any excess charge will be shared equally.</a:t>
            </a:r>
          </a:p>
        </p:txBody>
      </p:sp>
      <p:sp>
        <p:nvSpPr>
          <p:cNvPr id="10244" name="Rectangle 3"/>
          <p:cNvSpPr>
            <a:spLocks noGrp="1" noChangeArrowheads="1"/>
          </p:cNvSpPr>
          <p:nvPr>
            <p:ph sz="half" idx="2"/>
          </p:nvPr>
        </p:nvSpPr>
        <p:spPr>
          <a:xfrm>
            <a:off x="4650518" y="1903082"/>
            <a:ext cx="4204631" cy="4627269"/>
          </a:xfrm>
        </p:spPr>
        <p:txBody>
          <a:bodyPr tIns="19267">
            <a:noAutofit/>
          </a:bodyPr>
          <a:lstStyle/>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21.16 </a:t>
            </a:r>
            <a:r>
              <a:rPr lang="en-US" sz="2000" dirty="0" smtClean="0"/>
              <a:t>Identify that a non-conducting object can have any given distribution of charge, including charge at interior points.</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dirty="0" smtClean="0"/>
              <a:t> </a:t>
            </a:r>
            <a:r>
              <a:rPr lang="en-US" sz="2000" b="1" dirty="0" smtClean="0"/>
              <a:t>21.17 </a:t>
            </a:r>
            <a:r>
              <a:rPr lang="en-US" sz="2000" dirty="0" smtClean="0"/>
              <a:t>Identify current as the rate at which charge moves through a point. </a:t>
            </a:r>
          </a:p>
          <a:p>
            <a:pPr marL="388806" indent="-293764">
              <a:buSzPct val="45000"/>
              <a:tabLst>
                <a:tab pos="388806" algn="l"/>
                <a:tab pos="491048" algn="l"/>
                <a:tab pos="905774" algn="l"/>
                <a:tab pos="1320500" algn="l"/>
                <a:tab pos="1735226" algn="l"/>
                <a:tab pos="2149952" algn="l"/>
                <a:tab pos="2564678" algn="l"/>
                <a:tab pos="2979404" algn="l"/>
                <a:tab pos="3394131" algn="l"/>
                <a:tab pos="3808857" algn="l"/>
                <a:tab pos="4223583" algn="l"/>
                <a:tab pos="4638309" algn="l"/>
                <a:tab pos="5053035" algn="l"/>
                <a:tab pos="5467761" algn="l"/>
                <a:tab pos="5882487" algn="l"/>
                <a:tab pos="6297213" algn="l"/>
                <a:tab pos="6711939" algn="l"/>
                <a:tab pos="7126666" algn="l"/>
                <a:tab pos="7541392" algn="l"/>
                <a:tab pos="7956118" algn="l"/>
                <a:tab pos="8370844" algn="l"/>
              </a:tabLst>
            </a:pPr>
            <a:r>
              <a:rPr lang="en-US" sz="2000" b="1" dirty="0" smtClean="0"/>
              <a:t>21.18 </a:t>
            </a:r>
            <a:r>
              <a:rPr lang="en-US" sz="2000" dirty="0" smtClean="0"/>
              <a:t>For current through a point, apply the relationship between the current, a time interval, and the amount of charge that moves through the point in that time interval.</a:t>
            </a:r>
          </a:p>
        </p:txBody>
      </p:sp>
      <p:sp>
        <p:nvSpPr>
          <p:cNvPr id="10245" name="Text Box 4"/>
          <p:cNvSpPr txBox="1">
            <a:spLocks noChangeArrowheads="1"/>
          </p:cNvSpPr>
          <p:nvPr/>
        </p:nvSpPr>
        <p:spPr bwMode="auto">
          <a:xfrm>
            <a:off x="414720" y="1327819"/>
            <a:ext cx="8294400" cy="479571"/>
          </a:xfrm>
          <a:prstGeom prst="rect">
            <a:avLst/>
          </a:prstGeom>
          <a:noFill/>
          <a:ln w="9525">
            <a:noFill/>
            <a:round/>
            <a:headEnd/>
            <a:tailEnd/>
          </a:ln>
        </p:spPr>
        <p:txBody>
          <a:bodyPr lIns="81639" tIns="60086" rIns="81639" bIns="40820">
            <a:prstTxWarp prst="textNoShape">
              <a:avLst/>
            </a:prstTxWarp>
          </a:bodyPr>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a:solidFill>
                  <a:srgbClr val="34566E"/>
                </a:solidFill>
              </a:rPr>
              <a:t>Learning </a:t>
            </a:r>
            <a:r>
              <a:rPr lang="en-US" sz="2900" b="1" dirty="0" smtClean="0">
                <a:solidFill>
                  <a:srgbClr val="34566E"/>
                </a:solidFill>
              </a:rPr>
              <a:t>Objectives (Contd.)</a:t>
            </a:r>
            <a:endParaRPr lang="en-US" sz="2900" b="1" dirty="0">
              <a:solidFill>
                <a:srgbClr val="34566E"/>
              </a:solidFill>
            </a:endParaRPr>
          </a:p>
        </p:txBody>
      </p:sp>
      <p:sp>
        <p:nvSpPr>
          <p:cNvPr id="7" name="Rectangle 1"/>
          <p:cNvSpPr txBox="1">
            <a:spLocks noChangeArrowheads="1"/>
          </p:cNvSpPr>
          <p:nvPr/>
        </p:nvSpPr>
        <p:spPr bwMode="auto">
          <a:xfrm>
            <a:off x="456481" y="273629"/>
            <a:ext cx="8228160" cy="888574"/>
          </a:xfrm>
          <a:prstGeom prst="rect">
            <a:avLst/>
          </a:prstGeom>
          <a:noFill/>
          <a:ln w="9525">
            <a:noFill/>
            <a:round/>
            <a:headEnd/>
            <a:tailEnd/>
          </a:ln>
        </p:spPr>
        <p:txBody>
          <a:bodyPr vert="horz" wrap="square" lIns="0" tIns="25471" rIns="0" bIns="0" numCol="1" anchor="ctr" anchorCtr="0" compatLnSpc="1">
            <a:prstTxWarp prst="textNoShape">
              <a:avLst/>
            </a:prstTxWarp>
          </a:bodyPr>
          <a:lstStyle/>
          <a:p>
            <a:pPr marL="0" marR="0" lvl="0" indent="0" algn="l" defTabSz="414726" rtl="0" eaLnBrk="1" fontAlgn="base" latinLnBrk="0" hangingPunct="1">
              <a:lnSpc>
                <a:spcPct val="93000"/>
              </a:lnSpc>
              <a:spcBef>
                <a:spcPct val="0"/>
              </a:spcBef>
              <a:spcAft>
                <a:spcPct val="0"/>
              </a:spcAft>
              <a:buClr>
                <a:srgbClr val="000000"/>
              </a:buClr>
              <a:buSzPct val="100000"/>
              <a:buFont typeface="Times New Roman" pitchFamily="1" charset="0"/>
              <a:buNone/>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defRPr/>
            </a:pPr>
            <a:r>
              <a:rPr kumimoji="0" lang="en-US" sz="2700" b="1" i="0" u="none" strike="noStrike" kern="0" cap="none" spc="0" normalizeH="0" baseline="0" noProof="0" dirty="0" smtClean="0">
                <a:ln>
                  <a:noFill/>
                </a:ln>
                <a:solidFill>
                  <a:schemeClr val="bg1"/>
                </a:solidFill>
                <a:effectLst/>
                <a:uLnTx/>
                <a:uFillTx/>
                <a:latin typeface="+mj-lt"/>
                <a:ea typeface="Calibri" pitchFamily="1" charset="0"/>
                <a:cs typeface="Calibri" pitchFamily="1" charset="0"/>
              </a:rPr>
              <a:t>21-1</a:t>
            </a:r>
            <a:r>
              <a:rPr kumimoji="0" lang="en-US" sz="2700" b="0" i="0" u="none" strike="noStrike" kern="0" cap="none" spc="0" normalizeH="0" baseline="0" noProof="0" dirty="0" smtClean="0">
                <a:ln>
                  <a:noFill/>
                </a:ln>
                <a:solidFill>
                  <a:schemeClr val="bg1"/>
                </a:solidFill>
                <a:effectLst/>
                <a:uLnTx/>
                <a:uFillTx/>
                <a:latin typeface="+mj-lt"/>
                <a:ea typeface="Calibri" pitchFamily="1" charset="0"/>
                <a:cs typeface="Calibri" pitchFamily="1" charset="0"/>
              </a:rPr>
              <a:t>  Coulomb’s Law</a:t>
            </a:r>
            <a:endParaRPr kumimoji="0" lang="en-US" sz="2700" b="0" i="0" u="none" strike="noStrike" kern="0" cap="none" spc="0" normalizeH="0" baseline="0" noProof="0" dirty="0">
              <a:ln>
                <a:noFill/>
              </a:ln>
              <a:solidFill>
                <a:schemeClr val="bg1"/>
              </a:solidFill>
              <a:effectLst/>
              <a:uLnTx/>
              <a:uFillTx/>
              <a:latin typeface="+mj-lt"/>
              <a:ea typeface="Calibri" pitchFamily="1" charset="0"/>
              <a:cs typeface="Calibri" pitchFamily="1" charset="0"/>
            </a:endParaRPr>
          </a:p>
        </p:txBody>
      </p:sp>
      <p:sp>
        <p:nvSpPr>
          <p:cNvPr id="6" name="Footer Placeholder 5"/>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9" name="Text Box 4"/>
          <p:cNvSpPr txBox="1">
            <a:spLocks noChangeArrowheads="1"/>
          </p:cNvSpPr>
          <p:nvPr/>
        </p:nvSpPr>
        <p:spPr bwMode="auto">
          <a:xfrm>
            <a:off x="838116" y="1283251"/>
            <a:ext cx="8294400" cy="479571"/>
          </a:xfrm>
          <a:prstGeom prst="rect">
            <a:avLst/>
          </a:prstGeom>
          <a:noFill/>
          <a:ln w="9525">
            <a:noFill/>
            <a:round/>
            <a:headEnd/>
            <a:tailEnd/>
          </a:ln>
        </p:spPr>
        <p:txBody>
          <a:bodyPr lIns="81639" tIns="60086" rIns="81639" bIns="40820">
            <a:prstTxWarp prst="textNoShape">
              <a:avLst/>
            </a:prstTxWarp>
          </a:bodyP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smtClean="0">
                <a:solidFill>
                  <a:srgbClr val="34566E"/>
                </a:solidFill>
              </a:rPr>
              <a:t>Magic?</a:t>
            </a:r>
            <a:endParaRPr lang="en-US" sz="2900" b="1" dirty="0">
              <a:solidFill>
                <a:srgbClr val="34566E"/>
              </a:solidFill>
            </a:endParaRPr>
          </a:p>
        </p:txBody>
      </p:sp>
      <p:sp>
        <p:nvSpPr>
          <p:cNvPr id="19" name="Rectangle 18"/>
          <p:cNvSpPr/>
          <p:nvPr/>
        </p:nvSpPr>
        <p:spPr>
          <a:xfrm>
            <a:off x="2727971" y="2022804"/>
            <a:ext cx="5452576" cy="3416320"/>
          </a:xfrm>
          <a:prstGeom prst="rect">
            <a:avLst/>
          </a:prstGeom>
        </p:spPr>
        <p:txBody>
          <a:bodyPr wrap="square">
            <a:spAutoFit/>
          </a:bodyPr>
          <a:lstStyle/>
          <a:p>
            <a:pPr marL="457200" indent="-457200">
              <a:buAutoNum type="alphaLcParenBoth"/>
            </a:pPr>
            <a:r>
              <a:rPr lang="en-US" dirty="0" smtClean="0"/>
              <a:t>The two glass rods were each </a:t>
            </a:r>
            <a:r>
              <a:rPr lang="en-US" dirty="0"/>
              <a:t>rubbed with a silk cloth and one was </a:t>
            </a:r>
            <a:r>
              <a:rPr lang="en-US" dirty="0" smtClean="0"/>
              <a:t>suspended </a:t>
            </a:r>
            <a:r>
              <a:rPr lang="en-US" dirty="0"/>
              <a:t>by thread. When they are close to each other, they repel each other</a:t>
            </a:r>
            <a:r>
              <a:rPr lang="en-US" dirty="0" smtClean="0"/>
              <a:t>.</a:t>
            </a:r>
          </a:p>
          <a:p>
            <a:pPr marL="457200" indent="-457200">
              <a:buAutoNum type="alphaLcParenBoth"/>
            </a:pPr>
            <a:endParaRPr lang="en-US" dirty="0" smtClean="0"/>
          </a:p>
          <a:p>
            <a:pPr marL="457200" indent="-457200">
              <a:buAutoNum type="alphaLcParenBoth"/>
            </a:pPr>
            <a:endParaRPr lang="en-US" dirty="0" smtClean="0"/>
          </a:p>
          <a:p>
            <a:pPr marL="457200" indent="-457200">
              <a:buAutoNum type="alphaLcParenBoth"/>
            </a:pPr>
            <a:endParaRPr lang="en-US" dirty="0" smtClean="0"/>
          </a:p>
          <a:p>
            <a:pPr marL="457200" indent="-457200">
              <a:buAutoNum type="alphaLcParenBoth"/>
            </a:pPr>
            <a:r>
              <a:rPr lang="en-US" dirty="0" smtClean="0"/>
              <a:t>The plastic rod was rubbed with fur. When brought close to the glass rod, the rods attract each other.</a:t>
            </a:r>
          </a:p>
          <a:p>
            <a:endParaRPr lang="en-US" dirty="0" smtClean="0"/>
          </a:p>
          <a:p>
            <a:r>
              <a:rPr lang="en-US" dirty="0" smtClean="0"/>
              <a:t> </a:t>
            </a:r>
            <a:endParaRPr lang="en-US" dirty="0"/>
          </a:p>
        </p:txBody>
      </p:sp>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240296" y="1610002"/>
            <a:ext cx="2679816" cy="4783890"/>
          </a:xfrm>
          <a:prstGeom prst="rect">
            <a:avLst/>
          </a:prstGeom>
        </p:spPr>
      </p:pic>
      <p:sp>
        <p:nvSpPr>
          <p:cNvPr id="7" name="Footer Placeholder 6"/>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9" name="Text Box 4"/>
          <p:cNvSpPr txBox="1">
            <a:spLocks noChangeArrowheads="1"/>
          </p:cNvSpPr>
          <p:nvPr/>
        </p:nvSpPr>
        <p:spPr bwMode="auto">
          <a:xfrm>
            <a:off x="838116" y="1327819"/>
            <a:ext cx="8294400" cy="479571"/>
          </a:xfrm>
          <a:prstGeom prst="rect">
            <a:avLst/>
          </a:prstGeom>
          <a:noFill/>
          <a:ln w="9525">
            <a:noFill/>
            <a:round/>
            <a:headEnd/>
            <a:tailEnd/>
          </a:ln>
        </p:spPr>
        <p:txBody>
          <a:bodyPr lIns="81639" tIns="60086" rIns="81639" bIns="40820">
            <a:prstTxWarp prst="textNoShape">
              <a:avLst/>
            </a:prstTxWarp>
          </a:bodyP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smtClean="0">
                <a:solidFill>
                  <a:srgbClr val="34566E"/>
                </a:solidFill>
              </a:rPr>
              <a:t>Electric Charge</a:t>
            </a:r>
            <a:endParaRPr lang="en-US" sz="2900" b="1" dirty="0">
              <a:solidFill>
                <a:srgbClr val="34566E"/>
              </a:solidFill>
            </a:endParaRPr>
          </a:p>
        </p:txBody>
      </p:sp>
      <p:pic>
        <p:nvPicPr>
          <p:cNvPr id="7" name="Picture 6"/>
          <p:cNvPicPr>
            <a:picLocks noChangeAspect="1"/>
          </p:cNvPicPr>
          <p:nvPr/>
        </p:nvPicPr>
        <p:blipFill>
          <a:blip r:embed="rId3"/>
          <a:stretch>
            <a:fillRect/>
          </a:stretch>
        </p:blipFill>
        <p:spPr>
          <a:xfrm>
            <a:off x="2853973" y="5212680"/>
            <a:ext cx="5740400" cy="741680"/>
          </a:xfrm>
          <a:prstGeom prst="rect">
            <a:avLst/>
          </a:prstGeom>
        </p:spPr>
      </p:pic>
      <p:sp>
        <p:nvSpPr>
          <p:cNvPr id="12" name="Rectangle 11"/>
          <p:cNvSpPr/>
          <p:nvPr/>
        </p:nvSpPr>
        <p:spPr>
          <a:xfrm>
            <a:off x="2874050" y="2069077"/>
            <a:ext cx="5452576" cy="3139321"/>
          </a:xfrm>
          <a:prstGeom prst="rect">
            <a:avLst/>
          </a:prstGeom>
        </p:spPr>
        <p:txBody>
          <a:bodyPr wrap="square">
            <a:spAutoFit/>
          </a:bodyPr>
          <a:lstStyle/>
          <a:p>
            <a:pPr marL="457200" indent="-457200">
              <a:buAutoNum type="alphaLcParenBoth"/>
            </a:pPr>
            <a:r>
              <a:rPr lang="en-US" dirty="0" smtClean="0"/>
              <a:t>Two charged rods of the same </a:t>
            </a:r>
            <a:r>
              <a:rPr lang="en-US" dirty="0"/>
              <a:t>sign repel each other</a:t>
            </a:r>
            <a:r>
              <a:rPr lang="en-US" dirty="0" smtClean="0"/>
              <a:t>.</a:t>
            </a:r>
          </a:p>
          <a:p>
            <a:pPr marL="457200" indent="-457200">
              <a:buAutoNum type="alphaLcParenBoth"/>
            </a:pPr>
            <a:endParaRPr lang="en-US" dirty="0" smtClean="0"/>
          </a:p>
          <a:p>
            <a:pPr marL="457200" indent="-457200">
              <a:buAutoNum type="alphaLcParenBoth"/>
            </a:pPr>
            <a:endParaRPr lang="en-US" dirty="0" smtClean="0"/>
          </a:p>
          <a:p>
            <a:pPr marL="457200" indent="-457200">
              <a:buAutoNum type="alphaLcParenBoth"/>
            </a:pPr>
            <a:endParaRPr lang="en-US" dirty="0" smtClean="0"/>
          </a:p>
          <a:p>
            <a:pPr marL="457200" indent="-457200">
              <a:buAutoNum type="alphaLcParenBoth"/>
            </a:pPr>
            <a:endParaRPr lang="en-US" dirty="0" smtClean="0"/>
          </a:p>
          <a:p>
            <a:pPr marL="457200" indent="-457200">
              <a:buAutoNum type="alphaLcParenBoth"/>
            </a:pPr>
            <a:r>
              <a:rPr lang="en-US" dirty="0" smtClean="0"/>
              <a:t> Two </a:t>
            </a:r>
            <a:r>
              <a:rPr lang="en-US" dirty="0"/>
              <a:t>charged rods of opposite signs attract each other. Plus signs indicate a positive net charge, and </a:t>
            </a:r>
            <a:r>
              <a:rPr lang="en-US" dirty="0" smtClean="0"/>
              <a:t>minus </a:t>
            </a:r>
            <a:r>
              <a:rPr lang="en-US" dirty="0"/>
              <a:t>signs indicate a negative net charge.</a:t>
            </a:r>
            <a:endParaRPr lang="en-US" dirty="0" smtClean="0"/>
          </a:p>
          <a:p>
            <a:r>
              <a:rPr lang="en-US" dirty="0" smtClean="0"/>
              <a:t> </a:t>
            </a:r>
            <a:endParaRPr lang="en-US" dirty="0"/>
          </a:p>
        </p:txBody>
      </p:sp>
      <p:sp>
        <p:nvSpPr>
          <p:cNvPr id="10" name="Footer Placeholder 9"/>
          <p:cNvSpPr>
            <a:spLocks noGrp="1"/>
          </p:cNvSpPr>
          <p:nvPr>
            <p:ph type="ftr" idx="11"/>
          </p:nvPr>
        </p:nvSpPr>
        <p:spPr/>
        <p:txBody>
          <a:bodyPr/>
          <a:lstStyle/>
          <a:p>
            <a:r>
              <a:rPr lang="en-US" smtClean="0"/>
              <a:t>© 2014 John Wiley &amp; Sons, Inc. All rights reserved.</a:t>
            </a:r>
            <a:endParaRPr lang="en-US"/>
          </a:p>
        </p:txBody>
      </p:sp>
      <p:pic>
        <p:nvPicPr>
          <p:cNvPr id="11" name="Picture 10"/>
          <p:cNvPicPr>
            <a:picLocks noChangeAspect="1"/>
          </p:cNvPicPr>
          <p:nvPr/>
        </p:nvPicPr>
        <p:blipFill>
          <a:blip r:embed="rId4">
            <a:clrChange>
              <a:clrFrom>
                <a:srgbClr val="FFFFFF"/>
              </a:clrFrom>
              <a:clrTo>
                <a:srgbClr val="FFFFFF">
                  <a:alpha val="0"/>
                </a:srgbClr>
              </a:clrTo>
            </a:clrChange>
          </a:blip>
          <a:stretch>
            <a:fillRect/>
          </a:stretch>
        </p:blipFill>
        <p:spPr>
          <a:xfrm>
            <a:off x="247586" y="1610002"/>
            <a:ext cx="2665235" cy="478389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9" name="Text Box 4"/>
          <p:cNvSpPr txBox="1">
            <a:spLocks noChangeArrowheads="1"/>
          </p:cNvSpPr>
          <p:nvPr/>
        </p:nvSpPr>
        <p:spPr bwMode="auto">
          <a:xfrm>
            <a:off x="340360" y="1327819"/>
            <a:ext cx="8294400" cy="479571"/>
          </a:xfrm>
          <a:prstGeom prst="rect">
            <a:avLst/>
          </a:prstGeom>
          <a:noFill/>
          <a:ln w="9525">
            <a:noFill/>
            <a:round/>
            <a:headEnd/>
            <a:tailEnd/>
          </a:ln>
        </p:spPr>
        <p:txBody>
          <a:bodyPr lIns="81639" tIns="60086" rIns="81639" bIns="40820">
            <a:prstTxWarp prst="textNoShape">
              <a:avLst/>
            </a:prstTxWarp>
          </a:bodyP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smtClean="0">
                <a:solidFill>
                  <a:srgbClr val="34566E"/>
                </a:solidFill>
              </a:rPr>
              <a:t>Materials classified based on their ability to move charge</a:t>
            </a:r>
            <a:endParaRPr lang="en-US" sz="2900" b="1" dirty="0">
              <a:solidFill>
                <a:srgbClr val="34566E"/>
              </a:solidFill>
            </a:endParaRPr>
          </a:p>
        </p:txBody>
      </p:sp>
      <p:sp>
        <p:nvSpPr>
          <p:cNvPr id="12" name="Rectangle 11"/>
          <p:cNvSpPr/>
          <p:nvPr/>
        </p:nvSpPr>
        <p:spPr>
          <a:xfrm>
            <a:off x="456481" y="2275009"/>
            <a:ext cx="8178279" cy="3508653"/>
          </a:xfrm>
          <a:prstGeom prst="rect">
            <a:avLst/>
          </a:prstGeom>
        </p:spPr>
        <p:txBody>
          <a:bodyPr wrap="square">
            <a:spAutoFit/>
          </a:bodyPr>
          <a:lstStyle/>
          <a:p>
            <a:pPr marL="344488" indent="-344488">
              <a:spcAft>
                <a:spcPts val="1800"/>
              </a:spcAft>
              <a:buFont typeface="Arial"/>
              <a:buChar char="•"/>
            </a:pPr>
            <a:r>
              <a:rPr lang="en-US" b="1" dirty="0" smtClean="0"/>
              <a:t>Conductors </a:t>
            </a:r>
            <a:r>
              <a:rPr lang="en-US" dirty="0" smtClean="0"/>
              <a:t>are materials in which a significant number of electrons are free to move. Examples include metals</a:t>
            </a:r>
            <a:r>
              <a:rPr lang="en-US" dirty="0" smtClean="0"/>
              <a:t>.</a:t>
            </a:r>
          </a:p>
          <a:p>
            <a:pPr marL="344488" indent="-344488">
              <a:spcAft>
                <a:spcPts val="1800"/>
              </a:spcAft>
              <a:buFont typeface="Arial"/>
              <a:buChar char="•"/>
            </a:pPr>
            <a:r>
              <a:rPr lang="en-US" dirty="0" smtClean="0"/>
              <a:t>The charged particles in nonconductors (</a:t>
            </a:r>
            <a:r>
              <a:rPr lang="en-US" b="1" dirty="0" smtClean="0"/>
              <a:t>insulators</a:t>
            </a:r>
            <a:r>
              <a:rPr lang="en-US" dirty="0" smtClean="0"/>
              <a:t>) are not free to move. Examples include rubber, plastic, </a:t>
            </a:r>
            <a:r>
              <a:rPr lang="en-US" dirty="0" smtClean="0"/>
              <a:t>glass. </a:t>
            </a:r>
          </a:p>
          <a:p>
            <a:pPr marL="344488" indent="-344488">
              <a:spcAft>
                <a:spcPts val="1800"/>
              </a:spcAft>
              <a:buFont typeface="Arial"/>
              <a:buChar char="•"/>
            </a:pPr>
            <a:r>
              <a:rPr lang="en-US" b="1" dirty="0" smtClean="0"/>
              <a:t>Semiconductors </a:t>
            </a:r>
            <a:r>
              <a:rPr lang="en-US" dirty="0" smtClean="0"/>
              <a:t>are materials that are intermediate between conductors and insulators; examples include silicon and germanium in computer chips</a:t>
            </a:r>
            <a:r>
              <a:rPr lang="en-US" dirty="0" smtClean="0"/>
              <a:t>.</a:t>
            </a:r>
          </a:p>
          <a:p>
            <a:pPr marL="344488" indent="-344488">
              <a:spcAft>
                <a:spcPts val="1800"/>
              </a:spcAft>
              <a:buFont typeface="Arial"/>
              <a:buChar char="•"/>
            </a:pPr>
            <a:r>
              <a:rPr lang="en-US" b="1" dirty="0" smtClean="0"/>
              <a:t>Superconductors</a:t>
            </a:r>
            <a:r>
              <a:rPr lang="en-US" dirty="0" smtClean="0"/>
              <a:t> are materials that are perfect conductors, allowing charge to move without any hindrance.</a:t>
            </a:r>
          </a:p>
          <a:p>
            <a:pPr>
              <a:spcAft>
                <a:spcPts val="1800"/>
              </a:spcAft>
            </a:pPr>
            <a:r>
              <a:rPr lang="en-US" dirty="0" smtClean="0"/>
              <a:t> </a:t>
            </a:r>
            <a:endParaRPr lang="en-US" dirty="0"/>
          </a:p>
        </p:txBody>
      </p:sp>
      <p:sp>
        <p:nvSpPr>
          <p:cNvPr id="5" name="Footer Placeholder 4"/>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696681" y="4550685"/>
            <a:ext cx="2420859" cy="2151875"/>
          </a:xfrm>
          <a:prstGeom prst="rect">
            <a:avLst/>
          </a:prstGeom>
        </p:spPr>
      </p:pic>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12" name="Rectangle 11"/>
          <p:cNvSpPr/>
          <p:nvPr/>
        </p:nvSpPr>
        <p:spPr>
          <a:xfrm>
            <a:off x="456481" y="1293493"/>
            <a:ext cx="8228160" cy="2862323"/>
          </a:xfrm>
          <a:prstGeom prst="rect">
            <a:avLst/>
          </a:prstGeom>
        </p:spPr>
        <p:txBody>
          <a:bodyPr wrap="square">
            <a:spAutoFit/>
          </a:bodyPr>
          <a:lstStyle/>
          <a:p>
            <a:pPr marL="457200" indent="-457200">
              <a:buFont typeface="Arial"/>
              <a:buChar char="•"/>
            </a:pPr>
            <a:r>
              <a:rPr lang="en-US" b="1" dirty="0" smtClean="0"/>
              <a:t>Charged Particles. </a:t>
            </a:r>
            <a:r>
              <a:rPr lang="en-US" dirty="0" smtClean="0"/>
              <a:t>The properties of conductors and insulators are due to the structure and electrical nature of atoms. Atoms consist of positively charged </a:t>
            </a:r>
            <a:r>
              <a:rPr lang="en-US" i="1" dirty="0" smtClean="0"/>
              <a:t>protons</a:t>
            </a:r>
            <a:r>
              <a:rPr lang="en-US" dirty="0" smtClean="0"/>
              <a:t>, negatively charged </a:t>
            </a:r>
            <a:r>
              <a:rPr lang="en-US" i="1" dirty="0" smtClean="0"/>
              <a:t>electrons</a:t>
            </a:r>
            <a:r>
              <a:rPr lang="en-US" dirty="0" smtClean="0"/>
              <a:t>, and electrically neutral </a:t>
            </a:r>
            <a:r>
              <a:rPr lang="en-US" i="1" dirty="0" smtClean="0"/>
              <a:t>neutrons</a:t>
            </a:r>
            <a:r>
              <a:rPr lang="en-US" dirty="0" smtClean="0"/>
              <a:t>. The protons and neutrons are packed tightly together in a central nucleus and do not move</a:t>
            </a:r>
            <a:r>
              <a:rPr lang="en-US" dirty="0" smtClean="0"/>
              <a:t>.</a:t>
            </a:r>
          </a:p>
          <a:p>
            <a:pPr marL="457200" indent="-457200">
              <a:buFont typeface="Arial"/>
              <a:buChar char="•"/>
            </a:pPr>
            <a:r>
              <a:rPr lang="en-US" dirty="0" smtClean="0"/>
              <a:t>When atoms of a conductor like copper come together to form the solid, some of their outermost—and so most loosely held—electrons become free to wander about within the solid, leaving behind positively charged atoms ( positive ions). We call the mobile electrons </a:t>
            </a:r>
            <a:r>
              <a:rPr lang="en-US" b="1" dirty="0" smtClean="0"/>
              <a:t>conduction electrons</a:t>
            </a:r>
            <a:r>
              <a:rPr lang="en-US" dirty="0" smtClean="0"/>
              <a:t>. There are few (if any) free electrons in a nonconductor.</a:t>
            </a:r>
          </a:p>
        </p:txBody>
      </p:sp>
      <p:sp>
        <p:nvSpPr>
          <p:cNvPr id="4" name="Rectangle 3"/>
          <p:cNvSpPr/>
          <p:nvPr/>
        </p:nvSpPr>
        <p:spPr>
          <a:xfrm>
            <a:off x="337406" y="4206742"/>
            <a:ext cx="6699741" cy="2308324"/>
          </a:xfrm>
          <a:prstGeom prst="rect">
            <a:avLst/>
          </a:prstGeom>
        </p:spPr>
        <p:txBody>
          <a:bodyPr wrap="square">
            <a:spAutoFit/>
          </a:bodyPr>
          <a:lstStyle/>
          <a:p>
            <a:r>
              <a:rPr lang="en-US" b="1" dirty="0" smtClean="0"/>
              <a:t>Induced Charge.</a:t>
            </a:r>
            <a:r>
              <a:rPr lang="en-US" dirty="0" smtClean="0"/>
              <a:t> A neutral copper rod is electrically isolated from its surroundings by being suspended on a non-conducting thread. Either end of the copper rod will be attracted by a charged rod. Here, conduction electrons in the copper rod are repelled to the far end of that rod by the negative charge on the plastic rod. Then that negative charge attracts the remaining positive charge on the near end of the copper rod, rotating the copper rod to bring that near end closer to the plastic rod.</a:t>
            </a:r>
            <a:endParaRPr lang="en-US" dirty="0"/>
          </a:p>
        </p:txBody>
      </p:sp>
      <p:sp>
        <p:nvSpPr>
          <p:cNvPr id="7" name="Footer Placeholder 6"/>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6481" y="273629"/>
            <a:ext cx="8228160" cy="888574"/>
          </a:xfrm>
        </p:spPr>
        <p:txBody>
          <a:bodyPr tIns="25471"/>
          <a:lstStyle/>
          <a:p>
            <a:pP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700" b="1" dirty="0" smtClean="0">
                <a:solidFill>
                  <a:schemeClr val="bg1"/>
                </a:solidFill>
                <a:ea typeface="Calibri" pitchFamily="1" charset="0"/>
                <a:cs typeface="Calibri" pitchFamily="1" charset="0"/>
              </a:rPr>
              <a:t>21-1</a:t>
            </a:r>
            <a:r>
              <a:rPr lang="en-US" sz="2700" dirty="0" smtClean="0">
                <a:solidFill>
                  <a:schemeClr val="bg1"/>
                </a:solidFill>
                <a:ea typeface="Calibri" pitchFamily="1" charset="0"/>
                <a:cs typeface="Calibri" pitchFamily="1" charset="0"/>
              </a:rPr>
              <a:t>  Coulomb’s Law</a:t>
            </a:r>
            <a:endParaRPr lang="en-US" sz="2700" dirty="0">
              <a:solidFill>
                <a:schemeClr val="bg1"/>
              </a:solidFill>
              <a:ea typeface="Calibri" pitchFamily="1" charset="0"/>
              <a:cs typeface="Calibri" pitchFamily="1" charset="0"/>
            </a:endParaRPr>
          </a:p>
        </p:txBody>
      </p:sp>
      <p:sp>
        <p:nvSpPr>
          <p:cNvPr id="6" name="Text Box 4"/>
          <p:cNvSpPr txBox="1">
            <a:spLocks noChangeArrowheads="1"/>
          </p:cNvSpPr>
          <p:nvPr/>
        </p:nvSpPr>
        <p:spPr bwMode="auto">
          <a:xfrm>
            <a:off x="414720" y="1327819"/>
            <a:ext cx="5884385" cy="479571"/>
          </a:xfrm>
          <a:prstGeom prst="rect">
            <a:avLst/>
          </a:prstGeom>
          <a:noFill/>
          <a:ln w="9525">
            <a:noFill/>
            <a:round/>
            <a:headEnd/>
            <a:tailEnd/>
          </a:ln>
        </p:spPr>
        <p:txBody>
          <a:bodyPr lIns="81639" tIns="60086" rIns="81639" bIns="40820">
            <a:prstTxWarp prst="textNoShape">
              <a:avLst/>
            </a:prstTxWarp>
          </a:bodyPr>
          <a:lstStyle/>
          <a:p>
            <a:pPr algn="ctr">
              <a:tabLst>
                <a:tab pos="0" algn="l"/>
                <a:tab pos="414726" algn="l"/>
                <a:tab pos="829452" algn="l"/>
                <a:tab pos="1244178" algn="l"/>
                <a:tab pos="1658904" algn="l"/>
                <a:tab pos="2073631" algn="l"/>
                <a:tab pos="2488357" algn="l"/>
                <a:tab pos="2903083" algn="l"/>
                <a:tab pos="3317809" algn="l"/>
                <a:tab pos="3732535" algn="l"/>
                <a:tab pos="4147261" algn="l"/>
                <a:tab pos="4561987" algn="l"/>
                <a:tab pos="4976713" algn="l"/>
                <a:tab pos="5391440" algn="l"/>
                <a:tab pos="5806166" algn="l"/>
                <a:tab pos="6220892" algn="l"/>
                <a:tab pos="6635618" algn="l"/>
                <a:tab pos="7050344" algn="l"/>
                <a:tab pos="7465070" algn="l"/>
                <a:tab pos="7879796" algn="l"/>
                <a:tab pos="8294522" algn="l"/>
              </a:tabLst>
            </a:pPr>
            <a:r>
              <a:rPr lang="en-US" sz="2900" b="1" dirty="0" smtClean="0">
                <a:solidFill>
                  <a:srgbClr val="34566E"/>
                </a:solidFill>
              </a:rPr>
              <a:t>Coulomb’s Law</a:t>
            </a:r>
            <a:endParaRPr lang="en-US" sz="2900" b="1" dirty="0">
              <a:solidFill>
                <a:srgbClr val="34566E"/>
              </a:solidFill>
            </a:endParaRPr>
          </a:p>
        </p:txBody>
      </p:sp>
      <p:pic>
        <p:nvPicPr>
          <p:cNvPr id="8" name="Picture 7"/>
          <p:cNvPicPr>
            <a:picLocks noChangeAspect="1"/>
          </p:cNvPicPr>
          <p:nvPr/>
        </p:nvPicPr>
        <p:blipFill>
          <a:blip r:embed="rId3"/>
          <a:stretch>
            <a:fillRect/>
          </a:stretch>
        </p:blipFill>
        <p:spPr>
          <a:xfrm>
            <a:off x="1342793" y="4026741"/>
            <a:ext cx="2997200" cy="609600"/>
          </a:xfrm>
          <a:prstGeom prst="rect">
            <a:avLst/>
          </a:prstGeom>
        </p:spPr>
      </p:pic>
      <p:sp>
        <p:nvSpPr>
          <p:cNvPr id="11" name="Rectangle 10"/>
          <p:cNvSpPr/>
          <p:nvPr/>
        </p:nvSpPr>
        <p:spPr>
          <a:xfrm>
            <a:off x="5629718" y="3500863"/>
            <a:ext cx="3453381" cy="1323439"/>
          </a:xfrm>
          <a:prstGeom prst="rect">
            <a:avLst/>
          </a:prstGeom>
        </p:spPr>
        <p:txBody>
          <a:bodyPr wrap="square">
            <a:spAutoFit/>
          </a:bodyPr>
          <a:lstStyle/>
          <a:p>
            <a:r>
              <a:rPr lang="en-US" sz="1600" dirty="0" smtClean="0"/>
              <a:t>The electrostatic force on particle 1 can be described in terms of a unit vector </a:t>
            </a:r>
            <a:r>
              <a:rPr lang="en-US" sz="1600" b="1" i="1" dirty="0" smtClean="0"/>
              <a:t>r</a:t>
            </a:r>
            <a:r>
              <a:rPr lang="en-US" sz="1600" dirty="0" smtClean="0"/>
              <a:t> along an axis through the two particles, radially away from particle 2.</a:t>
            </a:r>
            <a:endParaRPr lang="en-US" sz="1600" dirty="0"/>
          </a:p>
        </p:txBody>
      </p:sp>
      <p:sp>
        <p:nvSpPr>
          <p:cNvPr id="12" name="Rectangle 11"/>
          <p:cNvSpPr/>
          <p:nvPr/>
        </p:nvSpPr>
        <p:spPr>
          <a:xfrm>
            <a:off x="440392" y="1892450"/>
            <a:ext cx="5405190" cy="2031325"/>
          </a:xfrm>
          <a:prstGeom prst="rect">
            <a:avLst/>
          </a:prstGeom>
        </p:spPr>
        <p:txBody>
          <a:bodyPr wrap="square">
            <a:spAutoFit/>
          </a:bodyPr>
          <a:lstStyle/>
          <a:p>
            <a:r>
              <a:rPr lang="en-US" dirty="0" smtClean="0"/>
              <a:t>Coulomb’s law describes the </a:t>
            </a:r>
            <a:r>
              <a:rPr lang="en-US" b="1" dirty="0" smtClean="0"/>
              <a:t>electrostatic force</a:t>
            </a:r>
            <a:r>
              <a:rPr lang="en-US" dirty="0" smtClean="0"/>
              <a:t> (or electric force) between two charged particles. If the particles have charges </a:t>
            </a:r>
            <a:r>
              <a:rPr lang="en-US" i="1" dirty="0" smtClean="0"/>
              <a:t>q</a:t>
            </a:r>
            <a:r>
              <a:rPr lang="en-US" i="1" baseline="-25000" dirty="0" smtClean="0"/>
              <a:t>1</a:t>
            </a:r>
            <a:r>
              <a:rPr lang="en-US" dirty="0" smtClean="0"/>
              <a:t> and </a:t>
            </a:r>
            <a:r>
              <a:rPr lang="en-US" i="1" dirty="0" smtClean="0"/>
              <a:t>q</a:t>
            </a:r>
            <a:r>
              <a:rPr lang="en-US" i="1" baseline="-25000" dirty="0" smtClean="0"/>
              <a:t>2</a:t>
            </a:r>
            <a:r>
              <a:rPr lang="en-US" dirty="0" smtClean="0"/>
              <a:t>, are separated by distance </a:t>
            </a:r>
            <a:r>
              <a:rPr lang="en-US" i="1" dirty="0" smtClean="0"/>
              <a:t>r</a:t>
            </a:r>
            <a:r>
              <a:rPr lang="en-US" dirty="0" smtClean="0"/>
              <a:t>, and are at rest (or moving only slowly) relative to each other, then the magnitude </a:t>
            </a:r>
            <a:br>
              <a:rPr lang="en-US" dirty="0" smtClean="0"/>
            </a:br>
            <a:r>
              <a:rPr lang="en-US" dirty="0" smtClean="0"/>
              <a:t>of the force acting on each due to the other is </a:t>
            </a:r>
            <a:br>
              <a:rPr lang="en-US" dirty="0" smtClean="0"/>
            </a:br>
            <a:r>
              <a:rPr lang="en-US" dirty="0" smtClean="0"/>
              <a:t>given by</a:t>
            </a:r>
            <a:endParaRPr lang="en-US" dirty="0"/>
          </a:p>
        </p:txBody>
      </p:sp>
      <p:sp>
        <p:nvSpPr>
          <p:cNvPr id="13" name="Rectangle 12"/>
          <p:cNvSpPr/>
          <p:nvPr/>
        </p:nvSpPr>
        <p:spPr>
          <a:xfrm>
            <a:off x="518931" y="4951647"/>
            <a:ext cx="8165709" cy="923330"/>
          </a:xfrm>
          <a:prstGeom prst="rect">
            <a:avLst/>
          </a:prstGeom>
        </p:spPr>
        <p:txBody>
          <a:bodyPr wrap="square">
            <a:spAutoFit/>
          </a:bodyPr>
          <a:lstStyle/>
          <a:p>
            <a:r>
              <a:rPr lang="en-US" dirty="0" smtClean="0"/>
              <a:t>where  </a:t>
            </a:r>
            <a:r>
              <a:rPr lang="en-US" i="1" dirty="0" smtClean="0"/>
              <a:t>ε</a:t>
            </a:r>
            <a:r>
              <a:rPr lang="en-US" i="1" baseline="-25000" dirty="0" smtClean="0"/>
              <a:t>0</a:t>
            </a:r>
            <a:r>
              <a:rPr lang="en-US" i="1" dirty="0" smtClean="0"/>
              <a:t> = 8.85 </a:t>
            </a:r>
            <a:r>
              <a:rPr lang="en-US" i="1" dirty="0" smtClean="0">
                <a:latin typeface="ＭＳ ゴシック"/>
                <a:ea typeface="ＭＳ ゴシック"/>
                <a:cs typeface="ＭＳ ゴシック"/>
              </a:rPr>
              <a:t>×</a:t>
            </a:r>
            <a:r>
              <a:rPr lang="en-US" i="1" dirty="0" smtClean="0"/>
              <a:t>10</a:t>
            </a:r>
            <a:r>
              <a:rPr lang="en-US" i="1" baseline="30000" dirty="0" smtClean="0"/>
              <a:t>-12</a:t>
            </a:r>
            <a:r>
              <a:rPr lang="en-US" i="1" dirty="0" smtClean="0"/>
              <a:t> C</a:t>
            </a:r>
            <a:r>
              <a:rPr lang="en-US" i="1" baseline="30000" dirty="0" smtClean="0"/>
              <a:t>2</a:t>
            </a:r>
            <a:r>
              <a:rPr lang="en-US" i="1" dirty="0" smtClean="0"/>
              <a:t>/N.m</a:t>
            </a:r>
            <a:r>
              <a:rPr lang="en-US" i="1" baseline="30000" dirty="0" smtClean="0"/>
              <a:t>2</a:t>
            </a:r>
            <a:r>
              <a:rPr lang="en-US" i="1" dirty="0" smtClean="0"/>
              <a:t> </a:t>
            </a:r>
            <a:r>
              <a:rPr lang="en-US" dirty="0" smtClean="0"/>
              <a:t>is the permittivity constant. The ratio </a:t>
            </a:r>
            <a:r>
              <a:rPr lang="en-US" i="1" dirty="0" smtClean="0"/>
              <a:t>1/4πε</a:t>
            </a:r>
            <a:r>
              <a:rPr lang="en-US" i="1" baseline="-25000" dirty="0" smtClean="0"/>
              <a:t>0</a:t>
            </a:r>
            <a:r>
              <a:rPr lang="en-US" dirty="0" smtClean="0"/>
              <a:t> is often replaced with the electrostatic constant (or Coulomb constant) </a:t>
            </a:r>
            <a:r>
              <a:rPr lang="en-US" i="1" dirty="0" smtClean="0"/>
              <a:t>k=8.99×10</a:t>
            </a:r>
            <a:r>
              <a:rPr lang="en-US" i="1" baseline="30000" dirty="0" smtClean="0"/>
              <a:t>9</a:t>
            </a:r>
            <a:r>
              <a:rPr lang="en-US" i="1" dirty="0" smtClean="0"/>
              <a:t> N.m</a:t>
            </a:r>
            <a:r>
              <a:rPr lang="en-US" i="1" baseline="30000" dirty="0" smtClean="0"/>
              <a:t>2</a:t>
            </a:r>
            <a:r>
              <a:rPr lang="en-US" i="1" dirty="0" smtClean="0"/>
              <a:t>/C</a:t>
            </a:r>
            <a:r>
              <a:rPr lang="en-US" i="1" baseline="30000" dirty="0" smtClean="0"/>
              <a:t>2</a:t>
            </a:r>
            <a:r>
              <a:rPr lang="en-US" dirty="0" smtClean="0"/>
              <a:t>.  Thus k = </a:t>
            </a:r>
            <a:r>
              <a:rPr lang="en-US" i="1" dirty="0" smtClean="0"/>
              <a:t>1/4πε</a:t>
            </a:r>
            <a:r>
              <a:rPr lang="en-US" i="1" baseline="-25000" dirty="0" smtClean="0"/>
              <a:t>0 </a:t>
            </a:r>
            <a:r>
              <a:rPr lang="en-US" i="1" dirty="0" smtClean="0"/>
              <a:t>.</a:t>
            </a:r>
            <a:endParaRPr lang="en-US" dirty="0"/>
          </a:p>
        </p:txBody>
      </p:sp>
      <p:pic>
        <p:nvPicPr>
          <p:cNvPr id="9" name="Picture 8"/>
          <p:cNvPicPr>
            <a:picLocks noChangeAspect="1"/>
          </p:cNvPicPr>
          <p:nvPr/>
        </p:nvPicPr>
        <p:blipFill>
          <a:blip r:embed="rId4"/>
          <a:stretch>
            <a:fillRect/>
          </a:stretch>
        </p:blipFill>
        <p:spPr>
          <a:xfrm>
            <a:off x="5816416" y="2469366"/>
            <a:ext cx="3061210" cy="975214"/>
          </a:xfrm>
          <a:prstGeom prst="rect">
            <a:avLst/>
          </a:prstGeom>
        </p:spPr>
      </p:pic>
      <p:sp>
        <p:nvSpPr>
          <p:cNvPr id="10" name="Footer Placeholder 9"/>
          <p:cNvSpPr>
            <a:spLocks noGrp="1"/>
          </p:cNvSpPr>
          <p:nvPr>
            <p:ph type="ftr" idx="11"/>
          </p:nvPr>
        </p:nvSpPr>
        <p:spPr/>
        <p:txBody>
          <a:bodyPr/>
          <a:lstStyle/>
          <a:p>
            <a:r>
              <a:rPr lang="en-US" smtClean="0"/>
              <a:t>© 2014 John Wiley &amp; Sons, Inc. All rights reserved.</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_2_sample_v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WenQuanYi Micro Hei"/>
        <a:cs typeface="WenQuanYi Micro Hei"/>
      </a:majorFont>
      <a:minorFont>
        <a:latin typeface="Arial"/>
        <a:ea typeface="WenQuanYi Micro Hei"/>
        <a:cs typeface="WenQuanYi Micro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6463EF5D872347A7BF5761BB9BB3CC" ma:contentTypeVersion="" ma:contentTypeDescription="Create a new document." ma:contentTypeScope="" ma:versionID="db448a981e3324c438c86929fb02f49c">
  <xsd:schema xmlns:xsd="http://www.w3.org/2001/XMLSchema" xmlns:xs="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4FAED5-A306-4D43-AAE4-5B4D51670079}">
  <ds:schemaRefs>
    <ds:schemaRef ds:uri="http://purl.org/dc/dcmitype/"/>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F66BE9F-DCBC-42F1-AAA1-493A49F8D3CE}">
  <ds:schemaRefs>
    <ds:schemaRef ds:uri="http://schemas.microsoft.com/sharepoint/v3/contenttype/forms"/>
  </ds:schemaRefs>
</ds:datastoreItem>
</file>

<file path=customXml/itemProps3.xml><?xml version="1.0" encoding="utf-8"?>
<ds:datastoreItem xmlns:ds="http://schemas.openxmlformats.org/officeDocument/2006/customXml" ds:itemID="{4DDCC65E-1FBF-4DFB-95E3-142F7617A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Chapter_16_v1.pptx</Template>
  <TotalTime>279</TotalTime>
  <Words>1965</Words>
  <Application>Microsoft Macintosh PowerPoint</Application>
  <PresentationFormat>On-screen Show (4:3)</PresentationFormat>
  <Paragraphs>154</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Chapter_2_sample_v1</vt:lpstr>
      <vt:lpstr>Coulomb’s Law</vt:lpstr>
      <vt:lpstr>21-1  Coulomb’s Law</vt:lpstr>
      <vt:lpstr>Slide 3</vt:lpstr>
      <vt:lpstr>Slide 4</vt:lpstr>
      <vt:lpstr>21-1  Coulomb’s Law</vt:lpstr>
      <vt:lpstr>21-1  Coulomb’s Law</vt:lpstr>
      <vt:lpstr>21-1  Coulomb’s Law</vt:lpstr>
      <vt:lpstr>21-1  Coulomb’s Law</vt:lpstr>
      <vt:lpstr>21-1  Coulomb’s Law</vt:lpstr>
      <vt:lpstr>21-1  Coulomb’s Law</vt:lpstr>
      <vt:lpstr>21-1  Coulomb’s Law</vt:lpstr>
      <vt:lpstr>21-2  Charge is Quantized</vt:lpstr>
      <vt:lpstr>21-2  Charge is Quantized</vt:lpstr>
      <vt:lpstr>21-2  Charge is Quantized</vt:lpstr>
      <vt:lpstr>21-3  Charge is Conserved</vt:lpstr>
      <vt:lpstr>21-3  Charge is Conserved</vt:lpstr>
      <vt:lpstr>21  Summary</vt:lpstr>
    </vt:vector>
  </TitlesOfParts>
  <Company>Lehigh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Coulomb’s Law</dc:title>
  <dc:creator>Abhishesh Regmi</dc:creator>
  <cp:lastModifiedBy>Sumanas</cp:lastModifiedBy>
  <cp:revision>14</cp:revision>
  <dcterms:created xsi:type="dcterms:W3CDTF">2013-03-07T21:13:18Z</dcterms:created>
  <dcterms:modified xsi:type="dcterms:W3CDTF">2013-03-07T21:24:27Z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0x0101002F6463EF5D872347A7BF5761BB9BB3CC</vt:lpwstr>
  </property>
</Properties>
</file>