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customXml/itemProps1.xml" ContentType="application/vnd.openxmlformats-officedocument.customXmlProperties+xml"/>
  <Override PartName="/ppt/notesSlides/notesSlide9.xml" ContentType="application/vnd.openxmlformats-officedocument.presentationml.notesSlide+xml"/>
  <Override PartName="/ppt/slides/slide5.xml" ContentType="application/vnd.openxmlformats-officedocument.presentationml.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docProps/custom.xml" ContentType="application/vnd.openxmlformats-officedocument.custom-properties+xml"/>
  <Override PartName="/ppt/slides/slide15.xml" ContentType="application/vnd.openxmlformats-officedocument.presentationml.slide+xml"/>
  <Override PartName="/customXml/itemProps2.xml" ContentType="application/vnd.openxmlformats-officedocument.customXmlProperties+xml"/>
  <Override PartName="/ppt/notesSlides/notesSlide1.xml" ContentType="application/vnd.openxmlformats-officedocument.presentationml.notesSlide+xml"/>
  <Override PartName="/ppt/slides/slide6.xml" ContentType="application/vnd.openxmlformats-officedocument.presentationml.slide+xml"/>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Override PartName="/ppt/slides/slide16.xml" ContentType="application/vnd.openxmlformats-officedocument.presentationml.slide+xml"/>
  <Override PartName="/customXml/itemProps3.xml" ContentType="application/vnd.openxmlformats-officedocument.customXmlProperties+xml"/>
  <Override PartName="/ppt/notesSlides/notesSlide2.xml" ContentType="application/vnd.openxmlformats-officedocument.presentationml.notesSlide+xml"/>
  <Override PartName="/ppt/slides/slide7.xml" ContentType="application/vnd.openxmlformats-officedocument.presentationml.slide+xml"/>
  <Override PartName="/ppt/notesSlides/notesSlide18.xml" ContentType="application/vnd.openxmlformats-officedocument.presentationml.notes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1" r:id="rId4"/>
  </p:sldMasterIdLst>
  <p:notesMasterIdLst>
    <p:notesMasterId r:id="rId24"/>
  </p:notesMasterIdLst>
  <p:handoutMasterIdLst>
    <p:handoutMasterId r:id="rId25"/>
  </p:handoutMasterIdLst>
  <p:sldIdLst>
    <p:sldId id="257" r:id="rId5"/>
    <p:sldId id="258" r:id="rId6"/>
    <p:sldId id="259" r:id="rId7"/>
    <p:sldId id="260" r:id="rId8"/>
    <p:sldId id="261" r:id="rId9"/>
    <p:sldId id="262" r:id="rId10"/>
    <p:sldId id="263" r:id="rId11"/>
    <p:sldId id="264" r:id="rId12"/>
    <p:sldId id="265" r:id="rId13"/>
    <p:sldId id="266" r:id="rId14"/>
    <p:sldId id="268" r:id="rId15"/>
    <p:sldId id="267" r:id="rId16"/>
    <p:sldId id="269" r:id="rId17"/>
    <p:sldId id="270" r:id="rId18"/>
    <p:sldId id="271" r:id="rId19"/>
    <p:sldId id="272" r:id="rId20"/>
    <p:sldId id="273" r:id="rId21"/>
    <p:sldId id="274" r:id="rId22"/>
    <p:sldId id="275"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p:cViewPr>
        <p:scale>
          <a:sx n="144" d="100"/>
          <a:sy n="144" d="100"/>
        </p:scale>
        <p:origin x="-1232" y="-48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3C6ACD-E507-DA49-92C9-A65422AC14CB}" type="datetimeFigureOut">
              <a:rPr lang="en-US" smtClean="0"/>
              <a:t>2/18/13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019F98-C653-B443-AE31-E91A18DDB0A7}" type="slidenum">
              <a:rPr lang="en-US" smtClean="0"/>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07AF3D-D913-CD4A-9C09-C8CF4C26D581}" type="datetimeFigureOut">
              <a:rPr lang="en-US" smtClean="0"/>
              <a:pPr/>
              <a:t>2/18/13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53A3CD-9C4D-DA44-9185-BBE12EF1BED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5833992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4034" name="Rectangle 8"/>
          <p:cNvSpPr>
            <a:spLocks noGrp="1" noChangeArrowheads="1"/>
          </p:cNvSpPr>
          <p:nvPr>
            <p:ph type="sldNum" sz="quarter"/>
          </p:nvPr>
        </p:nvSpPr>
        <p:spPr>
          <a:noFill/>
        </p:spPr>
        <p:txBody>
          <a:bodyPr/>
          <a:lstStyle/>
          <a:p>
            <a:fld id="{DF42549D-4807-FD4C-812D-A14A0F64F92A}" type="slidenum">
              <a:rPr lang="en-US"/>
              <a:pPr/>
              <a:t>1</a:t>
            </a:fld>
            <a:endParaRPr lang="en-US"/>
          </a:p>
        </p:txBody>
      </p:sp>
      <p:sp>
        <p:nvSpPr>
          <p:cNvPr id="44035"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4036"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10</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dirty="0">
              <a:latin typeface="Times New Roman" pitchFamily="1"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11</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dirty="0">
              <a:latin typeface="Times New Roman" pitchFamily="1"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12</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13</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dirty="0">
              <a:latin typeface="Times New Roman" pitchFamily="1"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14</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15</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16</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17</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18</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dirty="0">
              <a:latin typeface="Times New Roman" pitchFamily="1"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19</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dirty="0">
              <a:latin typeface="Times New Roman" pitchFamily="1"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3</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4</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dirty="0">
              <a:latin typeface="Times New Roman" pitchFamily="1"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5</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dirty="0">
              <a:latin typeface="Times New Roman" pitchFamily="1"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6</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dirty="0">
              <a:latin typeface="Times New Roman" pitchFamily="1"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7</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8</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9</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xfrm>
            <a:off x="456480" y="6247376"/>
            <a:ext cx="2125440" cy="468050"/>
          </a:xfrm>
          <a:prstGeom prst="rect">
            <a:avLst/>
          </a:prstGeom>
          <a:ln/>
        </p:spPr>
        <p:txBody>
          <a:bodyPr/>
          <a:lstStyle>
            <a:lvl1pPr>
              <a:defRPr/>
            </a:lvl1pPr>
          </a:lstStyle>
          <a:p>
            <a:endParaRPr lang="en-US"/>
          </a:p>
        </p:txBody>
      </p:sp>
      <p:sp>
        <p:nvSpPr>
          <p:cNvPr id="5" name="Rectangle 4"/>
          <p:cNvSpPr>
            <a:spLocks noGrp="1" noChangeArrowheads="1"/>
          </p:cNvSpPr>
          <p:nvPr>
            <p:ph type="ftr" idx="11"/>
          </p:nvPr>
        </p:nvSpPr>
        <p:spPr>
          <a:ln/>
        </p:spPr>
        <p:txBody>
          <a:bodyPr/>
          <a:lstStyle>
            <a:lvl1pPr>
              <a:defRPr/>
            </a:lvl1pPr>
          </a:lstStyle>
          <a:p>
            <a:r>
              <a:rPr lang="en-US" smtClean="0"/>
              <a:t>© 2014 John Wiley &amp; Sons, Inc. All rights reserved.</a:t>
            </a:r>
            <a:endParaRPr lang="en-US"/>
          </a:p>
        </p:txBody>
      </p:sp>
      <p:sp>
        <p:nvSpPr>
          <p:cNvPr id="6" name="Rectangle 5"/>
          <p:cNvSpPr>
            <a:spLocks noGrp="1" noChangeArrowheads="1"/>
          </p:cNvSpPr>
          <p:nvPr>
            <p:ph type="sldNum" idx="12"/>
          </p:nvPr>
        </p:nvSpPr>
        <p:spPr>
          <a:xfrm>
            <a:off x="6554880" y="6247376"/>
            <a:ext cx="2125440" cy="468050"/>
          </a:xfrm>
          <a:prstGeom prst="rect">
            <a:avLst/>
          </a:prstGeom>
          <a:ln/>
        </p:spPr>
        <p:txBody>
          <a:bodyPr/>
          <a:lstStyle>
            <a:lvl1pPr>
              <a:defRPr/>
            </a:lvl1pPr>
          </a:lstStyle>
          <a:p>
            <a:fld id="{FA8D9246-4347-F145-B746-2344DE3EC1B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4" name="Picture 6" descr="http://media.wiley.com/spa_assets/R16B046/site/wiley2/cvo/images/backgrounds/top-nav-bg.gif"/>
          <p:cNvPicPr>
            <a:picLocks noChangeAspect="1" noChangeArrowheads="1"/>
          </p:cNvPicPr>
          <p:nvPr/>
        </p:nvPicPr>
        <p:blipFill>
          <a:blip r:embed="rId2"/>
          <a:srcRect/>
          <a:stretch>
            <a:fillRect/>
          </a:stretch>
        </p:blipFill>
        <p:spPr bwMode="auto">
          <a:xfrm>
            <a:off x="0" y="1"/>
            <a:ext cx="9144000" cy="1258692"/>
          </a:xfrm>
          <a:prstGeom prst="rect">
            <a:avLst/>
          </a:prstGeom>
          <a:noFill/>
          <a:ln w="9525">
            <a:noFill/>
            <a:miter lim="800000"/>
            <a:headEnd/>
            <a:tailEnd/>
          </a:ln>
        </p:spPr>
      </p:pic>
      <p:pic>
        <p:nvPicPr>
          <p:cNvPr id="5" name="Picture 7"/>
          <p:cNvPicPr>
            <a:picLocks noChangeAspect="1" noChangeArrowheads="1"/>
          </p:cNvPicPr>
          <p:nvPr/>
        </p:nvPicPr>
        <p:blipFill>
          <a:blip r:embed="rId3"/>
          <a:srcRect/>
          <a:stretch>
            <a:fillRect/>
          </a:stretch>
        </p:blipFill>
        <p:spPr bwMode="auto">
          <a:xfrm>
            <a:off x="0" y="0"/>
            <a:ext cx="9144000" cy="1216928"/>
          </a:xfrm>
          <a:prstGeom prst="rect">
            <a:avLst/>
          </a:prstGeom>
          <a:noFill/>
          <a:ln w="9525">
            <a:noFill/>
            <a:miter lim="800000"/>
            <a:headEnd/>
            <a:tailEnd/>
          </a:ln>
          <a:effectLst/>
        </p:spPr>
      </p:pic>
      <p:pic>
        <p:nvPicPr>
          <p:cNvPr id="6" name="Picture 4" descr="C:\Users\nsaylor\Documents\Nathan Saylor\Clients\Wiley\Darnell Sessoms\2012-07\Wiley_Wordmark_white.png"/>
          <p:cNvPicPr>
            <a:picLocks noChangeAspect="1" noChangeArrowheads="1"/>
          </p:cNvPicPr>
          <p:nvPr/>
        </p:nvPicPr>
        <p:blipFill>
          <a:blip r:embed="rId4"/>
          <a:srcRect/>
          <a:stretch>
            <a:fillRect/>
          </a:stretch>
        </p:blipFill>
        <p:spPr bwMode="auto">
          <a:xfrm>
            <a:off x="7544160" y="0"/>
            <a:ext cx="1254240" cy="50261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idx="10"/>
          </p:nvPr>
        </p:nvSpPr>
        <p:spPr>
          <a:xfrm>
            <a:off x="456480" y="6247376"/>
            <a:ext cx="2125440" cy="468050"/>
          </a:xfrm>
          <a:prstGeom prst="rect">
            <a:avLst/>
          </a:prstGeom>
        </p:spPr>
        <p:txBody>
          <a:bodyPr/>
          <a:lstStyle>
            <a:lvl1pPr>
              <a:defRPr/>
            </a:lvl1pPr>
          </a:lstStyle>
          <a:p>
            <a:endParaRPr lang="en-US"/>
          </a:p>
        </p:txBody>
      </p:sp>
      <p:sp>
        <p:nvSpPr>
          <p:cNvPr id="8" name="Rectangle 7"/>
          <p:cNvSpPr>
            <a:spLocks noGrp="1" noChangeArrowheads="1"/>
          </p:cNvSpPr>
          <p:nvPr>
            <p:ph type="ftr" idx="11"/>
          </p:nvPr>
        </p:nvSpPr>
        <p:spPr/>
        <p:txBody>
          <a:bodyPr/>
          <a:lstStyle>
            <a:lvl1pPr>
              <a:defRPr/>
            </a:lvl1pPr>
          </a:lstStyle>
          <a:p>
            <a:r>
              <a:rPr lang="en-US" smtClean="0"/>
              <a:t>© 2014 John Wiley &amp; Sons, Inc. All rights reserved.</a:t>
            </a:r>
            <a:endParaRPr lang="en-US"/>
          </a:p>
        </p:txBody>
      </p:sp>
      <p:sp>
        <p:nvSpPr>
          <p:cNvPr id="9" name="Rectangle 8"/>
          <p:cNvSpPr>
            <a:spLocks noGrp="1" noChangeArrowheads="1"/>
          </p:cNvSpPr>
          <p:nvPr>
            <p:ph type="sldNum" idx="12"/>
          </p:nvPr>
        </p:nvSpPr>
        <p:spPr>
          <a:xfrm>
            <a:off x="6554880" y="6247376"/>
            <a:ext cx="2125440" cy="468050"/>
          </a:xfrm>
          <a:prstGeom prst="rect">
            <a:avLst/>
          </a:prstGeom>
        </p:spPr>
        <p:txBody>
          <a:bodyPr/>
          <a:lstStyle>
            <a:lvl1pPr>
              <a:defRPr/>
            </a:lvl1pPr>
          </a:lstStyle>
          <a:p>
            <a:fld id="{FA8D9246-4347-F145-B746-2344DE3EC1B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en-US" smtClean="0"/>
              <a:t>Click to edit Master text styles</a:t>
            </a:r>
          </a:p>
        </p:txBody>
      </p:sp>
      <p:sp>
        <p:nvSpPr>
          <p:cNvPr id="4" name="Rectangle 3"/>
          <p:cNvSpPr>
            <a:spLocks noGrp="1" noChangeArrowheads="1"/>
          </p:cNvSpPr>
          <p:nvPr>
            <p:ph type="dt" idx="10"/>
          </p:nvPr>
        </p:nvSpPr>
        <p:spPr>
          <a:xfrm>
            <a:off x="456480" y="6247376"/>
            <a:ext cx="2125440" cy="468050"/>
          </a:xfrm>
          <a:prstGeom prst="rect">
            <a:avLst/>
          </a:prstGeom>
          <a:ln/>
        </p:spPr>
        <p:txBody>
          <a:bodyPr/>
          <a:lstStyle>
            <a:lvl1pPr>
              <a:defRPr/>
            </a:lvl1pPr>
          </a:lstStyle>
          <a:p>
            <a:endParaRPr lang="en-US"/>
          </a:p>
        </p:txBody>
      </p:sp>
      <p:sp>
        <p:nvSpPr>
          <p:cNvPr id="5" name="Rectangle 4"/>
          <p:cNvSpPr>
            <a:spLocks noGrp="1" noChangeArrowheads="1"/>
          </p:cNvSpPr>
          <p:nvPr>
            <p:ph type="ftr" idx="11"/>
          </p:nvPr>
        </p:nvSpPr>
        <p:spPr>
          <a:ln/>
        </p:spPr>
        <p:txBody>
          <a:bodyPr/>
          <a:lstStyle>
            <a:lvl1pPr>
              <a:defRPr/>
            </a:lvl1pPr>
          </a:lstStyle>
          <a:p>
            <a:r>
              <a:rPr lang="en-US" smtClean="0"/>
              <a:t>© 2014 John Wiley &amp; Sons, Inc. All rights reserved.</a:t>
            </a:r>
            <a:endParaRPr lang="en-US"/>
          </a:p>
        </p:txBody>
      </p:sp>
      <p:sp>
        <p:nvSpPr>
          <p:cNvPr id="6" name="Rectangle 5"/>
          <p:cNvSpPr>
            <a:spLocks noGrp="1" noChangeArrowheads="1"/>
          </p:cNvSpPr>
          <p:nvPr>
            <p:ph type="sldNum" idx="12"/>
          </p:nvPr>
        </p:nvSpPr>
        <p:spPr>
          <a:xfrm>
            <a:off x="6554880" y="6247376"/>
            <a:ext cx="2125440" cy="468050"/>
          </a:xfrm>
          <a:prstGeom prst="rect">
            <a:avLst/>
          </a:prstGeom>
          <a:ln/>
        </p:spPr>
        <p:txBody>
          <a:bodyPr/>
          <a:lstStyle>
            <a:lvl1pPr>
              <a:defRPr/>
            </a:lvl1pPr>
          </a:lstStyle>
          <a:p>
            <a:fld id="{FA8D9246-4347-F145-B746-2344DE3EC1B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5" name="Picture 6" descr="http://media.wiley.com/spa_assets/R16B046/site/wiley2/cvo/images/backgrounds/top-nav-bg.gif"/>
          <p:cNvPicPr>
            <a:picLocks noChangeAspect="1" noChangeArrowheads="1"/>
          </p:cNvPicPr>
          <p:nvPr/>
        </p:nvPicPr>
        <p:blipFill>
          <a:blip r:embed="rId2"/>
          <a:srcRect/>
          <a:stretch>
            <a:fillRect/>
          </a:stretch>
        </p:blipFill>
        <p:spPr bwMode="auto">
          <a:xfrm>
            <a:off x="0" y="1"/>
            <a:ext cx="9144000" cy="1258692"/>
          </a:xfrm>
          <a:prstGeom prst="rect">
            <a:avLst/>
          </a:prstGeom>
          <a:noFill/>
          <a:ln w="9525">
            <a:noFill/>
            <a:miter lim="800000"/>
            <a:headEnd/>
            <a:tailEnd/>
          </a:ln>
        </p:spPr>
      </p:pic>
      <p:pic>
        <p:nvPicPr>
          <p:cNvPr id="6" name="Picture 4"/>
          <p:cNvPicPr>
            <a:picLocks noChangeAspect="1" noChangeArrowheads="1"/>
          </p:cNvPicPr>
          <p:nvPr/>
        </p:nvPicPr>
        <p:blipFill>
          <a:blip r:embed="rId3"/>
          <a:srcRect/>
          <a:stretch>
            <a:fillRect/>
          </a:stretch>
        </p:blipFill>
        <p:spPr bwMode="auto">
          <a:xfrm>
            <a:off x="0" y="0"/>
            <a:ext cx="9144000" cy="1216928"/>
          </a:xfrm>
          <a:prstGeom prst="rect">
            <a:avLst/>
          </a:prstGeom>
          <a:noFill/>
          <a:ln w="9525">
            <a:noFill/>
            <a:miter lim="800000"/>
            <a:headEnd/>
            <a:tailEnd/>
          </a:ln>
          <a:effectLst/>
        </p:spPr>
      </p:pic>
      <p:pic>
        <p:nvPicPr>
          <p:cNvPr id="7" name="Picture 4" descr="C:\Users\nsaylor\Documents\Nathan Saylor\Clients\Wiley\Darnell Sessoms\2012-07\Wiley_Wordmark_white.png"/>
          <p:cNvPicPr>
            <a:picLocks noChangeAspect="1" noChangeArrowheads="1"/>
          </p:cNvPicPr>
          <p:nvPr/>
        </p:nvPicPr>
        <p:blipFill>
          <a:blip r:embed="rId4"/>
          <a:srcRect/>
          <a:stretch>
            <a:fillRect/>
          </a:stretch>
        </p:blipFill>
        <p:spPr bwMode="auto">
          <a:xfrm>
            <a:off x="7544160" y="0"/>
            <a:ext cx="1254240" cy="50261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409909"/>
            <a:ext cx="404208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6800" y="1409909"/>
            <a:ext cx="404352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3"/>
          <p:cNvSpPr>
            <a:spLocks noGrp="1" noChangeArrowheads="1"/>
          </p:cNvSpPr>
          <p:nvPr>
            <p:ph type="dt" idx="10"/>
          </p:nvPr>
        </p:nvSpPr>
        <p:spPr>
          <a:xfrm>
            <a:off x="456480" y="6247376"/>
            <a:ext cx="2125440" cy="468050"/>
          </a:xfrm>
          <a:prstGeom prst="rect">
            <a:avLst/>
          </a:prstGeom>
        </p:spPr>
        <p:txBody>
          <a:bodyPr/>
          <a:lstStyle>
            <a:lvl1pPr>
              <a:defRPr/>
            </a:lvl1pPr>
          </a:lstStyle>
          <a:p>
            <a:endParaRPr lang="en-US"/>
          </a:p>
        </p:txBody>
      </p:sp>
      <p:sp>
        <p:nvSpPr>
          <p:cNvPr id="9" name="Rectangle 4"/>
          <p:cNvSpPr>
            <a:spLocks noGrp="1" noChangeArrowheads="1"/>
          </p:cNvSpPr>
          <p:nvPr>
            <p:ph type="ftr" idx="11"/>
          </p:nvPr>
        </p:nvSpPr>
        <p:spPr/>
        <p:txBody>
          <a:bodyPr/>
          <a:lstStyle>
            <a:lvl1pPr>
              <a:defRPr/>
            </a:lvl1pPr>
          </a:lstStyle>
          <a:p>
            <a:r>
              <a:rPr lang="en-US" smtClean="0"/>
              <a:t>© 2014 John Wiley &amp; Sons, Inc. All rights reserved.</a:t>
            </a:r>
            <a:endParaRPr lang="en-US"/>
          </a:p>
        </p:txBody>
      </p:sp>
      <p:sp>
        <p:nvSpPr>
          <p:cNvPr id="10" name="Rectangle 5"/>
          <p:cNvSpPr>
            <a:spLocks noGrp="1" noChangeArrowheads="1"/>
          </p:cNvSpPr>
          <p:nvPr>
            <p:ph type="sldNum" idx="12"/>
          </p:nvPr>
        </p:nvSpPr>
        <p:spPr>
          <a:xfrm>
            <a:off x="6554880" y="6247376"/>
            <a:ext cx="2125440" cy="468050"/>
          </a:xfrm>
          <a:prstGeom prst="rect">
            <a:avLst/>
          </a:prstGeom>
        </p:spPr>
        <p:txBody>
          <a:bodyPr/>
          <a:lstStyle>
            <a:lvl1pPr>
              <a:defRPr/>
            </a:lvl1pPr>
          </a:lstStyle>
          <a:p>
            <a:fld id="{FA8D9246-4347-F145-B746-2344DE3EC1B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xfrm>
            <a:off x="456480" y="6247376"/>
            <a:ext cx="2125440" cy="468050"/>
          </a:xfrm>
          <a:prstGeom prst="rect">
            <a:avLst/>
          </a:prstGeom>
          <a:ln/>
        </p:spPr>
        <p:txBody>
          <a:bodyPr/>
          <a:lstStyle>
            <a:lvl1pPr>
              <a:defRPr/>
            </a:lvl1pPr>
          </a:lstStyle>
          <a:p>
            <a:endParaRPr lang="en-US"/>
          </a:p>
        </p:txBody>
      </p:sp>
      <p:sp>
        <p:nvSpPr>
          <p:cNvPr id="4" name="Rectangle 4"/>
          <p:cNvSpPr>
            <a:spLocks noGrp="1" noChangeArrowheads="1"/>
          </p:cNvSpPr>
          <p:nvPr>
            <p:ph type="ftr" idx="11"/>
          </p:nvPr>
        </p:nvSpPr>
        <p:spPr>
          <a:ln/>
        </p:spPr>
        <p:txBody>
          <a:bodyPr/>
          <a:lstStyle>
            <a:lvl1pPr>
              <a:defRPr/>
            </a:lvl1pPr>
          </a:lstStyle>
          <a:p>
            <a:r>
              <a:rPr lang="en-US" smtClean="0"/>
              <a:t>© 2014 John Wiley &amp; Sons, Inc. All rights reserved.</a:t>
            </a:r>
            <a:endParaRPr lang="en-US"/>
          </a:p>
        </p:txBody>
      </p:sp>
      <p:sp>
        <p:nvSpPr>
          <p:cNvPr id="5" name="Rectangle 5"/>
          <p:cNvSpPr>
            <a:spLocks noGrp="1" noChangeArrowheads="1"/>
          </p:cNvSpPr>
          <p:nvPr>
            <p:ph type="sldNum" idx="12"/>
          </p:nvPr>
        </p:nvSpPr>
        <p:spPr>
          <a:xfrm>
            <a:off x="6554880" y="6247376"/>
            <a:ext cx="2125440" cy="468050"/>
          </a:xfrm>
          <a:prstGeom prst="rect">
            <a:avLst/>
          </a:prstGeom>
          <a:ln/>
        </p:spPr>
        <p:txBody>
          <a:bodyPr/>
          <a:lstStyle>
            <a:lvl1pPr>
              <a:defRPr/>
            </a:lvl1pPr>
          </a:lstStyle>
          <a:p>
            <a:fld id="{FA8D9246-4347-F145-B746-2344DE3EC1B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xfrm>
            <a:off x="456480" y="6247376"/>
            <a:ext cx="2125440" cy="468050"/>
          </a:xfrm>
          <a:prstGeom prst="rect">
            <a:avLst/>
          </a:prstGeom>
          <a:ln/>
        </p:spPr>
        <p:txBody>
          <a:bodyPr/>
          <a:lstStyle>
            <a:lvl1pPr>
              <a:defRPr/>
            </a:lvl1pPr>
          </a:lstStyle>
          <a:p>
            <a:endParaRPr lang="en-US"/>
          </a:p>
        </p:txBody>
      </p:sp>
      <p:sp>
        <p:nvSpPr>
          <p:cNvPr id="3" name="Rectangle 4"/>
          <p:cNvSpPr>
            <a:spLocks noGrp="1" noChangeArrowheads="1"/>
          </p:cNvSpPr>
          <p:nvPr>
            <p:ph type="ftr" idx="11"/>
          </p:nvPr>
        </p:nvSpPr>
        <p:spPr>
          <a:ln/>
        </p:spPr>
        <p:txBody>
          <a:bodyPr/>
          <a:lstStyle>
            <a:lvl1pPr>
              <a:defRPr/>
            </a:lvl1pPr>
          </a:lstStyle>
          <a:p>
            <a:r>
              <a:rPr lang="en-US" smtClean="0"/>
              <a:t>© 2014 John Wiley &amp; Sons, Inc. All rights reserved.</a:t>
            </a:r>
            <a:endParaRPr lang="en-US" dirty="0"/>
          </a:p>
        </p:txBody>
      </p:sp>
      <p:sp>
        <p:nvSpPr>
          <p:cNvPr id="4" name="Rectangle 5"/>
          <p:cNvSpPr>
            <a:spLocks noGrp="1" noChangeArrowheads="1"/>
          </p:cNvSpPr>
          <p:nvPr>
            <p:ph type="sldNum" idx="12"/>
          </p:nvPr>
        </p:nvSpPr>
        <p:spPr>
          <a:xfrm>
            <a:off x="6554880" y="6247376"/>
            <a:ext cx="2125440" cy="468050"/>
          </a:xfrm>
          <a:prstGeom prst="rect">
            <a:avLst/>
          </a:prstGeom>
          <a:ln/>
        </p:spPr>
        <p:txBody>
          <a:bodyPr/>
          <a:lstStyle>
            <a:lvl1pPr>
              <a:defRPr/>
            </a:lvl1pPr>
          </a:lstStyle>
          <a:p>
            <a:fld id="{FA8D9246-4347-F145-B746-2344DE3EC1B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ustom Layout">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title"/>
          </p:nvPr>
        </p:nvSpPr>
        <p:spPr>
          <a:xfrm>
            <a:off x="456480" y="273629"/>
            <a:ext cx="8223840" cy="884253"/>
          </a:xfrm>
        </p:spPr>
        <p:txBody>
          <a:bodyPr/>
          <a:lstStyle/>
          <a:p>
            <a:r>
              <a:rPr lang="en-US" smtClean="0"/>
              <a:t>Click to edit Master title style</a:t>
            </a:r>
            <a:endParaRPr lang="en-US"/>
          </a:p>
        </p:txBody>
      </p:sp>
      <p:sp>
        <p:nvSpPr>
          <p:cNvPr id="5" name="Rectangle 4"/>
          <p:cNvSpPr>
            <a:spLocks noGrp="1" noChangeArrowheads="1"/>
          </p:cNvSpPr>
          <p:nvPr>
            <p:ph type="ftr" idx="11"/>
          </p:nvPr>
        </p:nvSpPr>
        <p:spPr/>
        <p:txBody>
          <a:bodyPr/>
          <a:lstStyle>
            <a:lvl1pPr>
              <a:defRPr>
                <a:solidFill>
                  <a:srgbClr val="FFFFFF"/>
                </a:solidFill>
              </a:defRPr>
            </a:lvl1pPr>
          </a:lstStyle>
          <a:p>
            <a:pPr>
              <a:defRPr/>
            </a:pPr>
            <a:r>
              <a:rPr lang="en-US" smtClean="0"/>
              <a:t>© 2014 John Wiley &amp; Sons, Inc. All rights reserved.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6480" y="273629"/>
            <a:ext cx="8223840" cy="884253"/>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6480" y="1409909"/>
            <a:ext cx="8223840" cy="4524955"/>
          </a:xfrm>
          <a:prstGeom prst="rect">
            <a:avLst/>
          </a:prstGeom>
          <a:noFill/>
          <a:ln w="9525">
            <a:noFill/>
            <a:round/>
            <a:headEnd/>
            <a:tailEnd/>
          </a:ln>
        </p:spPr>
        <p:txBody>
          <a:bodyPr vert="horz" wrap="square" lIns="0" tIns="22532"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8" name="Rectangle 4"/>
          <p:cNvSpPr>
            <a:spLocks noGrp="1" noChangeArrowheads="1"/>
          </p:cNvSpPr>
          <p:nvPr>
            <p:ph type="ftr"/>
          </p:nvPr>
        </p:nvSpPr>
        <p:spPr bwMode="auto">
          <a:xfrm>
            <a:off x="1628887" y="6534998"/>
            <a:ext cx="5886227" cy="323002"/>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lvl1pPr algn="ctr">
              <a:buClrTx/>
              <a:buFontTx/>
              <a:buNone/>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defRPr sz="1100">
                <a:solidFill>
                  <a:srgbClr val="000000"/>
                </a:solidFill>
                <a:latin typeface="Arial" charset="0"/>
                <a:ea typeface="+mn-ea"/>
                <a:cs typeface="+mn-cs"/>
              </a:defRPr>
            </a:lvl1pPr>
          </a:lstStyle>
          <a:p>
            <a:r>
              <a:rPr lang="en-US" smtClean="0"/>
              <a:t>© 2014 John Wiley &amp; Sons, Inc. All rights reserved.</a:t>
            </a:r>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7" r:id="rId5"/>
    <p:sldLayoutId id="2147483668" r:id="rId6"/>
    <p:sldLayoutId id="2147483673" r:id="rId7"/>
  </p:sldLayoutIdLst>
  <p:hf sldNum="0" hdr="0" dt="0"/>
  <p:txStyles>
    <p:titleStyle>
      <a:lvl1pPr algn="l" defTabSz="414726" rtl="0" eaLnBrk="1" fontAlgn="base" hangingPunct="1">
        <a:lnSpc>
          <a:spcPct val="93000"/>
        </a:lnSpc>
        <a:spcBef>
          <a:spcPct val="0"/>
        </a:spcBef>
        <a:spcAft>
          <a:spcPct val="0"/>
        </a:spcAft>
        <a:buClr>
          <a:srgbClr val="000000"/>
        </a:buClr>
        <a:buSzPct val="100000"/>
        <a:buFont typeface="Times New Roman" pitchFamily="1" charset="0"/>
        <a:defRPr sz="2900">
          <a:solidFill>
            <a:srgbClr val="000000"/>
          </a:solidFill>
          <a:latin typeface="+mj-lt"/>
          <a:ea typeface="+mj-ea"/>
          <a:cs typeface="+mj-cs"/>
        </a:defRPr>
      </a:lvl1pPr>
      <a:lvl2pPr algn="l" defTabSz="414726" rtl="0" eaLnBrk="1" fontAlgn="base" hangingPunct="1">
        <a:lnSpc>
          <a:spcPct val="93000"/>
        </a:lnSpc>
        <a:spcBef>
          <a:spcPct val="0"/>
        </a:spcBef>
        <a:spcAft>
          <a:spcPct val="0"/>
        </a:spcAft>
        <a:buClr>
          <a:srgbClr val="000000"/>
        </a:buClr>
        <a:buSzPct val="100000"/>
        <a:buFont typeface="Times New Roman" pitchFamily="1" charset="0"/>
        <a:defRPr sz="2900">
          <a:solidFill>
            <a:srgbClr val="000000"/>
          </a:solidFill>
          <a:latin typeface="Arial" charset="0"/>
          <a:ea typeface="WenQuanYi Micro Hei" charset="0"/>
          <a:cs typeface="WenQuanYi Micro Hei" charset="0"/>
        </a:defRPr>
      </a:lvl2pPr>
      <a:lvl3pPr algn="l" defTabSz="414726" rtl="0" eaLnBrk="1" fontAlgn="base" hangingPunct="1">
        <a:lnSpc>
          <a:spcPct val="93000"/>
        </a:lnSpc>
        <a:spcBef>
          <a:spcPct val="0"/>
        </a:spcBef>
        <a:spcAft>
          <a:spcPct val="0"/>
        </a:spcAft>
        <a:buClr>
          <a:srgbClr val="000000"/>
        </a:buClr>
        <a:buSzPct val="100000"/>
        <a:buFont typeface="Times New Roman" pitchFamily="1" charset="0"/>
        <a:defRPr sz="2900">
          <a:solidFill>
            <a:srgbClr val="000000"/>
          </a:solidFill>
          <a:latin typeface="Arial" charset="0"/>
          <a:ea typeface="WenQuanYi Micro Hei" charset="0"/>
          <a:cs typeface="WenQuanYi Micro Hei" charset="0"/>
        </a:defRPr>
      </a:lvl3pPr>
      <a:lvl4pPr algn="l" defTabSz="414726" rtl="0" eaLnBrk="1" fontAlgn="base" hangingPunct="1">
        <a:lnSpc>
          <a:spcPct val="93000"/>
        </a:lnSpc>
        <a:spcBef>
          <a:spcPct val="0"/>
        </a:spcBef>
        <a:spcAft>
          <a:spcPct val="0"/>
        </a:spcAft>
        <a:buClr>
          <a:srgbClr val="000000"/>
        </a:buClr>
        <a:buSzPct val="100000"/>
        <a:buFont typeface="Times New Roman" pitchFamily="1" charset="0"/>
        <a:defRPr sz="2900">
          <a:solidFill>
            <a:srgbClr val="000000"/>
          </a:solidFill>
          <a:latin typeface="Arial" charset="0"/>
          <a:ea typeface="WenQuanYi Micro Hei" charset="0"/>
          <a:cs typeface="WenQuanYi Micro Hei" charset="0"/>
        </a:defRPr>
      </a:lvl4pPr>
      <a:lvl5pPr algn="l" defTabSz="414726" rtl="0" eaLnBrk="1" fontAlgn="base" hangingPunct="1">
        <a:lnSpc>
          <a:spcPct val="93000"/>
        </a:lnSpc>
        <a:spcBef>
          <a:spcPct val="0"/>
        </a:spcBef>
        <a:spcAft>
          <a:spcPct val="0"/>
        </a:spcAft>
        <a:buClr>
          <a:srgbClr val="000000"/>
        </a:buClr>
        <a:buSzPct val="100000"/>
        <a:buFont typeface="Times New Roman" pitchFamily="1" charset="0"/>
        <a:defRPr sz="2900">
          <a:solidFill>
            <a:srgbClr val="000000"/>
          </a:solidFill>
          <a:latin typeface="Arial" charset="0"/>
          <a:ea typeface="WenQuanYi Micro Hei" charset="0"/>
          <a:cs typeface="WenQuanYi Micro Hei" charset="0"/>
        </a:defRPr>
      </a:lvl5pPr>
      <a:lvl6pPr marL="2280994" indent="-207363" algn="l" defTabSz="414726" rtl="0" eaLnBrk="1" fontAlgn="base" hangingPunct="1">
        <a:lnSpc>
          <a:spcPct val="93000"/>
        </a:lnSpc>
        <a:spcBef>
          <a:spcPct val="0"/>
        </a:spcBef>
        <a:spcAft>
          <a:spcPct val="0"/>
        </a:spcAft>
        <a:buClr>
          <a:srgbClr val="000000"/>
        </a:buClr>
        <a:buSzPct val="100000"/>
        <a:buFont typeface="Times New Roman" pitchFamily="16" charset="0"/>
        <a:defRPr sz="2900">
          <a:solidFill>
            <a:srgbClr val="000000"/>
          </a:solidFill>
          <a:latin typeface="Arial" charset="0"/>
          <a:ea typeface="WenQuanYi Micro Hei" charset="0"/>
          <a:cs typeface="WenQuanYi Micro Hei" charset="0"/>
        </a:defRPr>
      </a:lvl6pPr>
      <a:lvl7pPr marL="2695720" indent="-207363" algn="l" defTabSz="414726" rtl="0" eaLnBrk="1" fontAlgn="base" hangingPunct="1">
        <a:lnSpc>
          <a:spcPct val="93000"/>
        </a:lnSpc>
        <a:spcBef>
          <a:spcPct val="0"/>
        </a:spcBef>
        <a:spcAft>
          <a:spcPct val="0"/>
        </a:spcAft>
        <a:buClr>
          <a:srgbClr val="000000"/>
        </a:buClr>
        <a:buSzPct val="100000"/>
        <a:buFont typeface="Times New Roman" pitchFamily="16" charset="0"/>
        <a:defRPr sz="2900">
          <a:solidFill>
            <a:srgbClr val="000000"/>
          </a:solidFill>
          <a:latin typeface="Arial" charset="0"/>
          <a:ea typeface="WenQuanYi Micro Hei" charset="0"/>
          <a:cs typeface="WenQuanYi Micro Hei" charset="0"/>
        </a:defRPr>
      </a:lvl7pPr>
      <a:lvl8pPr marL="3110446" indent="-207363" algn="l" defTabSz="414726" rtl="0" eaLnBrk="1" fontAlgn="base" hangingPunct="1">
        <a:lnSpc>
          <a:spcPct val="93000"/>
        </a:lnSpc>
        <a:spcBef>
          <a:spcPct val="0"/>
        </a:spcBef>
        <a:spcAft>
          <a:spcPct val="0"/>
        </a:spcAft>
        <a:buClr>
          <a:srgbClr val="000000"/>
        </a:buClr>
        <a:buSzPct val="100000"/>
        <a:buFont typeface="Times New Roman" pitchFamily="16" charset="0"/>
        <a:defRPr sz="2900">
          <a:solidFill>
            <a:srgbClr val="000000"/>
          </a:solidFill>
          <a:latin typeface="Arial" charset="0"/>
          <a:ea typeface="WenQuanYi Micro Hei" charset="0"/>
          <a:cs typeface="WenQuanYi Micro Hei" charset="0"/>
        </a:defRPr>
      </a:lvl8pPr>
      <a:lvl9pPr marL="3525172" indent="-207363" algn="l" defTabSz="414726" rtl="0" eaLnBrk="1" fontAlgn="base" hangingPunct="1">
        <a:lnSpc>
          <a:spcPct val="93000"/>
        </a:lnSpc>
        <a:spcBef>
          <a:spcPct val="0"/>
        </a:spcBef>
        <a:spcAft>
          <a:spcPct val="0"/>
        </a:spcAft>
        <a:buClr>
          <a:srgbClr val="000000"/>
        </a:buClr>
        <a:buSzPct val="100000"/>
        <a:buFont typeface="Times New Roman" pitchFamily="16" charset="0"/>
        <a:defRPr sz="2900">
          <a:solidFill>
            <a:srgbClr val="000000"/>
          </a:solidFill>
          <a:latin typeface="Arial" charset="0"/>
          <a:ea typeface="WenQuanYi Micro Hei" charset="0"/>
          <a:cs typeface="WenQuanYi Micro Hei" charset="0"/>
        </a:defRPr>
      </a:lvl9pPr>
    </p:titleStyle>
    <p:bodyStyle>
      <a:lvl1pPr marL="311045" indent="-311045" algn="l" defTabSz="414726" rtl="0" eaLnBrk="1" fontAlgn="base" hangingPunct="1">
        <a:lnSpc>
          <a:spcPct val="93000"/>
        </a:lnSpc>
        <a:spcBef>
          <a:spcPct val="0"/>
        </a:spcBef>
        <a:spcAft>
          <a:spcPts val="1293"/>
        </a:spcAft>
        <a:buClr>
          <a:srgbClr val="000000"/>
        </a:buClr>
        <a:buSzPct val="100000"/>
        <a:buFont typeface="Times New Roman" pitchFamily="1" charset="0"/>
        <a:defRPr sz="2500">
          <a:solidFill>
            <a:srgbClr val="000000"/>
          </a:solidFill>
          <a:latin typeface="+mn-lt"/>
          <a:ea typeface="+mn-ea"/>
          <a:cs typeface="+mn-cs"/>
        </a:defRPr>
      </a:lvl1pPr>
      <a:lvl2pPr marL="673930" indent="-259204" algn="l" defTabSz="414726" rtl="0" eaLnBrk="1" fontAlgn="base" hangingPunct="1">
        <a:lnSpc>
          <a:spcPct val="93000"/>
        </a:lnSpc>
        <a:spcBef>
          <a:spcPct val="0"/>
        </a:spcBef>
        <a:spcAft>
          <a:spcPts val="1032"/>
        </a:spcAft>
        <a:buClr>
          <a:srgbClr val="000000"/>
        </a:buClr>
        <a:buSzPct val="100000"/>
        <a:buFont typeface="Times New Roman" pitchFamily="1" charset="0"/>
        <a:defRPr sz="2200">
          <a:solidFill>
            <a:srgbClr val="000000"/>
          </a:solidFill>
          <a:latin typeface="+mn-lt"/>
          <a:ea typeface="+mn-ea"/>
          <a:cs typeface="+mn-cs"/>
        </a:defRPr>
      </a:lvl2pPr>
      <a:lvl3pPr marL="1036815" indent="-207363" algn="l" defTabSz="414726" rtl="0" eaLnBrk="1" fontAlgn="base" hangingPunct="1">
        <a:lnSpc>
          <a:spcPct val="93000"/>
        </a:lnSpc>
        <a:spcBef>
          <a:spcPct val="0"/>
        </a:spcBef>
        <a:spcAft>
          <a:spcPts val="771"/>
        </a:spcAft>
        <a:buClr>
          <a:srgbClr val="000000"/>
        </a:buClr>
        <a:buSzPct val="100000"/>
        <a:buFont typeface="Times New Roman" pitchFamily="1" charset="0"/>
        <a:defRPr sz="2000">
          <a:solidFill>
            <a:srgbClr val="000000"/>
          </a:solidFill>
          <a:latin typeface="+mn-lt"/>
          <a:ea typeface="+mn-ea"/>
          <a:cs typeface="+mn-cs"/>
        </a:defRPr>
      </a:lvl3pPr>
      <a:lvl4pPr marL="1451541" indent="-207363" algn="l" defTabSz="414726" rtl="0" eaLnBrk="1" fontAlgn="base" hangingPunct="1">
        <a:lnSpc>
          <a:spcPct val="93000"/>
        </a:lnSpc>
        <a:spcBef>
          <a:spcPct val="0"/>
        </a:spcBef>
        <a:spcAft>
          <a:spcPts val="522"/>
        </a:spcAft>
        <a:buClr>
          <a:srgbClr val="000000"/>
        </a:buClr>
        <a:buSzPct val="100000"/>
        <a:buFont typeface="Times New Roman" pitchFamily="1" charset="0"/>
        <a:defRPr sz="1800">
          <a:solidFill>
            <a:srgbClr val="000000"/>
          </a:solidFill>
          <a:latin typeface="+mn-lt"/>
          <a:ea typeface="+mn-ea"/>
          <a:cs typeface="+mn-cs"/>
        </a:defRPr>
      </a:lvl4pPr>
      <a:lvl5pPr marL="1866268" indent="-207363" algn="l" defTabSz="414726" rtl="0" eaLnBrk="1" fontAlgn="base" hangingPunct="1">
        <a:lnSpc>
          <a:spcPct val="93000"/>
        </a:lnSpc>
        <a:spcBef>
          <a:spcPct val="0"/>
        </a:spcBef>
        <a:spcAft>
          <a:spcPts val="261"/>
        </a:spcAft>
        <a:buClr>
          <a:srgbClr val="000000"/>
        </a:buClr>
        <a:buSzPct val="100000"/>
        <a:buFont typeface="Times New Roman" pitchFamily="1" charset="0"/>
        <a:defRPr sz="1800">
          <a:solidFill>
            <a:srgbClr val="000000"/>
          </a:solidFill>
          <a:latin typeface="+mn-lt"/>
          <a:ea typeface="+mn-ea"/>
          <a:cs typeface="+mn-cs"/>
        </a:defRPr>
      </a:lvl5pPr>
      <a:lvl6pPr marL="2280994"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6pPr>
      <a:lvl7pPr marL="2695720"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7pPr>
      <a:lvl8pPr marL="3110446"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8pPr>
      <a:lvl9pPr marL="3525172"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9pPr>
    </p:bodyStyle>
    <p:other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4.png"/><Relationship Id="rId5" Type="http://schemas.openxmlformats.org/officeDocument/2006/relationships/image" Target="../media/image15.jpe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e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jpe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jpeg"/><Relationship Id="rId5" Type="http://schemas.openxmlformats.org/officeDocument/2006/relationships/image" Target="../media/image27.jpeg"/><Relationship Id="rId6" Type="http://schemas.openxmlformats.org/officeDocument/2006/relationships/image" Target="../media/image28.pn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0.png"/><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5.jpeg"/><Relationship Id="rId5"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5.jpe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nip Diagonal Corner Rectangle 3"/>
          <p:cNvSpPr>
            <a:spLocks/>
          </p:cNvSpPr>
          <p:nvPr/>
        </p:nvSpPr>
        <p:spPr bwMode="auto">
          <a:xfrm>
            <a:off x="1000801" y="1769946"/>
            <a:ext cx="7201440" cy="2433856"/>
          </a:xfrm>
          <a:custGeom>
            <a:avLst/>
            <a:gdLst>
              <a:gd name="T0" fmla="*/ 0 w 7939087"/>
              <a:gd name="T1" fmla="*/ 0 h 2682875"/>
              <a:gd name="T2" fmla="*/ 7605686 w 7939087"/>
              <a:gd name="T3" fmla="*/ 0 h 2682875"/>
              <a:gd name="T4" fmla="*/ 7939087 w 7939087"/>
              <a:gd name="T5" fmla="*/ 333401 h 2682875"/>
              <a:gd name="T6" fmla="*/ 7939087 w 7939087"/>
              <a:gd name="T7" fmla="*/ 2682875 h 2682875"/>
              <a:gd name="T8" fmla="*/ 7939087 w 7939087"/>
              <a:gd name="T9" fmla="*/ 2682875 h 2682875"/>
              <a:gd name="T10" fmla="*/ 333401 w 7939087"/>
              <a:gd name="T11" fmla="*/ 2682875 h 2682875"/>
              <a:gd name="T12" fmla="*/ 0 w 7939087"/>
              <a:gd name="T13" fmla="*/ 2349474 h 2682875"/>
              <a:gd name="T14" fmla="*/ 0 w 7939087"/>
              <a:gd name="T15" fmla="*/ 0 h 26828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39087" h="2682875">
                <a:moveTo>
                  <a:pt x="0" y="0"/>
                </a:moveTo>
                <a:lnTo>
                  <a:pt x="7605686" y="0"/>
                </a:lnTo>
                <a:lnTo>
                  <a:pt x="7939087" y="333401"/>
                </a:lnTo>
                <a:lnTo>
                  <a:pt x="7939087" y="2682875"/>
                </a:lnTo>
                <a:lnTo>
                  <a:pt x="333401" y="2682875"/>
                </a:lnTo>
                <a:lnTo>
                  <a:pt x="0" y="2349474"/>
                </a:lnTo>
                <a:lnTo>
                  <a:pt x="0" y="0"/>
                </a:lnTo>
                <a:close/>
              </a:path>
            </a:pathLst>
          </a:custGeom>
          <a:solidFill>
            <a:schemeClr val="bg1"/>
          </a:solidFill>
          <a:ln w="38100" cap="flat" cmpd="sng">
            <a:solidFill>
              <a:srgbClr val="5A9238"/>
            </a:solidFill>
            <a:prstDash val="solid"/>
            <a:round/>
            <a:headEnd/>
            <a:tailEnd/>
          </a:ln>
          <a:effectLst>
            <a:outerShdw blurRad="50800" dist="38100" dir="2700000" algn="tl" rotWithShape="0">
              <a:srgbClr val="000000">
                <a:alpha val="39999"/>
              </a:srgbClr>
            </a:outerShdw>
          </a:effectLst>
        </p:spPr>
        <p:txBody>
          <a:bodyPr lIns="82945" tIns="41473" rIns="82945" bIns="41473" anchor="ctr">
            <a:prstTxWarp prst="textNoShape">
              <a:avLst/>
            </a:prstTxWarp>
          </a:bodyPr>
          <a:lstStyle/>
          <a:p>
            <a:endParaRPr lang="en-US"/>
          </a:p>
        </p:txBody>
      </p:sp>
      <p:sp>
        <p:nvSpPr>
          <p:cNvPr id="9219" name="Rectangle 1"/>
          <p:cNvSpPr>
            <a:spLocks noGrp="1" noChangeArrowheads="1"/>
          </p:cNvSpPr>
          <p:nvPr>
            <p:ph type="title"/>
          </p:nvPr>
        </p:nvSpPr>
        <p:spPr>
          <a:xfrm>
            <a:off x="1182223" y="1977328"/>
            <a:ext cx="6820354" cy="2033493"/>
          </a:xfrm>
        </p:spPr>
        <p:txBody>
          <a:bodyPr tIns="35268"/>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3600" b="1" dirty="0" smtClean="0">
                <a:solidFill>
                  <a:srgbClr val="34566E"/>
                </a:solidFill>
                <a:ea typeface="Calibri" pitchFamily="1" charset="0"/>
                <a:cs typeface="Calibri" pitchFamily="1" charset="0"/>
              </a:rPr>
              <a:t>Entropy and the Second Law of Thermodynamics</a:t>
            </a:r>
            <a:endParaRPr lang="en-US" sz="3600" b="1" dirty="0">
              <a:solidFill>
                <a:srgbClr val="34566E"/>
              </a:solidFill>
              <a:ea typeface="Calibri" pitchFamily="1" charset="0"/>
              <a:cs typeface="Calibri" pitchFamily="1" charset="0"/>
            </a:endParaRPr>
          </a:p>
        </p:txBody>
      </p:sp>
      <p:sp>
        <p:nvSpPr>
          <p:cNvPr id="3075" name="Rectangle 2"/>
          <p:cNvSpPr>
            <a:spLocks noGrp="1" noChangeArrowheads="1"/>
          </p:cNvSpPr>
          <p:nvPr>
            <p:ph type="subTitle" idx="4294967295"/>
          </p:nvPr>
        </p:nvSpPr>
        <p:spPr>
          <a:xfrm>
            <a:off x="1941513" y="1217613"/>
            <a:ext cx="7202487" cy="552450"/>
          </a:xfrm>
        </p:spPr>
        <p:txBody>
          <a:bodyPr tIns="25471" anchor="ctr"/>
          <a:lstStyle/>
          <a:p>
            <a:pPr indent="-308165">
              <a:spcAft>
                <a:spcPct val="0"/>
              </a:spcAft>
              <a:buNone/>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defRPr/>
            </a:pPr>
            <a:r>
              <a:rPr lang="en-US" sz="2700" dirty="0">
                <a:solidFill>
                  <a:schemeClr val="bg1"/>
                </a:solidFill>
                <a:latin typeface="+mj-lt"/>
                <a:cs typeface="Calibri" pitchFamily="34" charset="0"/>
              </a:rPr>
              <a:t>Chapter</a:t>
            </a:r>
            <a:r>
              <a:rPr lang="en-US" sz="2700" dirty="0" smtClean="0">
                <a:solidFill>
                  <a:schemeClr val="bg1"/>
                </a:solidFill>
                <a:latin typeface="+mj-lt"/>
                <a:cs typeface="Calibri" pitchFamily="34" charset="0"/>
              </a:rPr>
              <a:t> 20</a:t>
            </a:r>
            <a:endParaRPr lang="en-US" sz="2700" dirty="0">
              <a:solidFill>
                <a:schemeClr val="bg1"/>
              </a:solidFill>
              <a:latin typeface="+mj-lt"/>
              <a:cs typeface="Calibri" pitchFamily="34" charset="0"/>
            </a:endParaRPr>
          </a:p>
        </p:txBody>
      </p:sp>
      <p:pic>
        <p:nvPicPr>
          <p:cNvPr id="9221" name="Picture 4" descr="C:\Users\nsaylor\Documents\Nathan Saylor\Clients\Wiley\Darnell Sessoms\2012-07\Wiley_Wordmark_white.png"/>
          <p:cNvPicPr>
            <a:picLocks noChangeAspect="1" noChangeArrowheads="1"/>
          </p:cNvPicPr>
          <p:nvPr/>
        </p:nvPicPr>
        <p:blipFill>
          <a:blip r:embed="rId3"/>
          <a:srcRect/>
          <a:stretch>
            <a:fillRect/>
          </a:stretch>
        </p:blipFill>
        <p:spPr bwMode="auto">
          <a:xfrm>
            <a:off x="4848481" y="5088055"/>
            <a:ext cx="3844800" cy="1542401"/>
          </a:xfrm>
          <a:prstGeom prst="rect">
            <a:avLst/>
          </a:prstGeom>
          <a:noFill/>
          <a:ln w="9525">
            <a:noFill/>
            <a:miter lim="800000"/>
            <a:headEnd/>
            <a:tailEnd/>
          </a:ln>
        </p:spPr>
      </p:pic>
      <p:sp>
        <p:nvSpPr>
          <p:cNvPr id="6" name="Footer Placeholder 5"/>
          <p:cNvSpPr>
            <a:spLocks noGrp="1"/>
          </p:cNvSpPr>
          <p:nvPr>
            <p:ph type="ftr" idx="11"/>
          </p:nvPr>
        </p:nvSpPr>
        <p:spPr/>
        <p:txBody>
          <a:bodyPr/>
          <a:lstStyle/>
          <a:p>
            <a:pPr>
              <a:defRPr/>
            </a:pPr>
            <a:r>
              <a:rPr lang="en-US" dirty="0" smtClean="0"/>
              <a:t>Copyright © 2014 John Wiley &amp; Sons, Inc. All rights reserved.</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20-2</a:t>
            </a:r>
            <a:r>
              <a:rPr lang="en-US" sz="2700" dirty="0" smtClean="0">
                <a:solidFill>
                  <a:schemeClr val="bg1"/>
                </a:solidFill>
                <a:ea typeface="Calibri" pitchFamily="1" charset="0"/>
                <a:cs typeface="Calibri" pitchFamily="1" charset="0"/>
              </a:rPr>
              <a:t>  Entropy in the Real World: Engines</a:t>
            </a:r>
            <a:endParaRPr lang="en-US" sz="2700" dirty="0">
              <a:solidFill>
                <a:schemeClr val="bg1"/>
              </a:solidFill>
              <a:ea typeface="Calibri" pitchFamily="1" charset="0"/>
              <a:cs typeface="Calibri" pitchFamily="1" charset="0"/>
            </a:endParaRPr>
          </a:p>
        </p:txBody>
      </p:sp>
      <p:sp>
        <p:nvSpPr>
          <p:cNvPr id="9" name="Text Box 4"/>
          <p:cNvSpPr txBox="1">
            <a:spLocks noChangeArrowheads="1"/>
          </p:cNvSpPr>
          <p:nvPr/>
        </p:nvSpPr>
        <p:spPr bwMode="auto">
          <a:xfrm>
            <a:off x="2025325" y="2254513"/>
            <a:ext cx="3844689" cy="1057577"/>
          </a:xfrm>
          <a:prstGeom prst="rect">
            <a:avLst/>
          </a:prstGeom>
          <a:noFill/>
          <a:ln w="9525">
            <a:noFill/>
            <a:round/>
            <a:headEnd/>
            <a:tailEnd/>
          </a:ln>
        </p:spPr>
        <p:txBody>
          <a:bodyPr lIns="81639" tIns="60086" rIns="81639" bIns="40820">
            <a:prstTxWarp prst="textNoShape">
              <a:avLst/>
            </a:prstTxWarp>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smtClean="0">
                <a:solidFill>
                  <a:srgbClr val="34566E"/>
                </a:solidFill>
              </a:rPr>
              <a:t>Efficiency of a Carnot Engine</a:t>
            </a:r>
            <a:endParaRPr lang="en-US" sz="2900" b="1" dirty="0">
              <a:solidFill>
                <a:srgbClr val="34566E"/>
              </a:solidFill>
            </a:endParaRPr>
          </a:p>
        </p:txBody>
      </p:sp>
      <p:pic>
        <p:nvPicPr>
          <p:cNvPr id="10" name="Picture 9"/>
          <p:cNvPicPr>
            <a:picLocks noChangeAspect="1"/>
          </p:cNvPicPr>
          <p:nvPr/>
        </p:nvPicPr>
        <p:blipFill>
          <a:blip r:embed="rId3"/>
          <a:stretch>
            <a:fillRect/>
          </a:stretch>
        </p:blipFill>
        <p:spPr>
          <a:xfrm>
            <a:off x="6124449" y="2391994"/>
            <a:ext cx="2889061" cy="2597026"/>
          </a:xfrm>
          <a:prstGeom prst="rect">
            <a:avLst/>
          </a:prstGeom>
        </p:spPr>
      </p:pic>
      <p:sp>
        <p:nvSpPr>
          <p:cNvPr id="16" name="Rectangle 15"/>
          <p:cNvSpPr/>
          <p:nvPr/>
        </p:nvSpPr>
        <p:spPr>
          <a:xfrm>
            <a:off x="6147449" y="5064918"/>
            <a:ext cx="2996550" cy="1569660"/>
          </a:xfrm>
          <a:prstGeom prst="rect">
            <a:avLst/>
          </a:prstGeom>
        </p:spPr>
        <p:txBody>
          <a:bodyPr wrap="square">
            <a:spAutoFit/>
          </a:bodyPr>
          <a:lstStyle/>
          <a:p>
            <a:r>
              <a:rPr lang="en-US" sz="1600" dirty="0"/>
              <a:t>The elements of a Carnot engine. The two black arrowheads on the central loop suggest the working substance operating in a cycle, as if on a </a:t>
            </a:r>
            <a:r>
              <a:rPr lang="en-US" sz="1600" dirty="0" err="1"/>
              <a:t>p</a:t>
            </a:r>
            <a:r>
              <a:rPr lang="en-US" sz="1600" dirty="0"/>
              <a:t>-V plot.</a:t>
            </a:r>
          </a:p>
        </p:txBody>
      </p:sp>
      <p:pic>
        <p:nvPicPr>
          <p:cNvPr id="11" name="Picture 10"/>
          <p:cNvPicPr>
            <a:picLocks noChangeAspect="1"/>
          </p:cNvPicPr>
          <p:nvPr/>
        </p:nvPicPr>
        <p:blipFill>
          <a:blip r:embed="rId4"/>
          <a:stretch>
            <a:fillRect/>
          </a:stretch>
        </p:blipFill>
        <p:spPr>
          <a:xfrm>
            <a:off x="688694" y="1289313"/>
            <a:ext cx="7251700" cy="965200"/>
          </a:xfrm>
          <a:prstGeom prst="rect">
            <a:avLst/>
          </a:prstGeom>
        </p:spPr>
      </p:pic>
      <p:pic>
        <p:nvPicPr>
          <p:cNvPr id="12" name="Picture 11"/>
          <p:cNvPicPr>
            <a:picLocks noChangeAspect="1"/>
          </p:cNvPicPr>
          <p:nvPr/>
        </p:nvPicPr>
        <p:blipFill>
          <a:blip r:embed="rId5"/>
          <a:stretch>
            <a:fillRect/>
          </a:stretch>
        </p:blipFill>
        <p:spPr>
          <a:xfrm>
            <a:off x="177379" y="2434088"/>
            <a:ext cx="2299825" cy="2023521"/>
          </a:xfrm>
          <a:prstGeom prst="rect">
            <a:avLst/>
          </a:prstGeom>
        </p:spPr>
      </p:pic>
      <p:sp>
        <p:nvSpPr>
          <p:cNvPr id="17" name="Rectangle 16"/>
          <p:cNvSpPr/>
          <p:nvPr/>
        </p:nvSpPr>
        <p:spPr>
          <a:xfrm>
            <a:off x="85820" y="4444723"/>
            <a:ext cx="2392564" cy="1815882"/>
          </a:xfrm>
          <a:prstGeom prst="rect">
            <a:avLst/>
          </a:prstGeom>
        </p:spPr>
        <p:txBody>
          <a:bodyPr wrap="square">
            <a:spAutoFit/>
          </a:bodyPr>
          <a:lstStyle/>
          <a:p>
            <a:r>
              <a:rPr lang="en-US" sz="1600" dirty="0"/>
              <a:t>The elements of a </a:t>
            </a:r>
            <a:r>
              <a:rPr lang="en-US" sz="1600" dirty="0" smtClean="0"/>
              <a:t>perfect engine </a:t>
            </a:r>
            <a:r>
              <a:rPr lang="en-US" sz="1600" dirty="0"/>
              <a:t>— that is, one that converts heat QH from a high-temperature reservoir directly to work W with 100% efficiency.</a:t>
            </a:r>
          </a:p>
        </p:txBody>
      </p:sp>
      <p:pic>
        <p:nvPicPr>
          <p:cNvPr id="19" name="Picture 18"/>
          <p:cNvPicPr>
            <a:picLocks noChangeAspect="1"/>
          </p:cNvPicPr>
          <p:nvPr/>
        </p:nvPicPr>
        <p:blipFill>
          <a:blip r:embed="rId6"/>
          <a:stretch>
            <a:fillRect/>
          </a:stretch>
        </p:blipFill>
        <p:spPr>
          <a:xfrm>
            <a:off x="2542614" y="3836083"/>
            <a:ext cx="3327400" cy="711200"/>
          </a:xfrm>
          <a:prstGeom prst="rect">
            <a:avLst/>
          </a:prstGeom>
        </p:spPr>
      </p:pic>
      <p:sp>
        <p:nvSpPr>
          <p:cNvPr id="20" name="TextBox 19"/>
          <p:cNvSpPr txBox="1"/>
          <p:nvPr/>
        </p:nvSpPr>
        <p:spPr>
          <a:xfrm>
            <a:off x="2456795" y="3389897"/>
            <a:ext cx="3413212" cy="430887"/>
          </a:xfrm>
          <a:prstGeom prst="rect">
            <a:avLst/>
          </a:prstGeom>
          <a:noFill/>
        </p:spPr>
        <p:txBody>
          <a:bodyPr wrap="square" rtlCol="0">
            <a:spAutoFit/>
          </a:bodyPr>
          <a:lstStyle/>
          <a:p>
            <a:r>
              <a:rPr lang="en-US" sz="2200" dirty="0" smtClean="0"/>
              <a:t>Efficiency of any engine:</a:t>
            </a:r>
            <a:endParaRPr lang="en-US" sz="2200" dirty="0"/>
          </a:p>
        </p:txBody>
      </p:sp>
      <p:sp>
        <p:nvSpPr>
          <p:cNvPr id="21" name="TextBox 20"/>
          <p:cNvSpPr txBox="1"/>
          <p:nvPr/>
        </p:nvSpPr>
        <p:spPr>
          <a:xfrm>
            <a:off x="2471882" y="4640601"/>
            <a:ext cx="3707073" cy="430887"/>
          </a:xfrm>
          <a:prstGeom prst="rect">
            <a:avLst/>
          </a:prstGeom>
          <a:noFill/>
        </p:spPr>
        <p:txBody>
          <a:bodyPr wrap="square" rtlCol="0">
            <a:spAutoFit/>
          </a:bodyPr>
          <a:lstStyle/>
          <a:p>
            <a:r>
              <a:rPr lang="en-US" sz="2200" dirty="0" smtClean="0"/>
              <a:t>Efficiency of Carnot engine:</a:t>
            </a:r>
            <a:endParaRPr lang="en-US" sz="2200" dirty="0"/>
          </a:p>
        </p:txBody>
      </p:sp>
      <p:pic>
        <p:nvPicPr>
          <p:cNvPr id="23" name="Picture 22"/>
          <p:cNvPicPr>
            <a:picLocks noChangeAspect="1"/>
          </p:cNvPicPr>
          <p:nvPr/>
        </p:nvPicPr>
        <p:blipFill>
          <a:blip r:embed="rId7"/>
          <a:stretch>
            <a:fillRect/>
          </a:stretch>
        </p:blipFill>
        <p:spPr>
          <a:xfrm>
            <a:off x="3324951" y="5109014"/>
            <a:ext cx="1498600" cy="736600"/>
          </a:xfrm>
          <a:prstGeom prst="rect">
            <a:avLst/>
          </a:prstGeom>
        </p:spPr>
      </p:pic>
      <p:sp>
        <p:nvSpPr>
          <p:cNvPr id="13" name="Footer Placeholder 12"/>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20-2</a:t>
            </a:r>
            <a:r>
              <a:rPr lang="en-US" sz="2700" dirty="0" smtClean="0">
                <a:solidFill>
                  <a:schemeClr val="bg1"/>
                </a:solidFill>
                <a:ea typeface="Calibri" pitchFamily="1" charset="0"/>
                <a:cs typeface="Calibri" pitchFamily="1" charset="0"/>
              </a:rPr>
              <a:t>  Entropy in the Real World: Engines</a:t>
            </a:r>
            <a:endParaRPr lang="en-US" sz="2700" dirty="0">
              <a:solidFill>
                <a:schemeClr val="bg1"/>
              </a:solidFill>
              <a:ea typeface="Calibri" pitchFamily="1" charset="0"/>
              <a:cs typeface="Calibri" pitchFamily="1" charset="0"/>
            </a:endParaRPr>
          </a:p>
        </p:txBody>
      </p:sp>
      <p:sp>
        <p:nvSpPr>
          <p:cNvPr id="9" name="Text Box 4"/>
          <p:cNvSpPr txBox="1">
            <a:spLocks noChangeArrowheads="1"/>
          </p:cNvSpPr>
          <p:nvPr/>
        </p:nvSpPr>
        <p:spPr bwMode="auto">
          <a:xfrm>
            <a:off x="154476" y="1224854"/>
            <a:ext cx="7843840" cy="515070"/>
          </a:xfrm>
          <a:prstGeom prst="rect">
            <a:avLst/>
          </a:prstGeom>
          <a:noFill/>
          <a:ln w="9525">
            <a:noFill/>
            <a:round/>
            <a:headEnd/>
            <a:tailEnd/>
          </a:ln>
        </p:spPr>
        <p:txBody>
          <a:bodyPr lIns="81639" tIns="60086" rIns="81639" bIns="40820">
            <a:prstTxWarp prst="textNoShape">
              <a:avLst/>
            </a:prstTxWarp>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err="1" smtClean="0">
                <a:solidFill>
                  <a:srgbClr val="34566E"/>
                </a:solidFill>
              </a:rPr>
              <a:t>Stirling</a:t>
            </a:r>
            <a:r>
              <a:rPr lang="en-US" sz="2900" b="1" dirty="0" smtClean="0">
                <a:solidFill>
                  <a:srgbClr val="34566E"/>
                </a:solidFill>
              </a:rPr>
              <a:t> Engine</a:t>
            </a:r>
          </a:p>
        </p:txBody>
      </p:sp>
      <p:sp>
        <p:nvSpPr>
          <p:cNvPr id="20" name="TextBox 19"/>
          <p:cNvSpPr txBox="1"/>
          <p:nvPr/>
        </p:nvSpPr>
        <p:spPr>
          <a:xfrm>
            <a:off x="284841" y="1825728"/>
            <a:ext cx="8228160" cy="1107996"/>
          </a:xfrm>
          <a:prstGeom prst="rect">
            <a:avLst/>
          </a:prstGeom>
          <a:noFill/>
        </p:spPr>
        <p:txBody>
          <a:bodyPr wrap="square" rtlCol="0">
            <a:spAutoFit/>
          </a:bodyPr>
          <a:lstStyle/>
          <a:p>
            <a:r>
              <a:rPr lang="en-US" sz="2200" dirty="0"/>
              <a:t>The </a:t>
            </a:r>
            <a:r>
              <a:rPr lang="en-US" sz="2200" dirty="0" err="1"/>
              <a:t>Stirling</a:t>
            </a:r>
            <a:r>
              <a:rPr lang="en-US" sz="2200" dirty="0"/>
              <a:t> engine was developed in 1816 by Robert </a:t>
            </a:r>
            <a:r>
              <a:rPr lang="en-US" sz="2200" dirty="0" err="1"/>
              <a:t>Stirling</a:t>
            </a:r>
            <a:r>
              <a:rPr lang="en-US" sz="2200" dirty="0"/>
              <a:t>.</a:t>
            </a:r>
            <a:r>
              <a:rPr lang="en-US" sz="2200" dirty="0" smtClean="0"/>
              <a:t>   This </a:t>
            </a:r>
            <a:r>
              <a:rPr lang="en-US" sz="2200" dirty="0"/>
              <a:t>engine, long neglected, is now being developed for use in automobiles and spacecraft.</a:t>
            </a:r>
          </a:p>
        </p:txBody>
      </p:sp>
      <p:sp>
        <p:nvSpPr>
          <p:cNvPr id="21" name="TextBox 20"/>
          <p:cNvSpPr txBox="1"/>
          <p:nvPr/>
        </p:nvSpPr>
        <p:spPr>
          <a:xfrm>
            <a:off x="1091536" y="3122495"/>
            <a:ext cx="3885952" cy="1200329"/>
          </a:xfrm>
          <a:prstGeom prst="rect">
            <a:avLst/>
          </a:prstGeom>
          <a:solidFill>
            <a:schemeClr val="accent1">
              <a:lumMod val="20000"/>
              <a:lumOff val="80000"/>
            </a:schemeClr>
          </a:solidFill>
        </p:spPr>
        <p:txBody>
          <a:bodyPr wrap="square" rtlCol="0">
            <a:spAutoFit/>
          </a:bodyPr>
          <a:lstStyle/>
          <a:p>
            <a:r>
              <a:rPr lang="en-US" dirty="0"/>
              <a:t>A </a:t>
            </a:r>
            <a:r>
              <a:rPr lang="en-US" i="1" dirty="0" err="1"/>
              <a:t>p</a:t>
            </a:r>
            <a:r>
              <a:rPr lang="en-US" i="1" dirty="0"/>
              <a:t>-V </a:t>
            </a:r>
            <a:r>
              <a:rPr lang="en-US" dirty="0"/>
              <a:t>plot for the working substance of an ideal </a:t>
            </a:r>
            <a:r>
              <a:rPr lang="en-US" dirty="0" err="1"/>
              <a:t>Stirling</a:t>
            </a:r>
            <a:r>
              <a:rPr lang="en-US" dirty="0"/>
              <a:t> engine, with the working substance assumed for </a:t>
            </a:r>
            <a:r>
              <a:rPr lang="en-US" dirty="0" smtClean="0"/>
              <a:t>convenience </a:t>
            </a:r>
            <a:r>
              <a:rPr lang="en-US" dirty="0"/>
              <a:t>to be an ideal gas.</a:t>
            </a:r>
          </a:p>
        </p:txBody>
      </p:sp>
      <p:pic>
        <p:nvPicPr>
          <p:cNvPr id="13" name="Picture 12"/>
          <p:cNvPicPr>
            <a:picLocks noChangeAspect="1"/>
          </p:cNvPicPr>
          <p:nvPr/>
        </p:nvPicPr>
        <p:blipFill>
          <a:blip r:embed="rId3"/>
          <a:stretch>
            <a:fillRect/>
          </a:stretch>
        </p:blipFill>
        <p:spPr>
          <a:xfrm>
            <a:off x="6324570" y="2627376"/>
            <a:ext cx="2636418" cy="4100171"/>
          </a:xfrm>
          <a:prstGeom prst="rect">
            <a:avLst/>
          </a:prstGeom>
        </p:spPr>
      </p:pic>
      <p:sp>
        <p:nvSpPr>
          <p:cNvPr id="14" name="Freeform 13"/>
          <p:cNvSpPr/>
          <p:nvPr/>
        </p:nvSpPr>
        <p:spPr bwMode="auto">
          <a:xfrm rot="867915">
            <a:off x="4923876" y="4166833"/>
            <a:ext cx="1136385" cy="311981"/>
          </a:xfrm>
          <a:custGeom>
            <a:avLst/>
            <a:gdLst>
              <a:gd name="connsiteX0" fmla="*/ 0 w 1136385"/>
              <a:gd name="connsiteY0" fmla="*/ 0 h 311981"/>
              <a:gd name="connsiteX1" fmla="*/ 646179 w 1136385"/>
              <a:gd name="connsiteY1" fmla="*/ 66853 h 311981"/>
              <a:gd name="connsiteX2" fmla="*/ 334231 w 1136385"/>
              <a:gd name="connsiteY2" fmla="*/ 200559 h 311981"/>
              <a:gd name="connsiteX3" fmla="*/ 1136385 w 1136385"/>
              <a:gd name="connsiteY3" fmla="*/ 311981 h 311981"/>
              <a:gd name="connsiteX4" fmla="*/ 1136385 w 1136385"/>
              <a:gd name="connsiteY4" fmla="*/ 311981 h 31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385" h="311981">
                <a:moveTo>
                  <a:pt x="0" y="0"/>
                </a:moveTo>
                <a:cubicBezTo>
                  <a:pt x="295237" y="16713"/>
                  <a:pt x="590474" y="33427"/>
                  <a:pt x="646179" y="66853"/>
                </a:cubicBezTo>
                <a:cubicBezTo>
                  <a:pt x="701884" y="100280"/>
                  <a:pt x="252530" y="159704"/>
                  <a:pt x="334231" y="200559"/>
                </a:cubicBezTo>
                <a:cubicBezTo>
                  <a:pt x="415932" y="241414"/>
                  <a:pt x="1136385" y="311981"/>
                  <a:pt x="1136385" y="311981"/>
                </a:cubicBezTo>
                <a:lnTo>
                  <a:pt x="1136385" y="311981"/>
                </a:lnTo>
              </a:path>
            </a:pathLst>
          </a:custGeom>
          <a:noFill/>
          <a:ln w="9525" cap="flat" cmpd="sng" algn="ctr">
            <a:solidFill>
              <a:schemeClr val="tx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pic>
        <p:nvPicPr>
          <p:cNvPr id="15" name="Picture 14"/>
          <p:cNvPicPr>
            <a:picLocks noChangeAspect="1"/>
          </p:cNvPicPr>
          <p:nvPr/>
        </p:nvPicPr>
        <p:blipFill>
          <a:blip r:embed="rId4"/>
          <a:stretch>
            <a:fillRect/>
          </a:stretch>
        </p:blipFill>
        <p:spPr>
          <a:xfrm>
            <a:off x="8" y="4666052"/>
            <a:ext cx="6034405" cy="1155065"/>
          </a:xfrm>
          <a:prstGeom prst="rect">
            <a:avLst/>
          </a:prstGeom>
        </p:spPr>
      </p:pic>
      <p:sp>
        <p:nvSpPr>
          <p:cNvPr id="18" name="TextBox 17"/>
          <p:cNvSpPr txBox="1"/>
          <p:nvPr/>
        </p:nvSpPr>
        <p:spPr>
          <a:xfrm>
            <a:off x="2248454" y="5920577"/>
            <a:ext cx="2249509" cy="369332"/>
          </a:xfrm>
          <a:prstGeom prst="rect">
            <a:avLst/>
          </a:prstGeom>
          <a:noFill/>
        </p:spPr>
        <p:txBody>
          <a:bodyPr wrap="none" rtlCol="0">
            <a:spAutoFit/>
          </a:bodyPr>
          <a:lstStyle/>
          <a:p>
            <a:r>
              <a:rPr lang="en-US" dirty="0" smtClean="0"/>
              <a:t>Answer: (</a:t>
            </a:r>
            <a:r>
              <a:rPr lang="en-US" dirty="0" err="1" smtClean="0"/>
              <a:t>c</a:t>
            </a:r>
            <a:r>
              <a:rPr lang="en-US" dirty="0" smtClean="0"/>
              <a:t>), (</a:t>
            </a:r>
            <a:r>
              <a:rPr lang="en-US" dirty="0" err="1" smtClean="0"/>
              <a:t>b</a:t>
            </a:r>
            <a:r>
              <a:rPr lang="en-US" dirty="0" smtClean="0"/>
              <a:t>), (a).</a:t>
            </a:r>
            <a:endParaRPr lang="en-US" dirty="0"/>
          </a:p>
        </p:txBody>
      </p:sp>
      <p:sp>
        <p:nvSpPr>
          <p:cNvPr id="10" name="Footer Placeholder 9"/>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20-3</a:t>
            </a:r>
            <a:r>
              <a:rPr lang="en-US" sz="2700" dirty="0" smtClean="0">
                <a:solidFill>
                  <a:schemeClr val="bg1"/>
                </a:solidFill>
                <a:ea typeface="Calibri" pitchFamily="1" charset="0"/>
                <a:cs typeface="Calibri" pitchFamily="1" charset="0"/>
              </a:rPr>
              <a:t>  Refrigerator and Real Engines</a:t>
            </a:r>
            <a:endParaRPr lang="en-US" sz="2700" dirty="0">
              <a:solidFill>
                <a:schemeClr val="bg1"/>
              </a:solidFill>
              <a:ea typeface="Calibri" pitchFamily="1" charset="0"/>
              <a:cs typeface="Calibri" pitchFamily="1" charset="0"/>
            </a:endParaRPr>
          </a:p>
        </p:txBody>
      </p:sp>
      <p:sp>
        <p:nvSpPr>
          <p:cNvPr id="10243" name="Rectangle 2"/>
          <p:cNvSpPr>
            <a:spLocks noGrp="1" noChangeArrowheads="1"/>
          </p:cNvSpPr>
          <p:nvPr>
            <p:ph sz="half" idx="1"/>
          </p:nvPr>
        </p:nvSpPr>
        <p:spPr>
          <a:xfrm>
            <a:off x="164691" y="1908201"/>
            <a:ext cx="4503852" cy="4784622"/>
          </a:xfrm>
        </p:spPr>
        <p:txBody>
          <a:bodyPr tIns="19267">
            <a:noAutofit/>
          </a:bodyPr>
          <a:lstStyle/>
          <a:p>
            <a:pPr marL="388806" indent="-293764">
              <a:spcAft>
                <a:spcPts val="1000"/>
              </a:spcAft>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20.16</a:t>
            </a:r>
            <a:r>
              <a:rPr lang="en-US" sz="2200" dirty="0" smtClean="0"/>
              <a:t> Identify that a refrigerator is a device that uses work to transfer energy from a low-temperature reservoir to a high-temperature reservoir.</a:t>
            </a:r>
          </a:p>
          <a:p>
            <a:pPr marL="388806" indent="-293764">
              <a:spcAft>
                <a:spcPts val="1000"/>
              </a:spcAft>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20.17 </a:t>
            </a:r>
            <a:r>
              <a:rPr lang="en-US" sz="2200" dirty="0" smtClean="0"/>
              <a:t>Sketch a </a:t>
            </a:r>
            <a:r>
              <a:rPr lang="en-US" sz="2200" i="1" dirty="0" smtClean="0"/>
              <a:t>p-V </a:t>
            </a:r>
            <a:r>
              <a:rPr lang="en-US" sz="2200" dirty="0" smtClean="0"/>
              <a:t>diagram for the cycle of a Carnot refrigerator, indicating the direction of cycling, the nature of the processes involved, the work done during each process, the net work done in the cycle, and the heat transferred during each process (including algebraic sign). </a:t>
            </a:r>
          </a:p>
        </p:txBody>
      </p:sp>
      <p:sp>
        <p:nvSpPr>
          <p:cNvPr id="10244" name="Rectangle 3"/>
          <p:cNvSpPr>
            <a:spLocks noGrp="1" noChangeArrowheads="1"/>
          </p:cNvSpPr>
          <p:nvPr>
            <p:ph sz="half" idx="2"/>
          </p:nvPr>
        </p:nvSpPr>
        <p:spPr>
          <a:xfrm>
            <a:off x="4672800" y="1516829"/>
            <a:ext cx="4252362" cy="5175994"/>
          </a:xfrm>
        </p:spPr>
        <p:txBody>
          <a:bodyPr tIns="19267">
            <a:noAutofit/>
          </a:bodyPr>
          <a:lstStyle/>
          <a:p>
            <a:pPr marL="388806" indent="-293764">
              <a:spcAft>
                <a:spcPts val="1000"/>
              </a:spcAft>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20.18 </a:t>
            </a:r>
            <a:r>
              <a:rPr lang="en-US" sz="2200" dirty="0" smtClean="0"/>
              <a:t>Apply the relationship between the coefficient of performance </a:t>
            </a:r>
            <a:r>
              <a:rPr lang="en-US" sz="2200" i="1" dirty="0" smtClean="0"/>
              <a:t>K</a:t>
            </a:r>
            <a:r>
              <a:rPr lang="en-US" sz="2200" dirty="0" smtClean="0"/>
              <a:t> and the heat exchanges with the reservoirs and the temperatures of the reservoirs. </a:t>
            </a:r>
          </a:p>
          <a:p>
            <a:pPr marL="388806" indent="-293764">
              <a:spcAft>
                <a:spcPts val="1000"/>
              </a:spcAft>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20.19 </a:t>
            </a:r>
            <a:r>
              <a:rPr lang="en-US" sz="2200" dirty="0" smtClean="0"/>
              <a:t>Identify that there is no ideal refrigerator in which all of the energy extracted from the low-temperature reservoir is transferred to the high-temperature reservoir. </a:t>
            </a:r>
          </a:p>
          <a:p>
            <a:pPr marL="388806" indent="-293764">
              <a:spcAft>
                <a:spcPts val="1000"/>
              </a:spcAft>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20.20 </a:t>
            </a:r>
            <a:r>
              <a:rPr lang="en-US" sz="2200" dirty="0" smtClean="0"/>
              <a:t>Identify that the efficiency of a real engine is less than that of the ideal Carnot engine.</a:t>
            </a:r>
          </a:p>
        </p:txBody>
      </p:sp>
      <p:sp>
        <p:nvSpPr>
          <p:cNvPr id="10245" name="Text Box 4"/>
          <p:cNvSpPr txBox="1">
            <a:spLocks noChangeArrowheads="1"/>
          </p:cNvSpPr>
          <p:nvPr/>
        </p:nvSpPr>
        <p:spPr bwMode="auto">
          <a:xfrm>
            <a:off x="277408" y="1327819"/>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Objectives</a:t>
            </a: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20-3</a:t>
            </a:r>
            <a:r>
              <a:rPr lang="en-US" sz="2700" dirty="0" smtClean="0">
                <a:solidFill>
                  <a:schemeClr val="bg1"/>
                </a:solidFill>
                <a:ea typeface="Calibri" pitchFamily="1" charset="0"/>
                <a:cs typeface="Calibri" pitchFamily="1" charset="0"/>
              </a:rPr>
              <a:t>  Refrigerator and Real Engines</a:t>
            </a:r>
            <a:endParaRPr lang="en-US" sz="2700" dirty="0">
              <a:solidFill>
                <a:schemeClr val="bg1"/>
              </a:solidFill>
              <a:ea typeface="Calibri" pitchFamily="1" charset="0"/>
              <a:cs typeface="Calibri" pitchFamily="1" charset="0"/>
            </a:endParaRPr>
          </a:p>
        </p:txBody>
      </p:sp>
      <p:sp>
        <p:nvSpPr>
          <p:cNvPr id="9" name="Text Box 4"/>
          <p:cNvSpPr txBox="1">
            <a:spLocks noChangeArrowheads="1"/>
          </p:cNvSpPr>
          <p:nvPr/>
        </p:nvSpPr>
        <p:spPr bwMode="auto">
          <a:xfrm>
            <a:off x="140096" y="2305996"/>
            <a:ext cx="7710823" cy="479571"/>
          </a:xfrm>
          <a:prstGeom prst="rect">
            <a:avLst/>
          </a:prstGeom>
          <a:noFill/>
          <a:ln w="9525">
            <a:noFill/>
            <a:round/>
            <a:headEnd/>
            <a:tailEnd/>
          </a:ln>
        </p:spPr>
        <p:txBody>
          <a:bodyPr lIns="81639" tIns="60086" rIns="81639" bIns="40820">
            <a:prstTxWarp prst="textNoShape">
              <a:avLst/>
            </a:prstTxWarp>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smtClean="0">
                <a:solidFill>
                  <a:srgbClr val="34566E"/>
                </a:solidFill>
              </a:rPr>
              <a:t>Refrigerators</a:t>
            </a:r>
            <a:endParaRPr lang="en-US" sz="2900" b="1" dirty="0">
              <a:solidFill>
                <a:srgbClr val="34566E"/>
              </a:solidFill>
            </a:endParaRPr>
          </a:p>
        </p:txBody>
      </p:sp>
      <p:sp>
        <p:nvSpPr>
          <p:cNvPr id="13" name="Rectangle 12"/>
          <p:cNvSpPr/>
          <p:nvPr/>
        </p:nvSpPr>
        <p:spPr>
          <a:xfrm>
            <a:off x="5574159" y="5260563"/>
            <a:ext cx="3542158" cy="1138773"/>
          </a:xfrm>
          <a:prstGeom prst="rect">
            <a:avLst/>
          </a:prstGeom>
        </p:spPr>
        <p:txBody>
          <a:bodyPr wrap="square">
            <a:spAutoFit/>
          </a:bodyPr>
          <a:lstStyle/>
          <a:p>
            <a:r>
              <a:rPr lang="en-US" sz="1700" dirty="0"/>
              <a:t>The elements of a refrigerator</a:t>
            </a:r>
            <a:r>
              <a:rPr lang="en-US" sz="1700" dirty="0" smtClean="0"/>
              <a:t>. </a:t>
            </a:r>
            <a:r>
              <a:rPr lang="en-US" sz="1700" dirty="0"/>
              <a:t>Work W is done on the refrigerator (on the working substance) by something in the environment.</a:t>
            </a:r>
          </a:p>
        </p:txBody>
      </p:sp>
      <p:pic>
        <p:nvPicPr>
          <p:cNvPr id="16" name="Picture 15"/>
          <p:cNvPicPr>
            <a:picLocks noChangeAspect="1"/>
          </p:cNvPicPr>
          <p:nvPr/>
        </p:nvPicPr>
        <p:blipFill>
          <a:blip r:embed="rId3"/>
          <a:stretch>
            <a:fillRect/>
          </a:stretch>
        </p:blipFill>
        <p:spPr>
          <a:xfrm>
            <a:off x="731105" y="1302013"/>
            <a:ext cx="7277100" cy="952500"/>
          </a:xfrm>
          <a:prstGeom prst="rect">
            <a:avLst/>
          </a:prstGeom>
        </p:spPr>
      </p:pic>
      <p:pic>
        <p:nvPicPr>
          <p:cNvPr id="17" name="Picture 16"/>
          <p:cNvPicPr>
            <a:picLocks noChangeAspect="1"/>
          </p:cNvPicPr>
          <p:nvPr/>
        </p:nvPicPr>
        <p:blipFill>
          <a:blip r:embed="rId4"/>
          <a:stretch>
            <a:fillRect/>
          </a:stretch>
        </p:blipFill>
        <p:spPr>
          <a:xfrm>
            <a:off x="179894" y="2301748"/>
            <a:ext cx="1624294" cy="3159760"/>
          </a:xfrm>
          <a:prstGeom prst="rect">
            <a:avLst/>
          </a:prstGeom>
        </p:spPr>
      </p:pic>
      <p:sp>
        <p:nvSpPr>
          <p:cNvPr id="18" name="Rectangle 17"/>
          <p:cNvSpPr/>
          <p:nvPr/>
        </p:nvSpPr>
        <p:spPr>
          <a:xfrm>
            <a:off x="140096" y="5433586"/>
            <a:ext cx="4572000" cy="1138773"/>
          </a:xfrm>
          <a:prstGeom prst="rect">
            <a:avLst/>
          </a:prstGeom>
        </p:spPr>
        <p:txBody>
          <a:bodyPr>
            <a:spAutoFit/>
          </a:bodyPr>
          <a:lstStyle/>
          <a:p>
            <a:r>
              <a:rPr lang="en-US" sz="1700" dirty="0"/>
              <a:t>The elements of a perfect refrigerator — that is, one that transfers energy from a low-temperature reservoir to a high-temperature reservoir without any input of work.</a:t>
            </a:r>
          </a:p>
        </p:txBody>
      </p:sp>
      <p:pic>
        <p:nvPicPr>
          <p:cNvPr id="19" name="Picture 18"/>
          <p:cNvPicPr>
            <a:picLocks noChangeAspect="1"/>
          </p:cNvPicPr>
          <p:nvPr/>
        </p:nvPicPr>
        <p:blipFill>
          <a:blip r:embed="rId5"/>
          <a:stretch>
            <a:fillRect/>
          </a:stretch>
        </p:blipFill>
        <p:spPr>
          <a:xfrm>
            <a:off x="1841500" y="2988031"/>
            <a:ext cx="4368800" cy="508000"/>
          </a:xfrm>
          <a:prstGeom prst="rect">
            <a:avLst/>
          </a:prstGeom>
        </p:spPr>
      </p:pic>
      <p:pic>
        <p:nvPicPr>
          <p:cNvPr id="20" name="Picture 19"/>
          <p:cNvPicPr>
            <a:picLocks noChangeAspect="1"/>
          </p:cNvPicPr>
          <p:nvPr/>
        </p:nvPicPr>
        <p:blipFill>
          <a:blip r:embed="rId6"/>
          <a:stretch>
            <a:fillRect/>
          </a:stretch>
        </p:blipFill>
        <p:spPr>
          <a:xfrm>
            <a:off x="1841500" y="3641385"/>
            <a:ext cx="4368800" cy="548640"/>
          </a:xfrm>
          <a:prstGeom prst="rect">
            <a:avLst/>
          </a:prstGeom>
        </p:spPr>
      </p:pic>
      <p:sp>
        <p:nvSpPr>
          <p:cNvPr id="11" name="Footer Placeholder 10"/>
          <p:cNvSpPr>
            <a:spLocks noGrp="1"/>
          </p:cNvSpPr>
          <p:nvPr>
            <p:ph type="ftr" idx="11"/>
          </p:nvPr>
        </p:nvSpPr>
        <p:spPr/>
        <p:txBody>
          <a:bodyPr/>
          <a:lstStyle/>
          <a:p>
            <a:r>
              <a:rPr lang="en-US" smtClean="0"/>
              <a:t>© 2014 John Wiley &amp; Sons, Inc. All rights reserved.</a:t>
            </a:r>
            <a:endParaRPr lang="en-US"/>
          </a:p>
        </p:txBody>
      </p:sp>
      <p:pic>
        <p:nvPicPr>
          <p:cNvPr id="15" name="Picture 14"/>
          <p:cNvPicPr>
            <a:picLocks noChangeAspect="1"/>
          </p:cNvPicPr>
          <p:nvPr/>
        </p:nvPicPr>
        <p:blipFill>
          <a:blip r:embed="rId7">
            <a:clrChange>
              <a:clrFrom>
                <a:srgbClr val="FFFFFF"/>
              </a:clrFrom>
              <a:clrTo>
                <a:srgbClr val="FFFFFF">
                  <a:alpha val="0"/>
                </a:srgbClr>
              </a:clrTo>
            </a:clrChange>
          </a:blip>
          <a:stretch>
            <a:fillRect/>
          </a:stretch>
        </p:blipFill>
        <p:spPr>
          <a:xfrm>
            <a:off x="5981047" y="2240644"/>
            <a:ext cx="2988761" cy="3037557"/>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20-4</a:t>
            </a:r>
            <a:r>
              <a:rPr lang="en-US" sz="2700" dirty="0" smtClean="0">
                <a:solidFill>
                  <a:schemeClr val="bg1"/>
                </a:solidFill>
                <a:ea typeface="Calibri" pitchFamily="1" charset="0"/>
                <a:cs typeface="Calibri" pitchFamily="1" charset="0"/>
              </a:rPr>
              <a:t>  A Statistical View of Entropy</a:t>
            </a:r>
            <a:endParaRPr lang="en-US" sz="2700" dirty="0">
              <a:solidFill>
                <a:schemeClr val="bg1"/>
              </a:solidFill>
              <a:ea typeface="Calibri" pitchFamily="1" charset="0"/>
              <a:cs typeface="Calibri" pitchFamily="1" charset="0"/>
            </a:endParaRPr>
          </a:p>
        </p:txBody>
      </p:sp>
      <p:sp>
        <p:nvSpPr>
          <p:cNvPr id="10243" name="Rectangle 2"/>
          <p:cNvSpPr>
            <a:spLocks noGrp="1" noChangeArrowheads="1"/>
          </p:cNvSpPr>
          <p:nvPr>
            <p:ph sz="half" idx="1"/>
          </p:nvPr>
        </p:nvSpPr>
        <p:spPr>
          <a:xfrm>
            <a:off x="164692" y="1908201"/>
            <a:ext cx="4377542" cy="4222523"/>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20.21 </a:t>
            </a:r>
            <a:r>
              <a:rPr lang="en-US" sz="2200" dirty="0" smtClean="0"/>
              <a:t>Explain what is meant by the configurations of a system of molecules.</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20.22 </a:t>
            </a:r>
            <a:r>
              <a:rPr lang="en-US" sz="2200" dirty="0" smtClean="0"/>
              <a:t>Calculate the multiplicity of a given configuration.</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20.23 </a:t>
            </a:r>
            <a:r>
              <a:rPr lang="en-US" sz="2200" dirty="0" smtClean="0"/>
              <a:t>Identify that all microstates are equally probable but the configurations with more microstates are more probable than the other configurations.</a:t>
            </a:r>
          </a:p>
        </p:txBody>
      </p:sp>
      <p:sp>
        <p:nvSpPr>
          <p:cNvPr id="10244" name="Rectangle 3"/>
          <p:cNvSpPr>
            <a:spLocks noGrp="1" noChangeArrowheads="1"/>
          </p:cNvSpPr>
          <p:nvPr>
            <p:ph sz="half" idx="2"/>
          </p:nvPr>
        </p:nvSpPr>
        <p:spPr>
          <a:xfrm>
            <a:off x="4672800" y="1945854"/>
            <a:ext cx="4252362" cy="3477048"/>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20.24 </a:t>
            </a:r>
            <a:r>
              <a:rPr lang="en-US" sz="2200" dirty="0" smtClean="0"/>
              <a:t>Apply Boltzmann’s entropy equation to calculate the entropy associated with a multiplicity.</a:t>
            </a:r>
          </a:p>
        </p:txBody>
      </p:sp>
      <p:sp>
        <p:nvSpPr>
          <p:cNvPr id="10245" name="Text Box 4"/>
          <p:cNvSpPr txBox="1">
            <a:spLocks noChangeArrowheads="1"/>
          </p:cNvSpPr>
          <p:nvPr/>
        </p:nvSpPr>
        <p:spPr bwMode="auto">
          <a:xfrm>
            <a:off x="277408" y="1327819"/>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Objectives</a:t>
            </a: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20-4</a:t>
            </a:r>
            <a:r>
              <a:rPr lang="en-US" sz="2700" dirty="0" smtClean="0">
                <a:solidFill>
                  <a:schemeClr val="bg1"/>
                </a:solidFill>
                <a:ea typeface="Calibri" pitchFamily="1" charset="0"/>
                <a:cs typeface="Calibri" pitchFamily="1" charset="0"/>
              </a:rPr>
              <a:t>  A Statistical View of Entropy</a:t>
            </a:r>
            <a:endParaRPr lang="en-US" sz="2700" dirty="0">
              <a:solidFill>
                <a:schemeClr val="bg1"/>
              </a:solidFill>
              <a:ea typeface="Calibri" pitchFamily="1" charset="0"/>
              <a:cs typeface="Calibri" pitchFamily="1" charset="0"/>
            </a:endParaRPr>
          </a:p>
        </p:txBody>
      </p:sp>
      <p:sp>
        <p:nvSpPr>
          <p:cNvPr id="8" name="Rectangle 7"/>
          <p:cNvSpPr/>
          <p:nvPr/>
        </p:nvSpPr>
        <p:spPr>
          <a:xfrm>
            <a:off x="422153" y="1510176"/>
            <a:ext cx="8228160" cy="2123658"/>
          </a:xfrm>
          <a:prstGeom prst="rect">
            <a:avLst/>
          </a:prstGeom>
        </p:spPr>
        <p:txBody>
          <a:bodyPr wrap="square">
            <a:spAutoFit/>
          </a:bodyPr>
          <a:lstStyle/>
          <a:p>
            <a:r>
              <a:rPr lang="en-US" sz="2200" dirty="0"/>
              <a:t>The </a:t>
            </a:r>
            <a:r>
              <a:rPr lang="en-US" sz="2200" b="1" dirty="0"/>
              <a:t>entropy </a:t>
            </a:r>
            <a:r>
              <a:rPr lang="en-US" sz="2200" dirty="0"/>
              <a:t>of a system can be defined in terms of the </a:t>
            </a:r>
            <a:r>
              <a:rPr lang="en-US" sz="2200" dirty="0" smtClean="0"/>
              <a:t>possible </a:t>
            </a:r>
            <a:r>
              <a:rPr lang="en-US" sz="2200" dirty="0"/>
              <a:t>distributions of its molecules. For identical molecules, each possible distribution of molecules is called a </a:t>
            </a:r>
            <a:r>
              <a:rPr lang="en-US" sz="2200" b="1" dirty="0"/>
              <a:t>microstate of the system</a:t>
            </a:r>
            <a:r>
              <a:rPr lang="en-US" sz="2200" dirty="0"/>
              <a:t>. All equivalent microstates are grouped into a configuration of the system. The number of microstates in a configuration is the </a:t>
            </a:r>
            <a:r>
              <a:rPr lang="en-US" sz="2200" b="1" dirty="0"/>
              <a:t>multiplicity</a:t>
            </a:r>
            <a:r>
              <a:rPr lang="en-US" sz="2200" dirty="0"/>
              <a:t> </a:t>
            </a:r>
            <a:r>
              <a:rPr lang="en-US" sz="2200" i="1" dirty="0"/>
              <a:t>W </a:t>
            </a:r>
            <a:r>
              <a:rPr lang="en-US" sz="2200" dirty="0"/>
              <a:t>of the configuration.</a:t>
            </a:r>
          </a:p>
        </p:txBody>
      </p:sp>
      <p:sp>
        <p:nvSpPr>
          <p:cNvPr id="9" name="Rectangle 8"/>
          <p:cNvSpPr/>
          <p:nvPr/>
        </p:nvSpPr>
        <p:spPr>
          <a:xfrm>
            <a:off x="456481" y="3753377"/>
            <a:ext cx="8193832" cy="769441"/>
          </a:xfrm>
          <a:prstGeom prst="rect">
            <a:avLst/>
          </a:prstGeom>
        </p:spPr>
        <p:txBody>
          <a:bodyPr wrap="square">
            <a:spAutoFit/>
          </a:bodyPr>
          <a:lstStyle/>
          <a:p>
            <a:r>
              <a:rPr lang="en-US" sz="2200" dirty="0"/>
              <a:t>For a system of </a:t>
            </a:r>
            <a:r>
              <a:rPr lang="en-US" sz="2200" i="1" dirty="0"/>
              <a:t>N </a:t>
            </a:r>
            <a:r>
              <a:rPr lang="en-US" sz="2200" dirty="0"/>
              <a:t>molecules that may be distributed between the two halves of a box, the multiplicity is given by</a:t>
            </a:r>
          </a:p>
        </p:txBody>
      </p:sp>
      <p:pic>
        <p:nvPicPr>
          <p:cNvPr id="10" name="Picture 9"/>
          <p:cNvPicPr>
            <a:picLocks noChangeAspect="1"/>
          </p:cNvPicPr>
          <p:nvPr/>
        </p:nvPicPr>
        <p:blipFill>
          <a:blip r:embed="rId3"/>
          <a:stretch>
            <a:fillRect/>
          </a:stretch>
        </p:blipFill>
        <p:spPr>
          <a:xfrm>
            <a:off x="2110900" y="4539979"/>
            <a:ext cx="4064000" cy="673100"/>
          </a:xfrm>
          <a:prstGeom prst="rect">
            <a:avLst/>
          </a:prstGeom>
        </p:spPr>
      </p:pic>
      <p:sp>
        <p:nvSpPr>
          <p:cNvPr id="11" name="Rectangle 10"/>
          <p:cNvSpPr/>
          <p:nvPr/>
        </p:nvSpPr>
        <p:spPr>
          <a:xfrm>
            <a:off x="456481" y="5213079"/>
            <a:ext cx="8228159" cy="1107996"/>
          </a:xfrm>
          <a:prstGeom prst="rect">
            <a:avLst/>
          </a:prstGeom>
        </p:spPr>
        <p:txBody>
          <a:bodyPr wrap="square">
            <a:spAutoFit/>
          </a:bodyPr>
          <a:lstStyle/>
          <a:p>
            <a:r>
              <a:rPr lang="en-US" sz="2200" dirty="0" smtClean="0"/>
              <a:t>Here </a:t>
            </a:r>
            <a:r>
              <a:rPr lang="en-US" sz="2200" i="1" dirty="0" smtClean="0"/>
              <a:t>n</a:t>
            </a:r>
            <a:r>
              <a:rPr lang="en-US" sz="2200" i="1" baseline="-25000" dirty="0" smtClean="0"/>
              <a:t>1</a:t>
            </a:r>
            <a:r>
              <a:rPr lang="en-US" sz="2200" dirty="0" smtClean="0"/>
              <a:t> </a:t>
            </a:r>
            <a:r>
              <a:rPr lang="en-US" sz="2200" dirty="0"/>
              <a:t>is the number of molecules in one half of the box and </a:t>
            </a:r>
            <a:r>
              <a:rPr lang="en-US" sz="2200" i="1" dirty="0"/>
              <a:t>n</a:t>
            </a:r>
            <a:r>
              <a:rPr lang="en-US" sz="2200" i="1" baseline="-25000" dirty="0"/>
              <a:t>2</a:t>
            </a:r>
            <a:r>
              <a:rPr lang="en-US" sz="2200" dirty="0"/>
              <a:t> is the number in the other half. A basic assumption of </a:t>
            </a:r>
            <a:r>
              <a:rPr lang="en-US" sz="2200" dirty="0" smtClean="0"/>
              <a:t>statistical </a:t>
            </a:r>
            <a:r>
              <a:rPr lang="en-US" sz="2200" dirty="0"/>
              <a:t>mechanics is that all the microstates are equally probable.</a:t>
            </a:r>
          </a:p>
        </p:txBody>
      </p:sp>
      <p:sp>
        <p:nvSpPr>
          <p:cNvPr id="7" name="Footer Placeholder 6"/>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20-4</a:t>
            </a:r>
            <a:r>
              <a:rPr lang="en-US" sz="2700" dirty="0" smtClean="0">
                <a:solidFill>
                  <a:schemeClr val="bg1"/>
                </a:solidFill>
                <a:ea typeface="Calibri" pitchFamily="1" charset="0"/>
                <a:cs typeface="Calibri" pitchFamily="1" charset="0"/>
              </a:rPr>
              <a:t>  A Statistical View of Entropy</a:t>
            </a:r>
            <a:endParaRPr lang="en-US" sz="2700" dirty="0">
              <a:solidFill>
                <a:schemeClr val="bg1"/>
              </a:solidFill>
              <a:ea typeface="Calibri" pitchFamily="1" charset="0"/>
              <a:cs typeface="Calibri" pitchFamily="1" charset="0"/>
            </a:endParaRPr>
          </a:p>
        </p:txBody>
      </p:sp>
      <p:pic>
        <p:nvPicPr>
          <p:cNvPr id="10" name="Picture 9"/>
          <p:cNvPicPr>
            <a:picLocks noChangeAspect="1"/>
          </p:cNvPicPr>
          <p:nvPr/>
        </p:nvPicPr>
        <p:blipFill>
          <a:blip r:embed="rId3"/>
          <a:stretch>
            <a:fillRect/>
          </a:stretch>
        </p:blipFill>
        <p:spPr>
          <a:xfrm>
            <a:off x="508000" y="4200649"/>
            <a:ext cx="4064000" cy="673100"/>
          </a:xfrm>
          <a:prstGeom prst="rect">
            <a:avLst/>
          </a:prstGeom>
        </p:spPr>
      </p:pic>
      <p:pic>
        <p:nvPicPr>
          <p:cNvPr id="7" name="Picture 6"/>
          <p:cNvPicPr>
            <a:picLocks noChangeAspect="1"/>
          </p:cNvPicPr>
          <p:nvPr/>
        </p:nvPicPr>
        <p:blipFill>
          <a:blip r:embed="rId4"/>
          <a:stretch>
            <a:fillRect/>
          </a:stretch>
        </p:blipFill>
        <p:spPr>
          <a:xfrm>
            <a:off x="6438505" y="2734200"/>
            <a:ext cx="2294563" cy="3238613"/>
          </a:xfrm>
          <a:prstGeom prst="rect">
            <a:avLst/>
          </a:prstGeom>
        </p:spPr>
      </p:pic>
      <p:pic>
        <p:nvPicPr>
          <p:cNvPr id="13" name="Picture 12"/>
          <p:cNvPicPr>
            <a:picLocks noChangeAspect="1"/>
          </p:cNvPicPr>
          <p:nvPr/>
        </p:nvPicPr>
        <p:blipFill>
          <a:blip r:embed="rId5"/>
          <a:stretch>
            <a:fillRect/>
          </a:stretch>
        </p:blipFill>
        <p:spPr>
          <a:xfrm>
            <a:off x="299875" y="3247167"/>
            <a:ext cx="5664433" cy="2693462"/>
          </a:xfrm>
          <a:prstGeom prst="rect">
            <a:avLst/>
          </a:prstGeom>
        </p:spPr>
      </p:pic>
      <p:sp>
        <p:nvSpPr>
          <p:cNvPr id="14" name="Rectangle 13"/>
          <p:cNvSpPr/>
          <p:nvPr/>
        </p:nvSpPr>
        <p:spPr>
          <a:xfrm>
            <a:off x="164971" y="2039417"/>
            <a:ext cx="8979029" cy="1200329"/>
          </a:xfrm>
          <a:prstGeom prst="rect">
            <a:avLst/>
          </a:prstGeom>
        </p:spPr>
        <p:txBody>
          <a:bodyPr wrap="square">
            <a:spAutoFit/>
          </a:bodyPr>
          <a:lstStyle/>
          <a:p>
            <a:r>
              <a:rPr lang="en-US" dirty="0" smtClean="0"/>
              <a:t>An insulated box contains six </a:t>
            </a:r>
            <a:r>
              <a:rPr lang="en-US" dirty="0"/>
              <a:t>gas molecules. Each molecule has the same probability of being in the left half of the box as in the right half. The arrangement in</a:t>
            </a:r>
            <a:r>
              <a:rPr lang="en-US" dirty="0" smtClean="0"/>
              <a:t> </a:t>
            </a:r>
          </a:p>
          <a:p>
            <a:pPr marL="342900" indent="-342900">
              <a:buAutoNum type="alphaLcParenBoth"/>
            </a:pPr>
            <a:r>
              <a:rPr lang="en-US" dirty="0" smtClean="0"/>
              <a:t>corresponds </a:t>
            </a:r>
            <a:r>
              <a:rPr lang="en-US" dirty="0"/>
              <a:t>to configuration III in </a:t>
            </a:r>
            <a:r>
              <a:rPr lang="en-US" b="1" dirty="0"/>
              <a:t>Table 20-</a:t>
            </a:r>
            <a:r>
              <a:rPr lang="en-US" b="1" dirty="0" smtClean="0"/>
              <a:t>1</a:t>
            </a:r>
          </a:p>
          <a:p>
            <a:pPr marL="342900" indent="-342900">
              <a:buAutoNum type="alphaLcParenBoth"/>
            </a:pPr>
            <a:r>
              <a:rPr lang="en-US" dirty="0" smtClean="0"/>
              <a:t>corresponds </a:t>
            </a:r>
            <a:r>
              <a:rPr lang="en-US" dirty="0"/>
              <a:t>to configuration IV.</a:t>
            </a:r>
          </a:p>
        </p:txBody>
      </p:sp>
      <p:pic>
        <p:nvPicPr>
          <p:cNvPr id="15" name="Picture 14"/>
          <p:cNvPicPr>
            <a:picLocks noChangeAspect="1"/>
          </p:cNvPicPr>
          <p:nvPr/>
        </p:nvPicPr>
        <p:blipFill>
          <a:blip r:embed="rId6">
            <a:clrChange>
              <a:clrFrom>
                <a:srgbClr val="FFFFFF"/>
              </a:clrFrom>
              <a:clrTo>
                <a:srgbClr val="FFFFFF">
                  <a:alpha val="0"/>
                </a:srgbClr>
              </a:clrTo>
            </a:clrChange>
          </a:blip>
          <a:stretch>
            <a:fillRect/>
          </a:stretch>
        </p:blipFill>
        <p:spPr>
          <a:xfrm>
            <a:off x="342576" y="5942095"/>
            <a:ext cx="7713472" cy="818896"/>
          </a:xfrm>
          <a:prstGeom prst="rect">
            <a:avLst/>
          </a:prstGeom>
        </p:spPr>
      </p:pic>
      <p:pic>
        <p:nvPicPr>
          <p:cNvPr id="16" name="Picture 15"/>
          <p:cNvPicPr>
            <a:picLocks noChangeAspect="1"/>
          </p:cNvPicPr>
          <p:nvPr/>
        </p:nvPicPr>
        <p:blipFill>
          <a:blip r:embed="rId3"/>
          <a:stretch>
            <a:fillRect/>
          </a:stretch>
        </p:blipFill>
        <p:spPr>
          <a:xfrm>
            <a:off x="2110900" y="1348679"/>
            <a:ext cx="4064000" cy="673100"/>
          </a:xfrm>
          <a:prstGeom prst="rect">
            <a:avLst/>
          </a:prstGeom>
        </p:spPr>
      </p:pic>
      <p:sp>
        <p:nvSpPr>
          <p:cNvPr id="9" name="Footer Placeholder 8"/>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20-4</a:t>
            </a:r>
            <a:r>
              <a:rPr lang="en-US" sz="2700" dirty="0" smtClean="0">
                <a:solidFill>
                  <a:schemeClr val="bg1"/>
                </a:solidFill>
                <a:ea typeface="Calibri" pitchFamily="1" charset="0"/>
                <a:cs typeface="Calibri" pitchFamily="1" charset="0"/>
              </a:rPr>
              <a:t>  A Statistical View of Entropy</a:t>
            </a:r>
            <a:endParaRPr lang="en-US" sz="2700" dirty="0">
              <a:solidFill>
                <a:schemeClr val="bg1"/>
              </a:solidFill>
              <a:ea typeface="Calibri" pitchFamily="1" charset="0"/>
              <a:cs typeface="Calibri" pitchFamily="1" charset="0"/>
            </a:endParaRPr>
          </a:p>
        </p:txBody>
      </p:sp>
      <p:sp>
        <p:nvSpPr>
          <p:cNvPr id="9" name="Text Box 4"/>
          <p:cNvSpPr txBox="1">
            <a:spLocks noChangeArrowheads="1"/>
          </p:cNvSpPr>
          <p:nvPr/>
        </p:nvSpPr>
        <p:spPr bwMode="auto">
          <a:xfrm>
            <a:off x="164971" y="1380371"/>
            <a:ext cx="7710823" cy="479571"/>
          </a:xfrm>
          <a:prstGeom prst="rect">
            <a:avLst/>
          </a:prstGeom>
          <a:noFill/>
          <a:ln w="9525">
            <a:noFill/>
            <a:round/>
            <a:headEnd/>
            <a:tailEnd/>
          </a:ln>
        </p:spPr>
        <p:txBody>
          <a:bodyPr lIns="81639" tIns="60086" rIns="81639" bIns="40820">
            <a:prstTxWarp prst="textNoShape">
              <a:avLst/>
            </a:prstTxWarp>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smtClean="0">
                <a:solidFill>
                  <a:srgbClr val="34566E"/>
                </a:solidFill>
              </a:rPr>
              <a:t>Probability and Entropy</a:t>
            </a:r>
            <a:endParaRPr lang="en-US" sz="2900" b="1" dirty="0">
              <a:solidFill>
                <a:srgbClr val="34566E"/>
              </a:solidFill>
            </a:endParaRPr>
          </a:p>
        </p:txBody>
      </p:sp>
      <p:sp>
        <p:nvSpPr>
          <p:cNvPr id="11" name="Rectangle 10"/>
          <p:cNvSpPr/>
          <p:nvPr/>
        </p:nvSpPr>
        <p:spPr>
          <a:xfrm>
            <a:off x="508000" y="1974473"/>
            <a:ext cx="8176642" cy="1107996"/>
          </a:xfrm>
          <a:prstGeom prst="rect">
            <a:avLst/>
          </a:prstGeom>
        </p:spPr>
        <p:txBody>
          <a:bodyPr wrap="square">
            <a:spAutoFit/>
          </a:bodyPr>
          <a:lstStyle/>
          <a:p>
            <a:r>
              <a:rPr lang="en-US" sz="2200" dirty="0"/>
              <a:t>The multiplicity </a:t>
            </a:r>
            <a:r>
              <a:rPr lang="en-US" sz="2200" i="1" dirty="0"/>
              <a:t>W </a:t>
            </a:r>
            <a:r>
              <a:rPr lang="en-US" sz="2200" dirty="0"/>
              <a:t>of a configuration of a system and the </a:t>
            </a:r>
            <a:r>
              <a:rPr lang="en-US" sz="2200" dirty="0" smtClean="0"/>
              <a:t>entropy </a:t>
            </a:r>
            <a:r>
              <a:rPr lang="en-US" sz="2200" i="1" dirty="0"/>
              <a:t>S </a:t>
            </a:r>
            <a:r>
              <a:rPr lang="en-US" sz="2200" dirty="0"/>
              <a:t>of the system in that configuration are related by </a:t>
            </a:r>
            <a:r>
              <a:rPr lang="en-US" sz="2200" b="1" dirty="0"/>
              <a:t>Boltzmann’s entropy equation</a:t>
            </a:r>
            <a:r>
              <a:rPr lang="en-US" sz="2200" dirty="0"/>
              <a:t>:</a:t>
            </a:r>
          </a:p>
        </p:txBody>
      </p:sp>
      <p:pic>
        <p:nvPicPr>
          <p:cNvPr id="12" name="Picture 11"/>
          <p:cNvPicPr>
            <a:picLocks noChangeAspect="1"/>
          </p:cNvPicPr>
          <p:nvPr/>
        </p:nvPicPr>
        <p:blipFill>
          <a:blip r:embed="rId3"/>
          <a:stretch>
            <a:fillRect/>
          </a:stretch>
        </p:blipFill>
        <p:spPr>
          <a:xfrm>
            <a:off x="1377380" y="3163506"/>
            <a:ext cx="5895340" cy="433070"/>
          </a:xfrm>
          <a:prstGeom prst="rect">
            <a:avLst/>
          </a:prstGeom>
        </p:spPr>
      </p:pic>
      <p:sp>
        <p:nvSpPr>
          <p:cNvPr id="17" name="Rectangle 16"/>
          <p:cNvSpPr/>
          <p:nvPr/>
        </p:nvSpPr>
        <p:spPr>
          <a:xfrm>
            <a:off x="507999" y="3764485"/>
            <a:ext cx="8176642" cy="430887"/>
          </a:xfrm>
          <a:prstGeom prst="rect">
            <a:avLst/>
          </a:prstGeom>
        </p:spPr>
        <p:txBody>
          <a:bodyPr wrap="square">
            <a:spAutoFit/>
          </a:bodyPr>
          <a:lstStyle/>
          <a:p>
            <a:r>
              <a:rPr lang="en-US" sz="2200" dirty="0"/>
              <a:t>H</a:t>
            </a:r>
            <a:r>
              <a:rPr lang="en-US" sz="2200" dirty="0" smtClean="0"/>
              <a:t>ere </a:t>
            </a:r>
            <a:r>
              <a:rPr lang="en-US" sz="2200" i="1" dirty="0" err="1"/>
              <a:t>k</a:t>
            </a:r>
            <a:r>
              <a:rPr lang="en-US" sz="2200" i="1" dirty="0" smtClean="0"/>
              <a:t> </a:t>
            </a:r>
            <a:r>
              <a:rPr lang="en-US" sz="2200" dirty="0" smtClean="0"/>
              <a:t>=1.38 × 10</a:t>
            </a:r>
            <a:r>
              <a:rPr lang="en-US" sz="2200" baseline="30000" dirty="0" smtClean="0"/>
              <a:t>−23</a:t>
            </a:r>
            <a:r>
              <a:rPr lang="en-US" sz="2200" dirty="0" smtClean="0"/>
              <a:t> </a:t>
            </a:r>
            <a:r>
              <a:rPr lang="en-US" sz="2200" dirty="0"/>
              <a:t>J/K is the Boltzmann constant.</a:t>
            </a:r>
          </a:p>
        </p:txBody>
      </p:sp>
      <p:sp>
        <p:nvSpPr>
          <p:cNvPr id="18" name="Rectangle 17"/>
          <p:cNvSpPr/>
          <p:nvPr/>
        </p:nvSpPr>
        <p:spPr>
          <a:xfrm>
            <a:off x="507999" y="4530527"/>
            <a:ext cx="8176642" cy="769441"/>
          </a:xfrm>
          <a:prstGeom prst="rect">
            <a:avLst/>
          </a:prstGeom>
        </p:spPr>
        <p:txBody>
          <a:bodyPr wrap="square">
            <a:spAutoFit/>
          </a:bodyPr>
          <a:lstStyle/>
          <a:p>
            <a:r>
              <a:rPr lang="en-US" sz="2200" dirty="0"/>
              <a:t>When </a:t>
            </a:r>
            <a:r>
              <a:rPr lang="en-US" sz="2200" i="1" dirty="0"/>
              <a:t>N </a:t>
            </a:r>
            <a:r>
              <a:rPr lang="en-US" sz="2200" dirty="0"/>
              <a:t>is very large (the usual case), we can approximate </a:t>
            </a:r>
            <a:r>
              <a:rPr lang="en-US" sz="2200" dirty="0" err="1"/>
              <a:t>ln</a:t>
            </a:r>
            <a:r>
              <a:rPr lang="en-US" sz="2200" dirty="0"/>
              <a:t> </a:t>
            </a:r>
            <a:r>
              <a:rPr lang="en-US" sz="2200" i="1" dirty="0"/>
              <a:t>N!</a:t>
            </a:r>
            <a:r>
              <a:rPr lang="en-US" sz="2200" dirty="0"/>
              <a:t> with </a:t>
            </a:r>
            <a:r>
              <a:rPr lang="en-US" sz="2200" b="1" dirty="0" err="1"/>
              <a:t>Stirling’s</a:t>
            </a:r>
            <a:r>
              <a:rPr lang="en-US" sz="2200" b="1" dirty="0"/>
              <a:t> approximation</a:t>
            </a:r>
            <a:r>
              <a:rPr lang="en-US" sz="2200" dirty="0"/>
              <a:t>:</a:t>
            </a:r>
          </a:p>
        </p:txBody>
      </p:sp>
      <p:pic>
        <p:nvPicPr>
          <p:cNvPr id="19" name="Picture 18"/>
          <p:cNvPicPr>
            <a:picLocks noChangeAspect="1"/>
          </p:cNvPicPr>
          <p:nvPr/>
        </p:nvPicPr>
        <p:blipFill>
          <a:blip r:embed="rId4"/>
          <a:stretch>
            <a:fillRect/>
          </a:stretch>
        </p:blipFill>
        <p:spPr>
          <a:xfrm>
            <a:off x="1753725" y="5368612"/>
            <a:ext cx="4736592" cy="597408"/>
          </a:xfrm>
          <a:prstGeom prst="rect">
            <a:avLst/>
          </a:prstGeom>
        </p:spPr>
      </p:pic>
      <p:sp>
        <p:nvSpPr>
          <p:cNvPr id="10" name="Footer Placeholder 9"/>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20</a:t>
            </a:r>
            <a:r>
              <a:rPr lang="en-US" sz="2700" dirty="0" smtClean="0">
                <a:solidFill>
                  <a:schemeClr val="bg1"/>
                </a:solidFill>
                <a:ea typeface="Calibri" pitchFamily="1" charset="0"/>
                <a:cs typeface="Calibri" pitchFamily="1" charset="0"/>
              </a:rPr>
              <a:t>  Summary</a:t>
            </a:r>
            <a:endParaRPr lang="en-US" sz="2700" dirty="0">
              <a:solidFill>
                <a:schemeClr val="bg1"/>
              </a:solidFill>
              <a:ea typeface="Calibri" pitchFamily="1" charset="0"/>
              <a:cs typeface="Calibri" pitchFamily="1" charset="0"/>
            </a:endParaRPr>
          </a:p>
        </p:txBody>
      </p:sp>
      <p:sp>
        <p:nvSpPr>
          <p:cNvPr id="10" name="Rectangle 9"/>
          <p:cNvSpPr/>
          <p:nvPr/>
        </p:nvSpPr>
        <p:spPr>
          <a:xfrm>
            <a:off x="456480" y="1544496"/>
            <a:ext cx="3577007" cy="1815882"/>
          </a:xfrm>
          <a:prstGeom prst="rect">
            <a:avLst/>
          </a:prstGeom>
        </p:spPr>
        <p:txBody>
          <a:bodyPr wrap="square">
            <a:spAutoFit/>
          </a:bodyPr>
          <a:lstStyle/>
          <a:p>
            <a:r>
              <a:rPr lang="en-US" sz="2000" b="1" dirty="0" smtClean="0"/>
              <a:t>Irreversible (one-way) Process </a:t>
            </a:r>
          </a:p>
          <a:p>
            <a:pPr marL="182880" indent="-182880">
              <a:buFont typeface="Arial"/>
              <a:buChar char="•"/>
            </a:pPr>
            <a:r>
              <a:rPr lang="en-US" dirty="0"/>
              <a:t> If an irreversible process occurs in a closed system, the entropy of the system always increases.</a:t>
            </a:r>
            <a:endParaRPr lang="en-US" dirty="0" smtClean="0"/>
          </a:p>
        </p:txBody>
      </p:sp>
      <p:sp>
        <p:nvSpPr>
          <p:cNvPr id="13" name="Rectangle 12"/>
          <p:cNvSpPr/>
          <p:nvPr/>
        </p:nvSpPr>
        <p:spPr>
          <a:xfrm>
            <a:off x="456481" y="4187306"/>
            <a:ext cx="3577007" cy="1785104"/>
          </a:xfrm>
          <a:prstGeom prst="rect">
            <a:avLst/>
          </a:prstGeom>
        </p:spPr>
        <p:txBody>
          <a:bodyPr wrap="square">
            <a:spAutoFit/>
          </a:bodyPr>
          <a:lstStyle/>
          <a:p>
            <a:r>
              <a:rPr lang="en-US" sz="2000" b="1" dirty="0" smtClean="0"/>
              <a:t>Entropy Change</a:t>
            </a:r>
          </a:p>
          <a:p>
            <a:pPr marL="182880" indent="-182880">
              <a:buFont typeface="Arial"/>
              <a:buChar char="•"/>
            </a:pPr>
            <a:r>
              <a:rPr lang="en-US" dirty="0" smtClean="0"/>
              <a:t>Entropy change for reversible process is given by </a:t>
            </a:r>
          </a:p>
          <a:p>
            <a:pPr marL="182880" indent="-182880">
              <a:buFont typeface="Arial"/>
              <a:buChar char="•"/>
            </a:pPr>
            <a:endParaRPr lang="en-US" dirty="0" smtClean="0"/>
          </a:p>
          <a:p>
            <a:pPr marL="182880" indent="-182880">
              <a:buFont typeface="Arial"/>
              <a:buChar char="•"/>
            </a:pPr>
            <a:endParaRPr lang="en-US" dirty="0"/>
          </a:p>
          <a:p>
            <a:pPr marL="182880" indent="-182880">
              <a:buFont typeface="Arial"/>
              <a:buChar char="•"/>
            </a:pPr>
            <a:endParaRPr lang="en-US" dirty="0" smtClean="0"/>
          </a:p>
        </p:txBody>
      </p:sp>
      <p:pic>
        <p:nvPicPr>
          <p:cNvPr id="14" name="Picture 13"/>
          <p:cNvPicPr>
            <a:picLocks noChangeAspect="1"/>
          </p:cNvPicPr>
          <p:nvPr/>
        </p:nvPicPr>
        <p:blipFill>
          <a:blip r:embed="rId3"/>
          <a:stretch>
            <a:fillRect/>
          </a:stretch>
        </p:blipFill>
        <p:spPr>
          <a:xfrm>
            <a:off x="734099" y="5170944"/>
            <a:ext cx="1943100" cy="698500"/>
          </a:xfrm>
          <a:prstGeom prst="rect">
            <a:avLst/>
          </a:prstGeom>
        </p:spPr>
      </p:pic>
      <p:sp>
        <p:nvSpPr>
          <p:cNvPr id="15" name="TextBox 14"/>
          <p:cNvSpPr txBox="1"/>
          <p:nvPr/>
        </p:nvSpPr>
        <p:spPr>
          <a:xfrm>
            <a:off x="2853899" y="5317258"/>
            <a:ext cx="971540" cy="338554"/>
          </a:xfrm>
          <a:prstGeom prst="rect">
            <a:avLst/>
          </a:prstGeom>
          <a:noFill/>
        </p:spPr>
        <p:txBody>
          <a:bodyPr wrap="none" rtlCol="0">
            <a:spAutoFit/>
          </a:bodyPr>
          <a:lstStyle/>
          <a:p>
            <a:r>
              <a:rPr lang="en-US" sz="1600" b="1" dirty="0" smtClean="0"/>
              <a:t>Eq. 20-</a:t>
            </a:r>
            <a:r>
              <a:rPr lang="en-US" sz="1600" b="1" dirty="0"/>
              <a:t>1</a:t>
            </a:r>
          </a:p>
        </p:txBody>
      </p:sp>
      <p:sp>
        <p:nvSpPr>
          <p:cNvPr id="16" name="Rectangle 15"/>
          <p:cNvSpPr/>
          <p:nvPr/>
        </p:nvSpPr>
        <p:spPr>
          <a:xfrm>
            <a:off x="4798915" y="1544496"/>
            <a:ext cx="3885726" cy="2923878"/>
          </a:xfrm>
          <a:prstGeom prst="rect">
            <a:avLst/>
          </a:prstGeom>
        </p:spPr>
        <p:txBody>
          <a:bodyPr wrap="square">
            <a:spAutoFit/>
          </a:bodyPr>
          <a:lstStyle/>
          <a:p>
            <a:r>
              <a:rPr lang="en-US" sz="2000" b="1" dirty="0" smtClean="0"/>
              <a:t>Second Law of Thermodynamics</a:t>
            </a:r>
          </a:p>
          <a:p>
            <a:pPr marL="182880" indent="-182880">
              <a:buFont typeface="Arial"/>
              <a:buChar char="•"/>
            </a:pPr>
            <a:r>
              <a:rPr lang="en-US" dirty="0" smtClean="0"/>
              <a:t>If a process occurs in a closed system, the entropy of the system increases for irreversible processes and remains constant for reversible processes.</a:t>
            </a:r>
          </a:p>
          <a:p>
            <a:pPr marL="182880" indent="-182880">
              <a:buFont typeface="Arial"/>
              <a:buChar char="•"/>
            </a:pPr>
            <a:endParaRPr lang="en-US" dirty="0" smtClean="0"/>
          </a:p>
          <a:p>
            <a:pPr marL="182880" indent="-182880">
              <a:buFont typeface="Arial"/>
              <a:buChar char="•"/>
            </a:pPr>
            <a:endParaRPr lang="en-US" dirty="0" smtClean="0"/>
          </a:p>
          <a:p>
            <a:pPr marL="182880" indent="-182880">
              <a:buFont typeface="Arial"/>
              <a:buChar char="•"/>
            </a:pPr>
            <a:endParaRPr lang="en-US" dirty="0" smtClean="0"/>
          </a:p>
        </p:txBody>
      </p:sp>
      <p:pic>
        <p:nvPicPr>
          <p:cNvPr id="20" name="Picture 19"/>
          <p:cNvPicPr>
            <a:picLocks noChangeAspect="1"/>
          </p:cNvPicPr>
          <p:nvPr/>
        </p:nvPicPr>
        <p:blipFill>
          <a:blip r:embed="rId4"/>
          <a:stretch>
            <a:fillRect/>
          </a:stretch>
        </p:blipFill>
        <p:spPr>
          <a:xfrm>
            <a:off x="5818517" y="3655630"/>
            <a:ext cx="726440" cy="377190"/>
          </a:xfrm>
          <a:prstGeom prst="rect">
            <a:avLst/>
          </a:prstGeom>
        </p:spPr>
      </p:pic>
      <p:sp>
        <p:nvSpPr>
          <p:cNvPr id="21" name="TextBox 20"/>
          <p:cNvSpPr txBox="1"/>
          <p:nvPr/>
        </p:nvSpPr>
        <p:spPr>
          <a:xfrm>
            <a:off x="7478602" y="3694303"/>
            <a:ext cx="971540" cy="338554"/>
          </a:xfrm>
          <a:prstGeom prst="rect">
            <a:avLst/>
          </a:prstGeom>
          <a:noFill/>
        </p:spPr>
        <p:txBody>
          <a:bodyPr wrap="none" rtlCol="0">
            <a:spAutoFit/>
          </a:bodyPr>
          <a:lstStyle/>
          <a:p>
            <a:r>
              <a:rPr lang="en-US" sz="1600" b="1" dirty="0" smtClean="0"/>
              <a:t>Eq. 20-</a:t>
            </a:r>
            <a:r>
              <a:rPr lang="en-US" sz="1600" b="1" dirty="0"/>
              <a:t>5</a:t>
            </a:r>
          </a:p>
        </p:txBody>
      </p:sp>
      <p:sp>
        <p:nvSpPr>
          <p:cNvPr id="22" name="Rectangle 21"/>
          <p:cNvSpPr/>
          <p:nvPr/>
        </p:nvSpPr>
        <p:spPr>
          <a:xfrm>
            <a:off x="4756453" y="4084340"/>
            <a:ext cx="3577007" cy="2339102"/>
          </a:xfrm>
          <a:prstGeom prst="rect">
            <a:avLst/>
          </a:prstGeom>
        </p:spPr>
        <p:txBody>
          <a:bodyPr wrap="square">
            <a:spAutoFit/>
          </a:bodyPr>
          <a:lstStyle/>
          <a:p>
            <a:r>
              <a:rPr lang="en-US" sz="2000" b="1" dirty="0" smtClean="0"/>
              <a:t>Entropy Change</a:t>
            </a:r>
          </a:p>
          <a:p>
            <a:pPr marL="182880" indent="-182880">
              <a:buFont typeface="Arial"/>
              <a:buChar char="•"/>
            </a:pPr>
            <a:r>
              <a:rPr lang="en-US" dirty="0"/>
              <a:t>The efficiency</a:t>
            </a:r>
            <a:r>
              <a:rPr lang="en-US" dirty="0" smtClean="0"/>
              <a:t> </a:t>
            </a:r>
            <a:r>
              <a:rPr lang="en-US" i="1" dirty="0" err="1" smtClean="0"/>
              <a:t>ε</a:t>
            </a:r>
            <a:r>
              <a:rPr lang="en-US" dirty="0" smtClean="0"/>
              <a:t> of </a:t>
            </a:r>
            <a:r>
              <a:rPr lang="en-US" dirty="0"/>
              <a:t>any </a:t>
            </a:r>
            <a:r>
              <a:rPr lang="en-US" dirty="0" smtClean="0"/>
              <a:t>engine</a:t>
            </a:r>
          </a:p>
          <a:p>
            <a:pPr marL="182880" indent="-182880">
              <a:buFont typeface="Arial"/>
              <a:buChar char="•"/>
            </a:pPr>
            <a:endParaRPr lang="en-US" dirty="0" smtClean="0"/>
          </a:p>
          <a:p>
            <a:pPr marL="182880" indent="-182880">
              <a:buFont typeface="Arial"/>
              <a:buChar char="•"/>
            </a:pPr>
            <a:endParaRPr lang="en-US" dirty="0" smtClean="0"/>
          </a:p>
          <a:p>
            <a:pPr marL="182880" indent="-182880">
              <a:buFont typeface="Arial"/>
              <a:buChar char="•"/>
            </a:pPr>
            <a:r>
              <a:rPr lang="en-US" dirty="0" smtClean="0"/>
              <a:t>Efficiency of Carnot engine</a:t>
            </a:r>
          </a:p>
          <a:p>
            <a:pPr marL="182880" indent="-182880">
              <a:buFont typeface="Arial"/>
              <a:buChar char="•"/>
            </a:pPr>
            <a:endParaRPr lang="en-US" dirty="0" smtClean="0"/>
          </a:p>
          <a:p>
            <a:pPr marL="182880" indent="-182880">
              <a:buFont typeface="Arial"/>
              <a:buChar char="•"/>
            </a:pPr>
            <a:endParaRPr lang="en-US" dirty="0"/>
          </a:p>
          <a:p>
            <a:pPr marL="182880" indent="-182880">
              <a:buFont typeface="Arial"/>
              <a:buChar char="•"/>
            </a:pPr>
            <a:endParaRPr lang="en-US" dirty="0" smtClean="0"/>
          </a:p>
        </p:txBody>
      </p:sp>
      <p:sp>
        <p:nvSpPr>
          <p:cNvPr id="24" name="TextBox 23"/>
          <p:cNvSpPr txBox="1"/>
          <p:nvPr/>
        </p:nvSpPr>
        <p:spPr>
          <a:xfrm>
            <a:off x="7488916" y="4773834"/>
            <a:ext cx="1074333" cy="338554"/>
          </a:xfrm>
          <a:prstGeom prst="rect">
            <a:avLst/>
          </a:prstGeom>
          <a:noFill/>
        </p:spPr>
        <p:txBody>
          <a:bodyPr wrap="none" rtlCol="0">
            <a:spAutoFit/>
          </a:bodyPr>
          <a:lstStyle/>
          <a:p>
            <a:r>
              <a:rPr lang="en-US" sz="1600" b="1" dirty="0" smtClean="0"/>
              <a:t>Eq. 20-11</a:t>
            </a:r>
            <a:endParaRPr lang="en-US" sz="1600" b="1" dirty="0"/>
          </a:p>
        </p:txBody>
      </p:sp>
      <p:pic>
        <p:nvPicPr>
          <p:cNvPr id="25" name="Picture 24"/>
          <p:cNvPicPr>
            <a:picLocks noChangeAspect="1"/>
          </p:cNvPicPr>
          <p:nvPr/>
        </p:nvPicPr>
        <p:blipFill>
          <a:blip r:embed="rId5"/>
          <a:stretch>
            <a:fillRect/>
          </a:stretch>
        </p:blipFill>
        <p:spPr>
          <a:xfrm>
            <a:off x="4887422" y="5604815"/>
            <a:ext cx="2336800" cy="698500"/>
          </a:xfrm>
          <a:prstGeom prst="rect">
            <a:avLst/>
          </a:prstGeom>
        </p:spPr>
      </p:pic>
      <p:pic>
        <p:nvPicPr>
          <p:cNvPr id="26" name="Picture 25"/>
          <p:cNvPicPr>
            <a:picLocks noChangeAspect="1"/>
          </p:cNvPicPr>
          <p:nvPr/>
        </p:nvPicPr>
        <p:blipFill>
          <a:blip r:embed="rId6"/>
          <a:stretch>
            <a:fillRect/>
          </a:stretch>
        </p:blipFill>
        <p:spPr>
          <a:xfrm>
            <a:off x="4728862" y="4682258"/>
            <a:ext cx="2667000" cy="635000"/>
          </a:xfrm>
          <a:prstGeom prst="rect">
            <a:avLst/>
          </a:prstGeom>
        </p:spPr>
      </p:pic>
      <p:sp>
        <p:nvSpPr>
          <p:cNvPr id="27" name="TextBox 26"/>
          <p:cNvSpPr txBox="1"/>
          <p:nvPr/>
        </p:nvSpPr>
        <p:spPr>
          <a:xfrm>
            <a:off x="7524488" y="5751650"/>
            <a:ext cx="1462059" cy="338554"/>
          </a:xfrm>
          <a:prstGeom prst="rect">
            <a:avLst/>
          </a:prstGeom>
          <a:noFill/>
        </p:spPr>
        <p:txBody>
          <a:bodyPr wrap="none" rtlCol="0">
            <a:spAutoFit/>
          </a:bodyPr>
          <a:lstStyle/>
          <a:p>
            <a:r>
              <a:rPr lang="en-US" sz="1600" b="1" dirty="0" smtClean="0"/>
              <a:t>Eq. 20-12&amp;13</a:t>
            </a:r>
            <a:endParaRPr lang="en-US" sz="1600" b="1" dirty="0"/>
          </a:p>
        </p:txBody>
      </p:sp>
      <p:sp>
        <p:nvSpPr>
          <p:cNvPr id="17" name="Footer Placeholder 16"/>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20</a:t>
            </a:r>
            <a:r>
              <a:rPr lang="en-US" sz="2700" dirty="0" smtClean="0">
                <a:solidFill>
                  <a:schemeClr val="bg1"/>
                </a:solidFill>
                <a:ea typeface="Calibri" pitchFamily="1" charset="0"/>
                <a:cs typeface="Calibri" pitchFamily="1" charset="0"/>
              </a:rPr>
              <a:t>  Summary</a:t>
            </a:r>
            <a:endParaRPr lang="en-US" sz="2700" dirty="0">
              <a:solidFill>
                <a:schemeClr val="bg1"/>
              </a:solidFill>
              <a:ea typeface="Calibri" pitchFamily="1" charset="0"/>
              <a:cs typeface="Calibri" pitchFamily="1" charset="0"/>
            </a:endParaRPr>
          </a:p>
        </p:txBody>
      </p:sp>
      <p:sp>
        <p:nvSpPr>
          <p:cNvPr id="10" name="Rectangle 9"/>
          <p:cNvSpPr/>
          <p:nvPr/>
        </p:nvSpPr>
        <p:spPr>
          <a:xfrm>
            <a:off x="456480" y="1544496"/>
            <a:ext cx="3577007" cy="2339102"/>
          </a:xfrm>
          <a:prstGeom prst="rect">
            <a:avLst/>
          </a:prstGeom>
        </p:spPr>
        <p:txBody>
          <a:bodyPr wrap="square">
            <a:spAutoFit/>
          </a:bodyPr>
          <a:lstStyle/>
          <a:p>
            <a:r>
              <a:rPr lang="en-US" sz="2000" b="1" dirty="0" smtClean="0"/>
              <a:t>Refrigerator</a:t>
            </a:r>
          </a:p>
          <a:p>
            <a:pPr marL="182880" indent="-182880">
              <a:buFont typeface="Arial"/>
              <a:buChar char="•"/>
            </a:pPr>
            <a:r>
              <a:rPr lang="en-US" dirty="0" smtClean="0"/>
              <a:t>Coefficient of performance of a refrigerator:</a:t>
            </a:r>
          </a:p>
          <a:p>
            <a:pPr marL="182880" indent="-182880">
              <a:buFont typeface="Arial"/>
              <a:buChar char="•"/>
            </a:pPr>
            <a:endParaRPr lang="en-US" dirty="0" smtClean="0"/>
          </a:p>
          <a:p>
            <a:pPr marL="182880" indent="-182880">
              <a:buFont typeface="Arial"/>
              <a:buChar char="•"/>
            </a:pPr>
            <a:endParaRPr lang="en-US" dirty="0" smtClean="0"/>
          </a:p>
          <a:p>
            <a:pPr marL="182880" indent="-182880">
              <a:buFont typeface="Arial"/>
              <a:buChar char="•"/>
            </a:pPr>
            <a:r>
              <a:rPr lang="en-US" dirty="0" smtClean="0"/>
              <a:t>Carnot Refrigerator</a:t>
            </a:r>
          </a:p>
          <a:p>
            <a:pPr marL="182880" indent="-182880">
              <a:buFont typeface="Arial"/>
              <a:buChar char="•"/>
            </a:pPr>
            <a:endParaRPr lang="en-US" dirty="0"/>
          </a:p>
          <a:p>
            <a:pPr marL="182880" indent="-182880">
              <a:buFont typeface="Arial"/>
              <a:buChar char="•"/>
            </a:pPr>
            <a:endParaRPr lang="en-US" dirty="0" smtClean="0"/>
          </a:p>
        </p:txBody>
      </p:sp>
      <p:sp>
        <p:nvSpPr>
          <p:cNvPr id="15" name="TextBox 14"/>
          <p:cNvSpPr txBox="1"/>
          <p:nvPr/>
        </p:nvSpPr>
        <p:spPr>
          <a:xfrm>
            <a:off x="2993291" y="2606325"/>
            <a:ext cx="1085654" cy="338554"/>
          </a:xfrm>
          <a:prstGeom prst="rect">
            <a:avLst/>
          </a:prstGeom>
          <a:noFill/>
        </p:spPr>
        <p:txBody>
          <a:bodyPr wrap="none" rtlCol="0">
            <a:spAutoFit/>
          </a:bodyPr>
          <a:lstStyle/>
          <a:p>
            <a:r>
              <a:rPr lang="en-US" sz="1600" b="1" dirty="0" smtClean="0"/>
              <a:t>Eq. 20-14</a:t>
            </a:r>
            <a:endParaRPr lang="en-US" sz="1600" b="1" dirty="0"/>
          </a:p>
        </p:txBody>
      </p:sp>
      <p:sp>
        <p:nvSpPr>
          <p:cNvPr id="16" name="Rectangle 15"/>
          <p:cNvSpPr/>
          <p:nvPr/>
        </p:nvSpPr>
        <p:spPr>
          <a:xfrm>
            <a:off x="4798915" y="1544496"/>
            <a:ext cx="3885726" cy="4370428"/>
          </a:xfrm>
          <a:prstGeom prst="rect">
            <a:avLst/>
          </a:prstGeom>
        </p:spPr>
        <p:txBody>
          <a:bodyPr wrap="square">
            <a:spAutoFit/>
          </a:bodyPr>
          <a:lstStyle/>
          <a:p>
            <a:r>
              <a:rPr lang="en-US" sz="2000" b="1" dirty="0" smtClean="0"/>
              <a:t>Entropy from Statistical Point of View</a:t>
            </a:r>
          </a:p>
          <a:p>
            <a:pPr marL="182880" indent="-182880">
              <a:buFont typeface="Arial"/>
              <a:buChar char="•"/>
            </a:pPr>
            <a:r>
              <a:rPr lang="en-US" dirty="0"/>
              <a:t>For a system of N </a:t>
            </a:r>
            <a:r>
              <a:rPr lang="en-US" dirty="0" smtClean="0"/>
              <a:t>molecules:</a:t>
            </a:r>
          </a:p>
          <a:p>
            <a:pPr marL="182880" indent="-182880">
              <a:buFont typeface="Arial"/>
              <a:buChar char="•"/>
            </a:pPr>
            <a:endParaRPr lang="en-US" dirty="0" smtClean="0"/>
          </a:p>
          <a:p>
            <a:pPr marL="182880" indent="-182880">
              <a:buFont typeface="Arial"/>
              <a:buChar char="•"/>
            </a:pPr>
            <a:endParaRPr lang="en-US" dirty="0" smtClean="0"/>
          </a:p>
          <a:p>
            <a:pPr marL="182880" indent="-182880">
              <a:buFont typeface="Arial"/>
              <a:buChar char="•"/>
            </a:pPr>
            <a:endParaRPr lang="en-US" dirty="0" smtClean="0"/>
          </a:p>
          <a:p>
            <a:pPr marL="182880" indent="-182880">
              <a:buFont typeface="Arial"/>
              <a:buChar char="•"/>
            </a:pPr>
            <a:r>
              <a:rPr lang="en-US" dirty="0"/>
              <a:t>Boltzmann’s entropy equation</a:t>
            </a:r>
            <a:r>
              <a:rPr lang="en-US" dirty="0" smtClean="0"/>
              <a:t>:</a:t>
            </a:r>
          </a:p>
          <a:p>
            <a:pPr marL="182880" indent="-182880">
              <a:buFont typeface="Arial"/>
              <a:buChar char="•"/>
            </a:pPr>
            <a:endParaRPr lang="en-US" dirty="0" smtClean="0"/>
          </a:p>
          <a:p>
            <a:pPr marL="182880" indent="-182880">
              <a:buFont typeface="Arial"/>
              <a:buChar char="•"/>
            </a:pPr>
            <a:endParaRPr lang="en-US" dirty="0" smtClean="0"/>
          </a:p>
          <a:p>
            <a:pPr marL="182880" indent="-182880">
              <a:buFont typeface="Arial"/>
              <a:buChar char="•"/>
            </a:pPr>
            <a:endParaRPr lang="en-US" dirty="0" smtClean="0"/>
          </a:p>
          <a:p>
            <a:pPr marL="182880" indent="-182880">
              <a:buFont typeface="Arial"/>
              <a:buChar char="•"/>
            </a:pPr>
            <a:r>
              <a:rPr lang="en-US" dirty="0" err="1" smtClean="0"/>
              <a:t>Stirling’s</a:t>
            </a:r>
            <a:r>
              <a:rPr lang="en-US" dirty="0" smtClean="0"/>
              <a:t> approximation:</a:t>
            </a:r>
          </a:p>
          <a:p>
            <a:pPr marL="182880" indent="-182880"/>
            <a:endParaRPr lang="en-US" dirty="0" smtClean="0"/>
          </a:p>
          <a:p>
            <a:pPr marL="182880" indent="-182880">
              <a:buFont typeface="Arial"/>
              <a:buChar char="•"/>
            </a:pPr>
            <a:endParaRPr lang="en-US" dirty="0" smtClean="0"/>
          </a:p>
          <a:p>
            <a:pPr marL="182880" indent="-182880">
              <a:buFont typeface="Arial"/>
              <a:buChar char="•"/>
            </a:pPr>
            <a:endParaRPr lang="en-US" dirty="0" smtClean="0"/>
          </a:p>
          <a:p>
            <a:pPr marL="182880" indent="-182880">
              <a:buFont typeface="Arial"/>
              <a:buChar char="•"/>
            </a:pPr>
            <a:endParaRPr lang="en-US" dirty="0" smtClean="0"/>
          </a:p>
        </p:txBody>
      </p:sp>
      <p:sp>
        <p:nvSpPr>
          <p:cNvPr id="21" name="TextBox 20"/>
          <p:cNvSpPr txBox="1"/>
          <p:nvPr/>
        </p:nvSpPr>
        <p:spPr>
          <a:xfrm>
            <a:off x="7361920" y="2695655"/>
            <a:ext cx="1085654" cy="338554"/>
          </a:xfrm>
          <a:prstGeom prst="rect">
            <a:avLst/>
          </a:prstGeom>
          <a:noFill/>
        </p:spPr>
        <p:txBody>
          <a:bodyPr wrap="none" rtlCol="0">
            <a:spAutoFit/>
          </a:bodyPr>
          <a:lstStyle/>
          <a:p>
            <a:r>
              <a:rPr lang="en-US" sz="1600" b="1" dirty="0" smtClean="0"/>
              <a:t>Eq. 20-20</a:t>
            </a:r>
            <a:endParaRPr lang="en-US" sz="1600" b="1" dirty="0"/>
          </a:p>
        </p:txBody>
      </p:sp>
      <p:sp>
        <p:nvSpPr>
          <p:cNvPr id="24" name="TextBox 23"/>
          <p:cNvSpPr txBox="1"/>
          <p:nvPr/>
        </p:nvSpPr>
        <p:spPr>
          <a:xfrm>
            <a:off x="7413412" y="3694303"/>
            <a:ext cx="1085654" cy="338554"/>
          </a:xfrm>
          <a:prstGeom prst="rect">
            <a:avLst/>
          </a:prstGeom>
          <a:noFill/>
        </p:spPr>
        <p:txBody>
          <a:bodyPr wrap="none" rtlCol="0">
            <a:spAutoFit/>
          </a:bodyPr>
          <a:lstStyle/>
          <a:p>
            <a:r>
              <a:rPr lang="en-US" sz="1600" b="1" dirty="0" smtClean="0"/>
              <a:t>Eq. 20-21</a:t>
            </a:r>
            <a:endParaRPr lang="en-US" sz="1600" b="1" dirty="0"/>
          </a:p>
        </p:txBody>
      </p:sp>
      <p:sp>
        <p:nvSpPr>
          <p:cNvPr id="27" name="TextBox 26"/>
          <p:cNvSpPr txBox="1"/>
          <p:nvPr/>
        </p:nvSpPr>
        <p:spPr>
          <a:xfrm>
            <a:off x="7455832" y="4839428"/>
            <a:ext cx="1085654" cy="338554"/>
          </a:xfrm>
          <a:prstGeom prst="rect">
            <a:avLst/>
          </a:prstGeom>
          <a:noFill/>
        </p:spPr>
        <p:txBody>
          <a:bodyPr wrap="none" rtlCol="0">
            <a:spAutoFit/>
          </a:bodyPr>
          <a:lstStyle/>
          <a:p>
            <a:r>
              <a:rPr lang="en-US" sz="1600" b="1" dirty="0" smtClean="0"/>
              <a:t>Eq. 20-22</a:t>
            </a:r>
            <a:endParaRPr lang="en-US" sz="1600" b="1" dirty="0"/>
          </a:p>
        </p:txBody>
      </p:sp>
      <p:pic>
        <p:nvPicPr>
          <p:cNvPr id="17" name="Picture 16"/>
          <p:cNvPicPr>
            <a:picLocks noChangeAspect="1"/>
          </p:cNvPicPr>
          <p:nvPr/>
        </p:nvPicPr>
        <p:blipFill>
          <a:blip r:embed="rId3"/>
          <a:stretch>
            <a:fillRect/>
          </a:stretch>
        </p:blipFill>
        <p:spPr>
          <a:xfrm>
            <a:off x="292963" y="2489852"/>
            <a:ext cx="2578100" cy="571500"/>
          </a:xfrm>
          <a:prstGeom prst="rect">
            <a:avLst/>
          </a:prstGeom>
        </p:spPr>
      </p:pic>
      <p:pic>
        <p:nvPicPr>
          <p:cNvPr id="18" name="Picture 17"/>
          <p:cNvPicPr>
            <a:picLocks noChangeAspect="1"/>
          </p:cNvPicPr>
          <p:nvPr/>
        </p:nvPicPr>
        <p:blipFill>
          <a:blip r:embed="rId4"/>
          <a:stretch>
            <a:fillRect/>
          </a:stretch>
        </p:blipFill>
        <p:spPr>
          <a:xfrm>
            <a:off x="326291" y="3299398"/>
            <a:ext cx="2667000" cy="584200"/>
          </a:xfrm>
          <a:prstGeom prst="rect">
            <a:avLst/>
          </a:prstGeom>
        </p:spPr>
      </p:pic>
      <p:sp>
        <p:nvSpPr>
          <p:cNvPr id="19" name="TextBox 18"/>
          <p:cNvSpPr txBox="1"/>
          <p:nvPr/>
        </p:nvSpPr>
        <p:spPr>
          <a:xfrm>
            <a:off x="3027619" y="3355749"/>
            <a:ext cx="1462059" cy="338554"/>
          </a:xfrm>
          <a:prstGeom prst="rect">
            <a:avLst/>
          </a:prstGeom>
          <a:noFill/>
        </p:spPr>
        <p:txBody>
          <a:bodyPr wrap="none" rtlCol="0">
            <a:spAutoFit/>
          </a:bodyPr>
          <a:lstStyle/>
          <a:p>
            <a:r>
              <a:rPr lang="en-US" sz="1600" b="1" dirty="0" smtClean="0"/>
              <a:t>Eq. 20-15&amp;16</a:t>
            </a:r>
            <a:endParaRPr lang="en-US" sz="1600" b="1" dirty="0"/>
          </a:p>
        </p:txBody>
      </p:sp>
      <p:pic>
        <p:nvPicPr>
          <p:cNvPr id="23" name="Picture 22"/>
          <p:cNvPicPr>
            <a:picLocks noChangeAspect="1"/>
          </p:cNvPicPr>
          <p:nvPr/>
        </p:nvPicPr>
        <p:blipFill>
          <a:blip r:embed="rId5"/>
          <a:stretch>
            <a:fillRect/>
          </a:stretch>
        </p:blipFill>
        <p:spPr>
          <a:xfrm>
            <a:off x="5818517" y="2609850"/>
            <a:ext cx="1079500" cy="546100"/>
          </a:xfrm>
          <a:prstGeom prst="rect">
            <a:avLst/>
          </a:prstGeom>
        </p:spPr>
      </p:pic>
      <p:pic>
        <p:nvPicPr>
          <p:cNvPr id="28" name="Picture 27"/>
          <p:cNvPicPr>
            <a:picLocks noChangeAspect="1"/>
          </p:cNvPicPr>
          <p:nvPr/>
        </p:nvPicPr>
        <p:blipFill>
          <a:blip r:embed="rId6"/>
          <a:stretch>
            <a:fillRect/>
          </a:stretch>
        </p:blipFill>
        <p:spPr>
          <a:xfrm>
            <a:off x="5945517" y="3711464"/>
            <a:ext cx="952500" cy="330200"/>
          </a:xfrm>
          <a:prstGeom prst="rect">
            <a:avLst/>
          </a:prstGeom>
        </p:spPr>
      </p:pic>
      <p:pic>
        <p:nvPicPr>
          <p:cNvPr id="30" name="Picture 29"/>
          <p:cNvPicPr>
            <a:picLocks noChangeAspect="1"/>
          </p:cNvPicPr>
          <p:nvPr/>
        </p:nvPicPr>
        <p:blipFill>
          <a:blip r:embed="rId7"/>
          <a:srcRect r="51892"/>
          <a:stretch>
            <a:fillRect/>
          </a:stretch>
        </p:blipFill>
        <p:spPr>
          <a:xfrm>
            <a:off x="5338186" y="4856589"/>
            <a:ext cx="2075226" cy="544068"/>
          </a:xfrm>
          <a:prstGeom prst="rect">
            <a:avLst/>
          </a:prstGeom>
        </p:spPr>
      </p:pic>
      <p:sp>
        <p:nvSpPr>
          <p:cNvPr id="20" name="Footer Placeholder 19"/>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20-1</a:t>
            </a:r>
            <a:r>
              <a:rPr lang="en-US" sz="2700" dirty="0" smtClean="0">
                <a:solidFill>
                  <a:schemeClr val="bg1"/>
                </a:solidFill>
                <a:ea typeface="Calibri" pitchFamily="1" charset="0"/>
                <a:cs typeface="Calibri" pitchFamily="1" charset="0"/>
              </a:rPr>
              <a:t>  Entropy</a:t>
            </a:r>
            <a:endParaRPr lang="en-US" sz="2700" dirty="0">
              <a:solidFill>
                <a:schemeClr val="bg1"/>
              </a:solidFill>
              <a:ea typeface="Calibri" pitchFamily="1" charset="0"/>
              <a:cs typeface="Calibri" pitchFamily="1" charset="0"/>
            </a:endParaRPr>
          </a:p>
        </p:txBody>
      </p:sp>
      <p:sp>
        <p:nvSpPr>
          <p:cNvPr id="10243" name="Rectangle 2"/>
          <p:cNvSpPr>
            <a:spLocks noGrp="1" noChangeArrowheads="1"/>
          </p:cNvSpPr>
          <p:nvPr>
            <p:ph sz="half" idx="1"/>
          </p:nvPr>
        </p:nvSpPr>
        <p:spPr>
          <a:xfrm>
            <a:off x="456480" y="1908201"/>
            <a:ext cx="4014720" cy="4222523"/>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20.01</a:t>
            </a:r>
            <a:r>
              <a:rPr lang="en-US" sz="2200" dirty="0" smtClean="0"/>
              <a:t> Identify the second law of thermodynamics: If a process occurs in a closed system, the entropy of the system increases for irreversible processes and remains constant for reversible processes; it never decreases.</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20.02</a:t>
            </a:r>
            <a:r>
              <a:rPr lang="en-US" sz="2200" dirty="0" smtClean="0"/>
              <a:t> Identify that entropy is a state function (the value for a particular state of the system does not depend on how that state is reached).</a:t>
            </a:r>
          </a:p>
        </p:txBody>
      </p:sp>
      <p:sp>
        <p:nvSpPr>
          <p:cNvPr id="10244" name="Rectangle 3"/>
          <p:cNvSpPr>
            <a:spLocks noGrp="1" noChangeArrowheads="1"/>
          </p:cNvSpPr>
          <p:nvPr>
            <p:ph sz="half" idx="2"/>
          </p:nvPr>
        </p:nvSpPr>
        <p:spPr>
          <a:xfrm>
            <a:off x="4672800" y="1908201"/>
            <a:ext cx="4036320" cy="4579067"/>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20.03</a:t>
            </a:r>
            <a:r>
              <a:rPr lang="en-US" sz="2200" dirty="0" smtClean="0"/>
              <a:t> Calculate the change in entropy for a process by integrating the inverse of the temperature (in </a:t>
            </a:r>
            <a:r>
              <a:rPr lang="en-US" sz="2200" dirty="0" err="1" smtClean="0"/>
              <a:t>kelvins</a:t>
            </a:r>
            <a:r>
              <a:rPr lang="en-US" sz="2200" dirty="0" smtClean="0"/>
              <a:t>) with respect to the heat </a:t>
            </a:r>
            <a:r>
              <a:rPr lang="en-US" sz="2200" i="1" dirty="0" smtClean="0"/>
              <a:t>Q </a:t>
            </a:r>
            <a:r>
              <a:rPr lang="en-US" sz="2200" dirty="0" smtClean="0"/>
              <a:t>transferred during the process.</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20.04 </a:t>
            </a:r>
            <a:r>
              <a:rPr lang="en-US" sz="2200" dirty="0" smtClean="0"/>
              <a:t>For a phase change with a constant temperature process, apply the relationship between the entropy change </a:t>
            </a:r>
            <a:r>
              <a:rPr lang="en-US" sz="2200" i="1" dirty="0" smtClean="0"/>
              <a:t>ΔS</a:t>
            </a:r>
            <a:r>
              <a:rPr lang="en-US" sz="2200" dirty="0" smtClean="0"/>
              <a:t>, the total transferred heat </a:t>
            </a:r>
            <a:r>
              <a:rPr lang="en-US" sz="2200" i="1" dirty="0" smtClean="0"/>
              <a:t>Q</a:t>
            </a:r>
            <a:r>
              <a:rPr lang="en-US" sz="2200" dirty="0" smtClean="0"/>
              <a:t>, and the temperature </a:t>
            </a:r>
            <a:r>
              <a:rPr lang="en-US" sz="2200" i="1" dirty="0" smtClean="0"/>
              <a:t>T </a:t>
            </a:r>
            <a:r>
              <a:rPr lang="en-US" sz="2200" dirty="0" smtClean="0"/>
              <a:t>(in </a:t>
            </a:r>
            <a:r>
              <a:rPr lang="en-US" sz="2200" dirty="0" err="1" smtClean="0"/>
              <a:t>kelvins</a:t>
            </a:r>
            <a:r>
              <a:rPr lang="en-US" sz="2200" dirty="0" smtClean="0"/>
              <a:t>).</a:t>
            </a:r>
          </a:p>
        </p:txBody>
      </p:sp>
      <p:sp>
        <p:nvSpPr>
          <p:cNvPr id="10245" name="Text Box 4"/>
          <p:cNvSpPr txBox="1">
            <a:spLocks noChangeArrowheads="1"/>
          </p:cNvSpPr>
          <p:nvPr/>
        </p:nvSpPr>
        <p:spPr bwMode="auto">
          <a:xfrm>
            <a:off x="414720" y="1327819"/>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Objectives</a:t>
            </a: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20-1</a:t>
            </a:r>
            <a:r>
              <a:rPr lang="en-US" sz="2700" dirty="0" smtClean="0">
                <a:solidFill>
                  <a:schemeClr val="bg1"/>
                </a:solidFill>
                <a:ea typeface="Calibri" pitchFamily="1" charset="0"/>
                <a:cs typeface="Calibri" pitchFamily="1" charset="0"/>
              </a:rPr>
              <a:t>  Entropy</a:t>
            </a:r>
            <a:endParaRPr lang="en-US" sz="2700" dirty="0">
              <a:solidFill>
                <a:schemeClr val="bg1"/>
              </a:solidFill>
              <a:ea typeface="Calibri" pitchFamily="1" charset="0"/>
              <a:cs typeface="Calibri" pitchFamily="1" charset="0"/>
            </a:endParaRPr>
          </a:p>
        </p:txBody>
      </p:sp>
      <p:sp>
        <p:nvSpPr>
          <p:cNvPr id="10243" name="Rectangle 2"/>
          <p:cNvSpPr>
            <a:spLocks noGrp="1" noChangeArrowheads="1"/>
          </p:cNvSpPr>
          <p:nvPr>
            <p:ph sz="half" idx="1"/>
          </p:nvPr>
        </p:nvSpPr>
        <p:spPr>
          <a:xfrm>
            <a:off x="456480" y="1908201"/>
            <a:ext cx="4014720" cy="4222523"/>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20.05</a:t>
            </a:r>
            <a:r>
              <a:rPr lang="en-US" sz="2200" dirty="0" smtClean="0"/>
              <a:t> For a temperature change </a:t>
            </a:r>
            <a:r>
              <a:rPr lang="en-US" sz="2200" i="1" dirty="0" smtClean="0"/>
              <a:t>ΔT</a:t>
            </a:r>
            <a:r>
              <a:rPr lang="en-US" sz="2200" dirty="0" smtClean="0"/>
              <a:t> that is small relative to the temperature </a:t>
            </a:r>
            <a:r>
              <a:rPr lang="en-US" sz="2200" i="1" dirty="0" smtClean="0"/>
              <a:t>T</a:t>
            </a:r>
            <a:r>
              <a:rPr lang="en-US" sz="2200" dirty="0" smtClean="0"/>
              <a:t>, apply the relationship between the entropy change </a:t>
            </a:r>
            <a:r>
              <a:rPr lang="en-US" sz="2200" i="1" dirty="0" smtClean="0"/>
              <a:t>ΔS</a:t>
            </a:r>
            <a:r>
              <a:rPr lang="en-US" sz="2200" dirty="0" smtClean="0"/>
              <a:t>, the transferred heat </a:t>
            </a:r>
            <a:r>
              <a:rPr lang="en-US" sz="2200" i="1" dirty="0" smtClean="0"/>
              <a:t>Q</a:t>
            </a:r>
            <a:r>
              <a:rPr lang="en-US" sz="2200" dirty="0" smtClean="0"/>
              <a:t>, and the average temperature </a:t>
            </a:r>
            <a:r>
              <a:rPr lang="en-US" sz="2200" i="1" dirty="0" err="1" smtClean="0"/>
              <a:t>T</a:t>
            </a:r>
            <a:r>
              <a:rPr lang="en-US" sz="2200" i="1" baseline="-25000" dirty="0" err="1" smtClean="0"/>
              <a:t>avg</a:t>
            </a:r>
            <a:r>
              <a:rPr lang="en-US" sz="2200" dirty="0" smtClean="0"/>
              <a:t> (in </a:t>
            </a:r>
            <a:r>
              <a:rPr lang="en-US" sz="2200" dirty="0" err="1" smtClean="0"/>
              <a:t>kelvins</a:t>
            </a:r>
            <a:r>
              <a:rPr lang="en-US" sz="2200" dirty="0" smtClean="0"/>
              <a:t>).</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20.06 </a:t>
            </a:r>
            <a:r>
              <a:rPr lang="en-US" sz="2200" dirty="0" smtClean="0"/>
              <a:t>For an ideal gas, apply the relationship between the entropy change </a:t>
            </a:r>
            <a:r>
              <a:rPr lang="en-US" sz="2200" i="1" dirty="0" smtClean="0"/>
              <a:t>ΔS</a:t>
            </a:r>
            <a:r>
              <a:rPr lang="en-US" sz="2200" dirty="0" smtClean="0"/>
              <a:t> and the initial and final values of the pressure and volume.</a:t>
            </a:r>
          </a:p>
        </p:txBody>
      </p:sp>
      <p:sp>
        <p:nvSpPr>
          <p:cNvPr id="10244" name="Rectangle 3"/>
          <p:cNvSpPr>
            <a:spLocks noGrp="1" noChangeArrowheads="1"/>
          </p:cNvSpPr>
          <p:nvPr>
            <p:ph sz="half" idx="2"/>
          </p:nvPr>
        </p:nvSpPr>
        <p:spPr>
          <a:xfrm>
            <a:off x="4672800" y="1908201"/>
            <a:ext cx="4036320" cy="4579067"/>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20.07</a:t>
            </a:r>
            <a:r>
              <a:rPr lang="en-US" sz="2200" dirty="0" smtClean="0"/>
              <a:t> Identify that if a process is an irreversible one, the integration for the entropy change must be done for a reversible process that takes the system between the same initial and final states as the irreversible process.</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20.08</a:t>
            </a:r>
            <a:r>
              <a:rPr lang="en-US" sz="2200" dirty="0" smtClean="0"/>
              <a:t> For stretched rubber, relate the elastic force to the rate at which the rubber’s entropy changes with the change in the stretching distance.</a:t>
            </a:r>
          </a:p>
        </p:txBody>
      </p:sp>
      <p:sp>
        <p:nvSpPr>
          <p:cNvPr id="10245" name="Text Box 4"/>
          <p:cNvSpPr txBox="1">
            <a:spLocks noChangeArrowheads="1"/>
          </p:cNvSpPr>
          <p:nvPr/>
        </p:nvSpPr>
        <p:spPr bwMode="auto">
          <a:xfrm>
            <a:off x="414720" y="1327819"/>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a:t>
            </a:r>
            <a:r>
              <a:rPr lang="en-US" sz="2900" b="1" dirty="0" smtClean="0">
                <a:solidFill>
                  <a:srgbClr val="34566E"/>
                </a:solidFill>
              </a:rPr>
              <a:t>Objectives (Continued)</a:t>
            </a:r>
            <a:endParaRPr lang="en-US" sz="2900" b="1" dirty="0">
              <a:solidFill>
                <a:srgbClr val="34566E"/>
              </a:solidFill>
            </a:endParaRP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6851857" y="2270621"/>
            <a:ext cx="2292144" cy="4423122"/>
          </a:xfrm>
          <a:prstGeom prst="rect">
            <a:avLst/>
          </a:prstGeom>
        </p:spPr>
      </p:pic>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20-1</a:t>
            </a:r>
            <a:r>
              <a:rPr lang="en-US" sz="2700" dirty="0" smtClean="0">
                <a:solidFill>
                  <a:schemeClr val="bg1"/>
                </a:solidFill>
                <a:ea typeface="Calibri" pitchFamily="1" charset="0"/>
                <a:cs typeface="Calibri" pitchFamily="1" charset="0"/>
              </a:rPr>
              <a:t>  Entropy</a:t>
            </a:r>
            <a:endParaRPr lang="en-US" sz="2700" dirty="0">
              <a:solidFill>
                <a:schemeClr val="bg1"/>
              </a:solidFill>
              <a:ea typeface="Calibri" pitchFamily="1" charset="0"/>
              <a:cs typeface="Calibri" pitchFamily="1" charset="0"/>
            </a:endParaRPr>
          </a:p>
        </p:txBody>
      </p:sp>
      <p:sp>
        <p:nvSpPr>
          <p:cNvPr id="8" name="Rectangle 7"/>
          <p:cNvSpPr/>
          <p:nvPr/>
        </p:nvSpPr>
        <p:spPr>
          <a:xfrm>
            <a:off x="2382520" y="4814990"/>
            <a:ext cx="5129530" cy="1446550"/>
          </a:xfrm>
          <a:prstGeom prst="rect">
            <a:avLst/>
          </a:prstGeom>
        </p:spPr>
        <p:txBody>
          <a:bodyPr wrap="square">
            <a:spAutoFit/>
          </a:bodyPr>
          <a:lstStyle/>
          <a:p>
            <a:r>
              <a:rPr lang="en-US" sz="2200" dirty="0" smtClean="0"/>
              <a:t>If a process occurs in a closed system, the entropy of the system </a:t>
            </a:r>
            <a:r>
              <a:rPr lang="en-US" sz="2200" b="1" dirty="0" smtClean="0"/>
              <a:t>increases </a:t>
            </a:r>
            <a:r>
              <a:rPr lang="en-US" sz="2200" dirty="0" smtClean="0"/>
              <a:t>for </a:t>
            </a:r>
            <a:r>
              <a:rPr lang="en-US" sz="2200" b="1" dirty="0" smtClean="0"/>
              <a:t>irreversible </a:t>
            </a:r>
            <a:r>
              <a:rPr lang="en-US" sz="2200" dirty="0" smtClean="0"/>
              <a:t>processes and remains </a:t>
            </a:r>
            <a:r>
              <a:rPr lang="en-US" sz="2200" b="1" dirty="0" smtClean="0"/>
              <a:t>constant </a:t>
            </a:r>
            <a:r>
              <a:rPr lang="en-US" sz="2200" dirty="0" smtClean="0"/>
              <a:t>for </a:t>
            </a:r>
            <a:r>
              <a:rPr lang="en-US" sz="2200" b="1" dirty="0" smtClean="0"/>
              <a:t>reversible </a:t>
            </a:r>
            <a:r>
              <a:rPr lang="en-US" sz="2200" dirty="0" smtClean="0"/>
              <a:t>processes.</a:t>
            </a:r>
            <a:endParaRPr lang="en-US" sz="2200" dirty="0"/>
          </a:p>
        </p:txBody>
      </p:sp>
      <p:pic>
        <p:nvPicPr>
          <p:cNvPr id="9" name="Picture 8"/>
          <p:cNvPicPr>
            <a:picLocks noChangeAspect="1"/>
          </p:cNvPicPr>
          <p:nvPr/>
        </p:nvPicPr>
        <p:blipFill>
          <a:blip r:embed="rId4">
            <a:clrChange>
              <a:clrFrom>
                <a:srgbClr val="FFFFFF"/>
              </a:clrFrom>
              <a:clrTo>
                <a:srgbClr val="FFFFFF">
                  <a:alpha val="0"/>
                </a:srgbClr>
              </a:clrTo>
            </a:clrChange>
          </a:blip>
          <a:stretch>
            <a:fillRect/>
          </a:stretch>
        </p:blipFill>
        <p:spPr>
          <a:xfrm>
            <a:off x="599569" y="1267659"/>
            <a:ext cx="8214360" cy="1159510"/>
          </a:xfrm>
          <a:prstGeom prst="rect">
            <a:avLst/>
          </a:prstGeom>
        </p:spPr>
      </p:pic>
      <p:pic>
        <p:nvPicPr>
          <p:cNvPr id="10" name="Picture 9"/>
          <p:cNvPicPr>
            <a:picLocks noChangeAspect="1"/>
          </p:cNvPicPr>
          <p:nvPr/>
        </p:nvPicPr>
        <p:blipFill>
          <a:blip r:embed="rId5"/>
          <a:stretch>
            <a:fillRect/>
          </a:stretch>
        </p:blipFill>
        <p:spPr>
          <a:xfrm>
            <a:off x="26458" y="2342309"/>
            <a:ext cx="2253109" cy="4418209"/>
          </a:xfrm>
          <a:prstGeom prst="rect">
            <a:avLst/>
          </a:prstGeom>
        </p:spPr>
      </p:pic>
      <p:sp>
        <p:nvSpPr>
          <p:cNvPr id="12" name="Rectangle 11"/>
          <p:cNvSpPr/>
          <p:nvPr/>
        </p:nvSpPr>
        <p:spPr>
          <a:xfrm>
            <a:off x="3495602" y="3769661"/>
            <a:ext cx="3373643" cy="923330"/>
          </a:xfrm>
          <a:prstGeom prst="rect">
            <a:avLst/>
          </a:prstGeom>
          <a:solidFill>
            <a:schemeClr val="accent2">
              <a:lumMod val="20000"/>
              <a:lumOff val="80000"/>
            </a:schemeClr>
          </a:solidFill>
        </p:spPr>
        <p:txBody>
          <a:bodyPr wrap="square">
            <a:spAutoFit/>
          </a:bodyPr>
          <a:lstStyle/>
          <a:p>
            <a:r>
              <a:rPr lang="en-US" dirty="0"/>
              <a:t>The isothermal expansion of an ideal gas, done in a reversible way. </a:t>
            </a:r>
          </a:p>
        </p:txBody>
      </p:sp>
      <p:sp>
        <p:nvSpPr>
          <p:cNvPr id="14" name="Freeform 13"/>
          <p:cNvSpPr/>
          <p:nvPr/>
        </p:nvSpPr>
        <p:spPr bwMode="auto">
          <a:xfrm rot="867915">
            <a:off x="6890199" y="4226136"/>
            <a:ext cx="1136385" cy="311981"/>
          </a:xfrm>
          <a:custGeom>
            <a:avLst/>
            <a:gdLst>
              <a:gd name="connsiteX0" fmla="*/ 0 w 1136385"/>
              <a:gd name="connsiteY0" fmla="*/ 0 h 311981"/>
              <a:gd name="connsiteX1" fmla="*/ 646179 w 1136385"/>
              <a:gd name="connsiteY1" fmla="*/ 66853 h 311981"/>
              <a:gd name="connsiteX2" fmla="*/ 334231 w 1136385"/>
              <a:gd name="connsiteY2" fmla="*/ 200559 h 311981"/>
              <a:gd name="connsiteX3" fmla="*/ 1136385 w 1136385"/>
              <a:gd name="connsiteY3" fmla="*/ 311981 h 311981"/>
              <a:gd name="connsiteX4" fmla="*/ 1136385 w 1136385"/>
              <a:gd name="connsiteY4" fmla="*/ 311981 h 31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385" h="311981">
                <a:moveTo>
                  <a:pt x="0" y="0"/>
                </a:moveTo>
                <a:cubicBezTo>
                  <a:pt x="295237" y="16713"/>
                  <a:pt x="590474" y="33427"/>
                  <a:pt x="646179" y="66853"/>
                </a:cubicBezTo>
                <a:cubicBezTo>
                  <a:pt x="701884" y="100280"/>
                  <a:pt x="252530" y="159704"/>
                  <a:pt x="334231" y="200559"/>
                </a:cubicBezTo>
                <a:cubicBezTo>
                  <a:pt x="415932" y="241414"/>
                  <a:pt x="1136385" y="311981"/>
                  <a:pt x="1136385" y="311981"/>
                </a:cubicBezTo>
                <a:lnTo>
                  <a:pt x="1136385" y="311981"/>
                </a:lnTo>
              </a:path>
            </a:pathLst>
          </a:custGeom>
          <a:noFill/>
          <a:ln w="9525" cap="flat" cmpd="sng" algn="ctr">
            <a:solidFill>
              <a:schemeClr val="tx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sp>
        <p:nvSpPr>
          <p:cNvPr id="15" name="Freeform 14"/>
          <p:cNvSpPr/>
          <p:nvPr/>
        </p:nvSpPr>
        <p:spPr bwMode="auto">
          <a:xfrm>
            <a:off x="2199926" y="3005266"/>
            <a:ext cx="581281" cy="1753072"/>
          </a:xfrm>
          <a:custGeom>
            <a:avLst/>
            <a:gdLst>
              <a:gd name="connsiteX0" fmla="*/ 536567 w 581281"/>
              <a:gd name="connsiteY0" fmla="*/ 0 h 1753072"/>
              <a:gd name="connsiteX1" fmla="*/ 268283 w 581281"/>
              <a:gd name="connsiteY1" fmla="*/ 751317 h 1753072"/>
              <a:gd name="connsiteX2" fmla="*/ 536567 w 581281"/>
              <a:gd name="connsiteY2" fmla="*/ 518767 h 1753072"/>
              <a:gd name="connsiteX3" fmla="*/ 0 w 581281"/>
              <a:gd name="connsiteY3" fmla="*/ 1753072 h 1753072"/>
              <a:gd name="connsiteX4" fmla="*/ 0 w 581281"/>
              <a:gd name="connsiteY4" fmla="*/ 1753072 h 1753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281" h="1753072">
                <a:moveTo>
                  <a:pt x="536567" y="0"/>
                </a:moveTo>
                <a:cubicBezTo>
                  <a:pt x="402425" y="332428"/>
                  <a:pt x="268283" y="664856"/>
                  <a:pt x="268283" y="751317"/>
                </a:cubicBezTo>
                <a:cubicBezTo>
                  <a:pt x="268283" y="837778"/>
                  <a:pt x="581281" y="351808"/>
                  <a:pt x="536567" y="518767"/>
                </a:cubicBezTo>
                <a:cubicBezTo>
                  <a:pt x="491853" y="685726"/>
                  <a:pt x="0" y="1753072"/>
                  <a:pt x="0" y="1753072"/>
                </a:cubicBezTo>
                <a:lnTo>
                  <a:pt x="0" y="1753072"/>
                </a:lnTo>
              </a:path>
            </a:pathLst>
          </a:custGeom>
          <a:noFill/>
          <a:ln w="9525" cap="flat" cmpd="sng" algn="ctr">
            <a:solidFill>
              <a:schemeClr val="tx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sp>
        <p:nvSpPr>
          <p:cNvPr id="16" name="Rectangle 15"/>
          <p:cNvSpPr/>
          <p:nvPr/>
        </p:nvSpPr>
        <p:spPr>
          <a:xfrm>
            <a:off x="2781207" y="2266602"/>
            <a:ext cx="3733151" cy="1477328"/>
          </a:xfrm>
          <a:prstGeom prst="rect">
            <a:avLst/>
          </a:prstGeom>
          <a:solidFill>
            <a:schemeClr val="accent1">
              <a:lumMod val="40000"/>
              <a:lumOff val="60000"/>
            </a:schemeClr>
          </a:solidFill>
        </p:spPr>
        <p:txBody>
          <a:bodyPr wrap="square">
            <a:spAutoFit/>
          </a:bodyPr>
          <a:lstStyle/>
          <a:p>
            <a:r>
              <a:rPr lang="en-US" dirty="0"/>
              <a:t>This process is irreversible; that is, it does not occur in reverse, with the gas </a:t>
            </a:r>
            <a:r>
              <a:rPr lang="en-US" dirty="0" smtClean="0"/>
              <a:t>spontaneously </a:t>
            </a:r>
            <a:r>
              <a:rPr lang="en-US" dirty="0"/>
              <a:t>collecting itself in the left half of the container.</a:t>
            </a:r>
          </a:p>
        </p:txBody>
      </p:sp>
      <p:sp>
        <p:nvSpPr>
          <p:cNvPr id="13" name="Footer Placeholder 12"/>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26458" y="2342309"/>
            <a:ext cx="2253109" cy="4418209"/>
          </a:xfrm>
          <a:prstGeom prst="rect">
            <a:avLst/>
          </a:prstGeom>
        </p:spPr>
      </p:pic>
      <p:pic>
        <p:nvPicPr>
          <p:cNvPr id="14" name="Picture 13"/>
          <p:cNvPicPr>
            <a:picLocks noChangeAspect="1"/>
          </p:cNvPicPr>
          <p:nvPr/>
        </p:nvPicPr>
        <p:blipFill>
          <a:blip r:embed="rId4"/>
          <a:stretch>
            <a:fillRect/>
          </a:stretch>
        </p:blipFill>
        <p:spPr>
          <a:xfrm>
            <a:off x="6851857" y="2270621"/>
            <a:ext cx="2292144" cy="4423122"/>
          </a:xfrm>
          <a:prstGeom prst="rect">
            <a:avLst/>
          </a:prstGeom>
        </p:spPr>
      </p:pic>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20-1</a:t>
            </a:r>
            <a:r>
              <a:rPr lang="en-US" sz="2700" dirty="0" smtClean="0">
                <a:solidFill>
                  <a:schemeClr val="bg1"/>
                </a:solidFill>
                <a:ea typeface="Calibri" pitchFamily="1" charset="0"/>
                <a:cs typeface="Calibri" pitchFamily="1" charset="0"/>
              </a:rPr>
              <a:t>  Entropy</a:t>
            </a:r>
            <a:endParaRPr lang="en-US" sz="2700" dirty="0">
              <a:solidFill>
                <a:schemeClr val="bg1"/>
              </a:solidFill>
              <a:ea typeface="Calibri" pitchFamily="1" charset="0"/>
              <a:cs typeface="Calibri" pitchFamily="1" charset="0"/>
            </a:endParaRPr>
          </a:p>
        </p:txBody>
      </p:sp>
      <p:sp>
        <p:nvSpPr>
          <p:cNvPr id="13" name="Text Box 4"/>
          <p:cNvSpPr txBox="1">
            <a:spLocks noChangeArrowheads="1"/>
          </p:cNvSpPr>
          <p:nvPr/>
        </p:nvSpPr>
        <p:spPr bwMode="auto">
          <a:xfrm>
            <a:off x="414720" y="1276336"/>
            <a:ext cx="8294400" cy="479571"/>
          </a:xfrm>
          <a:prstGeom prst="rect">
            <a:avLst/>
          </a:prstGeom>
          <a:noFill/>
          <a:ln w="9525">
            <a:noFill/>
            <a:round/>
            <a:headEnd/>
            <a:tailEnd/>
          </a:ln>
        </p:spPr>
        <p:txBody>
          <a:bodyPr lIns="81639" tIns="60086" rIns="81639" bIns="40820">
            <a:prstTxWarp prst="textNoShape">
              <a:avLst/>
            </a:prstTxWarp>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smtClean="0">
                <a:solidFill>
                  <a:srgbClr val="34566E"/>
                </a:solidFill>
              </a:rPr>
              <a:t>Change in Entropy</a:t>
            </a:r>
            <a:endParaRPr lang="en-US" sz="2900" b="1" dirty="0">
              <a:solidFill>
                <a:srgbClr val="34566E"/>
              </a:solidFill>
            </a:endParaRPr>
          </a:p>
        </p:txBody>
      </p:sp>
      <p:pic>
        <p:nvPicPr>
          <p:cNvPr id="17" name="Picture 16"/>
          <p:cNvPicPr>
            <a:picLocks noChangeAspect="1"/>
          </p:cNvPicPr>
          <p:nvPr/>
        </p:nvPicPr>
        <p:blipFill>
          <a:blip r:embed="rId5"/>
          <a:stretch>
            <a:fillRect/>
          </a:stretch>
        </p:blipFill>
        <p:spPr>
          <a:xfrm>
            <a:off x="3371850" y="1923182"/>
            <a:ext cx="2400300" cy="723900"/>
          </a:xfrm>
          <a:prstGeom prst="rect">
            <a:avLst/>
          </a:prstGeom>
        </p:spPr>
      </p:pic>
      <p:sp>
        <p:nvSpPr>
          <p:cNvPr id="18" name="Rectangle 17"/>
          <p:cNvSpPr/>
          <p:nvPr/>
        </p:nvSpPr>
        <p:spPr>
          <a:xfrm>
            <a:off x="2279536" y="4304211"/>
            <a:ext cx="5232514" cy="2462212"/>
          </a:xfrm>
          <a:prstGeom prst="rect">
            <a:avLst/>
          </a:prstGeom>
        </p:spPr>
        <p:txBody>
          <a:bodyPr wrap="square">
            <a:spAutoFit/>
          </a:bodyPr>
          <a:lstStyle/>
          <a:p>
            <a:r>
              <a:rPr lang="en-US" sz="2200" dirty="0"/>
              <a:t>To find the entropy change for an irreversible process, replace that process with any reversible process that connects the same initial and final states. Calculate the entropy change for this reversible process </a:t>
            </a:r>
            <a:r>
              <a:rPr lang="en-US" sz="2200" dirty="0" smtClean="0"/>
              <a:t>with the above equation. </a:t>
            </a:r>
            <a:endParaRPr lang="en-US" sz="2200" dirty="0"/>
          </a:p>
        </p:txBody>
      </p:sp>
      <p:sp>
        <p:nvSpPr>
          <p:cNvPr id="19" name="Rectangle 18"/>
          <p:cNvSpPr/>
          <p:nvPr/>
        </p:nvSpPr>
        <p:spPr>
          <a:xfrm>
            <a:off x="2286000" y="2657226"/>
            <a:ext cx="5226050" cy="1446550"/>
          </a:xfrm>
          <a:prstGeom prst="rect">
            <a:avLst/>
          </a:prstGeom>
        </p:spPr>
        <p:txBody>
          <a:bodyPr wrap="square">
            <a:spAutoFit/>
          </a:bodyPr>
          <a:lstStyle/>
          <a:p>
            <a:r>
              <a:rPr lang="en-US" sz="2200" dirty="0"/>
              <a:t>Here </a:t>
            </a:r>
            <a:r>
              <a:rPr lang="en-US" sz="2200" i="1" dirty="0"/>
              <a:t>Q </a:t>
            </a:r>
            <a:r>
              <a:rPr lang="en-US" sz="2200" dirty="0"/>
              <a:t>is the energy transferred as heat to or from the system during the process, and </a:t>
            </a:r>
            <a:r>
              <a:rPr lang="en-US" sz="2200" i="1" dirty="0"/>
              <a:t>T </a:t>
            </a:r>
            <a:r>
              <a:rPr lang="en-US" sz="2200" dirty="0"/>
              <a:t>is the temperature of the system in </a:t>
            </a:r>
            <a:r>
              <a:rPr lang="en-US" sz="2200" dirty="0" err="1"/>
              <a:t>kelvins</a:t>
            </a:r>
            <a:r>
              <a:rPr lang="en-US" sz="2200" dirty="0"/>
              <a:t> during the process.</a:t>
            </a:r>
          </a:p>
        </p:txBody>
      </p:sp>
      <p:sp>
        <p:nvSpPr>
          <p:cNvPr id="9" name="Footer Placeholder 8"/>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26458" y="2342309"/>
            <a:ext cx="2253109" cy="4418209"/>
          </a:xfrm>
          <a:prstGeom prst="rect">
            <a:avLst/>
          </a:prstGeom>
        </p:spPr>
      </p:pic>
      <p:pic>
        <p:nvPicPr>
          <p:cNvPr id="17" name="Picture 16"/>
          <p:cNvPicPr>
            <a:picLocks noChangeAspect="1"/>
          </p:cNvPicPr>
          <p:nvPr/>
        </p:nvPicPr>
        <p:blipFill>
          <a:blip r:embed="rId4"/>
          <a:stretch>
            <a:fillRect/>
          </a:stretch>
        </p:blipFill>
        <p:spPr>
          <a:xfrm>
            <a:off x="6851857" y="2270621"/>
            <a:ext cx="2292144" cy="4423122"/>
          </a:xfrm>
          <a:prstGeom prst="rect">
            <a:avLst/>
          </a:prstGeom>
        </p:spPr>
      </p:pic>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20-1</a:t>
            </a:r>
            <a:r>
              <a:rPr lang="en-US" sz="2700" dirty="0" smtClean="0">
                <a:solidFill>
                  <a:schemeClr val="bg1"/>
                </a:solidFill>
                <a:ea typeface="Calibri" pitchFamily="1" charset="0"/>
                <a:cs typeface="Calibri" pitchFamily="1" charset="0"/>
              </a:rPr>
              <a:t>  Entropy</a:t>
            </a:r>
            <a:endParaRPr lang="en-US" sz="2700" dirty="0">
              <a:solidFill>
                <a:schemeClr val="bg1"/>
              </a:solidFill>
              <a:ea typeface="Calibri" pitchFamily="1" charset="0"/>
              <a:cs typeface="Calibri" pitchFamily="1" charset="0"/>
            </a:endParaRPr>
          </a:p>
        </p:txBody>
      </p:sp>
      <p:sp>
        <p:nvSpPr>
          <p:cNvPr id="13" name="Text Box 4"/>
          <p:cNvSpPr txBox="1">
            <a:spLocks noChangeArrowheads="1"/>
          </p:cNvSpPr>
          <p:nvPr/>
        </p:nvSpPr>
        <p:spPr bwMode="auto">
          <a:xfrm>
            <a:off x="2073568" y="2611191"/>
            <a:ext cx="5438127" cy="1112764"/>
          </a:xfrm>
          <a:prstGeom prst="rect">
            <a:avLst/>
          </a:prstGeom>
          <a:noFill/>
          <a:ln w="9525">
            <a:noFill/>
            <a:round/>
            <a:headEnd/>
            <a:tailEnd/>
          </a:ln>
        </p:spPr>
        <p:txBody>
          <a:bodyPr lIns="81639" tIns="60086" rIns="81639" bIns="40820">
            <a:prstTxWarp prst="textNoShape">
              <a:avLst/>
            </a:prstTxWarp>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smtClean="0">
                <a:solidFill>
                  <a:srgbClr val="34566E"/>
                </a:solidFill>
              </a:rPr>
              <a:t>The Second Law of Thermodynamics</a:t>
            </a:r>
            <a:endParaRPr lang="en-US" sz="2900" b="1" dirty="0">
              <a:solidFill>
                <a:srgbClr val="34566E"/>
              </a:solidFill>
            </a:endParaRPr>
          </a:p>
        </p:txBody>
      </p:sp>
      <p:sp>
        <p:nvSpPr>
          <p:cNvPr id="18" name="Rectangle 17"/>
          <p:cNvSpPr/>
          <p:nvPr/>
        </p:nvSpPr>
        <p:spPr>
          <a:xfrm>
            <a:off x="2365356" y="4304211"/>
            <a:ext cx="5232514" cy="1446550"/>
          </a:xfrm>
          <a:prstGeom prst="rect">
            <a:avLst/>
          </a:prstGeom>
        </p:spPr>
        <p:txBody>
          <a:bodyPr wrap="square">
            <a:spAutoFit/>
          </a:bodyPr>
          <a:lstStyle/>
          <a:p>
            <a:r>
              <a:rPr lang="en-US" sz="2200" dirty="0"/>
              <a:t>where the greater-than sign applies to irreversible processes and the equals sign to reversible processes. Equation</a:t>
            </a:r>
            <a:r>
              <a:rPr lang="en-US" sz="2200" dirty="0" smtClean="0"/>
              <a:t> applies </a:t>
            </a:r>
            <a:r>
              <a:rPr lang="en-US" sz="2200" dirty="0"/>
              <a:t>only to closed systems.</a:t>
            </a:r>
          </a:p>
        </p:txBody>
      </p:sp>
      <p:pic>
        <p:nvPicPr>
          <p:cNvPr id="9" name="Picture 8"/>
          <p:cNvPicPr>
            <a:picLocks noChangeAspect="1"/>
          </p:cNvPicPr>
          <p:nvPr/>
        </p:nvPicPr>
        <p:blipFill>
          <a:blip r:embed="rId5">
            <a:clrChange>
              <a:clrFrom>
                <a:srgbClr val="FFFFFF"/>
              </a:clrFrom>
              <a:clrTo>
                <a:srgbClr val="FFFFFF">
                  <a:alpha val="0"/>
                </a:srgbClr>
              </a:clrTo>
            </a:clrChange>
          </a:blip>
          <a:stretch>
            <a:fillRect/>
          </a:stretch>
        </p:blipFill>
        <p:spPr>
          <a:xfrm>
            <a:off x="1298360" y="1279263"/>
            <a:ext cx="7010400" cy="1158240"/>
          </a:xfrm>
          <a:prstGeom prst="rect">
            <a:avLst/>
          </a:prstGeom>
        </p:spPr>
      </p:pic>
      <p:sp>
        <p:nvSpPr>
          <p:cNvPr id="14" name="Freeform 13"/>
          <p:cNvSpPr/>
          <p:nvPr/>
        </p:nvSpPr>
        <p:spPr bwMode="auto">
          <a:xfrm rot="867915">
            <a:off x="2094520" y="2300751"/>
            <a:ext cx="1136385" cy="311981"/>
          </a:xfrm>
          <a:custGeom>
            <a:avLst/>
            <a:gdLst>
              <a:gd name="connsiteX0" fmla="*/ 0 w 1136385"/>
              <a:gd name="connsiteY0" fmla="*/ 0 h 311981"/>
              <a:gd name="connsiteX1" fmla="*/ 646179 w 1136385"/>
              <a:gd name="connsiteY1" fmla="*/ 66853 h 311981"/>
              <a:gd name="connsiteX2" fmla="*/ 334231 w 1136385"/>
              <a:gd name="connsiteY2" fmla="*/ 200559 h 311981"/>
              <a:gd name="connsiteX3" fmla="*/ 1136385 w 1136385"/>
              <a:gd name="connsiteY3" fmla="*/ 311981 h 311981"/>
              <a:gd name="connsiteX4" fmla="*/ 1136385 w 1136385"/>
              <a:gd name="connsiteY4" fmla="*/ 311981 h 31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385" h="311981">
                <a:moveTo>
                  <a:pt x="0" y="0"/>
                </a:moveTo>
                <a:cubicBezTo>
                  <a:pt x="295237" y="16713"/>
                  <a:pt x="590474" y="33427"/>
                  <a:pt x="646179" y="66853"/>
                </a:cubicBezTo>
                <a:cubicBezTo>
                  <a:pt x="701884" y="100280"/>
                  <a:pt x="252530" y="159704"/>
                  <a:pt x="334231" y="200559"/>
                </a:cubicBezTo>
                <a:cubicBezTo>
                  <a:pt x="415932" y="241414"/>
                  <a:pt x="1136385" y="311981"/>
                  <a:pt x="1136385" y="311981"/>
                </a:cubicBezTo>
                <a:lnTo>
                  <a:pt x="1136385" y="311981"/>
                </a:lnTo>
              </a:path>
            </a:pathLst>
          </a:custGeom>
          <a:noFill/>
          <a:ln w="9525" cap="flat" cmpd="sng" algn="ctr">
            <a:solidFill>
              <a:schemeClr val="tx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pic>
        <p:nvPicPr>
          <p:cNvPr id="15" name="Picture 14"/>
          <p:cNvPicPr>
            <a:picLocks noChangeAspect="1"/>
          </p:cNvPicPr>
          <p:nvPr/>
        </p:nvPicPr>
        <p:blipFill>
          <a:blip r:embed="rId6"/>
          <a:stretch>
            <a:fillRect/>
          </a:stretch>
        </p:blipFill>
        <p:spPr>
          <a:xfrm>
            <a:off x="2463800" y="3723955"/>
            <a:ext cx="4638040" cy="405130"/>
          </a:xfrm>
          <a:prstGeom prst="rect">
            <a:avLst/>
          </a:prstGeom>
        </p:spPr>
      </p:pic>
      <p:sp>
        <p:nvSpPr>
          <p:cNvPr id="11" name="Footer Placeholder 10"/>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20-2</a:t>
            </a:r>
            <a:r>
              <a:rPr lang="en-US" sz="2700" dirty="0" smtClean="0">
                <a:solidFill>
                  <a:schemeClr val="bg1"/>
                </a:solidFill>
                <a:ea typeface="Calibri" pitchFamily="1" charset="0"/>
                <a:cs typeface="Calibri" pitchFamily="1" charset="0"/>
              </a:rPr>
              <a:t>  Entropy in the Real World: Engines</a:t>
            </a:r>
            <a:endParaRPr lang="en-US" sz="2700" dirty="0">
              <a:solidFill>
                <a:schemeClr val="bg1"/>
              </a:solidFill>
              <a:ea typeface="Calibri" pitchFamily="1" charset="0"/>
              <a:cs typeface="Calibri" pitchFamily="1" charset="0"/>
            </a:endParaRPr>
          </a:p>
        </p:txBody>
      </p:sp>
      <p:sp>
        <p:nvSpPr>
          <p:cNvPr id="10243" name="Rectangle 2"/>
          <p:cNvSpPr>
            <a:spLocks noGrp="1" noChangeArrowheads="1"/>
          </p:cNvSpPr>
          <p:nvPr>
            <p:ph sz="half" idx="1"/>
          </p:nvPr>
        </p:nvSpPr>
        <p:spPr>
          <a:xfrm>
            <a:off x="456480" y="1908201"/>
            <a:ext cx="4216320" cy="4222523"/>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20.09 </a:t>
            </a:r>
            <a:r>
              <a:rPr lang="en-US" sz="2200" dirty="0" smtClean="0"/>
              <a:t>Identify that a heat engine is a device that extracts energy from its environment in the form of heat and does useful work.</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20.10 </a:t>
            </a:r>
            <a:r>
              <a:rPr lang="en-US" sz="2200" dirty="0" smtClean="0"/>
              <a:t>Sketch a </a:t>
            </a:r>
            <a:r>
              <a:rPr lang="en-US" sz="2200" i="1" dirty="0" err="1" smtClean="0"/>
              <a:t>p</a:t>
            </a:r>
            <a:r>
              <a:rPr lang="en-US" sz="2200" i="1" dirty="0" smtClean="0"/>
              <a:t>-V </a:t>
            </a:r>
            <a:r>
              <a:rPr lang="en-US" sz="2200" dirty="0" smtClean="0"/>
              <a:t>diagram for the cycle of a Carnot engine, indicating the direction of cycling, the nature of the processes involved, the work done during each process , the net work done in the cycle, and the heat transferred during each process.</a:t>
            </a:r>
          </a:p>
        </p:txBody>
      </p:sp>
      <p:sp>
        <p:nvSpPr>
          <p:cNvPr id="10244" name="Rectangle 3"/>
          <p:cNvSpPr>
            <a:spLocks noGrp="1" noChangeArrowheads="1"/>
          </p:cNvSpPr>
          <p:nvPr>
            <p:ph sz="half" idx="2"/>
          </p:nvPr>
        </p:nvSpPr>
        <p:spPr>
          <a:xfrm>
            <a:off x="4672800" y="1997337"/>
            <a:ext cx="4036320" cy="4579067"/>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20.11 </a:t>
            </a:r>
            <a:r>
              <a:rPr lang="en-US" sz="2200" dirty="0" smtClean="0"/>
              <a:t>Sketch a Carnot cycle on a temperature–entropy diagram, indicating the heat transfers.</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20.12 </a:t>
            </a:r>
            <a:r>
              <a:rPr lang="en-US" sz="2200" dirty="0" smtClean="0"/>
              <a:t>Determine the net entropy change around a Carnot cycle.</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dirty="0" smtClean="0"/>
              <a:t> </a:t>
            </a:r>
            <a:r>
              <a:rPr lang="en-US" sz="2200" b="1" dirty="0" smtClean="0"/>
              <a:t>20.13 </a:t>
            </a:r>
            <a:r>
              <a:rPr lang="en-US" sz="2200" dirty="0" smtClean="0"/>
              <a:t>Calculate the efficiency  </a:t>
            </a:r>
            <a:r>
              <a:rPr lang="en-US" sz="2200" i="1" dirty="0" smtClean="0"/>
              <a:t>ε</a:t>
            </a:r>
            <a:r>
              <a:rPr lang="en-US" sz="2200" i="1" baseline="-25000" dirty="0" smtClean="0"/>
              <a:t>C</a:t>
            </a:r>
            <a:r>
              <a:rPr lang="en-US" sz="2200" dirty="0" smtClean="0"/>
              <a:t> of a Carnot engine in terms of the heat transfers and also in terms of the temperatures of the reservoirs.</a:t>
            </a:r>
          </a:p>
        </p:txBody>
      </p:sp>
      <p:sp>
        <p:nvSpPr>
          <p:cNvPr id="10245" name="Text Box 4"/>
          <p:cNvSpPr txBox="1">
            <a:spLocks noChangeArrowheads="1"/>
          </p:cNvSpPr>
          <p:nvPr/>
        </p:nvSpPr>
        <p:spPr bwMode="auto">
          <a:xfrm>
            <a:off x="414720" y="1327819"/>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Objectives</a:t>
            </a: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20-2</a:t>
            </a:r>
            <a:r>
              <a:rPr lang="en-US" sz="2700" dirty="0" smtClean="0">
                <a:solidFill>
                  <a:schemeClr val="bg1"/>
                </a:solidFill>
                <a:ea typeface="Calibri" pitchFamily="1" charset="0"/>
                <a:cs typeface="Calibri" pitchFamily="1" charset="0"/>
              </a:rPr>
              <a:t>  Entropy in the Real World: Engines</a:t>
            </a:r>
            <a:endParaRPr lang="en-US" sz="2700" dirty="0">
              <a:solidFill>
                <a:schemeClr val="bg1"/>
              </a:solidFill>
              <a:ea typeface="Calibri" pitchFamily="1" charset="0"/>
              <a:cs typeface="Calibri" pitchFamily="1" charset="0"/>
            </a:endParaRPr>
          </a:p>
        </p:txBody>
      </p:sp>
      <p:sp>
        <p:nvSpPr>
          <p:cNvPr id="10243" name="Rectangle 2"/>
          <p:cNvSpPr>
            <a:spLocks noGrp="1" noChangeArrowheads="1"/>
          </p:cNvSpPr>
          <p:nvPr>
            <p:ph sz="half" idx="1"/>
          </p:nvPr>
        </p:nvSpPr>
        <p:spPr>
          <a:xfrm>
            <a:off x="456480" y="1925839"/>
            <a:ext cx="4216320" cy="4222523"/>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20.14 </a:t>
            </a:r>
            <a:r>
              <a:rPr lang="en-US" sz="2200" dirty="0" smtClean="0"/>
              <a:t>Identify that there are no perfect engines in which the energy transferred as heat Q from a high temperature reservoir goes entirely into the work </a:t>
            </a:r>
            <a:r>
              <a:rPr lang="en-US" sz="2200" i="1" dirty="0" smtClean="0"/>
              <a:t>W </a:t>
            </a:r>
            <a:r>
              <a:rPr lang="en-US" sz="2200" dirty="0" smtClean="0"/>
              <a:t>done by the engine.</a:t>
            </a:r>
          </a:p>
        </p:txBody>
      </p:sp>
      <p:sp>
        <p:nvSpPr>
          <p:cNvPr id="10244" name="Rectangle 3"/>
          <p:cNvSpPr>
            <a:spLocks noGrp="1" noChangeArrowheads="1"/>
          </p:cNvSpPr>
          <p:nvPr>
            <p:ph sz="half" idx="2"/>
          </p:nvPr>
        </p:nvSpPr>
        <p:spPr>
          <a:xfrm>
            <a:off x="4672800" y="1925839"/>
            <a:ext cx="4036320" cy="4579067"/>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20.15 </a:t>
            </a:r>
            <a:r>
              <a:rPr lang="en-US" sz="2200" dirty="0" smtClean="0"/>
              <a:t>Sketch a </a:t>
            </a:r>
            <a:r>
              <a:rPr lang="en-US" sz="2200" i="1" dirty="0" err="1" smtClean="0"/>
              <a:t>p</a:t>
            </a:r>
            <a:r>
              <a:rPr lang="en-US" sz="2200" i="1" dirty="0" smtClean="0"/>
              <a:t>-V</a:t>
            </a:r>
            <a:r>
              <a:rPr lang="en-US" sz="2200" dirty="0" smtClean="0"/>
              <a:t> diagram for the cycle of a </a:t>
            </a:r>
            <a:r>
              <a:rPr lang="en-US" sz="2200" dirty="0" err="1" smtClean="0"/>
              <a:t>Stirling</a:t>
            </a:r>
            <a:r>
              <a:rPr lang="en-US" sz="2200" dirty="0" smtClean="0"/>
              <a:t> engine, indicating the direction of cycling, the nature of the processes involved, the work done during each process (including algebraic sign), the net work done in the cycle, and the heat transfers during each process.</a:t>
            </a:r>
          </a:p>
        </p:txBody>
      </p:sp>
      <p:sp>
        <p:nvSpPr>
          <p:cNvPr id="10245" name="Text Box 4"/>
          <p:cNvSpPr txBox="1">
            <a:spLocks noChangeArrowheads="1"/>
          </p:cNvSpPr>
          <p:nvPr/>
        </p:nvSpPr>
        <p:spPr bwMode="auto">
          <a:xfrm>
            <a:off x="414720" y="1327819"/>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a:t>
            </a:r>
            <a:r>
              <a:rPr lang="en-US" sz="2900" b="1" dirty="0" smtClean="0">
                <a:solidFill>
                  <a:srgbClr val="34566E"/>
                </a:solidFill>
              </a:rPr>
              <a:t>Objectives (Continued)</a:t>
            </a:r>
            <a:endParaRPr lang="en-US" sz="2900" b="1" dirty="0">
              <a:solidFill>
                <a:srgbClr val="34566E"/>
              </a:solidFill>
            </a:endParaRP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20-2</a:t>
            </a:r>
            <a:r>
              <a:rPr lang="en-US" sz="2700" dirty="0" smtClean="0">
                <a:solidFill>
                  <a:schemeClr val="bg1"/>
                </a:solidFill>
                <a:ea typeface="Calibri" pitchFamily="1" charset="0"/>
                <a:cs typeface="Calibri" pitchFamily="1" charset="0"/>
              </a:rPr>
              <a:t>  Entropy in the Real World: Engines</a:t>
            </a:r>
            <a:endParaRPr lang="en-US" sz="2700" dirty="0">
              <a:solidFill>
                <a:schemeClr val="bg1"/>
              </a:solidFill>
              <a:ea typeface="Calibri" pitchFamily="1" charset="0"/>
              <a:cs typeface="Calibri" pitchFamily="1" charset="0"/>
            </a:endParaRPr>
          </a:p>
        </p:txBody>
      </p:sp>
      <p:pic>
        <p:nvPicPr>
          <p:cNvPr id="8" name="Picture 7"/>
          <p:cNvPicPr>
            <a:picLocks noChangeAspect="1"/>
          </p:cNvPicPr>
          <p:nvPr/>
        </p:nvPicPr>
        <p:blipFill>
          <a:blip r:embed="rId3">
            <a:clrChange>
              <a:clrFrom>
                <a:srgbClr val="FFFFFF"/>
              </a:clrFrom>
              <a:clrTo>
                <a:srgbClr val="FFFFFF">
                  <a:alpha val="0"/>
                </a:srgbClr>
              </a:clrTo>
            </a:clrChange>
          </a:blip>
          <a:stretch>
            <a:fillRect/>
          </a:stretch>
        </p:blipFill>
        <p:spPr>
          <a:xfrm>
            <a:off x="583576" y="1273436"/>
            <a:ext cx="8046720" cy="1089660"/>
          </a:xfrm>
          <a:prstGeom prst="rect">
            <a:avLst/>
          </a:prstGeom>
        </p:spPr>
      </p:pic>
      <p:sp>
        <p:nvSpPr>
          <p:cNvPr id="9" name="Text Box 4"/>
          <p:cNvSpPr txBox="1">
            <a:spLocks noChangeArrowheads="1"/>
          </p:cNvSpPr>
          <p:nvPr/>
        </p:nvSpPr>
        <p:spPr bwMode="auto">
          <a:xfrm>
            <a:off x="140096" y="2166323"/>
            <a:ext cx="7710823"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smtClean="0">
                <a:solidFill>
                  <a:srgbClr val="34566E"/>
                </a:solidFill>
              </a:rPr>
              <a:t>Carnot Engine</a:t>
            </a:r>
            <a:endParaRPr lang="en-US" sz="2900" b="1" dirty="0">
              <a:solidFill>
                <a:srgbClr val="34566E"/>
              </a:solidFill>
            </a:endParaRPr>
          </a:p>
        </p:txBody>
      </p:sp>
      <p:pic>
        <p:nvPicPr>
          <p:cNvPr id="10" name="Picture 9"/>
          <p:cNvPicPr>
            <a:picLocks noChangeAspect="1"/>
          </p:cNvPicPr>
          <p:nvPr/>
        </p:nvPicPr>
        <p:blipFill>
          <a:blip r:embed="rId4"/>
          <a:stretch>
            <a:fillRect/>
          </a:stretch>
        </p:blipFill>
        <p:spPr>
          <a:xfrm>
            <a:off x="6053890" y="2321440"/>
            <a:ext cx="2889061" cy="2597026"/>
          </a:xfrm>
          <a:prstGeom prst="rect">
            <a:avLst/>
          </a:prstGeom>
        </p:spPr>
      </p:pic>
      <p:sp>
        <p:nvSpPr>
          <p:cNvPr id="15" name="Rectangle 14"/>
          <p:cNvSpPr/>
          <p:nvPr/>
        </p:nvSpPr>
        <p:spPr>
          <a:xfrm>
            <a:off x="220497" y="2619292"/>
            <a:ext cx="5649517" cy="1569660"/>
          </a:xfrm>
          <a:prstGeom prst="rect">
            <a:avLst/>
          </a:prstGeom>
        </p:spPr>
        <p:txBody>
          <a:bodyPr wrap="square">
            <a:spAutoFit/>
          </a:bodyPr>
          <a:lstStyle/>
          <a:p>
            <a:r>
              <a:rPr lang="en-US" sz="1600" dirty="0" smtClean="0"/>
              <a:t>A pressure</a:t>
            </a:r>
            <a:r>
              <a:rPr lang="en-US" sz="1600" dirty="0"/>
              <a:t>–volume </a:t>
            </a:r>
            <a:r>
              <a:rPr lang="en-US" sz="1600" dirty="0" smtClean="0"/>
              <a:t>plot (on the left) </a:t>
            </a:r>
            <a:r>
              <a:rPr lang="en-US" sz="1600" dirty="0"/>
              <a:t>of the cycle followed by the working substance of the Carnot engine</a:t>
            </a:r>
            <a:r>
              <a:rPr lang="en-US" sz="1600" dirty="0" smtClean="0"/>
              <a:t> (on the right). </a:t>
            </a:r>
            <a:r>
              <a:rPr lang="en-US" sz="1600" dirty="0"/>
              <a:t>The cycle </a:t>
            </a:r>
            <a:r>
              <a:rPr lang="en-US" sz="1600" dirty="0" smtClean="0"/>
              <a:t>consists </a:t>
            </a:r>
            <a:r>
              <a:rPr lang="en-US" sz="1600" dirty="0"/>
              <a:t>of two isothermal (</a:t>
            </a:r>
            <a:r>
              <a:rPr lang="en-US" sz="1600" dirty="0" err="1"/>
              <a:t>ab</a:t>
            </a:r>
            <a:r>
              <a:rPr lang="en-US" sz="1600" dirty="0"/>
              <a:t> and </a:t>
            </a:r>
            <a:r>
              <a:rPr lang="en-US" sz="1600" dirty="0" err="1"/>
              <a:t>cd</a:t>
            </a:r>
            <a:r>
              <a:rPr lang="en-US" sz="1600" dirty="0"/>
              <a:t>) and two adiabatic processes (</a:t>
            </a:r>
            <a:r>
              <a:rPr lang="en-US" sz="1600" dirty="0" err="1"/>
              <a:t>bc</a:t>
            </a:r>
            <a:r>
              <a:rPr lang="en-US" sz="1600" dirty="0"/>
              <a:t> and </a:t>
            </a:r>
            <a:r>
              <a:rPr lang="en-US" sz="1600" dirty="0" err="1"/>
              <a:t>da</a:t>
            </a:r>
            <a:r>
              <a:rPr lang="en-US" sz="1600" dirty="0"/>
              <a:t>). The shaded area enclosed by the cycle is equal to the work W per cycle done by the Carnot engine.</a:t>
            </a:r>
          </a:p>
        </p:txBody>
      </p:sp>
      <p:sp>
        <p:nvSpPr>
          <p:cNvPr id="16" name="Rectangle 15"/>
          <p:cNvSpPr/>
          <p:nvPr/>
        </p:nvSpPr>
        <p:spPr>
          <a:xfrm>
            <a:off x="5918133" y="4991646"/>
            <a:ext cx="3225865" cy="1323439"/>
          </a:xfrm>
          <a:prstGeom prst="rect">
            <a:avLst/>
          </a:prstGeom>
        </p:spPr>
        <p:txBody>
          <a:bodyPr wrap="square">
            <a:spAutoFit/>
          </a:bodyPr>
          <a:lstStyle/>
          <a:p>
            <a:r>
              <a:rPr lang="en-US" sz="1600" dirty="0"/>
              <a:t>The elements of a Carnot engine. The two black arrowheads on the central loop suggest the working substance operating in a cycle, as if on a </a:t>
            </a:r>
            <a:r>
              <a:rPr lang="en-US" sz="1600" dirty="0" err="1"/>
              <a:t>p</a:t>
            </a:r>
            <a:r>
              <a:rPr lang="en-US" sz="1600" dirty="0"/>
              <a:t>-V plot.</a:t>
            </a:r>
          </a:p>
        </p:txBody>
      </p:sp>
      <p:sp>
        <p:nvSpPr>
          <p:cNvPr id="11" name="Footer Placeholder 10"/>
          <p:cNvSpPr>
            <a:spLocks noGrp="1"/>
          </p:cNvSpPr>
          <p:nvPr>
            <p:ph type="ftr" idx="11"/>
          </p:nvPr>
        </p:nvSpPr>
        <p:spPr/>
        <p:txBody>
          <a:bodyPr/>
          <a:lstStyle/>
          <a:p>
            <a:r>
              <a:rPr lang="en-US" smtClean="0"/>
              <a:t>© 2014 John Wiley &amp; Sons, Inc. All rights reserved.</a:t>
            </a:r>
            <a:endParaRPr lang="en-US"/>
          </a:p>
        </p:txBody>
      </p:sp>
      <p:pic>
        <p:nvPicPr>
          <p:cNvPr id="12" name="Picture 11" descr="halliday_10e_fig_20_09.jpg"/>
          <p:cNvPicPr>
            <a:picLocks noChangeAspect="1"/>
          </p:cNvPicPr>
          <p:nvPr/>
        </p:nvPicPr>
        <p:blipFill>
          <a:blip r:embed="rId5">
            <a:clrChange>
              <a:clrFrom>
                <a:srgbClr val="FFFFFF"/>
              </a:clrFrom>
              <a:clrTo>
                <a:srgbClr val="FFFFFF">
                  <a:alpha val="0"/>
                </a:srgbClr>
              </a:clrTo>
            </a:clrChange>
          </a:blip>
          <a:stretch>
            <a:fillRect/>
          </a:stretch>
        </p:blipFill>
        <p:spPr>
          <a:xfrm>
            <a:off x="0" y="4141456"/>
            <a:ext cx="5644717" cy="251054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apter_2_sample_v1">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WenQuanYi Micro Hei"/>
        <a:cs typeface="WenQuanYi Micro Hei"/>
      </a:majorFont>
      <a:minorFont>
        <a:latin typeface="Arial"/>
        <a:ea typeface="WenQuanYi Micro Hei"/>
        <a:cs typeface="WenQuanYi Micro 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F6463EF5D872347A7BF5761BB9BB3CC" ma:contentTypeVersion="" ma:contentTypeDescription="Create a new document." ma:contentTypeScope="" ma:versionID="db448a981e3324c438c86929fb02f49c">
  <xsd:schema xmlns:xsd="http://www.w3.org/2001/XMLSchema" xmlns:xs="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A8C4B4-5B45-43EF-BD3E-7DE08D594370}">
  <ds:schemaRefs>
    <ds:schemaRef ds:uri="http://schemas.microsoft.com/office/2006/documentManagement/types"/>
    <ds:schemaRef ds:uri="http://www.w3.org/XML/1998/namespace"/>
    <ds:schemaRef ds:uri="http://purl.org/dc/dcmitype/"/>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233D3E22-EEDB-4D78-980D-B85C6DEFDA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961880A-C075-4D16-A83D-3F65BC2C18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Chapter_16_v1.pptx</Template>
  <TotalTime>10</TotalTime>
  <Words>1986</Words>
  <Application>Microsoft Macintosh PowerPoint</Application>
  <PresentationFormat>On-screen Show (4:3)</PresentationFormat>
  <Paragraphs>161</Paragraphs>
  <Slides>19</Slides>
  <Notes>19</Notes>
  <HiddenSlides>0</HiddenSlides>
  <MMClips>0</MMClips>
  <ScaleCrop>false</ScaleCrop>
  <HeadingPairs>
    <vt:vector size="4" baseType="variant">
      <vt:variant>
        <vt:lpstr>Design Template</vt:lpstr>
      </vt:variant>
      <vt:variant>
        <vt:i4>1</vt:i4>
      </vt:variant>
      <vt:variant>
        <vt:lpstr>Slide Titles</vt:lpstr>
      </vt:variant>
      <vt:variant>
        <vt:i4>19</vt:i4>
      </vt:variant>
    </vt:vector>
  </HeadingPairs>
  <TitlesOfParts>
    <vt:vector size="20" baseType="lpstr">
      <vt:lpstr>Chapter_2_sample_v1</vt:lpstr>
      <vt:lpstr>Entropy and the Second Law of Thermodynamics</vt:lpstr>
      <vt:lpstr>20-1  Entropy</vt:lpstr>
      <vt:lpstr>20-1  Entropy</vt:lpstr>
      <vt:lpstr>20-1  Entropy</vt:lpstr>
      <vt:lpstr>20-1  Entropy</vt:lpstr>
      <vt:lpstr>20-1  Entropy</vt:lpstr>
      <vt:lpstr>20-2  Entropy in the Real World: Engines</vt:lpstr>
      <vt:lpstr>20-2  Entropy in the Real World: Engines</vt:lpstr>
      <vt:lpstr>20-2  Entropy in the Real World: Engines</vt:lpstr>
      <vt:lpstr>20-2  Entropy in the Real World: Engines</vt:lpstr>
      <vt:lpstr>20-2  Entropy in the Real World: Engines</vt:lpstr>
      <vt:lpstr>20-3  Refrigerator and Real Engines</vt:lpstr>
      <vt:lpstr>20-3  Refrigerator and Real Engines</vt:lpstr>
      <vt:lpstr>20-4  A Statistical View of Entropy</vt:lpstr>
      <vt:lpstr>20-4  A Statistical View of Entropy</vt:lpstr>
      <vt:lpstr>20-4  A Statistical View of Entropy</vt:lpstr>
      <vt:lpstr>20-4  A Statistical View of Entropy</vt:lpstr>
      <vt:lpstr>20  Summary</vt:lpstr>
      <vt:lpstr>20  Summary</vt:lpstr>
    </vt:vector>
  </TitlesOfParts>
  <Company>Lehigh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Entropy and the Second Law of Thermodynamics</dc:title>
  <dc:creator>Abhishesh Regmi</dc:creator>
  <cp:lastModifiedBy>Sumanas</cp:lastModifiedBy>
  <cp:revision>10</cp:revision>
  <dcterms:created xsi:type="dcterms:W3CDTF">2013-02-18T23:57:02Z</dcterms:created>
  <dcterms:modified xsi:type="dcterms:W3CDTF">2013-02-19T00:07:56Z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0x0101002F6463EF5D872347A7BF5761BB9BB3CC</vt:lpwstr>
  </property>
</Properties>
</file>