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customXml/itemProps1.xml" ContentType="application/vnd.openxmlformats-officedocument.customXmlProperties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customXml/itemProps3.xml" ContentType="application/vnd.openxmlformats-officedocument.customXmlPropertie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1" r:id="rId4"/>
  </p:sldMasterIdLst>
  <p:notesMasterIdLst>
    <p:notesMasterId r:id="rId34"/>
  </p:notesMasterIdLst>
  <p:handoutMasterIdLst>
    <p:handoutMasterId r:id="rId3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44" d="100"/>
          <a:sy n="144" d="100"/>
        </p:scale>
        <p:origin x="-123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A78A-646C-EE4F-95BA-4308F8E2091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3AFB-0778-EB43-A747-F6105058E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B71DC-2708-944A-86AB-B3391AEFAE24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4E95-663E-4D47-8B40-E1269AA4A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6082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42549D-4807-FD4C-812D-A14A0F64F92A}" type="slidenum">
              <a:rPr lang="en-US"/>
              <a:pPr/>
              <a:t>1</a:t>
            </a:fld>
            <a:endParaRPr lang="en-US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11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12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18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19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21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24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25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26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27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28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29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6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64DB-BA42-FC47-B3CA-9B7E94AFD517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edia.wiley.com/spa_assets/R16B046/site/wiley2/cvo/images/backgrounds/top-nav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160" y="0"/>
            <a:ext cx="125424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media.wiley.com/spa_assets/R16B046/site/wiley2/cvo/images/backgrounds/top-nav-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160" y="0"/>
            <a:ext cx="125424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409909"/>
            <a:ext cx="40420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40990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4880" y="6247376"/>
            <a:ext cx="2125440" cy="468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C8D045-33B6-1549-A5A0-71A300E30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8842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884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409909"/>
            <a:ext cx="822384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25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928762" y="6552636"/>
            <a:ext cx="5286476" cy="30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z="11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3" r:id="rId9"/>
  </p:sldLayoutIdLst>
  <p:hf sldNum="0" hdr="0" dt="0"/>
  <p:txStyles>
    <p:titleStyle>
      <a:lvl1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+mj-lt"/>
          <a:ea typeface="+mj-ea"/>
          <a:cs typeface="+mj-cs"/>
        </a:defRPr>
      </a:lvl1pPr>
      <a:lvl2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280994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695720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110446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525172" indent="-207363" algn="l" defTabSz="4147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11045" indent="-311045" algn="l" defTabSz="4147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" charset="0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>
            <a:spLocks/>
          </p:cNvSpPr>
          <p:nvPr/>
        </p:nvSpPr>
        <p:spPr bwMode="auto">
          <a:xfrm>
            <a:off x="1000801" y="1769946"/>
            <a:ext cx="7201440" cy="2433856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5A9238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2223" y="1977328"/>
            <a:ext cx="6820354" cy="2033493"/>
          </a:xfrm>
        </p:spPr>
        <p:txBody>
          <a:bodyPr tIns="35268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600" b="1" dirty="0" smtClean="0">
                <a:solidFill>
                  <a:srgbClr val="34566E"/>
                </a:solidFill>
                <a:ea typeface="Calibri" pitchFamily="1" charset="0"/>
                <a:cs typeface="Calibri" pitchFamily="1" charset="0"/>
              </a:rPr>
              <a:t>Temperature, Heat, and the First Law of Thermodynamics</a:t>
            </a:r>
            <a:endParaRPr lang="en-US" sz="3600" b="1" dirty="0">
              <a:solidFill>
                <a:srgbClr val="34566E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1513" y="1182337"/>
            <a:ext cx="7202487" cy="552450"/>
          </a:xfrm>
        </p:spPr>
        <p:txBody>
          <a:bodyPr tIns="25471" anchor="ctr"/>
          <a:lstStyle/>
          <a:p>
            <a:pPr indent="-308165">
              <a:spcAft>
                <a:spcPct val="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  <a:defRPr/>
            </a:pPr>
            <a:r>
              <a:rPr lang="en-US" sz="2700" dirty="0">
                <a:solidFill>
                  <a:schemeClr val="bg1"/>
                </a:solidFill>
                <a:latin typeface="+mj-lt"/>
                <a:cs typeface="Calibri" pitchFamily="34" charset="0"/>
              </a:rPr>
              <a:t>Chapter</a:t>
            </a:r>
            <a:r>
              <a:rPr lang="en-US" sz="27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 18</a:t>
            </a:r>
            <a:endParaRPr lang="en-US" sz="27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221" name="Picture 4" descr="C:\Users\nsaylor\Documents\Nathan Saylor\Clients\Wiley\Darnell Sessoms\2012-07\Wiley_Wordmark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81" y="5088055"/>
            <a:ext cx="3844800" cy="15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58" y="4277462"/>
            <a:ext cx="6297385" cy="1130300"/>
          </a:xfrm>
          <a:prstGeom prst="rect">
            <a:avLst/>
          </a:prstGeom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18-3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Thermal Expansion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09" y="1719893"/>
            <a:ext cx="89365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400" dirty="0"/>
              <a:t>All objects change size with changes in temperature. For a temperature change</a:t>
            </a:r>
            <a:r>
              <a:rPr lang="en-US" sz="2400" dirty="0" smtClean="0"/>
              <a:t> </a:t>
            </a:r>
            <a:r>
              <a:rPr lang="en-US" sz="2400" i="1" dirty="0" smtClean="0"/>
              <a:t>ΔT</a:t>
            </a:r>
            <a:r>
              <a:rPr lang="en-US" sz="2400" dirty="0"/>
              <a:t>, a change</a:t>
            </a:r>
            <a:r>
              <a:rPr lang="en-US" sz="2400" dirty="0" smtClean="0"/>
              <a:t> </a:t>
            </a:r>
            <a:r>
              <a:rPr lang="en-US" sz="2400" i="1" dirty="0" smtClean="0"/>
              <a:t>ΔL</a:t>
            </a:r>
            <a:r>
              <a:rPr lang="en-US" sz="2400" dirty="0" smtClean="0"/>
              <a:t> </a:t>
            </a:r>
            <a:r>
              <a:rPr lang="en-US" sz="2400" dirty="0"/>
              <a:t>in any linear dimension</a:t>
            </a:r>
            <a:r>
              <a:rPr lang="en-US" sz="2400" dirty="0" smtClean="0"/>
              <a:t> </a:t>
            </a:r>
            <a:r>
              <a:rPr lang="en-US" sz="2400" i="1" dirty="0" smtClean="0"/>
              <a:t>L </a:t>
            </a:r>
            <a:r>
              <a:rPr lang="en-US" sz="2400" dirty="0" smtClean="0"/>
              <a:t>is </a:t>
            </a:r>
            <a:r>
              <a:rPr lang="en-US" sz="2400" dirty="0"/>
              <a:t>given </a:t>
            </a:r>
            <a:r>
              <a:rPr lang="en-US" sz="2400" dirty="0" smtClean="0"/>
              <a:t>by</a:t>
            </a:r>
            <a:endParaRPr lang="en-US" sz="2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061" y="3304162"/>
            <a:ext cx="3799840" cy="419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2789" y="5450627"/>
            <a:ext cx="8228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strip bends as shown at </a:t>
            </a:r>
            <a:r>
              <a:rPr lang="en-US" dirty="0" smtClean="0"/>
              <a:t>tempera </a:t>
            </a:r>
            <a:r>
              <a:rPr lang="en-US" dirty="0" err="1"/>
              <a:t>tures</a:t>
            </a:r>
            <a:r>
              <a:rPr lang="en-US" dirty="0"/>
              <a:t> above this reference temperature. Below the reference temperature the strip bends the other way. Many thermo- stats operate on this principle, making and breaking an electrical contact as the temperature rises and falls.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Linear Expansion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0372" y="3756963"/>
            <a:ext cx="697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which </a:t>
            </a:r>
            <a:r>
              <a:rPr lang="en-US" sz="2400" i="1" dirty="0" err="1" smtClean="0"/>
              <a:t>α</a:t>
            </a:r>
            <a:r>
              <a:rPr lang="en-US" sz="2400" i="1" dirty="0" smtClean="0"/>
              <a:t> </a:t>
            </a:r>
            <a:r>
              <a:rPr lang="en-US" sz="2400" dirty="0" smtClean="0"/>
              <a:t>is the </a:t>
            </a:r>
            <a:r>
              <a:rPr lang="en-US" sz="2400" b="1" dirty="0" smtClean="0"/>
              <a:t>coefficient of linear expansion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18-3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Thermal Expansion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09" y="1543353"/>
            <a:ext cx="893659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344488" indent="-254000">
              <a:buFont typeface="Arial"/>
              <a:buChar char="•"/>
            </a:pPr>
            <a:r>
              <a:rPr lang="en-US" sz="2400" dirty="0"/>
              <a:t>If the temperature of a solid or liquid whose volume is </a:t>
            </a:r>
            <a:r>
              <a:rPr lang="en-US" sz="2400" i="1" dirty="0"/>
              <a:t>V </a:t>
            </a:r>
            <a:r>
              <a:rPr lang="en-US" sz="2400" dirty="0"/>
              <a:t>is increased by an amount</a:t>
            </a:r>
            <a:r>
              <a:rPr lang="en-US" sz="2400" dirty="0" smtClean="0"/>
              <a:t> </a:t>
            </a:r>
            <a:r>
              <a:rPr lang="en-US" sz="2400" i="1" dirty="0" smtClean="0"/>
              <a:t>ΔT</a:t>
            </a:r>
            <a:r>
              <a:rPr lang="en-US" sz="2400" dirty="0"/>
              <a:t>, the increase in volume is found to be</a:t>
            </a:r>
            <a:r>
              <a:rPr lang="en-US" sz="2200" dirty="0" smtClean="0"/>
              <a:t>																																					</a:t>
            </a:r>
          </a:p>
          <a:p>
            <a:pPr marL="282575"/>
            <a:r>
              <a:rPr lang="en-US" sz="2400" dirty="0" smtClean="0"/>
              <a:t>in which </a:t>
            </a:r>
            <a:r>
              <a:rPr lang="en-US" sz="2400" dirty="0" err="1" smtClean="0"/>
              <a:t>β</a:t>
            </a:r>
            <a:r>
              <a:rPr lang="en-US" sz="2400" i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</a:t>
            </a:r>
            <a:r>
              <a:rPr lang="en-US" sz="2400" b="1" dirty="0"/>
              <a:t>coefficient of</a:t>
            </a:r>
            <a:r>
              <a:rPr lang="en-US" sz="2400" b="1" dirty="0" smtClean="0"/>
              <a:t> volume expansion</a:t>
            </a:r>
            <a:r>
              <a:rPr lang="en-US" sz="2200" dirty="0" smtClean="0"/>
              <a:t> and is related to linear expansion in this way,</a:t>
            </a:r>
          </a:p>
          <a:p>
            <a:pPr marL="274320" indent="-182880"/>
            <a:endParaRPr lang="en-US" sz="2200" dirty="0" smtClean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Volume Expansion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0" y="2884321"/>
            <a:ext cx="308737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" y="4534015"/>
            <a:ext cx="9086342" cy="1591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6481" y="5959713"/>
            <a:ext cx="7049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Answer: (a) – 2 and 3 (same increase in height), then 1, and then 4</a:t>
            </a:r>
          </a:p>
          <a:p>
            <a:r>
              <a:rPr lang="en-US" dirty="0" smtClean="0"/>
              <a:t>		(</a:t>
            </a:r>
            <a:r>
              <a:rPr lang="en-US" dirty="0" err="1" smtClean="0"/>
              <a:t>b</a:t>
            </a:r>
            <a:r>
              <a:rPr lang="en-US" dirty="0" smtClean="0"/>
              <a:t>) – 3, then 2, then 1 and 4 (identical increase in area) 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82" y="4176110"/>
            <a:ext cx="2821940" cy="44704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Absorption of Heat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67351" y="1908201"/>
            <a:ext cx="4372295" cy="4576537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18.11</a:t>
            </a:r>
            <a:r>
              <a:rPr lang="en-US" sz="2200" dirty="0" smtClean="0"/>
              <a:t> Identify that </a:t>
            </a:r>
            <a:r>
              <a:rPr lang="en-US" sz="2200" i="1" dirty="0" smtClean="0"/>
              <a:t>thermal energy </a:t>
            </a:r>
            <a:r>
              <a:rPr lang="en-US" sz="2200" dirty="0" smtClean="0"/>
              <a:t>is associated with the random motions of the microscopic bodies in an object.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18.12</a:t>
            </a:r>
            <a:r>
              <a:rPr lang="en-US" sz="2200" dirty="0" smtClean="0"/>
              <a:t> Identify that heat </a:t>
            </a:r>
            <a:r>
              <a:rPr lang="en-US" sz="2200" i="1" dirty="0" smtClean="0"/>
              <a:t>Q </a:t>
            </a:r>
            <a:r>
              <a:rPr lang="en-US" sz="2200" dirty="0" smtClean="0"/>
              <a:t>is the amount of transferred energy (either to or from an object’s thermal energy) due to a temperature difference between the object and its environment.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18.13</a:t>
            </a:r>
            <a:r>
              <a:rPr lang="en-US" sz="2200" dirty="0" smtClean="0"/>
              <a:t> Convert energy units between various measurement systems.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39646" y="1908201"/>
            <a:ext cx="4404354" cy="47973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18.14</a:t>
            </a:r>
            <a:r>
              <a:rPr lang="en-US" sz="2200" dirty="0" smtClean="0"/>
              <a:t> Convert between mechanical or electrical energy and thermal energy.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18.15</a:t>
            </a:r>
            <a:r>
              <a:rPr lang="en-US" sz="2200" dirty="0" smtClean="0"/>
              <a:t> For a temperature change </a:t>
            </a:r>
            <a:r>
              <a:rPr lang="en-US" sz="2200" i="1" dirty="0" smtClean="0"/>
              <a:t>ΔT</a:t>
            </a:r>
            <a:r>
              <a:rPr lang="en-US" sz="2200" dirty="0" smtClean="0"/>
              <a:t> of a substance, relate the change to the heat transfer Q and the substance’s heat capacity </a:t>
            </a:r>
            <a:r>
              <a:rPr lang="en-US" sz="2200" i="1" dirty="0" smtClean="0"/>
              <a:t>C</a:t>
            </a:r>
            <a:r>
              <a:rPr lang="en-US" sz="2200" dirty="0" smtClean="0"/>
              <a:t>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 18.16 </a:t>
            </a:r>
            <a:r>
              <a:rPr lang="en-US" sz="2200" dirty="0" smtClean="0"/>
              <a:t>For a temperature change </a:t>
            </a:r>
            <a:r>
              <a:rPr lang="en-US" sz="2200" i="1" dirty="0" smtClean="0"/>
              <a:t>ΔT</a:t>
            </a:r>
            <a:r>
              <a:rPr lang="en-US" sz="2200" dirty="0" smtClean="0"/>
              <a:t> of a substance, relate the change to the heat transfer Q and the substance’s specific heat </a:t>
            </a:r>
            <a:r>
              <a:rPr lang="en-US" sz="2200" i="1" dirty="0" err="1" smtClean="0"/>
              <a:t>c</a:t>
            </a:r>
            <a:r>
              <a:rPr lang="en-US" sz="2200" dirty="0" smtClean="0"/>
              <a:t> and mass </a:t>
            </a:r>
            <a:r>
              <a:rPr lang="en-US" sz="2200" i="1" dirty="0" err="1" smtClean="0"/>
              <a:t>m</a:t>
            </a:r>
            <a:r>
              <a:rPr lang="en-US" sz="2200" dirty="0" smtClean="0"/>
              <a:t>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Absorption of Heat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67351" y="1908201"/>
            <a:ext cx="4372295" cy="4576537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18.17</a:t>
            </a:r>
            <a:r>
              <a:rPr lang="en-US" sz="2200" dirty="0" smtClean="0"/>
              <a:t> Identify the three phases of matter. 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18.18</a:t>
            </a:r>
            <a:r>
              <a:rPr lang="en-US" sz="2200" dirty="0" smtClean="0"/>
              <a:t> For a phase change of a substance, relate the heat transfer </a:t>
            </a:r>
            <a:r>
              <a:rPr lang="en-US" sz="2200" i="1" dirty="0" smtClean="0"/>
              <a:t>Q</a:t>
            </a:r>
            <a:r>
              <a:rPr lang="en-US" sz="2200" dirty="0" smtClean="0"/>
              <a:t>, the heat of transformation </a:t>
            </a:r>
            <a:r>
              <a:rPr lang="en-US" sz="2200" i="1" dirty="0" smtClean="0"/>
              <a:t>L</a:t>
            </a:r>
            <a:r>
              <a:rPr lang="en-US" sz="2200" dirty="0" smtClean="0"/>
              <a:t>, and the amount of mass </a:t>
            </a:r>
            <a:r>
              <a:rPr lang="en-US" sz="2200" i="1" dirty="0" err="1" smtClean="0"/>
              <a:t>m</a:t>
            </a:r>
            <a:r>
              <a:rPr lang="en-US" sz="2200" dirty="0" smtClean="0"/>
              <a:t> transformed.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95082" y="1908201"/>
            <a:ext cx="4404354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18.19</a:t>
            </a:r>
            <a:r>
              <a:rPr lang="en-US" sz="2200" dirty="0" smtClean="0"/>
              <a:t> Identify that if a heat transfer </a:t>
            </a:r>
            <a:r>
              <a:rPr lang="en-US" sz="2200" i="1" dirty="0" smtClean="0"/>
              <a:t>Q </a:t>
            </a:r>
            <a:r>
              <a:rPr lang="en-US" sz="2200" dirty="0" smtClean="0"/>
              <a:t>takes a substance across a phase-change temperature, the transfer must be calculated in steps: (a) a temperature change to reach the phase-change temperature, (</a:t>
            </a:r>
            <a:r>
              <a:rPr lang="en-US" sz="2200" dirty="0" err="1" smtClean="0"/>
              <a:t>b</a:t>
            </a:r>
            <a:r>
              <a:rPr lang="en-US" sz="2200" dirty="0" smtClean="0"/>
              <a:t>) the phase change, and then (</a:t>
            </a:r>
            <a:r>
              <a:rPr lang="en-US" sz="2200" dirty="0" err="1" smtClean="0"/>
              <a:t>c</a:t>
            </a:r>
            <a:r>
              <a:rPr lang="en-US" sz="2200" dirty="0" smtClean="0"/>
              <a:t>) any temperature change that moves the substance away from the phase-change temperature.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</a:t>
            </a:r>
            <a:r>
              <a:rPr lang="en-US" sz="2900" b="1" dirty="0" smtClean="0">
                <a:solidFill>
                  <a:srgbClr val="34566E"/>
                </a:solidFill>
              </a:rPr>
              <a:t>Objectives (continued…)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Absorption of Heat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5054" y="1327819"/>
            <a:ext cx="4977538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Temperature and Heat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368" y="1520254"/>
            <a:ext cx="4699232" cy="4853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71" y="1719893"/>
            <a:ext cx="43051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400" dirty="0"/>
              <a:t>Heat Q is energy that is transferred between a system and its environment because of a temperature difference between them</a:t>
            </a:r>
            <a:r>
              <a:rPr lang="en-US" sz="2400" dirty="0" smtClean="0"/>
              <a:t>.</a:t>
            </a:r>
          </a:p>
          <a:p>
            <a:pPr marL="274320" indent="-182880">
              <a:buFont typeface="Arial"/>
              <a:buChar char="•"/>
            </a:pPr>
            <a:endParaRPr lang="en-US" sz="24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/>
              <a:t>It can be measured in joules (J), calories (cal), </a:t>
            </a:r>
            <a:r>
              <a:rPr lang="en-US" sz="2200" dirty="0" smtClean="0"/>
              <a:t>kilocalories </a:t>
            </a:r>
            <a:r>
              <a:rPr lang="en-US" sz="2200" dirty="0"/>
              <a:t>(Cal or kcal), or British thermal units (Btu), with</a:t>
            </a:r>
            <a:r>
              <a:rPr lang="en-US" sz="2200" dirty="0" smtClean="0"/>
              <a:t> 							</a:t>
            </a:r>
          </a:p>
          <a:p>
            <a:pPr marL="274320" indent="-182880"/>
            <a:endParaRPr lang="en-US" sz="2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32" y="5910290"/>
            <a:ext cx="3302000" cy="330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Absorption of Heat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5054" y="1327819"/>
            <a:ext cx="9040920" cy="766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Absorption of Heat by Solids and Liquids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0" y="1541621"/>
            <a:ext cx="91371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/>
              <a:t>The </a:t>
            </a:r>
            <a:r>
              <a:rPr lang="en-US" sz="2200" b="1" dirty="0"/>
              <a:t>heat capacity </a:t>
            </a:r>
            <a:r>
              <a:rPr lang="en-US" sz="2200" i="1" dirty="0"/>
              <a:t>C </a:t>
            </a:r>
            <a:r>
              <a:rPr lang="en-US" sz="2200" dirty="0"/>
              <a:t>of an object is the proportionality constant between the heat </a:t>
            </a:r>
            <a:r>
              <a:rPr lang="en-US" sz="2200" i="1" dirty="0"/>
              <a:t>Q </a:t>
            </a:r>
            <a:r>
              <a:rPr lang="en-US" sz="2200" dirty="0"/>
              <a:t>that the object absorbs or loses and the resulting temperature change</a:t>
            </a:r>
            <a:r>
              <a:rPr lang="en-US" sz="2200" dirty="0" smtClean="0"/>
              <a:t> </a:t>
            </a:r>
            <a:r>
              <a:rPr lang="en-US" sz="2200" i="1" dirty="0" smtClean="0"/>
              <a:t>ΔT</a:t>
            </a:r>
            <a:r>
              <a:rPr lang="en-US" sz="2200" dirty="0" smtClean="0"/>
              <a:t> </a:t>
            </a:r>
            <a:r>
              <a:rPr lang="en-US" sz="2200" dirty="0"/>
              <a:t>of the object; that is</a:t>
            </a:r>
            <a:r>
              <a:rPr lang="en-US" sz="2200" dirty="0" smtClean="0"/>
              <a:t>,																																						 in </a:t>
            </a:r>
            <a:r>
              <a:rPr lang="en-US" sz="2200" dirty="0"/>
              <a:t>which </a:t>
            </a:r>
            <a:r>
              <a:rPr lang="en-US" sz="2200" i="1" dirty="0"/>
              <a:t>T</a:t>
            </a:r>
            <a:r>
              <a:rPr lang="en-US" sz="2200" i="1" baseline="-25000" dirty="0"/>
              <a:t>i</a:t>
            </a:r>
            <a:r>
              <a:rPr lang="en-US" sz="2200" dirty="0"/>
              <a:t> and </a:t>
            </a:r>
            <a:r>
              <a:rPr lang="en-US" sz="2200" i="1" dirty="0" err="1"/>
              <a:t>T</a:t>
            </a:r>
            <a:r>
              <a:rPr lang="en-US" sz="2200" i="1" baseline="-25000" dirty="0" err="1"/>
              <a:t>f</a:t>
            </a:r>
            <a:r>
              <a:rPr lang="en-US" sz="2200" i="1" dirty="0"/>
              <a:t> </a:t>
            </a:r>
            <a:r>
              <a:rPr lang="en-US" sz="2200" dirty="0"/>
              <a:t>are the initial and final temperatures of the object</a:t>
            </a:r>
            <a:r>
              <a:rPr lang="en-US" sz="2200" dirty="0" smtClean="0"/>
              <a:t>. </a:t>
            </a:r>
            <a:r>
              <a:rPr lang="en-US" sz="2400" dirty="0"/>
              <a:t>If the object has mass </a:t>
            </a:r>
            <a:r>
              <a:rPr lang="en-US" sz="2400" dirty="0" err="1"/>
              <a:t>m</a:t>
            </a:r>
            <a:r>
              <a:rPr lang="en-US" sz="2400" dirty="0"/>
              <a:t>, </a:t>
            </a:r>
            <a:r>
              <a:rPr lang="en-US" sz="2400" dirty="0" smtClean="0"/>
              <a:t>then,																			</a:t>
            </a:r>
            <a:r>
              <a:rPr lang="en-US" sz="2200" dirty="0" smtClean="0"/>
              <a:t>where </a:t>
            </a:r>
            <a:r>
              <a:rPr lang="en-US" sz="2200" i="1" dirty="0" err="1"/>
              <a:t>c</a:t>
            </a:r>
            <a:r>
              <a:rPr lang="en-US" sz="2200" dirty="0"/>
              <a:t> is the </a:t>
            </a:r>
            <a:r>
              <a:rPr lang="en-US" sz="2200" b="1" dirty="0"/>
              <a:t>specific heat</a:t>
            </a:r>
            <a:r>
              <a:rPr lang="en-US" sz="2200" dirty="0"/>
              <a:t> of the material making up the object.</a:t>
            </a:r>
            <a:endParaRPr lang="en-US" sz="2200" dirty="0" smtClean="0"/>
          </a:p>
          <a:p>
            <a:pPr marL="274320" indent="-182880"/>
            <a:r>
              <a:rPr lang="en-US" sz="2200" dirty="0" smtClean="0"/>
              <a:t>							</a:t>
            </a:r>
          </a:p>
          <a:p>
            <a:pPr marL="274320" indent="-182880"/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02" y="3082512"/>
            <a:ext cx="31750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602" y="4363978"/>
            <a:ext cx="31750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5098836"/>
            <a:ext cx="727710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0078" y="6234048"/>
            <a:ext cx="507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Answer: Material A has the greater specific heat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18-4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Absorption of Heat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6823" y="1006805"/>
            <a:ext cx="6446794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 smtClean="0"/>
              <a:t>When </a:t>
            </a:r>
            <a:r>
              <a:rPr lang="en-US" sz="2200" dirty="0"/>
              <a:t>quantities are expressed in moles, specific heats must also involve moles (rather than a mass unit); they are then called </a:t>
            </a:r>
            <a:r>
              <a:rPr lang="en-US" sz="2200" b="1" dirty="0"/>
              <a:t>molar specific heats</a:t>
            </a:r>
            <a:r>
              <a:rPr lang="en-US" sz="2200" dirty="0"/>
              <a:t>.</a:t>
            </a:r>
            <a:r>
              <a:rPr lang="en-US" sz="2200" dirty="0" smtClean="0"/>
              <a:t>	Table shows </a:t>
            </a:r>
            <a:r>
              <a:rPr lang="en-US" sz="2200" dirty="0"/>
              <a:t>the values for some elemental solids (each consisting of a single element) at room temperature</a:t>
            </a:r>
            <a:r>
              <a:rPr lang="en-US" sz="2200" dirty="0" smtClean="0"/>
              <a:t>.</a:t>
            </a:r>
          </a:p>
          <a:p>
            <a:pPr marL="274320" indent="-182880">
              <a:buFont typeface="Arial"/>
              <a:buChar char="•"/>
            </a:pPr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/>
              <a:t>The amount of energy per unit mass that must be transferred as heat when a sample completely undergoes a phase change is called the </a:t>
            </a:r>
            <a:r>
              <a:rPr lang="en-US" sz="2200" b="1" dirty="0"/>
              <a:t>heat of transformation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  <a:r>
              <a:rPr lang="en-US" sz="2200" dirty="0"/>
              <a:t>Thus, when a sample of mass </a:t>
            </a:r>
            <a:r>
              <a:rPr lang="en-US" sz="2200" i="1" dirty="0" err="1"/>
              <a:t>m</a:t>
            </a:r>
            <a:r>
              <a:rPr lang="en-US" sz="2200" i="1" dirty="0"/>
              <a:t> </a:t>
            </a:r>
            <a:r>
              <a:rPr lang="en-US" sz="2200" dirty="0"/>
              <a:t>completely undergoes a phase change, the total energy transferred is</a:t>
            </a:r>
            <a:r>
              <a:rPr lang="en-US" sz="2200" dirty="0" smtClean="0"/>
              <a:t>																														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18" y="1484101"/>
            <a:ext cx="2787273" cy="4962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114" y="5949914"/>
            <a:ext cx="2374900" cy="3937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First Law of Thermodynamics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63287" y="1908200"/>
            <a:ext cx="4520064" cy="4949799"/>
          </a:xfrm>
        </p:spPr>
        <p:txBody>
          <a:bodyPr tIns="19267">
            <a:noAutofit/>
          </a:bodyPr>
          <a:lstStyle/>
          <a:p>
            <a:pPr marL="388806" indent="-293764">
              <a:spcAft>
                <a:spcPts val="800"/>
              </a:spcAft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18.20</a:t>
            </a:r>
            <a:r>
              <a:rPr lang="en-US" sz="2200" dirty="0" smtClean="0"/>
              <a:t> If an enclosed gas expands or contracts, calculate the work W done by the gas by integrating the gas pressure with respect to the volume of the enclosure.</a:t>
            </a:r>
          </a:p>
          <a:p>
            <a:pPr marL="388806" indent="-293764">
              <a:spcAft>
                <a:spcPts val="800"/>
              </a:spcAft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18.21</a:t>
            </a:r>
            <a:r>
              <a:rPr lang="en-US" sz="2200" dirty="0" smtClean="0"/>
              <a:t> Identify the algebraic sign of work W associated with expansion and contraction of a gas.</a:t>
            </a:r>
          </a:p>
          <a:p>
            <a:pPr marL="388806" indent="-293764">
              <a:spcAft>
                <a:spcPts val="800"/>
              </a:spcAft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18.22</a:t>
            </a:r>
            <a:r>
              <a:rPr lang="en-US" sz="2200" dirty="0" smtClean="0"/>
              <a:t> Given a </a:t>
            </a:r>
            <a:r>
              <a:rPr lang="en-US" sz="2200" i="1" dirty="0" smtClean="0"/>
              <a:t>p-V </a:t>
            </a:r>
            <a:r>
              <a:rPr lang="en-US" sz="2200" dirty="0" smtClean="0"/>
              <a:t>graph of pressure versus volume for a process, identify the starting point (the initial state) and the final point (the final state) and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39646" y="1440237"/>
            <a:ext cx="4284611" cy="5210934"/>
          </a:xfrm>
        </p:spPr>
        <p:txBody>
          <a:bodyPr tIns="19267">
            <a:noAutofit/>
          </a:bodyPr>
          <a:lstStyle/>
          <a:p>
            <a:pPr marL="388806" indent="-293764">
              <a:spcAft>
                <a:spcPts val="800"/>
              </a:spcAft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dirty="0" smtClean="0"/>
              <a:t>	calculate the work by using graphical integration.</a:t>
            </a:r>
          </a:p>
          <a:p>
            <a:pPr marL="388806" indent="-293764">
              <a:spcAft>
                <a:spcPts val="800"/>
              </a:spcAft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18.23 </a:t>
            </a:r>
            <a:r>
              <a:rPr lang="en-US" sz="2200" dirty="0" smtClean="0"/>
              <a:t>On a </a:t>
            </a:r>
            <a:r>
              <a:rPr lang="en-US" sz="2200" dirty="0" err="1" smtClean="0"/>
              <a:t>p</a:t>
            </a:r>
            <a:r>
              <a:rPr lang="en-US" sz="2200" dirty="0" smtClean="0"/>
              <a:t>-V graph of pressure versus volume for a gas, identify the algebraic sign of the work associated with a right-going process and a left-going process.</a:t>
            </a:r>
          </a:p>
          <a:p>
            <a:pPr marL="388806" indent="-293764">
              <a:spcAft>
                <a:spcPts val="800"/>
              </a:spcAft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18.24 </a:t>
            </a:r>
            <a:r>
              <a:rPr lang="en-US" sz="2200" dirty="0" smtClean="0"/>
              <a:t>Apply the first law of thermodynamics to relate the change in the internal energy </a:t>
            </a:r>
            <a:r>
              <a:rPr lang="en-US" sz="2200" i="1" dirty="0" err="1" smtClean="0"/>
              <a:t>ΔE</a:t>
            </a:r>
            <a:r>
              <a:rPr lang="en-US" sz="2200" i="1" baseline="-25000" dirty="0" err="1" smtClean="0"/>
              <a:t>int</a:t>
            </a:r>
            <a:r>
              <a:rPr lang="en-US" sz="2200" dirty="0" smtClean="0"/>
              <a:t> of a gas, the energy </a:t>
            </a:r>
            <a:r>
              <a:rPr lang="en-US" sz="2200" i="1" dirty="0" smtClean="0"/>
              <a:t>Q </a:t>
            </a:r>
            <a:r>
              <a:rPr lang="en-US" sz="2200" dirty="0" smtClean="0"/>
              <a:t>transferred as heat to or from the gas, and the work </a:t>
            </a:r>
            <a:r>
              <a:rPr lang="en-US" sz="2200" i="1" dirty="0" smtClean="0"/>
              <a:t>W </a:t>
            </a:r>
            <a:r>
              <a:rPr lang="en-US" sz="2200" dirty="0" smtClean="0"/>
              <a:t>done on or by the gas.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First Law of Thermodynamics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67351" y="1908201"/>
            <a:ext cx="4372295" cy="4576537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18.25 </a:t>
            </a:r>
            <a:r>
              <a:rPr lang="en-US" sz="2200" dirty="0" smtClean="0"/>
              <a:t>Identify the algebraic sign of a heat transfer </a:t>
            </a:r>
            <a:r>
              <a:rPr lang="en-US" sz="2200" i="1" dirty="0" smtClean="0"/>
              <a:t>Q </a:t>
            </a:r>
            <a:r>
              <a:rPr lang="en-US" sz="2200" dirty="0" smtClean="0"/>
              <a:t>that is associated with a transfer to a gas and a transfer from the gas.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18.26 </a:t>
            </a:r>
            <a:r>
              <a:rPr lang="en-US" sz="2200" dirty="0" smtClean="0"/>
              <a:t>Identify that the internal energy </a:t>
            </a:r>
            <a:r>
              <a:rPr lang="en-US" sz="2200" i="1" dirty="0" err="1" smtClean="0"/>
              <a:t>ΔE</a:t>
            </a:r>
            <a:r>
              <a:rPr lang="en-US" sz="2200" i="1" baseline="-25000" dirty="0" err="1" smtClean="0"/>
              <a:t>int</a:t>
            </a:r>
            <a:r>
              <a:rPr lang="en-US" sz="2200" dirty="0" smtClean="0"/>
              <a:t> of a gas tends to increase if the heat transfer is to the gas, and it tends to decrease if the gas does work on its environment.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18.27 </a:t>
            </a:r>
            <a:r>
              <a:rPr lang="en-US" sz="2200" dirty="0" smtClean="0"/>
              <a:t>Identify that in an adiabatic process with a gas, there is no heat transfer </a:t>
            </a:r>
            <a:r>
              <a:rPr lang="en-US" sz="2200" i="1" dirty="0" smtClean="0"/>
              <a:t>Q </a:t>
            </a:r>
            <a:r>
              <a:rPr lang="en-US" sz="2200" dirty="0" smtClean="0"/>
              <a:t>with the environment.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39646" y="1997337"/>
            <a:ext cx="4404354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18.28</a:t>
            </a:r>
            <a:r>
              <a:rPr lang="en-US" sz="2200" dirty="0" smtClean="0"/>
              <a:t> Identify that in a constant-volume process with a gas, there is no work W done by the gas.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18.29</a:t>
            </a:r>
            <a:r>
              <a:rPr lang="en-US" sz="2200" dirty="0" smtClean="0"/>
              <a:t> Identify that in a cyclical process with a gas, there is no net change in the internal energy  </a:t>
            </a:r>
            <a:r>
              <a:rPr lang="en-US" sz="2200" i="1" dirty="0" err="1" smtClean="0"/>
              <a:t>ΔE</a:t>
            </a:r>
            <a:r>
              <a:rPr lang="en-US" sz="2200" i="1" baseline="-25000" dirty="0" err="1" smtClean="0"/>
              <a:t>int</a:t>
            </a:r>
            <a:r>
              <a:rPr lang="en-US" sz="2200" dirty="0" smtClean="0"/>
              <a:t>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18.30</a:t>
            </a:r>
            <a:r>
              <a:rPr lang="en-US" sz="2200" dirty="0" smtClean="0"/>
              <a:t> Identify that in a free expansion with a gas, the heat transfer</a:t>
            </a:r>
            <a:r>
              <a:rPr lang="en-US" sz="2200" i="1" dirty="0" smtClean="0"/>
              <a:t> Q</a:t>
            </a:r>
            <a:r>
              <a:rPr lang="en-US" sz="2200" dirty="0" smtClean="0"/>
              <a:t>, work done </a:t>
            </a:r>
            <a:r>
              <a:rPr lang="en-US" sz="2200" i="1" dirty="0" smtClean="0"/>
              <a:t>W</a:t>
            </a:r>
            <a:r>
              <a:rPr lang="en-US" sz="2200" dirty="0" smtClean="0"/>
              <a:t>, and change in internal energy  </a:t>
            </a:r>
            <a:r>
              <a:rPr lang="en-US" sz="2200" i="1" dirty="0" err="1" smtClean="0"/>
              <a:t>ΔE</a:t>
            </a:r>
            <a:r>
              <a:rPr lang="en-US" sz="2200" i="1" baseline="-25000" dirty="0" err="1" smtClean="0"/>
              <a:t>int</a:t>
            </a:r>
            <a:r>
              <a:rPr lang="en-US" sz="2200" dirty="0" smtClean="0"/>
              <a:t> are each zero.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</a:t>
            </a:r>
            <a:r>
              <a:rPr lang="en-US" sz="2900" b="1" dirty="0" smtClean="0">
                <a:solidFill>
                  <a:srgbClr val="34566E"/>
                </a:solidFill>
              </a:rPr>
              <a:t>Objectives (Continued)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First Law of Thermodynamics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479" y="2075785"/>
            <a:ext cx="50694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 gas may exchange energy with its surroundings through work. The amount of work W done by a gas as it expands or contracts </a:t>
            </a:r>
            <a:r>
              <a:rPr lang="en-US" sz="2200" dirty="0" smtClean="0"/>
              <a:t>from an initial volume </a:t>
            </a:r>
            <a:r>
              <a:rPr lang="en-US" sz="2200" i="1" dirty="0" smtClean="0"/>
              <a:t>V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 to a final volume </a:t>
            </a:r>
            <a:r>
              <a:rPr lang="en-US" sz="2200" i="1" dirty="0" err="1" smtClean="0"/>
              <a:t>V</a:t>
            </a:r>
            <a:r>
              <a:rPr lang="en-US" sz="2200" i="1" baseline="-25000" dirty="0" err="1" smtClean="0"/>
              <a:t>f</a:t>
            </a:r>
            <a:r>
              <a:rPr lang="en-US" sz="2200" dirty="0" smtClean="0"/>
              <a:t> is given by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39" y="4199443"/>
            <a:ext cx="3060700" cy="698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8762" y="5013970"/>
            <a:ext cx="5047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integration is necessary because the pressure </a:t>
            </a:r>
            <a:r>
              <a:rPr lang="en-US" sz="2200" i="1" dirty="0" err="1"/>
              <a:t>p</a:t>
            </a:r>
            <a:r>
              <a:rPr lang="en-US" sz="2200" dirty="0"/>
              <a:t> may </a:t>
            </a:r>
            <a:r>
              <a:rPr lang="en-US" sz="2200" dirty="0" smtClean="0"/>
              <a:t>vary during </a:t>
            </a:r>
            <a:r>
              <a:rPr lang="en-US" sz="2200" dirty="0"/>
              <a:t>the volume change.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4720" y="1394671"/>
            <a:ext cx="4613761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Heat and Work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289" y="1741726"/>
            <a:ext cx="3302931" cy="39730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38048" y="5754232"/>
            <a:ext cx="3049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gas confined to a cylinder </a:t>
            </a:r>
            <a:r>
              <a:rPr lang="en-US" dirty="0"/>
              <a:t>with a movable piston.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</a:t>
            </a:r>
            <a:r>
              <a:rPr lang="en-US" sz="2700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Temperature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6480" y="1908201"/>
            <a:ext cx="4014720" cy="4222523"/>
          </a:xfrm>
        </p:spPr>
        <p:txBody>
          <a:bodyPr tIns="19267">
            <a:norm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18.01 </a:t>
            </a:r>
            <a:r>
              <a:rPr lang="en-US" sz="2200" dirty="0" smtClean="0"/>
              <a:t>Identify the lowest temperature as 0 on the Kelvin scale (absolute zero).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18.02 </a:t>
            </a:r>
            <a:r>
              <a:rPr lang="en-US" sz="2200" dirty="0" smtClean="0"/>
              <a:t>Explain the </a:t>
            </a:r>
            <a:r>
              <a:rPr lang="en-US" sz="2200" dirty="0" err="1" smtClean="0"/>
              <a:t>zeroth</a:t>
            </a:r>
            <a:r>
              <a:rPr lang="en-US" sz="2200" dirty="0" smtClean="0"/>
              <a:t> law of thermodynamics. 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18.03 </a:t>
            </a:r>
            <a:r>
              <a:rPr lang="en-US" sz="2200" dirty="0" smtClean="0"/>
              <a:t>Explain the conditions for the triple-point temperature.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908201"/>
            <a:ext cx="4036320" cy="4222523"/>
          </a:xfrm>
        </p:spPr>
        <p:txBody>
          <a:bodyPr tIns="19267">
            <a:normAutofit/>
          </a:bodyPr>
          <a:lstStyle/>
          <a:p>
            <a:pPr marL="388806" indent="-29376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18.04 </a:t>
            </a:r>
            <a:r>
              <a:rPr lang="en-US" sz="2200" dirty="0" smtClean="0"/>
              <a:t>Explain the conditions for measuring a temperature with a constant-volume gas thermometer.</a:t>
            </a:r>
          </a:p>
          <a:p>
            <a:pPr marL="388806" indent="-29376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18.05 </a:t>
            </a:r>
            <a:r>
              <a:rPr lang="en-US" sz="2200" dirty="0" smtClean="0"/>
              <a:t>For a constant-volume gas thermometer, relate the pressure and temperature of the gas in some given state to the pressure and temperature at the triple point.</a:t>
            </a:r>
            <a:endParaRPr lang="en-US" sz="2200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First Law of Thermodynamics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0" y="2124259"/>
            <a:ext cx="5593535" cy="4084429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14720" y="1394671"/>
            <a:ext cx="4613761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Heat and Work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10" y="1821099"/>
            <a:ext cx="3166110" cy="38085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38048" y="5754232"/>
            <a:ext cx="3049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gas confined to a cylinder </a:t>
            </a:r>
            <a:r>
              <a:rPr lang="en-US" dirty="0"/>
              <a:t>with a movable piston.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First Law of Thermodynamics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481" y="2163323"/>
            <a:ext cx="8228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principle of conservation of energy for a </a:t>
            </a:r>
            <a:r>
              <a:rPr lang="en-US" sz="2200" dirty="0" smtClean="0"/>
              <a:t>thermodynamic </a:t>
            </a:r>
            <a:r>
              <a:rPr lang="en-US" sz="2200" dirty="0"/>
              <a:t>process is expressed in the first law of </a:t>
            </a:r>
            <a:r>
              <a:rPr lang="en-US" sz="2200" dirty="0" smtClean="0"/>
              <a:t>thermodynamics</a:t>
            </a:r>
            <a:r>
              <a:rPr lang="en-US" sz="2200" dirty="0"/>
              <a:t>, which may assume either of the </a:t>
            </a:r>
            <a:r>
              <a:rPr lang="en-US" sz="2200" dirty="0" smtClean="0"/>
              <a:t>forms: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315887"/>
            <a:ext cx="42291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4511957"/>
            <a:ext cx="4229100" cy="368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6481" y="3678831"/>
            <a:ext cx="8228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Or, if </a:t>
            </a:r>
            <a:r>
              <a:rPr lang="en-US" sz="2200" dirty="0"/>
              <a:t>the thermodynamic </a:t>
            </a:r>
            <a:r>
              <a:rPr lang="en-US" sz="2200" dirty="0" smtClean="0"/>
              <a:t>system undergoes </a:t>
            </a:r>
            <a:r>
              <a:rPr lang="en-US" sz="2200" dirty="0"/>
              <a:t>only a differential change, we can write the first law </a:t>
            </a:r>
            <a:r>
              <a:rPr lang="en-US" sz="2200" dirty="0" smtClean="0"/>
              <a:t>as: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" y="5048780"/>
            <a:ext cx="8595360" cy="118872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4720" y="1394671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The First Law of Thermodynamics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18-5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First Law of Thermodynamics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6" y="1999660"/>
            <a:ext cx="7944688" cy="3619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18-6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Heat Transfer Mechanisms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67351" y="1908201"/>
            <a:ext cx="4372295" cy="48735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18.31</a:t>
            </a:r>
            <a:r>
              <a:rPr lang="en-US" sz="2200" dirty="0" smtClean="0"/>
              <a:t> For thermal conduction through a layer, apply the relationship between the energy-transfer rate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cond</a:t>
            </a:r>
            <a:r>
              <a:rPr lang="en-US" sz="2200" dirty="0" smtClean="0"/>
              <a:t> and the layer’s area </a:t>
            </a:r>
            <a:r>
              <a:rPr lang="en-US" sz="2200" i="1" dirty="0" smtClean="0"/>
              <a:t>A</a:t>
            </a:r>
            <a:r>
              <a:rPr lang="en-US" sz="2200" dirty="0" smtClean="0"/>
              <a:t>, thermal conductivity </a:t>
            </a:r>
            <a:r>
              <a:rPr lang="en-US" sz="2200" i="1" dirty="0" err="1" smtClean="0"/>
              <a:t>k</a:t>
            </a:r>
            <a:r>
              <a:rPr lang="en-US" sz="2200" dirty="0" smtClean="0"/>
              <a:t>, thickness </a:t>
            </a:r>
            <a:r>
              <a:rPr lang="en-US" sz="2200" i="1" dirty="0" smtClean="0"/>
              <a:t>L</a:t>
            </a:r>
            <a:r>
              <a:rPr lang="en-US" sz="2200" dirty="0" smtClean="0"/>
              <a:t>, and temperature difference </a:t>
            </a:r>
            <a:r>
              <a:rPr lang="en-US" sz="2200" i="1" dirty="0" smtClean="0"/>
              <a:t>ΔT</a:t>
            </a:r>
            <a:r>
              <a:rPr lang="en-US" sz="2200" dirty="0" smtClean="0"/>
              <a:t> (between its two sides).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18.32</a:t>
            </a:r>
            <a:r>
              <a:rPr lang="en-US" sz="2200" dirty="0" smtClean="0"/>
              <a:t> For a composite slab (two or more layers) that has reached the steady state in which temperatures are no longer changing, identify that (by the conservation of energy)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39646" y="1919087"/>
            <a:ext cx="4284611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dirty="0" smtClean="0"/>
              <a:t>	the </a:t>
            </a:r>
            <a:r>
              <a:rPr lang="en-US" sz="2200" dirty="0"/>
              <a:t>rates of thermal conduction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cond</a:t>
            </a:r>
            <a:r>
              <a:rPr lang="en-US" sz="2200" dirty="0"/>
              <a:t> through the layers must be equal.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18.33</a:t>
            </a:r>
            <a:r>
              <a:rPr lang="en-US" sz="2200" dirty="0" smtClean="0"/>
              <a:t> For thermal conduction through a layer, apply the relationship between thermal resistance </a:t>
            </a:r>
            <a:r>
              <a:rPr lang="en-US" sz="2200" i="1" dirty="0" smtClean="0"/>
              <a:t>R</a:t>
            </a:r>
            <a:r>
              <a:rPr lang="en-US" sz="2200" dirty="0" smtClean="0"/>
              <a:t>, thickness </a:t>
            </a:r>
            <a:r>
              <a:rPr lang="en-US" sz="2200" i="1" dirty="0" smtClean="0"/>
              <a:t>L</a:t>
            </a:r>
            <a:r>
              <a:rPr lang="en-US" sz="2200" dirty="0" smtClean="0"/>
              <a:t>, and thermal conductivity </a:t>
            </a:r>
            <a:r>
              <a:rPr lang="en-US" sz="2200" i="1" dirty="0" smtClean="0"/>
              <a:t>k</a:t>
            </a:r>
            <a:r>
              <a:rPr lang="en-US" sz="2200" dirty="0" smtClean="0"/>
              <a:t>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18.34</a:t>
            </a:r>
            <a:r>
              <a:rPr lang="en-US" sz="2200" dirty="0" smtClean="0"/>
              <a:t> Identify that thermal energy can be transferred by convection, in which a warmer fluid (gas or liquid) tends to rise in a cooler fluid.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18-6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Heat Transfer Mechanisms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67351" y="1908201"/>
            <a:ext cx="4372295" cy="4576537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18.35</a:t>
            </a:r>
            <a:r>
              <a:rPr lang="en-US" sz="2200" dirty="0" smtClean="0"/>
              <a:t> In the </a:t>
            </a:r>
            <a:r>
              <a:rPr lang="en-US" sz="2200" i="1" dirty="0" smtClean="0"/>
              <a:t>emission</a:t>
            </a:r>
            <a:r>
              <a:rPr lang="en-US" sz="2200" dirty="0" smtClean="0"/>
              <a:t> of thermal radiation by an object, apply the relationship between the energy-transfer rate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rad</a:t>
            </a:r>
            <a:r>
              <a:rPr lang="en-US" sz="2200" dirty="0" smtClean="0"/>
              <a:t> and the object’s surface area </a:t>
            </a:r>
            <a:r>
              <a:rPr lang="en-US" sz="2200" i="1" dirty="0" smtClean="0"/>
              <a:t>A</a:t>
            </a:r>
            <a:r>
              <a:rPr lang="en-US" sz="2200" dirty="0" smtClean="0"/>
              <a:t>, emissivity </a:t>
            </a:r>
            <a:r>
              <a:rPr lang="en-US" sz="2200" dirty="0" smtClean="0">
                <a:sym typeface="Symbol"/>
              </a:rPr>
              <a:t>, </a:t>
            </a:r>
            <a:r>
              <a:rPr lang="en-US" sz="2200" dirty="0" smtClean="0"/>
              <a:t>and </a:t>
            </a:r>
            <a:r>
              <a:rPr lang="en-US" sz="2200" i="1" dirty="0" smtClean="0"/>
              <a:t>surface</a:t>
            </a:r>
            <a:r>
              <a:rPr lang="en-US" sz="2200" dirty="0" smtClean="0"/>
              <a:t> temperature </a:t>
            </a:r>
            <a:r>
              <a:rPr lang="en-US" sz="2200" i="1" dirty="0" smtClean="0"/>
              <a:t>T </a:t>
            </a:r>
            <a:r>
              <a:rPr lang="en-US" sz="2200" dirty="0" smtClean="0"/>
              <a:t>(in kelvins).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18.36</a:t>
            </a:r>
            <a:r>
              <a:rPr lang="en-US" sz="2200" dirty="0" smtClean="0"/>
              <a:t> In the </a:t>
            </a:r>
            <a:r>
              <a:rPr lang="en-US" sz="2200" i="1" dirty="0" smtClean="0"/>
              <a:t>absorption</a:t>
            </a:r>
            <a:r>
              <a:rPr lang="en-US" sz="2200" dirty="0" smtClean="0"/>
              <a:t> of thermal radiation by an object, apply the relationship between the energy-transfer rate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abs</a:t>
            </a:r>
            <a:r>
              <a:rPr lang="en-US" sz="2200" dirty="0" smtClean="0"/>
              <a:t> and the object’s surface area </a:t>
            </a:r>
            <a:r>
              <a:rPr lang="en-US" sz="2200" i="1" dirty="0" smtClean="0"/>
              <a:t>A </a:t>
            </a:r>
            <a:r>
              <a:rPr lang="en-US" sz="2200" dirty="0" smtClean="0"/>
              <a:t>and emissivity </a:t>
            </a:r>
            <a:r>
              <a:rPr lang="en-US" sz="2200" dirty="0" smtClean="0">
                <a:sym typeface="Symbol"/>
              </a:rPr>
              <a:t></a:t>
            </a:r>
            <a:r>
              <a:rPr lang="en-US" sz="2200" dirty="0" smtClean="0"/>
              <a:t>, and the </a:t>
            </a:r>
            <a:r>
              <a:rPr lang="en-US" sz="2200" i="1" dirty="0" smtClean="0"/>
              <a:t>environmental </a:t>
            </a:r>
            <a:r>
              <a:rPr lang="en-US" sz="2200" dirty="0" smtClean="0"/>
              <a:t>temperature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39646" y="1908201"/>
            <a:ext cx="4404354" cy="4949799"/>
          </a:xfrm>
        </p:spPr>
        <p:txBody>
          <a:bodyPr tIns="19267">
            <a:no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i="1" dirty="0" smtClean="0"/>
              <a:t>T </a:t>
            </a:r>
            <a:r>
              <a:rPr lang="en-US" sz="2200" dirty="0"/>
              <a:t>(in kelvins).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endParaRPr lang="en-US" sz="2200" b="1" dirty="0" smtClean="0"/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18.37 </a:t>
            </a:r>
            <a:r>
              <a:rPr lang="en-US" sz="2200" dirty="0" smtClean="0"/>
              <a:t>Calculate the net energy transfer rate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net</a:t>
            </a:r>
            <a:r>
              <a:rPr lang="en-US" sz="2200" dirty="0" smtClean="0"/>
              <a:t> of an object emitting radiation to its environment and absorbing radiation from that environment.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</a:t>
            </a:r>
            <a:r>
              <a:rPr lang="en-US" sz="2900" b="1" dirty="0" smtClean="0">
                <a:solidFill>
                  <a:srgbClr val="34566E"/>
                </a:solidFill>
              </a:rPr>
              <a:t>Objectives (Continued)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18-6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Heat Transfer Mechanisms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480" y="1951672"/>
            <a:ext cx="51808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rate</a:t>
            </a:r>
            <a:r>
              <a:rPr lang="en-US" sz="2200" dirty="0" smtClean="0"/>
              <a:t>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cond</a:t>
            </a:r>
            <a:r>
              <a:rPr lang="en-US" sz="2200" dirty="0" smtClean="0"/>
              <a:t> at </a:t>
            </a:r>
            <a:r>
              <a:rPr lang="en-US" sz="2200" dirty="0"/>
              <a:t>which energy is conducted through a slab for which one face is maintained at the higher temperature </a:t>
            </a:r>
            <a:r>
              <a:rPr lang="en-US" sz="2200" i="1" dirty="0"/>
              <a:t>T</a:t>
            </a:r>
            <a:r>
              <a:rPr lang="en-US" sz="2200" i="1" baseline="-25000" dirty="0"/>
              <a:t>H</a:t>
            </a:r>
            <a:r>
              <a:rPr lang="en-US" sz="2200" dirty="0"/>
              <a:t> and the other face is maintained at the lower temperature </a:t>
            </a:r>
            <a:r>
              <a:rPr lang="en-US" sz="2200" i="1" dirty="0"/>
              <a:t>T</a:t>
            </a:r>
            <a:r>
              <a:rPr lang="en-US" sz="2200" i="1" baseline="-25000" dirty="0"/>
              <a:t>C</a:t>
            </a:r>
            <a:r>
              <a:rPr lang="en-US" sz="2200" dirty="0"/>
              <a:t> is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Thermal Conduction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85" y="4030762"/>
            <a:ext cx="3759200" cy="673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6480" y="4748430"/>
            <a:ext cx="51808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Here each face of the slab has area A, the length of the slab (the distance between the faces) is L, and </a:t>
            </a:r>
            <a:r>
              <a:rPr lang="en-US" sz="2200" dirty="0" err="1"/>
              <a:t>k</a:t>
            </a:r>
            <a:r>
              <a:rPr lang="en-US" sz="2200" dirty="0"/>
              <a:t> is the thermal conductivity of the material.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252" y="1358009"/>
            <a:ext cx="2514728" cy="34163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7361" y="4790529"/>
            <a:ext cx="350663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Energy is transferred as heat from a reservoir </a:t>
            </a:r>
            <a:r>
              <a:rPr lang="en-US" dirty="0" smtClean="0"/>
              <a:t>at temperature </a:t>
            </a:r>
            <a:r>
              <a:rPr lang="en-US" i="1" dirty="0"/>
              <a:t>T</a:t>
            </a:r>
            <a:r>
              <a:rPr lang="en-US" i="1" baseline="-25000" dirty="0"/>
              <a:t>H</a:t>
            </a:r>
            <a:r>
              <a:rPr lang="en-US" dirty="0"/>
              <a:t> to a cooler reservoir at temperature </a:t>
            </a:r>
            <a:r>
              <a:rPr lang="en-US" i="1" dirty="0"/>
              <a:t>T</a:t>
            </a:r>
            <a:r>
              <a:rPr lang="en-US" i="1" baseline="-25000" dirty="0"/>
              <a:t>C</a:t>
            </a:r>
            <a:r>
              <a:rPr lang="en-US" dirty="0"/>
              <a:t> through a conducting slab of thickness </a:t>
            </a:r>
            <a:r>
              <a:rPr lang="en-US" i="1" dirty="0"/>
              <a:t>L</a:t>
            </a:r>
            <a:r>
              <a:rPr lang="en-US" dirty="0"/>
              <a:t> and thermal conductivity </a:t>
            </a:r>
            <a:r>
              <a:rPr lang="en-US" i="1" dirty="0" err="1"/>
              <a:t>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18-6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Heat Transfer Mechanisms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480" y="1973956"/>
            <a:ext cx="8228161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SzPct val="150000"/>
              <a:buFont typeface="Arial"/>
              <a:buChar char="•"/>
            </a:pPr>
            <a:r>
              <a:rPr lang="en-US" sz="2200" dirty="0"/>
              <a:t>Convection occurs when temperature differences cause an energy transfer by motion within a </a:t>
            </a:r>
            <a:r>
              <a:rPr lang="en-US" sz="2200" dirty="0" smtClean="0"/>
              <a:t>fluid.</a:t>
            </a:r>
          </a:p>
          <a:p>
            <a:pPr marL="274320" indent="-274320">
              <a:buSzPct val="150000"/>
              <a:buFont typeface="Arial"/>
              <a:buChar char="•"/>
            </a:pPr>
            <a:endParaRPr lang="en-US" sz="2200" dirty="0" smtClean="0"/>
          </a:p>
          <a:p>
            <a:pPr marL="274320" indent="-274320">
              <a:buSzPct val="150000"/>
              <a:buFont typeface="Arial"/>
              <a:buChar char="•"/>
            </a:pPr>
            <a:r>
              <a:rPr lang="en-US" sz="2200" dirty="0"/>
              <a:t>When you look at the flame of a candle or a match, you are watching thermal energy being transported upward by convection</a:t>
            </a:r>
            <a:r>
              <a:rPr lang="en-US" sz="2200" dirty="0" smtClean="0"/>
              <a:t>.</a:t>
            </a:r>
          </a:p>
          <a:p>
            <a:pPr marL="274320" indent="-274320">
              <a:buSzPct val="150000"/>
              <a:buFont typeface="Arial"/>
              <a:buChar char="•"/>
            </a:pPr>
            <a:endParaRPr lang="en-US" sz="2200" dirty="0" smtClean="0"/>
          </a:p>
          <a:p>
            <a:pPr marL="274320" indent="-274320">
              <a:buSzPct val="150000"/>
              <a:buFont typeface="Arial"/>
              <a:buChar char="•"/>
            </a:pPr>
            <a:r>
              <a:rPr lang="en-US" sz="2200" dirty="0"/>
              <a:t>Convection is part of many natural processes. Atmospheric convection plays a fundamental role in determining global climate patterns and daily weather </a:t>
            </a:r>
            <a:r>
              <a:rPr lang="en-US" sz="2200" dirty="0" err="1"/>
              <a:t>vari</a:t>
            </a:r>
            <a:r>
              <a:rPr lang="en-US" sz="2200" dirty="0"/>
              <a:t>- </a:t>
            </a:r>
            <a:r>
              <a:rPr lang="en-US" sz="2200" dirty="0" err="1"/>
              <a:t>ations</a:t>
            </a:r>
            <a:r>
              <a:rPr lang="en-US" sz="2200" dirty="0"/>
              <a:t>. Glider pilots and birds alike seek rising thermals (convection currents of warm air) that keep them aloft. Huge energy transfers take place within the oceans by the same process.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Convection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18-6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Heat Transfer Mechanisms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480" y="1951672"/>
            <a:ext cx="5306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Radiation is an energy transfer via the emission of </a:t>
            </a:r>
            <a:r>
              <a:rPr lang="en-US" sz="2200" dirty="0" smtClean="0"/>
              <a:t>electromagnetic </a:t>
            </a:r>
            <a:r>
              <a:rPr lang="en-US" sz="2200" dirty="0"/>
              <a:t>energy. The rate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rad</a:t>
            </a:r>
            <a:r>
              <a:rPr lang="en-US" sz="2200" dirty="0"/>
              <a:t> at which an object emits energy via thermal radiation is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Thermal Radiation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241" y="4111346"/>
            <a:ext cx="87057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Here</a:t>
            </a:r>
            <a:r>
              <a:rPr lang="en-US" sz="2200" dirty="0" smtClean="0"/>
              <a:t> </a:t>
            </a:r>
            <a:r>
              <a:rPr lang="en-US" sz="2200" i="1" dirty="0" err="1" smtClean="0"/>
              <a:t>σ</a:t>
            </a:r>
            <a:r>
              <a:rPr lang="en-US" sz="2200" i="1" dirty="0" smtClean="0"/>
              <a:t> (</a:t>
            </a:r>
            <a:r>
              <a:rPr lang="en-US" sz="2200" dirty="0" smtClean="0"/>
              <a:t>= 5.6704×10</a:t>
            </a:r>
            <a:r>
              <a:rPr lang="en-US" sz="2200" baseline="30000" dirty="0" smtClean="0"/>
              <a:t>-8</a:t>
            </a:r>
            <a:r>
              <a:rPr lang="en-US" sz="2200" dirty="0" smtClean="0"/>
              <a:t> </a:t>
            </a:r>
            <a:r>
              <a:rPr lang="en-US" sz="2200" dirty="0"/>
              <a:t>W/</a:t>
            </a:r>
            <a:r>
              <a:rPr lang="en-US" sz="2200" dirty="0" smtClean="0"/>
              <a:t>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.K</a:t>
            </a:r>
            <a:r>
              <a:rPr lang="en-US" sz="2200" baseline="30000" dirty="0" smtClean="0"/>
              <a:t>4</a:t>
            </a:r>
            <a:r>
              <a:rPr lang="en-US" sz="2200" dirty="0"/>
              <a:t>) is the Stefan– Boltzmann constant,</a:t>
            </a:r>
            <a:r>
              <a:rPr lang="en-US" sz="2200" dirty="0" smtClean="0"/>
              <a:t> </a:t>
            </a:r>
            <a:r>
              <a:rPr lang="en-US" sz="2200" i="1" dirty="0" err="1" smtClean="0"/>
              <a:t>ε</a:t>
            </a:r>
            <a:r>
              <a:rPr lang="en-US" sz="2200" dirty="0" smtClean="0"/>
              <a:t> </a:t>
            </a:r>
            <a:r>
              <a:rPr lang="en-US" sz="2200" dirty="0"/>
              <a:t>is the emissivity of the object’s </a:t>
            </a:r>
            <a:r>
              <a:rPr lang="en-US" sz="2200" dirty="0" smtClean="0"/>
              <a:t>surface</a:t>
            </a:r>
            <a:r>
              <a:rPr lang="en-US" sz="2200" dirty="0"/>
              <a:t>, </a:t>
            </a:r>
            <a:r>
              <a:rPr lang="en-US" sz="2200" i="1" dirty="0"/>
              <a:t>A</a:t>
            </a:r>
            <a:r>
              <a:rPr lang="en-US" sz="2200" dirty="0"/>
              <a:t> is its surface area, and </a:t>
            </a:r>
            <a:r>
              <a:rPr lang="en-US" sz="2200" i="1" dirty="0"/>
              <a:t>T </a:t>
            </a:r>
            <a:r>
              <a:rPr lang="en-US" sz="2200" dirty="0"/>
              <a:t>is its surface temperature (in </a:t>
            </a:r>
            <a:r>
              <a:rPr lang="en-US" sz="2200" dirty="0" err="1"/>
              <a:t>kelvins</a:t>
            </a:r>
            <a:r>
              <a:rPr lang="en-US" sz="2200" dirty="0"/>
              <a:t>). The rate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abs</a:t>
            </a:r>
            <a:r>
              <a:rPr lang="en-US" sz="2200" dirty="0"/>
              <a:t> at which an object absorbs energy via thermal radiation from its environment, which is at </a:t>
            </a:r>
            <a:r>
              <a:rPr lang="en-US" sz="2200" dirty="0" smtClean="0"/>
              <a:t>the </a:t>
            </a:r>
            <a:r>
              <a:rPr lang="en-US" sz="2200" dirty="0"/>
              <a:t>uniform temperature </a:t>
            </a:r>
            <a:r>
              <a:rPr lang="en-US" sz="2200" i="1" dirty="0" err="1"/>
              <a:t>T</a:t>
            </a:r>
            <a:r>
              <a:rPr lang="en-US" sz="2200" i="1" baseline="-25000" dirty="0" err="1"/>
              <a:t>env</a:t>
            </a:r>
            <a:r>
              <a:rPr lang="en-US" sz="2200" dirty="0"/>
              <a:t> (in </a:t>
            </a:r>
            <a:r>
              <a:rPr lang="en-US" sz="2200" dirty="0" err="1"/>
              <a:t>kelvins</a:t>
            </a:r>
            <a:r>
              <a:rPr lang="en-US" sz="2200" dirty="0"/>
              <a:t>), </a:t>
            </a:r>
            <a:r>
              <a:rPr lang="en-US" sz="2200" dirty="0" smtClean="0"/>
              <a:t>is</a:t>
            </a:r>
            <a:endParaRPr lang="en-US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44" y="3388072"/>
            <a:ext cx="25654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66" y="1533407"/>
            <a:ext cx="3041982" cy="250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43" y="6037551"/>
            <a:ext cx="2707767" cy="43167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Summary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481" y="1544496"/>
            <a:ext cx="40383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Temperature and Thermometer </a:t>
            </a:r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SI base quantity related to our sense of hot and cold. </a:t>
            </a:r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It is measured using thermometer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6481" y="3106159"/>
            <a:ext cx="40383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Zeroth Law of Thermodynamics</a:t>
            </a:r>
          </a:p>
          <a:p>
            <a:pPr marL="182880" indent="-182880">
              <a:buFont typeface="Arial"/>
              <a:buChar char="•"/>
            </a:pPr>
            <a:r>
              <a:rPr lang="en-US" dirty="0"/>
              <a:t>If bodies A and B are each in thermal equilibrium with a third body C (the thermometer), then A and B are in thermal equilibrium with each other.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6481" y="4947248"/>
            <a:ext cx="4038354" cy="1673371"/>
            <a:chOff x="456481" y="5008981"/>
            <a:chExt cx="4038354" cy="1673371"/>
          </a:xfrm>
        </p:grpSpPr>
        <p:sp>
          <p:nvSpPr>
            <p:cNvPr id="13" name="Rectangle 12"/>
            <p:cNvSpPr/>
            <p:nvPr/>
          </p:nvSpPr>
          <p:spPr>
            <a:xfrm>
              <a:off x="456481" y="5008981"/>
              <a:ext cx="4038354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The Kelvin Temperature Scale</a:t>
              </a:r>
            </a:p>
            <a:p>
              <a:pPr marL="182880" indent="-182880">
                <a:buFont typeface="Arial"/>
                <a:buChar char="•"/>
              </a:pPr>
              <a:r>
                <a:rPr lang="en-US" dirty="0"/>
                <a:t>We define the temperature T as measured with a gas thermometer to be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457" y="6119869"/>
              <a:ext cx="2406904" cy="56248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19029" y="6191422"/>
              <a:ext cx="971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Eq. 18-6</a:t>
              </a:r>
              <a:endParaRPr lang="en-US" sz="16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398" y="2467824"/>
            <a:ext cx="1505712" cy="3566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647235" y="1544496"/>
            <a:ext cx="4038354" cy="2384511"/>
            <a:chOff x="4647235" y="1544496"/>
            <a:chExt cx="4038354" cy="2384511"/>
          </a:xfrm>
        </p:grpSpPr>
        <p:grpSp>
          <p:nvGrpSpPr>
            <p:cNvPr id="21" name="Group 20"/>
            <p:cNvGrpSpPr/>
            <p:nvPr/>
          </p:nvGrpSpPr>
          <p:grpSpPr>
            <a:xfrm>
              <a:off x="4647235" y="1544496"/>
              <a:ext cx="4038354" cy="2062103"/>
              <a:chOff x="456481" y="5008981"/>
              <a:chExt cx="4038354" cy="206210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56481" y="5008981"/>
                <a:ext cx="403835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Celsius and Fahrenheit Scale</a:t>
                </a:r>
              </a:p>
              <a:p>
                <a:pPr marL="182880" indent="-182880">
                  <a:buFont typeface="Arial"/>
                  <a:buChar char="•"/>
                </a:pPr>
                <a:r>
                  <a:rPr lang="en-US" dirty="0"/>
                  <a:t>The Celsius temperature scale is defined </a:t>
                </a:r>
                <a:r>
                  <a:rPr lang="en-US" dirty="0" smtClean="0"/>
                  <a:t>by</a:t>
                </a:r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r>
                  <a:rPr lang="en-US" dirty="0"/>
                  <a:t>The Fahrenheit temperature scale is defined by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33259" y="5932311"/>
                <a:ext cx="9715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Eq. 18-7</a:t>
                </a:r>
                <a:endParaRPr lang="en-US" sz="1600" b="1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2413" y="3575820"/>
              <a:ext cx="1412748" cy="35318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204869" y="3532514"/>
              <a:ext cx="971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Eq. 18-8</a:t>
              </a:r>
              <a:endParaRPr lang="en-US" sz="16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38661" y="3986560"/>
            <a:ext cx="4038354" cy="1887434"/>
            <a:chOff x="4647235" y="1544496"/>
            <a:chExt cx="4038354" cy="1887434"/>
          </a:xfrm>
        </p:grpSpPr>
        <p:grpSp>
          <p:nvGrpSpPr>
            <p:cNvPr id="30" name="Group 20"/>
            <p:cNvGrpSpPr/>
            <p:nvPr/>
          </p:nvGrpSpPr>
          <p:grpSpPr>
            <a:xfrm>
              <a:off x="4647235" y="1544496"/>
              <a:ext cx="4038354" cy="1508105"/>
              <a:chOff x="456481" y="5008981"/>
              <a:chExt cx="4038354" cy="150810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56481" y="5008981"/>
                <a:ext cx="4038354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Thermal Expansion</a:t>
                </a:r>
              </a:p>
              <a:p>
                <a:pPr marL="182880" indent="-182880">
                  <a:buFont typeface="Arial"/>
                  <a:buChar char="•"/>
                </a:pPr>
                <a:r>
                  <a:rPr lang="en-US" dirty="0" smtClean="0"/>
                  <a:t>Linear Expansion</a:t>
                </a:r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r>
                  <a:rPr lang="en-US" dirty="0" smtClean="0"/>
                  <a:t>Volume Expansion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76790" y="5663102"/>
                <a:ext cx="9715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Eq. 18-9</a:t>
                </a:r>
                <a:endParaRPr lang="en-US" sz="1600" b="1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276413" y="3093376"/>
              <a:ext cx="1085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Eq. 18-10</a:t>
              </a:r>
              <a:endParaRPr lang="en-US" sz="1600" b="1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398" y="4640679"/>
            <a:ext cx="1241552" cy="3830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950" y="5606278"/>
            <a:ext cx="1270000" cy="368300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Summary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481" y="1544496"/>
            <a:ext cx="403835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Heat Capacity and Specific Heat</a:t>
            </a:r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Heat Capacity:</a:t>
            </a:r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endParaRPr lang="en-US" dirty="0" smtClean="0"/>
          </a:p>
          <a:p>
            <a:pPr marL="182880" indent="-182880">
              <a:buFont typeface="Arial"/>
              <a:buChar char="•"/>
            </a:pPr>
            <a:r>
              <a:rPr lang="en-US" dirty="0" smtClean="0"/>
              <a:t>Specific Heat</a:t>
            </a:r>
          </a:p>
          <a:p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456481" y="4007253"/>
            <a:ext cx="4048202" cy="1520995"/>
            <a:chOff x="456481" y="5008981"/>
            <a:chExt cx="4048202" cy="1520995"/>
          </a:xfrm>
        </p:grpSpPr>
        <p:sp>
          <p:nvSpPr>
            <p:cNvPr id="13" name="Rectangle 12"/>
            <p:cNvSpPr/>
            <p:nvPr/>
          </p:nvSpPr>
          <p:spPr>
            <a:xfrm>
              <a:off x="456481" y="5008981"/>
              <a:ext cx="4038354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First Law of Thermodynamics</a:t>
              </a:r>
            </a:p>
            <a:p>
              <a:pPr marL="182880" indent="-182880">
                <a:buFont typeface="Arial"/>
                <a:buChar char="•"/>
              </a:pPr>
              <a:r>
                <a:rPr lang="en-US" dirty="0"/>
                <a:t>The principle of </a:t>
              </a:r>
              <a:r>
                <a:rPr lang="en-US" dirty="0" smtClean="0"/>
                <a:t>conservation </a:t>
              </a:r>
              <a:r>
                <a:rPr lang="en-US" dirty="0"/>
                <a:t>of energy for a thermodynamic process is expressed </a:t>
              </a:r>
              <a:r>
                <a:rPr lang="en-US" dirty="0" smtClean="0"/>
                <a:t>in: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19029" y="6191422"/>
              <a:ext cx="1085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Eq. 18-26</a:t>
              </a:r>
              <a:endParaRPr lang="en-US" sz="16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47235" y="1544496"/>
            <a:ext cx="4038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Application of First Law </a:t>
            </a:r>
          </a:p>
        </p:txBody>
      </p:sp>
      <p:grpSp>
        <p:nvGrpSpPr>
          <p:cNvPr id="5" name="Group 28"/>
          <p:cNvGrpSpPr/>
          <p:nvPr/>
        </p:nvGrpSpPr>
        <p:grpSpPr>
          <a:xfrm>
            <a:off x="4638661" y="3986560"/>
            <a:ext cx="4038354" cy="2369880"/>
            <a:chOff x="4647235" y="1544496"/>
            <a:chExt cx="4038354" cy="2369880"/>
          </a:xfrm>
        </p:grpSpPr>
        <p:grpSp>
          <p:nvGrpSpPr>
            <p:cNvPr id="6" name="Group 20"/>
            <p:cNvGrpSpPr/>
            <p:nvPr/>
          </p:nvGrpSpPr>
          <p:grpSpPr>
            <a:xfrm>
              <a:off x="4647235" y="1544496"/>
              <a:ext cx="4038354" cy="2369880"/>
              <a:chOff x="456481" y="5008981"/>
              <a:chExt cx="4038354" cy="23698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56481" y="5008981"/>
                <a:ext cx="4038354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Conduction, Convection, Radiation</a:t>
                </a:r>
              </a:p>
              <a:p>
                <a:pPr marL="182880" indent="-182880">
                  <a:buFont typeface="Arial"/>
                  <a:buChar char="•"/>
                </a:pPr>
                <a:r>
                  <a:rPr lang="en-US" dirty="0" smtClean="0"/>
                  <a:t>Conduction</a:t>
                </a:r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endParaRPr lang="en-US" dirty="0" smtClean="0"/>
              </a:p>
              <a:p>
                <a:pPr marL="182880" indent="-182880">
                  <a:buFont typeface="Arial"/>
                  <a:buChar char="•"/>
                </a:pPr>
                <a:r>
                  <a:rPr lang="en-US" dirty="0" smtClean="0"/>
                  <a:t>Radiation:</a:t>
                </a:r>
              </a:p>
              <a:p>
                <a:pPr marL="182880" indent="-182880">
                  <a:buFont typeface="Arial"/>
                  <a:buChar char="•"/>
                </a:pP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76790" y="6002974"/>
                <a:ext cx="10856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Eq. 18-32</a:t>
                </a:r>
                <a:endParaRPr lang="en-US" sz="1600" b="1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276413" y="3575822"/>
              <a:ext cx="1085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Eq. 18-39</a:t>
              </a:r>
              <a:endParaRPr lang="en-US" sz="1600" b="1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77" y="2543256"/>
            <a:ext cx="1399667" cy="41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19029" y="2557266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18-13</a:t>
            </a:r>
            <a:endParaRPr lang="en-US" sz="1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677" y="3385320"/>
            <a:ext cx="1558544" cy="3962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28341" y="3371522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18-14</a:t>
            </a:r>
            <a:endParaRPr lang="en-US" sz="16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21" y="5136378"/>
            <a:ext cx="2527300" cy="469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329" y="5695178"/>
            <a:ext cx="1790700" cy="279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46227" y="5646190"/>
            <a:ext cx="1085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Eq. 18-27</a:t>
            </a:r>
            <a:endParaRPr lang="en-US" sz="16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959" y="2033068"/>
            <a:ext cx="4670678" cy="19094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4284" y="4925571"/>
            <a:ext cx="2336800" cy="81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616" y="6006027"/>
            <a:ext cx="1165860" cy="375666"/>
          </a:xfrm>
          <a:prstGeom prst="rect">
            <a:avLst/>
          </a:prstGeom>
        </p:spPr>
      </p:pic>
      <p:sp>
        <p:nvSpPr>
          <p:cNvPr id="24" name="Footer Placeholder 2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280" y="1673791"/>
            <a:ext cx="2888720" cy="4711700"/>
          </a:xfrm>
          <a:prstGeom prst="rect">
            <a:avLst/>
          </a:prstGeom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</a:t>
            </a:r>
            <a:r>
              <a:rPr lang="en-US" sz="2700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Temperature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041" y="1428705"/>
            <a:ext cx="5772526" cy="52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/>
              <a:buChar char="•"/>
            </a:pPr>
            <a:r>
              <a:rPr lang="en-US" sz="2200" b="1" dirty="0" smtClean="0"/>
              <a:t>Thermodynamics </a:t>
            </a:r>
            <a:r>
              <a:rPr lang="en-US" sz="2200" dirty="0" smtClean="0"/>
              <a:t>is </a:t>
            </a:r>
            <a:r>
              <a:rPr lang="en-US" sz="2200" dirty="0"/>
              <a:t>the study and application of the thermal energy (often called the internal energy) of systems. One of the central concepts of thermodynamics is temperature.</a:t>
            </a:r>
            <a:r>
              <a:rPr lang="en-US" sz="2200" dirty="0" smtClean="0"/>
              <a:t> </a:t>
            </a:r>
          </a:p>
          <a:p>
            <a:pPr marL="274320" indent="-274320">
              <a:buFont typeface="Arial"/>
              <a:buChar char="•"/>
            </a:pPr>
            <a:r>
              <a:rPr lang="en-US" sz="2200" b="1" dirty="0"/>
              <a:t>Temperature </a:t>
            </a:r>
            <a:r>
              <a:rPr lang="en-US" sz="2200" dirty="0"/>
              <a:t>is an SI base quantity related to our sense of hot and cold. It is measured with a thermometer, which con- </a:t>
            </a:r>
            <a:r>
              <a:rPr lang="en-US" sz="2200" dirty="0" err="1"/>
              <a:t>tains</a:t>
            </a:r>
            <a:r>
              <a:rPr lang="en-US" sz="2200" dirty="0"/>
              <a:t> a working substance with a measurable property, such as length or pressure, that changes in a regular way as the substance becomes hotter or colder</a:t>
            </a:r>
            <a:r>
              <a:rPr lang="en-US" sz="2200" dirty="0" smtClean="0"/>
              <a:t>. </a:t>
            </a:r>
            <a:r>
              <a:rPr lang="en-US" sz="2200" dirty="0"/>
              <a:t>Physicists measure </a:t>
            </a:r>
            <a:r>
              <a:rPr lang="en-US" sz="2200" dirty="0" smtClean="0"/>
              <a:t>temperature </a:t>
            </a:r>
            <a:r>
              <a:rPr lang="en-US" sz="2200" dirty="0"/>
              <a:t>on the </a:t>
            </a:r>
            <a:r>
              <a:rPr lang="en-US" sz="2200" b="1" dirty="0"/>
              <a:t>Kelvin scale</a:t>
            </a:r>
            <a:r>
              <a:rPr lang="en-US" sz="2200" dirty="0"/>
              <a:t>, which is marked in units called </a:t>
            </a:r>
            <a:r>
              <a:rPr lang="en-US" sz="2200" dirty="0" err="1"/>
              <a:t>kelvins</a:t>
            </a:r>
            <a:r>
              <a:rPr lang="en-US" sz="2200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</a:t>
            </a:r>
            <a:r>
              <a:rPr lang="en-US" sz="2700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Temperature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6481" y="2047175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The </a:t>
            </a:r>
            <a:r>
              <a:rPr lang="en-US" sz="2900" b="1" dirty="0" err="1" smtClean="0">
                <a:solidFill>
                  <a:srgbClr val="34566E"/>
                </a:solidFill>
              </a:rPr>
              <a:t>Zeroth</a:t>
            </a:r>
            <a:r>
              <a:rPr lang="en-US" sz="2900" b="1" dirty="0" smtClean="0">
                <a:solidFill>
                  <a:srgbClr val="34566E"/>
                </a:solidFill>
              </a:rPr>
              <a:t> Law of Thermodynamics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4" y="2579660"/>
            <a:ext cx="7889913" cy="255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1" y="5210241"/>
            <a:ext cx="7772400" cy="997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038" y="1416055"/>
            <a:ext cx="677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 bodies are in thermal equilibrium if they are at the same temperature throughout and therefore no heat will flow from one body to the other.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</a:t>
            </a:r>
            <a:r>
              <a:rPr lang="en-US" sz="2700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Temperature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Triple Point of Water</a:t>
            </a:r>
            <a:endParaRPr lang="en-US" sz="2900" b="1" dirty="0">
              <a:solidFill>
                <a:srgbClr val="34566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93" y="1905113"/>
            <a:ext cx="3519548" cy="3829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820" y="1853597"/>
            <a:ext cx="45720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 smtClean="0"/>
              <a:t>The Triple point of water is the point in which solid </a:t>
            </a:r>
            <a:r>
              <a:rPr lang="en-US" sz="2200" dirty="0"/>
              <a:t>ice, liquid water, and water vapor coexist in thermal equilibrium</a:t>
            </a:r>
            <a:r>
              <a:rPr lang="en-US" sz="2200" dirty="0" smtClean="0"/>
              <a:t>. (This does not occur at normal atmospheric pressure.)</a:t>
            </a:r>
          </a:p>
          <a:p>
            <a:pPr marL="274320" indent="-182880"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/>
              <a:t>By international agreement, the temperature of this mixture has been defined to be </a:t>
            </a:r>
            <a:r>
              <a:rPr lang="en-US" sz="2200" b="1" dirty="0"/>
              <a:t>273.16 K</a:t>
            </a:r>
            <a:r>
              <a:rPr lang="en-US" sz="2200" dirty="0"/>
              <a:t>. The bulb of a constant-volume gas thermometer is shown inserted into the well of the cell.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9477" y="5779322"/>
            <a:ext cx="189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triple</a:t>
            </a:r>
            <a:r>
              <a:rPr lang="en-US" dirty="0"/>
              <a:t>-</a:t>
            </a:r>
            <a:r>
              <a:rPr lang="en-US" dirty="0" smtClean="0"/>
              <a:t>point cell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32" y="1741862"/>
            <a:ext cx="3057104" cy="4193448"/>
          </a:xfrm>
          <a:prstGeom prst="rect">
            <a:avLst/>
          </a:prstGeom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</a:t>
            </a:r>
            <a:r>
              <a:rPr lang="en-US" sz="2700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Temperature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 smtClean="0">
                <a:solidFill>
                  <a:srgbClr val="34566E"/>
                </a:solidFill>
              </a:rPr>
              <a:t>Constant-Volume Gas Thermometer</a:t>
            </a:r>
            <a:endParaRPr lang="en-US" sz="2900" b="1" dirty="0">
              <a:solidFill>
                <a:srgbClr val="34566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37" y="1586189"/>
            <a:ext cx="55636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consists of a gas-filled bulb connected by a tube to a mercury manometer. By raising and lowering reservoir R, the </a:t>
            </a:r>
            <a:r>
              <a:rPr lang="en-US" sz="2000" dirty="0" smtClean="0"/>
              <a:t>mercury </a:t>
            </a:r>
            <a:r>
              <a:rPr lang="en-US" sz="2000" dirty="0"/>
              <a:t>level in the left arm of the U-tube can always be brought to the zero of the scale to keep the gas volume </a:t>
            </a:r>
            <a:r>
              <a:rPr lang="en-US" sz="2000" dirty="0" smtClean="0"/>
              <a:t>constant.</a:t>
            </a:r>
          </a:p>
          <a:p>
            <a:pPr marL="274320" indent="-182880">
              <a:buFont typeface="Arial"/>
              <a:buChar char="•"/>
            </a:pPr>
            <a:endParaRPr lang="en-US" sz="2000" dirty="0" smtClean="0"/>
          </a:p>
          <a:p>
            <a:pPr marL="274320" indent="-182880">
              <a:buFont typeface="Arial"/>
              <a:buChar char="•"/>
            </a:pPr>
            <a:r>
              <a:rPr lang="en-US" sz="2000" dirty="0"/>
              <a:t>the recipe for measuring </a:t>
            </a:r>
            <a:r>
              <a:rPr lang="en-US" sz="2000" dirty="0" smtClean="0"/>
              <a:t>a temperature </a:t>
            </a:r>
            <a:r>
              <a:rPr lang="en-US" sz="2000" dirty="0"/>
              <a:t>with a gas </a:t>
            </a:r>
            <a:r>
              <a:rPr lang="en-US" sz="2000" dirty="0" smtClean="0"/>
              <a:t>thermometer, where </a:t>
            </a:r>
            <a:r>
              <a:rPr lang="en-US" sz="2000" i="1" dirty="0" smtClean="0"/>
              <a:t>p</a:t>
            </a:r>
            <a:r>
              <a:rPr lang="en-US" sz="2000" dirty="0" smtClean="0"/>
              <a:t> is the observed pressure and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3</a:t>
            </a:r>
            <a:r>
              <a:rPr lang="en-US" sz="2000" dirty="0" smtClean="0"/>
              <a:t> is the pressure at the triple point of water, is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304636" y="5935310"/>
            <a:ext cx="275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Constant-Volume Gas Thermometer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317" y="5470377"/>
            <a:ext cx="3517900" cy="92986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Celsius and Fahrenheit Scales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6480" y="1908201"/>
            <a:ext cx="4014720" cy="4222523"/>
          </a:xfrm>
        </p:spPr>
        <p:txBody>
          <a:bodyPr tIns="19267">
            <a:norm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18.06</a:t>
            </a:r>
            <a:r>
              <a:rPr lang="en-US" sz="2200" dirty="0" smtClean="0"/>
              <a:t> Convert a temperature between any two (linear) temperature scales, including the Celsius, Fahrenheit, and Kelvin scales.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908201"/>
            <a:ext cx="4036320" cy="4222523"/>
          </a:xfrm>
        </p:spPr>
        <p:txBody>
          <a:bodyPr tIns="19267">
            <a:normAutofit/>
          </a:bodyPr>
          <a:lstStyle/>
          <a:p>
            <a:pPr marL="388806" indent="-29376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18.07</a:t>
            </a:r>
            <a:r>
              <a:rPr lang="en-US" sz="2200" dirty="0" smtClean="0"/>
              <a:t> Identify that a change of one degree is the same on the Celsius and Kelvin scales.</a:t>
            </a:r>
            <a:endParaRPr lang="en-US" sz="2200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980" y="4612422"/>
            <a:ext cx="4467539" cy="2028406"/>
          </a:xfrm>
          <a:prstGeom prst="rect">
            <a:avLst/>
          </a:prstGeom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</a:t>
            </a:r>
            <a:r>
              <a:rPr lang="en-US" sz="2700" b="1" dirty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2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 Celsius and Fahrenheit Scales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09" y="1095941"/>
            <a:ext cx="55636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b="1" dirty="0"/>
              <a:t>Celsius temperature scale </a:t>
            </a:r>
            <a:r>
              <a:rPr lang="en-US" sz="2200" dirty="0"/>
              <a:t>is defined </a:t>
            </a:r>
            <a:r>
              <a:rPr lang="en-US" sz="2200" dirty="0" smtClean="0"/>
              <a:t>by																							</a:t>
            </a:r>
          </a:p>
          <a:p>
            <a:pPr marL="274320" indent="-182880"/>
            <a:r>
              <a:rPr lang="en-US" sz="2200" dirty="0" smtClean="0"/>
              <a:t>with </a:t>
            </a:r>
            <a:r>
              <a:rPr lang="en-US" sz="2200" i="1" dirty="0"/>
              <a:t>T</a:t>
            </a:r>
            <a:r>
              <a:rPr lang="en-US" sz="2200" dirty="0"/>
              <a:t> in </a:t>
            </a:r>
            <a:r>
              <a:rPr lang="en-US" sz="2200" dirty="0" err="1"/>
              <a:t>kelvins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274320" indent="-182880"/>
            <a:endParaRPr lang="en-US" sz="2200" dirty="0" smtClean="0"/>
          </a:p>
          <a:p>
            <a:pPr marL="274320" indent="-182880">
              <a:buFont typeface="Arial"/>
              <a:buChar char="•"/>
            </a:pPr>
            <a:r>
              <a:rPr lang="en-US" sz="2200" dirty="0"/>
              <a:t>The </a:t>
            </a:r>
            <a:r>
              <a:rPr lang="en-US" sz="2200" b="1" dirty="0"/>
              <a:t>Fahrenheit temperature scale </a:t>
            </a:r>
            <a:r>
              <a:rPr lang="en-US" sz="2200" dirty="0"/>
              <a:t>is defined 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48" y="2317563"/>
            <a:ext cx="2206151" cy="405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349" y="4178175"/>
            <a:ext cx="1767840" cy="426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933" y="1626712"/>
            <a:ext cx="3705798" cy="3086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80121" y="4762500"/>
            <a:ext cx="3763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Kelvin</a:t>
            </a:r>
            <a:r>
              <a:rPr lang="en-US" dirty="0" err="1"/>
              <a:t>,Celsius,and</a:t>
            </a:r>
            <a:r>
              <a:rPr lang="en-US" dirty="0"/>
              <a:t> Fahrenheit temperature scales compared.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888574"/>
          </a:xfrm>
        </p:spPr>
        <p:txBody>
          <a:bodyPr tIns="25471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18-3</a:t>
            </a:r>
            <a:r>
              <a:rPr lang="en-US" sz="2700" dirty="0" smtClean="0">
                <a:solidFill>
                  <a:schemeClr val="bg1"/>
                </a:solidFill>
                <a:ea typeface="Calibri" pitchFamily="1" charset="0"/>
                <a:cs typeface="Calibri" pitchFamily="1" charset="0"/>
              </a:rPr>
              <a:t>  Thermal Expansion</a:t>
            </a:r>
            <a:endParaRPr lang="en-US" sz="2700" dirty="0">
              <a:solidFill>
                <a:schemeClr val="bg1"/>
              </a:solidFill>
              <a:ea typeface="Calibri" pitchFamily="1" charset="0"/>
              <a:cs typeface="Calibri" pitchFamily="1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6480" y="1908201"/>
            <a:ext cx="4014720" cy="4222523"/>
          </a:xfrm>
        </p:spPr>
        <p:txBody>
          <a:bodyPr tIns="19267">
            <a:normAutofit/>
          </a:bodyPr>
          <a:lstStyle/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18.08</a:t>
            </a:r>
            <a:r>
              <a:rPr lang="en-US" sz="2200" dirty="0" smtClean="0"/>
              <a:t> For one-dimensional thermal expansion, apply the relationship between the temperature change </a:t>
            </a:r>
            <a:r>
              <a:rPr lang="en-US" sz="2200" i="1" dirty="0" smtClean="0"/>
              <a:t>ΔT</a:t>
            </a:r>
            <a:r>
              <a:rPr lang="en-US" sz="2200" dirty="0" smtClean="0"/>
              <a:t>, the length change </a:t>
            </a:r>
            <a:r>
              <a:rPr lang="en-US" sz="2200" i="1" dirty="0" smtClean="0"/>
              <a:t>ΔL</a:t>
            </a:r>
            <a:r>
              <a:rPr lang="en-US" sz="2200" dirty="0" smtClean="0"/>
              <a:t>, the initial length </a:t>
            </a:r>
            <a:r>
              <a:rPr lang="en-US" sz="2200" i="1" dirty="0" smtClean="0"/>
              <a:t>L</a:t>
            </a:r>
            <a:r>
              <a:rPr lang="en-US" sz="2200" dirty="0" smtClean="0"/>
              <a:t>, and the coefficient of linear expansion </a:t>
            </a:r>
            <a:r>
              <a:rPr lang="en-US" sz="2200" dirty="0" smtClean="0">
                <a:sym typeface="Symbol"/>
              </a:rPr>
              <a:t></a:t>
            </a:r>
            <a:r>
              <a:rPr lang="en-US" sz="2200" dirty="0" smtClean="0"/>
              <a:t>.</a:t>
            </a:r>
          </a:p>
          <a:p>
            <a:pPr marL="388806" indent="-293764">
              <a:buSzPct val="45000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18.09</a:t>
            </a:r>
            <a:r>
              <a:rPr lang="en-US" sz="2200" dirty="0" smtClean="0"/>
              <a:t> For two-dimensional thermal expansion, use one dimensional thermal expansion to find the change in area.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800" y="1908201"/>
            <a:ext cx="4036320" cy="4222523"/>
          </a:xfrm>
        </p:spPr>
        <p:txBody>
          <a:bodyPr tIns="19267">
            <a:normAutofit/>
          </a:bodyPr>
          <a:lstStyle/>
          <a:p>
            <a:pPr marL="388806" indent="-293764">
              <a:buSzPct val="45000"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200" b="1" dirty="0" smtClean="0"/>
              <a:t>18.10</a:t>
            </a:r>
            <a:r>
              <a:rPr lang="en-US" sz="2200" dirty="0" smtClean="0"/>
              <a:t> For three-dimensional thermal expansion, apply the relationship between the temperature change </a:t>
            </a:r>
            <a:r>
              <a:rPr lang="en-US" sz="2200" i="1" dirty="0" smtClean="0"/>
              <a:t>ΔT</a:t>
            </a:r>
            <a:r>
              <a:rPr lang="en-US" sz="2200" dirty="0" smtClean="0"/>
              <a:t>, the volume change </a:t>
            </a:r>
            <a:r>
              <a:rPr lang="en-US" sz="2200" i="1" dirty="0" smtClean="0"/>
              <a:t>ΔV</a:t>
            </a:r>
            <a:r>
              <a:rPr lang="en-US" sz="2200" dirty="0" smtClean="0"/>
              <a:t>, the initial volume </a:t>
            </a:r>
            <a:r>
              <a:rPr lang="en-US" sz="2200" i="1" dirty="0" smtClean="0"/>
              <a:t>V</a:t>
            </a:r>
            <a:r>
              <a:rPr lang="en-US" sz="2200" dirty="0" smtClean="0"/>
              <a:t>, and the coefficient of volume expansion </a:t>
            </a:r>
            <a:r>
              <a:rPr lang="en-US" sz="2200" i="1" dirty="0" err="1" smtClean="0"/>
              <a:t>β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4720" y="1327819"/>
            <a:ext cx="8294400" cy="479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b="1" dirty="0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apter_2_sample_v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10CD0-F890-4F39-B9C8-4DCE1A8CB5C5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5F2D5E-B909-4F67-BABF-98B01B431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6B3ECC-658D-414F-9835-DFCF1CB4DD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Chapter_16_v1.pptx</Template>
  <TotalTime>16</TotalTime>
  <Words>3173</Words>
  <Application>Microsoft Macintosh PowerPoint</Application>
  <PresentationFormat>On-screen Show (4:3)</PresentationFormat>
  <Paragraphs>248</Paragraphs>
  <Slides>29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Chapter_2_sample_v1</vt:lpstr>
      <vt:lpstr>Temperature, Heat, and the First Law of Thermodynamics</vt:lpstr>
      <vt:lpstr>18-1  Temperature</vt:lpstr>
      <vt:lpstr>18-1  Temperature</vt:lpstr>
      <vt:lpstr>18-1  Temperature</vt:lpstr>
      <vt:lpstr>18-1  Temperature</vt:lpstr>
      <vt:lpstr>18-1  Temperature</vt:lpstr>
      <vt:lpstr>18-2  The Celsius and Fahrenheit Scales</vt:lpstr>
      <vt:lpstr>18-2  The Celsius and Fahrenheit Scales</vt:lpstr>
      <vt:lpstr>18-3  Thermal Expansion</vt:lpstr>
      <vt:lpstr>18-3  Thermal Expansion</vt:lpstr>
      <vt:lpstr>18-3  Thermal Expansion</vt:lpstr>
      <vt:lpstr>18-4  Absorption of Heat</vt:lpstr>
      <vt:lpstr>18-4  Absorption of Heat</vt:lpstr>
      <vt:lpstr>18-4  Absorption of Heat</vt:lpstr>
      <vt:lpstr>18-4  Absorption of Heat</vt:lpstr>
      <vt:lpstr>18-4  Absorption of Heat</vt:lpstr>
      <vt:lpstr>18-5  The First Law of Thermodynamics</vt:lpstr>
      <vt:lpstr>18-5  The First Law of Thermodynamics</vt:lpstr>
      <vt:lpstr>18-5  The First Law of Thermodynamics</vt:lpstr>
      <vt:lpstr>18-5  The First Law of Thermodynamics</vt:lpstr>
      <vt:lpstr>18-5  The First Law of Thermodynamics</vt:lpstr>
      <vt:lpstr>18-5  The First Law of Thermodynamics</vt:lpstr>
      <vt:lpstr>18-6  Heat Transfer Mechanisms</vt:lpstr>
      <vt:lpstr>18-6  Heat Transfer Mechanisms</vt:lpstr>
      <vt:lpstr>18-6  Heat Transfer Mechanisms</vt:lpstr>
      <vt:lpstr>18-6  Heat Transfer Mechanisms</vt:lpstr>
      <vt:lpstr>18-6  Heat Transfer Mechanisms</vt:lpstr>
      <vt:lpstr>18  Summary</vt:lpstr>
      <vt:lpstr>18  Summary</vt:lpstr>
    </vt:vector>
  </TitlesOfParts>
  <Company>Lehigh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Temperature, Heat, and the First Law of Thermodynamics</dc:title>
  <dc:creator>Abhishesh Regmi</dc:creator>
  <cp:lastModifiedBy>Sumanas</cp:lastModifiedBy>
  <cp:revision>17</cp:revision>
  <dcterms:created xsi:type="dcterms:W3CDTF">2013-03-04T19:44:04Z</dcterms:created>
  <dcterms:modified xsi:type="dcterms:W3CDTF">2013-03-04T19:45:34Z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0x0101002F6463EF5D872347A7BF5761BB9BB3CC</vt:lpwstr>
  </property>
</Properties>
</file>