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customXml/itemProps1.xml" ContentType="application/vnd.openxmlformats-officedocument.customXmlProperties+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notesSlides/notesSlide24.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4"/>
  </p:sldMasterIdLst>
  <p:notesMasterIdLst>
    <p:notesMasterId r:id="rId32"/>
  </p:notesMasterIdLst>
  <p:handoutMasterIdLst>
    <p:handoutMasterId r:id="rId33"/>
  </p:handoutMasterIdLst>
  <p:sldIdLst>
    <p:sldId id="257"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0" r:id="rId18"/>
    <p:sldId id="271" r:id="rId19"/>
    <p:sldId id="272" r:id="rId20"/>
    <p:sldId id="274" r:id="rId21"/>
    <p:sldId id="273"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32" autoAdjust="0"/>
    <p:restoredTop sz="94607" autoAdjust="0"/>
  </p:normalViewPr>
  <p:slideViewPr>
    <p:cSldViewPr snapToGrid="0" snapToObjects="1">
      <p:cViewPr>
        <p:scale>
          <a:sx n="150" d="100"/>
          <a:sy n="150" d="100"/>
        </p:scale>
        <p:origin x="-1056"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230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A7161-244A-4446-8438-1EAC64146F97}" type="datetimeFigureOut">
              <a:rPr lang="en-US" smtClean="0"/>
              <a:t>2/14/13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E2BEB0-F154-E54F-86B1-A353DC8B387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348B0-60A6-2346-9EA7-2305AB624136}" type="datetimeFigureOut">
              <a:rPr lang="en-US" smtClean="0"/>
              <a:pPr/>
              <a:t>2/14/13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D6DD-D238-704B-B206-38795E06157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5222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p>
            <a:fld id="{CE40C4F7-8ACD-1647-AD0E-476474997C00}" type="slidenum">
              <a:rPr lang="en-US"/>
              <a:pPr/>
              <a:t>26</a:t>
            </a:fld>
            <a:endParaRPr lang="en-US"/>
          </a:p>
        </p:txBody>
      </p:sp>
      <p:sp>
        <p:nvSpPr>
          <p:cNvPr id="7577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7578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p>
            <a:fld id="{CE40C4F7-8ACD-1647-AD0E-476474997C00}" type="slidenum">
              <a:rPr lang="en-US"/>
              <a:pPr/>
              <a:t>27</a:t>
            </a:fld>
            <a:endParaRPr lang="en-US"/>
          </a:p>
        </p:txBody>
      </p:sp>
      <p:sp>
        <p:nvSpPr>
          <p:cNvPr id="7577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7578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6612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661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pPr>
              <a:defRPr/>
            </a:pPr>
            <a:endParaRPr lang="en-US"/>
          </a:p>
        </p:txBody>
      </p:sp>
      <p:sp>
        <p:nvSpPr>
          <p:cNvPr id="5" name="Rectangle 4"/>
          <p:cNvSpPr>
            <a:spLocks noGrp="1" noChangeArrowheads="1"/>
          </p:cNvSpPr>
          <p:nvPr>
            <p:ph type="ftr" idx="11"/>
          </p:nvPr>
        </p:nvSpPr>
        <p:spPr/>
        <p:txBody>
          <a:bodyPr/>
          <a:lstStyle>
            <a:lvl1pPr>
              <a:defRPr>
                <a:solidFill>
                  <a:srgbClr val="FFFFFF"/>
                </a:solidFill>
              </a:defRPr>
            </a:lvl1pPr>
          </a:lstStyle>
          <a:p>
            <a:pPr>
              <a:defRPr/>
            </a:pPr>
            <a:r>
              <a:rPr lang="en-US" smtClean="0"/>
              <a:t>© 2014 John Wiley &amp; Sons, Inc. All rights reserved.</a:t>
            </a:r>
            <a:endParaRPr lang="en-US" dirty="0"/>
          </a:p>
        </p:txBody>
      </p:sp>
      <p:sp>
        <p:nvSpPr>
          <p:cNvPr id="6"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11C7AD63-AA07-844C-916F-79AE5508291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8"/>
            <a:ext cx="822384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0" y="3741513"/>
            <a:ext cx="822384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and 2 Content over Text">
    <p:spTree>
      <p:nvGrpSpPr>
        <p:cNvPr id="1" name=""/>
        <p:cNvGrpSpPr/>
        <p:nvPr/>
      </p:nvGrpSpPr>
      <p:grpSpPr>
        <a:xfrm>
          <a:off x="0" y="0"/>
          <a:ext cx="0" cy="0"/>
          <a:chOff x="0" y="0"/>
          <a:chExt cx="0" cy="0"/>
        </a:xfrm>
      </p:grpSpPr>
      <p:pic>
        <p:nvPicPr>
          <p:cNvPr id="6"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8"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480" y="1409908"/>
            <a:ext cx="404208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6800" y="1409908"/>
            <a:ext cx="40435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6480" y="3741513"/>
            <a:ext cx="822384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10"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1"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pic>
        <p:nvPicPr>
          <p:cNvPr id="7"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9"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sz="quarter"/>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480" y="1409908"/>
            <a:ext cx="404208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6800" y="1409908"/>
            <a:ext cx="40435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6480" y="3741513"/>
            <a:ext cx="404208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6800" y="3741513"/>
            <a:ext cx="40435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11"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2"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Rectangle 7"/>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9" name="Rectangle 8"/>
          <p:cNvSpPr>
            <a:spLocks noGrp="1" noChangeArrowheads="1"/>
          </p:cNvSpPr>
          <p:nvPr>
            <p:ph type="sldNum" idx="12"/>
          </p:nvPr>
        </p:nvSpPr>
        <p:spPr>
          <a:xfrm>
            <a:off x="6554880" y="6247376"/>
            <a:ext cx="2125440" cy="468050"/>
          </a:xfrm>
          <a:prstGeom prst="rect">
            <a:avLst/>
          </a:prstGeom>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7"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7"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130FC071-217E-8D43-B960-13110E253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1795680" y="6544732"/>
            <a:ext cx="5552640" cy="313267"/>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000000"/>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5.pn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Waves - II</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17</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3</a:t>
            </a:r>
            <a:r>
              <a:rPr lang="en-US" sz="2700" dirty="0" smtClean="0">
                <a:solidFill>
                  <a:schemeClr val="bg1"/>
                </a:solidFill>
                <a:ea typeface="Calibri" pitchFamily="1" charset="0"/>
                <a:cs typeface="Calibri" pitchFamily="1" charset="0"/>
              </a:rPr>
              <a:t>  Interference</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279330" y="1556592"/>
            <a:ext cx="3504861" cy="2006600"/>
          </a:xfrm>
          <a:prstGeom prst="rect">
            <a:avLst/>
          </a:prstGeom>
        </p:spPr>
      </p:pic>
      <p:pic>
        <p:nvPicPr>
          <p:cNvPr id="9" name="Picture 8"/>
          <p:cNvPicPr>
            <a:picLocks noChangeAspect="1"/>
          </p:cNvPicPr>
          <p:nvPr/>
        </p:nvPicPr>
        <p:blipFill>
          <a:blip r:embed="rId4"/>
          <a:stretch>
            <a:fillRect/>
          </a:stretch>
        </p:blipFill>
        <p:spPr>
          <a:xfrm>
            <a:off x="5162809" y="4724148"/>
            <a:ext cx="2185511" cy="1864375"/>
          </a:xfrm>
          <a:prstGeom prst="rect">
            <a:avLst/>
          </a:prstGeom>
        </p:spPr>
      </p:pic>
      <p:pic>
        <p:nvPicPr>
          <p:cNvPr id="10" name="Picture 9"/>
          <p:cNvPicPr>
            <a:picLocks noChangeAspect="1"/>
          </p:cNvPicPr>
          <p:nvPr/>
        </p:nvPicPr>
        <p:blipFill>
          <a:blip r:embed="rId5"/>
          <a:stretch>
            <a:fillRect/>
          </a:stretch>
        </p:blipFill>
        <p:spPr>
          <a:xfrm>
            <a:off x="462247" y="4724148"/>
            <a:ext cx="2356857" cy="2127942"/>
          </a:xfrm>
          <a:prstGeom prst="rect">
            <a:avLst/>
          </a:prstGeom>
        </p:spPr>
      </p:pic>
      <p:sp>
        <p:nvSpPr>
          <p:cNvPr id="11" name="Rectangle 10"/>
          <p:cNvSpPr/>
          <p:nvPr/>
        </p:nvSpPr>
        <p:spPr>
          <a:xfrm>
            <a:off x="4112641" y="1436465"/>
            <a:ext cx="4572000" cy="2123658"/>
          </a:xfrm>
          <a:prstGeom prst="rect">
            <a:avLst/>
          </a:prstGeom>
        </p:spPr>
        <p:txBody>
          <a:bodyPr>
            <a:spAutoFit/>
          </a:bodyPr>
          <a:lstStyle/>
          <a:p>
            <a:r>
              <a:rPr lang="en-US" sz="2200" dirty="0" smtClean="0"/>
              <a:t>Two point sources </a:t>
            </a:r>
            <a:r>
              <a:rPr lang="en-US" sz="2200" i="1" dirty="0" smtClean="0"/>
              <a:t>S</a:t>
            </a:r>
            <a:r>
              <a:rPr lang="en-US" sz="2200" i="1" baseline="-25000" dirty="0" smtClean="0"/>
              <a:t>1</a:t>
            </a:r>
            <a:r>
              <a:rPr lang="en-US" sz="2200" dirty="0" smtClean="0"/>
              <a:t> and </a:t>
            </a:r>
            <a:r>
              <a:rPr lang="en-US" sz="2200" i="1" dirty="0" smtClean="0"/>
              <a:t>S</a:t>
            </a:r>
            <a:r>
              <a:rPr lang="en-US" sz="2200" i="1" baseline="-25000" dirty="0" smtClean="0"/>
              <a:t>2</a:t>
            </a:r>
            <a:r>
              <a:rPr lang="en-US" sz="2200" dirty="0" smtClean="0"/>
              <a:t> emit spherical sound waves in phase. The rays indicate that the waves pass through a common point </a:t>
            </a:r>
            <a:r>
              <a:rPr lang="en-US" sz="2200" i="1" dirty="0" smtClean="0"/>
              <a:t>P</a:t>
            </a:r>
            <a:r>
              <a:rPr lang="en-US" sz="2200" dirty="0" smtClean="0"/>
              <a:t>. The waves (represented with transverse waves) arrive at </a:t>
            </a:r>
            <a:r>
              <a:rPr lang="en-US" sz="2200" i="1" dirty="0" smtClean="0"/>
              <a:t>P.</a:t>
            </a:r>
            <a:endParaRPr lang="en-US" sz="2200" i="1" dirty="0"/>
          </a:p>
        </p:txBody>
      </p:sp>
      <p:sp>
        <p:nvSpPr>
          <p:cNvPr id="12" name="TextBox 11"/>
          <p:cNvSpPr txBox="1"/>
          <p:nvPr/>
        </p:nvSpPr>
        <p:spPr>
          <a:xfrm>
            <a:off x="4389613" y="3616152"/>
            <a:ext cx="3602581" cy="1107996"/>
          </a:xfrm>
          <a:prstGeom prst="rect">
            <a:avLst/>
          </a:prstGeom>
          <a:noFill/>
        </p:spPr>
        <p:txBody>
          <a:bodyPr wrap="none" rtlCol="0">
            <a:spAutoFit/>
          </a:bodyPr>
          <a:lstStyle/>
          <a:p>
            <a:pPr algn="ctr"/>
            <a:r>
              <a:rPr lang="en-US" sz="2200" b="1" dirty="0" smtClean="0"/>
              <a:t>Fully </a:t>
            </a:r>
          </a:p>
          <a:p>
            <a:pPr algn="ctr"/>
            <a:r>
              <a:rPr lang="en-US" sz="2200" b="1" dirty="0" smtClean="0"/>
              <a:t>Constructive Interference</a:t>
            </a:r>
          </a:p>
          <a:p>
            <a:pPr algn="ctr"/>
            <a:r>
              <a:rPr lang="en-US" sz="2200" dirty="0" smtClean="0"/>
              <a:t>(exactly in phase) </a:t>
            </a:r>
            <a:endParaRPr lang="en-US" sz="2200" dirty="0"/>
          </a:p>
        </p:txBody>
      </p:sp>
      <p:sp>
        <p:nvSpPr>
          <p:cNvPr id="16" name="TextBox 15"/>
          <p:cNvSpPr txBox="1"/>
          <p:nvPr/>
        </p:nvSpPr>
        <p:spPr>
          <a:xfrm>
            <a:off x="462247" y="3650474"/>
            <a:ext cx="3414817" cy="1107996"/>
          </a:xfrm>
          <a:prstGeom prst="rect">
            <a:avLst/>
          </a:prstGeom>
          <a:noFill/>
        </p:spPr>
        <p:txBody>
          <a:bodyPr wrap="none" rtlCol="0">
            <a:spAutoFit/>
          </a:bodyPr>
          <a:lstStyle/>
          <a:p>
            <a:pPr algn="ctr"/>
            <a:r>
              <a:rPr lang="en-US" sz="2200" b="1" dirty="0" smtClean="0"/>
              <a:t>Fully</a:t>
            </a:r>
          </a:p>
          <a:p>
            <a:pPr algn="ctr"/>
            <a:r>
              <a:rPr lang="en-US" sz="2200" b="1" dirty="0" smtClean="0"/>
              <a:t>Destructive Interference</a:t>
            </a:r>
          </a:p>
          <a:p>
            <a:pPr algn="ctr"/>
            <a:r>
              <a:rPr lang="en-US" sz="2200" dirty="0" smtClean="0"/>
              <a:t>(exactly out of phase) </a:t>
            </a:r>
            <a:endParaRPr lang="en-US" sz="2200" dirty="0"/>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3</a:t>
            </a:r>
            <a:r>
              <a:rPr lang="en-US" sz="2700" dirty="0" smtClean="0">
                <a:solidFill>
                  <a:schemeClr val="bg1"/>
                </a:solidFill>
                <a:ea typeface="Calibri" pitchFamily="1" charset="0"/>
                <a:cs typeface="Calibri" pitchFamily="1" charset="0"/>
              </a:rPr>
              <a:t>  Interference</a:t>
            </a:r>
            <a:endParaRPr lang="en-US" sz="2700" dirty="0">
              <a:solidFill>
                <a:schemeClr val="bg1"/>
              </a:solidFill>
              <a:ea typeface="Calibri" pitchFamily="1" charset="0"/>
              <a:cs typeface="Calibri" pitchFamily="1" charset="0"/>
            </a:endParaRPr>
          </a:p>
        </p:txBody>
      </p:sp>
      <p:sp>
        <p:nvSpPr>
          <p:cNvPr id="18" name="Rectangle 17"/>
          <p:cNvSpPr/>
          <p:nvPr/>
        </p:nvSpPr>
        <p:spPr>
          <a:xfrm>
            <a:off x="3724312" y="1556592"/>
            <a:ext cx="4960329" cy="2800766"/>
          </a:xfrm>
          <a:prstGeom prst="rect">
            <a:avLst/>
          </a:prstGeom>
        </p:spPr>
        <p:txBody>
          <a:bodyPr wrap="square">
            <a:spAutoFit/>
          </a:bodyPr>
          <a:lstStyle/>
          <a:p>
            <a:pPr marL="274320" indent="-274320">
              <a:buFont typeface="Arial"/>
              <a:buChar char="•"/>
            </a:pPr>
            <a:r>
              <a:rPr lang="en-US" sz="2200" dirty="0" smtClean="0"/>
              <a:t>The interference of two sound waves with identical wavelengths passing through a common point depends on their phase difference there </a:t>
            </a:r>
            <a:r>
              <a:rPr lang="en-US" sz="2200" i="1" dirty="0" smtClean="0">
                <a:latin typeface="Lucida Grande"/>
                <a:ea typeface="Lucida Grande"/>
                <a:cs typeface="Lucida Grande"/>
              </a:rPr>
              <a:t>ϕ</a:t>
            </a:r>
            <a:r>
              <a:rPr lang="en-US" sz="2200" dirty="0" smtClean="0"/>
              <a:t> . If the sound waves were emitted in phase and are traveling in approximately the same direction, </a:t>
            </a:r>
            <a:r>
              <a:rPr lang="en-US" sz="2200" i="1" dirty="0" smtClean="0">
                <a:latin typeface="Lucida Grande"/>
                <a:ea typeface="Lucida Grande"/>
                <a:cs typeface="Lucida Grande"/>
              </a:rPr>
              <a:t>ϕ</a:t>
            </a:r>
            <a:r>
              <a:rPr lang="en-US" sz="2200" dirty="0" smtClean="0"/>
              <a:t> is given by</a:t>
            </a:r>
            <a:endParaRPr lang="en-US" sz="2200" dirty="0"/>
          </a:p>
        </p:txBody>
      </p:sp>
      <p:pic>
        <p:nvPicPr>
          <p:cNvPr id="19" name="Picture 18"/>
          <p:cNvPicPr>
            <a:picLocks noChangeAspect="1"/>
          </p:cNvPicPr>
          <p:nvPr/>
        </p:nvPicPr>
        <p:blipFill>
          <a:blip r:embed="rId3"/>
          <a:stretch>
            <a:fillRect/>
          </a:stretch>
        </p:blipFill>
        <p:spPr>
          <a:xfrm>
            <a:off x="4322080" y="4441817"/>
            <a:ext cx="3776472" cy="781341"/>
          </a:xfrm>
          <a:prstGeom prst="rect">
            <a:avLst/>
          </a:prstGeom>
        </p:spPr>
      </p:pic>
      <p:sp>
        <p:nvSpPr>
          <p:cNvPr id="20" name="Rectangle 19"/>
          <p:cNvSpPr/>
          <p:nvPr/>
        </p:nvSpPr>
        <p:spPr>
          <a:xfrm>
            <a:off x="4531343" y="5358038"/>
            <a:ext cx="3567209" cy="769441"/>
          </a:xfrm>
          <a:prstGeom prst="rect">
            <a:avLst/>
          </a:prstGeom>
        </p:spPr>
        <p:txBody>
          <a:bodyPr wrap="square">
            <a:spAutoFit/>
          </a:bodyPr>
          <a:lstStyle/>
          <a:p>
            <a:r>
              <a:rPr lang="en-US" sz="2200" dirty="0" smtClean="0"/>
              <a:t>where </a:t>
            </a:r>
            <a:r>
              <a:rPr lang="en-US" sz="2200" i="1" dirty="0" smtClean="0"/>
              <a:t>ΔL</a:t>
            </a:r>
            <a:r>
              <a:rPr lang="en-US" sz="2200" dirty="0" smtClean="0"/>
              <a:t> is their </a:t>
            </a:r>
            <a:r>
              <a:rPr lang="en-US" sz="2200" b="1" dirty="0" smtClean="0"/>
              <a:t>path length difference</a:t>
            </a:r>
            <a:r>
              <a:rPr lang="en-US" sz="2200" dirty="0" smtClean="0"/>
              <a:t>.</a:t>
            </a:r>
            <a:endParaRPr lang="en-US" sz="2200" dirty="0"/>
          </a:p>
        </p:txBody>
      </p:sp>
      <p:pic>
        <p:nvPicPr>
          <p:cNvPr id="25" name="Picture 24"/>
          <p:cNvPicPr>
            <a:picLocks noChangeAspect="1"/>
          </p:cNvPicPr>
          <p:nvPr/>
        </p:nvPicPr>
        <p:blipFill>
          <a:blip r:embed="rId4"/>
          <a:stretch>
            <a:fillRect/>
          </a:stretch>
        </p:blipFill>
        <p:spPr>
          <a:xfrm>
            <a:off x="220410" y="3098800"/>
            <a:ext cx="3710545" cy="2124358"/>
          </a:xfrm>
          <a:prstGeom prst="rect">
            <a:avLst/>
          </a:prstGeom>
        </p:spPr>
      </p:pic>
      <p:sp>
        <p:nvSpPr>
          <p:cNvPr id="26" name="Text Box 4"/>
          <p:cNvSpPr txBox="1">
            <a:spLocks noChangeArrowheads="1"/>
          </p:cNvSpPr>
          <p:nvPr/>
        </p:nvSpPr>
        <p:spPr bwMode="auto">
          <a:xfrm>
            <a:off x="380392" y="1636717"/>
            <a:ext cx="3554505" cy="107473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Path Length Difference</a:t>
            </a:r>
            <a:endParaRPr lang="en-US" sz="2900" b="1" dirty="0">
              <a:solidFill>
                <a:srgbClr val="34566E"/>
              </a:solidFill>
            </a:endParaRPr>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3</a:t>
            </a:r>
            <a:r>
              <a:rPr lang="en-US" sz="2700" dirty="0" smtClean="0">
                <a:solidFill>
                  <a:schemeClr val="bg1"/>
                </a:solidFill>
                <a:ea typeface="Calibri" pitchFamily="1" charset="0"/>
                <a:cs typeface="Calibri" pitchFamily="1" charset="0"/>
              </a:rPr>
              <a:t>  Interference</a:t>
            </a:r>
            <a:endParaRPr lang="en-US" sz="2700" dirty="0">
              <a:solidFill>
                <a:schemeClr val="bg1"/>
              </a:solidFill>
              <a:ea typeface="Calibri" pitchFamily="1" charset="0"/>
              <a:cs typeface="Calibri" pitchFamily="1" charset="0"/>
            </a:endParaRPr>
          </a:p>
        </p:txBody>
      </p:sp>
      <p:grpSp>
        <p:nvGrpSpPr>
          <p:cNvPr id="13" name="Group 12"/>
          <p:cNvGrpSpPr/>
          <p:nvPr/>
        </p:nvGrpSpPr>
        <p:grpSpPr>
          <a:xfrm>
            <a:off x="370660" y="2702365"/>
            <a:ext cx="8313981" cy="3878937"/>
            <a:chOff x="370660" y="1397675"/>
            <a:chExt cx="8313981" cy="3878937"/>
          </a:xfrm>
        </p:grpSpPr>
        <p:sp>
          <p:nvSpPr>
            <p:cNvPr id="18" name="Rectangle 17"/>
            <p:cNvSpPr/>
            <p:nvPr/>
          </p:nvSpPr>
          <p:spPr>
            <a:xfrm>
              <a:off x="370660" y="1397675"/>
              <a:ext cx="7919441" cy="430887"/>
            </a:xfrm>
            <a:prstGeom prst="rect">
              <a:avLst/>
            </a:prstGeom>
          </p:spPr>
          <p:txBody>
            <a:bodyPr wrap="square">
              <a:spAutoFit/>
            </a:bodyPr>
            <a:lstStyle/>
            <a:p>
              <a:r>
                <a:rPr lang="en-US" sz="2200" dirty="0" smtClean="0"/>
                <a:t>and, equivalently, when </a:t>
              </a:r>
              <a:r>
                <a:rPr lang="en-US" sz="2200" i="1" dirty="0" smtClean="0"/>
                <a:t>ΔL</a:t>
              </a:r>
              <a:r>
                <a:rPr lang="en-US" sz="2200" dirty="0" smtClean="0"/>
                <a:t> is related to wavelength </a:t>
              </a:r>
              <a:r>
                <a:rPr lang="en-US" sz="2200" i="1" dirty="0" err="1" smtClean="0"/>
                <a:t>λ</a:t>
              </a:r>
              <a:r>
                <a:rPr lang="en-US" sz="2200" dirty="0" smtClean="0"/>
                <a:t> by</a:t>
              </a:r>
              <a:endParaRPr lang="en-US" sz="2200" dirty="0"/>
            </a:p>
          </p:txBody>
        </p:sp>
        <p:sp>
          <p:nvSpPr>
            <p:cNvPr id="21" name="Rectangle 20"/>
            <p:cNvSpPr/>
            <p:nvPr/>
          </p:nvSpPr>
          <p:spPr>
            <a:xfrm>
              <a:off x="488732" y="2790080"/>
              <a:ext cx="7919441" cy="769441"/>
            </a:xfrm>
            <a:prstGeom prst="rect">
              <a:avLst/>
            </a:prstGeom>
          </p:spPr>
          <p:txBody>
            <a:bodyPr wrap="square">
              <a:spAutoFit/>
            </a:bodyPr>
            <a:lstStyle/>
            <a:p>
              <a:pPr marL="274320" indent="-274320">
                <a:buFont typeface="Arial"/>
                <a:buChar char="•"/>
              </a:pPr>
              <a:r>
                <a:rPr lang="en-US" sz="2200" b="1" dirty="0" smtClean="0"/>
                <a:t>Fully destructive interference </a:t>
              </a:r>
              <a:r>
                <a:rPr lang="en-US" sz="2200" dirty="0" smtClean="0"/>
                <a:t>occurs when </a:t>
              </a:r>
              <a:r>
                <a:rPr lang="en-US" sz="2200" i="1" dirty="0" smtClean="0">
                  <a:latin typeface="Lucida Grande"/>
                  <a:ea typeface="Lucida Grande"/>
                  <a:cs typeface="Lucida Grande"/>
                </a:rPr>
                <a:t>ϕ </a:t>
              </a:r>
              <a:r>
                <a:rPr lang="en-US" sz="2200" dirty="0" smtClean="0"/>
                <a:t>is an odd multiple of </a:t>
              </a:r>
              <a:r>
                <a:rPr lang="en-US" sz="2200" i="1" dirty="0" err="1" smtClean="0"/>
                <a:t>π</a:t>
              </a:r>
              <a:r>
                <a:rPr lang="en-US" sz="2200" dirty="0" smtClean="0"/>
                <a:t>, </a:t>
              </a:r>
              <a:endParaRPr lang="en-US" sz="2200" dirty="0"/>
            </a:p>
          </p:txBody>
        </p:sp>
        <p:pic>
          <p:nvPicPr>
            <p:cNvPr id="9" name="Picture 8"/>
            <p:cNvPicPr>
              <a:picLocks noChangeAspect="1"/>
            </p:cNvPicPr>
            <p:nvPr/>
          </p:nvPicPr>
          <p:blipFill>
            <a:blip r:embed="rId3"/>
            <a:stretch>
              <a:fillRect/>
            </a:stretch>
          </p:blipFill>
          <p:spPr>
            <a:xfrm>
              <a:off x="1942034" y="1990687"/>
              <a:ext cx="4654296" cy="687566"/>
            </a:xfrm>
            <a:prstGeom prst="rect">
              <a:avLst/>
            </a:prstGeom>
          </p:spPr>
        </p:pic>
        <p:pic>
          <p:nvPicPr>
            <p:cNvPr id="10" name="Picture 9"/>
            <p:cNvPicPr>
              <a:picLocks noChangeAspect="1"/>
            </p:cNvPicPr>
            <p:nvPr/>
          </p:nvPicPr>
          <p:blipFill>
            <a:blip r:embed="rId4"/>
            <a:stretch>
              <a:fillRect/>
            </a:stretch>
          </p:blipFill>
          <p:spPr>
            <a:xfrm>
              <a:off x="2408852" y="3613148"/>
              <a:ext cx="4078224" cy="405028"/>
            </a:xfrm>
            <a:prstGeom prst="rect">
              <a:avLst/>
            </a:prstGeom>
          </p:spPr>
        </p:pic>
        <p:sp>
          <p:nvSpPr>
            <p:cNvPr id="11" name="Rectangle 10"/>
            <p:cNvSpPr/>
            <p:nvPr/>
          </p:nvSpPr>
          <p:spPr>
            <a:xfrm>
              <a:off x="765200" y="4018176"/>
              <a:ext cx="7919441" cy="430887"/>
            </a:xfrm>
            <a:prstGeom prst="rect">
              <a:avLst/>
            </a:prstGeom>
          </p:spPr>
          <p:txBody>
            <a:bodyPr wrap="square">
              <a:spAutoFit/>
            </a:bodyPr>
            <a:lstStyle/>
            <a:p>
              <a:r>
                <a:rPr lang="en-US" sz="2200" dirty="0" smtClean="0"/>
                <a:t>and, equivalently, when </a:t>
              </a:r>
              <a:r>
                <a:rPr lang="en-US" sz="2200" i="1" dirty="0" smtClean="0"/>
                <a:t>ΔL</a:t>
              </a:r>
              <a:r>
                <a:rPr lang="en-US" sz="2200" dirty="0" smtClean="0"/>
                <a:t> is related to wavelength </a:t>
              </a:r>
              <a:r>
                <a:rPr lang="en-US" sz="2200" i="1" dirty="0" err="1" smtClean="0"/>
                <a:t>λ</a:t>
              </a:r>
              <a:r>
                <a:rPr lang="en-US" sz="2200" dirty="0" smtClean="0"/>
                <a:t> by</a:t>
              </a:r>
              <a:endParaRPr lang="en-US" sz="2200" dirty="0"/>
            </a:p>
          </p:txBody>
        </p:sp>
        <p:pic>
          <p:nvPicPr>
            <p:cNvPr id="12" name="Picture 11"/>
            <p:cNvPicPr>
              <a:picLocks noChangeAspect="1"/>
            </p:cNvPicPr>
            <p:nvPr/>
          </p:nvPicPr>
          <p:blipFill>
            <a:blip r:embed="rId5"/>
            <a:stretch>
              <a:fillRect/>
            </a:stretch>
          </p:blipFill>
          <p:spPr>
            <a:xfrm>
              <a:off x="1942034" y="4603512"/>
              <a:ext cx="4965700" cy="673100"/>
            </a:xfrm>
            <a:prstGeom prst="rect">
              <a:avLst/>
            </a:prstGeom>
          </p:spPr>
        </p:pic>
      </p:grpSp>
      <p:grpSp>
        <p:nvGrpSpPr>
          <p:cNvPr id="14" name="Group 13"/>
          <p:cNvGrpSpPr/>
          <p:nvPr/>
        </p:nvGrpSpPr>
        <p:grpSpPr>
          <a:xfrm>
            <a:off x="488732" y="1447469"/>
            <a:ext cx="7919441" cy="1228717"/>
            <a:chOff x="523060" y="4690898"/>
            <a:chExt cx="7919441" cy="1228717"/>
          </a:xfrm>
        </p:grpSpPr>
        <p:sp>
          <p:nvSpPr>
            <p:cNvPr id="15" name="Rectangle 14"/>
            <p:cNvSpPr/>
            <p:nvPr/>
          </p:nvSpPr>
          <p:spPr>
            <a:xfrm>
              <a:off x="523060" y="4690898"/>
              <a:ext cx="7919441" cy="769441"/>
            </a:xfrm>
            <a:prstGeom prst="rect">
              <a:avLst/>
            </a:prstGeom>
          </p:spPr>
          <p:txBody>
            <a:bodyPr wrap="square">
              <a:spAutoFit/>
            </a:bodyPr>
            <a:lstStyle/>
            <a:p>
              <a:pPr marL="274320" indent="-274320">
                <a:buFont typeface="Arial"/>
                <a:buChar char="•"/>
              </a:pPr>
              <a:r>
                <a:rPr lang="en-US" sz="2200" b="1" dirty="0" smtClean="0"/>
                <a:t>Fully constructive interference </a:t>
              </a:r>
              <a:r>
                <a:rPr lang="en-US" sz="2200" dirty="0" smtClean="0"/>
                <a:t>occurs when </a:t>
              </a:r>
              <a:r>
                <a:rPr lang="en-US" sz="2200" i="1" dirty="0" smtClean="0">
                  <a:latin typeface="Lucida Grande"/>
                  <a:ea typeface="Lucida Grande"/>
                  <a:cs typeface="Lucida Grande"/>
                </a:rPr>
                <a:t>ϕ </a:t>
              </a:r>
              <a:r>
                <a:rPr lang="en-US" sz="2200" dirty="0" smtClean="0"/>
                <a:t>is an integer and multiple of </a:t>
              </a:r>
              <a:r>
                <a:rPr lang="en-US" sz="2200" i="1" dirty="0" smtClean="0"/>
                <a:t>2π</a:t>
              </a:r>
              <a:r>
                <a:rPr lang="en-US" sz="2200" dirty="0" smtClean="0"/>
                <a:t>, </a:t>
              </a:r>
              <a:endParaRPr lang="en-US" sz="2200" dirty="0"/>
            </a:p>
          </p:txBody>
        </p:sp>
        <p:pic>
          <p:nvPicPr>
            <p:cNvPr id="16" name="Picture 15"/>
            <p:cNvPicPr>
              <a:picLocks noChangeAspect="1"/>
            </p:cNvPicPr>
            <p:nvPr/>
          </p:nvPicPr>
          <p:blipFill>
            <a:blip r:embed="rId6"/>
            <a:stretch>
              <a:fillRect/>
            </a:stretch>
          </p:blipFill>
          <p:spPr>
            <a:xfrm>
              <a:off x="2828830" y="5546142"/>
              <a:ext cx="3950208" cy="373473"/>
            </a:xfrm>
            <a:prstGeom prst="rect">
              <a:avLst/>
            </a:prstGeom>
          </p:spPr>
        </p:pic>
      </p:grpSp>
      <p:sp>
        <p:nvSpPr>
          <p:cNvPr id="17" name="Footer Placeholder 1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17-4</a:t>
            </a:r>
            <a:r>
              <a:rPr lang="en-US" sz="2700" dirty="0" smtClean="0">
                <a:solidFill>
                  <a:schemeClr val="bg1"/>
                </a:solidFill>
                <a:ea typeface="Calibri" pitchFamily="1" charset="0"/>
                <a:cs typeface="Calibri" pitchFamily="1" charset="0"/>
              </a:rPr>
              <a:t>  Intensity And Sound Level</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17.17</a:t>
            </a:r>
            <a:r>
              <a:rPr lang="en-US" sz="2200" dirty="0" smtClean="0"/>
              <a:t> Calculate the sound intensity</a:t>
            </a:r>
            <a:r>
              <a:rPr lang="en-US" sz="2200" i="1" dirty="0" smtClean="0"/>
              <a:t> I </a:t>
            </a:r>
            <a:r>
              <a:rPr lang="en-US" sz="2200" dirty="0" smtClean="0"/>
              <a:t>at a surface as the ratio of the power </a:t>
            </a:r>
            <a:r>
              <a:rPr lang="en-US" sz="2200" i="1" dirty="0" smtClean="0"/>
              <a:t>P</a:t>
            </a:r>
            <a:r>
              <a:rPr lang="en-US" sz="2200" dirty="0" smtClean="0"/>
              <a:t> to the surface area</a:t>
            </a:r>
            <a:r>
              <a:rPr lang="en-US" sz="2200" i="1" dirty="0" smtClean="0"/>
              <a:t> A</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17.18</a:t>
            </a:r>
            <a:r>
              <a:rPr lang="en-US" sz="2200" dirty="0" smtClean="0"/>
              <a:t> Apply the relationship between the sound intensity</a:t>
            </a:r>
            <a:r>
              <a:rPr lang="en-US" sz="2200" i="1" dirty="0" smtClean="0"/>
              <a:t> I </a:t>
            </a:r>
            <a:r>
              <a:rPr lang="en-US" sz="2200" dirty="0" smtClean="0"/>
              <a:t>and the displacement amplitude </a:t>
            </a:r>
            <a:r>
              <a:rPr lang="en-US" sz="2200" i="1" dirty="0" err="1" smtClean="0"/>
              <a:t>s</a:t>
            </a:r>
            <a:r>
              <a:rPr lang="en-US" sz="2200" i="1" baseline="-25000" dirty="0" err="1" smtClean="0"/>
              <a:t>m</a:t>
            </a:r>
            <a:r>
              <a:rPr lang="en-US" sz="2200" dirty="0" smtClean="0"/>
              <a:t> of the sound wave.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17.19</a:t>
            </a:r>
            <a:r>
              <a:rPr lang="en-US" sz="2200" dirty="0" smtClean="0"/>
              <a:t> Identify an isotropic point source of sound.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17.20</a:t>
            </a:r>
            <a:r>
              <a:rPr lang="en-US" sz="2200" dirty="0" smtClean="0"/>
              <a:t> For an isotropic point source, apply the relationship involving the emitting power </a:t>
            </a:r>
            <a:r>
              <a:rPr lang="en-US" sz="2200" i="1" dirty="0" smtClean="0"/>
              <a:t>P</a:t>
            </a:r>
            <a:r>
              <a:rPr lang="en-US" sz="2200" i="1" baseline="-25000" dirty="0" smtClean="0"/>
              <a:t>s</a:t>
            </a:r>
            <a:r>
              <a:rPr lang="en-US" sz="2200" dirty="0" smtClean="0"/>
              <a:t>, </a:t>
            </a:r>
          </a:p>
        </p:txBody>
      </p:sp>
      <p:sp>
        <p:nvSpPr>
          <p:cNvPr id="14" name="Rectangle 3"/>
          <p:cNvSpPr>
            <a:spLocks noGrp="1" noChangeArrowheads="1"/>
          </p:cNvSpPr>
          <p:nvPr>
            <p:ph sz="half" idx="2"/>
          </p:nvPr>
        </p:nvSpPr>
        <p:spPr>
          <a:xfrm>
            <a:off x="4913096" y="1513498"/>
            <a:ext cx="4036320" cy="5344502"/>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the distance </a:t>
            </a:r>
            <a:r>
              <a:rPr lang="en-US" sz="2200" i="1" dirty="0" err="1" smtClean="0"/>
              <a:t>r</a:t>
            </a:r>
            <a:r>
              <a:rPr lang="en-US" sz="2200" i="1" dirty="0" smtClean="0"/>
              <a:t> </a:t>
            </a:r>
            <a:r>
              <a:rPr lang="en-US" sz="2200" dirty="0" smtClean="0"/>
              <a:t>to a detector, and the sound intensity </a:t>
            </a:r>
            <a:r>
              <a:rPr lang="en-US" sz="2200" i="1" dirty="0" smtClean="0"/>
              <a:t>I</a:t>
            </a:r>
            <a:r>
              <a:rPr lang="en-US" sz="2200" dirty="0" smtClean="0"/>
              <a:t> at the detector.</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17.21</a:t>
            </a:r>
            <a:r>
              <a:rPr lang="en-US" sz="2200" dirty="0" smtClean="0"/>
              <a:t> Apply the relationship between the sound level </a:t>
            </a:r>
            <a:r>
              <a:rPr lang="en-US" sz="2200" i="1" dirty="0" err="1" smtClean="0"/>
              <a:t>β</a:t>
            </a:r>
            <a:r>
              <a:rPr lang="en-US" sz="2200" dirty="0" smtClean="0"/>
              <a:t>, the sound intensity </a:t>
            </a:r>
            <a:r>
              <a:rPr lang="en-US" sz="2200" i="1" dirty="0" smtClean="0"/>
              <a:t>I</a:t>
            </a:r>
            <a:r>
              <a:rPr lang="en-US" sz="2200" dirty="0" smtClean="0"/>
              <a:t>, and the standard reference intensity </a:t>
            </a:r>
            <a:r>
              <a:rPr lang="en-US" sz="2200" i="1" dirty="0" smtClean="0"/>
              <a:t>I</a:t>
            </a:r>
            <a:r>
              <a:rPr lang="en-US" sz="2200" i="1" baseline="-25000" dirty="0" smtClean="0"/>
              <a:t>0</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17.22</a:t>
            </a:r>
            <a:r>
              <a:rPr lang="en-US" sz="2200" dirty="0" smtClean="0"/>
              <a:t> Evaluate a logarithm function (log) and an antilogarithm function (log</a:t>
            </a:r>
            <a:r>
              <a:rPr lang="en-US" sz="2200" baseline="30000" dirty="0" smtClean="0"/>
              <a:t>-1</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17.23</a:t>
            </a:r>
            <a:r>
              <a:rPr lang="en-US" sz="2200" dirty="0" smtClean="0"/>
              <a:t> Relate the change in a sound level to the change in sound intensity.</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17-4</a:t>
            </a:r>
            <a:r>
              <a:rPr lang="en-US" sz="2700" dirty="0" smtClean="0">
                <a:solidFill>
                  <a:schemeClr val="bg1"/>
                </a:solidFill>
                <a:ea typeface="Calibri" pitchFamily="1" charset="0"/>
                <a:cs typeface="Calibri" pitchFamily="1" charset="0"/>
              </a:rPr>
              <a:t>  Intensity And Sound Level</a:t>
            </a:r>
            <a:endParaRPr lang="en-US" sz="2700" dirty="0">
              <a:solidFill>
                <a:schemeClr val="bg1"/>
              </a:solidFill>
              <a:ea typeface="Calibri" pitchFamily="1" charset="0"/>
              <a:cs typeface="Calibri" pitchFamily="1" charset="0"/>
            </a:endParaRPr>
          </a:p>
        </p:txBody>
      </p:sp>
      <p:sp>
        <p:nvSpPr>
          <p:cNvPr id="9" name="Rectangle 8"/>
          <p:cNvSpPr/>
          <p:nvPr/>
        </p:nvSpPr>
        <p:spPr>
          <a:xfrm>
            <a:off x="456481" y="1578820"/>
            <a:ext cx="7919441" cy="1446550"/>
          </a:xfrm>
          <a:prstGeom prst="rect">
            <a:avLst/>
          </a:prstGeom>
        </p:spPr>
        <p:txBody>
          <a:bodyPr wrap="square">
            <a:spAutoFit/>
          </a:bodyPr>
          <a:lstStyle/>
          <a:p>
            <a:pPr marL="274320" indent="-274320">
              <a:buFont typeface="Arial"/>
              <a:buChar char="•"/>
            </a:pPr>
            <a:r>
              <a:rPr lang="en-US" sz="2200" dirty="0" smtClean="0"/>
              <a:t>The </a:t>
            </a:r>
            <a:r>
              <a:rPr lang="en-US" sz="2200" b="1" dirty="0" smtClean="0"/>
              <a:t>intensity</a:t>
            </a:r>
            <a:r>
              <a:rPr lang="en-US" sz="2200" b="1" i="1" dirty="0" smtClean="0"/>
              <a:t> </a:t>
            </a:r>
            <a:r>
              <a:rPr lang="en-US" sz="2200" i="1" dirty="0" smtClean="0"/>
              <a:t>I </a:t>
            </a:r>
            <a:r>
              <a:rPr lang="en-US" sz="2200" dirty="0" smtClean="0"/>
              <a:t>of a sound wave at a surface is the average rate per unit area at which energy is transferred by the wave through or onto the surface</a:t>
            </a:r>
          </a:p>
          <a:p>
            <a:pPr marL="274320" indent="-274320">
              <a:buFont typeface="Arial"/>
              <a:buChar char="•"/>
            </a:pPr>
            <a:endParaRPr lang="en-US" sz="2200" dirty="0"/>
          </a:p>
        </p:txBody>
      </p:sp>
      <p:pic>
        <p:nvPicPr>
          <p:cNvPr id="10" name="Picture 9"/>
          <p:cNvPicPr>
            <a:picLocks noChangeAspect="1"/>
          </p:cNvPicPr>
          <p:nvPr/>
        </p:nvPicPr>
        <p:blipFill>
          <a:blip r:embed="rId3"/>
          <a:stretch>
            <a:fillRect/>
          </a:stretch>
        </p:blipFill>
        <p:spPr>
          <a:xfrm>
            <a:off x="3106601" y="2860288"/>
            <a:ext cx="1216152" cy="690247"/>
          </a:xfrm>
          <a:prstGeom prst="rect">
            <a:avLst/>
          </a:prstGeom>
        </p:spPr>
      </p:pic>
      <p:sp>
        <p:nvSpPr>
          <p:cNvPr id="11" name="Rectangle 10"/>
          <p:cNvSpPr/>
          <p:nvPr/>
        </p:nvSpPr>
        <p:spPr>
          <a:xfrm>
            <a:off x="832013" y="3704984"/>
            <a:ext cx="7767041" cy="1446550"/>
          </a:xfrm>
          <a:prstGeom prst="rect">
            <a:avLst/>
          </a:prstGeom>
        </p:spPr>
        <p:txBody>
          <a:bodyPr wrap="square">
            <a:spAutoFit/>
          </a:bodyPr>
          <a:lstStyle/>
          <a:p>
            <a:pPr indent="-274320"/>
            <a:r>
              <a:rPr lang="en-US" sz="2200" dirty="0" smtClean="0"/>
              <a:t>where </a:t>
            </a:r>
            <a:r>
              <a:rPr lang="en-US" sz="2200" i="1" dirty="0" smtClean="0"/>
              <a:t>P </a:t>
            </a:r>
            <a:r>
              <a:rPr lang="en-US" sz="2200" dirty="0" smtClean="0"/>
              <a:t>is the time rate of energy transfer (</a:t>
            </a:r>
            <a:r>
              <a:rPr lang="en-US" sz="2200" b="1" dirty="0" smtClean="0"/>
              <a:t>power</a:t>
            </a:r>
            <a:r>
              <a:rPr lang="en-US" sz="2200" dirty="0" smtClean="0"/>
              <a:t>) of the sound wave and </a:t>
            </a:r>
            <a:r>
              <a:rPr lang="en-US" sz="2200" i="1" dirty="0" smtClean="0"/>
              <a:t>A </a:t>
            </a:r>
            <a:r>
              <a:rPr lang="en-US" sz="2200" dirty="0" smtClean="0"/>
              <a:t>is the area of the surface intercepting the sound. The intensity </a:t>
            </a:r>
            <a:r>
              <a:rPr lang="en-US" sz="2200" i="1" dirty="0" smtClean="0"/>
              <a:t>I </a:t>
            </a:r>
            <a:r>
              <a:rPr lang="en-US" sz="2200" dirty="0" smtClean="0"/>
              <a:t>is related to the displacement amplitude </a:t>
            </a:r>
            <a:r>
              <a:rPr lang="en-US" sz="2200" i="1" dirty="0" err="1" smtClean="0"/>
              <a:t>s</a:t>
            </a:r>
            <a:r>
              <a:rPr lang="en-US" sz="2200" i="1" baseline="-25000" dirty="0" err="1" smtClean="0"/>
              <a:t>m</a:t>
            </a:r>
            <a:r>
              <a:rPr lang="en-US" sz="2200" dirty="0" smtClean="0"/>
              <a:t> of the sound wave by</a:t>
            </a:r>
            <a:endParaRPr lang="en-US" sz="2200" dirty="0"/>
          </a:p>
        </p:txBody>
      </p:sp>
      <p:pic>
        <p:nvPicPr>
          <p:cNvPr id="12" name="Picture 11"/>
          <p:cNvPicPr>
            <a:picLocks noChangeAspect="1"/>
          </p:cNvPicPr>
          <p:nvPr/>
        </p:nvPicPr>
        <p:blipFill>
          <a:blip r:embed="rId4"/>
          <a:stretch>
            <a:fillRect/>
          </a:stretch>
        </p:blipFill>
        <p:spPr>
          <a:xfrm>
            <a:off x="2934961" y="5357466"/>
            <a:ext cx="1664208" cy="538422"/>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17-4</a:t>
            </a:r>
            <a:r>
              <a:rPr lang="en-US" sz="2700" dirty="0" smtClean="0">
                <a:solidFill>
                  <a:schemeClr val="bg1"/>
                </a:solidFill>
                <a:ea typeface="Calibri" pitchFamily="1" charset="0"/>
                <a:cs typeface="Calibri" pitchFamily="1" charset="0"/>
              </a:rPr>
              <a:t>  Intensity And Sound Level</a:t>
            </a:r>
            <a:endParaRPr lang="en-US" sz="2700" dirty="0">
              <a:solidFill>
                <a:schemeClr val="bg1"/>
              </a:solidFill>
              <a:ea typeface="Calibri" pitchFamily="1" charset="0"/>
              <a:cs typeface="Calibri" pitchFamily="1" charset="0"/>
            </a:endParaRPr>
          </a:p>
        </p:txBody>
      </p:sp>
      <p:sp>
        <p:nvSpPr>
          <p:cNvPr id="9" name="Rectangle 8"/>
          <p:cNvSpPr/>
          <p:nvPr/>
        </p:nvSpPr>
        <p:spPr>
          <a:xfrm>
            <a:off x="456481" y="1578820"/>
            <a:ext cx="4726977" cy="1785104"/>
          </a:xfrm>
          <a:prstGeom prst="rect">
            <a:avLst/>
          </a:prstGeom>
        </p:spPr>
        <p:txBody>
          <a:bodyPr wrap="square">
            <a:spAutoFit/>
          </a:bodyPr>
          <a:lstStyle/>
          <a:p>
            <a:pPr marL="274320" indent="-274320">
              <a:buFont typeface="Arial"/>
              <a:buChar char="•"/>
            </a:pPr>
            <a:r>
              <a:rPr lang="en-US" sz="2200" dirty="0" smtClean="0"/>
              <a:t>The intensity at a distance </a:t>
            </a:r>
            <a:r>
              <a:rPr lang="en-US" sz="2200" i="1" dirty="0" err="1" smtClean="0"/>
              <a:t>r</a:t>
            </a:r>
            <a:r>
              <a:rPr lang="en-US" sz="2200" dirty="0" smtClean="0"/>
              <a:t> from a point source that emits sound waves of power </a:t>
            </a:r>
            <a:r>
              <a:rPr lang="en-US" sz="2200" i="1" dirty="0" smtClean="0"/>
              <a:t>P</a:t>
            </a:r>
            <a:r>
              <a:rPr lang="en-US" sz="2200" i="1" baseline="-25000" dirty="0" smtClean="0"/>
              <a:t>s</a:t>
            </a:r>
            <a:r>
              <a:rPr lang="en-US" sz="2200" dirty="0" smtClean="0"/>
              <a:t> equally in all directions isotropically i.e. with equal intensity in all directions, </a:t>
            </a:r>
            <a:endParaRPr lang="en-US" sz="2200" dirty="0"/>
          </a:p>
        </p:txBody>
      </p:sp>
      <p:sp>
        <p:nvSpPr>
          <p:cNvPr id="11" name="Rectangle 10"/>
          <p:cNvSpPr/>
          <p:nvPr/>
        </p:nvSpPr>
        <p:spPr>
          <a:xfrm>
            <a:off x="4891678" y="4465982"/>
            <a:ext cx="4016095" cy="1200329"/>
          </a:xfrm>
          <a:prstGeom prst="rect">
            <a:avLst/>
          </a:prstGeom>
        </p:spPr>
        <p:txBody>
          <a:bodyPr wrap="square">
            <a:spAutoFit/>
          </a:bodyPr>
          <a:lstStyle/>
          <a:p>
            <a:pPr indent="-274320"/>
            <a:r>
              <a:rPr lang="en-US" dirty="0" smtClean="0"/>
              <a:t>A point source S emits sound waves uniformly in all directions. The waves pass through an imaginary sphere of radius</a:t>
            </a:r>
            <a:r>
              <a:rPr lang="en-US" i="1" dirty="0" smtClean="0"/>
              <a:t> </a:t>
            </a:r>
            <a:r>
              <a:rPr lang="en-US" i="1" dirty="0" err="1" smtClean="0"/>
              <a:t>r</a:t>
            </a:r>
            <a:r>
              <a:rPr lang="en-US" i="1" dirty="0" smtClean="0"/>
              <a:t> </a:t>
            </a:r>
            <a:r>
              <a:rPr lang="en-US" dirty="0" smtClean="0"/>
              <a:t>that is centered on </a:t>
            </a:r>
            <a:r>
              <a:rPr lang="en-US" i="1" dirty="0" smtClean="0"/>
              <a:t>S</a:t>
            </a:r>
            <a:r>
              <a:rPr lang="en-US" dirty="0" smtClean="0"/>
              <a:t>.</a:t>
            </a:r>
            <a:endParaRPr lang="en-US" dirty="0"/>
          </a:p>
        </p:txBody>
      </p:sp>
      <p:pic>
        <p:nvPicPr>
          <p:cNvPr id="7" name="Picture 6"/>
          <p:cNvPicPr>
            <a:picLocks noChangeAspect="1"/>
          </p:cNvPicPr>
          <p:nvPr/>
        </p:nvPicPr>
        <p:blipFill>
          <a:blip r:embed="rId3"/>
          <a:stretch>
            <a:fillRect/>
          </a:stretch>
        </p:blipFill>
        <p:spPr>
          <a:xfrm>
            <a:off x="5183458" y="1578820"/>
            <a:ext cx="3345429" cy="2836091"/>
          </a:xfrm>
          <a:prstGeom prst="rect">
            <a:avLst/>
          </a:prstGeom>
        </p:spPr>
      </p:pic>
      <p:pic>
        <p:nvPicPr>
          <p:cNvPr id="8" name="Picture 7"/>
          <p:cNvPicPr>
            <a:picLocks noChangeAspect="1"/>
          </p:cNvPicPr>
          <p:nvPr/>
        </p:nvPicPr>
        <p:blipFill>
          <a:blip r:embed="rId4"/>
          <a:stretch>
            <a:fillRect/>
          </a:stretch>
        </p:blipFill>
        <p:spPr>
          <a:xfrm>
            <a:off x="1054049" y="3642887"/>
            <a:ext cx="2752344" cy="805934"/>
          </a:xfrm>
          <a:prstGeom prst="rect">
            <a:avLst/>
          </a:prstGeom>
        </p:spPr>
      </p:pic>
      <p:sp>
        <p:nvSpPr>
          <p:cNvPr id="13" name="Rectangle 12"/>
          <p:cNvSpPr/>
          <p:nvPr/>
        </p:nvSpPr>
        <p:spPr>
          <a:xfrm>
            <a:off x="887305" y="4770784"/>
            <a:ext cx="3987209" cy="769441"/>
          </a:xfrm>
          <a:prstGeom prst="rect">
            <a:avLst/>
          </a:prstGeom>
        </p:spPr>
        <p:txBody>
          <a:bodyPr wrap="square">
            <a:spAutoFit/>
          </a:bodyPr>
          <a:lstStyle/>
          <a:p>
            <a:r>
              <a:rPr lang="en-US" sz="2200" dirty="0" smtClean="0"/>
              <a:t>where </a:t>
            </a:r>
            <a:r>
              <a:rPr lang="en-US" sz="2200" i="1" dirty="0" smtClean="0"/>
              <a:t>4πr</a:t>
            </a:r>
            <a:r>
              <a:rPr lang="en-US" sz="2200" i="1" baseline="30000" dirty="0" smtClean="0"/>
              <a:t>2</a:t>
            </a:r>
            <a:r>
              <a:rPr lang="en-US" sz="2200" dirty="0" smtClean="0"/>
              <a:t> is the area of the sphere.</a:t>
            </a:r>
            <a:endParaRPr lang="en-US" sz="2200" dirty="0"/>
          </a:p>
        </p:txBody>
      </p:sp>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169892" y="5096749"/>
            <a:ext cx="2579908" cy="1447983"/>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17-4</a:t>
            </a:r>
            <a:r>
              <a:rPr lang="en-US" sz="2700" dirty="0" smtClean="0">
                <a:solidFill>
                  <a:schemeClr val="bg1"/>
                </a:solidFill>
                <a:ea typeface="Calibri" pitchFamily="1" charset="0"/>
                <a:cs typeface="Calibri" pitchFamily="1" charset="0"/>
              </a:rPr>
              <a:t>  Intensity And Sound Level</a:t>
            </a:r>
            <a:endParaRPr lang="en-US" sz="2700" dirty="0">
              <a:solidFill>
                <a:schemeClr val="bg1"/>
              </a:solidFill>
              <a:ea typeface="Calibri" pitchFamily="1" charset="0"/>
              <a:cs typeface="Calibri" pitchFamily="1" charset="0"/>
            </a:endParaRPr>
          </a:p>
        </p:txBody>
      </p:sp>
      <p:sp>
        <p:nvSpPr>
          <p:cNvPr id="9" name="Rectangle 8"/>
          <p:cNvSpPr/>
          <p:nvPr/>
        </p:nvSpPr>
        <p:spPr>
          <a:xfrm>
            <a:off x="304076" y="1956362"/>
            <a:ext cx="5808296" cy="3477875"/>
          </a:xfrm>
          <a:prstGeom prst="rect">
            <a:avLst/>
          </a:prstGeom>
        </p:spPr>
        <p:txBody>
          <a:bodyPr wrap="square">
            <a:spAutoFit/>
          </a:bodyPr>
          <a:lstStyle/>
          <a:p>
            <a:pPr marL="287338" indent="-287338">
              <a:buFont typeface="Arial"/>
              <a:buChar char="•"/>
            </a:pPr>
            <a:r>
              <a:rPr lang="en-US" sz="2200" dirty="0" smtClean="0"/>
              <a:t>The sound level </a:t>
            </a:r>
            <a:r>
              <a:rPr lang="en-US" sz="2200" i="1" dirty="0" err="1" smtClean="0"/>
              <a:t>β</a:t>
            </a:r>
            <a:r>
              <a:rPr lang="en-US" sz="2200" dirty="0" smtClean="0"/>
              <a:t> in decibels (dB) is defined as </a:t>
            </a:r>
            <a:r>
              <a:rPr lang="en-US" sz="2200" dirty="0" smtClean="0"/>
              <a:t>	</a:t>
            </a:r>
          </a:p>
          <a:p>
            <a:pPr marL="287338" indent="-287338"/>
            <a:r>
              <a:rPr lang="en-US" sz="2200" dirty="0" smtClean="0"/>
              <a:t>	</a:t>
            </a:r>
          </a:p>
          <a:p>
            <a:pPr marL="287338" indent="-287338"/>
            <a:endParaRPr lang="en-US" sz="2200" dirty="0" smtClean="0"/>
          </a:p>
          <a:p>
            <a:pPr marL="287338" indent="-287338"/>
            <a:endParaRPr lang="en-US" sz="2200" dirty="0" smtClean="0"/>
          </a:p>
          <a:p>
            <a:pPr marL="287338" indent="-287338"/>
            <a:r>
              <a:rPr lang="en-US" sz="2200" dirty="0" smtClean="0"/>
              <a:t>	where </a:t>
            </a:r>
            <a:r>
              <a:rPr lang="en-US" sz="2200" i="1" dirty="0" smtClean="0"/>
              <a:t>I</a:t>
            </a:r>
            <a:r>
              <a:rPr lang="en-US" sz="2200" i="1" baseline="-25000" dirty="0" smtClean="0"/>
              <a:t>0</a:t>
            </a:r>
            <a:r>
              <a:rPr lang="en-US" sz="2200" dirty="0" smtClean="0"/>
              <a:t> (= 10</a:t>
            </a:r>
            <a:r>
              <a:rPr lang="en-US" sz="2200" baseline="30000" dirty="0" smtClean="0"/>
              <a:t>-12</a:t>
            </a:r>
            <a:r>
              <a:rPr lang="en-US" sz="2200" dirty="0" smtClean="0"/>
              <a:t> W/m</a:t>
            </a:r>
            <a:r>
              <a:rPr lang="en-US" sz="2200" baseline="30000" dirty="0" smtClean="0"/>
              <a:t>2</a:t>
            </a:r>
            <a:r>
              <a:rPr lang="en-US" sz="2200" dirty="0" smtClean="0"/>
              <a:t>) is a reference intensity level to which all intensities are compared. For every factor-of-10 increase in intensity, 10 dB is added to the sound level. </a:t>
            </a:r>
            <a:endParaRPr lang="en-US" sz="2200" dirty="0"/>
          </a:p>
        </p:txBody>
      </p:sp>
      <p:sp>
        <p:nvSpPr>
          <p:cNvPr id="10" name="Text Box 4"/>
          <p:cNvSpPr txBox="1">
            <a:spLocks noChangeArrowheads="1"/>
          </p:cNvSpPr>
          <p:nvPr/>
        </p:nvSpPr>
        <p:spPr bwMode="auto">
          <a:xfrm>
            <a:off x="1573865" y="1367513"/>
            <a:ext cx="3554505" cy="726138"/>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The Decibel Scale</a:t>
            </a:r>
            <a:endParaRPr lang="en-US" sz="2900" b="1" dirty="0">
              <a:solidFill>
                <a:srgbClr val="34566E"/>
              </a:solidFill>
            </a:endParaRPr>
          </a:p>
        </p:txBody>
      </p:sp>
      <p:pic>
        <p:nvPicPr>
          <p:cNvPr id="12" name="Picture 11"/>
          <p:cNvPicPr>
            <a:picLocks noChangeAspect="1"/>
          </p:cNvPicPr>
          <p:nvPr/>
        </p:nvPicPr>
        <p:blipFill>
          <a:blip r:embed="rId4"/>
          <a:stretch>
            <a:fillRect/>
          </a:stretch>
        </p:blipFill>
        <p:spPr>
          <a:xfrm>
            <a:off x="1845374" y="2825547"/>
            <a:ext cx="3227832" cy="803370"/>
          </a:xfrm>
          <a:prstGeom prst="rect">
            <a:avLst/>
          </a:prstGeom>
        </p:spPr>
      </p:pic>
      <p:pic>
        <p:nvPicPr>
          <p:cNvPr id="15" name="Picture 14"/>
          <p:cNvPicPr>
            <a:picLocks noChangeAspect="1"/>
          </p:cNvPicPr>
          <p:nvPr/>
        </p:nvPicPr>
        <p:blipFill>
          <a:blip r:embed="rId5"/>
          <a:stretch>
            <a:fillRect/>
          </a:stretch>
        </p:blipFill>
        <p:spPr>
          <a:xfrm>
            <a:off x="6161794" y="1488893"/>
            <a:ext cx="2842994" cy="3213244"/>
          </a:xfrm>
          <a:prstGeom prst="rect">
            <a:avLst/>
          </a:prstGeom>
        </p:spPr>
      </p:pic>
      <p:sp>
        <p:nvSpPr>
          <p:cNvPr id="17" name="Rectangle 16"/>
          <p:cNvSpPr/>
          <p:nvPr/>
        </p:nvSpPr>
        <p:spPr>
          <a:xfrm>
            <a:off x="6041648" y="4702137"/>
            <a:ext cx="3102352" cy="2031325"/>
          </a:xfrm>
          <a:prstGeom prst="rect">
            <a:avLst/>
          </a:prstGeom>
        </p:spPr>
        <p:txBody>
          <a:bodyPr wrap="square">
            <a:spAutoFit/>
          </a:bodyPr>
          <a:lstStyle/>
          <a:p>
            <a:r>
              <a:rPr lang="en-US" dirty="0" smtClean="0"/>
              <a:t>Sound can cause the wall of a drinking glass to oscillate. If the sound produces a standing wave of oscillations and if the intensity of the sound is large enough, the glass will shatter.</a:t>
            </a:r>
            <a:endParaRPr lang="en-US" dirty="0"/>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17-5</a:t>
            </a:r>
            <a:r>
              <a:rPr lang="en-US" sz="2700" dirty="0" smtClean="0">
                <a:solidFill>
                  <a:schemeClr val="bg1"/>
                </a:solidFill>
                <a:ea typeface="Calibri" pitchFamily="1" charset="0"/>
                <a:cs typeface="Calibri" pitchFamily="1" charset="0"/>
              </a:rPr>
              <a:t>  Sources of Musical Sound</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17.24</a:t>
            </a:r>
            <a:r>
              <a:rPr lang="en-US" sz="2200" dirty="0" smtClean="0"/>
              <a:t> Using standing wave patterns for string waves, sketch the standing wave patterns for the first several acoustical harmonics of a pipe with only one open end and with two open ends.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17.25</a:t>
            </a:r>
            <a:r>
              <a:rPr lang="en-US" sz="2200" dirty="0" smtClean="0"/>
              <a:t> For a standing wave of sound, relate the distance between nodes and the wavelength.</a:t>
            </a:r>
          </a:p>
        </p:txBody>
      </p:sp>
      <p:sp>
        <p:nvSpPr>
          <p:cNvPr id="14" name="Rectangle 3"/>
          <p:cNvSpPr>
            <a:spLocks noGrp="1" noChangeArrowheads="1"/>
          </p:cNvSpPr>
          <p:nvPr>
            <p:ph sz="half" idx="2"/>
          </p:nvPr>
        </p:nvSpPr>
        <p:spPr>
          <a:xfrm>
            <a:off x="4913096" y="1513498"/>
            <a:ext cx="4036320" cy="5344502"/>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17.26</a:t>
            </a:r>
            <a:r>
              <a:rPr lang="en-US" sz="2200" dirty="0" smtClean="0"/>
              <a:t> Identify which type of pipe has even harmonics.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17.27</a:t>
            </a:r>
            <a:r>
              <a:rPr lang="en-US" sz="2200" dirty="0" smtClean="0"/>
              <a:t> For any given harmonic and for a pipe with only one open end or with two open ends, apply the relationships between the pipe length </a:t>
            </a:r>
            <a:r>
              <a:rPr lang="en-US" sz="2200" i="1" dirty="0" smtClean="0"/>
              <a:t>L</a:t>
            </a:r>
            <a:r>
              <a:rPr lang="en-US" sz="2200" dirty="0" smtClean="0"/>
              <a:t>, the speed of sound </a:t>
            </a:r>
            <a:r>
              <a:rPr lang="en-US" sz="2200" i="1" dirty="0" err="1" smtClean="0"/>
              <a:t>v</a:t>
            </a:r>
            <a:r>
              <a:rPr lang="en-US" sz="2200" dirty="0" smtClean="0"/>
              <a:t>, the wavelength </a:t>
            </a:r>
            <a:r>
              <a:rPr lang="en-US" sz="2200" i="1" dirty="0" err="1" smtClean="0"/>
              <a:t>λ</a:t>
            </a:r>
            <a:r>
              <a:rPr lang="en-US" sz="2200" dirty="0" smtClean="0"/>
              <a:t>, the harmonic frequency </a:t>
            </a:r>
            <a:r>
              <a:rPr lang="en-US" sz="2200" i="1" dirty="0" err="1" smtClean="0"/>
              <a:t>ƒ</a:t>
            </a:r>
            <a:r>
              <a:rPr lang="en-US" sz="2200" dirty="0" smtClean="0"/>
              <a:t>, and the harmonic number </a:t>
            </a:r>
            <a:r>
              <a:rPr lang="en-US" sz="2200" i="1" dirty="0" err="1" smtClean="0"/>
              <a:t>n</a:t>
            </a:r>
            <a:r>
              <a:rPr lang="en-US" sz="2200" dirty="0" smtClean="0"/>
              <a:t>.</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17-5</a:t>
            </a:r>
            <a:r>
              <a:rPr lang="en-US" sz="2700" dirty="0" smtClean="0">
                <a:solidFill>
                  <a:schemeClr val="bg1"/>
                </a:solidFill>
                <a:ea typeface="Calibri" pitchFamily="1" charset="0"/>
                <a:cs typeface="Calibri" pitchFamily="1" charset="0"/>
              </a:rPr>
              <a:t>  Sources of Musical Sound</a:t>
            </a:r>
            <a:endParaRPr lang="en-US" sz="2700" dirty="0">
              <a:solidFill>
                <a:schemeClr val="bg1"/>
              </a:solidFill>
              <a:ea typeface="Calibri" pitchFamily="1" charset="0"/>
              <a:cs typeface="Calibri" pitchFamily="1" charset="0"/>
            </a:endParaRPr>
          </a:p>
        </p:txBody>
      </p:sp>
      <p:sp>
        <p:nvSpPr>
          <p:cNvPr id="9" name="Rectangle 8"/>
          <p:cNvSpPr/>
          <p:nvPr/>
        </p:nvSpPr>
        <p:spPr>
          <a:xfrm>
            <a:off x="233350" y="1316652"/>
            <a:ext cx="8910650" cy="1446550"/>
          </a:xfrm>
          <a:prstGeom prst="rect">
            <a:avLst/>
          </a:prstGeom>
        </p:spPr>
        <p:txBody>
          <a:bodyPr wrap="square">
            <a:spAutoFit/>
          </a:bodyPr>
          <a:lstStyle/>
          <a:p>
            <a:pPr indent="-274320"/>
            <a:r>
              <a:rPr lang="en-US" sz="2200" dirty="0" smtClean="0"/>
              <a:t>Standing sound wave patterns can be set up in pipes (that is, resonance can be set up) if sound of the proper wave- length is introduced in the pipe.																				</a:t>
            </a:r>
            <a:endParaRPr lang="en-US" sz="2200" dirty="0"/>
          </a:p>
        </p:txBody>
      </p:sp>
      <p:pic>
        <p:nvPicPr>
          <p:cNvPr id="13" name="Picture 12"/>
          <p:cNvPicPr>
            <a:picLocks noChangeAspect="1"/>
          </p:cNvPicPr>
          <p:nvPr/>
        </p:nvPicPr>
        <p:blipFill>
          <a:blip r:embed="rId3"/>
          <a:stretch>
            <a:fillRect/>
          </a:stretch>
        </p:blipFill>
        <p:spPr>
          <a:xfrm>
            <a:off x="880547" y="4084030"/>
            <a:ext cx="7382907" cy="2503037"/>
          </a:xfrm>
          <a:prstGeom prst="rect">
            <a:avLst/>
          </a:prstGeom>
        </p:spPr>
      </p:pic>
      <p:grpSp>
        <p:nvGrpSpPr>
          <p:cNvPr id="18" name="Group 17"/>
          <p:cNvGrpSpPr/>
          <p:nvPr/>
        </p:nvGrpSpPr>
        <p:grpSpPr>
          <a:xfrm>
            <a:off x="279442" y="2462514"/>
            <a:ext cx="4314019" cy="1138773"/>
            <a:chOff x="279442" y="2462514"/>
            <a:chExt cx="3668225" cy="1138773"/>
          </a:xfrm>
        </p:grpSpPr>
        <p:sp>
          <p:nvSpPr>
            <p:cNvPr id="11" name="Rectangle 10"/>
            <p:cNvSpPr/>
            <p:nvPr/>
          </p:nvSpPr>
          <p:spPr>
            <a:xfrm>
              <a:off x="674218" y="2462514"/>
              <a:ext cx="2373779" cy="430887"/>
            </a:xfrm>
            <a:prstGeom prst="rect">
              <a:avLst/>
            </a:prstGeom>
          </p:spPr>
          <p:txBody>
            <a:bodyPr wrap="square">
              <a:spAutoFit/>
            </a:bodyPr>
            <a:lstStyle/>
            <a:p>
              <a:r>
                <a:rPr lang="en-US" sz="2200" b="1" dirty="0" smtClean="0"/>
                <a:t>Two Open Ends.</a:t>
              </a:r>
              <a:endParaRPr lang="en-US" sz="2200" b="1" dirty="0"/>
            </a:p>
          </p:txBody>
        </p:sp>
        <p:sp>
          <p:nvSpPr>
            <p:cNvPr id="14" name="Rectangle 13"/>
            <p:cNvSpPr/>
            <p:nvPr/>
          </p:nvSpPr>
          <p:spPr>
            <a:xfrm>
              <a:off x="279442" y="2831846"/>
              <a:ext cx="3668225" cy="769441"/>
            </a:xfrm>
            <a:prstGeom prst="rect">
              <a:avLst/>
            </a:prstGeom>
          </p:spPr>
          <p:txBody>
            <a:bodyPr wrap="square">
              <a:spAutoFit/>
            </a:bodyPr>
            <a:lstStyle/>
            <a:p>
              <a:r>
                <a:rPr lang="en-US" sz="2200" dirty="0" smtClean="0"/>
                <a:t>A pipe open at both ends will resonate at frequencies</a:t>
              </a:r>
              <a:endParaRPr lang="en-US" sz="2200" dirty="0"/>
            </a:p>
          </p:txBody>
        </p:sp>
      </p:grpSp>
      <p:grpSp>
        <p:nvGrpSpPr>
          <p:cNvPr id="19" name="Group 18"/>
          <p:cNvGrpSpPr/>
          <p:nvPr/>
        </p:nvGrpSpPr>
        <p:grpSpPr>
          <a:xfrm>
            <a:off x="4117230" y="2444141"/>
            <a:ext cx="5043933" cy="1138773"/>
            <a:chOff x="279442" y="2462514"/>
            <a:chExt cx="3668225" cy="1138773"/>
          </a:xfrm>
        </p:grpSpPr>
        <p:sp>
          <p:nvSpPr>
            <p:cNvPr id="20" name="Rectangle 19"/>
            <p:cNvSpPr/>
            <p:nvPr/>
          </p:nvSpPr>
          <p:spPr>
            <a:xfrm>
              <a:off x="921418" y="2462514"/>
              <a:ext cx="2222383" cy="430887"/>
            </a:xfrm>
            <a:prstGeom prst="rect">
              <a:avLst/>
            </a:prstGeom>
          </p:spPr>
          <p:txBody>
            <a:bodyPr wrap="square">
              <a:spAutoFit/>
            </a:bodyPr>
            <a:lstStyle/>
            <a:p>
              <a:r>
                <a:rPr lang="en-US" sz="2200" b="1" dirty="0" smtClean="0"/>
                <a:t>One Open End.</a:t>
              </a:r>
              <a:endParaRPr lang="en-US" sz="2200" b="1" dirty="0"/>
            </a:p>
          </p:txBody>
        </p:sp>
        <p:sp>
          <p:nvSpPr>
            <p:cNvPr id="21" name="Rectangle 20"/>
            <p:cNvSpPr/>
            <p:nvPr/>
          </p:nvSpPr>
          <p:spPr>
            <a:xfrm>
              <a:off x="279442" y="2831846"/>
              <a:ext cx="3668225" cy="769441"/>
            </a:xfrm>
            <a:prstGeom prst="rect">
              <a:avLst/>
            </a:prstGeom>
          </p:spPr>
          <p:txBody>
            <a:bodyPr wrap="square">
              <a:spAutoFit/>
            </a:bodyPr>
            <a:lstStyle/>
            <a:p>
              <a:r>
                <a:rPr lang="en-US" sz="2200" dirty="0" smtClean="0"/>
                <a:t>A pipe closed at one end and open at the other will resonate at frequencies</a:t>
              </a:r>
              <a:endParaRPr lang="en-US" sz="2200" dirty="0"/>
            </a:p>
          </p:txBody>
        </p:sp>
      </p:grpSp>
      <p:pic>
        <p:nvPicPr>
          <p:cNvPr id="22" name="Picture 21"/>
          <p:cNvPicPr>
            <a:picLocks noChangeAspect="1"/>
          </p:cNvPicPr>
          <p:nvPr/>
        </p:nvPicPr>
        <p:blipFill>
          <a:blip r:embed="rId4"/>
          <a:stretch>
            <a:fillRect/>
          </a:stretch>
        </p:blipFill>
        <p:spPr>
          <a:xfrm>
            <a:off x="399590" y="3620545"/>
            <a:ext cx="3465576" cy="579898"/>
          </a:xfrm>
          <a:prstGeom prst="rect">
            <a:avLst/>
          </a:prstGeom>
        </p:spPr>
      </p:pic>
      <p:pic>
        <p:nvPicPr>
          <p:cNvPr id="23" name="Picture 22"/>
          <p:cNvPicPr>
            <a:picLocks noChangeAspect="1"/>
          </p:cNvPicPr>
          <p:nvPr/>
        </p:nvPicPr>
        <p:blipFill>
          <a:blip r:embed="rId5"/>
          <a:stretch>
            <a:fillRect/>
          </a:stretch>
        </p:blipFill>
        <p:spPr>
          <a:xfrm>
            <a:off x="4529167" y="3532643"/>
            <a:ext cx="3474720" cy="648062"/>
          </a:xfrm>
          <a:prstGeom prst="rect">
            <a:avLst/>
          </a:prstGeom>
        </p:spPr>
      </p:pic>
      <p:sp>
        <p:nvSpPr>
          <p:cNvPr id="15" name="Footer Placeholder 1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17-6</a:t>
            </a:r>
            <a:r>
              <a:rPr lang="en-US" sz="2700" dirty="0" smtClean="0">
                <a:solidFill>
                  <a:schemeClr val="bg1"/>
                </a:solidFill>
                <a:ea typeface="Calibri" pitchFamily="1" charset="0"/>
                <a:cs typeface="Calibri" pitchFamily="1" charset="0"/>
              </a:rPr>
              <a:t>  Beats</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17.28</a:t>
            </a:r>
            <a:r>
              <a:rPr lang="en-US" sz="2200" dirty="0" smtClean="0"/>
              <a:t> Explain how beats are produced.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17.29</a:t>
            </a:r>
            <a:r>
              <a:rPr lang="en-US" sz="2200" dirty="0" smtClean="0"/>
              <a:t> Add the displacement equations for two sound waves of the same amplitude and slightly different angular frequencies to find the displacement equation of the resultant wave and identify the time-varying amplitude.</a:t>
            </a:r>
          </a:p>
        </p:txBody>
      </p:sp>
      <p:sp>
        <p:nvSpPr>
          <p:cNvPr id="14" name="Rectangle 3"/>
          <p:cNvSpPr>
            <a:spLocks noGrp="1" noChangeArrowheads="1"/>
          </p:cNvSpPr>
          <p:nvPr>
            <p:ph sz="half" idx="2"/>
          </p:nvPr>
        </p:nvSpPr>
        <p:spPr>
          <a:xfrm>
            <a:off x="4913096" y="1908200"/>
            <a:ext cx="4036320"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17.30</a:t>
            </a:r>
            <a:r>
              <a:rPr lang="en-US" sz="2200" dirty="0" smtClean="0"/>
              <a:t> Apply the relationship between the beat frequency and the frequencies of two sound waves that have the same amplitude when the frequencies (or, equivalently, the angular frequencies) differ by a small amount.</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Speed of Sound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08201"/>
            <a:ext cx="4014720" cy="4222523"/>
          </a:xfrm>
        </p:spPr>
        <p:txBody>
          <a:bodyPr tIns="19267">
            <a:norm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17.01</a:t>
            </a:r>
            <a:r>
              <a:rPr lang="en-US" sz="2200" dirty="0" smtClean="0"/>
              <a:t> Distinguish between a longitudinal wave and a transverse wave.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17.02</a:t>
            </a:r>
            <a:r>
              <a:rPr lang="en-US" sz="2200" dirty="0" smtClean="0"/>
              <a:t> Explain wavefronts and rays.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17.03</a:t>
            </a:r>
            <a:r>
              <a:rPr lang="en-US" sz="2200" dirty="0" smtClean="0"/>
              <a:t> Apply the relationship between the speed of sound through a material, the material’s bulk modulus, and the material’s density.</a:t>
            </a:r>
          </a:p>
        </p:txBody>
      </p:sp>
      <p:sp>
        <p:nvSpPr>
          <p:cNvPr id="10244" name="Rectangle 3"/>
          <p:cNvSpPr>
            <a:spLocks noGrp="1" noChangeArrowheads="1"/>
          </p:cNvSpPr>
          <p:nvPr>
            <p:ph sz="half" idx="2"/>
          </p:nvPr>
        </p:nvSpPr>
        <p:spPr>
          <a:xfrm>
            <a:off x="4672800" y="1908201"/>
            <a:ext cx="4036320" cy="4222523"/>
          </a:xfrm>
        </p:spPr>
        <p:txBody>
          <a:bodyPr tIns="19267">
            <a:normAutofit/>
          </a:bodyPr>
          <a:lstStyle/>
          <a:p>
            <a:pPr marL="388806" indent="-293764">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17.04</a:t>
            </a:r>
            <a:r>
              <a:rPr lang="en-US" sz="2200" dirty="0" smtClean="0"/>
              <a:t> Apply the relationship between the speed of sound, the distance traveled by a sound wave, and the time required to travel that distance.</a:t>
            </a:r>
            <a:endParaRPr lang="en-US" sz="2200" dirty="0"/>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17-6</a:t>
            </a:r>
            <a:r>
              <a:rPr lang="en-US" sz="2700" dirty="0" smtClean="0">
                <a:solidFill>
                  <a:schemeClr val="bg1"/>
                </a:solidFill>
                <a:ea typeface="Calibri" pitchFamily="1" charset="0"/>
                <a:cs typeface="Calibri" pitchFamily="1" charset="0"/>
              </a:rPr>
              <a:t>  Beats</a:t>
            </a:r>
            <a:endParaRPr lang="en-US" sz="2700" dirty="0">
              <a:solidFill>
                <a:schemeClr val="bg1"/>
              </a:solidFill>
              <a:ea typeface="Calibri" pitchFamily="1" charset="0"/>
              <a:cs typeface="Calibri" pitchFamily="1" charset="0"/>
            </a:endParaRPr>
          </a:p>
        </p:txBody>
      </p:sp>
      <p:sp>
        <p:nvSpPr>
          <p:cNvPr id="8" name="Rectangle 7"/>
          <p:cNvSpPr/>
          <p:nvPr/>
        </p:nvSpPr>
        <p:spPr>
          <a:xfrm>
            <a:off x="1153190" y="1578820"/>
            <a:ext cx="6724982" cy="1107996"/>
          </a:xfrm>
          <a:prstGeom prst="rect">
            <a:avLst/>
          </a:prstGeom>
        </p:spPr>
        <p:txBody>
          <a:bodyPr wrap="square">
            <a:spAutoFit/>
          </a:bodyPr>
          <a:lstStyle/>
          <a:p>
            <a:r>
              <a:rPr lang="en-US" sz="2200" dirty="0" smtClean="0"/>
              <a:t>Beats arise when two waves having slightly different frequencies, ƒ</a:t>
            </a:r>
            <a:r>
              <a:rPr lang="en-US" sz="2200" baseline="-25000" dirty="0" smtClean="0"/>
              <a:t>1</a:t>
            </a:r>
            <a:r>
              <a:rPr lang="en-US" sz="2200" dirty="0" smtClean="0"/>
              <a:t> and ƒ</a:t>
            </a:r>
            <a:r>
              <a:rPr lang="en-US" sz="2200" baseline="-25000" dirty="0" smtClean="0"/>
              <a:t>2</a:t>
            </a:r>
            <a:r>
              <a:rPr lang="en-US" sz="2200" dirty="0" smtClean="0"/>
              <a:t>, are detected together. The beat frequency is</a:t>
            </a:r>
            <a:endParaRPr lang="en-US" sz="2200" dirty="0"/>
          </a:p>
        </p:txBody>
      </p:sp>
      <p:pic>
        <p:nvPicPr>
          <p:cNvPr id="9" name="Picture 8"/>
          <p:cNvPicPr>
            <a:picLocks noChangeAspect="1"/>
          </p:cNvPicPr>
          <p:nvPr/>
        </p:nvPicPr>
        <p:blipFill>
          <a:blip r:embed="rId3"/>
          <a:stretch>
            <a:fillRect/>
          </a:stretch>
        </p:blipFill>
        <p:spPr>
          <a:xfrm>
            <a:off x="2882900" y="2838449"/>
            <a:ext cx="3648456" cy="425197"/>
          </a:xfrm>
          <a:prstGeom prst="rect">
            <a:avLst/>
          </a:prstGeom>
        </p:spPr>
      </p:pic>
      <p:pic>
        <p:nvPicPr>
          <p:cNvPr id="10" name="Picture 9"/>
          <p:cNvPicPr>
            <a:picLocks noChangeAspect="1"/>
          </p:cNvPicPr>
          <p:nvPr/>
        </p:nvPicPr>
        <p:blipFill>
          <a:blip r:embed="rId4"/>
          <a:stretch>
            <a:fillRect/>
          </a:stretch>
        </p:blipFill>
        <p:spPr>
          <a:xfrm>
            <a:off x="557423" y="3429969"/>
            <a:ext cx="3581084" cy="2183666"/>
          </a:xfrm>
          <a:prstGeom prst="rect">
            <a:avLst/>
          </a:prstGeom>
        </p:spPr>
      </p:pic>
      <p:sp>
        <p:nvSpPr>
          <p:cNvPr id="11" name="Rectangle 10"/>
          <p:cNvSpPr/>
          <p:nvPr/>
        </p:nvSpPr>
        <p:spPr>
          <a:xfrm>
            <a:off x="404989" y="5559428"/>
            <a:ext cx="4091919" cy="1200329"/>
          </a:xfrm>
          <a:prstGeom prst="rect">
            <a:avLst/>
          </a:prstGeom>
        </p:spPr>
        <p:txBody>
          <a:bodyPr wrap="square">
            <a:spAutoFit/>
          </a:bodyPr>
          <a:lstStyle/>
          <a:p>
            <a:r>
              <a:rPr lang="en-US" dirty="0" smtClean="0"/>
              <a:t>(</a:t>
            </a:r>
            <a:r>
              <a:rPr lang="en-US" dirty="0" err="1" smtClean="0"/>
              <a:t>a,b</a:t>
            </a:r>
            <a:r>
              <a:rPr lang="en-US" dirty="0" smtClean="0"/>
              <a:t>) The pressure variations </a:t>
            </a:r>
            <a:r>
              <a:rPr lang="en-US" i="1" dirty="0" err="1" smtClean="0"/>
              <a:t>Δp</a:t>
            </a:r>
            <a:r>
              <a:rPr lang="en-US" dirty="0" smtClean="0"/>
              <a:t> of two sound waves as they would be detected separately. The frequencies of the waves are nearly equal.</a:t>
            </a:r>
            <a:endParaRPr lang="en-US" dirty="0"/>
          </a:p>
        </p:txBody>
      </p:sp>
      <p:pic>
        <p:nvPicPr>
          <p:cNvPr id="12" name="Picture 11"/>
          <p:cNvPicPr>
            <a:picLocks noChangeAspect="1"/>
          </p:cNvPicPr>
          <p:nvPr/>
        </p:nvPicPr>
        <p:blipFill>
          <a:blip r:embed="rId5"/>
          <a:stretch>
            <a:fillRect/>
          </a:stretch>
        </p:blipFill>
        <p:spPr>
          <a:xfrm>
            <a:off x="4638281" y="3652425"/>
            <a:ext cx="3508553" cy="1444509"/>
          </a:xfrm>
          <a:prstGeom prst="rect">
            <a:avLst/>
          </a:prstGeom>
        </p:spPr>
      </p:pic>
      <p:sp>
        <p:nvSpPr>
          <p:cNvPr id="16" name="Rectangle 15"/>
          <p:cNvSpPr/>
          <p:nvPr/>
        </p:nvSpPr>
        <p:spPr>
          <a:xfrm>
            <a:off x="4572000" y="5613635"/>
            <a:ext cx="4572000" cy="646331"/>
          </a:xfrm>
          <a:prstGeom prst="rect">
            <a:avLst/>
          </a:prstGeom>
        </p:spPr>
        <p:txBody>
          <a:bodyPr>
            <a:spAutoFit/>
          </a:bodyPr>
          <a:lstStyle/>
          <a:p>
            <a:r>
              <a:rPr lang="en-US" dirty="0" smtClean="0"/>
              <a:t>(</a:t>
            </a:r>
            <a:r>
              <a:rPr lang="en-US" dirty="0" err="1" smtClean="0"/>
              <a:t>c</a:t>
            </a:r>
            <a:r>
              <a:rPr lang="en-US" dirty="0" smtClean="0"/>
              <a:t>) The resultant pressure variation if the two waves are detected simultaneously.</a:t>
            </a:r>
            <a:endParaRPr lang="en-US" dirty="0"/>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17-7</a:t>
            </a:r>
            <a:r>
              <a:rPr lang="en-US" sz="2700" dirty="0" smtClean="0">
                <a:solidFill>
                  <a:schemeClr val="bg1"/>
                </a:solidFill>
                <a:ea typeface="Calibri" pitchFamily="1" charset="0"/>
                <a:cs typeface="Calibri" pitchFamily="1" charset="0"/>
              </a:rPr>
              <a:t>  The Doppler Effect</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17.31 </a:t>
            </a:r>
            <a:r>
              <a:rPr lang="en-US" sz="2200" dirty="0" smtClean="0"/>
              <a:t>Identify that the Doppler effect is the shift in the de- </a:t>
            </a:r>
            <a:r>
              <a:rPr lang="en-US" sz="2200" dirty="0" err="1" smtClean="0"/>
              <a:t>tected</a:t>
            </a:r>
            <a:r>
              <a:rPr lang="en-US" sz="2200" dirty="0" smtClean="0"/>
              <a:t> frequency from the frequency emitted by a sound source due to the relative motion between the source and the detector.</a:t>
            </a:r>
          </a:p>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17.32</a:t>
            </a:r>
            <a:r>
              <a:rPr lang="en-US" sz="2200" dirty="0" smtClean="0"/>
              <a:t> Identify that in calculating the Doppler shift in sound, the speeds are measured relative to the medium (such as air or water), which may be moving.</a:t>
            </a:r>
          </a:p>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17.33</a:t>
            </a:r>
            <a:r>
              <a:rPr lang="en-US" sz="2200" dirty="0" smtClean="0"/>
              <a:t> Calculate the shift in sound frequency for (a) a source</a:t>
            </a:r>
          </a:p>
        </p:txBody>
      </p:sp>
      <p:sp>
        <p:nvSpPr>
          <p:cNvPr id="14" name="Rectangle 3"/>
          <p:cNvSpPr>
            <a:spLocks noGrp="1" noChangeArrowheads="1"/>
          </p:cNvSpPr>
          <p:nvPr>
            <p:ph sz="half" idx="2"/>
          </p:nvPr>
        </p:nvSpPr>
        <p:spPr>
          <a:xfrm>
            <a:off x="4913096" y="1436915"/>
            <a:ext cx="4036320" cy="5225142"/>
          </a:xfrm>
        </p:spPr>
        <p:txBody>
          <a:bodyPr tIns="19267">
            <a:noAutofit/>
          </a:bodyPr>
          <a:lstStyle/>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moving either directly toward or away from a stationary detector, (</a:t>
            </a:r>
            <a:r>
              <a:rPr lang="en-US" sz="2200" dirty="0" err="1" smtClean="0"/>
              <a:t>b</a:t>
            </a:r>
            <a:r>
              <a:rPr lang="en-US" sz="2200" dirty="0" smtClean="0"/>
              <a:t>) a detector moving either directly toward or away from a stationary source, and (</a:t>
            </a:r>
            <a:r>
              <a:rPr lang="en-US" sz="2200" dirty="0" err="1" smtClean="0"/>
              <a:t>c</a:t>
            </a:r>
            <a:r>
              <a:rPr lang="en-US" sz="2200" dirty="0" smtClean="0"/>
              <a:t>) both source and detector moving either directly toward each other or directly away from each other.</a:t>
            </a:r>
          </a:p>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17.34</a:t>
            </a:r>
            <a:r>
              <a:rPr lang="en-US" sz="2200" dirty="0" smtClean="0"/>
              <a:t> Identify that for relative motion between a sound source and a sound detector, motion </a:t>
            </a:r>
            <a:r>
              <a:rPr lang="en-US" sz="2200" i="1" dirty="0" smtClean="0"/>
              <a:t>toward</a:t>
            </a:r>
            <a:r>
              <a:rPr lang="en-US" sz="2200" dirty="0" smtClean="0"/>
              <a:t> tends to shift the frequency up and motion </a:t>
            </a:r>
            <a:r>
              <a:rPr lang="en-US" sz="2200" i="1" dirty="0" smtClean="0"/>
              <a:t>away</a:t>
            </a:r>
            <a:r>
              <a:rPr lang="en-US" sz="2200" dirty="0" smtClean="0"/>
              <a:t> tends to shift it down.</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smtClean="0">
                <a:ln>
                  <a:noFill/>
                </a:ln>
                <a:solidFill>
                  <a:schemeClr val="bg1"/>
                </a:solidFill>
                <a:effectLst/>
                <a:uLnTx/>
                <a:uFillTx/>
                <a:latin typeface="+mj-lt"/>
                <a:ea typeface="Calibri" pitchFamily="1" charset="0"/>
                <a:cs typeface="Calibri" pitchFamily="1" charset="0"/>
              </a:rPr>
              <a:t>17-7</a:t>
            </a:r>
            <a:r>
              <a:rPr kumimoji="0" lang="en-US" sz="2700" b="0" i="0" u="none" strike="noStrike" kern="0" cap="none" spc="0" normalizeH="0" baseline="0" noProof="0" smtClean="0">
                <a:ln>
                  <a:noFill/>
                </a:ln>
                <a:solidFill>
                  <a:schemeClr val="bg1"/>
                </a:solidFill>
                <a:effectLst/>
                <a:uLnTx/>
                <a:uFillTx/>
                <a:latin typeface="+mj-lt"/>
                <a:ea typeface="Calibri" pitchFamily="1" charset="0"/>
                <a:cs typeface="Calibri" pitchFamily="1" charset="0"/>
              </a:rPr>
              <a:t>  The Doppler Effect</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pic>
        <p:nvPicPr>
          <p:cNvPr id="17" name="Picture 16"/>
          <p:cNvPicPr>
            <a:picLocks noChangeAspect="1"/>
          </p:cNvPicPr>
          <p:nvPr/>
        </p:nvPicPr>
        <p:blipFill>
          <a:blip r:embed="rId4"/>
          <a:stretch>
            <a:fillRect/>
          </a:stretch>
        </p:blipFill>
        <p:spPr>
          <a:xfrm>
            <a:off x="2190356" y="2793998"/>
            <a:ext cx="4379976" cy="795215"/>
          </a:xfrm>
          <a:prstGeom prst="rect">
            <a:avLst/>
          </a:prstGeom>
        </p:spPr>
      </p:pic>
      <p:sp>
        <p:nvSpPr>
          <p:cNvPr id="5" name="TextBox 4"/>
          <p:cNvSpPr txBox="1"/>
          <p:nvPr/>
        </p:nvSpPr>
        <p:spPr>
          <a:xfrm>
            <a:off x="2004646" y="5326043"/>
            <a:ext cx="4202723" cy="369332"/>
          </a:xfrm>
          <a:prstGeom prst="rect">
            <a:avLst/>
          </a:prstGeom>
          <a:noFill/>
        </p:spPr>
        <p:txBody>
          <a:bodyPr wrap="square" rtlCol="0">
            <a:spAutoFit/>
          </a:bodyPr>
          <a:lstStyle/>
          <a:p>
            <a:endParaRPr lang="en-US" dirty="0"/>
          </a:p>
        </p:txBody>
      </p:sp>
      <p:graphicFrame>
        <p:nvGraphicFramePr>
          <p:cNvPr id="6" name="Object 5"/>
          <p:cNvGraphicFramePr>
            <a:graphicFrameLocks noChangeAspect="1"/>
          </p:cNvGraphicFramePr>
          <p:nvPr/>
        </p:nvGraphicFramePr>
        <p:xfrm>
          <a:off x="4521200" y="2793998"/>
          <a:ext cx="914400" cy="198438"/>
        </p:xfrm>
        <a:graphic>
          <a:graphicData uri="http://schemas.openxmlformats.org/presentationml/2006/ole">
            <p:oleObj spid="_x0000_s1036" name="Equation" r:id="rId5" imgW="914400" imgH="198720" progId="">
              <p:embed/>
            </p:oleObj>
          </a:graphicData>
        </a:graphic>
      </p:graphicFrame>
      <p:sp>
        <p:nvSpPr>
          <p:cNvPr id="7" name="Footer Placeholder 6"/>
          <p:cNvSpPr>
            <a:spLocks noGrp="1"/>
          </p:cNvSpPr>
          <p:nvPr>
            <p:ph type="ftr" idx="11"/>
          </p:nvPr>
        </p:nvSpPr>
        <p:spPr/>
        <p:txBody>
          <a:bodyPr/>
          <a:lstStyle/>
          <a:p>
            <a:r>
              <a:rPr lang="en-US" dirty="0" smtClean="0"/>
              <a:t>© 2014 John Wiley &amp; Sons, Inc. All rights reserved.</a:t>
            </a:r>
            <a:endParaRPr lang="en-US" dirty="0"/>
          </a:p>
        </p:txBody>
      </p:sp>
      <p:sp>
        <p:nvSpPr>
          <p:cNvPr id="8" name="Rectangle 7"/>
          <p:cNvSpPr/>
          <p:nvPr/>
        </p:nvSpPr>
        <p:spPr>
          <a:xfrm>
            <a:off x="456481" y="1355727"/>
            <a:ext cx="8228159" cy="5262980"/>
          </a:xfrm>
          <a:prstGeom prst="rect">
            <a:avLst/>
          </a:prstGeom>
        </p:spPr>
        <p:txBody>
          <a:bodyPr wrap="square">
            <a:spAutoFit/>
          </a:bodyPr>
          <a:lstStyle/>
          <a:p>
            <a:r>
              <a:rPr lang="en-US" sz="2100" dirty="0" smtClean="0"/>
              <a:t>The Doppler effect is a change in the observed frequency of a wave when the source or the detector moves relative to the transmitting medium (such as air). For sound, the observed frequency ƒ’ is given in terms of the source frequency ƒ by</a:t>
            </a:r>
          </a:p>
          <a:p>
            <a:endParaRPr lang="en-US" sz="2100" dirty="0" smtClean="0"/>
          </a:p>
          <a:p>
            <a:endParaRPr lang="en-US" sz="2100" dirty="0" smtClean="0"/>
          </a:p>
          <a:p>
            <a:endParaRPr lang="en-US" sz="2100" dirty="0" smtClean="0"/>
          </a:p>
          <a:p>
            <a:r>
              <a:rPr lang="en-US" sz="2100" dirty="0" smtClean="0"/>
              <a:t>where </a:t>
            </a:r>
            <a:r>
              <a:rPr lang="en-US" sz="2100" i="1" dirty="0" smtClean="0"/>
              <a:t>v</a:t>
            </a:r>
            <a:r>
              <a:rPr lang="en-US" sz="2100" dirty="0" smtClean="0"/>
              <a:t> is the speed of sound through the air, </a:t>
            </a:r>
            <a:r>
              <a:rPr lang="en-US" sz="2100" i="1" dirty="0" err="1" smtClean="0"/>
              <a:t>v</a:t>
            </a:r>
            <a:r>
              <a:rPr lang="en-US" sz="2100" i="1" baseline="-25000" dirty="0" err="1" smtClean="0"/>
              <a:t>D</a:t>
            </a:r>
            <a:r>
              <a:rPr lang="en-US" sz="2100" dirty="0" smtClean="0"/>
              <a:t> is the detector’s speed relative to the air, and </a:t>
            </a:r>
            <a:r>
              <a:rPr lang="en-US" sz="2100" i="1" dirty="0" err="1" smtClean="0"/>
              <a:t>v</a:t>
            </a:r>
            <a:r>
              <a:rPr lang="en-US" sz="2100" i="1" baseline="-25000" dirty="0" err="1" smtClean="0"/>
              <a:t>S</a:t>
            </a:r>
            <a:r>
              <a:rPr lang="en-US" sz="2100" dirty="0" smtClean="0"/>
              <a:t> is the source’s speed relative to the air.</a:t>
            </a:r>
          </a:p>
          <a:p>
            <a:r>
              <a:rPr lang="en-US" sz="2100" dirty="0" smtClean="0"/>
              <a:t>In the numerator, the plus sign applies when the detector moves toward the source and the minus sign applies when the detector moves away from the source.  </a:t>
            </a:r>
          </a:p>
          <a:p>
            <a:r>
              <a:rPr lang="en-US" sz="2100" dirty="0" smtClean="0"/>
              <a:t>In the denominator the minus sign is used when the source moves toward the detector, the plus sign applies when the source moves away from the detector</a:t>
            </a:r>
            <a:r>
              <a:rPr lang="en-US" sz="2100" dirty="0" smtClean="0"/>
              <a:t>.</a:t>
            </a:r>
            <a:endParaRPr lang="en-US" sz="2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
          <p:cNvSpPr txBox="1">
            <a:spLocks noChangeArrowheads="1"/>
          </p:cNvSpPr>
          <p:nvPr/>
        </p:nvSpPr>
        <p:spPr bwMode="auto">
          <a:xfrm>
            <a:off x="456481" y="273629"/>
            <a:ext cx="8228160" cy="888574"/>
          </a:xfrm>
          <a:prstGeom prst="rect">
            <a:avLst/>
          </a:prstGeom>
          <a:noFill/>
          <a:ln w="9525">
            <a:noFill/>
            <a:round/>
            <a:headEnd/>
            <a:tailEnd/>
          </a:ln>
        </p:spPr>
        <p:txBody>
          <a:bodyPr vert="horz" wrap="square" lIns="0" tIns="25471" rIns="0" bIns="0" numCol="1" anchor="ctr" anchorCtr="0" compatLnSpc="1">
            <a:prstTxWarp prst="textNoShape">
              <a:avLst/>
            </a:prstTxWarp>
          </a:bodyPr>
          <a:lstStyle/>
          <a:p>
            <a:pPr marL="0" marR="0" lvl="0" indent="0" algn="l" defTabSz="414726" rtl="0" eaLnBrk="1" fontAlgn="base" latinLnBrk="0" hangingPunct="1">
              <a:lnSpc>
                <a:spcPct val="93000"/>
              </a:lnSpc>
              <a:spcBef>
                <a:spcPct val="0"/>
              </a:spcBef>
              <a:spcAft>
                <a:spcPct val="0"/>
              </a:spcAft>
              <a:buClr>
                <a:srgbClr val="000000"/>
              </a:buClr>
              <a:buSzPct val="100000"/>
              <a:buFont typeface="Times New Roman" pitchFamily="1" charset="0"/>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kumimoji="0" lang="en-US" sz="2700" b="1" i="0" u="none" strike="noStrike" kern="0" cap="none" spc="0" normalizeH="0" baseline="0" noProof="0" smtClean="0">
                <a:ln>
                  <a:noFill/>
                </a:ln>
                <a:solidFill>
                  <a:schemeClr val="bg1"/>
                </a:solidFill>
                <a:effectLst/>
                <a:uLnTx/>
                <a:uFillTx/>
                <a:latin typeface="+mj-lt"/>
                <a:ea typeface="Calibri" pitchFamily="1" charset="0"/>
                <a:cs typeface="Calibri" pitchFamily="1" charset="0"/>
              </a:rPr>
              <a:t>17-7</a:t>
            </a:r>
            <a:r>
              <a:rPr kumimoji="0" lang="en-US" sz="2700" b="0" i="0" u="none" strike="noStrike" kern="0" cap="none" spc="0" normalizeH="0" baseline="0" noProof="0" smtClean="0">
                <a:ln>
                  <a:noFill/>
                </a:ln>
                <a:solidFill>
                  <a:schemeClr val="bg1"/>
                </a:solidFill>
                <a:effectLst/>
                <a:uLnTx/>
                <a:uFillTx/>
                <a:latin typeface="+mj-lt"/>
                <a:ea typeface="Calibri" pitchFamily="1" charset="0"/>
                <a:cs typeface="Calibri" pitchFamily="1" charset="0"/>
              </a:rPr>
              <a:t>  The Doppler Effect</a:t>
            </a:r>
            <a:endParaRPr kumimoji="0" lang="en-US" sz="2700" b="0" i="0" u="none" strike="noStrike" kern="0" cap="none" spc="0" normalizeH="0" baseline="0" noProof="0" dirty="0">
              <a:ln>
                <a:noFill/>
              </a:ln>
              <a:solidFill>
                <a:schemeClr val="bg1"/>
              </a:solidFill>
              <a:effectLst/>
              <a:uLnTx/>
              <a:uFillTx/>
              <a:latin typeface="+mj-lt"/>
              <a:ea typeface="Calibri" pitchFamily="1" charset="0"/>
              <a:cs typeface="Calibri" pitchFamily="1" charset="0"/>
            </a:endParaRPr>
          </a:p>
        </p:txBody>
      </p:sp>
      <p:pic>
        <p:nvPicPr>
          <p:cNvPr id="5" name="Picture 4"/>
          <p:cNvPicPr>
            <a:picLocks noChangeAspect="1"/>
          </p:cNvPicPr>
          <p:nvPr/>
        </p:nvPicPr>
        <p:blipFill>
          <a:blip r:embed="rId3"/>
          <a:stretch>
            <a:fillRect/>
          </a:stretch>
        </p:blipFill>
        <p:spPr>
          <a:xfrm>
            <a:off x="456481" y="2638938"/>
            <a:ext cx="4064000" cy="3536478"/>
          </a:xfrm>
          <a:prstGeom prst="rect">
            <a:avLst/>
          </a:prstGeom>
        </p:spPr>
      </p:pic>
      <p:pic>
        <p:nvPicPr>
          <p:cNvPr id="6" name="Picture 5"/>
          <p:cNvPicPr>
            <a:picLocks noChangeAspect="1"/>
          </p:cNvPicPr>
          <p:nvPr/>
        </p:nvPicPr>
        <p:blipFill>
          <a:blip r:embed="rId4"/>
          <a:stretch>
            <a:fillRect/>
          </a:stretch>
        </p:blipFill>
        <p:spPr>
          <a:xfrm>
            <a:off x="4824804" y="2638938"/>
            <a:ext cx="3759200" cy="3533929"/>
          </a:xfrm>
          <a:prstGeom prst="rect">
            <a:avLst/>
          </a:prstGeom>
        </p:spPr>
      </p:pic>
      <p:sp>
        <p:nvSpPr>
          <p:cNvPr id="9" name="Text Box 4"/>
          <p:cNvSpPr txBox="1">
            <a:spLocks noChangeArrowheads="1"/>
          </p:cNvSpPr>
          <p:nvPr/>
        </p:nvSpPr>
        <p:spPr bwMode="auto">
          <a:xfrm>
            <a:off x="414720" y="1327819"/>
            <a:ext cx="3584439" cy="104041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Detector Moving Source Stationary</a:t>
            </a:r>
            <a:endParaRPr lang="en-US" sz="2900" b="1" dirty="0">
              <a:solidFill>
                <a:srgbClr val="34566E"/>
              </a:solidFill>
            </a:endParaRPr>
          </a:p>
        </p:txBody>
      </p:sp>
      <p:sp>
        <p:nvSpPr>
          <p:cNvPr id="10" name="Text Box 4"/>
          <p:cNvSpPr txBox="1">
            <a:spLocks noChangeArrowheads="1"/>
          </p:cNvSpPr>
          <p:nvPr/>
        </p:nvSpPr>
        <p:spPr bwMode="auto">
          <a:xfrm>
            <a:off x="4824804" y="1310658"/>
            <a:ext cx="3584439" cy="104041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Source Moving Detector Stationary</a:t>
            </a:r>
            <a:endParaRPr lang="en-US" sz="2900" b="1" dirty="0">
              <a:solidFill>
                <a:srgbClr val="34566E"/>
              </a:solidFill>
            </a:endParaRPr>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17-8</a:t>
            </a:r>
            <a:r>
              <a:rPr lang="en-US" sz="2700" dirty="0" smtClean="0">
                <a:solidFill>
                  <a:schemeClr val="bg1"/>
                </a:solidFill>
                <a:ea typeface="Calibri" pitchFamily="1" charset="0"/>
                <a:cs typeface="Calibri" pitchFamily="1" charset="0"/>
              </a:rPr>
              <a:t>  Supersonic Speeds, Shock Waves</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17.35</a:t>
            </a:r>
            <a:r>
              <a:rPr lang="en-US" sz="2200" dirty="0" smtClean="0"/>
              <a:t> Sketch the bunching of wavefronts for a sound source traveling at the speed of sound or faster</a:t>
            </a:r>
            <a:r>
              <a:rPr lang="en-US" sz="2200" b="1"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17.36</a:t>
            </a:r>
            <a:r>
              <a:rPr lang="en-US" sz="2200" dirty="0" smtClean="0"/>
              <a:t> Calculate the Mach number for a sound source exceeding the speed of sound.</a:t>
            </a:r>
          </a:p>
        </p:txBody>
      </p:sp>
      <p:sp>
        <p:nvSpPr>
          <p:cNvPr id="14" name="Rectangle 3"/>
          <p:cNvSpPr>
            <a:spLocks noGrp="1" noChangeArrowheads="1"/>
          </p:cNvSpPr>
          <p:nvPr>
            <p:ph sz="half" idx="2"/>
          </p:nvPr>
        </p:nvSpPr>
        <p:spPr>
          <a:xfrm>
            <a:off x="4913096" y="1908201"/>
            <a:ext cx="4036320"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7.37</a:t>
            </a:r>
            <a:r>
              <a:rPr lang="en-US" sz="2200" dirty="0" smtClean="0"/>
              <a:t> For a sound source exceeding the speed of sound, apply the relationship between the Mach cone angle, the speed of sound, and the speed of the source.</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17-8</a:t>
            </a:r>
            <a:r>
              <a:rPr lang="en-US" sz="2700" dirty="0" smtClean="0">
                <a:solidFill>
                  <a:schemeClr val="bg1"/>
                </a:solidFill>
                <a:ea typeface="Calibri" pitchFamily="1" charset="0"/>
                <a:cs typeface="Calibri" pitchFamily="1" charset="0"/>
              </a:rPr>
              <a:t>  Supersonic Speeds, Shock Waves</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4961819" y="3303163"/>
            <a:ext cx="4076825" cy="3266970"/>
          </a:xfrm>
          <a:prstGeom prst="rect">
            <a:avLst/>
          </a:prstGeom>
        </p:spPr>
      </p:pic>
      <p:sp>
        <p:nvSpPr>
          <p:cNvPr id="9" name="Rectangle 8"/>
          <p:cNvSpPr/>
          <p:nvPr/>
        </p:nvSpPr>
        <p:spPr>
          <a:xfrm>
            <a:off x="302004" y="1266025"/>
            <a:ext cx="8451517" cy="1477328"/>
          </a:xfrm>
          <a:prstGeom prst="rect">
            <a:avLst/>
          </a:prstGeom>
        </p:spPr>
        <p:txBody>
          <a:bodyPr wrap="square">
            <a:spAutoFit/>
          </a:bodyPr>
          <a:lstStyle/>
          <a:p>
            <a:r>
              <a:rPr lang="en-US" sz="2200" dirty="0" smtClean="0"/>
              <a:t>If the speed of a source relative to the medium exceeds the speed of sound in the medium, the Doppler equation no longer applies. In such a case, shock waves result. The half-angle </a:t>
            </a:r>
            <a:r>
              <a:rPr lang="en-US" sz="2400" i="1" dirty="0" err="1" smtClean="0"/>
              <a:t>θ</a:t>
            </a:r>
            <a:r>
              <a:rPr lang="en-US" sz="2400" dirty="0" smtClean="0"/>
              <a:t> </a:t>
            </a:r>
            <a:r>
              <a:rPr lang="en-US" sz="2200" dirty="0" smtClean="0"/>
              <a:t>of the Mach cone is given by</a:t>
            </a:r>
            <a:endParaRPr lang="en-US" sz="2200" dirty="0"/>
          </a:p>
        </p:txBody>
      </p:sp>
      <p:pic>
        <p:nvPicPr>
          <p:cNvPr id="10" name="Picture 9"/>
          <p:cNvPicPr>
            <a:picLocks noChangeAspect="1"/>
          </p:cNvPicPr>
          <p:nvPr/>
        </p:nvPicPr>
        <p:blipFill>
          <a:blip r:embed="rId4"/>
          <a:stretch>
            <a:fillRect/>
          </a:stretch>
        </p:blipFill>
        <p:spPr>
          <a:xfrm>
            <a:off x="1927428" y="2745544"/>
            <a:ext cx="4288536" cy="735175"/>
          </a:xfrm>
          <a:prstGeom prst="rect">
            <a:avLst/>
          </a:prstGeom>
        </p:spPr>
      </p:pic>
      <p:sp>
        <p:nvSpPr>
          <p:cNvPr id="11" name="Rectangle 10"/>
          <p:cNvSpPr/>
          <p:nvPr/>
        </p:nvSpPr>
        <p:spPr>
          <a:xfrm>
            <a:off x="279684" y="3580712"/>
            <a:ext cx="4572000" cy="3139321"/>
          </a:xfrm>
          <a:prstGeom prst="rect">
            <a:avLst/>
          </a:prstGeom>
        </p:spPr>
        <p:txBody>
          <a:bodyPr>
            <a:spAutoFit/>
          </a:bodyPr>
          <a:lstStyle/>
          <a:p>
            <a:r>
              <a:rPr lang="en-US" dirty="0" smtClean="0"/>
              <a:t>A source </a:t>
            </a:r>
            <a:r>
              <a:rPr lang="en-US" i="1" dirty="0" smtClean="0"/>
              <a:t>S</a:t>
            </a:r>
            <a:r>
              <a:rPr lang="en-US" dirty="0" smtClean="0"/>
              <a:t> moves at speed </a:t>
            </a:r>
            <a:r>
              <a:rPr lang="en-US" i="1" dirty="0" err="1" smtClean="0"/>
              <a:t>v</a:t>
            </a:r>
            <a:r>
              <a:rPr lang="en-US" i="1" baseline="-25000" dirty="0" err="1" smtClean="0"/>
              <a:t>S</a:t>
            </a:r>
            <a:r>
              <a:rPr lang="en-US" dirty="0" smtClean="0"/>
              <a:t> faster than the speed of sound and thus faster than the wavefronts. When the source was at position </a:t>
            </a:r>
            <a:r>
              <a:rPr lang="en-US" i="1" dirty="0" smtClean="0"/>
              <a:t>S</a:t>
            </a:r>
            <a:r>
              <a:rPr lang="en-US" i="1" baseline="-25000" dirty="0" smtClean="0"/>
              <a:t>1</a:t>
            </a:r>
            <a:r>
              <a:rPr lang="en-US" dirty="0" smtClean="0"/>
              <a:t> it generated </a:t>
            </a:r>
            <a:r>
              <a:rPr lang="en-US" dirty="0" err="1" smtClean="0"/>
              <a:t>wavefront</a:t>
            </a:r>
            <a:r>
              <a:rPr lang="en-US" dirty="0" smtClean="0"/>
              <a:t> </a:t>
            </a:r>
            <a:r>
              <a:rPr lang="en-US" i="1" dirty="0" smtClean="0"/>
              <a:t>W</a:t>
            </a:r>
            <a:r>
              <a:rPr lang="en-US" i="1" baseline="-25000" dirty="0" smtClean="0"/>
              <a:t>1</a:t>
            </a:r>
            <a:r>
              <a:rPr lang="en-US" dirty="0" smtClean="0"/>
              <a:t>, and at position </a:t>
            </a:r>
            <a:r>
              <a:rPr lang="en-US" i="1" dirty="0" smtClean="0"/>
              <a:t>S</a:t>
            </a:r>
            <a:r>
              <a:rPr lang="en-US" i="1" baseline="-25000" dirty="0" smtClean="0"/>
              <a:t>6</a:t>
            </a:r>
            <a:r>
              <a:rPr lang="en-US" dirty="0" smtClean="0"/>
              <a:t> it generated </a:t>
            </a:r>
            <a:r>
              <a:rPr lang="en-US" i="1" dirty="0" smtClean="0"/>
              <a:t>W</a:t>
            </a:r>
            <a:r>
              <a:rPr lang="en-US" i="1" baseline="-25000" dirty="0" smtClean="0"/>
              <a:t>6</a:t>
            </a:r>
            <a:r>
              <a:rPr lang="en-US" dirty="0" smtClean="0"/>
              <a:t>. All the spherical wavefronts expand at the speed of sound </a:t>
            </a:r>
            <a:r>
              <a:rPr lang="en-US" i="1" dirty="0" err="1" smtClean="0"/>
              <a:t>v</a:t>
            </a:r>
            <a:r>
              <a:rPr lang="en-US" dirty="0" smtClean="0"/>
              <a:t> and bunch along the surface of a cone called the Mach cone, forming a shock wave. The surface of the cone has half-angle </a:t>
            </a:r>
            <a:r>
              <a:rPr lang="en-US" i="1" dirty="0" err="1" smtClean="0"/>
              <a:t>θ</a:t>
            </a:r>
            <a:r>
              <a:rPr lang="en-US" dirty="0" smtClean="0"/>
              <a:t> and is tangent to all the wavefronts.</a:t>
            </a:r>
            <a:endParaRPr lang="en-US"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6480" y="1409909"/>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Sound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Speed of sound waves in a medium having bulk modulus and density</a:t>
            </a:r>
          </a:p>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solidFill>
                <a:srgbClr val="000000"/>
              </a:solidFill>
            </a:endParaRPr>
          </a:p>
        </p:txBody>
      </p:sp>
      <p:sp>
        <p:nvSpPr>
          <p:cNvPr id="40972" name="Rectangle 1"/>
          <p:cNvSpPr>
            <a:spLocks noGrp="1" noChangeArrowheads="1"/>
          </p:cNvSpPr>
          <p:nvPr>
            <p:ph type="title" idx="4294967295"/>
          </p:nvPr>
        </p:nvSpPr>
        <p:spPr>
          <a:xfrm>
            <a:off x="456481" y="273629"/>
            <a:ext cx="8228160" cy="888574"/>
          </a:xfrm>
        </p:spPr>
        <p:txBody>
          <a:bodyPr tIns="25471"/>
          <a:lstStyle/>
          <a:p>
            <a:pPr>
              <a:buClrTx/>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rPr>
              <a:t>17   </a:t>
            </a:r>
            <a:r>
              <a:rPr lang="en-US" sz="2700" dirty="0" smtClean="0">
                <a:solidFill>
                  <a:schemeClr val="bg1"/>
                </a:solidFill>
              </a:rPr>
              <a:t>  </a:t>
            </a:r>
            <a:r>
              <a:rPr lang="en-US" sz="2700" dirty="0">
                <a:solidFill>
                  <a:schemeClr val="bg1"/>
                </a:solidFill>
              </a:rPr>
              <a:t>Summary</a:t>
            </a:r>
          </a:p>
        </p:txBody>
      </p:sp>
      <p:grpSp>
        <p:nvGrpSpPr>
          <p:cNvPr id="2" name="Group 15"/>
          <p:cNvGrpSpPr/>
          <p:nvPr/>
        </p:nvGrpSpPr>
        <p:grpSpPr>
          <a:xfrm>
            <a:off x="4654421" y="3829246"/>
            <a:ext cx="4373724" cy="2472739"/>
            <a:chOff x="4671361" y="1409908"/>
            <a:chExt cx="4373724" cy="2472739"/>
          </a:xfrm>
        </p:grpSpPr>
        <p:sp>
          <p:nvSpPr>
            <p:cNvPr id="40963" name="Text Box 3"/>
            <p:cNvSpPr txBox="1">
              <a:spLocks noChangeArrowheads="1"/>
            </p:cNvSpPr>
            <p:nvPr/>
          </p:nvSpPr>
          <p:spPr bwMode="auto">
            <a:xfrm>
              <a:off x="4671361" y="1409908"/>
              <a:ext cx="4116264" cy="2472739"/>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Sound Level in Decibel</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The sound level </a:t>
              </a:r>
              <a:r>
                <a:rPr lang="en-US" sz="2000" dirty="0" err="1" smtClean="0"/>
                <a:t>b</a:t>
              </a:r>
              <a:r>
                <a:rPr lang="en-US" sz="2000" dirty="0" smtClean="0"/>
                <a:t> in decibels (dB) is defined as																		where </a:t>
              </a:r>
              <a:r>
                <a:rPr lang="en-US" sz="2000" i="1" dirty="0" smtClean="0"/>
                <a:t>I</a:t>
              </a:r>
              <a:r>
                <a:rPr lang="en-US" sz="2000" i="1" baseline="-25000" dirty="0" smtClean="0"/>
                <a:t>0</a:t>
              </a:r>
              <a:r>
                <a:rPr lang="en-US" sz="2000" dirty="0" smtClean="0"/>
                <a:t> (= 10</a:t>
              </a:r>
              <a:r>
                <a:rPr lang="en-US" sz="2000" baseline="30000" dirty="0" smtClean="0"/>
                <a:t>-12</a:t>
              </a:r>
              <a:r>
                <a:rPr lang="en-US" sz="2000" dirty="0" smtClean="0"/>
                <a:t> W/m</a:t>
              </a:r>
              <a:r>
                <a:rPr lang="en-US" sz="2000" baseline="30000" dirty="0" smtClean="0"/>
                <a:t>2</a:t>
              </a:r>
              <a:r>
                <a:rPr lang="en-US" sz="2000" dirty="0" smtClean="0"/>
                <a:t>) is a reference intensity																				</a:t>
              </a:r>
              <a:endParaRPr lang="en-US" sz="2000" dirty="0">
                <a:solidFill>
                  <a:srgbClr val="000000"/>
                </a:solidFill>
              </a:endParaRPr>
            </a:p>
          </p:txBody>
        </p:sp>
        <p:sp>
          <p:nvSpPr>
            <p:cNvPr id="40967" name="Text Box 7"/>
            <p:cNvSpPr txBox="1">
              <a:spLocks noChangeArrowheads="1"/>
            </p:cNvSpPr>
            <p:nvPr/>
          </p:nvSpPr>
          <p:spPr bwMode="auto">
            <a:xfrm>
              <a:off x="7423645" y="2628397"/>
              <a:ext cx="162144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(17-29)			</a:t>
              </a:r>
              <a:endParaRPr lang="en-US" b="1" dirty="0">
                <a:solidFill>
                  <a:srgbClr val="000000"/>
                </a:solidFill>
              </a:endParaRPr>
            </a:p>
          </p:txBody>
        </p:sp>
      </p:grpSp>
      <p:grpSp>
        <p:nvGrpSpPr>
          <p:cNvPr id="3" name="Group 17"/>
          <p:cNvGrpSpPr/>
          <p:nvPr/>
        </p:nvGrpSpPr>
        <p:grpSpPr>
          <a:xfrm>
            <a:off x="4671360" y="1409909"/>
            <a:ext cx="4236637" cy="2403355"/>
            <a:chOff x="4671360" y="3774636"/>
            <a:chExt cx="4236637" cy="2403355"/>
          </a:xfrm>
        </p:grpSpPr>
        <p:sp>
          <p:nvSpPr>
            <p:cNvPr id="40964" name="Text Box 4"/>
            <p:cNvSpPr txBox="1">
              <a:spLocks noChangeArrowheads="1"/>
            </p:cNvSpPr>
            <p:nvPr/>
          </p:nvSpPr>
          <p:spPr bwMode="auto">
            <a:xfrm>
              <a:off x="4671360" y="3774636"/>
              <a:ext cx="4236637" cy="2403355"/>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Sound Intensity</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The intensity at a distance </a:t>
              </a:r>
              <a:r>
                <a:rPr lang="en-US" sz="2000" dirty="0" err="1" smtClean="0"/>
                <a:t>r</a:t>
              </a:r>
              <a:r>
                <a:rPr lang="en-US" sz="2000" dirty="0" smtClean="0"/>
                <a:t> from a point source that emits sound waves of power Ps is</a:t>
              </a:r>
              <a:endParaRPr lang="en-US" sz="2000" dirty="0">
                <a:solidFill>
                  <a:srgbClr val="000000"/>
                </a:solidFill>
              </a:endParaRPr>
            </a:p>
          </p:txBody>
        </p:sp>
        <p:sp>
          <p:nvSpPr>
            <p:cNvPr id="40971" name="Text Box 11"/>
            <p:cNvSpPr txBox="1">
              <a:spLocks noChangeArrowheads="1"/>
            </p:cNvSpPr>
            <p:nvPr/>
          </p:nvSpPr>
          <p:spPr bwMode="auto">
            <a:xfrm>
              <a:off x="7226500" y="5462475"/>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(17-28)</a:t>
              </a:r>
              <a:endParaRPr lang="en-US" b="1" dirty="0">
                <a:solidFill>
                  <a:srgbClr val="000000"/>
                </a:solidFill>
              </a:endParaRPr>
            </a:p>
          </p:txBody>
        </p:sp>
      </p:grpSp>
      <p:pic>
        <p:nvPicPr>
          <p:cNvPr id="16" name="Picture 15"/>
          <p:cNvPicPr>
            <a:picLocks noChangeAspect="1"/>
          </p:cNvPicPr>
          <p:nvPr/>
        </p:nvPicPr>
        <p:blipFill>
          <a:blip r:embed="rId3"/>
          <a:stretch>
            <a:fillRect/>
          </a:stretch>
        </p:blipFill>
        <p:spPr>
          <a:xfrm>
            <a:off x="1528795" y="2875339"/>
            <a:ext cx="1353312" cy="882595"/>
          </a:xfrm>
          <a:prstGeom prst="rect">
            <a:avLst/>
          </a:prstGeom>
        </p:spPr>
      </p:pic>
      <p:sp>
        <p:nvSpPr>
          <p:cNvPr id="19" name="Text Box 9"/>
          <p:cNvSpPr txBox="1">
            <a:spLocks noChangeArrowheads="1"/>
          </p:cNvSpPr>
          <p:nvPr/>
        </p:nvSpPr>
        <p:spPr bwMode="auto">
          <a:xfrm>
            <a:off x="3257688" y="3068481"/>
            <a:ext cx="1257119"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a:t>
            </a:r>
            <a:r>
              <a:rPr lang="en-US" b="1" dirty="0">
                <a:solidFill>
                  <a:srgbClr val="000000"/>
                </a:solidFill>
              </a:rPr>
              <a:t>3</a:t>
            </a:r>
            <a:r>
              <a:rPr lang="en-US" b="1" dirty="0" smtClean="0">
                <a:solidFill>
                  <a:srgbClr val="000000"/>
                </a:solidFill>
              </a:rPr>
              <a:t>)</a:t>
            </a:r>
            <a:endParaRPr lang="en-US" b="1" dirty="0">
              <a:solidFill>
                <a:srgbClr val="000000"/>
              </a:solidFill>
            </a:endParaRPr>
          </a:p>
        </p:txBody>
      </p:sp>
      <p:grpSp>
        <p:nvGrpSpPr>
          <p:cNvPr id="21" name="Group 20"/>
          <p:cNvGrpSpPr/>
          <p:nvPr/>
        </p:nvGrpSpPr>
        <p:grpSpPr>
          <a:xfrm>
            <a:off x="456480" y="3774637"/>
            <a:ext cx="4013280" cy="2805057"/>
            <a:chOff x="456480" y="3774637"/>
            <a:chExt cx="4013280" cy="2805057"/>
          </a:xfrm>
        </p:grpSpPr>
        <p:sp>
          <p:nvSpPr>
            <p:cNvPr id="40965" name="Text Box 5"/>
            <p:cNvSpPr txBox="1">
              <a:spLocks noChangeArrowheads="1"/>
            </p:cNvSpPr>
            <p:nvPr/>
          </p:nvSpPr>
          <p:spPr bwMode="auto">
            <a:xfrm>
              <a:off x="456480" y="3774637"/>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Interference</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If the sound waves were emitted in phase and are traveling in approximately the same direction, </a:t>
              </a:r>
              <a:r>
                <a:rPr lang="en-US" sz="2000" i="1" dirty="0" smtClean="0">
                  <a:latin typeface="Lucida Grande"/>
                  <a:ea typeface="Lucida Grande"/>
                  <a:cs typeface="Lucida Grande"/>
                </a:rPr>
                <a:t>ϕ</a:t>
              </a:r>
              <a:r>
                <a:rPr lang="en-US" sz="2000" dirty="0" smtClean="0"/>
                <a:t> is given by</a:t>
              </a:r>
              <a:endParaRPr lang="en-US" sz="2000" dirty="0">
                <a:solidFill>
                  <a:srgbClr val="000000"/>
                </a:solidFill>
              </a:endParaRPr>
            </a:p>
          </p:txBody>
        </p:sp>
        <p:sp>
          <p:nvSpPr>
            <p:cNvPr id="40969" name="Text Box 9"/>
            <p:cNvSpPr txBox="1">
              <a:spLocks noChangeArrowheads="1"/>
            </p:cNvSpPr>
            <p:nvPr/>
          </p:nvSpPr>
          <p:spPr bwMode="auto">
            <a:xfrm>
              <a:off x="3139842" y="5988033"/>
              <a:ext cx="1257119"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(17-21)</a:t>
              </a:r>
              <a:endParaRPr lang="en-US" b="1" dirty="0">
                <a:solidFill>
                  <a:srgbClr val="000000"/>
                </a:solidFill>
              </a:endParaRPr>
            </a:p>
          </p:txBody>
        </p:sp>
        <p:pic>
          <p:nvPicPr>
            <p:cNvPr id="20" name="Picture 19"/>
            <p:cNvPicPr>
              <a:picLocks noChangeAspect="1"/>
            </p:cNvPicPr>
            <p:nvPr/>
          </p:nvPicPr>
          <p:blipFill>
            <a:blip r:embed="rId4"/>
            <a:stretch>
              <a:fillRect/>
            </a:stretch>
          </p:blipFill>
          <p:spPr>
            <a:xfrm>
              <a:off x="1286681" y="5903925"/>
              <a:ext cx="1581912" cy="675769"/>
            </a:xfrm>
            <a:prstGeom prst="rect">
              <a:avLst/>
            </a:prstGeom>
          </p:spPr>
        </p:pic>
      </p:grpSp>
      <p:pic>
        <p:nvPicPr>
          <p:cNvPr id="22" name="Picture 21"/>
          <p:cNvPicPr>
            <a:picLocks noChangeAspect="1"/>
          </p:cNvPicPr>
          <p:nvPr/>
        </p:nvPicPr>
        <p:blipFill>
          <a:blip r:embed="rId5"/>
          <a:stretch>
            <a:fillRect/>
          </a:stretch>
        </p:blipFill>
        <p:spPr>
          <a:xfrm>
            <a:off x="5748490" y="2938457"/>
            <a:ext cx="1353312" cy="750206"/>
          </a:xfrm>
          <a:prstGeom prst="rect">
            <a:avLst/>
          </a:prstGeom>
        </p:spPr>
      </p:pic>
      <p:pic>
        <p:nvPicPr>
          <p:cNvPr id="23" name="Picture 22"/>
          <p:cNvPicPr>
            <a:picLocks noChangeAspect="1"/>
          </p:cNvPicPr>
          <p:nvPr/>
        </p:nvPicPr>
        <p:blipFill>
          <a:blip r:embed="rId6"/>
          <a:stretch>
            <a:fillRect/>
          </a:stretch>
        </p:blipFill>
        <p:spPr>
          <a:xfrm>
            <a:off x="5213689" y="4959403"/>
            <a:ext cx="2505456" cy="715846"/>
          </a:xfrm>
          <a:prstGeom prst="rect">
            <a:avLst/>
          </a:prstGeom>
        </p:spPr>
      </p:pic>
      <p:sp>
        <p:nvSpPr>
          <p:cNvPr id="18" name="Footer Placeholder 1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6480" y="1409908"/>
            <a:ext cx="4013280" cy="2419337"/>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Standing Waves in Pipes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A pipe open at both ends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A pipe closed at one end and open at the other</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solidFill>
                <a:srgbClr val="000000"/>
              </a:solidFill>
            </a:endParaRP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solidFill>
                <a:srgbClr val="000000"/>
              </a:solidFill>
            </a:endParaRP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smtClean="0">
              <a:solidFill>
                <a:srgbClr val="000000"/>
              </a:solidFill>
            </a:endParaRPr>
          </a:p>
        </p:txBody>
      </p:sp>
      <p:sp>
        <p:nvSpPr>
          <p:cNvPr id="40972" name="Rectangle 1"/>
          <p:cNvSpPr>
            <a:spLocks noGrp="1" noChangeArrowheads="1"/>
          </p:cNvSpPr>
          <p:nvPr>
            <p:ph type="title" idx="4294967295"/>
          </p:nvPr>
        </p:nvSpPr>
        <p:spPr>
          <a:xfrm>
            <a:off x="456481" y="273629"/>
            <a:ext cx="8228160" cy="888574"/>
          </a:xfrm>
        </p:spPr>
        <p:txBody>
          <a:bodyPr tIns="25471"/>
          <a:lstStyle/>
          <a:p>
            <a:pPr>
              <a:buClrTx/>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rPr>
              <a:t>17   </a:t>
            </a:r>
            <a:r>
              <a:rPr lang="en-US" sz="2700" dirty="0" smtClean="0">
                <a:solidFill>
                  <a:schemeClr val="bg1"/>
                </a:solidFill>
              </a:rPr>
              <a:t>  </a:t>
            </a:r>
            <a:r>
              <a:rPr lang="en-US" sz="2700" dirty="0">
                <a:solidFill>
                  <a:schemeClr val="bg1"/>
                </a:solidFill>
              </a:rPr>
              <a:t>Summary</a:t>
            </a:r>
          </a:p>
        </p:txBody>
      </p:sp>
      <p:grpSp>
        <p:nvGrpSpPr>
          <p:cNvPr id="3" name="Group 17"/>
          <p:cNvGrpSpPr/>
          <p:nvPr/>
        </p:nvGrpSpPr>
        <p:grpSpPr>
          <a:xfrm>
            <a:off x="4877328" y="1409909"/>
            <a:ext cx="4236637" cy="2403355"/>
            <a:chOff x="4671360" y="3774636"/>
            <a:chExt cx="4236637" cy="2403355"/>
          </a:xfrm>
        </p:grpSpPr>
        <p:sp>
          <p:nvSpPr>
            <p:cNvPr id="40964" name="Text Box 4"/>
            <p:cNvSpPr txBox="1">
              <a:spLocks noChangeArrowheads="1"/>
            </p:cNvSpPr>
            <p:nvPr/>
          </p:nvSpPr>
          <p:spPr bwMode="auto">
            <a:xfrm>
              <a:off x="4671360" y="3774636"/>
              <a:ext cx="4236637" cy="2403355"/>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Sound Intensity</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The half-angle </a:t>
              </a:r>
              <a:r>
                <a:rPr lang="en-US" sz="2000" i="1" dirty="0" err="1" smtClean="0"/>
                <a:t>θ</a:t>
              </a:r>
              <a:r>
                <a:rPr lang="en-US" sz="2000" dirty="0" smtClean="0"/>
                <a:t> of the Mach cone is given by</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a:solidFill>
                  <a:srgbClr val="000000"/>
                </a:solidFill>
              </a:endParaRPr>
            </a:p>
          </p:txBody>
        </p:sp>
        <p:sp>
          <p:nvSpPr>
            <p:cNvPr id="40971" name="Text Box 11"/>
            <p:cNvSpPr txBox="1">
              <a:spLocks noChangeArrowheads="1"/>
            </p:cNvSpPr>
            <p:nvPr/>
          </p:nvSpPr>
          <p:spPr bwMode="auto">
            <a:xfrm>
              <a:off x="7226500" y="5359509"/>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(17-57)</a:t>
              </a:r>
              <a:endParaRPr lang="en-US" b="1" dirty="0">
                <a:solidFill>
                  <a:srgbClr val="000000"/>
                </a:solidFill>
              </a:endParaRPr>
            </a:p>
          </p:txBody>
        </p:sp>
      </p:grpSp>
      <p:sp>
        <p:nvSpPr>
          <p:cNvPr id="19" name="Text Box 9"/>
          <p:cNvSpPr txBox="1">
            <a:spLocks noChangeArrowheads="1"/>
          </p:cNvSpPr>
          <p:nvPr/>
        </p:nvSpPr>
        <p:spPr bwMode="auto">
          <a:xfrm>
            <a:off x="3534614" y="2427362"/>
            <a:ext cx="1257119"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(17-39)</a:t>
            </a:r>
            <a:endParaRPr lang="en-US" b="1" dirty="0">
              <a:solidFill>
                <a:srgbClr val="000000"/>
              </a:solidFill>
            </a:endParaRPr>
          </a:p>
        </p:txBody>
      </p:sp>
      <p:grpSp>
        <p:nvGrpSpPr>
          <p:cNvPr id="4" name="Group 20"/>
          <p:cNvGrpSpPr/>
          <p:nvPr/>
        </p:nvGrpSpPr>
        <p:grpSpPr>
          <a:xfrm>
            <a:off x="456480" y="4169340"/>
            <a:ext cx="4283761" cy="2158786"/>
            <a:chOff x="456480" y="3774637"/>
            <a:chExt cx="4283761" cy="2158786"/>
          </a:xfrm>
        </p:grpSpPr>
        <p:sp>
          <p:nvSpPr>
            <p:cNvPr id="40965" name="Text Box 5"/>
            <p:cNvSpPr txBox="1">
              <a:spLocks noChangeArrowheads="1"/>
            </p:cNvSpPr>
            <p:nvPr/>
          </p:nvSpPr>
          <p:spPr bwMode="auto">
            <a:xfrm>
              <a:off x="456480" y="3774637"/>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The Doppler Effect</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For sound the observed frequency </a:t>
              </a:r>
              <a:r>
                <a:rPr lang="en-US" sz="2000" dirty="0" err="1" smtClean="0"/>
                <a:t>ƒ</a:t>
              </a:r>
              <a:r>
                <a:rPr lang="en-US" sz="2000" dirty="0" smtClean="0"/>
                <a:t>’ is given in terms of the source frequency </a:t>
              </a:r>
              <a:r>
                <a:rPr lang="en-US" sz="2000" dirty="0" err="1" smtClean="0"/>
                <a:t>ƒ</a:t>
              </a:r>
              <a:r>
                <a:rPr lang="en-US" sz="2000" dirty="0" smtClean="0"/>
                <a:t> by</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000" dirty="0">
                <a:solidFill>
                  <a:srgbClr val="000000"/>
                </a:solidFill>
              </a:endParaRPr>
            </a:p>
          </p:txBody>
        </p:sp>
        <p:sp>
          <p:nvSpPr>
            <p:cNvPr id="40969" name="Text Box 9"/>
            <p:cNvSpPr txBox="1">
              <a:spLocks noChangeArrowheads="1"/>
            </p:cNvSpPr>
            <p:nvPr/>
          </p:nvSpPr>
          <p:spPr bwMode="auto">
            <a:xfrm>
              <a:off x="3483122" y="5490364"/>
              <a:ext cx="1257119"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(17-47)</a:t>
              </a:r>
              <a:endParaRPr lang="en-US" b="1" dirty="0">
                <a:solidFill>
                  <a:srgbClr val="000000"/>
                </a:solidFill>
              </a:endParaRPr>
            </a:p>
          </p:txBody>
        </p:sp>
      </p:grpSp>
      <p:pic>
        <p:nvPicPr>
          <p:cNvPr id="18" name="Picture 17"/>
          <p:cNvPicPr>
            <a:picLocks noChangeAspect="1"/>
          </p:cNvPicPr>
          <p:nvPr/>
        </p:nvPicPr>
        <p:blipFill>
          <a:blip r:embed="rId3"/>
          <a:stretch>
            <a:fillRect/>
          </a:stretch>
        </p:blipFill>
        <p:spPr>
          <a:xfrm>
            <a:off x="351394" y="2341557"/>
            <a:ext cx="3273552" cy="633156"/>
          </a:xfrm>
          <a:prstGeom prst="rect">
            <a:avLst/>
          </a:prstGeom>
        </p:spPr>
      </p:pic>
      <p:pic>
        <p:nvPicPr>
          <p:cNvPr id="21" name="Picture 20"/>
          <p:cNvPicPr>
            <a:picLocks noChangeAspect="1"/>
          </p:cNvPicPr>
          <p:nvPr/>
        </p:nvPicPr>
        <p:blipFill>
          <a:blip r:embed="rId4"/>
          <a:stretch>
            <a:fillRect/>
          </a:stretch>
        </p:blipFill>
        <p:spPr>
          <a:xfrm>
            <a:off x="514350" y="3559264"/>
            <a:ext cx="2889504" cy="542630"/>
          </a:xfrm>
          <a:prstGeom prst="rect">
            <a:avLst/>
          </a:prstGeom>
        </p:spPr>
      </p:pic>
      <p:sp>
        <p:nvSpPr>
          <p:cNvPr id="24" name="Text Box 9"/>
          <p:cNvSpPr txBox="1">
            <a:spLocks noChangeArrowheads="1"/>
          </p:cNvSpPr>
          <p:nvPr/>
        </p:nvSpPr>
        <p:spPr bwMode="auto">
          <a:xfrm>
            <a:off x="3549702" y="3575100"/>
            <a:ext cx="1257119"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(17-41)</a:t>
            </a:r>
            <a:endParaRPr lang="en-US" b="1" dirty="0">
              <a:solidFill>
                <a:srgbClr val="000000"/>
              </a:solidFill>
            </a:endParaRPr>
          </a:p>
        </p:txBody>
      </p:sp>
      <p:pic>
        <p:nvPicPr>
          <p:cNvPr id="25" name="Picture 24"/>
          <p:cNvPicPr>
            <a:picLocks noChangeAspect="1"/>
          </p:cNvPicPr>
          <p:nvPr/>
        </p:nvPicPr>
        <p:blipFill>
          <a:blip r:embed="rId5"/>
          <a:stretch>
            <a:fillRect/>
          </a:stretch>
        </p:blipFill>
        <p:spPr>
          <a:xfrm>
            <a:off x="1113915" y="5781149"/>
            <a:ext cx="1682496" cy="621462"/>
          </a:xfrm>
          <a:prstGeom prst="rect">
            <a:avLst/>
          </a:prstGeom>
        </p:spPr>
      </p:pic>
      <p:pic>
        <p:nvPicPr>
          <p:cNvPr id="26" name="Picture 25"/>
          <p:cNvPicPr>
            <a:picLocks noChangeAspect="1"/>
          </p:cNvPicPr>
          <p:nvPr/>
        </p:nvPicPr>
        <p:blipFill>
          <a:blip r:embed="rId6"/>
          <a:stretch>
            <a:fillRect/>
          </a:stretch>
        </p:blipFill>
        <p:spPr>
          <a:xfrm>
            <a:off x="5634693" y="2888908"/>
            <a:ext cx="1426464" cy="721068"/>
          </a:xfrm>
          <a:prstGeom prst="rect">
            <a:avLst/>
          </a:prstGeom>
        </p:spPr>
      </p:pic>
      <p:sp>
        <p:nvSpPr>
          <p:cNvPr id="16" name="Footer Placeholder 1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Speed of Sound</a:t>
            </a:r>
            <a:endParaRPr lang="en-US" sz="2700" dirty="0">
              <a:solidFill>
                <a:schemeClr val="bg1"/>
              </a:solidFill>
              <a:ea typeface="Calibri" pitchFamily="1" charset="0"/>
              <a:cs typeface="Calibri" pitchFamily="1" charset="0"/>
            </a:endParaRPr>
          </a:p>
        </p:txBody>
      </p:sp>
      <p:sp>
        <p:nvSpPr>
          <p:cNvPr id="8" name="TextBox 7"/>
          <p:cNvSpPr txBox="1"/>
          <p:nvPr/>
        </p:nvSpPr>
        <p:spPr>
          <a:xfrm>
            <a:off x="259736" y="1519341"/>
            <a:ext cx="8228160" cy="769441"/>
          </a:xfrm>
          <a:prstGeom prst="rect">
            <a:avLst/>
          </a:prstGeom>
          <a:noFill/>
        </p:spPr>
        <p:txBody>
          <a:bodyPr wrap="square" rtlCol="0">
            <a:spAutoFit/>
          </a:bodyPr>
          <a:lstStyle/>
          <a:p>
            <a:r>
              <a:rPr lang="en-US" sz="2200" b="1" dirty="0"/>
              <a:t>Sound waves </a:t>
            </a:r>
            <a:r>
              <a:rPr lang="en-US" sz="2200" dirty="0"/>
              <a:t>are longitudinal mechanical waves that can travel through solids, liquids, or gases.</a:t>
            </a:r>
          </a:p>
        </p:txBody>
      </p:sp>
      <p:pic>
        <p:nvPicPr>
          <p:cNvPr id="9" name="Picture 8"/>
          <p:cNvPicPr>
            <a:picLocks noChangeAspect="1"/>
          </p:cNvPicPr>
          <p:nvPr/>
        </p:nvPicPr>
        <p:blipFill>
          <a:blip r:embed="rId3"/>
          <a:stretch>
            <a:fillRect/>
          </a:stretch>
        </p:blipFill>
        <p:spPr>
          <a:xfrm>
            <a:off x="5660627" y="2570028"/>
            <a:ext cx="3375385" cy="2464724"/>
          </a:xfrm>
          <a:prstGeom prst="rect">
            <a:avLst/>
          </a:prstGeom>
        </p:spPr>
      </p:pic>
      <p:sp>
        <p:nvSpPr>
          <p:cNvPr id="10" name="Rectangle 9"/>
          <p:cNvSpPr/>
          <p:nvPr/>
        </p:nvSpPr>
        <p:spPr>
          <a:xfrm>
            <a:off x="259734" y="2242189"/>
            <a:ext cx="5409993" cy="4154983"/>
          </a:xfrm>
          <a:prstGeom prst="rect">
            <a:avLst/>
          </a:prstGeom>
        </p:spPr>
        <p:txBody>
          <a:bodyPr wrap="square">
            <a:spAutoFit/>
          </a:bodyPr>
          <a:lstStyle/>
          <a:p>
            <a:r>
              <a:rPr lang="en-US" sz="2200" dirty="0"/>
              <a:t>Point S represents a tiny sound source, called a </a:t>
            </a:r>
            <a:r>
              <a:rPr lang="en-US" sz="2200" b="1" dirty="0"/>
              <a:t>point source</a:t>
            </a:r>
            <a:r>
              <a:rPr lang="en-US" sz="2200" dirty="0"/>
              <a:t>, that emits sound waves in all </a:t>
            </a:r>
            <a:r>
              <a:rPr lang="en-US" sz="2200" dirty="0" smtClean="0"/>
              <a:t>directions. A </a:t>
            </a:r>
            <a:r>
              <a:rPr lang="en-US" sz="2200" dirty="0"/>
              <a:t>sound wave travels from a point source S through a three-</a:t>
            </a:r>
            <a:r>
              <a:rPr lang="en-US" sz="2200" dirty="0" smtClean="0"/>
              <a:t>dimensional </a:t>
            </a:r>
            <a:r>
              <a:rPr lang="en-US" sz="2200" dirty="0"/>
              <a:t>medium. The </a:t>
            </a:r>
            <a:r>
              <a:rPr lang="en-US" sz="2200" b="1" dirty="0" smtClean="0"/>
              <a:t>wavefronts (</a:t>
            </a:r>
            <a:r>
              <a:rPr lang="en-US" sz="2200" dirty="0"/>
              <a:t>surfaces over which the oscillations due to the sound wave have the same </a:t>
            </a:r>
            <a:r>
              <a:rPr lang="en-US" sz="2200" dirty="0" smtClean="0"/>
              <a:t>value)</a:t>
            </a:r>
            <a:r>
              <a:rPr lang="en-US" sz="2200" b="1" dirty="0" smtClean="0"/>
              <a:t> </a:t>
            </a:r>
            <a:r>
              <a:rPr lang="en-US" sz="2200" dirty="0"/>
              <a:t>form spheres centered on S; the </a:t>
            </a:r>
            <a:r>
              <a:rPr lang="en-US" sz="2200" b="1" dirty="0"/>
              <a:t>rays </a:t>
            </a:r>
            <a:r>
              <a:rPr lang="en-US" sz="2200" dirty="0"/>
              <a:t>are </a:t>
            </a:r>
            <a:r>
              <a:rPr lang="en-US" sz="2200" dirty="0" smtClean="0"/>
              <a:t>radial </a:t>
            </a:r>
            <a:r>
              <a:rPr lang="en-US" sz="2200" dirty="0"/>
              <a:t>to S. The short, double-headed arrows indicate that elements of the medium oscillate parallel to the rays.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Speed of Sound</a:t>
            </a:r>
            <a:endParaRPr lang="en-US" sz="2700" dirty="0">
              <a:solidFill>
                <a:schemeClr val="bg1"/>
              </a:solidFill>
              <a:ea typeface="Calibri" pitchFamily="1" charset="0"/>
              <a:cs typeface="Calibri" pitchFamily="1" charset="0"/>
            </a:endParaRPr>
          </a:p>
        </p:txBody>
      </p:sp>
      <p:sp>
        <p:nvSpPr>
          <p:cNvPr id="8" name="TextBox 7"/>
          <p:cNvSpPr txBox="1"/>
          <p:nvPr/>
        </p:nvSpPr>
        <p:spPr>
          <a:xfrm>
            <a:off x="259736" y="1519341"/>
            <a:ext cx="8228160" cy="830997"/>
          </a:xfrm>
          <a:prstGeom prst="rect">
            <a:avLst/>
          </a:prstGeom>
          <a:noFill/>
        </p:spPr>
        <p:txBody>
          <a:bodyPr wrap="square" rtlCol="0">
            <a:spAutoFit/>
          </a:bodyPr>
          <a:lstStyle/>
          <a:p>
            <a:r>
              <a:rPr lang="en-US" sz="2400" dirty="0"/>
              <a:t>The speed</a:t>
            </a:r>
            <a:r>
              <a:rPr lang="en-US" sz="2400" dirty="0" smtClean="0"/>
              <a:t> </a:t>
            </a:r>
            <a:r>
              <a:rPr lang="en-US" sz="2400" i="1" dirty="0" err="1" smtClean="0"/>
              <a:t>ν</a:t>
            </a:r>
            <a:r>
              <a:rPr lang="en-US" sz="2400" dirty="0" smtClean="0"/>
              <a:t> </a:t>
            </a:r>
            <a:r>
              <a:rPr lang="en-US" sz="2400" dirty="0"/>
              <a:t>of a sound wave in a medium having bulk modulus </a:t>
            </a:r>
            <a:r>
              <a:rPr lang="en-US" sz="2400" i="1" dirty="0"/>
              <a:t>B</a:t>
            </a:r>
            <a:r>
              <a:rPr lang="en-US" sz="2400" dirty="0"/>
              <a:t> and </a:t>
            </a:r>
            <a:r>
              <a:rPr lang="en-US" sz="2400" dirty="0" smtClean="0"/>
              <a:t>density </a:t>
            </a:r>
            <a:r>
              <a:rPr lang="en-US" sz="2400" i="1" dirty="0" err="1" smtClean="0"/>
              <a:t>ρ</a:t>
            </a:r>
            <a:r>
              <a:rPr lang="en-US" sz="2400" dirty="0" smtClean="0"/>
              <a:t> </a:t>
            </a:r>
            <a:r>
              <a:rPr lang="en-US" sz="2400" dirty="0"/>
              <a:t>is</a:t>
            </a:r>
            <a:endParaRPr lang="en-US" sz="2200" dirty="0"/>
          </a:p>
        </p:txBody>
      </p:sp>
      <p:pic>
        <p:nvPicPr>
          <p:cNvPr id="6" name="Picture 5"/>
          <p:cNvPicPr>
            <a:picLocks noChangeAspect="1"/>
          </p:cNvPicPr>
          <p:nvPr/>
        </p:nvPicPr>
        <p:blipFill>
          <a:blip r:embed="rId3"/>
          <a:stretch>
            <a:fillRect/>
          </a:stretch>
        </p:blipFill>
        <p:spPr>
          <a:xfrm>
            <a:off x="259736" y="2682833"/>
            <a:ext cx="3327400" cy="749300"/>
          </a:xfrm>
          <a:prstGeom prst="rect">
            <a:avLst/>
          </a:prstGeom>
        </p:spPr>
      </p:pic>
      <p:pic>
        <p:nvPicPr>
          <p:cNvPr id="11" name="Picture 10"/>
          <p:cNvPicPr>
            <a:picLocks noChangeAspect="1"/>
          </p:cNvPicPr>
          <p:nvPr/>
        </p:nvPicPr>
        <p:blipFill>
          <a:blip r:embed="rId4"/>
          <a:stretch>
            <a:fillRect/>
          </a:stretch>
        </p:blipFill>
        <p:spPr>
          <a:xfrm>
            <a:off x="4359165" y="2461707"/>
            <a:ext cx="4553165" cy="1422400"/>
          </a:xfrm>
          <a:prstGeom prst="rect">
            <a:avLst/>
          </a:prstGeom>
        </p:spPr>
      </p:pic>
      <p:pic>
        <p:nvPicPr>
          <p:cNvPr id="12" name="Picture 11"/>
          <p:cNvPicPr>
            <a:picLocks noChangeAspect="1"/>
          </p:cNvPicPr>
          <p:nvPr/>
        </p:nvPicPr>
        <p:blipFill>
          <a:blip r:embed="rId5"/>
          <a:stretch>
            <a:fillRect/>
          </a:stretch>
        </p:blipFill>
        <p:spPr>
          <a:xfrm>
            <a:off x="4178297" y="4573221"/>
            <a:ext cx="4914900" cy="1163098"/>
          </a:xfrm>
          <a:prstGeom prst="rect">
            <a:avLst/>
          </a:prstGeom>
        </p:spPr>
      </p:pic>
      <p:sp>
        <p:nvSpPr>
          <p:cNvPr id="18" name="TextBox 17"/>
          <p:cNvSpPr txBox="1"/>
          <p:nvPr/>
        </p:nvSpPr>
        <p:spPr>
          <a:xfrm>
            <a:off x="4358154" y="3918430"/>
            <a:ext cx="4750074" cy="646331"/>
          </a:xfrm>
          <a:prstGeom prst="rect">
            <a:avLst/>
          </a:prstGeom>
          <a:noFill/>
        </p:spPr>
        <p:txBody>
          <a:bodyPr wrap="square" rtlCol="0">
            <a:spAutoFit/>
          </a:bodyPr>
          <a:lstStyle/>
          <a:p>
            <a:r>
              <a:rPr lang="en-US" dirty="0"/>
              <a:t>An element of air of width</a:t>
            </a:r>
            <a:r>
              <a:rPr lang="en-US" dirty="0" smtClean="0"/>
              <a:t> </a:t>
            </a:r>
            <a:r>
              <a:rPr lang="en-US" i="1" dirty="0" err="1" smtClean="0"/>
              <a:t>Δx</a:t>
            </a:r>
            <a:r>
              <a:rPr lang="en-US" dirty="0" smtClean="0"/>
              <a:t> moves toward </a:t>
            </a:r>
            <a:r>
              <a:rPr lang="en-US" dirty="0"/>
              <a:t>the pulse with speed </a:t>
            </a:r>
            <a:r>
              <a:rPr lang="en-US" i="1" dirty="0" err="1"/>
              <a:t>v</a:t>
            </a:r>
            <a:r>
              <a:rPr lang="en-US" dirty="0"/>
              <a:t>.</a:t>
            </a:r>
          </a:p>
        </p:txBody>
      </p:sp>
      <p:sp>
        <p:nvSpPr>
          <p:cNvPr id="19" name="Rectangle 18"/>
          <p:cNvSpPr/>
          <p:nvPr/>
        </p:nvSpPr>
        <p:spPr>
          <a:xfrm>
            <a:off x="4254500" y="5709593"/>
            <a:ext cx="4889500" cy="923330"/>
          </a:xfrm>
          <a:prstGeom prst="rect">
            <a:avLst/>
          </a:prstGeom>
        </p:spPr>
        <p:txBody>
          <a:bodyPr wrap="square">
            <a:spAutoFit/>
          </a:bodyPr>
          <a:lstStyle/>
          <a:p>
            <a:r>
              <a:rPr lang="en-US" dirty="0"/>
              <a:t>The leading face of the element enters the pulse. The forces acting on the leading and trailing faces (due to air pressure) are shown.</a:t>
            </a:r>
          </a:p>
        </p:txBody>
      </p:sp>
      <p:sp>
        <p:nvSpPr>
          <p:cNvPr id="21" name="Freeform 20"/>
          <p:cNvSpPr/>
          <p:nvPr/>
        </p:nvSpPr>
        <p:spPr bwMode="auto">
          <a:xfrm>
            <a:off x="1263270" y="3432133"/>
            <a:ext cx="3100809" cy="1913544"/>
          </a:xfrm>
          <a:custGeom>
            <a:avLst/>
            <a:gdLst>
              <a:gd name="connsiteX0" fmla="*/ 3589038 w 3589038"/>
              <a:gd name="connsiteY0" fmla="*/ 1592075 h 1750090"/>
              <a:gd name="connsiteX1" fmla="*/ 566376 w 3589038"/>
              <a:gd name="connsiteY1" fmla="*/ 1484744 h 1750090"/>
              <a:gd name="connsiteX2" fmla="*/ 190779 w 3589038"/>
              <a:gd name="connsiteY2" fmla="*/ 0 h 1750090"/>
              <a:gd name="connsiteX3" fmla="*/ 190779 w 3589038"/>
              <a:gd name="connsiteY3" fmla="*/ 0 h 1750090"/>
            </a:gdLst>
            <a:ahLst/>
            <a:cxnLst>
              <a:cxn ang="0">
                <a:pos x="connsiteX0" y="connsiteY0"/>
              </a:cxn>
              <a:cxn ang="0">
                <a:pos x="connsiteX1" y="connsiteY1"/>
              </a:cxn>
              <a:cxn ang="0">
                <a:pos x="connsiteX2" y="connsiteY2"/>
              </a:cxn>
              <a:cxn ang="0">
                <a:pos x="connsiteX3" y="connsiteY3"/>
              </a:cxn>
            </a:cxnLst>
            <a:rect l="l" t="t" r="r" b="b"/>
            <a:pathLst>
              <a:path w="3589038" h="1750090">
                <a:moveTo>
                  <a:pt x="3589038" y="1592075"/>
                </a:moveTo>
                <a:cubicBezTo>
                  <a:pt x="2360895" y="1671082"/>
                  <a:pt x="1132752" y="1750090"/>
                  <a:pt x="566376" y="1484744"/>
                </a:cubicBezTo>
                <a:cubicBezTo>
                  <a:pt x="0" y="1219398"/>
                  <a:pt x="190779" y="0"/>
                  <a:pt x="190779" y="0"/>
                </a:cubicBezTo>
                <a:lnTo>
                  <a:pt x="190779" y="0"/>
                </a:lnTo>
              </a:path>
            </a:pathLst>
          </a:custGeom>
          <a:noFill/>
          <a:ln w="127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2" name="TextBox 21"/>
          <p:cNvSpPr txBox="1"/>
          <p:nvPr/>
        </p:nvSpPr>
        <p:spPr>
          <a:xfrm>
            <a:off x="368971" y="4272309"/>
            <a:ext cx="3130655" cy="646331"/>
          </a:xfrm>
          <a:prstGeom prst="rect">
            <a:avLst/>
          </a:prstGeom>
          <a:solidFill>
            <a:schemeClr val="bg1"/>
          </a:solidFill>
        </p:spPr>
        <p:txBody>
          <a:bodyPr wrap="square" rtlCol="0">
            <a:spAutoFit/>
          </a:bodyPr>
          <a:lstStyle/>
          <a:p>
            <a:r>
              <a:rPr lang="en-US" dirty="0" smtClean="0">
                <a:solidFill>
                  <a:srgbClr val="FF0000"/>
                </a:solidFill>
              </a:rPr>
              <a:t>Through direct application of Newton’s Second law.</a:t>
            </a:r>
            <a:endParaRPr lang="en-US" dirty="0">
              <a:solidFill>
                <a:srgbClr val="FF0000"/>
              </a:solidFill>
            </a:endParaRPr>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2</a:t>
            </a:r>
            <a:r>
              <a:rPr lang="en-US" sz="2700" dirty="0" smtClean="0">
                <a:solidFill>
                  <a:schemeClr val="bg1"/>
                </a:solidFill>
                <a:ea typeface="Calibri" pitchFamily="1" charset="0"/>
                <a:cs typeface="Calibri" pitchFamily="1" charset="0"/>
              </a:rPr>
              <a:t>  Traveling Sound Waves</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17.05</a:t>
            </a:r>
            <a:r>
              <a:rPr lang="en-US" sz="2200" dirty="0" smtClean="0"/>
              <a:t> For any particular time and position, calculate the displacement </a:t>
            </a:r>
            <a:r>
              <a:rPr lang="en-US" sz="2200" i="1" dirty="0" smtClean="0"/>
              <a:t>s(</a:t>
            </a:r>
            <a:r>
              <a:rPr lang="en-US" sz="2200" i="1" dirty="0" err="1" smtClean="0"/>
              <a:t>x,t</a:t>
            </a:r>
            <a:r>
              <a:rPr lang="en-US" sz="2200" i="1" dirty="0" smtClean="0"/>
              <a:t>) </a:t>
            </a:r>
            <a:r>
              <a:rPr lang="en-US" sz="2200" dirty="0" smtClean="0"/>
              <a:t>of an element of air as a sound wave travels through its location.</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17.06</a:t>
            </a:r>
            <a:r>
              <a:rPr lang="en-US" sz="2200" dirty="0" smtClean="0"/>
              <a:t> Given a displacement function </a:t>
            </a:r>
            <a:r>
              <a:rPr lang="en-US" sz="2200" i="1" dirty="0" smtClean="0"/>
              <a:t>s(</a:t>
            </a:r>
            <a:r>
              <a:rPr lang="en-US" sz="2200" i="1" dirty="0" err="1" smtClean="0"/>
              <a:t>x,t</a:t>
            </a:r>
            <a:r>
              <a:rPr lang="en-US" sz="2200" i="1" dirty="0" smtClean="0"/>
              <a:t>) </a:t>
            </a:r>
            <a:r>
              <a:rPr lang="en-US" sz="2200" dirty="0" smtClean="0"/>
              <a:t>for a sound wave, calculate the time between two given displacements.</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17.07</a:t>
            </a:r>
            <a:r>
              <a:rPr lang="en-US" sz="2200" dirty="0" smtClean="0"/>
              <a:t> Apply the relationships between wave speed </a:t>
            </a:r>
            <a:r>
              <a:rPr lang="en-US" sz="2200" i="1" dirty="0" err="1" smtClean="0"/>
              <a:t>v</a:t>
            </a:r>
            <a:r>
              <a:rPr lang="en-US" sz="2200" dirty="0" smtClean="0"/>
              <a:t>, angular frequency </a:t>
            </a:r>
            <a:r>
              <a:rPr lang="en-US" sz="2200" i="1" dirty="0" err="1" smtClean="0"/>
              <a:t>ω</a:t>
            </a:r>
            <a:r>
              <a:rPr lang="en-US" sz="2200" dirty="0" smtClean="0"/>
              <a:t>, angular wave number </a:t>
            </a:r>
            <a:r>
              <a:rPr lang="en-US" sz="2200" i="1" dirty="0" err="1" smtClean="0"/>
              <a:t>k</a:t>
            </a:r>
            <a:r>
              <a:rPr lang="en-US" sz="2200" dirty="0" smtClean="0"/>
              <a:t>, wavelength </a:t>
            </a:r>
            <a:r>
              <a:rPr lang="en-US" sz="2200" i="1" dirty="0" err="1" smtClean="0"/>
              <a:t>λ</a:t>
            </a:r>
            <a:r>
              <a:rPr lang="en-US" sz="2200" dirty="0" smtClean="0"/>
              <a:t>, period </a:t>
            </a:r>
            <a:r>
              <a:rPr lang="en-US" sz="2200" i="1" dirty="0" smtClean="0"/>
              <a:t>T</a:t>
            </a:r>
            <a:r>
              <a:rPr lang="en-US" sz="2200" dirty="0" smtClean="0"/>
              <a:t>, and frequency </a:t>
            </a:r>
            <a:r>
              <a:rPr lang="en-US" sz="2200" i="1" dirty="0" err="1" smtClean="0"/>
              <a:t>ƒ</a:t>
            </a:r>
            <a:r>
              <a:rPr lang="en-US" sz="2200" dirty="0" smtClean="0"/>
              <a:t>.</a:t>
            </a:r>
          </a:p>
        </p:txBody>
      </p:sp>
      <p:sp>
        <p:nvSpPr>
          <p:cNvPr id="14" name="Rectangle 3"/>
          <p:cNvSpPr>
            <a:spLocks noGrp="1" noChangeArrowheads="1"/>
          </p:cNvSpPr>
          <p:nvPr>
            <p:ph sz="half" idx="2"/>
          </p:nvPr>
        </p:nvSpPr>
        <p:spPr>
          <a:xfrm>
            <a:off x="4913096" y="1908201"/>
            <a:ext cx="4036320" cy="4222523"/>
          </a:xfrm>
        </p:spPr>
        <p:txBody>
          <a:bodyPr tIns="19267">
            <a:noAutofit/>
          </a:bodyPr>
          <a:lstStyle/>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17.08</a:t>
            </a:r>
            <a:r>
              <a:rPr lang="en-US" sz="2200" dirty="0" smtClean="0"/>
              <a:t> Sketch a graph of the displacement </a:t>
            </a:r>
            <a:r>
              <a:rPr lang="en-US" sz="2200" i="1" dirty="0" err="1" smtClean="0"/>
              <a:t>s(x</a:t>
            </a:r>
            <a:r>
              <a:rPr lang="en-US" sz="2200" i="1" dirty="0" smtClean="0"/>
              <a:t>) </a:t>
            </a:r>
            <a:r>
              <a:rPr lang="en-US" sz="2200" dirty="0" smtClean="0"/>
              <a:t>of an element of air as a function of position, and identify the amplitude </a:t>
            </a:r>
            <a:r>
              <a:rPr lang="en-US" sz="2200" i="1" dirty="0" err="1" smtClean="0"/>
              <a:t>s</a:t>
            </a:r>
            <a:r>
              <a:rPr lang="en-US" sz="2200" i="1" baseline="-25000" dirty="0" err="1" smtClean="0"/>
              <a:t>m</a:t>
            </a:r>
            <a:r>
              <a:rPr lang="en-US" sz="2200" dirty="0" smtClean="0"/>
              <a:t> and wavelength </a:t>
            </a:r>
            <a:r>
              <a:rPr lang="en-US" sz="2200" i="1" dirty="0" err="1" smtClean="0"/>
              <a:t>λ</a:t>
            </a:r>
            <a:r>
              <a:rPr lang="en-US" sz="2200" dirty="0" smtClean="0"/>
              <a:t>.</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17.09</a:t>
            </a:r>
            <a:r>
              <a:rPr lang="en-US" sz="2200" dirty="0" smtClean="0"/>
              <a:t> For any particular time and position, calculate the pressure variation </a:t>
            </a:r>
            <a:r>
              <a:rPr lang="en-US" sz="2200" i="1" dirty="0" err="1" smtClean="0"/>
              <a:t>Δp</a:t>
            </a:r>
            <a:r>
              <a:rPr lang="en-US" sz="2200" dirty="0" smtClean="0"/>
              <a:t> (variation from atmospheric pressure) of an element of air as a sound wave travels through its location.</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2</a:t>
            </a:r>
            <a:r>
              <a:rPr lang="en-US" sz="2700" dirty="0" smtClean="0">
                <a:solidFill>
                  <a:schemeClr val="bg1"/>
                </a:solidFill>
                <a:ea typeface="Calibri" pitchFamily="1" charset="0"/>
                <a:cs typeface="Calibri" pitchFamily="1" charset="0"/>
              </a:rPr>
              <a:t>  Traveling Sound Waves</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456479" y="1908201"/>
            <a:ext cx="4435195"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17.10</a:t>
            </a:r>
            <a:r>
              <a:rPr lang="en-US" sz="2200" dirty="0" smtClean="0"/>
              <a:t> Sketch a graph of the pressure variation </a:t>
            </a:r>
            <a:r>
              <a:rPr lang="en-US" sz="2200" i="1" dirty="0" err="1" smtClean="0"/>
              <a:t>Δp(x</a:t>
            </a:r>
            <a:r>
              <a:rPr lang="en-US" sz="2200" i="1" dirty="0" smtClean="0"/>
              <a:t>)</a:t>
            </a:r>
            <a:r>
              <a:rPr lang="en-US" sz="2200" dirty="0" smtClean="0"/>
              <a:t> of an element as a function of position, and identify the amplitude </a:t>
            </a:r>
            <a:r>
              <a:rPr lang="en-US" sz="2200" i="1" dirty="0" err="1" smtClean="0"/>
              <a:t>Δp</a:t>
            </a:r>
            <a:r>
              <a:rPr lang="en-US" sz="2200" i="1" baseline="-25000" dirty="0" err="1" smtClean="0"/>
              <a:t>m</a:t>
            </a:r>
            <a:r>
              <a:rPr lang="en-US" sz="2200" dirty="0" smtClean="0"/>
              <a:t> and wavelength </a:t>
            </a:r>
            <a:r>
              <a:rPr lang="en-US" sz="2200" i="1" dirty="0" err="1" smtClean="0"/>
              <a:t>λ</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17.11</a:t>
            </a:r>
            <a:r>
              <a:rPr lang="en-US" sz="2200" dirty="0" smtClean="0"/>
              <a:t> Apply the relationship between pressure-variation amplitude </a:t>
            </a:r>
            <a:r>
              <a:rPr lang="en-US" sz="2200" i="1" dirty="0" err="1" smtClean="0"/>
              <a:t>Δp</a:t>
            </a:r>
            <a:r>
              <a:rPr lang="en-US" sz="2200" i="1" baseline="-25000" dirty="0" err="1" smtClean="0"/>
              <a:t>m</a:t>
            </a:r>
            <a:r>
              <a:rPr lang="en-US" sz="2200" dirty="0" smtClean="0"/>
              <a:t> and displacement amplitude </a:t>
            </a:r>
            <a:r>
              <a:rPr lang="en-US" sz="2200" i="1" dirty="0" smtClean="0"/>
              <a:t>s</a:t>
            </a:r>
            <a:r>
              <a:rPr lang="en-US" sz="2200" i="1" baseline="-25000" dirty="0" smtClean="0"/>
              <a:t>m</a:t>
            </a:r>
            <a:r>
              <a:rPr lang="en-US" sz="2200" dirty="0" smtClean="0"/>
              <a:t>.</a:t>
            </a:r>
          </a:p>
        </p:txBody>
      </p:sp>
      <p:sp>
        <p:nvSpPr>
          <p:cNvPr id="14" name="Rectangle 3"/>
          <p:cNvSpPr>
            <a:spLocks noGrp="1" noChangeArrowheads="1"/>
          </p:cNvSpPr>
          <p:nvPr>
            <p:ph sz="half" idx="2"/>
          </p:nvPr>
        </p:nvSpPr>
        <p:spPr>
          <a:xfrm>
            <a:off x="4861604" y="1908201"/>
            <a:ext cx="4036320"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17.12</a:t>
            </a:r>
            <a:r>
              <a:rPr lang="en-US" sz="2200" dirty="0" smtClean="0"/>
              <a:t> Given a graph of position </a:t>
            </a:r>
            <a:r>
              <a:rPr lang="en-US" sz="2200" i="1" dirty="0" err="1" smtClean="0"/>
              <a:t>s</a:t>
            </a:r>
            <a:r>
              <a:rPr lang="en-US" sz="2200" dirty="0" smtClean="0"/>
              <a:t> versus time for a sound wave, determine the amplitude </a:t>
            </a:r>
            <a:r>
              <a:rPr lang="en-US" sz="2200" i="1" dirty="0" err="1" smtClean="0"/>
              <a:t>s</a:t>
            </a:r>
            <a:r>
              <a:rPr lang="en-US" sz="2200" i="1" baseline="-25000" dirty="0" err="1" smtClean="0"/>
              <a:t>m</a:t>
            </a:r>
            <a:r>
              <a:rPr lang="en-US" sz="2200" dirty="0" smtClean="0"/>
              <a:t> and the period </a:t>
            </a:r>
            <a:r>
              <a:rPr lang="en-US" sz="2200" i="1" dirty="0" smtClean="0"/>
              <a:t>T</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17.13</a:t>
            </a:r>
            <a:r>
              <a:rPr lang="en-US" sz="2200" dirty="0" smtClean="0"/>
              <a:t> Given a graph of pressure variation </a:t>
            </a:r>
            <a:r>
              <a:rPr lang="en-US" sz="2200" i="1" dirty="0" err="1" smtClean="0"/>
              <a:t>Δp</a:t>
            </a:r>
            <a:r>
              <a:rPr lang="en-US" sz="2200" dirty="0" smtClean="0"/>
              <a:t> versus time for a sound wave, determine the amplitude </a:t>
            </a:r>
            <a:r>
              <a:rPr lang="en-US" sz="2200" i="1" dirty="0" err="1" smtClean="0"/>
              <a:t>Δp</a:t>
            </a:r>
            <a:r>
              <a:rPr lang="en-US" sz="2200" i="1" baseline="-25000" dirty="0" err="1" smtClean="0"/>
              <a:t>m</a:t>
            </a:r>
            <a:r>
              <a:rPr lang="en-US" sz="2200" dirty="0" smtClean="0"/>
              <a:t> and the period </a:t>
            </a:r>
            <a:r>
              <a:rPr lang="en-US" sz="2200" i="1" dirty="0" smtClean="0"/>
              <a:t>T</a:t>
            </a:r>
            <a:r>
              <a:rPr lang="en-US" sz="2200" dirty="0" smtClean="0"/>
              <a:t>.</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(Continued)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2</a:t>
            </a:r>
            <a:r>
              <a:rPr lang="en-US" sz="2700" dirty="0" smtClean="0">
                <a:solidFill>
                  <a:schemeClr val="bg1"/>
                </a:solidFill>
                <a:ea typeface="Calibri" pitchFamily="1" charset="0"/>
                <a:cs typeface="Calibri" pitchFamily="1" charset="0"/>
              </a:rPr>
              <a:t>  Traveling Sound Waves</a:t>
            </a:r>
            <a:endParaRPr lang="en-US" sz="2700" dirty="0">
              <a:solidFill>
                <a:schemeClr val="bg1"/>
              </a:solidFill>
              <a:ea typeface="Calibri" pitchFamily="1" charset="0"/>
              <a:cs typeface="Calibri" pitchFamily="1" charset="0"/>
            </a:endParaRPr>
          </a:p>
        </p:txBody>
      </p:sp>
      <p:grpSp>
        <p:nvGrpSpPr>
          <p:cNvPr id="11" name="Group 10"/>
          <p:cNvGrpSpPr/>
          <p:nvPr/>
        </p:nvGrpSpPr>
        <p:grpSpPr>
          <a:xfrm>
            <a:off x="188804" y="1330520"/>
            <a:ext cx="8950614" cy="5470120"/>
            <a:chOff x="188804" y="1330520"/>
            <a:chExt cx="8950614" cy="5470120"/>
          </a:xfrm>
        </p:grpSpPr>
        <p:pic>
          <p:nvPicPr>
            <p:cNvPr id="8" name="Picture 7"/>
            <p:cNvPicPr>
              <a:picLocks noChangeAspect="1"/>
            </p:cNvPicPr>
            <p:nvPr/>
          </p:nvPicPr>
          <p:blipFill>
            <a:blip r:embed="rId3"/>
            <a:stretch>
              <a:fillRect/>
            </a:stretch>
          </p:blipFill>
          <p:spPr>
            <a:xfrm>
              <a:off x="3570067" y="1330520"/>
              <a:ext cx="5455407" cy="3384515"/>
            </a:xfrm>
            <a:prstGeom prst="rect">
              <a:avLst/>
            </a:prstGeom>
          </p:spPr>
        </p:pic>
        <p:sp>
          <p:nvSpPr>
            <p:cNvPr id="9" name="Rectangle 8"/>
            <p:cNvSpPr/>
            <p:nvPr/>
          </p:nvSpPr>
          <p:spPr>
            <a:xfrm>
              <a:off x="188804" y="1411428"/>
              <a:ext cx="3381263" cy="3139321"/>
            </a:xfrm>
            <a:prstGeom prst="rect">
              <a:avLst/>
            </a:prstGeom>
          </p:spPr>
          <p:txBody>
            <a:bodyPr wrap="square">
              <a:spAutoFit/>
            </a:bodyPr>
            <a:lstStyle/>
            <a:p>
              <a:r>
                <a:rPr lang="en-US" sz="2200" dirty="0" smtClean="0"/>
                <a:t>(a) A sound wave, traveling through a long air-filled tube with speed </a:t>
              </a:r>
              <a:r>
                <a:rPr lang="en-US" sz="2200" i="1" dirty="0" err="1" smtClean="0"/>
                <a:t>v</a:t>
              </a:r>
              <a:r>
                <a:rPr lang="en-US" sz="2200" dirty="0" smtClean="0"/>
                <a:t>, consists of a moving, periodic pattern of expansions and compressions of the air. The wave is shown at an arbitrary instant.</a:t>
              </a:r>
              <a:endParaRPr lang="en-US" sz="2200" dirty="0"/>
            </a:p>
          </p:txBody>
        </p:sp>
        <p:sp>
          <p:nvSpPr>
            <p:cNvPr id="10" name="Rectangle 9"/>
            <p:cNvSpPr/>
            <p:nvPr/>
          </p:nvSpPr>
          <p:spPr>
            <a:xfrm>
              <a:off x="257459" y="4676982"/>
              <a:ext cx="8881959" cy="2123658"/>
            </a:xfrm>
            <a:prstGeom prst="rect">
              <a:avLst/>
            </a:prstGeom>
          </p:spPr>
          <p:txBody>
            <a:bodyPr wrap="square">
              <a:spAutoFit/>
            </a:bodyPr>
            <a:lstStyle/>
            <a:p>
              <a:r>
                <a:rPr lang="en-US" sz="2200" dirty="0" smtClean="0"/>
                <a:t>(</a:t>
              </a:r>
              <a:r>
                <a:rPr lang="en-US" sz="2200" dirty="0" err="1" smtClean="0"/>
                <a:t>b</a:t>
              </a:r>
              <a:r>
                <a:rPr lang="en-US" sz="2200" dirty="0" smtClean="0"/>
                <a:t>) A horizontally expanded view of a short piece of the tube. As the wave passes, an air element of thickness </a:t>
              </a:r>
              <a:r>
                <a:rPr lang="en-US" sz="2200" i="1" dirty="0" err="1" smtClean="0"/>
                <a:t>Δx</a:t>
              </a:r>
              <a:r>
                <a:rPr lang="en-US" sz="2200" dirty="0" smtClean="0"/>
                <a:t> oscillates left and right in simple harmonic motion about its equilibrium position. At the instant shown in (</a:t>
              </a:r>
              <a:r>
                <a:rPr lang="en-US" sz="2200" dirty="0" err="1" smtClean="0"/>
                <a:t>b</a:t>
              </a:r>
              <a:r>
                <a:rPr lang="en-US" sz="2200" dirty="0" smtClean="0"/>
                <a:t>), the element happens to be displaced a distance </a:t>
              </a:r>
              <a:r>
                <a:rPr lang="en-US" sz="2200" i="1" dirty="0" err="1" smtClean="0"/>
                <a:t>s</a:t>
              </a:r>
              <a:r>
                <a:rPr lang="en-US" sz="2200" dirty="0" smtClean="0"/>
                <a:t> to the right of its equilibrium position. Its maximum displacement, either right or left, is </a:t>
              </a:r>
              <a:r>
                <a:rPr lang="en-US" sz="2200" i="1" dirty="0" smtClean="0"/>
                <a:t>s</a:t>
              </a:r>
              <a:r>
                <a:rPr lang="en-US" sz="2200" i="1" baseline="-25000" dirty="0" smtClean="0"/>
                <a:t>m</a:t>
              </a:r>
              <a:r>
                <a:rPr lang="en-US" sz="2200" dirty="0" smtClean="0"/>
                <a:t>.</a:t>
              </a:r>
              <a:endParaRPr lang="en-US" sz="2200" dirty="0"/>
            </a:p>
          </p:txBody>
        </p:sp>
      </p:gr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2</a:t>
            </a:r>
            <a:r>
              <a:rPr lang="en-US" sz="2700" dirty="0" smtClean="0">
                <a:solidFill>
                  <a:schemeClr val="bg1"/>
                </a:solidFill>
                <a:ea typeface="Calibri" pitchFamily="1" charset="0"/>
                <a:cs typeface="Calibri" pitchFamily="1" charset="0"/>
              </a:rPr>
              <a:t>  Traveling Sound Waves</a:t>
            </a:r>
            <a:endParaRPr lang="en-US" sz="2700" dirty="0">
              <a:solidFill>
                <a:schemeClr val="bg1"/>
              </a:solidFill>
              <a:ea typeface="Calibri" pitchFamily="1" charset="0"/>
              <a:cs typeface="Calibri" pitchFamily="1" charset="0"/>
            </a:endParaRPr>
          </a:p>
        </p:txBody>
      </p:sp>
      <p:sp>
        <p:nvSpPr>
          <p:cNvPr id="7" name="TextBox 6"/>
          <p:cNvSpPr txBox="1"/>
          <p:nvPr/>
        </p:nvSpPr>
        <p:spPr>
          <a:xfrm>
            <a:off x="178860" y="1465451"/>
            <a:ext cx="8684641" cy="769441"/>
          </a:xfrm>
          <a:prstGeom prst="rect">
            <a:avLst/>
          </a:prstGeom>
          <a:noFill/>
        </p:spPr>
        <p:txBody>
          <a:bodyPr wrap="square" rtlCol="0">
            <a:spAutoFit/>
          </a:bodyPr>
          <a:lstStyle/>
          <a:p>
            <a:r>
              <a:rPr lang="en-US" sz="2200" b="1" dirty="0" smtClean="0"/>
              <a:t>Displacement</a:t>
            </a:r>
            <a:r>
              <a:rPr lang="en-US" sz="2200" dirty="0" smtClean="0"/>
              <a:t>: A sound wave causes a longitudinal displacement </a:t>
            </a:r>
            <a:r>
              <a:rPr lang="en-US" sz="2200" dirty="0" err="1" smtClean="0"/>
              <a:t>s</a:t>
            </a:r>
            <a:r>
              <a:rPr lang="en-US" sz="2200" dirty="0" smtClean="0"/>
              <a:t> of a mass element in a medium as given by</a:t>
            </a:r>
            <a:endParaRPr lang="en-US" sz="2200" dirty="0"/>
          </a:p>
        </p:txBody>
      </p:sp>
      <p:pic>
        <p:nvPicPr>
          <p:cNvPr id="11" name="Picture 10"/>
          <p:cNvPicPr>
            <a:picLocks noChangeAspect="1"/>
          </p:cNvPicPr>
          <p:nvPr/>
        </p:nvPicPr>
        <p:blipFill>
          <a:blip r:embed="rId3"/>
          <a:stretch>
            <a:fillRect/>
          </a:stretch>
        </p:blipFill>
        <p:spPr>
          <a:xfrm>
            <a:off x="2093498" y="2288556"/>
            <a:ext cx="4398264" cy="420958"/>
          </a:xfrm>
          <a:prstGeom prst="rect">
            <a:avLst/>
          </a:prstGeom>
        </p:spPr>
      </p:pic>
      <p:sp>
        <p:nvSpPr>
          <p:cNvPr id="12" name="TextBox 11"/>
          <p:cNvSpPr txBox="1"/>
          <p:nvPr/>
        </p:nvSpPr>
        <p:spPr>
          <a:xfrm>
            <a:off x="223944" y="2762683"/>
            <a:ext cx="8684641" cy="1107996"/>
          </a:xfrm>
          <a:prstGeom prst="rect">
            <a:avLst/>
          </a:prstGeom>
          <a:noFill/>
        </p:spPr>
        <p:txBody>
          <a:bodyPr wrap="square" rtlCol="0">
            <a:spAutoFit/>
          </a:bodyPr>
          <a:lstStyle/>
          <a:p>
            <a:r>
              <a:rPr lang="en-US" sz="2200" dirty="0" smtClean="0"/>
              <a:t>where </a:t>
            </a:r>
            <a:r>
              <a:rPr lang="en-US" sz="2200" i="1" dirty="0" err="1" smtClean="0"/>
              <a:t>s</a:t>
            </a:r>
            <a:r>
              <a:rPr lang="en-US" sz="2200" i="1" baseline="-25000" dirty="0" err="1" smtClean="0"/>
              <a:t>m</a:t>
            </a:r>
            <a:r>
              <a:rPr lang="en-US" sz="2200" dirty="0" smtClean="0"/>
              <a:t> is the displacement amplitude (maximum displacement) from equilibrium, </a:t>
            </a:r>
            <a:r>
              <a:rPr lang="en-US" sz="2200" i="1" dirty="0" err="1" smtClean="0"/>
              <a:t>k</a:t>
            </a:r>
            <a:r>
              <a:rPr lang="en-US" sz="2200" i="1" dirty="0" smtClean="0"/>
              <a:t> = 2π/λ</a:t>
            </a:r>
            <a:r>
              <a:rPr lang="en-US" sz="2200" dirty="0" smtClean="0"/>
              <a:t>, and </a:t>
            </a:r>
            <a:r>
              <a:rPr lang="en-US" sz="2200" i="1" dirty="0" err="1" smtClean="0"/>
              <a:t>ω</a:t>
            </a:r>
            <a:r>
              <a:rPr lang="en-US" sz="2200" i="1" dirty="0" smtClean="0"/>
              <a:t>=2πƒ</a:t>
            </a:r>
            <a:r>
              <a:rPr lang="en-US" sz="2200" dirty="0" smtClean="0"/>
              <a:t>, </a:t>
            </a:r>
            <a:r>
              <a:rPr lang="en-US" sz="2200" i="1" dirty="0" err="1" smtClean="0"/>
              <a:t>λ</a:t>
            </a:r>
            <a:r>
              <a:rPr lang="en-US" sz="2200" dirty="0" smtClean="0"/>
              <a:t> and </a:t>
            </a:r>
            <a:r>
              <a:rPr lang="en-US" sz="2200" i="1" dirty="0" err="1" smtClean="0"/>
              <a:t>ƒ</a:t>
            </a:r>
            <a:r>
              <a:rPr lang="en-US" sz="2200" dirty="0" smtClean="0"/>
              <a:t> being the wavelength and frequency, respectively, of the sound wave.</a:t>
            </a:r>
            <a:endParaRPr lang="en-US" sz="2200" dirty="0"/>
          </a:p>
        </p:txBody>
      </p:sp>
      <p:sp>
        <p:nvSpPr>
          <p:cNvPr id="13" name="TextBox 12"/>
          <p:cNvSpPr txBox="1"/>
          <p:nvPr/>
        </p:nvSpPr>
        <p:spPr>
          <a:xfrm>
            <a:off x="304800" y="4059915"/>
            <a:ext cx="8684641" cy="769441"/>
          </a:xfrm>
          <a:prstGeom prst="rect">
            <a:avLst/>
          </a:prstGeom>
          <a:noFill/>
        </p:spPr>
        <p:txBody>
          <a:bodyPr wrap="square" rtlCol="0">
            <a:spAutoFit/>
          </a:bodyPr>
          <a:lstStyle/>
          <a:p>
            <a:r>
              <a:rPr lang="en-US" sz="2200" b="1" dirty="0" smtClean="0"/>
              <a:t>Pressure</a:t>
            </a:r>
            <a:r>
              <a:rPr lang="en-US" sz="2200" dirty="0" smtClean="0"/>
              <a:t>: The sound wave also causes a pressure change </a:t>
            </a:r>
            <a:r>
              <a:rPr lang="en-US" sz="2200" i="1" dirty="0" err="1" smtClean="0"/>
              <a:t>Δp</a:t>
            </a:r>
            <a:r>
              <a:rPr lang="en-US" sz="2200" dirty="0" smtClean="0"/>
              <a:t> of the medium from the equilibrium pressure:</a:t>
            </a:r>
            <a:endParaRPr lang="en-US" sz="2200" dirty="0"/>
          </a:p>
        </p:txBody>
      </p:sp>
      <p:pic>
        <p:nvPicPr>
          <p:cNvPr id="14" name="Picture 13"/>
          <p:cNvPicPr>
            <a:picLocks noChangeAspect="1"/>
          </p:cNvPicPr>
          <p:nvPr/>
        </p:nvPicPr>
        <p:blipFill>
          <a:blip r:embed="rId4"/>
          <a:stretch>
            <a:fillRect/>
          </a:stretch>
        </p:blipFill>
        <p:spPr>
          <a:xfrm>
            <a:off x="2362414" y="4829355"/>
            <a:ext cx="3904488" cy="423213"/>
          </a:xfrm>
          <a:prstGeom prst="rect">
            <a:avLst/>
          </a:prstGeom>
        </p:spPr>
      </p:pic>
      <p:sp>
        <p:nvSpPr>
          <p:cNvPr id="15" name="Rectangle 14"/>
          <p:cNvSpPr/>
          <p:nvPr/>
        </p:nvSpPr>
        <p:spPr>
          <a:xfrm>
            <a:off x="423062" y="5348662"/>
            <a:ext cx="4196331" cy="430887"/>
          </a:xfrm>
          <a:prstGeom prst="rect">
            <a:avLst/>
          </a:prstGeom>
        </p:spPr>
        <p:txBody>
          <a:bodyPr wrap="none">
            <a:spAutoFit/>
          </a:bodyPr>
          <a:lstStyle/>
          <a:p>
            <a:r>
              <a:rPr lang="en-US" sz="2200" dirty="0" smtClean="0"/>
              <a:t>where the pressure amplitude is</a:t>
            </a:r>
            <a:endParaRPr lang="en-US" sz="2200" dirty="0"/>
          </a:p>
        </p:txBody>
      </p:sp>
      <p:pic>
        <p:nvPicPr>
          <p:cNvPr id="17" name="Picture 16"/>
          <p:cNvPicPr>
            <a:picLocks noChangeAspect="1"/>
          </p:cNvPicPr>
          <p:nvPr/>
        </p:nvPicPr>
        <p:blipFill>
          <a:blip r:embed="rId5"/>
          <a:stretch>
            <a:fillRect/>
          </a:stretch>
        </p:blipFill>
        <p:spPr>
          <a:xfrm>
            <a:off x="2897779" y="5815325"/>
            <a:ext cx="2916936" cy="420581"/>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17-</a:t>
            </a:r>
            <a:r>
              <a:rPr lang="en-US" sz="2700" b="1" dirty="0">
                <a:solidFill>
                  <a:schemeClr val="bg1"/>
                </a:solidFill>
                <a:ea typeface="Calibri" pitchFamily="1" charset="0"/>
                <a:cs typeface="Calibri" pitchFamily="1" charset="0"/>
              </a:rPr>
              <a:t>3</a:t>
            </a:r>
            <a:r>
              <a:rPr lang="en-US" sz="2700" dirty="0" smtClean="0">
                <a:solidFill>
                  <a:schemeClr val="bg1"/>
                </a:solidFill>
                <a:ea typeface="Calibri" pitchFamily="1" charset="0"/>
                <a:cs typeface="Calibri" pitchFamily="1" charset="0"/>
              </a:rPr>
              <a:t>  Interference</a:t>
            </a:r>
            <a:endParaRPr lang="en-US" sz="2700" dirty="0">
              <a:solidFill>
                <a:schemeClr val="bg1"/>
              </a:solidFill>
              <a:ea typeface="Calibri" pitchFamily="1" charset="0"/>
              <a:cs typeface="Calibri" pitchFamily="1" charset="0"/>
            </a:endParaRPr>
          </a:p>
        </p:txBody>
      </p:sp>
      <p:sp>
        <p:nvSpPr>
          <p:cNvPr id="13" name="Rectangle 2"/>
          <p:cNvSpPr>
            <a:spLocks noGrp="1" noChangeArrowheads="1"/>
          </p:cNvSpPr>
          <p:nvPr>
            <p:ph sz="half" idx="1"/>
          </p:nvPr>
        </p:nvSpPr>
        <p:spPr>
          <a:xfrm>
            <a:off x="302003" y="1908201"/>
            <a:ext cx="443519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17.14</a:t>
            </a:r>
            <a:r>
              <a:rPr lang="en-US" sz="2200" dirty="0" smtClean="0"/>
              <a:t> If two waves with the same wavelength begin in phase but reach a common point by traveling along different paths, calculate their phase difference </a:t>
            </a:r>
            <a:r>
              <a:rPr lang="en-US" sz="2200" i="1" dirty="0" smtClean="0"/>
              <a:t>Φ</a:t>
            </a:r>
            <a:r>
              <a:rPr lang="en-US" sz="2200" dirty="0" smtClean="0"/>
              <a:t> at that point by relating the path length difference </a:t>
            </a:r>
            <a:r>
              <a:rPr lang="en-US" sz="2200" i="1" dirty="0" smtClean="0"/>
              <a:t>ΔL</a:t>
            </a:r>
            <a:r>
              <a:rPr lang="en-US" sz="2200" dirty="0" smtClean="0"/>
              <a:t> to the wavelength </a:t>
            </a:r>
            <a:r>
              <a:rPr lang="en-US" sz="2200" i="1" dirty="0" smtClean="0"/>
              <a:t>λ</a:t>
            </a:r>
            <a:r>
              <a:rPr lang="en-US" sz="2200" dirty="0" smtClean="0"/>
              <a:t>.</a:t>
            </a:r>
          </a:p>
        </p:txBody>
      </p:sp>
      <p:sp>
        <p:nvSpPr>
          <p:cNvPr id="14" name="Rectangle 3"/>
          <p:cNvSpPr>
            <a:spLocks noGrp="1" noChangeArrowheads="1"/>
          </p:cNvSpPr>
          <p:nvPr>
            <p:ph sz="half" idx="2"/>
          </p:nvPr>
        </p:nvSpPr>
        <p:spPr>
          <a:xfrm>
            <a:off x="4822371" y="1908201"/>
            <a:ext cx="4127045" cy="466449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17.15</a:t>
            </a:r>
            <a:r>
              <a:rPr lang="en-US" sz="2200" dirty="0" smtClean="0"/>
              <a:t> Given the phase difference between two sound waves with the same amplitude, wavelength, and travel direction, determine the type of interference between the waves (fully destructive interference, fully constructive interference, or indeterminate interference).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17.16</a:t>
            </a:r>
            <a:r>
              <a:rPr lang="en-US" sz="2200" dirty="0" smtClean="0"/>
              <a:t> Convert a phase difference between radians, degrees, and number of wavelengths.</a:t>
            </a:r>
          </a:p>
        </p:txBody>
      </p:sp>
      <p:sp>
        <p:nvSpPr>
          <p:cNvPr id="1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686062-1483-4EBA-96DA-80E406BABAFE}">
  <ds:schemaRefs>
    <ds:schemaRef ds:uri="http://schemas.microsoft.com/sharepoint/v3/contenttype/forms"/>
  </ds:schemaRefs>
</ds:datastoreItem>
</file>

<file path=customXml/itemProps2.xml><?xml version="1.0" encoding="utf-8"?>
<ds:datastoreItem xmlns:ds="http://schemas.openxmlformats.org/officeDocument/2006/customXml" ds:itemID="{C857A1FB-410B-4597-8B3E-702161285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26822A-8934-4AB5-BB98-7DE0CE19068C}">
  <ds:schemaRef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Chapter_16.pptx</Template>
  <TotalTime>40</TotalTime>
  <Words>2962</Words>
  <Application>Microsoft Macintosh PowerPoint</Application>
  <PresentationFormat>On-screen Show (4:3)</PresentationFormat>
  <Paragraphs>216</Paragraphs>
  <Slides>27</Slides>
  <Notes>27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Chapter_2_sample_v1</vt:lpstr>
      <vt:lpstr>Equation</vt:lpstr>
      <vt:lpstr>Waves - II</vt:lpstr>
      <vt:lpstr>17-1  Speed of Sound</vt:lpstr>
      <vt:lpstr>17-1  Speed of Sound</vt:lpstr>
      <vt:lpstr>17-1  Speed of Sound</vt:lpstr>
      <vt:lpstr>17-2  Traveling Sound Waves</vt:lpstr>
      <vt:lpstr>17-2  Traveling Sound Waves</vt:lpstr>
      <vt:lpstr>17-2  Traveling Sound Waves</vt:lpstr>
      <vt:lpstr>17-2  Traveling Sound Waves</vt:lpstr>
      <vt:lpstr>17-3  Interference</vt:lpstr>
      <vt:lpstr>17-3  Interference</vt:lpstr>
      <vt:lpstr>17-3  Interference</vt:lpstr>
      <vt:lpstr>17-3  Interference</vt:lpstr>
      <vt:lpstr>17-4  Intensity And Sound Level</vt:lpstr>
      <vt:lpstr>17-4  Intensity And Sound Level</vt:lpstr>
      <vt:lpstr>17-4  Intensity And Sound Level</vt:lpstr>
      <vt:lpstr>17-4  Intensity And Sound Level</vt:lpstr>
      <vt:lpstr>17-5  Sources of Musical Sound</vt:lpstr>
      <vt:lpstr>17-5  Sources of Musical Sound</vt:lpstr>
      <vt:lpstr>17-6  Beats</vt:lpstr>
      <vt:lpstr>17-6  Beats</vt:lpstr>
      <vt:lpstr>17-7  The Doppler Effect</vt:lpstr>
      <vt:lpstr>Slide 22</vt:lpstr>
      <vt:lpstr>Slide 23</vt:lpstr>
      <vt:lpstr>17-8  Supersonic Speeds, Shock Waves</vt:lpstr>
      <vt:lpstr>17-8  Supersonic Speeds, Shock Waves</vt:lpstr>
      <vt:lpstr>17     Summary</vt:lpstr>
      <vt:lpstr>17     Summary</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 II</dc:title>
  <dc:creator>Abhishesh Regmi</dc:creator>
  <cp:lastModifiedBy>Sumanas</cp:lastModifiedBy>
  <cp:revision>18</cp:revision>
  <dcterms:created xsi:type="dcterms:W3CDTF">2013-02-14T20:08:03Z</dcterms:created>
  <dcterms:modified xsi:type="dcterms:W3CDTF">2013-02-14T20:48:11Z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