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</p:sldMasterIdLst>
  <p:notesMasterIdLst>
    <p:notesMasterId r:id="rId51"/>
  </p:notesMasterIdLst>
  <p:handoutMasterIdLst>
    <p:handoutMasterId r:id="rId52"/>
  </p:handoutMasterIdLst>
  <p:sldIdLst>
    <p:sldId id="256" r:id="rId10"/>
    <p:sldId id="257" r:id="rId11"/>
    <p:sldId id="295" r:id="rId12"/>
    <p:sldId id="296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WenQuanYi Micro Hei" charset="0"/>
        <a:cs typeface="WenQuanYi Micro 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1" autoAdjust="0"/>
    <p:restoredTop sz="94660"/>
  </p:normalViewPr>
  <p:slideViewPr>
    <p:cSldViewPr>
      <p:cViewPr>
        <p:scale>
          <a:sx n="144" d="100"/>
          <a:sy n="144" d="100"/>
        </p:scale>
        <p:origin x="-72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E226-0442-DA4B-85D6-95A4F6CA55E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F31EF-CFA8-0046-8CD5-0B74D864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11738" cy="375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9228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0775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Text Box 15"/>
          <p:cNvSpPr txBox="1">
            <a:spLocks noChangeArrowheads="1"/>
          </p:cNvSpPr>
          <p:nvPr/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59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8CD44BF-5B58-4679-ACD0-7DDD03A0D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564E0F-A4F8-43DE-82B8-5CBDC9E28F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912F450-C8C3-4A71-A5C1-4FD1AC3F94E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B209CF-CE14-49D9-855B-76E62E5E856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BF7C0F-5BF1-432F-9169-062A61F32C5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5376D5-10D4-4A79-98C7-6FF7033AEFB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4BC2134-C940-419E-AE5A-DAD21954899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3EFA44-920D-4FF9-B2FC-3E7A95114FB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2159558-29FA-44A7-86EB-CD377B863C95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DF41D2-6B99-4750-A1C1-12FF543D636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5C118E-E780-480D-8BE3-C4E12FE5B87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986495-E754-4194-B0A3-0003505FE83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3B984E8-BB21-4ABC-9DF4-139EE380EE7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66940B-F7FE-4C80-9110-E588368FA96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6FF9A7E-CF06-4D8E-9E40-FE79BC2FC9F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CE37B3-9EBF-4EA7-88C1-5C660956FDA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79789C-CB09-4379-B62A-087D03E1940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794BE3-AFAD-47A5-BDFC-1E5A164EC7A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D35F35-5549-49A8-BF48-20E5E942C574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94C8C8-10DE-4CAD-A678-8DFED476C46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BA8E878-1D3F-4F28-8E02-08AA998A415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0C4D64-C528-4F31-961D-8D3E7860F4C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013C65E-51EF-4891-91D8-F541F5652CB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6198E5-9259-4CDC-9D58-FCC491ABB44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DE2F262-F4C8-4C77-A9AA-D1AA9ED8927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2EE973-8B2B-4975-9297-CE49F36106A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805044-BC65-4D3F-8FA5-8B97113DA6CA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D1BA79-F442-43D6-8960-AFE33CC4E93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4F74A3-EEE0-4352-85E8-23EB669A383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29B3EE-F0EA-40A8-BE33-0916772DF8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BADA32-2FB1-4373-8BC4-CC97A79F68C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0345DA-3831-4E41-B82D-646794B9790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9097395-F450-4784-A44D-6CCA222C667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15D048-7393-4D76-8A50-EFE79A226A9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1396597-1037-43AF-B861-A98E2473FF6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EA7473-8303-4814-AAB6-6EABE87E687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D8852C0-B988-4993-A937-6043D53F0FF1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A490B0-7FD6-4619-9578-D2D5865A63A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7D1796-7C14-4C68-8345-2684878B958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BBA864-E35F-465A-B359-EBCB35DCB4F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387BBF-7F2C-403F-9092-EFC8F48F316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E4DFD4-4716-4D6F-B164-CE3271936BF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75C4D9-572B-4D74-8B97-C0D24FF2CA5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72D8342-0D6F-4930-BC27-3BE8BF6E5A2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EC5FFA-3FAD-4D8B-866D-2C8EF808B5E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BC6294-6638-4EAB-A3BD-91F7829C84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080C8CB-6A1C-426A-BF19-A58AA2BD80DE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9DFE2B-2945-407E-BCFB-3CF999DC969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2FD3F29-8924-4DB2-BE45-20AFC55DF7F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F2E141-7D63-43EA-80F9-4D206F19049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08C5C87-367F-4181-86F7-CBB554944270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74F19F-47B3-470C-9A3E-3C3A08E4CBC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EFD00B-0D09-47F6-9A57-8B8606CB072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78C666-3155-418E-937F-422E87AAA2F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494F6C-A6AC-45BF-B5E4-32B67A8208AF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5A17BB-0E46-4D48-89E0-0C93381925C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1A9E1CD-D553-4D14-BEC2-2561688EF76D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DEFED9-EB68-4161-B6F7-CAEBD7F843A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A89300-7381-48F5-AF73-D383F93C007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EEF6C5-FCF5-4BCA-B6A8-FF96B410566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120B866-E25C-407C-8CFF-3AD3E3E46BC3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4C0F5F-0E91-4BBC-BBD2-204FAA12B8F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EAE14EC-0D93-4587-A69F-71A01FC6432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DDD569-0812-44DB-9929-1AFDC454CD4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552142-469E-4E54-BD1D-1D51599FF1C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6365D7-E946-4D21-9AB4-E0F48502ACD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E1F194-CB7F-472E-8B54-F7F07DB7F1A7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863A19-89F8-4200-9B59-A62197B4C46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BCC703B-36F1-4D3C-A202-E7ADAD02C5D8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CAF877-8C9F-4E32-B2B6-ED1BD3D83CD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F46202-43A1-45C3-91D5-3128F04D3B29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9B6F04-3941-4E1C-98F1-4BBE6076D74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F52DFB-E7A2-426E-9B44-212F7EB9D28C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122260-0445-43C0-A3B7-DFA7C5B720C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78DBEBD-FC7C-4B91-8E49-29F03F22E666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469CFC-3FF0-4D87-BA3D-A209C967909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99B784-C258-4A6E-99BE-03268FA985AB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0F9F6B-19C2-468F-BAE8-3A16F3E43D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894E01-921E-437F-BBD9-3157CF899482}" type="slidenum">
              <a:rPr lang="en-US"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0127-E082-40D7-9E86-0144A617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1D25-F687-4013-BCB1-20052481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C66F-5243-46F6-9968-7AAFD2920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04E0-0203-4CE9-BEEE-34A853EEE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94FD-A335-438D-BF22-D574B8289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D53B-CD7F-4D1F-8FAC-174EFF00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33F46-6F8A-4CE6-9DC6-5DA6397A7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C290-B746-42F3-A45C-FF31BCD0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E2271-8EB1-4B40-8DDC-D7749238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533C-AEAA-491D-BDBB-8A28658A4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F1D7-CB48-42DD-A914-210C083FF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7B854-3B70-4D78-9975-224D20C4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020A5-9FA0-4557-A2BD-503D8D3A9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CAFA-2F6B-49D0-92EA-72EE6094C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3512" cy="962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13EE-B622-4B6B-8A97-BC5C68696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6566-C847-46C0-BFDC-D22925824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20EA-EBDF-4DF0-8D00-CB8EE55E5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61F4-8554-4FD1-8968-F5894CA8F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243C-89AE-46AE-BDFB-3A7469D86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A15F-0150-4344-BC45-17D4749D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D1EC-0F19-46C9-9433-D999AB84A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6E898-8117-4A57-8453-AB83B0B5E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0ABA5-AB7F-47E9-8C49-4A909EDB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91B4-E20C-48DF-BC1A-8A9AB599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C798-09DC-480F-AE54-FE0A3B6C6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66F4-6DC7-48EC-912C-7751BB9EA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793C-CDE7-4086-8994-51B03696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0324-553D-4C64-9182-EF8E00A03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E524-37D0-49ED-ADC8-AB51BB80A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F881-728C-4FC9-A490-DE8AFB84E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B1349-2317-434A-ADAD-E2A1EC84D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AF25-2F2D-4BB9-8D76-C5D0D0821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AC99C-DAFF-4BD9-BB06-F2ED82342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9021-DDFF-4723-8299-794AE2536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4976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54163"/>
            <a:ext cx="44513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B25A-ED41-46B7-8455-E040BB778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2C7F-985E-4B6D-B8E9-453549484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C1E6A-2BA5-45E1-9AA5-CC3198CA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A759-6DB7-452D-ACF1-51E662B7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8D8D5-2456-4577-B1F0-F88D0DD4B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039C-EB75-4808-ABEF-2D4BB8FB7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5CC4-FEDF-4AF3-82CB-B131D07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4145-C53F-4470-A890-1CF2FD95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0DAB-8EE2-4E79-8440-8A94D1B1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A8FE1B0-3311-42D5-BEEB-B24E227B7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1D5D6AC-8714-4A73-A914-76FCAD64F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5A0AB96-468F-4CE4-B46D-11B8AD16E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11" r:id="rId8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0CA9675-3400-4499-A298-F467720B6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DE3490-63A2-456F-88D1-082F702E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0806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0806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16913" y="0"/>
            <a:ext cx="1382712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54163"/>
            <a:ext cx="9053512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04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2C7F567-1B81-49DC-8BFE-D2C3E356A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337594" y="7158037"/>
            <a:ext cx="5405437" cy="401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2.jpeg"/><Relationship Id="rId5" Type="http://schemas.openxmlformats.org/officeDocument/2006/relationships/image" Target="../media/image49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"/>
          <p:cNvSpPr>
            <a:spLocks noChangeArrowheads="1"/>
          </p:cNvSpPr>
          <p:nvPr/>
        </p:nvSpPr>
        <p:spPr bwMode="auto">
          <a:xfrm>
            <a:off x="1103313" y="1951038"/>
            <a:ext cx="7939087" cy="2682875"/>
          </a:xfrm>
          <a:custGeom>
            <a:avLst/>
            <a:gdLst>
              <a:gd name="T0" fmla="*/ 0 w 7939087"/>
              <a:gd name="T1" fmla="*/ 0 h 2682875"/>
              <a:gd name="T2" fmla="*/ 7605686 w 7939087"/>
              <a:gd name="T3" fmla="*/ 0 h 2682875"/>
              <a:gd name="T4" fmla="*/ 7939087 w 7939087"/>
              <a:gd name="T5" fmla="*/ 333401 h 2682875"/>
              <a:gd name="T6" fmla="*/ 7939087 w 7939087"/>
              <a:gd name="T7" fmla="*/ 2682875 h 2682875"/>
              <a:gd name="T8" fmla="*/ 7939087 w 7939087"/>
              <a:gd name="T9" fmla="*/ 2682875 h 2682875"/>
              <a:gd name="T10" fmla="*/ 333401 w 7939087"/>
              <a:gd name="T11" fmla="*/ 2682875 h 2682875"/>
              <a:gd name="T12" fmla="*/ 0 w 7939087"/>
              <a:gd name="T13" fmla="*/ 2349474 h 2682875"/>
              <a:gd name="T14" fmla="*/ 0 w 7939087"/>
              <a:gd name="T15" fmla="*/ 0 h 26828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9087" h="2682875">
                <a:moveTo>
                  <a:pt x="0" y="0"/>
                </a:moveTo>
                <a:lnTo>
                  <a:pt x="7605686" y="0"/>
                </a:lnTo>
                <a:lnTo>
                  <a:pt x="7939087" y="333401"/>
                </a:lnTo>
                <a:lnTo>
                  <a:pt x="7939087" y="2682875"/>
                </a:lnTo>
                <a:lnTo>
                  <a:pt x="333401" y="2682875"/>
                </a:lnTo>
                <a:lnTo>
                  <a:pt x="0" y="23494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5A9238"/>
            </a:solidFill>
            <a:round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103313" y="2179638"/>
            <a:ext cx="7939087" cy="224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4566E"/>
                </a:solidFill>
                <a:ea typeface="Calibri" pitchFamily="32" charset="0"/>
                <a:cs typeface="Calibri" pitchFamily="32" charset="0"/>
              </a:rPr>
              <a:t>Rotation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03313" y="1341438"/>
            <a:ext cx="79390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342900" indent="-327025"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Chapter 10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5608638"/>
            <a:ext cx="4238625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8959850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Figure 10-4 shows the values for a calculation of average angular velocity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8191500" y="59404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(10-7)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03238" y="4754563"/>
            <a:ext cx="909796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b="1">
                <a:solidFill>
                  <a:srgbClr val="000000"/>
                </a:solidFill>
              </a:rPr>
              <a:t>Average angular acceleration</a:t>
            </a:r>
            <a:r>
              <a:rPr lang="en-US" sz="2800">
                <a:solidFill>
                  <a:srgbClr val="000000"/>
                </a:solidFill>
              </a:rPr>
              <a:t>: angular velocity change during a time interval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2912" y="2468563"/>
            <a:ext cx="5503391" cy="226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191500" y="42481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10-4</a:t>
            </a: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5578475"/>
            <a:ext cx="3859212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807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900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Instantaneous angular velocity</a:t>
            </a:r>
            <a:r>
              <a:rPr lang="en-US" sz="2800" dirty="0">
                <a:solidFill>
                  <a:srgbClr val="000000"/>
                </a:solidFill>
              </a:rPr>
              <a:t>: limit as </a:t>
            </a:r>
            <a:r>
              <a:rPr lang="en-US" sz="2800" i="1" dirty="0" err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Δ</a:t>
            </a:r>
            <a:r>
              <a:rPr lang="en-US" sz="2800" i="1" dirty="0" err="1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 → 0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900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If the body is rigid, these equations hold for all </a:t>
            </a:r>
            <a:r>
              <a:rPr lang="en-US" sz="2800" dirty="0" smtClean="0">
                <a:solidFill>
                  <a:srgbClr val="000000"/>
                </a:solidFill>
              </a:rPr>
              <a:t>points on the body</a:t>
            </a: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900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With right-hand rule to determine direction, angular velocity &amp; acceleration can be written as vectors</a:t>
            </a:r>
          </a:p>
          <a:p>
            <a:pPr marL="415925" indent="-311150">
              <a:spcAft>
                <a:spcPts val="900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If the 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body rotates around the vector,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then the 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vector points along the axis of rotation</a:t>
            </a:r>
          </a:p>
          <a:p>
            <a:pPr marL="415925" indent="-311150">
              <a:spcAft>
                <a:spcPts val="900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Angular displacements are </a:t>
            </a:r>
            <a:r>
              <a:rPr lang="en-US" sz="2800" i="1" dirty="0">
                <a:solidFill>
                  <a:srgbClr val="000000"/>
                </a:solidFill>
                <a:ea typeface="Ubuntu" charset="0"/>
                <a:cs typeface="Ubuntu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 vectors, because the order of rotation matters for rotations around different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axes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8191500" y="24828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(10-8)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2193925"/>
            <a:ext cx="3430588" cy="97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 with Constant Angular Acceleration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89154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61963" indent="-344488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10.14</a:t>
            </a:r>
            <a:r>
              <a:rPr lang="en-US" sz="2400" dirty="0">
                <a:solidFill>
                  <a:srgbClr val="000000"/>
                </a:solidFill>
              </a:rPr>
              <a:t>  For constant angular acceleration, apply the relationships between angular position, angular displacement, angular velocity, angular acceleration, and elapsed </a:t>
            </a:r>
            <a:r>
              <a:rPr lang="en-US" sz="2400" dirty="0" smtClean="0">
                <a:solidFill>
                  <a:srgbClr val="000000"/>
                </a:solidFill>
              </a:rPr>
              <a:t>time (Table 10-1).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 with Constant Angular Acceleration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same equations hold as for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constant linear acceleration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, see Table 10-1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We simply change linear quantities to angular ones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Eqs. 10-12 and 10-13 are the basic equations: all others can be derived from them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328025" y="68770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Table 10-1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9709" y="4237037"/>
            <a:ext cx="8806280" cy="23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10-2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 with Constant Angular Acceleration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858963"/>
            <a:ext cx="9702800" cy="189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46100" y="5641975"/>
            <a:ext cx="91106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109538" indent="14288">
              <a:spcAft>
                <a:spcPts val="1425"/>
              </a:spcAft>
              <a:buClrTx/>
              <a:buFontTx/>
              <a:buNone/>
              <a:tabLst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Situations (a) and (d); the others do not have constant angular acceleration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Relating the Linear and Angular Variables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10.15</a:t>
            </a:r>
            <a:r>
              <a:rPr lang="en-US" sz="2400">
                <a:solidFill>
                  <a:srgbClr val="000000"/>
                </a:solidFill>
              </a:rPr>
              <a:t>  For a rigid body rotating about a fixed axis, relate the angular variables of the body (angular position, angular velocity, and angular acceleration) and the linear variables of a particle on the body (position, velocity, and acceleration) at any given radius.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65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10.16</a:t>
            </a:r>
            <a:r>
              <a:rPr lang="en-US" sz="2400">
                <a:solidFill>
                  <a:srgbClr val="000000"/>
                </a:solidFill>
              </a:rPr>
              <a:t>  Distinguish between tangential acceleration and radial acceleration, and draw a vector for each in a sketch of a particle on a body rotating about an axis, for both an increase in angular speed and a decrease.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Relating the Linear and Angular Variables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Linear and angular variables are related by </a:t>
            </a:r>
            <a:r>
              <a:rPr lang="en-US" sz="2800" i="1">
                <a:solidFill>
                  <a:srgbClr val="000000"/>
                </a:solidFill>
              </a:rPr>
              <a:t>r</a:t>
            </a:r>
            <a:r>
              <a:rPr lang="en-US" sz="2800">
                <a:solidFill>
                  <a:srgbClr val="000000"/>
                </a:solidFill>
              </a:rPr>
              <a:t>, perpendicular distance from the rotational axis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Position (note </a:t>
            </a:r>
            <a:r>
              <a:rPr lang="en-US" sz="28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i="1">
                <a:solidFill>
                  <a:srgbClr val="000000"/>
                </a:solidFill>
              </a:rPr>
              <a:t>must</a:t>
            </a:r>
            <a:r>
              <a:rPr lang="en-US" sz="2800">
                <a:solidFill>
                  <a:srgbClr val="000000"/>
                </a:solidFill>
              </a:rPr>
              <a:t> be in radians):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Speed (note </a:t>
            </a:r>
            <a:r>
              <a:rPr lang="en-US" sz="2800" i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ω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must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be in radian measure):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We can express the period in radian measure: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8191500" y="32385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(10-17)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191500" y="4859338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(10-18)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191500" y="63722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(10-20)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3179763"/>
            <a:ext cx="1754188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550" y="4791075"/>
            <a:ext cx="165735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4250" y="6126163"/>
            <a:ext cx="1743075" cy="96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Relating the Linear and Angular Variables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4618037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Tangential acceleration (radians):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We can write the radial acceleration in terms of angular velocity (radians):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59225" y="29194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(10-22)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030663" y="56118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(10-23)</a:t>
            </a: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2709863"/>
            <a:ext cx="184150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75" y="5160963"/>
            <a:ext cx="2963863" cy="114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04895" y="1463676"/>
            <a:ext cx="3007521" cy="589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5565775" y="68580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10-9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10-3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Relating the Linear and Angular Variables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646238"/>
            <a:ext cx="9610725" cy="222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46100" y="5641975"/>
            <a:ext cx="91106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(a) yes   (b) no   (c) yes   (d) yes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Kinetic Energy of Rotation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10.17</a:t>
            </a:r>
            <a:r>
              <a:rPr lang="en-US" sz="2400">
                <a:solidFill>
                  <a:srgbClr val="000000"/>
                </a:solidFill>
              </a:rPr>
              <a:t>  Find the rotational inertia of a particle about a point.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10.18 </a:t>
            </a:r>
            <a:r>
              <a:rPr lang="en-US" sz="2400">
                <a:solidFill>
                  <a:srgbClr val="000000"/>
                </a:solidFill>
              </a:rPr>
              <a:t> Find the total rotational inertia of many particles moving around the same fixed axis.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10.19</a:t>
            </a:r>
            <a:r>
              <a:rPr lang="en-US" sz="2400">
                <a:solidFill>
                  <a:srgbClr val="000000"/>
                </a:solidFill>
              </a:rPr>
              <a:t>  Calculate the rotational kinetic energy of a body in terms of its rotational inertia and its angular speed.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Varibles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03238" y="1992313"/>
            <a:ext cx="8575674" cy="53689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10.01</a:t>
            </a:r>
            <a:r>
              <a:rPr lang="en-US" sz="2400" dirty="0">
                <a:solidFill>
                  <a:srgbClr val="000000"/>
                </a:solidFill>
              </a:rPr>
              <a:t>  Identify </a:t>
            </a:r>
            <a:r>
              <a:rPr lang="en-US" sz="2400" dirty="0" smtClean="0">
                <a:solidFill>
                  <a:srgbClr val="000000"/>
                </a:solidFill>
              </a:rPr>
              <a:t>that if all parts of a body rotate around a fixed axis locked together, the body is a rigid body.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10.02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Identify that the angular position of a rotating rigid body is the angle that an internal reference line makes with a fixed, external reference line.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10.03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Apply the relationship between angular displacement and the initial and final angular positions.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10.04	  </a:t>
            </a:r>
            <a:r>
              <a:rPr lang="en-US" sz="2400" dirty="0" smtClean="0">
                <a:solidFill>
                  <a:srgbClr val="000000"/>
                </a:solidFill>
              </a:rPr>
              <a:t>Apply the relationship between average angular velocity, angular displacement, and the time interval for that displacement.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10.05	  </a:t>
            </a:r>
            <a:r>
              <a:rPr lang="en-US" sz="2400" dirty="0" smtClean="0">
                <a:solidFill>
                  <a:srgbClr val="000000"/>
                </a:solidFill>
              </a:rPr>
              <a:t>Apply the relationship between average angular acceleration, change in angular velocity, and the time interval for that change.</a:t>
            </a:r>
            <a:endParaRPr lang="en-US" sz="2400" b="1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151438" y="2103437"/>
            <a:ext cx="4537074" cy="5257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Kinetic Energy of Rotation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Apply the </a:t>
            </a:r>
            <a:r>
              <a:rPr lang="en-US" sz="2800" dirty="0" smtClean="0">
                <a:solidFill>
                  <a:srgbClr val="000000"/>
                </a:solidFill>
              </a:rPr>
              <a:t>kinetic </a:t>
            </a:r>
            <a:r>
              <a:rPr lang="en-US" sz="2800" dirty="0">
                <a:solidFill>
                  <a:srgbClr val="000000"/>
                </a:solidFill>
              </a:rPr>
              <a:t>energy formula for a </a:t>
            </a:r>
            <a:r>
              <a:rPr lang="en-US" sz="2800" dirty="0" smtClean="0">
                <a:solidFill>
                  <a:srgbClr val="000000"/>
                </a:solidFill>
              </a:rPr>
              <a:t>point particle and sum </a:t>
            </a:r>
            <a:r>
              <a:rPr lang="en-US" sz="2800" dirty="0">
                <a:solidFill>
                  <a:srgbClr val="000000"/>
                </a:solidFill>
              </a:rPr>
              <a:t>over </a:t>
            </a:r>
            <a:r>
              <a:rPr lang="en-US" sz="2800" dirty="0" smtClean="0">
                <a:solidFill>
                  <a:srgbClr val="000000"/>
                </a:solidFill>
              </a:rPr>
              <a:t>all the particles  </a:t>
            </a:r>
            <a:r>
              <a:rPr lang="en-US" sz="2800" i="1" dirty="0" smtClean="0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r>
              <a:rPr lang="el-GR" sz="2800" dirty="0" smtClean="0">
                <a:solidFill>
                  <a:srgbClr val="000000"/>
                </a:solidFill>
              </a:rPr>
              <a:t>Σ</a:t>
            </a:r>
            <a:r>
              <a:rPr lang="en-US" sz="2800" dirty="0" smtClean="0">
                <a:solidFill>
                  <a:srgbClr val="000000"/>
                </a:solidFill>
              </a:rPr>
              <a:t> ½</a:t>
            </a:r>
            <a:r>
              <a:rPr lang="en-US" sz="2800" i="1" dirty="0" smtClean="0">
                <a:solidFill>
                  <a:srgbClr val="000000"/>
                </a:solidFill>
              </a:rPr>
              <a:t>m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i="1" dirty="0" smtClean="0">
                <a:solidFill>
                  <a:srgbClr val="000000"/>
                </a:solidFill>
              </a:rPr>
              <a:t>v</a:t>
            </a:r>
            <a:r>
              <a:rPr lang="en-US" sz="2800" i="1" baseline="-25000" dirty="0" smtClean="0">
                <a:solidFill>
                  <a:srgbClr val="000000"/>
                </a:solidFill>
              </a:rPr>
              <a:t>i</a:t>
            </a:r>
            <a:r>
              <a:rPr lang="en-US" sz="2800" i="1" baseline="30000" dirty="0" smtClean="0">
                <a:solidFill>
                  <a:srgbClr val="000000"/>
                </a:solidFill>
              </a:rPr>
              <a:t>2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different linear velocities (same angular velocity for all particles but possibly different radii )</a:t>
            </a: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Then write velocity in terms of angular velocity: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We 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call the quantity in parentheses on the right side the </a:t>
            </a:r>
            <a:r>
              <a:rPr lang="en-US" sz="2800" b="1" dirty="0">
                <a:solidFill>
                  <a:srgbClr val="000000"/>
                </a:solidFill>
                <a:ea typeface="Ubuntu" charset="0"/>
                <a:cs typeface="Ubuntu" charset="0"/>
              </a:rPr>
              <a:t>rotational inertia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, or </a:t>
            </a:r>
            <a:r>
              <a:rPr lang="en-US" sz="2800" b="1" dirty="0">
                <a:solidFill>
                  <a:srgbClr val="000000"/>
                </a:solidFill>
                <a:ea typeface="Ubuntu" charset="0"/>
                <a:cs typeface="Ubuntu" charset="0"/>
              </a:rPr>
              <a:t>moment of inertia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, </a:t>
            </a:r>
            <a:r>
              <a:rPr lang="en-US" sz="2800" i="1" dirty="0">
                <a:solidFill>
                  <a:srgbClr val="000000"/>
                </a:solidFill>
                <a:ea typeface="Ubuntu" charset="0"/>
                <a:cs typeface="Ubuntu" charset="0"/>
              </a:rPr>
              <a:t>I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This is a constant for a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rigid object 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given rotational 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axis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Caution: the axis for </a:t>
            </a:r>
            <a:r>
              <a:rPr lang="en-US" sz="2800" i="1" dirty="0">
                <a:solidFill>
                  <a:srgbClr val="000000"/>
                </a:solidFill>
                <a:ea typeface="Ubuntu" charset="0"/>
                <a:cs typeface="Ubuntu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 must always be specified</a:t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240712" y="4237037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Eq. (10-32)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2" y="3856037"/>
            <a:ext cx="6291263" cy="95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Kinetic Energy of Rotation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can write: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And rewrite the kinetic energy as: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Use these equations for a finite set of rotating particles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Rotational inertia corresponds to how difficult it is to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change the state of rotation (speed up, slow down or change the axis of rotation)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8191500" y="233997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(10-33)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8191500" y="42481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(10-34)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5" y="2200275"/>
            <a:ext cx="519588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75" y="4022725"/>
            <a:ext cx="4906963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4422775"/>
            <a:ext cx="9107488" cy="237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10-4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Kinetic Energy of Rotation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08338" y="40227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10-11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46100" y="6757988"/>
            <a:ext cx="91106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 They are all equal!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64438" y="1408113"/>
            <a:ext cx="3913741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10.20</a:t>
            </a:r>
            <a:r>
              <a:rPr lang="en-US" sz="2400">
                <a:solidFill>
                  <a:srgbClr val="000000"/>
                </a:solidFill>
              </a:rPr>
              <a:t>  Determine the rotational inertia of a body if it is given in Table 10-2.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10.21</a:t>
            </a:r>
            <a:r>
              <a:rPr lang="en-US" sz="2400">
                <a:solidFill>
                  <a:srgbClr val="000000"/>
                </a:solidFill>
              </a:rPr>
              <a:t>  Calculate the rotational inertia of body by integration over the mass elements of the body.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10.22</a:t>
            </a:r>
            <a:r>
              <a:rPr lang="en-US" sz="2400">
                <a:solidFill>
                  <a:srgbClr val="000000"/>
                </a:solidFill>
              </a:rPr>
              <a:t>  Apply the parallel-axis theorem for a rotation axis that is displaced from a parallel axis through the center of mass of a body.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Integrating Eq. 10-33 over a continuous body: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In principle we can always use this equation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But there is a set of common shapes for which values have already been calculated (Table 10-2) for common axes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191500" y="233997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(10-35)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75" y="2105025"/>
            <a:ext cx="6035675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lum contrast="3000"/>
          </a:blip>
          <a:stretch>
            <a:fillRect/>
          </a:stretch>
        </p:blipFill>
        <p:spPr bwMode="auto">
          <a:xfrm>
            <a:off x="1123809" y="1439863"/>
            <a:ext cx="7833006" cy="5845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8594725" y="704056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Table 10-2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5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If we know the moment of inertia for the center of mass axis, we can find the moment of inertia for a parallel axis with the </a:t>
            </a:r>
            <a:r>
              <a:rPr lang="en-US" sz="2800" b="1">
                <a:solidFill>
                  <a:srgbClr val="000000"/>
                </a:solidFill>
              </a:rPr>
              <a:t>parallel-axis theorem</a:t>
            </a:r>
            <a:r>
              <a:rPr lang="en-US" sz="2800">
                <a:solidFill>
                  <a:srgbClr val="000000"/>
                </a:solidFill>
              </a:rPr>
              <a:t>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392613" y="32004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(10-36)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03238" y="4075113"/>
            <a:ext cx="4616450" cy="25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Note the axes </a:t>
            </a:r>
            <a:r>
              <a:rPr lang="en-US" sz="2800" i="1">
                <a:solidFill>
                  <a:srgbClr val="000000"/>
                </a:solidFill>
              </a:rPr>
              <a:t>must</a:t>
            </a:r>
            <a:r>
              <a:rPr lang="en-US" sz="2800">
                <a:solidFill>
                  <a:srgbClr val="000000"/>
                </a:solidFill>
              </a:rPr>
              <a:t> be parallel, and the first </a:t>
            </a:r>
            <a:r>
              <a:rPr lang="en-US" sz="2800" i="1">
                <a:solidFill>
                  <a:srgbClr val="000000"/>
                </a:solidFill>
              </a:rPr>
              <a:t>must</a:t>
            </a:r>
            <a:r>
              <a:rPr lang="en-US" sz="2800">
                <a:solidFill>
                  <a:srgbClr val="000000"/>
                </a:solidFill>
              </a:rPr>
              <a:t> go through the center of mass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This does </a:t>
            </a:r>
            <a:r>
              <a:rPr lang="en-US" sz="2800" i="1">
                <a:solidFill>
                  <a:srgbClr val="000000"/>
                </a:solidFill>
              </a:rPr>
              <a:t>not</a:t>
            </a:r>
            <a:r>
              <a:rPr lang="en-US" sz="2800">
                <a:solidFill>
                  <a:srgbClr val="000000"/>
                </a:solidFill>
              </a:rPr>
              <a:t> relate the moment of inertia for two arbitrary axes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 cstate="print"/>
          <a:srcRect r="55199"/>
          <a:stretch>
            <a:fillRect/>
          </a:stretch>
        </p:blipFill>
        <p:spPr bwMode="auto">
          <a:xfrm>
            <a:off x="1279525" y="3063875"/>
            <a:ext cx="281463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65012" y="2771426"/>
            <a:ext cx="3359269" cy="455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8012112" y="6751637"/>
            <a:ext cx="18891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10-12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1608138"/>
            <a:ext cx="9520237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46100" y="6361113"/>
            <a:ext cx="91106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 (1), (2), (4),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10-5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Calculating the Rotational Inertial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60363" y="1598613"/>
            <a:ext cx="9332912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869950" indent="-334963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400" b="1" dirty="0" smtClean="0">
                <a:solidFill>
                  <a:srgbClr val="5A9238"/>
                </a:solidFill>
              </a:rPr>
              <a:t>Example</a:t>
            </a:r>
            <a:r>
              <a:rPr lang="en-US" sz="2800" dirty="0" smtClean="0">
                <a:solidFill>
                  <a:srgbClr val="000000"/>
                </a:solidFill>
              </a:rPr>
              <a:t>  Calculate the moment of inertia for Fig. 10-13 (b)</a:t>
            </a:r>
          </a:p>
          <a:p>
            <a:pPr lvl="1" eaLnBrk="1">
              <a:spcAft>
                <a:spcPts val="1138"/>
              </a:spcAft>
              <a:buSzPct val="45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Summing by particle: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 marL="877887" lvl="1" indent="-342900" eaLnBrk="1">
              <a:spcAft>
                <a:spcPts val="1138"/>
              </a:spcAft>
              <a:buSzPct val="45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Use the parallel-axis theorem</a:t>
            </a:r>
          </a:p>
          <a:p>
            <a:pPr lvl="1" eaLnBrk="1">
              <a:spcAft>
                <a:spcPts val="1138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310188" y="69532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10-13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03335" y="3402013"/>
            <a:ext cx="4571962" cy="355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475" y="2711450"/>
            <a:ext cx="365760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4297363"/>
            <a:ext cx="4451350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Torque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03238" y="2103437"/>
            <a:ext cx="4425950" cy="5029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10.23</a:t>
            </a:r>
            <a:r>
              <a:rPr lang="en-US" sz="2400" dirty="0">
                <a:solidFill>
                  <a:srgbClr val="000000"/>
                </a:solidFill>
              </a:rPr>
              <a:t>  Identify that a torque on a body involves a force and a position vector, which extends from a rotation axis to the point where the force is applied.</a:t>
            </a:r>
          </a:p>
          <a:p>
            <a:pPr marL="428625" indent="-311150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10.24</a:t>
            </a:r>
            <a:r>
              <a:rPr lang="en-US" sz="2400" dirty="0">
                <a:solidFill>
                  <a:srgbClr val="000000"/>
                </a:solidFill>
              </a:rPr>
              <a:t>  Calculate the torque by using (a) the angle between the position vector and the force vector, (b) the line of action and the moment </a:t>
            </a:r>
            <a:r>
              <a:rPr lang="en-US" sz="2400" dirty="0" smtClean="0">
                <a:solidFill>
                  <a:srgbClr val="000000"/>
                </a:solidFill>
              </a:rPr>
              <a:t>arm </a:t>
            </a:r>
            <a:r>
              <a:rPr lang="en-US" sz="2400" dirty="0">
                <a:solidFill>
                  <a:srgbClr val="000000"/>
                </a:solidFill>
              </a:rPr>
              <a:t>of the force, and (c) the force component perpendicular to the position vector.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5151438" y="1874837"/>
            <a:ext cx="4425950" cy="5486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10.25</a:t>
            </a:r>
            <a:r>
              <a:rPr lang="en-US" sz="2400" dirty="0">
                <a:solidFill>
                  <a:srgbClr val="000000"/>
                </a:solidFill>
              </a:rPr>
              <a:t>  Identify that a rotation axis must always be specified to </a:t>
            </a:r>
            <a:r>
              <a:rPr lang="en-US" sz="2400" dirty="0" smtClean="0">
                <a:solidFill>
                  <a:srgbClr val="000000"/>
                </a:solidFill>
              </a:rPr>
              <a:t>calculate a </a:t>
            </a:r>
            <a:r>
              <a:rPr lang="en-US" sz="2400" dirty="0">
                <a:solidFill>
                  <a:srgbClr val="000000"/>
                </a:solidFill>
              </a:rPr>
              <a:t>torque.</a:t>
            </a:r>
          </a:p>
          <a:p>
            <a:pPr marL="428625" indent="-311150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10.26</a:t>
            </a:r>
            <a:r>
              <a:rPr lang="en-US" sz="2400" dirty="0">
                <a:solidFill>
                  <a:srgbClr val="000000"/>
                </a:solidFill>
              </a:rPr>
              <a:t>  Identify that a torque is assigned a positive or negative sign depending on the direction it tends to make the body rotate about a specified rotation axis</a:t>
            </a:r>
            <a:r>
              <a:rPr lang="en-US" sz="2400" dirty="0" smtClean="0">
                <a:solidFill>
                  <a:srgbClr val="000000"/>
                </a:solidFill>
              </a:rPr>
              <a:t>: “clocks are negative.”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000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10.27</a:t>
            </a:r>
            <a:r>
              <a:rPr lang="en-US" sz="2400" dirty="0">
                <a:solidFill>
                  <a:srgbClr val="000000"/>
                </a:solidFill>
              </a:rPr>
              <a:t> When more than one torque acts on a body about a rotation axis, calculate the net torque.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112" y="1570037"/>
            <a:ext cx="9144000" cy="607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311150">
              <a:spcAft>
                <a:spcPts val="1425"/>
              </a:spcAft>
              <a:buClrTx/>
              <a:buSzPct val="4500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10.06</a:t>
            </a:r>
            <a:r>
              <a:rPr lang="en-US" sz="2400" dirty="0" smtClean="0">
                <a:solidFill>
                  <a:srgbClr val="000000"/>
                </a:solidFill>
              </a:rPr>
              <a:t>  Identify that counterclockwise motion is in the positive direction and clockwise motion is in the negative direction.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10.07</a:t>
            </a:r>
            <a:r>
              <a:rPr lang="en-US" sz="2400" dirty="0" smtClean="0">
                <a:solidFill>
                  <a:srgbClr val="000000"/>
                </a:solidFill>
              </a:rPr>
              <a:t>  Given angular position as a </a:t>
            </a:r>
            <a:r>
              <a:rPr lang="en-US" sz="2400" i="1" dirty="0" smtClean="0">
                <a:solidFill>
                  <a:srgbClr val="000000"/>
                </a:solidFill>
              </a:rPr>
              <a:t>function of time</a:t>
            </a:r>
            <a:r>
              <a:rPr lang="en-US" sz="2400" dirty="0" smtClean="0">
                <a:solidFill>
                  <a:srgbClr val="000000"/>
                </a:solidFill>
              </a:rPr>
              <a:t>, calculate the instantaneous angular velocity at any particular time and the average angular velocity between any two particular times.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10.08</a:t>
            </a:r>
            <a:r>
              <a:rPr lang="en-US" sz="2400" dirty="0" smtClean="0">
                <a:solidFill>
                  <a:srgbClr val="000000"/>
                </a:solidFill>
              </a:rPr>
              <a:t>  Given a </a:t>
            </a:r>
            <a:r>
              <a:rPr lang="en-US" sz="2400" i="1" dirty="0" smtClean="0">
                <a:solidFill>
                  <a:srgbClr val="000000"/>
                </a:solidFill>
              </a:rPr>
              <a:t>graph</a:t>
            </a:r>
            <a:r>
              <a:rPr lang="en-US" sz="2400" dirty="0" smtClean="0">
                <a:solidFill>
                  <a:srgbClr val="000000"/>
                </a:solidFill>
              </a:rPr>
              <a:t> of angular position versus time, determine the instantaneous angular velocity at a particular time and the average angular velocity between any two particular times.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10.09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Identify instantaneous angular </a:t>
            </a:r>
            <a:r>
              <a:rPr lang="en-US" sz="2400" dirty="0" smtClean="0">
                <a:solidFill>
                  <a:srgbClr val="000000"/>
                </a:solidFill>
              </a:rPr>
              <a:t>speed as the magnitude of the instantaneous angular velocity.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83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59312" y="1798637"/>
            <a:ext cx="5248126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Torque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6213473" cy="4435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The force necessary to rotate an object depends on the angle of the force and where it is </a:t>
            </a: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applied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Ubuntu" charset="0"/>
                <a:cs typeface="Ubuntu" charset="0"/>
              </a:rPr>
              <a:t>We can resolve the force into components to see how it affects rotation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982912" y="6599237"/>
            <a:ext cx="15240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10-16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Torque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b="1">
                <a:solidFill>
                  <a:srgbClr val="000000"/>
                </a:solidFill>
                <a:ea typeface="Ubuntu" charset="0"/>
                <a:cs typeface="Ubuntu" charset="0"/>
              </a:rPr>
              <a:t>Torque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takes these factors into account: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A line extended through the applied force is called the </a:t>
            </a:r>
            <a:r>
              <a:rPr lang="en-US" sz="2800" b="1">
                <a:solidFill>
                  <a:srgbClr val="000000"/>
                </a:solidFill>
                <a:ea typeface="Ubuntu" charset="0"/>
                <a:cs typeface="Ubuntu" charset="0"/>
              </a:rPr>
              <a:t>line of action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of the force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perpendicular distance from the line of action to the axis is called the </a:t>
            </a:r>
            <a:r>
              <a:rPr lang="en-US" sz="2800" b="1">
                <a:solidFill>
                  <a:srgbClr val="000000"/>
                </a:solidFill>
                <a:ea typeface="Ubuntu" charset="0"/>
                <a:cs typeface="Ubuntu" charset="0"/>
              </a:rPr>
              <a:t>moment arm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unit of torque is the newton-meter, N m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Note that 1 J = 1 N m, but torques are never expressed in joules, torque is not energy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01038" y="221456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(10-39)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2092325"/>
            <a:ext cx="2965450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10-6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Torque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Again, torque is positive if it would cause a counterclockwise rotation, otherwise negative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For several torques, the </a:t>
            </a:r>
            <a:r>
              <a:rPr lang="en-US" sz="2800" b="1">
                <a:solidFill>
                  <a:srgbClr val="000000"/>
                </a:solidFill>
                <a:ea typeface="Ubuntu" charset="0"/>
                <a:cs typeface="Ubuntu" charset="0"/>
              </a:rPr>
              <a:t>net torque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or </a:t>
            </a:r>
            <a:r>
              <a:rPr lang="en-US" sz="2800" b="1">
                <a:solidFill>
                  <a:srgbClr val="000000"/>
                </a:solidFill>
                <a:ea typeface="Ubuntu" charset="0"/>
                <a:cs typeface="Ubuntu" charset="0"/>
              </a:rPr>
              <a:t>resultant torque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is the sum of individual torques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3654425"/>
            <a:ext cx="9372600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47688" y="6181725"/>
            <a:ext cx="91106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1 </a:t>
            </a:r>
            <a:r>
              <a:rPr lang="en-US" sz="2200">
                <a:solidFill>
                  <a:srgbClr val="000000"/>
                </a:solidFill>
              </a:rPr>
              <a:t>&amp;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3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4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2 </a:t>
            </a:r>
            <a:r>
              <a:rPr lang="en-US" sz="2200">
                <a:solidFill>
                  <a:srgbClr val="000000"/>
                </a:solidFill>
              </a:rPr>
              <a:t>&amp;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5</a:t>
            </a:r>
            <a:r>
              <a:rPr lang="en-US" sz="2200">
                <a:solidFill>
                  <a:srgbClr val="000000"/>
                </a:solidFill>
              </a:rPr>
              <a:t> </a:t>
            </a:r>
            <a:endParaRPr lang="en-US" sz="2200" i="1" baseline="-330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Second Law for Rotation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9005887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10.28</a:t>
            </a:r>
            <a:r>
              <a:rPr lang="en-US" sz="2400">
                <a:solidFill>
                  <a:srgbClr val="000000"/>
                </a:solidFill>
              </a:rPr>
              <a:t>  Apply Newton's second law for rotation to relate the net torque on a body to the body's rotational inertia and rotational acceleration, all calculated relative to a specified rotation axis.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Second Law for Rotation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173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Rewrite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F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= </a:t>
            </a:r>
            <a:r>
              <a:rPr lang="en-US" sz="2800" i="1">
                <a:solidFill>
                  <a:srgbClr val="000000"/>
                </a:solidFill>
                <a:ea typeface="Ubuntu" charset="0"/>
                <a:cs typeface="Ubuntu" charset="0"/>
              </a:rPr>
              <a:t>ma</a:t>
            </a: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 with rotational variables: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8301038" y="23939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(10-42)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13625" y="69691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10-17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03238" y="2994025"/>
            <a:ext cx="3886200" cy="404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It is torque that causes angular acceleration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3" cstate="print"/>
          <a:srcRect r="74965"/>
          <a:stretch>
            <a:fillRect/>
          </a:stretch>
        </p:blipFill>
        <p:spPr bwMode="auto">
          <a:xfrm>
            <a:off x="5294313" y="2027237"/>
            <a:ext cx="1928812" cy="77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35315" y="2812517"/>
            <a:ext cx="3122857" cy="445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10-7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Newton's Second Law for Rotation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858963"/>
            <a:ext cx="9794875" cy="153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47688" y="6181725"/>
            <a:ext cx="91106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 (a)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2</a:t>
            </a:r>
            <a:r>
              <a:rPr lang="en-US" sz="2200">
                <a:solidFill>
                  <a:srgbClr val="000000"/>
                </a:solidFill>
              </a:rPr>
              <a:t> should point downward, and </a:t>
            </a:r>
          </a:p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               (b) should have a smaller magnitude than </a:t>
            </a:r>
            <a:r>
              <a:rPr lang="en-US" sz="2200" i="1">
                <a:solidFill>
                  <a:srgbClr val="000000"/>
                </a:solidFill>
              </a:rPr>
              <a:t>F</a:t>
            </a:r>
            <a:r>
              <a:rPr lang="en-US" sz="2200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Work and Rotational Kinetic Energy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5032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10.29</a:t>
            </a:r>
            <a:r>
              <a:rPr lang="en-US" sz="2400">
                <a:solidFill>
                  <a:srgbClr val="000000"/>
                </a:solidFill>
              </a:rPr>
              <a:t>  Calculate the work done by a torque acting on a rotating body by integrating the torque with respect to the angle of rotation.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>
                <a:solidFill>
                  <a:srgbClr val="000000"/>
                </a:solidFill>
              </a:rPr>
              <a:t>10.30</a:t>
            </a:r>
            <a:r>
              <a:rPr lang="en-US" sz="2400">
                <a:solidFill>
                  <a:srgbClr val="000000"/>
                </a:solidFill>
              </a:rPr>
              <a:t>  Apply the work-kinetic energy theorem to relate the work done by a torque to the resulting change in the rotational kinetic energy of the body.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151438" y="2103438"/>
            <a:ext cx="442595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10.31</a:t>
            </a:r>
            <a:r>
              <a:rPr lang="en-US" sz="2400" dirty="0">
                <a:solidFill>
                  <a:srgbClr val="000000"/>
                </a:solidFill>
              </a:rPr>
              <a:t> Calculate the work done by a </a:t>
            </a:r>
            <a:r>
              <a:rPr lang="en-US" sz="2400" i="1" dirty="0">
                <a:solidFill>
                  <a:srgbClr val="000000"/>
                </a:solidFill>
              </a:rPr>
              <a:t>constant</a:t>
            </a:r>
            <a:r>
              <a:rPr lang="en-US" sz="2400" dirty="0">
                <a:solidFill>
                  <a:srgbClr val="000000"/>
                </a:solidFill>
              </a:rPr>
              <a:t> torque by relating the work to the angle through which the body rotates.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10.32</a:t>
            </a:r>
            <a:r>
              <a:rPr lang="en-US" sz="2400" dirty="0">
                <a:solidFill>
                  <a:srgbClr val="000000"/>
                </a:solidFill>
              </a:rPr>
              <a:t>  Calculate the power of a torque by finding the rate at which work is done.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10.33</a:t>
            </a:r>
            <a:r>
              <a:rPr lang="en-US" sz="2400" dirty="0">
                <a:solidFill>
                  <a:srgbClr val="000000"/>
                </a:solidFill>
              </a:rPr>
              <a:t>  Calculate the power of a torque at any given instant by relating it to the torque and the angular velocity at that instant.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57200" y="1463675"/>
            <a:ext cx="9144000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34566E"/>
                </a:solidFill>
              </a:rPr>
              <a:t>Learning Objectives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Work and Rotational Kinetic Energy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rotational work-kinetic energy theorem states: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The work done in a rotation about a fixed axis can be calculated by: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Which, for a constant torque, reduces to: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8301038" y="221456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(10-52)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8301038" y="38703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(10-53)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8301038" y="5526088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(10-54)</a:t>
            </a:r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3" cstate="print"/>
          <a:srcRect r="44946"/>
          <a:stretch>
            <a:fillRect/>
          </a:stretch>
        </p:blipFill>
        <p:spPr bwMode="auto">
          <a:xfrm>
            <a:off x="3475038" y="2103438"/>
            <a:ext cx="44069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4" cstate="print"/>
          <a:srcRect r="64622"/>
          <a:stretch>
            <a:fillRect/>
          </a:stretch>
        </p:blipFill>
        <p:spPr bwMode="auto">
          <a:xfrm>
            <a:off x="5235575" y="3382963"/>
            <a:ext cx="2660650" cy="127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41" name="Picture 8"/>
          <p:cNvPicPr>
            <a:picLocks noChangeAspect="1" noChangeArrowheads="1"/>
          </p:cNvPicPr>
          <p:nvPr/>
        </p:nvPicPr>
        <p:blipFill>
          <a:blip r:embed="rId5" cstate="print"/>
          <a:srcRect r="54655"/>
          <a:stretch>
            <a:fillRect/>
          </a:stretch>
        </p:blipFill>
        <p:spPr bwMode="auto">
          <a:xfrm>
            <a:off x="5029200" y="5397500"/>
            <a:ext cx="3036888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10-8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Work and Rotational Kinetic Energy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57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We can relate work to power with the equation:</a:t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>Table 10-3 shows corresponding quantities for linear and rotational motion: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8301038" y="228600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(10-55)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8030" y="3816350"/>
            <a:ext cx="7844114" cy="34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8631238" y="6765925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Tab. 10-3</a:t>
            </a:r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4" cstate="print"/>
          <a:srcRect r="60237"/>
          <a:stretch>
            <a:fillRect/>
          </a:stretch>
        </p:blipFill>
        <p:spPr bwMode="auto">
          <a:xfrm>
            <a:off x="5299075" y="2024063"/>
            <a:ext cx="2749550" cy="938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Angular Position</a:t>
            </a:r>
          </a:p>
          <a:p>
            <a:pPr marL="341313" indent="-234950" eaLnBrk="1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Measured around a </a:t>
            </a:r>
            <a:r>
              <a:rPr lang="en-US" sz="2200" b="1" dirty="0" smtClean="0">
                <a:solidFill>
                  <a:srgbClr val="000000"/>
                </a:solidFill>
              </a:rPr>
              <a:t>rotation axis</a:t>
            </a:r>
            <a:r>
              <a:rPr lang="en-US" sz="2200" dirty="0" smtClean="0">
                <a:solidFill>
                  <a:srgbClr val="000000"/>
                </a:solidFill>
              </a:rPr>
              <a:t>, relative to a </a:t>
            </a:r>
            <a:r>
              <a:rPr lang="en-US" sz="2200" b="1" dirty="0" smtClean="0">
                <a:solidFill>
                  <a:srgbClr val="000000"/>
                </a:solidFill>
              </a:rPr>
              <a:t>reference line</a:t>
            </a:r>
            <a:r>
              <a:rPr lang="en-US" sz="2200" dirty="0" smtClean="0">
                <a:solidFill>
                  <a:srgbClr val="000000"/>
                </a:solidFill>
              </a:rPr>
              <a:t>: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Angular Displacement</a:t>
            </a: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 change in angular position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10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129088" y="320516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(10-1)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057650" y="59769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(10-5)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149850" y="4254500"/>
            <a:ext cx="44243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Angular Acceleration</a:t>
            </a: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Average and instantaneous values: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8450263" y="28813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(10-4)</a:t>
            </a: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503238" y="42545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109538" indent="-3175" eaLnBrk="1">
              <a:spcAft>
                <a:spcPts val="1425"/>
              </a:spcAft>
              <a:buClrTx/>
              <a:buFontTx/>
              <a:buNone/>
              <a:tabLst>
                <a:tab pos="969963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Angular Velocity and Speed</a:t>
            </a:r>
          </a:p>
          <a:p>
            <a:pPr marL="341313" indent="-234950" eaLnBrk="1">
              <a:spcAft>
                <a:spcPts val="1425"/>
              </a:spcAft>
              <a:buFont typeface="Arial" pitchFamily="34" charset="0"/>
              <a:buChar char="•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Average and instantaneous values: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4057650" y="66246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(10-6)</a:t>
            </a:r>
          </a:p>
        </p:txBody>
      </p:sp>
      <p:sp>
        <p:nvSpPr>
          <p:cNvPr id="46091" name="Text Box 10"/>
          <p:cNvSpPr txBox="1">
            <a:spLocks noChangeArrowheads="1"/>
          </p:cNvSpPr>
          <p:nvPr/>
        </p:nvSpPr>
        <p:spPr bwMode="auto">
          <a:xfrm>
            <a:off x="8450263" y="58324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(10-7)</a:t>
            </a:r>
          </a:p>
        </p:txBody>
      </p: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8450263" y="6624638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(10-8)</a:t>
            </a:r>
          </a:p>
        </p:txBody>
      </p:sp>
      <p:pic>
        <p:nvPicPr>
          <p:cNvPr id="46093" name="Picture 12"/>
          <p:cNvPicPr>
            <a:picLocks noChangeAspect="1" noChangeArrowheads="1"/>
          </p:cNvPicPr>
          <p:nvPr/>
        </p:nvPicPr>
        <p:blipFill>
          <a:blip r:embed="rId3" cstate="print"/>
          <a:srcRect r="65454"/>
          <a:stretch>
            <a:fillRect/>
          </a:stretch>
        </p:blipFill>
        <p:spPr bwMode="auto">
          <a:xfrm>
            <a:off x="1920875" y="2925763"/>
            <a:ext cx="1423988" cy="109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100" y="5816600"/>
            <a:ext cx="2474913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530975"/>
            <a:ext cx="2122488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2363" y="2779713"/>
            <a:ext cx="2119312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640388"/>
            <a:ext cx="2852738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9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6384925"/>
            <a:ext cx="2378075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2" y="1646237"/>
            <a:ext cx="8229600" cy="596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10.10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Given angular velocity as a </a:t>
            </a:r>
            <a:r>
              <a:rPr lang="en-US" sz="2400" i="1" dirty="0" smtClean="0">
                <a:solidFill>
                  <a:srgbClr val="000000"/>
                </a:solidFill>
              </a:rPr>
              <a:t>function of time</a:t>
            </a:r>
            <a:r>
              <a:rPr lang="en-US" sz="2400" dirty="0" smtClean="0">
                <a:solidFill>
                  <a:srgbClr val="000000"/>
                </a:solidFill>
              </a:rPr>
              <a:t>, calculate the instantaneous angular acceleration at any particular time and the average angular acceleration between any two particular times.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10.11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Given a </a:t>
            </a:r>
            <a:r>
              <a:rPr lang="en-US" sz="2400" i="1" dirty="0" smtClean="0">
                <a:solidFill>
                  <a:srgbClr val="000000"/>
                </a:solidFill>
              </a:rPr>
              <a:t>graph</a:t>
            </a:r>
            <a:r>
              <a:rPr lang="en-US" sz="2400" dirty="0" smtClean="0">
                <a:solidFill>
                  <a:srgbClr val="000000"/>
                </a:solidFill>
              </a:rPr>
              <a:t> of angular velocity versus time, determine the instantaneous angular acceleration at any particular time and the average angular acceleration between any two particular times.</a:t>
            </a:r>
            <a:endParaRPr lang="en-US" sz="2400" dirty="0">
              <a:solidFill>
                <a:srgbClr val="000000"/>
              </a:solidFill>
            </a:endParaRP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10.12</a:t>
            </a:r>
            <a:r>
              <a:rPr lang="en-US" sz="2400" dirty="0" smtClean="0">
                <a:solidFill>
                  <a:srgbClr val="000000"/>
                </a:solidFill>
              </a:rPr>
              <a:t>  Calculate a body’s change in angular velocity by integrating its angular acceleration function with respect to time.</a:t>
            </a:r>
          </a:p>
          <a:p>
            <a:pPr marL="4286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28625" algn="l"/>
                <a:tab pos="885825" algn="l"/>
                <a:tab pos="1343025" algn="l"/>
                <a:tab pos="1800225" algn="l"/>
                <a:tab pos="2257425" algn="l"/>
                <a:tab pos="2714625" algn="l"/>
                <a:tab pos="3171825" algn="l"/>
                <a:tab pos="3629025" algn="l"/>
                <a:tab pos="4086225" algn="l"/>
                <a:tab pos="4543425" algn="l"/>
                <a:tab pos="5000625" algn="l"/>
                <a:tab pos="5457825" algn="l"/>
                <a:tab pos="5915025" algn="l"/>
                <a:tab pos="6372225" algn="l"/>
                <a:tab pos="6829425" algn="l"/>
                <a:tab pos="7286625" algn="l"/>
                <a:tab pos="7743825" algn="l"/>
                <a:tab pos="8201025" algn="l"/>
                <a:tab pos="8658225" algn="l"/>
                <a:tab pos="9115425" algn="l"/>
                <a:tab pos="9572625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10.13	  </a:t>
            </a:r>
            <a:r>
              <a:rPr lang="en-US" sz="2400" dirty="0" smtClean="0">
                <a:solidFill>
                  <a:srgbClr val="000000"/>
                </a:solidFill>
              </a:rPr>
              <a:t>Calculate a body’s change in angular position by integrating its angular velocity function with respect to time.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07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Kinematic Equations</a:t>
            </a:r>
          </a:p>
          <a:p>
            <a:pPr marL="341313" indent="-234950" eaLnBrk="1">
              <a:spcAft>
                <a:spcPts val="1425"/>
              </a:spcAft>
              <a:buFont typeface="Arial" pitchFamily="34" charset="0"/>
              <a:buChar char="•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Given in Table 10-1 for constant acceleration</a:t>
            </a:r>
          </a:p>
          <a:p>
            <a:pPr marL="341313" indent="-234950" eaLnBrk="1">
              <a:spcAft>
                <a:spcPts val="1425"/>
              </a:spcAft>
              <a:buFont typeface="Arial" pitchFamily="34" charset="0"/>
              <a:buChar char="•"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Match the linear case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109538" indent="-3175"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Linear and Angular Variables Related</a:t>
            </a: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Linear and angular displacement, velocity, and acceleration are related by </a:t>
            </a:r>
            <a:r>
              <a:rPr lang="en-US" sz="2200" i="1" dirty="0" smtClean="0">
                <a:solidFill>
                  <a:srgbClr val="000000"/>
                </a:solidFill>
              </a:rPr>
              <a:t>r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10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03238" y="44704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109538" indent="-3175" eaLnBrk="1">
              <a:spcAft>
                <a:spcPts val="1425"/>
              </a:spcAft>
              <a:buClrTx/>
              <a:buFontTx/>
              <a:buNone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Rotational Kinetic Energy and Rotational Inertia</a:t>
            </a: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287712" y="5948362"/>
            <a:ext cx="137159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Eq. (10-34)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363912" y="6862762"/>
            <a:ext cx="1371599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Eq. (10-33)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5149850" y="4470400"/>
            <a:ext cx="442436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The Parallel-Axis Theorem</a:t>
            </a: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Relate moment of inertia around any parallel axis to value around com axis</a:t>
            </a:r>
          </a:p>
        </p:txBody>
      </p:sp>
      <p:pic>
        <p:nvPicPr>
          <p:cNvPr id="471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5394325"/>
            <a:ext cx="3738563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6370637"/>
            <a:ext cx="38242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5" name="Picture 10"/>
          <p:cNvPicPr>
            <a:picLocks noChangeAspect="1" noChangeArrowheads="1"/>
          </p:cNvPicPr>
          <p:nvPr/>
        </p:nvPicPr>
        <p:blipFill>
          <a:blip r:embed="rId5" cstate="print"/>
          <a:srcRect r="55199"/>
          <a:stretch>
            <a:fillRect/>
          </a:stretch>
        </p:blipFill>
        <p:spPr bwMode="auto">
          <a:xfrm>
            <a:off x="5776913" y="6197600"/>
            <a:ext cx="2792412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8556625" y="63404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(10-36)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503238" y="1554163"/>
            <a:ext cx="44243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Torque</a:t>
            </a: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Force applied at distance from an axis:</a:t>
            </a: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1313" indent="-236538" eaLnBrk="1">
              <a:spcAft>
                <a:spcPts val="1425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Moment arm: perpendicular distance to the rotation axis</a:t>
            </a: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5149850" y="1554163"/>
            <a:ext cx="4424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109538" indent="-3175" eaLnBrk="1">
              <a:spcAft>
                <a:spcPts val="1425"/>
              </a:spcAft>
              <a:buClrTx/>
              <a:buFontTx/>
              <a:buNone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Newton's Second Law in Angular Form</a:t>
            </a: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</a:rPr>
              <a:t>10   </a:t>
            </a:r>
            <a:r>
              <a:rPr lang="en-US" sz="3000">
                <a:solidFill>
                  <a:srgbClr val="FFFFFF"/>
                </a:solidFill>
              </a:rPr>
              <a:t>  Summary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03238" y="4470400"/>
            <a:ext cx="442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717550" indent="-611188"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17550" algn="l"/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109538" indent="-3175" eaLnBrk="1">
              <a:spcAft>
                <a:spcPts val="1425"/>
              </a:spcAft>
              <a:buClrTx/>
              <a:buFontTx/>
              <a:buNone/>
              <a:tabLst>
                <a:tab pos="1174750" algn="l"/>
                <a:tab pos="1631950" algn="l"/>
                <a:tab pos="2089150" algn="l"/>
                <a:tab pos="2546350" algn="l"/>
                <a:tab pos="3003550" algn="l"/>
                <a:tab pos="3460750" algn="l"/>
                <a:tab pos="3917950" algn="l"/>
                <a:tab pos="4375150" algn="l"/>
                <a:tab pos="4832350" algn="l"/>
                <a:tab pos="5289550" algn="l"/>
                <a:tab pos="5746750" algn="l"/>
                <a:tab pos="6203950" algn="l"/>
                <a:tab pos="6661150" algn="l"/>
                <a:tab pos="7118350" algn="l"/>
                <a:tab pos="7575550" algn="l"/>
                <a:tab pos="8032750" algn="l"/>
                <a:tab pos="8489950" algn="l"/>
                <a:tab pos="8947150" algn="l"/>
                <a:tab pos="9404350" algn="l"/>
                <a:tab pos="986155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Work and Rotational Kinetic Energy</a:t>
            </a:r>
          </a:p>
          <a:p>
            <a:pPr eaLnBrk="1">
              <a:spcAft>
                <a:spcPts val="1425"/>
              </a:spcAft>
              <a:buFont typeface="Wingdings" charset="2"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  <a:defRPr/>
            </a:pP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8556625" y="2741613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(10-42)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092575" y="558482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(10-53)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092575" y="644842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(10-55)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092575" y="2886075"/>
            <a:ext cx="10826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(10-39)</a:t>
            </a:r>
          </a:p>
        </p:txBody>
      </p:sp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2814638"/>
            <a:ext cx="2600325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9" name="Picture 10"/>
          <p:cNvPicPr>
            <a:picLocks noChangeAspect="1" noChangeArrowheads="1"/>
          </p:cNvPicPr>
          <p:nvPr/>
        </p:nvPicPr>
        <p:blipFill>
          <a:blip r:embed="rId4" cstate="print"/>
          <a:srcRect r="64622"/>
          <a:stretch>
            <a:fillRect/>
          </a:stretch>
        </p:blipFill>
        <p:spPr bwMode="auto">
          <a:xfrm>
            <a:off x="1930400" y="5322888"/>
            <a:ext cx="1809750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0" name="Picture 11"/>
          <p:cNvPicPr>
            <a:picLocks noChangeAspect="1" noChangeArrowheads="1"/>
          </p:cNvPicPr>
          <p:nvPr/>
        </p:nvPicPr>
        <p:blipFill>
          <a:blip r:embed="rId5" cstate="print"/>
          <a:srcRect r="60237"/>
          <a:stretch>
            <a:fillRect/>
          </a:stretch>
        </p:blipFill>
        <p:spPr bwMode="auto">
          <a:xfrm>
            <a:off x="1427163" y="6218238"/>
            <a:ext cx="240982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1" name="Picture 12"/>
          <p:cNvPicPr>
            <a:picLocks noChangeAspect="1" noChangeArrowheads="1"/>
          </p:cNvPicPr>
          <p:nvPr/>
        </p:nvPicPr>
        <p:blipFill>
          <a:blip r:embed="rId6" cstate="print"/>
          <a:srcRect r="74965"/>
          <a:stretch>
            <a:fillRect/>
          </a:stretch>
        </p:blipFill>
        <p:spPr bwMode="auto">
          <a:xfrm>
            <a:off x="6646863" y="2554288"/>
            <a:ext cx="1817687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5925" indent="-311150" eaLnBrk="0"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741363" indent="-284163" eaLnBrk="0"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We now look at motion of </a:t>
            </a:r>
            <a:r>
              <a:rPr lang="en-US" sz="2800" b="1" dirty="0" smtClean="0">
                <a:solidFill>
                  <a:srgbClr val="000000"/>
                </a:solidFill>
              </a:rPr>
              <a:t>rotation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We will find the same laws apply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But we will need new quantities to express them</a:t>
            </a:r>
          </a:p>
          <a:p>
            <a:pPr marL="800100" lvl="1" indent="-342900" eaLnBrk="1">
              <a:spcAft>
                <a:spcPts val="1425"/>
              </a:spcAft>
              <a:buSzPct val="45000"/>
              <a:buFont typeface="Courier New" pitchFamily="49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Torque</a:t>
            </a:r>
          </a:p>
          <a:p>
            <a:pPr lvl="1" eaLnBrk="1">
              <a:spcAft>
                <a:spcPts val="1425"/>
              </a:spcAft>
              <a:buSzPct val="45000"/>
              <a:buFont typeface="Ubuntu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Rotational inertia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03238" y="4291013"/>
            <a:ext cx="9070975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rigid body</a:t>
            </a:r>
            <a:r>
              <a:rPr lang="en-US" sz="2800">
                <a:solidFill>
                  <a:srgbClr val="000000"/>
                </a:solidFill>
              </a:rPr>
              <a:t> rotates as a unit, locked together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We look at rotation about a </a:t>
            </a:r>
            <a:r>
              <a:rPr lang="en-US" sz="2800" b="1">
                <a:solidFill>
                  <a:srgbClr val="000000"/>
                </a:solidFill>
              </a:rPr>
              <a:t>fixed axis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These requirements exclude from consideration:</a:t>
            </a:r>
          </a:p>
          <a:p>
            <a:pPr marL="741363" lvl="1" indent="-284163">
              <a:spcAft>
                <a:spcPts val="1425"/>
              </a:spcAft>
              <a:buSzPct val="45000"/>
              <a:buFont typeface="Ubuntu" charset="0"/>
              <a:buChar char="o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>
                <a:solidFill>
                  <a:srgbClr val="000000"/>
                </a:solidFill>
              </a:rPr>
              <a:t>The Sun, where layers of gas rotate separately</a:t>
            </a:r>
          </a:p>
          <a:p>
            <a:pPr marL="741363" lvl="1" indent="-284163">
              <a:spcAft>
                <a:spcPts val="1425"/>
              </a:spcAft>
              <a:buSzPct val="45000"/>
              <a:buFont typeface="Ubuntu" charset="0"/>
              <a:buChar char="o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400">
                <a:solidFill>
                  <a:srgbClr val="000000"/>
                </a:solidFill>
              </a:rPr>
              <a:t>A rolling bowling ball, where rotation and translation occur</a:t>
            </a: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The fixed axis is called the </a:t>
            </a:r>
            <a:r>
              <a:rPr lang="en-US" sz="2800" b="1">
                <a:solidFill>
                  <a:srgbClr val="000000"/>
                </a:solidFill>
              </a:rPr>
              <a:t>axis of rotation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Figs 10-2, 10-3 show a </a:t>
            </a:r>
            <a:r>
              <a:rPr lang="en-US" sz="2800" i="1">
                <a:solidFill>
                  <a:srgbClr val="000000"/>
                </a:solidFill>
              </a:rPr>
              <a:t>reference line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The </a:t>
            </a:r>
            <a:r>
              <a:rPr lang="en-US" sz="2800" b="1">
                <a:solidFill>
                  <a:srgbClr val="000000"/>
                </a:solidFill>
              </a:rPr>
              <a:t>angular position</a:t>
            </a:r>
            <a:r>
              <a:rPr lang="en-US" sz="2800">
                <a:solidFill>
                  <a:srgbClr val="000000"/>
                </a:solidFill>
              </a:rPr>
              <a:t> of this line (and of the object) is taken relative to a fixed direction, the </a:t>
            </a:r>
            <a:r>
              <a:rPr lang="en-US" sz="2800" b="1">
                <a:solidFill>
                  <a:srgbClr val="000000"/>
                </a:solidFill>
              </a:rPr>
              <a:t>zero angular position</a:t>
            </a: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833" y="4160837"/>
            <a:ext cx="5179412" cy="252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72345" y="3562528"/>
            <a:ext cx="3019156" cy="3740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8316912" y="6904037"/>
            <a:ext cx="1465262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</a:rPr>
              <a:t>Figure 10-3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821112" y="6446837"/>
            <a:ext cx="1600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Figure 10-2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Measure using </a:t>
            </a:r>
            <a:r>
              <a:rPr lang="en-US" sz="2800" b="1" dirty="0">
                <a:solidFill>
                  <a:srgbClr val="000000"/>
                </a:solidFill>
              </a:rPr>
              <a:t>radians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rad</a:t>
            </a:r>
            <a:r>
              <a:rPr lang="en-US" sz="2800" dirty="0">
                <a:solidFill>
                  <a:srgbClr val="000000"/>
                </a:solidFill>
              </a:rPr>
              <a:t>): dimensionless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Do not reset </a:t>
            </a:r>
            <a:r>
              <a:rPr lang="en-US" sz="2800" i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800" dirty="0">
                <a:solidFill>
                  <a:srgbClr val="000000"/>
                </a:solidFill>
              </a:rPr>
              <a:t> to zero after a full rotation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We know all there is to know about </a:t>
            </a:r>
            <a:r>
              <a:rPr lang="en-US" sz="2800" dirty="0" smtClean="0">
                <a:solidFill>
                  <a:srgbClr val="000000"/>
                </a:solidFill>
              </a:rPr>
              <a:t>the kinematics of rotation </a:t>
            </a:r>
            <a:r>
              <a:rPr lang="en-US" sz="2800" dirty="0">
                <a:solidFill>
                  <a:srgbClr val="000000"/>
                </a:solidFill>
              </a:rPr>
              <a:t>if we have </a:t>
            </a:r>
            <a:r>
              <a:rPr lang="en-US" sz="2800" i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θ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ea typeface="Ubuntu" charset="0"/>
                <a:cs typeface="Ubuntu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) for an object</a:t>
            </a: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Define angular displacement as:</a:t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191500" y="230346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(10-1)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191500" y="30591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(10-2)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8191500" y="5975350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(10-4)</a:t>
            </a:r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325" y="2008188"/>
            <a:ext cx="34544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2835275"/>
            <a:ext cx="4352925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9438" y="5851525"/>
            <a:ext cx="2511425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</a:rPr>
              <a:t>“</a:t>
            </a:r>
            <a:r>
              <a:rPr lang="en-US" sz="2800" i="1">
                <a:solidFill>
                  <a:srgbClr val="000000"/>
                </a:solidFill>
              </a:rPr>
              <a:t>Clocks are negative</a:t>
            </a:r>
            <a:r>
              <a:rPr lang="en-US" sz="2800">
                <a:solidFill>
                  <a:srgbClr val="000000"/>
                </a:solidFill>
              </a:rPr>
              <a:t>”: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/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992313"/>
            <a:ext cx="9153525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3455988"/>
            <a:ext cx="9583737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46100" y="5641975"/>
            <a:ext cx="9110663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/>
          <a:lstStyle/>
          <a:p>
            <a:pPr marL="431800" indent="-307975">
              <a:spcAft>
                <a:spcPts val="1425"/>
              </a:spcAft>
              <a:buClrTx/>
              <a:buFontTx/>
              <a:buNone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</a:pPr>
            <a:r>
              <a:rPr lang="en-US" sz="2200">
                <a:solidFill>
                  <a:srgbClr val="000000"/>
                </a:solidFill>
              </a:rPr>
              <a:t>Answer: </a:t>
            </a:r>
            <a:r>
              <a:rPr lang="en-US" sz="2000">
                <a:solidFill>
                  <a:srgbClr val="000000"/>
                </a:solidFill>
              </a:rPr>
              <a:t>Choices (b) and (c)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725" y="2230438"/>
            <a:ext cx="4022725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10-1</a:t>
            </a:r>
            <a:r>
              <a:rPr lang="en-US" sz="300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Rotational Variables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03238" y="1554163"/>
            <a:ext cx="9070975" cy="539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Average angular velocity</a:t>
            </a:r>
            <a:r>
              <a:rPr lang="en-US" sz="2800" dirty="0">
                <a:solidFill>
                  <a:srgbClr val="000000"/>
                </a:solidFill>
              </a:rPr>
              <a:t>: angular displacement during a time interval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b="1" dirty="0">
                <a:solidFill>
                  <a:srgbClr val="000000"/>
                </a:solidFill>
              </a:rPr>
              <a:t>Instantaneous angular velocity</a:t>
            </a:r>
            <a:r>
              <a:rPr lang="en-US" sz="2800" dirty="0">
                <a:solidFill>
                  <a:srgbClr val="000000"/>
                </a:solidFill>
              </a:rPr>
              <a:t>: limit as </a:t>
            </a:r>
            <a:r>
              <a:rPr lang="en-US" sz="2800" i="1" dirty="0" err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Δ</a:t>
            </a:r>
            <a:r>
              <a:rPr lang="en-US" sz="2800" i="1" dirty="0" err="1">
                <a:solidFill>
                  <a:srgbClr val="000000"/>
                </a:solidFill>
              </a:rPr>
              <a:t>t</a:t>
            </a:r>
            <a:r>
              <a:rPr lang="en-US" sz="2800" dirty="0">
                <a:solidFill>
                  <a:srgbClr val="000000"/>
                </a:solidFill>
              </a:rPr>
              <a:t> → 0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If the body is rigid, these equations hold for all </a:t>
            </a:r>
            <a:r>
              <a:rPr lang="en-US" sz="2800" dirty="0" smtClean="0">
                <a:solidFill>
                  <a:srgbClr val="000000"/>
                </a:solidFill>
              </a:rPr>
              <a:t>points on the body</a:t>
            </a:r>
            <a:endParaRPr lang="en-US" sz="28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>Magnitude of angular velocity = </a:t>
            </a:r>
            <a:r>
              <a:rPr lang="en-US" sz="2800" b="1" dirty="0">
                <a:solidFill>
                  <a:srgbClr val="000000"/>
                </a:solidFill>
                <a:ea typeface="Ubuntu" charset="0"/>
                <a:cs typeface="Ubuntu" charset="0"/>
              </a:rPr>
              <a:t>angular speed</a:t>
            </a: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  <a:t/>
            </a:r>
            <a:br>
              <a:rPr lang="en-US" sz="2800" dirty="0">
                <a:solidFill>
                  <a:srgbClr val="000000"/>
                </a:solidFill>
                <a:ea typeface="Ubuntu" charset="0"/>
                <a:cs typeface="Ubuntu" charset="0"/>
              </a:rPr>
            </a:b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415925" indent="-311150">
              <a:spcAft>
                <a:spcPts val="1425"/>
              </a:spcAft>
              <a:buSzPct val="45000"/>
              <a:buFont typeface="Wingdings" charset="2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800" dirty="0">
              <a:solidFill>
                <a:srgbClr val="000000"/>
              </a:solidFill>
              <a:ea typeface="Ubuntu" charset="0"/>
              <a:cs typeface="Ubuntu" charset="0"/>
            </a:endParaRPr>
          </a:p>
          <a:p>
            <a:pPr marL="869950" lvl="1" indent="-334963">
              <a:spcAft>
                <a:spcPts val="1138"/>
              </a:spcAft>
              <a:buSzPct val="45000"/>
              <a:buFont typeface="Courier New" pitchFamily="49" charset="0"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869950" lvl="1" indent="-334963">
              <a:spcAft>
                <a:spcPts val="1138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415925" indent="-311150">
              <a:spcAft>
                <a:spcPts val="1425"/>
              </a:spcAft>
              <a:buClrTx/>
              <a:buSzPct val="45000"/>
              <a:buFontTx/>
              <a:buNone/>
              <a:tabLst>
                <a:tab pos="415925" algn="l"/>
                <a:tab pos="873125" algn="l"/>
                <a:tab pos="1330325" algn="l"/>
                <a:tab pos="1787525" algn="l"/>
                <a:tab pos="2244725" algn="l"/>
                <a:tab pos="2701925" algn="l"/>
                <a:tab pos="3159125" algn="l"/>
                <a:tab pos="3616325" algn="l"/>
                <a:tab pos="4073525" algn="l"/>
                <a:tab pos="4530725" algn="l"/>
                <a:tab pos="4987925" algn="l"/>
                <a:tab pos="5445125" algn="l"/>
                <a:tab pos="5902325" algn="l"/>
                <a:tab pos="6359525" algn="l"/>
                <a:tab pos="6816725" algn="l"/>
                <a:tab pos="7273925" algn="l"/>
                <a:tab pos="7731125" algn="l"/>
                <a:tab pos="8188325" algn="l"/>
                <a:tab pos="8645525" algn="l"/>
                <a:tab pos="9102725" algn="l"/>
                <a:tab pos="955992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191500" y="26273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(10-5)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8191500" y="4608513"/>
            <a:ext cx="12731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084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Eq. (10-6)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67200"/>
            <a:ext cx="3840163" cy="112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John Wiley &amp; Sons, Inc. All rights reserved.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63EF5D872347A7BF5761BB9BB3CC" ma:contentTypeVersion="" ma:contentTypeDescription="Create a new document." ma:contentTypeScope="" ma:versionID="db448a981e3324c438c86929fb02f4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C465375-E340-4D65-899F-2E12705593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7800CF-9F6F-41DA-B7DF-8E013654F4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4C61C-C75F-4862-81C3-710BFC018AC9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2458</Words>
  <Application>Microsoft Office PowerPoint</Application>
  <PresentationFormat>Custom</PresentationFormat>
  <Paragraphs>433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Ch10 - Rotation</dc:title>
  <dc:creator>Erik Stayton</dc:creator>
  <cp:lastModifiedBy>naqvi</cp:lastModifiedBy>
  <cp:revision>142</cp:revision>
  <cp:lastPrinted>1601-01-01T00:00:00Z</cp:lastPrinted>
  <dcterms:created xsi:type="dcterms:W3CDTF">2013-02-14T19:17:58Z</dcterms:created>
  <dcterms:modified xsi:type="dcterms:W3CDTF">2014-11-21T14:35:14Z</dcterms:modified>
</cp:coreProperties>
</file>