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651" r:id="rId5"/>
    <p:sldMasterId id="2147483652" r:id="rId6"/>
    <p:sldMasterId id="2147483653" r:id="rId7"/>
    <p:sldMasterId id="2147483654" r:id="rId8"/>
    <p:sldMasterId id="2147483655" r:id="rId9"/>
  </p:sldMasterIdLst>
  <p:notesMasterIdLst>
    <p:notesMasterId r:id="rId34"/>
  </p:notesMasterIdLst>
  <p:handoutMasterIdLst>
    <p:handoutMasterId r:id="rId35"/>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5pPr>
    <a:lvl6pPr marL="2286000" algn="l" defTabSz="914400" rtl="0" eaLnBrk="1" latinLnBrk="0" hangingPunct="1">
      <a:defRPr kern="1200">
        <a:solidFill>
          <a:schemeClr val="bg1"/>
        </a:solidFill>
        <a:latin typeface="Arial" charset="0"/>
        <a:ea typeface="WenQuanYi Micro Hei" charset="0"/>
        <a:cs typeface="WenQuanYi Micro Hei" charset="0"/>
      </a:defRPr>
    </a:lvl6pPr>
    <a:lvl7pPr marL="2743200" algn="l" defTabSz="914400" rtl="0" eaLnBrk="1" latinLnBrk="0" hangingPunct="1">
      <a:defRPr kern="1200">
        <a:solidFill>
          <a:schemeClr val="bg1"/>
        </a:solidFill>
        <a:latin typeface="Arial" charset="0"/>
        <a:ea typeface="WenQuanYi Micro Hei" charset="0"/>
        <a:cs typeface="WenQuanYi Micro Hei" charset="0"/>
      </a:defRPr>
    </a:lvl7pPr>
    <a:lvl8pPr marL="3200400" algn="l" defTabSz="914400" rtl="0" eaLnBrk="1" latinLnBrk="0" hangingPunct="1">
      <a:defRPr kern="1200">
        <a:solidFill>
          <a:schemeClr val="bg1"/>
        </a:solidFill>
        <a:latin typeface="Arial" charset="0"/>
        <a:ea typeface="WenQuanYi Micro Hei" charset="0"/>
        <a:cs typeface="WenQuanYi Micro Hei" charset="0"/>
      </a:defRPr>
    </a:lvl8pPr>
    <a:lvl9pPr marL="3657600" algn="l" defTabSz="914400" rtl="0" eaLnBrk="1" latinLnBrk="0" hangingPunct="1">
      <a:defRPr kern="1200">
        <a:solidFill>
          <a:schemeClr val="bg1"/>
        </a:solidFill>
        <a:latin typeface="Arial" charset="0"/>
        <a:ea typeface="WenQuanYi Micro Hei" charset="0"/>
        <a:cs typeface="WenQuanYi Micro Hei"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0" autoAdjust="0"/>
    <p:restoredTop sz="94660"/>
  </p:normalViewPr>
  <p:slideViewPr>
    <p:cSldViewPr>
      <p:cViewPr>
        <p:scale>
          <a:sx n="144" d="100"/>
          <a:sy n="144" d="100"/>
        </p:scale>
        <p:origin x="-7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77422AC9-AA7D-5847-9AA0-B39B47D9C8A1}" type="datetimeFigureOut">
              <a:rPr lang="en-US" smtClean="0"/>
              <a:t>11/21/2014</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E292A86B-5567-AC43-B87B-3EE658A1CC96}" type="slidenum">
              <a:rPr lang="en-US" smtClean="0"/>
              <a:t>‹#›</a:t>
            </a:fld>
            <a:endParaRPr lang="en-US"/>
          </a:p>
        </p:txBody>
      </p:sp>
    </p:spTree>
    <p:extLst>
      <p:ext uri="{BB962C8B-B14F-4D97-AF65-F5344CB8AC3E}">
        <p14:creationId xmlns:p14="http://schemas.microsoft.com/office/powerpoint/2010/main" val="1760905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p:spPr>
        <p:txBody>
          <a:bodyPr wrap="none" anchor="ctr"/>
          <a:lstStyle/>
          <a:p>
            <a:endParaRPr lang="en-US"/>
          </a:p>
        </p:txBody>
      </p:sp>
      <p:sp>
        <p:nvSpPr>
          <p:cNvPr id="33795"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33796"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33797"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33798" name="AutoShape 5"/>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33799" name="AutoShape 6"/>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33800" name="Rectangle 7"/>
          <p:cNvSpPr>
            <a:spLocks noGrp="1" noRot="1" noChangeAspect="1" noChangeArrowheads="1"/>
          </p:cNvSpPr>
          <p:nvPr>
            <p:ph type="sldImg"/>
          </p:nvPr>
        </p:nvSpPr>
        <p:spPr bwMode="auto">
          <a:xfrm>
            <a:off x="1371600" y="763588"/>
            <a:ext cx="5018088" cy="3760787"/>
          </a:xfrm>
          <a:prstGeom prst="rect">
            <a:avLst/>
          </a:prstGeom>
          <a:noFill/>
          <a:ln w="9525">
            <a:noFill/>
            <a:round/>
            <a:headEnd/>
            <a:tailEnd/>
          </a:ln>
        </p:spPr>
      </p:sp>
      <p:sp>
        <p:nvSpPr>
          <p:cNvPr id="9224" name="Rectangle 8"/>
          <p:cNvSpPr>
            <a:spLocks noGrp="1" noChangeArrowheads="1"/>
          </p:cNvSpPr>
          <p:nvPr>
            <p:ph type="body"/>
          </p:nvPr>
        </p:nvSpPr>
        <p:spPr bwMode="auto">
          <a:xfrm>
            <a:off x="777875" y="4776788"/>
            <a:ext cx="6207125" cy="4514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3802" name="Text Box 9"/>
          <p:cNvSpPr txBox="1">
            <a:spLocks noChangeArrowheads="1"/>
          </p:cNvSpPr>
          <p:nvPr/>
        </p:nvSpPr>
        <p:spPr bwMode="auto">
          <a:xfrm>
            <a:off x="0" y="0"/>
            <a:ext cx="3368675" cy="498475"/>
          </a:xfrm>
          <a:prstGeom prst="rect">
            <a:avLst/>
          </a:prstGeom>
          <a:noFill/>
          <a:ln w="9525">
            <a:noFill/>
            <a:round/>
            <a:headEnd/>
            <a:tailEnd/>
          </a:ln>
        </p:spPr>
        <p:txBody>
          <a:bodyPr wrap="none" anchor="ctr"/>
          <a:lstStyle/>
          <a:p>
            <a:endParaRPr lang="en-US"/>
          </a:p>
        </p:txBody>
      </p:sp>
      <p:sp>
        <p:nvSpPr>
          <p:cNvPr id="33803" name="Text Box 10"/>
          <p:cNvSpPr txBox="1">
            <a:spLocks noChangeArrowheads="1"/>
          </p:cNvSpPr>
          <p:nvPr/>
        </p:nvSpPr>
        <p:spPr bwMode="auto">
          <a:xfrm>
            <a:off x="4398963" y="0"/>
            <a:ext cx="3368675" cy="498475"/>
          </a:xfrm>
          <a:prstGeom prst="rect">
            <a:avLst/>
          </a:prstGeom>
          <a:noFill/>
          <a:ln w="9525">
            <a:noFill/>
            <a:round/>
            <a:headEnd/>
            <a:tailEnd/>
          </a:ln>
        </p:spPr>
        <p:txBody>
          <a:bodyPr wrap="none" anchor="ctr"/>
          <a:lstStyle/>
          <a:p>
            <a:endParaRPr lang="en-US"/>
          </a:p>
        </p:txBody>
      </p:sp>
      <p:sp>
        <p:nvSpPr>
          <p:cNvPr id="33804" name="Text Box 11"/>
          <p:cNvSpPr txBox="1">
            <a:spLocks noChangeArrowheads="1"/>
          </p:cNvSpPr>
          <p:nvPr/>
        </p:nvSpPr>
        <p:spPr bwMode="auto">
          <a:xfrm>
            <a:off x="0" y="9555163"/>
            <a:ext cx="3368675" cy="498475"/>
          </a:xfrm>
          <a:prstGeom prst="rect">
            <a:avLst/>
          </a:prstGeom>
          <a:noFill/>
          <a:ln w="9525">
            <a:noFill/>
            <a:round/>
            <a:headEnd/>
            <a:tailEnd/>
          </a:ln>
        </p:spPr>
        <p:txBody>
          <a:bodyPr wrap="none" anchor="ctr"/>
          <a:lstStyle/>
          <a:p>
            <a:endParaRPr lang="en-US"/>
          </a:p>
        </p:txBody>
      </p:sp>
      <p:sp>
        <p:nvSpPr>
          <p:cNvPr id="9228" name="Rectangle 12"/>
          <p:cNvSpPr>
            <a:spLocks noGrp="1" noChangeArrowheads="1"/>
          </p:cNvSpPr>
          <p:nvPr>
            <p:ph type="sldNum"/>
          </p:nvPr>
        </p:nvSpPr>
        <p:spPr bwMode="auto">
          <a:xfrm>
            <a:off x="4398963" y="9555163"/>
            <a:ext cx="336232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BFB2B8BD-DCB2-4FF8-BA49-067944C0562F}" type="slidenum">
              <a:rPr lang="en-US"/>
              <a:pPr>
                <a:defRPr/>
              </a:pPr>
              <a:t>‹#›</a:t>
            </a:fld>
            <a:endParaRPr lang="en-US"/>
          </a:p>
        </p:txBody>
      </p:sp>
    </p:spTree>
    <p:extLst>
      <p:ext uri="{BB962C8B-B14F-4D97-AF65-F5344CB8AC3E}">
        <p14:creationId xmlns:p14="http://schemas.microsoft.com/office/powerpoint/2010/main" val="311365585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p:spPr>
        <p:txBody>
          <a:bodyPr/>
          <a:lstStyle/>
          <a:p>
            <a:fld id="{24060F01-BC5B-4832-90A9-0F51AA30A845}" type="slidenum">
              <a:rPr lang="en-US" smtClean="0"/>
              <a:pPr/>
              <a:t>1</a:t>
            </a:fld>
            <a:endParaRPr lang="en-US" smtClean="0"/>
          </a:p>
        </p:txBody>
      </p:sp>
      <p:sp>
        <p:nvSpPr>
          <p:cNvPr id="3481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421450A-4493-40FA-9D61-C8E1BEE77AA3}"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400">
              <a:solidFill>
                <a:srgbClr val="000000"/>
              </a:solidFill>
              <a:latin typeface="Times New Roman" pitchFamily="16" charset="0"/>
              <a:ea typeface="DejaVu Sans" charset="0"/>
              <a:cs typeface="DejaVu Sans" charset="0"/>
            </a:endParaRPr>
          </a:p>
        </p:txBody>
      </p:sp>
      <p:sp>
        <p:nvSpPr>
          <p:cNvPr id="34820"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4821"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2"/>
          <p:cNvSpPr>
            <a:spLocks noGrp="1" noChangeArrowheads="1"/>
          </p:cNvSpPr>
          <p:nvPr>
            <p:ph type="sldNum" sz="quarter"/>
          </p:nvPr>
        </p:nvSpPr>
        <p:spPr>
          <a:noFill/>
        </p:spPr>
        <p:txBody>
          <a:bodyPr/>
          <a:lstStyle/>
          <a:p>
            <a:fld id="{966062E1-E0C7-46EF-9189-7CB08AD6D6CE}" type="slidenum">
              <a:rPr lang="en-US" smtClean="0"/>
              <a:pPr/>
              <a:t>10</a:t>
            </a:fld>
            <a:endParaRPr lang="en-US" smtClean="0"/>
          </a:p>
        </p:txBody>
      </p:sp>
      <p:sp>
        <p:nvSpPr>
          <p:cNvPr id="4403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8DF9F89-F6DF-4026-BEC6-46BAC557D9A6}"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z="1400">
              <a:solidFill>
                <a:srgbClr val="000000"/>
              </a:solidFill>
              <a:latin typeface="Times New Roman" pitchFamily="16" charset="0"/>
              <a:ea typeface="DejaVu Sans" charset="0"/>
              <a:cs typeface="DejaVu Sans" charset="0"/>
            </a:endParaRPr>
          </a:p>
        </p:txBody>
      </p:sp>
      <p:sp>
        <p:nvSpPr>
          <p:cNvPr id="4403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4037"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2"/>
          <p:cNvSpPr>
            <a:spLocks noGrp="1" noChangeArrowheads="1"/>
          </p:cNvSpPr>
          <p:nvPr>
            <p:ph type="sldNum" sz="quarter"/>
          </p:nvPr>
        </p:nvSpPr>
        <p:spPr>
          <a:noFill/>
        </p:spPr>
        <p:txBody>
          <a:bodyPr/>
          <a:lstStyle/>
          <a:p>
            <a:fld id="{60C8876C-5B04-4462-B2BB-39A69FDE023B}" type="slidenum">
              <a:rPr lang="en-US" smtClean="0"/>
              <a:pPr/>
              <a:t>11</a:t>
            </a:fld>
            <a:endParaRPr lang="en-US" smtClean="0"/>
          </a:p>
        </p:txBody>
      </p:sp>
      <p:sp>
        <p:nvSpPr>
          <p:cNvPr id="4505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6CC2FE2-F9EE-4865-ABCB-E9056374FD99}"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400">
              <a:solidFill>
                <a:srgbClr val="000000"/>
              </a:solidFill>
              <a:latin typeface="Times New Roman" pitchFamily="16" charset="0"/>
              <a:ea typeface="DejaVu Sans" charset="0"/>
              <a:cs typeface="DejaVu Sans" charset="0"/>
            </a:endParaRPr>
          </a:p>
        </p:txBody>
      </p:sp>
      <p:sp>
        <p:nvSpPr>
          <p:cNvPr id="45060"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5061"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p>
            <a:fld id="{8417DA72-F3C7-405D-AD5E-181C8235FFDB}" type="slidenum">
              <a:rPr lang="en-US" smtClean="0"/>
              <a:pPr/>
              <a:t>12</a:t>
            </a:fld>
            <a:endParaRPr lang="en-US" smtClean="0"/>
          </a:p>
        </p:txBody>
      </p:sp>
      <p:sp>
        <p:nvSpPr>
          <p:cNvPr id="4608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22218AA-C82A-4E07-ABFE-D8356E5B03BC}"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400">
              <a:solidFill>
                <a:srgbClr val="000000"/>
              </a:solidFill>
              <a:latin typeface="Times New Roman" pitchFamily="16" charset="0"/>
              <a:ea typeface="DejaVu Sans" charset="0"/>
              <a:cs typeface="DejaVu Sans" charset="0"/>
            </a:endParaRPr>
          </a:p>
        </p:txBody>
      </p:sp>
      <p:sp>
        <p:nvSpPr>
          <p:cNvPr id="4608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6085"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2"/>
          <p:cNvSpPr>
            <a:spLocks noGrp="1" noChangeArrowheads="1"/>
          </p:cNvSpPr>
          <p:nvPr>
            <p:ph type="sldNum" sz="quarter"/>
          </p:nvPr>
        </p:nvSpPr>
        <p:spPr>
          <a:noFill/>
        </p:spPr>
        <p:txBody>
          <a:bodyPr/>
          <a:lstStyle/>
          <a:p>
            <a:fld id="{2D543FEC-70E5-49C7-BCB8-C762FB1A8BE8}" type="slidenum">
              <a:rPr lang="en-US" smtClean="0"/>
              <a:pPr/>
              <a:t>13</a:t>
            </a:fld>
            <a:endParaRPr lang="en-US" smtClean="0"/>
          </a:p>
        </p:txBody>
      </p:sp>
      <p:sp>
        <p:nvSpPr>
          <p:cNvPr id="4710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0B270A29-47E9-4497-A692-B0826B8C327A}"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400">
              <a:solidFill>
                <a:srgbClr val="000000"/>
              </a:solidFill>
              <a:latin typeface="Times New Roman" pitchFamily="16" charset="0"/>
              <a:ea typeface="DejaVu Sans" charset="0"/>
              <a:cs typeface="DejaVu Sans" charset="0"/>
            </a:endParaRPr>
          </a:p>
        </p:txBody>
      </p:sp>
      <p:sp>
        <p:nvSpPr>
          <p:cNvPr id="4710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7109"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C43AA0B1-6922-4621-A559-E2E492AAF089}" type="slidenum">
              <a:rPr lang="en-US" smtClean="0"/>
              <a:pPr/>
              <a:t>14</a:t>
            </a:fld>
            <a:endParaRPr lang="en-US" smtClean="0"/>
          </a:p>
        </p:txBody>
      </p:sp>
      <p:sp>
        <p:nvSpPr>
          <p:cNvPr id="4813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9D01647-9FF4-43D3-A861-228F084833D7}"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400">
              <a:solidFill>
                <a:srgbClr val="000000"/>
              </a:solidFill>
              <a:latin typeface="Times New Roman" pitchFamily="16" charset="0"/>
              <a:ea typeface="DejaVu Sans" charset="0"/>
              <a:cs typeface="DejaVu Sans" charset="0"/>
            </a:endParaRPr>
          </a:p>
        </p:txBody>
      </p:sp>
      <p:sp>
        <p:nvSpPr>
          <p:cNvPr id="4813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8133"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2"/>
          <p:cNvSpPr>
            <a:spLocks noGrp="1" noChangeArrowheads="1"/>
          </p:cNvSpPr>
          <p:nvPr>
            <p:ph type="sldNum" sz="quarter"/>
          </p:nvPr>
        </p:nvSpPr>
        <p:spPr>
          <a:noFill/>
        </p:spPr>
        <p:txBody>
          <a:bodyPr/>
          <a:lstStyle/>
          <a:p>
            <a:fld id="{E7A11E25-E437-455C-A7F8-E6BF935D70AE}" type="slidenum">
              <a:rPr lang="en-US" smtClean="0"/>
              <a:pPr/>
              <a:t>15</a:t>
            </a:fld>
            <a:endParaRPr lang="en-US" smtClean="0"/>
          </a:p>
        </p:txBody>
      </p:sp>
      <p:sp>
        <p:nvSpPr>
          <p:cNvPr id="4915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59C4482-EB07-46BF-B3E7-2C9F0696964D}"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400">
              <a:solidFill>
                <a:srgbClr val="000000"/>
              </a:solidFill>
              <a:latin typeface="Times New Roman" pitchFamily="16" charset="0"/>
              <a:ea typeface="DejaVu Sans" charset="0"/>
              <a:cs typeface="DejaVu Sans" charset="0"/>
            </a:endParaRPr>
          </a:p>
        </p:txBody>
      </p:sp>
      <p:sp>
        <p:nvSpPr>
          <p:cNvPr id="4915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9157"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2"/>
          <p:cNvSpPr>
            <a:spLocks noGrp="1" noChangeArrowheads="1"/>
          </p:cNvSpPr>
          <p:nvPr>
            <p:ph type="sldNum" sz="quarter"/>
          </p:nvPr>
        </p:nvSpPr>
        <p:spPr>
          <a:noFill/>
        </p:spPr>
        <p:txBody>
          <a:bodyPr/>
          <a:lstStyle/>
          <a:p>
            <a:fld id="{22863D3A-0EC9-4508-B60C-8A866C4EE294}" type="slidenum">
              <a:rPr lang="en-US" smtClean="0"/>
              <a:pPr/>
              <a:t>16</a:t>
            </a:fld>
            <a:endParaRPr lang="en-US" smtClean="0"/>
          </a:p>
        </p:txBody>
      </p:sp>
      <p:sp>
        <p:nvSpPr>
          <p:cNvPr id="50179" name="Rectangle 1"/>
          <p:cNvSpPr>
            <a:spLocks noGrp="1" noRot="1" noChangeAspect="1" noChangeArrowheads="1" noTextEdit="1"/>
          </p:cNvSpPr>
          <p:nvPr>
            <p:ph type="sldImg"/>
          </p:nvPr>
        </p:nvSpPr>
        <p:spPr>
          <a:xfrm>
            <a:off x="1373188" y="763588"/>
            <a:ext cx="5019675" cy="3765550"/>
          </a:xfrm>
          <a:solidFill>
            <a:srgbClr val="FFFFFF"/>
          </a:solidFill>
          <a:ln>
            <a:solidFill>
              <a:srgbClr val="000000"/>
            </a:solidFill>
            <a:miter lim="800000"/>
          </a:ln>
        </p:spPr>
      </p:sp>
      <p:sp>
        <p:nvSpPr>
          <p:cNvPr id="50180" name="Rectangle 2"/>
          <p:cNvSpPr>
            <a:spLocks noGrp="1" noChangeArrowheads="1"/>
          </p:cNvSpPr>
          <p:nvPr>
            <p:ph type="body" idx="1"/>
          </p:nvPr>
        </p:nvSpPr>
        <p:spPr>
          <a:xfrm>
            <a:off x="777875" y="4776788"/>
            <a:ext cx="6211888" cy="4519612"/>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2"/>
          <p:cNvSpPr>
            <a:spLocks noGrp="1" noChangeArrowheads="1"/>
          </p:cNvSpPr>
          <p:nvPr>
            <p:ph type="sldNum" sz="quarter"/>
          </p:nvPr>
        </p:nvSpPr>
        <p:spPr>
          <a:noFill/>
        </p:spPr>
        <p:txBody>
          <a:bodyPr/>
          <a:lstStyle/>
          <a:p>
            <a:fld id="{7CACB7F9-3D0E-4974-BF43-C8E6CFF0B314}" type="slidenum">
              <a:rPr lang="en-US" smtClean="0"/>
              <a:pPr/>
              <a:t>17</a:t>
            </a:fld>
            <a:endParaRPr lang="en-US" smtClean="0"/>
          </a:p>
        </p:txBody>
      </p:sp>
      <p:sp>
        <p:nvSpPr>
          <p:cNvPr id="5120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24BC513-1D57-4043-843E-23E2A4ED8FBE}"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17</a:t>
            </a:fld>
            <a:endParaRPr lang="en-US" sz="1400">
              <a:solidFill>
                <a:srgbClr val="000000"/>
              </a:solidFill>
              <a:latin typeface="Times New Roman" pitchFamily="16" charset="0"/>
              <a:ea typeface="DejaVu Sans" charset="0"/>
              <a:cs typeface="DejaVu Sans" charset="0"/>
            </a:endParaRPr>
          </a:p>
        </p:txBody>
      </p:sp>
      <p:sp>
        <p:nvSpPr>
          <p:cNvPr id="5120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1205"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2"/>
          <p:cNvSpPr>
            <a:spLocks noGrp="1" noChangeArrowheads="1"/>
          </p:cNvSpPr>
          <p:nvPr>
            <p:ph type="sldNum" sz="quarter"/>
          </p:nvPr>
        </p:nvSpPr>
        <p:spPr>
          <a:noFill/>
        </p:spPr>
        <p:txBody>
          <a:bodyPr/>
          <a:lstStyle/>
          <a:p>
            <a:fld id="{2552187F-3C7D-4911-8C12-BC41CA3FF9EB}" type="slidenum">
              <a:rPr lang="en-US" smtClean="0"/>
              <a:pPr/>
              <a:t>18</a:t>
            </a:fld>
            <a:endParaRPr lang="en-US" smtClean="0"/>
          </a:p>
        </p:txBody>
      </p:sp>
      <p:sp>
        <p:nvSpPr>
          <p:cNvPr id="5222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56063FE-4723-474C-AF92-4EEA0B5A8B2E}"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18</a:t>
            </a:fld>
            <a:endParaRPr lang="en-US" sz="1400">
              <a:solidFill>
                <a:srgbClr val="000000"/>
              </a:solidFill>
              <a:latin typeface="Times New Roman" pitchFamily="16" charset="0"/>
              <a:ea typeface="DejaVu Sans" charset="0"/>
              <a:cs typeface="DejaVu Sans" charset="0"/>
            </a:endParaRPr>
          </a:p>
        </p:txBody>
      </p:sp>
      <p:sp>
        <p:nvSpPr>
          <p:cNvPr id="5222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2229"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2"/>
          <p:cNvSpPr>
            <a:spLocks noGrp="1" noChangeArrowheads="1"/>
          </p:cNvSpPr>
          <p:nvPr>
            <p:ph type="sldNum" sz="quarter"/>
          </p:nvPr>
        </p:nvSpPr>
        <p:spPr>
          <a:noFill/>
        </p:spPr>
        <p:txBody>
          <a:bodyPr/>
          <a:lstStyle/>
          <a:p>
            <a:fld id="{8BD4E161-B843-4962-8236-FE506D81D46A}" type="slidenum">
              <a:rPr lang="en-US" smtClean="0"/>
              <a:pPr/>
              <a:t>19</a:t>
            </a:fld>
            <a:endParaRPr lang="en-US" smtClean="0"/>
          </a:p>
        </p:txBody>
      </p:sp>
      <p:sp>
        <p:nvSpPr>
          <p:cNvPr id="5325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6EF120E-4B17-4B8C-8E0D-FF15EAA3B921}"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19</a:t>
            </a:fld>
            <a:endParaRPr lang="en-US" sz="1400">
              <a:solidFill>
                <a:srgbClr val="000000"/>
              </a:solidFill>
              <a:latin typeface="Times New Roman" pitchFamily="16" charset="0"/>
              <a:ea typeface="DejaVu Sans" charset="0"/>
              <a:cs typeface="DejaVu Sans" charset="0"/>
            </a:endParaRPr>
          </a:p>
        </p:txBody>
      </p:sp>
      <p:sp>
        <p:nvSpPr>
          <p:cNvPr id="5325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3253"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2"/>
          <p:cNvSpPr>
            <a:spLocks noGrp="1" noChangeArrowheads="1"/>
          </p:cNvSpPr>
          <p:nvPr>
            <p:ph type="sldNum" sz="quarter"/>
          </p:nvPr>
        </p:nvSpPr>
        <p:spPr>
          <a:noFill/>
        </p:spPr>
        <p:txBody>
          <a:bodyPr/>
          <a:lstStyle/>
          <a:p>
            <a:fld id="{F29FA436-3770-4D27-B28E-7701DF6B6E22}" type="slidenum">
              <a:rPr lang="en-US" smtClean="0"/>
              <a:pPr/>
              <a:t>2</a:t>
            </a:fld>
            <a:endParaRPr lang="en-US" smtClean="0"/>
          </a:p>
        </p:txBody>
      </p:sp>
      <p:sp>
        <p:nvSpPr>
          <p:cNvPr id="3584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2E4656B-6B13-46D4-9161-0FFF81F249E3}"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400">
              <a:solidFill>
                <a:srgbClr val="000000"/>
              </a:solidFill>
              <a:latin typeface="Times New Roman" pitchFamily="16" charset="0"/>
              <a:ea typeface="DejaVu Sans" charset="0"/>
              <a:cs typeface="DejaVu Sans" charset="0"/>
            </a:endParaRPr>
          </a:p>
        </p:txBody>
      </p:sp>
      <p:sp>
        <p:nvSpPr>
          <p:cNvPr id="3584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5845"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2"/>
          <p:cNvSpPr>
            <a:spLocks noGrp="1" noChangeArrowheads="1"/>
          </p:cNvSpPr>
          <p:nvPr>
            <p:ph type="sldNum" sz="quarter"/>
          </p:nvPr>
        </p:nvSpPr>
        <p:spPr>
          <a:noFill/>
        </p:spPr>
        <p:txBody>
          <a:bodyPr/>
          <a:lstStyle/>
          <a:p>
            <a:fld id="{EF3F662B-E987-466D-8E63-C1E9EDB4E55C}" type="slidenum">
              <a:rPr lang="en-US" smtClean="0"/>
              <a:pPr/>
              <a:t>20</a:t>
            </a:fld>
            <a:endParaRPr lang="en-US" smtClean="0"/>
          </a:p>
        </p:txBody>
      </p:sp>
      <p:sp>
        <p:nvSpPr>
          <p:cNvPr id="5427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B621532-2E57-4DD9-BF8C-87F7F32BE820}"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20</a:t>
            </a:fld>
            <a:endParaRPr lang="en-US" sz="1400">
              <a:solidFill>
                <a:srgbClr val="000000"/>
              </a:solidFill>
              <a:latin typeface="Times New Roman" pitchFamily="16" charset="0"/>
              <a:ea typeface="DejaVu Sans" charset="0"/>
              <a:cs typeface="DejaVu Sans" charset="0"/>
            </a:endParaRPr>
          </a:p>
        </p:txBody>
      </p:sp>
      <p:sp>
        <p:nvSpPr>
          <p:cNvPr id="5427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4277"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2"/>
          <p:cNvSpPr>
            <a:spLocks noGrp="1" noChangeArrowheads="1"/>
          </p:cNvSpPr>
          <p:nvPr>
            <p:ph type="sldNum" sz="quarter"/>
          </p:nvPr>
        </p:nvSpPr>
        <p:spPr>
          <a:noFill/>
        </p:spPr>
        <p:txBody>
          <a:bodyPr/>
          <a:lstStyle/>
          <a:p>
            <a:fld id="{5DFB12D5-0B56-45A4-B379-A0AAEEE1F251}" type="slidenum">
              <a:rPr lang="en-US" smtClean="0"/>
              <a:pPr/>
              <a:t>21</a:t>
            </a:fld>
            <a:endParaRPr lang="en-US" smtClean="0"/>
          </a:p>
        </p:txBody>
      </p:sp>
      <p:sp>
        <p:nvSpPr>
          <p:cNvPr id="5529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A0DD3FB-49D5-47C4-AA47-3803E8885989}"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400">
              <a:solidFill>
                <a:srgbClr val="000000"/>
              </a:solidFill>
              <a:latin typeface="Times New Roman" pitchFamily="16" charset="0"/>
              <a:ea typeface="DejaVu Sans" charset="0"/>
              <a:cs typeface="DejaVu Sans" charset="0"/>
            </a:endParaRPr>
          </a:p>
        </p:txBody>
      </p:sp>
      <p:sp>
        <p:nvSpPr>
          <p:cNvPr id="55300"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5301"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p:spPr>
        <p:txBody>
          <a:bodyPr/>
          <a:lstStyle/>
          <a:p>
            <a:fld id="{CF202F68-B863-4981-933F-227524303791}" type="slidenum">
              <a:rPr lang="en-US" smtClean="0"/>
              <a:pPr/>
              <a:t>22</a:t>
            </a:fld>
            <a:endParaRPr lang="en-US" smtClean="0"/>
          </a:p>
        </p:txBody>
      </p:sp>
      <p:sp>
        <p:nvSpPr>
          <p:cNvPr id="5632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3E598A2-6944-4277-8351-F672057568AB}"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400">
              <a:solidFill>
                <a:srgbClr val="000000"/>
              </a:solidFill>
              <a:latin typeface="Times New Roman" pitchFamily="16" charset="0"/>
              <a:ea typeface="DejaVu Sans" charset="0"/>
              <a:cs typeface="DejaVu Sans" charset="0"/>
            </a:endParaRPr>
          </a:p>
        </p:txBody>
      </p:sp>
      <p:sp>
        <p:nvSpPr>
          <p:cNvPr id="5632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6325"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2"/>
          <p:cNvSpPr>
            <a:spLocks noGrp="1" noChangeArrowheads="1"/>
          </p:cNvSpPr>
          <p:nvPr>
            <p:ph type="sldNum" sz="quarter"/>
          </p:nvPr>
        </p:nvSpPr>
        <p:spPr>
          <a:noFill/>
        </p:spPr>
        <p:txBody>
          <a:bodyPr/>
          <a:lstStyle/>
          <a:p>
            <a:fld id="{28F071C3-571C-4CEB-AC11-252C6968B2F5}" type="slidenum">
              <a:rPr lang="en-US" smtClean="0"/>
              <a:pPr/>
              <a:t>23</a:t>
            </a:fld>
            <a:endParaRPr lang="en-US" smtClean="0"/>
          </a:p>
        </p:txBody>
      </p:sp>
      <p:sp>
        <p:nvSpPr>
          <p:cNvPr id="5734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7308CA28-55F0-4BCE-947E-DADD4BAA7CBC}"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400">
              <a:solidFill>
                <a:srgbClr val="000000"/>
              </a:solidFill>
              <a:latin typeface="Times New Roman" pitchFamily="16" charset="0"/>
              <a:ea typeface="DejaVu Sans" charset="0"/>
              <a:cs typeface="DejaVu Sans" charset="0"/>
            </a:endParaRPr>
          </a:p>
        </p:txBody>
      </p:sp>
      <p:sp>
        <p:nvSpPr>
          <p:cNvPr id="5734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7349"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p:spPr>
        <p:txBody>
          <a:bodyPr/>
          <a:lstStyle/>
          <a:p>
            <a:fld id="{645B1AFA-5D1F-4192-A9FE-EB0D72676B63}" type="slidenum">
              <a:rPr lang="en-US" smtClean="0"/>
              <a:pPr/>
              <a:t>24</a:t>
            </a:fld>
            <a:endParaRPr lang="en-US" smtClean="0"/>
          </a:p>
        </p:txBody>
      </p:sp>
      <p:sp>
        <p:nvSpPr>
          <p:cNvPr id="5837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2B093E2-E46C-4B79-81FC-DCCB64ED928F}"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400">
              <a:solidFill>
                <a:srgbClr val="000000"/>
              </a:solidFill>
              <a:latin typeface="Times New Roman" pitchFamily="16" charset="0"/>
              <a:ea typeface="DejaVu Sans" charset="0"/>
              <a:cs typeface="DejaVu Sans" charset="0"/>
            </a:endParaRPr>
          </a:p>
        </p:txBody>
      </p:sp>
      <p:sp>
        <p:nvSpPr>
          <p:cNvPr id="5837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8373"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2"/>
          <p:cNvSpPr>
            <a:spLocks noGrp="1" noChangeArrowheads="1"/>
          </p:cNvSpPr>
          <p:nvPr>
            <p:ph type="sldNum" sz="quarter"/>
          </p:nvPr>
        </p:nvSpPr>
        <p:spPr>
          <a:noFill/>
        </p:spPr>
        <p:txBody>
          <a:bodyPr/>
          <a:lstStyle/>
          <a:p>
            <a:fld id="{83B4B851-8CCB-4BBC-A609-65BF97F08923}" type="slidenum">
              <a:rPr lang="en-US" smtClean="0"/>
              <a:pPr/>
              <a:t>3</a:t>
            </a:fld>
            <a:endParaRPr lang="en-US" smtClean="0"/>
          </a:p>
        </p:txBody>
      </p:sp>
      <p:sp>
        <p:nvSpPr>
          <p:cNvPr id="3686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AB51707-C54C-4C9B-BA23-5028446E1E8E}"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a:t>
            </a:fld>
            <a:endParaRPr lang="en-US" sz="1400">
              <a:solidFill>
                <a:srgbClr val="000000"/>
              </a:solidFill>
              <a:latin typeface="Times New Roman" pitchFamily="16" charset="0"/>
              <a:ea typeface="DejaVu Sans" charset="0"/>
              <a:cs typeface="DejaVu Sans" charset="0"/>
            </a:endParaRPr>
          </a:p>
        </p:txBody>
      </p:sp>
      <p:sp>
        <p:nvSpPr>
          <p:cNvPr id="3686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6869"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2"/>
          <p:cNvSpPr>
            <a:spLocks noGrp="1" noChangeArrowheads="1"/>
          </p:cNvSpPr>
          <p:nvPr>
            <p:ph type="sldNum" sz="quarter"/>
          </p:nvPr>
        </p:nvSpPr>
        <p:spPr>
          <a:noFill/>
        </p:spPr>
        <p:txBody>
          <a:bodyPr/>
          <a:lstStyle/>
          <a:p>
            <a:fld id="{93EBE636-AD67-48A3-A014-727BD6251B58}" type="slidenum">
              <a:rPr lang="en-US" smtClean="0"/>
              <a:pPr/>
              <a:t>4</a:t>
            </a:fld>
            <a:endParaRPr lang="en-US" smtClean="0"/>
          </a:p>
        </p:txBody>
      </p:sp>
      <p:sp>
        <p:nvSpPr>
          <p:cNvPr id="3789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81BB67-3801-4C1F-A983-D1F491C963BB}"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sz="1400">
              <a:solidFill>
                <a:srgbClr val="000000"/>
              </a:solidFill>
              <a:latin typeface="Times New Roman" pitchFamily="16" charset="0"/>
              <a:ea typeface="DejaVu Sans" charset="0"/>
              <a:cs typeface="DejaVu Sans" charset="0"/>
            </a:endParaRPr>
          </a:p>
        </p:txBody>
      </p:sp>
      <p:sp>
        <p:nvSpPr>
          <p:cNvPr id="3789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7893"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2"/>
          <p:cNvSpPr>
            <a:spLocks noGrp="1" noChangeArrowheads="1"/>
          </p:cNvSpPr>
          <p:nvPr>
            <p:ph type="sldNum" sz="quarter"/>
          </p:nvPr>
        </p:nvSpPr>
        <p:spPr>
          <a:noFill/>
        </p:spPr>
        <p:txBody>
          <a:bodyPr/>
          <a:lstStyle/>
          <a:p>
            <a:fld id="{35F07945-1A86-4173-8066-3006551D31E8}" type="slidenum">
              <a:rPr lang="en-US" smtClean="0"/>
              <a:pPr/>
              <a:t>5</a:t>
            </a:fld>
            <a:endParaRPr lang="en-US" smtClean="0"/>
          </a:p>
        </p:txBody>
      </p:sp>
      <p:sp>
        <p:nvSpPr>
          <p:cNvPr id="3891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B0525E1-838B-48B3-89DC-FCCF61D13866}"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5</a:t>
            </a:fld>
            <a:endParaRPr lang="en-US" sz="1400">
              <a:solidFill>
                <a:srgbClr val="000000"/>
              </a:solidFill>
              <a:latin typeface="Times New Roman" pitchFamily="16" charset="0"/>
              <a:ea typeface="DejaVu Sans" charset="0"/>
              <a:cs typeface="DejaVu Sans" charset="0"/>
            </a:endParaRPr>
          </a:p>
        </p:txBody>
      </p:sp>
      <p:sp>
        <p:nvSpPr>
          <p:cNvPr id="3891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8917"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2"/>
          <p:cNvSpPr>
            <a:spLocks noGrp="1" noChangeArrowheads="1"/>
          </p:cNvSpPr>
          <p:nvPr>
            <p:ph type="sldNum" sz="quarter"/>
          </p:nvPr>
        </p:nvSpPr>
        <p:spPr>
          <a:noFill/>
        </p:spPr>
        <p:txBody>
          <a:bodyPr/>
          <a:lstStyle/>
          <a:p>
            <a:fld id="{0ADE90A6-F64D-46BE-8389-E1030E6A4BDB}" type="slidenum">
              <a:rPr lang="en-US" smtClean="0"/>
              <a:pPr/>
              <a:t>6</a:t>
            </a:fld>
            <a:endParaRPr lang="en-US" smtClean="0"/>
          </a:p>
        </p:txBody>
      </p:sp>
      <p:sp>
        <p:nvSpPr>
          <p:cNvPr id="3993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22D3685-B335-43A6-8231-AAA78926B9EA}"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a:t>
            </a:fld>
            <a:endParaRPr lang="en-US" sz="1400">
              <a:solidFill>
                <a:srgbClr val="000000"/>
              </a:solidFill>
              <a:latin typeface="Times New Roman" pitchFamily="16" charset="0"/>
              <a:ea typeface="DejaVu Sans" charset="0"/>
              <a:cs typeface="DejaVu Sans" charset="0"/>
            </a:endParaRPr>
          </a:p>
        </p:txBody>
      </p:sp>
      <p:sp>
        <p:nvSpPr>
          <p:cNvPr id="39940"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39941"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2"/>
          <p:cNvSpPr>
            <a:spLocks noGrp="1" noChangeArrowheads="1"/>
          </p:cNvSpPr>
          <p:nvPr>
            <p:ph type="sldNum" sz="quarter"/>
          </p:nvPr>
        </p:nvSpPr>
        <p:spPr>
          <a:noFill/>
        </p:spPr>
        <p:txBody>
          <a:bodyPr/>
          <a:lstStyle/>
          <a:p>
            <a:fld id="{14847704-1047-4108-8FC1-3BBFE3B2847C}" type="slidenum">
              <a:rPr lang="en-US" smtClean="0"/>
              <a:pPr/>
              <a:t>7</a:t>
            </a:fld>
            <a:endParaRPr lang="en-US" smtClean="0"/>
          </a:p>
        </p:txBody>
      </p:sp>
      <p:sp>
        <p:nvSpPr>
          <p:cNvPr id="4096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8C264CE-BEC2-4532-8AF1-8B079BF4E68C}"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7</a:t>
            </a:fld>
            <a:endParaRPr lang="en-US" sz="1400">
              <a:solidFill>
                <a:srgbClr val="000000"/>
              </a:solidFill>
              <a:latin typeface="Times New Roman" pitchFamily="16" charset="0"/>
              <a:ea typeface="DejaVu Sans" charset="0"/>
              <a:cs typeface="DejaVu Sans" charset="0"/>
            </a:endParaRPr>
          </a:p>
        </p:txBody>
      </p:sp>
      <p:sp>
        <p:nvSpPr>
          <p:cNvPr id="4096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0965"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2"/>
          <p:cNvSpPr>
            <a:spLocks noGrp="1" noChangeArrowheads="1"/>
          </p:cNvSpPr>
          <p:nvPr>
            <p:ph type="sldNum" sz="quarter"/>
          </p:nvPr>
        </p:nvSpPr>
        <p:spPr>
          <a:noFill/>
        </p:spPr>
        <p:txBody>
          <a:bodyPr/>
          <a:lstStyle/>
          <a:p>
            <a:fld id="{830592F6-F24A-4D84-BACA-D7AF85215D6A}" type="slidenum">
              <a:rPr lang="en-US" smtClean="0"/>
              <a:pPr/>
              <a:t>8</a:t>
            </a:fld>
            <a:endParaRPr lang="en-US" smtClean="0"/>
          </a:p>
        </p:txBody>
      </p:sp>
      <p:sp>
        <p:nvSpPr>
          <p:cNvPr id="4198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AE07F93-5F3C-4967-B80A-152684C1CEC6}"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8</a:t>
            </a:fld>
            <a:endParaRPr lang="en-US" sz="1400">
              <a:solidFill>
                <a:srgbClr val="000000"/>
              </a:solidFill>
              <a:latin typeface="Times New Roman" pitchFamily="16" charset="0"/>
              <a:ea typeface="DejaVu Sans" charset="0"/>
              <a:cs typeface="DejaVu Sans" charset="0"/>
            </a:endParaRPr>
          </a:p>
        </p:txBody>
      </p:sp>
      <p:sp>
        <p:nvSpPr>
          <p:cNvPr id="4198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1989"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2"/>
          <p:cNvSpPr>
            <a:spLocks noGrp="1" noChangeArrowheads="1"/>
          </p:cNvSpPr>
          <p:nvPr>
            <p:ph type="sldNum" sz="quarter"/>
          </p:nvPr>
        </p:nvSpPr>
        <p:spPr>
          <a:noFill/>
        </p:spPr>
        <p:txBody>
          <a:bodyPr/>
          <a:lstStyle/>
          <a:p>
            <a:fld id="{F48D457B-EE6C-49F9-9C76-B526F3966FA9}" type="slidenum">
              <a:rPr lang="en-US" smtClean="0"/>
              <a:pPr/>
              <a:t>9</a:t>
            </a:fld>
            <a:endParaRPr lang="en-US" smtClean="0"/>
          </a:p>
        </p:txBody>
      </p:sp>
      <p:sp>
        <p:nvSpPr>
          <p:cNvPr id="4301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FF7F9C39-FF2F-45E7-B94A-0E99CEA577C9}"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9</a:t>
            </a:fld>
            <a:endParaRPr lang="en-US" sz="1400">
              <a:solidFill>
                <a:srgbClr val="000000"/>
              </a:solidFill>
              <a:latin typeface="Times New Roman" pitchFamily="16" charset="0"/>
              <a:ea typeface="DejaVu Sans" charset="0"/>
              <a:cs typeface="DejaVu Sans" charset="0"/>
            </a:endParaRPr>
          </a:p>
        </p:txBody>
      </p:sp>
      <p:sp>
        <p:nvSpPr>
          <p:cNvPr id="4301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3013" name="Rectangle 3"/>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E56B9794-AEF7-46D6-8D29-B2781125C66E}"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38536FCE-B47F-49AD-B623-0AE338C52CC7}"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0AB67C8-9034-4875-AB9B-88E146DA4B29}"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257643DB-3847-441F-A0DF-4113D1FBDA55}"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09A86399-7589-4198-B6DD-EE1925AD6C97}"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AFAF5977-1A85-4E8B-88FD-9B93ACD7BB1F}"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1CA3F824-E5E5-4DC9-8E7C-6E7DCDB1E812}"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D5C75641-FDE7-4B68-9800-EB8CFEA4110E}"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ADD12B12-CF77-4C6D-9F2D-AD415D3BA46E}"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AB720C3D-B7F1-4740-A87E-5D8840F4EAA7}"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62E3BD4F-C650-4EC0-AF36-08A32C87155E}"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96FF4048-AB63-4A15-92EC-A3884CF32090}"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938159F9-0907-4AF5-AEBD-5370EAB515CC}"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520CC8F2-430B-4A13-A296-23A9E7F04FF9}"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F366EA1-9D11-4D02-A919-03D519EF557E}"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A781402D-9C35-43FA-B7A6-FCA5135B1B46}"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0588FBE-3347-40D1-8D77-60CB168FE676}"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D5358966-892D-4FFA-9DDE-F5EA99538154}"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9F72F26A-15D9-43D2-829B-01FF3D9B6ECB}"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84AA8C3-AE06-422C-B86C-60451068613A}"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EE5ADAF2-DC7A-4DEF-8C09-6F333438B42B}"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EB03A0B3-B164-4083-82B1-831D9B0F51AA}"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8EF7741A-682D-4DFD-A0D6-6DBA55D9758A}"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66F888D3-420D-43F9-82AA-BEBD01B9C4C9}"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D7A626F5-6A39-4766-B343-EC641CAFED41}"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7EF53169-B3E9-4A7B-A562-611F6E496750}"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3454FA05-B435-4F9C-BD97-C16AF2AC0764}"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67D6325-5C0A-4AB6-911E-79E2EA28D677}"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2E9AAC3B-105D-4DB1-A9A4-C3BCDBE30B2E}"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14A17359-DA3F-4018-9F3C-EE4A31B6DB75}"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8359CA89-2DAC-4680-A359-2D8AE20D1454}"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D026C4C-EAAA-46B0-BCAD-5D1FA1F4331F}"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20AA2D64-CFB1-439E-A8B3-3A13791ABA9D}"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F983F893-D60C-4DAF-BB61-76EECFCC8FF2}" type="slidenum">
              <a:rPr lang="en-US"/>
              <a:pPr>
                <a:defRPr/>
              </a:pPr>
              <a:t>‹#›</a:t>
            </a:fld>
            <a:endParaRPr lang="en-US"/>
          </a:p>
        </p:txBody>
      </p:sp>
      <p:sp>
        <p:nvSpPr>
          <p:cNvPr id="6"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EADF2BE7-6852-42D8-B4E2-726199562FED}"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612E3E5F-1E05-4A4C-A256-FBB9A8F5048A}"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C9F640E8-9300-461C-89E2-98C2E08B3276}"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C2E19BC7-2CD8-468B-A44C-8D80A3C56A45}" type="slidenum">
              <a:rPr lang="en-US"/>
              <a:pPr>
                <a:defRPr/>
              </a:pPr>
              <a:t>‹#›</a:t>
            </a:fld>
            <a:endParaRPr lang="en-US"/>
          </a:p>
        </p:txBody>
      </p:sp>
      <p:sp>
        <p:nvSpPr>
          <p:cNvPr id="8" name="Footer Placeholder 9"/>
          <p:cNvSpPr>
            <a:spLocks noGrp="1"/>
          </p:cNvSpPr>
          <p:nvPr>
            <p:ph type="ftr" sz="quarter" idx="11"/>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9A4567FA-415D-48D9-8EC2-9C70C5C4F203}" type="slidenum">
              <a:rPr lang="en-US"/>
              <a:pPr>
                <a:defRPr/>
              </a:pPr>
              <a:t>‹#›</a:t>
            </a:fld>
            <a:endParaRPr lang="en-US"/>
          </a:p>
        </p:txBody>
      </p:sp>
      <p:sp>
        <p:nvSpPr>
          <p:cNvPr id="4"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6AECE830-6DF3-4D61-B108-549C5CFF3094}" type="slidenum">
              <a:rPr lang="en-US"/>
              <a:pPr>
                <a:defRPr/>
              </a:pPr>
              <a:t>‹#›</a:t>
            </a:fld>
            <a:endParaRPr lang="en-US"/>
          </a:p>
        </p:txBody>
      </p:sp>
      <p:sp>
        <p:nvSpPr>
          <p:cNvPr id="3"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16ED6EF1-834E-4BBB-A01F-2F1CF36E6AA3}"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78A36976-1F05-484B-9A80-FA43ACC63FA6}" type="slidenum">
              <a:rPr lang="en-US"/>
              <a:pPr>
                <a:defRPr/>
              </a:pPr>
              <a:t>‹#›</a:t>
            </a:fld>
            <a:endParaRPr lang="en-US"/>
          </a:p>
        </p:txBody>
      </p:sp>
      <p:sp>
        <p:nvSpPr>
          <p:cNvPr id="5"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png"/><Relationship Id="rId5" Type="http://schemas.openxmlformats.org/officeDocument/2006/relationships/slideLayout" Target="../slideLayouts/slideLayout40.xml"/><Relationship Id="rId10"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3075"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3076"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3077"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8"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3079"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3080"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10"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4099"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4100"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4101"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102"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103"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4104"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02CD71F4-D1EE-471A-95C5-045FD1BE2714}" type="slidenum">
              <a:rPr lang="en-US"/>
              <a:pPr>
                <a:defRPr/>
              </a:pPr>
              <a:t>‹#›</a:t>
            </a:fld>
            <a:endParaRPr lang="en-US"/>
          </a:p>
        </p:txBody>
      </p:sp>
      <p:sp>
        <p:nvSpPr>
          <p:cNvPr id="10"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9" cstate="print"/>
          <a:srcRect/>
          <a:stretch>
            <a:fillRect/>
          </a:stretch>
        </p:blipFill>
        <p:spPr bwMode="auto">
          <a:xfrm>
            <a:off x="0" y="0"/>
            <a:ext cx="10080625" cy="7559675"/>
          </a:xfrm>
          <a:prstGeom prst="rect">
            <a:avLst/>
          </a:prstGeom>
          <a:noFill/>
          <a:ln w="9525">
            <a:noFill/>
            <a:round/>
            <a:headEnd/>
            <a:tailEnd/>
          </a:ln>
        </p:spPr>
      </p:pic>
      <p:sp>
        <p:nvSpPr>
          <p:cNvPr id="5123" name="Rectangle 2"/>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4" name="Rectangle 3"/>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5125" name="Text Box 4"/>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5126" name="Text Box 5"/>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6"/>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3A27E189-0881-4F27-8433-7DA399381D99}" type="slidenum">
              <a:rPr lang="en-US"/>
              <a:pPr>
                <a:defRPr/>
              </a:pPr>
              <a:t>‹#›</a:t>
            </a:fld>
            <a:endParaRPr lang="en-US"/>
          </a:p>
        </p:txBody>
      </p:sp>
      <p:sp>
        <p:nvSpPr>
          <p:cNvPr id="8"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rgbClr val="FFFFFF"/>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6147"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6148"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6149"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50"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51"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6152"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F896F0E5-EEB5-463A-83E8-9E67CBC33BAE}" type="slidenum">
              <a:rPr lang="en-US"/>
              <a:pPr>
                <a:defRPr/>
              </a:pPr>
              <a:t>‹#›</a:t>
            </a:fld>
            <a:endParaRPr lang="en-US"/>
          </a:p>
        </p:txBody>
      </p:sp>
      <p:sp>
        <p:nvSpPr>
          <p:cNvPr id="10"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7171"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7172"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7173"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4"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5"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7176"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2B655805-DF2A-45A5-8079-F7C1530ECE1F}" type="slidenum">
              <a:rPr lang="en-US"/>
              <a:pPr>
                <a:defRPr/>
              </a:pPr>
              <a:t>‹#›</a:t>
            </a:fld>
            <a:endParaRPr lang="en-US"/>
          </a:p>
        </p:txBody>
      </p:sp>
      <p:sp>
        <p:nvSpPr>
          <p:cNvPr id="10"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8195"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8196"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8197"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8"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8199"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8200"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B26F9134-046A-4EB6-9C40-1858AC273108}" type="slidenum">
              <a:rPr lang="en-US"/>
              <a:pPr>
                <a:defRPr/>
              </a:pPr>
              <a:t>‹#›</a:t>
            </a:fld>
            <a:endParaRPr lang="en-US"/>
          </a:p>
        </p:txBody>
      </p:sp>
      <p:sp>
        <p:nvSpPr>
          <p:cNvPr id="10" name="Footer Placeholder 9"/>
          <p:cNvSpPr>
            <a:spLocks noGrp="1"/>
          </p:cNvSpPr>
          <p:nvPr>
            <p:ph type="ftr" sz="quarter" idx="3"/>
          </p:nvPr>
        </p:nvSpPr>
        <p:spPr>
          <a:xfrm>
            <a:off x="2373312" y="7158037"/>
            <a:ext cx="5334000"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smtClean="0"/>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2.xml"/><Relationship Id="rId5" Type="http://schemas.openxmlformats.org/officeDocument/2006/relationships/image" Target="../media/image12.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2.xml"/><Relationship Id="rId5" Type="http://schemas.openxmlformats.org/officeDocument/2006/relationships/image" Target="../media/image21.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Freeform 1"/>
          <p:cNvSpPr>
            <a:spLocks noChangeArrowheads="1"/>
          </p:cNvSpPr>
          <p:nvPr/>
        </p:nvSpPr>
        <p:spPr bwMode="auto">
          <a:xfrm>
            <a:off x="1103313" y="1951038"/>
            <a:ext cx="7939087" cy="2682875"/>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rgbClr val="FFFFFF"/>
          </a:solidFill>
          <a:ln w="38160">
            <a:solidFill>
              <a:srgbClr val="5A9238"/>
            </a:solidFill>
            <a:round/>
            <a:headEnd/>
            <a:tailEnd/>
          </a:ln>
          <a:effectLst>
            <a:outerShdw dist="38184" dir="2700000" algn="ctr" rotWithShape="0">
              <a:srgbClr val="000000">
                <a:alpha val="40033"/>
              </a:srgbClr>
            </a:outerShdw>
          </a:effectLst>
        </p:spPr>
        <p:txBody>
          <a:bodyPr wrap="none" anchor="ctr"/>
          <a:lstStyle/>
          <a:p>
            <a:endParaRPr lang="en-US"/>
          </a:p>
        </p:txBody>
      </p:sp>
      <p:sp>
        <p:nvSpPr>
          <p:cNvPr id="9219" name="Text Box 2"/>
          <p:cNvSpPr txBox="1">
            <a:spLocks noChangeArrowheads="1"/>
          </p:cNvSpPr>
          <p:nvPr/>
        </p:nvSpPr>
        <p:spPr bwMode="auto">
          <a:xfrm>
            <a:off x="1103313" y="2179638"/>
            <a:ext cx="7939087" cy="2241550"/>
          </a:xfrm>
          <a:prstGeom prst="rect">
            <a:avLst/>
          </a:prstGeom>
          <a:noFill/>
          <a:ln w="9525">
            <a:noFill/>
            <a:round/>
            <a:headEnd/>
            <a:tailEnd/>
          </a:ln>
        </p:spPr>
        <p:txBody>
          <a:bodyPr lIns="0" tIns="3888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34566E"/>
                </a:solidFill>
                <a:ea typeface="Calibri" pitchFamily="32" charset="0"/>
                <a:cs typeface="Calibri" pitchFamily="32" charset="0"/>
              </a:rPr>
              <a:t>Force and Motion–II </a:t>
            </a:r>
          </a:p>
        </p:txBody>
      </p:sp>
      <p:sp>
        <p:nvSpPr>
          <p:cNvPr id="9220" name="Text Box 3"/>
          <p:cNvSpPr txBox="1">
            <a:spLocks noChangeArrowheads="1"/>
          </p:cNvSpPr>
          <p:nvPr/>
        </p:nvSpPr>
        <p:spPr bwMode="auto">
          <a:xfrm>
            <a:off x="1103313" y="1341438"/>
            <a:ext cx="7939087" cy="609600"/>
          </a:xfrm>
          <a:prstGeom prst="rect">
            <a:avLst/>
          </a:prstGeom>
          <a:noFill/>
          <a:ln w="9525">
            <a:noFill/>
            <a:round/>
            <a:headEnd/>
            <a:tailEnd/>
          </a:ln>
        </p:spPr>
        <p:txBody>
          <a:bodyPr lIns="0" tIns="28080" rIns="0" bIns="0" anchor="ctr"/>
          <a:lstStyle/>
          <a:p>
            <a:pPr marL="342900" indent="-333375">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3000">
                <a:solidFill>
                  <a:srgbClr val="FFFFFF"/>
                </a:solidFill>
                <a:ea typeface="Calibri" pitchFamily="32" charset="0"/>
                <a:cs typeface="Calibri" pitchFamily="32" charset="0"/>
              </a:rPr>
              <a:t>Chapter 6</a:t>
            </a:r>
          </a:p>
        </p:txBody>
      </p:sp>
      <p:pic>
        <p:nvPicPr>
          <p:cNvPr id="9221" name="Picture 4"/>
          <p:cNvPicPr>
            <a:picLocks noChangeAspect="1" noChangeArrowheads="1"/>
          </p:cNvPicPr>
          <p:nvPr/>
        </p:nvPicPr>
        <p:blipFill>
          <a:blip r:embed="rId3" cstate="print"/>
          <a:srcRect/>
          <a:stretch>
            <a:fillRect/>
          </a:stretch>
        </p:blipFill>
        <p:spPr bwMode="auto">
          <a:xfrm>
            <a:off x="5345113" y="5608638"/>
            <a:ext cx="4238625" cy="1700212"/>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dirty="0" smtClean="0"/>
              <a:t>Copyright ©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8435" name="Text Box 2"/>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Assume that </a:t>
            </a:r>
            <a:r>
              <a:rPr lang="en-US" sz="2800" i="1">
                <a:solidFill>
                  <a:srgbClr val="000000"/>
                </a:solidFill>
                <a:latin typeface="Ubuntu" charset="0"/>
                <a:ea typeface="Ubuntu" charset="0"/>
                <a:cs typeface="Ubuntu" charset="0"/>
              </a:rPr>
              <a:t>μ</a:t>
            </a:r>
            <a:r>
              <a:rPr lang="en-US" sz="2800" i="1" baseline="-33000">
                <a:solidFill>
                  <a:srgbClr val="000000"/>
                </a:solidFill>
              </a:rPr>
              <a:t>k</a:t>
            </a:r>
            <a:r>
              <a:rPr lang="en-US" sz="2800">
                <a:solidFill>
                  <a:srgbClr val="000000"/>
                </a:solidFill>
              </a:rPr>
              <a:t> does not depend on velocity</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Note that these equations are not vector equations</a:t>
            </a:r>
          </a:p>
          <a:p>
            <a:pPr marL="881063"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18436" name="Text Box 3"/>
          <p:cNvSpPr txBox="1">
            <a:spLocks noChangeArrowheads="1"/>
          </p:cNvSpPr>
          <p:nvPr/>
        </p:nvSpPr>
        <p:spPr bwMode="auto">
          <a:xfrm>
            <a:off x="581025" y="6397625"/>
            <a:ext cx="9070975" cy="541338"/>
          </a:xfrm>
          <a:prstGeom prst="rect">
            <a:avLst/>
          </a:prstGeom>
          <a:noFill/>
          <a:ln w="9525">
            <a:noFill/>
            <a:round/>
            <a:headEnd/>
            <a:tailEnd/>
          </a:ln>
        </p:spPr>
        <p:txBody>
          <a:bodyPr lIns="0" tIns="21240" rIns="0" bIns="0"/>
          <a:lstStyle/>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200">
                <a:solidFill>
                  <a:srgbClr val="000000"/>
                </a:solidFill>
              </a:rPr>
              <a:t>Answer: (a</a:t>
            </a:r>
            <a:r>
              <a:rPr lang="en-US" sz="2000">
                <a:solidFill>
                  <a:srgbClr val="000000"/>
                </a:solidFill>
              </a:rPr>
              <a:t>) 0    (b) 5 N    (c) no    (d) yes   (e) 8 N</a:t>
            </a:r>
          </a:p>
        </p:txBody>
      </p:sp>
      <p:pic>
        <p:nvPicPr>
          <p:cNvPr id="18437" name="Picture 4"/>
          <p:cNvPicPr>
            <a:picLocks noChangeAspect="1" noChangeArrowheads="1"/>
          </p:cNvPicPr>
          <p:nvPr/>
        </p:nvPicPr>
        <p:blipFill>
          <a:blip r:embed="rId3" cstate="print"/>
          <a:srcRect/>
          <a:stretch>
            <a:fillRect/>
          </a:stretch>
        </p:blipFill>
        <p:spPr bwMode="auto">
          <a:xfrm>
            <a:off x="457200" y="2901950"/>
            <a:ext cx="9275763" cy="2655888"/>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stretch>
            <a:fillRect/>
          </a:stretch>
        </p:blipFill>
        <p:spPr bwMode="auto">
          <a:xfrm>
            <a:off x="5878512" y="3704343"/>
            <a:ext cx="3724344" cy="3554412"/>
          </a:xfrm>
          <a:prstGeom prst="rect">
            <a:avLst/>
          </a:prstGeom>
          <a:noFill/>
          <a:ln w="9525">
            <a:noFill/>
            <a:round/>
            <a:headEnd/>
            <a:tailEnd/>
          </a:ln>
        </p:spPr>
      </p:pic>
      <p:sp>
        <p:nvSpPr>
          <p:cNvPr id="19459"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9460" name="Text Box 3"/>
          <p:cNvSpPr txBox="1">
            <a:spLocks noChangeArrowheads="1"/>
          </p:cNvSpPr>
          <p:nvPr/>
        </p:nvSpPr>
        <p:spPr bwMode="auto">
          <a:xfrm>
            <a:off x="503238" y="1554163"/>
            <a:ext cx="9070975" cy="5203825"/>
          </a:xfrm>
          <a:prstGeom prst="rect">
            <a:avLst/>
          </a:prstGeom>
          <a:noFill/>
          <a:ln w="9525">
            <a:noFill/>
            <a:round/>
            <a:headEnd/>
            <a:tailEnd/>
          </a:ln>
        </p:spPr>
        <p:txBody>
          <a:bodyPr wrap="none" anchor="ctr"/>
          <a:lstStyle/>
          <a:p>
            <a:endParaRPr lang="en-US"/>
          </a:p>
        </p:txBody>
      </p:sp>
      <p:sp>
        <p:nvSpPr>
          <p:cNvPr id="19461" name="Text Box 4"/>
          <p:cNvSpPr txBox="1">
            <a:spLocks noChangeArrowheads="1"/>
          </p:cNvSpPr>
          <p:nvPr/>
        </p:nvSpPr>
        <p:spPr bwMode="auto">
          <a:xfrm>
            <a:off x="503238" y="1670050"/>
            <a:ext cx="9070975" cy="2006600"/>
          </a:xfrm>
          <a:prstGeom prst="rect">
            <a:avLst/>
          </a:prstGeom>
          <a:noFill/>
          <a:ln w="9525">
            <a:noFill/>
            <a:round/>
            <a:headEnd/>
            <a:tailEnd/>
          </a:ln>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5A9238"/>
                </a:solidFill>
              </a:rPr>
              <a:t>Example</a:t>
            </a:r>
            <a:r>
              <a:rPr lang="en-US" sz="2800">
                <a:solidFill>
                  <a:srgbClr val="000000"/>
                </a:solidFill>
              </a:rPr>
              <a:t>  For a force applied at an angle:</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Decompose the force into </a:t>
            </a:r>
            <a:r>
              <a:rPr lang="en-US" sz="2400" i="1">
                <a:solidFill>
                  <a:srgbClr val="000000"/>
                </a:solidFill>
              </a:rPr>
              <a:t>x</a:t>
            </a:r>
            <a:r>
              <a:rPr lang="en-US" sz="2400">
                <a:solidFill>
                  <a:srgbClr val="000000"/>
                </a:solidFill>
              </a:rPr>
              <a:t> and </a:t>
            </a:r>
            <a:r>
              <a:rPr lang="en-US" sz="2400" i="1">
                <a:solidFill>
                  <a:srgbClr val="000000"/>
                </a:solidFill>
              </a:rPr>
              <a:t>y</a:t>
            </a:r>
            <a:r>
              <a:rPr lang="en-US" sz="2400">
                <a:solidFill>
                  <a:srgbClr val="000000"/>
                </a:solidFill>
              </a:rPr>
              <a:t> components</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Balance the vertical components (</a:t>
            </a:r>
            <a:r>
              <a:rPr lang="en-US" sz="2400" i="1">
                <a:solidFill>
                  <a:srgbClr val="000000"/>
                </a:solidFill>
              </a:rPr>
              <a:t>F</a:t>
            </a:r>
            <a:r>
              <a:rPr lang="en-US" sz="2400" i="1" baseline="-33000">
                <a:solidFill>
                  <a:srgbClr val="000000"/>
                </a:solidFill>
              </a:rPr>
              <a:t>N</a:t>
            </a:r>
            <a:r>
              <a:rPr lang="en-US" sz="2400">
                <a:solidFill>
                  <a:srgbClr val="000000"/>
                </a:solidFill>
              </a:rPr>
              <a:t>, </a:t>
            </a:r>
            <a:r>
              <a:rPr lang="en-US" sz="2400" i="1">
                <a:solidFill>
                  <a:srgbClr val="000000"/>
                </a:solidFill>
              </a:rPr>
              <a:t>F</a:t>
            </a:r>
            <a:r>
              <a:rPr lang="en-US" sz="2400" i="1" baseline="-33000">
                <a:solidFill>
                  <a:srgbClr val="000000"/>
                </a:solidFill>
              </a:rPr>
              <a:t>g</a:t>
            </a:r>
            <a:r>
              <a:rPr lang="en-US" sz="2400">
                <a:solidFill>
                  <a:srgbClr val="000000"/>
                </a:solidFill>
              </a:rPr>
              <a:t>, </a:t>
            </a:r>
            <a:r>
              <a:rPr lang="en-US" sz="2400" i="1">
                <a:solidFill>
                  <a:srgbClr val="000000"/>
                </a:solidFill>
              </a:rPr>
              <a:t>F</a:t>
            </a:r>
            <a:r>
              <a:rPr lang="en-US" sz="2400" i="1" baseline="-33000">
                <a:solidFill>
                  <a:srgbClr val="000000"/>
                </a:solidFill>
              </a:rPr>
              <a:t>y</a:t>
            </a:r>
            <a:r>
              <a:rPr lang="en-US" sz="2400">
                <a:solidFill>
                  <a:srgbClr val="000000"/>
                </a:solidFill>
              </a:rPr>
              <a:t>)</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Balance the horizontal components (</a:t>
            </a:r>
            <a:r>
              <a:rPr lang="en-US" sz="2400" i="1">
                <a:solidFill>
                  <a:srgbClr val="000000"/>
                </a:solidFill>
              </a:rPr>
              <a:t>f</a:t>
            </a:r>
            <a:r>
              <a:rPr lang="en-US" sz="2400">
                <a:solidFill>
                  <a:srgbClr val="000000"/>
                </a:solidFill>
              </a:rPr>
              <a:t>, </a:t>
            </a:r>
            <a:r>
              <a:rPr lang="en-US" sz="2400" i="1">
                <a:solidFill>
                  <a:srgbClr val="000000"/>
                </a:solidFill>
              </a:rPr>
              <a:t>F</a:t>
            </a:r>
            <a:r>
              <a:rPr lang="en-US" sz="2400" i="1" baseline="-33000">
                <a:solidFill>
                  <a:srgbClr val="000000"/>
                </a:solidFill>
              </a:rPr>
              <a:t>x</a:t>
            </a:r>
            <a:r>
              <a:rPr lang="en-US" sz="2400">
                <a:solidFill>
                  <a:srgbClr val="000000"/>
                </a:solidFill>
              </a:rPr>
              <a:t>)</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Solve for your unknown, </a:t>
            </a:r>
            <a:br>
              <a:rPr lang="en-US" sz="2400">
                <a:solidFill>
                  <a:srgbClr val="000000"/>
                </a:solidFill>
              </a:rPr>
            </a:br>
            <a:r>
              <a:rPr lang="en-US" sz="2400">
                <a:solidFill>
                  <a:srgbClr val="000000"/>
                </a:solidFill>
              </a:rPr>
              <a:t>noting that </a:t>
            </a:r>
            <a:r>
              <a:rPr lang="en-US" sz="2400" i="1">
                <a:solidFill>
                  <a:srgbClr val="000000"/>
                </a:solidFill>
              </a:rPr>
              <a:t>F</a:t>
            </a:r>
            <a:r>
              <a:rPr lang="en-US" sz="2400" i="1" baseline="-33000">
                <a:solidFill>
                  <a:srgbClr val="000000"/>
                </a:solidFill>
              </a:rPr>
              <a:t>N</a:t>
            </a:r>
            <a:r>
              <a:rPr lang="en-US" sz="2400">
                <a:solidFill>
                  <a:srgbClr val="000000"/>
                </a:solidFill>
              </a:rPr>
              <a:t> and </a:t>
            </a:r>
            <a:r>
              <a:rPr lang="en-US" sz="2400" i="1">
                <a:solidFill>
                  <a:srgbClr val="000000"/>
                </a:solidFill>
              </a:rPr>
              <a:t>f</a:t>
            </a:r>
            <a:r>
              <a:rPr lang="en-US" sz="2400">
                <a:solidFill>
                  <a:srgbClr val="000000"/>
                </a:solidFill>
              </a:rPr>
              <a:t> are related</a:t>
            </a:r>
          </a:p>
        </p:txBody>
      </p:sp>
      <p:sp>
        <p:nvSpPr>
          <p:cNvPr id="19462" name="Text Box 5"/>
          <p:cNvSpPr txBox="1">
            <a:spLocks noChangeArrowheads="1"/>
          </p:cNvSpPr>
          <p:nvPr/>
        </p:nvSpPr>
        <p:spPr bwMode="auto">
          <a:xfrm>
            <a:off x="4395788" y="6921500"/>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6-3</a:t>
            </a:r>
          </a:p>
        </p:txBody>
      </p:sp>
      <p:sp>
        <p:nvSpPr>
          <p:cNvPr id="7" name="Footer Placeholder 6"/>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6-2</a:t>
            </a:r>
            <a:r>
              <a:rPr lang="en-US" sz="3000">
                <a:solidFill>
                  <a:srgbClr val="FFFFFF"/>
                </a:solidFill>
                <a:ea typeface="Calibri" pitchFamily="32" charset="0"/>
                <a:cs typeface="Calibri" pitchFamily="32" charset="0"/>
              </a:rPr>
              <a:t>  The Drag Force and Terminal Speed</a:t>
            </a:r>
          </a:p>
        </p:txBody>
      </p:sp>
      <p:sp>
        <p:nvSpPr>
          <p:cNvPr id="20483" name="Text Box 2"/>
          <p:cNvSpPr txBox="1">
            <a:spLocks noChangeArrowheads="1"/>
          </p:cNvSpPr>
          <p:nvPr/>
        </p:nvSpPr>
        <p:spPr bwMode="auto">
          <a:xfrm>
            <a:off x="503238" y="2103438"/>
            <a:ext cx="4425950" cy="480060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6.04</a:t>
            </a:r>
            <a:r>
              <a:rPr lang="en-US" sz="2400">
                <a:solidFill>
                  <a:srgbClr val="000000"/>
                </a:solidFill>
              </a:rPr>
              <a:t>  Apply the relationship between the drag force on an object moving through the air and the speed of the object.</a:t>
            </a:r>
          </a:p>
        </p:txBody>
      </p:sp>
      <p:sp>
        <p:nvSpPr>
          <p:cNvPr id="20484" name="Text Box 3"/>
          <p:cNvSpPr txBox="1">
            <a:spLocks noChangeArrowheads="1"/>
          </p:cNvSpPr>
          <p:nvPr/>
        </p:nvSpPr>
        <p:spPr bwMode="auto">
          <a:xfrm>
            <a:off x="5151438" y="2103438"/>
            <a:ext cx="4425950" cy="480060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6.05</a:t>
            </a:r>
            <a:r>
              <a:rPr lang="en-US" sz="2400">
                <a:solidFill>
                  <a:srgbClr val="000000"/>
                </a:solidFill>
              </a:rPr>
              <a:t>  Determine the terminal speed of an object falling through the air.</a:t>
            </a:r>
          </a:p>
        </p:txBody>
      </p:sp>
      <p:sp>
        <p:nvSpPr>
          <p:cNvPr id="20485" name="Text Box 4"/>
          <p:cNvSpPr txBox="1">
            <a:spLocks noChangeArrowheads="1"/>
          </p:cNvSpPr>
          <p:nvPr/>
        </p:nvSpPr>
        <p:spPr bwMode="auto">
          <a:xfrm>
            <a:off x="457200" y="1463675"/>
            <a:ext cx="9144000" cy="528638"/>
          </a:xfrm>
          <a:prstGeom prst="rect">
            <a:avLst/>
          </a:prstGeom>
          <a:noFill/>
          <a:ln w="9525">
            <a:noFill/>
            <a:round/>
            <a:headEnd/>
            <a:tailEnd/>
          </a:ln>
        </p:spPr>
        <p:txBody>
          <a:bodyPr lIns="90000" tIns="662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34566E"/>
                </a:solidFill>
              </a:rPr>
              <a:t>Learning Objectives</a:t>
            </a:r>
          </a:p>
        </p:txBody>
      </p:sp>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6-2</a:t>
            </a:r>
            <a:r>
              <a:rPr lang="en-US" sz="3000">
                <a:solidFill>
                  <a:srgbClr val="FFFFFF"/>
                </a:solidFill>
                <a:ea typeface="Calibri" pitchFamily="32" charset="0"/>
                <a:cs typeface="Calibri" pitchFamily="32" charset="0"/>
              </a:rPr>
              <a:t>  The Drag Force and Terminal Speed</a:t>
            </a:r>
          </a:p>
        </p:txBody>
      </p:sp>
      <p:sp>
        <p:nvSpPr>
          <p:cNvPr id="21507"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A </a:t>
            </a:r>
            <a:r>
              <a:rPr lang="en-US" sz="2800" b="1">
                <a:solidFill>
                  <a:srgbClr val="000000"/>
                </a:solidFill>
              </a:rPr>
              <a:t>fluid</a:t>
            </a:r>
            <a:r>
              <a:rPr lang="en-US" sz="2800">
                <a:solidFill>
                  <a:srgbClr val="000000"/>
                </a:solidFill>
              </a:rPr>
              <a:t> is anything that can flow (gas or liquid)</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When there is relative velocity between fluid and an object there is a </a:t>
            </a:r>
            <a:r>
              <a:rPr lang="en-US" sz="2800" b="1">
                <a:solidFill>
                  <a:srgbClr val="000000"/>
                </a:solidFill>
              </a:rPr>
              <a:t>drag force</a:t>
            </a:r>
            <a:r>
              <a:rPr lang="en-US" sz="2800">
                <a:solidFill>
                  <a:srgbClr val="000000"/>
                </a:solidFill>
              </a:rPr>
              <a: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That opposes the relative motion</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And points along the direction of the flow, relative to the body</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Here we examine the drag force for </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Air</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With a body that is not streamlined</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For motion fast enough that the air becomes turbulent (breaks into swirls)</a:t>
            </a:r>
          </a:p>
          <a:p>
            <a:pPr marL="876300"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4" name="Footer Placeholder 3"/>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6-2</a:t>
            </a:r>
            <a:r>
              <a:rPr lang="en-US" sz="3000">
                <a:solidFill>
                  <a:srgbClr val="FFFFFF"/>
                </a:solidFill>
                <a:ea typeface="Calibri" pitchFamily="32" charset="0"/>
                <a:cs typeface="Calibri" pitchFamily="32" charset="0"/>
              </a:rPr>
              <a:t>  The Drag Force and Terminal Speed</a:t>
            </a:r>
          </a:p>
        </p:txBody>
      </p:sp>
      <p:sp>
        <p:nvSpPr>
          <p:cNvPr id="22531"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For this case, the drag force is:</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
            </a:r>
            <a:br>
              <a:rPr lang="en-US" sz="2800">
                <a:solidFill>
                  <a:srgbClr val="000000"/>
                </a:solidFill>
              </a:rPr>
            </a:br>
            <a:endParaRPr lang="en-US" sz="280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Where:</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i="1">
                <a:solidFill>
                  <a:srgbClr val="000000"/>
                </a:solidFill>
              </a:rPr>
              <a:t>v</a:t>
            </a:r>
            <a:r>
              <a:rPr lang="en-US" sz="2400">
                <a:solidFill>
                  <a:srgbClr val="000000"/>
                </a:solidFill>
              </a:rPr>
              <a:t> is the relative velocity</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i="1">
                <a:solidFill>
                  <a:srgbClr val="000000"/>
                </a:solidFill>
                <a:latin typeface="Ubuntu" charset="0"/>
                <a:ea typeface="Ubuntu" charset="0"/>
                <a:cs typeface="Ubuntu" charset="0"/>
              </a:rPr>
              <a:t>ρ</a:t>
            </a:r>
            <a:r>
              <a:rPr lang="en-US" sz="2400">
                <a:solidFill>
                  <a:srgbClr val="000000"/>
                </a:solidFill>
              </a:rPr>
              <a:t> is the air density (mass/volume)</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i="1">
                <a:solidFill>
                  <a:srgbClr val="000000"/>
                </a:solidFill>
              </a:rPr>
              <a:t>C</a:t>
            </a:r>
            <a:r>
              <a:rPr lang="en-US" sz="2400">
                <a:solidFill>
                  <a:srgbClr val="000000"/>
                </a:solidFill>
              </a:rPr>
              <a:t> is the experimentally determined drag coefficient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i="1">
                <a:solidFill>
                  <a:srgbClr val="000000"/>
                </a:solidFill>
              </a:rPr>
              <a:t>A</a:t>
            </a:r>
            <a:r>
              <a:rPr lang="en-US" sz="2400">
                <a:solidFill>
                  <a:srgbClr val="000000"/>
                </a:solidFill>
              </a:rPr>
              <a:t> is the effective cross-sectional area of the body (the area taken perpendicular to the relative velocity)</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In reality, </a:t>
            </a:r>
            <a:r>
              <a:rPr lang="en-US" sz="2800" i="1">
                <a:solidFill>
                  <a:srgbClr val="000000"/>
                </a:solidFill>
              </a:rPr>
              <a:t>C</a:t>
            </a:r>
            <a:r>
              <a:rPr lang="en-US" sz="2800">
                <a:solidFill>
                  <a:srgbClr val="000000"/>
                </a:solidFill>
              </a:rPr>
              <a:t> is not constant for all values of </a:t>
            </a:r>
            <a:r>
              <a:rPr lang="en-US" sz="2800" i="1">
                <a:solidFill>
                  <a:srgbClr val="000000"/>
                </a:solidFill>
              </a:rPr>
              <a:t>v</a:t>
            </a:r>
          </a:p>
          <a:p>
            <a:pPr marL="876300"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876300"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22532" name="Text Box 3"/>
          <p:cNvSpPr txBox="1">
            <a:spLocks noChangeArrowheads="1"/>
          </p:cNvSpPr>
          <p:nvPr/>
        </p:nvSpPr>
        <p:spPr bwMode="auto">
          <a:xfrm>
            <a:off x="4202113" y="225583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(6-14)</a:t>
            </a:r>
          </a:p>
        </p:txBody>
      </p:sp>
      <p:pic>
        <p:nvPicPr>
          <p:cNvPr id="22533" name="Picture 4"/>
          <p:cNvPicPr>
            <a:picLocks noChangeAspect="1" noChangeArrowheads="1"/>
          </p:cNvPicPr>
          <p:nvPr/>
        </p:nvPicPr>
        <p:blipFill>
          <a:blip r:embed="rId3" cstate="print"/>
          <a:srcRect/>
          <a:stretch>
            <a:fillRect/>
          </a:stretch>
        </p:blipFill>
        <p:spPr bwMode="auto">
          <a:xfrm>
            <a:off x="849313" y="2103438"/>
            <a:ext cx="2587625" cy="650875"/>
          </a:xfrm>
          <a:prstGeom prst="rect">
            <a:avLst/>
          </a:prstGeom>
          <a:noFill/>
          <a:ln w="9525">
            <a:noFill/>
            <a:round/>
            <a:headEnd/>
            <a:tailEnd/>
          </a:ln>
        </p:spPr>
      </p:pic>
      <p:pic>
        <p:nvPicPr>
          <p:cNvPr id="22534" name="Picture 1"/>
          <p:cNvPicPr>
            <a:picLocks noChangeAspect="1" noChangeArrowheads="1"/>
          </p:cNvPicPr>
          <p:nvPr/>
        </p:nvPicPr>
        <p:blipFill>
          <a:blip r:embed="rId4"/>
          <a:stretch>
            <a:fillRect/>
          </a:stretch>
        </p:blipFill>
        <p:spPr bwMode="auto">
          <a:xfrm>
            <a:off x="6898622" y="1493660"/>
            <a:ext cx="2779432" cy="2801938"/>
          </a:xfrm>
          <a:prstGeom prst="rect">
            <a:avLst/>
          </a:prstGeom>
          <a:noFill/>
          <a:ln w="9525">
            <a:noFill/>
            <a:round/>
            <a:headEnd/>
            <a:tailEnd/>
          </a:ln>
        </p:spPr>
      </p:pic>
      <p:sp>
        <p:nvSpPr>
          <p:cNvPr id="22535" name="Text Box 3"/>
          <p:cNvSpPr txBox="1">
            <a:spLocks noChangeArrowheads="1"/>
          </p:cNvSpPr>
          <p:nvPr/>
        </p:nvSpPr>
        <p:spPr bwMode="auto">
          <a:xfrm>
            <a:off x="8621713" y="423703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6-6</a:t>
            </a:r>
          </a:p>
        </p:txBody>
      </p:sp>
      <p:sp>
        <p:nvSpPr>
          <p:cNvPr id="8" name="Footer Placeholder 7"/>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drag force from the air opposes a falling object</a:t>
            </a:r>
            <a:br>
              <a:rPr lang="en-US" sz="2800">
                <a:solidFill>
                  <a:srgbClr val="000000"/>
                </a:solidFill>
              </a:rPr>
            </a:br>
            <a:r>
              <a:rPr lang="en-US" sz="2800">
                <a:solidFill>
                  <a:srgbClr val="000000"/>
                </a:solidFill>
              </a:rPr>
              <a:t/>
            </a:r>
            <a:br>
              <a:rPr lang="en-US" sz="2800">
                <a:solidFill>
                  <a:srgbClr val="000000"/>
                </a:solidFill>
              </a:rPr>
            </a:br>
            <a:endParaRPr lang="en-US" sz="280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Once the drag force equals the gravitational force, the object falls at a constant </a:t>
            </a:r>
            <a:r>
              <a:rPr lang="en-US" sz="2800" b="1">
                <a:solidFill>
                  <a:srgbClr val="000000"/>
                </a:solidFill>
              </a:rPr>
              <a:t>terminal speed</a:t>
            </a:r>
            <a:r>
              <a:rPr lang="en-US" sz="2800">
                <a:solidFill>
                  <a:srgbClr val="000000"/>
                </a:solidFill>
              </a:rPr>
              <a:t>:</a:t>
            </a:r>
          </a:p>
          <a:p>
            <a:pPr marL="879475"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
            </a:r>
            <a:br>
              <a:rPr lang="en-US" sz="2400">
                <a:solidFill>
                  <a:srgbClr val="000000"/>
                </a:solidFill>
              </a:rPr>
            </a:br>
            <a:r>
              <a:rPr lang="en-US" sz="2400">
                <a:solidFill>
                  <a:srgbClr val="000000"/>
                </a:solidFill>
              </a:rPr>
              <a:t/>
            </a:r>
            <a:br>
              <a:rPr lang="en-US" sz="2400">
                <a:solidFill>
                  <a:srgbClr val="000000"/>
                </a:solidFill>
              </a:rPr>
            </a:br>
            <a:endParaRPr lang="en-US" sz="240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Terminal speed can be increased by reducing A</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Terminal speed can be decreased by increasing A</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Skydivers use this to control descent</a:t>
            </a:r>
          </a:p>
          <a:p>
            <a:pPr marL="879475"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879475"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pic>
        <p:nvPicPr>
          <p:cNvPr id="23555" name="Picture 1"/>
          <p:cNvPicPr>
            <a:picLocks noChangeAspect="1" noChangeArrowheads="1"/>
          </p:cNvPicPr>
          <p:nvPr/>
        </p:nvPicPr>
        <p:blipFill>
          <a:blip r:embed="rId3" cstate="print"/>
          <a:srcRect/>
          <a:stretch>
            <a:fillRect/>
          </a:stretch>
        </p:blipFill>
        <p:spPr bwMode="auto">
          <a:xfrm>
            <a:off x="5816600" y="3856038"/>
            <a:ext cx="2162175" cy="1028700"/>
          </a:xfrm>
          <a:prstGeom prst="rect">
            <a:avLst/>
          </a:prstGeom>
          <a:noFill/>
          <a:ln w="9525">
            <a:noFill/>
            <a:round/>
            <a:headEnd/>
            <a:tailEnd/>
          </a:ln>
        </p:spPr>
      </p:pic>
      <p:sp>
        <p:nvSpPr>
          <p:cNvPr id="23556"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6-2</a:t>
            </a:r>
            <a:r>
              <a:rPr lang="en-US" sz="3000">
                <a:solidFill>
                  <a:srgbClr val="FFFFFF"/>
                </a:solidFill>
                <a:ea typeface="Calibri" pitchFamily="32" charset="0"/>
                <a:cs typeface="Calibri" pitchFamily="32" charset="0"/>
              </a:rPr>
              <a:t>  The Drag Force and Terminal Speed</a:t>
            </a:r>
          </a:p>
        </p:txBody>
      </p:sp>
      <p:sp>
        <p:nvSpPr>
          <p:cNvPr id="23557" name="Text Box 4"/>
          <p:cNvSpPr txBox="1">
            <a:spLocks noChangeArrowheads="1"/>
          </p:cNvSpPr>
          <p:nvPr/>
        </p:nvSpPr>
        <p:spPr bwMode="auto">
          <a:xfrm>
            <a:off x="8321675" y="227171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(6-15)</a:t>
            </a:r>
          </a:p>
        </p:txBody>
      </p:sp>
      <p:sp>
        <p:nvSpPr>
          <p:cNvPr id="23558" name="Text Box 5"/>
          <p:cNvSpPr txBox="1">
            <a:spLocks noChangeArrowheads="1"/>
          </p:cNvSpPr>
          <p:nvPr/>
        </p:nvSpPr>
        <p:spPr bwMode="auto">
          <a:xfrm>
            <a:off x="8321675" y="392747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(6-16)</a:t>
            </a:r>
          </a:p>
        </p:txBody>
      </p:sp>
      <p:pic>
        <p:nvPicPr>
          <p:cNvPr id="23559" name="Picture 6"/>
          <p:cNvPicPr>
            <a:picLocks noChangeAspect="1" noChangeArrowheads="1"/>
          </p:cNvPicPr>
          <p:nvPr/>
        </p:nvPicPr>
        <p:blipFill>
          <a:blip r:embed="rId4" cstate="print"/>
          <a:srcRect/>
          <a:stretch>
            <a:fillRect/>
          </a:stretch>
        </p:blipFill>
        <p:spPr bwMode="auto">
          <a:xfrm>
            <a:off x="5372100" y="2193925"/>
            <a:ext cx="2400300" cy="557213"/>
          </a:xfrm>
          <a:prstGeom prst="rect">
            <a:avLst/>
          </a:prstGeom>
          <a:noFill/>
          <a:ln w="9525">
            <a:noFill/>
            <a:round/>
            <a:headEnd/>
            <a:tailEnd/>
          </a:ln>
        </p:spPr>
      </p:pic>
      <p:sp>
        <p:nvSpPr>
          <p:cNvPr id="8" name="Footer Placeholder 7"/>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6-2</a:t>
            </a:r>
            <a:r>
              <a:rPr lang="en-US" sz="3000">
                <a:solidFill>
                  <a:srgbClr val="FFFFFF"/>
                </a:solidFill>
                <a:ea typeface="Calibri" pitchFamily="32" charset="0"/>
                <a:cs typeface="Calibri" pitchFamily="32" charset="0"/>
              </a:rPr>
              <a:t>  The Drag Force and Terminal Speed</a:t>
            </a:r>
          </a:p>
        </p:txBody>
      </p:sp>
      <p:sp>
        <p:nvSpPr>
          <p:cNvPr id="24579" name="Text Box 4"/>
          <p:cNvSpPr txBox="1">
            <a:spLocks noChangeArrowheads="1"/>
          </p:cNvSpPr>
          <p:nvPr/>
        </p:nvSpPr>
        <p:spPr bwMode="auto">
          <a:xfrm>
            <a:off x="503238" y="1570038"/>
            <a:ext cx="9070975" cy="2006600"/>
          </a:xfrm>
          <a:prstGeom prst="rect">
            <a:avLst/>
          </a:prstGeom>
          <a:noFill/>
          <a:ln w="9525">
            <a:noFill/>
            <a:round/>
            <a:headEnd/>
            <a:tailEnd/>
          </a:ln>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5A9238"/>
                </a:solidFill>
              </a:rPr>
              <a:t>Example</a:t>
            </a:r>
            <a:r>
              <a:rPr lang="en-US" sz="2800" dirty="0">
                <a:solidFill>
                  <a:srgbClr val="000000"/>
                </a:solidFill>
              </a:rPr>
              <a:t>  Speed of a rain drop:</a:t>
            </a:r>
          </a:p>
          <a:p>
            <a:pPr marL="876300" lvl="1" indent="-336550">
              <a:spcAft>
                <a:spcPts val="1138"/>
              </a:spcAft>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Spherical drop feels gravitational force </a:t>
            </a:r>
            <a:r>
              <a:rPr lang="en-US" sz="2400" i="1" dirty="0">
                <a:solidFill>
                  <a:srgbClr val="000000"/>
                </a:solidFill>
              </a:rPr>
              <a:t>F</a:t>
            </a:r>
            <a:r>
              <a:rPr lang="en-US" sz="2400" dirty="0">
                <a:solidFill>
                  <a:srgbClr val="000000"/>
                </a:solidFill>
              </a:rPr>
              <a:t> = </a:t>
            </a:r>
            <a:r>
              <a:rPr lang="en-US" sz="2400" i="1" dirty="0">
                <a:solidFill>
                  <a:srgbClr val="000000"/>
                </a:solidFill>
              </a:rPr>
              <a:t>mg</a:t>
            </a:r>
            <a:r>
              <a:rPr lang="en-US" sz="2400" dirty="0">
                <a:solidFill>
                  <a:srgbClr val="000000"/>
                </a:solidFill>
              </a:rPr>
              <a:t>:</a:t>
            </a:r>
          </a:p>
          <a:p>
            <a:pPr marL="1276350" lvl="2" indent="-336550">
              <a:spcAft>
                <a:spcPts val="1138"/>
              </a:spcAft>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Express in terms of density of water</a:t>
            </a:r>
          </a:p>
          <a:p>
            <a:pPr marL="876300"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
            </a:r>
            <a:br>
              <a:rPr lang="en-US" sz="2400" dirty="0">
                <a:solidFill>
                  <a:srgbClr val="000000"/>
                </a:solidFill>
              </a:rPr>
            </a:br>
            <a:endParaRPr lang="en-US" sz="2400" dirty="0">
              <a:solidFill>
                <a:srgbClr val="000000"/>
              </a:solidFill>
            </a:endParaRPr>
          </a:p>
          <a:p>
            <a:pPr marL="876300" lvl="1" indent="-336550">
              <a:spcAft>
                <a:spcPts val="1138"/>
              </a:spcAft>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So plug in to the terminal velocity equation using the values provided in the text:</a:t>
            </a:r>
          </a:p>
          <a:p>
            <a:pPr marL="1276350" lvl="2" indent="-336550">
              <a:spcAft>
                <a:spcPts val="1138"/>
              </a:spcAft>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Use </a:t>
            </a:r>
            <a:r>
              <a:rPr lang="en-US" sz="2400" i="1" dirty="0">
                <a:solidFill>
                  <a:srgbClr val="000000"/>
                </a:solidFill>
              </a:rPr>
              <a:t>A</a:t>
            </a:r>
            <a:r>
              <a:rPr lang="en-US" sz="2400" dirty="0">
                <a:solidFill>
                  <a:srgbClr val="000000"/>
                </a:solidFill>
              </a:rPr>
              <a:t> = </a:t>
            </a:r>
            <a:r>
              <a:rPr lang="el-GR" sz="2400" i="1" dirty="0">
                <a:solidFill>
                  <a:srgbClr val="000000"/>
                </a:solidFill>
              </a:rPr>
              <a:t>π</a:t>
            </a:r>
            <a:r>
              <a:rPr lang="en-US" sz="2400" i="1" dirty="0">
                <a:solidFill>
                  <a:srgbClr val="000000"/>
                </a:solidFill>
              </a:rPr>
              <a:t>R</a:t>
            </a:r>
            <a:r>
              <a:rPr lang="en-US" sz="2400" baseline="30000" dirty="0">
                <a:solidFill>
                  <a:srgbClr val="000000"/>
                </a:solidFill>
              </a:rPr>
              <a:t>2</a:t>
            </a:r>
            <a:r>
              <a:rPr lang="en-US" sz="2400" dirty="0">
                <a:solidFill>
                  <a:srgbClr val="000000"/>
                </a:solidFill>
              </a:rPr>
              <a:t> for the cross-sectional area</a:t>
            </a:r>
            <a:endParaRPr lang="en-US" sz="2400" baseline="30000" dirty="0">
              <a:solidFill>
                <a:srgbClr val="000000"/>
              </a:solidFill>
            </a:endParaRPr>
          </a:p>
        </p:txBody>
      </p:sp>
      <p:pic>
        <p:nvPicPr>
          <p:cNvPr id="24580" name="Picture 6"/>
          <p:cNvPicPr>
            <a:picLocks noChangeAspect="1" noChangeArrowheads="1"/>
          </p:cNvPicPr>
          <p:nvPr/>
        </p:nvPicPr>
        <p:blipFill>
          <a:blip r:embed="rId3" cstate="print"/>
          <a:srcRect/>
          <a:stretch>
            <a:fillRect/>
          </a:stretch>
        </p:blipFill>
        <p:spPr bwMode="auto">
          <a:xfrm>
            <a:off x="1828800" y="3094038"/>
            <a:ext cx="3475038" cy="731837"/>
          </a:xfrm>
          <a:prstGeom prst="rect">
            <a:avLst/>
          </a:prstGeom>
          <a:noFill/>
          <a:ln w="9525">
            <a:noFill/>
            <a:round/>
            <a:headEnd/>
            <a:tailEnd/>
          </a:ln>
        </p:spPr>
      </p:pic>
      <p:pic>
        <p:nvPicPr>
          <p:cNvPr id="24581" name="Picture 7"/>
          <p:cNvPicPr>
            <a:picLocks noChangeAspect="1" noChangeArrowheads="1"/>
          </p:cNvPicPr>
          <p:nvPr/>
        </p:nvPicPr>
        <p:blipFill>
          <a:blip r:embed="rId4" cstate="print"/>
          <a:srcRect/>
          <a:stretch>
            <a:fillRect/>
          </a:stretch>
        </p:blipFill>
        <p:spPr bwMode="auto">
          <a:xfrm>
            <a:off x="3638550" y="5151437"/>
            <a:ext cx="5668963" cy="2122488"/>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sp>
        <p:nvSpPr>
          <p:cNvPr id="25603" name="Text Box 2"/>
          <p:cNvSpPr txBox="1">
            <a:spLocks noChangeArrowheads="1"/>
          </p:cNvSpPr>
          <p:nvPr/>
        </p:nvSpPr>
        <p:spPr bwMode="auto">
          <a:xfrm>
            <a:off x="503238" y="2103438"/>
            <a:ext cx="4425950" cy="465455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6.06</a:t>
            </a:r>
            <a:r>
              <a:rPr lang="en-US" sz="2400">
                <a:solidFill>
                  <a:srgbClr val="000000"/>
                </a:solidFill>
              </a:rPr>
              <a:t>  Sketch the path taken in uniform circular motion and explain the velocity, acceleration, and force vectors (magnitudes and directions) during the motion.</a:t>
            </a:r>
          </a:p>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6.07</a:t>
            </a:r>
            <a:r>
              <a:rPr lang="en-US" sz="2400">
                <a:solidFill>
                  <a:srgbClr val="000000"/>
                </a:solidFill>
              </a:rPr>
              <a:t>  Identify that unless there is a radially inward net force (a centripetal force), an object cannot move in circular motion.</a:t>
            </a:r>
          </a:p>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endParaRPr lang="en-US" sz="2400">
              <a:solidFill>
                <a:srgbClr val="000000"/>
              </a:solidFill>
            </a:endParaRPr>
          </a:p>
        </p:txBody>
      </p:sp>
      <p:sp>
        <p:nvSpPr>
          <p:cNvPr id="25604" name="Text Box 3"/>
          <p:cNvSpPr txBox="1">
            <a:spLocks noChangeArrowheads="1"/>
          </p:cNvSpPr>
          <p:nvPr/>
        </p:nvSpPr>
        <p:spPr bwMode="auto">
          <a:xfrm>
            <a:off x="5151438" y="2103438"/>
            <a:ext cx="4425950" cy="465455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6.08</a:t>
            </a:r>
            <a:r>
              <a:rPr lang="en-US" sz="2400">
                <a:solidFill>
                  <a:srgbClr val="000000"/>
                </a:solidFill>
              </a:rPr>
              <a:t>  For a particle in uniform circular motion, apply the relationship between the radius of the path, the particle's speed and mass, and the net force acting on the particle.</a:t>
            </a:r>
          </a:p>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endParaRPr lang="en-US" sz="2400">
              <a:solidFill>
                <a:srgbClr val="000000"/>
              </a:solidFill>
            </a:endParaRPr>
          </a:p>
        </p:txBody>
      </p:sp>
      <p:sp>
        <p:nvSpPr>
          <p:cNvPr id="25605" name="Text Box 4"/>
          <p:cNvSpPr txBox="1">
            <a:spLocks noChangeArrowheads="1"/>
          </p:cNvSpPr>
          <p:nvPr/>
        </p:nvSpPr>
        <p:spPr bwMode="auto">
          <a:xfrm>
            <a:off x="457200" y="1463675"/>
            <a:ext cx="9144000" cy="528638"/>
          </a:xfrm>
          <a:prstGeom prst="rect">
            <a:avLst/>
          </a:prstGeom>
          <a:noFill/>
          <a:ln w="9525">
            <a:noFill/>
            <a:round/>
            <a:headEnd/>
            <a:tailEnd/>
          </a:ln>
        </p:spPr>
        <p:txBody>
          <a:bodyPr lIns="90000" tIns="662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34566E"/>
                </a:solidFill>
              </a:rPr>
              <a:t>Learning Objectives</a:t>
            </a:r>
          </a:p>
        </p:txBody>
      </p:sp>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sp>
        <p:nvSpPr>
          <p:cNvPr id="26627"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Recall that circular motion requires a centripetal acceleration</a:t>
            </a:r>
            <a:br>
              <a:rPr lang="en-US" sz="2800" dirty="0">
                <a:solidFill>
                  <a:srgbClr val="000000"/>
                </a:solidFill>
              </a:rPr>
            </a:br>
            <a:endParaRPr lang="en-US" sz="28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881063"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p:txBody>
      </p:sp>
      <p:sp>
        <p:nvSpPr>
          <p:cNvPr id="26628" name="Text Box 3"/>
          <p:cNvSpPr txBox="1">
            <a:spLocks noChangeArrowheads="1"/>
          </p:cNvSpPr>
          <p:nvPr/>
        </p:nvSpPr>
        <p:spPr bwMode="auto">
          <a:xfrm>
            <a:off x="8264525" y="232251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(6-17)</a:t>
            </a:r>
          </a:p>
        </p:txBody>
      </p:sp>
      <p:sp>
        <p:nvSpPr>
          <p:cNvPr id="26629" name="Text Box 4"/>
          <p:cNvSpPr txBox="1">
            <a:spLocks noChangeArrowheads="1"/>
          </p:cNvSpPr>
          <p:nvPr/>
        </p:nvSpPr>
        <p:spPr bwMode="auto">
          <a:xfrm>
            <a:off x="503238" y="2786063"/>
            <a:ext cx="9070975" cy="2006600"/>
          </a:xfrm>
          <a:prstGeom prst="rect">
            <a:avLst/>
          </a:prstGeom>
          <a:noFill/>
          <a:ln w="9525">
            <a:noFill/>
            <a:round/>
            <a:headEnd/>
            <a:tailEnd/>
          </a:ln>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5A9238"/>
                </a:solidFill>
              </a:rPr>
              <a:t>Examples</a:t>
            </a:r>
            <a:r>
              <a:rPr lang="en-US" sz="2800" dirty="0">
                <a:solidFill>
                  <a:srgbClr val="000000"/>
                </a:solidFill>
              </a:rPr>
              <a:t>   You are a passenger:</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For a car, rounding a curve, the car accelerates toward the center of the </a:t>
            </a:r>
            <a:r>
              <a:rPr lang="en-US" sz="2400" dirty="0" smtClean="0">
                <a:solidFill>
                  <a:srgbClr val="000000"/>
                </a:solidFill>
              </a:rPr>
              <a:t>curve due to </a:t>
            </a:r>
            <a:r>
              <a:rPr lang="en-US" sz="2400" dirty="0">
                <a:solidFill>
                  <a:srgbClr val="000000"/>
                </a:solidFill>
              </a:rPr>
              <a:t>a </a:t>
            </a:r>
            <a:r>
              <a:rPr lang="en-US" sz="2400" b="1" dirty="0">
                <a:solidFill>
                  <a:srgbClr val="000000"/>
                </a:solidFill>
              </a:rPr>
              <a:t>centripetal force</a:t>
            </a:r>
            <a:r>
              <a:rPr lang="en-US" sz="2400" dirty="0">
                <a:solidFill>
                  <a:srgbClr val="000000"/>
                </a:solidFill>
              </a:rPr>
              <a:t> provided by </a:t>
            </a:r>
            <a:r>
              <a:rPr lang="en-US" sz="2400" dirty="0" smtClean="0">
                <a:solidFill>
                  <a:srgbClr val="000000"/>
                </a:solidFill>
              </a:rPr>
              <a:t>the inward friction </a:t>
            </a:r>
            <a:r>
              <a:rPr lang="en-US" sz="2400" dirty="0">
                <a:solidFill>
                  <a:srgbClr val="000000"/>
                </a:solidFill>
              </a:rPr>
              <a:t>on the tires. </a:t>
            </a:r>
            <a:r>
              <a:rPr lang="en-US" sz="2400" dirty="0" smtClean="0">
                <a:solidFill>
                  <a:srgbClr val="000000"/>
                </a:solidFill>
              </a:rPr>
              <a:t>Your inertia makes you want to go straight ahead so you may feel </a:t>
            </a:r>
            <a:r>
              <a:rPr lang="en-US" sz="2400" dirty="0">
                <a:solidFill>
                  <a:srgbClr val="000000"/>
                </a:solidFill>
              </a:rPr>
              <a:t>friction from your </a:t>
            </a:r>
            <a:r>
              <a:rPr lang="en-US" sz="2400" dirty="0" smtClean="0">
                <a:solidFill>
                  <a:srgbClr val="000000"/>
                </a:solidFill>
              </a:rPr>
              <a:t>seat </a:t>
            </a:r>
            <a:r>
              <a:rPr lang="en-US" sz="2400" dirty="0">
                <a:solidFill>
                  <a:srgbClr val="000000"/>
                </a:solidFill>
              </a:rPr>
              <a:t>and </a:t>
            </a:r>
            <a:r>
              <a:rPr lang="en-US" sz="2400" dirty="0" smtClean="0">
                <a:solidFill>
                  <a:srgbClr val="000000"/>
                </a:solidFill>
              </a:rPr>
              <a:t>may also </a:t>
            </a:r>
            <a:r>
              <a:rPr lang="en-US" sz="2400" dirty="0">
                <a:solidFill>
                  <a:srgbClr val="000000"/>
                </a:solidFill>
              </a:rPr>
              <a:t>be pushed against the side of the car. These </a:t>
            </a:r>
            <a:r>
              <a:rPr lang="en-US" sz="2400" dirty="0" smtClean="0">
                <a:solidFill>
                  <a:srgbClr val="000000"/>
                </a:solidFill>
              </a:rPr>
              <a:t>inward forces </a:t>
            </a:r>
            <a:r>
              <a:rPr lang="en-US" sz="2400" dirty="0">
                <a:solidFill>
                  <a:srgbClr val="000000"/>
                </a:solidFill>
              </a:rPr>
              <a:t>keep you in uniform circular motion </a:t>
            </a:r>
            <a:r>
              <a:rPr lang="en-US" sz="2400" dirty="0" smtClean="0">
                <a:solidFill>
                  <a:srgbClr val="000000"/>
                </a:solidFill>
              </a:rPr>
              <a:t>in </a:t>
            </a:r>
            <a:r>
              <a:rPr lang="en-US" sz="2400" dirty="0">
                <a:solidFill>
                  <a:srgbClr val="000000"/>
                </a:solidFill>
              </a:rPr>
              <a:t>the car.</a:t>
            </a:r>
          </a:p>
          <a:p>
            <a:pPr marL="876300"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For a space shuttle, the shuttle is kept in orbit by the gravitational pull of Earth acting as a centripetal force. This force also acts on every atom in your body, and keeps you in orbit around the Earth. You float with no sensation of force, but are subject to a centripetal acceleration.</a:t>
            </a:r>
          </a:p>
        </p:txBody>
      </p:sp>
      <p:pic>
        <p:nvPicPr>
          <p:cNvPr id="26630" name="Picture 5"/>
          <p:cNvPicPr>
            <a:picLocks noChangeAspect="1" noChangeArrowheads="1"/>
          </p:cNvPicPr>
          <p:nvPr/>
        </p:nvPicPr>
        <p:blipFill>
          <a:blip r:embed="rId3" cstate="print"/>
          <a:srcRect/>
          <a:stretch>
            <a:fillRect/>
          </a:stretch>
        </p:blipFill>
        <p:spPr bwMode="auto">
          <a:xfrm>
            <a:off x="6792912" y="2103437"/>
            <a:ext cx="1465263" cy="854073"/>
          </a:xfrm>
          <a:prstGeom prst="rect">
            <a:avLst/>
          </a:prstGeom>
          <a:noFill/>
          <a:ln w="9525">
            <a:noFill/>
            <a:round/>
            <a:headEnd/>
            <a:tailEnd/>
          </a:ln>
        </p:spPr>
      </p:pic>
      <p:sp>
        <p:nvSpPr>
          <p:cNvPr id="7" name="Footer Placeholder 6"/>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3"/>
          <a:stretch>
            <a:fillRect/>
          </a:stretch>
        </p:blipFill>
        <p:spPr bwMode="auto">
          <a:xfrm>
            <a:off x="5573712" y="4237037"/>
            <a:ext cx="4273988" cy="2492156"/>
          </a:xfrm>
          <a:prstGeom prst="rect">
            <a:avLst/>
          </a:prstGeom>
          <a:noFill/>
          <a:ln w="9525">
            <a:noFill/>
            <a:round/>
            <a:headEnd/>
            <a:tailEnd/>
          </a:ln>
        </p:spPr>
      </p:pic>
      <p:sp>
        <p:nvSpPr>
          <p:cNvPr id="27651"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sp>
        <p:nvSpPr>
          <p:cNvPr id="27652"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Centripetal force is not a new </a:t>
            </a:r>
            <a:r>
              <a:rPr lang="en-US" sz="2800" i="1">
                <a:solidFill>
                  <a:srgbClr val="000000"/>
                </a:solidFill>
              </a:rPr>
              <a:t>kind</a:t>
            </a:r>
            <a:r>
              <a:rPr lang="en-US" sz="2800">
                <a:solidFill>
                  <a:srgbClr val="000000"/>
                </a:solidFill>
              </a:rPr>
              <a:t> of force, it is simply an application of force</a:t>
            </a:r>
            <a:br>
              <a:rPr lang="en-US" sz="2800">
                <a:solidFill>
                  <a:srgbClr val="000000"/>
                </a:solidFill>
              </a:rPr>
            </a:br>
            <a:endParaRPr lang="en-US" sz="28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881063"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27653" name="Text Box 3"/>
          <p:cNvSpPr txBox="1">
            <a:spLocks noChangeArrowheads="1"/>
          </p:cNvSpPr>
          <p:nvPr/>
        </p:nvSpPr>
        <p:spPr bwMode="auto">
          <a:xfrm>
            <a:off x="8301038" y="2609850"/>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(6-18)</a:t>
            </a:r>
          </a:p>
        </p:txBody>
      </p:sp>
      <p:sp>
        <p:nvSpPr>
          <p:cNvPr id="27654" name="Text Box 4"/>
          <p:cNvSpPr txBox="1">
            <a:spLocks noChangeArrowheads="1"/>
          </p:cNvSpPr>
          <p:nvPr/>
        </p:nvSpPr>
        <p:spPr bwMode="auto">
          <a:xfrm>
            <a:off x="8301038" y="678656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6-8</a:t>
            </a:r>
          </a:p>
        </p:txBody>
      </p:sp>
      <p:pic>
        <p:nvPicPr>
          <p:cNvPr id="27655" name="Picture 5"/>
          <p:cNvPicPr>
            <a:picLocks noChangeAspect="1" noChangeArrowheads="1"/>
          </p:cNvPicPr>
          <p:nvPr/>
        </p:nvPicPr>
        <p:blipFill>
          <a:blip r:embed="rId4" cstate="print"/>
          <a:srcRect/>
          <a:stretch>
            <a:fillRect/>
          </a:stretch>
        </p:blipFill>
        <p:spPr bwMode="auto">
          <a:xfrm>
            <a:off x="309563" y="2982913"/>
            <a:ext cx="9458325" cy="1190625"/>
          </a:xfrm>
          <a:prstGeom prst="rect">
            <a:avLst/>
          </a:prstGeom>
          <a:noFill/>
          <a:ln w="9525">
            <a:noFill/>
            <a:round/>
            <a:headEnd/>
            <a:tailEnd/>
          </a:ln>
        </p:spPr>
      </p:pic>
      <p:pic>
        <p:nvPicPr>
          <p:cNvPr id="27656" name="Picture 6"/>
          <p:cNvPicPr>
            <a:picLocks noChangeAspect="1" noChangeArrowheads="1"/>
          </p:cNvPicPr>
          <p:nvPr/>
        </p:nvPicPr>
        <p:blipFill>
          <a:blip r:embed="rId5" cstate="print"/>
          <a:srcRect/>
          <a:stretch>
            <a:fillRect/>
          </a:stretch>
        </p:blipFill>
        <p:spPr bwMode="auto">
          <a:xfrm>
            <a:off x="5913438" y="2190750"/>
            <a:ext cx="2133600" cy="1008063"/>
          </a:xfrm>
          <a:prstGeom prst="rect">
            <a:avLst/>
          </a:prstGeom>
          <a:noFill/>
          <a:ln w="9525">
            <a:noFill/>
            <a:round/>
            <a:headEnd/>
            <a:tailEnd/>
          </a:ln>
        </p:spPr>
      </p:pic>
      <p:sp>
        <p:nvSpPr>
          <p:cNvPr id="27657" name="Text Box 2"/>
          <p:cNvSpPr txBox="1">
            <a:spLocks noChangeArrowheads="1"/>
          </p:cNvSpPr>
          <p:nvPr/>
        </p:nvSpPr>
        <p:spPr bwMode="auto">
          <a:xfrm>
            <a:off x="501650" y="4297363"/>
            <a:ext cx="4919663" cy="291147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For the puck on a string, the string tension supplies the centripetal force necessary to maintain circular motion</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881063"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10" name="Footer Placeholder 9"/>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0243" name="Text Box 2"/>
          <p:cNvSpPr txBox="1">
            <a:spLocks noChangeArrowheads="1"/>
          </p:cNvSpPr>
          <p:nvPr/>
        </p:nvSpPr>
        <p:spPr bwMode="auto">
          <a:xfrm>
            <a:off x="503238" y="2103438"/>
            <a:ext cx="4425950" cy="465455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6.01</a:t>
            </a:r>
            <a:r>
              <a:rPr lang="en-US" sz="2400">
                <a:solidFill>
                  <a:srgbClr val="000000"/>
                </a:solidFill>
              </a:rPr>
              <a:t>  Distinguish between friction in a static situation and a kinetic situation.</a:t>
            </a:r>
          </a:p>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6.02</a:t>
            </a:r>
            <a:r>
              <a:rPr lang="en-US" sz="2400">
                <a:solidFill>
                  <a:srgbClr val="000000"/>
                </a:solidFill>
              </a:rPr>
              <a:t>  Determine direction and magnitude of a frictional force.</a:t>
            </a:r>
          </a:p>
        </p:txBody>
      </p:sp>
      <p:sp>
        <p:nvSpPr>
          <p:cNvPr id="10244" name="Text Box 3"/>
          <p:cNvSpPr txBox="1">
            <a:spLocks noChangeArrowheads="1"/>
          </p:cNvSpPr>
          <p:nvPr/>
        </p:nvSpPr>
        <p:spPr bwMode="auto">
          <a:xfrm>
            <a:off x="5151438" y="2103438"/>
            <a:ext cx="4425950" cy="4800600"/>
          </a:xfrm>
          <a:prstGeom prst="rect">
            <a:avLst/>
          </a:prstGeom>
          <a:noFill/>
          <a:ln w="9525">
            <a:noFill/>
            <a:round/>
            <a:headEnd/>
            <a:tailEnd/>
          </a:ln>
        </p:spPr>
        <p:txBody>
          <a:bodyPr lIns="0" tIns="21240" rIns="0" bIns="0"/>
          <a:lstStyle/>
          <a:p>
            <a:pPr marL="428625" indent="-317500">
              <a:spcAft>
                <a:spcPts val="1425"/>
              </a:spcAft>
              <a:buClrTx/>
              <a:buSzPct val="45000"/>
              <a:buFontTx/>
              <a:buNone/>
              <a:tabLst>
                <a:tab pos="428625" algn="l"/>
                <a:tab pos="885825" algn="l"/>
                <a:tab pos="1343025" algn="l"/>
                <a:tab pos="1800225" algn="l"/>
                <a:tab pos="2257425" algn="l"/>
                <a:tab pos="2714625" algn="l"/>
                <a:tab pos="3171825" algn="l"/>
                <a:tab pos="3629025" algn="l"/>
                <a:tab pos="4086225" algn="l"/>
                <a:tab pos="4543425" algn="l"/>
                <a:tab pos="5000625" algn="l"/>
                <a:tab pos="5457825" algn="l"/>
                <a:tab pos="5915025" algn="l"/>
                <a:tab pos="6372225" algn="l"/>
                <a:tab pos="6829425" algn="l"/>
                <a:tab pos="7286625" algn="l"/>
                <a:tab pos="7743825" algn="l"/>
                <a:tab pos="8201025" algn="l"/>
                <a:tab pos="8658225" algn="l"/>
                <a:tab pos="9115425" algn="l"/>
                <a:tab pos="9572625" algn="l"/>
              </a:tabLst>
            </a:pPr>
            <a:r>
              <a:rPr lang="en-US" sz="2400" b="1">
                <a:solidFill>
                  <a:srgbClr val="000000"/>
                </a:solidFill>
              </a:rPr>
              <a:t>6.03</a:t>
            </a:r>
            <a:r>
              <a:rPr lang="en-US" sz="2400">
                <a:solidFill>
                  <a:srgbClr val="000000"/>
                </a:solidFill>
              </a:rPr>
              <a:t>  For objects on horizontal, vertical, or inclined planes in situations involving friction, draw free-body diagrams and apply Newton's second law.</a:t>
            </a:r>
          </a:p>
        </p:txBody>
      </p:sp>
      <p:sp>
        <p:nvSpPr>
          <p:cNvPr id="10245" name="Text Box 4"/>
          <p:cNvSpPr txBox="1">
            <a:spLocks noChangeArrowheads="1"/>
          </p:cNvSpPr>
          <p:nvPr/>
        </p:nvSpPr>
        <p:spPr bwMode="auto">
          <a:xfrm>
            <a:off x="457200" y="1463675"/>
            <a:ext cx="9144000" cy="528638"/>
          </a:xfrm>
          <a:prstGeom prst="rect">
            <a:avLst/>
          </a:prstGeom>
          <a:noFill/>
          <a:ln w="9525">
            <a:noFill/>
            <a:round/>
            <a:headEnd/>
            <a:tailEnd/>
          </a:ln>
        </p:spPr>
        <p:txBody>
          <a:bodyPr lIns="90000" tIns="662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34566E"/>
                </a:solidFill>
              </a:rPr>
              <a:t>Learning Objectives</a:t>
            </a:r>
          </a:p>
        </p:txBody>
      </p:sp>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pic>
        <p:nvPicPr>
          <p:cNvPr id="28675" name="Picture 2"/>
          <p:cNvPicPr>
            <a:picLocks noChangeAspect="1" noChangeArrowheads="1"/>
          </p:cNvPicPr>
          <p:nvPr/>
        </p:nvPicPr>
        <p:blipFill>
          <a:blip r:embed="rId3" cstate="print"/>
          <a:srcRect/>
          <a:stretch>
            <a:fillRect/>
          </a:stretch>
        </p:blipFill>
        <p:spPr bwMode="auto">
          <a:xfrm>
            <a:off x="330200" y="1646238"/>
            <a:ext cx="9275763" cy="2941637"/>
          </a:xfrm>
          <a:prstGeom prst="rect">
            <a:avLst/>
          </a:prstGeom>
          <a:noFill/>
          <a:ln w="9525">
            <a:noFill/>
            <a:round/>
            <a:headEnd/>
            <a:tailEnd/>
          </a:ln>
        </p:spPr>
      </p:pic>
      <p:sp>
        <p:nvSpPr>
          <p:cNvPr id="28676" name="Text Box 3"/>
          <p:cNvSpPr txBox="1">
            <a:spLocks noChangeArrowheads="1"/>
          </p:cNvSpPr>
          <p:nvPr/>
        </p:nvSpPr>
        <p:spPr bwMode="auto">
          <a:xfrm>
            <a:off x="581025" y="4849813"/>
            <a:ext cx="9070975" cy="541337"/>
          </a:xfrm>
          <a:prstGeom prst="rect">
            <a:avLst/>
          </a:prstGeom>
          <a:noFill/>
          <a:ln w="9525">
            <a:noFill/>
            <a:round/>
            <a:headEnd/>
            <a:tailEnd/>
          </a:ln>
        </p:spPr>
        <p:txBody>
          <a:bodyPr lIns="0" tIns="21240" rIns="0" bIns="0"/>
          <a:lstStyle/>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200">
                <a:solidFill>
                  <a:srgbClr val="000000"/>
                </a:solidFill>
              </a:rPr>
              <a:t>Answer: (a</a:t>
            </a:r>
            <a:r>
              <a:rPr lang="en-US" sz="2000">
                <a:solidFill>
                  <a:srgbClr val="000000"/>
                </a:solidFill>
              </a:rPr>
              <a:t>)  accel downward,  </a:t>
            </a:r>
            <a:r>
              <a:rPr lang="en-US" sz="2000" i="1">
                <a:solidFill>
                  <a:srgbClr val="000000"/>
                </a:solidFill>
              </a:rPr>
              <a:t>F</a:t>
            </a:r>
            <a:r>
              <a:rPr lang="en-US" sz="2000" i="1" baseline="-33000">
                <a:solidFill>
                  <a:srgbClr val="000000"/>
                </a:solidFill>
              </a:rPr>
              <a:t>N</a:t>
            </a:r>
            <a:r>
              <a:rPr lang="en-US" sz="2000">
                <a:solidFill>
                  <a:srgbClr val="000000"/>
                </a:solidFill>
              </a:rPr>
              <a:t> upward</a:t>
            </a:r>
          </a:p>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000">
                <a:solidFill>
                  <a:srgbClr val="000000"/>
                </a:solidFill>
              </a:rPr>
              <a:t>                (b)  accel upward, </a:t>
            </a:r>
            <a:r>
              <a:rPr lang="en-US" sz="2000" i="1">
                <a:solidFill>
                  <a:srgbClr val="000000"/>
                </a:solidFill>
              </a:rPr>
              <a:t>F</a:t>
            </a:r>
            <a:r>
              <a:rPr lang="en-US" sz="2000" i="1" baseline="-33000">
                <a:solidFill>
                  <a:srgbClr val="000000"/>
                </a:solidFill>
              </a:rPr>
              <a:t>N</a:t>
            </a:r>
            <a:r>
              <a:rPr lang="en-US" sz="2000">
                <a:solidFill>
                  <a:srgbClr val="000000"/>
                </a:solidFill>
              </a:rPr>
              <a:t> upward</a:t>
            </a:r>
          </a:p>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000">
                <a:solidFill>
                  <a:srgbClr val="000000"/>
                </a:solidFill>
              </a:rPr>
              <a:t>                (c)  the magnitudes must be equal for the motion to be uniform</a:t>
            </a:r>
          </a:p>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000">
                <a:solidFill>
                  <a:srgbClr val="000000"/>
                </a:solidFill>
              </a:rPr>
              <a:t>                (d)  </a:t>
            </a:r>
            <a:r>
              <a:rPr lang="en-US" sz="2000" i="1">
                <a:solidFill>
                  <a:srgbClr val="000000"/>
                </a:solidFill>
              </a:rPr>
              <a:t>F</a:t>
            </a:r>
            <a:r>
              <a:rPr lang="en-US" sz="2000" i="1" baseline="-33000">
                <a:solidFill>
                  <a:srgbClr val="000000"/>
                </a:solidFill>
              </a:rPr>
              <a:t>N</a:t>
            </a:r>
            <a:r>
              <a:rPr lang="en-US" sz="2000">
                <a:solidFill>
                  <a:srgbClr val="000000"/>
                </a:solidFill>
              </a:rPr>
              <a:t> is greater in (b) than in (a)</a:t>
            </a:r>
          </a:p>
        </p:txBody>
      </p:sp>
      <p:sp>
        <p:nvSpPr>
          <p:cNvPr id="5" name="Footer Placeholder 4"/>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stretch>
            <a:fillRect/>
          </a:stretch>
        </p:blipFill>
        <p:spPr bwMode="auto">
          <a:xfrm>
            <a:off x="3811083" y="1976438"/>
            <a:ext cx="3685596" cy="2081212"/>
          </a:xfrm>
          <a:prstGeom prst="rect">
            <a:avLst/>
          </a:prstGeom>
          <a:noFill/>
          <a:ln w="9525">
            <a:noFill/>
            <a:round/>
            <a:headEnd/>
            <a:tailEnd/>
          </a:ln>
        </p:spPr>
      </p:pic>
      <p:sp>
        <p:nvSpPr>
          <p:cNvPr id="29699"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sp>
        <p:nvSpPr>
          <p:cNvPr id="29700" name="Text Box 3"/>
          <p:cNvSpPr txBox="1">
            <a:spLocks noChangeArrowheads="1"/>
          </p:cNvSpPr>
          <p:nvPr/>
        </p:nvSpPr>
        <p:spPr bwMode="auto">
          <a:xfrm>
            <a:off x="503238" y="1598613"/>
            <a:ext cx="9070975" cy="2006600"/>
          </a:xfrm>
          <a:prstGeom prst="rect">
            <a:avLst/>
          </a:prstGeom>
          <a:noFill/>
          <a:ln w="9525">
            <a:noFill/>
            <a:round/>
            <a:headEnd/>
            <a:tailEnd/>
          </a:ln>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5A9238"/>
                </a:solidFill>
              </a:rPr>
              <a:t>Example</a:t>
            </a:r>
            <a:r>
              <a:rPr lang="en-US" sz="2800" dirty="0">
                <a:solidFill>
                  <a:srgbClr val="000000"/>
                </a:solidFill>
              </a:rPr>
              <a:t>   Bicycle going around a vertical loop:</a:t>
            </a:r>
          </a:p>
          <a:p>
            <a:pPr marL="877888"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
            </a:r>
            <a:br>
              <a:rPr lang="en-US" sz="2400" dirty="0" smtClean="0">
                <a:solidFill>
                  <a:srgbClr val="000000"/>
                </a:solidFill>
              </a:rPr>
            </a:br>
            <a:endParaRPr lang="en-US" sz="2400" dirty="0" smtClean="0">
              <a:solidFill>
                <a:srgbClr val="000000"/>
              </a:solidFill>
            </a:endParaRPr>
          </a:p>
          <a:p>
            <a:pPr marL="877888"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At the top of the loop we have:</a:t>
            </a:r>
          </a:p>
          <a:p>
            <a:pPr marL="877888"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solidFill>
                <a:srgbClr val="000000"/>
              </a:solidFill>
            </a:endParaRPr>
          </a:p>
          <a:p>
            <a:pPr marL="877888"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Solve for </a:t>
            </a:r>
            <a:r>
              <a:rPr lang="en-US" sz="2400" i="1" dirty="0" err="1">
                <a:solidFill>
                  <a:srgbClr val="000000"/>
                </a:solidFill>
              </a:rPr>
              <a:t>v</a:t>
            </a:r>
            <a:r>
              <a:rPr lang="en-US" sz="2400" dirty="0">
                <a:solidFill>
                  <a:srgbClr val="000000"/>
                </a:solidFill>
              </a:rPr>
              <a:t> and plug in our known values,</a:t>
            </a:r>
            <a:br>
              <a:rPr lang="en-US" sz="2400" dirty="0">
                <a:solidFill>
                  <a:srgbClr val="000000"/>
                </a:solidFill>
              </a:rPr>
            </a:br>
            <a:r>
              <a:rPr lang="en-US" sz="2400" dirty="0">
                <a:solidFill>
                  <a:srgbClr val="000000"/>
                </a:solidFill>
              </a:rPr>
              <a:t>including </a:t>
            </a:r>
            <a:r>
              <a:rPr lang="en-US" sz="2400" i="1" dirty="0">
                <a:solidFill>
                  <a:srgbClr val="000000"/>
                </a:solidFill>
              </a:rPr>
              <a:t>F</a:t>
            </a:r>
            <a:r>
              <a:rPr lang="en-US" sz="2400" i="1" baseline="-25000" dirty="0">
                <a:solidFill>
                  <a:srgbClr val="000000"/>
                </a:solidFill>
              </a:rPr>
              <a:t>N</a:t>
            </a:r>
            <a:r>
              <a:rPr lang="en-US" sz="2400" dirty="0">
                <a:solidFill>
                  <a:srgbClr val="000000"/>
                </a:solidFill>
              </a:rPr>
              <a:t> = 0 for the minimum answer:</a:t>
            </a:r>
          </a:p>
        </p:txBody>
      </p:sp>
      <p:sp>
        <p:nvSpPr>
          <p:cNvPr id="29701" name="Text Box 4"/>
          <p:cNvSpPr txBox="1">
            <a:spLocks noChangeArrowheads="1"/>
          </p:cNvSpPr>
          <p:nvPr/>
        </p:nvSpPr>
        <p:spPr bwMode="auto">
          <a:xfrm>
            <a:off x="8321675" y="484663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(6-19)</a:t>
            </a:r>
          </a:p>
        </p:txBody>
      </p:sp>
      <p:sp>
        <p:nvSpPr>
          <p:cNvPr id="29702" name="Text Box 5"/>
          <p:cNvSpPr txBox="1">
            <a:spLocks noChangeArrowheads="1"/>
          </p:cNvSpPr>
          <p:nvPr/>
        </p:nvSpPr>
        <p:spPr bwMode="auto">
          <a:xfrm>
            <a:off x="8301038" y="282733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6-9</a:t>
            </a:r>
          </a:p>
        </p:txBody>
      </p:sp>
      <p:pic>
        <p:nvPicPr>
          <p:cNvPr id="29703" name="Picture 6"/>
          <p:cNvPicPr>
            <a:picLocks noChangeAspect="1" noChangeArrowheads="1"/>
          </p:cNvPicPr>
          <p:nvPr/>
        </p:nvPicPr>
        <p:blipFill>
          <a:blip r:embed="rId4" cstate="print"/>
          <a:srcRect/>
          <a:stretch>
            <a:fillRect/>
          </a:stretch>
        </p:blipFill>
        <p:spPr bwMode="auto">
          <a:xfrm>
            <a:off x="5580063" y="4154488"/>
            <a:ext cx="2970212" cy="782637"/>
          </a:xfrm>
          <a:prstGeom prst="rect">
            <a:avLst/>
          </a:prstGeom>
          <a:noFill/>
          <a:ln w="9525">
            <a:noFill/>
            <a:round/>
            <a:headEnd/>
            <a:tailEnd/>
          </a:ln>
        </p:spPr>
      </p:pic>
      <p:pic>
        <p:nvPicPr>
          <p:cNvPr id="29704" name="Picture 7"/>
          <p:cNvPicPr>
            <a:picLocks noChangeAspect="1" noChangeArrowheads="1"/>
          </p:cNvPicPr>
          <p:nvPr/>
        </p:nvPicPr>
        <p:blipFill>
          <a:blip r:embed="rId5" cstate="print"/>
          <a:srcRect/>
          <a:stretch>
            <a:fillRect/>
          </a:stretch>
        </p:blipFill>
        <p:spPr bwMode="auto">
          <a:xfrm>
            <a:off x="2560638" y="5902325"/>
            <a:ext cx="4862512" cy="1230313"/>
          </a:xfrm>
          <a:prstGeom prst="rect">
            <a:avLst/>
          </a:prstGeom>
          <a:noFill/>
          <a:ln w="9525">
            <a:noFill/>
            <a:round/>
            <a:headEnd/>
            <a:tailEnd/>
          </a:ln>
        </p:spPr>
      </p:pic>
      <p:sp>
        <p:nvSpPr>
          <p:cNvPr id="9" name="Footer Placeholder 8"/>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cstate="print"/>
          <a:srcRect/>
          <a:stretch>
            <a:fillRect/>
          </a:stretch>
        </p:blipFill>
        <p:spPr bwMode="auto">
          <a:xfrm>
            <a:off x="5802312" y="4616753"/>
            <a:ext cx="2362200" cy="666447"/>
          </a:xfrm>
          <a:prstGeom prst="rect">
            <a:avLst/>
          </a:prstGeom>
          <a:noFill/>
          <a:ln w="9525">
            <a:noFill/>
            <a:round/>
            <a:headEnd/>
            <a:tailEnd/>
          </a:ln>
        </p:spPr>
      </p:pic>
      <p:pic>
        <p:nvPicPr>
          <p:cNvPr id="30723" name="Picture 2"/>
          <p:cNvPicPr>
            <a:picLocks noChangeAspect="1" noChangeArrowheads="1"/>
          </p:cNvPicPr>
          <p:nvPr/>
        </p:nvPicPr>
        <p:blipFill>
          <a:blip r:embed="rId4">
            <a:clrChange>
              <a:clrFrom>
                <a:srgbClr val="F0ECD8"/>
              </a:clrFrom>
              <a:clrTo>
                <a:srgbClr val="F0ECD8">
                  <a:alpha val="0"/>
                </a:srgbClr>
              </a:clrTo>
            </a:clrChange>
          </a:blip>
          <a:stretch>
            <a:fillRect/>
          </a:stretch>
        </p:blipFill>
        <p:spPr bwMode="auto">
          <a:xfrm>
            <a:off x="1306512" y="1828800"/>
            <a:ext cx="7023914" cy="2433638"/>
          </a:xfrm>
          <a:prstGeom prst="rect">
            <a:avLst/>
          </a:prstGeom>
          <a:noFill/>
          <a:ln w="9525">
            <a:noFill/>
            <a:round/>
            <a:headEnd/>
            <a:tailEnd/>
          </a:ln>
        </p:spPr>
      </p:pic>
      <p:sp>
        <p:nvSpPr>
          <p:cNvPr id="30724" name="Text Box 3"/>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6-3</a:t>
            </a:r>
            <a:r>
              <a:rPr lang="en-US" sz="3000">
                <a:solidFill>
                  <a:srgbClr val="FFFFFF"/>
                </a:solidFill>
                <a:ea typeface="Calibri" pitchFamily="32" charset="0"/>
                <a:cs typeface="Calibri" pitchFamily="32" charset="0"/>
              </a:rPr>
              <a:t>  Uniform Circular Motion</a:t>
            </a:r>
          </a:p>
        </p:txBody>
      </p:sp>
      <p:sp>
        <p:nvSpPr>
          <p:cNvPr id="30725" name="Text Box 4"/>
          <p:cNvSpPr txBox="1">
            <a:spLocks noChangeArrowheads="1"/>
          </p:cNvSpPr>
          <p:nvPr/>
        </p:nvSpPr>
        <p:spPr bwMode="auto">
          <a:xfrm>
            <a:off x="503238" y="1620837"/>
            <a:ext cx="907097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dirty="0">
                <a:solidFill>
                  <a:srgbClr val="5A9238"/>
                </a:solidFill>
              </a:rPr>
              <a:t>Example</a:t>
            </a:r>
            <a:r>
              <a:rPr lang="en-US" sz="2800" dirty="0">
                <a:solidFill>
                  <a:srgbClr val="000000"/>
                </a:solidFill>
              </a:rPr>
              <a:t>   Car in a banked circular turn:</a:t>
            </a:r>
          </a:p>
          <a:p>
            <a:pPr marL="877888"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endParaRPr lang="en-US" sz="2400" dirty="0">
              <a:solidFill>
                <a:srgbClr val="000000"/>
              </a:solidFill>
            </a:endParaRPr>
          </a:p>
          <a:p>
            <a:pPr marL="877888"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600" dirty="0">
              <a:solidFill>
                <a:srgbClr val="000000"/>
              </a:solidFill>
            </a:endParaRPr>
          </a:p>
          <a:p>
            <a:pPr marL="877888"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Sum components along the radial direction:</a:t>
            </a:r>
          </a:p>
          <a:p>
            <a:pPr marL="877888"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dirty="0">
              <a:solidFill>
                <a:srgbClr val="000000"/>
              </a:solidFill>
            </a:endParaRPr>
          </a:p>
          <a:p>
            <a:pPr marL="877888"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Sum components along the vertical direction:</a:t>
            </a:r>
            <a:br>
              <a:rPr lang="en-US" sz="2400" dirty="0">
                <a:solidFill>
                  <a:srgbClr val="000000"/>
                </a:solidFill>
              </a:rPr>
            </a:br>
            <a:r>
              <a:rPr lang="en-US" sz="600" dirty="0">
                <a:solidFill>
                  <a:srgbClr val="000000"/>
                </a:solidFill>
              </a:rPr>
              <a:t/>
            </a:r>
            <a:br>
              <a:rPr lang="en-US" sz="600" dirty="0">
                <a:solidFill>
                  <a:srgbClr val="000000"/>
                </a:solidFill>
              </a:rPr>
            </a:br>
            <a:r>
              <a:rPr lang="en-US" sz="600" dirty="0">
                <a:solidFill>
                  <a:srgbClr val="000000"/>
                </a:solidFill>
              </a:rPr>
              <a:t/>
            </a:r>
            <a:br>
              <a:rPr lang="en-US" sz="600" dirty="0">
                <a:solidFill>
                  <a:srgbClr val="000000"/>
                </a:solidFill>
              </a:rPr>
            </a:br>
            <a:r>
              <a:rPr lang="en-US" sz="600" dirty="0">
                <a:solidFill>
                  <a:srgbClr val="000000"/>
                </a:solidFill>
              </a:rPr>
              <a:t/>
            </a:r>
            <a:br>
              <a:rPr lang="en-US" sz="600" dirty="0">
                <a:solidFill>
                  <a:srgbClr val="000000"/>
                </a:solidFill>
              </a:rPr>
            </a:br>
            <a:r>
              <a:rPr lang="en-US" sz="600" dirty="0">
                <a:solidFill>
                  <a:srgbClr val="000000"/>
                </a:solidFill>
              </a:rPr>
              <a:t/>
            </a:r>
            <a:br>
              <a:rPr lang="en-US" sz="600" dirty="0">
                <a:solidFill>
                  <a:srgbClr val="000000"/>
                </a:solidFill>
              </a:rPr>
            </a:br>
            <a:endParaRPr lang="en-US" sz="600" dirty="0">
              <a:solidFill>
                <a:srgbClr val="000000"/>
              </a:solidFill>
            </a:endParaRPr>
          </a:p>
          <a:p>
            <a:pPr marL="877888" lvl="1" indent="-336550">
              <a:spcAft>
                <a:spcPts val="1138"/>
              </a:spcAft>
              <a:buSzPct val="45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a:solidFill>
                  <a:srgbClr val="000000"/>
                </a:solidFill>
              </a:rPr>
              <a:t>Divide and replace (sin </a:t>
            </a:r>
            <a:r>
              <a:rPr lang="en-US" sz="2400" i="1" dirty="0" err="1">
                <a:solidFill>
                  <a:srgbClr val="000000"/>
                </a:solidFill>
                <a:latin typeface="Ubuntu" charset="0"/>
                <a:ea typeface="Ubuntu" charset="0"/>
                <a:cs typeface="Ubuntu" charset="0"/>
              </a:rPr>
              <a:t>θ</a:t>
            </a:r>
            <a:r>
              <a:rPr lang="en-US" sz="2400" dirty="0" err="1">
                <a:solidFill>
                  <a:srgbClr val="000000"/>
                </a:solidFill>
              </a:rPr>
              <a:t>)/(cos</a:t>
            </a:r>
            <a:r>
              <a:rPr lang="en-US" sz="2400" dirty="0">
                <a:solidFill>
                  <a:srgbClr val="000000"/>
                </a:solidFill>
              </a:rPr>
              <a:t> </a:t>
            </a:r>
            <a:r>
              <a:rPr lang="en-US" sz="2400" i="1" dirty="0" err="1">
                <a:solidFill>
                  <a:srgbClr val="000000"/>
                </a:solidFill>
                <a:latin typeface="Ubuntu" charset="0"/>
                <a:ea typeface="Ubuntu" charset="0"/>
                <a:cs typeface="Ubuntu" charset="0"/>
              </a:rPr>
              <a:t>θ</a:t>
            </a:r>
            <a:r>
              <a:rPr lang="en-US" sz="2400" dirty="0">
                <a:solidFill>
                  <a:srgbClr val="000000"/>
                </a:solidFill>
              </a:rPr>
              <a:t>) with tangent.</a:t>
            </a:r>
          </a:p>
        </p:txBody>
      </p:sp>
      <p:sp>
        <p:nvSpPr>
          <p:cNvPr id="30726" name="Text Box 5"/>
          <p:cNvSpPr txBox="1">
            <a:spLocks noChangeArrowheads="1"/>
          </p:cNvSpPr>
          <p:nvPr/>
        </p:nvSpPr>
        <p:spPr bwMode="auto">
          <a:xfrm>
            <a:off x="8301038" y="4699000"/>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(6-23)</a:t>
            </a:r>
          </a:p>
        </p:txBody>
      </p:sp>
      <p:sp>
        <p:nvSpPr>
          <p:cNvPr id="30727" name="Text Box 6"/>
          <p:cNvSpPr txBox="1">
            <a:spLocks noChangeArrowheads="1"/>
          </p:cNvSpPr>
          <p:nvPr/>
        </p:nvSpPr>
        <p:spPr bwMode="auto">
          <a:xfrm>
            <a:off x="8301038" y="300672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6-11</a:t>
            </a:r>
          </a:p>
        </p:txBody>
      </p:sp>
      <p:sp>
        <p:nvSpPr>
          <p:cNvPr id="30728" name="Text Box 7"/>
          <p:cNvSpPr txBox="1">
            <a:spLocks noChangeArrowheads="1"/>
          </p:cNvSpPr>
          <p:nvPr/>
        </p:nvSpPr>
        <p:spPr bwMode="auto">
          <a:xfrm>
            <a:off x="8301038" y="563403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(6-24)</a:t>
            </a:r>
          </a:p>
        </p:txBody>
      </p:sp>
      <p:pic>
        <p:nvPicPr>
          <p:cNvPr id="30729" name="Picture 8"/>
          <p:cNvPicPr>
            <a:picLocks noChangeAspect="1" noChangeArrowheads="1"/>
          </p:cNvPicPr>
          <p:nvPr/>
        </p:nvPicPr>
        <p:blipFill>
          <a:blip r:embed="rId5" cstate="print"/>
          <a:srcRect/>
          <a:stretch>
            <a:fillRect/>
          </a:stretch>
        </p:blipFill>
        <p:spPr bwMode="auto">
          <a:xfrm>
            <a:off x="5761038" y="5610225"/>
            <a:ext cx="1931987" cy="452438"/>
          </a:xfrm>
          <a:prstGeom prst="rect">
            <a:avLst/>
          </a:prstGeom>
          <a:noFill/>
          <a:ln w="9525">
            <a:noFill/>
            <a:round/>
            <a:headEnd/>
            <a:tailEnd/>
          </a:ln>
        </p:spPr>
      </p:pic>
      <p:pic>
        <p:nvPicPr>
          <p:cNvPr id="30730" name="Picture 9"/>
          <p:cNvPicPr>
            <a:picLocks noChangeAspect="1" noChangeArrowheads="1"/>
          </p:cNvPicPr>
          <p:nvPr/>
        </p:nvPicPr>
        <p:blipFill>
          <a:blip r:embed="rId6" cstate="print"/>
          <a:srcRect/>
          <a:stretch>
            <a:fillRect/>
          </a:stretch>
        </p:blipFill>
        <p:spPr bwMode="auto">
          <a:xfrm>
            <a:off x="7791450" y="6230938"/>
            <a:ext cx="1824038" cy="919162"/>
          </a:xfrm>
          <a:prstGeom prst="rect">
            <a:avLst/>
          </a:prstGeom>
          <a:noFill/>
          <a:ln w="9525">
            <a:noFill/>
            <a:round/>
            <a:headEnd/>
            <a:tailEnd/>
          </a:ln>
        </p:spPr>
      </p:pic>
      <p:sp>
        <p:nvSpPr>
          <p:cNvPr id="11" name="Footer Placeholder 10"/>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503238" y="1554163"/>
            <a:ext cx="4424362"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smtClean="0">
                <a:solidFill>
                  <a:srgbClr val="000000"/>
                </a:solidFill>
              </a:rPr>
              <a:t>Friction</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Opposes the direction of motion or attempted motion</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Static if the object does not slide</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Static friction can increase to a maximum</a:t>
            </a:r>
            <a:br>
              <a:rPr lang="en-US" sz="2200" dirty="0" smtClean="0">
                <a:solidFill>
                  <a:srgbClr val="000000"/>
                </a:solidFill>
              </a:rPr>
            </a:br>
            <a:r>
              <a:rPr lang="en-US" sz="2200" dirty="0" smtClean="0">
                <a:solidFill>
                  <a:srgbClr val="000000"/>
                </a:solidFill>
              </a:rPr>
              <a:t/>
            </a:r>
            <a:br>
              <a:rPr lang="en-US" sz="2200" dirty="0" smtClean="0">
                <a:solidFill>
                  <a:srgbClr val="000000"/>
                </a:solidFill>
              </a:rPr>
            </a:br>
            <a:endParaRPr lang="en-US" sz="2200" dirty="0" smtClean="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Kinetic if it does slide</a:t>
            </a:r>
          </a:p>
          <a:p>
            <a:pPr eaLnBrk="1">
              <a:spcAft>
                <a:spcPts val="1425"/>
              </a:spcAft>
              <a:buClrTx/>
              <a:buFontTx/>
              <a:buNone/>
              <a:defRPr/>
            </a:pPr>
            <a:r>
              <a:rPr lang="en-US" sz="2800" dirty="0" smtClean="0">
                <a:solidFill>
                  <a:srgbClr val="000000"/>
                </a:solidFill>
              </a:rPr>
              <a:t> </a:t>
            </a:r>
          </a:p>
        </p:txBody>
      </p:sp>
      <p:sp>
        <p:nvSpPr>
          <p:cNvPr id="31747" name="Text Box 2"/>
          <p:cNvSpPr txBox="1">
            <a:spLocks noChangeArrowheads="1"/>
          </p:cNvSpPr>
          <p:nvPr/>
        </p:nvSpPr>
        <p:spPr bwMode="auto">
          <a:xfrm>
            <a:off x="5149850" y="1554163"/>
            <a:ext cx="44243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smtClean="0">
                <a:solidFill>
                  <a:srgbClr val="000000"/>
                </a:solidFill>
              </a:rPr>
              <a:t>Drag Force</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Resistance between a fluid and an object</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Opposes relative motion</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Drag coefficient </a:t>
            </a:r>
            <a:r>
              <a:rPr lang="en-US" sz="2200" i="1" dirty="0" smtClean="0">
                <a:solidFill>
                  <a:srgbClr val="000000"/>
                </a:solidFill>
              </a:rPr>
              <a:t>C</a:t>
            </a:r>
            <a:r>
              <a:rPr lang="en-US" sz="2200" dirty="0" smtClean="0">
                <a:solidFill>
                  <a:srgbClr val="000000"/>
                </a:solidFill>
              </a:rPr>
              <a:t> experimentally determined</a:t>
            </a:r>
          </a:p>
          <a:p>
            <a:pPr eaLnBrk="1">
              <a:spcAft>
                <a:spcPts val="1425"/>
              </a:spcAft>
              <a:buClrTx/>
              <a:buFontTx/>
              <a:buNone/>
              <a:defRPr/>
            </a:pPr>
            <a:r>
              <a:rPr lang="en-US" sz="2200" dirty="0" smtClean="0">
                <a:solidFill>
                  <a:srgbClr val="000000"/>
                </a:solidFill>
              </a:rPr>
              <a:t/>
            </a:r>
            <a:br>
              <a:rPr lang="en-US" sz="2200" dirty="0" smtClean="0">
                <a:solidFill>
                  <a:srgbClr val="000000"/>
                </a:solidFill>
              </a:rPr>
            </a:br>
            <a:endParaRPr lang="en-US" sz="2200" dirty="0" smtClean="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Use the effective cross-sectional area (area perpendicular to the velocity)</a:t>
            </a:r>
          </a:p>
        </p:txBody>
      </p:sp>
      <p:sp>
        <p:nvSpPr>
          <p:cNvPr id="31748" name="Text Box 3"/>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rPr>
              <a:t>6   </a:t>
            </a:r>
            <a:r>
              <a:rPr lang="en-US" sz="3000">
                <a:solidFill>
                  <a:srgbClr val="FFFFFF"/>
                </a:solidFill>
              </a:rPr>
              <a:t>  Summary</a:t>
            </a:r>
          </a:p>
        </p:txBody>
      </p:sp>
      <p:sp>
        <p:nvSpPr>
          <p:cNvPr id="31749" name="Text Box 4"/>
          <p:cNvSpPr txBox="1">
            <a:spLocks noChangeArrowheads="1"/>
          </p:cNvSpPr>
          <p:nvPr/>
        </p:nvSpPr>
        <p:spPr bwMode="auto">
          <a:xfrm>
            <a:off x="3768725" y="4500563"/>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a:t>
            </a:r>
          </a:p>
        </p:txBody>
      </p:sp>
      <p:sp>
        <p:nvSpPr>
          <p:cNvPr id="31750" name="Text Box 5"/>
          <p:cNvSpPr txBox="1">
            <a:spLocks noChangeArrowheads="1"/>
          </p:cNvSpPr>
          <p:nvPr/>
        </p:nvSpPr>
        <p:spPr bwMode="auto">
          <a:xfrm>
            <a:off x="3770313" y="5761038"/>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(6-2)</a:t>
            </a:r>
          </a:p>
        </p:txBody>
      </p:sp>
      <p:sp>
        <p:nvSpPr>
          <p:cNvPr id="31751" name="Text Box 6"/>
          <p:cNvSpPr txBox="1">
            <a:spLocks noChangeArrowheads="1"/>
          </p:cNvSpPr>
          <p:nvPr/>
        </p:nvSpPr>
        <p:spPr bwMode="auto">
          <a:xfrm>
            <a:off x="8450263" y="442912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(6-14)</a:t>
            </a:r>
          </a:p>
        </p:txBody>
      </p:sp>
      <p:pic>
        <p:nvPicPr>
          <p:cNvPr id="31752" name="Picture 7"/>
          <p:cNvPicPr>
            <a:picLocks noChangeAspect="1" noChangeArrowheads="1"/>
          </p:cNvPicPr>
          <p:nvPr/>
        </p:nvPicPr>
        <p:blipFill>
          <a:blip r:embed="rId3" cstate="print"/>
          <a:srcRect/>
          <a:stretch>
            <a:fillRect/>
          </a:stretch>
        </p:blipFill>
        <p:spPr bwMode="auto">
          <a:xfrm>
            <a:off x="1371600" y="4389438"/>
            <a:ext cx="2286000" cy="566737"/>
          </a:xfrm>
          <a:prstGeom prst="rect">
            <a:avLst/>
          </a:prstGeom>
          <a:noFill/>
          <a:ln w="9525">
            <a:noFill/>
            <a:round/>
            <a:headEnd/>
            <a:tailEnd/>
          </a:ln>
        </p:spPr>
      </p:pic>
      <p:pic>
        <p:nvPicPr>
          <p:cNvPr id="31753" name="Picture 8"/>
          <p:cNvPicPr>
            <a:picLocks noChangeAspect="1" noChangeArrowheads="1"/>
          </p:cNvPicPr>
          <p:nvPr/>
        </p:nvPicPr>
        <p:blipFill>
          <a:blip r:embed="rId4" cstate="print"/>
          <a:srcRect/>
          <a:stretch>
            <a:fillRect/>
          </a:stretch>
        </p:blipFill>
        <p:spPr bwMode="auto">
          <a:xfrm>
            <a:off x="1657350" y="5697538"/>
            <a:ext cx="2000250" cy="539750"/>
          </a:xfrm>
          <a:prstGeom prst="rect">
            <a:avLst/>
          </a:prstGeom>
          <a:noFill/>
          <a:ln w="9525">
            <a:noFill/>
            <a:round/>
            <a:headEnd/>
            <a:tailEnd/>
          </a:ln>
        </p:spPr>
      </p:pic>
      <p:pic>
        <p:nvPicPr>
          <p:cNvPr id="31754" name="Picture 9"/>
          <p:cNvPicPr>
            <a:picLocks noChangeAspect="1" noChangeArrowheads="1"/>
          </p:cNvPicPr>
          <p:nvPr/>
        </p:nvPicPr>
        <p:blipFill>
          <a:blip r:embed="rId5" cstate="print"/>
          <a:srcRect/>
          <a:stretch>
            <a:fillRect/>
          </a:stretch>
        </p:blipFill>
        <p:spPr bwMode="auto">
          <a:xfrm>
            <a:off x="5851525" y="4297363"/>
            <a:ext cx="2495550" cy="628650"/>
          </a:xfrm>
          <a:prstGeom prst="rect">
            <a:avLst/>
          </a:prstGeom>
          <a:noFill/>
          <a:ln w="9525">
            <a:noFill/>
            <a:round/>
            <a:headEnd/>
            <a:tailEnd/>
          </a:ln>
        </p:spPr>
      </p:pic>
      <p:sp>
        <p:nvSpPr>
          <p:cNvPr id="11" name="Footer Placeholder 10"/>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503238" y="1554163"/>
            <a:ext cx="4424362"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smtClean="0">
                <a:solidFill>
                  <a:srgbClr val="000000"/>
                </a:solidFill>
              </a:rPr>
              <a:t>Terminal Speed</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The maximum velocity of a falling object due to drag</a:t>
            </a:r>
          </a:p>
          <a:p>
            <a:pPr eaLnBrk="1">
              <a:spcAft>
                <a:spcPts val="1425"/>
              </a:spcAft>
              <a:buClrTx/>
              <a:buFontTx/>
              <a:buNone/>
              <a:defRPr/>
            </a:pPr>
            <a:endParaRPr lang="en-US" sz="2200" dirty="0" smtClean="0">
              <a:solidFill>
                <a:srgbClr val="000000"/>
              </a:solidFill>
            </a:endParaRPr>
          </a:p>
        </p:txBody>
      </p:sp>
      <p:sp>
        <p:nvSpPr>
          <p:cNvPr id="32771" name="Text Box 2"/>
          <p:cNvSpPr txBox="1">
            <a:spLocks noChangeArrowheads="1"/>
          </p:cNvSpPr>
          <p:nvPr/>
        </p:nvSpPr>
        <p:spPr bwMode="auto">
          <a:xfrm>
            <a:off x="5149850" y="1554163"/>
            <a:ext cx="44243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smtClean="0">
                <a:solidFill>
                  <a:srgbClr val="000000"/>
                </a:solidFill>
              </a:rPr>
              <a:t>Uniform Circular Motion</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Centripetal acceleration required to maintain the motion</a:t>
            </a:r>
            <a:br>
              <a:rPr lang="en-US" sz="2200" dirty="0" smtClean="0">
                <a:solidFill>
                  <a:srgbClr val="000000"/>
                </a:solidFill>
              </a:rPr>
            </a:br>
            <a:r>
              <a:rPr lang="en-US" sz="2200" dirty="0" smtClean="0">
                <a:solidFill>
                  <a:srgbClr val="000000"/>
                </a:solidFill>
              </a:rPr>
              <a:t/>
            </a:r>
            <a:br>
              <a:rPr lang="en-US" sz="2200" dirty="0" smtClean="0">
                <a:solidFill>
                  <a:srgbClr val="000000"/>
                </a:solidFill>
              </a:rPr>
            </a:br>
            <a:r>
              <a:rPr lang="en-US" sz="2200" dirty="0" smtClean="0">
                <a:solidFill>
                  <a:srgbClr val="000000"/>
                </a:solidFill>
              </a:rPr>
              <a:t/>
            </a:r>
            <a:br>
              <a:rPr lang="en-US" sz="2200" dirty="0" smtClean="0">
                <a:solidFill>
                  <a:srgbClr val="000000"/>
                </a:solidFill>
              </a:rPr>
            </a:br>
            <a:endParaRPr lang="en-US" sz="2200" dirty="0" smtClean="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Corresponds to a centripetal force</a:t>
            </a:r>
            <a:br>
              <a:rPr lang="en-US" sz="2200" dirty="0" smtClean="0">
                <a:solidFill>
                  <a:srgbClr val="000000"/>
                </a:solidFill>
              </a:rPr>
            </a:br>
            <a:r>
              <a:rPr lang="en-US" sz="2200" dirty="0" smtClean="0">
                <a:solidFill>
                  <a:srgbClr val="000000"/>
                </a:solidFill>
              </a:rPr>
              <a:t/>
            </a:r>
            <a:br>
              <a:rPr lang="en-US" sz="2200" dirty="0" smtClean="0">
                <a:solidFill>
                  <a:srgbClr val="000000"/>
                </a:solidFill>
              </a:rPr>
            </a:br>
            <a:r>
              <a:rPr lang="en-US" sz="2200" dirty="0" smtClean="0">
                <a:solidFill>
                  <a:srgbClr val="000000"/>
                </a:solidFill>
              </a:rPr>
              <a:t/>
            </a:r>
            <a:br>
              <a:rPr lang="en-US" sz="2200" dirty="0" smtClean="0">
                <a:solidFill>
                  <a:srgbClr val="000000"/>
                </a:solidFill>
              </a:rPr>
            </a:br>
            <a:endParaRPr lang="en-US" sz="2200" dirty="0" smtClean="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smtClean="0">
                <a:solidFill>
                  <a:srgbClr val="000000"/>
                </a:solidFill>
              </a:rPr>
              <a:t>Force points toward the center of curvature</a:t>
            </a:r>
          </a:p>
        </p:txBody>
      </p:sp>
      <p:sp>
        <p:nvSpPr>
          <p:cNvPr id="32772" name="Text Box 3"/>
          <p:cNvSpPr txBox="1">
            <a:spLocks noChangeArrowheads="1"/>
          </p:cNvSpPr>
          <p:nvPr/>
        </p:nvSpPr>
        <p:spPr bwMode="auto">
          <a:xfrm>
            <a:off x="8420100" y="3221038"/>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(6-17)</a:t>
            </a:r>
          </a:p>
        </p:txBody>
      </p:sp>
      <p:sp>
        <p:nvSpPr>
          <p:cNvPr id="32773" name="Text Box 4"/>
          <p:cNvSpPr txBox="1">
            <a:spLocks noChangeArrowheads="1"/>
          </p:cNvSpPr>
          <p:nvPr/>
        </p:nvSpPr>
        <p:spPr bwMode="auto">
          <a:xfrm>
            <a:off x="8412163" y="4865688"/>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(6-18)</a:t>
            </a:r>
          </a:p>
        </p:txBody>
      </p:sp>
      <p:sp>
        <p:nvSpPr>
          <p:cNvPr id="32774" name="Text Box 5"/>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rPr>
              <a:t>6   </a:t>
            </a:r>
            <a:r>
              <a:rPr lang="en-US" sz="3000">
                <a:solidFill>
                  <a:srgbClr val="FFFFFF"/>
                </a:solidFill>
              </a:rPr>
              <a:t>  Summary</a:t>
            </a:r>
          </a:p>
        </p:txBody>
      </p:sp>
      <p:sp>
        <p:nvSpPr>
          <p:cNvPr id="32775" name="Text Box 6"/>
          <p:cNvSpPr txBox="1">
            <a:spLocks noChangeArrowheads="1"/>
          </p:cNvSpPr>
          <p:nvPr/>
        </p:nvSpPr>
        <p:spPr bwMode="auto">
          <a:xfrm>
            <a:off x="4100513" y="3221038"/>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(6-16)</a:t>
            </a:r>
          </a:p>
        </p:txBody>
      </p:sp>
      <p:pic>
        <p:nvPicPr>
          <p:cNvPr id="32776" name="Picture 7"/>
          <p:cNvPicPr>
            <a:picLocks noChangeAspect="1" noChangeArrowheads="1"/>
          </p:cNvPicPr>
          <p:nvPr/>
        </p:nvPicPr>
        <p:blipFill>
          <a:blip r:embed="rId3" cstate="print"/>
          <a:srcRect/>
          <a:stretch>
            <a:fillRect/>
          </a:stretch>
        </p:blipFill>
        <p:spPr bwMode="auto">
          <a:xfrm>
            <a:off x="1863725" y="2944813"/>
            <a:ext cx="2068513" cy="984250"/>
          </a:xfrm>
          <a:prstGeom prst="rect">
            <a:avLst/>
          </a:prstGeom>
          <a:noFill/>
          <a:ln w="9525">
            <a:noFill/>
            <a:round/>
            <a:headEnd/>
            <a:tailEnd/>
          </a:ln>
        </p:spPr>
      </p:pic>
      <p:pic>
        <p:nvPicPr>
          <p:cNvPr id="32777" name="Picture 8"/>
          <p:cNvPicPr>
            <a:picLocks noChangeAspect="1" noChangeArrowheads="1"/>
          </p:cNvPicPr>
          <p:nvPr/>
        </p:nvPicPr>
        <p:blipFill>
          <a:blip r:embed="rId4" cstate="print"/>
          <a:srcRect/>
          <a:stretch>
            <a:fillRect/>
          </a:stretch>
        </p:blipFill>
        <p:spPr bwMode="auto">
          <a:xfrm>
            <a:off x="6858000" y="2890838"/>
            <a:ext cx="1398588" cy="941387"/>
          </a:xfrm>
          <a:prstGeom prst="rect">
            <a:avLst/>
          </a:prstGeom>
          <a:noFill/>
          <a:ln w="9525">
            <a:noFill/>
            <a:round/>
            <a:headEnd/>
            <a:tailEnd/>
          </a:ln>
        </p:spPr>
      </p:pic>
      <p:pic>
        <p:nvPicPr>
          <p:cNvPr id="32778" name="Picture 9"/>
          <p:cNvPicPr>
            <a:picLocks noChangeAspect="1" noChangeArrowheads="1"/>
          </p:cNvPicPr>
          <p:nvPr/>
        </p:nvPicPr>
        <p:blipFill>
          <a:blip r:embed="rId5" cstate="print"/>
          <a:srcRect/>
          <a:stretch>
            <a:fillRect/>
          </a:stretch>
        </p:blipFill>
        <p:spPr bwMode="auto">
          <a:xfrm>
            <a:off x="6389688" y="4525963"/>
            <a:ext cx="1839912" cy="869950"/>
          </a:xfrm>
          <a:prstGeom prst="rect">
            <a:avLst/>
          </a:prstGeom>
          <a:noFill/>
          <a:ln w="9525">
            <a:noFill/>
            <a:round/>
            <a:headEnd/>
            <a:tailEnd/>
          </a:ln>
        </p:spPr>
      </p:pic>
      <p:sp>
        <p:nvSpPr>
          <p:cNvPr id="11" name="Footer Placeholder 10"/>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1267" name="Text Box 2"/>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Friction forces are essential:</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Picking things up</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Walking, biking, driving anywhere</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Writing with a pencil</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Building with nails, weaving cloth</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But overcoming friction forces is also important: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Efficiency in engines</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(20% of the gasoline used in an automobile goes to counteract friction in the drive train)</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Roller skates, fans</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Anything that we want to remain in motion</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4" name="Footer Placeholder 3"/>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2291" name="Text Box 2"/>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Three experiments:</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Slide a book across a counter. The book slows and stops, so there must be an acceleration parallel to the surface and opposite the direction of motion.</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Push a book at a constant speed across the counter. There must be an equal and opposite force opposing you, otherwise the book would accelerate. Again the force is parallel to the surface and opposite the direction of motion.</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Push a crate or other heavy object that does not move. To keep the crate stationary, an equal and opposite force must oppose you. If you push harder, the opposing force must also increase to keep the crate stationary. Keep pushing harder. Eventually the opposing force will reach a maximum, and the crate will slide.</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4" name="Footer Placeholder 3"/>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3315"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Two types of friction</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 </a:t>
            </a:r>
            <a:r>
              <a:rPr lang="en-US" sz="2800" b="1" dirty="0">
                <a:solidFill>
                  <a:srgbClr val="000000"/>
                </a:solidFill>
              </a:rPr>
              <a:t>static frictional force</a:t>
            </a:r>
            <a:r>
              <a:rPr lang="en-US" sz="2800" dirty="0">
                <a:solidFill>
                  <a:srgbClr val="000000"/>
                </a:solidFill>
              </a:rPr>
              <a: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 opposing force that prevents an object from moving</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Can have any magnitude from </a:t>
            </a:r>
            <a:r>
              <a:rPr lang="en-US" sz="2400" dirty="0" smtClean="0">
                <a:solidFill>
                  <a:srgbClr val="000000"/>
                </a:solidFill>
              </a:rPr>
              <a:t>0 N </a:t>
            </a:r>
            <a:r>
              <a:rPr lang="en-US" sz="2400" dirty="0">
                <a:solidFill>
                  <a:srgbClr val="000000"/>
                </a:solidFill>
              </a:rPr>
              <a:t>up to a maximum</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Once the maximum is reached, forces are no longer in equilibrium and the object slides</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 </a:t>
            </a:r>
            <a:r>
              <a:rPr lang="en-US" sz="2800" b="1" dirty="0">
                <a:solidFill>
                  <a:srgbClr val="000000"/>
                </a:solidFill>
              </a:rPr>
              <a:t>kinetic frictional force</a:t>
            </a:r>
            <a:r>
              <a:rPr lang="en-US" sz="2800" dirty="0">
                <a:solidFill>
                  <a:srgbClr val="000000"/>
                </a:solidFill>
              </a:rPr>
              <a: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 opposing force that acts on an object in motion</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Has only </a:t>
            </a:r>
            <a:r>
              <a:rPr lang="en-US" sz="2400" dirty="0" smtClean="0">
                <a:solidFill>
                  <a:srgbClr val="000000"/>
                </a:solidFill>
              </a:rPr>
              <a:t>one </a:t>
            </a:r>
            <a:r>
              <a:rPr lang="en-US" sz="2400" dirty="0">
                <a:solidFill>
                  <a:srgbClr val="000000"/>
                </a:solidFill>
              </a:rPr>
              <a:t>value</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Generally smaller than the maximum static frictional force</a:t>
            </a:r>
          </a:p>
          <a:p>
            <a:pPr marL="876300"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p:txBody>
      </p:sp>
      <p:sp>
        <p:nvSpPr>
          <p:cNvPr id="4" name="Footer Placeholder 3"/>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rPr>
              <a:t>6-1</a:t>
            </a:r>
            <a:r>
              <a:rPr lang="en-US" sz="3000">
                <a:solidFill>
                  <a:srgbClr val="FFFFFF"/>
                </a:solidFill>
              </a:rPr>
              <a:t>  Friction</a:t>
            </a:r>
          </a:p>
        </p:txBody>
      </p:sp>
      <p:sp>
        <p:nvSpPr>
          <p:cNvPr id="14339" name="Text Box 2"/>
          <p:cNvSpPr txBox="1">
            <a:spLocks noChangeArrowheads="1"/>
          </p:cNvSpPr>
          <p:nvPr/>
        </p:nvSpPr>
        <p:spPr bwMode="auto">
          <a:xfrm>
            <a:off x="6773863" y="2305050"/>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6-1</a:t>
            </a:r>
          </a:p>
        </p:txBody>
      </p:sp>
      <p:pic>
        <p:nvPicPr>
          <p:cNvPr id="14340" name="Picture 3"/>
          <p:cNvPicPr>
            <a:picLocks noChangeAspect="1" noChangeArrowheads="1"/>
          </p:cNvPicPr>
          <p:nvPr/>
        </p:nvPicPr>
        <p:blipFill>
          <a:blip r:embed="rId3"/>
          <a:stretch>
            <a:fillRect/>
          </a:stretch>
        </p:blipFill>
        <p:spPr bwMode="auto">
          <a:xfrm>
            <a:off x="163512" y="1631950"/>
            <a:ext cx="4530023" cy="4494213"/>
          </a:xfrm>
          <a:prstGeom prst="rect">
            <a:avLst/>
          </a:prstGeom>
          <a:noFill/>
          <a:ln w="9525">
            <a:noFill/>
            <a:round/>
            <a:headEnd/>
            <a:tailEnd/>
          </a:ln>
        </p:spPr>
      </p:pic>
      <p:pic>
        <p:nvPicPr>
          <p:cNvPr id="14341" name="Picture 4"/>
          <p:cNvPicPr>
            <a:picLocks noChangeAspect="1" noChangeArrowheads="1"/>
          </p:cNvPicPr>
          <p:nvPr/>
        </p:nvPicPr>
        <p:blipFill>
          <a:blip r:embed="rId4"/>
          <a:stretch>
            <a:fillRect/>
          </a:stretch>
        </p:blipFill>
        <p:spPr bwMode="auto">
          <a:xfrm>
            <a:off x="4792663" y="3551237"/>
            <a:ext cx="5173662" cy="3620097"/>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stretch>
            <a:fillRect/>
          </a:stretch>
        </p:blipFill>
        <p:spPr bwMode="auto">
          <a:xfrm>
            <a:off x="5798068" y="3448051"/>
            <a:ext cx="3280844" cy="3844496"/>
          </a:xfrm>
          <a:prstGeom prst="rect">
            <a:avLst/>
          </a:prstGeom>
          <a:noFill/>
          <a:ln w="9525">
            <a:noFill/>
            <a:round/>
            <a:headEnd/>
            <a:tailEnd/>
          </a:ln>
        </p:spPr>
      </p:pic>
      <p:sp>
        <p:nvSpPr>
          <p:cNvPr id="15363"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5364" name="Text Box 3"/>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Microscopic picture: surfaces are bumpy</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Friction occurs as contact points slide over each other</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Two specially prepared metal surfaces can </a:t>
            </a:r>
            <a:r>
              <a:rPr lang="en-US" sz="2400" i="1">
                <a:solidFill>
                  <a:srgbClr val="000000"/>
                </a:solidFill>
              </a:rPr>
              <a:t>cold-weld</a:t>
            </a:r>
            <a:r>
              <a:rPr lang="en-US" sz="2400">
                <a:solidFill>
                  <a:srgbClr val="000000"/>
                </a:solidFill>
              </a:rPr>
              <a:t> together and become impossible to slide, because there is so much contact between the surfaces</a:t>
            </a:r>
          </a:p>
        </p:txBody>
      </p:sp>
      <p:sp>
        <p:nvSpPr>
          <p:cNvPr id="15365" name="Text Box 4"/>
          <p:cNvSpPr txBox="1">
            <a:spLocks noChangeArrowheads="1"/>
          </p:cNvSpPr>
          <p:nvPr/>
        </p:nvSpPr>
        <p:spPr bwMode="auto">
          <a:xfrm>
            <a:off x="503238" y="3856038"/>
            <a:ext cx="4800600" cy="285273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Greater force normal to the contact plane increases the friction because the surfaces are pressed together and make more contact</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a:solidFill>
                  <a:srgbClr val="000000"/>
                </a:solidFill>
              </a:rPr>
              <a:t>Sliding that is jerky, due to the ridges on the surface, produces squeaking/squealing/sound</a:t>
            </a:r>
          </a:p>
        </p:txBody>
      </p:sp>
      <p:sp>
        <p:nvSpPr>
          <p:cNvPr id="15366" name="Text Box 5"/>
          <p:cNvSpPr txBox="1">
            <a:spLocks noChangeArrowheads="1"/>
          </p:cNvSpPr>
          <p:nvPr/>
        </p:nvSpPr>
        <p:spPr bwMode="auto">
          <a:xfrm>
            <a:off x="8301038" y="693102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Figure 6-2</a:t>
            </a:r>
          </a:p>
        </p:txBody>
      </p:sp>
      <p:sp>
        <p:nvSpPr>
          <p:cNvPr id="7" name="Footer Placeholder 6"/>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6387" name="Text Box 2"/>
          <p:cNvSpPr txBox="1">
            <a:spLocks noChangeArrowheads="1"/>
          </p:cNvSpPr>
          <p:nvPr/>
        </p:nvSpPr>
        <p:spPr bwMode="auto">
          <a:xfrm>
            <a:off x="503238" y="1554163"/>
            <a:ext cx="9070975"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properties of friction</a:t>
            </a:r>
          </a:p>
          <a:p>
            <a:pPr marL="914400" lvl="1" indent="-512763">
              <a:spcAft>
                <a:spcPts val="1425"/>
              </a:spcAft>
              <a:buFont typeface="Arial" charset="0"/>
              <a:buAutoNum type="arabicPeriod"/>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If the body does not move, then the applied force and frictional force balance along the direction parallel to the surface: equal in magnitude, opposite in direction</a:t>
            </a:r>
          </a:p>
          <a:p>
            <a:pPr marL="914400" lvl="1" indent="-512763">
              <a:spcAft>
                <a:spcPts val="1425"/>
              </a:spcAft>
              <a:buFont typeface="Arial" charset="0"/>
              <a:buAutoNum type="arabicPeriod"/>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magnitude of </a:t>
            </a:r>
            <a:r>
              <a:rPr lang="en-US" sz="2800" i="1">
                <a:solidFill>
                  <a:srgbClr val="000000"/>
                </a:solidFill>
              </a:rPr>
              <a:t>f</a:t>
            </a:r>
            <a:r>
              <a:rPr lang="en-US" sz="2800" i="1" baseline="-33000">
                <a:solidFill>
                  <a:srgbClr val="000000"/>
                </a:solidFill>
              </a:rPr>
              <a:t>s</a:t>
            </a:r>
            <a:r>
              <a:rPr lang="en-US" sz="2800">
                <a:solidFill>
                  <a:srgbClr val="000000"/>
                </a:solidFill>
              </a:rPr>
              <a:t> has a maximum </a:t>
            </a:r>
            <a:r>
              <a:rPr lang="en-US" sz="2800" i="1">
                <a:solidFill>
                  <a:srgbClr val="000000"/>
                </a:solidFill>
              </a:rPr>
              <a:t>f</a:t>
            </a:r>
            <a:r>
              <a:rPr lang="en-US" sz="2800" i="1" baseline="-33000">
                <a:solidFill>
                  <a:srgbClr val="000000"/>
                </a:solidFill>
              </a:rPr>
              <a:t>s,max</a:t>
            </a:r>
            <a:r>
              <a:rPr lang="en-US" sz="2800">
                <a:solidFill>
                  <a:srgbClr val="000000"/>
                </a:solidFill>
              </a:rPr>
              <a:t> given by:</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where </a:t>
            </a:r>
            <a:r>
              <a:rPr lang="en-US" sz="2800" i="1">
                <a:solidFill>
                  <a:srgbClr val="000000"/>
                </a:solidFill>
                <a:latin typeface="Ubuntu" charset="0"/>
                <a:ea typeface="Ubuntu" charset="0"/>
                <a:cs typeface="Ubuntu" charset="0"/>
              </a:rPr>
              <a:t>μ</a:t>
            </a:r>
            <a:r>
              <a:rPr lang="en-US" sz="2800" i="1" baseline="-33000">
                <a:solidFill>
                  <a:srgbClr val="000000"/>
                </a:solidFill>
              </a:rPr>
              <a:t>s</a:t>
            </a:r>
            <a:r>
              <a:rPr lang="en-US" sz="2800">
                <a:solidFill>
                  <a:srgbClr val="000000"/>
                </a:solidFill>
              </a:rPr>
              <a:t> is the </a:t>
            </a:r>
            <a:r>
              <a:rPr lang="en-US" sz="2800" b="1">
                <a:solidFill>
                  <a:srgbClr val="000000"/>
                </a:solidFill>
              </a:rPr>
              <a:t>coefficient of static friction</a:t>
            </a:r>
            <a:r>
              <a:rPr lang="en-US" sz="2800">
                <a:solidFill>
                  <a:srgbClr val="000000"/>
                </a:solidFill>
              </a:rPr>
              <a:t>. If the applied force increases past </a:t>
            </a:r>
            <a:r>
              <a:rPr lang="en-US" sz="2800" i="1">
                <a:solidFill>
                  <a:srgbClr val="000000"/>
                </a:solidFill>
              </a:rPr>
              <a:t>f</a:t>
            </a:r>
            <a:r>
              <a:rPr lang="en-US" sz="2800" i="1" baseline="-33000">
                <a:solidFill>
                  <a:srgbClr val="000000"/>
                </a:solidFill>
              </a:rPr>
              <a:t>s,max</a:t>
            </a:r>
            <a:r>
              <a:rPr lang="en-US" sz="2800">
                <a:solidFill>
                  <a:srgbClr val="000000"/>
                </a:solidFill>
              </a:rPr>
              <a:t>, sliding begins.</a:t>
            </a:r>
          </a:p>
          <a:p>
            <a:pPr marL="914400" lvl="1" indent="-512763">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16388" name="Text Box 3"/>
          <p:cNvSpPr txBox="1">
            <a:spLocks noChangeArrowheads="1"/>
          </p:cNvSpPr>
          <p:nvPr/>
        </p:nvSpPr>
        <p:spPr bwMode="auto">
          <a:xfrm>
            <a:off x="8321675" y="479107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(6-1)</a:t>
            </a:r>
          </a:p>
        </p:txBody>
      </p:sp>
      <p:pic>
        <p:nvPicPr>
          <p:cNvPr id="16389" name="Picture 4"/>
          <p:cNvPicPr>
            <a:picLocks noChangeAspect="1" noChangeArrowheads="1"/>
          </p:cNvPicPr>
          <p:nvPr/>
        </p:nvPicPr>
        <p:blipFill>
          <a:blip r:embed="rId3" cstate="print"/>
          <a:srcRect/>
          <a:stretch>
            <a:fillRect/>
          </a:stretch>
        </p:blipFill>
        <p:spPr bwMode="auto">
          <a:xfrm>
            <a:off x="5211763" y="4664075"/>
            <a:ext cx="2449512" cy="608013"/>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6-1</a:t>
            </a:r>
            <a:r>
              <a:rPr lang="en-US" sz="3000">
                <a:solidFill>
                  <a:srgbClr val="FFFFFF"/>
                </a:solidFill>
                <a:ea typeface="Calibri" pitchFamily="32" charset="0"/>
                <a:cs typeface="Calibri" pitchFamily="32" charset="0"/>
              </a:rPr>
              <a:t>  Friction</a:t>
            </a:r>
          </a:p>
        </p:txBody>
      </p:sp>
      <p:sp>
        <p:nvSpPr>
          <p:cNvPr id="17411"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properties of friction</a:t>
            </a:r>
          </a:p>
          <a:p>
            <a:pPr marL="971550" lvl="1" indent="-514350">
              <a:spcAft>
                <a:spcPts val="1425"/>
              </a:spcAft>
              <a:buFont typeface="Arial" charset="0"/>
              <a:buAutoNum type="arabicPeriod" startAt="3"/>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Once sliding begins, the frictional force decreases to </a:t>
            </a:r>
            <a:r>
              <a:rPr lang="en-US" sz="2800" i="1">
                <a:solidFill>
                  <a:srgbClr val="000000"/>
                </a:solidFill>
              </a:rPr>
              <a:t>f</a:t>
            </a:r>
            <a:r>
              <a:rPr lang="en-US" sz="2800" i="1" baseline="-33000">
                <a:solidFill>
                  <a:srgbClr val="000000"/>
                </a:solidFill>
              </a:rPr>
              <a:t>k</a:t>
            </a:r>
            <a:r>
              <a:rPr lang="en-US" sz="2800">
                <a:solidFill>
                  <a:srgbClr val="000000"/>
                </a:solidFill>
              </a:rPr>
              <a:t> given by:</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where </a:t>
            </a:r>
            <a:r>
              <a:rPr lang="en-US" sz="2800" i="1">
                <a:solidFill>
                  <a:srgbClr val="000000"/>
                </a:solidFill>
                <a:latin typeface="Ubuntu" charset="0"/>
                <a:ea typeface="Ubuntu" charset="0"/>
                <a:cs typeface="Ubuntu" charset="0"/>
              </a:rPr>
              <a:t>μ</a:t>
            </a:r>
            <a:r>
              <a:rPr lang="en-US" sz="2800" i="1" baseline="-33000">
                <a:solidFill>
                  <a:srgbClr val="000000"/>
                </a:solidFill>
                <a:latin typeface="Ubuntu" charset="0"/>
                <a:ea typeface="Ubuntu" charset="0"/>
                <a:cs typeface="Ubuntu" charset="0"/>
              </a:rPr>
              <a:t>k</a:t>
            </a:r>
            <a:r>
              <a:rPr lang="en-US" sz="2800">
                <a:solidFill>
                  <a:srgbClr val="000000"/>
                </a:solidFill>
              </a:rPr>
              <a:t> is the </a:t>
            </a:r>
            <a:r>
              <a:rPr lang="en-US" sz="2800" b="1">
                <a:solidFill>
                  <a:srgbClr val="000000"/>
                </a:solidFill>
              </a:rPr>
              <a:t>coefficient of kinetic friction</a:t>
            </a:r>
            <a:r>
              <a:rPr lang="en-US" sz="2800">
                <a:solidFill>
                  <a:srgbClr val="000000"/>
                </a:solidFill>
              </a:rPr>
              <a:t>.</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Magnitude </a:t>
            </a:r>
            <a:r>
              <a:rPr lang="en-US" sz="2800" i="1">
                <a:solidFill>
                  <a:srgbClr val="000000"/>
                </a:solidFill>
              </a:rPr>
              <a:t>F</a:t>
            </a:r>
            <a:r>
              <a:rPr lang="en-US" sz="2800" i="1" baseline="-33000">
                <a:solidFill>
                  <a:srgbClr val="000000"/>
                </a:solidFill>
              </a:rPr>
              <a:t>N</a:t>
            </a:r>
            <a:r>
              <a:rPr lang="en-US" sz="2800">
                <a:solidFill>
                  <a:srgbClr val="000000"/>
                </a:solidFill>
              </a:rPr>
              <a:t> of the normal force measures how strongly the surfaces are pushed together</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values of the friction coefficients are unitless and must be determined experimentally</a:t>
            </a:r>
          </a:p>
          <a:p>
            <a:pPr marL="971550" lvl="1" indent="-5143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17412" name="Text Box 3"/>
          <p:cNvSpPr txBox="1">
            <a:spLocks noChangeArrowheads="1"/>
          </p:cNvSpPr>
          <p:nvPr/>
        </p:nvSpPr>
        <p:spPr bwMode="auto">
          <a:xfrm>
            <a:off x="8321675" y="335121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(6-2)</a:t>
            </a:r>
          </a:p>
        </p:txBody>
      </p:sp>
      <p:pic>
        <p:nvPicPr>
          <p:cNvPr id="17413" name="Picture 4"/>
          <p:cNvPicPr>
            <a:picLocks noChangeAspect="1" noChangeArrowheads="1"/>
          </p:cNvPicPr>
          <p:nvPr/>
        </p:nvPicPr>
        <p:blipFill>
          <a:blip r:embed="rId3" cstate="print"/>
          <a:srcRect/>
          <a:stretch>
            <a:fillRect/>
          </a:stretch>
        </p:blipFill>
        <p:spPr bwMode="auto">
          <a:xfrm>
            <a:off x="5411788" y="3236913"/>
            <a:ext cx="2092325" cy="565150"/>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smtClean="0"/>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0F6CA-D3E6-4EA5-928D-02D97CE8EC15}">
  <ds:schemaRefs>
    <ds:schemaRef ds:uri="http://www.w3.org/XML/1998/namespace"/>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FC10618-A69F-48BE-AA40-6DC5BC579EDA}">
  <ds:schemaRefs>
    <ds:schemaRef ds:uri="http://schemas.microsoft.com/sharepoint/v3/contenttype/forms"/>
  </ds:schemaRefs>
</ds:datastoreItem>
</file>

<file path=customXml/itemProps3.xml><?xml version="1.0" encoding="utf-8"?>
<ds:datastoreItem xmlns:ds="http://schemas.openxmlformats.org/officeDocument/2006/customXml" ds:itemID="{819D9A08-E85C-407B-B8AC-BEB68BE9C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35031</TotalTime>
  <Words>1638</Words>
  <Application>Microsoft Office PowerPoint</Application>
  <PresentationFormat>Custom</PresentationFormat>
  <Paragraphs>246</Paragraphs>
  <Slides>24</Slides>
  <Notes>24</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Ch6 - Force and Motion-II</dc:title>
  <dc:creator>Erik Stayton</dc:creator>
  <cp:lastModifiedBy>naqvi</cp:lastModifiedBy>
  <cp:revision>122</cp:revision>
  <cp:lastPrinted>1601-01-01T00:00:00Z</cp:lastPrinted>
  <dcterms:created xsi:type="dcterms:W3CDTF">2013-02-14T18:35:26Z</dcterms:created>
  <dcterms:modified xsi:type="dcterms:W3CDTF">2014-11-21T14:30:45Z</dcterms:modified>
</cp:coreProperties>
</file>