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0" r:id="rId5"/>
    <p:sldMasterId id="2147483651" r:id="rId6"/>
    <p:sldMasterId id="2147483652" r:id="rId7"/>
    <p:sldMasterId id="2147483653" r:id="rId8"/>
    <p:sldMasterId id="2147483654" r:id="rId9"/>
    <p:sldMasterId id="2147483655" r:id="rId10"/>
  </p:sldMasterIdLst>
  <p:notesMasterIdLst>
    <p:notesMasterId r:id="rId40"/>
  </p:notesMasterIdLst>
  <p:handoutMasterIdLst>
    <p:handoutMasterId r:id="rId41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6" autoAdjust="0"/>
    <p:restoredTop sz="95233" autoAdjust="0"/>
  </p:normalViewPr>
  <p:slideViewPr>
    <p:cSldViewPr>
      <p:cViewPr>
        <p:scale>
          <a:sx n="145" d="100"/>
          <a:sy n="145" d="100"/>
        </p:scale>
        <p:origin x="-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EBB93-9FCD-D249-A172-FB0D0C36EE18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A0E4-6D23-D84F-B8D6-4FEF53D3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5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B98F55C-8885-4527-93D4-DC952789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3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D7EEDC-5A18-4757-BCF0-A3B44D467F2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BBFFDAA-5E94-4F7B-862F-E10965D4832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B9C7AF-3D63-4FB3-8081-815B6CF9613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323F9D-2E99-4AD3-A2C7-03A50FDF5AF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182BD5-FD73-4586-A70A-3EC8E68052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879CBB-EB9C-49C6-9487-E0A58A1112B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FA7F99-0270-46F6-B2B8-5868CDED469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93F8629-113F-481F-A72A-D9BDA70CAF0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B8D093-F519-4391-A1FF-817922D5CFC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4008CEF-A541-41FC-9746-5D5030B477C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A4E71D-8599-4F46-ACAE-AB26ABA0757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E3D552-C6D2-420A-8F0B-5FCCF3E3980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319429-4D63-4CF8-AC5B-A17A9FABB91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7A8D80A-34B6-44DB-8BF6-504B89487CA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A9B329-FE1A-4F96-BEC6-962751F3471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9A5C0F-DCE8-443B-AC94-145D5469638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7E6FAC-0A26-43FF-AA18-91A7A9553D7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A39B496-45A2-42CF-8F13-9E81F378EF5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783AE9-667C-4E3A-A82C-3645B6F5756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778A9CE-CE0F-47CF-9D96-9A976C935CD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8ED8C0-2CEF-47A9-B4A2-51D72738DD7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7A340A3-FB97-4200-874D-4A9660E7CCD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C7BF32-0A48-4C69-BC65-7940C4F36E9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4D1907D-D02F-4E2E-B457-7C4675AE099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E1768C-CF01-4842-9043-0F6FFC18A85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495B42E-95E3-42AD-860D-4431A921265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5E2CF4-CFF7-4411-8F36-3D57C2B7067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CBBE5F-29C5-43F7-8292-F3F2871EA86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27E741-907D-4EDD-B82C-90E0C44B1D4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9328C74-9E2A-4D65-AABE-C220681947F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96A6B1-76BA-43F7-8628-2405F3878E5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08A65AA-6330-4ECC-AC5C-7373C257340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3F1657-F06C-44F2-914E-BE753713A0A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121DF0E-DBC3-465E-A052-65F34342254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8F96F9-6CEF-4F51-A68C-D9CCD6FD093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3EC7B0-02FE-4A79-ABDF-2AF4166BF47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E0A0F9-83B1-4545-B64C-9B6F5E05E1D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B335882-F480-4729-88D3-FDF346C8737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163D9D-E396-4AC6-AE37-14BF933613F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0C2AFBE-2E9A-4D71-92E9-48B842E3E99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C354AE-E8BD-498E-ADF5-7FF4734E7E4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8300C3D-FC3B-4DE4-BC5D-74FC9C6CA85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176D38-A89C-431D-B13D-AD496999F41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FBC5230-705C-4D74-932E-2F4DACE1714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0EC8BF-06B1-4C3D-BE48-FC00227E547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A9F0649-4320-4746-9D61-2EE123B41C5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25D6C4-2623-4432-9977-A6D7830EEE4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6A528D-C84A-4B0B-9ECB-DE5F680E5E1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5685E4-E294-4D62-BEF6-F9BF84FDE42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14661A-04F2-4DEB-ADD8-6D6269966E6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A42916-4A40-4528-890D-96AA85C7282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154F0BE-181E-49A8-BEC6-1FECC5BBF01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9694FA-1B31-40D0-B694-977B5104113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9CB0E4-1EEF-4870-8672-F5EF4FDFB20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5FCB21-504B-4EF1-926C-C8A93085EC7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E6031A5-7C05-48C5-A157-2132621AA47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8AAA23-BDD7-41D3-B9F5-8EDED777FFE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76ADBFA-8A6A-4167-A47B-FFCE91D3CF3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F380-A76F-47AD-B449-B7D3B9CC0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002F-3D8B-4B29-9A8E-27B6B229E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3133-9529-4701-BE0C-6EC07789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A2410-65C9-410B-99C6-68A5E17A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04F2-6F3F-40E0-B17A-79750C939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2375694" y="73104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© 2014 John Wiley &amp; Sons, Inc.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D898-7DF7-40B4-BAE8-CA11FABDE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030F-F1DA-4F6F-9268-B2A79DEB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3309-691C-4AFB-89C7-2E8DA6AEA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A5C0-D300-41DF-BE40-3796BA7C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137C-E68C-4917-90DB-92DE91977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CE27-DACB-4783-8A2F-792233EDA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36E03-48D6-42AC-BAA6-BAE70191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CA92-099A-47C0-BF22-DAA899B72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B4AB-9DC4-40E4-8045-86F4D41C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1256-9560-48C9-B524-E52882B92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653F-42FB-48AA-887B-A7220A82F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1377-7B85-433D-9C8D-D83D25B3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AAAF-8450-4F20-A2A9-2FED1DBAA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0ABB-EF10-450D-A2FF-C169178F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148-851F-48BB-90D5-EAFBC5A9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9C1F-14D4-450B-8F79-2359FDDB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71BB-FE6B-4F2C-9063-DE15692D7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2A04-1976-452A-957C-3A9AE70E1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2E18-02E4-4F13-8BD5-8A6F66BBC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7A136-368F-40B3-B1CA-A7590FB5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DA77-5447-445B-9823-6834780D0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B0CF-23F2-462B-A292-D1F754150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9296-A717-4563-A424-1ECAFFFD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BDB2-E870-49D1-B537-2C53A800D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1DE-F852-4DCB-9E07-92A73783D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3B2AE-A774-450F-BA51-82318DE4C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EFE2-05D3-4457-BAF9-6566D80F8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715A-BDDF-43CF-9CD7-AF2C4CE2A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EA2A-2719-476E-83A2-C02E8007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1807-C534-4AF9-9D3B-9DC0EACA6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F509-9ED6-4CCE-AD15-F8DCC454E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3C30-2BE6-4B64-B43E-A0F3D5E67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6D89A0F-13FA-4370-8BCA-B6B2F95A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0D4A031-B110-4060-BA65-3F0907193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6F5CBA9-2321-4238-8D2F-617A1845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4" r:id="rId4"/>
    <p:sldLayoutId id="2147483695" r:id="rId5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  <p:sldLayoutId id="214748370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6" r:id="rId5"/>
    <p:sldLayoutId id="2147483717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788A025-7ACB-4B1A-BFAB-7D57603CD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  <p:sldLayoutId id="2147483728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998F658-CB0E-4B88-BE6B-4D2E3041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9" r:id="rId4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5" Type="http://schemas.openxmlformats.org/officeDocument/2006/relationships/image" Target="../media/image19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jpeg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Vectors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342900" indent="-336550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3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Copyright © 2014 John Wiley &amp; Sons, Inc.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Rather than using a graphical method, vectors can be added by </a:t>
            </a:r>
            <a:r>
              <a:rPr lang="en-US" sz="2800" b="1">
                <a:solidFill>
                  <a:srgbClr val="000000"/>
                </a:solidFill>
              </a:rPr>
              <a:t>components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 component is the projection of a vector on an axis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 process of finding components is called </a:t>
            </a:r>
            <a:r>
              <a:rPr lang="en-US" sz="2800" b="1">
                <a:solidFill>
                  <a:srgbClr val="000000"/>
                </a:solidFill>
              </a:rPr>
              <a:t>resolving the vector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9638" y="3549650"/>
            <a:ext cx="3741649" cy="346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8504238" y="5761037"/>
            <a:ext cx="1565274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(3-8)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15938" y="4114800"/>
            <a:ext cx="4981575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 components of a vector can be positive or negative.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They are unchanged if the vector is shifted in any </a:t>
            </a:r>
            <a:r>
              <a:rPr lang="en-US" sz="2800" dirty="0" smtClean="0">
                <a:solidFill>
                  <a:srgbClr val="000000"/>
                </a:solidFill>
              </a:rPr>
              <a:t>direction (but not rotated).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719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Components in two dimensions can be found by: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Where </a:t>
            </a:r>
            <a:r>
              <a:rPr lang="en-US" sz="2800" i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θ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is the angle the vector makes with the positive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x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axis, and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a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is the vector length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The length and angle can also be found if the components are known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Therefore, components fully define a vector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15938" y="4114800"/>
            <a:ext cx="4183062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525" y="2212975"/>
            <a:ext cx="5462588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175" y="5130800"/>
            <a:ext cx="6900863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8337550" y="239712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(3-5)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8355013" y="53959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(3-6)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In the three dimensional case we need more components to specify a vector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(a,</a:t>
            </a:r>
            <a:r>
              <a:rPr lang="en-US" sz="240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θ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,</a:t>
            </a:r>
            <a:r>
              <a:rPr lang="en-US" sz="240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φ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) or (a</a:t>
            </a:r>
            <a:r>
              <a:rPr lang="en-US" sz="2400" baseline="-33000">
                <a:solidFill>
                  <a:srgbClr val="000000"/>
                </a:solidFill>
                <a:ea typeface="Ubuntu" charset="0"/>
                <a:cs typeface="Ubuntu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,a</a:t>
            </a:r>
            <a:r>
              <a:rPr lang="en-US" sz="2400" baseline="-33000">
                <a:solidFill>
                  <a:srgbClr val="000000"/>
                </a:solidFill>
                <a:ea typeface="Ubuntu" charset="0"/>
                <a:cs typeface="Ubuntu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,a</a:t>
            </a:r>
            <a:r>
              <a:rPr lang="en-US" sz="2400" baseline="-33000">
                <a:solidFill>
                  <a:srgbClr val="000000"/>
                </a:solidFill>
                <a:ea typeface="Ubuntu" charset="0"/>
                <a:cs typeface="Ubuntu" charset="0"/>
              </a:rPr>
              <a:t>z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)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  <a:ea typeface="Ubuntu" charset="0"/>
              <a:cs typeface="Ubuntu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81025" y="5676900"/>
            <a:ext cx="9070975" cy="124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Answer:</a:t>
            </a: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    choices (c), (d), and (f) show the components properly arranged to 	form the vector</a:t>
            </a:r>
            <a:endParaRPr lang="en-US" sz="2000" baseline="-33000">
              <a:solidFill>
                <a:srgbClr val="000000"/>
              </a:solidFill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2984500"/>
            <a:ext cx="9456738" cy="259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Angles may be measured in degrees or radians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Recall that a full circle is 360</a:t>
            </a:r>
            <a:r>
              <a:rPr lang="en-US" sz="280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˚</a:t>
            </a:r>
            <a:r>
              <a:rPr lang="en-US" sz="2800">
                <a:solidFill>
                  <a:srgbClr val="000000"/>
                </a:solidFill>
              </a:rPr>
              <a:t>, or 2</a:t>
            </a:r>
            <a:r>
              <a:rPr lang="en-US" sz="280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π</a:t>
            </a:r>
            <a:r>
              <a:rPr lang="en-US" sz="2800">
                <a:solidFill>
                  <a:srgbClr val="000000"/>
                </a:solidFill>
              </a:rPr>
              <a:t> rad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Know the three basic trigonometric functions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2657475"/>
            <a:ext cx="3749675" cy="118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01738" y="4532934"/>
            <a:ext cx="6264641" cy="2523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8351838" y="66754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(3-11)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3-2</a:t>
            </a:r>
            <a:r>
              <a:rPr lang="en-US" sz="3000">
                <a:solidFill>
                  <a:srgbClr val="FFFFFF"/>
                </a:solidFill>
              </a:rPr>
              <a:t>  Unit Vectors, Adding Vectors by Components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3.06</a:t>
            </a:r>
            <a:r>
              <a:rPr lang="en-US" sz="2400">
                <a:solidFill>
                  <a:srgbClr val="000000"/>
                </a:solidFill>
              </a:rPr>
              <a:t>  Convert a vector between magnitude-angle and unit-vector notations.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3.07</a:t>
            </a:r>
            <a:r>
              <a:rPr lang="en-US" sz="2400">
                <a:solidFill>
                  <a:srgbClr val="000000"/>
                </a:solidFill>
              </a:rPr>
              <a:t>  Add and subtract vectors in magnitude-angle notation and in unit-vector notation.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3.08</a:t>
            </a:r>
            <a:r>
              <a:rPr lang="en-US" sz="2400">
                <a:solidFill>
                  <a:srgbClr val="000000"/>
                </a:solidFill>
              </a:rPr>
              <a:t>  Identify that, for a given vector, rotating the coordinate system about the origin can change the vector's components, but not the vector itself.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3-2</a:t>
            </a:r>
            <a:r>
              <a:rPr lang="en-US" sz="3000">
                <a:solidFill>
                  <a:srgbClr val="FFFFFF"/>
                </a:solidFill>
              </a:rPr>
              <a:t>  Unit Vectors, Adding Vectors by Components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unit vector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Has magnitude 1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Has a particular direction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Lacks both dimension and unit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Is labeled with a hat: ^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 use a </a:t>
            </a:r>
            <a:r>
              <a:rPr lang="en-US" sz="2800" b="1">
                <a:solidFill>
                  <a:srgbClr val="000000"/>
                </a:solidFill>
              </a:rPr>
              <a:t>right-handed coordinate system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Remains right-handed when rotated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52125" y="4537931"/>
            <a:ext cx="2736387" cy="2777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683250" y="66754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(3-13)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675" y="2286000"/>
            <a:ext cx="2608263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8609013" y="2527300"/>
            <a:ext cx="1082675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(3-7)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(3-8)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3-2</a:t>
            </a:r>
            <a:r>
              <a:rPr lang="en-US" sz="3000">
                <a:solidFill>
                  <a:srgbClr val="FFFFFF"/>
                </a:solidFill>
              </a:rPr>
              <a:t>  Unit Vectors, Adding Vectors by Components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68312" y="1570037"/>
            <a:ext cx="9070975" cy="543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The quantities </a:t>
            </a:r>
            <a:r>
              <a:rPr lang="en-US" sz="2800" i="1" dirty="0" err="1">
                <a:solidFill>
                  <a:srgbClr val="000000"/>
                </a:solidFill>
                <a:cs typeface="Arial" charset="0"/>
              </a:rPr>
              <a:t>a</a:t>
            </a:r>
            <a:r>
              <a:rPr lang="en-US" sz="2800" i="1" baseline="-33000" dirty="0" err="1">
                <a:solidFill>
                  <a:srgbClr val="000000"/>
                </a:solidFill>
                <a:cs typeface="Arial" charset="0"/>
              </a:rPr>
              <a:t>x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US" sz="2800" i="1" dirty="0" err="1">
                <a:solidFill>
                  <a:srgbClr val="000000"/>
                </a:solidFill>
                <a:cs typeface="Arial" charset="0"/>
              </a:rPr>
              <a:t>a</a:t>
            </a:r>
            <a:r>
              <a:rPr lang="en-US" sz="2800" i="1" baseline="-33000" dirty="0" err="1">
                <a:solidFill>
                  <a:srgbClr val="000000"/>
                </a:solidFill>
                <a:cs typeface="Arial" charset="0"/>
              </a:rPr>
              <a:t>y</a:t>
            </a:r>
            <a:r>
              <a:rPr lang="en-US" sz="2800" b="1" dirty="0" err="1">
                <a:solidFill>
                  <a:srgbClr val="000000"/>
                </a:solidFill>
                <a:cs typeface="Arial" charset="0"/>
              </a:rPr>
              <a:t>j</a:t>
            </a:r>
            <a:r>
              <a:rPr lang="en-US" sz="28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are 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vector components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endParaRPr lang="en-US" sz="14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 quantities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i="1" baseline="-33000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 and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i="1" baseline="-33000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alone are </a:t>
            </a:r>
            <a:r>
              <a:rPr lang="en-US" sz="2800" b="1" dirty="0">
                <a:solidFill>
                  <a:srgbClr val="000000"/>
                </a:solidFill>
              </a:rPr>
              <a:t>scalar components</a:t>
            </a:r>
          </a:p>
          <a:p>
            <a:pPr marL="1023938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Or just “components” as before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2" y="2027237"/>
            <a:ext cx="2125663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412163" y="2182813"/>
            <a:ext cx="1082675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(3-7)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(3-8)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503238" y="4757738"/>
            <a:ext cx="9070975" cy="151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Vectors can be added  using components </a:t>
            </a: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7112" y="5380037"/>
            <a:ext cx="18288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800" y="5302250"/>
            <a:ext cx="22225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8321675" y="5524500"/>
            <a:ext cx="1082675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(3-10)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(3-11)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(3-12)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746125" y="5453063"/>
            <a:ext cx="10826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(3-9)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4389438" y="5307013"/>
            <a:ext cx="822325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000000"/>
                </a:solidFill>
              </a:rPr>
              <a:t>→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3-2</a:t>
            </a:r>
            <a:r>
              <a:rPr lang="en-US" sz="3000">
                <a:solidFill>
                  <a:srgbClr val="FFFFFF"/>
                </a:solidFill>
              </a:rPr>
              <a:t>  Unit Vectors, Adding Vectors by Components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164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To subtract two vectors, we subtract components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212850" y="4491038"/>
            <a:ext cx="7756525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>
                <a:solidFill>
                  <a:srgbClr val="FFFFFF"/>
                </a:solidFill>
              </a:rPr>
              <a:t>Unit Vectors, Adding Vectors by Components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81025" y="5929313"/>
            <a:ext cx="9070975" cy="1243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(a) positive, positive    (b) positive, negative</a:t>
            </a:r>
          </a:p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              (c) positive, positive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2157413"/>
            <a:ext cx="7080250" cy="13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8321675" y="2468563"/>
            <a:ext cx="10826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(3-13)</a:t>
            </a:r>
          </a:p>
        </p:txBody>
      </p:sp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3457575"/>
            <a:ext cx="87010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3-2</a:t>
            </a:r>
            <a:r>
              <a:rPr lang="en-US" sz="3000">
                <a:solidFill>
                  <a:srgbClr val="FFFFFF"/>
                </a:solidFill>
              </a:rPr>
              <a:t>  Unit Vectors, Adding Vectors by Components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62642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Vectors are independent of the coordinate system used to measure them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We can rotate the coordinate system, without rotating the vector, and the vector remains the same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endParaRPr lang="en-US" sz="2800">
              <a:solidFill>
                <a:srgbClr val="000000"/>
              </a:solidFill>
              <a:cs typeface="Arial" charset="0"/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All such coordinate systems are equally valid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97712" y="1646238"/>
            <a:ext cx="2640779" cy="504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097712" y="6786563"/>
            <a:ext cx="190023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(3-15)</a:t>
            </a: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63" y="4265613"/>
            <a:ext cx="4903787" cy="163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4479925" y="5343525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(3-15)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5668963" y="4441825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(3-14)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3.09</a:t>
            </a:r>
            <a:r>
              <a:rPr lang="en-US" sz="2400">
                <a:solidFill>
                  <a:srgbClr val="000000"/>
                </a:solidFill>
              </a:rPr>
              <a:t>  Multiply vectors by scalars.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3.10</a:t>
            </a:r>
            <a:r>
              <a:rPr lang="en-US" sz="2400">
                <a:solidFill>
                  <a:srgbClr val="000000"/>
                </a:solidFill>
              </a:rPr>
              <a:t>  Identify that multiplying a vector by a scalar gives a vector, the dot product gives a scalar, and the cross product gives a perpendicular vector.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3.11</a:t>
            </a:r>
            <a:r>
              <a:rPr lang="en-US" sz="2400">
                <a:solidFill>
                  <a:srgbClr val="000000"/>
                </a:solidFill>
              </a:rPr>
              <a:t>  Find the dot product of two vectors. 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3.12</a:t>
            </a:r>
            <a:r>
              <a:rPr lang="en-US" sz="2400">
                <a:solidFill>
                  <a:srgbClr val="000000"/>
                </a:solidFill>
              </a:rPr>
              <a:t>  Find the angle between two vectors by taking their dot product.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3.13</a:t>
            </a:r>
            <a:r>
              <a:rPr lang="en-US" sz="2400">
                <a:solidFill>
                  <a:srgbClr val="000000"/>
                </a:solidFill>
              </a:rPr>
              <a:t>  Given two vectors, use the dot product to find out how much of one vector lies along the other.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3.14</a:t>
            </a:r>
            <a:r>
              <a:rPr lang="en-US" sz="2400">
                <a:solidFill>
                  <a:srgbClr val="000000"/>
                </a:solidFill>
              </a:rPr>
              <a:t> Find the cross product of two vectors.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3.15</a:t>
            </a:r>
            <a:r>
              <a:rPr lang="en-US" sz="2400">
                <a:solidFill>
                  <a:srgbClr val="000000"/>
                </a:solidFill>
              </a:rPr>
              <a:t> Use the right-hand rule to find the direction of the resultant vector.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3.16</a:t>
            </a:r>
            <a:r>
              <a:rPr lang="en-US" sz="2400">
                <a:solidFill>
                  <a:srgbClr val="000000"/>
                </a:solidFill>
              </a:rPr>
              <a:t> In nested products, start with the innermost product and work outward.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Vectors and Their Components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3.01</a:t>
            </a:r>
            <a:r>
              <a:rPr lang="en-US" sz="2400">
                <a:solidFill>
                  <a:srgbClr val="000000"/>
                </a:solidFill>
              </a:rPr>
              <a:t>  Add vectors by drawing them in head-to-tail arrangements, applying the commutative and associative laws.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3.02</a:t>
            </a:r>
            <a:r>
              <a:rPr lang="en-US" sz="2400">
                <a:solidFill>
                  <a:srgbClr val="000000"/>
                </a:solidFill>
              </a:rPr>
              <a:t>  Subtract a vector from a second one.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3.03</a:t>
            </a:r>
            <a:r>
              <a:rPr lang="en-US" sz="2400">
                <a:solidFill>
                  <a:srgbClr val="000000"/>
                </a:solidFill>
              </a:rPr>
              <a:t>  Calculate the components of a vector on a given coordinate system, showing them in a drawing.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3.04</a:t>
            </a:r>
            <a:r>
              <a:rPr lang="en-US" sz="2400">
                <a:solidFill>
                  <a:srgbClr val="000000"/>
                </a:solidFill>
              </a:rPr>
              <a:t>  Given the components of a vector, draw the vector and determine its magnitude and orientation.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3.05</a:t>
            </a:r>
            <a:r>
              <a:rPr lang="en-US" sz="2400">
                <a:solidFill>
                  <a:srgbClr val="000000"/>
                </a:solidFill>
              </a:rPr>
              <a:t>  Convert angle measures between degrees and radians.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Multiplying a vector </a:t>
            </a:r>
            <a:r>
              <a:rPr lang="en-US" sz="2800" b="1" i="1" dirty="0">
                <a:solidFill>
                  <a:srgbClr val="000000"/>
                </a:solidFill>
                <a:cs typeface="Arial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 by a scalar </a:t>
            </a:r>
            <a:r>
              <a:rPr lang="en-US" sz="2800" i="1" dirty="0">
                <a:solidFill>
                  <a:srgbClr val="000000"/>
                </a:solidFill>
                <a:cs typeface="Arial" charset="0"/>
              </a:rPr>
              <a:t>c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Results in a new vector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Its magnitude is the magnitude of vector </a:t>
            </a:r>
            <a:r>
              <a:rPr lang="en-US" sz="2400" b="1" i="1" dirty="0">
                <a:solidFill>
                  <a:srgbClr val="000000"/>
                </a:solidFill>
              </a:rPr>
              <a:t>z</a:t>
            </a:r>
            <a:r>
              <a:rPr lang="en-US" sz="2400" dirty="0">
                <a:solidFill>
                  <a:srgbClr val="000000"/>
                </a:solidFill>
              </a:rPr>
              <a:t> times </a:t>
            </a:r>
            <a:r>
              <a:rPr lang="en-US" sz="2400" i="1" dirty="0">
                <a:solidFill>
                  <a:srgbClr val="000000"/>
                </a:solidFill>
              </a:rPr>
              <a:t>|c</a:t>
            </a:r>
            <a:r>
              <a:rPr lang="en-US" sz="2400" dirty="0">
                <a:solidFill>
                  <a:srgbClr val="000000"/>
                </a:solidFill>
              </a:rPr>
              <a:t>| 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Its direction is the same as vector </a:t>
            </a:r>
            <a:r>
              <a:rPr lang="en-US" sz="2400" b="1" i="1" dirty="0">
                <a:solidFill>
                  <a:srgbClr val="000000"/>
                </a:solidFill>
              </a:rPr>
              <a:t>z</a:t>
            </a:r>
            <a:r>
              <a:rPr lang="en-US" sz="2400" dirty="0">
                <a:solidFill>
                  <a:srgbClr val="000000"/>
                </a:solidFill>
              </a:rPr>
              <a:t>, or opposite if </a:t>
            </a:r>
            <a:r>
              <a:rPr lang="en-US" sz="2400" i="1" dirty="0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is negative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To achieve this, we can simply multiply each of the components of vector </a:t>
            </a:r>
            <a:r>
              <a:rPr lang="en-US" sz="2400" b="1" i="1" dirty="0">
                <a:solidFill>
                  <a:srgbClr val="000000"/>
                </a:solidFill>
              </a:rPr>
              <a:t>z</a:t>
            </a:r>
            <a:r>
              <a:rPr lang="en-US" sz="2400" dirty="0">
                <a:solidFill>
                  <a:srgbClr val="000000"/>
                </a:solidFill>
              </a:rPr>
              <a:t> by </a:t>
            </a:r>
            <a:r>
              <a:rPr lang="en-US" sz="2400" i="1" dirty="0">
                <a:solidFill>
                  <a:srgbClr val="000000"/>
                </a:solidFill>
              </a:rPr>
              <a:t>c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To divide a vector by a scalar we multiply by 1/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5138" y="5365750"/>
            <a:ext cx="9070975" cy="290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31800" indent="-315913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Multiply vector </a:t>
            </a:r>
            <a:r>
              <a:rPr lang="en-US" sz="2800" b="1" i="1" dirty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 by 5</a:t>
            </a:r>
            <a:endParaRPr lang="en-US" sz="2400" dirty="0">
              <a:solidFill>
                <a:srgbClr val="000000"/>
              </a:solidFill>
            </a:endParaRPr>
          </a:p>
          <a:p>
            <a:pPr marL="877888" lvl="1" indent="-33813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b="1" i="1" dirty="0">
                <a:solidFill>
                  <a:srgbClr val="000000"/>
                </a:solidFill>
              </a:rPr>
              <a:t>z</a:t>
            </a:r>
            <a:r>
              <a:rPr lang="en-US" sz="2400" dirty="0">
                <a:solidFill>
                  <a:srgbClr val="000000"/>
                </a:solidFill>
              </a:rPr>
              <a:t> = -3 </a:t>
            </a:r>
            <a:r>
              <a:rPr lang="en-US" sz="2400" b="1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+ 5 </a:t>
            </a:r>
            <a:r>
              <a:rPr lang="en-US" sz="2400" b="1" dirty="0">
                <a:solidFill>
                  <a:srgbClr val="000000"/>
                </a:solidFill>
              </a:rPr>
              <a:t>j</a:t>
            </a:r>
          </a:p>
          <a:p>
            <a:pPr marL="877888" lvl="1" indent="-33813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5 </a:t>
            </a:r>
            <a:r>
              <a:rPr lang="en-US" sz="2400" b="1" i="1" dirty="0">
                <a:solidFill>
                  <a:srgbClr val="000000"/>
                </a:solidFill>
              </a:rPr>
              <a:t>z</a:t>
            </a:r>
            <a:r>
              <a:rPr lang="en-US" sz="2400" dirty="0">
                <a:solidFill>
                  <a:srgbClr val="000000"/>
                </a:solidFill>
              </a:rPr>
              <a:t> = -</a:t>
            </a:r>
            <a:r>
              <a:rPr lang="en-US" sz="2400" dirty="0" smtClean="0">
                <a:solidFill>
                  <a:srgbClr val="000000"/>
                </a:solidFill>
              </a:rPr>
              <a:t>15 </a:t>
            </a:r>
            <a:r>
              <a:rPr lang="en-US" sz="2400" b="1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+ 25 </a:t>
            </a:r>
            <a:r>
              <a:rPr lang="en-US" sz="2400" b="1" dirty="0">
                <a:solidFill>
                  <a:srgbClr val="000000"/>
                </a:solidFill>
              </a:rPr>
              <a:t>j</a:t>
            </a:r>
          </a:p>
          <a:p>
            <a:pPr marL="877888" lvl="1" indent="-338138">
              <a:spcAft>
                <a:spcPts val="1138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Multiplying two vectors: the 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scalar product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Also called the </a:t>
            </a:r>
            <a:r>
              <a:rPr lang="en-US" sz="2400" b="1">
                <a:solidFill>
                  <a:srgbClr val="000000"/>
                </a:solidFill>
              </a:rPr>
              <a:t>dot product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Results in a scalar, where </a:t>
            </a:r>
            <a:r>
              <a:rPr lang="en-US" sz="2400" i="1">
                <a:solidFill>
                  <a:srgbClr val="000000"/>
                </a:solidFill>
              </a:rPr>
              <a:t>a</a:t>
            </a:r>
            <a:r>
              <a:rPr lang="en-US" sz="2400">
                <a:solidFill>
                  <a:srgbClr val="000000"/>
                </a:solidFill>
              </a:rPr>
              <a:t> and </a:t>
            </a:r>
            <a:r>
              <a:rPr lang="en-US" sz="2400" i="1">
                <a:solidFill>
                  <a:srgbClr val="000000"/>
                </a:solidFill>
              </a:rPr>
              <a:t>b</a:t>
            </a:r>
            <a:r>
              <a:rPr lang="en-US" sz="2400">
                <a:solidFill>
                  <a:srgbClr val="000000"/>
                </a:solidFill>
              </a:rPr>
              <a:t> are magnitudes and </a:t>
            </a:r>
            <a:r>
              <a:rPr lang="en-US" sz="2400" i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φ</a:t>
            </a:r>
            <a:r>
              <a:rPr lang="en-US" sz="2400">
                <a:solidFill>
                  <a:srgbClr val="000000"/>
                </a:solidFill>
              </a:rPr>
              <a:t> is the angle between the directions of the two vectors:</a:t>
            </a: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 commutative law applies, and we can do the dot product in component form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3435350"/>
            <a:ext cx="3300413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8229600" y="3635375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(3-20)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161088"/>
            <a:ext cx="23399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0638" y="5075238"/>
            <a:ext cx="6807200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164263"/>
            <a:ext cx="4687888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8177213" y="5910263"/>
            <a:ext cx="10826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(3-22)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8224838" y="6880225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(3-23)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 dot product is: the product of the magnitude of one vector times the scalar component of the other vector in the direction of the first vector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229600" y="2987675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(3-21)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2743200"/>
            <a:ext cx="6148388" cy="84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69289" y="3322637"/>
            <a:ext cx="3980723" cy="388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592763" y="3749675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(3-18)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503238" y="4073525"/>
            <a:ext cx="4708525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Either projection of one vector onto the other can be used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To multiply a vector by the projection, multiply the magnitudes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735138"/>
            <a:ext cx="9458325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3382963"/>
            <a:ext cx="9550400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81025" y="5497513"/>
            <a:ext cx="9070975" cy="1243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90 degrees    (b) 0 degrees    (c) 180 degrees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Multiplying two vectors: the 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vector product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The </a:t>
            </a:r>
            <a:r>
              <a:rPr lang="en-US" sz="2400" b="1">
                <a:solidFill>
                  <a:srgbClr val="000000"/>
                </a:solidFill>
              </a:rPr>
              <a:t>cross product</a:t>
            </a:r>
            <a:r>
              <a:rPr lang="en-US" sz="2400">
                <a:solidFill>
                  <a:srgbClr val="000000"/>
                </a:solidFill>
              </a:rPr>
              <a:t> of two vectors with magnitudes </a:t>
            </a:r>
            <a:r>
              <a:rPr lang="en-US" sz="2400" i="1">
                <a:solidFill>
                  <a:srgbClr val="000000"/>
                </a:solidFill>
              </a:rPr>
              <a:t>a </a:t>
            </a:r>
            <a:r>
              <a:rPr lang="en-US" sz="2400">
                <a:solidFill>
                  <a:srgbClr val="000000"/>
                </a:solidFill>
              </a:rPr>
              <a:t>&amp; </a:t>
            </a:r>
            <a:r>
              <a:rPr lang="en-US" sz="2400" i="1">
                <a:solidFill>
                  <a:srgbClr val="000000"/>
                </a:solidFill>
              </a:rPr>
              <a:t>b, </a:t>
            </a:r>
            <a:r>
              <a:rPr lang="en-US" sz="2400">
                <a:solidFill>
                  <a:srgbClr val="000000"/>
                </a:solidFill>
              </a:rPr>
              <a:t>separated by angle </a:t>
            </a:r>
            <a:r>
              <a:rPr lang="en-US" sz="2400" i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φ,</a:t>
            </a:r>
            <a:r>
              <a:rPr lang="en-US" sz="2400">
                <a:solidFill>
                  <a:srgbClr val="000000"/>
                </a:solidFill>
              </a:rPr>
              <a:t> produces a vector with magnitude: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And a direction perpendicular to both original vectors 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Direction is determined by the </a:t>
            </a:r>
            <a:r>
              <a:rPr lang="en-US" sz="2800" b="1">
                <a:solidFill>
                  <a:srgbClr val="000000"/>
                </a:solidFill>
              </a:rPr>
              <a:t>right-hand rule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Place vectors tail-to-tail, sweep fingers from the first to the second, and thumb points in the direction of the resultant vector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8229600" y="3022600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(3-24)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2921000"/>
            <a:ext cx="2103437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8" y="5837238"/>
            <a:ext cx="9001125" cy="124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28262" y="1482725"/>
            <a:ext cx="7424101" cy="5165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81025" y="6792913"/>
            <a:ext cx="907097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>
                <a:solidFill>
                  <a:srgbClr val="000000"/>
                </a:solidFill>
              </a:rPr>
              <a:t>The upper shows vector </a:t>
            </a:r>
            <a:r>
              <a:rPr lang="en-US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cross vector </a:t>
            </a:r>
            <a:r>
              <a:rPr lang="en-US" i="1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, the lower shows vector </a:t>
            </a:r>
            <a:r>
              <a:rPr lang="en-US" i="1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cross vector </a:t>
            </a:r>
            <a:r>
              <a:rPr lang="en-US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7573963" y="6400800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(3-19)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 cross product is not commutative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To evaluate, we distribute over components: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Therefore, by expanding (3-26):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955800"/>
            <a:ext cx="3608387" cy="754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229600" y="2122488"/>
            <a:ext cx="10826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(3-25)</a:t>
            </a: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3162300"/>
            <a:ext cx="6897688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1363" y="3795713"/>
            <a:ext cx="4219575" cy="76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325" y="4556125"/>
            <a:ext cx="5021263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8229600" y="3238500"/>
            <a:ext cx="10826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(3-26)</a:t>
            </a:r>
          </a:p>
        </p:txBody>
      </p:sp>
      <p:pic>
        <p:nvPicPr>
          <p:cNvPr id="3482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275" y="5927725"/>
            <a:ext cx="8628063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8229600" y="6586538"/>
            <a:ext cx="10826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(3-27)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3-3</a:t>
            </a:r>
            <a:r>
              <a:rPr lang="en-US" sz="3000">
                <a:solidFill>
                  <a:srgbClr val="FFFFFF"/>
                </a:solidFill>
              </a:rPr>
              <a:t>  Multiplying Vectors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81025" y="5497513"/>
            <a:ext cx="9070975" cy="1243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0 degrees    (b) 90 degrees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736725"/>
            <a:ext cx="9458325" cy="189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Scalars and Vectors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Scalars have magnitude only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Vectors have magnitude and direction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Both have units!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Adding Geometrically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5778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Obeys commutative and associative laws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Unit Vector Notation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We can write vectors in terms of unit vectors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Vector Components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5778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Given by</a:t>
            </a:r>
          </a:p>
          <a:p>
            <a:pPr marL="465138" indent="-368300" eaLnBrk="1">
              <a:spcAft>
                <a:spcPts val="1425"/>
              </a:spcAft>
              <a:buClrTx/>
              <a:buFontTx/>
              <a:buNone/>
              <a:tabLst>
                <a:tab pos="5778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5778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Related back by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8507413" y="27797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(3-2)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979863" y="514508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(3-5)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8491538" y="557847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(3-7)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8507413" y="331946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(3-3)</a:t>
            </a:r>
          </a:p>
        </p:txBody>
      </p:sp>
      <p:pic>
        <p:nvPicPr>
          <p:cNvPr id="3687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825" y="2862263"/>
            <a:ext cx="197485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675" y="3206750"/>
            <a:ext cx="32591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4589463" y="6203950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(3-6)</a:t>
            </a:r>
          </a:p>
        </p:txBody>
      </p:sp>
      <p:pic>
        <p:nvPicPr>
          <p:cNvPr id="3687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" y="6129338"/>
            <a:ext cx="406717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100" y="5156200"/>
            <a:ext cx="3386138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8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500688"/>
            <a:ext cx="2560638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Adding by Components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Add component-by-component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Scalar Times a Vector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Product is a new vector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Magnitude is multiplied by scalar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Direction is same or opposite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Cross Product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Produces a new vector in perpendicular direction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Direction determined by right-hand rule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Scalar Product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Dot product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839788" y="3363913"/>
            <a:ext cx="23780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Eqs. (3-10) - (3-12)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4067175" y="654367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(3-22)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0" y="2468563"/>
            <a:ext cx="1554163" cy="134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3660775" y="543718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(3-20)</a:t>
            </a:r>
          </a:p>
        </p:txBody>
      </p:sp>
      <p:pic>
        <p:nvPicPr>
          <p:cNvPr id="3789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5303838"/>
            <a:ext cx="2352675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90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13" y="5959475"/>
            <a:ext cx="479425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90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8475" y="6230938"/>
            <a:ext cx="1890713" cy="60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8335963" y="634206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(3-24)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Physics deals with quantities that have both size and direction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vector</a:t>
            </a:r>
            <a:r>
              <a:rPr lang="en-US" sz="2800">
                <a:solidFill>
                  <a:srgbClr val="000000"/>
                </a:solidFill>
              </a:rPr>
              <a:t> is a mathematical object with size and direction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vector quantity</a:t>
            </a:r>
            <a:r>
              <a:rPr lang="en-US" sz="2800">
                <a:solidFill>
                  <a:srgbClr val="000000"/>
                </a:solidFill>
              </a:rPr>
              <a:t> is a quantity that can be represented by a vector</a:t>
            </a:r>
          </a:p>
          <a:p>
            <a:pPr marL="857250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Examples: position, velocity, acceleration</a:t>
            </a:r>
          </a:p>
          <a:p>
            <a:pPr marL="857250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Vectors have their own rules for manipulation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scalar</a:t>
            </a:r>
            <a:r>
              <a:rPr lang="en-US" sz="2800">
                <a:solidFill>
                  <a:srgbClr val="000000"/>
                </a:solidFill>
              </a:rPr>
              <a:t> is a quantity that does not have a direction</a:t>
            </a:r>
          </a:p>
          <a:p>
            <a:pPr marL="857250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Examples: time, temperature, energy, mass</a:t>
            </a:r>
          </a:p>
          <a:p>
            <a:pPr marL="857250" lvl="1" indent="-320675"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Scalars are manipulated with ordinary algebra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1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 simplest example is a </a:t>
            </a:r>
            <a:r>
              <a:rPr lang="en-US" sz="2800" b="1">
                <a:solidFill>
                  <a:srgbClr val="000000"/>
                </a:solidFill>
              </a:rPr>
              <a:t>displacement vector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If a particle changes position from A to B, we represent this by a vector arrow pointing from A to B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6912" y="3322637"/>
            <a:ext cx="2004700" cy="3899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103438" y="658336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3-1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565525" y="3382963"/>
            <a:ext cx="6011863" cy="337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In (a) we see that all three arrows have the same magnitude and direction: they are identical displacement vectors.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In (b) we see that all three paths correspond to the same displacement vector. The vector tells us nothing about the actual path that was taken between A and B.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b="1">
                <a:solidFill>
                  <a:srgbClr val="000000"/>
                </a:solidFill>
              </a:rPr>
              <a:t>vector sum</a:t>
            </a:r>
            <a:r>
              <a:rPr lang="en-US" sz="2800">
                <a:solidFill>
                  <a:srgbClr val="000000"/>
                </a:solidFill>
              </a:rPr>
              <a:t>, or </a:t>
            </a:r>
            <a:r>
              <a:rPr lang="en-US" sz="2800" b="1">
                <a:solidFill>
                  <a:srgbClr val="000000"/>
                </a:solidFill>
              </a:rPr>
              <a:t>resultant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Is the result of performing vector addition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Represents the net displacement of two or more displacement vectors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Can be added graphically as shown: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6424" y="3036888"/>
            <a:ext cx="3071352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224588" y="66024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3-2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038" y="3916363"/>
            <a:ext cx="3292475" cy="101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610100" y="41481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Vector addition is </a:t>
            </a:r>
            <a:r>
              <a:rPr lang="en-US" sz="2800" b="1">
                <a:solidFill>
                  <a:srgbClr val="000000"/>
                </a:solidFill>
              </a:rPr>
              <a:t>commutative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We can add vectors in any order</a:t>
            </a: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25" y="2743200"/>
            <a:ext cx="6765925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412163" y="2965450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(3-2)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0263" y="3665840"/>
            <a:ext cx="4289425" cy="353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394325" y="658336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</a:t>
            </a:r>
            <a:r>
              <a:rPr lang="en-US" b="1" dirty="0" smtClean="0">
                <a:solidFill>
                  <a:srgbClr val="000000"/>
                </a:solidFill>
              </a:rPr>
              <a:t>-3)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Vector addition is </a:t>
            </a:r>
            <a:r>
              <a:rPr lang="en-US" sz="2800" b="1">
                <a:solidFill>
                  <a:srgbClr val="000000"/>
                </a:solidFill>
              </a:rPr>
              <a:t>associative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We can group vector addition however we like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361363" y="34909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(3-3)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816225"/>
            <a:ext cx="82915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2716" y="4084637"/>
            <a:ext cx="8158631" cy="249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8061325" y="6329363"/>
            <a:ext cx="17795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</a:t>
            </a:r>
            <a:r>
              <a:rPr lang="en-US" b="1" dirty="0" smtClean="0">
                <a:solidFill>
                  <a:srgbClr val="000000"/>
                </a:solidFill>
              </a:rPr>
              <a:t>-4)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5989637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A negative sign reverses vector direction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 use this to define vector subtraction </a:t>
            </a: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2422525"/>
            <a:ext cx="2170113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55146" y="1646238"/>
            <a:ext cx="2204765" cy="171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/>
          <a:srcRect r="42082"/>
          <a:stretch>
            <a:fillRect/>
          </a:stretch>
        </p:blipFill>
        <p:spPr bwMode="auto">
          <a:xfrm>
            <a:off x="1096963" y="4592638"/>
            <a:ext cx="45720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90255" y="3565525"/>
            <a:ext cx="2688115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754563" y="539432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(3-4)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232525" y="2743200"/>
            <a:ext cx="16271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</a:t>
            </a:r>
            <a:r>
              <a:rPr lang="en-US" b="1" dirty="0" smtClean="0">
                <a:solidFill>
                  <a:srgbClr val="000000"/>
                </a:solidFill>
              </a:rPr>
              <a:t>-5)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8351838" y="66754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</a:t>
            </a:r>
            <a:r>
              <a:rPr lang="en-US" b="1" dirty="0" smtClean="0">
                <a:solidFill>
                  <a:srgbClr val="000000"/>
                </a:solidFill>
              </a:rPr>
              <a:t>-6)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These rules hold for all vectors, whether they represent displacement, velocity, etc.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Only vectors of the same kind can be added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2400" i="1">
                <a:solidFill>
                  <a:srgbClr val="000000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+ (</a:t>
            </a:r>
            <a:r>
              <a:rPr lang="en-US" sz="2400" i="1">
                <a:solidFill>
                  <a:srgbClr val="000000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makes sense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2400" i="1">
                <a:solidFill>
                  <a:srgbClr val="000000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+ (</a:t>
            </a:r>
            <a:r>
              <a:rPr lang="en-US" sz="2400" i="1">
                <a:solidFill>
                  <a:srgbClr val="000000"/>
                </a:solidFill>
              </a:rPr>
              <a:t>velocity</a:t>
            </a:r>
            <a:r>
              <a:rPr lang="en-US" sz="2400">
                <a:solidFill>
                  <a:srgbClr val="000000"/>
                </a:solidFill>
              </a:rPr>
              <a:t>) does not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81025" y="5791200"/>
            <a:ext cx="9070975" cy="124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</a:t>
            </a:r>
          </a:p>
          <a:p>
            <a:pPr marL="1119188" lvl="1" indent="-565150">
              <a:spcAft>
                <a:spcPts val="1138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>
                <a:solidFill>
                  <a:srgbClr val="000000"/>
                </a:solidFill>
              </a:rPr>
              <a:t>(a) 3 m + 4 m = 7 m     (b) 4 m - 3 m = 1 m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3933825"/>
            <a:ext cx="8543925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00110-9A8B-465E-A2B7-1DE496FB1BA1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D9B12E6-7306-45A8-938D-75AD8B2CE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31707-ADEA-46D1-A12D-B81D59597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35026</TotalTime>
  <Words>1943</Words>
  <Application>Microsoft Office PowerPoint</Application>
  <PresentationFormat>Custom</PresentationFormat>
  <Paragraphs>318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Ch3 - Vectors</dc:title>
  <dc:creator>Erik Stayton</dc:creator>
  <cp:lastModifiedBy>naqvi</cp:lastModifiedBy>
  <cp:revision>123</cp:revision>
  <cp:lastPrinted>1601-01-01T00:00:00Z</cp:lastPrinted>
  <dcterms:created xsi:type="dcterms:W3CDTF">2013-02-14T18:06:33Z</dcterms:created>
  <dcterms:modified xsi:type="dcterms:W3CDTF">2014-11-21T14:28:02Z</dcterms:modified>
</cp:coreProperties>
</file>