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0080625" cy="7559675"/>
  <p:notesSz cx="7772400" cy="10058400"/>
  <p:custDataLst>
    <p:tags r:id="rId37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9238"/>
    <a:srgbClr val="34566E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39" autoAdjust="0"/>
  </p:normalViewPr>
  <p:slideViewPr>
    <p:cSldViewPr>
      <p:cViewPr>
        <p:scale>
          <a:sx n="150" d="100"/>
          <a:sy n="150" d="100"/>
        </p:scale>
        <p:origin x="-7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049BE-7B95-A34F-B942-719297F5EBC0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0EDF-BC52-AE45-A361-5CC61FF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833C1A6-D413-4B10-BDA4-46616C208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62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59F40F8-B66B-44CC-B910-AC7823FCF3E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A34C34E4-9263-428B-B5A0-4D4C9E2D119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D9992C37-13E4-42D5-A8C9-9B956A1EF18C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0788A91-4514-4E07-9600-BF52F81D674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9653DFB-0964-462F-9DAA-2BC1A037870D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2B58BBC1-1F1D-4510-9BC0-398F2C173766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086B26D-DAB4-403C-B9CA-846602043BC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B70DA4FC-BFC6-4B3E-B8F3-AF1D79057752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DD45ECB1-274C-4A7E-AFF3-8BDEFC6B074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25095777-6B93-49B7-8F97-EFADBA95F05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17486DD-8AED-4726-BF58-5A9CF87EF3E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7597C69-9582-40BD-97A1-4EF4E7FDB8F1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AF3476FF-4A34-4876-ABAB-8A94CEFDD6C6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70D15993-A5DF-4257-BD16-F14F217D988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809357E-54CA-411C-8360-223CDC21A791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DC0EE0D6-15C6-41C2-8011-5B347DEF3DC0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75D0AB2D-5943-4EF3-8CEA-8812CFAFC1B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A090A08D-F4A5-48EB-AB65-0B15C71DED8D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CA9B08A-0181-4AE2-8C04-CACD070C7310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8128155D-7AFC-488C-A709-4060971AB51C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673B9AB-ED1D-49E5-967F-2854365913C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0C784FBE-386B-4002-B036-92566E0FFAD3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DCBDB517-F01C-438A-972B-88CD668A84B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98AB418-6E7A-4740-9E29-BFEDF85B26BB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B5DA7CF7-FC43-4DB5-865F-60BC1349F0F0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D3EBB466-5480-4F3E-90C8-6FFDD2CBF516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081B299-456F-4C2D-9134-201701E3FE40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3D912B4-70EB-4F77-9BC8-EEFC8A37E484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BC05E161-255B-44C9-AC4B-2BE4772D77FD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DE3BFB3-4A6F-4DD4-AF0E-76A252B3AFD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89B470F7-BD1D-433A-A019-06E976222D2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912389F-9D8A-4A37-932B-1F7ACA96CF5B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647D111-DE10-4BF5-9650-B2A7BE081A21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F4A50CA-D2B6-48C7-9D8B-DD07544F13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2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media.wiley.com/spa_assets/R16B046/site/wiley2/cvo/images/backgrounds/top-nav-bg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nsaylor\Documents\Nathan Saylor\Clients\Wiley\Darnell Sessoms\2012-07\Wiley_Wordmark_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974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9066212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4124325"/>
            <a:ext cx="9066212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578D04-22C9-4BD2-B962-5D7E97BAE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media.wiley.com/spa_assets/R16B046/site/wiley2/cvo/images/backgrounds/top-nav-bg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nsaylor\Documents\Nathan Saylor\Clients\Wiley\Darnell Sessoms\2012-07\Wiley_Wordmark_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974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1554163"/>
            <a:ext cx="4456112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1750" y="1554163"/>
            <a:ext cx="4457700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238" y="4124325"/>
            <a:ext cx="9066212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D4AC7A-71FD-472F-B671-D5B67F198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media.wiley.com/spa_assets/R16B046/site/wiley2/cvo/images/backgrounds/top-nav-bg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nsaylor\Documents\Nathan Saylor\Clients\Wiley\Darnell Sessoms\2012-07\Wiley_Wordmark_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66212" cy="974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1554163"/>
            <a:ext cx="4456112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1750" y="1554163"/>
            <a:ext cx="4457700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238" y="4124325"/>
            <a:ext cx="4456112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1750" y="4124325"/>
            <a:ext cx="44577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BA078-143D-4D62-8336-1A876A225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media.wiley.com/spa_assets/R16B046/site/wiley2/cvo/images/backgrounds/top-nav-bg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nsaylor\Documents\Nathan Saylor\Clients\Wiley\Darnell Sessoms\2012-07\Wiley_Wordmark_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1A1583-2AF0-480C-B9A2-DB8BA2217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5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2EEBA20-B048-46C4-BCF0-9DFEBDFFB0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5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media.wiley.com/spa_assets/R16B046/site/wiley2/cvo/images/backgrounds/top-nav-bg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nsaylor\Documents\Nathan Saylor\Clients\Wiley\Darnell Sessoms\2012-07\Wiley_Wordmark_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611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554163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456CAB-E35C-4B18-B48B-53A2FD57C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F401F4-066A-4A06-99F5-80CDF45E4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F24A49-9FCD-4136-B3AC-843D314C4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4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36E9E00-3800-44E7-8CCF-595CC740D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8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3EC4E8-9D2C-4EDE-84B5-46D51F5DC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8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974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1C6CF1-0A99-4DAA-B1E3-8D9602212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2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621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186781" y="7285037"/>
            <a:ext cx="5707062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62" r:id="rId2"/>
    <p:sldLayoutId id="2147483843" r:id="rId3"/>
    <p:sldLayoutId id="2147483863" r:id="rId4"/>
    <p:sldLayoutId id="2147483844" r:id="rId5"/>
    <p:sldLayoutId id="2147483845" r:id="rId6"/>
    <p:sldLayoutId id="2147483846" r:id="rId7"/>
    <p:sldLayoutId id="2147483847" r:id="rId8"/>
    <p:sldLayoutId id="2147483864" r:id="rId9"/>
    <p:sldLayoutId id="2147483865" r:id="rId10"/>
    <p:sldLayoutId id="2147483866" r:id="rId11"/>
    <p:sldLayoutId id="2147483867" r:id="rId12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103313" y="1951038"/>
            <a:ext cx="7939087" cy="2682875"/>
          </a:xfrm>
          <a:prstGeom prst="snip2DiagRect">
            <a:avLst>
              <a:gd name="adj1" fmla="val 0"/>
              <a:gd name="adj2" fmla="val 12427"/>
            </a:avLst>
          </a:prstGeom>
          <a:solidFill>
            <a:schemeClr val="bg1"/>
          </a:solidFill>
          <a:ln w="38100">
            <a:solidFill>
              <a:srgbClr val="5A923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03313" y="2179638"/>
            <a:ext cx="7939087" cy="2241550"/>
          </a:xfrm>
        </p:spPr>
        <p:txBody>
          <a:bodyPr tIns="38880"/>
          <a:lstStyle/>
          <a:p>
            <a:pPr algn="ctr"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smtClean="0">
                <a:solidFill>
                  <a:srgbClr val="34566E"/>
                </a:solidFill>
                <a:ea typeface="Calibri" pitchFamily="34" charset="0"/>
                <a:cs typeface="Calibri" pitchFamily="34" charset="0"/>
              </a:rPr>
              <a:t>Motion Along a Straight Line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03313" y="1341438"/>
            <a:ext cx="7939087" cy="609600"/>
          </a:xfrm>
        </p:spPr>
        <p:txBody>
          <a:bodyPr tIns="28080" anchor="ctr"/>
          <a:lstStyle/>
          <a:p>
            <a:pPr indent="-339725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3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Chapter 2</a:t>
            </a:r>
          </a:p>
        </p:txBody>
      </p:sp>
      <p:pic>
        <p:nvPicPr>
          <p:cNvPr id="9221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2014 John Wiley &amp; Sons, Inc.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2-2</a:t>
            </a:r>
            <a:r>
              <a:rPr lang="en-US" sz="3000" smtClean="0">
                <a:solidFill>
                  <a:schemeClr val="bg1"/>
                </a:solidFill>
              </a:rPr>
              <a:t>  Instantaneous Velocity and Speed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2103438"/>
            <a:ext cx="4425950" cy="4654550"/>
          </a:xfrm>
        </p:spPr>
        <p:txBody>
          <a:bodyPr tIns="21240"/>
          <a:lstStyle/>
          <a:p>
            <a:pPr marL="428625" indent="-323850" eaLnBrk="1"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2.07</a:t>
            </a:r>
            <a:r>
              <a:rPr lang="en-US" sz="2400" smtClean="0"/>
              <a:t>  Given a particle's position as a function of time, calculate the instantaneous velocity for any particular time.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3438"/>
            <a:ext cx="4425950" cy="4654550"/>
          </a:xfrm>
        </p:spPr>
        <p:txBody>
          <a:bodyPr tIns="21240"/>
          <a:lstStyle/>
          <a:p>
            <a:pPr marL="428625" indent="-323850" eaLnBrk="1"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2.08</a:t>
            </a:r>
            <a:r>
              <a:rPr lang="en-US" sz="2400" smtClean="0"/>
              <a:t>  Given a graph of a particle's position versus time, determine the instantaneous velocity for any particular time.</a:t>
            </a:r>
          </a:p>
          <a:p>
            <a:pPr marL="428625" indent="-323850" eaLnBrk="1"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2.09</a:t>
            </a:r>
            <a:r>
              <a:rPr lang="en-US" sz="2400" smtClean="0"/>
              <a:t>  Identify speed as the magnitude of instantaneous velocity.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2-2</a:t>
            </a:r>
            <a:r>
              <a:rPr lang="en-US" sz="3000" smtClean="0">
                <a:solidFill>
                  <a:schemeClr val="bg1"/>
                </a:solidFill>
              </a:rPr>
              <a:t>  Instantaneous Velocity and Speed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3200400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b="1" smtClean="0"/>
              <a:t>Instantaneous velocity</a:t>
            </a:r>
            <a:r>
              <a:rPr lang="en-US" smtClean="0"/>
              <a:t>, or just </a:t>
            </a:r>
            <a:r>
              <a:rPr lang="en-US" b="1" smtClean="0"/>
              <a:t>velocity</a:t>
            </a:r>
            <a:r>
              <a:rPr lang="en-US" smtClean="0"/>
              <a:t>, </a:t>
            </a:r>
            <a:r>
              <a:rPr lang="en-US" i="1" smtClean="0"/>
              <a:t>v</a:t>
            </a:r>
            <a:r>
              <a:rPr lang="en-US" smtClean="0"/>
              <a:t>, is: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At a single moment in time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Obtained from average velocity by shrinking </a:t>
            </a:r>
            <a:r>
              <a:rPr lang="en-US" i="1" smtClean="0">
                <a:cs typeface="Arial" charset="0"/>
              </a:rPr>
              <a:t>∆t</a:t>
            </a:r>
            <a:r>
              <a:rPr lang="en-US" smtClean="0"/>
              <a:t> 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The slope of the position-time curve for a particle at an instant (the derivative of position)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A vector quantity with units (</a:t>
            </a:r>
            <a:r>
              <a:rPr lang="en-US" i="1" smtClean="0"/>
              <a:t>distance</a:t>
            </a:r>
            <a:r>
              <a:rPr lang="en-US" smtClean="0"/>
              <a:t>) / (</a:t>
            </a:r>
            <a:r>
              <a:rPr lang="en-US" i="1" smtClean="0"/>
              <a:t>time</a:t>
            </a:r>
            <a:r>
              <a:rPr lang="en-US" smtClean="0"/>
              <a:t>)</a:t>
            </a:r>
          </a:p>
          <a:p>
            <a:pPr marL="1349375" lvl="2" indent="-342900" eaLnBrk="1">
              <a:buSzPct val="75000"/>
              <a:buFont typeface="Arial" charset="0"/>
              <a:buChar char="•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The sign of the velocity represents its direction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1" b="19801"/>
          <a:stretch>
            <a:fillRect/>
          </a:stretch>
        </p:blipFill>
        <p:spPr bwMode="auto">
          <a:xfrm>
            <a:off x="747713" y="4797425"/>
            <a:ext cx="434816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369050" y="54530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2-2</a:t>
            </a:r>
            <a:r>
              <a:rPr lang="en-US" sz="3000" smtClean="0">
                <a:solidFill>
                  <a:schemeClr val="bg1"/>
                </a:solidFill>
              </a:rPr>
              <a:t>  Instantaneous Velocity and Speed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5203825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b="1" smtClean="0"/>
              <a:t>Speed</a:t>
            </a:r>
            <a:r>
              <a:rPr lang="en-US" smtClean="0"/>
              <a:t> is the magnitude of (instantaneous) velocity</a:t>
            </a:r>
          </a:p>
          <a:p>
            <a:pPr marL="428625" indent="-323850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>
                <a:solidFill>
                  <a:srgbClr val="5A9238"/>
                </a:solidFill>
              </a:rPr>
              <a:t>Example</a:t>
            </a:r>
            <a:r>
              <a:rPr lang="en-US" smtClean="0"/>
              <a:t>  A velocity of 5 m/s and -5 m/s both have an associated speed of 5 m/s.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125788"/>
            <a:ext cx="951071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04825" y="5360988"/>
            <a:ext cx="90709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20675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3600" indent="-320675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200">
                <a:solidFill>
                  <a:srgbClr val="000000"/>
                </a:solidFill>
              </a:rPr>
              <a:t>Answers: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 eaLnBrk="1">
              <a:spcAft>
                <a:spcPts val="1138"/>
              </a:spcAft>
              <a:buClrTx/>
              <a:buSzPct val="45000"/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(a) Situations 1 and 4 (zero)</a:t>
            </a:r>
          </a:p>
          <a:p>
            <a:pPr lvl="1" eaLnBrk="1">
              <a:spcAft>
                <a:spcPts val="1138"/>
              </a:spcAft>
              <a:buClrTx/>
              <a:buSzPct val="45000"/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(b) Situations 2 and 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2-2</a:t>
            </a:r>
            <a:r>
              <a:rPr lang="en-US" sz="3000" smtClean="0">
                <a:solidFill>
                  <a:schemeClr val="bg1"/>
                </a:solidFill>
              </a:rPr>
              <a:t>  Instantaneous Velocity and Speed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77112" y="2006599"/>
            <a:ext cx="424265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4325" y="1554163"/>
            <a:ext cx="4183063" cy="5203825"/>
          </a:xfrm>
        </p:spPr>
        <p:txBody>
          <a:bodyPr tIns="21240"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smtClean="0"/>
              <a:t>The graph shows the position and velocity of an elevator cab over time.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smtClean="0"/>
              <a:t>The slope of </a:t>
            </a:r>
            <a:r>
              <a:rPr lang="en-US" sz="2400" i="1" smtClean="0"/>
              <a:t>x</a:t>
            </a:r>
            <a:r>
              <a:rPr lang="en-US" sz="2400" smtClean="0"/>
              <a:t>(</a:t>
            </a:r>
            <a:r>
              <a:rPr lang="en-US" sz="2400" i="1" smtClean="0"/>
              <a:t>t</a:t>
            </a:r>
            <a:r>
              <a:rPr lang="en-US" sz="2400" smtClean="0"/>
              <a:t>), and so also the velocity </a:t>
            </a:r>
            <a:r>
              <a:rPr lang="en-US" sz="2400" i="1" smtClean="0"/>
              <a:t>v</a:t>
            </a:r>
            <a:r>
              <a:rPr lang="en-US" sz="2400" smtClean="0"/>
              <a:t>, is zero from 0 to 1 s, and from 9s on.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smtClean="0"/>
              <a:t>During the interval </a:t>
            </a:r>
            <a:r>
              <a:rPr lang="en-US" sz="2400" i="1" smtClean="0"/>
              <a:t>bc</a:t>
            </a:r>
            <a:r>
              <a:rPr lang="en-US" sz="2400" smtClean="0"/>
              <a:t>, the slope is constant and nonzero, so the cab moves with constant velocity (4 m/s).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731838" y="1463675"/>
            <a:ext cx="16430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9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3848100" y="6294437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2-6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2-3</a:t>
            </a:r>
            <a:r>
              <a:rPr lang="en-US" sz="3000" smtClean="0">
                <a:solidFill>
                  <a:schemeClr val="bg1"/>
                </a:solidFill>
              </a:rPr>
              <a:t>  Acceleration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2103438"/>
            <a:ext cx="4425950" cy="4654550"/>
          </a:xfrm>
        </p:spPr>
        <p:txBody>
          <a:bodyPr tIns="21240"/>
          <a:lstStyle/>
          <a:p>
            <a:pPr marL="428625" indent="-323850" eaLnBrk="1"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2.10</a:t>
            </a:r>
            <a:r>
              <a:rPr lang="en-US" sz="2400" smtClean="0"/>
              <a:t>  Apply the relationship between a particle's average acceleration, its change in velocity, and the time interval for that change.</a:t>
            </a:r>
          </a:p>
          <a:p>
            <a:pPr marL="428625" indent="-323850" eaLnBrk="1"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2.11</a:t>
            </a:r>
            <a:r>
              <a:rPr lang="en-US" sz="2400" smtClean="0"/>
              <a:t>  Given a particle's velocity as a function of time, calculate the instantaneous acceleration for any particular time.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3438"/>
            <a:ext cx="4425950" cy="4654550"/>
          </a:xfrm>
        </p:spPr>
        <p:txBody>
          <a:bodyPr tIns="21240"/>
          <a:lstStyle/>
          <a:p>
            <a:pPr marL="428625" indent="-323850" eaLnBrk="1"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2.12</a:t>
            </a:r>
            <a:r>
              <a:rPr lang="en-US" sz="2400" smtClean="0"/>
              <a:t>  Given a graph of a particle's velocity versus time, determine the instantaneous acceleration for any particular time and the average acceleration between any two particular times.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2-3</a:t>
            </a:r>
            <a:r>
              <a:rPr lang="en-US" sz="3000" smtClean="0">
                <a:solidFill>
                  <a:schemeClr val="bg1"/>
                </a:solidFill>
              </a:rPr>
              <a:t>  Acceleration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1371600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A change in a particle's velocity is </a:t>
            </a:r>
            <a:r>
              <a:rPr lang="en-US" b="1" smtClean="0"/>
              <a:t>acceleration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b="1" smtClean="0"/>
              <a:t>Average acceleration</a:t>
            </a:r>
            <a:r>
              <a:rPr lang="en-US" smtClean="0"/>
              <a:t> over a time interval </a:t>
            </a:r>
            <a:r>
              <a:rPr lang="en-US" i="1" smtClean="0">
                <a:cs typeface="Arial" charset="0"/>
              </a:rPr>
              <a:t>∆t</a:t>
            </a:r>
            <a:r>
              <a:rPr lang="en-US" smtClean="0"/>
              <a:t> is 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b="24750"/>
          <a:stretch>
            <a:fillRect/>
          </a:stretch>
        </p:blipFill>
        <p:spPr bwMode="auto">
          <a:xfrm>
            <a:off x="863600" y="2566988"/>
            <a:ext cx="4165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369050" y="3041650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(2-7)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369050" y="5921375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(2-8)</a:t>
            </a: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b="9897"/>
          <a:stretch>
            <a:fillRect/>
          </a:stretch>
        </p:blipFill>
        <p:spPr bwMode="auto">
          <a:xfrm>
            <a:off x="1141413" y="5519738"/>
            <a:ext cx="22431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504825" y="4038600"/>
            <a:ext cx="9070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28625" indent="-323850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00100" indent="-342900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b="1">
                <a:solidFill>
                  <a:srgbClr val="000000"/>
                </a:solidFill>
              </a:rPr>
              <a:t>Instantaneous acceleration</a:t>
            </a:r>
            <a:r>
              <a:rPr lang="en-US" sz="2800">
                <a:solidFill>
                  <a:srgbClr val="000000"/>
                </a:solidFill>
              </a:rPr>
              <a:t> (or just </a:t>
            </a:r>
            <a:r>
              <a:rPr lang="en-US" sz="2800" b="1">
                <a:solidFill>
                  <a:srgbClr val="000000"/>
                </a:solidFill>
              </a:rPr>
              <a:t>acceleration</a:t>
            </a:r>
            <a:r>
              <a:rPr lang="en-US" sz="2800">
                <a:solidFill>
                  <a:srgbClr val="000000"/>
                </a:solidFill>
              </a:rPr>
              <a:t>), </a:t>
            </a:r>
            <a:r>
              <a:rPr lang="en-US" sz="2800" i="1">
                <a:solidFill>
                  <a:srgbClr val="000000"/>
                </a:solidFill>
              </a:rPr>
              <a:t>a</a:t>
            </a:r>
            <a:r>
              <a:rPr lang="en-US" sz="2800">
                <a:solidFill>
                  <a:srgbClr val="000000"/>
                </a:solidFill>
              </a:rPr>
              <a:t>, for a single moment in time is: </a:t>
            </a:r>
          </a:p>
          <a:p>
            <a:pPr lvl="1" eaLnBrk="1"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Slope of velocity vs. time graph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2-3</a:t>
            </a:r>
            <a:r>
              <a:rPr lang="en-US" sz="3000" smtClean="0">
                <a:solidFill>
                  <a:schemeClr val="bg1"/>
                </a:solidFill>
              </a:rPr>
              <a:t>  Acceleration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2468562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Combining Eqs. 2-8 and 2-4: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8" b="29698"/>
          <a:stretch>
            <a:fillRect/>
          </a:stretch>
        </p:blipFill>
        <p:spPr bwMode="auto">
          <a:xfrm>
            <a:off x="655638" y="2001838"/>
            <a:ext cx="51054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6384925" y="25447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(2-9)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504825" y="3463925"/>
            <a:ext cx="907097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28625" indent="-323850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92175" indent="-342900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Acceleration is a vector quantity: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Positive sign means in the positive coordinate direction</a:t>
            </a:r>
          </a:p>
          <a:p>
            <a:pPr lvl="1" eaLnBrk="1">
              <a:spcAft>
                <a:spcPts val="1425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Negative sign means the opposite</a:t>
            </a:r>
          </a:p>
          <a:p>
            <a:pPr lvl="1" eaLnBrk="1">
              <a:spcAft>
                <a:spcPts val="1425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Units of (</a:t>
            </a:r>
            <a:r>
              <a:rPr lang="en-US" sz="2400" i="1">
                <a:solidFill>
                  <a:srgbClr val="000000"/>
                </a:solidFill>
              </a:rPr>
              <a:t>distance</a:t>
            </a:r>
            <a:r>
              <a:rPr lang="en-US" sz="2400">
                <a:solidFill>
                  <a:srgbClr val="000000"/>
                </a:solidFill>
              </a:rPr>
              <a:t>) / (</a:t>
            </a:r>
            <a:r>
              <a:rPr lang="en-US" sz="2400" i="1">
                <a:solidFill>
                  <a:srgbClr val="000000"/>
                </a:solidFill>
              </a:rPr>
              <a:t>time squared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  <a:p>
            <a:pPr lvl="1" eaLnBrk="1">
              <a:spcAft>
                <a:spcPts val="1138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505450"/>
            <a:ext cx="94186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2-3</a:t>
            </a:r>
            <a:r>
              <a:rPr lang="en-US" sz="3000" smtClean="0">
                <a:solidFill>
                  <a:schemeClr val="bg1"/>
                </a:solidFill>
              </a:rPr>
              <a:t>  Acceleration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2921000"/>
            <a:ext cx="9070975" cy="942975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Note: accelerations can be expressed in</a:t>
            </a:r>
            <a:r>
              <a:rPr lang="en-US" b="1" smtClean="0"/>
              <a:t> units of </a:t>
            </a:r>
            <a:r>
              <a:rPr lang="en-US" b="1" i="1" smtClean="0"/>
              <a:t>g</a:t>
            </a:r>
          </a:p>
          <a:p>
            <a:pPr marL="863600" lvl="1" indent="-320675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b="1" i="1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8" b="29698"/>
          <a:stretch>
            <a:fillRect/>
          </a:stretch>
        </p:blipFill>
        <p:spPr bwMode="auto">
          <a:xfrm>
            <a:off x="1230313" y="3282950"/>
            <a:ext cx="34750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384925" y="3589338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(2-10)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04825" y="1555750"/>
            <a:ext cx="90709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30213" indent="-322263" eaLnBrk="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2013" indent="-320675" eaLnBrk="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  <a:r>
              <a:rPr lang="en-US" sz="2800">
                <a:solidFill>
                  <a:srgbClr val="000000"/>
                </a:solidFill>
              </a:rPr>
              <a:t>  If a car with velocity </a:t>
            </a:r>
            <a:r>
              <a:rPr lang="en-US" sz="2800" i="1">
                <a:solidFill>
                  <a:srgbClr val="000000"/>
                </a:solidFill>
              </a:rPr>
              <a:t>v</a:t>
            </a:r>
            <a:r>
              <a:rPr lang="en-US" sz="2800">
                <a:solidFill>
                  <a:srgbClr val="000000"/>
                </a:solidFill>
              </a:rPr>
              <a:t> = -25 m/s is braked to a stop in 5.0 s, then </a:t>
            </a:r>
            <a:r>
              <a:rPr lang="en-US" sz="2800" i="1">
                <a:solidFill>
                  <a:srgbClr val="000000"/>
                </a:solidFill>
              </a:rPr>
              <a:t>a</a:t>
            </a:r>
            <a:r>
              <a:rPr lang="en-US" sz="2800">
                <a:solidFill>
                  <a:srgbClr val="000000"/>
                </a:solidFill>
              </a:rPr>
              <a:t> = + 5.0 m/s</a:t>
            </a:r>
            <a:r>
              <a:rPr lang="en-US" sz="2800" baseline="33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. Acceleration is positive, but speed has decreased.</a:t>
            </a:r>
          </a:p>
          <a:p>
            <a:pPr lvl="1" eaLnBrk="1">
              <a:spcAft>
                <a:spcPts val="1138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997325"/>
            <a:ext cx="933608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30225" y="6235700"/>
            <a:ext cx="90709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863600" indent="-320675" eaLnBrk="0"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138"/>
              </a:spcAft>
            </a:pPr>
            <a:r>
              <a:rPr lang="en-US" sz="2200">
                <a:solidFill>
                  <a:srgbClr val="000000"/>
                </a:solidFill>
              </a:rPr>
              <a:t>Answers:    </a:t>
            </a:r>
            <a:r>
              <a:rPr lang="en-US" sz="2000">
                <a:solidFill>
                  <a:srgbClr val="000000"/>
                </a:solidFill>
              </a:rPr>
              <a:t>(a) +   (b) -   (c) -    (d) +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2-3</a:t>
            </a:r>
            <a:r>
              <a:rPr lang="en-US" sz="3000" smtClean="0">
                <a:solidFill>
                  <a:schemeClr val="bg1"/>
                </a:solidFill>
              </a:rPr>
              <a:t>  Acceleration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4513" y="1989137"/>
            <a:ext cx="4472132" cy="41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1554163"/>
            <a:ext cx="4425950" cy="5203825"/>
          </a:xfrm>
        </p:spPr>
        <p:txBody>
          <a:bodyPr tIns="19440"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200" smtClean="0"/>
              <a:t>The graph shows the velocity and acceleration of an elevator cab over time.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200" smtClean="0"/>
              <a:t>When acceleration is 0 (e.g. interval </a:t>
            </a:r>
            <a:r>
              <a:rPr lang="en-US" sz="2200" i="1" smtClean="0"/>
              <a:t>bc</a:t>
            </a:r>
            <a:r>
              <a:rPr lang="en-US" sz="2200" smtClean="0"/>
              <a:t>) velocity is constant.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200" smtClean="0"/>
              <a:t>When acceleration is positive (</a:t>
            </a:r>
            <a:r>
              <a:rPr lang="en-US" sz="2200" i="1" smtClean="0"/>
              <a:t>ab)</a:t>
            </a:r>
            <a:r>
              <a:rPr lang="en-US" sz="2200" smtClean="0"/>
              <a:t> upward velocity increases.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200" smtClean="0"/>
              <a:t>When acceleration is negative (</a:t>
            </a:r>
            <a:r>
              <a:rPr lang="en-US" sz="2200" i="1" smtClean="0"/>
              <a:t>cd)</a:t>
            </a:r>
            <a:r>
              <a:rPr lang="en-US" sz="2200" smtClean="0"/>
              <a:t> upward velocity decreases.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200" smtClean="0"/>
              <a:t>Steeper slope of the velocity-time graph indicates a larger magnitude of acceleration: the cab stops in half the time it takes to get up to speed.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731838" y="1463675"/>
            <a:ext cx="16430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9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878263" y="623728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2-6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2103438"/>
            <a:ext cx="4425950" cy="4654550"/>
          </a:xfrm>
        </p:spPr>
        <p:txBody>
          <a:bodyPr tIns="21240"/>
          <a:lstStyle/>
          <a:p>
            <a:pPr marL="428625" indent="-323850" eaLnBrk="1"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2.13</a:t>
            </a:r>
            <a:r>
              <a:rPr lang="en-US" sz="2400" smtClean="0"/>
              <a:t>  For constant acceleration, apply the relationships between position, velocity,  acceleration, and elapsed time (Table 2-1).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3438"/>
            <a:ext cx="4425950" cy="4654550"/>
          </a:xfrm>
        </p:spPr>
        <p:txBody>
          <a:bodyPr tIns="21240"/>
          <a:lstStyle/>
          <a:p>
            <a:pPr marL="428625" indent="-323850" eaLnBrk="1"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2.14  </a:t>
            </a:r>
            <a:r>
              <a:rPr lang="en-US" sz="2400" smtClean="0"/>
              <a:t>Calculate a particle's change in velocity by integrating its acceleration function with respect to time.</a:t>
            </a:r>
          </a:p>
          <a:p>
            <a:pPr marL="428625" indent="-323850" eaLnBrk="1"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2.15</a:t>
            </a:r>
            <a:r>
              <a:rPr lang="en-US" sz="2400" smtClean="0"/>
              <a:t>  Calculate a particle's change in position by integrating its velocity function with respect to time.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276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2-4</a:t>
            </a:r>
            <a:r>
              <a:rPr lang="en-US" sz="3000" smtClean="0">
                <a:solidFill>
                  <a:schemeClr val="bg1"/>
                </a:solidFill>
              </a:rPr>
              <a:t>  Constant Acceleration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2-1</a:t>
            </a:r>
            <a:r>
              <a:rPr lang="en-US" sz="300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Position, Displacement, and Average Velocity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2103438"/>
            <a:ext cx="4425950" cy="4654550"/>
          </a:xfrm>
        </p:spPr>
        <p:txBody>
          <a:bodyPr tIns="21240"/>
          <a:lstStyle/>
          <a:p>
            <a:pPr marL="428625" indent="-323850" eaLnBrk="1"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2.01</a:t>
            </a:r>
            <a:r>
              <a:rPr lang="en-US" sz="2400" smtClean="0"/>
              <a:t>  Identify that if all parts of an object move in the same direction at the same rate, we can treat it as a (point-like) particle.</a:t>
            </a:r>
          </a:p>
          <a:p>
            <a:pPr marL="428625" indent="-323850" eaLnBrk="1"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2.02</a:t>
            </a:r>
            <a:r>
              <a:rPr lang="en-US" sz="2400" smtClean="0"/>
              <a:t>  Identify that the position of a particle is its location on a scaled axis.</a:t>
            </a:r>
          </a:p>
          <a:p>
            <a:pPr marL="428625" indent="-323850" eaLnBrk="1"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2.03</a:t>
            </a:r>
            <a:r>
              <a:rPr lang="en-US" sz="2400" smtClean="0"/>
              <a:t>  Apply the relationship between a particle's displacement and its initial and final positions.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3438"/>
            <a:ext cx="4425950" cy="4654550"/>
          </a:xfrm>
        </p:spPr>
        <p:txBody>
          <a:bodyPr tIns="21240"/>
          <a:lstStyle/>
          <a:p>
            <a:pPr marL="428625" indent="-323850" eaLnBrk="1"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2.04</a:t>
            </a:r>
            <a:r>
              <a:rPr lang="en-US" sz="2400" smtClean="0"/>
              <a:t>  Apply the relationship between a particle's average velocity, its displacement, and the time interval.</a:t>
            </a:r>
          </a:p>
          <a:p>
            <a:pPr marL="428625" indent="-323850" eaLnBrk="1"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2.05</a:t>
            </a:r>
            <a:r>
              <a:rPr lang="en-US" sz="2400" smtClean="0"/>
              <a:t>  Apply the relationship between a particle's average speed, the total distance it moves, and the time interval.</a:t>
            </a:r>
          </a:p>
          <a:p>
            <a:pPr marL="428625" indent="-323850" eaLnBrk="1"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2.06</a:t>
            </a:r>
            <a:r>
              <a:rPr lang="en-US" sz="2400" smtClean="0"/>
              <a:t>  Given a graph of a particle's position versus time, determine the average velocity between two times.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4425950" cy="5203825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In many cases acceleration is constant, or nearly so.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For these cases, </a:t>
            </a:r>
            <a:r>
              <a:rPr lang="en-US" b="1" smtClean="0"/>
              <a:t>5 special equations</a:t>
            </a:r>
            <a:r>
              <a:rPr lang="en-US" smtClean="0"/>
              <a:t> can be used.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Note that constant acceleration means a velocity with a constant slope, and a position with varying slope (unless </a:t>
            </a:r>
            <a:r>
              <a:rPr lang="en-US" i="1" smtClean="0"/>
              <a:t>a</a:t>
            </a:r>
            <a:r>
              <a:rPr lang="en-US" smtClean="0"/>
              <a:t> = 0).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43170" y="1722437"/>
            <a:ext cx="2807270" cy="546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040312" y="6827837"/>
            <a:ext cx="1577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2-9</a:t>
            </a:r>
          </a:p>
        </p:txBody>
      </p:sp>
      <p:sp>
        <p:nvSpPr>
          <p:cNvPr id="286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2-4</a:t>
            </a:r>
            <a:r>
              <a:rPr lang="en-US" sz="3000" smtClean="0">
                <a:solidFill>
                  <a:schemeClr val="bg1"/>
                </a:solidFill>
              </a:rPr>
              <a:t>  Constant Acceleration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1766887"/>
          </a:xfrm>
        </p:spPr>
        <p:txBody>
          <a:bodyPr/>
          <a:lstStyle/>
          <a:p>
            <a:pPr marL="717550" indent="-623888" eaLnBrk="1">
              <a:buSzPct val="45000"/>
              <a:buFont typeface="Wingdings" charset="2"/>
              <a:buChar char="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b="1" smtClean="0"/>
              <a:t>First basic equation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smtClean="0"/>
              <a:t>When the acceleration is constant, the average and instantaneous accelerations are equal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smtClean="0"/>
              <a:t>Rewrite Eq. 2-7 and rearrange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03238" y="3984625"/>
            <a:ext cx="90709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390900"/>
            <a:ext cx="32924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8" b="29698"/>
          <a:stretch>
            <a:fillRect/>
          </a:stretch>
        </p:blipFill>
        <p:spPr bwMode="auto">
          <a:xfrm>
            <a:off x="5029200" y="3573463"/>
            <a:ext cx="314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221663" y="3848100"/>
            <a:ext cx="1196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(2-11)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03238" y="5819775"/>
            <a:ext cx="90709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03238" y="4830763"/>
            <a:ext cx="90709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This equation reduces to v = v</a:t>
            </a:r>
            <a:r>
              <a:rPr lang="en-US" sz="2800" baseline="-33000">
                <a:solidFill>
                  <a:srgbClr val="000000"/>
                </a:solidFill>
              </a:rPr>
              <a:t>0</a:t>
            </a:r>
            <a:r>
              <a:rPr lang="en-US" sz="2800">
                <a:solidFill>
                  <a:srgbClr val="000000"/>
                </a:solidFill>
              </a:rPr>
              <a:t> for </a:t>
            </a:r>
            <a:r>
              <a:rPr lang="en-US" sz="2800" i="1">
                <a:solidFill>
                  <a:srgbClr val="000000"/>
                </a:solidFill>
              </a:rPr>
              <a:t>t</a:t>
            </a:r>
            <a:r>
              <a:rPr lang="en-US" sz="2800">
                <a:solidFill>
                  <a:srgbClr val="000000"/>
                </a:solidFill>
              </a:rPr>
              <a:t> = 0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Its derivative yields the definition of </a:t>
            </a:r>
            <a:r>
              <a:rPr lang="en-US" sz="2800" i="1">
                <a:solidFill>
                  <a:srgbClr val="000000"/>
                </a:solidFill>
              </a:rPr>
              <a:t>a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i="1">
                <a:solidFill>
                  <a:srgbClr val="000000"/>
                </a:solidFill>
              </a:rPr>
              <a:t>dv/dt</a:t>
            </a:r>
          </a:p>
        </p:txBody>
      </p:sp>
      <p:sp>
        <p:nvSpPr>
          <p:cNvPr id="297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2-4</a:t>
            </a:r>
            <a:r>
              <a:rPr lang="en-US" sz="3000" smtClean="0">
                <a:solidFill>
                  <a:schemeClr val="bg1"/>
                </a:solidFill>
              </a:rPr>
              <a:t>  Constant Acceleration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67800" cy="2379662"/>
          </a:xfrm>
        </p:spPr>
        <p:txBody>
          <a:bodyPr/>
          <a:lstStyle/>
          <a:p>
            <a:pPr marL="717550" indent="-623888" eaLnBrk="1">
              <a:buSzPct val="45000"/>
              <a:buFont typeface="Wingdings" charset="2"/>
              <a:buChar char="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b="1" smtClean="0"/>
              <a:t>Second basic equation</a:t>
            </a:r>
          </a:p>
          <a:p>
            <a:pPr marL="1119188" lvl="1" indent="-568325" eaLnBrk="1">
              <a:buSzPct val="45000"/>
              <a:buFont typeface="Courier New" pitchFamily="49" charset="0"/>
              <a:buChar char="o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smtClean="0"/>
              <a:t>Rewrite Eq. 2-2 and rearrange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560638"/>
            <a:ext cx="25257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221663" y="6245225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(2-15)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8" b="29698"/>
          <a:stretch>
            <a:fillRect/>
          </a:stretch>
        </p:blipFill>
        <p:spPr bwMode="auto">
          <a:xfrm>
            <a:off x="1503363" y="5834063"/>
            <a:ext cx="39608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8" b="34648"/>
          <a:stretch>
            <a:fillRect/>
          </a:stretch>
        </p:blipFill>
        <p:spPr bwMode="auto">
          <a:xfrm>
            <a:off x="4711700" y="2543175"/>
            <a:ext cx="31527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221663" y="2754313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(2-12)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03238" y="3606800"/>
            <a:ext cx="90678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342900" indent="-342900" eaLnBrk="0"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1119188" indent="-568325" eaLnBrk="0"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Average = ((</a:t>
            </a:r>
            <a:r>
              <a:rPr lang="en-US" sz="2400" i="1">
                <a:solidFill>
                  <a:srgbClr val="000000"/>
                </a:solidFill>
              </a:rPr>
              <a:t>initial</a:t>
            </a:r>
            <a:r>
              <a:rPr lang="en-US" sz="2400">
                <a:solidFill>
                  <a:srgbClr val="000000"/>
                </a:solidFill>
              </a:rPr>
              <a:t>) + (</a:t>
            </a:r>
            <a:r>
              <a:rPr lang="en-US" sz="2400" i="1">
                <a:solidFill>
                  <a:srgbClr val="000000"/>
                </a:solidFill>
              </a:rPr>
              <a:t>final</a:t>
            </a:r>
            <a:r>
              <a:rPr lang="en-US" sz="2400">
                <a:solidFill>
                  <a:srgbClr val="000000"/>
                </a:solidFill>
              </a:rPr>
              <a:t>)) / 2: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Substitute  2-11 into 2-13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8" b="29698"/>
          <a:stretch>
            <a:fillRect/>
          </a:stretch>
        </p:blipFill>
        <p:spPr bwMode="auto">
          <a:xfrm>
            <a:off x="6035675" y="3397250"/>
            <a:ext cx="317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8" b="34648"/>
          <a:stretch>
            <a:fillRect/>
          </a:stretch>
        </p:blipFill>
        <p:spPr bwMode="auto">
          <a:xfrm>
            <a:off x="1560513" y="4738688"/>
            <a:ext cx="28987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258175" y="4049713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(2-13)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8258175" y="4878388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(2-14)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03238" y="5586413"/>
            <a:ext cx="90678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342900" indent="-342900" eaLnBrk="0"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1119188" indent="-568325" eaLnBrk="0"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19188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  <a:tab pos="99758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Substitute 2-14 into 2-12</a:t>
            </a:r>
          </a:p>
        </p:txBody>
      </p:sp>
      <p:sp>
        <p:nvSpPr>
          <p:cNvPr id="307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2-4</a:t>
            </a:r>
            <a:r>
              <a:rPr lang="en-US" sz="3000" smtClean="0">
                <a:solidFill>
                  <a:schemeClr val="bg1"/>
                </a:solidFill>
              </a:rPr>
              <a:t>  Constant Acceleration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2457450"/>
          </a:xfrm>
        </p:spPr>
        <p:txBody>
          <a:bodyPr/>
          <a:lstStyle/>
          <a:p>
            <a:pPr marL="374650" indent="-282575" eaLnBrk="1">
              <a:buSzPct val="45000"/>
              <a:buFont typeface="Wingdings" charset="2"/>
              <a:buChar char="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These two equations can be obtained by integrating a constant acceleration</a:t>
            </a:r>
          </a:p>
          <a:p>
            <a:pPr marL="374650" indent="-282575" eaLnBrk="1">
              <a:buSzPct val="45000"/>
              <a:buFont typeface="Wingdings" charset="2"/>
              <a:buChar char="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Enough to solve any constant acceleration problem</a:t>
            </a:r>
          </a:p>
          <a:p>
            <a:pPr marL="1119188" lvl="1" indent="-568325" eaLnBrk="1">
              <a:buSzPct val="45000"/>
              <a:buFont typeface="Courier New" pitchFamily="49" charset="0"/>
              <a:buChar char="o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Solve as simultaneous equations</a:t>
            </a:r>
          </a:p>
          <a:p>
            <a:pPr marL="374650" indent="-282575" eaLnBrk="1">
              <a:buSzPct val="45000"/>
              <a:buFont typeface="Wingdings" charset="2"/>
              <a:buChar char="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Additional useful forms: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8" b="34648"/>
          <a:stretch>
            <a:fillRect/>
          </a:stretch>
        </p:blipFill>
        <p:spPr bwMode="auto">
          <a:xfrm>
            <a:off x="862013" y="4025900"/>
            <a:ext cx="51720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8" b="34648"/>
          <a:stretch>
            <a:fillRect/>
          </a:stretch>
        </p:blipFill>
        <p:spPr bwMode="auto">
          <a:xfrm>
            <a:off x="1371600" y="4908550"/>
            <a:ext cx="4068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8" b="34648"/>
          <a:stretch>
            <a:fillRect/>
          </a:stretch>
        </p:blipFill>
        <p:spPr bwMode="auto">
          <a:xfrm>
            <a:off x="1050925" y="5724525"/>
            <a:ext cx="4581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745288" y="5932488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(2-18)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745288" y="5181600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(2-17)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745288" y="4429125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(2-16)</a:t>
            </a:r>
          </a:p>
        </p:txBody>
      </p:sp>
      <p:sp>
        <p:nvSpPr>
          <p:cNvPr id="317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2-4</a:t>
            </a:r>
            <a:r>
              <a:rPr lang="en-US" sz="3000" smtClean="0">
                <a:solidFill>
                  <a:schemeClr val="bg1"/>
                </a:solidFill>
              </a:rPr>
              <a:t>  Constant Acceleration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4424362" cy="2379662"/>
          </a:xfrm>
        </p:spPr>
        <p:txBody>
          <a:bodyPr/>
          <a:lstStyle/>
          <a:p>
            <a:pPr marL="341313" indent="-339725" eaLnBrk="1">
              <a:buSzPct val="45000"/>
              <a:buFont typeface="Wingdings" charset="2"/>
              <a:buChar char="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Table 2-1 shows the 5 equations and the quantities missing from them.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149850" y="1554163"/>
            <a:ext cx="44259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03238" y="4270375"/>
            <a:ext cx="906938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11912" y="1570037"/>
            <a:ext cx="2985205" cy="27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344988"/>
            <a:ext cx="93281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04825" y="6167438"/>
            <a:ext cx="90709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863600" indent="-320675" eaLnBrk="0"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138"/>
              </a:spcAft>
            </a:pPr>
            <a:r>
              <a:rPr lang="en-US" sz="2200">
                <a:solidFill>
                  <a:srgbClr val="000000"/>
                </a:solidFill>
              </a:rPr>
              <a:t>Answer: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Situations 1 (</a:t>
            </a:r>
            <a:r>
              <a:rPr lang="en-US" sz="2000" i="1">
                <a:solidFill>
                  <a:srgbClr val="000000"/>
                </a:solidFill>
              </a:rPr>
              <a:t>a</a:t>
            </a:r>
            <a:r>
              <a:rPr lang="en-US" sz="2000">
                <a:solidFill>
                  <a:srgbClr val="000000"/>
                </a:solidFill>
              </a:rPr>
              <a:t> = 0) and 4.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040312" y="4008437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Table 2-1</a:t>
            </a:r>
          </a:p>
        </p:txBody>
      </p:sp>
      <p:sp>
        <p:nvSpPr>
          <p:cNvPr id="327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2-4</a:t>
            </a:r>
            <a:r>
              <a:rPr lang="en-US" sz="3000" smtClean="0">
                <a:solidFill>
                  <a:schemeClr val="bg1"/>
                </a:solidFill>
              </a:rPr>
              <a:t>  Constant Acceleration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2103438"/>
            <a:ext cx="4425950" cy="4800600"/>
          </a:xfrm>
        </p:spPr>
        <p:txBody>
          <a:bodyPr tIns="21240"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2.16</a:t>
            </a:r>
            <a:r>
              <a:rPr lang="en-US" sz="2400" smtClean="0"/>
              <a:t>  Identify that if a particle is in free flight (whether upward or downward) and if we can neglect the effects of air on its motion, the particle has a constant downward acceleration with a magnitude </a:t>
            </a:r>
            <a:r>
              <a:rPr lang="en-US" sz="2400" i="1" smtClean="0"/>
              <a:t>g</a:t>
            </a:r>
            <a:r>
              <a:rPr lang="en-US" sz="2400" smtClean="0"/>
              <a:t> that we take to be 9.8m/s</a:t>
            </a:r>
            <a:r>
              <a:rPr lang="en-US" sz="2400" baseline="33000" smtClean="0"/>
              <a:t>2</a:t>
            </a:r>
            <a:r>
              <a:rPr lang="en-US" sz="2400" smtClean="0"/>
              <a:t>.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2.17  </a:t>
            </a:r>
            <a:r>
              <a:rPr lang="en-US" sz="2400" smtClean="0"/>
              <a:t>Apply the constant acceleration equations (Table 2-1) to free-fall motion.</a:t>
            </a:r>
          </a:p>
          <a:p>
            <a:pPr marL="428625" indent="-323850" eaLnBrk="1">
              <a:buClrTx/>
              <a:buSzTx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sz="2400" smtClean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43555" y="1481138"/>
            <a:ext cx="310837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478712" y="6107113"/>
            <a:ext cx="15732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2-12</a:t>
            </a:r>
          </a:p>
        </p:txBody>
      </p:sp>
      <p:sp>
        <p:nvSpPr>
          <p:cNvPr id="337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2-5</a:t>
            </a:r>
            <a:r>
              <a:rPr lang="en-US" sz="3000" smtClean="0">
                <a:solidFill>
                  <a:schemeClr val="bg1"/>
                </a:solidFill>
              </a:rPr>
              <a:t>  Free-Fall Acceleration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8915400" cy="5395912"/>
          </a:xfrm>
        </p:spPr>
        <p:txBody>
          <a:bodyPr/>
          <a:lstStyle/>
          <a:p>
            <a:pPr marL="374650" indent="-282575" eaLnBrk="1">
              <a:buSzPct val="45000"/>
              <a:buFont typeface="Wingdings" charset="2"/>
              <a:buChar char="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b="1" smtClean="0"/>
              <a:t>Free-fall acceleration </a:t>
            </a:r>
            <a:r>
              <a:rPr lang="en-US" smtClean="0"/>
              <a:t>is the rate at which an object accelerates downward in the absence of air resistance</a:t>
            </a:r>
          </a:p>
          <a:p>
            <a:pPr marL="1119188" lvl="1" indent="-568325" eaLnBrk="1">
              <a:buSzPct val="45000"/>
              <a:buFont typeface="Courier New" pitchFamily="49" charset="0"/>
              <a:buChar char="o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Varies with latitude and elevation</a:t>
            </a:r>
          </a:p>
          <a:p>
            <a:pPr marL="1119188" lvl="1" indent="-568325" eaLnBrk="1">
              <a:buSzPct val="45000"/>
              <a:buFont typeface="Courier New" pitchFamily="49" charset="0"/>
              <a:buChar char="o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Written as </a:t>
            </a:r>
            <a:r>
              <a:rPr lang="en-US" i="1" smtClean="0"/>
              <a:t>g</a:t>
            </a:r>
            <a:r>
              <a:rPr lang="en-US" smtClean="0"/>
              <a:t>, standard value of 9.8 m/s</a:t>
            </a:r>
            <a:r>
              <a:rPr lang="en-US" baseline="33000" smtClean="0"/>
              <a:t>2</a:t>
            </a:r>
            <a:r>
              <a:rPr lang="en-US" smtClean="0"/>
              <a:t> </a:t>
            </a:r>
          </a:p>
          <a:p>
            <a:pPr marL="1119188" lvl="1" indent="-568325" eaLnBrk="1">
              <a:buSzPct val="45000"/>
              <a:buFont typeface="Courier New" pitchFamily="49" charset="0"/>
              <a:buChar char="o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Independent of the properties of the object (mass, density, shape, see Figure 2-12)</a:t>
            </a:r>
          </a:p>
          <a:p>
            <a:pPr marL="374650" indent="-282575" eaLnBrk="1">
              <a:buSzPct val="45000"/>
              <a:buFont typeface="Wingdings" charset="2"/>
              <a:buChar char="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The equations of motion in Table 2-1 apply to objects in free-fall near Earth's surface</a:t>
            </a:r>
          </a:p>
          <a:p>
            <a:pPr marL="1119188" lvl="1" indent="-568325" eaLnBrk="1">
              <a:buSzPct val="45000"/>
              <a:buFont typeface="Courier New" pitchFamily="49" charset="0"/>
              <a:buChar char="o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In vertical flight (along the </a:t>
            </a:r>
            <a:r>
              <a:rPr lang="en-US" i="1" smtClean="0"/>
              <a:t>y</a:t>
            </a:r>
            <a:r>
              <a:rPr lang="en-US" smtClean="0"/>
              <a:t> axis)</a:t>
            </a:r>
          </a:p>
          <a:p>
            <a:pPr marL="1119188" lvl="1" indent="-568325" eaLnBrk="1">
              <a:buSzPct val="45000"/>
              <a:buFont typeface="Courier New" pitchFamily="49" charset="0"/>
              <a:buChar char="o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Where air resistance can be neglected</a:t>
            </a:r>
          </a:p>
        </p:txBody>
      </p:sp>
      <p:sp>
        <p:nvSpPr>
          <p:cNvPr id="3481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2-5</a:t>
            </a:r>
            <a:r>
              <a:rPr lang="en-US" sz="3000" smtClean="0">
                <a:solidFill>
                  <a:schemeClr val="bg1"/>
                </a:solidFill>
              </a:rPr>
              <a:t>  Free-Fall Acceleration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67800" cy="4989512"/>
          </a:xfrm>
        </p:spPr>
        <p:txBody>
          <a:bodyPr/>
          <a:lstStyle/>
          <a:p>
            <a:pPr marL="374650" indent="-282575" eaLnBrk="1">
              <a:buSzPct val="45000"/>
              <a:buFont typeface="Wingdings" charset="2"/>
              <a:buChar char="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The free-fall acceleration is downward (-</a:t>
            </a:r>
            <a:r>
              <a:rPr lang="en-US" i="1" smtClean="0"/>
              <a:t>y</a:t>
            </a:r>
            <a:r>
              <a:rPr lang="en-US" smtClean="0"/>
              <a:t> direction)</a:t>
            </a:r>
          </a:p>
          <a:p>
            <a:pPr marL="1119188" lvl="1" indent="-568325" eaLnBrk="1">
              <a:buSzPct val="45000"/>
              <a:buFont typeface="Courier New" pitchFamily="49" charset="0"/>
              <a:buChar char="o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mtClean="0"/>
              <a:t>Value -</a:t>
            </a:r>
            <a:r>
              <a:rPr lang="en-US" i="1" smtClean="0"/>
              <a:t>g</a:t>
            </a:r>
            <a:r>
              <a:rPr lang="en-US" smtClean="0"/>
              <a:t> in the constant acceleration equations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528888"/>
            <a:ext cx="95107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624263"/>
            <a:ext cx="951071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0863" y="5614988"/>
            <a:ext cx="90709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20675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3600" indent="-320675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200">
                <a:solidFill>
                  <a:srgbClr val="000000"/>
                </a:solidFill>
              </a:rPr>
              <a:t>Answers: </a:t>
            </a:r>
          </a:p>
          <a:p>
            <a:pPr lvl="1" eaLnBrk="1">
              <a:spcAft>
                <a:spcPts val="1138"/>
              </a:spcAft>
              <a:buClrTx/>
              <a:buSzPct val="45000"/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(a) The sign is positive (the ball moves upward); (b) The sign is negative (the ball moves downward); (c) The ball's acceleration is always -9.8 m/s</a:t>
            </a:r>
            <a:r>
              <a:rPr lang="en-US" sz="2000" baseline="33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 at all points along its trajectory</a:t>
            </a:r>
          </a:p>
        </p:txBody>
      </p:sp>
      <p:sp>
        <p:nvSpPr>
          <p:cNvPr id="358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2-5</a:t>
            </a:r>
            <a:r>
              <a:rPr lang="en-US" sz="3000" smtClean="0">
                <a:solidFill>
                  <a:schemeClr val="bg1"/>
                </a:solidFill>
              </a:rPr>
              <a:t>  Free-Fall Acceleration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2103438"/>
            <a:ext cx="4425950" cy="4654550"/>
          </a:xfrm>
        </p:spPr>
        <p:txBody>
          <a:bodyPr tIns="21240"/>
          <a:lstStyle/>
          <a:p>
            <a:pPr marL="428625" indent="-323850" eaLnBrk="1"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2.18</a:t>
            </a:r>
            <a:r>
              <a:rPr lang="en-US" sz="2400" smtClean="0"/>
              <a:t>  Determine a particle's change in velocity by graphical integration on a graph of acceleration versus time.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3438"/>
            <a:ext cx="4425950" cy="4654550"/>
          </a:xfrm>
        </p:spPr>
        <p:txBody>
          <a:bodyPr tIns="21240"/>
          <a:lstStyle/>
          <a:p>
            <a:pPr marL="428625" indent="-323850" eaLnBrk="1"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z="2400" b="1" smtClean="0"/>
              <a:t>2.19  </a:t>
            </a:r>
            <a:r>
              <a:rPr lang="en-US" sz="2400" smtClean="0"/>
              <a:t>Determine a particle's change in position by graphical integration on a graph of velocity versus time.</a:t>
            </a:r>
          </a:p>
          <a:p>
            <a:pPr marL="428625" indent="-323850" eaLnBrk="1">
              <a:buSzPct val="45000"/>
              <a:buFont typeface="Wingdings" charset="2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sz="240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97512" y="3932237"/>
            <a:ext cx="3653187" cy="288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2-6</a:t>
            </a:r>
            <a:r>
              <a:rPr lang="en-US" sz="3000" smtClean="0">
                <a:solidFill>
                  <a:schemeClr val="bg1"/>
                </a:solidFill>
              </a:rPr>
              <a:t>  Graphical Integration in Motion Analysis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67800" cy="2379662"/>
          </a:xfrm>
        </p:spPr>
        <p:txBody>
          <a:bodyPr/>
          <a:lstStyle/>
          <a:p>
            <a:pPr marL="717550" indent="-623888" eaLnBrk="1">
              <a:buSzPct val="45000"/>
              <a:buFont typeface="Wingdings" charset="2"/>
              <a:buChar char="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b="1" smtClean="0"/>
              <a:t>Integrating acceleration</a:t>
            </a:r>
            <a:r>
              <a:rPr lang="en-US" smtClean="0"/>
              <a:t>:</a:t>
            </a:r>
          </a:p>
          <a:p>
            <a:pPr marL="1119188" lvl="1" indent="-568325" eaLnBrk="1">
              <a:buSzPct val="45000"/>
              <a:buFont typeface="Courier New" pitchFamily="49" charset="0"/>
              <a:buChar char="o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smtClean="0"/>
              <a:t>Given a graph of an object's acceleration </a:t>
            </a:r>
            <a:r>
              <a:rPr lang="en-US" i="1" smtClean="0"/>
              <a:t>a</a:t>
            </a:r>
            <a:r>
              <a:rPr lang="en-US" smtClean="0"/>
              <a:t> versus time </a:t>
            </a:r>
            <a:r>
              <a:rPr lang="en-US" i="1" smtClean="0"/>
              <a:t>t</a:t>
            </a:r>
            <a:r>
              <a:rPr lang="en-US" smtClean="0"/>
              <a:t>, we can integrate to find velocity</a:t>
            </a:r>
          </a:p>
          <a:p>
            <a:pPr marL="717550" indent="-623888" eaLnBrk="1">
              <a:buSzPct val="45000"/>
              <a:buFont typeface="Wingdings" charset="2"/>
              <a:buChar char="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smtClean="0"/>
              <a:t>The Fundamental Theorem of Calculus gives: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03238" y="4843463"/>
            <a:ext cx="90678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definite integral on the right can be evaluated from a graph: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b="24750"/>
          <a:stretch>
            <a:fillRect/>
          </a:stretch>
        </p:blipFill>
        <p:spPr bwMode="auto">
          <a:xfrm>
            <a:off x="1169988" y="3541713"/>
            <a:ext cx="32099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745288" y="3989388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(2-27)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223125" y="6032500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(2-28)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3" b="34648"/>
          <a:stretch>
            <a:fillRect/>
          </a:stretch>
        </p:blipFill>
        <p:spPr bwMode="auto">
          <a:xfrm>
            <a:off x="914400" y="5773738"/>
            <a:ext cx="59547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2-6</a:t>
            </a:r>
            <a:r>
              <a:rPr lang="en-US" sz="3000" smtClean="0">
                <a:solidFill>
                  <a:schemeClr val="bg1"/>
                </a:solidFill>
              </a:rPr>
              <a:t>  Graphical Integration in Motion Analysis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2-1</a:t>
            </a:r>
            <a:r>
              <a:rPr lang="en-US" sz="3000" smtClean="0">
                <a:solidFill>
                  <a:schemeClr val="bg1"/>
                </a:solidFill>
              </a:rPr>
              <a:t>  Position, Displacement, and Average Velocity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5311775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b="1" smtClean="0"/>
              <a:t>Kinematics</a:t>
            </a:r>
            <a:r>
              <a:rPr lang="en-US" smtClean="0"/>
              <a:t> is the classification and comparison of motions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For this chapter, we restrict motion in three ways:</a:t>
            </a:r>
          </a:p>
          <a:p>
            <a:pPr marL="860425" lvl="1" indent="-320675" eaLnBrk="1">
              <a:buFont typeface="StarSymbol" charset="0"/>
              <a:buAutoNum type="arabicPeriod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We consider motion along a straight line only</a:t>
            </a:r>
          </a:p>
          <a:p>
            <a:pPr marL="860425" lvl="1" indent="-320675" eaLnBrk="1">
              <a:buFont typeface="StarSymbol" charset="0"/>
              <a:buAutoNum type="arabicPeriod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We discuss only the motion itself, not the forces that cause it</a:t>
            </a:r>
          </a:p>
          <a:p>
            <a:pPr marL="860425" lvl="1" indent="-320675" eaLnBrk="1">
              <a:buFont typeface="StarSymbol" charset="0"/>
              <a:buAutoNum type="arabicPeriod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We consider the moving object to be a </a:t>
            </a:r>
            <a:r>
              <a:rPr lang="en-US" b="1" smtClean="0"/>
              <a:t>particle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A </a:t>
            </a:r>
            <a:r>
              <a:rPr lang="en-US" b="1" smtClean="0"/>
              <a:t>particle</a:t>
            </a:r>
            <a:r>
              <a:rPr lang="en-US" smtClean="0"/>
              <a:t> is either:</a:t>
            </a:r>
          </a:p>
          <a:p>
            <a:pPr marL="860425" lvl="1" indent="-320675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A point-like object (such as an electron)</a:t>
            </a:r>
          </a:p>
          <a:p>
            <a:pPr marL="860425" lvl="1" indent="-320675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Or an object that moves such that each part travels in the same direction at the same rate (no rotation or stretching)</a:t>
            </a:r>
          </a:p>
          <a:p>
            <a:pPr marL="428625" indent="-323850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67800" cy="2379662"/>
          </a:xfrm>
        </p:spPr>
        <p:txBody>
          <a:bodyPr/>
          <a:lstStyle/>
          <a:p>
            <a:pPr marL="717550" indent="-623888" eaLnBrk="1">
              <a:buSzPct val="45000"/>
              <a:buFont typeface="Wingdings" charset="2"/>
              <a:buChar char="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b="1" smtClean="0"/>
              <a:t>Integrating velocity</a:t>
            </a:r>
            <a:r>
              <a:rPr lang="en-US" smtClean="0"/>
              <a:t>:</a:t>
            </a:r>
          </a:p>
          <a:p>
            <a:pPr marL="1119188" lvl="1" indent="-568325" eaLnBrk="1">
              <a:buSzPct val="45000"/>
              <a:buFont typeface="Courier New" pitchFamily="49" charset="0"/>
              <a:buChar char="o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smtClean="0"/>
              <a:t>Given a graph of an object's velocity </a:t>
            </a:r>
            <a:r>
              <a:rPr lang="en-US" i="1" smtClean="0"/>
              <a:t>v</a:t>
            </a:r>
            <a:r>
              <a:rPr lang="en-US" smtClean="0"/>
              <a:t> versus time </a:t>
            </a:r>
            <a:r>
              <a:rPr lang="en-US" i="1" smtClean="0"/>
              <a:t>t</a:t>
            </a:r>
            <a:r>
              <a:rPr lang="en-US" smtClean="0"/>
              <a:t>, we can integrate to find position</a:t>
            </a:r>
          </a:p>
          <a:p>
            <a:pPr marL="717550" indent="-623888" eaLnBrk="1">
              <a:buSzPct val="45000"/>
              <a:buFont typeface="Wingdings" charset="2"/>
              <a:buChar char="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</a:pPr>
            <a:r>
              <a:rPr lang="en-US" smtClean="0"/>
              <a:t>The Fundamental Theorem of Calculus gives: 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03238" y="4843463"/>
            <a:ext cx="90678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definite integral on the right can be evaluated from a graph: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b="24750"/>
          <a:stretch>
            <a:fillRect/>
          </a:stretch>
        </p:blipFill>
        <p:spPr bwMode="auto">
          <a:xfrm>
            <a:off x="1136650" y="3540125"/>
            <a:ext cx="3109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745288" y="3989388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(2-29)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224713" y="6032500"/>
            <a:ext cx="120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(2-30)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3" b="34648"/>
          <a:stretch>
            <a:fillRect/>
          </a:stretch>
        </p:blipFill>
        <p:spPr bwMode="auto">
          <a:xfrm>
            <a:off x="731838" y="5773738"/>
            <a:ext cx="5943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2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2-6</a:t>
            </a:r>
            <a:r>
              <a:rPr lang="en-US" sz="3000" smtClean="0">
                <a:solidFill>
                  <a:schemeClr val="bg1"/>
                </a:solidFill>
              </a:rPr>
              <a:t>  Graphical Integration in Motion Analysis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5132" y="2468563"/>
            <a:ext cx="4200574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31838" y="1463675"/>
            <a:ext cx="16430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9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49850" y="1554163"/>
            <a:ext cx="4424363" cy="4989512"/>
          </a:xfrm>
        </p:spPr>
        <p:txBody>
          <a:bodyPr/>
          <a:lstStyle/>
          <a:p>
            <a:pPr marL="374650" indent="-282575" eaLnBrk="1">
              <a:buSzPct val="45000"/>
              <a:buFont typeface="Wingdings" charset="2"/>
              <a:buChar char="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z="2400" dirty="0" smtClean="0"/>
              <a:t>The graph shows the acceleration of a person's head and torso in a whiplash incident.</a:t>
            </a:r>
          </a:p>
          <a:p>
            <a:pPr marL="374650" indent="-282575" eaLnBrk="1">
              <a:buSzPct val="45000"/>
              <a:buFont typeface="Wingdings" charset="2"/>
              <a:buChar char=""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z="2400" dirty="0" smtClean="0"/>
              <a:t>To calculate the torso speed at </a:t>
            </a:r>
            <a:r>
              <a:rPr lang="en-US" sz="2400" i="1" dirty="0" err="1" smtClean="0"/>
              <a:t>t</a:t>
            </a:r>
            <a:r>
              <a:rPr lang="en-US" sz="2400" dirty="0" smtClean="0"/>
              <a:t> = 0.110 </a:t>
            </a:r>
            <a:r>
              <a:rPr lang="en-US" sz="2400" dirty="0" err="1" smtClean="0"/>
              <a:t>s</a:t>
            </a:r>
            <a:r>
              <a:rPr lang="en-US" sz="2400" dirty="0" smtClean="0"/>
              <a:t> (assuming an initial speed of 0), find the area under the pink curve:</a:t>
            </a:r>
          </a:p>
          <a:p>
            <a:pPr marL="374650" indent="-282575" eaLnBrk="1">
              <a:buSzPct val="45000"/>
              <a:buFont typeface="Wingdings" charset="2"/>
              <a:buNone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z="1600" dirty="0" smtClean="0"/>
              <a:t>area A = 0</a:t>
            </a:r>
          </a:p>
          <a:p>
            <a:pPr marL="374650" indent="-282575" eaLnBrk="1">
              <a:buSzPct val="45000"/>
              <a:buFont typeface="Wingdings" charset="2"/>
              <a:buNone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z="1600" dirty="0" smtClean="0"/>
              <a:t>area B = 0.5 (0.060 </a:t>
            </a:r>
            <a:r>
              <a:rPr lang="en-US" sz="1600" dirty="0" err="1" smtClean="0"/>
              <a:t>s</a:t>
            </a:r>
            <a:r>
              <a:rPr lang="en-US" sz="1600" dirty="0" smtClean="0"/>
              <a:t>) (50 m/s</a:t>
            </a:r>
            <a:r>
              <a:rPr lang="en-US" sz="1600" baseline="33000" dirty="0" smtClean="0"/>
              <a:t>2</a:t>
            </a:r>
            <a:r>
              <a:rPr lang="en-US" sz="1600" dirty="0" smtClean="0"/>
              <a:t>) = 1.5 </a:t>
            </a:r>
            <a:r>
              <a:rPr lang="en-US" sz="1600" dirty="0" err="1" smtClean="0"/>
              <a:t>m/s</a:t>
            </a:r>
            <a:endParaRPr lang="en-US" sz="1600" dirty="0" smtClean="0"/>
          </a:p>
          <a:p>
            <a:pPr marL="374650" indent="-282575" eaLnBrk="1">
              <a:buSzPct val="45000"/>
              <a:buFont typeface="Wingdings" charset="2"/>
              <a:buNone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z="1600" dirty="0" smtClean="0"/>
              <a:t>area C = (0.010 </a:t>
            </a:r>
            <a:r>
              <a:rPr lang="en-US" sz="1600" dirty="0" err="1" smtClean="0"/>
              <a:t>s</a:t>
            </a:r>
            <a:r>
              <a:rPr lang="en-US" sz="1600" dirty="0" smtClean="0"/>
              <a:t>) (50 m/s</a:t>
            </a:r>
            <a:r>
              <a:rPr lang="en-US" sz="1600" baseline="33000" dirty="0" smtClean="0"/>
              <a:t>2</a:t>
            </a:r>
            <a:r>
              <a:rPr lang="en-US" sz="1600" dirty="0" smtClean="0"/>
              <a:t>) = 0.50 </a:t>
            </a:r>
            <a:r>
              <a:rPr lang="en-US" sz="1600" dirty="0" err="1" smtClean="0"/>
              <a:t>m/s</a:t>
            </a:r>
            <a:endParaRPr lang="en-US" sz="1600" dirty="0" smtClean="0"/>
          </a:p>
          <a:p>
            <a:pPr marL="374650" indent="-282575" eaLnBrk="1">
              <a:buSzPct val="45000"/>
              <a:buFont typeface="Wingdings" charset="2"/>
              <a:buNone/>
              <a:tabLst>
                <a:tab pos="374650" algn="l"/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</a:tabLst>
            </a:pPr>
            <a:r>
              <a:rPr lang="en-US" sz="1600" dirty="0" smtClean="0"/>
              <a:t>total area = 2.0 </a:t>
            </a:r>
            <a:r>
              <a:rPr lang="en-US" sz="1600" dirty="0" err="1" smtClean="0"/>
              <a:t>m/s</a:t>
            </a:r>
            <a:endParaRPr lang="en-US" sz="1600" dirty="0" smtClean="0"/>
          </a:p>
        </p:txBody>
      </p:sp>
      <p:sp>
        <p:nvSpPr>
          <p:cNvPr id="399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2-6</a:t>
            </a:r>
            <a:r>
              <a:rPr lang="en-US" sz="3000" smtClean="0">
                <a:solidFill>
                  <a:schemeClr val="bg1"/>
                </a:solidFill>
              </a:rPr>
              <a:t>  Graphical Integration in Motion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800">
                <a:solidFill>
                  <a:srgbClr val="000000"/>
                </a:solidFill>
              </a:rPr>
              <a:t>Position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Relative to origin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Positive and negative directions</a:t>
            </a:r>
            <a:r>
              <a:rPr 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800">
                <a:solidFill>
                  <a:srgbClr val="000000"/>
                </a:solidFill>
              </a:rPr>
              <a:t>Displacement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Change in position (vector)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149850" y="4160838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</a:pPr>
            <a:r>
              <a:rPr lang="en-US" sz="2800">
                <a:solidFill>
                  <a:srgbClr val="000000"/>
                </a:solidFill>
              </a:rPr>
              <a:t>Average Speed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Distance traveled / time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03238" y="4160838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800">
                <a:solidFill>
                  <a:srgbClr val="000000"/>
                </a:solidFill>
              </a:rPr>
              <a:t>Average Velocity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Displacement / time (vector)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b="24750"/>
          <a:stretch>
            <a:fillRect/>
          </a:stretch>
        </p:blipFill>
        <p:spPr bwMode="auto">
          <a:xfrm>
            <a:off x="5411788" y="2595563"/>
            <a:ext cx="17668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786688" y="2743200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(2-1)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b="24750"/>
          <a:stretch>
            <a:fillRect/>
          </a:stretch>
        </p:blipFill>
        <p:spPr bwMode="auto">
          <a:xfrm>
            <a:off x="690563" y="5211763"/>
            <a:ext cx="2784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763963" y="5505450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(2-2)</a:t>
            </a:r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b="24750"/>
          <a:stretch>
            <a:fillRect/>
          </a:stretch>
        </p:blipFill>
        <p:spPr bwMode="auto">
          <a:xfrm>
            <a:off x="5329238" y="5318125"/>
            <a:ext cx="2390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8061325" y="55673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(2-3)</a:t>
            </a:r>
          </a:p>
        </p:txBody>
      </p:sp>
      <p:sp>
        <p:nvSpPr>
          <p:cNvPr id="4097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   </a:t>
            </a:r>
            <a:r>
              <a:rPr lang="en-US" sz="3000" smtClean="0">
                <a:solidFill>
                  <a:schemeClr val="bg1"/>
                </a:solidFill>
              </a:rPr>
              <a:t>  Summary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800">
                <a:solidFill>
                  <a:srgbClr val="000000"/>
                </a:solidFill>
              </a:rPr>
              <a:t>Instantaneous Velocity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At a moment in time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Speed is its magnitude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800">
                <a:solidFill>
                  <a:srgbClr val="000000"/>
                </a:solidFill>
              </a:rPr>
              <a:t>Average Acceleration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Ratio of change in velocity to change in time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149850" y="4160838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800">
                <a:solidFill>
                  <a:srgbClr val="000000"/>
                </a:solidFill>
              </a:rPr>
              <a:t>Constant Acceleration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Includes free-fall, where 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 i="1">
                <a:solidFill>
                  <a:srgbClr val="000000"/>
                </a:solidFill>
              </a:rPr>
              <a:t>a</a:t>
            </a:r>
            <a:r>
              <a:rPr lang="en-US" sz="2200">
                <a:solidFill>
                  <a:srgbClr val="000000"/>
                </a:solidFill>
              </a:rPr>
              <a:t> = -</a:t>
            </a:r>
            <a:r>
              <a:rPr lang="en-US" sz="2200" i="1">
                <a:solidFill>
                  <a:srgbClr val="000000"/>
                </a:solidFill>
              </a:rPr>
              <a:t>g</a:t>
            </a:r>
            <a:r>
              <a:rPr lang="en-US" sz="2200">
                <a:solidFill>
                  <a:srgbClr val="000000"/>
                </a:solidFill>
              </a:rPr>
              <a:t> along the vertical axis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03238" y="4160838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3888"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830263" algn="l"/>
                <a:tab pos="1287463" algn="l"/>
                <a:tab pos="1744663" algn="l"/>
                <a:tab pos="2201863" algn="l"/>
                <a:tab pos="2659063" algn="l"/>
                <a:tab pos="3116263" algn="l"/>
                <a:tab pos="3573463" algn="l"/>
                <a:tab pos="4030663" algn="l"/>
                <a:tab pos="4487863" algn="l"/>
                <a:tab pos="4945063" algn="l"/>
                <a:tab pos="5402263" algn="l"/>
                <a:tab pos="5859463" algn="l"/>
                <a:tab pos="6316663" algn="l"/>
                <a:tab pos="6773863" algn="l"/>
                <a:tab pos="7231063" algn="l"/>
                <a:tab pos="7688263" algn="l"/>
                <a:tab pos="8145463" algn="l"/>
                <a:tab pos="8602663" algn="l"/>
                <a:tab pos="9059863" algn="l"/>
                <a:tab pos="95170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r>
              <a:rPr lang="en-US" sz="2800">
                <a:solidFill>
                  <a:srgbClr val="000000"/>
                </a:solidFill>
              </a:rPr>
              <a:t>Instantaneous Acceleration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First derivative of velocity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Second derivative of position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1" b="19801"/>
          <a:stretch>
            <a:fillRect/>
          </a:stretch>
        </p:blipFill>
        <p:spPr bwMode="auto">
          <a:xfrm>
            <a:off x="639763" y="3017838"/>
            <a:ext cx="24415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702050" y="33829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(2-4)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1" b="19801"/>
          <a:stretch>
            <a:fillRect/>
          </a:stretch>
        </p:blipFill>
        <p:spPr bwMode="auto">
          <a:xfrm>
            <a:off x="5211763" y="2925763"/>
            <a:ext cx="26828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024813" y="32940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(2-7)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660775" y="6156325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(2-8)</a:t>
            </a:r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b="9897"/>
          <a:stretch>
            <a:fillRect/>
          </a:stretch>
        </p:blipFill>
        <p:spPr bwMode="auto">
          <a:xfrm>
            <a:off x="731838" y="5989638"/>
            <a:ext cx="13271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497512" y="5530373"/>
            <a:ext cx="2743200" cy="165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8316912" y="6218237"/>
            <a:ext cx="140334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Tab. (2-1)</a:t>
            </a:r>
          </a:p>
        </p:txBody>
      </p:sp>
      <p:sp>
        <p:nvSpPr>
          <p:cNvPr id="419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   </a:t>
            </a:r>
            <a:r>
              <a:rPr lang="en-US" sz="3000" smtClean="0">
                <a:solidFill>
                  <a:schemeClr val="bg1"/>
                </a:solidFill>
              </a:rPr>
              <a:t>  Summary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2-1</a:t>
            </a:r>
            <a:r>
              <a:rPr lang="en-US" sz="3000" smtClean="0">
                <a:solidFill>
                  <a:schemeClr val="bg1"/>
                </a:solidFill>
              </a:rPr>
              <a:t>  Position, Displacement, and Average Velocity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5203825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Position is measured relative to a reference point: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The </a:t>
            </a:r>
            <a:r>
              <a:rPr lang="en-US" b="1" smtClean="0"/>
              <a:t>origin</a:t>
            </a:r>
            <a:r>
              <a:rPr lang="en-US" smtClean="0"/>
              <a:t>, or zero point, of an axis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Position has a sign: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b="1" smtClean="0"/>
              <a:t>Positive direction</a:t>
            </a:r>
            <a:r>
              <a:rPr lang="en-US" smtClean="0"/>
              <a:t> is in the direction of increasing numbers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b="1" smtClean="0"/>
              <a:t>Negative direction</a:t>
            </a:r>
            <a:r>
              <a:rPr lang="en-US" smtClean="0"/>
              <a:t> is opposite the positive</a:t>
            </a:r>
          </a:p>
          <a:p>
            <a:pPr marL="428625" indent="-323850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3112" y="4389437"/>
            <a:ext cx="5240355" cy="25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218238" y="53943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2-1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2-1</a:t>
            </a:r>
            <a:r>
              <a:rPr lang="en-US" sz="3000" smtClean="0">
                <a:solidFill>
                  <a:schemeClr val="bg1"/>
                </a:solidFill>
              </a:rPr>
              <a:t>  Position, Displacement, and Average Velocity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1646237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A change in position is called </a:t>
            </a:r>
            <a:r>
              <a:rPr lang="en-US" b="1" smtClean="0"/>
              <a:t>displacement 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>
                <a:cs typeface="Arial" charset="0"/>
              </a:rPr>
              <a:t>∆</a:t>
            </a:r>
            <a:r>
              <a:rPr lang="en-US" i="1" smtClean="0">
                <a:cs typeface="Arial" charset="0"/>
              </a:rPr>
              <a:t>x </a:t>
            </a:r>
            <a:r>
              <a:rPr lang="en-US" smtClean="0">
                <a:cs typeface="Arial" charset="0"/>
              </a:rPr>
              <a:t>is the change in </a:t>
            </a:r>
            <a:r>
              <a:rPr lang="en-US" i="1" smtClean="0">
                <a:cs typeface="Arial" charset="0"/>
              </a:rPr>
              <a:t>x</a:t>
            </a:r>
            <a:r>
              <a:rPr lang="en-US" smtClean="0">
                <a:cs typeface="Arial" charset="0"/>
              </a:rPr>
              <a:t>, (</a:t>
            </a:r>
            <a:r>
              <a:rPr lang="en-US" i="1" smtClean="0">
                <a:cs typeface="Arial" charset="0"/>
              </a:rPr>
              <a:t>final position</a:t>
            </a:r>
            <a:r>
              <a:rPr lang="en-US" smtClean="0">
                <a:cs typeface="Arial" charset="0"/>
              </a:rPr>
              <a:t>) – (</a:t>
            </a:r>
            <a:r>
              <a:rPr lang="en-US" i="1" smtClean="0">
                <a:cs typeface="Arial" charset="0"/>
              </a:rPr>
              <a:t>initial position</a:t>
            </a:r>
            <a:r>
              <a:rPr lang="en-US" smtClean="0"/>
              <a:t>)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b="24750"/>
          <a:stretch>
            <a:fillRect/>
          </a:stretch>
        </p:blipFill>
        <p:spPr bwMode="auto">
          <a:xfrm>
            <a:off x="1920875" y="2835275"/>
            <a:ext cx="3382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308725" y="3260725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(2-1)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03238" y="4222750"/>
            <a:ext cx="9070975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31800" indent="-320675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82650" indent="-342900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Examples</a:t>
            </a:r>
            <a:r>
              <a:rPr lang="en-US" sz="2800">
                <a:solidFill>
                  <a:srgbClr val="000000"/>
                </a:solidFill>
              </a:rPr>
              <a:t>  A particle moves . . .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From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= 5 m to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= 12 m: 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∆</a:t>
            </a:r>
            <a:r>
              <a:rPr lang="en-US" sz="2400" i="1">
                <a:solidFill>
                  <a:srgbClr val="000000"/>
                </a:solidFill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sz="2400">
                <a:solidFill>
                  <a:srgbClr val="000000"/>
                </a:solidFill>
              </a:rPr>
              <a:t>7 m (positive direction)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From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= 5 m to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= 1 m: 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∆</a:t>
            </a:r>
            <a:r>
              <a:rPr lang="en-US" sz="2400" i="1">
                <a:solidFill>
                  <a:srgbClr val="000000"/>
                </a:solidFill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sz="2400">
                <a:solidFill>
                  <a:srgbClr val="000000"/>
                </a:solidFill>
              </a:rPr>
              <a:t>-4 m (negative direction)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From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= 5 m to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= 200 m to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= 5 m: 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∆</a:t>
            </a:r>
            <a:r>
              <a:rPr lang="en-US" sz="2400" i="1">
                <a:solidFill>
                  <a:srgbClr val="000000"/>
                </a:solidFill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 = 0 m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actual distance covered is irrelevant</a:t>
            </a:r>
          </a:p>
          <a:p>
            <a:pPr lvl="1" eaLnBrk="1">
              <a:spcAft>
                <a:spcPts val="1138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2-1</a:t>
            </a:r>
            <a:r>
              <a:rPr lang="en-US" sz="3000" smtClean="0">
                <a:solidFill>
                  <a:schemeClr val="bg1"/>
                </a:solidFill>
              </a:rPr>
              <a:t>  Position, Displacement, and Average Velocity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5203825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D</a:t>
            </a:r>
            <a:r>
              <a:rPr lang="en-US" smtClean="0">
                <a:cs typeface="Arial" charset="0"/>
              </a:rPr>
              <a:t>isplacement is therefore a </a:t>
            </a:r>
            <a:r>
              <a:rPr lang="en-US" b="1" smtClean="0">
                <a:cs typeface="Arial" charset="0"/>
              </a:rPr>
              <a:t>vector quantity</a:t>
            </a:r>
          </a:p>
          <a:p>
            <a:pPr marL="1025525" lvl="1" indent="-474663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Direction: along a single axis, given by sign (+ or -)</a:t>
            </a:r>
          </a:p>
          <a:p>
            <a:pPr marL="1025525" lvl="1" indent="-474663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Magnitude: length or distance, in this case meters or feet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Ignoring sign, we get its </a:t>
            </a:r>
            <a:r>
              <a:rPr lang="en-US" b="1" smtClean="0"/>
              <a:t>magnitude</a:t>
            </a:r>
            <a:r>
              <a:rPr lang="en-US" smtClean="0"/>
              <a:t> (absolute value) </a:t>
            </a:r>
          </a:p>
          <a:p>
            <a:pPr marL="1025525" lvl="1" indent="-474663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The magnitude of </a:t>
            </a:r>
            <a:r>
              <a:rPr lang="en-US" smtClean="0">
                <a:cs typeface="Arial" charset="0"/>
              </a:rPr>
              <a:t>∆</a:t>
            </a:r>
            <a:r>
              <a:rPr lang="en-US" i="1" smtClean="0">
                <a:cs typeface="Arial" charset="0"/>
              </a:rPr>
              <a:t>x </a:t>
            </a:r>
            <a:r>
              <a:rPr lang="en-US" smtClean="0">
                <a:cs typeface="Arial" charset="0"/>
              </a:rPr>
              <a:t>= -4 m is 4 m.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81025" y="5676900"/>
            <a:ext cx="90709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20675" eaLnBrk="0"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1119188" indent="-568325" eaLnBrk="0"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200">
                <a:solidFill>
                  <a:srgbClr val="000000"/>
                </a:solidFill>
              </a:rPr>
              <a:t>Answer: pairs (b) and (c)</a:t>
            </a:r>
          </a:p>
          <a:p>
            <a:pPr lvl="1" eaLnBrk="1">
              <a:spcAft>
                <a:spcPts val="1138"/>
              </a:spcAft>
              <a:buSzPct val="45000"/>
              <a:buFont typeface="Wingdings" charset="2"/>
              <a:buNone/>
            </a:pPr>
            <a:r>
              <a:rPr lang="en-US" sz="2000">
                <a:solidFill>
                  <a:srgbClr val="000000"/>
                </a:solidFill>
              </a:rPr>
              <a:t>(b) -7 m – -3 m = -4 m     (c) -3 m – 7 m = -10 m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>
            <a:fillRect/>
          </a:stretch>
        </p:blipFill>
        <p:spPr bwMode="auto">
          <a:xfrm>
            <a:off x="365125" y="4086225"/>
            <a:ext cx="9601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2-1</a:t>
            </a:r>
            <a:r>
              <a:rPr lang="en-US" sz="3000" smtClean="0">
                <a:solidFill>
                  <a:schemeClr val="bg1"/>
                </a:solidFill>
              </a:rPr>
              <a:t>  Position, Displacement, and Average Velocity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1920875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b="1" smtClean="0"/>
              <a:t>Average velocity</a:t>
            </a:r>
            <a:r>
              <a:rPr lang="en-US" smtClean="0"/>
              <a:t> is the ratio of: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A displacement, </a:t>
            </a:r>
            <a:r>
              <a:rPr lang="en-US" smtClean="0">
                <a:cs typeface="Arial" charset="0"/>
              </a:rPr>
              <a:t>∆</a:t>
            </a:r>
            <a:r>
              <a:rPr lang="en-US" i="1" smtClean="0">
                <a:cs typeface="Arial" charset="0"/>
              </a:rPr>
              <a:t>x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>
                <a:cs typeface="Arial" charset="0"/>
              </a:rPr>
              <a:t>To the time interval in which the displacement occurred, </a:t>
            </a:r>
            <a:r>
              <a:rPr lang="en-US" i="1" smtClean="0">
                <a:cs typeface="Arial" charset="0"/>
              </a:rPr>
              <a:t>∆t</a:t>
            </a:r>
            <a:r>
              <a:rPr lang="en-US" smtClean="0"/>
              <a:t>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b="24750"/>
          <a:stretch>
            <a:fillRect/>
          </a:stretch>
        </p:blipFill>
        <p:spPr bwMode="auto">
          <a:xfrm>
            <a:off x="731838" y="3108325"/>
            <a:ext cx="535781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743700" y="38401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(2-2)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04825" y="5154613"/>
            <a:ext cx="90709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28625" indent="-323850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82650" indent="-342900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Average velocity has units of (</a:t>
            </a:r>
            <a:r>
              <a:rPr lang="en-US" sz="2800" i="1">
                <a:solidFill>
                  <a:srgbClr val="000000"/>
                </a:solidFill>
                <a:cs typeface="Arial" charset="0"/>
              </a:rPr>
              <a:t>distance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) / (</a:t>
            </a:r>
            <a:r>
              <a:rPr lang="en-US" sz="2800" i="1">
                <a:solidFill>
                  <a:srgbClr val="000000"/>
                </a:solidFill>
                <a:cs typeface="Arial" charset="0"/>
              </a:rPr>
              <a:t>time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Meters per second, m/s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2-1</a:t>
            </a:r>
            <a:r>
              <a:rPr lang="en-US" sz="3000" smtClean="0">
                <a:solidFill>
                  <a:schemeClr val="bg1"/>
                </a:solidFill>
              </a:rPr>
              <a:t>  Position, Displacement, and Average Velocity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2481262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On a graph of </a:t>
            </a:r>
            <a:r>
              <a:rPr lang="en-US" i="1" smtClean="0"/>
              <a:t>x</a:t>
            </a:r>
            <a:r>
              <a:rPr lang="en-US" smtClean="0"/>
              <a:t> vs. </a:t>
            </a:r>
            <a:r>
              <a:rPr lang="en-US" i="1" smtClean="0"/>
              <a:t>t</a:t>
            </a:r>
            <a:r>
              <a:rPr lang="en-US" smtClean="0"/>
              <a:t>, the average velocity is the </a:t>
            </a:r>
            <a:r>
              <a:rPr lang="en-US" b="1" smtClean="0"/>
              <a:t>slope</a:t>
            </a:r>
            <a:r>
              <a:rPr lang="en-US" smtClean="0"/>
              <a:t> of the straight line that connects two points</a:t>
            </a:r>
          </a:p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Average velocity is therefore a vector quantity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Positive slope means positive average velocity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Negative slope means negative average velocity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 bwMode="auto">
          <a:xfrm>
            <a:off x="701779" y="4160837"/>
            <a:ext cx="6552727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7321550" y="53943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2-4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979488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smtClean="0">
                <a:solidFill>
                  <a:schemeClr val="bg1"/>
                </a:solidFill>
              </a:rPr>
              <a:t>2-1</a:t>
            </a:r>
            <a:r>
              <a:rPr lang="en-US" sz="3000" smtClean="0">
                <a:solidFill>
                  <a:schemeClr val="bg1"/>
                </a:solidFill>
              </a:rPr>
              <a:t>  Position, Displacement, and Average Velocity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54163"/>
            <a:ext cx="9070975" cy="2481262"/>
          </a:xfrm>
        </p:spPr>
        <p:txBody>
          <a:bodyPr/>
          <a:lstStyle/>
          <a:p>
            <a:pPr marL="428625" indent="-323850" eaLnBrk="1"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b="1" smtClean="0"/>
              <a:t>Average speed</a:t>
            </a:r>
            <a:r>
              <a:rPr lang="en-US" smtClean="0"/>
              <a:t> is the ratio of: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The total distance covered</a:t>
            </a:r>
          </a:p>
          <a:p>
            <a:pPr marL="882650" lvl="1" indent="-342900" eaLnBrk="1">
              <a:buSzPct val="45000"/>
              <a:buFont typeface="Courier New" pitchFamily="49" charset="0"/>
              <a:buChar char="o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smtClean="0"/>
              <a:t>To the time interval in which the distance was covered, </a:t>
            </a:r>
            <a:r>
              <a:rPr lang="en-US" i="1" smtClean="0">
                <a:cs typeface="Arial" charset="0"/>
              </a:rPr>
              <a:t>∆t</a:t>
            </a:r>
            <a:r>
              <a:rPr lang="en-US" smtClean="0"/>
              <a:t> 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03238" y="4838700"/>
            <a:ext cx="90709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28625" indent="-323850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82650" indent="-342900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Average speed is always positive (no direction)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  <a:r>
              <a:rPr lang="en-US" sz="2800">
                <a:solidFill>
                  <a:srgbClr val="000000"/>
                </a:solidFill>
              </a:rPr>
              <a:t>  A particle moves from x = 3 m to x = -3 m in 2 seconds.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Average velocity = -3 m/s; average speed = 3 m/s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b="24750"/>
          <a:stretch>
            <a:fillRect/>
          </a:stretch>
        </p:blipFill>
        <p:spPr bwMode="auto">
          <a:xfrm>
            <a:off x="771525" y="3006725"/>
            <a:ext cx="526256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400800" y="3689350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(2-3)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34959</TotalTime>
  <Words>2570</Words>
  <Application>Microsoft Office PowerPoint</Application>
  <PresentationFormat>Custom</PresentationFormat>
  <Paragraphs>298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Motion Along a Straight Line</vt:lpstr>
      <vt:lpstr>2-1  Position, Displacement, and Average Velocity</vt:lpstr>
      <vt:lpstr>2-1  Position, Displacement, and Average Velocity</vt:lpstr>
      <vt:lpstr>2-1  Position, Displacement, and Average Velocity</vt:lpstr>
      <vt:lpstr>2-1  Position, Displacement, and Average Velocity</vt:lpstr>
      <vt:lpstr>2-1  Position, Displacement, and Average Velocity</vt:lpstr>
      <vt:lpstr>2-1  Position, Displacement, and Average Velocity</vt:lpstr>
      <vt:lpstr>2-1  Position, Displacement, and Average Velocity</vt:lpstr>
      <vt:lpstr>2-1  Position, Displacement, and Average Velocity</vt:lpstr>
      <vt:lpstr>2-2  Instantaneous Velocity and Speed</vt:lpstr>
      <vt:lpstr>2-2  Instantaneous Velocity and Speed</vt:lpstr>
      <vt:lpstr>2-2  Instantaneous Velocity and Speed</vt:lpstr>
      <vt:lpstr>2-2  Instantaneous Velocity and Speed</vt:lpstr>
      <vt:lpstr>2-3  Acceleration</vt:lpstr>
      <vt:lpstr>2-3  Acceleration</vt:lpstr>
      <vt:lpstr>2-3  Acceleration</vt:lpstr>
      <vt:lpstr>2-3  Acceleration</vt:lpstr>
      <vt:lpstr>2-3  Acceleration</vt:lpstr>
      <vt:lpstr>2-4  Constant Acceleration</vt:lpstr>
      <vt:lpstr>2-4  Constant Acceleration</vt:lpstr>
      <vt:lpstr>2-4  Constant Acceleration</vt:lpstr>
      <vt:lpstr>2-4  Constant Acceleration</vt:lpstr>
      <vt:lpstr>2-4  Constant Acceleration</vt:lpstr>
      <vt:lpstr>2-4  Constant Acceleration</vt:lpstr>
      <vt:lpstr>2-5  Free-Fall Acceleration</vt:lpstr>
      <vt:lpstr>2-5  Free-Fall Acceleration</vt:lpstr>
      <vt:lpstr>2-5  Free-Fall Acceleration</vt:lpstr>
      <vt:lpstr>2-6  Graphical Integration in Motion Analysis</vt:lpstr>
      <vt:lpstr>2-6  Graphical Integration in Motion Analysis</vt:lpstr>
      <vt:lpstr>2-6  Graphical Integration in Motion Analysis</vt:lpstr>
      <vt:lpstr>2-6  Graphical Integration in Motion Analysis</vt:lpstr>
      <vt:lpstr>2     Summary</vt:lpstr>
      <vt:lpstr>2    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Along a Straight Line</dc:title>
  <dc:creator>Erik Stayton</dc:creator>
  <cp:lastModifiedBy>naqvi</cp:lastModifiedBy>
  <cp:revision>111</cp:revision>
  <cp:lastPrinted>1601-01-01T00:00:00Z</cp:lastPrinted>
  <dcterms:created xsi:type="dcterms:W3CDTF">2013-02-14T17:45:48Z</dcterms:created>
  <dcterms:modified xsi:type="dcterms:W3CDTF">2014-11-21T14:27:04Z</dcterms:modified>
</cp:coreProperties>
</file>