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  <p:sldMasterId id="2147483651" r:id="rId5"/>
    <p:sldMasterId id="2147483652" r:id="rId6"/>
    <p:sldMasterId id="2147483653" r:id="rId7"/>
    <p:sldMasterId id="2147483654" r:id="rId8"/>
    <p:sldMasterId id="2147483655" r:id="rId9"/>
  </p:sldMasterIdLst>
  <p:notesMasterIdLst>
    <p:notesMasterId r:id="rId27"/>
  </p:notesMasterIdLst>
  <p:handoutMasterIdLst>
    <p:handoutMasterId r:id="rId28"/>
  </p:handout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72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WenQuanYi Micro Hei" charset="0"/>
        <a:cs typeface="WenQuanYi Micro 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1" autoAdjust="0"/>
    <p:restoredTop sz="94660"/>
  </p:normalViewPr>
  <p:slideViewPr>
    <p:cSldViewPr>
      <p:cViewPr>
        <p:scale>
          <a:sx n="140" d="100"/>
          <a:sy n="140" d="100"/>
        </p:scale>
        <p:origin x="-7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3ADEA-E682-8244-914E-D67A4C0E139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D7EFB-B996-F742-998E-14D9BD83B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922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AutoShape 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AutoShape 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19675" cy="3762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9223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08713" cy="4516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0" y="0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4398963" y="0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Text Box 10"/>
          <p:cNvSpPr txBox="1">
            <a:spLocks noChangeArrowheads="1"/>
          </p:cNvSpPr>
          <p:nvPr/>
        </p:nvSpPr>
        <p:spPr bwMode="auto">
          <a:xfrm>
            <a:off x="0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63912" cy="493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DD1395DC-8222-4502-BB3C-C0502D1F9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888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04227BB-4FC3-4B8E-9231-590279FF8A2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20FA609-76BA-41DC-B722-42EB78EFC98E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83E3BB3-EB93-4361-8951-27D1791ABB2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AE43F73-86E6-40E2-9627-469ADF9E1BB0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CAD03A3-53ED-4292-B86B-8ABC39EBB31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DFAABB1-E5B3-4ABE-9FFC-E0D378ACC116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19EBA38-4FA7-419C-99F9-68D8A16680F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F203EED-11EB-4BE0-A734-CD5A7C6F5AEE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AC7C45-E700-409C-A32D-B7BFFE1496B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631B7FE-EFD0-4D46-BAB8-9707C9854F21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BAE759C-5C5B-4264-A171-D82F8980676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1EBA78F-1383-45D5-AC59-56885C0502AB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23714A8-D2D2-4987-97F2-F04A900397F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FC13E67-5C38-48CC-89C8-76D8AFB664D3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0670A93-2B47-4D06-A07D-170B2CF0361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5375D16-4901-461C-835D-A72053121906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7DD4B83-49B6-4FF0-ABBB-CEF0198721E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D14353E-A6C9-4C69-B5AE-EBBFAF351F3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15990B3-C0B0-457D-8F11-78B0CDDA6A5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072BCEA-7932-4C44-962C-AB742DAA09EE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FC2F64A-CFB1-47E7-A6F9-4F2A63C8F79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ED4CAAF-BBE1-40E8-9F45-332F18004F2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8CBE675-9762-4442-9A18-9967C3868D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11F8F31-A687-40BD-ABFC-51603A7D7881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0B43735-DDD3-4E86-A7B8-64E9F9D6ADF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CF9E661-B8E5-4C8E-98D1-3DCB4966791F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E70D96D-E11F-4955-8974-4972A142261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68EE7D9-C807-4ADE-B063-3806C3D25E80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86B86C-3F0E-4938-A897-7757B9C149F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A3CD3B5-CDB3-4F6A-AC66-3236776DF871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B34B9BE-9B32-48CD-82DA-57618FEB202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F50278-EB87-4363-950E-A53A6575373D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6025" cy="3768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5063" cy="45227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24E05-E41C-49CF-BB30-7378F9144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3E4A-3397-4918-97C7-A0FBA97E7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702B9-9FE6-4547-8025-0E775BA35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C7DC-37E9-4004-8791-F21F86045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EAE2C-9D49-4ABD-A53A-7426EACD9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A9672-EBD3-430C-876C-8B71BC790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8AE0B-F2CB-4D16-A47C-A4BF76016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C0463-0CEB-46F6-A75C-65C0EE58B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C8D31-80EF-4D73-9E0B-02F7E4B96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C9AF9-3487-4B71-9C41-441C7F346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D9DB6-7DCE-441E-8DA2-5D94F1BFA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A08CE-DC50-4A2B-9791-6840375D4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B6229-4807-49DF-AC17-00C7EA54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D35B6-066E-442D-BD76-02434DAD9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4AFE5-8B17-46C0-8A1E-60DC8ABBD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371FC-8559-4EB2-936B-AF4ABF37E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1853F-2C98-4E06-B5F1-1107B6A19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0355D-5084-4890-9DF1-8C23D7A2E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149B1-8235-44E1-84EE-0F0F01A66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529F8-A189-4C31-B7E7-86511F0AE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13F9-97E9-46BA-9085-FA1065B4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59F07-128F-4011-A244-950FC7571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45EC1-C048-4D2C-BF77-1FB4EA336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325" y="301625"/>
            <a:ext cx="2265363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3687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F7B68-9460-4084-8472-BE02AA54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4EB86-5F8E-4572-A3A6-9490DA18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628D0-9CDC-4B61-A8E5-1AD8283A4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BD0D5-EFF7-45DE-A328-9E9DC94F3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2809A-9D25-4B39-A657-38A56B0D8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7226300" y="6886575"/>
            <a:ext cx="2338388" cy="511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C096-28F6-4A34-B541-61F05E99B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95520-B8A5-4C91-810A-A017D56C7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53F54-46FC-4D1E-8223-903DA1632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26FE-C2A3-49AD-A6A8-8F3AFDEB5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119B3-1A91-44D9-A455-E1E8613F5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0163" y="1554163"/>
            <a:ext cx="4454525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DB0CC-DE6F-48FF-87C3-BF3138C22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CFD1C-F7B4-4B3A-8197-9DE5FB187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1FB0E-9895-4439-88F1-BDF7F7FA4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87675-59FC-48B0-8799-BEB8911B5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576F4-59FC-445A-B9CB-D807C38A5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9526-9BFE-4CA5-BB79-F5816E79D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4F6A3-323E-48A2-BB2D-D64E04139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21A2F-9E32-4071-A24C-C9EA4FD99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8D2D1-82DD-446E-B834-7B4145DB4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1EEBA-5461-4A0D-8FA1-D33AD72D8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Relationship Id="rId9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10080625" cy="138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0080625" cy="1341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16913" y="0"/>
            <a:ext cx="1382712" cy="55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04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8388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23294781-5354-4C83-B37E-1C1584714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10080625" cy="138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10080625" cy="1341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6913" y="0"/>
            <a:ext cx="1382712" cy="55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04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8388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C793DBBF-CF6F-484C-BFB8-2D2D0ABD6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04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080625" cy="138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0080625" cy="1341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16913" y="0"/>
            <a:ext cx="1382712" cy="55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615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5022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4" r:id="rId2"/>
    <p:sldLayoutId id="2147483715" r:id="rId3"/>
    <p:sldLayoutId id="2147483716" r:id="rId4"/>
    <p:sldLayoutId id="2147483717" r:id="rId5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0080625" cy="138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080625" cy="1341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913" y="0"/>
            <a:ext cx="1382712" cy="55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04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8388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1864D13E-66DF-4C06-8C58-BF22A7453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5" r:id="rId2"/>
    <p:sldLayoutId id="2147483727" r:id="rId3"/>
    <p:sldLayoutId id="2147483728" r:id="rId4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0080625" cy="138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0080625" cy="1341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16913" y="0"/>
            <a:ext cx="1382712" cy="55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96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554163"/>
            <a:ext cx="9061450" cy="504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48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8388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26A073B0-5A66-4A89-B44D-9FE2569D2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1839912" y="7158037"/>
            <a:ext cx="6400800" cy="401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8" r:id="rId2"/>
    <p:sldLayoutId id="2147483739" r:id="rId3"/>
    <p:sldLayoutId id="2147483740" r:id="rId4"/>
  </p:sldLayoutIdLst>
  <p:hf sldNum="0" hd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1"/>
          <p:cNvSpPr>
            <a:spLocks noChangeArrowheads="1"/>
          </p:cNvSpPr>
          <p:nvPr/>
        </p:nvSpPr>
        <p:spPr bwMode="auto">
          <a:xfrm>
            <a:off x="1103313" y="1951038"/>
            <a:ext cx="7939087" cy="2682875"/>
          </a:xfrm>
          <a:custGeom>
            <a:avLst/>
            <a:gdLst>
              <a:gd name="T0" fmla="*/ 0 w 7939087"/>
              <a:gd name="T1" fmla="*/ 0 h 2682875"/>
              <a:gd name="T2" fmla="*/ 7605686 w 7939087"/>
              <a:gd name="T3" fmla="*/ 0 h 2682875"/>
              <a:gd name="T4" fmla="*/ 7939087 w 7939087"/>
              <a:gd name="T5" fmla="*/ 333401 h 2682875"/>
              <a:gd name="T6" fmla="*/ 7939087 w 7939087"/>
              <a:gd name="T7" fmla="*/ 2682875 h 2682875"/>
              <a:gd name="T8" fmla="*/ 7939087 w 7939087"/>
              <a:gd name="T9" fmla="*/ 2682875 h 2682875"/>
              <a:gd name="T10" fmla="*/ 333401 w 7939087"/>
              <a:gd name="T11" fmla="*/ 2682875 h 2682875"/>
              <a:gd name="T12" fmla="*/ 0 w 7939087"/>
              <a:gd name="T13" fmla="*/ 2349474 h 2682875"/>
              <a:gd name="T14" fmla="*/ 0 w 7939087"/>
              <a:gd name="T15" fmla="*/ 0 h 26828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939087" h="2682875">
                <a:moveTo>
                  <a:pt x="0" y="0"/>
                </a:moveTo>
                <a:lnTo>
                  <a:pt x="7605686" y="0"/>
                </a:lnTo>
                <a:lnTo>
                  <a:pt x="7939087" y="333401"/>
                </a:lnTo>
                <a:lnTo>
                  <a:pt x="7939087" y="2682875"/>
                </a:lnTo>
                <a:lnTo>
                  <a:pt x="333401" y="2682875"/>
                </a:lnTo>
                <a:lnTo>
                  <a:pt x="0" y="23494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8160">
            <a:solidFill>
              <a:srgbClr val="5A9238"/>
            </a:solidFill>
            <a:round/>
            <a:headEnd/>
            <a:tailEnd/>
          </a:ln>
          <a:effectLst>
            <a:outerShdw dist="38184" dir="2700000" algn="ctr" rotWithShape="0">
              <a:srgbClr val="000000">
                <a:alpha val="40033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1103313" y="2179638"/>
            <a:ext cx="7939087" cy="2241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>
                <a:solidFill>
                  <a:srgbClr val="34566E"/>
                </a:solidFill>
                <a:ea typeface="Calibri" pitchFamily="32" charset="0"/>
                <a:cs typeface="Calibri" pitchFamily="32" charset="0"/>
              </a:rPr>
              <a:t>Measurement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103313" y="1341438"/>
            <a:ext cx="7939087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 marL="342900" indent="-334963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3000">
                <a:solidFill>
                  <a:srgbClr val="FFFFFF"/>
                </a:solidFill>
                <a:ea typeface="Calibri" pitchFamily="32" charset="0"/>
                <a:cs typeface="Calibri" pitchFamily="32" charset="0"/>
              </a:rPr>
              <a:t>Chapter 1</a:t>
            </a:r>
          </a:p>
        </p:txBody>
      </p:sp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5113" y="5608638"/>
            <a:ext cx="4238625" cy="1700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Copyright © 2014 John Wiley &amp; Sons, Inc. All rights reserved.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1-2</a:t>
            </a:r>
            <a:r>
              <a:rPr lang="en-US" sz="3000">
                <a:solidFill>
                  <a:srgbClr val="FFFFFF"/>
                </a:solidFill>
              </a:rPr>
              <a:t>  Time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5032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 dirty="0">
                <a:solidFill>
                  <a:srgbClr val="000000"/>
                </a:solidFill>
              </a:rPr>
              <a:t>1.05</a:t>
            </a:r>
            <a:r>
              <a:rPr lang="en-US" sz="2400" dirty="0">
                <a:solidFill>
                  <a:srgbClr val="000000"/>
                </a:solidFill>
              </a:rPr>
              <a:t>  Change units for time using chain-link </a:t>
            </a:r>
            <a:r>
              <a:rPr lang="en-US" sz="2400" dirty="0" smtClean="0">
                <a:solidFill>
                  <a:srgbClr val="000000"/>
                </a:solidFill>
              </a:rPr>
              <a:t>conversions.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51514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1.06</a:t>
            </a:r>
            <a:r>
              <a:rPr lang="en-US" sz="2400">
                <a:solidFill>
                  <a:srgbClr val="000000"/>
                </a:solidFill>
              </a:rPr>
              <a:t>  Use various measures of time, such as for motion or as measured on different clocks.</a:t>
            </a:r>
            <a:r>
              <a:rPr lang="en-US" sz="24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57200" y="1463675"/>
            <a:ext cx="9144000" cy="52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62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>
                <a:solidFill>
                  <a:srgbClr val="34566E"/>
                </a:solidFill>
              </a:rPr>
              <a:t>Learning Objectives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1-2</a:t>
            </a:r>
            <a:r>
              <a:rPr lang="en-US" sz="3000">
                <a:solidFill>
                  <a:srgbClr val="FFFFFF"/>
                </a:solidFill>
              </a:rPr>
              <a:t>  Time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423863" indent="-319088"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marL="877888" indent="-338138"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Any standard of time needs to be able to answer:</a:t>
            </a:r>
          </a:p>
          <a:p>
            <a:pPr lvl="1" eaLnBrk="1">
              <a:spcAft>
                <a:spcPts val="1138"/>
              </a:spcAft>
              <a:buSzPct val="45000"/>
              <a:buFont typeface="Courier New" pitchFamily="49" charset="0"/>
              <a:buChar char="o"/>
              <a:defRPr/>
            </a:pPr>
            <a:r>
              <a:rPr lang="en-US" sz="2400" i="1" dirty="0" smtClean="0">
                <a:solidFill>
                  <a:srgbClr val="000000"/>
                </a:solidFill>
              </a:rPr>
              <a:t>When</a:t>
            </a:r>
            <a:r>
              <a:rPr lang="en-US" sz="2400" dirty="0" smtClean="0">
                <a:solidFill>
                  <a:srgbClr val="000000"/>
                </a:solidFill>
              </a:rPr>
              <a:t> did a thing happen?</a:t>
            </a:r>
          </a:p>
          <a:p>
            <a:pPr lvl="1" eaLnBrk="1">
              <a:spcAft>
                <a:spcPts val="1138"/>
              </a:spcAft>
              <a:buSzPct val="45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What was its </a:t>
            </a:r>
            <a:r>
              <a:rPr lang="en-US" sz="2400" i="1" dirty="0" smtClean="0">
                <a:solidFill>
                  <a:srgbClr val="000000"/>
                </a:solidFill>
              </a:rPr>
              <a:t>duration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Times follow the same conversion process as lengths</a:t>
            </a:r>
          </a:p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Standards of time in the past have included:</a:t>
            </a:r>
          </a:p>
          <a:p>
            <a:pPr marL="977900" lvl="1" indent="-438150" eaLnBrk="1">
              <a:spcAft>
                <a:spcPts val="1138"/>
              </a:spcAft>
              <a:buFont typeface="Arial" charset="0"/>
              <a:buAutoNum type="arabicPeriod"/>
              <a:tabLst>
                <a:tab pos="423863" algn="l"/>
                <a:tab pos="102711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Rotation of Earth</a:t>
            </a:r>
          </a:p>
          <a:p>
            <a:pPr marL="977900" lvl="1" indent="-438150" eaLnBrk="1">
              <a:spcAft>
                <a:spcPts val="1138"/>
              </a:spcAft>
              <a:buFont typeface="Arial" charset="0"/>
              <a:buAutoNum type="arabicPeriod"/>
              <a:tabLst>
                <a:tab pos="423863" algn="l"/>
                <a:tab pos="102711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Quartz vibrations</a:t>
            </a:r>
          </a:p>
          <a:p>
            <a:pPr marL="977900" lvl="1" indent="-438150" eaLnBrk="1">
              <a:spcAft>
                <a:spcPts val="1138"/>
              </a:spcAft>
              <a:buFont typeface="Arial" charset="0"/>
              <a:buAutoNum type="arabicPeriod"/>
              <a:tabLst>
                <a:tab pos="423863" algn="l"/>
                <a:tab pos="102711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Atomic clocks (cesium), with time signals sent out by radio so others can calibrate their clocks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  <a:defRPr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9275" y="5913438"/>
            <a:ext cx="9093200" cy="1160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1-2</a:t>
            </a:r>
            <a:r>
              <a:rPr lang="en-US" sz="3000">
                <a:solidFill>
                  <a:srgbClr val="FFFFFF"/>
                </a:solidFill>
              </a:rPr>
              <a:t>  Time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203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The variation in the length of a day as measured by an atomic clock:</a:t>
            </a: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4114800" y="6237288"/>
            <a:ext cx="127317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08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</a:rPr>
              <a:t>Figure 1-2</a:t>
            </a:r>
          </a:p>
        </p:txBody>
      </p:sp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27063" y="2523026"/>
            <a:ext cx="4983162" cy="35629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5761038" y="2468563"/>
            <a:ext cx="3816350" cy="428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The vertical scale here amounts to only 3 ms, or 0.003 s.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This shows the precision of atomic clocks, and the relative imprecision of Earth's rotation (affected by tides, winds)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1-3</a:t>
            </a:r>
            <a:r>
              <a:rPr lang="en-US" sz="3000">
                <a:solidFill>
                  <a:srgbClr val="FFFFFF"/>
                </a:solidFill>
              </a:rPr>
              <a:t>  Mass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5032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1.07</a:t>
            </a:r>
            <a:r>
              <a:rPr lang="en-US" sz="2400">
                <a:solidFill>
                  <a:srgbClr val="000000"/>
                </a:solidFill>
              </a:rPr>
              <a:t>  Change units for mass using chain-link conversions.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51514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1.08</a:t>
            </a:r>
            <a:r>
              <a:rPr lang="en-US" sz="2400">
                <a:solidFill>
                  <a:srgbClr val="000000"/>
                </a:solidFill>
              </a:rPr>
              <a:t>  Relate density to mass and volume when the mass is uniformly distributed.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457200" y="1463675"/>
            <a:ext cx="9144000" cy="52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62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>
                <a:solidFill>
                  <a:srgbClr val="34566E"/>
                </a:solidFill>
              </a:rPr>
              <a:t>Learning Objectives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1-3</a:t>
            </a:r>
            <a:r>
              <a:rPr lang="en-US" sz="3000">
                <a:solidFill>
                  <a:srgbClr val="FFFFFF"/>
                </a:solidFill>
              </a:rPr>
              <a:t>  Mass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31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The</a:t>
            </a:r>
            <a:r>
              <a:rPr lang="en-US" sz="2800" b="1" dirty="0">
                <a:solidFill>
                  <a:srgbClr val="000000"/>
                </a:solidFill>
                <a:ea typeface="+mn-ea"/>
                <a:cs typeface="+mn-cs"/>
              </a:rPr>
              <a:t> standard kilogram </a:t>
            </a: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is a cylinder of platinum and iridium stored in France.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Accurate copies have been sent around the world, other masses can be measured by comparing them against these copies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The </a:t>
            </a:r>
            <a:r>
              <a:rPr lang="en-US" sz="2800" b="1" dirty="0">
                <a:solidFill>
                  <a:srgbClr val="000000"/>
                </a:solidFill>
                <a:ea typeface="+mn-ea"/>
                <a:cs typeface="+mn-cs"/>
              </a:rPr>
              <a:t>atomic mass unit</a:t>
            </a: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 (u) is a second mass standard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+mn-cs"/>
              </a:rPr>
              <a:t>1 atom of Carbon-12 is assigned a mass 12 u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+mn-cs"/>
              </a:rPr>
              <a:t>Used for measuring masses of atoms and molecules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ea typeface="+mn-ea"/>
                <a:cs typeface="+mn-cs"/>
              </a:rPr>
              <a:t>1 u = 1.660 538 86 x 10</a:t>
            </a:r>
            <a:r>
              <a:rPr lang="en-US" sz="2400" baseline="33000" dirty="0">
                <a:solidFill>
                  <a:srgbClr val="000000"/>
                </a:solidFill>
                <a:ea typeface="+mn-ea"/>
                <a:cs typeface="+mn-cs"/>
              </a:rPr>
              <a:t>-27</a:t>
            </a:r>
            <a:r>
              <a:rPr lang="en-US" sz="2400" dirty="0">
                <a:solidFill>
                  <a:srgbClr val="000000"/>
                </a:solidFill>
                <a:ea typeface="+mn-ea"/>
                <a:cs typeface="+mn-cs"/>
              </a:rPr>
              <a:t> kg  (+/- 10 x 10</a:t>
            </a:r>
            <a:r>
              <a:rPr lang="en-US" sz="2400" baseline="33000" dirty="0">
                <a:solidFill>
                  <a:srgbClr val="000000"/>
                </a:solidFill>
                <a:ea typeface="+mn-ea"/>
                <a:cs typeface="+mn-cs"/>
              </a:rPr>
              <a:t>-35</a:t>
            </a:r>
            <a:r>
              <a:rPr lang="en-US" sz="2400" dirty="0">
                <a:solidFill>
                  <a:srgbClr val="000000"/>
                </a:solidFill>
                <a:ea typeface="+mn-ea"/>
                <a:cs typeface="+mn-cs"/>
              </a:rPr>
              <a:t> kg) </a:t>
            </a:r>
          </a:p>
          <a:p>
            <a:pPr marL="112713" indent="-320675">
              <a:spcAft>
                <a:spcPts val="1138"/>
              </a:spcAft>
              <a:buSzPct val="4500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800" baseline="3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800" baseline="33000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01650" y="5913438"/>
            <a:ext cx="9070975" cy="1425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ea typeface="+mn-ea"/>
                <a:cs typeface="+mn-cs"/>
              </a:rPr>
              <a:t>Masses follow the same conversion process as lengths and times</a:t>
            </a:r>
            <a:endParaRPr 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112713" indent="-320675">
              <a:spcAft>
                <a:spcPts val="1138"/>
              </a:spcAft>
              <a:buSzPct val="4500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4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800" baseline="33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/>
            </a:pPr>
            <a:endParaRPr lang="en-US" sz="2800" baseline="33000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1-3</a:t>
            </a:r>
            <a:r>
              <a:rPr lang="en-US" sz="3000">
                <a:solidFill>
                  <a:srgbClr val="FFFFFF"/>
                </a:solidFill>
              </a:rPr>
              <a:t>  Mass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1646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Mass per unit volume is called </a:t>
            </a:r>
            <a:r>
              <a:rPr lang="en-US" sz="2800" b="1">
                <a:solidFill>
                  <a:srgbClr val="000000"/>
                </a:solidFill>
              </a:rPr>
              <a:t>density </a:t>
            </a:r>
          </a:p>
          <a:p>
            <a:pPr marL="423863" indent="-319088">
              <a:spcAft>
                <a:spcPts val="1138"/>
              </a:spcAft>
              <a:buClrTx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7694613" y="3017838"/>
            <a:ext cx="108267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08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000000"/>
                </a:solidFill>
              </a:rPr>
              <a:t>Eq. (1-8)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03238" y="4222750"/>
            <a:ext cx="9070975" cy="2909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31800" indent="-315913">
              <a:spcAft>
                <a:spcPts val="1425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b="1">
                <a:solidFill>
                  <a:srgbClr val="5A9238"/>
                </a:solidFill>
              </a:rPr>
              <a:t>Examples</a:t>
            </a:r>
            <a:r>
              <a:rPr lang="en-US" sz="2800">
                <a:solidFill>
                  <a:srgbClr val="000000"/>
                </a:solidFill>
              </a:rPr>
              <a:t>  Calculate . . .</a:t>
            </a: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>
                <a:solidFill>
                  <a:srgbClr val="000000"/>
                </a:solidFill>
              </a:rPr>
              <a:t>Density of material: (18 kg) / (0.032 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  <a:r>
              <a:rPr lang="en-US" sz="2400">
                <a:solidFill>
                  <a:srgbClr val="000000"/>
                </a:solidFill>
              </a:rPr>
              <a:t>) = 560 kg/m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>
                <a:solidFill>
                  <a:srgbClr val="000000"/>
                </a:solidFill>
              </a:rPr>
              <a:t>Mass of object: (380 kg/m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  <a:r>
              <a:rPr lang="en-US" sz="2400">
                <a:solidFill>
                  <a:srgbClr val="000000"/>
                </a:solidFill>
              </a:rPr>
              <a:t>) x (0.0040 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  <a:r>
              <a:rPr lang="en-US" sz="2400">
                <a:solidFill>
                  <a:srgbClr val="000000"/>
                </a:solidFill>
              </a:rPr>
              <a:t>) = 1.5 kg</a:t>
            </a: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>
                <a:solidFill>
                  <a:srgbClr val="000000"/>
                </a:solidFill>
              </a:rPr>
              <a:t>Volume of object: (250 kg) / (1280 kg/m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  <a:r>
              <a:rPr lang="en-US" sz="2400">
                <a:solidFill>
                  <a:srgbClr val="000000"/>
                </a:solidFill>
              </a:rPr>
              <a:t>) =  0.20 m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</a:p>
          <a:p>
            <a:pPr marL="431800" indent="-315913">
              <a:spcAft>
                <a:spcPts val="1425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400">
              <a:solidFill>
                <a:srgbClr val="000000"/>
              </a:solidFill>
            </a:endParaRPr>
          </a:p>
          <a:p>
            <a:pPr marL="877888" lvl="1" indent="-338138">
              <a:spcAft>
                <a:spcPts val="1138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400">
              <a:solidFill>
                <a:srgbClr val="000000"/>
              </a:solidFill>
            </a:endParaRPr>
          </a:p>
        </p:txBody>
      </p:sp>
      <p:pic>
        <p:nvPicPr>
          <p:cNvPr id="23558" name="Picture 5"/>
          <p:cNvPicPr>
            <a:picLocks noChangeAspect="1" noChangeArrowheads="1"/>
          </p:cNvPicPr>
          <p:nvPr/>
        </p:nvPicPr>
        <p:blipFill>
          <a:blip r:embed="rId3" cstate="print"/>
          <a:srcRect r="2380"/>
          <a:stretch>
            <a:fillRect/>
          </a:stretch>
        </p:blipFill>
        <p:spPr bwMode="auto">
          <a:xfrm>
            <a:off x="1841500" y="2468563"/>
            <a:ext cx="1974850" cy="149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503238" y="1554163"/>
            <a:ext cx="4424362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Measurement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Defined by relationships to base quantities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Each defined by a standard, and given a unit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5149850" y="1554163"/>
            <a:ext cx="44243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SI Units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International System of Units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Each base unit has an accessible standard of measurement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5149850" y="4160838"/>
            <a:ext cx="44243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Length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Meter is defined by the distance traveled by light in a vacuum in a specified time interval</a:t>
            </a:r>
          </a:p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endParaRPr lang="en-US" sz="2200" dirty="0" smtClean="0">
              <a:solidFill>
                <a:srgbClr val="000000"/>
              </a:solidFill>
            </a:endParaRP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503238" y="4160838"/>
            <a:ext cx="4424362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Changing Units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Use chain-link conversions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Write conversion factors as unity</a:t>
            </a:r>
          </a:p>
          <a:p>
            <a:pPr marL="512763" indent="-414338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Manipulate units as algebraic quantities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   </a:t>
            </a:r>
            <a:r>
              <a:rPr lang="en-US" sz="3000">
                <a:solidFill>
                  <a:srgbClr val="FFFFFF"/>
                </a:solidFill>
              </a:rPr>
              <a:t>  Summary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03238" y="1554163"/>
            <a:ext cx="4424362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465138" indent="-366713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Second is defined in terms of oscillations of light emitted by a cesium-133 source</a:t>
            </a:r>
          </a:p>
          <a:p>
            <a:pPr marL="465138" indent="-366713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Atomic clocks are used as the time standard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5149850" y="1554163"/>
            <a:ext cx="44243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Mass</a:t>
            </a:r>
          </a:p>
          <a:p>
            <a:pPr marL="465138" indent="-366713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Kilogram is defined in terms of a platinum-iridium standard mass</a:t>
            </a:r>
          </a:p>
          <a:p>
            <a:pPr marL="465138" indent="-366713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465138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Atomic-scale masses are measured in u, defined as mass of a carbon-12 atom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503238" y="4160838"/>
            <a:ext cx="4424362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717550" indent="-619125"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17550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Density</a:t>
            </a:r>
          </a:p>
          <a:p>
            <a:pPr marL="465138" indent="-366713" eaLnBrk="1">
              <a:spcAft>
                <a:spcPts val="1425"/>
              </a:spcAft>
              <a:buSzPct val="60000"/>
              <a:buFont typeface="Wingdings" charset="2"/>
              <a:buChar char=""/>
              <a:tabLst>
                <a:tab pos="512763" algn="l"/>
                <a:tab pos="1174750" algn="l"/>
                <a:tab pos="1631950" algn="l"/>
                <a:tab pos="2089150" algn="l"/>
                <a:tab pos="2546350" algn="l"/>
                <a:tab pos="3003550" algn="l"/>
                <a:tab pos="3460750" algn="l"/>
                <a:tab pos="3917950" algn="l"/>
                <a:tab pos="4375150" algn="l"/>
                <a:tab pos="4832350" algn="l"/>
                <a:tab pos="5289550" algn="l"/>
                <a:tab pos="5746750" algn="l"/>
                <a:tab pos="6203950" algn="l"/>
                <a:tab pos="6661150" algn="l"/>
                <a:tab pos="7118350" algn="l"/>
                <a:tab pos="7575550" algn="l"/>
                <a:tab pos="8032750" algn="l"/>
                <a:tab pos="8489950" algn="l"/>
                <a:tab pos="8947150" algn="l"/>
                <a:tab pos="9404350" algn="l"/>
                <a:tab pos="9861550" algn="l"/>
              </a:tabLst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Mass/volume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3124200" y="5761038"/>
            <a:ext cx="108267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08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b="1">
                <a:solidFill>
                  <a:srgbClr val="000000"/>
                </a:solidFill>
              </a:rPr>
              <a:t>Eq. (1-8)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   </a:t>
            </a:r>
            <a:r>
              <a:rPr lang="en-US" sz="3000">
                <a:solidFill>
                  <a:srgbClr val="FFFFFF"/>
                </a:solidFill>
              </a:rPr>
              <a:t>  Summary</a:t>
            </a:r>
          </a:p>
        </p:txBody>
      </p:sp>
      <p:pic>
        <p:nvPicPr>
          <p:cNvPr id="25607" name="Picture 6"/>
          <p:cNvPicPr>
            <a:picLocks noChangeAspect="1" noChangeArrowheads="1"/>
          </p:cNvPicPr>
          <p:nvPr/>
        </p:nvPicPr>
        <p:blipFill>
          <a:blip r:embed="rId3" cstate="print"/>
          <a:srcRect r="2380"/>
          <a:stretch>
            <a:fillRect/>
          </a:stretch>
        </p:blipFill>
        <p:spPr bwMode="auto">
          <a:xfrm>
            <a:off x="1060450" y="5486400"/>
            <a:ext cx="12160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  <a:ea typeface="Calibri" pitchFamily="32" charset="0"/>
                <a:cs typeface="Calibri" pitchFamily="32" charset="0"/>
              </a:rPr>
              <a:t>1-1</a:t>
            </a:r>
            <a:r>
              <a:rPr lang="en-US" sz="3000">
                <a:solidFill>
                  <a:srgbClr val="FFFFFF"/>
                </a:solidFill>
                <a:ea typeface="Calibri" pitchFamily="32" charset="0"/>
                <a:cs typeface="Calibri" pitchFamily="32" charset="0"/>
              </a:rPr>
              <a:t>  Measuring Things, Including Lengths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5032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1.01</a:t>
            </a:r>
            <a:r>
              <a:rPr lang="en-US" sz="2400">
                <a:solidFill>
                  <a:srgbClr val="000000"/>
                </a:solidFill>
              </a:rPr>
              <a:t>  Identify the base quantities in the SI system.</a:t>
            </a:r>
          </a:p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1.02</a:t>
            </a:r>
            <a:r>
              <a:rPr lang="en-US" sz="2400">
                <a:solidFill>
                  <a:srgbClr val="000000"/>
                </a:solidFill>
              </a:rPr>
              <a:t>  Name the most frequently used prefixes for SI units.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5151438" y="2103438"/>
            <a:ext cx="4425950" cy="4654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1240" rIns="0" bIns="0"/>
          <a:lstStyle/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1.03</a:t>
            </a:r>
            <a:r>
              <a:rPr lang="en-US" sz="2400">
                <a:solidFill>
                  <a:srgbClr val="000000"/>
                </a:solidFill>
              </a:rPr>
              <a:t>  Change units (here for length, area, and volume) by using chain-link conversions.</a:t>
            </a:r>
          </a:p>
          <a:p>
            <a:pPr marL="428625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8625" algn="l"/>
                <a:tab pos="885825" algn="l"/>
                <a:tab pos="1343025" algn="l"/>
                <a:tab pos="1800225" algn="l"/>
                <a:tab pos="2257425" algn="l"/>
                <a:tab pos="2714625" algn="l"/>
                <a:tab pos="3171825" algn="l"/>
                <a:tab pos="3629025" algn="l"/>
                <a:tab pos="4086225" algn="l"/>
                <a:tab pos="4543425" algn="l"/>
                <a:tab pos="5000625" algn="l"/>
                <a:tab pos="5457825" algn="l"/>
                <a:tab pos="5915025" algn="l"/>
                <a:tab pos="6372225" algn="l"/>
                <a:tab pos="6829425" algn="l"/>
                <a:tab pos="7286625" algn="l"/>
                <a:tab pos="7743825" algn="l"/>
                <a:tab pos="8201025" algn="l"/>
                <a:tab pos="8658225" algn="l"/>
                <a:tab pos="9115425" algn="l"/>
                <a:tab pos="9572625" algn="l"/>
              </a:tabLst>
            </a:pPr>
            <a:r>
              <a:rPr lang="en-US" sz="2400" b="1">
                <a:solidFill>
                  <a:srgbClr val="000000"/>
                </a:solidFill>
              </a:rPr>
              <a:t>1.04</a:t>
            </a:r>
            <a:r>
              <a:rPr lang="en-US" sz="2400">
                <a:solidFill>
                  <a:srgbClr val="000000"/>
                </a:solidFill>
              </a:rPr>
              <a:t>  Explain that the meter is defined in terms of the speed of light in a vacuum.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457200" y="1463675"/>
            <a:ext cx="9144000" cy="528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624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>
                <a:solidFill>
                  <a:srgbClr val="34566E"/>
                </a:solidFill>
              </a:rPr>
              <a:t>Learning Objectives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507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Physics and engineering are based on the precise measurement of physical quantities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Therefore, we need:</a:t>
            </a:r>
          </a:p>
          <a:p>
            <a:pPr marL="855663" lvl="1" indent="-320675">
              <a:spcAft>
                <a:spcPts val="1138"/>
              </a:spcAft>
              <a:buFont typeface="Arial" charset="0"/>
              <a:buAutoNum type="arabicPeriod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Rules for measurement and comparison</a:t>
            </a:r>
          </a:p>
          <a:p>
            <a:pPr marL="855663" lvl="1" indent="-320675">
              <a:spcAft>
                <a:spcPts val="1138"/>
              </a:spcAft>
              <a:buFont typeface="Arial" charset="0"/>
              <a:buAutoNum type="arabicPeriod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Units for measurement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A </a:t>
            </a:r>
            <a:r>
              <a:rPr lang="en-US" sz="2800" b="1">
                <a:solidFill>
                  <a:srgbClr val="000000"/>
                </a:solidFill>
              </a:rPr>
              <a:t>unit</a:t>
            </a:r>
            <a:r>
              <a:rPr lang="en-US" sz="2800">
                <a:solidFill>
                  <a:srgbClr val="000000"/>
                </a:solidFill>
              </a:rPr>
              <a:t>: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Is the unique name assigned to the measure of a quantity (mass, time, length, pressure, etc.)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Corresponds to a </a:t>
            </a:r>
            <a:r>
              <a:rPr lang="en-US" sz="2400" b="1">
                <a:solidFill>
                  <a:srgbClr val="000000"/>
                </a:solidFill>
              </a:rPr>
              <a:t>standard</a:t>
            </a:r>
            <a:r>
              <a:rPr lang="en-US" sz="2400">
                <a:solidFill>
                  <a:srgbClr val="000000"/>
                </a:solidFill>
              </a:rPr>
              <a:t>, a physical quantity with value 1.0 unit (e.g. 1.0 meter = distance traveled by light in a vacuum over a certain fraction of a second)</a:t>
            </a: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31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 are many different physical quantities, but not all are independent: distance vs. speed (distance/time)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Base quantities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Are </a:t>
            </a:r>
            <a:r>
              <a:rPr lang="en-US" sz="2400" dirty="0" smtClean="0">
                <a:solidFill>
                  <a:srgbClr val="000000"/>
                </a:solidFill>
              </a:rPr>
              <a:t>seven fundamental </a:t>
            </a:r>
            <a:r>
              <a:rPr lang="en-US" sz="2400" dirty="0">
                <a:solidFill>
                  <a:srgbClr val="000000"/>
                </a:solidFill>
              </a:rPr>
              <a:t>quantities such as length, </a:t>
            </a:r>
            <a:r>
              <a:rPr lang="en-US" sz="2400" dirty="0" smtClean="0">
                <a:solidFill>
                  <a:srgbClr val="000000"/>
                </a:solidFill>
              </a:rPr>
              <a:t>time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Three are needed for mechanics: length, time, mass</a:t>
            </a:r>
            <a:endParaRPr lang="en-US" sz="2400" dirty="0">
              <a:solidFill>
                <a:srgbClr val="000000"/>
              </a:solidFill>
            </a:endParaRP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All have </a:t>
            </a:r>
            <a:r>
              <a:rPr lang="en-US" sz="2400" dirty="0">
                <a:solidFill>
                  <a:srgbClr val="000000"/>
                </a:solidFill>
              </a:rPr>
              <a:t>been assigned standards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Are used to define all other physical quantities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Base standards must be: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Accessible, so precise measurements can be taken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Invariable, so measurements do not change over time</a:t>
            </a: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31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b="1">
                <a:solidFill>
                  <a:srgbClr val="000000"/>
                </a:solidFill>
              </a:rPr>
              <a:t>SI units</a:t>
            </a:r>
            <a:r>
              <a:rPr lang="en-US" sz="2800">
                <a:solidFill>
                  <a:srgbClr val="000000"/>
                </a:solidFill>
              </a:rPr>
              <a:t> (the metric system) form the International System of Units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SI base units include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Meters (length)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Seconds (time)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Kilograms (mass)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SI has many derived units, which are written in terms of base units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Joules (work-energy): 1 J = 1 kg m</a:t>
            </a:r>
            <a:r>
              <a:rPr lang="en-US" sz="2400" baseline="33000">
                <a:solidFill>
                  <a:srgbClr val="000000"/>
                </a:solidFill>
              </a:rPr>
              <a:t>2</a:t>
            </a:r>
            <a:r>
              <a:rPr lang="en-US" sz="2400">
                <a:solidFill>
                  <a:srgbClr val="000000"/>
                </a:solidFill>
              </a:rPr>
              <a:t>/s</a:t>
            </a:r>
            <a:r>
              <a:rPr lang="en-US" sz="2400" baseline="33000">
                <a:solidFill>
                  <a:srgbClr val="000000"/>
                </a:solidFill>
              </a:rPr>
              <a:t>2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Watts (power): 1 W = 1 J/s = 1 kg m</a:t>
            </a:r>
            <a:r>
              <a:rPr lang="en-US" sz="2400" baseline="33000">
                <a:solidFill>
                  <a:srgbClr val="000000"/>
                </a:solidFill>
              </a:rPr>
              <a:t>2</a:t>
            </a:r>
            <a:r>
              <a:rPr lang="en-US" sz="2400">
                <a:solidFill>
                  <a:srgbClr val="000000"/>
                </a:solidFill>
              </a:rPr>
              <a:t>/s</a:t>
            </a:r>
            <a:r>
              <a:rPr lang="en-US" sz="2400" baseline="33000">
                <a:solidFill>
                  <a:srgbClr val="000000"/>
                </a:solidFill>
              </a:rPr>
              <a:t>3</a:t>
            </a:r>
          </a:p>
          <a:p>
            <a:pPr marL="423863" indent="-319088">
              <a:spcAft>
                <a:spcPts val="1138"/>
              </a:spcAft>
              <a:buClrTx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31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b="1">
                <a:solidFill>
                  <a:srgbClr val="000000"/>
                </a:solidFill>
              </a:rPr>
              <a:t>Scientific notation</a:t>
            </a:r>
            <a:r>
              <a:rPr lang="en-US" sz="2800">
                <a:solidFill>
                  <a:srgbClr val="000000"/>
                </a:solidFill>
              </a:rPr>
              <a:t> employs powers of 10 to write large or small numbers</a:t>
            </a:r>
          </a:p>
          <a:p>
            <a:pPr marL="741363" lvl="1" indent="-282575">
              <a:spcAft>
                <a:spcPts val="1425"/>
              </a:spcAft>
              <a:buClrTx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>
                <a:solidFill>
                  <a:srgbClr val="000000"/>
                </a:solidFill>
              </a:rPr>
              <a:t>A </a:t>
            </a:r>
            <a:r>
              <a:rPr lang="en-US" sz="2800" b="1">
                <a:solidFill>
                  <a:srgbClr val="000000"/>
                </a:solidFill>
              </a:rPr>
              <a:t>conversion factor</a:t>
            </a:r>
            <a:r>
              <a:rPr lang="en-US" sz="2800">
                <a:solidFill>
                  <a:srgbClr val="000000"/>
                </a:solidFill>
              </a:rPr>
              <a:t> is</a:t>
            </a:r>
          </a:p>
          <a:p>
            <a:pPr marL="741363" lvl="1" indent="-2825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A ratio of units that is equal to 1</a:t>
            </a:r>
          </a:p>
          <a:p>
            <a:pPr marL="741363" lvl="1" indent="-2825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Used to convert between units</a:t>
            </a:r>
          </a:p>
          <a:p>
            <a:pPr marL="741363" lvl="1" indent="-282575">
              <a:spcAft>
                <a:spcPts val="1138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400">
              <a:solidFill>
                <a:srgbClr val="000000"/>
              </a:solidFill>
            </a:endParaRPr>
          </a:p>
          <a:p>
            <a:pPr marL="741363" lvl="1" indent="-282575">
              <a:spcAft>
                <a:spcPts val="1138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40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>
                <a:solidFill>
                  <a:srgbClr val="000000"/>
                </a:solidFill>
              </a:rPr>
              <a:t>Units obey the same algebraic rules as variables and numbers</a:t>
            </a:r>
          </a:p>
          <a:p>
            <a:pPr marL="423863" indent="-319088">
              <a:spcAft>
                <a:spcPts val="1138"/>
              </a:spcAft>
              <a:buClrTx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>
              <a:solidFill>
                <a:srgbClr val="000000"/>
              </a:solidFill>
            </a:endParaRP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4563" y="2103438"/>
            <a:ext cx="4846637" cy="142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4" cstate="print"/>
          <a:srcRect t="5092" b="10185"/>
          <a:stretch>
            <a:fillRect/>
          </a:stretch>
        </p:blipFill>
        <p:spPr bwMode="auto">
          <a:xfrm>
            <a:off x="1133475" y="5151438"/>
            <a:ext cx="7864475" cy="979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503238" y="1554163"/>
            <a:ext cx="9070975" cy="550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/>
          <a:lstStyle>
            <a:lvl1pPr marL="423863" indent="-319088"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marL="855663" indent="-320675"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Needs for accuracy in science have driven changes in the standards for units</a:t>
            </a:r>
          </a:p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 In the past, 1 meter has been defined by:</a:t>
            </a:r>
          </a:p>
          <a:p>
            <a:pPr marL="977900" lvl="1" indent="-442913" eaLnBrk="1">
              <a:spcAft>
                <a:spcPts val="1138"/>
              </a:spcAft>
              <a:buFont typeface="Arial" charset="0"/>
              <a:buAutoNum type="arabicPeriod"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One ten-millionth of the distance from the North pole to the equator</a:t>
            </a:r>
          </a:p>
          <a:p>
            <a:pPr marL="977900" lvl="1" indent="-442913" eaLnBrk="1">
              <a:spcAft>
                <a:spcPts val="1138"/>
              </a:spcAft>
              <a:buFont typeface="Arial" charset="0"/>
              <a:buAutoNum type="arabicPeriod"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A platinum-iridium </a:t>
            </a:r>
            <a:r>
              <a:rPr lang="en-US" sz="2400" b="1" dirty="0" smtClean="0">
                <a:solidFill>
                  <a:srgbClr val="000000"/>
                </a:solidFill>
              </a:rPr>
              <a:t>standard meter bar</a:t>
            </a:r>
            <a:r>
              <a:rPr lang="en-US" sz="2400" dirty="0" smtClean="0">
                <a:solidFill>
                  <a:srgbClr val="000000"/>
                </a:solidFill>
              </a:rPr>
              <a:t> kept in France</a:t>
            </a:r>
          </a:p>
          <a:p>
            <a:pPr marL="977900" lvl="1" indent="-442913" eaLnBrk="1">
              <a:spcAft>
                <a:spcPts val="1138"/>
              </a:spcAft>
              <a:buFont typeface="Arial" charset="0"/>
              <a:buAutoNum type="arabicPeriod"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1 650 763.73 wavelengths of an emission line of Kr-86</a:t>
            </a:r>
          </a:p>
          <a:p>
            <a:pPr lvl="1" eaLnBrk="1">
              <a:spcAft>
                <a:spcPts val="1138"/>
              </a:spcAft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Today,  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  <a:defRPr/>
            </a:pPr>
            <a:endParaRPr lang="en-US" sz="2400" dirty="0" smtClean="0">
              <a:solidFill>
                <a:srgbClr val="000000"/>
              </a:solidFill>
            </a:endParaRPr>
          </a:p>
          <a:p>
            <a:pPr eaLnBrk="1">
              <a:spcAft>
                <a:spcPts val="1425"/>
              </a:spcAft>
              <a:buSzPct val="45000"/>
              <a:buFont typeface="Wingdings" charset="2"/>
              <a:buChar char="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In each transition, the new distance was chosen so that the approximate length of 1 meter was preserved</a:t>
            </a:r>
          </a:p>
          <a:p>
            <a:pPr eaLnBrk="1">
              <a:spcAft>
                <a:spcPts val="1425"/>
              </a:spcAft>
              <a:buClrTx/>
              <a:buSzPct val="45000"/>
              <a:buFontTx/>
              <a:buNone/>
              <a:defRPr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6112" y="4846637"/>
            <a:ext cx="7537450" cy="101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68312" y="1570037"/>
            <a:ext cx="9070975" cy="554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Significant figures</a:t>
            </a:r>
            <a:r>
              <a:rPr lang="en-US" sz="2800" dirty="0">
                <a:solidFill>
                  <a:srgbClr val="000000"/>
                </a:solidFill>
              </a:rPr>
              <a:t> are meaningful digits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Generally, round to the least number of significant figures of the given data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25 x 18 → 2 significant figures; 25 x 18975 → still 2</a:t>
            </a:r>
          </a:p>
          <a:p>
            <a:pPr marL="855663" lvl="1" indent="-320675">
              <a:spcAft>
                <a:spcPts val="1138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Round up for 5+ (13.5 → 14, but 13.4 → 13)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Significant figures are not decimal places</a:t>
            </a:r>
          </a:p>
          <a:p>
            <a:pPr marL="855663" lvl="1" indent="-320675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0.00356 has 5 decimal places, 3 significant figures</a:t>
            </a:r>
          </a:p>
          <a:p>
            <a:pPr marL="423863" indent="-319088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</a:t>
            </a:r>
            <a:r>
              <a:rPr lang="en-US" sz="2800" dirty="0" smtClean="0">
                <a:solidFill>
                  <a:srgbClr val="000000"/>
                </a:solidFill>
              </a:rPr>
              <a:t>general</a:t>
            </a:r>
            <a:r>
              <a:rPr lang="en-US" sz="2800" i="1" dirty="0" smtClean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rgbClr val="000000"/>
                </a:solidFill>
              </a:rPr>
              <a:t>trailing </a:t>
            </a:r>
            <a:r>
              <a:rPr lang="en-US" sz="2800" dirty="0">
                <a:solidFill>
                  <a:srgbClr val="000000"/>
                </a:solidFill>
              </a:rPr>
              <a:t>zeros are </a:t>
            </a:r>
            <a:r>
              <a:rPr lang="en-US" sz="2800" dirty="0" smtClean="0">
                <a:solidFill>
                  <a:srgbClr val="000000"/>
                </a:solidFill>
              </a:rPr>
              <a:t>not significant</a:t>
            </a:r>
            <a:endParaRPr lang="en-US" sz="2800" dirty="0">
              <a:solidFill>
                <a:srgbClr val="000000"/>
              </a:solidFill>
            </a:endParaRPr>
          </a:p>
          <a:p>
            <a:pPr marL="855663" lvl="1" indent="-320675">
              <a:spcAft>
                <a:spcPts val="1138"/>
              </a:spcAft>
              <a:buSzPct val="4500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In </a:t>
            </a:r>
            <a:r>
              <a:rPr lang="en-US" sz="2400" dirty="0">
                <a:solidFill>
                  <a:srgbClr val="000000"/>
                </a:solidFill>
              </a:rPr>
              <a:t>other words, </a:t>
            </a:r>
            <a:r>
              <a:rPr lang="en-US" sz="2400" dirty="0" smtClean="0">
                <a:solidFill>
                  <a:srgbClr val="000000"/>
                </a:solidFill>
              </a:rPr>
              <a:t>3000 </a:t>
            </a:r>
            <a:r>
              <a:rPr lang="en-US" sz="2400" i="1" dirty="0" smtClean="0">
                <a:solidFill>
                  <a:srgbClr val="000000"/>
                </a:solidFill>
              </a:rPr>
              <a:t>may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have 4 significant </a:t>
            </a:r>
            <a:r>
              <a:rPr lang="en-US" sz="2400" dirty="0" smtClean="0">
                <a:solidFill>
                  <a:srgbClr val="000000"/>
                </a:solidFill>
              </a:rPr>
              <a:t>figures</a:t>
            </a:r>
          </a:p>
          <a:p>
            <a:pPr marL="855663" lvl="1" indent="-320675">
              <a:spcAft>
                <a:spcPts val="1138"/>
              </a:spcAft>
              <a:buSzPct val="4500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but usually 3000 will </a:t>
            </a:r>
            <a:r>
              <a:rPr lang="en-US" sz="2400" dirty="0">
                <a:solidFill>
                  <a:srgbClr val="000000"/>
                </a:solidFill>
              </a:rPr>
              <a:t>have only 1 significant figure</a:t>
            </a:r>
            <a:r>
              <a:rPr lang="en-US" sz="2400" dirty="0" smtClean="0">
                <a:solidFill>
                  <a:srgbClr val="000000"/>
                </a:solidFill>
              </a:rPr>
              <a:t>!  </a:t>
            </a:r>
          </a:p>
          <a:p>
            <a:pPr marL="855663" lvl="1" indent="-320675">
              <a:spcAft>
                <a:spcPts val="1138"/>
              </a:spcAft>
              <a:buSzPct val="45000"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When in doubt, use  scientific notation 3.000 x 10</a:t>
            </a:r>
            <a:r>
              <a:rPr lang="en-US" sz="2400" baseline="30000" dirty="0" smtClean="0">
                <a:solidFill>
                  <a:srgbClr val="000000"/>
                </a:solidFill>
              </a:rPr>
              <a:t>3</a:t>
            </a:r>
            <a:r>
              <a:rPr lang="en-US" sz="2400" dirty="0" smtClean="0">
                <a:solidFill>
                  <a:srgbClr val="000000"/>
                </a:solidFill>
              </a:rPr>
              <a:t>   or   3 x 10</a:t>
            </a:r>
            <a:r>
              <a:rPr lang="en-US" sz="2400" baseline="30000" dirty="0" smtClean="0">
                <a:solidFill>
                  <a:srgbClr val="000000"/>
                </a:solidFill>
              </a:rPr>
              <a:t>3</a:t>
            </a:r>
            <a:endParaRPr lang="en-US" sz="2400" baseline="30000" dirty="0">
              <a:solidFill>
                <a:srgbClr val="000000"/>
              </a:solidFill>
            </a:endParaRPr>
          </a:p>
          <a:p>
            <a:pPr marL="423863" indent="-319088">
              <a:spcAft>
                <a:spcPts val="1138"/>
              </a:spcAft>
              <a:buClrTx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 dirty="0">
              <a:solidFill>
                <a:srgbClr val="000000"/>
              </a:solidFill>
            </a:endParaRPr>
          </a:p>
          <a:p>
            <a:pPr marL="423863" indent="-319088">
              <a:spcAft>
                <a:spcPts val="1425"/>
              </a:spcAft>
              <a:buClrTx/>
              <a:buSzPct val="45000"/>
              <a:buFontTx/>
              <a:buNone/>
              <a:tabLst>
                <a:tab pos="423863" algn="l"/>
                <a:tab pos="881063" algn="l"/>
                <a:tab pos="1338263" algn="l"/>
                <a:tab pos="1795463" algn="l"/>
                <a:tab pos="2252663" algn="l"/>
                <a:tab pos="2709863" algn="l"/>
                <a:tab pos="3167063" algn="l"/>
                <a:tab pos="3624263" algn="l"/>
                <a:tab pos="4081463" algn="l"/>
                <a:tab pos="4538663" algn="l"/>
                <a:tab pos="4995863" algn="l"/>
                <a:tab pos="5453063" algn="l"/>
                <a:tab pos="5910263" algn="l"/>
                <a:tab pos="6367463" algn="l"/>
                <a:tab pos="6824663" algn="l"/>
                <a:tab pos="7281863" algn="l"/>
                <a:tab pos="7739063" algn="l"/>
                <a:tab pos="8196263" algn="l"/>
                <a:tab pos="8653463" algn="l"/>
                <a:tab pos="9110663" algn="l"/>
                <a:tab pos="9567863" algn="l"/>
              </a:tabLst>
            </a:pPr>
            <a:endParaRPr lang="en-US" sz="2800" baseline="330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080" rIns="0" bIns="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 b="1">
                <a:solidFill>
                  <a:srgbClr val="FFFFFF"/>
                </a:solidFill>
              </a:rPr>
              <a:t>1-1</a:t>
            </a:r>
            <a:r>
              <a:rPr lang="en-US" sz="3000">
                <a:solidFill>
                  <a:srgbClr val="FFFFFF"/>
                </a:solidFill>
              </a:rPr>
              <a:t>  Measuring Things, Including Lengths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503238" y="1722438"/>
            <a:ext cx="9070975" cy="2909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4840" rIns="0" bIns="0"/>
          <a:lstStyle/>
          <a:p>
            <a:pPr marL="431800" indent="-315913">
              <a:spcAft>
                <a:spcPts val="1425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b="1" dirty="0">
                <a:solidFill>
                  <a:srgbClr val="5A9238"/>
                </a:solidFill>
              </a:rPr>
              <a:t>Examples</a:t>
            </a:r>
            <a:r>
              <a:rPr lang="en-US" sz="2800" dirty="0">
                <a:solidFill>
                  <a:srgbClr val="000000"/>
                </a:solidFill>
              </a:rPr>
              <a:t>  Chain-link conversions:</a:t>
            </a:r>
            <a:endParaRPr lang="en-US" sz="2400" dirty="0">
              <a:solidFill>
                <a:srgbClr val="000000"/>
              </a:solidFill>
            </a:endParaRP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1.3 km x (1000 m)/(1 km) = 1300 </a:t>
            </a:r>
            <a:r>
              <a:rPr lang="en-US" sz="2400" dirty="0" smtClean="0">
                <a:solidFill>
                  <a:srgbClr val="000000"/>
                </a:solidFill>
              </a:rPr>
              <a:t>m = 1.3 x 10</a:t>
            </a:r>
            <a:r>
              <a:rPr lang="en-US" sz="2400" baseline="30000" dirty="0" smtClean="0">
                <a:solidFill>
                  <a:srgbClr val="000000"/>
                </a:solidFill>
              </a:rPr>
              <a:t>3</a:t>
            </a:r>
            <a:endParaRPr lang="en-US" sz="2400" baseline="30000" dirty="0">
              <a:solidFill>
                <a:srgbClr val="000000"/>
              </a:solidFill>
            </a:endParaRP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0.8 km x (1000 m)/(1 km) x (100 cm)/(1 m) = 80 000 </a:t>
            </a:r>
            <a:r>
              <a:rPr lang="en-US" sz="2400" dirty="0" smtClean="0">
                <a:solidFill>
                  <a:srgbClr val="000000"/>
                </a:solidFill>
              </a:rPr>
              <a:t>cm</a:t>
            </a:r>
          </a:p>
          <a:p>
            <a:pPr marL="877888" lvl="1" indent="-338138">
              <a:spcAft>
                <a:spcPts val="1138"/>
              </a:spcAft>
              <a:buSzPct val="50000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                                                                         = 8 x 10</a:t>
            </a:r>
            <a:r>
              <a:rPr lang="en-US" sz="2400" baseline="30000" dirty="0" smtClean="0">
                <a:solidFill>
                  <a:srgbClr val="000000"/>
                </a:solidFill>
              </a:rPr>
              <a:t>4</a:t>
            </a:r>
            <a:endParaRPr lang="en-US" sz="2400" baseline="30000" dirty="0">
              <a:solidFill>
                <a:srgbClr val="000000"/>
              </a:solidFill>
            </a:endParaRP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2845 mm x (1 m)/(1000 mm) x (3.281 ft)/(1 m) = 9.334 </a:t>
            </a:r>
            <a:r>
              <a:rPr lang="en-US" sz="2400" dirty="0" smtClean="0">
                <a:solidFill>
                  <a:srgbClr val="000000"/>
                </a:solidFill>
              </a:rPr>
              <a:t>ft</a:t>
            </a:r>
          </a:p>
          <a:p>
            <a:pPr marL="877888" lvl="1" indent="-338138">
              <a:spcAft>
                <a:spcPts val="1138"/>
              </a:spcAft>
              <a:buSzPct val="50000"/>
              <a:buFont typeface="Courier New" pitchFamily="49" charset="0"/>
              <a:buChar char="o"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431800" indent="-315913">
              <a:spcAft>
                <a:spcPts val="1425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877888" lvl="1" indent="-338138">
              <a:spcAft>
                <a:spcPts val="1138"/>
              </a:spcAft>
              <a:buClrTx/>
              <a:buFontTx/>
              <a:buNone/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John Wiley &amp; Sons, Inc. All rights reserved.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6463EF5D872347A7BF5761BB9BB3CC" ma:contentTypeVersion="" ma:contentTypeDescription="Create a new document." ma:contentTypeScope="" ma:versionID="db448a981e3324c438c86929fb02f49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464EC80D-DBBC-4B26-B638-A9E055A0DF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3BB959-EAB9-4847-BA24-B7C702718B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3636097-BF27-4F39-96A6-4E9281A3CADF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1341</Words>
  <Application>Microsoft Office PowerPoint</Application>
  <PresentationFormat>Custom</PresentationFormat>
  <Paragraphs>183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2_Office Theme</vt:lpstr>
      <vt:lpstr>3_Office Theme</vt:lpstr>
      <vt:lpstr>4_Office Theme</vt:lpstr>
      <vt:lpstr>5_Office Theme</vt:lpstr>
      <vt:lpstr>6_Office Theme</vt:lpstr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CH1 - Measurement</dc:title>
  <dc:creator>Erik Stayton</dc:creator>
  <cp:lastModifiedBy>naqvi</cp:lastModifiedBy>
  <cp:revision>124</cp:revision>
  <cp:lastPrinted>1601-01-01T00:00:00Z</cp:lastPrinted>
  <dcterms:created xsi:type="dcterms:W3CDTF">2013-02-08T19:52:11Z</dcterms:created>
  <dcterms:modified xsi:type="dcterms:W3CDTF">2014-11-21T14:26:00Z</dcterms:modified>
</cp:coreProperties>
</file>