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52" r:id="rId5"/>
  </p:sldMasterIdLst>
  <p:notesMasterIdLst>
    <p:notesMasterId r:id="rId36"/>
  </p:notesMasterIdLst>
  <p:handoutMasterIdLst>
    <p:handoutMasterId r:id="rId37"/>
  </p:handoutMasterIdLst>
  <p:sldIdLst>
    <p:sldId id="256" r:id="rId6"/>
    <p:sldId id="383" r:id="rId7"/>
    <p:sldId id="384" r:id="rId8"/>
    <p:sldId id="385" r:id="rId9"/>
    <p:sldId id="352" r:id="rId10"/>
    <p:sldId id="358" r:id="rId11"/>
    <p:sldId id="367" r:id="rId12"/>
    <p:sldId id="368" r:id="rId13"/>
    <p:sldId id="370" r:id="rId14"/>
    <p:sldId id="340" r:id="rId15"/>
    <p:sldId id="372" r:id="rId16"/>
    <p:sldId id="373" r:id="rId17"/>
    <p:sldId id="374" r:id="rId18"/>
    <p:sldId id="375" r:id="rId19"/>
    <p:sldId id="376" r:id="rId20"/>
    <p:sldId id="377" r:id="rId21"/>
    <p:sldId id="380" r:id="rId22"/>
    <p:sldId id="381" r:id="rId23"/>
    <p:sldId id="323" r:id="rId24"/>
    <p:sldId id="391" r:id="rId25"/>
    <p:sldId id="423" r:id="rId26"/>
    <p:sldId id="392" r:id="rId27"/>
    <p:sldId id="424" r:id="rId28"/>
    <p:sldId id="422" r:id="rId29"/>
    <p:sldId id="393" r:id="rId30"/>
    <p:sldId id="425" r:id="rId31"/>
    <p:sldId id="394" r:id="rId32"/>
    <p:sldId id="427" r:id="rId33"/>
    <p:sldId id="426" r:id="rId34"/>
    <p:sldId id="428" r:id="rId35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220F"/>
    <a:srgbClr val="0000FF"/>
    <a:srgbClr val="FF6600"/>
    <a:srgbClr val="FF00FF"/>
    <a:srgbClr val="FFFFFF"/>
    <a:srgbClr val="006600"/>
    <a:srgbClr val="33CC33"/>
    <a:srgbClr val="00CC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1" autoAdjust="0"/>
    <p:restoredTop sz="90877" autoAdjust="0"/>
  </p:normalViewPr>
  <p:slideViewPr>
    <p:cSldViewPr>
      <p:cViewPr>
        <p:scale>
          <a:sx n="65" d="100"/>
          <a:sy n="65" d="100"/>
        </p:scale>
        <p:origin x="-153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2A52-2436-4542-B8B3-F17DCF68372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27442-C861-4948-8F27-5CEB8C7D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8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22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5A632FD-C138-4713-8748-9C99409DC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7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657BFC95-DF44-495A-BBE7-569455801BB5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BD5CBBF4-4339-482C-BFBD-79F88A5B101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C5A6D49-B7FD-4301-83F4-47055FC412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E5C76F0-A20B-44E4-92EC-67D3D8E1DD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3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096978-69BE-4423-B926-B752FDCA47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2112AAC-12F1-44F2-8617-FE8F9F6BB2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9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1697FE-30F4-4BAB-AF42-508687F296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0B23D9-DA27-4026-B32D-C0338A8838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9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8524328-57DC-4E90-9A5A-AB296435DD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3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3DC818-AA3A-4813-A749-FC58831540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2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0DFC398-3E4E-4F97-BA39-4B52A15633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3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1B108ED-FC1B-444F-8F00-790B546D47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9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A9184B-9BD5-48DE-A197-5F5427FAF3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4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4EF92F-457D-4077-9036-52BB701F7E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7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  <p:sldLayoutId id="2147483684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5" r:id="rId5"/>
    <p:sldLayoutId id="2147483706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5A9238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a typeface="Calibri" pitchFamily="32" charset="0"/>
                <a:cs typeface="Calibri" pitchFamily="32" charset="0"/>
              </a:rPr>
              <a:t>Chapter </a:t>
            </a:r>
            <a:r>
              <a:rPr lang="en-US" sz="3200" b="1" dirty="0" smtClean="0">
                <a:solidFill>
                  <a:srgbClr val="FF0000"/>
                </a:solidFill>
                <a:ea typeface="Calibri" pitchFamily="32" charset="0"/>
                <a:cs typeface="Calibri" pitchFamily="32" charset="0"/>
              </a:rPr>
              <a:t>4-GK</a:t>
            </a:r>
          </a:p>
          <a:p>
            <a:pPr algn="ctr"/>
            <a:r>
              <a:rPr lang="en-US" sz="4000" b="1" dirty="0">
                <a:solidFill>
                  <a:srgbClr val="0066FF"/>
                </a:solidFill>
              </a:rPr>
              <a:t>General Properties of Radiation</a:t>
            </a:r>
          </a:p>
          <a:p>
            <a:pPr algn="ctr"/>
            <a:r>
              <a:rPr lang="en-US" sz="4000" b="1" dirty="0" smtClean="0">
                <a:solidFill>
                  <a:srgbClr val="0066FF"/>
                </a:solidFill>
              </a:rPr>
              <a:t>Detectors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a typeface="Calibri" pitchFamily="32" charset="0"/>
                <a:cs typeface="Calibri" pitchFamily="32" charset="0"/>
              </a:rPr>
              <a:t>Lec-5</a:t>
            </a:r>
            <a:endParaRPr lang="en-US" sz="4000" b="1" dirty="0">
              <a:solidFill>
                <a:srgbClr val="FF0000"/>
              </a:solidFill>
              <a:ea typeface="Calibri" pitchFamily="32" charset="0"/>
              <a:cs typeface="Calibri" pitchFamily="32" charset="0"/>
            </a:endParaRPr>
          </a:p>
          <a:p>
            <a:endParaRPr lang="en-US" dirty="0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marL="342900" indent="-336550"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endParaRPr lang="en-US" sz="3000" dirty="0">
              <a:solidFill>
                <a:srgbClr val="FFFFFF"/>
              </a:solidFill>
              <a:ea typeface="Calibri" pitchFamily="32" charset="0"/>
              <a:cs typeface="Calibri" pitchFamily="32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C… Pulse Mode   </a:t>
            </a:r>
            <a:r>
              <a:rPr lang="en-US" b="1" u="sng" dirty="0" smtClean="0">
                <a:solidFill>
                  <a:srgbClr val="FF0000"/>
                </a:solidFill>
              </a:rPr>
              <a:t>…</a:t>
            </a:r>
            <a:r>
              <a:rPr lang="en-US" sz="2000" b="1" u="sng" dirty="0" smtClean="0">
                <a:solidFill>
                  <a:srgbClr val="FFFFFF"/>
                </a:solidFill>
              </a:rPr>
              <a:t>9-</a:t>
            </a:r>
            <a:r>
              <a:rPr lang="en-US" sz="2000" b="1" dirty="0" smtClean="0">
                <a:solidFill>
                  <a:srgbClr val="FFFFFF"/>
                </a:solidFill>
              </a:rPr>
              <a:t>GK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FFFF"/>
                </a:solidFill>
              </a:rPr>
              <a:t>II. MODES OF DETECTOR OPERATION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570037"/>
            <a:ext cx="8967232" cy="5715000"/>
          </a:xfrm>
          <a:prstGeom prst="rect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C… Pulse Mode   </a:t>
            </a:r>
            <a:r>
              <a:rPr lang="en-US" b="1" u="sng" dirty="0" smtClean="0">
                <a:solidFill>
                  <a:srgbClr val="FF0000"/>
                </a:solidFill>
              </a:rPr>
              <a:t>…</a:t>
            </a:r>
            <a:r>
              <a:rPr lang="en-US" sz="2000" b="1" u="sng" dirty="0" smtClean="0">
                <a:solidFill>
                  <a:srgbClr val="FFFFFF"/>
                </a:solidFill>
              </a:rPr>
              <a:t>10-</a:t>
            </a:r>
            <a:r>
              <a:rPr lang="en-US" sz="2000" b="1" dirty="0" smtClean="0">
                <a:solidFill>
                  <a:srgbClr val="FFFFFF"/>
                </a:solidFill>
              </a:rPr>
              <a:t>GK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FFFF"/>
                </a:solidFill>
              </a:rPr>
              <a:t>II. MODES OF DETECTOR OPERATION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1341437"/>
            <a:ext cx="7996238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73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437"/>
            <a:ext cx="9063037" cy="971550"/>
          </a:xfrm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C… Pulse Mode   </a:t>
            </a:r>
            <a:r>
              <a:rPr lang="en-US" b="1" u="sng" dirty="0" smtClean="0">
                <a:solidFill>
                  <a:srgbClr val="FF0000"/>
                </a:solidFill>
              </a:rPr>
              <a:t>…</a:t>
            </a:r>
            <a:r>
              <a:rPr lang="en-US" sz="2000" b="1" u="sng" dirty="0" smtClean="0">
                <a:solidFill>
                  <a:srgbClr val="FFFFFF"/>
                </a:solidFill>
              </a:rPr>
              <a:t>11-</a:t>
            </a:r>
            <a:r>
              <a:rPr lang="en-US" sz="2000" b="1" dirty="0" smtClean="0">
                <a:solidFill>
                  <a:srgbClr val="FFFFFF"/>
                </a:solidFill>
              </a:rPr>
              <a:t>GK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FFFF"/>
                </a:solidFill>
              </a:rPr>
              <a:t>II. MODES OF DETECTOR OPERATION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53" y="1082675"/>
            <a:ext cx="822960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56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8" y="1265237"/>
            <a:ext cx="9486900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b="1" u="sng" dirty="0">
                <a:solidFill>
                  <a:srgbClr val="FFFFFF"/>
                </a:solidFill>
              </a:rPr>
              <a:t>III. PULSE HEIGHT </a:t>
            </a:r>
            <a:r>
              <a:rPr lang="en-US" b="1" u="sng" dirty="0" smtClean="0">
                <a:solidFill>
                  <a:srgbClr val="FFFFFF"/>
                </a:solidFill>
              </a:rPr>
              <a:t>SPECTRA-</a:t>
            </a:r>
            <a:r>
              <a:rPr lang="en-US" sz="2000" b="1" u="sng" dirty="0" smtClean="0">
                <a:solidFill>
                  <a:srgbClr val="FFFFFF"/>
                </a:solidFill>
              </a:rPr>
              <a:t>12-GK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648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3600" b="1" u="sng" dirty="0">
                <a:solidFill>
                  <a:srgbClr val="FFFFFF"/>
                </a:solidFill>
              </a:rPr>
              <a:t>III. PULSE HEIGHT </a:t>
            </a:r>
            <a:r>
              <a:rPr lang="en-US" sz="3600" b="1" u="sng" dirty="0" smtClean="0">
                <a:solidFill>
                  <a:srgbClr val="FFFFFF"/>
                </a:solidFill>
              </a:rPr>
              <a:t>SPECTRA-</a:t>
            </a:r>
            <a:r>
              <a:rPr lang="en-US" sz="2000" b="1" u="sng" dirty="0" smtClean="0">
                <a:solidFill>
                  <a:srgbClr val="FFFFFF"/>
                </a:solidFill>
              </a:rPr>
              <a:t>13-GK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54" y="1577748"/>
            <a:ext cx="7315200" cy="6000750"/>
          </a:xfrm>
          <a:prstGeom prst="rect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5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b="1" u="sng" dirty="0">
                <a:solidFill>
                  <a:srgbClr val="FFFFFF"/>
                </a:solidFill>
              </a:rPr>
              <a:t>III. PULSE HEIGHT </a:t>
            </a:r>
            <a:r>
              <a:rPr lang="en-US" b="1" u="sng" dirty="0" smtClean="0">
                <a:solidFill>
                  <a:srgbClr val="FFFFFF"/>
                </a:solidFill>
              </a:rPr>
              <a:t>SPECTRA-</a:t>
            </a:r>
            <a:r>
              <a:rPr lang="en-US" sz="1800" b="1" u="sng" dirty="0" smtClean="0">
                <a:solidFill>
                  <a:srgbClr val="FFFFFF"/>
                </a:solidFill>
              </a:rPr>
              <a:t>14-GK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4" y="1341437"/>
            <a:ext cx="95631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62" y="178810"/>
            <a:ext cx="9063037" cy="971550"/>
          </a:xfrm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b="1" u="sng" dirty="0">
                <a:solidFill>
                  <a:srgbClr val="FFFFFF"/>
                </a:solidFill>
              </a:rPr>
              <a:t>III. PULSE HEIGHT </a:t>
            </a:r>
            <a:r>
              <a:rPr lang="en-US" b="1" u="sng" dirty="0" smtClean="0">
                <a:solidFill>
                  <a:srgbClr val="FFFFFF"/>
                </a:solidFill>
              </a:rPr>
              <a:t>SPECTRA-</a:t>
            </a:r>
            <a:r>
              <a:rPr lang="en-US" sz="1800" b="1" u="sng" dirty="0" smtClean="0">
                <a:solidFill>
                  <a:srgbClr val="FFFFFF"/>
                </a:solidFill>
              </a:rPr>
              <a:t>15-GK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" y="1187450"/>
            <a:ext cx="1018222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3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r>
              <a:rPr lang="en-US" b="1" u="sng" dirty="0">
                <a:solidFill>
                  <a:srgbClr val="FFFFFF"/>
                </a:solidFill>
              </a:rPr>
              <a:t>IV. COUNTING CURVES AND </a:t>
            </a:r>
            <a:r>
              <a:rPr lang="en-US" b="1" u="sng" dirty="0" smtClean="0">
                <a:solidFill>
                  <a:srgbClr val="FFFFFF"/>
                </a:solidFill>
              </a:rPr>
              <a:t>PLATEAUS-</a:t>
            </a:r>
            <a:r>
              <a:rPr lang="en-US" sz="2000" b="1" u="sng" dirty="0" smtClean="0">
                <a:solidFill>
                  <a:srgbClr val="FFFFFF"/>
                </a:solidFill>
              </a:rPr>
              <a:t>16-GK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1417637"/>
            <a:ext cx="8342313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63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2" y="46037"/>
            <a:ext cx="9063037" cy="1066800"/>
          </a:xfrm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2400" b="1" u="sng" dirty="0">
                <a:solidFill>
                  <a:srgbClr val="FFFFFF"/>
                </a:solidFill>
              </a:rPr>
              <a:t>IV. COUNTING CURVES AND </a:t>
            </a:r>
            <a:r>
              <a:rPr lang="en-US" sz="2400" b="1" u="sng" dirty="0" smtClean="0">
                <a:solidFill>
                  <a:srgbClr val="FFFFFF"/>
                </a:solidFill>
              </a:rPr>
              <a:t>PLATEAUS- </a:t>
            </a:r>
            <a:r>
              <a:rPr lang="en-US" sz="1800" b="1" u="sng" dirty="0" smtClean="0">
                <a:solidFill>
                  <a:srgbClr val="FFFFFF"/>
                </a:solidFill>
              </a:rPr>
              <a:t>17-GK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52" y="951467"/>
            <a:ext cx="6525759" cy="662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40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79" y="2103437"/>
            <a:ext cx="8134350" cy="52387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950" y="676835"/>
            <a:ext cx="8610600" cy="435825"/>
          </a:xfrm>
          <a:prstGeom prst="rect">
            <a:avLst/>
          </a:prstGeom>
          <a:noFill/>
          <a:ln w="7620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FFFF"/>
                </a:solidFill>
              </a:rPr>
              <a:t>IV. COUNTING CURVES AND PLATEAUS- 17-GK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2000" b="1" u="sng" dirty="0">
                <a:solidFill>
                  <a:srgbClr val="FFFFFF"/>
                </a:solidFill>
              </a:rPr>
              <a:t>I. SIMPLIFIED DETECTOR </a:t>
            </a:r>
            <a:r>
              <a:rPr lang="en-US" sz="2000" b="1" u="sng" dirty="0" smtClean="0">
                <a:solidFill>
                  <a:srgbClr val="FFFFFF"/>
                </a:solidFill>
              </a:rPr>
              <a:t>MODEL</a:t>
            </a:r>
            <a:r>
              <a:rPr lang="en-US" b="1" u="sng" dirty="0" smtClean="0">
                <a:solidFill>
                  <a:srgbClr val="FF0000"/>
                </a:solidFill>
              </a:rPr>
              <a:t>…</a:t>
            </a:r>
            <a:r>
              <a:rPr lang="en-US" sz="2000" b="1" u="sng" dirty="0" smtClean="0">
                <a:solidFill>
                  <a:srgbClr val="FFFFFF"/>
                </a:solidFill>
              </a:rPr>
              <a:t>1-</a:t>
            </a:r>
            <a:r>
              <a:rPr lang="en-US" sz="1800" b="1" dirty="0" smtClean="0">
                <a:solidFill>
                  <a:srgbClr val="FFFFFF"/>
                </a:solidFill>
              </a:rPr>
              <a:t>GK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General Properties of Radiation </a:t>
            </a:r>
            <a:r>
              <a:rPr lang="en-US" sz="2400" b="1" dirty="0" smtClean="0">
                <a:solidFill>
                  <a:srgbClr val="FFFFFF"/>
                </a:solidFill>
              </a:rPr>
              <a:t>Detectors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2" y="1417636"/>
            <a:ext cx="7467600" cy="62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564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v. ENERGY RESOLUTION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12" y="1570037"/>
            <a:ext cx="9677400" cy="10741210"/>
          </a:xfrm>
          <a:prstGeom prst="rect">
            <a:avLst/>
          </a:prstGeom>
          <a:noFill/>
          <a:ln w="76200">
            <a:solidFill>
              <a:srgbClr val="00CC6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v. ENERGY RESOLUTION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 objective of the study  to </a:t>
            </a:r>
            <a:r>
              <a:rPr lang="en-US" b="1" dirty="0">
                <a:solidFill>
                  <a:srgbClr val="0000FF"/>
                </a:solidFill>
              </a:rPr>
              <a:t>measure the energy </a:t>
            </a:r>
            <a:r>
              <a:rPr lang="en-US" b="1" dirty="0" smtClean="0">
                <a:solidFill>
                  <a:srgbClr val="0000FF"/>
                </a:solidFill>
              </a:rPr>
              <a:t>distribution of </a:t>
            </a:r>
            <a:r>
              <a:rPr lang="en-US" b="1" dirty="0">
                <a:solidFill>
                  <a:srgbClr val="0000FF"/>
                </a:solidFill>
              </a:rPr>
              <a:t>the incident </a:t>
            </a:r>
            <a:r>
              <a:rPr lang="en-US" b="1" dirty="0" smtClean="0">
                <a:solidFill>
                  <a:srgbClr val="0000FF"/>
                </a:solidFill>
              </a:rPr>
              <a:t>radiation is called </a:t>
            </a:r>
            <a:r>
              <a:rPr lang="en-US" b="1" i="1" dirty="0" smtClean="0">
                <a:solidFill>
                  <a:srgbClr val="0000FF"/>
                </a:solidFill>
              </a:rPr>
              <a:t>radiation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spectroscopy.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discuss </a:t>
            </a:r>
            <a:r>
              <a:rPr lang="en-US" b="1" dirty="0">
                <a:solidFill>
                  <a:srgbClr val="FF0000"/>
                </a:solidFill>
              </a:rPr>
              <a:t>some general properties of detectors when applied to radiation </a:t>
            </a:r>
            <a:r>
              <a:rPr lang="en-US" b="1" dirty="0" smtClean="0">
                <a:solidFill>
                  <a:srgbClr val="FF0000"/>
                </a:solidFill>
              </a:rPr>
              <a:t>spectroscopy and </a:t>
            </a:r>
            <a:r>
              <a:rPr lang="en-US" b="1" dirty="0">
                <a:solidFill>
                  <a:srgbClr val="FF0000"/>
                </a:solidFill>
              </a:rPr>
              <a:t>introduce some </a:t>
            </a:r>
            <a:r>
              <a:rPr lang="en-US" b="1" dirty="0" smtClean="0">
                <a:solidFill>
                  <a:srgbClr val="FF0000"/>
                </a:solidFill>
              </a:rPr>
              <a:t>definitions.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One important property of a detector in radiation spectroscopy </a:t>
            </a:r>
            <a:r>
              <a:rPr lang="en-US" b="1" dirty="0" smtClean="0">
                <a:solidFill>
                  <a:srgbClr val="0000FF"/>
                </a:solidFill>
              </a:rPr>
              <a:t>is 'its </a:t>
            </a:r>
            <a:r>
              <a:rPr lang="en-US" b="1" dirty="0">
                <a:solidFill>
                  <a:srgbClr val="0000FF"/>
                </a:solidFill>
              </a:rPr>
              <a:t>response to a </a:t>
            </a:r>
            <a:r>
              <a:rPr lang="en-US" b="1" dirty="0" smtClean="0">
                <a:solidFill>
                  <a:srgbClr val="0000FF"/>
                </a:solidFill>
              </a:rPr>
              <a:t>monoenergetic </a:t>
            </a:r>
            <a:r>
              <a:rPr lang="en-US" b="1" dirty="0">
                <a:solidFill>
                  <a:srgbClr val="0000FF"/>
                </a:solidFill>
              </a:rPr>
              <a:t>source of that radiation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Figure 4.4 illustrates </a:t>
            </a:r>
            <a:r>
              <a:rPr lang="en-US" b="1" dirty="0" smtClean="0">
                <a:solidFill>
                  <a:srgbClr val="006600"/>
                </a:solidFill>
              </a:rPr>
              <a:t>the differential </a:t>
            </a:r>
            <a:r>
              <a:rPr lang="en-US" b="1" dirty="0">
                <a:solidFill>
                  <a:srgbClr val="006600"/>
                </a:solidFill>
              </a:rPr>
              <a:t>pulse height distribution that might be produced by a detector under </a:t>
            </a:r>
            <a:r>
              <a:rPr lang="en-US" b="1" dirty="0" smtClean="0">
                <a:solidFill>
                  <a:srgbClr val="006600"/>
                </a:solidFill>
              </a:rPr>
              <a:t>these conditions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This distribution is called the </a:t>
            </a:r>
            <a:r>
              <a:rPr lang="en-US" b="1" i="1" dirty="0">
                <a:solidFill>
                  <a:srgbClr val="CC00CC"/>
                </a:solidFill>
              </a:rPr>
              <a:t>response function </a:t>
            </a:r>
            <a:r>
              <a:rPr lang="en-US" b="1" dirty="0">
                <a:solidFill>
                  <a:srgbClr val="CC00CC"/>
                </a:solidFill>
              </a:rPr>
              <a:t>of the detector for the </a:t>
            </a:r>
            <a:r>
              <a:rPr lang="en-US" b="1" dirty="0" smtClean="0">
                <a:solidFill>
                  <a:srgbClr val="CC00CC"/>
                </a:solidFill>
              </a:rPr>
              <a:t>energy used </a:t>
            </a:r>
            <a:r>
              <a:rPr lang="en-US" b="1" dirty="0">
                <a:solidFill>
                  <a:srgbClr val="CC00CC"/>
                </a:solidFill>
              </a:rPr>
              <a:t>in the determination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curve labeled "Good resolution" illustrates one </a:t>
            </a:r>
            <a:r>
              <a:rPr lang="en-US" b="1" dirty="0" smtClean="0">
                <a:solidFill>
                  <a:srgbClr val="0000FF"/>
                </a:solidFill>
              </a:rPr>
              <a:t>possible distribution </a:t>
            </a:r>
            <a:r>
              <a:rPr lang="en-US" b="1" dirty="0">
                <a:solidFill>
                  <a:srgbClr val="0000FF"/>
                </a:solidFill>
              </a:rPr>
              <a:t>around an average pulse height </a:t>
            </a:r>
            <a:r>
              <a:rPr lang="en-US" b="1" i="1" dirty="0" smtClean="0">
                <a:solidFill>
                  <a:srgbClr val="0000FF"/>
                </a:solidFill>
              </a:rPr>
              <a:t>H</a:t>
            </a:r>
            <a:r>
              <a:rPr lang="en-US" b="1" i="1" baseline="-25000" dirty="0" smtClean="0">
                <a:solidFill>
                  <a:srgbClr val="0000FF"/>
                </a:solidFill>
              </a:rPr>
              <a:t>0</a:t>
            </a:r>
            <a:r>
              <a:rPr lang="en-US" b="1" i="1" dirty="0" smtClean="0">
                <a:solidFill>
                  <a:srgbClr val="0000FF"/>
                </a:solidFill>
              </a:rPr>
              <a:t>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The </a:t>
            </a:r>
            <a:r>
              <a:rPr lang="en-US" b="1" dirty="0">
                <a:solidFill>
                  <a:srgbClr val="CC00CC"/>
                </a:solidFill>
              </a:rPr>
              <a:t>second curve, labeled "Poor resolution</a:t>
            </a:r>
            <a:r>
              <a:rPr lang="en-US" b="1" dirty="0" smtClean="0">
                <a:solidFill>
                  <a:srgbClr val="CC00CC"/>
                </a:solidFill>
              </a:rPr>
              <a:t>,“ illustrates </a:t>
            </a:r>
            <a:r>
              <a:rPr lang="en-US" b="1" dirty="0">
                <a:solidFill>
                  <a:srgbClr val="CC00CC"/>
                </a:solidFill>
              </a:rPr>
              <a:t>the response of a detector with inferior performance.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Provided </a:t>
            </a:r>
            <a:r>
              <a:rPr lang="en-US" b="1" dirty="0">
                <a:solidFill>
                  <a:srgbClr val="006600"/>
                </a:solidFill>
              </a:rPr>
              <a:t>the </a:t>
            </a:r>
            <a:r>
              <a:rPr lang="en-US" b="1" dirty="0" smtClean="0">
                <a:solidFill>
                  <a:srgbClr val="006600"/>
                </a:solidFill>
              </a:rPr>
              <a:t>same number </a:t>
            </a:r>
            <a:r>
              <a:rPr lang="en-US" b="1" dirty="0">
                <a:solidFill>
                  <a:srgbClr val="006600"/>
                </a:solidFill>
              </a:rPr>
              <a:t>of pulses are recorded in both cases, the areas under each peak are equal.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Although both distributions are centered at the same average value 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width of </a:t>
            </a:r>
            <a:r>
              <a:rPr lang="en-US" b="1" dirty="0" smtClean="0">
                <a:solidFill>
                  <a:srgbClr val="FF0000"/>
                </a:solidFill>
              </a:rPr>
              <a:t>the distribution </a:t>
            </a:r>
            <a:r>
              <a:rPr lang="en-US" b="1" dirty="0">
                <a:solidFill>
                  <a:srgbClr val="FF0000"/>
                </a:solidFill>
              </a:rPr>
              <a:t>in the poor resolution case is much greater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99FF"/>
                </a:solidFill>
              </a:rPr>
              <a:t>This width reflects the fact that </a:t>
            </a:r>
            <a:r>
              <a:rPr lang="en-US" b="1" dirty="0" smtClean="0">
                <a:solidFill>
                  <a:srgbClr val="0099FF"/>
                </a:solidFill>
              </a:rPr>
              <a:t>a large </a:t>
            </a:r>
            <a:r>
              <a:rPr lang="en-US" b="1" dirty="0">
                <a:solidFill>
                  <a:srgbClr val="0099FF"/>
                </a:solidFill>
              </a:rPr>
              <a:t>amount of fluctuation was recorded from pulse to pulse even though the same </a:t>
            </a:r>
            <a:r>
              <a:rPr lang="en-US" b="1" dirty="0" smtClean="0">
                <a:solidFill>
                  <a:srgbClr val="0099FF"/>
                </a:solidFill>
              </a:rPr>
              <a:t>energy was </a:t>
            </a:r>
            <a:r>
              <a:rPr lang="en-US" b="1" dirty="0">
                <a:solidFill>
                  <a:srgbClr val="0099FF"/>
                </a:solidFill>
              </a:rPr>
              <a:t>deposited in the detector for each event. </a:t>
            </a:r>
            <a:endParaRPr lang="en-US" b="1" dirty="0" smtClean="0">
              <a:solidFill>
                <a:srgbClr val="0099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If </a:t>
            </a:r>
            <a:r>
              <a:rPr lang="en-US" b="1" dirty="0">
                <a:solidFill>
                  <a:srgbClr val="0000FF"/>
                </a:solidFill>
              </a:rPr>
              <a:t>the amount of these fluctuations is </a:t>
            </a:r>
            <a:r>
              <a:rPr lang="en-US" b="1" dirty="0" smtClean="0">
                <a:solidFill>
                  <a:srgbClr val="0000FF"/>
                </a:solidFill>
              </a:rPr>
              <a:t>made smaller</a:t>
            </a:r>
            <a:r>
              <a:rPr lang="en-US" b="1" dirty="0">
                <a:solidFill>
                  <a:srgbClr val="0000FF"/>
                </a:solidFill>
              </a:rPr>
              <a:t>, the width of the corresponding distribution will also become smaller and the </a:t>
            </a:r>
            <a:r>
              <a:rPr lang="en-US" b="1" dirty="0" smtClean="0">
                <a:solidFill>
                  <a:srgbClr val="0000FF"/>
                </a:solidFill>
              </a:rPr>
              <a:t>peak will </a:t>
            </a:r>
            <a:r>
              <a:rPr lang="en-US" b="1" dirty="0">
                <a:solidFill>
                  <a:srgbClr val="0000FF"/>
                </a:solidFill>
              </a:rPr>
              <a:t>approach a sharp spike or a mathematical delta function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The ability of a given </a:t>
            </a:r>
            <a:r>
              <a:rPr lang="en-US" b="1" dirty="0" smtClean="0">
                <a:solidFill>
                  <a:srgbClr val="006600"/>
                </a:solidFill>
              </a:rPr>
              <a:t>measurement to </a:t>
            </a:r>
            <a:r>
              <a:rPr lang="en-US" b="1" dirty="0">
                <a:solidFill>
                  <a:srgbClr val="006600"/>
                </a:solidFill>
              </a:rPr>
              <a:t>resolve fine detail in the incident energy of the radiation is obviously </a:t>
            </a:r>
            <a:r>
              <a:rPr lang="en-US" b="1" dirty="0" smtClean="0">
                <a:solidFill>
                  <a:srgbClr val="006600"/>
                </a:solidFill>
              </a:rPr>
              <a:t>improved as </a:t>
            </a:r>
            <a:r>
              <a:rPr lang="en-US" b="1" dirty="0">
                <a:solidFill>
                  <a:srgbClr val="006600"/>
                </a:solidFill>
              </a:rPr>
              <a:t>the width of the response function (illustrated in Fig. 4.4) becomes smaller and smaller.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FFFF"/>
                </a:solidFill>
              </a:rPr>
              <a:t>A formal definition of detector </a:t>
            </a:r>
            <a:r>
              <a:rPr lang="en-US" b="1" i="1" dirty="0">
                <a:solidFill>
                  <a:srgbClr val="00FFFF"/>
                </a:solidFill>
              </a:rPr>
              <a:t>energy resolution </a:t>
            </a:r>
            <a:r>
              <a:rPr lang="en-US" b="1" dirty="0">
                <a:solidFill>
                  <a:srgbClr val="00FFFF"/>
                </a:solidFill>
              </a:rPr>
              <a:t>is shown in Fig. 4.5. The </a:t>
            </a:r>
            <a:r>
              <a:rPr lang="en-US" b="1" dirty="0" smtClean="0">
                <a:solidFill>
                  <a:srgbClr val="00FFFF"/>
                </a:solidFill>
              </a:rPr>
              <a:t>differential pulse </a:t>
            </a:r>
            <a:r>
              <a:rPr lang="en-US" b="1" dirty="0">
                <a:solidFill>
                  <a:srgbClr val="00FFFF"/>
                </a:solidFill>
              </a:rPr>
              <a:t>height distribution for a hypothetical detector is shown under the same </a:t>
            </a:r>
            <a:r>
              <a:rPr lang="en-US" b="1" dirty="0" smtClean="0">
                <a:solidFill>
                  <a:srgbClr val="00FFFF"/>
                </a:solidFill>
              </a:rPr>
              <a:t>assumption that </a:t>
            </a:r>
            <a:r>
              <a:rPr lang="en-US" b="1" dirty="0">
                <a:solidFill>
                  <a:srgbClr val="00FFFF"/>
                </a:solidFill>
              </a:rPr>
              <a:t>only radiation for a single energy is being recorded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full width at half </a:t>
            </a:r>
            <a:r>
              <a:rPr lang="en-US" b="1" dirty="0" smtClean="0">
                <a:solidFill>
                  <a:srgbClr val="0000FF"/>
                </a:solidFill>
              </a:rPr>
              <a:t>maximum (FWHM</a:t>
            </a:r>
            <a:r>
              <a:rPr lang="en-US" b="1" dirty="0">
                <a:solidFill>
                  <a:srgbClr val="0000FF"/>
                </a:solidFill>
              </a:rPr>
              <a:t>) is illustrated in the figure and is defined as the width of the distribution at a </a:t>
            </a:r>
            <a:r>
              <a:rPr lang="en-US" b="1" dirty="0" smtClean="0">
                <a:solidFill>
                  <a:srgbClr val="0000FF"/>
                </a:solidFill>
              </a:rPr>
              <a:t>level that </a:t>
            </a:r>
            <a:r>
              <a:rPr lang="en-US" b="1" dirty="0">
                <a:solidFill>
                  <a:srgbClr val="0000FF"/>
                </a:solidFill>
              </a:rPr>
              <a:t>is just half the maximum ordinate of the peak.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This </a:t>
            </a:r>
            <a:r>
              <a:rPr lang="en-US" b="1" dirty="0">
                <a:solidFill>
                  <a:srgbClr val="CC00CC"/>
                </a:solidFill>
              </a:rPr>
              <a:t>definition assumes that any </a:t>
            </a:r>
            <a:r>
              <a:rPr lang="en-US" b="1" dirty="0" smtClean="0">
                <a:solidFill>
                  <a:srgbClr val="CC00CC"/>
                </a:solidFill>
              </a:rPr>
              <a:t>background or </a:t>
            </a:r>
            <a:r>
              <a:rPr lang="en-US" b="1" dirty="0">
                <a:solidFill>
                  <a:srgbClr val="CC00CC"/>
                </a:solidFill>
              </a:rPr>
              <a:t>continuum on which the peak may be superimposed is negligible or has </a:t>
            </a:r>
            <a:r>
              <a:rPr lang="en-US" b="1" dirty="0" smtClean="0">
                <a:solidFill>
                  <a:srgbClr val="CC00CC"/>
                </a:solidFill>
              </a:rPr>
              <a:t>been subtracted away.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 energy resolution of the detector is conventionally defined as </a:t>
            </a:r>
            <a:r>
              <a:rPr lang="en-US" b="1" dirty="0" smtClean="0">
                <a:solidFill>
                  <a:srgbClr val="FF0000"/>
                </a:solidFill>
              </a:rPr>
              <a:t>the FWHM </a:t>
            </a:r>
            <a:r>
              <a:rPr lang="en-US" b="1" dirty="0">
                <a:solidFill>
                  <a:srgbClr val="FF0000"/>
                </a:solidFill>
              </a:rPr>
              <a:t>divided by the location of the peak centroid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The </a:t>
            </a:r>
            <a:r>
              <a:rPr lang="en-US" b="1" dirty="0">
                <a:solidFill>
                  <a:srgbClr val="006600"/>
                </a:solidFill>
              </a:rPr>
              <a:t>energy resolution </a:t>
            </a:r>
            <a:r>
              <a:rPr lang="en-US" b="1" i="1" dirty="0">
                <a:solidFill>
                  <a:srgbClr val="006600"/>
                </a:solidFill>
              </a:rPr>
              <a:t>R </a:t>
            </a:r>
            <a:r>
              <a:rPr lang="en-US" b="1" dirty="0">
                <a:solidFill>
                  <a:srgbClr val="006600"/>
                </a:solidFill>
              </a:rPr>
              <a:t>is thus </a:t>
            </a:r>
            <a:r>
              <a:rPr lang="en-US" b="1" dirty="0" smtClean="0">
                <a:solidFill>
                  <a:srgbClr val="006600"/>
                </a:solidFill>
              </a:rPr>
              <a:t>a dimensionless </a:t>
            </a:r>
            <a:r>
              <a:rPr lang="en-US" b="1" dirty="0">
                <a:solidFill>
                  <a:srgbClr val="006600"/>
                </a:solidFill>
              </a:rPr>
              <a:t>fraction conventionally expressed as a percentage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69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v. ENERGY </a:t>
            </a:r>
            <a:r>
              <a:rPr lang="en-US" b="1" dirty="0" smtClean="0">
                <a:solidFill>
                  <a:srgbClr val="FFFFFF"/>
                </a:solidFill>
              </a:rPr>
              <a:t>RESOLUTION</a:t>
            </a:r>
            <a:r>
              <a:rPr lang="en-US" sz="2000" b="1" dirty="0" smtClean="0">
                <a:solidFill>
                  <a:srgbClr val="FFFFFF"/>
                </a:solidFill>
              </a:rPr>
              <a:t>-GK-18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1340842"/>
            <a:ext cx="6794499" cy="62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8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v. ENERGY </a:t>
            </a:r>
            <a:r>
              <a:rPr lang="en-US" b="1" dirty="0" smtClean="0">
                <a:solidFill>
                  <a:srgbClr val="FFFFFF"/>
                </a:solidFill>
              </a:rPr>
              <a:t>RESOLUTION</a:t>
            </a:r>
            <a:r>
              <a:rPr lang="en-US" sz="2000" b="1" dirty="0" smtClean="0">
                <a:solidFill>
                  <a:srgbClr val="FFFFFF"/>
                </a:solidFill>
              </a:rPr>
              <a:t>-GK-19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912" y="1646237"/>
            <a:ext cx="9601200" cy="7420558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Semiconductor </a:t>
            </a:r>
            <a:r>
              <a:rPr lang="en-US" b="1" dirty="0" smtClean="0">
                <a:solidFill>
                  <a:srgbClr val="0000FF"/>
                </a:solidFill>
              </a:rPr>
              <a:t>diode detectors have </a:t>
            </a:r>
            <a:r>
              <a:rPr lang="en-US" b="1" dirty="0">
                <a:solidFill>
                  <a:srgbClr val="0000FF"/>
                </a:solidFill>
              </a:rPr>
              <a:t>an energy resolution less than 1 %, </a:t>
            </a:r>
            <a:r>
              <a:rPr lang="en-US" b="1" dirty="0" smtClean="0">
                <a:solidFill>
                  <a:srgbClr val="0000FF"/>
                </a:solidFill>
              </a:rPr>
              <a:t>whereas scintillation </a:t>
            </a:r>
            <a:r>
              <a:rPr lang="en-US" b="1" dirty="0">
                <a:solidFill>
                  <a:srgbClr val="0000FF"/>
                </a:solidFill>
              </a:rPr>
              <a:t>detectors </a:t>
            </a:r>
            <a:r>
              <a:rPr lang="en-US" b="1" dirty="0" smtClean="0">
                <a:solidFill>
                  <a:srgbClr val="0000FF"/>
                </a:solidFill>
              </a:rPr>
              <a:t>normally </a:t>
            </a:r>
            <a:r>
              <a:rPr lang="en-US" b="1" dirty="0">
                <a:solidFill>
                  <a:srgbClr val="0000FF"/>
                </a:solidFill>
              </a:rPr>
              <a:t>show an energy </a:t>
            </a:r>
            <a:r>
              <a:rPr lang="en-US" b="1" dirty="0" smtClean="0">
                <a:solidFill>
                  <a:srgbClr val="0000FF"/>
                </a:solidFill>
              </a:rPr>
              <a:t>resolution in </a:t>
            </a:r>
            <a:r>
              <a:rPr lang="en-US" b="1" dirty="0">
                <a:solidFill>
                  <a:srgbClr val="0000FF"/>
                </a:solidFill>
              </a:rPr>
              <a:t>the range of 5-10%.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the </a:t>
            </a:r>
            <a:r>
              <a:rPr lang="en-US" b="1" dirty="0">
                <a:solidFill>
                  <a:srgbClr val="006600"/>
                </a:solidFill>
              </a:rPr>
              <a:t>smaller the </a:t>
            </a:r>
            <a:r>
              <a:rPr lang="en-US" b="1" dirty="0" smtClean="0">
                <a:solidFill>
                  <a:srgbClr val="006600"/>
                </a:solidFill>
              </a:rPr>
              <a:t>energy resolution, the </a:t>
            </a:r>
            <a:r>
              <a:rPr lang="en-US" b="1" dirty="0">
                <a:solidFill>
                  <a:srgbClr val="006600"/>
                </a:solidFill>
              </a:rPr>
              <a:t>better the detector </a:t>
            </a:r>
            <a:r>
              <a:rPr lang="en-US" b="1" dirty="0" smtClean="0">
                <a:solidFill>
                  <a:srgbClr val="006600"/>
                </a:solidFill>
              </a:rPr>
              <a:t>capability to </a:t>
            </a:r>
            <a:r>
              <a:rPr lang="en-US" b="1" dirty="0">
                <a:solidFill>
                  <a:srgbClr val="006600"/>
                </a:solidFill>
              </a:rPr>
              <a:t>distinguish between two radiations </a:t>
            </a:r>
            <a:r>
              <a:rPr lang="en-US" b="1" dirty="0" smtClean="0">
                <a:solidFill>
                  <a:srgbClr val="006600"/>
                </a:solidFill>
              </a:rPr>
              <a:t>whose energies </a:t>
            </a:r>
            <a:r>
              <a:rPr lang="en-US" b="1" dirty="0">
                <a:solidFill>
                  <a:srgbClr val="006600"/>
                </a:solidFill>
              </a:rPr>
              <a:t>lie near each other.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R</a:t>
            </a:r>
            <a:r>
              <a:rPr lang="en-US" sz="2400" b="1" u="sng" dirty="0" smtClean="0">
                <a:solidFill>
                  <a:srgbClr val="FF0000"/>
                </a:solidFill>
              </a:rPr>
              <a:t>ule </a:t>
            </a:r>
            <a:r>
              <a:rPr lang="en-US" sz="2400" b="1" u="sng" dirty="0">
                <a:solidFill>
                  <a:srgbClr val="FF0000"/>
                </a:solidFill>
              </a:rPr>
              <a:t>of thumb </a:t>
            </a:r>
            <a:r>
              <a:rPr lang="en-US" b="1" dirty="0" smtClean="0">
                <a:solidFill>
                  <a:srgbClr val="FF0000"/>
                </a:solidFill>
              </a:rPr>
              <a:t>:one </a:t>
            </a:r>
            <a:r>
              <a:rPr lang="en-US" b="1" dirty="0">
                <a:solidFill>
                  <a:srgbClr val="FF0000"/>
                </a:solidFill>
              </a:rPr>
              <a:t>should be able </a:t>
            </a:r>
            <a:r>
              <a:rPr lang="en-US" b="1" dirty="0" smtClean="0">
                <a:solidFill>
                  <a:srgbClr val="FF0000"/>
                </a:solidFill>
              </a:rPr>
              <a:t>to resolve </a:t>
            </a:r>
            <a:r>
              <a:rPr lang="en-US" b="1" dirty="0">
                <a:solidFill>
                  <a:srgbClr val="FF0000"/>
                </a:solidFill>
              </a:rPr>
              <a:t>two energies that are separated by more than one value of the detector FWHM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003300"/>
                </a:solidFill>
              </a:rPr>
              <a:t>Potential </a:t>
            </a:r>
            <a:r>
              <a:rPr lang="en-US" sz="2000" b="1" u="sng" dirty="0">
                <a:solidFill>
                  <a:srgbClr val="003300"/>
                </a:solidFill>
              </a:rPr>
              <a:t>sources of fluctuation </a:t>
            </a:r>
            <a:r>
              <a:rPr lang="en-US" sz="2000" b="1" u="sng" dirty="0" smtClean="0">
                <a:solidFill>
                  <a:srgbClr val="003300"/>
                </a:solidFill>
              </a:rPr>
              <a:t> </a:t>
            </a:r>
            <a:r>
              <a:rPr lang="en-US" b="1" u="sng" dirty="0" smtClean="0">
                <a:solidFill>
                  <a:srgbClr val="003300"/>
                </a:solidFill>
              </a:rPr>
              <a:t>resulting  </a:t>
            </a:r>
            <a:r>
              <a:rPr lang="en-US" b="1" u="sng" dirty="0">
                <a:solidFill>
                  <a:srgbClr val="003300"/>
                </a:solidFill>
              </a:rPr>
              <a:t>in </a:t>
            </a:r>
            <a:r>
              <a:rPr lang="en-US" b="1" u="sng" dirty="0" smtClean="0">
                <a:solidFill>
                  <a:srgbClr val="003300"/>
                </a:solidFill>
              </a:rPr>
              <a:t>detector imperfect  energy </a:t>
            </a:r>
            <a:r>
              <a:rPr lang="en-US" b="1" u="sng" dirty="0">
                <a:solidFill>
                  <a:srgbClr val="003300"/>
                </a:solidFill>
              </a:rPr>
              <a:t>resolution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400050" indent="-400050">
              <a:buClr>
                <a:srgbClr val="CC00CC"/>
              </a:buClr>
              <a:buFont typeface="+mj-lt"/>
              <a:buAutoNum type="romanUcPeriod"/>
            </a:pPr>
            <a:r>
              <a:rPr lang="en-US" b="1" dirty="0" smtClean="0">
                <a:solidFill>
                  <a:srgbClr val="FF00FF"/>
                </a:solidFill>
              </a:rPr>
              <a:t>any </a:t>
            </a:r>
            <a:r>
              <a:rPr lang="en-US" b="1" dirty="0">
                <a:solidFill>
                  <a:srgbClr val="FF00FF"/>
                </a:solidFill>
              </a:rPr>
              <a:t>drift of the operating </a:t>
            </a:r>
            <a:r>
              <a:rPr lang="en-US" b="1" dirty="0" smtClean="0">
                <a:solidFill>
                  <a:srgbClr val="FF00FF"/>
                </a:solidFill>
              </a:rPr>
              <a:t>characteristics of </a:t>
            </a:r>
            <a:r>
              <a:rPr lang="en-US" b="1" dirty="0">
                <a:solidFill>
                  <a:srgbClr val="FF00FF"/>
                </a:solidFill>
              </a:rPr>
              <a:t>the detector during the course of the measurements</a:t>
            </a:r>
            <a:r>
              <a:rPr lang="en-US" b="1" dirty="0" smtClean="0">
                <a:solidFill>
                  <a:srgbClr val="FF00FF"/>
                </a:solidFill>
              </a:rPr>
              <a:t>,</a:t>
            </a:r>
          </a:p>
          <a:p>
            <a:pPr marL="400050" indent="-400050">
              <a:buClr>
                <a:srgbClr val="CC00CC"/>
              </a:buClr>
              <a:buFont typeface="+mj-lt"/>
              <a:buAutoNum type="romanUcPeriod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sources of random </a:t>
            </a:r>
            <a:r>
              <a:rPr lang="en-US" b="1" dirty="0" smtClean="0">
                <a:solidFill>
                  <a:srgbClr val="0000FF"/>
                </a:solidFill>
              </a:rPr>
              <a:t>noise within </a:t>
            </a:r>
            <a:r>
              <a:rPr lang="en-US" b="1" dirty="0">
                <a:solidFill>
                  <a:srgbClr val="0000FF"/>
                </a:solidFill>
              </a:rPr>
              <a:t>the detector and instrumentation system,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400050" indent="-400050">
              <a:buClr>
                <a:srgbClr val="CC00CC"/>
              </a:buClr>
              <a:buFont typeface="+mj-lt"/>
              <a:buAutoNum type="romanUcPeriod"/>
            </a:pP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statistical noise arising from the </a:t>
            </a:r>
            <a:r>
              <a:rPr lang="en-US" b="1" dirty="0" smtClean="0">
                <a:solidFill>
                  <a:srgbClr val="FF0000"/>
                </a:solidFill>
              </a:rPr>
              <a:t>discrete nature </a:t>
            </a:r>
            <a:r>
              <a:rPr lang="en-US" b="1" dirty="0">
                <a:solidFill>
                  <a:srgbClr val="FF0000"/>
                </a:solidFill>
              </a:rPr>
              <a:t>of the measured signal itself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The third source is </a:t>
            </a:r>
            <a:r>
              <a:rPr lang="en-US" b="1" u="sng" dirty="0" smtClean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chemeClr val="tx1"/>
                </a:solidFill>
              </a:rPr>
              <a:t>most </a:t>
            </a:r>
            <a:r>
              <a:rPr lang="en-US" b="1" u="sng" dirty="0" smtClean="0">
                <a:solidFill>
                  <a:schemeClr val="tx1"/>
                </a:solidFill>
              </a:rPr>
              <a:t>important because </a:t>
            </a:r>
            <a:r>
              <a:rPr lang="en-US" b="1" u="sng" dirty="0">
                <a:solidFill>
                  <a:schemeClr val="tx1"/>
                </a:solidFill>
              </a:rPr>
              <a:t>it represents an irreducible minimum amount of </a:t>
            </a:r>
            <a:r>
              <a:rPr lang="en-US" b="1" u="sng" dirty="0" smtClean="0">
                <a:solidFill>
                  <a:schemeClr val="tx1"/>
                </a:solidFill>
              </a:rPr>
              <a:t>fluctuation </a:t>
            </a:r>
            <a:r>
              <a:rPr lang="en-US" b="1" u="sng" dirty="0">
                <a:solidFill>
                  <a:schemeClr val="tx1"/>
                </a:solidFill>
              </a:rPr>
              <a:t>that will </a:t>
            </a:r>
            <a:r>
              <a:rPr lang="en-US" b="1" u="sng" dirty="0" smtClean="0">
                <a:solidFill>
                  <a:schemeClr val="tx1"/>
                </a:solidFill>
              </a:rPr>
              <a:t>always be </a:t>
            </a:r>
            <a:r>
              <a:rPr lang="en-US" b="1" u="sng" dirty="0">
                <a:solidFill>
                  <a:schemeClr val="tx1"/>
                </a:solidFill>
              </a:rPr>
              <a:t>present in the detector signal no matter how perfect the remainder of the system </a:t>
            </a:r>
            <a:r>
              <a:rPr lang="en-US" b="1" u="sng" dirty="0" smtClean="0">
                <a:solidFill>
                  <a:schemeClr val="tx1"/>
                </a:solidFill>
              </a:rPr>
              <a:t>is made.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statistical noise represents the </a:t>
            </a:r>
            <a:r>
              <a:rPr lang="en-US" b="1" dirty="0" smtClean="0">
                <a:solidFill>
                  <a:srgbClr val="FF0000"/>
                </a:solidFill>
              </a:rPr>
              <a:t>dominant source </a:t>
            </a:r>
            <a:r>
              <a:rPr lang="en-US" b="1" dirty="0">
                <a:solidFill>
                  <a:srgbClr val="FF0000"/>
                </a:solidFill>
              </a:rPr>
              <a:t>of fluctuation in the signal and thus sets an </a:t>
            </a:r>
            <a:r>
              <a:rPr lang="en-US" b="1" dirty="0" smtClean="0">
                <a:solidFill>
                  <a:srgbClr val="FF0000"/>
                </a:solidFill>
              </a:rPr>
              <a:t>important </a:t>
            </a:r>
            <a:r>
              <a:rPr lang="en-US" b="1" dirty="0">
                <a:solidFill>
                  <a:srgbClr val="FF0000"/>
                </a:solidFill>
              </a:rPr>
              <a:t>limit on </a:t>
            </a:r>
            <a:r>
              <a:rPr lang="en-US" b="1" dirty="0" smtClean="0">
                <a:solidFill>
                  <a:srgbClr val="FF0000"/>
                </a:solidFill>
              </a:rPr>
              <a:t>detector performance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The statistical noise arises from the fact that the charge Q generated within the </a:t>
            </a:r>
            <a:r>
              <a:rPr lang="en-US" b="1" dirty="0" smtClean="0">
                <a:solidFill>
                  <a:srgbClr val="0000FF"/>
                </a:solidFill>
              </a:rPr>
              <a:t>detector by </a:t>
            </a:r>
            <a:r>
              <a:rPr lang="en-US" b="1" dirty="0">
                <a:solidFill>
                  <a:srgbClr val="0000FF"/>
                </a:solidFill>
              </a:rPr>
              <a:t>a quantum of radiation is not a continuous variable but instead represents a </a:t>
            </a:r>
            <a:r>
              <a:rPr lang="en-US" b="1" dirty="0" smtClean="0">
                <a:solidFill>
                  <a:srgbClr val="0000FF"/>
                </a:solidFill>
              </a:rPr>
              <a:t>discrete number </a:t>
            </a:r>
            <a:r>
              <a:rPr lang="en-US" b="1" dirty="0">
                <a:solidFill>
                  <a:srgbClr val="0000FF"/>
                </a:solidFill>
              </a:rPr>
              <a:t>of charge carriers.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For an </a:t>
            </a:r>
            <a:r>
              <a:rPr lang="en-US" b="1" dirty="0">
                <a:solidFill>
                  <a:srgbClr val="003300"/>
                </a:solidFill>
              </a:rPr>
              <a:t>ion chamber the charge carriers are the </a:t>
            </a:r>
            <a:r>
              <a:rPr lang="en-US" b="1" dirty="0" smtClean="0">
                <a:solidFill>
                  <a:srgbClr val="003300"/>
                </a:solidFill>
              </a:rPr>
              <a:t>ion pairs </a:t>
            </a:r>
            <a:r>
              <a:rPr lang="en-US" b="1" dirty="0">
                <a:solidFill>
                  <a:srgbClr val="003300"/>
                </a:solidFill>
              </a:rPr>
              <a:t>produced by the passage of the charged particle through the chamber, </a:t>
            </a:r>
            <a:r>
              <a:rPr lang="en-US" b="1" dirty="0" smtClean="0">
                <a:solidFill>
                  <a:srgbClr val="003300"/>
                </a:solidFill>
              </a:rPr>
              <a:t>while </a:t>
            </a:r>
            <a:r>
              <a:rPr lang="en-US" b="1" dirty="0">
                <a:solidFill>
                  <a:srgbClr val="003300"/>
                </a:solidFill>
              </a:rPr>
              <a:t>in </a:t>
            </a:r>
            <a:r>
              <a:rPr lang="en-US" b="1" dirty="0" smtClean="0">
                <a:solidFill>
                  <a:srgbClr val="003300"/>
                </a:solidFill>
              </a:rPr>
              <a:t>a scintillation </a:t>
            </a:r>
            <a:r>
              <a:rPr lang="en-US" b="1" dirty="0">
                <a:solidFill>
                  <a:srgbClr val="003300"/>
                </a:solidFill>
              </a:rPr>
              <a:t>counter they are the number of electrons collected from </a:t>
            </a:r>
            <a:r>
              <a:rPr lang="en-US" b="1" dirty="0" smtClean="0">
                <a:solidFill>
                  <a:srgbClr val="003300"/>
                </a:solidFill>
              </a:rPr>
              <a:t>the photocathode of the </a:t>
            </a:r>
            <a:r>
              <a:rPr lang="en-US" b="1" dirty="0">
                <a:solidFill>
                  <a:srgbClr val="003300"/>
                </a:solidFill>
              </a:rPr>
              <a:t>photomultiplier tube. 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In all </a:t>
            </a:r>
            <a:r>
              <a:rPr lang="en-US" b="1" dirty="0">
                <a:solidFill>
                  <a:srgbClr val="FF0000"/>
                </a:solidFill>
              </a:rPr>
              <a:t>cases the number of carriers is discrete and subject to </a:t>
            </a:r>
            <a:r>
              <a:rPr lang="en-US" b="1" dirty="0" smtClean="0">
                <a:solidFill>
                  <a:srgbClr val="FF0000"/>
                </a:solidFill>
              </a:rPr>
              <a:t>random fluctuation </a:t>
            </a:r>
            <a:r>
              <a:rPr lang="en-US" b="1" dirty="0">
                <a:solidFill>
                  <a:srgbClr val="FF0000"/>
                </a:solidFill>
              </a:rPr>
              <a:t>from event to event even though exactly the same amount of energy </a:t>
            </a:r>
            <a:r>
              <a:rPr lang="en-US" b="1" dirty="0" smtClean="0">
                <a:solidFill>
                  <a:srgbClr val="FF0000"/>
                </a:solidFill>
              </a:rPr>
              <a:t>is deposited </a:t>
            </a:r>
            <a:r>
              <a:rPr lang="en-US" b="1" dirty="0">
                <a:solidFill>
                  <a:srgbClr val="FF0000"/>
                </a:solidFill>
              </a:rPr>
              <a:t>in the detector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90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v. ENERGY RESOLUTION</a:t>
            </a:r>
            <a:r>
              <a:rPr lang="en-US" sz="2000" b="1" dirty="0">
                <a:solidFill>
                  <a:srgbClr val="FFFFFF"/>
                </a:solidFill>
              </a:rPr>
              <a:t>-GK-19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1341437"/>
            <a:ext cx="7715251" cy="59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10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v. ENERGY </a:t>
            </a:r>
            <a:r>
              <a:rPr lang="en-US" b="1" dirty="0" smtClean="0">
                <a:solidFill>
                  <a:srgbClr val="FFFFFF"/>
                </a:solidFill>
              </a:rPr>
              <a:t>RESOLUTION</a:t>
            </a:r>
            <a:r>
              <a:rPr lang="en-US" sz="2000" b="1" dirty="0" smtClean="0">
                <a:solidFill>
                  <a:srgbClr val="FFFFFF"/>
                </a:solidFill>
              </a:rPr>
              <a:t>-GK-20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841500"/>
            <a:ext cx="8896350" cy="38766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810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12" y="1646237"/>
            <a:ext cx="9753600" cy="885191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An estimate can be made of the amount of inherent fluctuation by assuming that </a:t>
            </a:r>
            <a:r>
              <a:rPr lang="en-US" b="1" dirty="0" smtClean="0">
                <a:solidFill>
                  <a:srgbClr val="006600"/>
                </a:solidFill>
              </a:rPr>
              <a:t>the formation </a:t>
            </a:r>
            <a:r>
              <a:rPr lang="en-US" b="1" dirty="0">
                <a:solidFill>
                  <a:srgbClr val="006600"/>
                </a:solidFill>
              </a:rPr>
              <a:t>of each charge carrier is a Poisson process.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if </a:t>
            </a:r>
            <a:r>
              <a:rPr lang="en-US" b="1" dirty="0">
                <a:solidFill>
                  <a:srgbClr val="0000FF"/>
                </a:solidFill>
              </a:rPr>
              <a:t>a total </a:t>
            </a:r>
            <a:r>
              <a:rPr lang="en-US" b="1" dirty="0" smtClean="0">
                <a:solidFill>
                  <a:srgbClr val="0000FF"/>
                </a:solidFill>
              </a:rPr>
              <a:t>number </a:t>
            </a:r>
            <a:r>
              <a:rPr lang="en-US" b="1" i="1" dirty="0" smtClean="0">
                <a:solidFill>
                  <a:srgbClr val="0000FF"/>
                </a:solidFill>
              </a:rPr>
              <a:t>N </a:t>
            </a:r>
            <a:r>
              <a:rPr lang="en-US" b="1" dirty="0">
                <a:solidFill>
                  <a:srgbClr val="0000FF"/>
                </a:solidFill>
              </a:rPr>
              <a:t>of Charge carriers is generated on the average, one would expect a standard </a:t>
            </a:r>
            <a:r>
              <a:rPr lang="en-US" b="1" dirty="0" smtClean="0">
                <a:solidFill>
                  <a:srgbClr val="0000FF"/>
                </a:solidFill>
              </a:rPr>
              <a:t>deviation of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</a:t>
            </a:r>
            <a:r>
              <a:rPr lang="en-US" b="1" dirty="0" smtClean="0">
                <a:solidFill>
                  <a:srgbClr val="0000FF"/>
                </a:solidFill>
              </a:rPr>
              <a:t>N </a:t>
            </a:r>
            <a:r>
              <a:rPr lang="en-US" b="1" dirty="0">
                <a:solidFill>
                  <a:srgbClr val="0000FF"/>
                </a:solidFill>
              </a:rPr>
              <a:t>to characterize the inherent statistical fluctuations in that number [see Eq</a:t>
            </a:r>
            <a:r>
              <a:rPr lang="en-US" b="1" dirty="0" smtClean="0">
                <a:solidFill>
                  <a:srgbClr val="0000FF"/>
                </a:solidFill>
              </a:rPr>
              <a:t>. (</a:t>
            </a:r>
            <a:r>
              <a:rPr lang="en-US" b="1" dirty="0">
                <a:solidFill>
                  <a:srgbClr val="0000FF"/>
                </a:solidFill>
              </a:rPr>
              <a:t>3.29)].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If </a:t>
            </a:r>
            <a:r>
              <a:rPr lang="en-US" b="1" dirty="0">
                <a:solidFill>
                  <a:srgbClr val="FF0000"/>
                </a:solidFill>
              </a:rPr>
              <a:t>this were the only source of fluctuation in the signal, the response function, </a:t>
            </a:r>
            <a:r>
              <a:rPr lang="en-US" b="1" dirty="0" smtClean="0">
                <a:solidFill>
                  <a:srgbClr val="FF0000"/>
                </a:solidFill>
              </a:rPr>
              <a:t>as shown </a:t>
            </a:r>
            <a:r>
              <a:rPr lang="en-US" b="1" dirty="0">
                <a:solidFill>
                  <a:srgbClr val="FF0000"/>
                </a:solidFill>
              </a:rPr>
              <a:t>in Fig. 4.5, should have a Gaussian shape, because </a:t>
            </a:r>
            <a:r>
              <a:rPr lang="en-US" b="1" i="1" dirty="0">
                <a:solidFill>
                  <a:srgbClr val="FF0000"/>
                </a:solidFill>
              </a:rPr>
              <a:t>N </a:t>
            </a:r>
            <a:r>
              <a:rPr lang="en-US" b="1" dirty="0">
                <a:solidFill>
                  <a:srgbClr val="FF0000"/>
                </a:solidFill>
              </a:rPr>
              <a:t>is typically a large number.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3300"/>
                </a:solidFill>
              </a:rPr>
              <a:t>In this case, the </a:t>
            </a:r>
            <a:r>
              <a:rPr lang="en-US" b="1" dirty="0" smtClean="0">
                <a:solidFill>
                  <a:srgbClr val="003300"/>
                </a:solidFill>
              </a:rPr>
              <a:t>Gaussian function </a:t>
            </a:r>
            <a:r>
              <a:rPr lang="en-US" b="1" dirty="0">
                <a:solidFill>
                  <a:srgbClr val="003300"/>
                </a:solidFill>
              </a:rPr>
              <a:t>introduced in Chapter 3 is most conveniently </a:t>
            </a:r>
            <a:r>
              <a:rPr lang="en-US" b="1" dirty="0" smtClean="0">
                <a:solidFill>
                  <a:srgbClr val="003300"/>
                </a:solidFill>
              </a:rPr>
              <a:t>written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The width parameter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determines the FWHM of any Gaussian through the relation FWHM </a:t>
            </a:r>
            <a:r>
              <a:rPr lang="en-US" b="1" dirty="0" smtClean="0">
                <a:solidFill>
                  <a:srgbClr val="FF0000"/>
                </a:solidFill>
              </a:rPr>
              <a:t>= 2.35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(The remaining two parameters,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0 </a:t>
            </a:r>
            <a:r>
              <a:rPr lang="en-US" b="1" dirty="0">
                <a:solidFill>
                  <a:srgbClr val="FF0000"/>
                </a:solidFill>
              </a:rPr>
              <a:t>and A, represent the centroid and </a:t>
            </a:r>
            <a:r>
              <a:rPr lang="en-US" b="1" dirty="0" smtClean="0">
                <a:solidFill>
                  <a:srgbClr val="FF0000"/>
                </a:solidFill>
              </a:rPr>
              <a:t>area, respectively</a:t>
            </a:r>
            <a:r>
              <a:rPr lang="en-US" b="1" dirty="0">
                <a:solidFill>
                  <a:srgbClr val="FF0000"/>
                </a:solidFill>
              </a:rPr>
              <a:t>.)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The response of many detectors is approximately linear, so that the average pulse</a:t>
            </a: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0000FF"/>
                </a:solidFill>
              </a:rPr>
              <a:t> amplitude H</a:t>
            </a:r>
            <a:r>
              <a:rPr lang="en-US" b="1" baseline="-25000" dirty="0" smtClean="0">
                <a:solidFill>
                  <a:srgbClr val="0000FF"/>
                </a:solidFill>
              </a:rPr>
              <a:t>0 </a:t>
            </a:r>
            <a:r>
              <a:rPr lang="en-US" b="1" dirty="0">
                <a:solidFill>
                  <a:srgbClr val="0000FF"/>
                </a:solidFill>
              </a:rPr>
              <a:t>= KN, where K is a proportionality constant.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The </a:t>
            </a:r>
            <a:r>
              <a:rPr lang="en-US" b="1" dirty="0">
                <a:solidFill>
                  <a:srgbClr val="006600"/>
                </a:solidFill>
              </a:rPr>
              <a:t>standard deviation 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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of </a:t>
            </a:r>
            <a:r>
              <a:rPr lang="en-US" b="1" dirty="0" smtClean="0">
                <a:solidFill>
                  <a:srgbClr val="006600"/>
                </a:solidFill>
              </a:rPr>
              <a:t>the peak </a:t>
            </a:r>
            <a:r>
              <a:rPr lang="en-US" b="1" dirty="0">
                <a:solidFill>
                  <a:srgbClr val="006600"/>
                </a:solidFill>
              </a:rPr>
              <a:t>in the pulse height spectrum is then 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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= </a:t>
            </a:r>
            <a:r>
              <a:rPr lang="en-US" b="1" dirty="0" smtClean="0">
                <a:solidFill>
                  <a:srgbClr val="006600"/>
                </a:solidFill>
              </a:rPr>
              <a:t>K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</a:t>
            </a:r>
            <a:r>
              <a:rPr lang="en-US" b="1" dirty="0" smtClean="0">
                <a:solidFill>
                  <a:srgbClr val="006600"/>
                </a:solidFill>
              </a:rPr>
              <a:t>N </a:t>
            </a:r>
            <a:r>
              <a:rPr lang="en-US" b="1" dirty="0">
                <a:solidFill>
                  <a:srgbClr val="006600"/>
                </a:solidFill>
              </a:rPr>
              <a:t>and its FWHM is 2.35K </a:t>
            </a:r>
            <a:r>
              <a:rPr lang="en-US" b="1" dirty="0">
                <a:solidFill>
                  <a:srgbClr val="006600"/>
                </a:solidFill>
                <a:sym typeface="Symbol"/>
              </a:rPr>
              <a:t></a:t>
            </a:r>
            <a:r>
              <a:rPr lang="en-US" b="1" dirty="0" smtClean="0">
                <a:solidFill>
                  <a:srgbClr val="006600"/>
                </a:solidFill>
              </a:rPr>
              <a:t>N</a:t>
            </a:r>
            <a:r>
              <a:rPr lang="en-US" b="1" dirty="0">
                <a:solidFill>
                  <a:srgbClr val="006600"/>
                </a:solidFill>
              </a:rPr>
              <a:t>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We then would </a:t>
            </a:r>
            <a:r>
              <a:rPr lang="en-US" b="1" dirty="0">
                <a:solidFill>
                  <a:srgbClr val="FF00FF"/>
                </a:solidFill>
              </a:rPr>
              <a:t>calculate a limiting resolution R due only to statistical fluctuations in the number </a:t>
            </a:r>
            <a:r>
              <a:rPr lang="en-US" b="1" dirty="0" smtClean="0">
                <a:solidFill>
                  <a:srgbClr val="FF00FF"/>
                </a:solidFill>
              </a:rPr>
              <a:t>of charge </a:t>
            </a:r>
            <a:r>
              <a:rPr lang="en-US" b="1" dirty="0">
                <a:solidFill>
                  <a:srgbClr val="FF00FF"/>
                </a:solidFill>
              </a:rPr>
              <a:t>carriers </a:t>
            </a:r>
            <a:r>
              <a:rPr lang="en-US" b="1" dirty="0" smtClean="0">
                <a:solidFill>
                  <a:srgbClr val="FF00FF"/>
                </a:solidFill>
              </a:rPr>
              <a:t>as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Note that this limiting value of R depends only on the number of charge carriers N, and </a:t>
            </a:r>
            <a:r>
              <a:rPr lang="en-US" b="1" dirty="0" smtClean="0">
                <a:solidFill>
                  <a:srgbClr val="FF0000"/>
                </a:solidFill>
              </a:rPr>
              <a:t>the resolution </a:t>
            </a:r>
            <a:r>
              <a:rPr lang="en-US" b="1" dirty="0">
                <a:solidFill>
                  <a:srgbClr val="FF0000"/>
                </a:solidFill>
              </a:rPr>
              <a:t>improves (R will decrease) as N is increased.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From </a:t>
            </a:r>
            <a:r>
              <a:rPr lang="en-US" b="1" dirty="0">
                <a:solidFill>
                  <a:srgbClr val="0000FF"/>
                </a:solidFill>
              </a:rPr>
              <a:t>Eq. ( 4.13) we see that in order </a:t>
            </a:r>
            <a:r>
              <a:rPr lang="en-US" b="1" dirty="0" smtClean="0">
                <a:solidFill>
                  <a:srgbClr val="0000FF"/>
                </a:solidFill>
              </a:rPr>
              <a:t>to achieve </a:t>
            </a:r>
            <a:r>
              <a:rPr lang="en-US" b="1" dirty="0">
                <a:solidFill>
                  <a:srgbClr val="0000FF"/>
                </a:solidFill>
              </a:rPr>
              <a:t>an energy resolution better than 1 %, one must have N greater than 55,000.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An ideal detector </a:t>
            </a:r>
            <a:r>
              <a:rPr lang="en-US" b="1" dirty="0">
                <a:solidFill>
                  <a:srgbClr val="006600"/>
                </a:solidFill>
              </a:rPr>
              <a:t>would have as many charge carriers generated per event as possible, so that </a:t>
            </a:r>
            <a:r>
              <a:rPr lang="en-US" b="1" dirty="0" smtClean="0">
                <a:solidFill>
                  <a:srgbClr val="006600"/>
                </a:solidFill>
              </a:rPr>
              <a:t>this limiting </a:t>
            </a:r>
            <a:r>
              <a:rPr lang="en-US" b="1" dirty="0">
                <a:solidFill>
                  <a:srgbClr val="006600"/>
                </a:solidFill>
              </a:rPr>
              <a:t>resolution would be as small a percentage as possible.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The </a:t>
            </a:r>
            <a:r>
              <a:rPr lang="en-US" b="1" dirty="0">
                <a:solidFill>
                  <a:srgbClr val="CC00CC"/>
                </a:solidFill>
              </a:rPr>
              <a:t>great popularity </a:t>
            </a:r>
            <a:r>
              <a:rPr lang="en-US" b="1" dirty="0" smtClean="0">
                <a:solidFill>
                  <a:srgbClr val="CC00CC"/>
                </a:solidFill>
              </a:rPr>
              <a:t>of semiconductor </a:t>
            </a:r>
            <a:r>
              <a:rPr lang="en-US" b="1" dirty="0">
                <a:solidFill>
                  <a:srgbClr val="CC00CC"/>
                </a:solidFill>
              </a:rPr>
              <a:t>detectors stems from the fact that a very large number of charge </a:t>
            </a:r>
            <a:r>
              <a:rPr lang="en-US" b="1" dirty="0" smtClean="0">
                <a:solidFill>
                  <a:srgbClr val="CC00CC"/>
                </a:solidFill>
              </a:rPr>
              <a:t>carriers are </a:t>
            </a:r>
            <a:r>
              <a:rPr lang="en-US" b="1" dirty="0">
                <a:solidFill>
                  <a:srgbClr val="CC00CC"/>
                </a:solidFill>
              </a:rPr>
              <a:t>generated in these devices per unit energy lost by the incident radiation</a:t>
            </a:r>
            <a:r>
              <a:rPr lang="en-US" b="1" dirty="0" smtClean="0">
                <a:solidFill>
                  <a:srgbClr val="CC00CC"/>
                </a:solidFill>
              </a:rPr>
              <a:t>.</a:t>
            </a:r>
            <a:endParaRPr lang="en-US" b="1" dirty="0">
              <a:solidFill>
                <a:srgbClr val="CC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2" y="4084638"/>
            <a:ext cx="5562600" cy="6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72" y="7361236"/>
            <a:ext cx="5481740" cy="63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172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v. ENERGY </a:t>
            </a:r>
            <a:r>
              <a:rPr lang="en-US" b="1" dirty="0" smtClean="0">
                <a:solidFill>
                  <a:srgbClr val="FFFFFF"/>
                </a:solidFill>
              </a:rPr>
              <a:t>RESOLUTION</a:t>
            </a:r>
            <a:r>
              <a:rPr lang="en-US" sz="2000" b="1" dirty="0" smtClean="0">
                <a:solidFill>
                  <a:srgbClr val="FFFFFF"/>
                </a:solidFill>
              </a:rPr>
              <a:t>-GK-21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1189038"/>
            <a:ext cx="7696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944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312" y="1646237"/>
            <a:ext cx="9829800" cy="7048468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measurements </a:t>
            </a:r>
            <a:r>
              <a:rPr lang="en-US" b="1" dirty="0">
                <a:solidFill>
                  <a:srgbClr val="006600"/>
                </a:solidFill>
              </a:rPr>
              <a:t>of the energy resolution of some types of radiation detectors </a:t>
            </a:r>
            <a:r>
              <a:rPr lang="en-US" b="1" dirty="0" smtClean="0">
                <a:solidFill>
                  <a:srgbClr val="006600"/>
                </a:solidFill>
              </a:rPr>
              <a:t>have shown </a:t>
            </a:r>
            <a:r>
              <a:rPr lang="en-US" b="1" dirty="0">
                <a:solidFill>
                  <a:srgbClr val="006600"/>
                </a:solidFill>
              </a:rPr>
              <a:t>that the </a:t>
            </a:r>
            <a:r>
              <a:rPr lang="en-US" b="1" dirty="0" smtClean="0">
                <a:solidFill>
                  <a:srgbClr val="006600"/>
                </a:solidFill>
              </a:rPr>
              <a:t>values </a:t>
            </a:r>
            <a:r>
              <a:rPr lang="en-US" b="1" dirty="0">
                <a:solidFill>
                  <a:srgbClr val="006600"/>
                </a:solidFill>
              </a:rPr>
              <a:t>for R can be lower by a factor as large as 3 or 4 than </a:t>
            </a:r>
            <a:r>
              <a:rPr lang="en-US" b="1" dirty="0" smtClean="0">
                <a:solidFill>
                  <a:srgbClr val="006600"/>
                </a:solidFill>
              </a:rPr>
              <a:t>the minimum </a:t>
            </a:r>
            <a:r>
              <a:rPr lang="en-US" b="1" dirty="0">
                <a:solidFill>
                  <a:srgbClr val="006600"/>
                </a:solidFill>
              </a:rPr>
              <a:t>predicted by the statistical arguments given above</a:t>
            </a:r>
            <a:r>
              <a:rPr lang="en-US" b="1" dirty="0" smtClean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These results would indicate </a:t>
            </a:r>
            <a:r>
              <a:rPr lang="en-US" b="1" dirty="0" smtClean="0">
                <a:solidFill>
                  <a:srgbClr val="FF0000"/>
                </a:solidFill>
              </a:rPr>
              <a:t>that the </a:t>
            </a:r>
            <a:r>
              <a:rPr lang="en-US" b="1" dirty="0">
                <a:solidFill>
                  <a:srgbClr val="FF0000"/>
                </a:solidFill>
              </a:rPr>
              <a:t>processes that give rise to the formation of each individual charge carrier are </a:t>
            </a:r>
            <a:r>
              <a:rPr lang="en-US" b="1" dirty="0" smtClean="0">
                <a:solidFill>
                  <a:srgbClr val="FF0000"/>
                </a:solidFill>
              </a:rPr>
              <a:t>not independent</a:t>
            </a:r>
            <a:r>
              <a:rPr lang="en-US" b="1" dirty="0">
                <a:solidFill>
                  <a:srgbClr val="FF0000"/>
                </a:solidFill>
              </a:rPr>
              <a:t>, and therefore the total number of charge carriers cannot be described by </a:t>
            </a:r>
            <a:r>
              <a:rPr lang="en-US" b="1" dirty="0" smtClean="0">
                <a:solidFill>
                  <a:srgbClr val="FF0000"/>
                </a:solidFill>
              </a:rPr>
              <a:t>simple Poisson </a:t>
            </a:r>
            <a:r>
              <a:rPr lang="en-US" b="1" dirty="0">
                <a:solidFill>
                  <a:srgbClr val="FF0000"/>
                </a:solidFill>
              </a:rPr>
              <a:t>statistics.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i="1" dirty="0" err="1" smtClean="0">
                <a:solidFill>
                  <a:srgbClr val="0000FF"/>
                </a:solidFill>
              </a:rPr>
              <a:t>Fano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factor </a:t>
            </a:r>
            <a:r>
              <a:rPr lang="en-US" b="1" dirty="0">
                <a:solidFill>
                  <a:srgbClr val="0000FF"/>
                </a:solidFill>
              </a:rPr>
              <a:t>has been introduced in an attempt to quantify the </a:t>
            </a:r>
            <a:r>
              <a:rPr lang="en-US" b="1" dirty="0" smtClean="0">
                <a:solidFill>
                  <a:srgbClr val="0000FF"/>
                </a:solidFill>
              </a:rPr>
              <a:t>departure of </a:t>
            </a:r>
            <a:r>
              <a:rPr lang="en-US" b="1" dirty="0">
                <a:solidFill>
                  <a:srgbClr val="0000FF"/>
                </a:solidFill>
              </a:rPr>
              <a:t>the observed statistical fluctuations in the number of charge carriers from pure </a:t>
            </a:r>
            <a:r>
              <a:rPr lang="en-US" b="1" dirty="0" smtClean="0">
                <a:solidFill>
                  <a:srgbClr val="0000FF"/>
                </a:solidFill>
              </a:rPr>
              <a:t>Poisson statistics </a:t>
            </a:r>
            <a:r>
              <a:rPr lang="en-US" b="1" dirty="0">
                <a:solidFill>
                  <a:srgbClr val="0000FF"/>
                </a:solidFill>
              </a:rPr>
              <a:t>and is defined </a:t>
            </a:r>
            <a:r>
              <a:rPr lang="en-US" b="1" dirty="0" smtClean="0">
                <a:solidFill>
                  <a:srgbClr val="0000FF"/>
                </a:solidFill>
              </a:rPr>
              <a:t>as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Although the </a:t>
            </a:r>
            <a:r>
              <a:rPr lang="en-US" b="1" dirty="0" err="1">
                <a:solidFill>
                  <a:srgbClr val="006600"/>
                </a:solidFill>
              </a:rPr>
              <a:t>Fano</a:t>
            </a:r>
            <a:r>
              <a:rPr lang="en-US" b="1" dirty="0">
                <a:solidFill>
                  <a:srgbClr val="006600"/>
                </a:solidFill>
              </a:rPr>
              <a:t> factor is substantially less than unity for semiconductor diode detectors </a:t>
            </a:r>
            <a:r>
              <a:rPr lang="en-US" b="1" dirty="0" smtClean="0">
                <a:solidFill>
                  <a:srgbClr val="006600"/>
                </a:solidFill>
              </a:rPr>
              <a:t>and proportional </a:t>
            </a:r>
            <a:r>
              <a:rPr lang="en-US" b="1" dirty="0">
                <a:solidFill>
                  <a:srgbClr val="006600"/>
                </a:solidFill>
              </a:rPr>
              <a:t>counters, other types such as many scintillation detectors appear to show </a:t>
            </a:r>
            <a:r>
              <a:rPr lang="en-US" b="1" dirty="0" smtClean="0">
                <a:solidFill>
                  <a:srgbClr val="006600"/>
                </a:solidFill>
              </a:rPr>
              <a:t>a limiting </a:t>
            </a:r>
            <a:r>
              <a:rPr lang="en-US" b="1" dirty="0">
                <a:solidFill>
                  <a:srgbClr val="006600"/>
                </a:solidFill>
              </a:rPr>
              <a:t>resolution consistent with Poisson statistics and the </a:t>
            </a:r>
            <a:r>
              <a:rPr lang="en-US" b="1" dirty="0" err="1">
                <a:solidFill>
                  <a:srgbClr val="006600"/>
                </a:solidFill>
              </a:rPr>
              <a:t>Fano</a:t>
            </a:r>
            <a:r>
              <a:rPr lang="en-US" b="1" dirty="0">
                <a:solidFill>
                  <a:srgbClr val="006600"/>
                </a:solidFill>
              </a:rPr>
              <a:t> factor would, in these </a:t>
            </a:r>
            <a:r>
              <a:rPr lang="en-US" b="1" dirty="0" smtClean="0">
                <a:solidFill>
                  <a:srgbClr val="006600"/>
                </a:solidFill>
              </a:rPr>
              <a:t>cases, be </a:t>
            </a:r>
            <a:r>
              <a:rPr lang="en-US" b="1" dirty="0">
                <a:solidFill>
                  <a:srgbClr val="006600"/>
                </a:solidFill>
              </a:rPr>
              <a:t>unity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The fact that </a:t>
            </a:r>
            <a:r>
              <a:rPr lang="en-US" b="1" dirty="0" err="1">
                <a:solidFill>
                  <a:srgbClr val="0000FF"/>
                </a:solidFill>
              </a:rPr>
              <a:t>Fano</a:t>
            </a:r>
            <a:r>
              <a:rPr lang="en-US" b="1" dirty="0">
                <a:solidFill>
                  <a:srgbClr val="0000FF"/>
                </a:solidFill>
              </a:rPr>
              <a:t> factors of less than one are observed for some detectors can </a:t>
            </a:r>
            <a:r>
              <a:rPr lang="en-US" b="1" dirty="0" smtClean="0">
                <a:solidFill>
                  <a:srgbClr val="0000FF"/>
                </a:solidFill>
              </a:rPr>
              <a:t>be considered </a:t>
            </a:r>
            <a:r>
              <a:rPr lang="en-US" b="1" dirty="0">
                <a:solidFill>
                  <a:srgbClr val="0000FF"/>
                </a:solidFill>
              </a:rPr>
              <a:t>to be a consequence of the partitioning process of the original energy carried </a:t>
            </a:r>
            <a:r>
              <a:rPr lang="en-US" b="1" dirty="0" smtClean="0">
                <a:solidFill>
                  <a:srgbClr val="0000FF"/>
                </a:solidFill>
              </a:rPr>
              <a:t>in by </a:t>
            </a:r>
            <a:r>
              <a:rPr lang="en-US" b="1" dirty="0">
                <a:solidFill>
                  <a:srgbClr val="0000FF"/>
                </a:solidFill>
              </a:rPr>
              <a:t>the incident particle.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simple </a:t>
            </a:r>
            <a:r>
              <a:rPr lang="en-US" b="1" dirty="0" smtClean="0">
                <a:solidFill>
                  <a:schemeClr val="tx1"/>
                </a:solidFill>
              </a:rPr>
              <a:t>argument  </a:t>
            </a:r>
            <a:r>
              <a:rPr lang="en-US" b="1" dirty="0">
                <a:solidFill>
                  <a:schemeClr val="tx1"/>
                </a:solidFill>
              </a:rPr>
              <a:t>suffices to show that one would expect to observe </a:t>
            </a:r>
            <a:r>
              <a:rPr lang="en-US" b="1" dirty="0" smtClean="0">
                <a:solidFill>
                  <a:schemeClr val="tx1"/>
                </a:solidFill>
              </a:rPr>
              <a:t>a </a:t>
            </a:r>
            <a:r>
              <a:rPr lang="en-US" b="1" dirty="0" err="1" smtClean="0">
                <a:solidFill>
                  <a:schemeClr val="tx1"/>
                </a:solidFill>
              </a:rPr>
              <a:t>Fano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factor of less than unity in the outcome for sampling experiments of a general nature </a:t>
            </a:r>
            <a:r>
              <a:rPr lang="en-US" b="1" dirty="0" smtClean="0">
                <a:solidFill>
                  <a:schemeClr val="tx1"/>
                </a:solidFill>
              </a:rPr>
              <a:t>in which </a:t>
            </a:r>
            <a:r>
              <a:rPr lang="en-US" b="1" dirty="0">
                <a:solidFill>
                  <a:schemeClr val="tx1"/>
                </a:solidFill>
              </a:rPr>
              <a:t>there is a constraint on the total quantity that is subject to sampling.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4084637"/>
            <a:ext cx="8610600" cy="179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74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v. ENERGY </a:t>
            </a:r>
            <a:r>
              <a:rPr lang="en-US" b="1" dirty="0" smtClean="0">
                <a:solidFill>
                  <a:srgbClr val="FFFFFF"/>
                </a:solidFill>
              </a:rPr>
              <a:t>RESOLUTION</a:t>
            </a:r>
            <a:r>
              <a:rPr lang="en-US" sz="2000" b="1" dirty="0" smtClean="0">
                <a:solidFill>
                  <a:srgbClr val="FFFFFF"/>
                </a:solidFill>
              </a:rPr>
              <a:t>-GK-22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2" y="1311747"/>
            <a:ext cx="8391526" cy="603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877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1798637"/>
            <a:ext cx="9677400" cy="8079007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FF"/>
                </a:solidFill>
              </a:rPr>
              <a:t>In the case of an ionizing particle losing its energy in the detector material, a "sample" represents the amount of energy that goes into creating a charge carrier, and the assumption is made that this energy is subject to sample-to-sample variation.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This variation reflects differing amounts of energy that are lost to thermal processes as individual charge carriers are formed along the particle track.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Adding the constraint that the sum of all energy losses must equal the initial particle energy, it is then predicted that the number of charge carriers produced will fluctuate with a variance that is less than that of a Poisson distribution.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Any other source of fluctuations in the signal chain will combine with the inherent statistical fluctuations from the detector to give the overall energy resolution of the measuring system.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3CC33"/>
                </a:solidFill>
              </a:rPr>
              <a:t>It is sometimes possible to measure the contribution to the overall FWHM due to a single component alone.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 For example, if the detector is replaced by a stable pulse generator, the measured response of the remainder of the system will show a fluctuation due primarily to electronic noise.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FF"/>
                </a:solidFill>
              </a:rPr>
              <a:t>If there are several sources of fluctuation present and each is symmetric and independent, statistical theory predicts that the overall response function will always tend toward a Gaussian shape, even if the individual sources are characterized by distributions of different shape.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3300"/>
                </a:solidFill>
              </a:rPr>
              <a:t>As a result, the Gaussian function given in Eq. ( 4.12) is widely used to represent the response function of detector systems in which many different factors </a:t>
            </a:r>
            <a:r>
              <a:rPr lang="en-US" b="1" dirty="0" smtClean="0">
                <a:solidFill>
                  <a:srgbClr val="003300"/>
                </a:solidFill>
              </a:rPr>
              <a:t>may contribute </a:t>
            </a:r>
            <a:r>
              <a:rPr lang="en-US" b="1" dirty="0">
                <a:solidFill>
                  <a:srgbClr val="003300"/>
                </a:solidFill>
              </a:rPr>
              <a:t>to the overall energy resolution.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Then the total FWHM will be the quadrature sum of the FWHM values for each individual source of fluctuation: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Each </a:t>
            </a:r>
            <a:r>
              <a:rPr lang="en-US" b="1" dirty="0">
                <a:solidFill>
                  <a:srgbClr val="003300"/>
                </a:solidFill>
              </a:rPr>
              <a:t>term on the right is the square of the FWHM that would be observed if all other sources of fluctuation were zero</a:t>
            </a:r>
            <a:r>
              <a:rPr lang="en-US" b="1" dirty="0" smtClean="0">
                <a:solidFill>
                  <a:srgbClr val="003300"/>
                </a:solidFill>
              </a:rPr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1" y="8561387"/>
            <a:ext cx="7107541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91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2000" b="1" u="sng" dirty="0">
                <a:solidFill>
                  <a:srgbClr val="FFFFFF"/>
                </a:solidFill>
              </a:rPr>
              <a:t>I. SIMPLIFIED DETECTOR </a:t>
            </a:r>
            <a:r>
              <a:rPr lang="en-US" sz="2000" b="1" u="sng" dirty="0" smtClean="0">
                <a:solidFill>
                  <a:srgbClr val="FFFFFF"/>
                </a:solidFill>
              </a:rPr>
              <a:t>MODEL</a:t>
            </a:r>
            <a:r>
              <a:rPr lang="en-US" b="1" u="sng" dirty="0" smtClean="0">
                <a:solidFill>
                  <a:srgbClr val="FF0000"/>
                </a:solidFill>
              </a:rPr>
              <a:t>…</a:t>
            </a:r>
            <a:r>
              <a:rPr lang="en-US" sz="2000" b="1" u="sng" dirty="0" smtClean="0">
                <a:solidFill>
                  <a:srgbClr val="FFFFFF"/>
                </a:solidFill>
              </a:rPr>
              <a:t>2-</a:t>
            </a:r>
            <a:r>
              <a:rPr lang="en-US" sz="2000" b="1" dirty="0" smtClean="0">
                <a:solidFill>
                  <a:srgbClr val="FFFFFF"/>
                </a:solidFill>
              </a:rPr>
              <a:t>GK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General Properties of Radiation Detectors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1417636"/>
            <a:ext cx="7620000" cy="60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2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v. ENERGY </a:t>
            </a:r>
            <a:r>
              <a:rPr lang="en-US" b="1" dirty="0" smtClean="0">
                <a:solidFill>
                  <a:srgbClr val="FFFFFF"/>
                </a:solidFill>
              </a:rPr>
              <a:t>RESOLUTION</a:t>
            </a:r>
            <a:r>
              <a:rPr lang="en-US" sz="2000" b="1" dirty="0" smtClean="0">
                <a:solidFill>
                  <a:srgbClr val="FFFFFF"/>
                </a:solidFill>
              </a:rPr>
              <a:t>-GK-23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1112837"/>
            <a:ext cx="7877176" cy="656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40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2000" b="1" u="sng" dirty="0">
                <a:solidFill>
                  <a:srgbClr val="FFFFFF"/>
                </a:solidFill>
              </a:rPr>
              <a:t>II. MODES OF DETECTOR </a:t>
            </a:r>
            <a:r>
              <a:rPr lang="en-US" sz="2000" b="1" u="sng" dirty="0" smtClean="0">
                <a:solidFill>
                  <a:srgbClr val="FFFFFF"/>
                </a:solidFill>
              </a:rPr>
              <a:t>OPERATION </a:t>
            </a:r>
            <a:r>
              <a:rPr lang="en-US" sz="2000" b="1" u="sng" dirty="0" smtClean="0">
                <a:solidFill>
                  <a:srgbClr val="FF0000"/>
                </a:solidFill>
              </a:rPr>
              <a:t>…</a:t>
            </a:r>
            <a:r>
              <a:rPr lang="en-US" sz="2000" b="1" u="sng" dirty="0" smtClean="0">
                <a:solidFill>
                  <a:srgbClr val="FFFFFF"/>
                </a:solidFill>
              </a:rPr>
              <a:t>3-</a:t>
            </a:r>
            <a:r>
              <a:rPr lang="en-US" sz="2000" b="1" dirty="0" smtClean="0">
                <a:solidFill>
                  <a:srgbClr val="FFFFFF"/>
                </a:solidFill>
              </a:rPr>
              <a:t>GK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General Properties of Radiation Detectors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" y="1397864"/>
            <a:ext cx="7543800" cy="610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29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A. Current Mode   </a:t>
            </a:r>
            <a:r>
              <a:rPr lang="en-US" b="1" u="sng" dirty="0" smtClean="0">
                <a:solidFill>
                  <a:srgbClr val="FF0000"/>
                </a:solidFill>
              </a:rPr>
              <a:t>…</a:t>
            </a:r>
            <a:r>
              <a:rPr lang="en-US" sz="2000" b="1" u="sng" dirty="0" smtClean="0">
                <a:solidFill>
                  <a:srgbClr val="FFFFFF"/>
                </a:solidFill>
              </a:rPr>
              <a:t>4-</a:t>
            </a:r>
            <a:r>
              <a:rPr lang="en-US" sz="2000" b="1" dirty="0" smtClean="0">
                <a:solidFill>
                  <a:srgbClr val="FFFFFF"/>
                </a:solidFill>
              </a:rPr>
              <a:t>GK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FFFF"/>
                </a:solidFill>
              </a:rPr>
              <a:t>II. MODES OF DETECTOR OPERATION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1420907"/>
            <a:ext cx="8234363" cy="613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A. Current Mode   </a:t>
            </a:r>
            <a:r>
              <a:rPr lang="en-US" sz="2000" b="1" u="sng" dirty="0" smtClean="0">
                <a:solidFill>
                  <a:srgbClr val="FF0000"/>
                </a:solidFill>
              </a:rPr>
              <a:t>…</a:t>
            </a:r>
            <a:r>
              <a:rPr lang="en-US" sz="2000" b="1" u="sng" dirty="0" smtClean="0">
                <a:solidFill>
                  <a:srgbClr val="FFFFFF"/>
                </a:solidFill>
              </a:rPr>
              <a:t>5-</a:t>
            </a:r>
            <a:r>
              <a:rPr lang="en-US" sz="2000" b="1" dirty="0" smtClean="0">
                <a:solidFill>
                  <a:srgbClr val="FFFFFF"/>
                </a:solidFill>
              </a:rPr>
              <a:t>GK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FFFF"/>
                </a:solidFill>
              </a:rPr>
              <a:t>II. MODES OF DETECTOR OPERATION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1340438"/>
            <a:ext cx="6076950" cy="62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05" y="2132013"/>
            <a:ext cx="3933826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0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B… </a:t>
            </a:r>
            <a:r>
              <a:rPr lang="en-US" sz="2000" b="1" dirty="0">
                <a:solidFill>
                  <a:srgbClr val="FFFFFF"/>
                </a:solidFill>
              </a:rPr>
              <a:t>MSV Mode   </a:t>
            </a:r>
            <a:r>
              <a:rPr lang="en-US" b="1" u="sng" dirty="0" smtClean="0">
                <a:solidFill>
                  <a:srgbClr val="FF0000"/>
                </a:solidFill>
              </a:rPr>
              <a:t>…</a:t>
            </a:r>
            <a:r>
              <a:rPr lang="en-US" sz="2000" b="1" u="sng" dirty="0" smtClean="0">
                <a:solidFill>
                  <a:srgbClr val="FFFFFF"/>
                </a:solidFill>
              </a:rPr>
              <a:t>6-</a:t>
            </a:r>
            <a:r>
              <a:rPr lang="en-US" sz="2000" b="1" dirty="0" smtClean="0">
                <a:solidFill>
                  <a:srgbClr val="FFFFFF"/>
                </a:solidFill>
              </a:rPr>
              <a:t>GK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FFFF"/>
                </a:solidFill>
              </a:rPr>
              <a:t>II. MODES OF DETECTOR OPERATION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2" y="1355725"/>
            <a:ext cx="65786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12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C… Pulse </a:t>
            </a:r>
            <a:r>
              <a:rPr lang="en-US" sz="2000" b="1" dirty="0">
                <a:solidFill>
                  <a:srgbClr val="FFFFFF"/>
                </a:solidFill>
              </a:rPr>
              <a:t>Mode   </a:t>
            </a:r>
            <a:r>
              <a:rPr lang="en-US" b="1" u="sng" dirty="0" smtClean="0">
                <a:solidFill>
                  <a:srgbClr val="FF0000"/>
                </a:solidFill>
              </a:rPr>
              <a:t>…</a:t>
            </a:r>
            <a:r>
              <a:rPr lang="en-US" sz="2000" b="1" u="sng" dirty="0" smtClean="0">
                <a:solidFill>
                  <a:srgbClr val="FFFFFF"/>
                </a:solidFill>
              </a:rPr>
              <a:t>7-</a:t>
            </a:r>
            <a:r>
              <a:rPr lang="en-US" sz="2000" b="1" dirty="0" smtClean="0">
                <a:solidFill>
                  <a:srgbClr val="FFFFFF"/>
                </a:solidFill>
              </a:rPr>
              <a:t>GK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FFFF"/>
                </a:solidFill>
              </a:rPr>
              <a:t>II. MODES OF DETECTOR OPERATION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2" y="1265237"/>
            <a:ext cx="7600950" cy="614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04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C… Pulse Mode   </a:t>
            </a:r>
            <a:r>
              <a:rPr lang="en-US" b="1" u="sng" dirty="0" smtClean="0">
                <a:solidFill>
                  <a:srgbClr val="FF0000"/>
                </a:solidFill>
              </a:rPr>
              <a:t>…</a:t>
            </a:r>
            <a:r>
              <a:rPr lang="en-US" sz="2000" b="1" u="sng" dirty="0" smtClean="0">
                <a:solidFill>
                  <a:srgbClr val="FFFFFF"/>
                </a:solidFill>
              </a:rPr>
              <a:t>8-</a:t>
            </a:r>
            <a:r>
              <a:rPr lang="en-US" sz="2000" b="1" dirty="0" smtClean="0">
                <a:solidFill>
                  <a:srgbClr val="FFFFFF"/>
                </a:solidFill>
              </a:rPr>
              <a:t>GK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FFFF"/>
                </a:solidFill>
              </a:rPr>
              <a:t>II. MODES OF DETECTOR OPERATION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1420332"/>
            <a:ext cx="9721396" cy="613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21512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E1830B-C200-4511-BF89-3E56C8FEB280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05741E-0CE4-4AAB-AA8E-09DE4A107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6EBCD8-A152-4526-820F-5BA5A11DD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36523</TotalTime>
  <Words>2156</Words>
  <Application>Microsoft Office PowerPoint</Application>
  <PresentationFormat>Custom</PresentationFormat>
  <Paragraphs>138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2_Office Theme</vt:lpstr>
      <vt:lpstr>4_Office Theme</vt:lpstr>
      <vt:lpstr>PowerPoint Presentation</vt:lpstr>
      <vt:lpstr>I. SIMPLIFIED DETECTOR MODEL…1-GK General Properties of Radiation Detectors</vt:lpstr>
      <vt:lpstr>I. SIMPLIFIED DETECTOR MODEL…2-GK General Properties of Radiation Detectors</vt:lpstr>
      <vt:lpstr>II. MODES OF DETECTOR OPERATION …3-GK General Properties of Radiation Detectors</vt:lpstr>
      <vt:lpstr>A. Current Mode   …4-GK II. MODES OF DETECTOR OPERATION</vt:lpstr>
      <vt:lpstr>A. Current Mode   …5-GK II. MODES OF DETECTOR OPERATION</vt:lpstr>
      <vt:lpstr>B… MSV Mode   …6-GK II. MODES OF DETECTOR OPERATION</vt:lpstr>
      <vt:lpstr>C… Pulse Mode   …7-GK II. MODES OF DETECTOR OPERATION</vt:lpstr>
      <vt:lpstr>C… Pulse Mode   …8-GK II. MODES OF DETECTOR OPERATION</vt:lpstr>
      <vt:lpstr>C… Pulse Mode   …9-GK II. MODES OF DETECTOR OPERATION</vt:lpstr>
      <vt:lpstr>C… Pulse Mode   …10-GK II. MODES OF DETECTOR OPERATION</vt:lpstr>
      <vt:lpstr>C… Pulse Mode   …11-GK II. MODES OF DETECTOR OPERATION</vt:lpstr>
      <vt:lpstr>III. PULSE HEIGHT SPECTRA-12-GK</vt:lpstr>
      <vt:lpstr>III. PULSE HEIGHT SPECTRA-13-GK</vt:lpstr>
      <vt:lpstr>III. PULSE HEIGHT SPECTRA-14-GK</vt:lpstr>
      <vt:lpstr>III. PULSE HEIGHT SPECTRA-15-GK</vt:lpstr>
      <vt:lpstr>IV. COUNTING CURVES AND PLATEAUS-16-GK</vt:lpstr>
      <vt:lpstr>IV. COUNTING CURVES AND PLATEAUS- 17-GK</vt:lpstr>
      <vt:lpstr>PowerPoint Presentation</vt:lpstr>
      <vt:lpstr>v. ENERGY RESOLUTION </vt:lpstr>
      <vt:lpstr>v. ENERGY RESOLUTION-GK-18 </vt:lpstr>
      <vt:lpstr>v. ENERGY RESOLUTION-GK-19</vt:lpstr>
      <vt:lpstr>v. ENERGY RESOLUTION-GK-19</vt:lpstr>
      <vt:lpstr>v. ENERGY RESOLUTION-GK-20</vt:lpstr>
      <vt:lpstr>PowerPoint Presentation</vt:lpstr>
      <vt:lpstr>v. ENERGY RESOLUTION-GK-21</vt:lpstr>
      <vt:lpstr>PowerPoint Presentation</vt:lpstr>
      <vt:lpstr>v. ENERGY RESOLUTION-GK-22</vt:lpstr>
      <vt:lpstr>PowerPoint Presentation</vt:lpstr>
      <vt:lpstr>v. ENERGY RESOLUTION-GK-23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Ch4 - Motion in Two and Three Dimensions</dc:title>
  <dc:creator>Erik Stayton</dc:creator>
  <cp:lastModifiedBy>Naqvi</cp:lastModifiedBy>
  <cp:revision>284</cp:revision>
  <cp:lastPrinted>1601-01-01T00:00:00Z</cp:lastPrinted>
  <dcterms:created xsi:type="dcterms:W3CDTF">2013-02-14T18:20:34Z</dcterms:created>
  <dcterms:modified xsi:type="dcterms:W3CDTF">2018-01-21T19:02:37Z</dcterms:modified>
</cp:coreProperties>
</file>