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D73152-3DF9-4ED5-A438-21A45710234D}"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FE665-A758-4B6D-BF29-A2F8ECB478FB}" type="slidenum">
              <a:rPr lang="en-US" smtClean="0"/>
              <a:t>‹#›</a:t>
            </a:fld>
            <a:endParaRPr lang="en-US"/>
          </a:p>
        </p:txBody>
      </p:sp>
    </p:spTree>
    <p:extLst>
      <p:ext uri="{BB962C8B-B14F-4D97-AF65-F5344CB8AC3E}">
        <p14:creationId xmlns:p14="http://schemas.microsoft.com/office/powerpoint/2010/main" val="256783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D73152-3DF9-4ED5-A438-21A45710234D}"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FE665-A758-4B6D-BF29-A2F8ECB478FB}" type="slidenum">
              <a:rPr lang="en-US" smtClean="0"/>
              <a:t>‹#›</a:t>
            </a:fld>
            <a:endParaRPr lang="en-US"/>
          </a:p>
        </p:txBody>
      </p:sp>
    </p:spTree>
    <p:extLst>
      <p:ext uri="{BB962C8B-B14F-4D97-AF65-F5344CB8AC3E}">
        <p14:creationId xmlns:p14="http://schemas.microsoft.com/office/powerpoint/2010/main" val="3127231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D73152-3DF9-4ED5-A438-21A45710234D}"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FE665-A758-4B6D-BF29-A2F8ECB478FB}" type="slidenum">
              <a:rPr lang="en-US" smtClean="0"/>
              <a:t>‹#›</a:t>
            </a:fld>
            <a:endParaRPr lang="en-US"/>
          </a:p>
        </p:txBody>
      </p:sp>
    </p:spTree>
    <p:extLst>
      <p:ext uri="{BB962C8B-B14F-4D97-AF65-F5344CB8AC3E}">
        <p14:creationId xmlns:p14="http://schemas.microsoft.com/office/powerpoint/2010/main" val="553359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D73152-3DF9-4ED5-A438-21A45710234D}"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FE665-A758-4B6D-BF29-A2F8ECB478FB}" type="slidenum">
              <a:rPr lang="en-US" smtClean="0"/>
              <a:t>‹#›</a:t>
            </a:fld>
            <a:endParaRPr lang="en-US"/>
          </a:p>
        </p:txBody>
      </p:sp>
    </p:spTree>
    <p:extLst>
      <p:ext uri="{BB962C8B-B14F-4D97-AF65-F5344CB8AC3E}">
        <p14:creationId xmlns:p14="http://schemas.microsoft.com/office/powerpoint/2010/main" val="123479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D73152-3DF9-4ED5-A438-21A45710234D}"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FE665-A758-4B6D-BF29-A2F8ECB478FB}" type="slidenum">
              <a:rPr lang="en-US" smtClean="0"/>
              <a:t>‹#›</a:t>
            </a:fld>
            <a:endParaRPr lang="en-US"/>
          </a:p>
        </p:txBody>
      </p:sp>
    </p:spTree>
    <p:extLst>
      <p:ext uri="{BB962C8B-B14F-4D97-AF65-F5344CB8AC3E}">
        <p14:creationId xmlns:p14="http://schemas.microsoft.com/office/powerpoint/2010/main" val="573071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D73152-3DF9-4ED5-A438-21A45710234D}"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FE665-A758-4B6D-BF29-A2F8ECB478FB}" type="slidenum">
              <a:rPr lang="en-US" smtClean="0"/>
              <a:t>‹#›</a:t>
            </a:fld>
            <a:endParaRPr lang="en-US"/>
          </a:p>
        </p:txBody>
      </p:sp>
    </p:spTree>
    <p:extLst>
      <p:ext uri="{BB962C8B-B14F-4D97-AF65-F5344CB8AC3E}">
        <p14:creationId xmlns:p14="http://schemas.microsoft.com/office/powerpoint/2010/main" val="3224785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D73152-3DF9-4ED5-A438-21A45710234D}"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FE665-A758-4B6D-BF29-A2F8ECB478FB}" type="slidenum">
              <a:rPr lang="en-US" smtClean="0"/>
              <a:t>‹#›</a:t>
            </a:fld>
            <a:endParaRPr lang="en-US"/>
          </a:p>
        </p:txBody>
      </p:sp>
    </p:spTree>
    <p:extLst>
      <p:ext uri="{BB962C8B-B14F-4D97-AF65-F5344CB8AC3E}">
        <p14:creationId xmlns:p14="http://schemas.microsoft.com/office/powerpoint/2010/main" val="1317454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D73152-3DF9-4ED5-A438-21A45710234D}"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FE665-A758-4B6D-BF29-A2F8ECB478FB}" type="slidenum">
              <a:rPr lang="en-US" smtClean="0"/>
              <a:t>‹#›</a:t>
            </a:fld>
            <a:endParaRPr lang="en-US"/>
          </a:p>
        </p:txBody>
      </p:sp>
    </p:spTree>
    <p:extLst>
      <p:ext uri="{BB962C8B-B14F-4D97-AF65-F5344CB8AC3E}">
        <p14:creationId xmlns:p14="http://schemas.microsoft.com/office/powerpoint/2010/main" val="3013228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D73152-3DF9-4ED5-A438-21A45710234D}"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FE665-A758-4B6D-BF29-A2F8ECB478FB}" type="slidenum">
              <a:rPr lang="en-US" smtClean="0"/>
              <a:t>‹#›</a:t>
            </a:fld>
            <a:endParaRPr lang="en-US"/>
          </a:p>
        </p:txBody>
      </p:sp>
    </p:spTree>
    <p:extLst>
      <p:ext uri="{BB962C8B-B14F-4D97-AF65-F5344CB8AC3E}">
        <p14:creationId xmlns:p14="http://schemas.microsoft.com/office/powerpoint/2010/main" val="293248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73152-3DF9-4ED5-A438-21A45710234D}"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FE665-A758-4B6D-BF29-A2F8ECB478FB}" type="slidenum">
              <a:rPr lang="en-US" smtClean="0"/>
              <a:t>‹#›</a:t>
            </a:fld>
            <a:endParaRPr lang="en-US"/>
          </a:p>
        </p:txBody>
      </p:sp>
    </p:spTree>
    <p:extLst>
      <p:ext uri="{BB962C8B-B14F-4D97-AF65-F5344CB8AC3E}">
        <p14:creationId xmlns:p14="http://schemas.microsoft.com/office/powerpoint/2010/main" val="1297081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73152-3DF9-4ED5-A438-21A45710234D}"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FE665-A758-4B6D-BF29-A2F8ECB478FB}" type="slidenum">
              <a:rPr lang="en-US" smtClean="0"/>
              <a:t>‹#›</a:t>
            </a:fld>
            <a:endParaRPr lang="en-US"/>
          </a:p>
        </p:txBody>
      </p:sp>
    </p:spTree>
    <p:extLst>
      <p:ext uri="{BB962C8B-B14F-4D97-AF65-F5344CB8AC3E}">
        <p14:creationId xmlns:p14="http://schemas.microsoft.com/office/powerpoint/2010/main" val="1207993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73152-3DF9-4ED5-A438-21A45710234D}" type="datetimeFigureOut">
              <a:rPr lang="en-US" smtClean="0"/>
              <a:t>5/24/2016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DFE665-A758-4B6D-BF29-A2F8ECB478FB}" type="slidenum">
              <a:rPr lang="en-US" smtClean="0"/>
              <a:t>‹#›</a:t>
            </a:fld>
            <a:endParaRPr lang="en-US"/>
          </a:p>
        </p:txBody>
      </p:sp>
    </p:spTree>
    <p:extLst>
      <p:ext uri="{BB962C8B-B14F-4D97-AF65-F5344CB8AC3E}">
        <p14:creationId xmlns:p14="http://schemas.microsoft.com/office/powerpoint/2010/main" val="1469353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05000"/>
            <a:ext cx="8153400" cy="3276600"/>
          </a:xfrm>
          <a:ln w="127000" cmpd="tri">
            <a:solidFill>
              <a:srgbClr val="C00000"/>
            </a:solidFill>
          </a:ln>
        </p:spPr>
        <p:txBody>
          <a:bodyPr>
            <a:normAutofit fontScale="90000"/>
          </a:bodyPr>
          <a:lstStyle/>
          <a:p>
            <a:r>
              <a:rPr lang="en-US" dirty="0"/>
              <a:t/>
            </a:r>
            <a:br>
              <a:rPr lang="en-US" dirty="0"/>
            </a:br>
            <a:r>
              <a:rPr lang="en-US" b="1" dirty="0">
                <a:solidFill>
                  <a:srgbClr val="0000FF"/>
                </a:solidFill>
              </a:rPr>
              <a:t> </a:t>
            </a:r>
            <a:r>
              <a:rPr lang="en-US" b="1" dirty="0" smtClean="0">
                <a:solidFill>
                  <a:srgbClr val="0000FF"/>
                </a:solidFill>
              </a:rPr>
              <a:t>Activities  Report </a:t>
            </a:r>
            <a:br>
              <a:rPr lang="en-US" b="1" dirty="0" smtClean="0">
                <a:solidFill>
                  <a:srgbClr val="0000FF"/>
                </a:solidFill>
              </a:rPr>
            </a:br>
            <a:r>
              <a:rPr lang="en-US" b="1" dirty="0" smtClean="0">
                <a:solidFill>
                  <a:srgbClr val="0000FF"/>
                </a:solidFill>
              </a:rPr>
              <a:t> </a:t>
            </a:r>
            <a:r>
              <a:rPr lang="en-US" b="1" dirty="0">
                <a:solidFill>
                  <a:srgbClr val="0000FF"/>
                </a:solidFill>
              </a:rPr>
              <a:t>Physics Department Research </a:t>
            </a:r>
            <a:r>
              <a:rPr lang="en-US" b="1" dirty="0" smtClean="0">
                <a:solidFill>
                  <a:srgbClr val="0000FF"/>
                </a:solidFill>
              </a:rPr>
              <a:t>Committee</a:t>
            </a:r>
            <a:br>
              <a:rPr lang="en-US" b="1" dirty="0" smtClean="0">
                <a:solidFill>
                  <a:srgbClr val="0000FF"/>
                </a:solidFill>
              </a:rPr>
            </a:br>
            <a:r>
              <a:rPr lang="en-US" b="1" dirty="0" smtClean="0">
                <a:solidFill>
                  <a:srgbClr val="0000FF"/>
                </a:solidFill>
              </a:rPr>
              <a:t>Oct. 15, 2015- April. 30, 2016</a:t>
            </a:r>
            <a:r>
              <a:rPr lang="en-US" dirty="0"/>
              <a:t/>
            </a:r>
            <a:br>
              <a:rPr lang="en-US" dirty="0"/>
            </a:br>
            <a:endParaRPr lang="en-US" dirty="0"/>
          </a:p>
        </p:txBody>
      </p:sp>
    </p:spTree>
    <p:extLst>
      <p:ext uri="{BB962C8B-B14F-4D97-AF65-F5344CB8AC3E}">
        <p14:creationId xmlns:p14="http://schemas.microsoft.com/office/powerpoint/2010/main" val="539620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371600"/>
            <a:ext cx="7467600" cy="3293209"/>
          </a:xfrm>
          <a:prstGeom prst="rect">
            <a:avLst/>
          </a:prstGeom>
          <a:noFill/>
          <a:ln w="127000" cmpd="tri">
            <a:solidFill>
              <a:srgbClr val="0000FF"/>
            </a:solidFill>
          </a:ln>
        </p:spPr>
        <p:txBody>
          <a:bodyPr wrap="square" rtlCol="0">
            <a:spAutoFit/>
          </a:bodyPr>
          <a:lstStyle/>
          <a:p>
            <a:pPr algn="ctr"/>
            <a:r>
              <a:rPr lang="en-US" sz="4000" b="1" u="sng" dirty="0" smtClean="0">
                <a:solidFill>
                  <a:srgbClr val="FF0000"/>
                </a:solidFill>
              </a:rPr>
              <a:t>Committee Members</a:t>
            </a:r>
          </a:p>
          <a:p>
            <a:endParaRPr lang="en-US" sz="2800" b="1" dirty="0"/>
          </a:p>
          <a:p>
            <a:pPr marL="457200" indent="-457200">
              <a:buClr>
                <a:srgbClr val="FF0000"/>
              </a:buClr>
              <a:buSzPct val="150000"/>
              <a:buFont typeface="Wingdings" panose="05000000000000000000" pitchFamily="2" charset="2"/>
              <a:buChar char="q"/>
            </a:pPr>
            <a:r>
              <a:rPr lang="en-US" sz="2800" b="1" dirty="0" smtClean="0">
                <a:solidFill>
                  <a:srgbClr val="0000FF"/>
                </a:solidFill>
              </a:rPr>
              <a:t>Dr. Al-Jalal </a:t>
            </a:r>
          </a:p>
          <a:p>
            <a:pPr marL="457200" indent="-457200">
              <a:buClr>
                <a:srgbClr val="FF0000"/>
              </a:buClr>
              <a:buSzPct val="150000"/>
              <a:buFont typeface="Wingdings" panose="05000000000000000000" pitchFamily="2" charset="2"/>
              <a:buChar char="q"/>
            </a:pPr>
            <a:r>
              <a:rPr lang="en-US" sz="2800" b="1" dirty="0" smtClean="0">
                <a:solidFill>
                  <a:srgbClr val="0000FF"/>
                </a:solidFill>
              </a:rPr>
              <a:t>Dr. Al-</a:t>
            </a:r>
            <a:r>
              <a:rPr lang="en-US" sz="2800" b="1" dirty="0" err="1" smtClean="0">
                <a:solidFill>
                  <a:srgbClr val="0000FF"/>
                </a:solidFill>
              </a:rPr>
              <a:t>Kuhaili</a:t>
            </a:r>
            <a:r>
              <a:rPr lang="en-US" sz="2800" b="1" dirty="0" smtClean="0">
                <a:solidFill>
                  <a:srgbClr val="0000FF"/>
                </a:solidFill>
              </a:rPr>
              <a:t> </a:t>
            </a:r>
          </a:p>
          <a:p>
            <a:pPr marL="457200" indent="-457200">
              <a:buClr>
                <a:srgbClr val="FF0000"/>
              </a:buClr>
              <a:buSzPct val="150000"/>
              <a:buFont typeface="Wingdings" panose="05000000000000000000" pitchFamily="2" charset="2"/>
              <a:buChar char="q"/>
            </a:pPr>
            <a:r>
              <a:rPr lang="en-US" sz="2800" b="1" dirty="0" smtClean="0">
                <a:solidFill>
                  <a:srgbClr val="0000FF"/>
                </a:solidFill>
              </a:rPr>
              <a:t>Dr. </a:t>
            </a:r>
            <a:r>
              <a:rPr lang="en-US" sz="2800" b="1" dirty="0" err="1" smtClean="0">
                <a:solidFill>
                  <a:srgbClr val="0000FF"/>
                </a:solidFill>
              </a:rPr>
              <a:t>Maalej</a:t>
            </a:r>
            <a:r>
              <a:rPr lang="en-US" sz="2800" b="1" dirty="0" smtClean="0">
                <a:solidFill>
                  <a:srgbClr val="0000FF"/>
                </a:solidFill>
              </a:rPr>
              <a:t> </a:t>
            </a:r>
          </a:p>
          <a:p>
            <a:pPr marL="457200" indent="-457200">
              <a:buClr>
                <a:srgbClr val="FF0000"/>
              </a:buClr>
              <a:buSzPct val="150000"/>
              <a:buFont typeface="Wingdings" panose="05000000000000000000" pitchFamily="2" charset="2"/>
              <a:buChar char="q"/>
            </a:pPr>
            <a:r>
              <a:rPr lang="en-US" sz="2800" b="1" dirty="0" smtClean="0">
                <a:solidFill>
                  <a:srgbClr val="0000FF"/>
                </a:solidFill>
              </a:rPr>
              <a:t>Dr. Naqvi </a:t>
            </a:r>
            <a:r>
              <a:rPr lang="en-US" sz="2800" b="1" dirty="0">
                <a:solidFill>
                  <a:srgbClr val="0000FF"/>
                </a:solidFill>
              </a:rPr>
              <a:t>(Chairman) </a:t>
            </a:r>
            <a:endParaRPr lang="en-US" sz="2800" b="1" dirty="0" smtClean="0">
              <a:solidFill>
                <a:srgbClr val="0000FF"/>
              </a:solidFill>
            </a:endParaRPr>
          </a:p>
          <a:p>
            <a:pPr marL="457200" indent="-457200">
              <a:buClr>
                <a:srgbClr val="FF0000"/>
              </a:buClr>
              <a:buSzPct val="150000"/>
              <a:buFont typeface="Wingdings" panose="05000000000000000000" pitchFamily="2" charset="2"/>
              <a:buChar char="q"/>
            </a:pPr>
            <a:r>
              <a:rPr lang="en-US" sz="2800" b="1" dirty="0" smtClean="0">
                <a:solidFill>
                  <a:srgbClr val="0000FF"/>
                </a:solidFill>
              </a:rPr>
              <a:t>Dr. Al-</a:t>
            </a:r>
            <a:r>
              <a:rPr lang="en-US" sz="2800" b="1" dirty="0" err="1" smtClean="0">
                <a:solidFill>
                  <a:srgbClr val="0000FF"/>
                </a:solidFill>
              </a:rPr>
              <a:t>Quraishi</a:t>
            </a:r>
            <a:endParaRPr lang="en-US" sz="2800" b="1" dirty="0">
              <a:solidFill>
                <a:srgbClr val="0000FF"/>
              </a:solidFill>
            </a:endParaRPr>
          </a:p>
        </p:txBody>
      </p:sp>
    </p:spTree>
    <p:extLst>
      <p:ext uri="{BB962C8B-B14F-4D97-AF65-F5344CB8AC3E}">
        <p14:creationId xmlns:p14="http://schemas.microsoft.com/office/powerpoint/2010/main" val="200684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887135"/>
            <a:ext cx="8839200" cy="5201424"/>
          </a:xfrm>
          <a:prstGeom prst="rect">
            <a:avLst/>
          </a:prstGeom>
          <a:noFill/>
          <a:ln w="127000" cmpd="tri">
            <a:solidFill>
              <a:srgbClr val="009999"/>
            </a:solidFill>
          </a:ln>
        </p:spPr>
        <p:txBody>
          <a:bodyPr wrap="square" rtlCol="0">
            <a:spAutoFit/>
          </a:bodyPr>
          <a:lstStyle/>
          <a:p>
            <a:pPr algn="ctr"/>
            <a:r>
              <a:rPr lang="en-US" sz="3600" b="1" u="sng" dirty="0" smtClean="0">
                <a:solidFill>
                  <a:srgbClr val="FF0000"/>
                </a:solidFill>
              </a:rPr>
              <a:t>Assigned Tasks</a:t>
            </a:r>
          </a:p>
          <a:p>
            <a:r>
              <a:rPr lang="en-US" sz="2800" b="1" dirty="0" smtClean="0">
                <a:solidFill>
                  <a:srgbClr val="FF0000"/>
                </a:solidFill>
              </a:rPr>
              <a:t>1</a:t>
            </a:r>
            <a:r>
              <a:rPr lang="en-US" sz="2800" b="1" dirty="0">
                <a:solidFill>
                  <a:srgbClr val="FF0000"/>
                </a:solidFill>
              </a:rPr>
              <a:t>) </a:t>
            </a:r>
            <a:r>
              <a:rPr lang="en-US" sz="2500" b="1" dirty="0">
                <a:solidFill>
                  <a:srgbClr val="0000FF"/>
                </a:solidFill>
              </a:rPr>
              <a:t>Discuss methods to Increase the visibility of research done at the Department.</a:t>
            </a:r>
          </a:p>
          <a:p>
            <a:r>
              <a:rPr lang="en-US" sz="2500" b="1" dirty="0">
                <a:solidFill>
                  <a:srgbClr val="FF0000"/>
                </a:solidFill>
              </a:rPr>
              <a:t>2) </a:t>
            </a:r>
            <a:r>
              <a:rPr lang="en-US" sz="2500" b="1" dirty="0">
                <a:solidFill>
                  <a:srgbClr val="0000FF"/>
                </a:solidFill>
              </a:rPr>
              <a:t>Set guidelines for inviting visitors to the departments.</a:t>
            </a:r>
          </a:p>
          <a:p>
            <a:r>
              <a:rPr lang="en-US" sz="2500" b="1" dirty="0">
                <a:solidFill>
                  <a:srgbClr val="FF0000"/>
                </a:solidFill>
              </a:rPr>
              <a:t>3) </a:t>
            </a:r>
            <a:r>
              <a:rPr lang="en-US" sz="2500" b="1" dirty="0">
                <a:solidFill>
                  <a:srgbClr val="0000FF"/>
                </a:solidFill>
              </a:rPr>
              <a:t>Study ways to strengthen the existing Research groups in the Department.</a:t>
            </a:r>
          </a:p>
          <a:p>
            <a:r>
              <a:rPr lang="en-US" sz="2500" b="1" dirty="0">
                <a:solidFill>
                  <a:srgbClr val="FF0000"/>
                </a:solidFill>
              </a:rPr>
              <a:t>4) </a:t>
            </a:r>
            <a:r>
              <a:rPr lang="en-US" sz="2500" b="1" dirty="0">
                <a:solidFill>
                  <a:srgbClr val="0000FF"/>
                </a:solidFill>
              </a:rPr>
              <a:t>Study the future of the Nuclear Radiation physics group.</a:t>
            </a:r>
          </a:p>
          <a:p>
            <a:r>
              <a:rPr lang="en-US" sz="2500" b="1" dirty="0">
                <a:solidFill>
                  <a:srgbClr val="FF0000"/>
                </a:solidFill>
              </a:rPr>
              <a:t>5) </a:t>
            </a:r>
            <a:r>
              <a:rPr lang="en-US" sz="2500" b="1" dirty="0">
                <a:solidFill>
                  <a:srgbClr val="0000FF"/>
                </a:solidFill>
              </a:rPr>
              <a:t>Investigate the optimum use of lab space in the Department.</a:t>
            </a:r>
          </a:p>
          <a:p>
            <a:r>
              <a:rPr lang="en-US" sz="2500" b="1" dirty="0">
                <a:solidFill>
                  <a:srgbClr val="FF0000"/>
                </a:solidFill>
              </a:rPr>
              <a:t>6) </a:t>
            </a:r>
            <a:r>
              <a:rPr lang="en-US" sz="2500" b="1" dirty="0">
                <a:solidFill>
                  <a:srgbClr val="0000FF"/>
                </a:solidFill>
              </a:rPr>
              <a:t>Discuss the need of the Department for major research equipment.</a:t>
            </a:r>
          </a:p>
          <a:p>
            <a:r>
              <a:rPr lang="en-US" sz="2500" b="1" dirty="0">
                <a:solidFill>
                  <a:srgbClr val="FF0000"/>
                </a:solidFill>
              </a:rPr>
              <a:t>7) </a:t>
            </a:r>
            <a:r>
              <a:rPr lang="en-US" sz="2500" b="1" dirty="0">
                <a:solidFill>
                  <a:srgbClr val="0000FF"/>
                </a:solidFill>
              </a:rPr>
              <a:t>Other tasks (like conference attendance, etc.) forwarded by the </a:t>
            </a:r>
            <a:r>
              <a:rPr lang="en-US" sz="2500" b="1" dirty="0" smtClean="0">
                <a:solidFill>
                  <a:srgbClr val="0000FF"/>
                </a:solidFill>
              </a:rPr>
              <a:t>Physics Chairman to the committee.</a:t>
            </a:r>
            <a:endParaRPr lang="en-US" sz="2500" b="1" dirty="0">
              <a:solidFill>
                <a:srgbClr val="0000FF"/>
              </a:solidFill>
            </a:endParaRPr>
          </a:p>
          <a:p>
            <a:endParaRPr lang="en-US" dirty="0"/>
          </a:p>
        </p:txBody>
      </p:sp>
    </p:spTree>
    <p:extLst>
      <p:ext uri="{BB962C8B-B14F-4D97-AF65-F5344CB8AC3E}">
        <p14:creationId xmlns:p14="http://schemas.microsoft.com/office/powerpoint/2010/main" val="3912104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534400" cy="6463308"/>
          </a:xfrm>
          <a:prstGeom prst="rect">
            <a:avLst/>
          </a:prstGeom>
          <a:noFill/>
          <a:ln w="127000" cmpd="tri">
            <a:solidFill>
              <a:srgbClr val="00B050"/>
            </a:solidFill>
          </a:ln>
        </p:spPr>
        <p:txBody>
          <a:bodyPr wrap="square" rtlCol="0">
            <a:spAutoFit/>
          </a:bodyPr>
          <a:lstStyle/>
          <a:p>
            <a:pPr algn="ctr"/>
            <a:r>
              <a:rPr lang="en-US" sz="2800" b="1" u="sng" dirty="0">
                <a:solidFill>
                  <a:srgbClr val="FF0000"/>
                </a:solidFill>
              </a:rPr>
              <a:t>Task # 1: Discuss methods to Increase the visibility of research done at the Department.</a:t>
            </a:r>
            <a:endParaRPr lang="en-US" sz="2800" dirty="0">
              <a:solidFill>
                <a:srgbClr val="FF0000"/>
              </a:solidFill>
            </a:endParaRPr>
          </a:p>
          <a:p>
            <a:r>
              <a:rPr lang="en-US" sz="2000" b="1" u="sng" dirty="0" smtClean="0">
                <a:solidFill>
                  <a:srgbClr val="FF0000"/>
                </a:solidFill>
              </a:rPr>
              <a:t>Recommendation:</a:t>
            </a:r>
            <a:endParaRPr lang="en-US" sz="2000" b="1" u="sng" dirty="0">
              <a:solidFill>
                <a:srgbClr val="FF0000"/>
              </a:solidFill>
            </a:endParaRPr>
          </a:p>
          <a:p>
            <a:pPr marL="285750" lvl="0" indent="-285750">
              <a:buClr>
                <a:srgbClr val="FF0000"/>
              </a:buClr>
              <a:buFont typeface="Wingdings" panose="05000000000000000000" pitchFamily="2" charset="2"/>
              <a:buChar char="q"/>
            </a:pPr>
            <a:r>
              <a:rPr lang="en-US" sz="2000" b="1" u="sng" dirty="0">
                <a:solidFill>
                  <a:srgbClr val="0000FF"/>
                </a:solidFill>
              </a:rPr>
              <a:t>Establishment of Research Group Web Sites</a:t>
            </a:r>
            <a:r>
              <a:rPr lang="en-US" sz="2000" dirty="0">
                <a:solidFill>
                  <a:srgbClr val="0000FF"/>
                </a:solidFill>
              </a:rPr>
              <a:t>:</a:t>
            </a:r>
          </a:p>
          <a:p>
            <a:r>
              <a:rPr lang="en-US" sz="2000" dirty="0">
                <a:solidFill>
                  <a:srgbClr val="0000FF"/>
                </a:solidFill>
              </a:rPr>
              <a:t>       Establish Web- Site of each Research Group containing information about faculty and students involved, the areas of research, facilities, equipment and a  list of research projects.  The site should also contain a list of publications, patents, awards, seminars and invited talks given by group members. </a:t>
            </a:r>
          </a:p>
          <a:p>
            <a:pPr marL="285750" lvl="0" indent="-285750">
              <a:buClr>
                <a:srgbClr val="FF0000"/>
              </a:buClr>
              <a:buFont typeface="Wingdings" panose="05000000000000000000" pitchFamily="2" charset="2"/>
              <a:buChar char="q"/>
            </a:pPr>
            <a:r>
              <a:rPr lang="en-US" sz="2000" b="1" u="sng" dirty="0">
                <a:solidFill>
                  <a:srgbClr val="0000FF"/>
                </a:solidFill>
              </a:rPr>
              <a:t>Inform faculty about Research Visibility Tools Such as Research Gate </a:t>
            </a:r>
            <a:r>
              <a:rPr lang="en-US" sz="2000" b="1" u="sng" strike="sngStrike" dirty="0">
                <a:solidFill>
                  <a:srgbClr val="0000FF"/>
                </a:solidFill>
              </a:rPr>
              <a:t> </a:t>
            </a:r>
            <a:r>
              <a:rPr lang="en-US" sz="2000" b="1" u="sng" dirty="0">
                <a:solidFill>
                  <a:srgbClr val="0000FF"/>
                </a:solidFill>
              </a:rPr>
              <a:t>membership through a department seminar.</a:t>
            </a:r>
            <a:endParaRPr lang="en-US" sz="2000" u="sng" dirty="0">
              <a:solidFill>
                <a:srgbClr val="0000FF"/>
              </a:solidFill>
            </a:endParaRPr>
          </a:p>
          <a:p>
            <a:r>
              <a:rPr lang="en-US" sz="2000" b="1" dirty="0">
                <a:solidFill>
                  <a:srgbClr val="0000FF"/>
                </a:solidFill>
              </a:rPr>
              <a:t> </a:t>
            </a:r>
            <a:endParaRPr lang="en-US" sz="2000" dirty="0">
              <a:solidFill>
                <a:srgbClr val="0000FF"/>
              </a:solidFill>
            </a:endParaRPr>
          </a:p>
          <a:p>
            <a:pPr marL="285750" lvl="0" indent="-285750">
              <a:buClr>
                <a:srgbClr val="FF0000"/>
              </a:buClr>
              <a:buFont typeface="Wingdings" panose="05000000000000000000" pitchFamily="2" charset="2"/>
              <a:buChar char="q"/>
            </a:pPr>
            <a:r>
              <a:rPr lang="en-US" sz="2000" b="1" u="sng" dirty="0">
                <a:solidFill>
                  <a:srgbClr val="0000FF"/>
                </a:solidFill>
              </a:rPr>
              <a:t>Organizing International, Regional or National conferences at KFUPM Physics Department.   </a:t>
            </a:r>
            <a:endParaRPr lang="en-US" sz="2000" u="sng" dirty="0">
              <a:solidFill>
                <a:srgbClr val="0000FF"/>
              </a:solidFill>
            </a:endParaRPr>
          </a:p>
          <a:p>
            <a:r>
              <a:rPr lang="en-US" sz="2000" dirty="0">
                <a:solidFill>
                  <a:srgbClr val="0000FF"/>
                </a:solidFill>
              </a:rPr>
              <a:t>The conferences may be organized on specific topics with conference proceedings published in ISI journals. Such conference can be organized in collaboration with (under sponsorship of) national funding agencies such KACST, KACARE, SABIC </a:t>
            </a:r>
            <a:r>
              <a:rPr lang="en-US" sz="2000" dirty="0" err="1">
                <a:solidFill>
                  <a:srgbClr val="0000FF"/>
                </a:solidFill>
              </a:rPr>
              <a:t>etc</a:t>
            </a:r>
            <a:r>
              <a:rPr lang="en-US" sz="2000" dirty="0">
                <a:solidFill>
                  <a:srgbClr val="0000FF"/>
                </a:solidFill>
              </a:rPr>
              <a:t> . Within KFUPM, collaboration and sponsorship can be sought from Center for Research Excellence in Nanotechnology, RI, KFUPM (CENT, KFUPM) in organizing such conference.</a:t>
            </a:r>
          </a:p>
          <a:p>
            <a:endParaRPr lang="en-US" dirty="0"/>
          </a:p>
        </p:txBody>
      </p:sp>
    </p:spTree>
    <p:extLst>
      <p:ext uri="{BB962C8B-B14F-4D97-AF65-F5344CB8AC3E}">
        <p14:creationId xmlns:p14="http://schemas.microsoft.com/office/powerpoint/2010/main" val="381591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5724644"/>
          </a:xfrm>
          <a:prstGeom prst="rect">
            <a:avLst/>
          </a:prstGeom>
          <a:noFill/>
          <a:ln w="127000" cmpd="tri">
            <a:solidFill>
              <a:srgbClr val="C00000"/>
            </a:solidFill>
          </a:ln>
        </p:spPr>
        <p:txBody>
          <a:bodyPr wrap="square" rtlCol="0">
            <a:spAutoFit/>
          </a:bodyPr>
          <a:lstStyle/>
          <a:p>
            <a:r>
              <a:rPr lang="en-US" sz="2400" b="1" u="sng" dirty="0">
                <a:solidFill>
                  <a:srgbClr val="FF0000"/>
                </a:solidFill>
              </a:rPr>
              <a:t>Task#2: Set guidelines for inviting visitors to the departments.</a:t>
            </a:r>
            <a:endParaRPr lang="en-US" sz="2400" dirty="0">
              <a:solidFill>
                <a:srgbClr val="FF0000"/>
              </a:solidFill>
            </a:endParaRPr>
          </a:p>
          <a:p>
            <a:r>
              <a:rPr lang="en-US" dirty="0"/>
              <a:t> </a:t>
            </a:r>
          </a:p>
          <a:p>
            <a:r>
              <a:rPr lang="en-US" sz="2000" b="1" u="sng" dirty="0" smtClean="0">
                <a:solidFill>
                  <a:srgbClr val="FF0000"/>
                </a:solidFill>
              </a:rPr>
              <a:t>Recommendation: </a:t>
            </a:r>
            <a:endParaRPr lang="en-US" sz="2000" b="1" u="sng" dirty="0">
              <a:solidFill>
                <a:srgbClr val="FF0000"/>
              </a:solidFill>
            </a:endParaRPr>
          </a:p>
          <a:p>
            <a:pPr marL="285750" lvl="0" indent="-285750">
              <a:buClr>
                <a:srgbClr val="FF0000"/>
              </a:buClr>
              <a:buFont typeface="Wingdings" panose="05000000000000000000" pitchFamily="2" charset="2"/>
              <a:buChar char="q"/>
            </a:pPr>
            <a:r>
              <a:rPr lang="en-US" b="1" u="sng" dirty="0">
                <a:solidFill>
                  <a:srgbClr val="0000FF"/>
                </a:solidFill>
              </a:rPr>
              <a:t>Selection Criteria</a:t>
            </a:r>
            <a:endParaRPr lang="en-US" u="sng" dirty="0">
              <a:solidFill>
                <a:srgbClr val="0000FF"/>
              </a:solidFill>
            </a:endParaRPr>
          </a:p>
          <a:p>
            <a:r>
              <a:rPr lang="en-US" dirty="0">
                <a:solidFill>
                  <a:srgbClr val="0000FF"/>
                </a:solidFill>
              </a:rPr>
              <a:t>The invited speaker visit should be requested by a research group/group of researchers to assist them in their research. The selection should be based on the following criteria:</a:t>
            </a:r>
          </a:p>
          <a:p>
            <a:pPr marL="285750" lvl="0" indent="-285750">
              <a:buFont typeface="Wingdings" panose="05000000000000000000" pitchFamily="2" charset="2"/>
              <a:buChar char="v"/>
            </a:pPr>
            <a:r>
              <a:rPr lang="en-US" dirty="0">
                <a:solidFill>
                  <a:srgbClr val="0000FF"/>
                </a:solidFill>
              </a:rPr>
              <a:t>Relevance and Importance of research expertise of the invited speaker.</a:t>
            </a:r>
          </a:p>
          <a:p>
            <a:pPr marL="285750" lvl="0" indent="-285750">
              <a:buFont typeface="Wingdings" panose="05000000000000000000" pitchFamily="2" charset="2"/>
              <a:buChar char="v"/>
            </a:pPr>
            <a:r>
              <a:rPr lang="en-US" dirty="0">
                <a:solidFill>
                  <a:srgbClr val="0000FF"/>
                </a:solidFill>
              </a:rPr>
              <a:t>Productivity in Research, H index, etc...</a:t>
            </a:r>
          </a:p>
          <a:p>
            <a:pPr marL="285750" lvl="0" indent="-285750">
              <a:buFont typeface="Wingdings" panose="05000000000000000000" pitchFamily="2" charset="2"/>
              <a:buChar char="v"/>
            </a:pPr>
            <a:r>
              <a:rPr lang="en-US" dirty="0">
                <a:solidFill>
                  <a:srgbClr val="0000FF"/>
                </a:solidFill>
              </a:rPr>
              <a:t>Number of publications and citations.</a:t>
            </a:r>
          </a:p>
          <a:p>
            <a:r>
              <a:rPr lang="en-US" dirty="0">
                <a:solidFill>
                  <a:srgbClr val="0000FF"/>
                </a:solidFill>
              </a:rPr>
              <a:t>Productivity in research, publication and citation may have less weight if the invited speaker is highly relevant and important for the development and progress of research program.</a:t>
            </a:r>
          </a:p>
          <a:p>
            <a:pPr marL="285750" lvl="0" indent="-285750">
              <a:buClr>
                <a:srgbClr val="FF0000"/>
              </a:buClr>
              <a:buFont typeface="Wingdings" panose="05000000000000000000" pitchFamily="2" charset="2"/>
              <a:buChar char="q"/>
            </a:pPr>
            <a:r>
              <a:rPr lang="en-US" b="1" u="sng" dirty="0">
                <a:solidFill>
                  <a:srgbClr val="0000FF"/>
                </a:solidFill>
              </a:rPr>
              <a:t>Tasks of the invited speakers</a:t>
            </a:r>
            <a:endParaRPr lang="en-US" u="sng" dirty="0">
              <a:solidFill>
                <a:srgbClr val="0000FF"/>
              </a:solidFill>
            </a:endParaRPr>
          </a:p>
          <a:p>
            <a:pPr lvl="0"/>
            <a:r>
              <a:rPr lang="en-US" dirty="0">
                <a:solidFill>
                  <a:srgbClr val="0000FF"/>
                </a:solidFill>
              </a:rPr>
              <a:t>Meeting with the host research group/group of researchers to discuss their research problems and provide necessary help.</a:t>
            </a:r>
          </a:p>
          <a:p>
            <a:pPr marL="285750" lvl="0" indent="-285750">
              <a:buFont typeface="Wingdings" panose="05000000000000000000" pitchFamily="2" charset="2"/>
              <a:buChar char="v"/>
            </a:pPr>
            <a:r>
              <a:rPr lang="en-US" dirty="0">
                <a:solidFill>
                  <a:srgbClr val="0000FF"/>
                </a:solidFill>
              </a:rPr>
              <a:t>Delivering Seminars in the Physics Department.</a:t>
            </a:r>
          </a:p>
          <a:p>
            <a:pPr marL="285750" lvl="0" indent="-285750">
              <a:buFont typeface="Wingdings" panose="05000000000000000000" pitchFamily="2" charset="2"/>
              <a:buChar char="v"/>
            </a:pPr>
            <a:r>
              <a:rPr lang="en-US" dirty="0">
                <a:solidFill>
                  <a:srgbClr val="0000FF"/>
                </a:solidFill>
              </a:rPr>
              <a:t>Arranging Workshops/Lecture Series on topics of interest at KFUPM.</a:t>
            </a:r>
          </a:p>
          <a:p>
            <a:pPr marL="285750" lvl="0" indent="-285750">
              <a:buFont typeface="Wingdings" panose="05000000000000000000" pitchFamily="2" charset="2"/>
              <a:buChar char="v"/>
            </a:pPr>
            <a:r>
              <a:rPr lang="en-US" dirty="0">
                <a:solidFill>
                  <a:srgbClr val="0000FF"/>
                </a:solidFill>
              </a:rPr>
              <a:t>Meetings with physics faculty to discuss topics of common interest.</a:t>
            </a:r>
          </a:p>
          <a:p>
            <a:pPr marL="285750" lvl="0" indent="-285750">
              <a:buFont typeface="Wingdings" panose="05000000000000000000" pitchFamily="2" charset="2"/>
              <a:buChar char="v"/>
            </a:pPr>
            <a:r>
              <a:rPr lang="en-US" dirty="0">
                <a:solidFill>
                  <a:srgbClr val="0000FF"/>
                </a:solidFill>
              </a:rPr>
              <a:t>Meetings with physics graduate and undergraduate students to discuss topics of common interest.</a:t>
            </a:r>
          </a:p>
          <a:p>
            <a:endParaRPr lang="en-US" dirty="0"/>
          </a:p>
        </p:txBody>
      </p:sp>
    </p:spTree>
    <p:extLst>
      <p:ext uri="{BB962C8B-B14F-4D97-AF65-F5344CB8AC3E}">
        <p14:creationId xmlns:p14="http://schemas.microsoft.com/office/powerpoint/2010/main" val="1129908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8763000" cy="5724644"/>
          </a:xfrm>
          <a:prstGeom prst="rect">
            <a:avLst/>
          </a:prstGeom>
          <a:noFill/>
          <a:ln w="127000" cmpd="tri">
            <a:solidFill>
              <a:srgbClr val="009999"/>
            </a:solidFill>
          </a:ln>
        </p:spPr>
        <p:txBody>
          <a:bodyPr wrap="square" rtlCol="0">
            <a:spAutoFit/>
          </a:bodyPr>
          <a:lstStyle/>
          <a:p>
            <a:r>
              <a:rPr lang="en-US" sz="2400" b="1" u="sng" dirty="0">
                <a:solidFill>
                  <a:srgbClr val="FF0000"/>
                </a:solidFill>
              </a:rPr>
              <a:t>Task # 4:  Study the future of the Nuclear Radiation physics group.</a:t>
            </a:r>
            <a:endParaRPr lang="en-US" sz="2400" dirty="0">
              <a:solidFill>
                <a:srgbClr val="FF0000"/>
              </a:solidFill>
            </a:endParaRPr>
          </a:p>
          <a:p>
            <a:r>
              <a:rPr lang="en-US" b="1" dirty="0" smtClean="0">
                <a:solidFill>
                  <a:srgbClr val="FF0000"/>
                </a:solidFill>
              </a:rPr>
              <a:t>Recommendation:</a:t>
            </a:r>
            <a:endParaRPr lang="en-US" b="1" dirty="0">
              <a:solidFill>
                <a:srgbClr val="FF0000"/>
              </a:solidFill>
            </a:endParaRPr>
          </a:p>
          <a:p>
            <a:pPr marL="285750" lvl="0" indent="-285750">
              <a:buClr>
                <a:srgbClr val="FF0000"/>
              </a:buClr>
              <a:buFont typeface="Wingdings" panose="05000000000000000000" pitchFamily="2" charset="2"/>
              <a:buChar char="q"/>
            </a:pPr>
            <a:r>
              <a:rPr lang="en-US" b="1" u="sng" dirty="0">
                <a:solidFill>
                  <a:srgbClr val="0000FF"/>
                </a:solidFill>
              </a:rPr>
              <a:t>Prioritize nuclear physics:</a:t>
            </a:r>
            <a:r>
              <a:rPr lang="en-US" dirty="0">
                <a:solidFill>
                  <a:srgbClr val="0000FF"/>
                </a:solidFill>
              </a:rPr>
              <a:t>  Nuclear physics field is a top priority for the kingdom based on the KACARE nuclear energy program.   KFUPM physics department should have a leading role towards this program to serve the strategic priorities of the Kingdom.</a:t>
            </a:r>
          </a:p>
          <a:p>
            <a:pPr marL="285750" lvl="0" indent="-285750">
              <a:buClr>
                <a:srgbClr val="FF0000"/>
              </a:buClr>
              <a:buFont typeface="Wingdings" panose="05000000000000000000" pitchFamily="2" charset="2"/>
              <a:buChar char="q"/>
            </a:pPr>
            <a:r>
              <a:rPr lang="en-US" b="1" u="sng" dirty="0">
                <a:solidFill>
                  <a:srgbClr val="0000FF"/>
                </a:solidFill>
              </a:rPr>
              <a:t>Hiring new faculty in Nuclear physics</a:t>
            </a:r>
            <a:r>
              <a:rPr lang="en-US" b="1" dirty="0">
                <a:solidFill>
                  <a:srgbClr val="0000FF"/>
                </a:solidFill>
              </a:rPr>
              <a:t>:</a:t>
            </a:r>
            <a:r>
              <a:rPr lang="en-US" dirty="0">
                <a:solidFill>
                  <a:srgbClr val="0000FF"/>
                </a:solidFill>
              </a:rPr>
              <a:t> Most nuclear physics faculty have either left the department for other duties or have reached the stage of retirement.  The department should hire new faculty in the field of nuclear physics to bring new blood and new momentum to the research program.</a:t>
            </a:r>
          </a:p>
          <a:p>
            <a:pPr marL="285750" lvl="0" indent="-285750">
              <a:buClr>
                <a:srgbClr val="FF0000"/>
              </a:buClr>
              <a:buFont typeface="Wingdings" panose="05000000000000000000" pitchFamily="2" charset="2"/>
              <a:buChar char="q"/>
            </a:pPr>
            <a:r>
              <a:rPr lang="en-US" b="1" u="sng" dirty="0">
                <a:solidFill>
                  <a:srgbClr val="0000FF"/>
                </a:solidFill>
              </a:rPr>
              <a:t>Improve facility and equipment for nuclear physics research</a:t>
            </a:r>
            <a:r>
              <a:rPr lang="en-US" b="1" dirty="0">
                <a:solidFill>
                  <a:srgbClr val="0000FF"/>
                </a:solidFill>
              </a:rPr>
              <a:t>:</a:t>
            </a:r>
            <a:r>
              <a:rPr lang="en-US" dirty="0">
                <a:solidFill>
                  <a:srgbClr val="0000FF"/>
                </a:solidFill>
              </a:rPr>
              <a:t>  In order to attract new nuclear physics faculty, we should have very good nuclear facility and equipment.  We should first repair and maintain existing equipment whenever possible.  We should also acquire new essential multipurpose equipment for research that can serve nuclear physics, medical physics and nuclear engineering program, such as a small size particle accelerator.</a:t>
            </a:r>
          </a:p>
          <a:p>
            <a:pPr marL="285750" lvl="0" indent="-285750">
              <a:buClr>
                <a:srgbClr val="FF0000"/>
              </a:buClr>
              <a:buFont typeface="Wingdings" panose="05000000000000000000" pitchFamily="2" charset="2"/>
              <a:buChar char="q"/>
            </a:pPr>
            <a:r>
              <a:rPr lang="en-US" b="1" u="sng" dirty="0">
                <a:solidFill>
                  <a:srgbClr val="0000FF"/>
                </a:solidFill>
              </a:rPr>
              <a:t>Build strong collaboration</a:t>
            </a:r>
            <a:r>
              <a:rPr lang="en-US" b="1" dirty="0">
                <a:solidFill>
                  <a:srgbClr val="0000FF"/>
                </a:solidFill>
              </a:rPr>
              <a:t>:</a:t>
            </a:r>
            <a:r>
              <a:rPr lang="en-US" dirty="0">
                <a:solidFill>
                  <a:srgbClr val="0000FF"/>
                </a:solidFill>
              </a:rPr>
              <a:t>  The nuclear physics group should build strong research collaboration with local, national and international organizations.  At least two hospitals in the eastern province already have medical linear accelerators and mini-cyclotrons that nuclear physicists should be able to access for research purposes.</a:t>
            </a:r>
          </a:p>
          <a:p>
            <a:endParaRPr lang="en-US" dirty="0">
              <a:solidFill>
                <a:srgbClr val="0000FF"/>
              </a:solidFill>
            </a:endParaRPr>
          </a:p>
        </p:txBody>
      </p:sp>
    </p:spTree>
    <p:extLst>
      <p:ext uri="{BB962C8B-B14F-4D97-AF65-F5344CB8AC3E}">
        <p14:creationId xmlns:p14="http://schemas.microsoft.com/office/powerpoint/2010/main" val="623125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534400" cy="6340197"/>
          </a:xfrm>
          <a:prstGeom prst="rect">
            <a:avLst/>
          </a:prstGeom>
          <a:noFill/>
          <a:ln w="127000" cmpd="tri">
            <a:solidFill>
              <a:srgbClr val="0000FF"/>
            </a:solidFill>
          </a:ln>
        </p:spPr>
        <p:txBody>
          <a:bodyPr wrap="square" rtlCol="0">
            <a:spAutoFit/>
          </a:bodyPr>
          <a:lstStyle/>
          <a:p>
            <a:pPr algn="ctr"/>
            <a:r>
              <a:rPr lang="en-US" sz="2800" b="1" u="sng" dirty="0">
                <a:solidFill>
                  <a:srgbClr val="FF0000"/>
                </a:solidFill>
              </a:rPr>
              <a:t>Task # 5: Investigate the optimum use of lab space in the Department.</a:t>
            </a:r>
            <a:endParaRPr lang="en-US" sz="2800" dirty="0">
              <a:solidFill>
                <a:srgbClr val="FF0000"/>
              </a:solidFill>
            </a:endParaRPr>
          </a:p>
          <a:p>
            <a:r>
              <a:rPr lang="en-US" sz="2400" b="1" u="sng" dirty="0" smtClean="0">
                <a:solidFill>
                  <a:srgbClr val="FF0000"/>
                </a:solidFill>
              </a:rPr>
              <a:t>Recommendation: </a:t>
            </a:r>
          </a:p>
          <a:p>
            <a:pPr marL="285750" indent="-285750">
              <a:buClr>
                <a:srgbClr val="FF0000"/>
              </a:buClr>
              <a:buFont typeface="Wingdings" panose="05000000000000000000" pitchFamily="2" charset="2"/>
              <a:buChar char="q"/>
            </a:pPr>
            <a:r>
              <a:rPr lang="en-US" sz="2400" b="1" u="sng" dirty="0" smtClean="0">
                <a:solidFill>
                  <a:srgbClr val="0000FF"/>
                </a:solidFill>
              </a:rPr>
              <a:t>Disposal </a:t>
            </a:r>
            <a:r>
              <a:rPr lang="en-US" sz="2400" b="1" u="sng" dirty="0">
                <a:solidFill>
                  <a:srgbClr val="0000FF"/>
                </a:solidFill>
              </a:rPr>
              <a:t>of obsolete equipment: </a:t>
            </a:r>
            <a:endParaRPr lang="en-US" sz="2400" dirty="0">
              <a:solidFill>
                <a:srgbClr val="0000FF"/>
              </a:solidFill>
            </a:endParaRPr>
          </a:p>
          <a:p>
            <a:r>
              <a:rPr lang="en-US" sz="2400" dirty="0">
                <a:solidFill>
                  <a:srgbClr val="0000FF"/>
                </a:solidFill>
              </a:rPr>
              <a:t>The committee suggested that obsolete equipment should be disposed -off to make space available for faculty in need of lab. space. Dr. Qureshi informed the committee that he is working with Chairman, Physics Department to prepare inventory list of obsolete equipment.</a:t>
            </a:r>
          </a:p>
          <a:p>
            <a:pPr marL="285750" lvl="0" indent="-285750">
              <a:buClr>
                <a:srgbClr val="FF0000"/>
              </a:buClr>
              <a:buFont typeface="Wingdings" panose="05000000000000000000" pitchFamily="2" charset="2"/>
              <a:buChar char="q"/>
            </a:pPr>
            <a:r>
              <a:rPr lang="en-US" sz="2400" b="1" u="sng" dirty="0">
                <a:solidFill>
                  <a:srgbClr val="0000FF"/>
                </a:solidFill>
              </a:rPr>
              <a:t>Lab. Space Allocation Policy</a:t>
            </a:r>
            <a:endParaRPr lang="en-US" sz="2400" dirty="0">
              <a:solidFill>
                <a:srgbClr val="0000FF"/>
              </a:solidFill>
            </a:endParaRPr>
          </a:p>
          <a:p>
            <a:r>
              <a:rPr lang="en-US" sz="2400" dirty="0">
                <a:solidFill>
                  <a:srgbClr val="0000FF"/>
                </a:solidFill>
              </a:rPr>
              <a:t>For optimum use of Lab. space in physics department, the lab. space  should be allocated among researchers </a:t>
            </a:r>
            <a:r>
              <a:rPr lang="en-US" sz="2400" dirty="0" smtClean="0">
                <a:solidFill>
                  <a:srgbClr val="0000FF"/>
                </a:solidFill>
              </a:rPr>
              <a:t>:</a:t>
            </a:r>
          </a:p>
          <a:p>
            <a:pPr marL="342900" indent="-342900">
              <a:buFont typeface="Wingdings" panose="05000000000000000000" pitchFamily="2" charset="2"/>
              <a:buChar char="v"/>
            </a:pPr>
            <a:r>
              <a:rPr lang="en-US" sz="2400" dirty="0" smtClean="0">
                <a:solidFill>
                  <a:srgbClr val="0000FF"/>
                </a:solidFill>
              </a:rPr>
              <a:t> </a:t>
            </a:r>
            <a:r>
              <a:rPr lang="en-US" sz="2400" b="1" u="sng" dirty="0">
                <a:solidFill>
                  <a:srgbClr val="0000FF"/>
                </a:solidFill>
              </a:rPr>
              <a:t>on project basis </a:t>
            </a:r>
            <a:r>
              <a:rPr lang="en-US" sz="2400" dirty="0">
                <a:solidFill>
                  <a:srgbClr val="0000FF"/>
                </a:solidFill>
              </a:rPr>
              <a:t>( short term allocation , terminating by the end of project) </a:t>
            </a:r>
            <a:endParaRPr lang="en-US" sz="2400" dirty="0" smtClean="0">
              <a:solidFill>
                <a:srgbClr val="0000FF"/>
              </a:solidFill>
            </a:endParaRPr>
          </a:p>
          <a:p>
            <a:pPr marL="342900" indent="-342900">
              <a:buFont typeface="Wingdings" panose="05000000000000000000" pitchFamily="2" charset="2"/>
              <a:buChar char="v"/>
            </a:pPr>
            <a:r>
              <a:rPr lang="en-US" sz="2400" b="1" u="sng" dirty="0" smtClean="0">
                <a:solidFill>
                  <a:srgbClr val="0000FF"/>
                </a:solidFill>
              </a:rPr>
              <a:t>research </a:t>
            </a:r>
            <a:r>
              <a:rPr lang="en-US" sz="2400" b="1" u="sng" dirty="0">
                <a:solidFill>
                  <a:srgbClr val="0000FF"/>
                </a:solidFill>
              </a:rPr>
              <a:t>program basis</a:t>
            </a:r>
            <a:r>
              <a:rPr lang="en-US" sz="2400" dirty="0">
                <a:solidFill>
                  <a:srgbClr val="0000FF"/>
                </a:solidFill>
              </a:rPr>
              <a:t>( long term allocation continuing till the termination of specific research program)</a:t>
            </a:r>
          </a:p>
          <a:p>
            <a:endParaRPr lang="en-US" dirty="0"/>
          </a:p>
        </p:txBody>
      </p:sp>
    </p:spTree>
    <p:extLst>
      <p:ext uri="{BB962C8B-B14F-4D97-AF65-F5344CB8AC3E}">
        <p14:creationId xmlns:p14="http://schemas.microsoft.com/office/powerpoint/2010/main" val="1861178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534400" cy="6494085"/>
          </a:xfrm>
          <a:prstGeom prst="rect">
            <a:avLst/>
          </a:prstGeom>
          <a:noFill/>
          <a:ln w="127000" cmpd="tri">
            <a:solidFill>
              <a:srgbClr val="00B050"/>
            </a:solidFill>
          </a:ln>
        </p:spPr>
        <p:txBody>
          <a:bodyPr wrap="square" rtlCol="0">
            <a:spAutoFit/>
          </a:bodyPr>
          <a:lstStyle/>
          <a:p>
            <a:pPr algn="ctr"/>
            <a:r>
              <a:rPr lang="en-US" sz="2400" b="1" u="sng" dirty="0">
                <a:solidFill>
                  <a:srgbClr val="FF0000"/>
                </a:solidFill>
              </a:rPr>
              <a:t>Task # 6:  Discuss the need of the Department for major research </a:t>
            </a:r>
            <a:r>
              <a:rPr lang="en-US" sz="2400" b="1" u="sng" dirty="0" smtClean="0">
                <a:solidFill>
                  <a:srgbClr val="FF0000"/>
                </a:solidFill>
              </a:rPr>
              <a:t>equipment</a:t>
            </a:r>
            <a:r>
              <a:rPr lang="en-US" sz="2400" b="1" dirty="0" smtClean="0">
                <a:solidFill>
                  <a:srgbClr val="FF0000"/>
                </a:solidFill>
              </a:rPr>
              <a:t> </a:t>
            </a:r>
          </a:p>
          <a:p>
            <a:pPr algn="ctr"/>
            <a:r>
              <a:rPr lang="en-US" sz="2400" dirty="0" smtClean="0">
                <a:solidFill>
                  <a:srgbClr val="FF0000"/>
                </a:solidFill>
              </a:rPr>
              <a:t>(</a:t>
            </a:r>
            <a:r>
              <a:rPr lang="en-US" dirty="0">
                <a:solidFill>
                  <a:srgbClr val="FF0000"/>
                </a:solidFill>
              </a:rPr>
              <a:t>Dr. </a:t>
            </a:r>
            <a:r>
              <a:rPr lang="en-US" dirty="0" err="1">
                <a:solidFill>
                  <a:srgbClr val="FF0000"/>
                </a:solidFill>
              </a:rPr>
              <a:t>Kuhaili</a:t>
            </a:r>
            <a:r>
              <a:rPr lang="en-US" dirty="0">
                <a:solidFill>
                  <a:srgbClr val="FF0000"/>
                </a:solidFill>
              </a:rPr>
              <a:t> request to Purchase New XRD Machine)</a:t>
            </a:r>
          </a:p>
          <a:p>
            <a:r>
              <a:rPr lang="en-US" sz="2000" b="1" u="sng" dirty="0">
                <a:solidFill>
                  <a:srgbClr val="FF0000"/>
                </a:solidFill>
              </a:rPr>
              <a:t>R</a:t>
            </a:r>
            <a:r>
              <a:rPr lang="en-US" sz="2000" b="1" u="sng" dirty="0" smtClean="0">
                <a:solidFill>
                  <a:srgbClr val="FF0000"/>
                </a:solidFill>
              </a:rPr>
              <a:t>ecommendation</a:t>
            </a:r>
            <a:r>
              <a:rPr lang="en-US" sz="2000" b="1" u="sng" dirty="0">
                <a:solidFill>
                  <a:srgbClr val="FF0000"/>
                </a:solidFill>
              </a:rPr>
              <a:t>.</a:t>
            </a:r>
          </a:p>
          <a:p>
            <a:pPr marL="285750" lvl="0" indent="-285750">
              <a:buClr>
                <a:srgbClr val="FF0000"/>
              </a:buClr>
              <a:buFont typeface="Wingdings" panose="05000000000000000000" pitchFamily="2" charset="2"/>
              <a:buChar char="v"/>
            </a:pPr>
            <a:r>
              <a:rPr lang="en-US" dirty="0">
                <a:solidFill>
                  <a:srgbClr val="0000FF"/>
                </a:solidFill>
              </a:rPr>
              <a:t>The committee observed that a large number of physics faculty and graduate students heavily use XRD machine for teaching and research. </a:t>
            </a:r>
            <a:r>
              <a:rPr lang="en-US" b="1" dirty="0">
                <a:solidFill>
                  <a:srgbClr val="0000FF"/>
                </a:solidFill>
              </a:rPr>
              <a:t>Therefore, a separate XRD machine is required at Physics Department.</a:t>
            </a:r>
            <a:r>
              <a:rPr lang="en-US" dirty="0">
                <a:solidFill>
                  <a:srgbClr val="0000FF"/>
                </a:solidFill>
              </a:rPr>
              <a:t> </a:t>
            </a:r>
            <a:r>
              <a:rPr lang="en-US" dirty="0" smtClean="0">
                <a:solidFill>
                  <a:srgbClr val="0000FF"/>
                </a:solidFill>
              </a:rPr>
              <a:t>The </a:t>
            </a:r>
            <a:r>
              <a:rPr lang="en-US" dirty="0">
                <a:solidFill>
                  <a:srgbClr val="0000FF"/>
                </a:solidFill>
              </a:rPr>
              <a:t>present XRD machine is a relatively new one but it broke down.  </a:t>
            </a:r>
            <a:endParaRPr lang="en-US" dirty="0" smtClean="0">
              <a:solidFill>
                <a:srgbClr val="0000FF"/>
              </a:solidFill>
            </a:endParaRPr>
          </a:p>
          <a:p>
            <a:pPr marL="285750" lvl="0" indent="-285750">
              <a:buClr>
                <a:srgbClr val="FF0000"/>
              </a:buClr>
              <a:buFont typeface="Wingdings" panose="05000000000000000000" pitchFamily="2" charset="2"/>
              <a:buChar char="v"/>
            </a:pPr>
            <a:r>
              <a:rPr lang="en-US" dirty="0" smtClean="0">
                <a:solidFill>
                  <a:srgbClr val="0000FF"/>
                </a:solidFill>
              </a:rPr>
              <a:t>The </a:t>
            </a:r>
            <a:r>
              <a:rPr lang="en-US" dirty="0">
                <a:solidFill>
                  <a:srgbClr val="0000FF"/>
                </a:solidFill>
              </a:rPr>
              <a:t>committee </a:t>
            </a:r>
            <a:r>
              <a:rPr lang="en-US" dirty="0" smtClean="0">
                <a:solidFill>
                  <a:srgbClr val="0000FF"/>
                </a:solidFill>
              </a:rPr>
              <a:t>suggests </a:t>
            </a:r>
            <a:r>
              <a:rPr lang="en-US" dirty="0">
                <a:solidFill>
                  <a:srgbClr val="0000FF"/>
                </a:solidFill>
              </a:rPr>
              <a:t>that the machine should be fixed as soon as possible.  We should exhaust all means to repair the XRD machine by calling the local agent of the manufacturer. </a:t>
            </a:r>
            <a:r>
              <a:rPr lang="en-US" dirty="0" smtClean="0">
                <a:solidFill>
                  <a:srgbClr val="0000FF"/>
                </a:solidFill>
              </a:rPr>
              <a:t>If </a:t>
            </a:r>
            <a:r>
              <a:rPr lang="en-US" dirty="0">
                <a:solidFill>
                  <a:srgbClr val="0000FF"/>
                </a:solidFill>
              </a:rPr>
              <a:t>the local agent is not responding seriously, then we should contact the XRD machine manufacturer abroad to repair the machine.</a:t>
            </a:r>
          </a:p>
          <a:p>
            <a:pPr marL="285750" lvl="0" indent="-285750">
              <a:buClr>
                <a:srgbClr val="FF0000"/>
              </a:buClr>
              <a:buFont typeface="Wingdings" panose="05000000000000000000" pitchFamily="2" charset="2"/>
              <a:buChar char="v"/>
            </a:pPr>
            <a:r>
              <a:rPr lang="en-US" b="1" dirty="0">
                <a:solidFill>
                  <a:srgbClr val="0000FF"/>
                </a:solidFill>
              </a:rPr>
              <a:t>Regarding the purchase of a new XRD machine, the committee observed that a new machine should be only be purchased if it is proven that present machine cannot be repaired </a:t>
            </a:r>
            <a:endParaRPr lang="en-US" dirty="0">
              <a:solidFill>
                <a:srgbClr val="0000FF"/>
              </a:solidFill>
            </a:endParaRPr>
          </a:p>
          <a:p>
            <a:pPr marL="285750" lvl="0" indent="-285750">
              <a:buClr>
                <a:srgbClr val="FF0000"/>
              </a:buClr>
              <a:buFont typeface="Wingdings" panose="05000000000000000000" pitchFamily="2" charset="2"/>
              <a:buChar char="v"/>
            </a:pPr>
            <a:r>
              <a:rPr lang="en-US" dirty="0">
                <a:solidFill>
                  <a:srgbClr val="0000FF"/>
                </a:solidFill>
              </a:rPr>
              <a:t>Improvements should be made in operating and maintaining the XRD machine to avoid its frequent breakdown. If needed, the present operator(s)of the XRD machine should be provided additional maintenance training to make up their deficiencies.  </a:t>
            </a:r>
            <a:r>
              <a:rPr lang="en-US" u="sng" dirty="0">
                <a:solidFill>
                  <a:srgbClr val="0000FF"/>
                </a:solidFill>
              </a:rPr>
              <a:t>If this is not done, even a newly purchased machine will break down soon after purchase because of poor maintenance.</a:t>
            </a:r>
            <a:endParaRPr lang="en-US" dirty="0">
              <a:solidFill>
                <a:srgbClr val="0000FF"/>
              </a:solidFill>
            </a:endParaRPr>
          </a:p>
          <a:p>
            <a:pPr marL="285750" lvl="0" indent="-285750">
              <a:buClr>
                <a:srgbClr val="FF0000"/>
              </a:buClr>
              <a:buFont typeface="Wingdings" panose="05000000000000000000" pitchFamily="2" charset="2"/>
              <a:buChar char="v"/>
            </a:pPr>
            <a:r>
              <a:rPr lang="en-US" dirty="0">
                <a:solidFill>
                  <a:srgbClr val="0000FF"/>
                </a:solidFill>
              </a:rPr>
              <a:t>In the future, machine maintenance service should be included in purchase contract. </a:t>
            </a:r>
          </a:p>
          <a:p>
            <a:endParaRPr lang="en-US" dirty="0"/>
          </a:p>
        </p:txBody>
      </p:sp>
    </p:spTree>
    <p:extLst>
      <p:ext uri="{BB962C8B-B14F-4D97-AF65-F5344CB8AC3E}">
        <p14:creationId xmlns:p14="http://schemas.microsoft.com/office/powerpoint/2010/main" val="3389177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533400" y="152400"/>
            <a:ext cx="8458200" cy="6124754"/>
          </a:xfrm>
          <a:prstGeom prst="rect">
            <a:avLst/>
          </a:prstGeom>
          <a:noFill/>
          <a:ln w="127000" cmpd="tri">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Task #7:  Other Tasks </a:t>
            </a:r>
            <a:r>
              <a:rPr kumimoji="0" lang="en-US" altLang="en-US" sz="2800" b="1" i="0" u="sng"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en-US" altLang="en-US" sz="28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Evaluation of Faculty Conference Attendance Applications.</a:t>
            </a:r>
            <a:endParaRPr kumimoji="0" lang="en-US" alt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Under this of category of the tasks the committee evaluated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 and approved conference attendance application of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following faculty members.</a:t>
            </a:r>
            <a:endParaRPr kumimoji="0" lang="en-US" altLang="en-US" sz="24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506673872"/>
              </p:ext>
            </p:extLst>
          </p:nvPr>
        </p:nvGraphicFramePr>
        <p:xfrm>
          <a:off x="3124200" y="2638425"/>
          <a:ext cx="3086100" cy="3364992"/>
        </p:xfrm>
        <a:graphic>
          <a:graphicData uri="http://schemas.openxmlformats.org/drawingml/2006/table">
            <a:tbl>
              <a:tblPr firstRow="1" firstCol="1" bandRow="1">
                <a:tableStyleId>{5C22544A-7EE6-4342-B048-85BDC9FD1C3A}</a:tableStyleId>
              </a:tblPr>
              <a:tblGrid>
                <a:gridCol w="1457325"/>
                <a:gridCol w="1628775"/>
              </a:tblGrid>
              <a:tr h="0">
                <a:tc>
                  <a:txBody>
                    <a:bodyPr/>
                    <a:lstStyle/>
                    <a:p>
                      <a:pPr marL="0" marR="0">
                        <a:lnSpc>
                          <a:spcPct val="115000"/>
                        </a:lnSpc>
                        <a:spcBef>
                          <a:spcPts val="0"/>
                        </a:spcBef>
                        <a:spcAft>
                          <a:spcPts val="0"/>
                        </a:spcAft>
                      </a:pPr>
                      <a:r>
                        <a:rPr lang="en-US" sz="1200" dirty="0">
                          <a:effectLst/>
                        </a:rPr>
                        <a:t>Faculty Name</a:t>
                      </a:r>
                      <a:endParaRPr lang="en-US" sz="11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200">
                          <a:effectLst/>
                        </a:rPr>
                        <a:t>Number of Conference Applications</a:t>
                      </a:r>
                      <a:endParaRPr lang="en-US" sz="1100">
                        <a:effectLst/>
                        <a:latin typeface="Calibri"/>
                        <a:ea typeface="Calibri"/>
                        <a:cs typeface="Arial"/>
                      </a:endParaRPr>
                    </a:p>
                  </a:txBody>
                  <a:tcPr marL="68580" marR="68580" marT="0" marB="0"/>
                </a:tc>
              </a:tr>
              <a:tr h="0">
                <a:tc>
                  <a:txBody>
                    <a:bodyPr/>
                    <a:lstStyle/>
                    <a:p>
                      <a:pPr marL="0" marR="0" algn="ctr">
                        <a:lnSpc>
                          <a:spcPct val="115000"/>
                        </a:lnSpc>
                        <a:spcBef>
                          <a:spcPts val="0"/>
                        </a:spcBef>
                        <a:spcAft>
                          <a:spcPts val="0"/>
                        </a:spcAft>
                      </a:pPr>
                      <a:r>
                        <a:rPr lang="en-US" sz="1200">
                          <a:effectLst/>
                        </a:rPr>
                        <a:t>Dr. Al-Jalal</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Arial"/>
                      </a:endParaRPr>
                    </a:p>
                  </a:txBody>
                  <a:tcPr marL="68580" marR="68580" marT="0" marB="0"/>
                </a:tc>
              </a:tr>
              <a:tr h="0">
                <a:tc>
                  <a:txBody>
                    <a:bodyPr/>
                    <a:lstStyle/>
                    <a:p>
                      <a:pPr marL="0" marR="0" algn="ctr">
                        <a:lnSpc>
                          <a:spcPct val="115000"/>
                        </a:lnSpc>
                        <a:spcBef>
                          <a:spcPts val="0"/>
                        </a:spcBef>
                        <a:spcAft>
                          <a:spcPts val="0"/>
                        </a:spcAft>
                      </a:pPr>
                      <a:r>
                        <a:rPr lang="en-US" sz="1200">
                          <a:effectLst/>
                        </a:rPr>
                        <a:t>Dr. Ayub</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2</a:t>
                      </a:r>
                      <a:endParaRPr lang="en-US" sz="1100">
                        <a:effectLst/>
                        <a:latin typeface="Calibri"/>
                        <a:ea typeface="Calibri"/>
                        <a:cs typeface="Arial"/>
                      </a:endParaRPr>
                    </a:p>
                  </a:txBody>
                  <a:tcPr marL="68580" marR="68580" marT="0" marB="0"/>
                </a:tc>
              </a:tr>
              <a:tr h="0">
                <a:tc>
                  <a:txBody>
                    <a:bodyPr/>
                    <a:lstStyle/>
                    <a:p>
                      <a:pPr marL="0" marR="0" algn="ctr">
                        <a:lnSpc>
                          <a:spcPct val="115000"/>
                        </a:lnSpc>
                        <a:spcBef>
                          <a:spcPts val="0"/>
                        </a:spcBef>
                        <a:spcAft>
                          <a:spcPts val="0"/>
                        </a:spcAft>
                      </a:pPr>
                      <a:r>
                        <a:rPr lang="en-US" sz="1200">
                          <a:effectLst/>
                        </a:rPr>
                        <a:t>Dr. Basheer</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3</a:t>
                      </a:r>
                      <a:endParaRPr lang="en-US" sz="1100">
                        <a:effectLst/>
                        <a:latin typeface="Calibri"/>
                        <a:ea typeface="Calibri"/>
                        <a:cs typeface="Arial"/>
                      </a:endParaRPr>
                    </a:p>
                  </a:txBody>
                  <a:tcPr marL="68580" marR="68580" marT="0" marB="0"/>
                </a:tc>
              </a:tr>
              <a:tr h="0">
                <a:tc>
                  <a:txBody>
                    <a:bodyPr/>
                    <a:lstStyle/>
                    <a:p>
                      <a:pPr marL="0" marR="0" algn="ctr">
                        <a:lnSpc>
                          <a:spcPct val="115000"/>
                        </a:lnSpc>
                        <a:spcBef>
                          <a:spcPts val="0"/>
                        </a:spcBef>
                        <a:spcAft>
                          <a:spcPts val="0"/>
                        </a:spcAft>
                      </a:pPr>
                      <a:r>
                        <a:rPr lang="en-US" sz="1200">
                          <a:effectLst/>
                        </a:rPr>
                        <a:t>Dr. El-Saeed</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dirty="0" smtClean="0">
                          <a:effectLst/>
                        </a:rPr>
                        <a:t>3</a:t>
                      </a:r>
                      <a:endParaRPr lang="en-US" sz="1100" dirty="0">
                        <a:effectLst/>
                        <a:latin typeface="Calibri"/>
                        <a:ea typeface="Calibri"/>
                        <a:cs typeface="Arial"/>
                      </a:endParaRPr>
                    </a:p>
                  </a:txBody>
                  <a:tcPr marL="68580" marR="68580" marT="0" marB="0"/>
                </a:tc>
              </a:tr>
              <a:tr h="0">
                <a:tc>
                  <a:txBody>
                    <a:bodyPr/>
                    <a:lstStyle/>
                    <a:p>
                      <a:pPr marL="0" marR="0" algn="ctr">
                        <a:lnSpc>
                          <a:spcPct val="115000"/>
                        </a:lnSpc>
                        <a:spcBef>
                          <a:spcPts val="0"/>
                        </a:spcBef>
                        <a:spcAft>
                          <a:spcPts val="0"/>
                        </a:spcAft>
                      </a:pPr>
                      <a:r>
                        <a:rPr lang="en-US" sz="1200">
                          <a:effectLst/>
                        </a:rPr>
                        <a:t>Dr. Faiz</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Arial"/>
                      </a:endParaRPr>
                    </a:p>
                  </a:txBody>
                  <a:tcPr marL="68580" marR="68580" marT="0" marB="0"/>
                </a:tc>
              </a:tr>
              <a:tr h="0">
                <a:tc>
                  <a:txBody>
                    <a:bodyPr/>
                    <a:lstStyle/>
                    <a:p>
                      <a:pPr marL="0" marR="0" algn="ctr">
                        <a:lnSpc>
                          <a:spcPct val="115000"/>
                        </a:lnSpc>
                        <a:spcBef>
                          <a:spcPts val="0"/>
                        </a:spcBef>
                        <a:spcAft>
                          <a:spcPts val="0"/>
                        </a:spcAft>
                      </a:pPr>
                      <a:r>
                        <a:rPr lang="en-US" sz="1200">
                          <a:effectLst/>
                        </a:rPr>
                        <a:t>Dr. Farhat</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Arial"/>
                      </a:endParaRPr>
                    </a:p>
                  </a:txBody>
                  <a:tcPr marL="68580" marR="68580" marT="0" marB="0"/>
                </a:tc>
              </a:tr>
              <a:tr h="0">
                <a:tc>
                  <a:txBody>
                    <a:bodyPr/>
                    <a:lstStyle/>
                    <a:p>
                      <a:pPr marL="0" marR="0" algn="ctr">
                        <a:lnSpc>
                          <a:spcPct val="115000"/>
                        </a:lnSpc>
                        <a:spcBef>
                          <a:spcPts val="0"/>
                        </a:spcBef>
                        <a:spcAft>
                          <a:spcPts val="0"/>
                        </a:spcAft>
                      </a:pPr>
                      <a:r>
                        <a:rPr lang="en-US" sz="1200">
                          <a:effectLst/>
                        </a:rPr>
                        <a:t>Dr. Gondal</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3</a:t>
                      </a:r>
                      <a:endParaRPr lang="en-US" sz="1100">
                        <a:effectLst/>
                        <a:latin typeface="Calibri"/>
                        <a:ea typeface="Calibri"/>
                        <a:cs typeface="Arial"/>
                      </a:endParaRPr>
                    </a:p>
                  </a:txBody>
                  <a:tcPr marL="68580" marR="68580" marT="0" marB="0"/>
                </a:tc>
              </a:tr>
              <a:tr h="0">
                <a:tc>
                  <a:txBody>
                    <a:bodyPr/>
                    <a:lstStyle/>
                    <a:p>
                      <a:pPr marL="0" marR="0" algn="ctr">
                        <a:lnSpc>
                          <a:spcPct val="115000"/>
                        </a:lnSpc>
                        <a:spcBef>
                          <a:spcPts val="0"/>
                        </a:spcBef>
                        <a:spcAft>
                          <a:spcPts val="0"/>
                        </a:spcAft>
                      </a:pPr>
                      <a:r>
                        <a:rPr lang="en-US" sz="1200">
                          <a:effectLst/>
                        </a:rPr>
                        <a:t>Dr. Haider</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Arial"/>
                      </a:endParaRPr>
                    </a:p>
                  </a:txBody>
                  <a:tcPr marL="68580" marR="68580" marT="0" marB="0"/>
                </a:tc>
              </a:tr>
              <a:tr h="0">
                <a:tc>
                  <a:txBody>
                    <a:bodyPr/>
                    <a:lstStyle/>
                    <a:p>
                      <a:pPr marL="0" marR="0" algn="ctr">
                        <a:lnSpc>
                          <a:spcPct val="115000"/>
                        </a:lnSpc>
                        <a:spcBef>
                          <a:spcPts val="0"/>
                        </a:spcBef>
                        <a:spcAft>
                          <a:spcPts val="0"/>
                        </a:spcAft>
                      </a:pPr>
                      <a:r>
                        <a:rPr lang="en-US" sz="1200">
                          <a:effectLst/>
                        </a:rPr>
                        <a:t>Dr. Harrabi</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2</a:t>
                      </a:r>
                      <a:endParaRPr lang="en-US" sz="1100">
                        <a:effectLst/>
                        <a:latin typeface="Calibri"/>
                        <a:ea typeface="Calibri"/>
                        <a:cs typeface="Arial"/>
                      </a:endParaRPr>
                    </a:p>
                  </a:txBody>
                  <a:tcPr marL="68580" marR="68580" marT="0" marB="0"/>
                </a:tc>
              </a:tr>
              <a:tr h="0">
                <a:tc>
                  <a:txBody>
                    <a:bodyPr/>
                    <a:lstStyle/>
                    <a:p>
                      <a:pPr marL="0" marR="0" algn="ctr">
                        <a:lnSpc>
                          <a:spcPct val="115000"/>
                        </a:lnSpc>
                        <a:spcBef>
                          <a:spcPts val="0"/>
                        </a:spcBef>
                        <a:spcAft>
                          <a:spcPts val="0"/>
                        </a:spcAft>
                      </a:pPr>
                      <a:r>
                        <a:rPr lang="en-US" sz="1200">
                          <a:effectLst/>
                        </a:rPr>
                        <a:t>Dr. Kunwar</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Arial"/>
                      </a:endParaRPr>
                    </a:p>
                  </a:txBody>
                  <a:tcPr marL="68580" marR="68580" marT="0" marB="0"/>
                </a:tc>
              </a:tr>
              <a:tr h="0">
                <a:tc>
                  <a:txBody>
                    <a:bodyPr/>
                    <a:lstStyle/>
                    <a:p>
                      <a:pPr marL="0" marR="0" algn="ctr">
                        <a:lnSpc>
                          <a:spcPct val="115000"/>
                        </a:lnSpc>
                        <a:spcBef>
                          <a:spcPts val="0"/>
                        </a:spcBef>
                        <a:spcAft>
                          <a:spcPts val="0"/>
                        </a:spcAft>
                      </a:pPr>
                      <a:r>
                        <a:rPr lang="en-US" sz="1200">
                          <a:effectLst/>
                        </a:rPr>
                        <a:t>Dr. Maalej</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Arial"/>
                      </a:endParaRPr>
                    </a:p>
                  </a:txBody>
                  <a:tcPr marL="68580" marR="68580" marT="0" marB="0"/>
                </a:tc>
              </a:tr>
              <a:tr h="0">
                <a:tc>
                  <a:txBody>
                    <a:bodyPr/>
                    <a:lstStyle/>
                    <a:p>
                      <a:pPr marL="0" marR="0" algn="ctr">
                        <a:lnSpc>
                          <a:spcPct val="115000"/>
                        </a:lnSpc>
                        <a:spcBef>
                          <a:spcPts val="0"/>
                        </a:spcBef>
                        <a:spcAft>
                          <a:spcPts val="0"/>
                        </a:spcAft>
                      </a:pPr>
                      <a:r>
                        <a:rPr lang="en-US" sz="1200">
                          <a:effectLst/>
                        </a:rPr>
                        <a:t>Dr. Mekki</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Arial"/>
                      </a:endParaRPr>
                    </a:p>
                  </a:txBody>
                  <a:tcPr marL="68580" marR="68580" marT="0" marB="0"/>
                </a:tc>
              </a:tr>
              <a:tr h="0">
                <a:tc>
                  <a:txBody>
                    <a:bodyPr/>
                    <a:lstStyle/>
                    <a:p>
                      <a:pPr marL="0" marR="0" algn="ctr">
                        <a:lnSpc>
                          <a:spcPct val="115000"/>
                        </a:lnSpc>
                        <a:spcBef>
                          <a:spcPts val="0"/>
                        </a:spcBef>
                        <a:spcAft>
                          <a:spcPts val="0"/>
                        </a:spcAft>
                      </a:pPr>
                      <a:r>
                        <a:rPr lang="en-US" sz="1200">
                          <a:effectLst/>
                        </a:rPr>
                        <a:t>Dr. Qasmi</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Arial"/>
                      </a:endParaRPr>
                    </a:p>
                  </a:txBody>
                  <a:tcPr marL="68580" marR="68580" marT="0" marB="0"/>
                </a:tc>
              </a:tr>
              <a:tr h="0">
                <a:tc>
                  <a:txBody>
                    <a:bodyPr/>
                    <a:lstStyle/>
                    <a:p>
                      <a:pPr marL="0" marR="0">
                        <a:lnSpc>
                          <a:spcPct val="115000"/>
                        </a:lnSpc>
                        <a:spcBef>
                          <a:spcPts val="0"/>
                        </a:spcBef>
                        <a:spcAft>
                          <a:spcPts val="0"/>
                        </a:spcAft>
                      </a:pPr>
                      <a:r>
                        <a:rPr lang="en-US" sz="1200">
                          <a:effectLst/>
                        </a:rPr>
                        <a:t>Total Applications</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dirty="0" smtClean="0">
                          <a:effectLst/>
                        </a:rPr>
                        <a:t>21</a:t>
                      </a:r>
                      <a:endParaRPr lang="en-US" sz="1100" dirty="0">
                        <a:effectLst/>
                        <a:latin typeface="Calibri"/>
                        <a:ea typeface="Calibri"/>
                        <a:cs typeface="Arial"/>
                      </a:endParaRPr>
                    </a:p>
                  </a:txBody>
                  <a:tcPr marL="68580" marR="68580" marT="0" marB="0"/>
                </a:tc>
              </a:tr>
            </a:tbl>
          </a:graphicData>
        </a:graphic>
      </p:graphicFrame>
      <p:sp>
        <p:nvSpPr>
          <p:cNvPr id="7" name="Rectangle 2"/>
          <p:cNvSpPr>
            <a:spLocks noChangeArrowheads="1"/>
          </p:cNvSpPr>
          <p:nvPr/>
        </p:nvSpPr>
        <p:spPr bwMode="auto">
          <a:xfrm>
            <a:off x="3028950" y="2181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90404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996</Words>
  <Application>Microsoft Office PowerPoint</Application>
  <PresentationFormat>On-screen Show (4:3)</PresentationFormat>
  <Paragraphs>104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Activities  Report   Physics Department Research Committee Oct. 15, 2015- April. 30, 2016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NP2</dc:creator>
  <cp:lastModifiedBy>NP2</cp:lastModifiedBy>
  <cp:revision>11</cp:revision>
  <dcterms:created xsi:type="dcterms:W3CDTF">2016-05-24T07:49:05Z</dcterms:created>
  <dcterms:modified xsi:type="dcterms:W3CDTF">2016-05-24T09:24:08Z</dcterms:modified>
</cp:coreProperties>
</file>