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25" r:id="rId4"/>
    <p:sldId id="316" r:id="rId5"/>
    <p:sldId id="298" r:id="rId6"/>
    <p:sldId id="319" r:id="rId7"/>
    <p:sldId id="321" r:id="rId8"/>
    <p:sldId id="327" r:id="rId9"/>
    <p:sldId id="307" r:id="rId10"/>
    <p:sldId id="309" r:id="rId11"/>
    <p:sldId id="326" r:id="rId12"/>
    <p:sldId id="318" r:id="rId13"/>
    <p:sldId id="32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6600"/>
    <a:srgbClr val="0000FF"/>
    <a:srgbClr val="003300"/>
    <a:srgbClr val="FF00FF"/>
    <a:srgbClr val="FF3300"/>
    <a:srgbClr val="008000"/>
    <a:srgbClr val="33CCFF"/>
    <a:srgbClr val="FF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780" autoAdjust="0"/>
  </p:normalViewPr>
  <p:slideViewPr>
    <p:cSldViewPr>
      <p:cViewPr>
        <p:scale>
          <a:sx n="72" d="100"/>
          <a:sy n="72" d="100"/>
        </p:scale>
        <p:origin x="-124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C80-E557-4B4F-A2A3-77992F213702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16C3-28E6-470B-9B7F-3DB518C91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9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C80-E557-4B4F-A2A3-77992F213702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16C3-28E6-470B-9B7F-3DB518C91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8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C80-E557-4B4F-A2A3-77992F213702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16C3-28E6-470B-9B7F-3DB518C91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1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C80-E557-4B4F-A2A3-77992F213702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16C3-28E6-470B-9B7F-3DB518C91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2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C80-E557-4B4F-A2A3-77992F213702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16C3-28E6-470B-9B7F-3DB518C91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6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C80-E557-4B4F-A2A3-77992F213702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16C3-28E6-470B-9B7F-3DB518C91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7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C80-E557-4B4F-A2A3-77992F213702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16C3-28E6-470B-9B7F-3DB518C91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4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C80-E557-4B4F-A2A3-77992F213702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16C3-28E6-470B-9B7F-3DB518C91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4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C80-E557-4B4F-A2A3-77992F213702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16C3-28E6-470B-9B7F-3DB518C91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5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C80-E557-4B4F-A2A3-77992F213702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16C3-28E6-470B-9B7F-3DB518C91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9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C80-E557-4B4F-A2A3-77992F213702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16C3-28E6-470B-9B7F-3DB518C91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3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84C80-E557-4B4F-A2A3-77992F213702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016C3-28E6-470B-9B7F-3DB518C91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5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7772400" cy="1470025"/>
          </a:xfrm>
          <a:ln w="76200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Ch-1-T162</a:t>
            </a:r>
            <a:r>
              <a:rPr lang="en-US" b="1" dirty="0" smtClean="0">
                <a:latin typeface="Comic Sans MS" panose="030F0702030302020204" pitchFamily="66" charset="0"/>
              </a:rPr>
              <a:t/>
            </a:r>
            <a:br>
              <a:rPr lang="en-US" b="1" dirty="0" smtClean="0">
                <a:latin typeface="Comic Sans MS" panose="030F0702030302020204" pitchFamily="66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BASIC CONCEPTS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557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15450" cy="878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09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"/>
            <a:ext cx="9067800" cy="6863417"/>
          </a:xfrm>
          <a:prstGeom prst="rect">
            <a:avLst/>
          </a:prstGeom>
          <a:noFill/>
          <a:ln w="76200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The </a:t>
            </a:r>
            <a:r>
              <a:rPr lang="en-US" sz="2000" b="1" dirty="0">
                <a:solidFill>
                  <a:srgbClr val="FF0000"/>
                </a:solidFill>
              </a:rPr>
              <a:t>neutron </a:t>
            </a:r>
            <a:r>
              <a:rPr lang="en-US" sz="2000" b="1" dirty="0" smtClean="0">
                <a:solidFill>
                  <a:srgbClr val="FF0000"/>
                </a:solidFill>
              </a:rPr>
              <a:t>is  electrically neutral and </a:t>
            </a:r>
            <a:r>
              <a:rPr lang="en-US" sz="2000" b="1" dirty="0">
                <a:solidFill>
                  <a:srgbClr val="FF0000"/>
                </a:solidFill>
              </a:rPr>
              <a:t>has a mass about equal to the proton mass (actually about 0.1% larger</a:t>
            </a:r>
            <a:r>
              <a:rPr lang="en-US" sz="2000" b="1" dirty="0" smtClean="0">
                <a:solidFill>
                  <a:srgbClr val="FF0000"/>
                </a:solidFill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0000FF"/>
                </a:solidFill>
              </a:rPr>
              <a:t> A nucleus has  </a:t>
            </a:r>
            <a:r>
              <a:rPr lang="en-US" sz="2000" b="1" dirty="0">
                <a:solidFill>
                  <a:srgbClr val="0000FF"/>
                </a:solidFill>
              </a:rPr>
              <a:t>Z protons and </a:t>
            </a:r>
            <a:r>
              <a:rPr lang="en-US" sz="2000" b="1" i="1" dirty="0">
                <a:solidFill>
                  <a:srgbClr val="0000FF"/>
                </a:solidFill>
              </a:rPr>
              <a:t>A </a:t>
            </a:r>
            <a:r>
              <a:rPr lang="en-US" sz="2000" b="1" dirty="0">
                <a:solidFill>
                  <a:srgbClr val="0000FF"/>
                </a:solidFill>
              </a:rPr>
              <a:t>- Z neutrons </a:t>
            </a:r>
            <a:r>
              <a:rPr lang="en-US" sz="2000" b="1" dirty="0" smtClean="0">
                <a:solidFill>
                  <a:srgbClr val="0000FF"/>
                </a:solidFill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FF00FF"/>
                </a:solidFill>
              </a:rPr>
              <a:t>a </a:t>
            </a:r>
            <a:r>
              <a:rPr lang="en-US" sz="2000" b="1" dirty="0">
                <a:solidFill>
                  <a:srgbClr val="FF00FF"/>
                </a:solidFill>
              </a:rPr>
              <a:t>specific nuclear species, or </a:t>
            </a:r>
            <a:r>
              <a:rPr lang="en-US" sz="2000" b="1" i="1" dirty="0">
                <a:solidFill>
                  <a:srgbClr val="FF00FF"/>
                </a:solidFill>
              </a:rPr>
              <a:t>nuclide, </a:t>
            </a:r>
            <a:r>
              <a:rPr lang="en-US" sz="2000" b="1" dirty="0" smtClean="0">
                <a:solidFill>
                  <a:srgbClr val="FF00FF"/>
                </a:solidFill>
              </a:rPr>
              <a:t>is </a:t>
            </a:r>
            <a:r>
              <a:rPr lang="en-US" sz="2000" b="1" dirty="0" err="1" smtClean="0">
                <a:solidFill>
                  <a:srgbClr val="FF00FF"/>
                </a:solidFill>
              </a:rPr>
              <a:t>enoted</a:t>
            </a:r>
            <a:r>
              <a:rPr lang="en-US" sz="2000" b="1" dirty="0" smtClean="0">
                <a:solidFill>
                  <a:srgbClr val="FF00FF"/>
                </a:solidFill>
              </a:rPr>
              <a:t> by use </a:t>
            </a:r>
            <a:r>
              <a:rPr lang="en-US" sz="2000" b="1" dirty="0">
                <a:solidFill>
                  <a:srgbClr val="FF00FF"/>
                </a:solidFill>
              </a:rPr>
              <a:t>the </a:t>
            </a:r>
            <a:r>
              <a:rPr lang="en-US" sz="2000" b="1" dirty="0" smtClean="0">
                <a:solidFill>
                  <a:srgbClr val="FF00FF"/>
                </a:solidFill>
              </a:rPr>
              <a:t>form</a:t>
            </a:r>
            <a:r>
              <a:rPr lang="en-US" sz="2000" b="1" i="1" dirty="0">
                <a:solidFill>
                  <a:srgbClr val="FF00FF"/>
                </a:solidFill>
              </a:rPr>
              <a:t> </a:t>
            </a:r>
            <a:r>
              <a:rPr lang="en-US" sz="2000" b="1" i="1" dirty="0" smtClean="0">
                <a:solidFill>
                  <a:srgbClr val="FF00FF"/>
                </a:solidFill>
              </a:rPr>
              <a:t>                 </a:t>
            </a:r>
            <a:r>
              <a:rPr lang="en-US" sz="2000" b="1" dirty="0" smtClean="0">
                <a:solidFill>
                  <a:srgbClr val="FF00FF"/>
                </a:solidFill>
              </a:rPr>
              <a:t>where </a:t>
            </a:r>
            <a:r>
              <a:rPr lang="en-US" sz="2000" b="1" dirty="0">
                <a:solidFill>
                  <a:srgbClr val="FF00FF"/>
                </a:solidFill>
              </a:rPr>
              <a:t>X is the chemical symbol and </a:t>
            </a:r>
            <a:r>
              <a:rPr lang="en-US" sz="2000" b="1" i="1" dirty="0">
                <a:solidFill>
                  <a:srgbClr val="FF00FF"/>
                </a:solidFill>
              </a:rPr>
              <a:t>N </a:t>
            </a:r>
            <a:r>
              <a:rPr lang="en-US" sz="2000" b="1" dirty="0">
                <a:solidFill>
                  <a:srgbClr val="FF00FF"/>
                </a:solidFill>
              </a:rPr>
              <a:t>is the </a:t>
            </a:r>
            <a:r>
              <a:rPr lang="en-US" sz="2000" b="1" i="1" dirty="0">
                <a:solidFill>
                  <a:srgbClr val="FF00FF"/>
                </a:solidFill>
              </a:rPr>
              <a:t>neutron number, A </a:t>
            </a:r>
            <a:r>
              <a:rPr lang="en-US" sz="2000" b="1" dirty="0">
                <a:solidFill>
                  <a:srgbClr val="FF00FF"/>
                </a:solidFill>
              </a:rPr>
              <a:t>- Z. </a:t>
            </a:r>
            <a:endParaRPr lang="en-US" sz="2000" b="1" dirty="0" smtClean="0">
              <a:solidFill>
                <a:srgbClr val="FF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003300"/>
                </a:solidFill>
              </a:rPr>
              <a:t>The</a:t>
            </a:r>
            <a:r>
              <a:rPr lang="en-US" sz="2000" b="1" dirty="0">
                <a:solidFill>
                  <a:srgbClr val="003300"/>
                </a:solidFill>
              </a:rPr>
              <a:t> </a:t>
            </a:r>
            <a:r>
              <a:rPr lang="en-US" sz="2000" b="1" dirty="0" smtClean="0">
                <a:solidFill>
                  <a:srgbClr val="003300"/>
                </a:solidFill>
              </a:rPr>
              <a:t>symbols </a:t>
            </a:r>
            <a:r>
              <a:rPr lang="en-US" sz="2000" b="1" dirty="0">
                <a:solidFill>
                  <a:srgbClr val="003300"/>
                </a:solidFill>
              </a:rPr>
              <a:t>for some nuclides </a:t>
            </a:r>
            <a:r>
              <a:rPr lang="en-US" sz="2000" b="1" dirty="0" smtClean="0">
                <a:solidFill>
                  <a:srgbClr val="003300"/>
                </a:solidFill>
              </a:rPr>
              <a:t>are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>
                <a:solidFill>
                  <a:srgbClr val="0000FF"/>
                </a:solidFill>
              </a:rPr>
              <a:t>The chemical symbol and </a:t>
            </a:r>
            <a:r>
              <a:rPr lang="en-US" sz="2000" b="1" dirty="0" smtClean="0">
                <a:solidFill>
                  <a:srgbClr val="0000FF"/>
                </a:solidFill>
              </a:rPr>
              <a:t>the atomic </a:t>
            </a:r>
            <a:r>
              <a:rPr lang="en-US" sz="2000" b="1" dirty="0">
                <a:solidFill>
                  <a:srgbClr val="0000FF"/>
                </a:solidFill>
              </a:rPr>
              <a:t>number Z are redundant-every H nucleus has Z = 1, every U </a:t>
            </a:r>
            <a:r>
              <a:rPr lang="en-US" sz="2000" b="1" dirty="0" smtClean="0">
                <a:solidFill>
                  <a:srgbClr val="0000FF"/>
                </a:solidFill>
              </a:rPr>
              <a:t>nucleus has </a:t>
            </a:r>
            <a:r>
              <a:rPr lang="en-US" sz="2000" b="1" dirty="0">
                <a:solidFill>
                  <a:srgbClr val="0000FF"/>
                </a:solidFill>
              </a:rPr>
              <a:t>Z = 92 and so on It is therefore not necessary to write Z. It is also </a:t>
            </a:r>
            <a:r>
              <a:rPr lang="en-US" sz="2000" b="1" dirty="0" smtClean="0">
                <a:solidFill>
                  <a:srgbClr val="0000FF"/>
                </a:solidFill>
              </a:rPr>
              <a:t>not necessary </a:t>
            </a:r>
            <a:r>
              <a:rPr lang="en-US" sz="2000" b="1" dirty="0">
                <a:solidFill>
                  <a:srgbClr val="0000FF"/>
                </a:solidFill>
              </a:rPr>
              <a:t>to" write </a:t>
            </a:r>
            <a:r>
              <a:rPr lang="en-US" sz="2000" b="1" i="1" dirty="0">
                <a:solidFill>
                  <a:srgbClr val="0000FF"/>
                </a:solidFill>
              </a:rPr>
              <a:t>N, </a:t>
            </a:r>
            <a:r>
              <a:rPr lang="en-US" sz="2000" b="1" dirty="0">
                <a:solidFill>
                  <a:srgbClr val="0000FF"/>
                </a:solidFill>
              </a:rPr>
              <a:t>since we can always find </a:t>
            </a:r>
            <a:r>
              <a:rPr lang="en-US" sz="2000" b="1" dirty="0" smtClean="0">
                <a:solidFill>
                  <a:srgbClr val="0000FF"/>
                </a:solidFill>
              </a:rPr>
              <a:t>it from </a:t>
            </a:r>
            <a:r>
              <a:rPr lang="en-US" sz="2000" b="1" i="1" dirty="0">
                <a:solidFill>
                  <a:srgbClr val="0000FF"/>
                </a:solidFill>
              </a:rPr>
              <a:t>A </a:t>
            </a:r>
            <a:r>
              <a:rPr lang="en-US" sz="2000" b="1" dirty="0">
                <a:solidFill>
                  <a:srgbClr val="0000FF"/>
                </a:solidFill>
              </a:rPr>
              <a:t>- Z. 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>
                <a:solidFill>
                  <a:srgbClr val="FF00FF"/>
                </a:solidFill>
              </a:rPr>
              <a:t>Neutrons and protons are the two members of the family of </a:t>
            </a:r>
            <a:r>
              <a:rPr lang="en-US" sz="2000" b="1" i="1" dirty="0">
                <a:solidFill>
                  <a:srgbClr val="FF00FF"/>
                </a:solidFill>
              </a:rPr>
              <a:t>nucleons. </a:t>
            </a:r>
            <a:endParaRPr lang="en-US" sz="2000" b="1" i="1" dirty="0" smtClean="0">
              <a:solidFill>
                <a:srgbClr val="FF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003300"/>
                </a:solidFill>
              </a:rPr>
              <a:t>When we discuss </a:t>
            </a:r>
            <a:r>
              <a:rPr lang="en-US" sz="2000" b="1" dirty="0">
                <a:solidFill>
                  <a:srgbClr val="003300"/>
                </a:solidFill>
              </a:rPr>
              <a:t>nuclear particles without reference to whether they </a:t>
            </a:r>
            <a:r>
              <a:rPr lang="en-US" sz="2000" b="1" dirty="0" smtClean="0">
                <a:solidFill>
                  <a:srgbClr val="003300"/>
                </a:solidFill>
              </a:rPr>
              <a:t>are protons </a:t>
            </a:r>
            <a:r>
              <a:rPr lang="en-US" sz="2000" b="1" dirty="0">
                <a:solidFill>
                  <a:srgbClr val="003300"/>
                </a:solidFill>
              </a:rPr>
              <a:t>or neutrons, we use the term nucleons.  </a:t>
            </a:r>
            <a:r>
              <a:rPr lang="en-US" sz="2000" b="1" dirty="0" smtClean="0">
                <a:solidFill>
                  <a:srgbClr val="0000FF"/>
                </a:solidFill>
              </a:rPr>
              <a:t>Thus </a:t>
            </a:r>
            <a:r>
              <a:rPr lang="en-US" sz="2000" b="1" dirty="0">
                <a:solidFill>
                  <a:srgbClr val="0000FF"/>
                </a:solidFill>
              </a:rPr>
              <a:t>a nucleus of mass number </a:t>
            </a:r>
            <a:r>
              <a:rPr lang="en-US" sz="2000" b="1" i="1" dirty="0" smtClean="0">
                <a:solidFill>
                  <a:srgbClr val="0000FF"/>
                </a:solidFill>
              </a:rPr>
              <a:t>A </a:t>
            </a:r>
            <a:r>
              <a:rPr lang="en-US" sz="2000" b="1" dirty="0" smtClean="0">
                <a:solidFill>
                  <a:srgbClr val="0000FF"/>
                </a:solidFill>
              </a:rPr>
              <a:t>contains </a:t>
            </a:r>
            <a:r>
              <a:rPr lang="en-US" sz="2000" b="1" i="1" dirty="0">
                <a:solidFill>
                  <a:srgbClr val="0000FF"/>
                </a:solidFill>
              </a:rPr>
              <a:t>A </a:t>
            </a:r>
            <a:r>
              <a:rPr lang="en-US" sz="2000" b="1" dirty="0">
                <a:solidFill>
                  <a:srgbClr val="0000FF"/>
                </a:solidFill>
              </a:rPr>
              <a:t>nucleons. 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Nuclides </a:t>
            </a:r>
            <a:r>
              <a:rPr lang="en-US" sz="2000" b="1" dirty="0">
                <a:solidFill>
                  <a:srgbClr val="FF0000"/>
                </a:solidFill>
              </a:rPr>
              <a:t>with the same proton number but different neutron numbers are </a:t>
            </a:r>
            <a:r>
              <a:rPr lang="en-US" sz="2000" b="1" dirty="0" smtClean="0">
                <a:solidFill>
                  <a:srgbClr val="0000FF"/>
                </a:solidFill>
              </a:rPr>
              <a:t>called </a:t>
            </a:r>
            <a:r>
              <a:rPr lang="en-US" sz="2000" b="1" i="1" dirty="0" smtClean="0">
                <a:solidFill>
                  <a:srgbClr val="0000FF"/>
                </a:solidFill>
              </a:rPr>
              <a:t>isotopes</a:t>
            </a:r>
            <a:r>
              <a:rPr lang="en-US" sz="2000" b="1" i="1" dirty="0">
                <a:solidFill>
                  <a:srgbClr val="FF0000"/>
                </a:solidFill>
              </a:rPr>
              <a:t>; </a:t>
            </a:r>
            <a:r>
              <a:rPr lang="en-US" sz="2000" b="1" dirty="0">
                <a:solidFill>
                  <a:srgbClr val="FF0000"/>
                </a:solidFill>
              </a:rPr>
              <a:t>for example, the element chlorine has two </a:t>
            </a:r>
            <a:r>
              <a:rPr lang="en-US" sz="2000" b="1" dirty="0" smtClean="0">
                <a:solidFill>
                  <a:srgbClr val="FF0000"/>
                </a:solidFill>
              </a:rPr>
              <a:t> isotopes </a:t>
            </a:r>
            <a:r>
              <a:rPr lang="en-US" sz="2000" b="1" dirty="0">
                <a:solidFill>
                  <a:srgbClr val="FF0000"/>
                </a:solidFill>
              </a:rPr>
              <a:t>that </a:t>
            </a:r>
            <a:r>
              <a:rPr lang="en-US" sz="2000" b="1" dirty="0" smtClean="0">
                <a:solidFill>
                  <a:srgbClr val="FF0000"/>
                </a:solidFill>
              </a:rPr>
              <a:t>are </a:t>
            </a:r>
            <a:r>
              <a:rPr lang="en-US" sz="2000" b="1" dirty="0" smtClean="0">
                <a:solidFill>
                  <a:srgbClr val="0000FF"/>
                </a:solidFill>
              </a:rPr>
              <a:t>stable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against </a:t>
            </a:r>
            <a:r>
              <a:rPr lang="en-US" sz="2000" b="1" dirty="0">
                <a:solidFill>
                  <a:srgbClr val="FF0000"/>
                </a:solidFill>
              </a:rPr>
              <a:t>radioactive decay, </a:t>
            </a:r>
            <a:r>
              <a:rPr lang="en-US" sz="2000" b="1" baseline="30000" dirty="0">
                <a:solidFill>
                  <a:srgbClr val="FF0000"/>
                </a:solidFill>
              </a:rPr>
              <a:t>35</a:t>
            </a:r>
            <a:r>
              <a:rPr lang="en-US" sz="2000" b="1" dirty="0">
                <a:solidFill>
                  <a:srgbClr val="FF0000"/>
                </a:solidFill>
              </a:rPr>
              <a:t>Cl and </a:t>
            </a:r>
            <a:r>
              <a:rPr lang="en-US" sz="2000" b="1" baseline="30000" dirty="0">
                <a:solidFill>
                  <a:srgbClr val="FF0000"/>
                </a:solidFill>
              </a:rPr>
              <a:t>37</a:t>
            </a:r>
            <a:r>
              <a:rPr lang="en-US" sz="2000" b="1" dirty="0">
                <a:solidFill>
                  <a:srgbClr val="FF0000"/>
                </a:solidFill>
              </a:rPr>
              <a:t>Cl. It also has many other unstable </a:t>
            </a:r>
            <a:r>
              <a:rPr lang="en-US" sz="2000" b="1" dirty="0" smtClean="0">
                <a:solidFill>
                  <a:srgbClr val="FF0000"/>
                </a:solidFill>
              </a:rPr>
              <a:t>isotopes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that </a:t>
            </a:r>
            <a:r>
              <a:rPr lang="en-US" sz="2000" b="1" dirty="0">
                <a:solidFill>
                  <a:srgbClr val="FF0000"/>
                </a:solidFill>
              </a:rPr>
              <a:t>are artificially produced in nuclear reactions; these are the </a:t>
            </a:r>
            <a:r>
              <a:rPr lang="en-US" sz="2000" b="1" dirty="0" smtClean="0">
                <a:solidFill>
                  <a:srgbClr val="FF0000"/>
                </a:solidFill>
              </a:rPr>
              <a:t>radioactive isotopes </a:t>
            </a:r>
            <a:r>
              <a:rPr lang="en-US" sz="2000" b="1" dirty="0">
                <a:solidFill>
                  <a:srgbClr val="FF0000"/>
                </a:solidFill>
              </a:rPr>
              <a:t>(or </a:t>
            </a:r>
            <a:r>
              <a:rPr lang="en-US" sz="2000" b="1" i="1" dirty="0">
                <a:solidFill>
                  <a:srgbClr val="0000FF"/>
                </a:solidFill>
              </a:rPr>
              <a:t>radioisotopes</a:t>
            </a:r>
            <a:r>
              <a:rPr lang="en-US" sz="2000" b="1" i="1" dirty="0">
                <a:solidFill>
                  <a:srgbClr val="FF0000"/>
                </a:solidFill>
              </a:rPr>
              <a:t>) </a:t>
            </a:r>
            <a:r>
              <a:rPr lang="en-US" sz="2000" b="1" dirty="0">
                <a:solidFill>
                  <a:srgbClr val="FF0000"/>
                </a:solidFill>
              </a:rPr>
              <a:t>of </a:t>
            </a:r>
            <a:r>
              <a:rPr lang="en-US" sz="2000" b="1" dirty="0" smtClean="0">
                <a:solidFill>
                  <a:srgbClr val="FF0000"/>
                </a:solidFill>
              </a:rPr>
              <a:t>Cl.</a:t>
            </a:r>
            <a:endParaRPr lang="en-US" sz="20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00FF"/>
                </a:solidFill>
              </a:rPr>
              <a:t>N</a:t>
            </a:r>
            <a:r>
              <a:rPr lang="en-US" sz="2000" b="1" dirty="0" smtClean="0">
                <a:solidFill>
                  <a:srgbClr val="0000FF"/>
                </a:solidFill>
              </a:rPr>
              <a:t>uclides </a:t>
            </a:r>
            <a:r>
              <a:rPr lang="en-US" sz="2000" b="1" dirty="0">
                <a:solidFill>
                  <a:srgbClr val="0000FF"/>
                </a:solidFill>
              </a:rPr>
              <a:t>with the </a:t>
            </a:r>
            <a:r>
              <a:rPr lang="en-US" sz="2000" b="1" dirty="0">
                <a:solidFill>
                  <a:srgbClr val="FF0000"/>
                </a:solidFill>
              </a:rPr>
              <a:t>same </a:t>
            </a:r>
            <a:r>
              <a:rPr lang="en-US" sz="2000" b="1" i="1" dirty="0">
                <a:solidFill>
                  <a:srgbClr val="FF0000"/>
                </a:solidFill>
              </a:rPr>
              <a:t>N </a:t>
            </a:r>
            <a:r>
              <a:rPr lang="en-US" sz="2000" b="1" dirty="0" smtClean="0">
                <a:solidFill>
                  <a:srgbClr val="0000FF"/>
                </a:solidFill>
              </a:rPr>
              <a:t>but </a:t>
            </a:r>
            <a:r>
              <a:rPr lang="en-US" sz="2000" b="1" dirty="0" smtClean="0">
                <a:solidFill>
                  <a:srgbClr val="FF0000"/>
                </a:solidFill>
              </a:rPr>
              <a:t>different Z </a:t>
            </a:r>
            <a:r>
              <a:rPr lang="en-US" sz="2000" b="1" dirty="0" smtClean="0">
                <a:solidFill>
                  <a:srgbClr val="0000FF"/>
                </a:solidFill>
              </a:rPr>
              <a:t>are </a:t>
            </a:r>
            <a:r>
              <a:rPr lang="en-US" sz="2000" b="1" dirty="0">
                <a:solidFill>
                  <a:srgbClr val="0000FF"/>
                </a:solidFill>
              </a:rPr>
              <a:t>called </a:t>
            </a:r>
            <a:r>
              <a:rPr lang="en-US" sz="2000" b="1" i="1" dirty="0">
                <a:solidFill>
                  <a:srgbClr val="FF0000"/>
                </a:solidFill>
              </a:rPr>
              <a:t>isotones</a:t>
            </a:r>
            <a:r>
              <a:rPr lang="en-US" sz="2000" b="1" i="1" dirty="0">
                <a:solidFill>
                  <a:srgbClr val="0000FF"/>
                </a:solidFill>
              </a:rPr>
              <a:t>. </a:t>
            </a:r>
            <a:r>
              <a:rPr lang="en-US" sz="2000" b="1" dirty="0">
                <a:solidFill>
                  <a:srgbClr val="0000FF"/>
                </a:solidFill>
              </a:rPr>
              <a:t>The stable isotones with </a:t>
            </a:r>
            <a:r>
              <a:rPr lang="en-US" sz="2000" b="1" i="1" dirty="0">
                <a:solidFill>
                  <a:srgbClr val="0000FF"/>
                </a:solidFill>
              </a:rPr>
              <a:t>N </a:t>
            </a:r>
            <a:r>
              <a:rPr lang="en-US" sz="2000" b="1" dirty="0">
                <a:solidFill>
                  <a:srgbClr val="0000FF"/>
                </a:solidFill>
              </a:rPr>
              <a:t>= 1 are </a:t>
            </a:r>
            <a:r>
              <a:rPr lang="en-US" sz="2000" b="1" baseline="30000" dirty="0">
                <a:solidFill>
                  <a:srgbClr val="0000FF"/>
                </a:solidFill>
              </a:rPr>
              <a:t>2</a:t>
            </a:r>
            <a:r>
              <a:rPr lang="en-US" sz="2000" b="1" dirty="0">
                <a:solidFill>
                  <a:srgbClr val="0000FF"/>
                </a:solidFill>
              </a:rPr>
              <a:t>H </a:t>
            </a:r>
            <a:r>
              <a:rPr lang="en-US" sz="2000" b="1" dirty="0" smtClean="0">
                <a:solidFill>
                  <a:srgbClr val="0000FF"/>
                </a:solidFill>
              </a:rPr>
              <a:t>and </a:t>
            </a:r>
            <a:r>
              <a:rPr lang="en-US" sz="2000" b="1" baseline="30000" dirty="0" smtClean="0">
                <a:solidFill>
                  <a:srgbClr val="0000FF"/>
                </a:solidFill>
              </a:rPr>
              <a:t>3</a:t>
            </a:r>
            <a:r>
              <a:rPr lang="en-US" sz="2000" b="1" dirty="0" smtClean="0">
                <a:solidFill>
                  <a:srgbClr val="0000FF"/>
                </a:solidFill>
              </a:rPr>
              <a:t>He</a:t>
            </a:r>
            <a:r>
              <a:rPr lang="en-US" sz="2000" b="1" dirty="0">
                <a:solidFill>
                  <a:srgbClr val="0000FF"/>
                </a:solidFill>
              </a:rPr>
              <a:t>. 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006600"/>
                </a:solidFill>
              </a:rPr>
              <a:t>Nuclides </a:t>
            </a:r>
            <a:r>
              <a:rPr lang="en-US" sz="2000" b="1" dirty="0">
                <a:solidFill>
                  <a:srgbClr val="006600"/>
                </a:solidFill>
              </a:rPr>
              <a:t>with the </a:t>
            </a:r>
            <a:r>
              <a:rPr lang="en-US" sz="2000" b="1" dirty="0">
                <a:solidFill>
                  <a:srgbClr val="FF0000"/>
                </a:solidFill>
              </a:rPr>
              <a:t>same mass number </a:t>
            </a:r>
            <a:r>
              <a:rPr lang="en-US" sz="2000" b="1" i="1" dirty="0">
                <a:solidFill>
                  <a:srgbClr val="FF0000"/>
                </a:solidFill>
              </a:rPr>
              <a:t>A </a:t>
            </a:r>
            <a:r>
              <a:rPr lang="en-US" sz="2000" b="1" dirty="0">
                <a:solidFill>
                  <a:srgbClr val="006600"/>
                </a:solidFill>
              </a:rPr>
              <a:t>are known as </a:t>
            </a:r>
            <a:r>
              <a:rPr lang="en-US" sz="2000" b="1" i="1" dirty="0">
                <a:solidFill>
                  <a:srgbClr val="FF0000"/>
                </a:solidFill>
              </a:rPr>
              <a:t>isobars</a:t>
            </a:r>
            <a:r>
              <a:rPr lang="en-US" sz="2000" b="1" i="1" dirty="0">
                <a:solidFill>
                  <a:srgbClr val="006600"/>
                </a:solidFill>
              </a:rPr>
              <a:t>; </a:t>
            </a:r>
            <a:r>
              <a:rPr lang="en-US" sz="2000" b="1" dirty="0">
                <a:solidFill>
                  <a:srgbClr val="006600"/>
                </a:solidFill>
              </a:rPr>
              <a:t>thus </a:t>
            </a:r>
            <a:r>
              <a:rPr lang="en-US" sz="2000" b="1" dirty="0" smtClean="0">
                <a:solidFill>
                  <a:srgbClr val="006600"/>
                </a:solidFill>
              </a:rPr>
              <a:t>stable 3He </a:t>
            </a:r>
            <a:r>
              <a:rPr lang="en-US" sz="2000" b="1" dirty="0">
                <a:solidFill>
                  <a:srgbClr val="006600"/>
                </a:solidFill>
              </a:rPr>
              <a:t>and radioactive 3H are isobars</a:t>
            </a:r>
            <a:r>
              <a:rPr lang="en-US" sz="20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085022"/>
            <a:ext cx="61685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775972"/>
            <a:ext cx="1741940" cy="26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700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4724400" cy="6432530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1.3 NUCLEAR PROPERTIES</a:t>
            </a:r>
          </a:p>
          <a:p>
            <a:pPr>
              <a:buClr>
                <a:srgbClr val="C00000"/>
              </a:buClr>
              <a:buSzPct val="130000"/>
            </a:pPr>
            <a:r>
              <a:rPr lang="en-US" sz="2400" b="1" dirty="0" smtClean="0">
                <a:solidFill>
                  <a:srgbClr val="0000FF"/>
                </a:solidFill>
              </a:rPr>
              <a:t>Nuclear properties are:</a:t>
            </a:r>
          </a:p>
          <a:p>
            <a:pPr marL="285750" indent="-285750">
              <a:buClr>
                <a:srgbClr val="C00000"/>
              </a:buClr>
              <a:buSzPct val="130000"/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M</a:t>
            </a:r>
            <a:r>
              <a:rPr lang="en-US" sz="2800" b="1" dirty="0" smtClean="0">
                <a:solidFill>
                  <a:srgbClr val="FF0000"/>
                </a:solidFill>
              </a:rPr>
              <a:t>ass,</a:t>
            </a:r>
          </a:p>
          <a:p>
            <a:pPr marL="285750" indent="-285750">
              <a:buClr>
                <a:srgbClr val="C00000"/>
              </a:buClr>
              <a:buSzPct val="130000"/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00FF"/>
                </a:solidFill>
              </a:rPr>
              <a:t> Radius,</a:t>
            </a:r>
            <a:endParaRPr lang="en-US" sz="2800" b="1" dirty="0">
              <a:solidFill>
                <a:srgbClr val="0000FF"/>
              </a:solidFill>
            </a:endParaRPr>
          </a:p>
          <a:p>
            <a:pPr marL="285750" indent="-285750">
              <a:buClr>
                <a:srgbClr val="C00000"/>
              </a:buClr>
              <a:buSzPct val="130000"/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00FF"/>
                </a:solidFill>
              </a:rPr>
              <a:t>R</a:t>
            </a:r>
            <a:r>
              <a:rPr lang="en-US" sz="2800" b="1" dirty="0" smtClean="0">
                <a:solidFill>
                  <a:srgbClr val="FF00FF"/>
                </a:solidFill>
              </a:rPr>
              <a:t>elative </a:t>
            </a:r>
            <a:r>
              <a:rPr lang="en-US" sz="2800" b="1" dirty="0">
                <a:solidFill>
                  <a:srgbClr val="FF00FF"/>
                </a:solidFill>
              </a:rPr>
              <a:t>abundance (for stable nuclides</a:t>
            </a:r>
            <a:r>
              <a:rPr lang="en-US" sz="2800" b="1" dirty="0" smtClean="0">
                <a:solidFill>
                  <a:srgbClr val="FF00FF"/>
                </a:solidFill>
              </a:rPr>
              <a:t>),</a:t>
            </a:r>
          </a:p>
          <a:p>
            <a:pPr marL="285750" indent="-285750">
              <a:buClr>
                <a:srgbClr val="C00000"/>
              </a:buClr>
              <a:buSzPct val="130000"/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3300"/>
                </a:solidFill>
              </a:rPr>
              <a:t>D</a:t>
            </a:r>
            <a:r>
              <a:rPr lang="en-US" sz="2800" b="1" dirty="0" smtClean="0">
                <a:solidFill>
                  <a:srgbClr val="003300"/>
                </a:solidFill>
              </a:rPr>
              <a:t>ecay </a:t>
            </a:r>
            <a:r>
              <a:rPr lang="en-US" sz="2800" b="1" dirty="0">
                <a:solidFill>
                  <a:srgbClr val="003300"/>
                </a:solidFill>
              </a:rPr>
              <a:t>modes </a:t>
            </a:r>
            <a:r>
              <a:rPr lang="en-US" sz="2800" b="1" dirty="0" smtClean="0">
                <a:solidFill>
                  <a:srgbClr val="003300"/>
                </a:solidFill>
              </a:rPr>
              <a:t>and half-lives </a:t>
            </a:r>
            <a:r>
              <a:rPr lang="en-US" sz="2800" b="1" dirty="0">
                <a:solidFill>
                  <a:srgbClr val="003300"/>
                </a:solidFill>
              </a:rPr>
              <a:t>(</a:t>
            </a:r>
            <a:r>
              <a:rPr lang="en-US" sz="2800" b="1" dirty="0" smtClean="0">
                <a:solidFill>
                  <a:srgbClr val="003300"/>
                </a:solidFill>
              </a:rPr>
              <a:t>fo</a:t>
            </a:r>
            <a:r>
              <a:rPr lang="en-US" sz="2800" b="1" dirty="0">
                <a:solidFill>
                  <a:srgbClr val="003300"/>
                </a:solidFill>
              </a:rPr>
              <a:t>r</a:t>
            </a:r>
            <a:r>
              <a:rPr lang="en-US" sz="2800" b="1" dirty="0" smtClean="0">
                <a:solidFill>
                  <a:srgbClr val="003300"/>
                </a:solidFill>
              </a:rPr>
              <a:t> radioactive</a:t>
            </a:r>
            <a:r>
              <a:rPr lang="en-US" sz="2800" b="1" dirty="0">
                <a:solidFill>
                  <a:srgbClr val="003300"/>
                </a:solidFill>
              </a:rPr>
              <a:t> </a:t>
            </a:r>
            <a:r>
              <a:rPr lang="en-US" sz="2800" b="1" dirty="0" smtClean="0">
                <a:solidFill>
                  <a:srgbClr val="003300"/>
                </a:solidFill>
              </a:rPr>
              <a:t>nuclides</a:t>
            </a:r>
            <a:r>
              <a:rPr lang="en-US" sz="2800" b="1" dirty="0">
                <a:solidFill>
                  <a:srgbClr val="003300"/>
                </a:solidFill>
              </a:rPr>
              <a:t>), </a:t>
            </a:r>
            <a:endParaRPr lang="en-US" sz="2800" b="1" dirty="0" smtClean="0">
              <a:solidFill>
                <a:srgbClr val="003300"/>
              </a:solidFill>
            </a:endParaRPr>
          </a:p>
          <a:p>
            <a:pPr marL="285750" indent="-285750">
              <a:buClr>
                <a:srgbClr val="C00000"/>
              </a:buClr>
              <a:buSzPct val="130000"/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C00000"/>
                </a:solidFill>
              </a:rPr>
              <a:t>R</a:t>
            </a:r>
            <a:r>
              <a:rPr lang="en-US" sz="2800" b="1" dirty="0" smtClean="0">
                <a:solidFill>
                  <a:srgbClr val="C00000"/>
                </a:solidFill>
              </a:rPr>
              <a:t>eaction </a:t>
            </a:r>
            <a:r>
              <a:rPr lang="en-US" sz="2800" b="1" dirty="0">
                <a:solidFill>
                  <a:srgbClr val="C00000"/>
                </a:solidFill>
              </a:rPr>
              <a:t>modes and cross sections, 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285750" indent="-285750">
              <a:buClr>
                <a:srgbClr val="C00000"/>
              </a:buClr>
              <a:buSzPct val="130000"/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00FF"/>
                </a:solidFill>
              </a:rPr>
              <a:t>Spin,</a:t>
            </a:r>
          </a:p>
          <a:p>
            <a:pPr marL="285750" indent="-285750">
              <a:buClr>
                <a:srgbClr val="C00000"/>
              </a:buClr>
              <a:buSzPct val="130000"/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9999"/>
                </a:solidFill>
              </a:rPr>
              <a:t>Magnetic </a:t>
            </a:r>
            <a:r>
              <a:rPr lang="en-US" sz="2800" b="1" dirty="0">
                <a:solidFill>
                  <a:srgbClr val="009999"/>
                </a:solidFill>
              </a:rPr>
              <a:t>dipole </a:t>
            </a:r>
            <a:r>
              <a:rPr lang="en-US" sz="2800" b="1" dirty="0" smtClean="0">
                <a:solidFill>
                  <a:srgbClr val="009999"/>
                </a:solidFill>
              </a:rPr>
              <a:t>and electric </a:t>
            </a:r>
            <a:r>
              <a:rPr lang="en-US" sz="2800" b="1" dirty="0">
                <a:solidFill>
                  <a:srgbClr val="009999"/>
                </a:solidFill>
              </a:rPr>
              <a:t>quadrupole moments, </a:t>
            </a:r>
            <a:endParaRPr lang="en-US" sz="2800" b="1" dirty="0" smtClean="0">
              <a:solidFill>
                <a:srgbClr val="009999"/>
              </a:solidFill>
            </a:endParaRPr>
          </a:p>
          <a:p>
            <a:pPr marL="285750" indent="-285750">
              <a:buClr>
                <a:srgbClr val="C00000"/>
              </a:buClr>
              <a:buSzPct val="130000"/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</a:rPr>
              <a:t>E</a:t>
            </a:r>
            <a:r>
              <a:rPr lang="en-US" sz="2800" b="1" dirty="0" smtClean="0">
                <a:solidFill>
                  <a:srgbClr val="FF0000"/>
                </a:solidFill>
              </a:rPr>
              <a:t>xcited </a:t>
            </a:r>
            <a:r>
              <a:rPr lang="en-US" sz="2800" b="1" dirty="0">
                <a:solidFill>
                  <a:srgbClr val="FF0000"/>
                </a:solidFill>
              </a:rPr>
              <a:t>states.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8052"/>
            <a:ext cx="3838575" cy="470535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871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9140964"/>
          </a:xfrm>
          <a:prstGeom prst="rect">
            <a:avLst/>
          </a:prstGeom>
          <a:noFill/>
          <a:ln w="76200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1 .4 UNITS AND DIMENSIONS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u="sng" dirty="0" smtClean="0">
                <a:solidFill>
                  <a:srgbClr val="FF00FF"/>
                </a:solidFill>
              </a:rPr>
              <a:t>Nuclear lengths:  </a:t>
            </a:r>
            <a:r>
              <a:rPr lang="en-US" b="1" dirty="0" smtClean="0">
                <a:solidFill>
                  <a:srgbClr val="0000FF"/>
                </a:solidFill>
              </a:rPr>
              <a:t>In </a:t>
            </a:r>
            <a:r>
              <a:rPr lang="en-US" b="1" dirty="0">
                <a:solidFill>
                  <a:srgbClr val="0000FF"/>
                </a:solidFill>
              </a:rPr>
              <a:t>nuclear physics we encounter lengths of the order of 10</a:t>
            </a:r>
            <a:r>
              <a:rPr lang="en-US" b="1" baseline="30000" dirty="0">
                <a:solidFill>
                  <a:srgbClr val="0000FF"/>
                </a:solidFill>
              </a:rPr>
              <a:t> -15 </a:t>
            </a:r>
            <a:r>
              <a:rPr lang="en-US" b="1" dirty="0">
                <a:solidFill>
                  <a:srgbClr val="0000FF"/>
                </a:solidFill>
              </a:rPr>
              <a:t>m, which is </a:t>
            </a:r>
            <a:r>
              <a:rPr lang="en-US" b="1" dirty="0" smtClean="0">
                <a:solidFill>
                  <a:srgbClr val="0000FF"/>
                </a:solidFill>
              </a:rPr>
              <a:t>one </a:t>
            </a:r>
            <a:r>
              <a:rPr lang="en-US" b="1" dirty="0" err="1" smtClean="0">
                <a:solidFill>
                  <a:srgbClr val="0000FF"/>
                </a:solidFill>
              </a:rPr>
              <a:t>femtometer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</a:rPr>
              <a:t>fm</a:t>
            </a:r>
            <a:r>
              <a:rPr lang="en-US" b="1" dirty="0" smtClean="0">
                <a:solidFill>
                  <a:srgbClr val="0000FF"/>
                </a:solidFill>
              </a:rPr>
              <a:t>) also known </a:t>
            </a:r>
            <a:r>
              <a:rPr lang="en-US" b="1" dirty="0">
                <a:solidFill>
                  <a:srgbClr val="0000FF"/>
                </a:solidFill>
              </a:rPr>
              <a:t>as one </a:t>
            </a:r>
            <a:r>
              <a:rPr lang="en-US" b="1" dirty="0" smtClean="0">
                <a:solidFill>
                  <a:srgbClr val="0000FF"/>
                </a:solidFill>
              </a:rPr>
              <a:t>fermi.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Nuclear sizes </a:t>
            </a:r>
            <a:r>
              <a:rPr lang="en-US" b="1" dirty="0" smtClean="0">
                <a:solidFill>
                  <a:srgbClr val="FF3300"/>
                </a:solidFill>
              </a:rPr>
              <a:t>range from </a:t>
            </a:r>
            <a:r>
              <a:rPr lang="en-US" b="1" dirty="0">
                <a:solidFill>
                  <a:srgbClr val="FF3300"/>
                </a:solidFill>
              </a:rPr>
              <a:t>about 1 </a:t>
            </a:r>
            <a:r>
              <a:rPr lang="en-US" b="1" dirty="0" err="1">
                <a:solidFill>
                  <a:srgbClr val="FF3300"/>
                </a:solidFill>
              </a:rPr>
              <a:t>fm</a:t>
            </a:r>
            <a:r>
              <a:rPr lang="en-US" b="1" dirty="0">
                <a:solidFill>
                  <a:srgbClr val="FF3300"/>
                </a:solidFill>
              </a:rPr>
              <a:t> for a single nucleon to about 7 </a:t>
            </a:r>
            <a:r>
              <a:rPr lang="en-US" b="1" dirty="0" err="1">
                <a:solidFill>
                  <a:srgbClr val="FF3300"/>
                </a:solidFill>
              </a:rPr>
              <a:t>fm</a:t>
            </a:r>
            <a:r>
              <a:rPr lang="en-US" b="1" dirty="0">
                <a:solidFill>
                  <a:srgbClr val="FF3300"/>
                </a:solidFill>
              </a:rPr>
              <a:t> for the heaviest nuclei</a:t>
            </a:r>
            <a:r>
              <a:rPr lang="en-US" b="1" dirty="0" smtClean="0">
                <a:solidFill>
                  <a:srgbClr val="FF3300"/>
                </a:solidFill>
              </a:rPr>
              <a:t>.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u="sng" dirty="0" smtClean="0">
                <a:solidFill>
                  <a:srgbClr val="003300"/>
                </a:solidFill>
              </a:rPr>
              <a:t>Nuclear Event Time scale</a:t>
            </a:r>
            <a:r>
              <a:rPr lang="en-US" sz="2400" b="1" u="sng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0000FF"/>
                </a:solidFill>
              </a:rPr>
              <a:t>The </a:t>
            </a:r>
            <a:r>
              <a:rPr lang="en-US" b="1" dirty="0">
                <a:solidFill>
                  <a:srgbClr val="0000FF"/>
                </a:solidFill>
              </a:rPr>
              <a:t>time scale of nuclear phenomena has an enormous </a:t>
            </a:r>
            <a:r>
              <a:rPr lang="en-US" b="1" dirty="0" smtClean="0">
                <a:solidFill>
                  <a:srgbClr val="0000FF"/>
                </a:solidFill>
              </a:rPr>
              <a:t>range from 10</a:t>
            </a:r>
            <a:r>
              <a:rPr lang="en-US" b="1" baseline="30000" dirty="0" smtClean="0">
                <a:solidFill>
                  <a:srgbClr val="0000FF"/>
                </a:solidFill>
              </a:rPr>
              <a:t>-20</a:t>
            </a:r>
            <a:r>
              <a:rPr lang="en-US" b="1" dirty="0" smtClean="0">
                <a:solidFill>
                  <a:srgbClr val="0000FF"/>
                </a:solidFill>
              </a:rPr>
              <a:t> s to even million of years.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FF"/>
                </a:solidFill>
              </a:rPr>
              <a:t>Some nuclei, such </a:t>
            </a:r>
            <a:r>
              <a:rPr lang="en-US" b="1" dirty="0">
                <a:solidFill>
                  <a:srgbClr val="FF00FF"/>
                </a:solidFill>
              </a:rPr>
              <a:t>as </a:t>
            </a:r>
            <a:r>
              <a:rPr lang="en-US" b="1" baseline="30000" dirty="0">
                <a:solidFill>
                  <a:srgbClr val="FF00FF"/>
                </a:solidFill>
              </a:rPr>
              <a:t>5</a:t>
            </a:r>
            <a:r>
              <a:rPr lang="en-US" b="1" dirty="0">
                <a:solidFill>
                  <a:srgbClr val="FF00FF"/>
                </a:solidFill>
              </a:rPr>
              <a:t>He or </a:t>
            </a:r>
            <a:r>
              <a:rPr lang="en-US" b="1" baseline="30000" dirty="0">
                <a:solidFill>
                  <a:srgbClr val="FF00FF"/>
                </a:solidFill>
              </a:rPr>
              <a:t>8</a:t>
            </a:r>
            <a:r>
              <a:rPr lang="en-US" b="1" dirty="0">
                <a:solidFill>
                  <a:srgbClr val="FF00FF"/>
                </a:solidFill>
              </a:rPr>
              <a:t>Be, break apart in times of the order of 10</a:t>
            </a:r>
            <a:r>
              <a:rPr lang="en-US" b="1" baseline="30000" dirty="0">
                <a:solidFill>
                  <a:srgbClr val="FF00FF"/>
                </a:solidFill>
              </a:rPr>
              <a:t>-20</a:t>
            </a:r>
            <a:r>
              <a:rPr lang="en-US" b="1" dirty="0">
                <a:solidFill>
                  <a:srgbClr val="FF00FF"/>
                </a:solidFill>
              </a:rPr>
              <a:t> s</a:t>
            </a:r>
            <a:r>
              <a:rPr lang="en-US" b="1" dirty="0" smtClean="0">
                <a:solidFill>
                  <a:srgbClr val="FF00FF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b="1" dirty="0">
                <a:solidFill>
                  <a:srgbClr val="008000"/>
                </a:solidFill>
              </a:rPr>
              <a:t>Many </a:t>
            </a:r>
            <a:r>
              <a:rPr lang="en-US" b="1" dirty="0" smtClean="0">
                <a:solidFill>
                  <a:srgbClr val="008000"/>
                </a:solidFill>
              </a:rPr>
              <a:t>nuclear reactions </a:t>
            </a:r>
            <a:r>
              <a:rPr lang="en-US" b="1" dirty="0">
                <a:solidFill>
                  <a:srgbClr val="008000"/>
                </a:solidFill>
              </a:rPr>
              <a:t>take place on </a:t>
            </a:r>
            <a:r>
              <a:rPr lang="en-US" b="1" dirty="0" smtClean="0">
                <a:solidFill>
                  <a:srgbClr val="008000"/>
                </a:solidFill>
              </a:rPr>
              <a:t>a </a:t>
            </a:r>
            <a:r>
              <a:rPr lang="en-US" b="1" dirty="0">
                <a:solidFill>
                  <a:srgbClr val="008000"/>
                </a:solidFill>
              </a:rPr>
              <a:t>time scale, which is roughly the length of time </a:t>
            </a:r>
            <a:r>
              <a:rPr lang="en-US" b="1" dirty="0" smtClean="0">
                <a:solidFill>
                  <a:srgbClr val="008000"/>
                </a:solidFill>
              </a:rPr>
              <a:t>that the </a:t>
            </a:r>
            <a:r>
              <a:rPr lang="en-US" b="1" dirty="0">
                <a:solidFill>
                  <a:srgbClr val="008000"/>
                </a:solidFill>
              </a:rPr>
              <a:t>reacting nuclei are within range of each other's nuclear force</a:t>
            </a:r>
            <a:r>
              <a:rPr lang="en-US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Electromagnetic (</a:t>
            </a:r>
            <a:r>
              <a:rPr lang="en-US" b="1" dirty="0" smtClean="0">
                <a:solidFill>
                  <a:srgbClr val="FF00FF"/>
                </a:solidFill>
                <a:sym typeface="Symbol"/>
              </a:rPr>
              <a:t></a:t>
            </a:r>
            <a:r>
              <a:rPr lang="en-US" b="1" dirty="0" smtClean="0">
                <a:solidFill>
                  <a:srgbClr val="FF00FF"/>
                </a:solidFill>
              </a:rPr>
              <a:t>) </a:t>
            </a:r>
            <a:r>
              <a:rPr lang="en-US" b="1" dirty="0">
                <a:solidFill>
                  <a:srgbClr val="FF00FF"/>
                </a:solidFill>
              </a:rPr>
              <a:t>decays of nuclei occur generally within lifetimes </a:t>
            </a:r>
            <a:r>
              <a:rPr lang="en-US" b="1" i="1" dirty="0" smtClean="0">
                <a:solidFill>
                  <a:srgbClr val="FF00FF"/>
                </a:solidFill>
              </a:rPr>
              <a:t>of t</a:t>
            </a:r>
            <a:r>
              <a:rPr lang="en-US" b="1" dirty="0" smtClean="0">
                <a:solidFill>
                  <a:srgbClr val="FF00FF"/>
                </a:solidFill>
              </a:rPr>
              <a:t>he </a:t>
            </a:r>
            <a:r>
              <a:rPr lang="en-US" b="1" dirty="0">
                <a:solidFill>
                  <a:srgbClr val="FF00FF"/>
                </a:solidFill>
              </a:rPr>
              <a:t>order of </a:t>
            </a:r>
            <a:r>
              <a:rPr lang="en-US" b="1" dirty="0">
                <a:solidFill>
                  <a:srgbClr val="0000FF"/>
                </a:solidFill>
              </a:rPr>
              <a:t>10 </a:t>
            </a:r>
            <a:r>
              <a:rPr lang="en-US" b="1" baseline="30000" dirty="0">
                <a:solidFill>
                  <a:srgbClr val="0000FF"/>
                </a:solidFill>
              </a:rPr>
              <a:t>- 9 </a:t>
            </a:r>
            <a:r>
              <a:rPr lang="en-US" b="1" dirty="0" smtClean="0">
                <a:solidFill>
                  <a:srgbClr val="FF00FF"/>
                </a:solidFill>
              </a:rPr>
              <a:t>s (nanosecond</a:t>
            </a:r>
            <a:r>
              <a:rPr lang="en-US" b="1" dirty="0">
                <a:solidFill>
                  <a:srgbClr val="FF00FF"/>
                </a:solidFill>
              </a:rPr>
              <a:t>, ns) to </a:t>
            </a: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b="1" baseline="30000" dirty="0">
                <a:solidFill>
                  <a:srgbClr val="0000FF"/>
                </a:solidFill>
              </a:rPr>
              <a:t>-12</a:t>
            </a:r>
            <a:r>
              <a:rPr lang="en-US" b="1" dirty="0">
                <a:solidFill>
                  <a:srgbClr val="0000FF"/>
                </a:solidFill>
              </a:rPr>
              <a:t> s</a:t>
            </a:r>
            <a:r>
              <a:rPr lang="en-US" b="1" dirty="0">
                <a:solidFill>
                  <a:srgbClr val="FF00FF"/>
                </a:solidFill>
              </a:rPr>
              <a:t> (picosecond, </a:t>
            </a:r>
            <a:r>
              <a:rPr lang="en-US" b="1" dirty="0" err="1">
                <a:solidFill>
                  <a:srgbClr val="FF00FF"/>
                </a:solidFill>
              </a:rPr>
              <a:t>ps</a:t>
            </a:r>
            <a:r>
              <a:rPr lang="en-US" b="1" dirty="0">
                <a:solidFill>
                  <a:srgbClr val="FF00FF"/>
                </a:solidFill>
              </a:rPr>
              <a:t>), but many </a:t>
            </a:r>
            <a:r>
              <a:rPr lang="en-US" b="1" dirty="0" smtClean="0">
                <a:solidFill>
                  <a:srgbClr val="FF00FF"/>
                </a:solidFill>
              </a:rPr>
              <a:t>decays </a:t>
            </a:r>
            <a:r>
              <a:rPr lang="en-US" b="1" dirty="0">
                <a:solidFill>
                  <a:srgbClr val="FF00FF"/>
                </a:solidFill>
              </a:rPr>
              <a:t>occur with </a:t>
            </a:r>
            <a:r>
              <a:rPr lang="en-US" b="1" dirty="0" smtClean="0">
                <a:solidFill>
                  <a:srgbClr val="FF00FF"/>
                </a:solidFill>
              </a:rPr>
              <a:t>much shorter </a:t>
            </a:r>
            <a:r>
              <a:rPr lang="en-US" b="1" dirty="0">
                <a:solidFill>
                  <a:srgbClr val="FF00FF"/>
                </a:solidFill>
              </a:rPr>
              <a:t>or longer lifetimes</a:t>
            </a:r>
            <a:r>
              <a:rPr lang="en-US" b="1" dirty="0" smtClean="0">
                <a:solidFill>
                  <a:srgbClr val="FF00FF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0000FF"/>
                </a:solidFill>
                <a:sym typeface="Symbol"/>
              </a:rPr>
              <a:t> </a:t>
            </a:r>
            <a:r>
              <a:rPr lang="en-US" b="1" dirty="0" smtClean="0">
                <a:solidFill>
                  <a:srgbClr val="33CC33"/>
                </a:solidFill>
              </a:rPr>
              <a:t>and </a:t>
            </a:r>
            <a:r>
              <a:rPr lang="en-US" b="1" i="1" dirty="0" smtClean="0">
                <a:solidFill>
                  <a:srgbClr val="0000FF"/>
                </a:solidFill>
                <a:sym typeface="Symbol"/>
              </a:rPr>
              <a:t>  </a:t>
            </a:r>
            <a:r>
              <a:rPr lang="en-US" b="1" dirty="0" smtClean="0">
                <a:solidFill>
                  <a:srgbClr val="33CC33"/>
                </a:solidFill>
              </a:rPr>
              <a:t>decays </a:t>
            </a:r>
            <a:r>
              <a:rPr lang="en-US" b="1" dirty="0">
                <a:solidFill>
                  <a:srgbClr val="33CC33"/>
                </a:solidFill>
              </a:rPr>
              <a:t>occur </a:t>
            </a:r>
            <a:r>
              <a:rPr lang="en-US" b="1" dirty="0">
                <a:solidFill>
                  <a:srgbClr val="0000FF"/>
                </a:solidFill>
              </a:rPr>
              <a:t>with even longer lifetimes</a:t>
            </a:r>
            <a:r>
              <a:rPr lang="en-US" b="1" dirty="0">
                <a:solidFill>
                  <a:srgbClr val="33CC33"/>
                </a:solidFill>
              </a:rPr>
              <a:t>, </a:t>
            </a:r>
            <a:r>
              <a:rPr lang="en-US" b="1" dirty="0" smtClean="0">
                <a:solidFill>
                  <a:srgbClr val="33CC33"/>
                </a:solidFill>
              </a:rPr>
              <a:t>often minutes </a:t>
            </a:r>
            <a:r>
              <a:rPr lang="en-US" b="1" dirty="0">
                <a:solidFill>
                  <a:srgbClr val="33CC33"/>
                </a:solidFill>
              </a:rPr>
              <a:t>or hours, but sometimes thousands or even millions of years.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u="sng" dirty="0">
                <a:solidFill>
                  <a:srgbClr val="FF3300"/>
                </a:solidFill>
              </a:rPr>
              <a:t>Nuclear energies 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0000FF"/>
                </a:solidFill>
              </a:rPr>
              <a:t>Nuclear </a:t>
            </a:r>
            <a:r>
              <a:rPr lang="en-US" b="1" dirty="0">
                <a:solidFill>
                  <a:srgbClr val="0000FF"/>
                </a:solidFill>
              </a:rPr>
              <a:t>energies are conveniently measured in millions of electron-volts (MeV</a:t>
            </a:r>
            <a:r>
              <a:rPr lang="en-US" b="1" dirty="0" smtClean="0">
                <a:solidFill>
                  <a:srgbClr val="0000FF"/>
                </a:solidFill>
              </a:rPr>
              <a:t>), where </a:t>
            </a:r>
            <a:r>
              <a:rPr lang="en-US" b="1" dirty="0">
                <a:solidFill>
                  <a:srgbClr val="0000FF"/>
                </a:solidFill>
              </a:rPr>
              <a:t>1 eV = 1.602 </a:t>
            </a:r>
            <a:r>
              <a:rPr lang="en-US" b="1" dirty="0" smtClean="0">
                <a:solidFill>
                  <a:srgbClr val="0000FF"/>
                </a:solidFill>
              </a:rPr>
              <a:t>x10</a:t>
            </a:r>
            <a:r>
              <a:rPr lang="en-US" b="1" baseline="30000" dirty="0" smtClean="0">
                <a:solidFill>
                  <a:srgbClr val="0000FF"/>
                </a:solidFill>
              </a:rPr>
              <a:t>-19 </a:t>
            </a:r>
            <a:r>
              <a:rPr lang="en-US" b="1" dirty="0">
                <a:solidFill>
                  <a:srgbClr val="0000FF"/>
                </a:solidFill>
              </a:rPr>
              <a:t>J is the energy gained by a single unit of </a:t>
            </a:r>
            <a:r>
              <a:rPr lang="en-US" b="1" dirty="0" smtClean="0">
                <a:solidFill>
                  <a:srgbClr val="0000FF"/>
                </a:solidFill>
              </a:rPr>
              <a:t>electronic charge </a:t>
            </a:r>
            <a:r>
              <a:rPr lang="en-US" b="1" dirty="0">
                <a:solidFill>
                  <a:srgbClr val="0000FF"/>
                </a:solidFill>
              </a:rPr>
              <a:t>when accelerated through a potential difference of one volt. 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003300"/>
                </a:solidFill>
              </a:rPr>
              <a:t>Typical </a:t>
            </a:r>
            <a:r>
              <a:rPr lang="en-US" b="1" dirty="0" smtClean="0">
                <a:solidFill>
                  <a:srgbClr val="003300"/>
                </a:solidFill>
                <a:sym typeface="Symbol"/>
              </a:rPr>
              <a:t></a:t>
            </a:r>
            <a:r>
              <a:rPr lang="en-US" b="1" dirty="0" smtClean="0">
                <a:solidFill>
                  <a:srgbClr val="003300"/>
                </a:solidFill>
              </a:rPr>
              <a:t>and </a:t>
            </a:r>
            <a:r>
              <a:rPr lang="en-US" b="1" dirty="0" smtClean="0">
                <a:solidFill>
                  <a:srgbClr val="003300"/>
                </a:solidFill>
                <a:sym typeface="Symbol"/>
              </a:rPr>
              <a:t> </a:t>
            </a:r>
            <a:r>
              <a:rPr lang="en-US" b="1" dirty="0" smtClean="0">
                <a:solidFill>
                  <a:srgbClr val="003300"/>
                </a:solidFill>
              </a:rPr>
              <a:t>decay </a:t>
            </a:r>
            <a:r>
              <a:rPr lang="en-US" b="1" dirty="0">
                <a:solidFill>
                  <a:srgbClr val="003300"/>
                </a:solidFill>
              </a:rPr>
              <a:t>energies are in the range of 1 MeV, and low-energy nuclear reactions </a:t>
            </a:r>
            <a:r>
              <a:rPr lang="en-US" b="1" dirty="0" smtClean="0">
                <a:solidFill>
                  <a:srgbClr val="003300"/>
                </a:solidFill>
              </a:rPr>
              <a:t>take place </a:t>
            </a:r>
            <a:r>
              <a:rPr lang="en-US" b="1" dirty="0">
                <a:solidFill>
                  <a:srgbClr val="003300"/>
                </a:solidFill>
              </a:rPr>
              <a:t>with kinetic energies of order 10 MeV. </a:t>
            </a:r>
            <a:endParaRPr lang="en-US" b="1" dirty="0" smtClean="0">
              <a:solidFill>
                <a:srgbClr val="0033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FF"/>
                </a:solidFill>
              </a:rPr>
              <a:t>Such </a:t>
            </a:r>
            <a:r>
              <a:rPr lang="en-US" b="1" dirty="0">
                <a:solidFill>
                  <a:srgbClr val="FF00FF"/>
                </a:solidFill>
              </a:rPr>
              <a:t>energies are far smaller </a:t>
            </a:r>
            <a:r>
              <a:rPr lang="en-US" b="1" dirty="0" smtClean="0">
                <a:solidFill>
                  <a:srgbClr val="FF00FF"/>
                </a:solidFill>
              </a:rPr>
              <a:t>than the </a:t>
            </a:r>
            <a:r>
              <a:rPr lang="en-US" b="1" dirty="0">
                <a:solidFill>
                  <a:srgbClr val="FF00FF"/>
                </a:solidFill>
              </a:rPr>
              <a:t>nuclear rest energies, and so we are justified in using nonrelativistic </a:t>
            </a:r>
            <a:r>
              <a:rPr lang="en-US" b="1" dirty="0" smtClean="0">
                <a:solidFill>
                  <a:srgbClr val="FF00FF"/>
                </a:solidFill>
              </a:rPr>
              <a:t>formulas for </a:t>
            </a:r>
            <a:r>
              <a:rPr lang="en-US" b="1" dirty="0">
                <a:solidFill>
                  <a:srgbClr val="FF00FF"/>
                </a:solidFill>
              </a:rPr>
              <a:t>energy and momentum of the nucleons, but </a:t>
            </a:r>
            <a:r>
              <a:rPr lang="en-US" b="1" dirty="0" smtClean="0">
                <a:solidFill>
                  <a:srgbClr val="FF00FF"/>
                </a:solidFill>
                <a:sym typeface="Symbol"/>
              </a:rPr>
              <a:t></a:t>
            </a:r>
            <a:r>
              <a:rPr lang="en-US" b="1" dirty="0" smtClean="0">
                <a:solidFill>
                  <a:srgbClr val="FF00FF"/>
                </a:solidFill>
              </a:rPr>
              <a:t>-</a:t>
            </a:r>
            <a:r>
              <a:rPr lang="en-US" b="1" dirty="0">
                <a:solidFill>
                  <a:srgbClr val="FF00FF"/>
                </a:solidFill>
              </a:rPr>
              <a:t>decay electrons must be </a:t>
            </a:r>
            <a:r>
              <a:rPr lang="en-US" b="1" dirty="0" smtClean="0">
                <a:solidFill>
                  <a:srgbClr val="FF00FF"/>
                </a:solidFill>
              </a:rPr>
              <a:t>treated </a:t>
            </a:r>
            <a:r>
              <a:rPr lang="en-US" b="1" dirty="0" err="1" smtClean="0">
                <a:solidFill>
                  <a:srgbClr val="FF00FF"/>
                </a:solidFill>
              </a:rPr>
              <a:t>relativistically</a:t>
            </a:r>
            <a:r>
              <a:rPr lang="en-US" b="1" dirty="0">
                <a:solidFill>
                  <a:srgbClr val="FF00FF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u="sng" dirty="0">
                <a:solidFill>
                  <a:srgbClr val="FF0000"/>
                </a:solidFill>
              </a:rPr>
              <a:t>Nuclear masses </a:t>
            </a:r>
            <a:r>
              <a:rPr lang="en-US" sz="2400" b="1" u="sng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0000FF"/>
                </a:solidFill>
              </a:rPr>
              <a:t>Nuclear </a:t>
            </a:r>
            <a:r>
              <a:rPr lang="en-US" b="1" dirty="0">
                <a:solidFill>
                  <a:srgbClr val="0000FF"/>
                </a:solidFill>
              </a:rPr>
              <a:t>masses are measured in terms of the </a:t>
            </a:r>
            <a:r>
              <a:rPr lang="en-US" b="1" i="1" dirty="0">
                <a:solidFill>
                  <a:srgbClr val="0000FF"/>
                </a:solidFill>
              </a:rPr>
              <a:t>unified atomic mass unit, </a:t>
            </a:r>
            <a:r>
              <a:rPr lang="en-US" b="1" dirty="0" smtClean="0">
                <a:solidFill>
                  <a:srgbClr val="0000FF"/>
                </a:solidFill>
              </a:rPr>
              <a:t>u, defined </a:t>
            </a:r>
            <a:r>
              <a:rPr lang="en-US" b="1" dirty="0">
                <a:solidFill>
                  <a:srgbClr val="0000FF"/>
                </a:solidFill>
              </a:rPr>
              <a:t>such that the mass of an </a:t>
            </a:r>
            <a:r>
              <a:rPr lang="en-US" b="1" i="1" dirty="0">
                <a:solidFill>
                  <a:srgbClr val="0000FF"/>
                </a:solidFill>
              </a:rPr>
              <a:t>atom </a:t>
            </a:r>
            <a:r>
              <a:rPr lang="en-US" b="1" dirty="0">
                <a:solidFill>
                  <a:srgbClr val="0000FF"/>
                </a:solidFill>
              </a:rPr>
              <a:t>of </a:t>
            </a:r>
            <a:r>
              <a:rPr lang="en-US" b="1" baseline="30000" dirty="0">
                <a:solidFill>
                  <a:srgbClr val="0000FF"/>
                </a:solidFill>
              </a:rPr>
              <a:t>12</a:t>
            </a:r>
            <a:r>
              <a:rPr lang="en-US" b="1" dirty="0">
                <a:solidFill>
                  <a:srgbClr val="0000FF"/>
                </a:solidFill>
              </a:rPr>
              <a:t>C is exactly 12 u. Thus the </a:t>
            </a:r>
            <a:r>
              <a:rPr lang="en-US" b="1" dirty="0" smtClean="0">
                <a:solidFill>
                  <a:srgbClr val="0000FF"/>
                </a:solidFill>
              </a:rPr>
              <a:t>nucleons have </a:t>
            </a:r>
            <a:r>
              <a:rPr lang="en-US" b="1" dirty="0">
                <a:solidFill>
                  <a:srgbClr val="0000FF"/>
                </a:solidFill>
              </a:rPr>
              <a:t>masses of approximately 1 u. 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FF"/>
                </a:solidFill>
              </a:rPr>
              <a:t>In </a:t>
            </a:r>
            <a:r>
              <a:rPr lang="en-US" b="1" dirty="0">
                <a:solidFill>
                  <a:srgbClr val="FF00FF"/>
                </a:solidFill>
              </a:rPr>
              <a:t>analyzing nuclear decays and reactions, </a:t>
            </a:r>
            <a:r>
              <a:rPr lang="en-US" b="1" dirty="0" smtClean="0">
                <a:solidFill>
                  <a:srgbClr val="FF00FF"/>
                </a:solidFill>
              </a:rPr>
              <a:t>mass </a:t>
            </a:r>
            <a:r>
              <a:rPr lang="en-US" b="1" dirty="0">
                <a:solidFill>
                  <a:srgbClr val="FF00FF"/>
                </a:solidFill>
              </a:rPr>
              <a:t>energies </a:t>
            </a:r>
            <a:r>
              <a:rPr lang="en-US" b="1" dirty="0" smtClean="0">
                <a:solidFill>
                  <a:srgbClr val="FF00FF"/>
                </a:solidFill>
              </a:rPr>
              <a:t>instead of masses are used.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008000"/>
                </a:solidFill>
              </a:rPr>
              <a:t>The conversion </a:t>
            </a:r>
            <a:r>
              <a:rPr lang="en-US" b="1" dirty="0">
                <a:solidFill>
                  <a:srgbClr val="008000"/>
                </a:solidFill>
              </a:rPr>
              <a:t>factor is 1 u = 931.502 MeV, so the nucleons have mass energies </a:t>
            </a:r>
            <a:r>
              <a:rPr lang="en-US" b="1" dirty="0" smtClean="0">
                <a:solidFill>
                  <a:srgbClr val="008000"/>
                </a:solidFill>
              </a:rPr>
              <a:t>of approximately </a:t>
            </a:r>
            <a:r>
              <a:rPr lang="en-US" b="1" dirty="0">
                <a:solidFill>
                  <a:srgbClr val="008000"/>
                </a:solidFill>
              </a:rPr>
              <a:t>1000 MeV</a:t>
            </a:r>
            <a:r>
              <a:rPr lang="en-US" b="1" dirty="0"/>
              <a:t>. </a:t>
            </a: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conversion of mass to energy is </a:t>
            </a:r>
            <a:r>
              <a:rPr lang="en-US" b="1" dirty="0" smtClean="0">
                <a:solidFill>
                  <a:srgbClr val="FF0000"/>
                </a:solidFill>
              </a:rPr>
              <a:t>done using, </a:t>
            </a:r>
            <a:r>
              <a:rPr lang="en-US" b="1" i="1" dirty="0">
                <a:solidFill>
                  <a:srgbClr val="FF0000"/>
                </a:solidFill>
              </a:rPr>
              <a:t>E </a:t>
            </a:r>
            <a:r>
              <a:rPr lang="en-US" b="1" dirty="0">
                <a:solidFill>
                  <a:srgbClr val="FF0000"/>
                </a:solidFill>
              </a:rPr>
              <a:t>= </a:t>
            </a:r>
            <a:r>
              <a:rPr lang="en-US" b="1" i="1" dirty="0">
                <a:solidFill>
                  <a:srgbClr val="FF0000"/>
                </a:solidFill>
              </a:rPr>
              <a:t>mc2; </a:t>
            </a:r>
            <a:r>
              <a:rPr lang="en-US" b="1" dirty="0" smtClean="0">
                <a:solidFill>
                  <a:srgbClr val="FF0000"/>
                </a:solidFill>
              </a:rPr>
              <a:t>in </a:t>
            </a:r>
            <a:r>
              <a:rPr lang="en-US" b="1" dirty="0">
                <a:solidFill>
                  <a:srgbClr val="FF0000"/>
                </a:solidFill>
              </a:rPr>
              <a:t>these </a:t>
            </a:r>
            <a:r>
              <a:rPr lang="en-US" b="1" dirty="0" smtClean="0">
                <a:solidFill>
                  <a:srgbClr val="FF0000"/>
                </a:solidFill>
              </a:rPr>
              <a:t>units c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= 931.502 </a:t>
            </a:r>
            <a:r>
              <a:rPr lang="en-US" b="1" dirty="0">
                <a:solidFill>
                  <a:srgbClr val="FF0000"/>
                </a:solidFill>
              </a:rPr>
              <a:t>MeV </a:t>
            </a:r>
            <a:r>
              <a:rPr lang="en-US" b="1" i="1" dirty="0">
                <a:solidFill>
                  <a:srgbClr val="FF0000"/>
                </a:solidFill>
              </a:rPr>
              <a:t>/</a:t>
            </a:r>
            <a:r>
              <a:rPr lang="en-US" b="1" i="1" dirty="0" smtClean="0">
                <a:solidFill>
                  <a:srgbClr val="FF0000"/>
                </a:solidFill>
              </a:rPr>
              <a:t>u.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2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458199" cy="6570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1438"/>
            <a:ext cx="8924925" cy="671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85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9684"/>
            <a:ext cx="8626006" cy="671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21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1599" cy="68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19063"/>
            <a:ext cx="8963025" cy="661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042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565"/>
            <a:ext cx="8610600" cy="6917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95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599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0" y="0"/>
            <a:ext cx="8772525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88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742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Ch-1-T162 BASIC CONCEPTS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Naqvi</dc:creator>
  <cp:lastModifiedBy>Naqvi</cp:lastModifiedBy>
  <cp:revision>96</cp:revision>
  <dcterms:created xsi:type="dcterms:W3CDTF">2015-01-20T11:40:04Z</dcterms:created>
  <dcterms:modified xsi:type="dcterms:W3CDTF">2017-02-03T21:36:57Z</dcterms:modified>
</cp:coreProperties>
</file>