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310" r:id="rId3"/>
    <p:sldId id="308" r:id="rId4"/>
    <p:sldId id="309" r:id="rId5"/>
    <p:sldId id="313" r:id="rId6"/>
    <p:sldId id="315" r:id="rId7"/>
    <p:sldId id="316" r:id="rId8"/>
    <p:sldId id="326" r:id="rId9"/>
    <p:sldId id="329" r:id="rId10"/>
    <p:sldId id="32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FF00FF"/>
    <a:srgbClr val="CC0099"/>
    <a:srgbClr val="00CC66"/>
    <a:srgbClr val="006666"/>
    <a:srgbClr val="003366"/>
    <a:srgbClr val="FF0066"/>
    <a:srgbClr val="00808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4" autoAdjust="0"/>
    <p:restoredTop sz="94660"/>
  </p:normalViewPr>
  <p:slideViewPr>
    <p:cSldViewPr>
      <p:cViewPr>
        <p:scale>
          <a:sx n="72" d="100"/>
          <a:sy n="72" d="100"/>
        </p:scale>
        <p:origin x="-1642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32DDCC-C348-4929-AF0A-2CA36E10D79D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C131E-5A41-4DC3-9961-24A0BFE1B0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264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627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1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128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8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297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94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487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1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02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0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3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385AC-19BE-408F-8A2B-1B7523D6C96A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46918-9107-47D2-B1A2-5B3E703184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6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524000"/>
            <a:ext cx="7696200" cy="1938992"/>
          </a:xfrm>
          <a:prstGeom prst="rect">
            <a:avLst/>
          </a:prstGeom>
          <a:noFill/>
          <a:ln w="76200">
            <a:solidFill>
              <a:srgbClr val="00CC9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CHAPTER    7-1</a:t>
            </a:r>
            <a:endParaRPr lang="en-US" sz="4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4000" b="1" dirty="0" smtClean="0">
                <a:solidFill>
                  <a:srgbClr val="0000FF"/>
                </a:solidFill>
                <a:latin typeface="Comic Sans MS" panose="030F0702030302020204" pitchFamily="66" charset="0"/>
              </a:rPr>
              <a:t>CORRELATION</a:t>
            </a:r>
            <a:endParaRPr lang="en-US" sz="4000" b="1" dirty="0">
              <a:solidFill>
                <a:srgbClr val="0000FF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4000" b="1" dirty="0">
                <a:solidFill>
                  <a:srgbClr val="0000FF"/>
                </a:solidFill>
                <a:latin typeface="Comic Sans MS" panose="030F0702030302020204" pitchFamily="66" charset="0"/>
              </a:rPr>
              <a:t>PROBABILITY</a:t>
            </a:r>
          </a:p>
        </p:txBody>
      </p:sp>
    </p:spTree>
    <p:extLst>
      <p:ext uri="{BB962C8B-B14F-4D97-AF65-F5344CB8AC3E}">
        <p14:creationId xmlns:p14="http://schemas.microsoft.com/office/powerpoint/2010/main" val="217579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6525"/>
            <a:ext cx="8305800" cy="658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2806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8610600" cy="6583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1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17721"/>
            <a:ext cx="8686800" cy="6309420"/>
          </a:xfrm>
          <a:prstGeom prst="rect">
            <a:avLst/>
          </a:prstGeom>
          <a:noFill/>
          <a:ln w="127000" cmpd="tri">
            <a:solidFill>
              <a:srgbClr val="CC0099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u="sng" dirty="0">
                <a:solidFill>
                  <a:srgbClr val="FF0000"/>
                </a:solidFill>
              </a:rPr>
              <a:t>Reciprocity in fitting </a:t>
            </a:r>
            <a:r>
              <a:rPr lang="en-US" sz="2400" b="1" i="1" u="sng" dirty="0">
                <a:solidFill>
                  <a:srgbClr val="FF0000"/>
                </a:solidFill>
              </a:rPr>
              <a:t>x </a:t>
            </a:r>
            <a:r>
              <a:rPr lang="en-US" sz="2400" b="1" u="sng" dirty="0">
                <a:solidFill>
                  <a:srgbClr val="FF0000"/>
                </a:solidFill>
              </a:rPr>
              <a:t>VB. </a:t>
            </a:r>
            <a:r>
              <a:rPr lang="en-US" sz="2400" b="1" i="1" u="sng" dirty="0">
                <a:solidFill>
                  <a:srgbClr val="FF0000"/>
                </a:solidFill>
              </a:rPr>
              <a:t>y </a:t>
            </a:r>
            <a:endParaRPr lang="en-US" sz="2400" b="1" i="1" u="sng" dirty="0" smtClean="0">
              <a:solidFill>
                <a:srgbClr val="FF000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00FF"/>
                </a:solidFill>
              </a:rPr>
              <a:t>Our </a:t>
            </a:r>
            <a:r>
              <a:rPr lang="en-US" sz="2000" b="1" dirty="0">
                <a:solidFill>
                  <a:srgbClr val="0000FF"/>
                </a:solidFill>
              </a:rPr>
              <a:t>data consist of </a:t>
            </a:r>
            <a:r>
              <a:rPr lang="en-US" sz="2000" b="1" dirty="0" smtClean="0">
                <a:solidFill>
                  <a:srgbClr val="0000FF"/>
                </a:solidFill>
              </a:rPr>
              <a:t>pairs of </a:t>
            </a:r>
            <a:r>
              <a:rPr lang="en-US" sz="2000" b="1" dirty="0">
                <a:solidFill>
                  <a:srgbClr val="0000FF"/>
                </a:solidFill>
              </a:rPr>
              <a:t>measurements </a:t>
            </a:r>
            <a:r>
              <a:rPr lang="en-US" sz="2000" b="1" i="1" dirty="0" smtClean="0">
                <a:solidFill>
                  <a:srgbClr val="0000FF"/>
                </a:solidFill>
              </a:rPr>
              <a:t>(x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i</a:t>
            </a:r>
            <a:r>
              <a:rPr lang="en-US" sz="2000" b="1" i="1" dirty="0">
                <a:solidFill>
                  <a:srgbClr val="0000FF"/>
                </a:solidFill>
              </a:rPr>
              <a:t> </a:t>
            </a:r>
            <a:r>
              <a:rPr lang="en-US" sz="2000" b="1" i="1" dirty="0" smtClean="0">
                <a:solidFill>
                  <a:srgbClr val="0000FF"/>
                </a:solidFill>
              </a:rPr>
              <a:t>,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err="1" smtClean="0">
                <a:solidFill>
                  <a:srgbClr val="0000FF"/>
                </a:solidFill>
              </a:rPr>
              <a:t>y</a:t>
            </a:r>
            <a:r>
              <a:rPr lang="en-US" sz="2000" b="1" i="1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000" b="1" i="1" baseline="-25000" dirty="0" smtClean="0">
                <a:solidFill>
                  <a:srgbClr val="0000FF"/>
                </a:solidFill>
              </a:rPr>
              <a:t> </a:t>
            </a:r>
            <a:r>
              <a:rPr lang="en-US" sz="2000" b="1" i="1" dirty="0" smtClean="0">
                <a:solidFill>
                  <a:srgbClr val="0000FF"/>
                </a:solidFill>
              </a:rPr>
              <a:t>). </a:t>
            </a:r>
            <a:endParaRPr lang="en-US" sz="2000" b="1" i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6600"/>
                </a:solidFill>
              </a:rPr>
              <a:t>If </a:t>
            </a:r>
            <a:r>
              <a:rPr lang="en-US" sz="2000" b="1" dirty="0">
                <a:solidFill>
                  <a:srgbClr val="006600"/>
                </a:solidFill>
              </a:rPr>
              <a:t>we consider the quantity </a:t>
            </a:r>
            <a:r>
              <a:rPr lang="en-US" sz="2000" b="1" i="1" dirty="0">
                <a:solidFill>
                  <a:srgbClr val="006600"/>
                </a:solidFill>
              </a:rPr>
              <a:t>V </a:t>
            </a:r>
            <a:r>
              <a:rPr lang="en-US" sz="2000" b="1" dirty="0">
                <a:solidFill>
                  <a:srgbClr val="006600"/>
                </a:solidFill>
              </a:rPr>
              <a:t>to be </a:t>
            </a:r>
            <a:r>
              <a:rPr lang="en-US" sz="2000" b="1" dirty="0" smtClean="0">
                <a:solidFill>
                  <a:srgbClr val="006600"/>
                </a:solidFill>
              </a:rPr>
              <a:t>the dependent </a:t>
            </a:r>
            <a:r>
              <a:rPr lang="en-US" sz="2000" b="1" dirty="0">
                <a:solidFill>
                  <a:srgbClr val="006600"/>
                </a:solidFill>
              </a:rPr>
              <a:t>variable, then we want to know if the </a:t>
            </a:r>
            <a:r>
              <a:rPr lang="en-US" sz="2000" b="1" i="1" dirty="0">
                <a:solidFill>
                  <a:srgbClr val="006600"/>
                </a:solidFill>
              </a:rPr>
              <a:t>data </a:t>
            </a:r>
            <a:r>
              <a:rPr lang="en-US" sz="2000" b="1" dirty="0" smtClean="0">
                <a:solidFill>
                  <a:srgbClr val="006600"/>
                </a:solidFill>
              </a:rPr>
              <a:t>correspond to </a:t>
            </a:r>
            <a:r>
              <a:rPr lang="en-US" sz="2000" b="1" dirty="0">
                <a:solidFill>
                  <a:srgbClr val="006600"/>
                </a:solidFill>
              </a:rPr>
              <a:t>a straight line of the </a:t>
            </a:r>
            <a:r>
              <a:rPr lang="en-US" sz="2000" b="1" dirty="0" smtClean="0">
                <a:solidFill>
                  <a:srgbClr val="006600"/>
                </a:solidFill>
              </a:rPr>
              <a:t>form </a:t>
            </a:r>
          </a:p>
          <a:p>
            <a:r>
              <a:rPr lang="en-US" sz="2000" b="1" i="1" dirty="0">
                <a:solidFill>
                  <a:srgbClr val="006600"/>
                </a:solidFill>
              </a:rPr>
              <a:t> </a:t>
            </a:r>
            <a:r>
              <a:rPr lang="en-US" sz="2000" b="1" i="1" dirty="0" smtClean="0">
                <a:solidFill>
                  <a:srgbClr val="006600"/>
                </a:solidFill>
              </a:rPr>
              <a:t>                                         </a:t>
            </a:r>
            <a:r>
              <a:rPr lang="en-US" sz="2000" b="1" i="1" dirty="0" smtClean="0">
                <a:solidFill>
                  <a:srgbClr val="006600"/>
                </a:solidFill>
              </a:rPr>
              <a:t>y=a + </a:t>
            </a:r>
            <a:r>
              <a:rPr lang="en-US" sz="2000" b="1" i="1" dirty="0" err="1" smtClean="0">
                <a:solidFill>
                  <a:srgbClr val="006600"/>
                </a:solidFill>
              </a:rPr>
              <a:t>bx</a:t>
            </a:r>
            <a:r>
              <a:rPr lang="en-US" sz="2000" b="1" i="1" dirty="0" smtClean="0">
                <a:solidFill>
                  <a:srgbClr val="006600"/>
                </a:solidFill>
              </a:rPr>
              <a:t>                                                        </a:t>
            </a:r>
            <a:r>
              <a:rPr lang="en-US" sz="2000" b="1" dirty="0" smtClean="0">
                <a:solidFill>
                  <a:srgbClr val="006600"/>
                </a:solidFill>
              </a:rPr>
              <a:t>(7-1</a:t>
            </a:r>
            <a:r>
              <a:rPr lang="en-US" sz="2000" b="1" dirty="0">
                <a:solidFill>
                  <a:srgbClr val="006600"/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rgbClr val="0000FF"/>
                </a:solidFill>
              </a:rPr>
              <a:t>We have already developed the analytical solution for the </a:t>
            </a:r>
            <a:r>
              <a:rPr lang="en-US" sz="2000" b="1" dirty="0" smtClean="0">
                <a:solidFill>
                  <a:srgbClr val="0000FF"/>
                </a:solidFill>
              </a:rPr>
              <a:t>coefficient </a:t>
            </a:r>
            <a:r>
              <a:rPr lang="en-US" sz="2000" b="1" i="1" dirty="0" smtClean="0">
                <a:solidFill>
                  <a:srgbClr val="0000FF"/>
                </a:solidFill>
              </a:rPr>
              <a:t>b </a:t>
            </a:r>
            <a:r>
              <a:rPr lang="en-US" sz="2000" b="1" dirty="0">
                <a:solidFill>
                  <a:srgbClr val="0000FF"/>
                </a:solidFill>
              </a:rPr>
              <a:t>which represents the slope of the fitted line given in </a:t>
            </a:r>
            <a:r>
              <a:rPr lang="en-US" sz="2000" b="1" dirty="0" smtClean="0">
                <a:solidFill>
                  <a:srgbClr val="0000FF"/>
                </a:solidFill>
              </a:rPr>
              <a:t>Equation    (6-9</a:t>
            </a:r>
            <a:r>
              <a:rPr lang="en-US" sz="2000" b="1" dirty="0">
                <a:solidFill>
                  <a:srgbClr val="0000FF"/>
                </a:solidFill>
              </a:rPr>
              <a:t>),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i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i="1" dirty="0">
              <a:solidFill>
                <a:srgbClr val="0000FF"/>
              </a:solidFill>
            </a:endParaRPr>
          </a:p>
          <a:p>
            <a:r>
              <a:rPr lang="en-US" sz="2000" b="1" dirty="0" smtClean="0">
                <a:solidFill>
                  <a:srgbClr val="0000FF"/>
                </a:solidFill>
              </a:rPr>
              <a:t>       where </a:t>
            </a:r>
            <a:r>
              <a:rPr lang="en-US" sz="2000" b="1" dirty="0">
                <a:solidFill>
                  <a:srgbClr val="0000FF"/>
                </a:solidFill>
              </a:rPr>
              <a:t>the weighting factors </a:t>
            </a:r>
            <a:r>
              <a:rPr lang="en-US" sz="2000" b="1" i="1" dirty="0" smtClean="0">
                <a:solidFill>
                  <a:srgbClr val="0000FF"/>
                </a:solidFill>
                <a:sym typeface="Symbol"/>
              </a:rPr>
              <a:t></a:t>
            </a:r>
            <a:r>
              <a:rPr lang="en-US" sz="2000" b="1" i="1" baseline="-25000" dirty="0">
                <a:solidFill>
                  <a:srgbClr val="0000FF"/>
                </a:solidFill>
                <a:sym typeface="Symbol"/>
              </a:rPr>
              <a:t>i</a:t>
            </a:r>
            <a:r>
              <a:rPr lang="en-US" sz="2000" b="1" i="1" dirty="0" smtClean="0">
                <a:solidFill>
                  <a:srgbClr val="0000FF"/>
                </a:solidFill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have been omitted for clarity. 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6666"/>
                </a:solidFill>
              </a:rPr>
              <a:t>If there </a:t>
            </a:r>
            <a:r>
              <a:rPr lang="en-US" sz="2000" b="1" dirty="0">
                <a:solidFill>
                  <a:srgbClr val="006666"/>
                </a:solidFill>
              </a:rPr>
              <a:t>is no correlation between the quantities </a:t>
            </a:r>
            <a:r>
              <a:rPr lang="en-US" sz="2000" b="1" i="1" dirty="0">
                <a:solidFill>
                  <a:srgbClr val="006666"/>
                </a:solidFill>
              </a:rPr>
              <a:t>x </a:t>
            </a:r>
            <a:r>
              <a:rPr lang="en-US" sz="2000" b="1" dirty="0">
                <a:solidFill>
                  <a:srgbClr val="006666"/>
                </a:solidFill>
              </a:rPr>
              <a:t>and </a:t>
            </a:r>
            <a:r>
              <a:rPr lang="en-US" sz="2000" b="1" i="1" dirty="0">
                <a:solidFill>
                  <a:srgbClr val="006666"/>
                </a:solidFill>
              </a:rPr>
              <a:t>y, </a:t>
            </a:r>
            <a:r>
              <a:rPr lang="en-US" sz="2000" b="1" dirty="0">
                <a:solidFill>
                  <a:srgbClr val="006666"/>
                </a:solidFill>
              </a:rPr>
              <a:t>then </a:t>
            </a:r>
            <a:r>
              <a:rPr lang="en-US" sz="2000" b="1" dirty="0" smtClean="0">
                <a:solidFill>
                  <a:srgbClr val="006666"/>
                </a:solidFill>
              </a:rPr>
              <a:t>there will </a:t>
            </a:r>
            <a:r>
              <a:rPr lang="en-US" sz="2000" b="1" dirty="0">
                <a:solidFill>
                  <a:srgbClr val="006666"/>
                </a:solidFill>
              </a:rPr>
              <a:t>be no tendency for the values of </a:t>
            </a:r>
            <a:r>
              <a:rPr lang="en-US" sz="2000" b="1" i="1" dirty="0">
                <a:solidFill>
                  <a:srgbClr val="006666"/>
                </a:solidFill>
              </a:rPr>
              <a:t>y </a:t>
            </a:r>
            <a:r>
              <a:rPr lang="en-US" sz="2000" b="1" dirty="0">
                <a:solidFill>
                  <a:srgbClr val="006666"/>
                </a:solidFill>
              </a:rPr>
              <a:t>to increase or decrease </a:t>
            </a:r>
            <a:r>
              <a:rPr lang="en-US" sz="2000" b="1" dirty="0" smtClean="0">
                <a:solidFill>
                  <a:srgbClr val="006666"/>
                </a:solidFill>
              </a:rPr>
              <a:t>with increasing </a:t>
            </a:r>
            <a:r>
              <a:rPr lang="en-US" sz="2000" b="1" i="1" dirty="0">
                <a:solidFill>
                  <a:srgbClr val="006666"/>
                </a:solidFill>
              </a:rPr>
              <a:t>x, </a:t>
            </a:r>
            <a:r>
              <a:rPr lang="en-US" sz="2000" b="1" dirty="0">
                <a:solidFill>
                  <a:srgbClr val="006666"/>
                </a:solidFill>
              </a:rPr>
              <a:t>and, therefore, the </a:t>
            </a:r>
            <a:r>
              <a:rPr lang="en-US" sz="2000" b="1" dirty="0" smtClean="0">
                <a:solidFill>
                  <a:srgbClr val="006666"/>
                </a:solidFill>
              </a:rPr>
              <a:t>least squares </a:t>
            </a:r>
            <a:r>
              <a:rPr lang="en-US" sz="2000" b="1" dirty="0">
                <a:solidFill>
                  <a:srgbClr val="006666"/>
                </a:solidFill>
              </a:rPr>
              <a:t>fit must yield </a:t>
            </a:r>
            <a:r>
              <a:rPr lang="en-US" sz="2000" b="1" dirty="0" smtClean="0">
                <a:solidFill>
                  <a:srgbClr val="006666"/>
                </a:solidFill>
              </a:rPr>
              <a:t>a horizontal </a:t>
            </a:r>
            <a:r>
              <a:rPr lang="en-US" sz="2000" b="1" dirty="0">
                <a:solidFill>
                  <a:srgbClr val="006666"/>
                </a:solidFill>
              </a:rPr>
              <a:t>straight line with a slope </a:t>
            </a:r>
            <a:r>
              <a:rPr lang="en-US" sz="2000" b="1" i="1" dirty="0">
                <a:solidFill>
                  <a:srgbClr val="006666"/>
                </a:solidFill>
              </a:rPr>
              <a:t>b </a:t>
            </a:r>
            <a:r>
              <a:rPr lang="en-US" sz="2000" b="1" dirty="0">
                <a:solidFill>
                  <a:srgbClr val="006666"/>
                </a:solidFill>
              </a:rPr>
              <a:t>= </a:t>
            </a:r>
            <a:r>
              <a:rPr lang="en-US" sz="2000" b="1" dirty="0" smtClean="0">
                <a:solidFill>
                  <a:srgbClr val="006666"/>
                </a:solidFill>
              </a:rPr>
              <a:t>0.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solidFill>
                  <a:srgbClr val="0000FF"/>
                </a:solidFill>
              </a:rPr>
              <a:t>But </a:t>
            </a:r>
            <a:r>
              <a:rPr lang="en-US" sz="2000" b="1" dirty="0">
                <a:solidFill>
                  <a:srgbClr val="0000FF"/>
                </a:solidFill>
              </a:rPr>
              <a:t>the value of </a:t>
            </a:r>
            <a:r>
              <a:rPr lang="en-US" sz="2000" b="1" i="1" dirty="0">
                <a:solidFill>
                  <a:srgbClr val="0000FF"/>
                </a:solidFill>
              </a:rPr>
              <a:t>b </a:t>
            </a:r>
            <a:r>
              <a:rPr lang="en-US" sz="2000" b="1" dirty="0" smtClean="0">
                <a:solidFill>
                  <a:srgbClr val="0000FF"/>
                </a:solidFill>
              </a:rPr>
              <a:t>by itself </a:t>
            </a:r>
            <a:r>
              <a:rPr lang="en-US" sz="2000" b="1" dirty="0">
                <a:solidFill>
                  <a:srgbClr val="0000FF"/>
                </a:solidFill>
              </a:rPr>
              <a:t>cannot be </a:t>
            </a:r>
            <a:r>
              <a:rPr lang="en-US" sz="2000" b="1" i="1" dirty="0">
                <a:solidFill>
                  <a:srgbClr val="0000FF"/>
                </a:solidFill>
              </a:rPr>
              <a:t>a </a:t>
            </a:r>
            <a:r>
              <a:rPr lang="en-US" sz="2000" b="1" dirty="0">
                <a:solidFill>
                  <a:srgbClr val="0000FF"/>
                </a:solidFill>
              </a:rPr>
              <a:t>good measure of the degree of correlation since </a:t>
            </a:r>
            <a:r>
              <a:rPr lang="en-US" sz="2000" b="1" dirty="0" smtClean="0">
                <a:solidFill>
                  <a:srgbClr val="0000FF"/>
                </a:solidFill>
              </a:rPr>
              <a:t>a relationship </a:t>
            </a:r>
            <a:r>
              <a:rPr lang="en-US" sz="2000" b="1" dirty="0">
                <a:solidFill>
                  <a:srgbClr val="0000FF"/>
                </a:solidFill>
              </a:rPr>
              <a:t>might exist which included </a:t>
            </a:r>
            <a:r>
              <a:rPr lang="en-US" sz="2000" b="1" i="1" dirty="0">
                <a:solidFill>
                  <a:srgbClr val="0000FF"/>
                </a:solidFill>
              </a:rPr>
              <a:t>a </a:t>
            </a:r>
            <a:r>
              <a:rPr lang="en-US" sz="2000" b="1" dirty="0">
                <a:solidFill>
                  <a:srgbClr val="0000FF"/>
                </a:solidFill>
              </a:rPr>
              <a:t>very small slope.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b="1" dirty="0">
                <a:solidFill>
                  <a:srgbClr val="FF0000"/>
                </a:solidFill>
              </a:rPr>
              <a:t>Since we are discussing the interrelationship between </a:t>
            </a:r>
            <a:r>
              <a:rPr lang="en-US" sz="2000" b="1" dirty="0" smtClean="0">
                <a:solidFill>
                  <a:srgbClr val="FF0000"/>
                </a:solidFill>
              </a:rPr>
              <a:t>the variables </a:t>
            </a:r>
            <a:r>
              <a:rPr lang="en-US" sz="2000" b="1" dirty="0" smtClean="0">
                <a:solidFill>
                  <a:srgbClr val="FF0000"/>
                </a:solidFill>
              </a:rPr>
              <a:t>x and </a:t>
            </a:r>
            <a:r>
              <a:rPr lang="en-US" sz="2000" b="1" i="1" dirty="0">
                <a:solidFill>
                  <a:srgbClr val="FF0000"/>
                </a:solidFill>
              </a:rPr>
              <a:t>y, </a:t>
            </a:r>
            <a:r>
              <a:rPr lang="en-US" sz="2000" b="1" dirty="0">
                <a:solidFill>
                  <a:srgbClr val="FF0000"/>
                </a:solidFill>
              </a:rPr>
              <a:t>we can equally well consider </a:t>
            </a:r>
            <a:r>
              <a:rPr lang="en-US" sz="2000" b="1" i="1" dirty="0">
                <a:solidFill>
                  <a:srgbClr val="FF0000"/>
                </a:solidFill>
              </a:rPr>
              <a:t>x </a:t>
            </a:r>
            <a:r>
              <a:rPr lang="en-US" sz="2000" b="1" dirty="0">
                <a:solidFill>
                  <a:srgbClr val="FF0000"/>
                </a:solidFill>
              </a:rPr>
              <a:t>as a function of </a:t>
            </a:r>
            <a:r>
              <a:rPr lang="en-US" sz="2000" b="1" i="1" dirty="0" smtClean="0">
                <a:solidFill>
                  <a:srgbClr val="FF0000"/>
                </a:solidFill>
              </a:rPr>
              <a:t>y </a:t>
            </a:r>
            <a:r>
              <a:rPr lang="en-US" sz="2000" b="1" dirty="0" smtClean="0">
                <a:solidFill>
                  <a:srgbClr val="FF0000"/>
                </a:solidFill>
              </a:rPr>
              <a:t>and </a:t>
            </a:r>
            <a:r>
              <a:rPr lang="en-US" sz="2000" b="1" dirty="0">
                <a:solidFill>
                  <a:srgbClr val="FF0000"/>
                </a:solidFill>
              </a:rPr>
              <a:t>ask if the data correspond to a straight line of the form</a:t>
            </a:r>
          </a:p>
          <a:p>
            <a:pPr algn="ctr"/>
            <a:r>
              <a:rPr lang="en-US" sz="2000" b="1" i="1" dirty="0">
                <a:solidFill>
                  <a:srgbClr val="FF0000"/>
                </a:solidFill>
              </a:rPr>
              <a:t>x </a:t>
            </a:r>
            <a:r>
              <a:rPr lang="en-US" sz="2000" b="1" dirty="0">
                <a:solidFill>
                  <a:srgbClr val="FF0000"/>
                </a:solidFill>
              </a:rPr>
              <a:t>= </a:t>
            </a:r>
            <a:r>
              <a:rPr lang="en-US" sz="2000" b="1" i="1" dirty="0">
                <a:solidFill>
                  <a:srgbClr val="FF0000"/>
                </a:solidFill>
              </a:rPr>
              <a:t>a' </a:t>
            </a:r>
            <a:r>
              <a:rPr lang="en-US" sz="2000" b="1" dirty="0">
                <a:solidFill>
                  <a:srgbClr val="FF0000"/>
                </a:solidFill>
              </a:rPr>
              <a:t>+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b'y</a:t>
            </a:r>
            <a:r>
              <a:rPr lang="en-US" sz="2000" b="1" i="1" dirty="0" smtClean="0">
                <a:solidFill>
                  <a:srgbClr val="FF0000"/>
                </a:solidFill>
              </a:rPr>
              <a:t>                                                              </a:t>
            </a:r>
            <a:r>
              <a:rPr lang="en-US" sz="2000" b="1" dirty="0">
                <a:solidFill>
                  <a:srgbClr val="FF0000"/>
                </a:solidFill>
              </a:rPr>
              <a:t>(7-3)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05872"/>
            <a:ext cx="5562600" cy="5009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075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113" y="214313"/>
            <a:ext cx="8867775" cy="642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1098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9397"/>
            <a:ext cx="8839200" cy="672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01953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02583"/>
            <a:ext cx="8153400" cy="67155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7141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4851"/>
            <a:ext cx="8686800" cy="67882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4147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5100"/>
            <a:ext cx="7162800" cy="652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8877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64" y="228600"/>
            <a:ext cx="8763872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378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876</TotalTime>
  <Words>223</Words>
  <Application>Microsoft Office PowerPoint</Application>
  <PresentationFormat>On-screen Show (4:3)</PresentationFormat>
  <Paragraphs>15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Naqvi</dc:creator>
  <cp:lastModifiedBy>NP2</cp:lastModifiedBy>
  <cp:revision>114</cp:revision>
  <dcterms:created xsi:type="dcterms:W3CDTF">2015-12-19T08:52:46Z</dcterms:created>
  <dcterms:modified xsi:type="dcterms:W3CDTF">2016-04-21T07:24:45Z</dcterms:modified>
</cp:coreProperties>
</file>