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72" r:id="rId4"/>
    <p:sldId id="273" r:id="rId5"/>
    <p:sldId id="274" r:id="rId6"/>
    <p:sldId id="275" r:id="rId7"/>
    <p:sldId id="276" r:id="rId8"/>
    <p:sldId id="277" r:id="rId9"/>
    <p:sldId id="278" r:id="rId10"/>
    <p:sldId id="258" r:id="rId11"/>
    <p:sldId id="259" r:id="rId12"/>
    <p:sldId id="260" r:id="rId13"/>
    <p:sldId id="261" r:id="rId14"/>
    <p:sldId id="262" r:id="rId15"/>
    <p:sldId id="279" r:id="rId16"/>
    <p:sldId id="263" r:id="rId17"/>
    <p:sldId id="280" r:id="rId18"/>
    <p:sldId id="281" r:id="rId19"/>
    <p:sldId id="264" r:id="rId20"/>
    <p:sldId id="265" r:id="rId21"/>
    <p:sldId id="267" r:id="rId22"/>
    <p:sldId id="26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006C31"/>
    <a:srgbClr val="0000CC"/>
    <a:srgbClr val="FF9900"/>
    <a:srgbClr val="CC00FF"/>
    <a:srgbClr val="3399FF"/>
    <a:srgbClr val="FF3300"/>
    <a:srgbClr val="0000FF"/>
    <a:srgbClr val="FF00FF"/>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02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DCB203-7CA4-4455-B6BE-A0EAFF89B2B6}" type="datetimeFigureOut">
              <a:rPr lang="en-US" smtClean="0"/>
              <a:t>12/30/2015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62AFD0-401D-4FF5-92EB-BD614C8C4D40}" type="slidenum">
              <a:rPr lang="en-US" smtClean="0"/>
              <a:t>‹#›</a:t>
            </a:fld>
            <a:endParaRPr lang="en-US"/>
          </a:p>
        </p:txBody>
      </p:sp>
    </p:spTree>
    <p:extLst>
      <p:ext uri="{BB962C8B-B14F-4D97-AF65-F5344CB8AC3E}">
        <p14:creationId xmlns:p14="http://schemas.microsoft.com/office/powerpoint/2010/main" val="1498938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62AFD0-401D-4FF5-92EB-BD614C8C4D40}" type="slidenum">
              <a:rPr lang="en-US" smtClean="0"/>
              <a:t>18</a:t>
            </a:fld>
            <a:endParaRPr lang="en-US"/>
          </a:p>
        </p:txBody>
      </p:sp>
    </p:spTree>
    <p:extLst>
      <p:ext uri="{BB962C8B-B14F-4D97-AF65-F5344CB8AC3E}">
        <p14:creationId xmlns:p14="http://schemas.microsoft.com/office/powerpoint/2010/main" val="3859582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47E8C3-CDCF-4FF4-9326-006F8551CB6C}" type="datetimeFigureOut">
              <a:rPr lang="en-US" smtClean="0"/>
              <a:t>12/30/2015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1E4FD-3BC9-429C-AB65-4D905CB96593}" type="slidenum">
              <a:rPr lang="en-US" smtClean="0"/>
              <a:t>‹#›</a:t>
            </a:fld>
            <a:endParaRPr lang="en-US"/>
          </a:p>
        </p:txBody>
      </p:sp>
    </p:spTree>
    <p:extLst>
      <p:ext uri="{BB962C8B-B14F-4D97-AF65-F5344CB8AC3E}">
        <p14:creationId xmlns:p14="http://schemas.microsoft.com/office/powerpoint/2010/main" val="3770902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47E8C3-CDCF-4FF4-9326-006F8551CB6C}" type="datetimeFigureOut">
              <a:rPr lang="en-US" smtClean="0"/>
              <a:t>12/30/2015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1E4FD-3BC9-429C-AB65-4D905CB96593}" type="slidenum">
              <a:rPr lang="en-US" smtClean="0"/>
              <a:t>‹#›</a:t>
            </a:fld>
            <a:endParaRPr lang="en-US"/>
          </a:p>
        </p:txBody>
      </p:sp>
    </p:spTree>
    <p:extLst>
      <p:ext uri="{BB962C8B-B14F-4D97-AF65-F5344CB8AC3E}">
        <p14:creationId xmlns:p14="http://schemas.microsoft.com/office/powerpoint/2010/main" val="1850641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47E8C3-CDCF-4FF4-9326-006F8551CB6C}" type="datetimeFigureOut">
              <a:rPr lang="en-US" smtClean="0"/>
              <a:t>12/30/2015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1E4FD-3BC9-429C-AB65-4D905CB96593}" type="slidenum">
              <a:rPr lang="en-US" smtClean="0"/>
              <a:t>‹#›</a:t>
            </a:fld>
            <a:endParaRPr lang="en-US"/>
          </a:p>
        </p:txBody>
      </p:sp>
    </p:spTree>
    <p:extLst>
      <p:ext uri="{BB962C8B-B14F-4D97-AF65-F5344CB8AC3E}">
        <p14:creationId xmlns:p14="http://schemas.microsoft.com/office/powerpoint/2010/main" val="3786077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47E8C3-CDCF-4FF4-9326-006F8551CB6C}" type="datetimeFigureOut">
              <a:rPr lang="en-US" smtClean="0"/>
              <a:t>12/30/2015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1E4FD-3BC9-429C-AB65-4D905CB96593}" type="slidenum">
              <a:rPr lang="en-US" smtClean="0"/>
              <a:t>‹#›</a:t>
            </a:fld>
            <a:endParaRPr lang="en-US"/>
          </a:p>
        </p:txBody>
      </p:sp>
    </p:spTree>
    <p:extLst>
      <p:ext uri="{BB962C8B-B14F-4D97-AF65-F5344CB8AC3E}">
        <p14:creationId xmlns:p14="http://schemas.microsoft.com/office/powerpoint/2010/main" val="247935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47E8C3-CDCF-4FF4-9326-006F8551CB6C}" type="datetimeFigureOut">
              <a:rPr lang="en-US" smtClean="0"/>
              <a:t>12/30/2015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1E4FD-3BC9-429C-AB65-4D905CB96593}" type="slidenum">
              <a:rPr lang="en-US" smtClean="0"/>
              <a:t>‹#›</a:t>
            </a:fld>
            <a:endParaRPr lang="en-US"/>
          </a:p>
        </p:txBody>
      </p:sp>
    </p:spTree>
    <p:extLst>
      <p:ext uri="{BB962C8B-B14F-4D97-AF65-F5344CB8AC3E}">
        <p14:creationId xmlns:p14="http://schemas.microsoft.com/office/powerpoint/2010/main" val="2076556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47E8C3-CDCF-4FF4-9326-006F8551CB6C}" type="datetimeFigureOut">
              <a:rPr lang="en-US" smtClean="0"/>
              <a:t>12/30/2015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E1E4FD-3BC9-429C-AB65-4D905CB96593}" type="slidenum">
              <a:rPr lang="en-US" smtClean="0"/>
              <a:t>‹#›</a:t>
            </a:fld>
            <a:endParaRPr lang="en-US"/>
          </a:p>
        </p:txBody>
      </p:sp>
    </p:spTree>
    <p:extLst>
      <p:ext uri="{BB962C8B-B14F-4D97-AF65-F5344CB8AC3E}">
        <p14:creationId xmlns:p14="http://schemas.microsoft.com/office/powerpoint/2010/main" val="3603429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47E8C3-CDCF-4FF4-9326-006F8551CB6C}" type="datetimeFigureOut">
              <a:rPr lang="en-US" smtClean="0"/>
              <a:t>12/30/2015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E1E4FD-3BC9-429C-AB65-4D905CB96593}" type="slidenum">
              <a:rPr lang="en-US" smtClean="0"/>
              <a:t>‹#›</a:t>
            </a:fld>
            <a:endParaRPr lang="en-US"/>
          </a:p>
        </p:txBody>
      </p:sp>
    </p:spTree>
    <p:extLst>
      <p:ext uri="{BB962C8B-B14F-4D97-AF65-F5344CB8AC3E}">
        <p14:creationId xmlns:p14="http://schemas.microsoft.com/office/powerpoint/2010/main" val="3533480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47E8C3-CDCF-4FF4-9326-006F8551CB6C}" type="datetimeFigureOut">
              <a:rPr lang="en-US" smtClean="0"/>
              <a:t>12/30/2015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E1E4FD-3BC9-429C-AB65-4D905CB96593}" type="slidenum">
              <a:rPr lang="en-US" smtClean="0"/>
              <a:t>‹#›</a:t>
            </a:fld>
            <a:endParaRPr lang="en-US"/>
          </a:p>
        </p:txBody>
      </p:sp>
    </p:spTree>
    <p:extLst>
      <p:ext uri="{BB962C8B-B14F-4D97-AF65-F5344CB8AC3E}">
        <p14:creationId xmlns:p14="http://schemas.microsoft.com/office/powerpoint/2010/main" val="3824484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47E8C3-CDCF-4FF4-9326-006F8551CB6C}" type="datetimeFigureOut">
              <a:rPr lang="en-US" smtClean="0"/>
              <a:t>12/30/2015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E1E4FD-3BC9-429C-AB65-4D905CB96593}" type="slidenum">
              <a:rPr lang="en-US" smtClean="0"/>
              <a:t>‹#›</a:t>
            </a:fld>
            <a:endParaRPr lang="en-US"/>
          </a:p>
        </p:txBody>
      </p:sp>
    </p:spTree>
    <p:extLst>
      <p:ext uri="{BB962C8B-B14F-4D97-AF65-F5344CB8AC3E}">
        <p14:creationId xmlns:p14="http://schemas.microsoft.com/office/powerpoint/2010/main" val="1788420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47E8C3-CDCF-4FF4-9326-006F8551CB6C}" type="datetimeFigureOut">
              <a:rPr lang="en-US" smtClean="0"/>
              <a:t>12/30/2015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E1E4FD-3BC9-429C-AB65-4D905CB96593}" type="slidenum">
              <a:rPr lang="en-US" smtClean="0"/>
              <a:t>‹#›</a:t>
            </a:fld>
            <a:endParaRPr lang="en-US"/>
          </a:p>
        </p:txBody>
      </p:sp>
    </p:spTree>
    <p:extLst>
      <p:ext uri="{BB962C8B-B14F-4D97-AF65-F5344CB8AC3E}">
        <p14:creationId xmlns:p14="http://schemas.microsoft.com/office/powerpoint/2010/main" val="1282510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47E8C3-CDCF-4FF4-9326-006F8551CB6C}" type="datetimeFigureOut">
              <a:rPr lang="en-US" smtClean="0"/>
              <a:t>12/30/2015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E1E4FD-3BC9-429C-AB65-4D905CB96593}" type="slidenum">
              <a:rPr lang="en-US" smtClean="0"/>
              <a:t>‹#›</a:t>
            </a:fld>
            <a:endParaRPr lang="en-US"/>
          </a:p>
        </p:txBody>
      </p:sp>
    </p:spTree>
    <p:extLst>
      <p:ext uri="{BB962C8B-B14F-4D97-AF65-F5344CB8AC3E}">
        <p14:creationId xmlns:p14="http://schemas.microsoft.com/office/powerpoint/2010/main" val="1385091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47E8C3-CDCF-4FF4-9326-006F8551CB6C}" type="datetimeFigureOut">
              <a:rPr lang="en-US" smtClean="0"/>
              <a:t>12/30/2015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E1E4FD-3BC9-429C-AB65-4D905CB96593}" type="slidenum">
              <a:rPr lang="en-US" smtClean="0"/>
              <a:t>‹#›</a:t>
            </a:fld>
            <a:endParaRPr lang="en-US"/>
          </a:p>
        </p:txBody>
      </p:sp>
    </p:spTree>
    <p:extLst>
      <p:ext uri="{BB962C8B-B14F-4D97-AF65-F5344CB8AC3E}">
        <p14:creationId xmlns:p14="http://schemas.microsoft.com/office/powerpoint/2010/main" val="1933866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1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7.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16.xml.rels><?xml version="1.0" encoding="UTF-8" standalone="yes"?>
<Relationships xmlns="http://schemas.openxmlformats.org/package/2006/relationships"><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image" Target="../media/image34.png"/><Relationship Id="rId1" Type="http://schemas.openxmlformats.org/officeDocument/2006/relationships/slideLayout" Target="../slideLayouts/slideLayout7.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s>
</file>

<file path=ppt/slides/_rels/slide17.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5.png"/><Relationship Id="rId5" Type="http://schemas.openxmlformats.org/officeDocument/2006/relationships/image" Target="../media/image44.png"/><Relationship Id="rId4" Type="http://schemas.openxmlformats.org/officeDocument/2006/relationships/image" Target="../media/image43.png"/></Relationships>
</file>

<file path=ppt/slides/_rels/slide19.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7.xml"/><Relationship Id="rId4" Type="http://schemas.openxmlformats.org/officeDocument/2006/relationships/image" Target="../media/image5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2355954"/>
            <a:ext cx="5486400" cy="1938992"/>
          </a:xfrm>
          <a:prstGeom prst="rect">
            <a:avLst/>
          </a:prstGeom>
          <a:noFill/>
          <a:ln w="76200">
            <a:solidFill>
              <a:srgbClr val="C00000"/>
            </a:solidFill>
          </a:ln>
        </p:spPr>
        <p:txBody>
          <a:bodyPr wrap="square" rtlCol="0">
            <a:spAutoFit/>
          </a:bodyPr>
          <a:lstStyle/>
          <a:p>
            <a:pPr algn="ctr"/>
            <a:r>
              <a:rPr lang="en-US" sz="4000" b="1" dirty="0" smtClean="0">
                <a:solidFill>
                  <a:srgbClr val="FF0000"/>
                </a:solidFill>
              </a:rPr>
              <a:t>CHAPTER- </a:t>
            </a:r>
            <a:r>
              <a:rPr lang="en-US" sz="4000" dirty="0" smtClean="0">
                <a:solidFill>
                  <a:srgbClr val="FF0000"/>
                </a:solidFill>
              </a:rPr>
              <a:t>3</a:t>
            </a:r>
            <a:endParaRPr lang="en-US" sz="4000" dirty="0">
              <a:solidFill>
                <a:srgbClr val="FF0000"/>
              </a:solidFill>
            </a:endParaRPr>
          </a:p>
          <a:p>
            <a:pPr algn="ctr"/>
            <a:r>
              <a:rPr lang="en-US" sz="4000" b="1" dirty="0">
                <a:solidFill>
                  <a:srgbClr val="3366FF"/>
                </a:solidFill>
              </a:rPr>
              <a:t>ERROR</a:t>
            </a:r>
          </a:p>
          <a:p>
            <a:pPr algn="ctr"/>
            <a:r>
              <a:rPr lang="en-US" sz="4000" b="1" dirty="0">
                <a:solidFill>
                  <a:srgbClr val="3366FF"/>
                </a:solidFill>
              </a:rPr>
              <a:t>ANALYSIS</a:t>
            </a:r>
            <a:endParaRPr lang="en-US" sz="4000" dirty="0">
              <a:solidFill>
                <a:srgbClr val="3366FF"/>
              </a:solidFill>
            </a:endParaRPr>
          </a:p>
        </p:txBody>
      </p:sp>
    </p:spTree>
    <p:extLst>
      <p:ext uri="{BB962C8B-B14F-4D97-AF65-F5344CB8AC3E}">
        <p14:creationId xmlns:p14="http://schemas.microsoft.com/office/powerpoint/2010/main" val="41305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228600"/>
            <a:ext cx="8991600" cy="7540526"/>
          </a:xfrm>
          <a:prstGeom prst="rect">
            <a:avLst/>
          </a:prstGeom>
          <a:noFill/>
          <a:ln w="76200">
            <a:solidFill>
              <a:srgbClr val="C00000"/>
            </a:solidFill>
          </a:ln>
        </p:spPr>
        <p:txBody>
          <a:bodyPr wrap="square" rtlCol="0">
            <a:spAutoFit/>
          </a:bodyPr>
          <a:lstStyle/>
          <a:p>
            <a:r>
              <a:rPr lang="en-US" sz="2000" b="1" dirty="0">
                <a:solidFill>
                  <a:srgbClr val="0000CC"/>
                </a:solidFill>
              </a:rPr>
              <a:t>Just as we expressed the deviation of </a:t>
            </a:r>
            <a:r>
              <a:rPr lang="en-US" sz="2000" b="1" i="1" dirty="0">
                <a:solidFill>
                  <a:srgbClr val="0000CC"/>
                </a:solidFill>
              </a:rPr>
              <a:t>V </a:t>
            </a:r>
            <a:r>
              <a:rPr lang="en-US" sz="2000" b="1" dirty="0">
                <a:solidFill>
                  <a:srgbClr val="0000CC"/>
                </a:solidFill>
              </a:rPr>
              <a:t>in Equation (3.4) as a function </a:t>
            </a:r>
            <a:r>
              <a:rPr lang="en-US" sz="2000" b="1" dirty="0" smtClean="0">
                <a:solidFill>
                  <a:srgbClr val="0000CC"/>
                </a:solidFill>
              </a:rPr>
              <a:t>of the deviations </a:t>
            </a:r>
            <a:r>
              <a:rPr lang="en-US" sz="2000" b="1" dirty="0">
                <a:solidFill>
                  <a:srgbClr val="0000CC"/>
                </a:solidFill>
              </a:rPr>
              <a:t>in the dimensions </a:t>
            </a:r>
            <a:r>
              <a:rPr lang="en-US" sz="2000" b="1" i="1" dirty="0">
                <a:solidFill>
                  <a:srgbClr val="0000CC"/>
                </a:solidFill>
              </a:rPr>
              <a:t>L, W, </a:t>
            </a:r>
            <a:r>
              <a:rPr lang="en-US" sz="2000" b="1" dirty="0">
                <a:solidFill>
                  <a:srgbClr val="0000CC"/>
                </a:solidFill>
              </a:rPr>
              <a:t>and </a:t>
            </a:r>
            <a:r>
              <a:rPr lang="en-US" sz="2000" b="1" i="1" dirty="0">
                <a:solidFill>
                  <a:srgbClr val="0000CC"/>
                </a:solidFill>
              </a:rPr>
              <a:t>H, </a:t>
            </a:r>
            <a:r>
              <a:rPr lang="en-US" sz="2000" b="1" dirty="0">
                <a:solidFill>
                  <a:srgbClr val="0000CC"/>
                </a:solidFill>
              </a:rPr>
              <a:t>so we can express the deviations </a:t>
            </a:r>
            <a:r>
              <a:rPr lang="en-US" sz="2000" b="1" i="1" dirty="0" smtClean="0">
                <a:solidFill>
                  <a:srgbClr val="0000CC"/>
                </a:solidFill>
              </a:rPr>
              <a:t>                        </a:t>
            </a:r>
            <a:r>
              <a:rPr lang="en-US" sz="2000" b="1" dirty="0" smtClean="0">
                <a:solidFill>
                  <a:srgbClr val="0000CC"/>
                </a:solidFill>
              </a:rPr>
              <a:t>in  terms </a:t>
            </a:r>
            <a:r>
              <a:rPr lang="en-US" sz="2000" b="1" dirty="0">
                <a:solidFill>
                  <a:srgbClr val="0000CC"/>
                </a:solidFill>
              </a:rPr>
              <a:t>of the deviations </a:t>
            </a:r>
            <a:r>
              <a:rPr lang="en-US" sz="2000" b="1" i="1" dirty="0" smtClean="0">
                <a:solidFill>
                  <a:srgbClr val="0000CC"/>
                </a:solidFill>
              </a:rPr>
              <a:t>                                  </a:t>
            </a:r>
            <a:r>
              <a:rPr lang="en-US" sz="2000" b="1" dirty="0" smtClean="0">
                <a:solidFill>
                  <a:srgbClr val="0000CC"/>
                </a:solidFill>
              </a:rPr>
              <a:t>of </a:t>
            </a:r>
            <a:r>
              <a:rPr lang="en-US" sz="2000" b="1" dirty="0">
                <a:solidFill>
                  <a:srgbClr val="0000CC"/>
                </a:solidFill>
              </a:rPr>
              <a:t>the observed parameters</a:t>
            </a:r>
          </a:p>
          <a:p>
            <a:endParaRPr lang="en-US" sz="2000" b="1" i="1" dirty="0" smtClean="0">
              <a:solidFill>
                <a:srgbClr val="0000CC"/>
              </a:solidFill>
            </a:endParaRPr>
          </a:p>
          <a:p>
            <a:endParaRPr lang="en-US" sz="2000" b="1" i="1" dirty="0">
              <a:solidFill>
                <a:srgbClr val="0000CC"/>
              </a:solidFill>
            </a:endParaRPr>
          </a:p>
          <a:p>
            <a:endParaRPr lang="en-US" sz="2000" b="1" dirty="0" smtClean="0">
              <a:solidFill>
                <a:srgbClr val="0000CC"/>
              </a:solidFill>
            </a:endParaRPr>
          </a:p>
          <a:p>
            <a:r>
              <a:rPr lang="en-US" sz="2000" b="1" dirty="0" smtClean="0">
                <a:solidFill>
                  <a:srgbClr val="0000CC"/>
                </a:solidFill>
              </a:rPr>
              <a:t>where </a:t>
            </a:r>
            <a:r>
              <a:rPr lang="en-US" sz="2000" b="1" dirty="0">
                <a:solidFill>
                  <a:srgbClr val="0000CC"/>
                </a:solidFill>
              </a:rPr>
              <a:t>we have omitted specific notation of the fact that each of the partial </a:t>
            </a:r>
            <a:r>
              <a:rPr lang="en-US" sz="2000" b="1" dirty="0" smtClean="0">
                <a:solidFill>
                  <a:srgbClr val="0000CC"/>
                </a:solidFill>
              </a:rPr>
              <a:t>derivatives is </a:t>
            </a:r>
            <a:r>
              <a:rPr lang="en-US" sz="2000" b="1" dirty="0">
                <a:solidFill>
                  <a:srgbClr val="0000CC"/>
                </a:solidFill>
              </a:rPr>
              <a:t>evaluated with all the other variables fixed at their mean values</a:t>
            </a:r>
            <a:r>
              <a:rPr lang="en-US" sz="2000" b="1" dirty="0" smtClean="0">
                <a:solidFill>
                  <a:srgbClr val="0000CC"/>
                </a:solidFill>
              </a:rPr>
              <a:t>.</a:t>
            </a:r>
            <a:r>
              <a:rPr lang="en-US" sz="2000" dirty="0">
                <a:solidFill>
                  <a:srgbClr val="0000CC"/>
                </a:solidFill>
              </a:rPr>
              <a:t> </a:t>
            </a:r>
            <a:endParaRPr lang="en-US" sz="2000" dirty="0" smtClean="0">
              <a:solidFill>
                <a:srgbClr val="0000CC"/>
              </a:solidFill>
            </a:endParaRPr>
          </a:p>
          <a:p>
            <a:r>
              <a:rPr lang="en-US" sz="2400" b="1" u="sng" dirty="0" smtClean="0">
                <a:solidFill>
                  <a:srgbClr val="FF0000"/>
                </a:solidFill>
              </a:rPr>
              <a:t>Variance </a:t>
            </a:r>
            <a:r>
              <a:rPr lang="en-US" sz="2400" b="1" u="sng" dirty="0">
                <a:solidFill>
                  <a:srgbClr val="FF0000"/>
                </a:solidFill>
              </a:rPr>
              <a:t>and Covariance</a:t>
            </a:r>
          </a:p>
          <a:p>
            <a:r>
              <a:rPr lang="en-US" sz="2000" b="1" dirty="0">
                <a:solidFill>
                  <a:srgbClr val="006C31"/>
                </a:solidFill>
              </a:rPr>
              <a:t>Combining Equations (3.8) and (3.9) we can express the variance </a:t>
            </a:r>
            <a:r>
              <a:rPr lang="en-US" sz="2000" b="1" dirty="0" smtClean="0">
                <a:solidFill>
                  <a:srgbClr val="006C31"/>
                </a:solidFill>
                <a:sym typeface="Symbol"/>
              </a:rPr>
              <a:t></a:t>
            </a:r>
            <a:r>
              <a:rPr lang="en-US" sz="2000" b="1" baseline="-25000" dirty="0" smtClean="0">
                <a:solidFill>
                  <a:srgbClr val="006C31"/>
                </a:solidFill>
                <a:sym typeface="Symbol"/>
              </a:rPr>
              <a:t>x</a:t>
            </a:r>
            <a:r>
              <a:rPr lang="en-US" sz="2000" b="1" baseline="30000" dirty="0" smtClean="0">
                <a:solidFill>
                  <a:srgbClr val="006C31"/>
                </a:solidFill>
                <a:sym typeface="Symbol"/>
              </a:rPr>
              <a:t>2</a:t>
            </a:r>
            <a:r>
              <a:rPr lang="en-US" sz="2000" b="1" dirty="0" smtClean="0">
                <a:solidFill>
                  <a:srgbClr val="006C31"/>
                </a:solidFill>
              </a:rPr>
              <a:t>    for </a:t>
            </a:r>
            <a:r>
              <a:rPr lang="en-US" sz="2000" b="1" i="1" dirty="0">
                <a:solidFill>
                  <a:srgbClr val="006C31"/>
                </a:solidFill>
              </a:rPr>
              <a:t>x </a:t>
            </a:r>
            <a:r>
              <a:rPr lang="en-US" sz="2000" b="1" dirty="0">
                <a:solidFill>
                  <a:srgbClr val="006C31"/>
                </a:solidFill>
              </a:rPr>
              <a:t>in terms </a:t>
            </a:r>
            <a:r>
              <a:rPr lang="en-US" sz="2000" b="1" dirty="0" smtClean="0">
                <a:solidFill>
                  <a:srgbClr val="006C31"/>
                </a:solidFill>
              </a:rPr>
              <a:t>of  the </a:t>
            </a:r>
            <a:r>
              <a:rPr lang="en-US" sz="2000" b="1" dirty="0">
                <a:solidFill>
                  <a:srgbClr val="006C31"/>
                </a:solidFill>
              </a:rPr>
              <a:t>variances </a:t>
            </a:r>
            <a:r>
              <a:rPr lang="en-US" sz="2000" b="1" dirty="0" smtClean="0">
                <a:solidFill>
                  <a:srgbClr val="006C31"/>
                </a:solidFill>
                <a:sym typeface="Symbol"/>
              </a:rPr>
              <a:t></a:t>
            </a:r>
            <a:r>
              <a:rPr lang="en-US" sz="2000" b="1" baseline="-25000" dirty="0" smtClean="0">
                <a:solidFill>
                  <a:srgbClr val="006C31"/>
                </a:solidFill>
                <a:sym typeface="Symbol"/>
              </a:rPr>
              <a:t>u</a:t>
            </a:r>
            <a:r>
              <a:rPr lang="en-US" sz="2000" b="1" baseline="30000" dirty="0" smtClean="0">
                <a:solidFill>
                  <a:srgbClr val="006C31"/>
                </a:solidFill>
                <a:sym typeface="Symbol"/>
              </a:rPr>
              <a:t>2</a:t>
            </a:r>
            <a:r>
              <a:rPr lang="en-US" sz="2000" b="1" dirty="0" smtClean="0">
                <a:solidFill>
                  <a:srgbClr val="006C31"/>
                </a:solidFill>
                <a:sym typeface="Symbol"/>
              </a:rPr>
              <a:t>, </a:t>
            </a:r>
            <a:r>
              <a:rPr lang="en-US" sz="2000" b="1" baseline="-25000" dirty="0" smtClean="0">
                <a:solidFill>
                  <a:srgbClr val="006C31"/>
                </a:solidFill>
                <a:sym typeface="Symbol"/>
              </a:rPr>
              <a:t>v</a:t>
            </a:r>
            <a:r>
              <a:rPr lang="en-US" sz="2000" b="1" baseline="30000" dirty="0" smtClean="0">
                <a:solidFill>
                  <a:srgbClr val="006C31"/>
                </a:solidFill>
                <a:sym typeface="Symbol"/>
              </a:rPr>
              <a:t>2</a:t>
            </a:r>
            <a:r>
              <a:rPr lang="en-US" sz="2000" b="1" dirty="0" smtClean="0">
                <a:solidFill>
                  <a:srgbClr val="006C31"/>
                </a:solidFill>
              </a:rPr>
              <a:t>, </a:t>
            </a:r>
            <a:r>
              <a:rPr lang="en-US" sz="2000" b="1" dirty="0">
                <a:solidFill>
                  <a:srgbClr val="006C31"/>
                </a:solidFill>
              </a:rPr>
              <a:t>. </a:t>
            </a:r>
            <a:r>
              <a:rPr lang="en-US" sz="2000" b="1" dirty="0" smtClean="0">
                <a:solidFill>
                  <a:srgbClr val="006C31"/>
                </a:solidFill>
              </a:rPr>
              <a:t> </a:t>
            </a:r>
            <a:r>
              <a:rPr lang="en-US" sz="2000" b="1" dirty="0">
                <a:solidFill>
                  <a:srgbClr val="006C31"/>
                </a:solidFill>
              </a:rPr>
              <a:t>for the variables </a:t>
            </a:r>
            <a:r>
              <a:rPr lang="en-US" sz="2000" b="1" i="1" dirty="0">
                <a:solidFill>
                  <a:srgbClr val="006C31"/>
                </a:solidFill>
              </a:rPr>
              <a:t>u, v, </a:t>
            </a:r>
            <a:r>
              <a:rPr lang="en-US" sz="2000" b="1" dirty="0">
                <a:solidFill>
                  <a:srgbClr val="006C31"/>
                </a:solidFill>
              </a:rPr>
              <a:t>... , which were actually measured:</a:t>
            </a:r>
          </a:p>
          <a:p>
            <a:endParaRPr lang="en-US" sz="2000" b="1" dirty="0" smtClean="0">
              <a:solidFill>
                <a:srgbClr val="006C31"/>
              </a:solidFill>
            </a:endParaRPr>
          </a:p>
          <a:p>
            <a:endParaRPr lang="en-US" sz="2000" b="1" dirty="0"/>
          </a:p>
          <a:p>
            <a:endParaRPr lang="en-US" sz="2000" b="1" dirty="0" smtClean="0"/>
          </a:p>
          <a:p>
            <a:endParaRPr lang="en-US" sz="2000" b="1" dirty="0"/>
          </a:p>
          <a:p>
            <a:endParaRPr lang="en-US" sz="2000" b="1" dirty="0" smtClean="0"/>
          </a:p>
          <a:p>
            <a:endParaRPr lang="en-US" sz="2000" b="1" dirty="0" smtClean="0"/>
          </a:p>
          <a:p>
            <a:endParaRPr lang="en-US" sz="2000" b="1" dirty="0" smtClean="0"/>
          </a:p>
          <a:p>
            <a:r>
              <a:rPr lang="en-US" sz="2000" b="1" dirty="0" smtClean="0">
                <a:solidFill>
                  <a:srgbClr val="CC00FF"/>
                </a:solidFill>
              </a:rPr>
              <a:t>The </a:t>
            </a:r>
            <a:r>
              <a:rPr lang="en-US" sz="2000" b="1" dirty="0">
                <a:solidFill>
                  <a:srgbClr val="CC00FF"/>
                </a:solidFill>
              </a:rPr>
              <a:t>first two terms of Equation (3.10) can be expressed in terms of the variances</a:t>
            </a:r>
          </a:p>
          <a:p>
            <a:r>
              <a:rPr lang="en-US" sz="2000" b="1" dirty="0">
                <a:solidFill>
                  <a:srgbClr val="CC00FF"/>
                </a:solidFill>
              </a:rPr>
              <a:t> </a:t>
            </a:r>
            <a:r>
              <a:rPr lang="en-US" sz="2000" b="1" dirty="0">
                <a:solidFill>
                  <a:srgbClr val="CC00FF"/>
                </a:solidFill>
                <a:sym typeface="Symbol"/>
              </a:rPr>
              <a:t></a:t>
            </a:r>
            <a:r>
              <a:rPr lang="en-US" sz="2000" b="1" baseline="-25000" dirty="0">
                <a:solidFill>
                  <a:srgbClr val="CC00FF"/>
                </a:solidFill>
                <a:sym typeface="Symbol"/>
              </a:rPr>
              <a:t>u</a:t>
            </a:r>
            <a:r>
              <a:rPr lang="en-US" sz="2000" b="1" baseline="30000" dirty="0">
                <a:solidFill>
                  <a:srgbClr val="CC00FF"/>
                </a:solidFill>
                <a:sym typeface="Symbol"/>
              </a:rPr>
              <a:t>2</a:t>
            </a:r>
            <a:r>
              <a:rPr lang="en-US" sz="2000" b="1" dirty="0">
                <a:solidFill>
                  <a:srgbClr val="CC00FF"/>
                </a:solidFill>
                <a:sym typeface="Symbol"/>
              </a:rPr>
              <a:t>, </a:t>
            </a:r>
            <a:r>
              <a:rPr lang="en-US" sz="2000" b="1" baseline="-25000" dirty="0">
                <a:solidFill>
                  <a:srgbClr val="CC00FF"/>
                </a:solidFill>
                <a:sym typeface="Symbol"/>
              </a:rPr>
              <a:t>v</a:t>
            </a:r>
            <a:r>
              <a:rPr lang="en-US" sz="2000" b="1" baseline="30000" dirty="0">
                <a:solidFill>
                  <a:srgbClr val="CC00FF"/>
                </a:solidFill>
                <a:sym typeface="Symbol"/>
              </a:rPr>
              <a:t>2</a:t>
            </a:r>
            <a:r>
              <a:rPr lang="en-US" sz="2000" b="1" dirty="0">
                <a:solidFill>
                  <a:srgbClr val="CC00FF"/>
                </a:solidFill>
              </a:rPr>
              <a:t>, </a:t>
            </a:r>
            <a:r>
              <a:rPr lang="en-US" sz="2000" b="1" dirty="0" smtClean="0">
                <a:solidFill>
                  <a:srgbClr val="CC00FF"/>
                </a:solidFill>
              </a:rPr>
              <a:t>given by Equation (1.8):</a:t>
            </a:r>
          </a:p>
          <a:p>
            <a:endParaRPr lang="en-US" sz="2000" b="1" dirty="0" smtClean="0"/>
          </a:p>
          <a:p>
            <a:endParaRPr lang="en-US" sz="2000" b="1" dirty="0"/>
          </a:p>
          <a:p>
            <a:endParaRPr lang="en-US" sz="2000" b="1" dirty="0" smtClean="0"/>
          </a:p>
          <a:p>
            <a:endParaRPr lang="en-US" sz="2000" b="1"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800" y="565313"/>
            <a:ext cx="666750" cy="2727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863615"/>
            <a:ext cx="1754942" cy="3596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213385"/>
            <a:ext cx="6491097" cy="7279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9"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32223" y="3810000"/>
            <a:ext cx="6422315" cy="182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8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6479147"/>
            <a:ext cx="6863067" cy="7577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31405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228600"/>
            <a:ext cx="8839200" cy="7232749"/>
          </a:xfrm>
          <a:prstGeom prst="rect">
            <a:avLst/>
          </a:prstGeom>
          <a:noFill/>
          <a:ln w="76200">
            <a:solidFill>
              <a:srgbClr val="C00000"/>
            </a:solidFill>
          </a:ln>
        </p:spPr>
        <p:txBody>
          <a:bodyPr wrap="square" rtlCol="0">
            <a:spAutoFit/>
          </a:bodyPr>
          <a:lstStyle/>
          <a:p>
            <a:r>
              <a:rPr lang="en-US" sz="2000" b="1" dirty="0">
                <a:solidFill>
                  <a:srgbClr val="CC00CC"/>
                </a:solidFill>
              </a:rPr>
              <a:t>In order to express the third term of Equation (3.10) in a similar form, </a:t>
            </a:r>
            <a:r>
              <a:rPr lang="en-US" sz="2000" b="1" dirty="0" smtClean="0">
                <a:solidFill>
                  <a:srgbClr val="CC00CC"/>
                </a:solidFill>
              </a:rPr>
              <a:t>we introduce the </a:t>
            </a:r>
            <a:r>
              <a:rPr lang="en-US" sz="2000" b="1" i="1" dirty="0" smtClean="0">
                <a:solidFill>
                  <a:srgbClr val="CC00CC"/>
                </a:solidFill>
              </a:rPr>
              <a:t>covariance </a:t>
            </a:r>
            <a:r>
              <a:rPr lang="en-US" sz="2000" b="1" dirty="0">
                <a:solidFill>
                  <a:srgbClr val="CC00CC"/>
                </a:solidFill>
              </a:rPr>
              <a:t> </a:t>
            </a:r>
            <a:r>
              <a:rPr lang="en-US" sz="2400" b="1" dirty="0">
                <a:solidFill>
                  <a:srgbClr val="CC00CC"/>
                </a:solidFill>
                <a:sym typeface="Symbol"/>
              </a:rPr>
              <a:t></a:t>
            </a:r>
            <a:r>
              <a:rPr lang="en-US" sz="2400" b="1" baseline="-25000" dirty="0" smtClean="0">
                <a:solidFill>
                  <a:srgbClr val="CC00CC"/>
                </a:solidFill>
                <a:sym typeface="Symbol"/>
              </a:rPr>
              <a:t>uv</a:t>
            </a:r>
            <a:r>
              <a:rPr lang="en-US" sz="2400" b="1" baseline="30000" dirty="0" smtClean="0">
                <a:solidFill>
                  <a:srgbClr val="CC00CC"/>
                </a:solidFill>
                <a:sym typeface="Symbol"/>
              </a:rPr>
              <a:t>2</a:t>
            </a:r>
            <a:r>
              <a:rPr lang="en-US" sz="2400" b="1" dirty="0">
                <a:solidFill>
                  <a:srgbClr val="CC00CC"/>
                </a:solidFill>
                <a:sym typeface="Symbol"/>
              </a:rPr>
              <a:t> </a:t>
            </a:r>
            <a:r>
              <a:rPr lang="en-US" sz="2000" b="1" dirty="0" smtClean="0">
                <a:solidFill>
                  <a:srgbClr val="CC00CC"/>
                </a:solidFill>
              </a:rPr>
              <a:t>between </a:t>
            </a:r>
            <a:r>
              <a:rPr lang="en-US" sz="2000" b="1" dirty="0">
                <a:solidFill>
                  <a:srgbClr val="CC00CC"/>
                </a:solidFill>
              </a:rPr>
              <a:t>the variables </a:t>
            </a:r>
            <a:r>
              <a:rPr lang="en-US" sz="2000" b="1" i="1" dirty="0">
                <a:solidFill>
                  <a:srgbClr val="CC00CC"/>
                </a:solidFill>
              </a:rPr>
              <a:t>u </a:t>
            </a:r>
            <a:r>
              <a:rPr lang="en-US" sz="2000" b="1" dirty="0">
                <a:solidFill>
                  <a:srgbClr val="CC00CC"/>
                </a:solidFill>
              </a:rPr>
              <a:t>and </a:t>
            </a:r>
            <a:r>
              <a:rPr lang="en-US" sz="2000" b="1" i="1" dirty="0">
                <a:solidFill>
                  <a:srgbClr val="CC00CC"/>
                </a:solidFill>
              </a:rPr>
              <a:t>v </a:t>
            </a:r>
            <a:r>
              <a:rPr lang="en-US" sz="2000" b="1" dirty="0">
                <a:solidFill>
                  <a:srgbClr val="CC00CC"/>
                </a:solidFill>
              </a:rPr>
              <a:t>defined analogous to the </a:t>
            </a:r>
            <a:r>
              <a:rPr lang="en-US" sz="2000" b="1" dirty="0" smtClean="0">
                <a:solidFill>
                  <a:srgbClr val="CC00CC"/>
                </a:solidFill>
              </a:rPr>
              <a:t>variances of </a:t>
            </a:r>
            <a:r>
              <a:rPr lang="en-US" sz="2000" b="1" dirty="0">
                <a:solidFill>
                  <a:srgbClr val="CC00CC"/>
                </a:solidFill>
              </a:rPr>
              <a:t>Equation (3.11):</a:t>
            </a:r>
          </a:p>
          <a:p>
            <a:endParaRPr lang="en-US" sz="2000" b="1" dirty="0" smtClean="0"/>
          </a:p>
          <a:p>
            <a:endParaRPr lang="en-US" sz="2000" b="1" dirty="0"/>
          </a:p>
          <a:p>
            <a:r>
              <a:rPr lang="en-US" sz="2000" b="1" dirty="0" smtClean="0">
                <a:solidFill>
                  <a:srgbClr val="0000CC"/>
                </a:solidFill>
              </a:rPr>
              <a:t>With </a:t>
            </a:r>
            <a:r>
              <a:rPr lang="en-US" sz="2000" b="1" dirty="0">
                <a:solidFill>
                  <a:srgbClr val="0000CC"/>
                </a:solidFill>
              </a:rPr>
              <a:t>these definitions, the approximation for the variance </a:t>
            </a:r>
            <a:r>
              <a:rPr lang="en-US" sz="2000" b="1" dirty="0" smtClean="0">
                <a:solidFill>
                  <a:srgbClr val="0000CC"/>
                </a:solidFill>
                <a:sym typeface="Symbol"/>
              </a:rPr>
              <a:t></a:t>
            </a:r>
            <a:r>
              <a:rPr lang="en-US" sz="2000" b="1" baseline="-25000" dirty="0">
                <a:solidFill>
                  <a:srgbClr val="0000CC"/>
                </a:solidFill>
                <a:sym typeface="Symbol"/>
              </a:rPr>
              <a:t>x</a:t>
            </a:r>
            <a:r>
              <a:rPr lang="en-US" sz="2000" b="1" baseline="30000" dirty="0" smtClean="0">
                <a:solidFill>
                  <a:srgbClr val="0000CC"/>
                </a:solidFill>
                <a:sym typeface="Symbol"/>
              </a:rPr>
              <a:t>2</a:t>
            </a:r>
            <a:r>
              <a:rPr lang="en-US" sz="2000" b="1" dirty="0" smtClean="0">
                <a:solidFill>
                  <a:srgbClr val="0000CC"/>
                </a:solidFill>
                <a:sym typeface="Symbol"/>
              </a:rPr>
              <a:t> </a:t>
            </a:r>
            <a:r>
              <a:rPr lang="en-US" sz="2000" b="1" dirty="0" smtClean="0">
                <a:solidFill>
                  <a:srgbClr val="0000CC"/>
                </a:solidFill>
              </a:rPr>
              <a:t>; </a:t>
            </a:r>
            <a:r>
              <a:rPr lang="en-US" sz="2000" b="1" dirty="0">
                <a:solidFill>
                  <a:srgbClr val="0000CC"/>
                </a:solidFill>
              </a:rPr>
              <a:t>for </a:t>
            </a:r>
            <a:r>
              <a:rPr lang="en-US" sz="2000" b="1" i="1" dirty="0">
                <a:solidFill>
                  <a:srgbClr val="0000CC"/>
                </a:solidFill>
              </a:rPr>
              <a:t>x </a:t>
            </a:r>
            <a:r>
              <a:rPr lang="en-US" sz="2000" b="1" dirty="0">
                <a:solidFill>
                  <a:srgbClr val="0000CC"/>
                </a:solidFill>
              </a:rPr>
              <a:t>given in</a:t>
            </a:r>
          </a:p>
          <a:p>
            <a:r>
              <a:rPr lang="en-US" sz="2000" b="1" dirty="0">
                <a:solidFill>
                  <a:srgbClr val="0000CC"/>
                </a:solidFill>
              </a:rPr>
              <a:t>Equation (3.10) becomes</a:t>
            </a:r>
          </a:p>
          <a:p>
            <a:endParaRPr lang="en-US" sz="2000" b="1" dirty="0" smtClean="0"/>
          </a:p>
          <a:p>
            <a:endParaRPr lang="en-US" sz="2000" b="1" dirty="0"/>
          </a:p>
          <a:p>
            <a:r>
              <a:rPr lang="en-US" sz="2000" b="1" dirty="0" smtClean="0">
                <a:solidFill>
                  <a:srgbClr val="FF0000"/>
                </a:solidFill>
              </a:rPr>
              <a:t>Equation </a:t>
            </a:r>
            <a:r>
              <a:rPr lang="en-US" sz="2000" b="1" dirty="0">
                <a:solidFill>
                  <a:srgbClr val="FF0000"/>
                </a:solidFill>
              </a:rPr>
              <a:t>(3.13) is known as the </a:t>
            </a:r>
            <a:r>
              <a:rPr lang="en-US" sz="2000" b="1" i="1" dirty="0">
                <a:solidFill>
                  <a:srgbClr val="FF0000"/>
                </a:solidFill>
              </a:rPr>
              <a:t>error propagation equation.</a:t>
            </a:r>
          </a:p>
          <a:p>
            <a:r>
              <a:rPr lang="en-US" sz="2000" b="1" dirty="0">
                <a:solidFill>
                  <a:srgbClr val="0000CC"/>
                </a:solidFill>
              </a:rPr>
              <a:t>The first two terms in the equation are averages of squares of deviations</a:t>
            </a:r>
          </a:p>
          <a:p>
            <a:r>
              <a:rPr lang="en-US" sz="2000" b="1" dirty="0">
                <a:solidFill>
                  <a:srgbClr val="0000CC"/>
                </a:solidFill>
              </a:rPr>
              <a:t>weighted by the squares of the partial derivatives, and may be considered to be </a:t>
            </a:r>
            <a:r>
              <a:rPr lang="en-US" sz="2000" b="1" dirty="0" smtClean="0">
                <a:solidFill>
                  <a:srgbClr val="0000CC"/>
                </a:solidFill>
              </a:rPr>
              <a:t>the averages </a:t>
            </a:r>
            <a:r>
              <a:rPr lang="en-US" sz="2000" b="1" dirty="0">
                <a:solidFill>
                  <a:srgbClr val="0000CC"/>
                </a:solidFill>
              </a:rPr>
              <a:t>of the squares of the deviations in </a:t>
            </a:r>
            <a:r>
              <a:rPr lang="en-US" sz="2000" b="1" i="1" dirty="0">
                <a:solidFill>
                  <a:srgbClr val="0000CC"/>
                </a:solidFill>
              </a:rPr>
              <a:t>x </a:t>
            </a:r>
            <a:r>
              <a:rPr lang="en-US" sz="2000" b="1" dirty="0">
                <a:solidFill>
                  <a:srgbClr val="0000CC"/>
                </a:solidFill>
              </a:rPr>
              <a:t>produced by the uncertainties in </a:t>
            </a:r>
            <a:r>
              <a:rPr lang="en-US" sz="2000" b="1" i="1" dirty="0">
                <a:solidFill>
                  <a:srgbClr val="0000CC"/>
                </a:solidFill>
              </a:rPr>
              <a:t>u </a:t>
            </a:r>
            <a:r>
              <a:rPr lang="en-US" sz="2000" b="1" dirty="0" smtClean="0">
                <a:solidFill>
                  <a:srgbClr val="0000CC"/>
                </a:solidFill>
              </a:rPr>
              <a:t>and in </a:t>
            </a:r>
            <a:r>
              <a:rPr lang="en-US" sz="2000" b="1" i="1" dirty="0">
                <a:solidFill>
                  <a:srgbClr val="0000CC"/>
                </a:solidFill>
              </a:rPr>
              <a:t>v, </a:t>
            </a:r>
            <a:r>
              <a:rPr lang="en-US" sz="2000" b="1" dirty="0">
                <a:solidFill>
                  <a:srgbClr val="0000CC"/>
                </a:solidFill>
              </a:rPr>
              <a:t>respectively. </a:t>
            </a:r>
            <a:endParaRPr lang="en-US" sz="2000" b="1" dirty="0" smtClean="0">
              <a:solidFill>
                <a:srgbClr val="0000CC"/>
              </a:solidFill>
            </a:endParaRPr>
          </a:p>
          <a:p>
            <a:r>
              <a:rPr lang="en-US" sz="2000" b="1" dirty="0" smtClean="0">
                <a:solidFill>
                  <a:srgbClr val="FF0000"/>
                </a:solidFill>
              </a:rPr>
              <a:t>In </a:t>
            </a:r>
            <a:r>
              <a:rPr lang="en-US" sz="2000" b="1" dirty="0">
                <a:solidFill>
                  <a:srgbClr val="FF0000"/>
                </a:solidFill>
              </a:rPr>
              <a:t>general, these terms dominate the uncertainties. </a:t>
            </a:r>
            <a:endParaRPr lang="en-US" sz="2000" b="1" dirty="0" smtClean="0">
              <a:solidFill>
                <a:srgbClr val="FF0000"/>
              </a:solidFill>
            </a:endParaRPr>
          </a:p>
          <a:p>
            <a:r>
              <a:rPr lang="en-US" sz="2000" b="1" dirty="0" smtClean="0">
                <a:solidFill>
                  <a:srgbClr val="006C31"/>
                </a:solidFill>
              </a:rPr>
              <a:t>If </a:t>
            </a:r>
            <a:r>
              <a:rPr lang="en-US" sz="2000" b="1" dirty="0">
                <a:solidFill>
                  <a:srgbClr val="006C31"/>
                </a:solidFill>
              </a:rPr>
              <a:t>there are </a:t>
            </a:r>
            <a:r>
              <a:rPr lang="en-US" sz="2000" b="1" dirty="0" smtClean="0">
                <a:solidFill>
                  <a:srgbClr val="006C31"/>
                </a:solidFill>
              </a:rPr>
              <a:t>additional variables </a:t>
            </a:r>
            <a:r>
              <a:rPr lang="en-US" sz="2000" b="1" dirty="0">
                <a:solidFill>
                  <a:srgbClr val="006C31"/>
                </a:solidFill>
              </a:rPr>
              <a:t>besides </a:t>
            </a:r>
            <a:r>
              <a:rPr lang="en-US" sz="2000" b="1" i="1" dirty="0">
                <a:solidFill>
                  <a:srgbClr val="006C31"/>
                </a:solidFill>
              </a:rPr>
              <a:t>u </a:t>
            </a:r>
            <a:r>
              <a:rPr lang="en-US" sz="2000" b="1" dirty="0">
                <a:solidFill>
                  <a:srgbClr val="006C31"/>
                </a:solidFill>
              </a:rPr>
              <a:t>and </a:t>
            </a:r>
            <a:r>
              <a:rPr lang="en-US" sz="2000" b="1" i="1" dirty="0">
                <a:solidFill>
                  <a:srgbClr val="006C31"/>
                </a:solidFill>
              </a:rPr>
              <a:t>v </a:t>
            </a:r>
            <a:r>
              <a:rPr lang="en-US" sz="2000" b="1" dirty="0">
                <a:solidFill>
                  <a:srgbClr val="006C31"/>
                </a:solidFill>
              </a:rPr>
              <a:t>in the determination of </a:t>
            </a:r>
            <a:r>
              <a:rPr lang="en-US" sz="2000" b="1" i="1" dirty="0">
                <a:solidFill>
                  <a:srgbClr val="006C31"/>
                </a:solidFill>
              </a:rPr>
              <a:t>x, </a:t>
            </a:r>
            <a:r>
              <a:rPr lang="en-US" sz="2000" b="1" dirty="0">
                <a:solidFill>
                  <a:srgbClr val="006C31"/>
                </a:solidFill>
              </a:rPr>
              <a:t>their contributions to </a:t>
            </a:r>
            <a:r>
              <a:rPr lang="en-US" sz="2000" b="1" dirty="0" smtClean="0">
                <a:solidFill>
                  <a:srgbClr val="006C31"/>
                </a:solidFill>
              </a:rPr>
              <a:t>the variance </a:t>
            </a:r>
            <a:r>
              <a:rPr lang="en-US" sz="2000" b="1" dirty="0">
                <a:solidFill>
                  <a:srgbClr val="006C31"/>
                </a:solidFill>
              </a:rPr>
              <a:t>of </a:t>
            </a:r>
            <a:r>
              <a:rPr lang="en-US" sz="2000" b="1" i="1" dirty="0">
                <a:solidFill>
                  <a:srgbClr val="006C31"/>
                </a:solidFill>
              </a:rPr>
              <a:t>x </a:t>
            </a:r>
            <a:r>
              <a:rPr lang="en-US" sz="2000" b="1" dirty="0">
                <a:solidFill>
                  <a:srgbClr val="006C31"/>
                </a:solidFill>
              </a:rPr>
              <a:t>will have similar terms.</a:t>
            </a:r>
          </a:p>
          <a:p>
            <a:r>
              <a:rPr lang="en-US" sz="2000" b="1" dirty="0">
                <a:solidFill>
                  <a:srgbClr val="CC00CC"/>
                </a:solidFill>
              </a:rPr>
              <a:t>The third term is the average of the cross terms involving products of deviations</a:t>
            </a:r>
          </a:p>
          <a:p>
            <a:r>
              <a:rPr lang="en-US" sz="2000" b="1" dirty="0">
                <a:solidFill>
                  <a:srgbClr val="CC00CC"/>
                </a:solidFill>
              </a:rPr>
              <a:t>in </a:t>
            </a:r>
            <a:r>
              <a:rPr lang="en-US" sz="2000" b="1" i="1" dirty="0">
                <a:solidFill>
                  <a:srgbClr val="CC00CC"/>
                </a:solidFill>
              </a:rPr>
              <a:t>u </a:t>
            </a:r>
            <a:r>
              <a:rPr lang="en-US" sz="2000" b="1" dirty="0">
                <a:solidFill>
                  <a:srgbClr val="CC00CC"/>
                </a:solidFill>
              </a:rPr>
              <a:t>and </a:t>
            </a:r>
            <a:r>
              <a:rPr lang="en-US" sz="2000" b="1" i="1" dirty="0">
                <a:solidFill>
                  <a:srgbClr val="CC00CC"/>
                </a:solidFill>
              </a:rPr>
              <a:t>v </a:t>
            </a:r>
            <a:r>
              <a:rPr lang="en-US" sz="2000" b="1" dirty="0">
                <a:solidFill>
                  <a:srgbClr val="CC00CC"/>
                </a:solidFill>
              </a:rPr>
              <a:t>weighted by the product of the partial derivatives</a:t>
            </a:r>
            <a:r>
              <a:rPr lang="en-US" sz="2000" b="1" dirty="0"/>
              <a:t>. </a:t>
            </a:r>
            <a:endParaRPr lang="en-US" sz="2000" b="1" dirty="0" smtClean="0"/>
          </a:p>
          <a:p>
            <a:r>
              <a:rPr lang="en-US" sz="2000" b="1" dirty="0" smtClean="0">
                <a:solidFill>
                  <a:srgbClr val="0000CC"/>
                </a:solidFill>
              </a:rPr>
              <a:t>If </a:t>
            </a:r>
            <a:r>
              <a:rPr lang="en-US" sz="2000" b="1" dirty="0">
                <a:solidFill>
                  <a:srgbClr val="0000CC"/>
                </a:solidFill>
              </a:rPr>
              <a:t>the </a:t>
            </a:r>
            <a:r>
              <a:rPr lang="en-US" sz="2000" b="1" dirty="0" smtClean="0">
                <a:solidFill>
                  <a:srgbClr val="0000CC"/>
                </a:solidFill>
              </a:rPr>
              <a:t>fluctuations in </a:t>
            </a:r>
            <a:r>
              <a:rPr lang="en-US" sz="2000" b="1" dirty="0">
                <a:solidFill>
                  <a:srgbClr val="0000CC"/>
                </a:solidFill>
              </a:rPr>
              <a:t>the measured quantities </a:t>
            </a:r>
            <a:r>
              <a:rPr lang="en-US" sz="2000" b="1" i="1" dirty="0">
                <a:solidFill>
                  <a:srgbClr val="0000CC"/>
                </a:solidFill>
              </a:rPr>
              <a:t>u </a:t>
            </a:r>
            <a:r>
              <a:rPr lang="en-US" sz="2000" b="1" dirty="0">
                <a:solidFill>
                  <a:srgbClr val="0000CC"/>
                </a:solidFill>
              </a:rPr>
              <a:t>and </a:t>
            </a:r>
            <a:r>
              <a:rPr lang="en-US" sz="2000" b="1" i="1" dirty="0">
                <a:solidFill>
                  <a:srgbClr val="0000CC"/>
                </a:solidFill>
              </a:rPr>
              <a:t>v, </a:t>
            </a:r>
            <a:r>
              <a:rPr lang="en-US" sz="2000" b="1" dirty="0">
                <a:solidFill>
                  <a:srgbClr val="0000CC"/>
                </a:solidFill>
              </a:rPr>
              <a:t>. .. are uncorrelated, then, on the average, </a:t>
            </a:r>
            <a:r>
              <a:rPr lang="en-US" sz="2000" b="1" dirty="0" smtClean="0">
                <a:solidFill>
                  <a:srgbClr val="0000CC"/>
                </a:solidFill>
              </a:rPr>
              <a:t>we should </a:t>
            </a:r>
            <a:r>
              <a:rPr lang="en-US" sz="2000" b="1" dirty="0">
                <a:solidFill>
                  <a:srgbClr val="0000CC"/>
                </a:solidFill>
              </a:rPr>
              <a:t>expect to find equal distributions of positive and negative values for </a:t>
            </a:r>
            <a:r>
              <a:rPr lang="en-US" sz="2000" b="1" dirty="0" smtClean="0">
                <a:solidFill>
                  <a:srgbClr val="0000CC"/>
                </a:solidFill>
              </a:rPr>
              <a:t>this term</a:t>
            </a:r>
            <a:r>
              <a:rPr lang="en-US" sz="2000" b="1" dirty="0">
                <a:solidFill>
                  <a:srgbClr val="0000CC"/>
                </a:solidFill>
              </a:rPr>
              <a:t>, and we should expect the term to vanish in the limit of a large random </a:t>
            </a:r>
            <a:r>
              <a:rPr lang="en-US" sz="2000" b="1" dirty="0" smtClean="0">
                <a:solidFill>
                  <a:srgbClr val="0000CC"/>
                </a:solidFill>
              </a:rPr>
              <a:t>selection of </a:t>
            </a:r>
            <a:r>
              <a:rPr lang="en-US" sz="2000" b="1" dirty="0">
                <a:solidFill>
                  <a:srgbClr val="0000CC"/>
                </a:solidFill>
              </a:rPr>
              <a:t>observations. </a:t>
            </a:r>
            <a:endParaRPr lang="en-US" sz="2000" b="1" dirty="0" smtClean="0">
              <a:solidFill>
                <a:srgbClr val="0000CC"/>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295400"/>
            <a:ext cx="4495800" cy="5408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2438400"/>
            <a:ext cx="6430034" cy="5857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6378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0"/>
            <a:ext cx="8915400" cy="8217634"/>
          </a:xfrm>
          <a:prstGeom prst="rect">
            <a:avLst/>
          </a:prstGeom>
          <a:noFill/>
          <a:ln w="76200">
            <a:solidFill>
              <a:srgbClr val="CC00CC"/>
            </a:solidFill>
          </a:ln>
        </p:spPr>
        <p:txBody>
          <a:bodyPr wrap="square" rtlCol="0">
            <a:spAutoFit/>
          </a:bodyPr>
          <a:lstStyle/>
          <a:p>
            <a:r>
              <a:rPr lang="en-US" sz="2000" b="1" dirty="0">
                <a:solidFill>
                  <a:srgbClr val="CC00CC"/>
                </a:solidFill>
              </a:rPr>
              <a:t>This is often a reasonable approximation and Equation (</a:t>
            </a:r>
            <a:r>
              <a:rPr lang="en-US" sz="2000" b="1" dirty="0" smtClean="0">
                <a:solidFill>
                  <a:srgbClr val="CC00CC"/>
                </a:solidFill>
              </a:rPr>
              <a:t>3.13) then </a:t>
            </a:r>
            <a:r>
              <a:rPr lang="en-US" sz="2000" b="1" dirty="0">
                <a:solidFill>
                  <a:srgbClr val="CC00CC"/>
                </a:solidFill>
              </a:rPr>
              <a:t>reduces </a:t>
            </a:r>
            <a:r>
              <a:rPr lang="en-US" sz="2000" b="1" dirty="0" smtClean="0">
                <a:solidFill>
                  <a:srgbClr val="CC00CC"/>
                </a:solidFill>
              </a:rPr>
              <a:t>to with </a:t>
            </a:r>
          </a:p>
          <a:p>
            <a:endParaRPr lang="en-US" sz="2000" b="1" dirty="0"/>
          </a:p>
          <a:p>
            <a:endParaRPr lang="en-US" sz="2000" b="1" dirty="0" smtClean="0"/>
          </a:p>
          <a:p>
            <a:endParaRPr lang="en-US" sz="2000" b="1" dirty="0" smtClean="0"/>
          </a:p>
          <a:p>
            <a:r>
              <a:rPr lang="en-US" sz="2000" b="1" dirty="0" smtClean="0">
                <a:solidFill>
                  <a:srgbClr val="CC00CC"/>
                </a:solidFill>
              </a:rPr>
              <a:t>similar </a:t>
            </a:r>
            <a:r>
              <a:rPr lang="en-US" sz="2000" b="1" dirty="0">
                <a:solidFill>
                  <a:srgbClr val="CC00CC"/>
                </a:solidFill>
              </a:rPr>
              <a:t>terms for additional variables. </a:t>
            </a:r>
            <a:endParaRPr lang="en-US" sz="2000" b="1" dirty="0" smtClean="0">
              <a:solidFill>
                <a:srgbClr val="CC00CC"/>
              </a:solidFill>
            </a:endParaRPr>
          </a:p>
          <a:p>
            <a:r>
              <a:rPr lang="en-US" sz="2000" b="1" dirty="0" smtClean="0">
                <a:solidFill>
                  <a:srgbClr val="0000CC"/>
                </a:solidFill>
              </a:rPr>
              <a:t>In </a:t>
            </a:r>
            <a:r>
              <a:rPr lang="en-US" sz="2000" b="1" dirty="0">
                <a:solidFill>
                  <a:srgbClr val="0000CC"/>
                </a:solidFill>
              </a:rPr>
              <a:t>general, we use Equation (3.14) </a:t>
            </a:r>
            <a:r>
              <a:rPr lang="en-US" sz="2000" b="1" dirty="0" smtClean="0">
                <a:solidFill>
                  <a:srgbClr val="0000CC"/>
                </a:solidFill>
              </a:rPr>
              <a:t>for determining </a:t>
            </a:r>
            <a:r>
              <a:rPr lang="en-US" sz="2000" b="1" dirty="0">
                <a:solidFill>
                  <a:srgbClr val="0000CC"/>
                </a:solidFill>
              </a:rPr>
              <a:t>the effects of measuring uncertainties on the final result and neglect </a:t>
            </a:r>
            <a:r>
              <a:rPr lang="en-US" sz="2000" b="1" dirty="0" smtClean="0">
                <a:solidFill>
                  <a:srgbClr val="0000CC"/>
                </a:solidFill>
              </a:rPr>
              <a:t>the covariant </a:t>
            </a:r>
            <a:r>
              <a:rPr lang="en-US" sz="2000" b="1" dirty="0">
                <a:solidFill>
                  <a:srgbClr val="0000CC"/>
                </a:solidFill>
              </a:rPr>
              <a:t>terms. </a:t>
            </a:r>
            <a:endParaRPr lang="en-US" sz="2000" b="1" dirty="0" smtClean="0">
              <a:solidFill>
                <a:srgbClr val="0000CC"/>
              </a:solidFill>
            </a:endParaRPr>
          </a:p>
          <a:p>
            <a:r>
              <a:rPr lang="en-US" sz="2000" b="1" dirty="0" smtClean="0">
                <a:solidFill>
                  <a:srgbClr val="006C31"/>
                </a:solidFill>
              </a:rPr>
              <a:t>However</a:t>
            </a:r>
            <a:r>
              <a:rPr lang="en-US" sz="2000" b="1" dirty="0">
                <a:solidFill>
                  <a:srgbClr val="006C31"/>
                </a:solidFill>
              </a:rPr>
              <a:t>, as we shall see in Chapter 7, the covariant terms </a:t>
            </a:r>
            <a:r>
              <a:rPr lang="en-US" sz="2000" b="1" dirty="0" smtClean="0">
                <a:solidFill>
                  <a:srgbClr val="006C31"/>
                </a:solidFill>
              </a:rPr>
              <a:t>often make </a:t>
            </a:r>
            <a:r>
              <a:rPr lang="en-US" sz="2000" b="1" dirty="0">
                <a:solidFill>
                  <a:srgbClr val="006C31"/>
                </a:solidFill>
              </a:rPr>
              <a:t>important contributions to the uncertainties in parameters determined by </a:t>
            </a:r>
            <a:r>
              <a:rPr lang="en-US" sz="2000" b="1" dirty="0" smtClean="0">
                <a:solidFill>
                  <a:srgbClr val="006C31"/>
                </a:solidFill>
              </a:rPr>
              <a:t>fitting curves </a:t>
            </a:r>
            <a:r>
              <a:rPr lang="en-US" sz="2000" b="1" dirty="0">
                <a:solidFill>
                  <a:srgbClr val="006C31"/>
                </a:solidFill>
              </a:rPr>
              <a:t>to data by the least-squares method.</a:t>
            </a:r>
          </a:p>
          <a:p>
            <a:r>
              <a:rPr lang="en-US" sz="2400" b="1" u="sng" dirty="0">
                <a:solidFill>
                  <a:srgbClr val="FF0000"/>
                </a:solidFill>
              </a:rPr>
              <a:t>3.3 SPECIFIC ERROR FORMULAS</a:t>
            </a:r>
          </a:p>
          <a:p>
            <a:r>
              <a:rPr lang="en-US" sz="2000" b="1" dirty="0">
                <a:solidFill>
                  <a:srgbClr val="0000CC"/>
                </a:solidFill>
              </a:rPr>
              <a:t>The expressions of Equations (3.13) and (3.14) were derived for the general </a:t>
            </a:r>
            <a:r>
              <a:rPr lang="en-US" sz="2000" b="1" dirty="0" smtClean="0">
                <a:solidFill>
                  <a:srgbClr val="0000CC"/>
                </a:solidFill>
              </a:rPr>
              <a:t>relationship of </a:t>
            </a:r>
            <a:r>
              <a:rPr lang="en-US" sz="2000" b="1" dirty="0">
                <a:solidFill>
                  <a:srgbClr val="0000CC"/>
                </a:solidFill>
              </a:rPr>
              <a:t>Equation (3.5) giving </a:t>
            </a:r>
            <a:r>
              <a:rPr lang="en-US" sz="2000" b="1" i="1" dirty="0">
                <a:solidFill>
                  <a:srgbClr val="0000CC"/>
                </a:solidFill>
              </a:rPr>
              <a:t>x </a:t>
            </a:r>
            <a:r>
              <a:rPr lang="en-US" sz="2000" b="1" dirty="0">
                <a:solidFill>
                  <a:srgbClr val="0000CC"/>
                </a:solidFill>
              </a:rPr>
              <a:t>as an arbitrary function of </a:t>
            </a:r>
            <a:r>
              <a:rPr lang="en-US" sz="2000" b="1" i="1" dirty="0">
                <a:solidFill>
                  <a:srgbClr val="0000CC"/>
                </a:solidFill>
              </a:rPr>
              <a:t>u </a:t>
            </a:r>
            <a:r>
              <a:rPr lang="en-US" sz="2000" b="1" dirty="0">
                <a:solidFill>
                  <a:srgbClr val="0000CC"/>
                </a:solidFill>
              </a:rPr>
              <a:t>and </a:t>
            </a:r>
            <a:r>
              <a:rPr lang="en-US" sz="2000" b="1" i="1" dirty="0">
                <a:solidFill>
                  <a:srgbClr val="0000CC"/>
                </a:solidFill>
              </a:rPr>
              <a:t>v, </a:t>
            </a:r>
            <a:r>
              <a:rPr lang="en-US" sz="2000" b="1" dirty="0" smtClean="0">
                <a:solidFill>
                  <a:srgbClr val="0000CC"/>
                </a:solidFill>
              </a:rPr>
              <a:t>....</a:t>
            </a:r>
          </a:p>
          <a:p>
            <a:r>
              <a:rPr lang="en-US" sz="2000" b="1" dirty="0" smtClean="0">
                <a:solidFill>
                  <a:srgbClr val="CC00FF"/>
                </a:solidFill>
              </a:rPr>
              <a:t> </a:t>
            </a:r>
            <a:r>
              <a:rPr lang="en-US" sz="2000" b="1" dirty="0">
                <a:solidFill>
                  <a:srgbClr val="CC00FF"/>
                </a:solidFill>
              </a:rPr>
              <a:t>In </a:t>
            </a:r>
            <a:r>
              <a:rPr lang="en-US" sz="2000" b="1" dirty="0" smtClean="0">
                <a:solidFill>
                  <a:srgbClr val="CC00FF"/>
                </a:solidFill>
              </a:rPr>
              <a:t>the following </a:t>
            </a:r>
            <a:r>
              <a:rPr lang="en-US" sz="2000" b="1" dirty="0">
                <a:solidFill>
                  <a:srgbClr val="CC00FF"/>
                </a:solidFill>
              </a:rPr>
              <a:t>specific cases </a:t>
            </a:r>
            <a:r>
              <a:rPr lang="en-US" sz="2000" b="1" dirty="0" smtClean="0">
                <a:solidFill>
                  <a:srgbClr val="CC00FF"/>
                </a:solidFill>
              </a:rPr>
              <a:t>of functions j(u</a:t>
            </a:r>
            <a:r>
              <a:rPr lang="en-US" sz="2000" b="1" dirty="0">
                <a:solidFill>
                  <a:srgbClr val="CC00FF"/>
                </a:solidFill>
              </a:rPr>
              <a:t>, </a:t>
            </a:r>
            <a:r>
              <a:rPr lang="en-US" sz="2000" b="1" i="1" dirty="0">
                <a:solidFill>
                  <a:srgbClr val="CC00FF"/>
                </a:solidFill>
              </a:rPr>
              <a:t>v, </a:t>
            </a:r>
            <a:r>
              <a:rPr lang="en-US" sz="2000" b="1" dirty="0">
                <a:solidFill>
                  <a:srgbClr val="CC00FF"/>
                </a:solidFill>
              </a:rPr>
              <a:t>... ), the parameters </a:t>
            </a:r>
            <a:r>
              <a:rPr lang="en-US" sz="2000" b="1" i="1" dirty="0">
                <a:solidFill>
                  <a:srgbClr val="CC00FF"/>
                </a:solidFill>
              </a:rPr>
              <a:t>a </a:t>
            </a:r>
            <a:r>
              <a:rPr lang="en-US" sz="2000" b="1" dirty="0">
                <a:solidFill>
                  <a:srgbClr val="CC00FF"/>
                </a:solidFill>
              </a:rPr>
              <a:t>and </a:t>
            </a:r>
            <a:r>
              <a:rPr lang="en-US" sz="2000" b="1" i="1" dirty="0">
                <a:solidFill>
                  <a:srgbClr val="CC00FF"/>
                </a:solidFill>
              </a:rPr>
              <a:t>b </a:t>
            </a:r>
            <a:r>
              <a:rPr lang="en-US" sz="2000" b="1" dirty="0">
                <a:solidFill>
                  <a:srgbClr val="CC00FF"/>
                </a:solidFill>
              </a:rPr>
              <a:t>are </a:t>
            </a:r>
            <a:r>
              <a:rPr lang="en-US" sz="2000" b="1" dirty="0" smtClean="0">
                <a:solidFill>
                  <a:srgbClr val="CC00FF"/>
                </a:solidFill>
              </a:rPr>
              <a:t>defined as </a:t>
            </a:r>
            <a:r>
              <a:rPr lang="en-US" sz="2000" b="1" dirty="0">
                <a:solidFill>
                  <a:srgbClr val="CC00FF"/>
                </a:solidFill>
              </a:rPr>
              <a:t>constants and </a:t>
            </a:r>
            <a:r>
              <a:rPr lang="en-US" sz="2000" b="1" i="1" dirty="0">
                <a:solidFill>
                  <a:srgbClr val="CC00FF"/>
                </a:solidFill>
              </a:rPr>
              <a:t>u </a:t>
            </a:r>
            <a:r>
              <a:rPr lang="en-US" sz="2000" b="1" dirty="0">
                <a:solidFill>
                  <a:srgbClr val="CC00FF"/>
                </a:solidFill>
              </a:rPr>
              <a:t>and </a:t>
            </a:r>
            <a:r>
              <a:rPr lang="en-US" sz="2000" b="1" i="1" dirty="0">
                <a:solidFill>
                  <a:srgbClr val="CC00FF"/>
                </a:solidFill>
              </a:rPr>
              <a:t>v </a:t>
            </a:r>
            <a:r>
              <a:rPr lang="en-US" sz="2000" b="1" dirty="0">
                <a:solidFill>
                  <a:srgbClr val="CC00FF"/>
                </a:solidFill>
              </a:rPr>
              <a:t>are </a:t>
            </a:r>
            <a:r>
              <a:rPr lang="en-US" sz="2000" b="1" dirty="0" smtClean="0">
                <a:solidFill>
                  <a:srgbClr val="CC00FF"/>
                </a:solidFill>
              </a:rPr>
              <a:t>variables.</a:t>
            </a:r>
          </a:p>
          <a:p>
            <a:r>
              <a:rPr lang="en-US" sz="2400" b="1" u="sng" dirty="0">
                <a:solidFill>
                  <a:srgbClr val="FF0000"/>
                </a:solidFill>
              </a:rPr>
              <a:t>Simple Sums and Differences</a:t>
            </a:r>
          </a:p>
          <a:p>
            <a:r>
              <a:rPr lang="en-US" sz="2000" b="1" dirty="0">
                <a:solidFill>
                  <a:srgbClr val="0000CC"/>
                </a:solidFill>
              </a:rPr>
              <a:t>If the dependent variable </a:t>
            </a:r>
            <a:r>
              <a:rPr lang="en-US" sz="2000" b="1" i="1" dirty="0">
                <a:solidFill>
                  <a:srgbClr val="0000CC"/>
                </a:solidFill>
              </a:rPr>
              <a:t>x </a:t>
            </a:r>
            <a:r>
              <a:rPr lang="en-US" sz="2000" b="1" dirty="0">
                <a:solidFill>
                  <a:srgbClr val="0000CC"/>
                </a:solidFill>
              </a:rPr>
              <a:t>is related to a measured quantity </a:t>
            </a:r>
            <a:r>
              <a:rPr lang="en-US" sz="2000" b="1" i="1" dirty="0">
                <a:solidFill>
                  <a:srgbClr val="0000CC"/>
                </a:solidFill>
              </a:rPr>
              <a:t>u </a:t>
            </a:r>
            <a:r>
              <a:rPr lang="en-US" sz="2000" b="1" dirty="0">
                <a:solidFill>
                  <a:srgbClr val="0000CC"/>
                </a:solidFill>
              </a:rPr>
              <a:t>by the relation</a:t>
            </a:r>
          </a:p>
          <a:p>
            <a:pPr algn="ctr"/>
            <a:r>
              <a:rPr lang="en-US" sz="2000" b="1" i="1" dirty="0">
                <a:solidFill>
                  <a:srgbClr val="FF0000"/>
                </a:solidFill>
              </a:rPr>
              <a:t>x= u +a </a:t>
            </a:r>
            <a:r>
              <a:rPr lang="en-US" sz="2000" b="1" i="1" dirty="0" smtClean="0">
                <a:solidFill>
                  <a:srgbClr val="FF0000"/>
                </a:solidFill>
              </a:rPr>
              <a:t>                                        (</a:t>
            </a:r>
            <a:r>
              <a:rPr lang="en-US" sz="2000" b="1" i="1" dirty="0">
                <a:solidFill>
                  <a:srgbClr val="FF0000"/>
                </a:solidFill>
              </a:rPr>
              <a:t>3.15)</a:t>
            </a:r>
          </a:p>
          <a:p>
            <a:r>
              <a:rPr lang="en-US" sz="2000" b="1" dirty="0">
                <a:solidFill>
                  <a:srgbClr val="0000CC"/>
                </a:solidFill>
              </a:rPr>
              <a:t>then the partial derivative </a:t>
            </a:r>
            <a:r>
              <a:rPr lang="en-US" sz="2000" b="1" i="1" dirty="0" smtClean="0">
                <a:solidFill>
                  <a:srgbClr val="0000CC"/>
                </a:solidFill>
              </a:rPr>
              <a:t>                            </a:t>
            </a:r>
            <a:r>
              <a:rPr lang="en-US" sz="2000" b="1" dirty="0" smtClean="0">
                <a:solidFill>
                  <a:srgbClr val="0000CC"/>
                </a:solidFill>
              </a:rPr>
              <a:t>and </a:t>
            </a:r>
            <a:r>
              <a:rPr lang="en-US" sz="2000" b="1" dirty="0">
                <a:solidFill>
                  <a:srgbClr val="0000CC"/>
                </a:solidFill>
              </a:rPr>
              <a:t>the uncertainty in </a:t>
            </a:r>
            <a:r>
              <a:rPr lang="en-US" sz="2000" b="1" i="1" dirty="0">
                <a:solidFill>
                  <a:srgbClr val="0000CC"/>
                </a:solidFill>
              </a:rPr>
              <a:t>x </a:t>
            </a:r>
            <a:r>
              <a:rPr lang="en-US" sz="2000" b="1" dirty="0">
                <a:solidFill>
                  <a:srgbClr val="0000CC"/>
                </a:solidFill>
              </a:rPr>
              <a:t>is just</a:t>
            </a:r>
          </a:p>
          <a:p>
            <a:r>
              <a:rPr lang="en-US" sz="2000" b="1" dirty="0" smtClean="0"/>
              <a:t>                                                     </a:t>
            </a:r>
            <a:r>
              <a:rPr lang="en-US" sz="2000" b="1" dirty="0" smtClean="0">
                <a:sym typeface="Symbol"/>
              </a:rPr>
              <a:t></a:t>
            </a:r>
            <a:r>
              <a:rPr lang="en-US" sz="2000" b="1" baseline="-25000" dirty="0" smtClean="0">
                <a:sym typeface="Symbol"/>
              </a:rPr>
              <a:t>x</a:t>
            </a:r>
            <a:r>
              <a:rPr lang="en-US" sz="2000" b="1" dirty="0" smtClean="0">
                <a:sym typeface="Symbol"/>
              </a:rPr>
              <a:t>=</a:t>
            </a:r>
            <a:r>
              <a:rPr lang="en-US" sz="2000" b="1" baseline="-25000" dirty="0" smtClean="0">
                <a:sym typeface="Symbol"/>
              </a:rPr>
              <a:t>u</a:t>
            </a:r>
            <a:r>
              <a:rPr lang="en-US" sz="2000" b="1" dirty="0" smtClean="0"/>
              <a:t>                                    (</a:t>
            </a:r>
            <a:r>
              <a:rPr lang="en-US" sz="2000" b="1" dirty="0"/>
              <a:t>3.16)</a:t>
            </a:r>
          </a:p>
          <a:p>
            <a:r>
              <a:rPr lang="en-US" sz="2000" b="1" dirty="0">
                <a:solidFill>
                  <a:srgbClr val="0000CC"/>
                </a:solidFill>
              </a:rPr>
              <a:t>and the relative uncertainty is given by</a:t>
            </a:r>
          </a:p>
          <a:p>
            <a:r>
              <a:rPr lang="en-US" sz="2000" b="1" dirty="0" smtClean="0"/>
              <a:t>                                                                                                                                 </a:t>
            </a:r>
            <a:endParaRPr lang="en-US" sz="2000" b="1" dirty="0"/>
          </a:p>
          <a:p>
            <a:endParaRPr lang="en-US" sz="2000" b="1" dirty="0" smtClean="0"/>
          </a:p>
          <a:p>
            <a:r>
              <a:rPr lang="en-US" sz="2000" b="1" dirty="0" smtClean="0">
                <a:solidFill>
                  <a:srgbClr val="006C31"/>
                </a:solidFill>
              </a:rPr>
              <a:t>Note </a:t>
            </a:r>
            <a:r>
              <a:rPr lang="en-US" sz="2000" b="1" dirty="0">
                <a:solidFill>
                  <a:srgbClr val="006C31"/>
                </a:solidFill>
              </a:rPr>
              <a:t>that if we are dealing with a small difference between </a:t>
            </a:r>
            <a:r>
              <a:rPr lang="en-US" sz="2000" b="1" i="1" dirty="0">
                <a:solidFill>
                  <a:srgbClr val="006C31"/>
                </a:solidFill>
              </a:rPr>
              <a:t>u </a:t>
            </a:r>
            <a:r>
              <a:rPr lang="en-US" sz="2000" b="1" dirty="0">
                <a:solidFill>
                  <a:srgbClr val="006C31"/>
                </a:solidFill>
              </a:rPr>
              <a:t>and </a:t>
            </a:r>
            <a:r>
              <a:rPr lang="en-US" sz="2000" b="1" i="1" dirty="0">
                <a:solidFill>
                  <a:srgbClr val="006C31"/>
                </a:solidFill>
              </a:rPr>
              <a:t>a, </a:t>
            </a:r>
            <a:r>
              <a:rPr lang="en-US" sz="2000" b="1" dirty="0">
                <a:solidFill>
                  <a:srgbClr val="006C31"/>
                </a:solidFill>
              </a:rPr>
              <a:t>the uncertainty </a:t>
            </a:r>
            <a:r>
              <a:rPr lang="en-US" sz="2000" b="1" dirty="0" smtClean="0">
                <a:solidFill>
                  <a:srgbClr val="006C31"/>
                </a:solidFill>
              </a:rPr>
              <a:t>in </a:t>
            </a:r>
            <a:r>
              <a:rPr lang="en-US" sz="2000" b="1" i="1" dirty="0" smtClean="0">
                <a:solidFill>
                  <a:srgbClr val="006C31"/>
                </a:solidFill>
              </a:rPr>
              <a:t>x </a:t>
            </a:r>
            <a:r>
              <a:rPr lang="en-US" sz="2000" b="1" dirty="0">
                <a:solidFill>
                  <a:srgbClr val="006C31"/>
                </a:solidFill>
              </a:rPr>
              <a:t>might be greater than the magnitude of </a:t>
            </a:r>
            <a:r>
              <a:rPr lang="en-US" sz="2000" b="1" i="1" dirty="0">
                <a:solidFill>
                  <a:srgbClr val="006C31"/>
                </a:solidFill>
              </a:rPr>
              <a:t>x, </a:t>
            </a:r>
            <a:r>
              <a:rPr lang="en-US" sz="2000" b="1" dirty="0">
                <a:solidFill>
                  <a:srgbClr val="006C31"/>
                </a:solidFill>
              </a:rPr>
              <a:t>even for a small relative uncertainty in </a:t>
            </a:r>
            <a:r>
              <a:rPr lang="en-US" sz="2000" b="1" i="1" dirty="0">
                <a:solidFill>
                  <a:srgbClr val="006C31"/>
                </a:solidFill>
              </a:rPr>
              <a:t>u</a:t>
            </a:r>
            <a:r>
              <a:rPr lang="en-US" sz="2000" b="1" i="1" dirty="0" smtClean="0">
                <a:solidFill>
                  <a:srgbClr val="006C31"/>
                </a:solidFill>
              </a:rPr>
              <a:t>.</a:t>
            </a:r>
            <a:endParaRPr lang="en-US" sz="2000" b="1" i="1" dirty="0">
              <a:solidFill>
                <a:srgbClr val="006C3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492176"/>
            <a:ext cx="6487674" cy="838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5791199"/>
            <a:ext cx="1066800" cy="3969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9613" y="6781800"/>
            <a:ext cx="3924300"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5843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200"/>
            <a:ext cx="9144000" cy="6924973"/>
          </a:xfrm>
          <a:prstGeom prst="rect">
            <a:avLst/>
          </a:prstGeom>
          <a:noFill/>
          <a:ln w="76200">
            <a:solidFill>
              <a:srgbClr val="C00000"/>
            </a:solidFill>
          </a:ln>
        </p:spPr>
        <p:txBody>
          <a:bodyPr wrap="square" rtlCol="0">
            <a:spAutoFit/>
          </a:bodyPr>
          <a:lstStyle/>
          <a:p>
            <a:r>
              <a:rPr lang="en-US" sz="2400" b="1" u="sng" dirty="0">
                <a:solidFill>
                  <a:srgbClr val="FF0000"/>
                </a:solidFill>
              </a:rPr>
              <a:t>Example 3.3</a:t>
            </a:r>
          </a:p>
          <a:p>
            <a:r>
              <a:rPr lang="en-US" sz="2000" b="1" dirty="0">
                <a:solidFill>
                  <a:srgbClr val="0000CC"/>
                </a:solidFill>
              </a:rPr>
              <a:t>In an experiment to count particles emitted by a decaying </a:t>
            </a:r>
            <a:r>
              <a:rPr lang="en-US" sz="2000" b="1" dirty="0" smtClean="0">
                <a:solidFill>
                  <a:srgbClr val="0000CC"/>
                </a:solidFill>
              </a:rPr>
              <a:t>radioactive source</a:t>
            </a:r>
            <a:r>
              <a:rPr lang="en-US" sz="2000" b="1" dirty="0">
                <a:solidFill>
                  <a:srgbClr val="0000CC"/>
                </a:solidFill>
              </a:rPr>
              <a:t>, we measure </a:t>
            </a:r>
            <a:r>
              <a:rPr lang="en-US" sz="2000" b="1" i="1" dirty="0" smtClean="0">
                <a:solidFill>
                  <a:srgbClr val="0000CC"/>
                </a:solidFill>
              </a:rPr>
              <a:t>N</a:t>
            </a:r>
            <a:r>
              <a:rPr lang="en-US" sz="2000" b="1" i="1" baseline="-25000" dirty="0" smtClean="0">
                <a:solidFill>
                  <a:srgbClr val="0000CC"/>
                </a:solidFill>
              </a:rPr>
              <a:t>1</a:t>
            </a:r>
            <a:r>
              <a:rPr lang="en-US" sz="2000" b="1" i="1" dirty="0" smtClean="0">
                <a:solidFill>
                  <a:srgbClr val="0000CC"/>
                </a:solidFill>
              </a:rPr>
              <a:t> </a:t>
            </a:r>
            <a:r>
              <a:rPr lang="en-US" sz="2000" b="1" dirty="0">
                <a:solidFill>
                  <a:srgbClr val="0000CC"/>
                </a:solidFill>
              </a:rPr>
              <a:t>= 723 counts in a 15-s time interval at the beginning of the </a:t>
            </a:r>
            <a:r>
              <a:rPr lang="en-US" sz="2000" b="1" dirty="0" smtClean="0">
                <a:solidFill>
                  <a:srgbClr val="0000CC"/>
                </a:solidFill>
              </a:rPr>
              <a:t>experiment and </a:t>
            </a:r>
            <a:r>
              <a:rPr lang="en-US" sz="2000" b="1" i="1" dirty="0">
                <a:solidFill>
                  <a:srgbClr val="0000CC"/>
                </a:solidFill>
              </a:rPr>
              <a:t>N</a:t>
            </a:r>
            <a:r>
              <a:rPr lang="en-US" sz="2000" b="1" i="1" baseline="-25000" dirty="0">
                <a:solidFill>
                  <a:srgbClr val="0000CC"/>
                </a:solidFill>
              </a:rPr>
              <a:t>2 </a:t>
            </a:r>
            <a:r>
              <a:rPr lang="en-US" sz="2000" b="1" dirty="0">
                <a:solidFill>
                  <a:srgbClr val="0000CC"/>
                </a:solidFill>
              </a:rPr>
              <a:t>= 19 counts in a 15-s time interval later in the experiment</a:t>
            </a:r>
            <a:r>
              <a:rPr lang="en-US" sz="2000" b="1" dirty="0" smtClean="0">
                <a:solidFill>
                  <a:srgbClr val="0000CC"/>
                </a:solidFill>
              </a:rPr>
              <a:t>.</a:t>
            </a:r>
          </a:p>
          <a:p>
            <a:r>
              <a:rPr lang="en-US" b="1" dirty="0" smtClean="0">
                <a:solidFill>
                  <a:srgbClr val="CC00CC"/>
                </a:solidFill>
              </a:rPr>
              <a:t> </a:t>
            </a:r>
            <a:r>
              <a:rPr lang="en-US" b="1" dirty="0">
                <a:solidFill>
                  <a:srgbClr val="CC00CC"/>
                </a:solidFill>
              </a:rPr>
              <a:t>The </a:t>
            </a:r>
            <a:r>
              <a:rPr lang="en-US" b="1" dirty="0" smtClean="0">
                <a:solidFill>
                  <a:srgbClr val="CC00CC"/>
                </a:solidFill>
              </a:rPr>
              <a:t>events are </a:t>
            </a:r>
            <a:r>
              <a:rPr lang="en-US" b="1" dirty="0">
                <a:solidFill>
                  <a:srgbClr val="CC00CC"/>
                </a:solidFill>
              </a:rPr>
              <a:t>random and obey Poisson statistics so that we know that the uncertainties in </a:t>
            </a:r>
            <a:r>
              <a:rPr lang="en-US" b="1" i="1" dirty="0">
                <a:solidFill>
                  <a:srgbClr val="CC00CC"/>
                </a:solidFill>
              </a:rPr>
              <a:t>N</a:t>
            </a:r>
            <a:r>
              <a:rPr lang="en-US" b="1" i="1" baseline="-25000" dirty="0">
                <a:solidFill>
                  <a:srgbClr val="CC00CC"/>
                </a:solidFill>
              </a:rPr>
              <a:t>1 </a:t>
            </a:r>
            <a:r>
              <a:rPr lang="en-US" b="1" dirty="0" smtClean="0">
                <a:solidFill>
                  <a:srgbClr val="CC00CC"/>
                </a:solidFill>
              </a:rPr>
              <a:t>and </a:t>
            </a:r>
            <a:r>
              <a:rPr lang="en-US" b="1" dirty="0">
                <a:solidFill>
                  <a:srgbClr val="CC00CC"/>
                </a:solidFill>
              </a:rPr>
              <a:t> </a:t>
            </a:r>
            <a:r>
              <a:rPr lang="en-US" b="1" i="1" dirty="0">
                <a:solidFill>
                  <a:srgbClr val="CC00CC"/>
                </a:solidFill>
              </a:rPr>
              <a:t>N</a:t>
            </a:r>
            <a:r>
              <a:rPr lang="en-US" b="1" i="1" baseline="-25000" dirty="0">
                <a:solidFill>
                  <a:srgbClr val="CC00CC"/>
                </a:solidFill>
              </a:rPr>
              <a:t>2 </a:t>
            </a:r>
            <a:r>
              <a:rPr lang="en-US" b="1" dirty="0" smtClean="0">
                <a:solidFill>
                  <a:srgbClr val="CC00CC"/>
                </a:solidFill>
              </a:rPr>
              <a:t>are </a:t>
            </a:r>
            <a:r>
              <a:rPr lang="en-US" b="1" dirty="0">
                <a:solidFill>
                  <a:srgbClr val="CC00CC"/>
                </a:solidFill>
              </a:rPr>
              <a:t>just their square roots</a:t>
            </a:r>
            <a:r>
              <a:rPr lang="en-US" b="1" dirty="0" smtClean="0">
                <a:solidFill>
                  <a:srgbClr val="CC00CC"/>
                </a:solidFill>
              </a:rPr>
              <a:t>.</a:t>
            </a:r>
          </a:p>
          <a:p>
            <a:r>
              <a:rPr lang="en-US" b="1" dirty="0" smtClean="0">
                <a:solidFill>
                  <a:srgbClr val="006C31"/>
                </a:solidFill>
              </a:rPr>
              <a:t> </a:t>
            </a:r>
            <a:r>
              <a:rPr lang="en-US" b="1" dirty="0">
                <a:solidFill>
                  <a:srgbClr val="006C31"/>
                </a:solidFill>
              </a:rPr>
              <a:t>Assume that we have made a very careful </a:t>
            </a:r>
            <a:r>
              <a:rPr lang="en-US" b="1" dirty="0" smtClean="0">
                <a:solidFill>
                  <a:srgbClr val="006C31"/>
                </a:solidFill>
              </a:rPr>
              <a:t>measurement of </a:t>
            </a:r>
            <a:r>
              <a:rPr lang="en-US" b="1" dirty="0">
                <a:solidFill>
                  <a:srgbClr val="006C31"/>
                </a:solidFill>
              </a:rPr>
              <a:t>the background counting rate in the absence of the radioactive source and </a:t>
            </a:r>
            <a:r>
              <a:rPr lang="en-US" b="1" dirty="0" smtClean="0">
                <a:solidFill>
                  <a:srgbClr val="006C31"/>
                </a:solidFill>
              </a:rPr>
              <a:t>obtained a </a:t>
            </a:r>
            <a:r>
              <a:rPr lang="en-US" b="1" dirty="0">
                <a:solidFill>
                  <a:srgbClr val="006C31"/>
                </a:solidFill>
              </a:rPr>
              <a:t>value </a:t>
            </a:r>
            <a:r>
              <a:rPr lang="en-US" b="1" i="1" dirty="0">
                <a:solidFill>
                  <a:srgbClr val="006C31"/>
                </a:solidFill>
              </a:rPr>
              <a:t>B </a:t>
            </a:r>
            <a:r>
              <a:rPr lang="en-US" b="1" dirty="0">
                <a:solidFill>
                  <a:srgbClr val="006C31"/>
                </a:solidFill>
              </a:rPr>
              <a:t>= 14.2 counts with negligible error for the same time interval </a:t>
            </a:r>
            <a:r>
              <a:rPr lang="en-US" b="1" i="1" dirty="0" smtClean="0">
                <a:solidFill>
                  <a:srgbClr val="006C31"/>
                </a:solidFill>
                <a:sym typeface="Symbol"/>
              </a:rPr>
              <a:t></a:t>
            </a:r>
            <a:r>
              <a:rPr lang="en-US" b="1" i="1" dirty="0" smtClean="0">
                <a:solidFill>
                  <a:srgbClr val="006C31"/>
                </a:solidFill>
              </a:rPr>
              <a:t>t</a:t>
            </a:r>
            <a:r>
              <a:rPr lang="en-US" b="1" i="1" dirty="0">
                <a:solidFill>
                  <a:srgbClr val="006C31"/>
                </a:solidFill>
              </a:rPr>
              <a:t>. </a:t>
            </a:r>
            <a:endParaRPr lang="en-US" b="1" i="1" dirty="0" smtClean="0">
              <a:solidFill>
                <a:srgbClr val="006C31"/>
              </a:solidFill>
            </a:endParaRPr>
          </a:p>
          <a:p>
            <a:r>
              <a:rPr lang="en-US" b="1" dirty="0" smtClean="0">
                <a:solidFill>
                  <a:srgbClr val="0000CC"/>
                </a:solidFill>
              </a:rPr>
              <a:t>Because we </a:t>
            </a:r>
            <a:r>
              <a:rPr lang="en-US" b="1" dirty="0">
                <a:solidFill>
                  <a:srgbClr val="0000CC"/>
                </a:solidFill>
              </a:rPr>
              <a:t>have averaged over a long time period, the mean number of background counts in</a:t>
            </a:r>
          </a:p>
          <a:p>
            <a:r>
              <a:rPr lang="en-US" b="1" dirty="0">
                <a:solidFill>
                  <a:srgbClr val="0000CC"/>
                </a:solidFill>
              </a:rPr>
              <a:t>the 15-s interval is not an integral number.</a:t>
            </a:r>
          </a:p>
          <a:p>
            <a:r>
              <a:rPr lang="en-US" b="1" dirty="0">
                <a:solidFill>
                  <a:srgbClr val="006C31"/>
                </a:solidFill>
              </a:rPr>
              <a:t>For the first time interval, the corrected number of counts </a:t>
            </a:r>
            <a:r>
              <a:rPr lang="en-US" b="1" dirty="0" smtClean="0">
                <a:solidFill>
                  <a:srgbClr val="006C31"/>
                </a:solidFill>
              </a:rPr>
              <a:t>is:</a:t>
            </a:r>
          </a:p>
          <a:p>
            <a:r>
              <a:rPr lang="en-US" b="1" i="1" dirty="0" smtClean="0">
                <a:solidFill>
                  <a:srgbClr val="CC00CC"/>
                </a:solidFill>
              </a:rPr>
              <a:t>x</a:t>
            </a:r>
            <a:r>
              <a:rPr lang="en-US" b="1" i="1" baseline="-25000" dirty="0" smtClean="0">
                <a:solidFill>
                  <a:srgbClr val="CC00CC"/>
                </a:solidFill>
              </a:rPr>
              <a:t>1 </a:t>
            </a:r>
            <a:r>
              <a:rPr lang="en-US" b="1" dirty="0" smtClean="0">
                <a:solidFill>
                  <a:srgbClr val="CC00CC"/>
                </a:solidFill>
              </a:rPr>
              <a:t>= </a:t>
            </a:r>
            <a:r>
              <a:rPr lang="en-US" b="1" i="1" dirty="0">
                <a:solidFill>
                  <a:srgbClr val="CC00CC"/>
                </a:solidFill>
              </a:rPr>
              <a:t>N</a:t>
            </a:r>
            <a:r>
              <a:rPr lang="en-US" b="1" i="1" baseline="-25000" dirty="0">
                <a:solidFill>
                  <a:srgbClr val="CC00CC"/>
                </a:solidFill>
              </a:rPr>
              <a:t>1</a:t>
            </a:r>
            <a:r>
              <a:rPr lang="en-US" b="1" i="1" dirty="0" smtClean="0">
                <a:solidFill>
                  <a:srgbClr val="CC00CC"/>
                </a:solidFill>
              </a:rPr>
              <a:t> </a:t>
            </a:r>
            <a:r>
              <a:rPr lang="en-US" b="1" dirty="0">
                <a:solidFill>
                  <a:srgbClr val="CC00CC"/>
                </a:solidFill>
              </a:rPr>
              <a:t>- </a:t>
            </a:r>
            <a:r>
              <a:rPr lang="en-US" b="1" i="1" dirty="0">
                <a:solidFill>
                  <a:srgbClr val="CC00CC"/>
                </a:solidFill>
              </a:rPr>
              <a:t>B </a:t>
            </a:r>
            <a:r>
              <a:rPr lang="en-US" b="1" dirty="0">
                <a:solidFill>
                  <a:srgbClr val="CC00CC"/>
                </a:solidFill>
              </a:rPr>
              <a:t>= 723 - 14.2 = 708.8 counts</a:t>
            </a:r>
          </a:p>
          <a:p>
            <a:r>
              <a:rPr lang="en-US" b="1" dirty="0">
                <a:solidFill>
                  <a:srgbClr val="0000CC"/>
                </a:solidFill>
              </a:rPr>
              <a:t>The uncertainty </a:t>
            </a:r>
            <a:r>
              <a:rPr lang="en-US" b="1" dirty="0" smtClean="0">
                <a:solidFill>
                  <a:srgbClr val="0000CC"/>
                </a:solidFill>
              </a:rPr>
              <a:t>in</a:t>
            </a:r>
            <a:r>
              <a:rPr lang="en-US" b="1" i="1" dirty="0">
                <a:solidFill>
                  <a:srgbClr val="0000CC"/>
                </a:solidFill>
              </a:rPr>
              <a:t> x</a:t>
            </a:r>
            <a:r>
              <a:rPr lang="en-US" b="1" i="1" baseline="-25000" dirty="0">
                <a:solidFill>
                  <a:srgbClr val="0000CC"/>
                </a:solidFill>
              </a:rPr>
              <a:t>1 </a:t>
            </a:r>
            <a:r>
              <a:rPr lang="en-US" b="1" dirty="0" smtClean="0">
                <a:solidFill>
                  <a:srgbClr val="0000CC"/>
                </a:solidFill>
              </a:rPr>
              <a:t>is </a:t>
            </a:r>
            <a:r>
              <a:rPr lang="en-US" b="1" dirty="0">
                <a:solidFill>
                  <a:srgbClr val="0000CC"/>
                </a:solidFill>
              </a:rPr>
              <a:t>given </a:t>
            </a:r>
            <a:r>
              <a:rPr lang="en-US" b="1" dirty="0" smtClean="0">
                <a:solidFill>
                  <a:srgbClr val="0000CC"/>
                </a:solidFill>
              </a:rPr>
              <a:t>by:</a:t>
            </a:r>
          </a:p>
          <a:p>
            <a:r>
              <a:rPr lang="en-US" b="1" dirty="0" smtClean="0"/>
              <a:t> </a:t>
            </a:r>
            <a:r>
              <a:rPr lang="en-US" b="1" i="1" dirty="0" smtClean="0">
                <a:solidFill>
                  <a:srgbClr val="CC00CC"/>
                </a:solidFill>
                <a:sym typeface="Symbol"/>
              </a:rPr>
              <a:t></a:t>
            </a:r>
            <a:r>
              <a:rPr lang="en-US" b="1" i="1" baseline="-25000" dirty="0" smtClean="0">
                <a:solidFill>
                  <a:srgbClr val="CC00CC"/>
                </a:solidFill>
              </a:rPr>
              <a:t>x1</a:t>
            </a:r>
            <a:r>
              <a:rPr lang="en-US" b="1" i="1" dirty="0" smtClean="0">
                <a:solidFill>
                  <a:srgbClr val="CC00CC"/>
                </a:solidFill>
              </a:rPr>
              <a:t> </a:t>
            </a:r>
            <a:r>
              <a:rPr lang="en-US" b="1" dirty="0">
                <a:solidFill>
                  <a:srgbClr val="CC00CC"/>
                </a:solidFill>
              </a:rPr>
              <a:t>= </a:t>
            </a:r>
            <a:r>
              <a:rPr lang="en-US" b="1" i="1" dirty="0" smtClean="0">
                <a:solidFill>
                  <a:srgbClr val="CC00CC"/>
                </a:solidFill>
                <a:sym typeface="Symbol"/>
              </a:rPr>
              <a:t></a:t>
            </a:r>
            <a:r>
              <a:rPr lang="en-US" b="1" i="1" baseline="-25000" dirty="0" smtClean="0">
                <a:solidFill>
                  <a:srgbClr val="CC00CC"/>
                </a:solidFill>
              </a:rPr>
              <a:t>N1</a:t>
            </a:r>
            <a:r>
              <a:rPr lang="en-US" b="1" i="1" dirty="0" smtClean="0">
                <a:solidFill>
                  <a:srgbClr val="CC00CC"/>
                </a:solidFill>
              </a:rPr>
              <a:t> </a:t>
            </a:r>
            <a:r>
              <a:rPr lang="en-US" b="1" dirty="0">
                <a:solidFill>
                  <a:srgbClr val="CC00CC"/>
                </a:solidFill>
              </a:rPr>
              <a:t>= </a:t>
            </a:r>
            <a:r>
              <a:rPr lang="en-US" b="1" dirty="0" smtClean="0">
                <a:solidFill>
                  <a:srgbClr val="CC00CC"/>
                </a:solidFill>
                <a:sym typeface="Symbol"/>
              </a:rPr>
              <a:t></a:t>
            </a:r>
            <a:r>
              <a:rPr lang="en-US" b="1" dirty="0" smtClean="0">
                <a:solidFill>
                  <a:srgbClr val="CC00CC"/>
                </a:solidFill>
              </a:rPr>
              <a:t>723 </a:t>
            </a:r>
            <a:r>
              <a:rPr lang="en-US" b="1" dirty="0">
                <a:solidFill>
                  <a:srgbClr val="CC00CC"/>
                </a:solidFill>
              </a:rPr>
              <a:t>= 26.9 </a:t>
            </a:r>
            <a:r>
              <a:rPr lang="en-US" b="1" dirty="0" smtClean="0">
                <a:solidFill>
                  <a:srgbClr val="CC00CC"/>
                </a:solidFill>
              </a:rPr>
              <a:t>counts and </a:t>
            </a:r>
            <a:r>
              <a:rPr lang="en-US" b="1" dirty="0">
                <a:solidFill>
                  <a:srgbClr val="CC00CC"/>
                </a:solidFill>
              </a:rPr>
              <a:t>the relative uncertainty is</a:t>
            </a:r>
          </a:p>
          <a:p>
            <a:endParaRPr lang="en-US" b="1" dirty="0" smtClean="0"/>
          </a:p>
          <a:p>
            <a:endParaRPr lang="en-US" b="1" dirty="0" smtClean="0"/>
          </a:p>
          <a:p>
            <a:r>
              <a:rPr lang="en-US" b="1" dirty="0" smtClean="0">
                <a:solidFill>
                  <a:srgbClr val="006C31"/>
                </a:solidFill>
              </a:rPr>
              <a:t>For </a:t>
            </a:r>
            <a:r>
              <a:rPr lang="en-US" b="1" dirty="0">
                <a:solidFill>
                  <a:srgbClr val="006C31"/>
                </a:solidFill>
              </a:rPr>
              <a:t>the second time interval, the corrected number of events is</a:t>
            </a:r>
          </a:p>
          <a:p>
            <a:r>
              <a:rPr lang="en-US" b="1" i="1" dirty="0" smtClean="0">
                <a:solidFill>
                  <a:srgbClr val="CC00CC"/>
                </a:solidFill>
              </a:rPr>
              <a:t>x</a:t>
            </a:r>
            <a:r>
              <a:rPr lang="en-US" b="1" i="1" baseline="-25000" dirty="0" smtClean="0">
                <a:solidFill>
                  <a:srgbClr val="CC00CC"/>
                </a:solidFill>
              </a:rPr>
              <a:t>2 </a:t>
            </a:r>
            <a:r>
              <a:rPr lang="en-US" b="1" dirty="0">
                <a:solidFill>
                  <a:srgbClr val="CC00CC"/>
                </a:solidFill>
              </a:rPr>
              <a:t>= </a:t>
            </a:r>
            <a:r>
              <a:rPr lang="en-US" b="1" i="1" dirty="0" smtClean="0">
                <a:solidFill>
                  <a:srgbClr val="CC00CC"/>
                </a:solidFill>
              </a:rPr>
              <a:t>N</a:t>
            </a:r>
            <a:r>
              <a:rPr lang="en-US" b="1" i="1" baseline="-25000" dirty="0" smtClean="0">
                <a:solidFill>
                  <a:srgbClr val="CC00CC"/>
                </a:solidFill>
              </a:rPr>
              <a:t>2</a:t>
            </a:r>
            <a:r>
              <a:rPr lang="en-US" b="1" i="1" dirty="0" smtClean="0">
                <a:solidFill>
                  <a:srgbClr val="CC00CC"/>
                </a:solidFill>
              </a:rPr>
              <a:t> </a:t>
            </a:r>
            <a:r>
              <a:rPr lang="en-US" b="1" dirty="0">
                <a:solidFill>
                  <a:srgbClr val="CC00CC"/>
                </a:solidFill>
              </a:rPr>
              <a:t>- </a:t>
            </a:r>
            <a:r>
              <a:rPr lang="en-US" b="1" i="1" dirty="0">
                <a:solidFill>
                  <a:srgbClr val="CC00CC"/>
                </a:solidFill>
              </a:rPr>
              <a:t>B </a:t>
            </a:r>
            <a:r>
              <a:rPr lang="en-US" b="1" dirty="0" smtClean="0">
                <a:solidFill>
                  <a:srgbClr val="CC00CC"/>
                </a:solidFill>
              </a:rPr>
              <a:t>= </a:t>
            </a:r>
            <a:r>
              <a:rPr lang="en-US" b="1" dirty="0">
                <a:solidFill>
                  <a:srgbClr val="CC00CC"/>
                </a:solidFill>
              </a:rPr>
              <a:t>19 - 14.2 = 4.8 counts</a:t>
            </a:r>
          </a:p>
          <a:p>
            <a:r>
              <a:rPr lang="en-US" b="1" dirty="0">
                <a:solidFill>
                  <a:srgbClr val="0000CC"/>
                </a:solidFill>
              </a:rPr>
              <a:t>The uncertainty in </a:t>
            </a:r>
            <a:r>
              <a:rPr lang="en-US" b="1" i="1" dirty="0" smtClean="0">
                <a:solidFill>
                  <a:srgbClr val="0000CC"/>
                </a:solidFill>
              </a:rPr>
              <a:t>x</a:t>
            </a:r>
            <a:r>
              <a:rPr lang="en-US" b="1" i="1" baseline="-25000" dirty="0" smtClean="0">
                <a:solidFill>
                  <a:srgbClr val="0000CC"/>
                </a:solidFill>
              </a:rPr>
              <a:t>2</a:t>
            </a:r>
            <a:r>
              <a:rPr lang="en-US" b="1" i="1" dirty="0" smtClean="0">
                <a:solidFill>
                  <a:srgbClr val="0000CC"/>
                </a:solidFill>
              </a:rPr>
              <a:t> </a:t>
            </a:r>
            <a:r>
              <a:rPr lang="en-US" b="1" dirty="0">
                <a:solidFill>
                  <a:srgbClr val="0000CC"/>
                </a:solidFill>
              </a:rPr>
              <a:t>is given by</a:t>
            </a:r>
          </a:p>
          <a:p>
            <a:r>
              <a:rPr lang="en-US" b="1" dirty="0">
                <a:solidFill>
                  <a:srgbClr val="CC00CC"/>
                </a:solidFill>
              </a:rPr>
              <a:t> </a:t>
            </a:r>
            <a:r>
              <a:rPr lang="en-US" b="1" i="1" dirty="0">
                <a:solidFill>
                  <a:srgbClr val="CC00CC"/>
                </a:solidFill>
                <a:sym typeface="Symbol"/>
              </a:rPr>
              <a:t></a:t>
            </a:r>
            <a:r>
              <a:rPr lang="en-US" b="1" i="1" baseline="-25000" dirty="0" smtClean="0">
                <a:solidFill>
                  <a:srgbClr val="CC00CC"/>
                </a:solidFill>
              </a:rPr>
              <a:t>x2</a:t>
            </a:r>
            <a:r>
              <a:rPr lang="en-US" b="1" i="1" dirty="0" smtClean="0">
                <a:solidFill>
                  <a:srgbClr val="CC00CC"/>
                </a:solidFill>
              </a:rPr>
              <a:t> </a:t>
            </a:r>
            <a:r>
              <a:rPr lang="en-US" b="1" dirty="0">
                <a:solidFill>
                  <a:srgbClr val="CC00CC"/>
                </a:solidFill>
              </a:rPr>
              <a:t>= </a:t>
            </a:r>
            <a:r>
              <a:rPr lang="en-US" b="1" i="1" dirty="0">
                <a:solidFill>
                  <a:srgbClr val="CC00CC"/>
                </a:solidFill>
                <a:sym typeface="Symbol"/>
              </a:rPr>
              <a:t></a:t>
            </a:r>
            <a:r>
              <a:rPr lang="en-US" b="1" i="1" baseline="-25000" dirty="0" smtClean="0">
                <a:solidFill>
                  <a:srgbClr val="CC00CC"/>
                </a:solidFill>
              </a:rPr>
              <a:t>N2</a:t>
            </a:r>
            <a:r>
              <a:rPr lang="en-US" b="1" i="1" dirty="0" smtClean="0">
                <a:solidFill>
                  <a:srgbClr val="CC00CC"/>
                </a:solidFill>
              </a:rPr>
              <a:t> </a:t>
            </a:r>
            <a:r>
              <a:rPr lang="en-US" b="1" dirty="0" smtClean="0">
                <a:solidFill>
                  <a:srgbClr val="CC00CC"/>
                </a:solidFill>
              </a:rPr>
              <a:t>= </a:t>
            </a:r>
            <a:r>
              <a:rPr lang="en-US" b="1" dirty="0" smtClean="0">
                <a:solidFill>
                  <a:srgbClr val="CC00CC"/>
                </a:solidFill>
                <a:sym typeface="Symbol"/>
              </a:rPr>
              <a:t></a:t>
            </a:r>
            <a:r>
              <a:rPr lang="en-US" b="1" dirty="0" smtClean="0">
                <a:solidFill>
                  <a:srgbClr val="CC00CC"/>
                </a:solidFill>
              </a:rPr>
              <a:t>19 </a:t>
            </a:r>
            <a:r>
              <a:rPr lang="en-US" b="1" dirty="0">
                <a:solidFill>
                  <a:srgbClr val="CC00CC"/>
                </a:solidFill>
              </a:rPr>
              <a:t>= 4.4 counts</a:t>
            </a:r>
          </a:p>
          <a:p>
            <a:r>
              <a:rPr lang="en-US" b="1" dirty="0">
                <a:solidFill>
                  <a:srgbClr val="006C31"/>
                </a:solidFill>
              </a:rPr>
              <a:t>and the relative uncertainty in </a:t>
            </a:r>
            <a:r>
              <a:rPr lang="en-US" b="1" i="1" dirty="0" smtClean="0">
                <a:solidFill>
                  <a:srgbClr val="006C31"/>
                </a:solidFill>
              </a:rPr>
              <a:t>x </a:t>
            </a:r>
            <a:r>
              <a:rPr lang="en-US" b="1" dirty="0" smtClean="0">
                <a:solidFill>
                  <a:srgbClr val="006C31"/>
                </a:solidFill>
              </a:rPr>
              <a:t>is:</a:t>
            </a:r>
          </a:p>
          <a:p>
            <a:endParaRPr lang="en-US" b="1" dirty="0"/>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727" y="6324600"/>
            <a:ext cx="1915723" cy="5915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1180" y="4419600"/>
            <a:ext cx="2257425" cy="428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8065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152400"/>
            <a:ext cx="8991600" cy="10064294"/>
          </a:xfrm>
          <a:prstGeom prst="rect">
            <a:avLst/>
          </a:prstGeom>
          <a:noFill/>
          <a:ln w="76200">
            <a:solidFill>
              <a:srgbClr val="C00000"/>
            </a:solidFill>
          </a:ln>
        </p:spPr>
        <p:txBody>
          <a:bodyPr wrap="square" rtlCol="0">
            <a:spAutoFit/>
          </a:bodyPr>
          <a:lstStyle/>
          <a:p>
            <a:r>
              <a:rPr lang="en-US" sz="2400" b="1" u="sng" dirty="0">
                <a:solidFill>
                  <a:srgbClr val="FF0000"/>
                </a:solidFill>
              </a:rPr>
              <a:t>Weighted Sums and Differences</a:t>
            </a:r>
          </a:p>
          <a:p>
            <a:r>
              <a:rPr lang="en-US" sz="2000" b="1" dirty="0">
                <a:solidFill>
                  <a:srgbClr val="0000CC"/>
                </a:solidFill>
              </a:rPr>
              <a:t>If </a:t>
            </a:r>
            <a:r>
              <a:rPr lang="en-US" sz="2000" b="1" i="1" dirty="0">
                <a:solidFill>
                  <a:srgbClr val="0000CC"/>
                </a:solidFill>
              </a:rPr>
              <a:t>x </a:t>
            </a:r>
            <a:r>
              <a:rPr lang="en-US" sz="2000" b="1" dirty="0">
                <a:solidFill>
                  <a:srgbClr val="0000CC"/>
                </a:solidFill>
              </a:rPr>
              <a:t>is the weighted sum of </a:t>
            </a:r>
            <a:r>
              <a:rPr lang="en-US" sz="2000" b="1" i="1" dirty="0">
                <a:solidFill>
                  <a:srgbClr val="0000CC"/>
                </a:solidFill>
              </a:rPr>
              <a:t>u </a:t>
            </a:r>
            <a:r>
              <a:rPr lang="en-US" sz="2000" b="1" dirty="0">
                <a:solidFill>
                  <a:srgbClr val="0000CC"/>
                </a:solidFill>
              </a:rPr>
              <a:t>and </a:t>
            </a:r>
            <a:r>
              <a:rPr lang="en-US" sz="2000" b="1" i="1" dirty="0">
                <a:solidFill>
                  <a:srgbClr val="0000CC"/>
                </a:solidFill>
              </a:rPr>
              <a:t>v,</a:t>
            </a:r>
          </a:p>
          <a:p>
            <a:r>
              <a:rPr lang="en-US" sz="2000" b="1" i="1" dirty="0" smtClean="0">
                <a:solidFill>
                  <a:srgbClr val="CC00CC"/>
                </a:solidFill>
              </a:rPr>
              <a:t>x </a:t>
            </a:r>
            <a:r>
              <a:rPr lang="en-US" sz="2000" b="1" dirty="0">
                <a:solidFill>
                  <a:srgbClr val="CC00CC"/>
                </a:solidFill>
              </a:rPr>
              <a:t>= </a:t>
            </a:r>
            <a:r>
              <a:rPr lang="en-US" sz="2000" b="1" i="1" dirty="0">
                <a:solidFill>
                  <a:srgbClr val="CC00CC"/>
                </a:solidFill>
              </a:rPr>
              <a:t>au </a:t>
            </a:r>
            <a:r>
              <a:rPr lang="en-US" sz="2000" b="1" dirty="0">
                <a:solidFill>
                  <a:srgbClr val="CC00CC"/>
                </a:solidFill>
              </a:rPr>
              <a:t>+ </a:t>
            </a:r>
            <a:r>
              <a:rPr lang="en-US" sz="2000" b="1" i="1" dirty="0" err="1">
                <a:solidFill>
                  <a:srgbClr val="CC00CC"/>
                </a:solidFill>
              </a:rPr>
              <a:t>bv</a:t>
            </a:r>
            <a:endParaRPr lang="en-US" sz="2000" b="1" dirty="0">
              <a:solidFill>
                <a:srgbClr val="CC00CC"/>
              </a:solidFill>
            </a:endParaRPr>
          </a:p>
          <a:p>
            <a:r>
              <a:rPr lang="en-US" sz="2000" b="1" dirty="0">
                <a:solidFill>
                  <a:srgbClr val="006C31"/>
                </a:solidFill>
              </a:rPr>
              <a:t>the partial derivatives are simply the constants</a:t>
            </a:r>
          </a:p>
          <a:p>
            <a:endParaRPr lang="en-US" sz="2000" b="1" dirty="0" smtClean="0"/>
          </a:p>
          <a:p>
            <a:endParaRPr lang="en-US" sz="2000" b="1" dirty="0"/>
          </a:p>
          <a:p>
            <a:r>
              <a:rPr lang="en-US" sz="2000" b="1" dirty="0" smtClean="0">
                <a:solidFill>
                  <a:srgbClr val="0000CC"/>
                </a:solidFill>
              </a:rPr>
              <a:t>and </a:t>
            </a:r>
            <a:r>
              <a:rPr lang="en-US" sz="2000" b="1" dirty="0">
                <a:solidFill>
                  <a:srgbClr val="0000CC"/>
                </a:solidFill>
              </a:rPr>
              <a:t>we obtain</a:t>
            </a:r>
          </a:p>
          <a:p>
            <a:endParaRPr lang="en-US" sz="2000" b="1" dirty="0" smtClean="0"/>
          </a:p>
          <a:p>
            <a:endParaRPr lang="en-US" sz="2000" b="1" dirty="0"/>
          </a:p>
          <a:p>
            <a:r>
              <a:rPr lang="en-US" sz="2000" b="1" dirty="0" smtClean="0">
                <a:solidFill>
                  <a:srgbClr val="006C31"/>
                </a:solidFill>
              </a:rPr>
              <a:t>Note </a:t>
            </a:r>
            <a:r>
              <a:rPr lang="en-US" sz="2000" b="1" dirty="0">
                <a:solidFill>
                  <a:srgbClr val="006C31"/>
                </a:solidFill>
              </a:rPr>
              <a:t>the possibility that the variance </a:t>
            </a:r>
            <a:r>
              <a:rPr lang="en-US" sz="2000" b="1" dirty="0" smtClean="0">
                <a:solidFill>
                  <a:srgbClr val="006C31"/>
                </a:solidFill>
                <a:sym typeface="Symbol"/>
              </a:rPr>
              <a:t></a:t>
            </a:r>
            <a:r>
              <a:rPr lang="en-US" sz="2000" b="1" baseline="-25000" dirty="0" smtClean="0">
                <a:solidFill>
                  <a:srgbClr val="006C31"/>
                </a:solidFill>
                <a:sym typeface="Symbol"/>
              </a:rPr>
              <a:t>x</a:t>
            </a:r>
            <a:r>
              <a:rPr lang="en-US" sz="2000" b="1" baseline="30000" dirty="0" smtClean="0">
                <a:solidFill>
                  <a:srgbClr val="006C31"/>
                </a:solidFill>
                <a:sym typeface="Symbol"/>
              </a:rPr>
              <a:t>2  </a:t>
            </a:r>
            <a:r>
              <a:rPr lang="en-US" sz="2000" b="1" dirty="0" smtClean="0">
                <a:solidFill>
                  <a:srgbClr val="006C31"/>
                </a:solidFill>
              </a:rPr>
              <a:t>might </a:t>
            </a:r>
            <a:r>
              <a:rPr lang="en-US" sz="2000" b="1" dirty="0">
                <a:solidFill>
                  <a:srgbClr val="006C31"/>
                </a:solidFill>
              </a:rPr>
              <a:t>vanish if the covariance </a:t>
            </a:r>
            <a:r>
              <a:rPr lang="en-US" sz="2000" b="1" dirty="0" smtClean="0">
                <a:solidFill>
                  <a:srgbClr val="006C31"/>
                </a:solidFill>
                <a:sym typeface="Symbol"/>
              </a:rPr>
              <a:t></a:t>
            </a:r>
            <a:r>
              <a:rPr lang="en-US" sz="2000" b="1" baseline="-25000" dirty="0" smtClean="0">
                <a:solidFill>
                  <a:srgbClr val="006C31"/>
                </a:solidFill>
                <a:sym typeface="Symbol"/>
              </a:rPr>
              <a:t>uv</a:t>
            </a:r>
            <a:r>
              <a:rPr lang="en-US" sz="2000" b="1" baseline="30000" dirty="0" smtClean="0">
                <a:solidFill>
                  <a:srgbClr val="006C31"/>
                </a:solidFill>
                <a:sym typeface="Symbol"/>
              </a:rPr>
              <a:t>2 </a:t>
            </a:r>
            <a:r>
              <a:rPr lang="en-US" sz="2000" b="1" i="1" dirty="0" smtClean="0">
                <a:solidFill>
                  <a:srgbClr val="006C31"/>
                </a:solidFill>
              </a:rPr>
              <a:t>v </a:t>
            </a:r>
            <a:r>
              <a:rPr lang="en-US" sz="2000" b="1" dirty="0">
                <a:solidFill>
                  <a:srgbClr val="006C31"/>
                </a:solidFill>
              </a:rPr>
              <a:t>has</a:t>
            </a:r>
          </a:p>
          <a:p>
            <a:r>
              <a:rPr lang="en-US" sz="2000" b="1" dirty="0">
                <a:solidFill>
                  <a:srgbClr val="006C31"/>
                </a:solidFill>
              </a:rPr>
              <a:t>the proper magnitude and sign. </a:t>
            </a:r>
            <a:endParaRPr lang="en-US" sz="2000" b="1" dirty="0" smtClean="0">
              <a:solidFill>
                <a:srgbClr val="006C31"/>
              </a:solidFill>
            </a:endParaRPr>
          </a:p>
          <a:p>
            <a:r>
              <a:rPr lang="en-US" sz="2000" b="1" dirty="0" smtClean="0">
                <a:solidFill>
                  <a:srgbClr val="CC00CC"/>
                </a:solidFill>
              </a:rPr>
              <a:t>This </a:t>
            </a:r>
            <a:r>
              <a:rPr lang="en-US" sz="2000" b="1" dirty="0">
                <a:solidFill>
                  <a:srgbClr val="CC00CC"/>
                </a:solidFill>
              </a:rPr>
              <a:t>could happen in the unlikely event that the </a:t>
            </a:r>
            <a:r>
              <a:rPr lang="en-US" sz="2000" b="1" dirty="0" smtClean="0">
                <a:solidFill>
                  <a:srgbClr val="CC00CC"/>
                </a:solidFill>
              </a:rPr>
              <a:t>fluctuations were </a:t>
            </a:r>
            <a:r>
              <a:rPr lang="en-US" sz="2000" b="1" dirty="0">
                <a:solidFill>
                  <a:srgbClr val="CC00CC"/>
                </a:solidFill>
              </a:rPr>
              <a:t>completely correlated so that each erroneous observation of </a:t>
            </a:r>
            <a:r>
              <a:rPr lang="en-US" sz="2000" b="1" i="1" dirty="0">
                <a:solidFill>
                  <a:srgbClr val="CC00CC"/>
                </a:solidFill>
              </a:rPr>
              <a:t>u </a:t>
            </a:r>
            <a:r>
              <a:rPr lang="en-US" sz="2000" b="1" dirty="0">
                <a:solidFill>
                  <a:srgbClr val="CC00CC"/>
                </a:solidFill>
              </a:rPr>
              <a:t>was </a:t>
            </a:r>
            <a:r>
              <a:rPr lang="en-US" sz="2000" b="1" dirty="0" smtClean="0">
                <a:solidFill>
                  <a:srgbClr val="CC00CC"/>
                </a:solidFill>
              </a:rPr>
              <a:t>exactly compensated </a:t>
            </a:r>
            <a:r>
              <a:rPr lang="en-US" sz="2000" b="1" dirty="0">
                <a:solidFill>
                  <a:srgbClr val="CC00CC"/>
                </a:solidFill>
              </a:rPr>
              <a:t>for by a corresponding erroneous observation of </a:t>
            </a:r>
            <a:r>
              <a:rPr lang="en-US" sz="2000" b="1" i="1" dirty="0">
                <a:solidFill>
                  <a:srgbClr val="CC00CC"/>
                </a:solidFill>
              </a:rPr>
              <a:t>v.</a:t>
            </a:r>
          </a:p>
          <a:p>
            <a:r>
              <a:rPr lang="en-US" sz="2400" b="1" u="sng" dirty="0">
                <a:solidFill>
                  <a:srgbClr val="FF0000"/>
                </a:solidFill>
              </a:rPr>
              <a:t>Example 3.4</a:t>
            </a:r>
            <a:r>
              <a:rPr lang="en-US" sz="2400" b="1" u="sng" dirty="0" smtClean="0">
                <a:solidFill>
                  <a:srgbClr val="FF0000"/>
                </a:solidFill>
              </a:rPr>
              <a:t>.</a:t>
            </a:r>
          </a:p>
          <a:p>
            <a:r>
              <a:rPr lang="en-US" sz="2000" b="1" dirty="0" smtClean="0">
                <a:solidFill>
                  <a:srgbClr val="0000CC"/>
                </a:solidFill>
              </a:rPr>
              <a:t>Suppose </a:t>
            </a:r>
            <a:r>
              <a:rPr lang="en-US" sz="2000" b="1" dirty="0">
                <a:solidFill>
                  <a:srgbClr val="0000CC"/>
                </a:solidFill>
              </a:rPr>
              <a:t>that, in the previous example, the background counts </a:t>
            </a:r>
            <a:r>
              <a:rPr lang="en-US" sz="2000" b="1" i="1" dirty="0">
                <a:solidFill>
                  <a:srgbClr val="0000CC"/>
                </a:solidFill>
              </a:rPr>
              <a:t>B </a:t>
            </a:r>
            <a:r>
              <a:rPr lang="en-US" sz="2000" b="1" dirty="0" smtClean="0">
                <a:solidFill>
                  <a:srgbClr val="0000CC"/>
                </a:solidFill>
              </a:rPr>
              <a:t>were not </a:t>
            </a:r>
            <a:r>
              <a:rPr lang="en-US" sz="2000" b="1" dirty="0">
                <a:solidFill>
                  <a:srgbClr val="0000CC"/>
                </a:solidFill>
              </a:rPr>
              <a:t>averaged over a long time period but were simply measured for 15 s to </a:t>
            </a:r>
            <a:r>
              <a:rPr lang="en-US" sz="2000" b="1" dirty="0" smtClean="0">
                <a:solidFill>
                  <a:srgbClr val="0000CC"/>
                </a:solidFill>
              </a:rPr>
              <a:t>give </a:t>
            </a:r>
            <a:r>
              <a:rPr lang="en-US" sz="2000" b="1" i="1" dirty="0" smtClean="0">
                <a:solidFill>
                  <a:srgbClr val="0000CC"/>
                </a:solidFill>
              </a:rPr>
              <a:t>B </a:t>
            </a:r>
            <a:r>
              <a:rPr lang="en-US" sz="2000" b="1" dirty="0">
                <a:solidFill>
                  <a:srgbClr val="0000CC"/>
                </a:solidFill>
              </a:rPr>
              <a:t>= 14 with standard deviation </a:t>
            </a:r>
            <a:r>
              <a:rPr lang="en-US" sz="2000" b="1" i="1" dirty="0" smtClean="0">
                <a:solidFill>
                  <a:srgbClr val="0000CC"/>
                </a:solidFill>
                <a:sym typeface="Symbol"/>
              </a:rPr>
              <a:t></a:t>
            </a:r>
            <a:r>
              <a:rPr lang="en-US" sz="2000" b="1" i="1" baseline="-25000" dirty="0" smtClean="0">
                <a:solidFill>
                  <a:srgbClr val="0000CC"/>
                </a:solidFill>
              </a:rPr>
              <a:t>B</a:t>
            </a:r>
            <a:r>
              <a:rPr lang="en-US" sz="2000" b="1" i="1" dirty="0" smtClean="0">
                <a:solidFill>
                  <a:srgbClr val="0000CC"/>
                </a:solidFill>
              </a:rPr>
              <a:t> </a:t>
            </a:r>
            <a:r>
              <a:rPr lang="en-US" sz="2000" b="1" dirty="0">
                <a:solidFill>
                  <a:srgbClr val="0000CC"/>
                </a:solidFill>
              </a:rPr>
              <a:t>= </a:t>
            </a:r>
            <a:r>
              <a:rPr lang="en-US" sz="2000" b="1" dirty="0" smtClean="0">
                <a:solidFill>
                  <a:srgbClr val="0000CC"/>
                </a:solidFill>
                <a:sym typeface="Symbol"/>
              </a:rPr>
              <a:t></a:t>
            </a:r>
            <a:r>
              <a:rPr lang="en-US" sz="2000" b="1" dirty="0" smtClean="0">
                <a:solidFill>
                  <a:srgbClr val="0000CC"/>
                </a:solidFill>
              </a:rPr>
              <a:t>14 </a:t>
            </a:r>
            <a:r>
              <a:rPr lang="en-US" sz="2000" b="1" dirty="0">
                <a:solidFill>
                  <a:srgbClr val="0000CC"/>
                </a:solidFill>
              </a:rPr>
              <a:t>= 3.7 counts. </a:t>
            </a:r>
            <a:endParaRPr lang="en-US" sz="2000" b="1" dirty="0" smtClean="0">
              <a:solidFill>
                <a:srgbClr val="0000CC"/>
              </a:solidFill>
            </a:endParaRPr>
          </a:p>
          <a:p>
            <a:r>
              <a:rPr lang="en-US" sz="2000" b="1" dirty="0" smtClean="0">
                <a:solidFill>
                  <a:srgbClr val="CC00CC"/>
                </a:solidFill>
              </a:rPr>
              <a:t>Then </a:t>
            </a:r>
            <a:r>
              <a:rPr lang="en-US" sz="2000" b="1" dirty="0">
                <a:solidFill>
                  <a:srgbClr val="CC00CC"/>
                </a:solidFill>
              </a:rPr>
              <a:t>the uncertainty in </a:t>
            </a:r>
            <a:r>
              <a:rPr lang="en-US" sz="2000" b="1" i="1" dirty="0" smtClean="0">
                <a:solidFill>
                  <a:srgbClr val="CC00CC"/>
                </a:solidFill>
              </a:rPr>
              <a:t>x</a:t>
            </a:r>
            <a:r>
              <a:rPr lang="en-US" sz="2000" b="1" i="1" dirty="0">
                <a:solidFill>
                  <a:srgbClr val="CC00CC"/>
                </a:solidFill>
              </a:rPr>
              <a:t> </a:t>
            </a:r>
            <a:r>
              <a:rPr lang="en-US" sz="2000" b="1" dirty="0" smtClean="0">
                <a:solidFill>
                  <a:srgbClr val="CC00CC"/>
                </a:solidFill>
              </a:rPr>
              <a:t>would </a:t>
            </a:r>
            <a:r>
              <a:rPr lang="en-US" sz="2000" b="1" dirty="0">
                <a:solidFill>
                  <a:srgbClr val="CC00CC"/>
                </a:solidFill>
              </a:rPr>
              <a:t>be given by</a:t>
            </a:r>
          </a:p>
          <a:p>
            <a:endParaRPr lang="pt-BR" sz="2000" b="1" i="1" dirty="0"/>
          </a:p>
          <a:p>
            <a:endParaRPr lang="en-US" sz="2000" b="1" dirty="0" smtClean="0"/>
          </a:p>
          <a:p>
            <a:r>
              <a:rPr lang="en-US" sz="2000" b="1" dirty="0" smtClean="0">
                <a:solidFill>
                  <a:srgbClr val="CC00CC"/>
                </a:solidFill>
              </a:rPr>
              <a:t>because </a:t>
            </a:r>
            <a:r>
              <a:rPr lang="en-US" sz="2000" b="1" dirty="0">
                <a:solidFill>
                  <a:srgbClr val="CC00CC"/>
                </a:solidFill>
              </a:rPr>
              <a:t>the uncertainties in </a:t>
            </a:r>
            <a:r>
              <a:rPr lang="en-US" sz="2000" b="1" dirty="0" smtClean="0">
                <a:solidFill>
                  <a:srgbClr val="CC00CC"/>
                </a:solidFill>
              </a:rPr>
              <a:t>N and </a:t>
            </a:r>
            <a:r>
              <a:rPr lang="en-US" sz="2000" b="1" i="1" dirty="0">
                <a:solidFill>
                  <a:srgbClr val="CC00CC"/>
                </a:solidFill>
              </a:rPr>
              <a:t>B </a:t>
            </a:r>
            <a:r>
              <a:rPr lang="en-US" sz="2000" b="1" dirty="0">
                <a:solidFill>
                  <a:srgbClr val="CC00CC"/>
                </a:solidFill>
              </a:rPr>
              <a:t>are equal to their square roots.</a:t>
            </a:r>
          </a:p>
          <a:p>
            <a:r>
              <a:rPr lang="en-US" sz="2000" b="1" dirty="0">
                <a:solidFill>
                  <a:srgbClr val="006C31"/>
                </a:solidFill>
              </a:rPr>
              <a:t>For the first time interval, we would </a:t>
            </a:r>
            <a:r>
              <a:rPr lang="en-US" sz="2000" b="1" dirty="0" smtClean="0">
                <a:solidFill>
                  <a:srgbClr val="006C31"/>
                </a:solidFill>
              </a:rPr>
              <a:t>calculate </a:t>
            </a:r>
          </a:p>
          <a:p>
            <a:r>
              <a:rPr lang="en-US" sz="2000" b="1" dirty="0" smtClean="0"/>
              <a:t>                                   </a:t>
            </a:r>
            <a:r>
              <a:rPr lang="en-US" sz="2000" b="1" dirty="0" smtClean="0">
                <a:solidFill>
                  <a:srgbClr val="CC00CC"/>
                </a:solidFill>
              </a:rPr>
              <a:t>x</a:t>
            </a:r>
            <a:r>
              <a:rPr lang="en-US" sz="2000" b="1" baseline="-25000" dirty="0" smtClean="0">
                <a:solidFill>
                  <a:srgbClr val="CC00CC"/>
                </a:solidFill>
              </a:rPr>
              <a:t>1</a:t>
            </a:r>
            <a:r>
              <a:rPr lang="en-US" sz="2000" b="1" dirty="0" smtClean="0">
                <a:solidFill>
                  <a:srgbClr val="CC00CC"/>
                </a:solidFill>
              </a:rPr>
              <a:t> </a:t>
            </a:r>
            <a:r>
              <a:rPr lang="en-US" sz="2000" b="1" dirty="0">
                <a:solidFill>
                  <a:srgbClr val="CC00CC"/>
                </a:solidFill>
              </a:rPr>
              <a:t>= (723 - 14) ± </a:t>
            </a:r>
            <a:r>
              <a:rPr lang="en-US" sz="2000" b="1" dirty="0" smtClean="0">
                <a:solidFill>
                  <a:srgbClr val="CC00CC"/>
                </a:solidFill>
                <a:sym typeface="Symbol"/>
              </a:rPr>
              <a:t>(</a:t>
            </a:r>
            <a:r>
              <a:rPr lang="en-US" sz="2000" b="1" dirty="0" smtClean="0">
                <a:solidFill>
                  <a:srgbClr val="CC00CC"/>
                </a:solidFill>
              </a:rPr>
              <a:t>723 </a:t>
            </a:r>
            <a:r>
              <a:rPr lang="en-US" sz="2000" b="1" dirty="0">
                <a:solidFill>
                  <a:srgbClr val="CC00CC"/>
                </a:solidFill>
              </a:rPr>
              <a:t>+ 14 </a:t>
            </a:r>
            <a:r>
              <a:rPr lang="en-US" sz="2000" b="1" dirty="0" smtClean="0">
                <a:solidFill>
                  <a:srgbClr val="CC00CC"/>
                </a:solidFill>
              </a:rPr>
              <a:t>) = </a:t>
            </a:r>
            <a:r>
              <a:rPr lang="en-US" sz="2000" b="1" dirty="0">
                <a:solidFill>
                  <a:srgbClr val="CC00CC"/>
                </a:solidFill>
              </a:rPr>
              <a:t>709 ± 27.1 </a:t>
            </a:r>
            <a:r>
              <a:rPr lang="en-US" sz="2000" b="1" dirty="0" smtClean="0">
                <a:solidFill>
                  <a:srgbClr val="CC00CC"/>
                </a:solidFill>
              </a:rPr>
              <a:t>counts </a:t>
            </a:r>
          </a:p>
          <a:p>
            <a:r>
              <a:rPr lang="en-US" sz="2000" b="1" dirty="0" smtClean="0">
                <a:solidFill>
                  <a:srgbClr val="006C31"/>
                </a:solidFill>
              </a:rPr>
              <a:t>and </a:t>
            </a:r>
            <a:r>
              <a:rPr lang="en-US" sz="2000" b="1" dirty="0">
                <a:solidFill>
                  <a:srgbClr val="006C31"/>
                </a:solidFill>
              </a:rPr>
              <a:t>the relative uncertainty would be</a:t>
            </a:r>
          </a:p>
          <a:p>
            <a:endParaRPr lang="en-US" sz="2000" b="1" dirty="0" smtClean="0"/>
          </a:p>
          <a:p>
            <a:endParaRPr lang="en-US" sz="2000" b="1" dirty="0" smtClean="0"/>
          </a:p>
          <a:p>
            <a:r>
              <a:rPr lang="en-US" sz="2000" b="1" dirty="0" smtClean="0">
                <a:solidFill>
                  <a:srgbClr val="0000CC"/>
                </a:solidFill>
              </a:rPr>
              <a:t>For </a:t>
            </a:r>
            <a:r>
              <a:rPr lang="en-US" sz="2000" b="1" dirty="0">
                <a:solidFill>
                  <a:srgbClr val="0000CC"/>
                </a:solidFill>
              </a:rPr>
              <a:t>the second time interval, we would calculate</a:t>
            </a:r>
          </a:p>
          <a:p>
            <a:r>
              <a:rPr lang="en-US" sz="2000" b="1" i="1" dirty="0"/>
              <a:t> </a:t>
            </a:r>
            <a:r>
              <a:rPr lang="en-US" sz="2000" b="1" i="1" dirty="0" smtClean="0"/>
              <a:t>                                    </a:t>
            </a:r>
            <a:r>
              <a:rPr lang="en-US" sz="2000" b="1" i="1" dirty="0" smtClean="0">
                <a:solidFill>
                  <a:srgbClr val="CC00CC"/>
                </a:solidFill>
              </a:rPr>
              <a:t>x</a:t>
            </a:r>
            <a:r>
              <a:rPr lang="en-US" sz="2000" b="1" i="1" baseline="-25000" dirty="0" smtClean="0">
                <a:solidFill>
                  <a:srgbClr val="CC00CC"/>
                </a:solidFill>
              </a:rPr>
              <a:t>2</a:t>
            </a:r>
            <a:r>
              <a:rPr lang="en-US" sz="2000" b="1" i="1" dirty="0" smtClean="0">
                <a:solidFill>
                  <a:srgbClr val="CC00CC"/>
                </a:solidFill>
              </a:rPr>
              <a:t> </a:t>
            </a:r>
            <a:r>
              <a:rPr lang="en-US" sz="2000" b="1" dirty="0">
                <a:solidFill>
                  <a:srgbClr val="CC00CC"/>
                </a:solidFill>
              </a:rPr>
              <a:t>= (19 - 14) ± </a:t>
            </a:r>
            <a:r>
              <a:rPr lang="en-US" sz="2000" b="1" dirty="0" smtClean="0">
                <a:solidFill>
                  <a:srgbClr val="CC00CC"/>
                </a:solidFill>
                <a:sym typeface="Symbol"/>
              </a:rPr>
              <a:t>(</a:t>
            </a:r>
            <a:r>
              <a:rPr lang="en-US" sz="2000" b="1" dirty="0" smtClean="0">
                <a:solidFill>
                  <a:srgbClr val="CC00CC"/>
                </a:solidFill>
              </a:rPr>
              <a:t>19 </a:t>
            </a:r>
            <a:r>
              <a:rPr lang="en-US" sz="2000" b="1" dirty="0">
                <a:solidFill>
                  <a:srgbClr val="CC00CC"/>
                </a:solidFill>
              </a:rPr>
              <a:t>+ </a:t>
            </a:r>
            <a:r>
              <a:rPr lang="en-US" sz="2000" b="1" dirty="0" smtClean="0">
                <a:solidFill>
                  <a:srgbClr val="CC00CC"/>
                </a:solidFill>
              </a:rPr>
              <a:t>14) </a:t>
            </a:r>
            <a:r>
              <a:rPr lang="en-US" sz="2000" b="1" dirty="0">
                <a:solidFill>
                  <a:srgbClr val="CC00CC"/>
                </a:solidFill>
              </a:rPr>
              <a:t>= 5 ± 5.7 counts</a:t>
            </a:r>
          </a:p>
          <a:p>
            <a:r>
              <a:rPr lang="en-US" sz="2000" b="1" dirty="0">
                <a:solidFill>
                  <a:srgbClr val="006C31"/>
                </a:solidFill>
              </a:rPr>
              <a:t>and the relative uncertainty would be</a:t>
            </a:r>
          </a:p>
          <a:p>
            <a:endParaRPr lang="en-US" sz="2000" b="1" i="1" dirty="0" smtClean="0"/>
          </a:p>
          <a:p>
            <a:endParaRPr lang="en-US" sz="2000" b="1" i="1" dirty="0" smtClean="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3945" y="1547954"/>
            <a:ext cx="4010025" cy="51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4699" y="2427555"/>
            <a:ext cx="508000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6161657"/>
            <a:ext cx="3657600" cy="5051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9502" y="7936095"/>
            <a:ext cx="1862498" cy="5853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42248" y="9525000"/>
            <a:ext cx="1651722"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60412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984" y="159697"/>
            <a:ext cx="9144000" cy="6309420"/>
          </a:xfrm>
          <a:prstGeom prst="rect">
            <a:avLst/>
          </a:prstGeom>
          <a:noFill/>
          <a:ln w="76200">
            <a:solidFill>
              <a:srgbClr val="C00000"/>
            </a:solidFill>
          </a:ln>
        </p:spPr>
        <p:txBody>
          <a:bodyPr wrap="square" rtlCol="0">
            <a:spAutoFit/>
          </a:bodyPr>
          <a:lstStyle/>
          <a:p>
            <a:r>
              <a:rPr lang="en-US" sz="2400" b="1" u="sng" dirty="0">
                <a:solidFill>
                  <a:srgbClr val="FF0000"/>
                </a:solidFill>
              </a:rPr>
              <a:t>Multiplication and Division</a:t>
            </a:r>
          </a:p>
          <a:p>
            <a:r>
              <a:rPr lang="en-US" sz="2000" b="1" dirty="0">
                <a:solidFill>
                  <a:srgbClr val="0000CC"/>
                </a:solidFill>
              </a:rPr>
              <a:t>If </a:t>
            </a:r>
            <a:r>
              <a:rPr lang="en-US" sz="2000" b="1" i="1" dirty="0">
                <a:solidFill>
                  <a:srgbClr val="0000CC"/>
                </a:solidFill>
              </a:rPr>
              <a:t>x </a:t>
            </a:r>
            <a:r>
              <a:rPr lang="en-US" sz="2000" b="1" dirty="0">
                <a:solidFill>
                  <a:srgbClr val="0000CC"/>
                </a:solidFill>
              </a:rPr>
              <a:t>is the weighted product of </a:t>
            </a:r>
            <a:r>
              <a:rPr lang="en-US" sz="2000" b="1" i="1" dirty="0">
                <a:solidFill>
                  <a:srgbClr val="0000CC"/>
                </a:solidFill>
              </a:rPr>
              <a:t>u </a:t>
            </a:r>
            <a:r>
              <a:rPr lang="en-US" sz="2000" b="1" dirty="0">
                <a:solidFill>
                  <a:srgbClr val="0000CC"/>
                </a:solidFill>
              </a:rPr>
              <a:t>and </a:t>
            </a:r>
            <a:r>
              <a:rPr lang="en-US" sz="2000" b="1" i="1" dirty="0">
                <a:solidFill>
                  <a:srgbClr val="0000CC"/>
                </a:solidFill>
              </a:rPr>
              <a:t>v,</a:t>
            </a:r>
          </a:p>
          <a:p>
            <a:r>
              <a:rPr lang="en-US" sz="2000" b="1" i="1" dirty="0" smtClean="0"/>
              <a:t>                                               x </a:t>
            </a:r>
            <a:r>
              <a:rPr lang="en-US" sz="2000" b="1" dirty="0"/>
              <a:t>= </a:t>
            </a:r>
            <a:r>
              <a:rPr lang="en-US" sz="2000" b="1" i="1" dirty="0" err="1" smtClean="0"/>
              <a:t>auv</a:t>
            </a:r>
            <a:r>
              <a:rPr lang="en-US" sz="2000" b="1" i="1" dirty="0" smtClean="0"/>
              <a:t>                                               (</a:t>
            </a:r>
            <a:r>
              <a:rPr lang="en-US" sz="2000" b="1" i="1" dirty="0"/>
              <a:t>3.21)</a:t>
            </a:r>
          </a:p>
          <a:p>
            <a:r>
              <a:rPr lang="en-US" sz="2000" b="1" dirty="0">
                <a:solidFill>
                  <a:srgbClr val="CC00CC"/>
                </a:solidFill>
              </a:rPr>
              <a:t>the partial derivatives of each variable are functions of the other variable,</a:t>
            </a:r>
          </a:p>
          <a:p>
            <a:endParaRPr lang="en-US" sz="2000" b="1" dirty="0" smtClean="0">
              <a:solidFill>
                <a:srgbClr val="CC00CC"/>
              </a:solidFill>
            </a:endParaRPr>
          </a:p>
          <a:p>
            <a:endParaRPr lang="en-US" sz="2000" b="1" dirty="0"/>
          </a:p>
          <a:p>
            <a:r>
              <a:rPr lang="en-US" sz="2000" b="1" dirty="0" smtClean="0">
                <a:solidFill>
                  <a:srgbClr val="006C31"/>
                </a:solidFill>
              </a:rPr>
              <a:t>and </a:t>
            </a:r>
            <a:r>
              <a:rPr lang="en-US" sz="2000" b="1" dirty="0">
                <a:solidFill>
                  <a:srgbClr val="006C31"/>
                </a:solidFill>
              </a:rPr>
              <a:t>the variance of </a:t>
            </a:r>
            <a:r>
              <a:rPr lang="en-US" sz="2000" b="1" i="1" dirty="0">
                <a:solidFill>
                  <a:srgbClr val="006C31"/>
                </a:solidFill>
              </a:rPr>
              <a:t>x </a:t>
            </a:r>
            <a:r>
              <a:rPr lang="en-US" sz="2000" b="1" dirty="0">
                <a:solidFill>
                  <a:srgbClr val="006C31"/>
                </a:solidFill>
              </a:rPr>
              <a:t>becomes</a:t>
            </a:r>
          </a:p>
          <a:p>
            <a:endParaRPr lang="en-US" sz="2000" b="1" dirty="0" smtClean="0"/>
          </a:p>
          <a:p>
            <a:endParaRPr lang="en-US" sz="2000" b="1" dirty="0"/>
          </a:p>
          <a:p>
            <a:r>
              <a:rPr lang="en-US" sz="2000" b="1" dirty="0" smtClean="0">
                <a:solidFill>
                  <a:srgbClr val="FF0000"/>
                </a:solidFill>
              </a:rPr>
              <a:t>which </a:t>
            </a:r>
            <a:r>
              <a:rPr lang="en-US" sz="2000" b="1" dirty="0">
                <a:solidFill>
                  <a:srgbClr val="FF0000"/>
                </a:solidFill>
              </a:rPr>
              <a:t>can be expressed more symmetrically as</a:t>
            </a:r>
          </a:p>
          <a:p>
            <a:endParaRPr lang="en-US" sz="2000" b="1" dirty="0" smtClean="0"/>
          </a:p>
          <a:p>
            <a:endParaRPr lang="en-US" sz="2000" b="1" dirty="0"/>
          </a:p>
          <a:p>
            <a:endParaRPr lang="en-US" sz="2000" b="1" dirty="0" smtClean="0"/>
          </a:p>
          <a:p>
            <a:r>
              <a:rPr lang="en-US" sz="2000" b="1" dirty="0" smtClean="0">
                <a:solidFill>
                  <a:srgbClr val="0000CC"/>
                </a:solidFill>
              </a:rPr>
              <a:t>Similarly</a:t>
            </a:r>
            <a:r>
              <a:rPr lang="en-US" sz="2000" b="1" dirty="0">
                <a:solidFill>
                  <a:srgbClr val="0000CC"/>
                </a:solidFill>
              </a:rPr>
              <a:t>, if </a:t>
            </a:r>
            <a:r>
              <a:rPr lang="en-US" sz="2000" b="1" i="1" dirty="0">
                <a:solidFill>
                  <a:srgbClr val="0000CC"/>
                </a:solidFill>
              </a:rPr>
              <a:t>x </a:t>
            </a:r>
            <a:r>
              <a:rPr lang="en-US" sz="2000" b="1" dirty="0">
                <a:solidFill>
                  <a:srgbClr val="0000CC"/>
                </a:solidFill>
              </a:rPr>
              <a:t>is obtained through division,</a:t>
            </a:r>
          </a:p>
          <a:p>
            <a:endParaRPr lang="en-US" sz="2000" b="1" dirty="0" smtClean="0"/>
          </a:p>
          <a:p>
            <a:endParaRPr lang="en-US" sz="2000" b="1" dirty="0"/>
          </a:p>
          <a:p>
            <a:r>
              <a:rPr lang="en-US" sz="2000" b="1" dirty="0" smtClean="0">
                <a:solidFill>
                  <a:srgbClr val="CC00CC"/>
                </a:solidFill>
              </a:rPr>
              <a:t>the </a:t>
            </a:r>
            <a:r>
              <a:rPr lang="en-US" sz="2000" b="1" dirty="0">
                <a:solidFill>
                  <a:srgbClr val="CC00CC"/>
                </a:solidFill>
              </a:rPr>
              <a:t>relative variance for </a:t>
            </a:r>
            <a:r>
              <a:rPr lang="en-US" sz="2000" b="1" i="1" dirty="0">
                <a:solidFill>
                  <a:srgbClr val="CC00CC"/>
                </a:solidFill>
              </a:rPr>
              <a:t>x </a:t>
            </a:r>
            <a:r>
              <a:rPr lang="en-US" sz="2000" b="1" dirty="0">
                <a:solidFill>
                  <a:srgbClr val="CC00CC"/>
                </a:solidFill>
              </a:rPr>
              <a:t>is given by</a:t>
            </a:r>
          </a:p>
          <a:p>
            <a:endParaRPr lang="en-US" sz="2000" b="1" dirty="0" smtClean="0"/>
          </a:p>
          <a:p>
            <a:endParaRPr lang="en-US" sz="2000" b="1" dirty="0" smtClean="0"/>
          </a:p>
          <a:p>
            <a:endParaRPr lang="en-US" sz="2000" b="1" dirty="0"/>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4342" y="3314407"/>
            <a:ext cx="5867396"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399" y="5600700"/>
            <a:ext cx="6123283"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0306" y="4610100"/>
            <a:ext cx="5017294"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6"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51904" y="1447800"/>
            <a:ext cx="4872272" cy="6810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7"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03860" y="2436153"/>
            <a:ext cx="7096366" cy="4963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16987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9144000" cy="10064294"/>
          </a:xfrm>
          <a:prstGeom prst="rect">
            <a:avLst/>
          </a:prstGeom>
          <a:noFill/>
          <a:ln w="76200">
            <a:solidFill>
              <a:srgbClr val="C00000"/>
            </a:solidFill>
          </a:ln>
        </p:spPr>
        <p:txBody>
          <a:bodyPr wrap="square" rtlCol="0">
            <a:spAutoFit/>
          </a:bodyPr>
          <a:lstStyle/>
          <a:p>
            <a:r>
              <a:rPr lang="en-US" sz="2400" b="1" u="sng" dirty="0">
                <a:solidFill>
                  <a:srgbClr val="FF0000"/>
                </a:solidFill>
              </a:rPr>
              <a:t>Example 3.5. </a:t>
            </a:r>
            <a:endParaRPr lang="en-US" sz="2400" b="1" u="sng" dirty="0" smtClean="0">
              <a:solidFill>
                <a:srgbClr val="FF0000"/>
              </a:solidFill>
            </a:endParaRPr>
          </a:p>
          <a:p>
            <a:r>
              <a:rPr lang="en-US" sz="2000" b="1" dirty="0" smtClean="0">
                <a:solidFill>
                  <a:srgbClr val="0000CC"/>
                </a:solidFill>
              </a:rPr>
              <a:t>The </a:t>
            </a:r>
            <a:r>
              <a:rPr lang="en-US" sz="2000" b="1" dirty="0">
                <a:solidFill>
                  <a:srgbClr val="0000CC"/>
                </a:solidFill>
              </a:rPr>
              <a:t>area of a triangle is equal to half the product of the base times </a:t>
            </a:r>
            <a:r>
              <a:rPr lang="en-US" sz="2000" b="1" dirty="0" smtClean="0">
                <a:solidFill>
                  <a:srgbClr val="0000CC"/>
                </a:solidFill>
              </a:rPr>
              <a:t>the height  </a:t>
            </a:r>
            <a:r>
              <a:rPr lang="en-US" sz="2000" b="1" i="1" dirty="0" smtClean="0">
                <a:solidFill>
                  <a:srgbClr val="0000CC"/>
                </a:solidFill>
              </a:rPr>
              <a:t>A </a:t>
            </a:r>
            <a:r>
              <a:rPr lang="en-US" sz="2000" b="1" dirty="0">
                <a:solidFill>
                  <a:srgbClr val="0000CC"/>
                </a:solidFill>
              </a:rPr>
              <a:t>= </a:t>
            </a:r>
            <a:r>
              <a:rPr lang="en-US" sz="2000" b="1" i="1" dirty="0" err="1" smtClean="0">
                <a:solidFill>
                  <a:srgbClr val="0000CC"/>
                </a:solidFill>
              </a:rPr>
              <a:t>bh</a:t>
            </a:r>
            <a:r>
              <a:rPr lang="en-US" sz="2000" b="1" i="1" dirty="0" smtClean="0">
                <a:solidFill>
                  <a:srgbClr val="0000CC"/>
                </a:solidFill>
              </a:rPr>
              <a:t>/2</a:t>
            </a:r>
            <a:r>
              <a:rPr lang="en-US" sz="2000" b="1" i="1" dirty="0">
                <a:solidFill>
                  <a:srgbClr val="0000CC"/>
                </a:solidFill>
              </a:rPr>
              <a:t>. </a:t>
            </a:r>
            <a:endParaRPr lang="en-US" sz="2000" b="1" i="1" dirty="0" smtClean="0">
              <a:solidFill>
                <a:srgbClr val="0000CC"/>
              </a:solidFill>
            </a:endParaRPr>
          </a:p>
          <a:p>
            <a:r>
              <a:rPr lang="en-US" sz="2000" b="1" dirty="0" smtClean="0">
                <a:solidFill>
                  <a:srgbClr val="CC00CC"/>
                </a:solidFill>
              </a:rPr>
              <a:t>If </a:t>
            </a:r>
            <a:r>
              <a:rPr lang="en-US" sz="2000" b="1" dirty="0">
                <a:solidFill>
                  <a:srgbClr val="CC00CC"/>
                </a:solidFill>
              </a:rPr>
              <a:t>the base and height have values </a:t>
            </a:r>
            <a:r>
              <a:rPr lang="en-US" sz="2000" b="1" i="1" dirty="0">
                <a:solidFill>
                  <a:srgbClr val="CC00CC"/>
                </a:solidFill>
              </a:rPr>
              <a:t>b </a:t>
            </a:r>
            <a:r>
              <a:rPr lang="en-US" sz="2000" b="1" dirty="0">
                <a:solidFill>
                  <a:srgbClr val="CC00CC"/>
                </a:solidFill>
              </a:rPr>
              <a:t>= 5.0 ± 0.1 cm and </a:t>
            </a:r>
            <a:r>
              <a:rPr lang="en-US" sz="2000" b="1" i="1" dirty="0">
                <a:solidFill>
                  <a:srgbClr val="CC00CC"/>
                </a:solidFill>
              </a:rPr>
              <a:t>h </a:t>
            </a:r>
            <a:r>
              <a:rPr lang="en-US" sz="2000" b="1" dirty="0">
                <a:solidFill>
                  <a:srgbClr val="CC00CC"/>
                </a:solidFill>
              </a:rPr>
              <a:t>= </a:t>
            </a:r>
            <a:r>
              <a:rPr lang="en-US" sz="2000" b="1" dirty="0" smtClean="0">
                <a:solidFill>
                  <a:srgbClr val="CC00CC"/>
                </a:solidFill>
              </a:rPr>
              <a:t>10.0 ± </a:t>
            </a:r>
            <a:r>
              <a:rPr lang="en-US" sz="2000" b="1" dirty="0">
                <a:solidFill>
                  <a:srgbClr val="CC00CC"/>
                </a:solidFill>
              </a:rPr>
              <a:t>0.3 cm, the area is </a:t>
            </a:r>
            <a:r>
              <a:rPr lang="en-US" sz="2000" b="1" i="1" dirty="0">
                <a:solidFill>
                  <a:srgbClr val="CC00CC"/>
                </a:solidFill>
              </a:rPr>
              <a:t>A </a:t>
            </a:r>
            <a:r>
              <a:rPr lang="en-US" sz="2000" b="1" dirty="0">
                <a:solidFill>
                  <a:srgbClr val="CC00CC"/>
                </a:solidFill>
              </a:rPr>
              <a:t>= 25.0 cm</a:t>
            </a:r>
            <a:r>
              <a:rPr lang="en-US" sz="2000" b="1" baseline="30000" dirty="0">
                <a:solidFill>
                  <a:srgbClr val="CC00CC"/>
                </a:solidFill>
              </a:rPr>
              <a:t>2</a:t>
            </a:r>
            <a:r>
              <a:rPr lang="en-US" sz="2000" b="1" dirty="0">
                <a:solidFill>
                  <a:srgbClr val="CC00CC"/>
                </a:solidFill>
              </a:rPr>
              <a:t> and the relative uncertainty in the area is given by</a:t>
            </a:r>
          </a:p>
          <a:p>
            <a:endParaRPr lang="en-US" sz="2000" b="1" dirty="0" smtClean="0"/>
          </a:p>
          <a:p>
            <a:endParaRPr lang="en-US" sz="2000" b="1" dirty="0"/>
          </a:p>
          <a:p>
            <a:endParaRPr lang="en-US" sz="2000" b="1" dirty="0" smtClean="0"/>
          </a:p>
          <a:p>
            <a:endParaRPr lang="en-US" sz="2000" b="1" dirty="0"/>
          </a:p>
          <a:p>
            <a:endParaRPr lang="en-US" sz="2000" b="1" dirty="0" smtClean="0"/>
          </a:p>
          <a:p>
            <a:endParaRPr lang="en-US" sz="2000" b="1" dirty="0"/>
          </a:p>
          <a:p>
            <a:endParaRPr lang="en-US" sz="2000" b="1" dirty="0" smtClean="0"/>
          </a:p>
          <a:p>
            <a:endParaRPr lang="en-US" sz="2000" b="1" dirty="0" smtClean="0"/>
          </a:p>
          <a:p>
            <a:r>
              <a:rPr lang="en-US" sz="2000" b="1" dirty="0" smtClean="0">
                <a:solidFill>
                  <a:srgbClr val="0000CC"/>
                </a:solidFill>
              </a:rPr>
              <a:t>Although </a:t>
            </a:r>
            <a:r>
              <a:rPr lang="en-US" sz="2000" b="1" dirty="0">
                <a:solidFill>
                  <a:srgbClr val="0000CC"/>
                </a:solidFill>
              </a:rPr>
              <a:t>the absolute uncertainty in the height is 3 times the absolute uncertainty in</a:t>
            </a:r>
          </a:p>
          <a:p>
            <a:r>
              <a:rPr lang="en-US" sz="2000" b="1" dirty="0">
                <a:solidFill>
                  <a:srgbClr val="0000CC"/>
                </a:solidFill>
              </a:rPr>
              <a:t>the base, the relative uncertainty is only </a:t>
            </a:r>
            <a:r>
              <a:rPr lang="en-US" sz="2000" b="1" dirty="0" smtClean="0">
                <a:solidFill>
                  <a:srgbClr val="0000CC"/>
                </a:solidFill>
              </a:rPr>
              <a:t>       </a:t>
            </a:r>
            <a:r>
              <a:rPr lang="en-US" sz="2000" b="1" i="1" dirty="0" smtClean="0">
                <a:solidFill>
                  <a:srgbClr val="0000CC"/>
                </a:solidFill>
              </a:rPr>
              <a:t> </a:t>
            </a:r>
            <a:r>
              <a:rPr lang="en-US" sz="2000" b="1" dirty="0">
                <a:solidFill>
                  <a:srgbClr val="0000CC"/>
                </a:solidFill>
              </a:rPr>
              <a:t>times as large and its contribution to </a:t>
            </a:r>
            <a:r>
              <a:rPr lang="en-US" sz="2000" b="1" dirty="0" smtClean="0">
                <a:solidFill>
                  <a:srgbClr val="0000CC"/>
                </a:solidFill>
              </a:rPr>
              <a:t>the variance </a:t>
            </a:r>
            <a:r>
              <a:rPr lang="en-US" sz="2000" b="1" dirty="0">
                <a:solidFill>
                  <a:srgbClr val="0000CC"/>
                </a:solidFill>
              </a:rPr>
              <a:t>of the area is </a:t>
            </a:r>
            <a:r>
              <a:rPr lang="en-US" sz="2000" b="1" dirty="0" smtClean="0">
                <a:solidFill>
                  <a:srgbClr val="0000CC"/>
                </a:solidFill>
              </a:rPr>
              <a:t>only                as </a:t>
            </a:r>
            <a:r>
              <a:rPr lang="en-US" sz="2000" b="1" dirty="0">
                <a:solidFill>
                  <a:srgbClr val="0000CC"/>
                </a:solidFill>
              </a:rPr>
              <a:t>large.</a:t>
            </a:r>
          </a:p>
          <a:p>
            <a:r>
              <a:rPr lang="en-US" sz="2400" b="1" u="sng" dirty="0">
                <a:solidFill>
                  <a:srgbClr val="FF0000"/>
                </a:solidFill>
              </a:rPr>
              <a:t>Powers</a:t>
            </a:r>
          </a:p>
          <a:p>
            <a:r>
              <a:rPr lang="en-US" sz="2000" b="1" dirty="0">
                <a:solidFill>
                  <a:srgbClr val="006C31"/>
                </a:solidFill>
              </a:rPr>
              <a:t>If </a:t>
            </a:r>
            <a:r>
              <a:rPr lang="en-US" sz="2000" b="1" i="1" dirty="0">
                <a:solidFill>
                  <a:srgbClr val="006C31"/>
                </a:solidFill>
              </a:rPr>
              <a:t>x </a:t>
            </a:r>
            <a:r>
              <a:rPr lang="en-US" sz="2000" b="1" dirty="0">
                <a:solidFill>
                  <a:srgbClr val="006C31"/>
                </a:solidFill>
              </a:rPr>
              <a:t>is obtained by raising the variable </a:t>
            </a:r>
            <a:r>
              <a:rPr lang="en-US" sz="2000" b="1" i="1" dirty="0">
                <a:solidFill>
                  <a:srgbClr val="006C31"/>
                </a:solidFill>
              </a:rPr>
              <a:t>u </a:t>
            </a:r>
            <a:r>
              <a:rPr lang="en-US" sz="2000" b="1" dirty="0">
                <a:solidFill>
                  <a:srgbClr val="006C31"/>
                </a:solidFill>
              </a:rPr>
              <a:t>to a power</a:t>
            </a:r>
          </a:p>
          <a:p>
            <a:r>
              <a:rPr lang="en-US" sz="2000" b="1" i="1" dirty="0"/>
              <a:t> </a:t>
            </a:r>
            <a:r>
              <a:rPr lang="en-US" sz="2000" b="1" i="1" dirty="0" smtClean="0"/>
              <a:t>                                                           x</a:t>
            </a:r>
            <a:r>
              <a:rPr lang="en-US" sz="2000" b="1" i="1" dirty="0"/>
              <a:t>= </a:t>
            </a:r>
            <a:r>
              <a:rPr lang="en-US" sz="2000" b="1" i="1" dirty="0" smtClean="0"/>
              <a:t>au</a:t>
            </a:r>
            <a:r>
              <a:rPr lang="en-US" sz="2000" b="1" i="1" baseline="30000" dirty="0" smtClean="0"/>
              <a:t> </a:t>
            </a:r>
            <a:r>
              <a:rPr lang="en-US" sz="2400" b="1" i="1" baseline="30000" dirty="0" smtClean="0"/>
              <a:t>b                                                                                    (3.28)</a:t>
            </a:r>
            <a:endParaRPr lang="en-US" sz="2400" b="1" i="1" baseline="30000" dirty="0"/>
          </a:p>
          <a:p>
            <a:r>
              <a:rPr lang="en-US" sz="2000" b="1" dirty="0">
                <a:solidFill>
                  <a:srgbClr val="CC00CC"/>
                </a:solidFill>
              </a:rPr>
              <a:t>the derivative of </a:t>
            </a:r>
            <a:r>
              <a:rPr lang="en-US" sz="2000" b="1" i="1" dirty="0">
                <a:solidFill>
                  <a:srgbClr val="CC00CC"/>
                </a:solidFill>
              </a:rPr>
              <a:t>x </a:t>
            </a:r>
            <a:r>
              <a:rPr lang="en-US" sz="2000" b="1" dirty="0">
                <a:solidFill>
                  <a:srgbClr val="CC00CC"/>
                </a:solidFill>
              </a:rPr>
              <a:t>with respect to </a:t>
            </a:r>
            <a:r>
              <a:rPr lang="en-US" sz="2000" b="1" i="1" dirty="0">
                <a:solidFill>
                  <a:srgbClr val="CC00CC"/>
                </a:solidFill>
              </a:rPr>
              <a:t>u </a:t>
            </a:r>
            <a:r>
              <a:rPr lang="en-US" sz="2000" b="1" dirty="0" smtClean="0">
                <a:solidFill>
                  <a:srgbClr val="CC00CC"/>
                </a:solidFill>
              </a:rPr>
              <a:t>is </a:t>
            </a:r>
          </a:p>
          <a:p>
            <a:endParaRPr lang="en-US" sz="2000" b="1" dirty="0"/>
          </a:p>
          <a:p>
            <a:endParaRPr lang="en-US" sz="2000" b="1" dirty="0" smtClean="0"/>
          </a:p>
          <a:p>
            <a:endParaRPr lang="en-US" sz="2000" b="1" dirty="0" smtClean="0"/>
          </a:p>
          <a:p>
            <a:r>
              <a:rPr lang="en-US" sz="2000" b="1" dirty="0" smtClean="0">
                <a:solidFill>
                  <a:srgbClr val="0000CC"/>
                </a:solidFill>
              </a:rPr>
              <a:t>and </a:t>
            </a:r>
            <a:r>
              <a:rPr lang="en-US" sz="2000" b="1" dirty="0">
                <a:solidFill>
                  <a:srgbClr val="0000CC"/>
                </a:solidFill>
              </a:rPr>
              <a:t>relative error in </a:t>
            </a:r>
            <a:r>
              <a:rPr lang="en-US" sz="2000" b="1" i="1" dirty="0">
                <a:solidFill>
                  <a:srgbClr val="0000CC"/>
                </a:solidFill>
              </a:rPr>
              <a:t>x </a:t>
            </a:r>
            <a:r>
              <a:rPr lang="en-US" sz="2000" b="1" dirty="0">
                <a:solidFill>
                  <a:srgbClr val="0000CC"/>
                </a:solidFill>
              </a:rPr>
              <a:t>becomes</a:t>
            </a:r>
          </a:p>
          <a:p>
            <a:endParaRPr lang="en-US" sz="2000" b="1" i="1" dirty="0" smtClean="0"/>
          </a:p>
          <a:p>
            <a:endParaRPr lang="en-US" sz="2000" b="1" i="1" dirty="0"/>
          </a:p>
          <a:p>
            <a:endParaRPr lang="en-US" sz="2000" b="1" i="1" dirty="0" smtClean="0"/>
          </a:p>
          <a:p>
            <a:r>
              <a:rPr lang="en-US" sz="2000" b="1" dirty="0" smtClean="0">
                <a:solidFill>
                  <a:srgbClr val="006C31"/>
                </a:solidFill>
              </a:rPr>
              <a:t>For </a:t>
            </a:r>
            <a:r>
              <a:rPr lang="en-US" sz="2000" b="1" dirty="0">
                <a:solidFill>
                  <a:srgbClr val="006C31"/>
                </a:solidFill>
              </a:rPr>
              <a:t>the special cases of </a:t>
            </a:r>
            <a:r>
              <a:rPr lang="en-US" sz="2000" b="1" i="1" dirty="0">
                <a:solidFill>
                  <a:srgbClr val="006C31"/>
                </a:solidFill>
              </a:rPr>
              <a:t>b </a:t>
            </a:r>
            <a:r>
              <a:rPr lang="en-US" sz="2000" b="1" dirty="0">
                <a:solidFill>
                  <a:srgbClr val="006C31"/>
                </a:solidFill>
              </a:rPr>
              <a:t>= + 1, we have</a:t>
            </a:r>
          </a:p>
          <a:p>
            <a:r>
              <a:rPr lang="en-US" sz="2000" b="1" i="1" dirty="0" smtClean="0"/>
              <a:t>                                                  x=au     and       </a:t>
            </a:r>
            <a:r>
              <a:rPr lang="en-US" sz="2000" b="1" i="1" dirty="0" smtClean="0">
                <a:sym typeface="Symbol"/>
              </a:rPr>
              <a:t></a:t>
            </a:r>
            <a:r>
              <a:rPr lang="en-US" sz="2000" b="1" i="1" baseline="-25000" dirty="0" smtClean="0"/>
              <a:t>x </a:t>
            </a:r>
            <a:r>
              <a:rPr lang="en-US" sz="2000" b="1" i="1" dirty="0" smtClean="0"/>
              <a:t>=a</a:t>
            </a:r>
            <a:r>
              <a:rPr lang="en-US" sz="2000" b="1" i="1" dirty="0">
                <a:sym typeface="Symbol"/>
              </a:rPr>
              <a:t> </a:t>
            </a:r>
            <a:r>
              <a:rPr lang="en-US" sz="2000" b="1" i="1" dirty="0" smtClean="0">
                <a:sym typeface="Symbol"/>
              </a:rPr>
              <a:t></a:t>
            </a:r>
            <a:r>
              <a:rPr lang="en-US" sz="2000" b="1" i="1" baseline="-25000" dirty="0" smtClean="0"/>
              <a:t>u</a:t>
            </a:r>
            <a:endParaRPr lang="en-US" sz="2000" b="1" i="1" dirty="0"/>
          </a:p>
          <a:p>
            <a:r>
              <a:rPr lang="en-US" sz="2000" b="1" i="1" dirty="0" smtClean="0">
                <a:solidFill>
                  <a:srgbClr val="CC00CC"/>
                </a:solidFill>
              </a:rPr>
              <a:t>so</a:t>
            </a:r>
            <a:endParaRPr lang="en-US" sz="2000" b="1" dirty="0">
              <a:solidFill>
                <a:srgbClr val="CC00CC"/>
              </a:solidFill>
            </a:endParaRPr>
          </a:p>
          <a:p>
            <a:endParaRPr lang="en-US" sz="2000" b="1" dirty="0"/>
          </a:p>
          <a:p>
            <a:endParaRPr lang="en-US" sz="2000"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590" y="1752600"/>
            <a:ext cx="7142819" cy="23104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8175" y="3338513"/>
            <a:ext cx="247650" cy="18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0114" y="4495800"/>
            <a:ext cx="540919" cy="3952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2647" y="4857359"/>
            <a:ext cx="628650" cy="323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8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6475398"/>
            <a:ext cx="5194092" cy="765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81"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7715992"/>
            <a:ext cx="5897222" cy="6841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82"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9428212"/>
            <a:ext cx="5795554" cy="6683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634435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9144000" cy="7048083"/>
          </a:xfrm>
          <a:prstGeom prst="rect">
            <a:avLst/>
          </a:prstGeom>
          <a:noFill/>
          <a:ln w="76200">
            <a:solidFill>
              <a:srgbClr val="C00000"/>
            </a:solidFill>
          </a:ln>
        </p:spPr>
        <p:txBody>
          <a:bodyPr wrap="square" rtlCol="0">
            <a:spAutoFit/>
          </a:bodyPr>
          <a:lstStyle/>
          <a:p>
            <a:r>
              <a:rPr lang="en-US" sz="2000" b="1" dirty="0">
                <a:solidFill>
                  <a:srgbClr val="0000CC"/>
                </a:solidFill>
              </a:rPr>
              <a:t>For </a:t>
            </a:r>
            <a:r>
              <a:rPr lang="en-US" sz="2000" b="1" i="1" dirty="0">
                <a:solidFill>
                  <a:srgbClr val="0000CC"/>
                </a:solidFill>
              </a:rPr>
              <a:t>b </a:t>
            </a:r>
            <a:r>
              <a:rPr lang="en-US" sz="2000" b="1" dirty="0">
                <a:solidFill>
                  <a:srgbClr val="0000CC"/>
                </a:solidFill>
              </a:rPr>
              <a:t>= - 1, we </a:t>
            </a:r>
            <a:r>
              <a:rPr lang="en-US" sz="2000" b="1" dirty="0" smtClean="0">
                <a:solidFill>
                  <a:srgbClr val="0000CC"/>
                </a:solidFill>
              </a:rPr>
              <a:t>have</a:t>
            </a:r>
          </a:p>
          <a:p>
            <a:endParaRPr lang="en-US" sz="2000" b="1" dirty="0"/>
          </a:p>
          <a:p>
            <a:endParaRPr lang="en-US" sz="2000" b="1" dirty="0" smtClean="0"/>
          </a:p>
          <a:p>
            <a:endParaRPr lang="en-US" sz="2000" b="1" dirty="0"/>
          </a:p>
          <a:p>
            <a:endParaRPr lang="en-US" sz="2000" b="1" dirty="0" smtClean="0"/>
          </a:p>
          <a:p>
            <a:endParaRPr lang="en-US" sz="2000" b="1" dirty="0"/>
          </a:p>
          <a:p>
            <a:endParaRPr lang="en-US" sz="2000" b="1" dirty="0" smtClean="0"/>
          </a:p>
          <a:p>
            <a:endParaRPr lang="en-US" sz="2000" b="1" dirty="0" smtClean="0"/>
          </a:p>
          <a:p>
            <a:r>
              <a:rPr lang="en-US" sz="2000" b="1" dirty="0">
                <a:solidFill>
                  <a:srgbClr val="CC00CC"/>
                </a:solidFill>
              </a:rPr>
              <a:t>The negative sign indicates that, in division, a positive error in u will produce a </a:t>
            </a:r>
            <a:r>
              <a:rPr lang="en-US" sz="2000" b="1" dirty="0" smtClean="0">
                <a:solidFill>
                  <a:srgbClr val="CC00CC"/>
                </a:solidFill>
              </a:rPr>
              <a:t>corresponding negative </a:t>
            </a:r>
            <a:r>
              <a:rPr lang="en-US" sz="2000" b="1" dirty="0">
                <a:solidFill>
                  <a:srgbClr val="CC00CC"/>
                </a:solidFill>
              </a:rPr>
              <a:t>error in x.</a:t>
            </a:r>
          </a:p>
          <a:p>
            <a:endParaRPr lang="en-US" sz="2400" b="1" u="sng" dirty="0" smtClean="0">
              <a:solidFill>
                <a:srgbClr val="FF0000"/>
              </a:solidFill>
            </a:endParaRPr>
          </a:p>
          <a:p>
            <a:r>
              <a:rPr lang="en-US" sz="2400" b="1" u="sng" dirty="0" smtClean="0">
                <a:solidFill>
                  <a:srgbClr val="FF0000"/>
                </a:solidFill>
              </a:rPr>
              <a:t>Example </a:t>
            </a:r>
            <a:r>
              <a:rPr lang="en-US" sz="2400" b="1" u="sng" dirty="0">
                <a:solidFill>
                  <a:srgbClr val="FF0000"/>
                </a:solidFill>
              </a:rPr>
              <a:t>3.6. </a:t>
            </a:r>
            <a:endParaRPr lang="en-US" sz="2400" b="1" u="sng" dirty="0" smtClean="0">
              <a:solidFill>
                <a:srgbClr val="FF0000"/>
              </a:solidFill>
            </a:endParaRPr>
          </a:p>
          <a:p>
            <a:endParaRPr lang="en-US" sz="2400" b="1" u="sng" dirty="0" smtClean="0">
              <a:solidFill>
                <a:srgbClr val="FF0000"/>
              </a:solidFill>
            </a:endParaRPr>
          </a:p>
          <a:p>
            <a:r>
              <a:rPr lang="en-US" sz="2000" b="1" dirty="0" smtClean="0">
                <a:solidFill>
                  <a:srgbClr val="CC00CC"/>
                </a:solidFill>
              </a:rPr>
              <a:t>The </a:t>
            </a:r>
            <a:r>
              <a:rPr lang="en-US" sz="2000" b="1" dirty="0">
                <a:solidFill>
                  <a:srgbClr val="CC00CC"/>
                </a:solidFill>
              </a:rPr>
              <a:t>area of a circle is proportional to the square of the radius A = </a:t>
            </a:r>
            <a:r>
              <a:rPr lang="en-US" sz="2000" b="1" dirty="0" smtClean="0">
                <a:solidFill>
                  <a:srgbClr val="CC00CC"/>
                </a:solidFill>
                <a:sym typeface="Symbol"/>
              </a:rPr>
              <a:t></a:t>
            </a:r>
            <a:r>
              <a:rPr lang="en-US" sz="2000" b="1" dirty="0" smtClean="0">
                <a:solidFill>
                  <a:srgbClr val="CC00CC"/>
                </a:solidFill>
              </a:rPr>
              <a:t>r</a:t>
            </a:r>
            <a:r>
              <a:rPr lang="en-US" sz="2000" b="1" baseline="30000" dirty="0" smtClean="0">
                <a:solidFill>
                  <a:srgbClr val="CC00CC"/>
                </a:solidFill>
              </a:rPr>
              <a:t>2</a:t>
            </a:r>
            <a:r>
              <a:rPr lang="en-US" sz="2000" b="1" dirty="0">
                <a:solidFill>
                  <a:srgbClr val="CC00CC"/>
                </a:solidFill>
              </a:rPr>
              <a:t>.</a:t>
            </a:r>
          </a:p>
          <a:p>
            <a:r>
              <a:rPr lang="en-US" sz="2000" b="1" dirty="0">
                <a:solidFill>
                  <a:srgbClr val="0000CC"/>
                </a:solidFill>
              </a:rPr>
              <a:t>If the radius is determined to be r = 10.0 ± 0.3 cm, the area </a:t>
            </a:r>
            <a:r>
              <a:rPr lang="en-US" sz="2000" b="1" dirty="0" smtClean="0">
                <a:solidFill>
                  <a:srgbClr val="0000CC"/>
                </a:solidFill>
              </a:rPr>
              <a:t>is A </a:t>
            </a:r>
            <a:r>
              <a:rPr lang="en-US" sz="2000" b="1" dirty="0">
                <a:solidFill>
                  <a:srgbClr val="0000CC"/>
                </a:solidFill>
              </a:rPr>
              <a:t>= 100</a:t>
            </a:r>
            <a:r>
              <a:rPr lang="en-US" sz="2000" b="1" dirty="0" smtClean="0">
                <a:solidFill>
                  <a:srgbClr val="0000CC"/>
                </a:solidFill>
              </a:rPr>
              <a:t>.</a:t>
            </a:r>
            <a:r>
              <a:rPr lang="en-US" sz="2000" b="1" dirty="0" smtClean="0">
                <a:solidFill>
                  <a:srgbClr val="0000CC"/>
                </a:solidFill>
                <a:sym typeface="Symbol"/>
              </a:rPr>
              <a:t></a:t>
            </a:r>
            <a:r>
              <a:rPr lang="en-US" sz="2000" b="1" dirty="0" smtClean="0">
                <a:solidFill>
                  <a:srgbClr val="0000CC"/>
                </a:solidFill>
              </a:rPr>
              <a:t> </a:t>
            </a:r>
            <a:r>
              <a:rPr lang="en-US" sz="2000" b="1" dirty="0">
                <a:solidFill>
                  <a:srgbClr val="0000CC"/>
                </a:solidFill>
              </a:rPr>
              <a:t>cm</a:t>
            </a:r>
            <a:r>
              <a:rPr lang="en-US" sz="2000" b="1" baseline="30000" dirty="0">
                <a:solidFill>
                  <a:srgbClr val="0000CC"/>
                </a:solidFill>
              </a:rPr>
              <a:t>2</a:t>
            </a:r>
            <a:r>
              <a:rPr lang="en-US" sz="2000" b="1" dirty="0">
                <a:solidFill>
                  <a:srgbClr val="0000CC"/>
                </a:solidFill>
              </a:rPr>
              <a:t> with an</a:t>
            </a:r>
          </a:p>
          <a:p>
            <a:r>
              <a:rPr lang="en-US" sz="2000" b="1" dirty="0">
                <a:solidFill>
                  <a:srgbClr val="0000CC"/>
                </a:solidFill>
              </a:rPr>
              <a:t>uncertainty given </a:t>
            </a:r>
            <a:r>
              <a:rPr lang="en-US" sz="2000" b="1" dirty="0" smtClean="0">
                <a:solidFill>
                  <a:srgbClr val="0000CC"/>
                </a:solidFill>
              </a:rPr>
              <a:t>by</a:t>
            </a:r>
          </a:p>
          <a:p>
            <a:endParaRPr lang="en-US" sz="2000" b="1" dirty="0"/>
          </a:p>
          <a:p>
            <a:endParaRPr lang="en-US" sz="2000" b="1" dirty="0" smtClean="0"/>
          </a:p>
          <a:p>
            <a:endParaRPr lang="en-US" sz="2000" b="1" dirty="0"/>
          </a:p>
          <a:p>
            <a:endParaRPr lang="en-US" sz="2000" b="1" dirty="0" smtClean="0"/>
          </a:p>
          <a:p>
            <a:endParaRPr lang="en-US" sz="2000" b="1" dirty="0"/>
          </a:p>
          <a:p>
            <a:endParaRPr lang="en-US" sz="2000" b="1" dirty="0" smtClean="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751538"/>
            <a:ext cx="8458200" cy="17261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8497" y="5295275"/>
            <a:ext cx="7347005" cy="182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1729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9144000" cy="6617196"/>
          </a:xfrm>
          <a:prstGeom prst="rect">
            <a:avLst/>
          </a:prstGeom>
          <a:noFill/>
          <a:ln w="76200">
            <a:solidFill>
              <a:srgbClr val="C00000"/>
            </a:solidFill>
          </a:ln>
        </p:spPr>
        <p:txBody>
          <a:bodyPr wrap="square" rtlCol="0">
            <a:spAutoFit/>
          </a:bodyPr>
          <a:lstStyle/>
          <a:p>
            <a:r>
              <a:rPr lang="en-US" sz="2400" b="1" u="sng" dirty="0">
                <a:solidFill>
                  <a:srgbClr val="FF0000"/>
                </a:solidFill>
              </a:rPr>
              <a:t>Exponentials</a:t>
            </a:r>
          </a:p>
          <a:p>
            <a:r>
              <a:rPr lang="en-US" sz="2000" b="1" dirty="0">
                <a:solidFill>
                  <a:srgbClr val="0000CC"/>
                </a:solidFill>
              </a:rPr>
              <a:t>If </a:t>
            </a:r>
            <a:r>
              <a:rPr lang="en-US" sz="2000" b="1" i="1" dirty="0">
                <a:solidFill>
                  <a:srgbClr val="0000CC"/>
                </a:solidFill>
              </a:rPr>
              <a:t>x </a:t>
            </a:r>
            <a:r>
              <a:rPr lang="en-US" sz="2000" b="1" dirty="0">
                <a:solidFill>
                  <a:srgbClr val="0000CC"/>
                </a:solidFill>
              </a:rPr>
              <a:t>is obtained by raising the natural base to a power proportional to </a:t>
            </a:r>
            <a:r>
              <a:rPr lang="en-US" sz="2000" b="1" i="1" dirty="0">
                <a:solidFill>
                  <a:srgbClr val="0000CC"/>
                </a:solidFill>
              </a:rPr>
              <a:t>u,</a:t>
            </a:r>
          </a:p>
          <a:p>
            <a:pPr algn="ctr"/>
            <a:r>
              <a:rPr lang="en-US" sz="2000" b="1" i="1" dirty="0">
                <a:solidFill>
                  <a:srgbClr val="0000CC"/>
                </a:solidFill>
              </a:rPr>
              <a:t>x </a:t>
            </a:r>
            <a:r>
              <a:rPr lang="en-US" sz="2000" b="1" dirty="0">
                <a:solidFill>
                  <a:srgbClr val="0000CC"/>
                </a:solidFill>
              </a:rPr>
              <a:t>= </a:t>
            </a:r>
            <a:r>
              <a:rPr lang="en-US" sz="2000" b="1" i="1" dirty="0" smtClean="0">
                <a:solidFill>
                  <a:srgbClr val="0000CC"/>
                </a:solidFill>
              </a:rPr>
              <a:t>ae </a:t>
            </a:r>
            <a:r>
              <a:rPr lang="en-US" sz="2000" b="1" i="1" baseline="30000" dirty="0" err="1" smtClean="0">
                <a:solidFill>
                  <a:srgbClr val="0000CC"/>
                </a:solidFill>
              </a:rPr>
              <a:t>bu</a:t>
            </a:r>
            <a:r>
              <a:rPr lang="en-US" sz="2000" b="1" i="1" baseline="30000" dirty="0" smtClean="0">
                <a:solidFill>
                  <a:srgbClr val="0000CC"/>
                </a:solidFill>
              </a:rPr>
              <a:t> </a:t>
            </a:r>
            <a:endParaRPr lang="en-US" sz="2000" b="1" i="1" dirty="0">
              <a:solidFill>
                <a:srgbClr val="0000CC"/>
              </a:solidFill>
            </a:endParaRPr>
          </a:p>
          <a:p>
            <a:r>
              <a:rPr lang="en-US" sz="2000" b="1" dirty="0">
                <a:solidFill>
                  <a:srgbClr val="0000CC"/>
                </a:solidFill>
              </a:rPr>
              <a:t>the derivative of </a:t>
            </a:r>
            <a:r>
              <a:rPr lang="en-US" sz="2000" b="1" i="1" dirty="0">
                <a:solidFill>
                  <a:srgbClr val="0000CC"/>
                </a:solidFill>
              </a:rPr>
              <a:t>x </a:t>
            </a:r>
            <a:r>
              <a:rPr lang="en-US" sz="2000" b="1" dirty="0">
                <a:solidFill>
                  <a:srgbClr val="0000CC"/>
                </a:solidFill>
              </a:rPr>
              <a:t>with respect to </a:t>
            </a:r>
            <a:r>
              <a:rPr lang="en-US" sz="2000" b="1" i="1" dirty="0">
                <a:solidFill>
                  <a:srgbClr val="0000CC"/>
                </a:solidFill>
              </a:rPr>
              <a:t>u </a:t>
            </a:r>
            <a:r>
              <a:rPr lang="en-US" sz="2000" b="1" dirty="0">
                <a:solidFill>
                  <a:srgbClr val="0000CC"/>
                </a:solidFill>
              </a:rPr>
              <a:t>is</a:t>
            </a:r>
          </a:p>
          <a:p>
            <a:endParaRPr lang="en-US" sz="2000" b="1" i="1" dirty="0" smtClean="0"/>
          </a:p>
          <a:p>
            <a:endParaRPr lang="en-US" sz="2000" b="1" i="1" dirty="0"/>
          </a:p>
          <a:p>
            <a:endParaRPr lang="en-US" sz="2000" b="1" dirty="0" smtClean="0"/>
          </a:p>
          <a:p>
            <a:r>
              <a:rPr lang="en-US" sz="2000" b="1" dirty="0" smtClean="0">
                <a:solidFill>
                  <a:srgbClr val="CC00CC"/>
                </a:solidFill>
              </a:rPr>
              <a:t>and </a:t>
            </a:r>
            <a:r>
              <a:rPr lang="en-US" sz="2000" b="1" dirty="0">
                <a:solidFill>
                  <a:srgbClr val="CC00CC"/>
                </a:solidFill>
              </a:rPr>
              <a:t>the relative uncertainty </a:t>
            </a:r>
            <a:r>
              <a:rPr lang="en-US" sz="2000" b="1" dirty="0" smtClean="0">
                <a:solidFill>
                  <a:srgbClr val="CC00CC"/>
                </a:solidFill>
              </a:rPr>
              <a:t>becomes</a:t>
            </a:r>
          </a:p>
          <a:p>
            <a:endParaRPr lang="en-US" sz="2000" b="1" dirty="0"/>
          </a:p>
          <a:p>
            <a:endParaRPr lang="en-US" sz="2000" b="1" i="1" dirty="0" smtClean="0"/>
          </a:p>
          <a:p>
            <a:endParaRPr lang="en-US" sz="2000" b="1" i="1" dirty="0"/>
          </a:p>
          <a:p>
            <a:r>
              <a:rPr lang="en-US" sz="2000" b="1" dirty="0" smtClean="0">
                <a:solidFill>
                  <a:srgbClr val="FF0000"/>
                </a:solidFill>
              </a:rPr>
              <a:t>If </a:t>
            </a:r>
            <a:r>
              <a:rPr lang="en-US" sz="2000" b="1" dirty="0">
                <a:solidFill>
                  <a:srgbClr val="FF0000"/>
                </a:solidFill>
              </a:rPr>
              <a:t>the constant that is raised to the power is not equal to </a:t>
            </a:r>
            <a:r>
              <a:rPr lang="en-US" sz="2000" b="1" i="1" dirty="0">
                <a:solidFill>
                  <a:srgbClr val="FF0000"/>
                </a:solidFill>
              </a:rPr>
              <a:t>e, </a:t>
            </a:r>
            <a:r>
              <a:rPr lang="en-US" sz="2000" b="1" dirty="0">
                <a:solidFill>
                  <a:srgbClr val="FF0000"/>
                </a:solidFill>
              </a:rPr>
              <a:t>the expression can</a:t>
            </a:r>
          </a:p>
          <a:p>
            <a:r>
              <a:rPr lang="en-US" sz="2000" b="1" dirty="0">
                <a:solidFill>
                  <a:srgbClr val="FF0000"/>
                </a:solidFill>
              </a:rPr>
              <a:t>be rewritten as</a:t>
            </a:r>
          </a:p>
          <a:p>
            <a:endParaRPr lang="en-US" sz="2000" b="1" i="1" dirty="0" smtClean="0">
              <a:solidFill>
                <a:srgbClr val="0000CC"/>
              </a:solidFill>
            </a:endParaRPr>
          </a:p>
          <a:p>
            <a:endParaRPr lang="en-US" sz="2000" b="1" i="1" dirty="0">
              <a:solidFill>
                <a:srgbClr val="0000CC"/>
              </a:solidFill>
            </a:endParaRPr>
          </a:p>
          <a:p>
            <a:endParaRPr lang="en-US" sz="2000" b="1" dirty="0" smtClean="0">
              <a:solidFill>
                <a:srgbClr val="0000CC"/>
              </a:solidFill>
            </a:endParaRPr>
          </a:p>
          <a:p>
            <a:r>
              <a:rPr lang="en-US" sz="2000" b="1" dirty="0" smtClean="0">
                <a:solidFill>
                  <a:srgbClr val="FF0000"/>
                </a:solidFill>
              </a:rPr>
              <a:t>where </a:t>
            </a:r>
            <a:r>
              <a:rPr lang="en-US" sz="2000" b="1" i="1" dirty="0">
                <a:solidFill>
                  <a:srgbClr val="FF0000"/>
                </a:solidFill>
              </a:rPr>
              <a:t>In</a:t>
            </a:r>
            <a:r>
              <a:rPr lang="en-US" sz="2000" b="1" dirty="0">
                <a:solidFill>
                  <a:srgbClr val="FF0000"/>
                </a:solidFill>
              </a:rPr>
              <a:t> indicates the natural logarithm. </a:t>
            </a:r>
            <a:endParaRPr lang="en-US" sz="2000" b="1" dirty="0" smtClean="0">
              <a:solidFill>
                <a:srgbClr val="FF0000"/>
              </a:solidFill>
            </a:endParaRPr>
          </a:p>
          <a:p>
            <a:r>
              <a:rPr lang="en-US" sz="2000" b="1" dirty="0" smtClean="0">
                <a:solidFill>
                  <a:srgbClr val="CC00CC"/>
                </a:solidFill>
              </a:rPr>
              <a:t>Solving </a:t>
            </a:r>
            <a:r>
              <a:rPr lang="en-US" sz="2000" b="1" dirty="0">
                <a:solidFill>
                  <a:srgbClr val="CC00CC"/>
                </a:solidFill>
              </a:rPr>
              <a:t>in the same manner as before </a:t>
            </a:r>
            <a:r>
              <a:rPr lang="en-US" sz="2000" b="1" dirty="0" smtClean="0">
                <a:solidFill>
                  <a:srgbClr val="CC00CC"/>
                </a:solidFill>
              </a:rPr>
              <a:t>we  obtain</a:t>
            </a:r>
            <a:endParaRPr lang="en-US" sz="2000" b="1" dirty="0">
              <a:solidFill>
                <a:srgbClr val="CC00CC"/>
              </a:solidFill>
            </a:endParaRPr>
          </a:p>
          <a:p>
            <a:endParaRPr lang="en-US" sz="2000" b="1" dirty="0"/>
          </a:p>
          <a:p>
            <a:endParaRPr lang="en-US" sz="2000" b="1" dirty="0"/>
          </a:p>
          <a:p>
            <a:endParaRPr lang="en-US" sz="20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600200"/>
            <a:ext cx="56896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3174" y="2802363"/>
            <a:ext cx="5543550" cy="7017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4304" y="3886200"/>
            <a:ext cx="6016296" cy="12584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7817" y="5943600"/>
            <a:ext cx="5101466" cy="676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27152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8991600" cy="10987623"/>
          </a:xfrm>
          <a:prstGeom prst="rect">
            <a:avLst/>
          </a:prstGeom>
          <a:noFill/>
          <a:ln w="76200">
            <a:solidFill>
              <a:srgbClr val="C00000"/>
            </a:solidFill>
          </a:ln>
        </p:spPr>
        <p:txBody>
          <a:bodyPr wrap="square" rtlCol="0">
            <a:spAutoFit/>
          </a:bodyPr>
          <a:lstStyle/>
          <a:p>
            <a:r>
              <a:rPr lang="en-US" sz="2400" b="1" u="sng" dirty="0">
                <a:solidFill>
                  <a:srgbClr val="FF0000"/>
                </a:solidFill>
              </a:rPr>
              <a:t>Logarithms</a:t>
            </a:r>
          </a:p>
          <a:p>
            <a:r>
              <a:rPr lang="en-US" sz="2000" b="1" dirty="0">
                <a:solidFill>
                  <a:srgbClr val="006C31"/>
                </a:solidFill>
              </a:rPr>
              <a:t>If </a:t>
            </a:r>
            <a:r>
              <a:rPr lang="en-US" sz="2000" b="1" i="1" dirty="0">
                <a:solidFill>
                  <a:srgbClr val="006C31"/>
                </a:solidFill>
              </a:rPr>
              <a:t>x </a:t>
            </a:r>
            <a:r>
              <a:rPr lang="en-US" sz="2000" b="1" dirty="0">
                <a:solidFill>
                  <a:srgbClr val="006C31"/>
                </a:solidFill>
              </a:rPr>
              <a:t>is obtained by taking the logarithm of </a:t>
            </a:r>
            <a:r>
              <a:rPr lang="en-US" sz="2000" b="1" i="1" dirty="0">
                <a:solidFill>
                  <a:srgbClr val="006C31"/>
                </a:solidFill>
              </a:rPr>
              <a:t>u</a:t>
            </a:r>
            <a:r>
              <a:rPr lang="en-US" sz="2000" b="1" i="1" dirty="0" smtClean="0">
                <a:solidFill>
                  <a:srgbClr val="006C31"/>
                </a:solidFill>
              </a:rPr>
              <a:t>,  </a:t>
            </a:r>
          </a:p>
          <a:p>
            <a:r>
              <a:rPr lang="en-US" sz="2000" b="1" i="1" dirty="0"/>
              <a:t> </a:t>
            </a:r>
            <a:r>
              <a:rPr lang="en-US" sz="2000" b="1" i="1" dirty="0" smtClean="0"/>
              <a:t>                                               </a:t>
            </a:r>
            <a:r>
              <a:rPr lang="en-US" sz="2000" b="1" i="1" dirty="0" smtClean="0">
                <a:solidFill>
                  <a:srgbClr val="CC00CC"/>
                </a:solidFill>
              </a:rPr>
              <a:t>x </a:t>
            </a:r>
            <a:r>
              <a:rPr lang="en-US" sz="2000" b="1" dirty="0">
                <a:solidFill>
                  <a:srgbClr val="CC00CC"/>
                </a:solidFill>
              </a:rPr>
              <a:t>= </a:t>
            </a:r>
            <a:r>
              <a:rPr lang="en-US" sz="2000" b="1" i="1" dirty="0">
                <a:solidFill>
                  <a:srgbClr val="CC00CC"/>
                </a:solidFill>
              </a:rPr>
              <a:t>a In(</a:t>
            </a:r>
            <a:r>
              <a:rPr lang="en-US" sz="2000" b="1" i="1" dirty="0" err="1">
                <a:solidFill>
                  <a:srgbClr val="CC00CC"/>
                </a:solidFill>
              </a:rPr>
              <a:t>bu</a:t>
            </a:r>
            <a:r>
              <a:rPr lang="en-US" sz="2000" b="1" i="1" dirty="0" smtClean="0">
                <a:solidFill>
                  <a:srgbClr val="CC00CC"/>
                </a:solidFill>
              </a:rPr>
              <a:t>)                                                     (3.38)</a:t>
            </a:r>
            <a:endParaRPr lang="en-US" sz="2000" b="1" i="1" dirty="0">
              <a:solidFill>
                <a:srgbClr val="CC00CC"/>
              </a:solidFill>
            </a:endParaRPr>
          </a:p>
          <a:p>
            <a:r>
              <a:rPr lang="en-US" sz="2000" b="1" dirty="0">
                <a:solidFill>
                  <a:srgbClr val="FF0000"/>
                </a:solidFill>
              </a:rPr>
              <a:t>the derivative with respect to </a:t>
            </a:r>
            <a:r>
              <a:rPr lang="en-US" sz="2000" b="1" i="1" dirty="0">
                <a:solidFill>
                  <a:srgbClr val="FF0000"/>
                </a:solidFill>
              </a:rPr>
              <a:t>u </a:t>
            </a:r>
            <a:r>
              <a:rPr lang="en-US" sz="2000" b="1" dirty="0" smtClean="0">
                <a:solidFill>
                  <a:srgbClr val="FF0000"/>
                </a:solidFill>
              </a:rPr>
              <a:t>is</a:t>
            </a:r>
          </a:p>
          <a:p>
            <a:endParaRPr lang="en-US" sz="2000" b="1" dirty="0"/>
          </a:p>
          <a:p>
            <a:endParaRPr lang="en-US" sz="2000" b="1" dirty="0"/>
          </a:p>
          <a:p>
            <a:endParaRPr lang="en-US" sz="2000" b="1" dirty="0" smtClean="0">
              <a:solidFill>
                <a:srgbClr val="FF0000"/>
              </a:solidFill>
            </a:endParaRPr>
          </a:p>
          <a:p>
            <a:r>
              <a:rPr lang="en-US" sz="2400" b="1" u="sng" dirty="0">
                <a:solidFill>
                  <a:srgbClr val="FF0000"/>
                </a:solidFill>
              </a:rPr>
              <a:t>Angle Functions</a:t>
            </a:r>
          </a:p>
          <a:p>
            <a:r>
              <a:rPr lang="en-US" sz="2000" b="1" dirty="0">
                <a:solidFill>
                  <a:srgbClr val="0000CC"/>
                </a:solidFill>
              </a:rPr>
              <a:t>If </a:t>
            </a:r>
            <a:r>
              <a:rPr lang="en-US" sz="2000" b="1" i="1" dirty="0">
                <a:solidFill>
                  <a:srgbClr val="0000CC"/>
                </a:solidFill>
              </a:rPr>
              <a:t>x </a:t>
            </a:r>
            <a:r>
              <a:rPr lang="en-US" sz="2000" b="1" dirty="0">
                <a:solidFill>
                  <a:srgbClr val="0000CC"/>
                </a:solidFill>
              </a:rPr>
              <a:t>is determined as a function of </a:t>
            </a:r>
            <a:r>
              <a:rPr lang="en-US" sz="2000" b="1" i="1" dirty="0">
                <a:solidFill>
                  <a:srgbClr val="0000CC"/>
                </a:solidFill>
              </a:rPr>
              <a:t>u, </a:t>
            </a:r>
            <a:r>
              <a:rPr lang="en-US" sz="2000" b="1" dirty="0">
                <a:solidFill>
                  <a:srgbClr val="0000CC"/>
                </a:solidFill>
              </a:rPr>
              <a:t>such as</a:t>
            </a:r>
          </a:p>
          <a:p>
            <a:pPr algn="ctr"/>
            <a:r>
              <a:rPr lang="en-US" sz="2000" b="1" i="1" dirty="0">
                <a:solidFill>
                  <a:srgbClr val="CC00CC"/>
                </a:solidFill>
              </a:rPr>
              <a:t>x </a:t>
            </a:r>
            <a:r>
              <a:rPr lang="en-US" sz="2000" b="1" dirty="0">
                <a:solidFill>
                  <a:srgbClr val="CC00CC"/>
                </a:solidFill>
              </a:rPr>
              <a:t>= </a:t>
            </a:r>
            <a:r>
              <a:rPr lang="en-US" sz="2000" b="1" i="1" dirty="0">
                <a:solidFill>
                  <a:srgbClr val="CC00CC"/>
                </a:solidFill>
              </a:rPr>
              <a:t>a cos(</a:t>
            </a:r>
            <a:r>
              <a:rPr lang="en-US" sz="2000" b="1" i="1" dirty="0" err="1">
                <a:solidFill>
                  <a:srgbClr val="CC00CC"/>
                </a:solidFill>
              </a:rPr>
              <a:t>bu</a:t>
            </a:r>
            <a:r>
              <a:rPr lang="en-US" sz="2000" b="1" i="1" dirty="0">
                <a:solidFill>
                  <a:srgbClr val="CC00CC"/>
                </a:solidFill>
              </a:rPr>
              <a:t>)                                                            (3.41</a:t>
            </a:r>
            <a:r>
              <a:rPr lang="en-US" sz="2000" b="1" i="1" dirty="0"/>
              <a:t>)</a:t>
            </a:r>
          </a:p>
          <a:p>
            <a:r>
              <a:rPr lang="en-US" sz="2000" b="1" dirty="0">
                <a:solidFill>
                  <a:srgbClr val="006C31"/>
                </a:solidFill>
              </a:rPr>
              <a:t>The derivative of </a:t>
            </a:r>
            <a:r>
              <a:rPr lang="en-US" sz="2000" b="1" i="1" dirty="0">
                <a:solidFill>
                  <a:srgbClr val="006C31"/>
                </a:solidFill>
              </a:rPr>
              <a:t>x </a:t>
            </a:r>
            <a:r>
              <a:rPr lang="en-US" sz="2000" b="1" dirty="0">
                <a:solidFill>
                  <a:srgbClr val="006C31"/>
                </a:solidFill>
              </a:rPr>
              <a:t>with respect to </a:t>
            </a:r>
            <a:r>
              <a:rPr lang="en-US" sz="2000" b="1" i="1" dirty="0">
                <a:solidFill>
                  <a:srgbClr val="006C31"/>
                </a:solidFill>
              </a:rPr>
              <a:t>u </a:t>
            </a:r>
            <a:r>
              <a:rPr lang="en-US" sz="2000" b="1" dirty="0">
                <a:solidFill>
                  <a:srgbClr val="006C31"/>
                </a:solidFill>
              </a:rPr>
              <a:t>is</a:t>
            </a:r>
          </a:p>
          <a:p>
            <a:endParaRPr lang="en-US" sz="2000" b="1" dirty="0"/>
          </a:p>
          <a:p>
            <a:endParaRPr lang="en-US" sz="2000" b="1" dirty="0"/>
          </a:p>
          <a:p>
            <a:endParaRPr lang="en-US" sz="2000" b="1" dirty="0"/>
          </a:p>
          <a:p>
            <a:endParaRPr lang="en-US" sz="2000" b="1" dirty="0"/>
          </a:p>
          <a:p>
            <a:endParaRPr lang="en-US" sz="2000" b="1" dirty="0"/>
          </a:p>
          <a:p>
            <a:endParaRPr lang="en-US" sz="2000" b="1" dirty="0"/>
          </a:p>
          <a:p>
            <a:endParaRPr lang="en-US" sz="2000" b="1" dirty="0"/>
          </a:p>
          <a:p>
            <a:endParaRPr lang="en-US" sz="2000" b="1" dirty="0"/>
          </a:p>
          <a:p>
            <a:endParaRPr lang="en-US" sz="2000" b="1" dirty="0"/>
          </a:p>
          <a:p>
            <a:endParaRPr lang="en-US" sz="2000" b="1" dirty="0"/>
          </a:p>
          <a:p>
            <a:endParaRPr lang="en-US" sz="2000" b="1" dirty="0" smtClean="0">
              <a:solidFill>
                <a:srgbClr val="CC00CC"/>
              </a:solidFill>
            </a:endParaRPr>
          </a:p>
          <a:p>
            <a:endParaRPr lang="en-US" sz="2000" b="1" dirty="0">
              <a:solidFill>
                <a:srgbClr val="CC00CC"/>
              </a:solidFill>
            </a:endParaRPr>
          </a:p>
          <a:p>
            <a:r>
              <a:rPr lang="en-US" sz="2000" b="1" dirty="0" smtClean="0">
                <a:solidFill>
                  <a:srgbClr val="CC00CC"/>
                </a:solidFill>
              </a:rPr>
              <a:t>Note </a:t>
            </a:r>
            <a:r>
              <a:rPr lang="en-US" sz="2000" b="1" dirty="0">
                <a:solidFill>
                  <a:srgbClr val="CC00CC"/>
                </a:solidFill>
              </a:rPr>
              <a:t>that </a:t>
            </a:r>
            <a:r>
              <a:rPr lang="en-US" sz="2000" b="1" i="1" dirty="0">
                <a:solidFill>
                  <a:srgbClr val="CC00CC"/>
                </a:solidFill>
                <a:sym typeface="Symbol"/>
              </a:rPr>
              <a:t></a:t>
            </a:r>
            <a:r>
              <a:rPr lang="en-US" sz="2000" b="1" i="1" baseline="-25000" dirty="0">
                <a:solidFill>
                  <a:srgbClr val="CC00CC"/>
                </a:solidFill>
              </a:rPr>
              <a:t>u</a:t>
            </a:r>
            <a:r>
              <a:rPr lang="en-US" sz="2000" b="1" i="1" dirty="0">
                <a:solidFill>
                  <a:srgbClr val="CC00CC"/>
                </a:solidFill>
              </a:rPr>
              <a:t> </a:t>
            </a:r>
            <a:r>
              <a:rPr lang="en-US" sz="2000" b="1" dirty="0">
                <a:solidFill>
                  <a:srgbClr val="CC00CC"/>
                </a:solidFill>
              </a:rPr>
              <a:t>is the uncertainty in an angle and therefore must be expressed in radians.</a:t>
            </a:r>
          </a:p>
          <a:p>
            <a:r>
              <a:rPr lang="en-US" sz="2000" b="1" dirty="0">
                <a:solidFill>
                  <a:srgbClr val="0000CC"/>
                </a:solidFill>
              </a:rPr>
              <a:t>These relations can be useful for making quick estimates of the uncertainty in</a:t>
            </a:r>
          </a:p>
          <a:p>
            <a:r>
              <a:rPr lang="en-US" sz="2000" b="1" dirty="0">
                <a:solidFill>
                  <a:srgbClr val="0000CC"/>
                </a:solidFill>
              </a:rPr>
              <a:t>a calculated quantity caused by the uncertainty in a measured variable.</a:t>
            </a:r>
          </a:p>
          <a:p>
            <a:r>
              <a:rPr lang="en-US" sz="2000" b="1" dirty="0">
                <a:solidFill>
                  <a:srgbClr val="CC00CC"/>
                </a:solidFill>
              </a:rPr>
              <a:t> For a simple product or quotient of the measured variable </a:t>
            </a:r>
            <a:r>
              <a:rPr lang="en-US" sz="2000" b="1" i="1" dirty="0">
                <a:solidFill>
                  <a:srgbClr val="CC00CC"/>
                </a:solidFill>
              </a:rPr>
              <a:t>u </a:t>
            </a:r>
            <a:r>
              <a:rPr lang="en-US" sz="2000" b="1" dirty="0">
                <a:solidFill>
                  <a:srgbClr val="CC00CC"/>
                </a:solidFill>
              </a:rPr>
              <a:t>with a constant, a 1 % error in </a:t>
            </a:r>
            <a:r>
              <a:rPr lang="en-US" sz="2000" b="1" i="1" dirty="0">
                <a:solidFill>
                  <a:srgbClr val="CC00CC"/>
                </a:solidFill>
              </a:rPr>
              <a:t>u </a:t>
            </a:r>
            <a:r>
              <a:rPr lang="en-US" sz="2000" b="1" dirty="0">
                <a:solidFill>
                  <a:srgbClr val="CC00CC"/>
                </a:solidFill>
              </a:rPr>
              <a:t>causes a 1 % error in </a:t>
            </a:r>
            <a:r>
              <a:rPr lang="en-US" sz="2000" b="1" i="1" dirty="0">
                <a:solidFill>
                  <a:srgbClr val="CC00CC"/>
                </a:solidFill>
              </a:rPr>
              <a:t>x. </a:t>
            </a:r>
          </a:p>
          <a:p>
            <a:r>
              <a:rPr lang="en-US" sz="2000" b="1" dirty="0">
                <a:solidFill>
                  <a:srgbClr val="006C31"/>
                </a:solidFill>
              </a:rPr>
              <a:t>If </a:t>
            </a:r>
            <a:r>
              <a:rPr lang="en-US" sz="2000" b="1" i="1" dirty="0">
                <a:solidFill>
                  <a:srgbClr val="006C31"/>
                </a:solidFill>
              </a:rPr>
              <a:t>u </a:t>
            </a:r>
            <a:r>
              <a:rPr lang="en-US" sz="2000" b="1" dirty="0">
                <a:solidFill>
                  <a:srgbClr val="006C31"/>
                </a:solidFill>
              </a:rPr>
              <a:t>is raised to a power </a:t>
            </a:r>
            <a:r>
              <a:rPr lang="en-US" sz="2000" b="1" i="1" dirty="0">
                <a:solidFill>
                  <a:srgbClr val="006C31"/>
                </a:solidFill>
              </a:rPr>
              <a:t>b, </a:t>
            </a:r>
            <a:r>
              <a:rPr lang="en-US" sz="2000" b="1" dirty="0">
                <a:solidFill>
                  <a:srgbClr val="006C31"/>
                </a:solidFill>
              </a:rPr>
              <a:t>the resulting error in </a:t>
            </a:r>
            <a:r>
              <a:rPr lang="en-US" sz="2000" b="1" i="1" dirty="0">
                <a:solidFill>
                  <a:srgbClr val="006C31"/>
                </a:solidFill>
              </a:rPr>
              <a:t>x </a:t>
            </a:r>
            <a:r>
              <a:rPr lang="en-US" sz="2000" b="1" dirty="0">
                <a:solidFill>
                  <a:srgbClr val="006C31"/>
                </a:solidFill>
              </a:rPr>
              <a:t>becomes </a:t>
            </a:r>
            <a:r>
              <a:rPr lang="en-US" sz="2000" b="1" i="1" dirty="0">
                <a:solidFill>
                  <a:srgbClr val="006C31"/>
                </a:solidFill>
              </a:rPr>
              <a:t>b% </a:t>
            </a:r>
            <a:r>
              <a:rPr lang="en-US" sz="2000" b="1" dirty="0">
                <a:solidFill>
                  <a:srgbClr val="006C31"/>
                </a:solidFill>
              </a:rPr>
              <a:t>for a 1 % uncertainty in </a:t>
            </a:r>
            <a:r>
              <a:rPr lang="en-US" sz="2000" b="1" i="1" dirty="0">
                <a:solidFill>
                  <a:srgbClr val="006C31"/>
                </a:solidFill>
              </a:rPr>
              <a:t>u.</a:t>
            </a:r>
          </a:p>
          <a:p>
            <a:r>
              <a:rPr lang="en-US" sz="2000" b="1" i="1" dirty="0">
                <a:solidFill>
                  <a:srgbClr val="0000CC"/>
                </a:solidFill>
              </a:rPr>
              <a:t> </a:t>
            </a:r>
            <a:r>
              <a:rPr lang="en-US" sz="2000" b="1" dirty="0">
                <a:solidFill>
                  <a:srgbClr val="0000CC"/>
                </a:solidFill>
              </a:rPr>
              <a:t>Even if the complete expression for </a:t>
            </a:r>
            <a:r>
              <a:rPr lang="en-US" sz="2000" b="1" i="1" dirty="0">
                <a:solidFill>
                  <a:srgbClr val="0000CC"/>
                </a:solidFill>
              </a:rPr>
              <a:t>x </a:t>
            </a:r>
            <a:r>
              <a:rPr lang="en-US" sz="2000" b="1" dirty="0">
                <a:solidFill>
                  <a:srgbClr val="0000CC"/>
                </a:solidFill>
              </a:rPr>
              <a:t>involves other measured variables, </a:t>
            </a:r>
          </a:p>
          <a:p>
            <a:r>
              <a:rPr lang="en-US" sz="2000" b="1" i="1" dirty="0">
                <a:solidFill>
                  <a:srgbClr val="0000CC"/>
                </a:solidFill>
              </a:rPr>
              <a:t>x </a:t>
            </a:r>
            <a:r>
              <a:rPr lang="en-US" sz="2000" b="1" dirty="0">
                <a:solidFill>
                  <a:srgbClr val="0000CC"/>
                </a:solidFill>
              </a:rPr>
              <a:t>= </a:t>
            </a:r>
            <a:r>
              <a:rPr lang="en-US" sz="2000" b="1" i="1" dirty="0">
                <a:solidFill>
                  <a:srgbClr val="0000CC"/>
                </a:solidFill>
              </a:rPr>
              <a:t>f(u, </a:t>
            </a:r>
            <a:r>
              <a:rPr lang="en-US" sz="2000" b="1" dirty="0">
                <a:solidFill>
                  <a:srgbClr val="0000CC"/>
                </a:solidFill>
              </a:rPr>
              <a:t>v, ... ) and is considerably more complicated than these simple examples, it is often possible to use these relations to make approximate estimates of uncertainties</a:t>
            </a:r>
            <a:r>
              <a:rPr lang="en-US" sz="2000" b="1" dirty="0" smtClean="0">
                <a:solidFill>
                  <a:srgbClr val="0000CC"/>
                </a:solidFill>
              </a:rPr>
              <a:t>.</a:t>
            </a:r>
            <a:endParaRPr lang="en-US" sz="2000" b="1" dirty="0">
              <a:solidFill>
                <a:srgbClr val="FF000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1441174"/>
            <a:ext cx="4953964"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745" y="3810000"/>
            <a:ext cx="7844110" cy="335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98808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9144000" cy="7909858"/>
          </a:xfrm>
          <a:prstGeom prst="rect">
            <a:avLst/>
          </a:prstGeom>
          <a:noFill/>
          <a:ln w="76200">
            <a:solidFill>
              <a:srgbClr val="C00000"/>
            </a:solidFill>
          </a:ln>
        </p:spPr>
        <p:txBody>
          <a:bodyPr wrap="square" rtlCol="0">
            <a:spAutoFit/>
          </a:bodyPr>
          <a:lstStyle/>
          <a:p>
            <a:r>
              <a:rPr lang="en-US" sz="2000" b="1" dirty="0">
                <a:solidFill>
                  <a:srgbClr val="0000CC"/>
                </a:solidFill>
                <a:cs typeface="Times New Roman" panose="02020603050405020304" pitchFamily="18" charset="0"/>
              </a:rPr>
              <a:t>n Chapter 1 we discussed methods for extracting from a set of data points </a:t>
            </a:r>
            <a:r>
              <a:rPr lang="en-US" sz="2000" b="1" dirty="0" smtClean="0">
                <a:solidFill>
                  <a:srgbClr val="0000CC"/>
                </a:solidFill>
                <a:cs typeface="Times New Roman" panose="02020603050405020304" pitchFamily="18" charset="0"/>
              </a:rPr>
              <a:t>estimates of </a:t>
            </a:r>
            <a:r>
              <a:rPr lang="en-US" sz="2000" b="1" dirty="0">
                <a:solidFill>
                  <a:srgbClr val="0000CC"/>
                </a:solidFill>
                <a:cs typeface="Times New Roman" panose="02020603050405020304" pitchFamily="18" charset="0"/>
              </a:rPr>
              <a:t>the mean and standard deviation that describe, respectively, the </a:t>
            </a:r>
            <a:r>
              <a:rPr lang="en-US" sz="2000" b="1" dirty="0" smtClean="0">
                <a:solidFill>
                  <a:srgbClr val="0000CC"/>
                </a:solidFill>
                <a:cs typeface="Times New Roman" panose="02020603050405020304" pitchFamily="18" charset="0"/>
              </a:rPr>
              <a:t>desired result </a:t>
            </a:r>
            <a:r>
              <a:rPr lang="en-US" sz="2000" b="1" dirty="0">
                <a:solidFill>
                  <a:srgbClr val="0000CC"/>
                </a:solidFill>
                <a:cs typeface="Times New Roman" panose="02020603050405020304" pitchFamily="18" charset="0"/>
              </a:rPr>
              <a:t>and the uncertainties in the results. </a:t>
            </a:r>
            <a:endParaRPr lang="en-US" sz="2000" b="1" dirty="0" smtClean="0">
              <a:solidFill>
                <a:srgbClr val="0000CC"/>
              </a:solidFill>
              <a:cs typeface="Times New Roman" panose="02020603050405020304" pitchFamily="18" charset="0"/>
            </a:endParaRPr>
          </a:p>
          <a:p>
            <a:r>
              <a:rPr lang="en-US" sz="2000" b="1" dirty="0" smtClean="0">
                <a:solidFill>
                  <a:srgbClr val="FF00FF"/>
                </a:solidFill>
                <a:cs typeface="Times New Roman" panose="02020603050405020304" pitchFamily="18" charset="0"/>
              </a:rPr>
              <a:t>In </a:t>
            </a:r>
            <a:r>
              <a:rPr lang="en-US" sz="2000" b="1" dirty="0">
                <a:solidFill>
                  <a:srgbClr val="FF00FF"/>
                </a:solidFill>
                <a:cs typeface="Times New Roman" panose="02020603050405020304" pitchFamily="18" charset="0"/>
              </a:rPr>
              <a:t>this chapter we shall further </a:t>
            </a:r>
            <a:r>
              <a:rPr lang="en-US" sz="2000" b="1" dirty="0" smtClean="0">
                <a:solidFill>
                  <a:srgbClr val="FF00FF"/>
                </a:solidFill>
                <a:cs typeface="Times New Roman" panose="02020603050405020304" pitchFamily="18" charset="0"/>
              </a:rPr>
              <a:t>consider how </a:t>
            </a:r>
            <a:r>
              <a:rPr lang="en-US" sz="2000" b="1" dirty="0">
                <a:solidFill>
                  <a:srgbClr val="FF00FF"/>
                </a:solidFill>
                <a:cs typeface="Times New Roman" panose="02020603050405020304" pitchFamily="18" charset="0"/>
              </a:rPr>
              <a:t>to estimate uncertainties in our measurements, the sources of the </a:t>
            </a:r>
            <a:r>
              <a:rPr lang="en-US" sz="2000" b="1" dirty="0" smtClean="0">
                <a:solidFill>
                  <a:srgbClr val="FF00FF"/>
                </a:solidFill>
                <a:cs typeface="Times New Roman" panose="02020603050405020304" pitchFamily="18" charset="0"/>
              </a:rPr>
              <a:t>uncertainties, and </a:t>
            </a:r>
            <a:r>
              <a:rPr lang="en-US" sz="2000" b="1" dirty="0">
                <a:solidFill>
                  <a:srgbClr val="FF00FF"/>
                </a:solidFill>
                <a:cs typeface="Times New Roman" panose="02020603050405020304" pitchFamily="18" charset="0"/>
              </a:rPr>
              <a:t>how to combine uncertainties in separate measurements to find the error in a </a:t>
            </a:r>
            <a:r>
              <a:rPr lang="en-US" sz="2000" b="1" dirty="0" smtClean="0">
                <a:solidFill>
                  <a:srgbClr val="FF00FF"/>
                </a:solidFill>
                <a:cs typeface="Times New Roman" panose="02020603050405020304" pitchFamily="18" charset="0"/>
              </a:rPr>
              <a:t>result calculated </a:t>
            </a:r>
            <a:r>
              <a:rPr lang="en-US" sz="2000" b="1" dirty="0">
                <a:solidFill>
                  <a:srgbClr val="FF00FF"/>
                </a:solidFill>
                <a:cs typeface="Times New Roman" panose="02020603050405020304" pitchFamily="18" charset="0"/>
              </a:rPr>
              <a:t>from those measurements</a:t>
            </a:r>
            <a:r>
              <a:rPr lang="en-US" b="1" dirty="0">
                <a:solidFill>
                  <a:srgbClr val="FF00FF"/>
                </a:solidFill>
              </a:rPr>
              <a:t>.</a:t>
            </a:r>
          </a:p>
          <a:p>
            <a:r>
              <a:rPr lang="en-US" sz="2400" b="1" u="sng" dirty="0">
                <a:solidFill>
                  <a:srgbClr val="FF0000"/>
                </a:solidFill>
              </a:rPr>
              <a:t>3.1 INSTRUMENTAL AND </a:t>
            </a:r>
            <a:r>
              <a:rPr lang="en-US" sz="2400" b="1" u="sng" dirty="0" smtClean="0">
                <a:solidFill>
                  <a:srgbClr val="FF0000"/>
                </a:solidFill>
              </a:rPr>
              <a:t>STATISTICAL UNCERTAINTIES</a:t>
            </a:r>
            <a:endParaRPr lang="en-US" sz="2400" b="1" u="sng" dirty="0">
              <a:solidFill>
                <a:srgbClr val="FF0000"/>
              </a:solidFill>
            </a:endParaRPr>
          </a:p>
          <a:p>
            <a:r>
              <a:rPr lang="en-US" sz="2400" b="1" i="1" u="sng" dirty="0">
                <a:solidFill>
                  <a:srgbClr val="FF0000"/>
                </a:solidFill>
              </a:rPr>
              <a:t>Instrumental Uncertainties</a:t>
            </a:r>
          </a:p>
          <a:p>
            <a:r>
              <a:rPr lang="en-US" sz="2000" b="1" dirty="0">
                <a:solidFill>
                  <a:srgbClr val="006C31"/>
                </a:solidFill>
              </a:rPr>
              <a:t>If the quantity </a:t>
            </a:r>
            <a:r>
              <a:rPr lang="en-US" sz="2000" b="1" i="1" dirty="0">
                <a:solidFill>
                  <a:srgbClr val="006C31"/>
                </a:solidFill>
              </a:rPr>
              <a:t>x </a:t>
            </a:r>
            <a:r>
              <a:rPr lang="en-US" sz="2000" b="1" dirty="0">
                <a:solidFill>
                  <a:srgbClr val="006C31"/>
                </a:solidFill>
              </a:rPr>
              <a:t>has been measured with a physical instrument, the uncertainty </a:t>
            </a:r>
            <a:r>
              <a:rPr lang="en-US" sz="2000" b="1" dirty="0" smtClean="0">
                <a:solidFill>
                  <a:srgbClr val="006C31"/>
                </a:solidFill>
              </a:rPr>
              <a:t>in the </a:t>
            </a:r>
            <a:r>
              <a:rPr lang="en-US" sz="2000" b="1" dirty="0">
                <a:solidFill>
                  <a:srgbClr val="006C31"/>
                </a:solidFill>
              </a:rPr>
              <a:t>measurement generally comes from fluctuations in readings of the instrumental</a:t>
            </a:r>
          </a:p>
          <a:p>
            <a:r>
              <a:rPr lang="en-US" sz="2000" b="1" dirty="0">
                <a:solidFill>
                  <a:srgbClr val="006C31"/>
                </a:solidFill>
              </a:rPr>
              <a:t>scale, either because the settings are not exactly reproducible due to imperfections</a:t>
            </a:r>
          </a:p>
          <a:p>
            <a:r>
              <a:rPr lang="en-US" sz="2000" b="1" dirty="0">
                <a:solidFill>
                  <a:srgbClr val="006C31"/>
                </a:solidFill>
              </a:rPr>
              <a:t>in the equipment, or because of human imprecision in observing settings, or a </a:t>
            </a:r>
            <a:r>
              <a:rPr lang="en-US" sz="2000" b="1" dirty="0" smtClean="0">
                <a:solidFill>
                  <a:srgbClr val="006C31"/>
                </a:solidFill>
              </a:rPr>
              <a:t>combination of </a:t>
            </a:r>
            <a:r>
              <a:rPr lang="en-US" sz="2000" b="1" dirty="0">
                <a:solidFill>
                  <a:srgbClr val="006C31"/>
                </a:solidFill>
              </a:rPr>
              <a:t>both</a:t>
            </a:r>
            <a:r>
              <a:rPr lang="en-US" sz="2000" b="1" dirty="0" smtClean="0">
                <a:solidFill>
                  <a:srgbClr val="006C31"/>
                </a:solidFill>
              </a:rPr>
              <a:t>.</a:t>
            </a:r>
          </a:p>
          <a:p>
            <a:r>
              <a:rPr lang="en-US" sz="2000" b="1" dirty="0" smtClean="0">
                <a:solidFill>
                  <a:srgbClr val="0000CC"/>
                </a:solidFill>
              </a:rPr>
              <a:t> </a:t>
            </a:r>
            <a:r>
              <a:rPr lang="en-US" sz="2000" b="1" dirty="0">
                <a:solidFill>
                  <a:srgbClr val="0000CC"/>
                </a:solidFill>
              </a:rPr>
              <a:t>Such uncertainties are called </a:t>
            </a:r>
            <a:r>
              <a:rPr lang="en-US" sz="2000" b="1" i="1" dirty="0">
                <a:solidFill>
                  <a:srgbClr val="0000CC"/>
                </a:solidFill>
              </a:rPr>
              <a:t>instrumental </a:t>
            </a:r>
            <a:r>
              <a:rPr lang="en-US" sz="2000" b="1" dirty="0">
                <a:solidFill>
                  <a:srgbClr val="0000CC"/>
                </a:solidFill>
              </a:rPr>
              <a:t>because they arise </a:t>
            </a:r>
            <a:r>
              <a:rPr lang="en-US" sz="2000" b="1" dirty="0" smtClean="0">
                <a:solidFill>
                  <a:srgbClr val="0000CC"/>
                </a:solidFill>
              </a:rPr>
              <a:t>from a </a:t>
            </a:r>
            <a:r>
              <a:rPr lang="en-US" sz="2000" b="1" dirty="0">
                <a:solidFill>
                  <a:srgbClr val="0000CC"/>
                </a:solidFill>
              </a:rPr>
              <a:t>lack of perfect precision in the measuring instruments (including the observer).</a:t>
            </a:r>
          </a:p>
          <a:p>
            <a:r>
              <a:rPr lang="en-US" sz="2000" b="1" dirty="0">
                <a:solidFill>
                  <a:srgbClr val="FF00FF"/>
                </a:solidFill>
              </a:rPr>
              <a:t>We can include in this category experiments that deal with measurements of such</a:t>
            </a:r>
          </a:p>
          <a:p>
            <a:r>
              <a:rPr lang="en-US" sz="2000" b="1" dirty="0">
                <a:solidFill>
                  <a:srgbClr val="FF00FF"/>
                </a:solidFill>
              </a:rPr>
              <a:t>characteristics as length, mass, voltage, current, and so forth. </a:t>
            </a:r>
            <a:endParaRPr lang="en-US" sz="2000" b="1" dirty="0" smtClean="0">
              <a:solidFill>
                <a:srgbClr val="FF00FF"/>
              </a:solidFill>
            </a:endParaRPr>
          </a:p>
          <a:p>
            <a:r>
              <a:rPr lang="en-US" sz="2000" b="1" dirty="0" smtClean="0">
                <a:solidFill>
                  <a:srgbClr val="006C31"/>
                </a:solidFill>
              </a:rPr>
              <a:t>These uncertainties are </a:t>
            </a:r>
            <a:r>
              <a:rPr lang="en-US" sz="2000" b="1" dirty="0">
                <a:solidFill>
                  <a:srgbClr val="006C31"/>
                </a:solidFill>
              </a:rPr>
              <a:t>often independent of the actual value of the quantity being measured.</a:t>
            </a:r>
          </a:p>
          <a:p>
            <a:r>
              <a:rPr lang="en-US" sz="2000" b="1" dirty="0">
                <a:solidFill>
                  <a:srgbClr val="FF0000"/>
                </a:solidFill>
              </a:rPr>
              <a:t>Instrumental uncertainties are generally determined by examining the instruments</a:t>
            </a:r>
          </a:p>
          <a:p>
            <a:r>
              <a:rPr lang="en-US" sz="2000" b="1" dirty="0">
                <a:solidFill>
                  <a:srgbClr val="FF0000"/>
                </a:solidFill>
              </a:rPr>
              <a:t>and considering the measuring procedure to estimate the reliability of the measurements.</a:t>
            </a:r>
          </a:p>
          <a:p>
            <a:r>
              <a:rPr lang="en-US" sz="2000" b="1" dirty="0">
                <a:solidFill>
                  <a:srgbClr val="0000CC"/>
                </a:solidFill>
              </a:rPr>
              <a:t>In general, one should attempt to make readings to a fraction of the </a:t>
            </a:r>
            <a:r>
              <a:rPr lang="en-US" sz="2000" b="1" dirty="0" smtClean="0">
                <a:solidFill>
                  <a:srgbClr val="0000CC"/>
                </a:solidFill>
              </a:rPr>
              <a:t>smallest scale </a:t>
            </a:r>
            <a:r>
              <a:rPr lang="en-US" sz="2000" b="1" dirty="0">
                <a:solidFill>
                  <a:srgbClr val="0000CC"/>
                </a:solidFill>
              </a:rPr>
              <a:t>division on the instrument. </a:t>
            </a:r>
            <a:endParaRPr lang="en-US" sz="2000" b="1" dirty="0" smtClean="0">
              <a:solidFill>
                <a:srgbClr val="0000CC"/>
              </a:solidFill>
            </a:endParaRPr>
          </a:p>
        </p:txBody>
      </p:sp>
    </p:spTree>
    <p:extLst>
      <p:ext uri="{BB962C8B-B14F-4D97-AF65-F5344CB8AC3E}">
        <p14:creationId xmlns:p14="http://schemas.microsoft.com/office/powerpoint/2010/main" val="1941291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 y="76200"/>
            <a:ext cx="8991600" cy="5447645"/>
          </a:xfrm>
          <a:prstGeom prst="rect">
            <a:avLst/>
          </a:prstGeom>
          <a:noFill/>
          <a:ln w="76200">
            <a:solidFill>
              <a:srgbClr val="C00000"/>
            </a:solidFill>
          </a:ln>
        </p:spPr>
        <p:txBody>
          <a:bodyPr wrap="square" rtlCol="0">
            <a:spAutoFit/>
          </a:bodyPr>
          <a:lstStyle/>
          <a:p>
            <a:r>
              <a:rPr lang="en-US" sz="2400" b="1" u="sng" dirty="0">
                <a:solidFill>
                  <a:srgbClr val="FF0000"/>
                </a:solidFill>
              </a:rPr>
              <a:t>3.4 APPLICATION OF ERROR EQUATIONS</a:t>
            </a:r>
          </a:p>
          <a:p>
            <a:r>
              <a:rPr lang="en-US" sz="2000" b="1" dirty="0">
                <a:solidFill>
                  <a:srgbClr val="0000CC"/>
                </a:solidFill>
              </a:rPr>
              <a:t>Even for relatively simple calculations, such as those encountered in undergraduate</a:t>
            </a:r>
          </a:p>
          <a:p>
            <a:r>
              <a:rPr lang="en-US" sz="2000" b="1" dirty="0">
                <a:solidFill>
                  <a:srgbClr val="0000CC"/>
                </a:solidFill>
              </a:rPr>
              <a:t>laboratory experiments, blind application of the general error propagation </a:t>
            </a:r>
            <a:r>
              <a:rPr lang="en-US" sz="2000" b="1" dirty="0" smtClean="0">
                <a:solidFill>
                  <a:srgbClr val="0000CC"/>
                </a:solidFill>
              </a:rPr>
              <a:t>expression [Equation </a:t>
            </a:r>
            <a:r>
              <a:rPr lang="en-US" sz="2000" b="1" dirty="0">
                <a:solidFill>
                  <a:srgbClr val="0000CC"/>
                </a:solidFill>
              </a:rPr>
              <a:t>(3.14)] can lead to very lengthy and discouraging equations, especially </a:t>
            </a:r>
            <a:r>
              <a:rPr lang="en-US" sz="2000" b="1" dirty="0" smtClean="0">
                <a:solidFill>
                  <a:srgbClr val="0000CC"/>
                </a:solidFill>
              </a:rPr>
              <a:t>if the </a:t>
            </a:r>
            <a:r>
              <a:rPr lang="en-US" sz="2000" b="1" dirty="0">
                <a:solidFill>
                  <a:srgbClr val="0000CC"/>
                </a:solidFill>
              </a:rPr>
              <a:t>final results depend on several different measured quantities. </a:t>
            </a:r>
            <a:r>
              <a:rPr lang="en-US" sz="2000" b="1" dirty="0">
                <a:solidFill>
                  <a:srgbClr val="006C31"/>
                </a:solidFill>
              </a:rPr>
              <a:t>Often the </a:t>
            </a:r>
            <a:r>
              <a:rPr lang="en-US" sz="2000" b="1" dirty="0" smtClean="0">
                <a:solidFill>
                  <a:srgbClr val="006C31"/>
                </a:solidFill>
              </a:rPr>
              <a:t>error equations </a:t>
            </a:r>
            <a:r>
              <a:rPr lang="en-US" sz="2000" b="1" dirty="0">
                <a:solidFill>
                  <a:srgbClr val="006C31"/>
                </a:solidFill>
              </a:rPr>
              <a:t>can be simplified by neglecting terms that make negligible </a:t>
            </a:r>
            <a:r>
              <a:rPr lang="en-US" sz="2000" b="1" dirty="0" smtClean="0">
                <a:solidFill>
                  <a:srgbClr val="006C31"/>
                </a:solidFill>
              </a:rPr>
              <a:t>contributions to the </a:t>
            </a:r>
            <a:r>
              <a:rPr lang="en-US" sz="2000" b="1" dirty="0">
                <a:solidFill>
                  <a:srgbClr val="006C31"/>
                </a:solidFill>
              </a:rPr>
              <a:t>final uncertainty, but this requires a certain amount of practice.</a:t>
            </a:r>
          </a:p>
          <a:p>
            <a:r>
              <a:rPr lang="en-US" sz="2400" b="1" u="sng" dirty="0">
                <a:solidFill>
                  <a:srgbClr val="FF0000"/>
                </a:solidFill>
              </a:rPr>
              <a:t>Approximations</a:t>
            </a:r>
          </a:p>
          <a:p>
            <a:r>
              <a:rPr lang="en-US" sz="2000" b="1" dirty="0">
                <a:solidFill>
                  <a:srgbClr val="006C31"/>
                </a:solidFill>
              </a:rPr>
              <a:t>Students should practice making quick, approximate estimates of the various </a:t>
            </a:r>
            <a:r>
              <a:rPr lang="en-US" sz="2000" b="1" dirty="0" smtClean="0">
                <a:solidFill>
                  <a:srgbClr val="006C31"/>
                </a:solidFill>
              </a:rPr>
              <a:t>contributions to </a:t>
            </a:r>
            <a:r>
              <a:rPr lang="en-US" sz="2000" b="1" dirty="0">
                <a:solidFill>
                  <a:srgbClr val="006C31"/>
                </a:solidFill>
              </a:rPr>
              <a:t>the uncertainty in the final result by considering separately the terms </a:t>
            </a:r>
            <a:r>
              <a:rPr lang="en-US" sz="2000" b="1" dirty="0" smtClean="0">
                <a:solidFill>
                  <a:srgbClr val="006C31"/>
                </a:solidFill>
              </a:rPr>
              <a:t>in Equation </a:t>
            </a:r>
            <a:r>
              <a:rPr lang="en-US" sz="2000" b="1" dirty="0">
                <a:solidFill>
                  <a:srgbClr val="006C31"/>
                </a:solidFill>
              </a:rPr>
              <a:t>(3.14). </a:t>
            </a:r>
            <a:endParaRPr lang="en-US" sz="2000" b="1" dirty="0" smtClean="0">
              <a:solidFill>
                <a:srgbClr val="006C31"/>
              </a:solidFill>
            </a:endParaRPr>
          </a:p>
          <a:p>
            <a:r>
              <a:rPr lang="en-US" sz="2000" b="1" dirty="0" smtClean="0">
                <a:solidFill>
                  <a:srgbClr val="0000CC"/>
                </a:solidFill>
              </a:rPr>
              <a:t>A </a:t>
            </a:r>
            <a:r>
              <a:rPr lang="en-US" sz="2000" b="1" dirty="0">
                <a:solidFill>
                  <a:srgbClr val="0000CC"/>
                </a:solidFill>
              </a:rPr>
              <a:t>convenient rule of thumb is to neglect terms that make final contributions</a:t>
            </a:r>
          </a:p>
          <a:p>
            <a:r>
              <a:rPr lang="en-US" sz="2000" b="1" dirty="0">
                <a:solidFill>
                  <a:srgbClr val="0000CC"/>
                </a:solidFill>
              </a:rPr>
              <a:t>that are less than 10% of the largest contribution. </a:t>
            </a:r>
            <a:endParaRPr lang="en-US" sz="2000" b="1" dirty="0" smtClean="0">
              <a:solidFill>
                <a:srgbClr val="0000CC"/>
              </a:solidFill>
            </a:endParaRPr>
          </a:p>
          <a:p>
            <a:r>
              <a:rPr lang="en-US" sz="2000" b="1" dirty="0" smtClean="0">
                <a:solidFill>
                  <a:srgbClr val="CC00CC"/>
                </a:solidFill>
              </a:rPr>
              <a:t>(</a:t>
            </a:r>
            <a:r>
              <a:rPr lang="en-US" sz="2000" b="1" dirty="0">
                <a:solidFill>
                  <a:srgbClr val="CC00CC"/>
                </a:solidFill>
              </a:rPr>
              <a:t>Like all rules of </a:t>
            </a:r>
            <a:r>
              <a:rPr lang="en-US" sz="2000" b="1" dirty="0" smtClean="0">
                <a:solidFill>
                  <a:srgbClr val="CC00CC"/>
                </a:solidFill>
              </a:rPr>
              <a:t>this sort</a:t>
            </a:r>
            <a:r>
              <a:rPr lang="en-US" sz="2000" b="1" dirty="0">
                <a:solidFill>
                  <a:srgbClr val="CC00CC"/>
                </a:solidFill>
              </a:rPr>
              <a:t>, one should be wary of special cases. Several smaller contributions to the </a:t>
            </a:r>
            <a:r>
              <a:rPr lang="en-US" sz="2000" b="1" dirty="0" smtClean="0">
                <a:solidFill>
                  <a:srgbClr val="CC00CC"/>
                </a:solidFill>
              </a:rPr>
              <a:t>final uncertainty </a:t>
            </a:r>
            <a:r>
              <a:rPr lang="en-US" sz="2000" b="1" dirty="0">
                <a:solidFill>
                  <a:srgbClr val="CC00CC"/>
                </a:solidFill>
              </a:rPr>
              <a:t>can sum to be as important as one larger uncertainty</a:t>
            </a:r>
            <a:r>
              <a:rPr lang="en-US" sz="2000" b="1" dirty="0" smtClean="0">
                <a:solidFill>
                  <a:srgbClr val="CC00CC"/>
                </a:solidFill>
              </a:rPr>
              <a:t>.)</a:t>
            </a:r>
            <a:endParaRPr lang="en-US" sz="2000" b="1" dirty="0">
              <a:solidFill>
                <a:srgbClr val="CC00CC"/>
              </a:solidFill>
            </a:endParaRPr>
          </a:p>
        </p:txBody>
      </p:sp>
    </p:spTree>
    <p:extLst>
      <p:ext uri="{BB962C8B-B14F-4D97-AF65-F5344CB8AC3E}">
        <p14:creationId xmlns:p14="http://schemas.microsoft.com/office/powerpoint/2010/main" val="34440149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8839200" cy="5724644"/>
          </a:xfrm>
          <a:prstGeom prst="rect">
            <a:avLst/>
          </a:prstGeom>
          <a:noFill/>
          <a:ln w="76200">
            <a:solidFill>
              <a:srgbClr val="C00000"/>
            </a:solidFill>
          </a:ln>
        </p:spPr>
        <p:txBody>
          <a:bodyPr wrap="square" rtlCol="0">
            <a:spAutoFit/>
          </a:bodyPr>
          <a:lstStyle/>
          <a:p>
            <a:r>
              <a:rPr lang="en-US" sz="2400" b="1" u="sng" dirty="0">
                <a:solidFill>
                  <a:srgbClr val="FF0000"/>
                </a:solidFill>
              </a:rPr>
              <a:t>Example 3.7. </a:t>
            </a:r>
          </a:p>
          <a:p>
            <a:r>
              <a:rPr lang="en-US" sz="2000" b="1" dirty="0">
                <a:solidFill>
                  <a:srgbClr val="0000CC"/>
                </a:solidFill>
              </a:rPr>
              <a:t>Suppose that the area of a rectangle </a:t>
            </a:r>
            <a:r>
              <a:rPr lang="en-US" sz="2000" b="1" i="1" dirty="0">
                <a:solidFill>
                  <a:srgbClr val="0000CC"/>
                </a:solidFill>
              </a:rPr>
              <a:t>A </a:t>
            </a:r>
            <a:r>
              <a:rPr lang="en-US" sz="2000" b="1" dirty="0">
                <a:solidFill>
                  <a:srgbClr val="0000CC"/>
                </a:solidFill>
              </a:rPr>
              <a:t>= </a:t>
            </a:r>
            <a:r>
              <a:rPr lang="en-US" sz="2000" b="1" i="1" dirty="0">
                <a:solidFill>
                  <a:srgbClr val="0000CC"/>
                </a:solidFill>
              </a:rPr>
              <a:t>LW </a:t>
            </a:r>
            <a:r>
              <a:rPr lang="en-US" sz="2000" b="1" dirty="0">
                <a:solidFill>
                  <a:srgbClr val="0000CC"/>
                </a:solidFill>
              </a:rPr>
              <a:t>is to be determined from the following measurements of the lengths of two sides:</a:t>
            </a:r>
          </a:p>
          <a:p>
            <a:pPr algn="ctr"/>
            <a:r>
              <a:rPr lang="pl-PL" sz="2000" b="1" i="1" dirty="0">
                <a:solidFill>
                  <a:srgbClr val="CC00CC"/>
                </a:solidFill>
              </a:rPr>
              <a:t>L=22.1±0.</a:t>
            </a:r>
            <a:r>
              <a:rPr lang="en-US" sz="2000" b="1" i="1" dirty="0">
                <a:solidFill>
                  <a:srgbClr val="CC00CC"/>
                </a:solidFill>
              </a:rPr>
              <a:t>1 </a:t>
            </a:r>
            <a:r>
              <a:rPr lang="pl-PL" sz="2000" b="1" i="1" dirty="0">
                <a:solidFill>
                  <a:srgbClr val="CC00CC"/>
                </a:solidFill>
              </a:rPr>
              <a:t>cm </a:t>
            </a:r>
            <a:r>
              <a:rPr lang="en-US" sz="2000" b="1" i="1" dirty="0">
                <a:solidFill>
                  <a:srgbClr val="CC00CC"/>
                </a:solidFill>
              </a:rPr>
              <a:t>;   </a:t>
            </a:r>
            <a:r>
              <a:rPr lang="pl-PL" sz="2000" b="1" i="1" dirty="0">
                <a:solidFill>
                  <a:srgbClr val="CC00CC"/>
                </a:solidFill>
              </a:rPr>
              <a:t>W= </a:t>
            </a:r>
            <a:r>
              <a:rPr lang="pl-PL" sz="2000" b="1" dirty="0">
                <a:solidFill>
                  <a:srgbClr val="CC00CC"/>
                </a:solidFill>
              </a:rPr>
              <a:t>7.3 ± 0.1 cm</a:t>
            </a:r>
          </a:p>
          <a:p>
            <a:r>
              <a:rPr lang="en-US" sz="2000" b="1" dirty="0">
                <a:solidFill>
                  <a:srgbClr val="0000CC"/>
                </a:solidFill>
              </a:rPr>
              <a:t>The relative contribution of </a:t>
            </a:r>
            <a:r>
              <a:rPr lang="en-US" sz="2000" b="1" i="1" dirty="0">
                <a:solidFill>
                  <a:srgbClr val="0000CC"/>
                </a:solidFill>
                <a:sym typeface="Symbol"/>
              </a:rPr>
              <a:t></a:t>
            </a:r>
            <a:r>
              <a:rPr lang="en-US" sz="2000" b="1" i="1" baseline="-25000" dirty="0">
                <a:solidFill>
                  <a:srgbClr val="0000CC"/>
                </a:solidFill>
              </a:rPr>
              <a:t>L </a:t>
            </a:r>
            <a:r>
              <a:rPr lang="en-US" sz="2000" b="1" dirty="0">
                <a:solidFill>
                  <a:srgbClr val="0000CC"/>
                </a:solidFill>
              </a:rPr>
              <a:t>to the error in </a:t>
            </a:r>
            <a:r>
              <a:rPr lang="en-US" sz="2000" b="1" i="1" dirty="0">
                <a:solidFill>
                  <a:srgbClr val="0000CC"/>
                </a:solidFill>
              </a:rPr>
              <a:t>L </a:t>
            </a:r>
            <a:r>
              <a:rPr lang="en-US" sz="2000" b="1" dirty="0">
                <a:solidFill>
                  <a:srgbClr val="0000CC"/>
                </a:solidFill>
              </a:rPr>
              <a:t>will be</a:t>
            </a:r>
          </a:p>
          <a:p>
            <a:endParaRPr lang="en-US" b="1" dirty="0"/>
          </a:p>
          <a:p>
            <a:endParaRPr lang="en-US" b="1" dirty="0"/>
          </a:p>
          <a:p>
            <a:r>
              <a:rPr lang="en-US" sz="2000" b="1" dirty="0">
                <a:solidFill>
                  <a:srgbClr val="006C31"/>
                </a:solidFill>
              </a:rPr>
              <a:t>and the corresponding contribution of </a:t>
            </a:r>
            <a:r>
              <a:rPr lang="en-US" sz="2000" b="1" i="1" dirty="0">
                <a:solidFill>
                  <a:srgbClr val="006C31"/>
                </a:solidFill>
                <a:sym typeface="Symbol"/>
              </a:rPr>
              <a:t></a:t>
            </a:r>
            <a:r>
              <a:rPr lang="en-US" sz="2000" b="1" i="1" baseline="-25000" dirty="0">
                <a:solidFill>
                  <a:srgbClr val="006C31"/>
                </a:solidFill>
              </a:rPr>
              <a:t>w</a:t>
            </a:r>
            <a:r>
              <a:rPr lang="en-US" sz="2000" b="1" i="1" dirty="0">
                <a:solidFill>
                  <a:srgbClr val="006C31"/>
                </a:solidFill>
              </a:rPr>
              <a:t> </a:t>
            </a:r>
            <a:r>
              <a:rPr lang="en-US" sz="2000" b="1" dirty="0">
                <a:solidFill>
                  <a:srgbClr val="006C31"/>
                </a:solidFill>
              </a:rPr>
              <a:t>will be</a:t>
            </a:r>
          </a:p>
          <a:p>
            <a:endParaRPr lang="en-US" b="1" i="1" dirty="0"/>
          </a:p>
          <a:p>
            <a:endParaRPr lang="en-US" b="1" i="1" dirty="0"/>
          </a:p>
          <a:p>
            <a:r>
              <a:rPr lang="en-US" sz="2000" b="1" dirty="0">
                <a:solidFill>
                  <a:srgbClr val="CC00CC"/>
                </a:solidFill>
              </a:rPr>
              <a:t>The contribution from </a:t>
            </a:r>
            <a:r>
              <a:rPr lang="en-US" sz="2000" b="1" i="1" dirty="0">
                <a:solidFill>
                  <a:srgbClr val="CC00CC"/>
                </a:solidFill>
                <a:sym typeface="Symbol"/>
              </a:rPr>
              <a:t></a:t>
            </a:r>
            <a:r>
              <a:rPr lang="en-US" sz="2000" b="1" i="1" baseline="-25000" dirty="0">
                <a:solidFill>
                  <a:srgbClr val="CC00CC"/>
                </a:solidFill>
              </a:rPr>
              <a:t>L</a:t>
            </a:r>
            <a:r>
              <a:rPr lang="en-US" sz="2000" b="1" i="1" dirty="0">
                <a:solidFill>
                  <a:srgbClr val="CC00CC"/>
                </a:solidFill>
              </a:rPr>
              <a:t> </a:t>
            </a:r>
            <a:r>
              <a:rPr lang="en-US" sz="2000" b="1" dirty="0">
                <a:solidFill>
                  <a:srgbClr val="CC00CC"/>
                </a:solidFill>
              </a:rPr>
              <a:t>is thus about one-third of that from </a:t>
            </a:r>
            <a:r>
              <a:rPr lang="en-US" sz="2000" b="1" i="1" dirty="0">
                <a:solidFill>
                  <a:srgbClr val="CC00CC"/>
                </a:solidFill>
                <a:sym typeface="Symbol"/>
              </a:rPr>
              <a:t></a:t>
            </a:r>
            <a:r>
              <a:rPr lang="en-US" sz="2000" b="1" i="1" baseline="-25000" dirty="0">
                <a:solidFill>
                  <a:srgbClr val="CC00CC"/>
                </a:solidFill>
              </a:rPr>
              <a:t>w</a:t>
            </a:r>
            <a:r>
              <a:rPr lang="en-US" sz="2000" b="1" i="1" dirty="0">
                <a:solidFill>
                  <a:srgbClr val="CC00CC"/>
                </a:solidFill>
              </a:rPr>
              <a:t> . </a:t>
            </a:r>
          </a:p>
          <a:p>
            <a:r>
              <a:rPr lang="en-US" sz="2000" b="1" dirty="0">
                <a:solidFill>
                  <a:srgbClr val="0000CC"/>
                </a:solidFill>
              </a:rPr>
              <a:t>However, when the contributions are combined, we obtain</a:t>
            </a:r>
          </a:p>
          <a:p>
            <a:endParaRPr lang="en-US" b="1" i="1" dirty="0"/>
          </a:p>
          <a:p>
            <a:endParaRPr lang="en-US" b="1" i="1" dirty="0"/>
          </a:p>
          <a:p>
            <a:endParaRPr lang="en-US" b="1" i="1" dirty="0"/>
          </a:p>
          <a:p>
            <a:endParaRPr lang="en-US" b="1" i="1" dirty="0"/>
          </a:p>
          <a:p>
            <a:endParaRPr lang="en-US" b="1" dirty="0"/>
          </a:p>
          <a:p>
            <a:r>
              <a:rPr lang="en-US" sz="2000" b="1" dirty="0">
                <a:solidFill>
                  <a:srgbClr val="006C31"/>
                </a:solidFill>
              </a:rPr>
              <a:t>Thus, the effective contribution from </a:t>
            </a:r>
            <a:r>
              <a:rPr lang="en-US" sz="2000" b="1" i="1" dirty="0" smtClean="0">
                <a:solidFill>
                  <a:srgbClr val="006C31"/>
                </a:solidFill>
                <a:sym typeface="Symbol"/>
              </a:rPr>
              <a:t></a:t>
            </a:r>
            <a:r>
              <a:rPr lang="en-US" sz="2000" b="1" i="1" baseline="-25000" dirty="0" smtClean="0">
                <a:solidFill>
                  <a:srgbClr val="006C31"/>
                </a:solidFill>
              </a:rPr>
              <a:t>L</a:t>
            </a:r>
            <a:r>
              <a:rPr lang="en-US" sz="2000" b="1" i="1" dirty="0" smtClean="0">
                <a:solidFill>
                  <a:srgbClr val="006C31"/>
                </a:solidFill>
              </a:rPr>
              <a:t> </a:t>
            </a:r>
            <a:r>
              <a:rPr lang="en-US" sz="2000" b="1" dirty="0">
                <a:solidFill>
                  <a:srgbClr val="006C31"/>
                </a:solidFill>
              </a:rPr>
              <a:t>is only about 6% </a:t>
            </a:r>
            <a:r>
              <a:rPr lang="en-US" sz="2000" b="1" dirty="0" smtClean="0">
                <a:solidFill>
                  <a:srgbClr val="006C31"/>
                </a:solidFill>
              </a:rPr>
              <a:t>of the </a:t>
            </a:r>
            <a:r>
              <a:rPr lang="en-US" sz="2000" b="1" dirty="0">
                <a:solidFill>
                  <a:srgbClr val="006C31"/>
                </a:solidFill>
              </a:rPr>
              <a:t>effective contribution from </a:t>
            </a:r>
            <a:r>
              <a:rPr lang="en-US" sz="2000" b="1" i="1" dirty="0" smtClean="0">
                <a:solidFill>
                  <a:srgbClr val="006C31"/>
                </a:solidFill>
                <a:sym typeface="Symbol"/>
              </a:rPr>
              <a:t></a:t>
            </a:r>
            <a:r>
              <a:rPr lang="en-US" sz="2000" b="1" i="1" baseline="-25000" dirty="0" smtClean="0">
                <a:solidFill>
                  <a:srgbClr val="006C31"/>
                </a:solidFill>
              </a:rPr>
              <a:t>w</a:t>
            </a:r>
            <a:r>
              <a:rPr lang="en-US" sz="2000" b="1" i="1" dirty="0" smtClean="0">
                <a:solidFill>
                  <a:srgbClr val="006C31"/>
                </a:solidFill>
              </a:rPr>
              <a:t> </a:t>
            </a:r>
            <a:r>
              <a:rPr lang="en-US" sz="2000" b="1" dirty="0">
                <a:solidFill>
                  <a:srgbClr val="006C31"/>
                </a:solidFill>
              </a:rPr>
              <a:t>and could safely be neglected in this calculation</a:t>
            </a:r>
            <a:r>
              <a:rPr lang="en-US" sz="2000" b="1" dirty="0" smtClean="0">
                <a:solidFill>
                  <a:srgbClr val="006C31"/>
                </a:solidFill>
              </a:rPr>
              <a:t>.</a:t>
            </a:r>
            <a:endParaRPr lang="en-US" sz="2000" b="1" dirty="0">
              <a:solidFill>
                <a:srgbClr val="006C31"/>
              </a:solidFill>
            </a:endParaRPr>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75152" y="1752600"/>
            <a:ext cx="2187668" cy="542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2590800"/>
            <a:ext cx="1978062" cy="5165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9776" y="3733800"/>
            <a:ext cx="6079067" cy="1272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59496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 y="60356"/>
            <a:ext cx="9067800" cy="9694962"/>
          </a:xfrm>
          <a:prstGeom prst="rect">
            <a:avLst/>
          </a:prstGeom>
          <a:noFill/>
          <a:ln w="76200">
            <a:solidFill>
              <a:srgbClr val="C00000"/>
            </a:solidFill>
          </a:ln>
        </p:spPr>
        <p:txBody>
          <a:bodyPr wrap="square" rtlCol="0">
            <a:spAutoFit/>
          </a:bodyPr>
          <a:lstStyle/>
          <a:p>
            <a:r>
              <a:rPr lang="en-US" sz="2400" b="1" u="sng" dirty="0">
                <a:solidFill>
                  <a:srgbClr val="FF0000"/>
                </a:solidFill>
              </a:rPr>
              <a:t>Computer Calculation of Uncertainties</a:t>
            </a:r>
          </a:p>
          <a:p>
            <a:r>
              <a:rPr lang="en-US" sz="2000" b="1" dirty="0">
                <a:solidFill>
                  <a:srgbClr val="0000CC"/>
                </a:solidFill>
              </a:rPr>
              <a:t>Finding analytic forms for the partial derivatives is sometimes quite difficult. </a:t>
            </a:r>
            <a:endParaRPr lang="en-US" sz="2000" b="1" dirty="0" smtClean="0">
              <a:solidFill>
                <a:srgbClr val="0000CC"/>
              </a:solidFill>
            </a:endParaRPr>
          </a:p>
          <a:p>
            <a:r>
              <a:rPr lang="en-US" sz="2000" b="1" dirty="0" smtClean="0">
                <a:solidFill>
                  <a:srgbClr val="CC00CC"/>
                </a:solidFill>
              </a:rPr>
              <a:t>One should </a:t>
            </a:r>
            <a:r>
              <a:rPr lang="en-US" sz="2000" b="1" dirty="0">
                <a:solidFill>
                  <a:srgbClr val="CC00CC"/>
                </a:solidFill>
              </a:rPr>
              <a:t>always break Equation (3.14) into separate components and not attempt </a:t>
            </a:r>
            <a:r>
              <a:rPr lang="en-US" sz="2000" b="1" dirty="0" smtClean="0">
                <a:solidFill>
                  <a:srgbClr val="CC00CC"/>
                </a:solidFill>
              </a:rPr>
              <a:t>to find </a:t>
            </a:r>
            <a:r>
              <a:rPr lang="en-US" sz="2000" b="1" dirty="0">
                <a:solidFill>
                  <a:srgbClr val="CC00CC"/>
                </a:solidFill>
              </a:rPr>
              <a:t>one complete equation that incorporates all error terms</a:t>
            </a:r>
            <a:r>
              <a:rPr lang="en-US" sz="2000" b="1" dirty="0" smtClean="0">
                <a:solidFill>
                  <a:srgbClr val="CC00CC"/>
                </a:solidFill>
              </a:rPr>
              <a:t>.</a:t>
            </a:r>
          </a:p>
          <a:p>
            <a:r>
              <a:rPr lang="en-US" sz="2000" b="1" dirty="0" smtClean="0">
                <a:solidFill>
                  <a:srgbClr val="006C31"/>
                </a:solidFill>
              </a:rPr>
              <a:t> </a:t>
            </a:r>
            <a:r>
              <a:rPr lang="en-US" sz="2000" b="1" dirty="0">
                <a:solidFill>
                  <a:srgbClr val="006C31"/>
                </a:solidFill>
              </a:rPr>
              <a:t>In fact, if the </a:t>
            </a:r>
            <a:r>
              <a:rPr lang="en-US" sz="2000" b="1" dirty="0" smtClean="0">
                <a:solidFill>
                  <a:srgbClr val="006C31"/>
                </a:solidFill>
              </a:rPr>
              <a:t>analysis is </a:t>
            </a:r>
            <a:r>
              <a:rPr lang="en-US" sz="2000" b="1" dirty="0">
                <a:solidFill>
                  <a:srgbClr val="006C31"/>
                </a:solidFill>
              </a:rPr>
              <a:t>being done by computer, it may not even be necessary to find the derivatives explicitly.</a:t>
            </a:r>
          </a:p>
          <a:p>
            <a:r>
              <a:rPr lang="en-US" sz="2000" b="1" dirty="0">
                <a:solidFill>
                  <a:srgbClr val="CC00CC"/>
                </a:solidFill>
              </a:rPr>
              <a:t>The computer can find numerically the variations in the dependent variable</a:t>
            </a:r>
          </a:p>
          <a:p>
            <a:r>
              <a:rPr lang="en-US" sz="2000" b="1" dirty="0">
                <a:solidFill>
                  <a:srgbClr val="CC00CC"/>
                </a:solidFill>
              </a:rPr>
              <a:t>caused by variations in each independent, or measured, variable.</a:t>
            </a:r>
          </a:p>
          <a:p>
            <a:r>
              <a:rPr lang="en-US" sz="2000" b="1" dirty="0">
                <a:solidFill>
                  <a:srgbClr val="0000CC"/>
                </a:solidFill>
              </a:rPr>
              <a:t>Suppose that we have a particularly complicated equation, or set of equations,</a:t>
            </a:r>
          </a:p>
          <a:p>
            <a:r>
              <a:rPr lang="en-US" sz="2000" b="1" dirty="0">
                <a:solidFill>
                  <a:srgbClr val="0000CC"/>
                </a:solidFill>
              </a:rPr>
              <a:t>relating our final result </a:t>
            </a:r>
            <a:r>
              <a:rPr lang="en-US" sz="2000" b="1" i="1" dirty="0">
                <a:solidFill>
                  <a:srgbClr val="0000CC"/>
                </a:solidFill>
              </a:rPr>
              <a:t>x </a:t>
            </a:r>
            <a:r>
              <a:rPr lang="en-US" sz="2000" b="1" dirty="0">
                <a:solidFill>
                  <a:srgbClr val="0000CC"/>
                </a:solidFill>
              </a:rPr>
              <a:t>to the individually measured variables </a:t>
            </a:r>
            <a:r>
              <a:rPr lang="en-US" sz="2000" b="1" i="1" dirty="0">
                <a:solidFill>
                  <a:srgbClr val="0000CC"/>
                </a:solidFill>
              </a:rPr>
              <a:t>u, v, </a:t>
            </a:r>
            <a:r>
              <a:rPr lang="en-US" sz="2000" b="1" dirty="0">
                <a:solidFill>
                  <a:srgbClr val="0000CC"/>
                </a:solidFill>
              </a:rPr>
              <a:t>and so forth</a:t>
            </a:r>
            <a:r>
              <a:rPr lang="en-US" sz="2000" b="1" dirty="0"/>
              <a:t>.</a:t>
            </a:r>
          </a:p>
          <a:p>
            <a:r>
              <a:rPr lang="en-US" sz="2000" b="1" dirty="0">
                <a:solidFill>
                  <a:srgbClr val="006C31"/>
                </a:solidFill>
              </a:rPr>
              <a:t>Let us assume that the actual equations are programmed as a computer function</a:t>
            </a:r>
          </a:p>
          <a:p>
            <a:r>
              <a:rPr lang="en-US" sz="2000" b="1" dirty="0" smtClean="0">
                <a:solidFill>
                  <a:srgbClr val="006C31"/>
                </a:solidFill>
              </a:rPr>
              <a:t>CALCULATE</a:t>
            </a:r>
            <a:r>
              <a:rPr lang="en-US" sz="2000" b="1" dirty="0">
                <a:solidFill>
                  <a:srgbClr val="006C31"/>
                </a:solidFill>
              </a:rPr>
              <a:t>, which returns the single variable </a:t>
            </a:r>
            <a:r>
              <a:rPr lang="en-US" sz="2000" b="1" i="1" dirty="0">
                <a:solidFill>
                  <a:srgbClr val="006C31"/>
                </a:solidFill>
              </a:rPr>
              <a:t>x </a:t>
            </a:r>
            <a:r>
              <a:rPr lang="en-US" sz="2000" b="1" dirty="0">
                <a:solidFill>
                  <a:srgbClr val="006C31"/>
                </a:solidFill>
              </a:rPr>
              <a:t>when called with arguments</a:t>
            </a:r>
          </a:p>
          <a:p>
            <a:r>
              <a:rPr lang="en-US" sz="2000" b="1" dirty="0">
                <a:solidFill>
                  <a:srgbClr val="006C31"/>
                </a:solidFill>
              </a:rPr>
              <a:t>corresponding to the measured parameters</a:t>
            </a:r>
          </a:p>
          <a:p>
            <a:pPr algn="ctr"/>
            <a:r>
              <a:rPr lang="en-US" sz="2000" b="1" dirty="0">
                <a:solidFill>
                  <a:srgbClr val="CC00CC"/>
                </a:solidFill>
              </a:rPr>
              <a:t>x = CALCULATE(U, Y, W ... )</a:t>
            </a:r>
          </a:p>
          <a:p>
            <a:r>
              <a:rPr lang="en-US" sz="2000" b="1" dirty="0">
                <a:solidFill>
                  <a:srgbClr val="0000CC"/>
                </a:solidFill>
              </a:rPr>
              <a:t>We shall further assume that correlations are small so that the </a:t>
            </a:r>
            <a:r>
              <a:rPr lang="en-US" sz="2000" b="1" dirty="0" err="1">
                <a:solidFill>
                  <a:srgbClr val="0000CC"/>
                </a:solidFill>
              </a:rPr>
              <a:t>covariances</a:t>
            </a:r>
            <a:r>
              <a:rPr lang="en-US" sz="2000" b="1" dirty="0">
                <a:solidFill>
                  <a:srgbClr val="0000CC"/>
                </a:solidFill>
              </a:rPr>
              <a:t> may </a:t>
            </a:r>
            <a:r>
              <a:rPr lang="en-US" sz="2000" b="1" dirty="0" smtClean="0">
                <a:solidFill>
                  <a:srgbClr val="0000CC"/>
                </a:solidFill>
              </a:rPr>
              <a:t>be ignored</a:t>
            </a:r>
            <a:r>
              <a:rPr lang="en-US" sz="2000" b="1" dirty="0">
                <a:solidFill>
                  <a:srgbClr val="0000CC"/>
                </a:solidFill>
              </a:rPr>
              <a:t>. </a:t>
            </a:r>
            <a:endParaRPr lang="en-US" sz="2000" b="1" dirty="0" smtClean="0">
              <a:solidFill>
                <a:srgbClr val="0000CC"/>
              </a:solidFill>
            </a:endParaRPr>
          </a:p>
          <a:p>
            <a:r>
              <a:rPr lang="en-US" sz="2000" b="1" dirty="0" smtClean="0">
                <a:solidFill>
                  <a:srgbClr val="006C31"/>
                </a:solidFill>
              </a:rPr>
              <a:t>Then</a:t>
            </a:r>
            <a:r>
              <a:rPr lang="en-US" sz="2000" b="1" dirty="0">
                <a:solidFill>
                  <a:srgbClr val="006C31"/>
                </a:solidFill>
              </a:rPr>
              <a:t>, to find the variations of </a:t>
            </a:r>
            <a:r>
              <a:rPr lang="en-US" sz="2000" b="1" i="1" dirty="0">
                <a:solidFill>
                  <a:srgbClr val="006C31"/>
                </a:solidFill>
              </a:rPr>
              <a:t>x </a:t>
            </a:r>
            <a:r>
              <a:rPr lang="en-US" sz="2000" b="1" dirty="0">
                <a:solidFill>
                  <a:srgbClr val="006C31"/>
                </a:solidFill>
              </a:rPr>
              <a:t>with the measured quantities </a:t>
            </a:r>
            <a:r>
              <a:rPr lang="en-US" sz="2000" b="1" i="1" dirty="0">
                <a:solidFill>
                  <a:srgbClr val="006C31"/>
                </a:solidFill>
              </a:rPr>
              <a:t>u, v, </a:t>
            </a:r>
            <a:r>
              <a:rPr lang="en-US" sz="2000" b="1" dirty="0">
                <a:solidFill>
                  <a:srgbClr val="006C31"/>
                </a:solidFill>
              </a:rPr>
              <a:t>and so</a:t>
            </a:r>
          </a:p>
          <a:p>
            <a:r>
              <a:rPr lang="en-US" sz="2000" b="1" dirty="0">
                <a:solidFill>
                  <a:srgbClr val="006C31"/>
                </a:solidFill>
              </a:rPr>
              <a:t>forth, we can make successive calls to the function of the form</a:t>
            </a:r>
          </a:p>
          <a:p>
            <a:pPr algn="ctr"/>
            <a:r>
              <a:rPr lang="es-ES" sz="2000" b="1" dirty="0" smtClean="0">
                <a:solidFill>
                  <a:srgbClr val="CC00CC"/>
                </a:solidFill>
              </a:rPr>
              <a:t>DXU </a:t>
            </a:r>
            <a:r>
              <a:rPr lang="es-ES" sz="2000" b="1" dirty="0">
                <a:solidFill>
                  <a:srgbClr val="CC00CC"/>
                </a:solidFill>
              </a:rPr>
              <a:t>= CALCULATE(U + </a:t>
            </a:r>
            <a:r>
              <a:rPr lang="es-ES" sz="2000" b="1" dirty="0" smtClean="0">
                <a:solidFill>
                  <a:srgbClr val="CC00CC"/>
                </a:solidFill>
              </a:rPr>
              <a:t>DU</a:t>
            </a:r>
            <a:r>
              <a:rPr lang="es-ES" sz="2000" b="1" dirty="0">
                <a:solidFill>
                  <a:srgbClr val="CC00CC"/>
                </a:solidFill>
              </a:rPr>
              <a:t>, Y, W, ... ) -x,</a:t>
            </a:r>
          </a:p>
          <a:p>
            <a:pPr algn="ctr"/>
            <a:r>
              <a:rPr lang="es-ES" sz="2000" b="1" dirty="0" smtClean="0">
                <a:solidFill>
                  <a:srgbClr val="CC00CC"/>
                </a:solidFill>
              </a:rPr>
              <a:t>DXY </a:t>
            </a:r>
            <a:r>
              <a:rPr lang="es-ES" sz="2000" b="1" dirty="0">
                <a:solidFill>
                  <a:srgbClr val="CC00CC"/>
                </a:solidFill>
              </a:rPr>
              <a:t>= CALCULATE(U, Y + </a:t>
            </a:r>
            <a:r>
              <a:rPr lang="es-ES" sz="2000" b="1" dirty="0" smtClean="0">
                <a:solidFill>
                  <a:srgbClr val="CC00CC"/>
                </a:solidFill>
              </a:rPr>
              <a:t>DY</a:t>
            </a:r>
            <a:r>
              <a:rPr lang="es-ES" sz="2000" b="1" dirty="0">
                <a:solidFill>
                  <a:srgbClr val="CC00CC"/>
                </a:solidFill>
              </a:rPr>
              <a:t>, W,. ) - x,</a:t>
            </a:r>
          </a:p>
          <a:p>
            <a:pPr algn="ctr"/>
            <a:r>
              <a:rPr lang="es-ES" sz="2000" b="1" dirty="0" smtClean="0">
                <a:solidFill>
                  <a:srgbClr val="CC00CC"/>
                </a:solidFill>
              </a:rPr>
              <a:t>DXW </a:t>
            </a:r>
            <a:r>
              <a:rPr lang="es-ES" sz="2000" b="1" dirty="0">
                <a:solidFill>
                  <a:srgbClr val="CC00CC"/>
                </a:solidFill>
              </a:rPr>
              <a:t>= CALCULATE(U, Y, W + </a:t>
            </a:r>
            <a:r>
              <a:rPr lang="es-ES" sz="2000" b="1" dirty="0" smtClean="0">
                <a:solidFill>
                  <a:srgbClr val="CC00CC"/>
                </a:solidFill>
              </a:rPr>
              <a:t>DW, </a:t>
            </a:r>
            <a:r>
              <a:rPr lang="es-ES" sz="2000" b="1" dirty="0">
                <a:solidFill>
                  <a:srgbClr val="CC00CC"/>
                </a:solidFill>
              </a:rPr>
              <a:t>... ) - </a:t>
            </a:r>
            <a:r>
              <a:rPr lang="es-ES" sz="2000" b="1" dirty="0" smtClean="0">
                <a:solidFill>
                  <a:srgbClr val="CC00CC"/>
                </a:solidFill>
              </a:rPr>
              <a:t>x,        </a:t>
            </a:r>
            <a:r>
              <a:rPr lang="en-US" sz="2000" b="1" dirty="0" smtClean="0">
                <a:solidFill>
                  <a:srgbClr val="CC00CC"/>
                </a:solidFill>
              </a:rPr>
              <a:t>ETC</a:t>
            </a:r>
            <a:r>
              <a:rPr lang="en-US" sz="2000" b="1" dirty="0">
                <a:solidFill>
                  <a:srgbClr val="CC00CC"/>
                </a:solidFill>
              </a:rPr>
              <a:t>.</a:t>
            </a:r>
          </a:p>
          <a:p>
            <a:r>
              <a:rPr lang="en-US" sz="2000" b="1" dirty="0">
                <a:solidFill>
                  <a:srgbClr val="006C31"/>
                </a:solidFill>
              </a:rPr>
              <a:t>where </a:t>
            </a:r>
            <a:r>
              <a:rPr lang="en-US" sz="2000" b="1" dirty="0" smtClean="0">
                <a:solidFill>
                  <a:srgbClr val="006C31"/>
                </a:solidFill>
              </a:rPr>
              <a:t>DU</a:t>
            </a:r>
            <a:r>
              <a:rPr lang="en-US" sz="2000" b="1" dirty="0">
                <a:solidFill>
                  <a:srgbClr val="006C31"/>
                </a:solidFill>
              </a:rPr>
              <a:t>, </a:t>
            </a:r>
            <a:r>
              <a:rPr lang="en-US" sz="2000" b="1" dirty="0" smtClean="0">
                <a:solidFill>
                  <a:srgbClr val="006C31"/>
                </a:solidFill>
              </a:rPr>
              <a:t>DV</a:t>
            </a:r>
            <a:r>
              <a:rPr lang="en-US" sz="2000" b="1" dirty="0">
                <a:solidFill>
                  <a:srgbClr val="006C31"/>
                </a:solidFill>
              </a:rPr>
              <a:t>, </a:t>
            </a:r>
            <a:r>
              <a:rPr lang="en-US" sz="2000" b="1" dirty="0" smtClean="0">
                <a:solidFill>
                  <a:srgbClr val="006C31"/>
                </a:solidFill>
              </a:rPr>
              <a:t>DW</a:t>
            </a:r>
            <a:r>
              <a:rPr lang="en-US" sz="2000" b="1" dirty="0">
                <a:solidFill>
                  <a:srgbClr val="006C31"/>
                </a:solidFill>
              </a:rPr>
              <a:t>, and so forth are the standard deviations </a:t>
            </a:r>
            <a:r>
              <a:rPr lang="en-US" sz="2000" b="1" i="1" dirty="0" smtClean="0">
                <a:solidFill>
                  <a:srgbClr val="006C31"/>
                </a:solidFill>
                <a:sym typeface="Symbol"/>
              </a:rPr>
              <a:t></a:t>
            </a:r>
            <a:r>
              <a:rPr lang="en-US" sz="2000" b="1" i="1" baseline="-25000" dirty="0" smtClean="0">
                <a:solidFill>
                  <a:srgbClr val="006C31"/>
                </a:solidFill>
              </a:rPr>
              <a:t>u</a:t>
            </a:r>
            <a:r>
              <a:rPr lang="en-US" sz="2000" b="1" i="1" dirty="0" smtClean="0">
                <a:solidFill>
                  <a:srgbClr val="006C31"/>
                </a:solidFill>
              </a:rPr>
              <a:t> , </a:t>
            </a:r>
            <a:r>
              <a:rPr lang="en-US" sz="2000" b="1" dirty="0" smtClean="0">
                <a:solidFill>
                  <a:srgbClr val="006C31"/>
                </a:solidFill>
                <a:sym typeface="Symbol"/>
              </a:rPr>
              <a:t></a:t>
            </a:r>
            <a:r>
              <a:rPr lang="en-US" sz="2000" b="1" baseline="-25000" dirty="0" smtClean="0">
                <a:solidFill>
                  <a:srgbClr val="006C31"/>
                </a:solidFill>
                <a:sym typeface="Symbol"/>
              </a:rPr>
              <a:t>v</a:t>
            </a:r>
            <a:r>
              <a:rPr lang="en-US" sz="2000" b="1" dirty="0" smtClean="0">
                <a:solidFill>
                  <a:srgbClr val="006C31"/>
                </a:solidFill>
              </a:rPr>
              <a:t> ,</a:t>
            </a:r>
            <a:r>
              <a:rPr lang="en-US" sz="2000" b="1" i="1" dirty="0" smtClean="0">
                <a:solidFill>
                  <a:srgbClr val="006C31"/>
                </a:solidFill>
                <a:sym typeface="Symbol"/>
              </a:rPr>
              <a:t></a:t>
            </a:r>
            <a:r>
              <a:rPr lang="en-US" sz="2000" b="1" i="1" baseline="-25000" dirty="0" smtClean="0">
                <a:solidFill>
                  <a:srgbClr val="006C31"/>
                </a:solidFill>
              </a:rPr>
              <a:t>w</a:t>
            </a:r>
            <a:r>
              <a:rPr lang="en-US" sz="2000" b="1" i="1" dirty="0" smtClean="0">
                <a:solidFill>
                  <a:srgbClr val="006C31"/>
                </a:solidFill>
              </a:rPr>
              <a:t> </a:t>
            </a:r>
            <a:r>
              <a:rPr lang="en-US" sz="2000" b="1" dirty="0">
                <a:solidFill>
                  <a:srgbClr val="006C31"/>
                </a:solidFill>
              </a:rPr>
              <a:t>and </a:t>
            </a:r>
            <a:r>
              <a:rPr lang="en-US" sz="2000" b="1" dirty="0" smtClean="0">
                <a:solidFill>
                  <a:srgbClr val="006C31"/>
                </a:solidFill>
              </a:rPr>
              <a:t>so on.</a:t>
            </a:r>
          </a:p>
          <a:p>
            <a:r>
              <a:rPr lang="en-US" sz="2000" b="1" dirty="0" smtClean="0"/>
              <a:t> </a:t>
            </a:r>
            <a:r>
              <a:rPr lang="en-US" sz="2000" b="1" dirty="0">
                <a:solidFill>
                  <a:srgbClr val="0000CC"/>
                </a:solidFill>
              </a:rPr>
              <a:t>The resulting contributions to the uncertainty in </a:t>
            </a:r>
            <a:r>
              <a:rPr lang="en-US" sz="2000" b="1" i="1" dirty="0">
                <a:solidFill>
                  <a:srgbClr val="0000CC"/>
                </a:solidFill>
              </a:rPr>
              <a:t>x </a:t>
            </a:r>
            <a:r>
              <a:rPr lang="en-US" sz="2000" b="1" dirty="0">
                <a:solidFill>
                  <a:srgbClr val="0000CC"/>
                </a:solidFill>
              </a:rPr>
              <a:t>are combined in quadrature as</a:t>
            </a:r>
          </a:p>
          <a:p>
            <a:pPr algn="ctr"/>
            <a:r>
              <a:rPr lang="en-US" sz="2000" b="1" dirty="0" smtClean="0">
                <a:solidFill>
                  <a:srgbClr val="CC00CC"/>
                </a:solidFill>
              </a:rPr>
              <a:t>DX </a:t>
            </a:r>
            <a:r>
              <a:rPr lang="en-US" sz="2000" b="1" dirty="0">
                <a:solidFill>
                  <a:srgbClr val="CC00CC"/>
                </a:solidFill>
              </a:rPr>
              <a:t>= </a:t>
            </a:r>
            <a:r>
              <a:rPr lang="en-US" sz="2000" b="1" dirty="0" smtClean="0">
                <a:solidFill>
                  <a:srgbClr val="CC00CC"/>
                </a:solidFill>
              </a:rPr>
              <a:t>SQRT(SQR(DXU</a:t>
            </a:r>
            <a:r>
              <a:rPr lang="en-US" sz="2000" b="1" dirty="0">
                <a:solidFill>
                  <a:srgbClr val="CC00CC"/>
                </a:solidFill>
              </a:rPr>
              <a:t>) + </a:t>
            </a:r>
            <a:r>
              <a:rPr lang="en-US" sz="2000" b="1" dirty="0" smtClean="0">
                <a:solidFill>
                  <a:srgbClr val="CC00CC"/>
                </a:solidFill>
              </a:rPr>
              <a:t>SQR(DXY</a:t>
            </a:r>
            <a:r>
              <a:rPr lang="en-US" sz="2000" b="1" dirty="0">
                <a:solidFill>
                  <a:srgbClr val="CC00CC"/>
                </a:solidFill>
              </a:rPr>
              <a:t>) + </a:t>
            </a:r>
            <a:r>
              <a:rPr lang="en-US" sz="2000" b="1" dirty="0" smtClean="0">
                <a:solidFill>
                  <a:srgbClr val="CC00CC"/>
                </a:solidFill>
              </a:rPr>
              <a:t>SQR(DXW</a:t>
            </a:r>
            <a:r>
              <a:rPr lang="en-US" sz="2000" b="1" dirty="0">
                <a:solidFill>
                  <a:srgbClr val="CC00CC"/>
                </a:solidFill>
              </a:rPr>
              <a:t>) + ... )</a:t>
            </a:r>
          </a:p>
          <a:p>
            <a:r>
              <a:rPr lang="en-US" sz="2000" b="1" dirty="0">
                <a:solidFill>
                  <a:srgbClr val="006C31"/>
                </a:solidFill>
              </a:rPr>
              <a:t>Note that it would not be correct to incorporate all the variations into one </a:t>
            </a:r>
            <a:r>
              <a:rPr lang="en-US" sz="2000" b="1" dirty="0" smtClean="0">
                <a:solidFill>
                  <a:srgbClr val="006C31"/>
                </a:solidFill>
              </a:rPr>
              <a:t>equation such </a:t>
            </a:r>
            <a:r>
              <a:rPr lang="en-US" sz="2000" b="1" dirty="0">
                <a:solidFill>
                  <a:srgbClr val="006C31"/>
                </a:solidFill>
              </a:rPr>
              <a:t>as</a:t>
            </a:r>
          </a:p>
          <a:p>
            <a:pPr algn="ctr"/>
            <a:r>
              <a:rPr lang="es-ES" sz="2000" b="1" dirty="0" smtClean="0">
                <a:solidFill>
                  <a:srgbClr val="CC00CC"/>
                </a:solidFill>
              </a:rPr>
              <a:t>DX </a:t>
            </a:r>
            <a:r>
              <a:rPr lang="es-ES" sz="2000" b="1" dirty="0">
                <a:solidFill>
                  <a:srgbClr val="CC00CC"/>
                </a:solidFill>
              </a:rPr>
              <a:t>= CALCULATE(U + </a:t>
            </a:r>
            <a:r>
              <a:rPr lang="es-ES" sz="2000" b="1" dirty="0" smtClean="0">
                <a:solidFill>
                  <a:srgbClr val="CC00CC"/>
                </a:solidFill>
              </a:rPr>
              <a:t>DU</a:t>
            </a:r>
            <a:r>
              <a:rPr lang="es-ES" sz="2000" b="1" dirty="0">
                <a:solidFill>
                  <a:srgbClr val="CC00CC"/>
                </a:solidFill>
              </a:rPr>
              <a:t>, Y + </a:t>
            </a:r>
            <a:r>
              <a:rPr lang="es-ES" sz="2000" b="1" dirty="0" smtClean="0">
                <a:solidFill>
                  <a:srgbClr val="CC00CC"/>
                </a:solidFill>
              </a:rPr>
              <a:t>DY</a:t>
            </a:r>
            <a:r>
              <a:rPr lang="es-ES" sz="2000" b="1" dirty="0">
                <a:solidFill>
                  <a:srgbClr val="CC00CC"/>
                </a:solidFill>
              </a:rPr>
              <a:t>, W + </a:t>
            </a:r>
            <a:r>
              <a:rPr lang="es-ES" sz="2000" b="1" dirty="0" smtClean="0">
                <a:solidFill>
                  <a:srgbClr val="CC00CC"/>
                </a:solidFill>
              </a:rPr>
              <a:t>DW, </a:t>
            </a:r>
            <a:r>
              <a:rPr lang="es-ES" sz="2000" b="1" dirty="0">
                <a:solidFill>
                  <a:srgbClr val="CC00CC"/>
                </a:solidFill>
              </a:rPr>
              <a:t>... ) - x</a:t>
            </a:r>
          </a:p>
          <a:p>
            <a:r>
              <a:rPr lang="en-US" sz="2000" b="1" dirty="0">
                <a:solidFill>
                  <a:srgbClr val="006C31"/>
                </a:solidFill>
              </a:rPr>
              <a:t>because this would imply that the errors </a:t>
            </a:r>
            <a:r>
              <a:rPr lang="en-US" sz="2000" b="1" dirty="0" smtClean="0">
                <a:solidFill>
                  <a:srgbClr val="006C31"/>
                </a:solidFill>
              </a:rPr>
              <a:t>DU</a:t>
            </a:r>
            <a:r>
              <a:rPr lang="en-US" sz="2000" b="1" dirty="0">
                <a:solidFill>
                  <a:srgbClr val="006C31"/>
                </a:solidFill>
              </a:rPr>
              <a:t>, </a:t>
            </a:r>
            <a:r>
              <a:rPr lang="en-US" sz="2000" b="1" dirty="0" smtClean="0">
                <a:solidFill>
                  <a:srgbClr val="006C31"/>
                </a:solidFill>
              </a:rPr>
              <a:t>DV</a:t>
            </a:r>
            <a:r>
              <a:rPr lang="en-US" sz="2000" b="1" dirty="0">
                <a:solidFill>
                  <a:srgbClr val="006C31"/>
                </a:solidFill>
              </a:rPr>
              <a:t>, and so on were actually known</a:t>
            </a:r>
          </a:p>
          <a:p>
            <a:r>
              <a:rPr lang="en-US" sz="2000" b="1" dirty="0">
                <a:solidFill>
                  <a:srgbClr val="006C31"/>
                </a:solidFill>
              </a:rPr>
              <a:t>quantities, rather than independent, estimated variations of the measured quantities</a:t>
            </a:r>
            <a:r>
              <a:rPr lang="en-US" sz="2000" b="1" dirty="0" smtClean="0">
                <a:solidFill>
                  <a:srgbClr val="006C31"/>
                </a:solidFill>
              </a:rPr>
              <a:t>,</a:t>
            </a:r>
            <a:r>
              <a:rPr lang="en-US" sz="2000" dirty="0">
                <a:solidFill>
                  <a:srgbClr val="006C31"/>
                </a:solidFill>
              </a:rPr>
              <a:t> </a:t>
            </a:r>
            <a:r>
              <a:rPr lang="en-US" sz="2000" b="1" dirty="0">
                <a:solidFill>
                  <a:srgbClr val="006C31"/>
                </a:solidFill>
              </a:rPr>
              <a:t>corresponding to estimates of the widths of the distributions of the measured variables</a:t>
            </a:r>
            <a:r>
              <a:rPr lang="en-US" sz="2000" b="1" dirty="0" smtClean="0">
                <a:solidFill>
                  <a:srgbClr val="006C31"/>
                </a:solidFill>
              </a:rPr>
              <a:t>.</a:t>
            </a:r>
            <a:endParaRPr lang="en-US" sz="2000" b="1" dirty="0"/>
          </a:p>
        </p:txBody>
      </p:sp>
    </p:spTree>
    <p:extLst>
      <p:ext uri="{BB962C8B-B14F-4D97-AF65-F5344CB8AC3E}">
        <p14:creationId xmlns:p14="http://schemas.microsoft.com/office/powerpoint/2010/main" val="448618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0"/>
            <a:ext cx="9144000" cy="6863417"/>
          </a:xfrm>
          <a:prstGeom prst="rect">
            <a:avLst/>
          </a:prstGeom>
          <a:noFill/>
          <a:ln w="76200">
            <a:solidFill>
              <a:srgbClr val="3366FF"/>
            </a:solidFill>
          </a:ln>
        </p:spPr>
        <p:txBody>
          <a:bodyPr wrap="square" rtlCol="0">
            <a:spAutoFit/>
          </a:bodyPr>
          <a:lstStyle/>
          <a:p>
            <a:r>
              <a:rPr lang="en-US" sz="2000" b="1" dirty="0">
                <a:solidFill>
                  <a:srgbClr val="FF00FF"/>
                </a:solidFill>
              </a:rPr>
              <a:t>For example, with a good mercury thermometer, it is often easy to estimate the level of the mercury to a least count of one-half of </a:t>
            </a:r>
            <a:r>
              <a:rPr lang="en-US" sz="2000" b="1" dirty="0" smtClean="0">
                <a:solidFill>
                  <a:srgbClr val="FF00FF"/>
                </a:solidFill>
              </a:rPr>
              <a:t>the smallest </a:t>
            </a:r>
            <a:r>
              <a:rPr lang="en-US" sz="2000" b="1" dirty="0">
                <a:solidFill>
                  <a:srgbClr val="FF00FF"/>
                </a:solidFill>
              </a:rPr>
              <a:t>scale division and possibly even to one-fifth of a division. </a:t>
            </a:r>
            <a:endParaRPr lang="en-US" sz="2000" b="1" dirty="0" smtClean="0">
              <a:solidFill>
                <a:srgbClr val="FF00FF"/>
              </a:solidFill>
            </a:endParaRPr>
          </a:p>
          <a:p>
            <a:r>
              <a:rPr lang="en-US" sz="2000" b="1" dirty="0" smtClean="0">
                <a:solidFill>
                  <a:srgbClr val="006C31"/>
                </a:solidFill>
              </a:rPr>
              <a:t>The measurement is </a:t>
            </a:r>
            <a:r>
              <a:rPr lang="en-US" sz="2000" b="1" dirty="0">
                <a:solidFill>
                  <a:srgbClr val="006C31"/>
                </a:solidFill>
              </a:rPr>
              <a:t>generally quoted to plus or minus one-half of the least count, and this number </a:t>
            </a:r>
            <a:r>
              <a:rPr lang="en-US" sz="2000" b="1" dirty="0" smtClean="0">
                <a:solidFill>
                  <a:srgbClr val="006C31"/>
                </a:solidFill>
              </a:rPr>
              <a:t>represents an </a:t>
            </a:r>
            <a:r>
              <a:rPr lang="en-US" sz="2000" b="1" dirty="0">
                <a:solidFill>
                  <a:srgbClr val="006C31"/>
                </a:solidFill>
              </a:rPr>
              <a:t>estimate of the standard deviation of a single measurement. </a:t>
            </a:r>
            <a:endParaRPr lang="en-US" sz="2000" b="1" dirty="0" smtClean="0">
              <a:solidFill>
                <a:srgbClr val="006C31"/>
              </a:solidFill>
            </a:endParaRPr>
          </a:p>
          <a:p>
            <a:r>
              <a:rPr lang="en-US" sz="2000" b="1" dirty="0" smtClean="0">
                <a:solidFill>
                  <a:srgbClr val="0000CC"/>
                </a:solidFill>
              </a:rPr>
              <a:t>Recalling that, for </a:t>
            </a:r>
            <a:r>
              <a:rPr lang="en-US" sz="2000" b="1" dirty="0">
                <a:solidFill>
                  <a:srgbClr val="0000CC"/>
                </a:solidFill>
              </a:rPr>
              <a:t>a Gaussian distribution, there is a 68% probability that a random measurement </a:t>
            </a:r>
            <a:r>
              <a:rPr lang="en-US" sz="2000" b="1" dirty="0" smtClean="0">
                <a:solidFill>
                  <a:srgbClr val="0000CC"/>
                </a:solidFill>
              </a:rPr>
              <a:t>will lie </a:t>
            </a:r>
            <a:r>
              <a:rPr lang="en-US" sz="2000" b="1" dirty="0">
                <a:solidFill>
                  <a:srgbClr val="0000CC"/>
                </a:solidFill>
              </a:rPr>
              <a:t>within 1 standard deviation of the mean, we observe that our object in </a:t>
            </a:r>
            <a:r>
              <a:rPr lang="en-US" sz="2000" b="1" dirty="0" smtClean="0">
                <a:solidFill>
                  <a:srgbClr val="0000CC"/>
                </a:solidFill>
              </a:rPr>
              <a:t>estimating errors </a:t>
            </a:r>
            <a:r>
              <a:rPr lang="en-US" sz="2000" b="1" dirty="0">
                <a:solidFill>
                  <a:srgbClr val="0000CC"/>
                </a:solidFill>
              </a:rPr>
              <a:t>is not to place outer limits on the range of the measurement, which is </a:t>
            </a:r>
            <a:r>
              <a:rPr lang="en-US" sz="2000" b="1" dirty="0" smtClean="0">
                <a:solidFill>
                  <a:srgbClr val="0000CC"/>
                </a:solidFill>
              </a:rPr>
              <a:t>impossible, but </a:t>
            </a:r>
            <a:r>
              <a:rPr lang="en-US" sz="2000" b="1" dirty="0">
                <a:solidFill>
                  <a:srgbClr val="0000CC"/>
                </a:solidFill>
              </a:rPr>
              <a:t>to set a particular </a:t>
            </a:r>
            <a:r>
              <a:rPr lang="en-US" sz="2000" b="1" i="1" dirty="0">
                <a:solidFill>
                  <a:srgbClr val="0000CC"/>
                </a:solidFill>
              </a:rPr>
              <a:t>confidence level </a:t>
            </a:r>
            <a:r>
              <a:rPr lang="en-US" sz="2000" b="1" dirty="0">
                <a:solidFill>
                  <a:srgbClr val="0000CC"/>
                </a:solidFill>
              </a:rPr>
              <a:t>that a repeated measurement of the </a:t>
            </a:r>
            <a:r>
              <a:rPr lang="en-US" sz="2000" b="1" dirty="0" smtClean="0">
                <a:solidFill>
                  <a:srgbClr val="0000CC"/>
                </a:solidFill>
              </a:rPr>
              <a:t>quantity will </a:t>
            </a:r>
            <a:r>
              <a:rPr lang="en-US" sz="2000" b="1" dirty="0">
                <a:solidFill>
                  <a:srgbClr val="0000CC"/>
                </a:solidFill>
              </a:rPr>
              <a:t>fall this close to the mean or closer. </a:t>
            </a:r>
            <a:r>
              <a:rPr lang="en-US" sz="2000" b="1" dirty="0">
                <a:solidFill>
                  <a:srgbClr val="FF0000"/>
                </a:solidFill>
              </a:rPr>
              <a:t>Often we choose the standard deviation, </a:t>
            </a:r>
            <a:r>
              <a:rPr lang="en-US" sz="2000" b="1" dirty="0" smtClean="0">
                <a:solidFill>
                  <a:srgbClr val="FF0000"/>
                </a:solidFill>
              </a:rPr>
              <a:t>the 68</a:t>
            </a:r>
            <a:r>
              <a:rPr lang="en-US" sz="2000" b="1" dirty="0">
                <a:solidFill>
                  <a:srgbClr val="FF0000"/>
                </a:solidFill>
              </a:rPr>
              <a:t>% confidence level, but other levels are used as well.  </a:t>
            </a:r>
            <a:r>
              <a:rPr lang="en-US" sz="2000" b="1" dirty="0" smtClean="0">
                <a:solidFill>
                  <a:srgbClr val="FF0000"/>
                </a:solidFill>
              </a:rPr>
              <a:t>We </a:t>
            </a:r>
            <a:r>
              <a:rPr lang="en-US" sz="2000" b="1" dirty="0">
                <a:solidFill>
                  <a:srgbClr val="FF0000"/>
                </a:solidFill>
              </a:rPr>
              <a:t>shall discuss the </a:t>
            </a:r>
            <a:r>
              <a:rPr lang="en-US" sz="2000" b="1" dirty="0" smtClean="0">
                <a:solidFill>
                  <a:srgbClr val="FF0000"/>
                </a:solidFill>
              </a:rPr>
              <a:t>concept of </a:t>
            </a:r>
            <a:r>
              <a:rPr lang="en-US" sz="2000" b="1" dirty="0">
                <a:solidFill>
                  <a:srgbClr val="FF0000"/>
                </a:solidFill>
              </a:rPr>
              <a:t>confidence levels in Chapter 11.</a:t>
            </a:r>
          </a:p>
          <a:p>
            <a:r>
              <a:rPr lang="en-US" sz="2000" b="1" dirty="0">
                <a:solidFill>
                  <a:srgbClr val="0000CC"/>
                </a:solidFill>
              </a:rPr>
              <a:t>Digital instruments require special consideration. </a:t>
            </a:r>
            <a:endParaRPr lang="en-US" sz="2000" b="1" dirty="0" smtClean="0">
              <a:solidFill>
                <a:srgbClr val="0000CC"/>
              </a:solidFill>
            </a:endParaRPr>
          </a:p>
          <a:p>
            <a:r>
              <a:rPr lang="en-US" sz="2000" b="1" dirty="0" smtClean="0">
                <a:solidFill>
                  <a:srgbClr val="006C31"/>
                </a:solidFill>
              </a:rPr>
              <a:t>Generally</a:t>
            </a:r>
            <a:r>
              <a:rPr lang="en-US" sz="2000" b="1" dirty="0">
                <a:solidFill>
                  <a:srgbClr val="006C31"/>
                </a:solidFill>
              </a:rPr>
              <a:t>, </a:t>
            </a:r>
            <a:r>
              <a:rPr lang="en-US" sz="2000" b="1" dirty="0" smtClean="0">
                <a:solidFill>
                  <a:srgbClr val="006C31"/>
                </a:solidFill>
              </a:rPr>
              <a:t>manufacturers specify </a:t>
            </a:r>
            <a:r>
              <a:rPr lang="en-US" sz="2000" b="1" dirty="0">
                <a:solidFill>
                  <a:srgbClr val="006C31"/>
                </a:solidFill>
              </a:rPr>
              <a:t>a </a:t>
            </a:r>
            <a:r>
              <a:rPr lang="en-US" sz="2000" b="1" i="1" dirty="0">
                <a:solidFill>
                  <a:srgbClr val="006C31"/>
                </a:solidFill>
              </a:rPr>
              <a:t>tolerance; </a:t>
            </a:r>
            <a:r>
              <a:rPr lang="en-US" sz="2000" b="1" dirty="0">
                <a:solidFill>
                  <a:srgbClr val="006C31"/>
                </a:solidFill>
              </a:rPr>
              <a:t>for example, the tolerance of a digital </a:t>
            </a:r>
            <a:r>
              <a:rPr lang="en-US" sz="2000" b="1" dirty="0" err="1">
                <a:solidFill>
                  <a:srgbClr val="006C31"/>
                </a:solidFill>
              </a:rPr>
              <a:t>multimeter</a:t>
            </a:r>
            <a:r>
              <a:rPr lang="en-US" sz="2000" b="1" dirty="0">
                <a:solidFill>
                  <a:srgbClr val="006C31"/>
                </a:solidFill>
              </a:rPr>
              <a:t> may be </a:t>
            </a:r>
            <a:r>
              <a:rPr lang="en-US" sz="2000" b="1" dirty="0" smtClean="0">
                <a:solidFill>
                  <a:srgbClr val="006C31"/>
                </a:solidFill>
              </a:rPr>
              <a:t>given as </a:t>
            </a:r>
            <a:r>
              <a:rPr lang="en-US" sz="2000" b="1" dirty="0">
                <a:solidFill>
                  <a:srgbClr val="006C31"/>
                </a:solidFill>
              </a:rPr>
              <a:t>± 1 </a:t>
            </a:r>
            <a:r>
              <a:rPr lang="en-US" sz="2000" b="1" dirty="0" smtClean="0">
                <a:solidFill>
                  <a:srgbClr val="006C31"/>
                </a:solidFill>
              </a:rPr>
              <a:t>%.</a:t>
            </a:r>
          </a:p>
          <a:p>
            <a:r>
              <a:rPr lang="en-US" sz="2000" b="1" dirty="0" smtClean="0">
                <a:solidFill>
                  <a:srgbClr val="FF9900"/>
                </a:solidFill>
              </a:rPr>
              <a:t> </a:t>
            </a:r>
            <a:r>
              <a:rPr lang="en-US" sz="2000" b="1" dirty="0">
                <a:solidFill>
                  <a:srgbClr val="FF9900"/>
                </a:solidFill>
              </a:rPr>
              <a:t>At any rate, the precision cannot be better than half the last digit on </a:t>
            </a:r>
            <a:r>
              <a:rPr lang="en-US" sz="2000" b="1" dirty="0" smtClean="0">
                <a:solidFill>
                  <a:srgbClr val="FF9900"/>
                </a:solidFill>
              </a:rPr>
              <a:t>the display</a:t>
            </a:r>
            <a:r>
              <a:rPr lang="en-US" sz="2000" b="1" dirty="0">
                <a:solidFill>
                  <a:srgbClr val="FF9900"/>
                </a:solidFill>
              </a:rPr>
              <a:t>. </a:t>
            </a:r>
            <a:endParaRPr lang="en-US" sz="2000" b="1" dirty="0" smtClean="0">
              <a:solidFill>
                <a:srgbClr val="FF9900"/>
              </a:solidFill>
            </a:endParaRPr>
          </a:p>
          <a:p>
            <a:r>
              <a:rPr lang="en-US" sz="2000" b="1" dirty="0" smtClean="0">
                <a:solidFill>
                  <a:srgbClr val="FF9900"/>
                </a:solidFill>
              </a:rPr>
              <a:t>The manufacturer’s </a:t>
            </a:r>
            <a:r>
              <a:rPr lang="en-US" sz="2000" b="1" dirty="0">
                <a:solidFill>
                  <a:srgbClr val="FF9900"/>
                </a:solidFill>
              </a:rPr>
              <a:t>quoted tolerances may require interpretation as to</a:t>
            </a:r>
          </a:p>
          <a:p>
            <a:r>
              <a:rPr lang="en-US" sz="2000" b="1" dirty="0">
                <a:solidFill>
                  <a:srgbClr val="FF9900"/>
                </a:solidFill>
              </a:rPr>
              <a:t>whether the uncertainty must be treated as a systematic effect or a statistical effect</a:t>
            </a:r>
            <a:r>
              <a:rPr lang="en-US" sz="2000" b="1" dirty="0"/>
              <a:t>.</a:t>
            </a:r>
          </a:p>
          <a:p>
            <a:r>
              <a:rPr lang="en-US" sz="2000" b="1" dirty="0">
                <a:solidFill>
                  <a:srgbClr val="FF00FF"/>
                </a:solidFill>
              </a:rPr>
              <a:t>For example, if a student uses a resistor with a stated 1 % tolerance in an </a:t>
            </a:r>
            <a:r>
              <a:rPr lang="en-US" sz="2000" b="1" dirty="0" smtClean="0">
                <a:solidFill>
                  <a:srgbClr val="FF00FF"/>
                </a:solidFill>
              </a:rPr>
              <a:t>experiment, he </a:t>
            </a:r>
            <a:r>
              <a:rPr lang="en-US" sz="2000" b="1" dirty="0">
                <a:solidFill>
                  <a:srgbClr val="FF00FF"/>
                </a:solidFill>
              </a:rPr>
              <a:t>can expect the stated uncertainty in the resistance to make a systematic </a:t>
            </a:r>
            <a:r>
              <a:rPr lang="en-US" sz="2000" b="1" dirty="0" smtClean="0">
                <a:solidFill>
                  <a:srgbClr val="FF00FF"/>
                </a:solidFill>
              </a:rPr>
              <a:t>contribution to </a:t>
            </a:r>
            <a:r>
              <a:rPr lang="en-US" sz="2000" b="1" dirty="0">
                <a:solidFill>
                  <a:srgbClr val="FF00FF"/>
                </a:solidFill>
              </a:rPr>
              <a:t>all experiments with that resistor. </a:t>
            </a:r>
            <a:endParaRPr lang="en-US" sz="2000" b="1" dirty="0" smtClean="0">
              <a:solidFill>
                <a:srgbClr val="FF00FF"/>
              </a:solidFill>
            </a:endParaRPr>
          </a:p>
        </p:txBody>
      </p:sp>
    </p:spTree>
    <p:extLst>
      <p:ext uri="{BB962C8B-B14F-4D97-AF65-F5344CB8AC3E}">
        <p14:creationId xmlns:p14="http://schemas.microsoft.com/office/powerpoint/2010/main" val="3121274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9144000" cy="7201972"/>
          </a:xfrm>
          <a:prstGeom prst="rect">
            <a:avLst/>
          </a:prstGeom>
          <a:noFill/>
          <a:ln w="76200">
            <a:solidFill>
              <a:srgbClr val="3399FF"/>
            </a:solidFill>
          </a:ln>
        </p:spPr>
        <p:txBody>
          <a:bodyPr wrap="square" rtlCol="0">
            <a:spAutoFit/>
          </a:bodyPr>
          <a:lstStyle/>
          <a:p>
            <a:r>
              <a:rPr lang="en-US" sz="2000" b="1" dirty="0">
                <a:solidFill>
                  <a:srgbClr val="FF3300"/>
                </a:solidFill>
              </a:rPr>
              <a:t>On the other hand, when he combines his results with those of the other students in the class, each of whom used a different resistor, the uncertainties in the individual resistances contribute in a statistical manner to the variation of the combined sample.</a:t>
            </a:r>
          </a:p>
          <a:p>
            <a:r>
              <a:rPr lang="en-US" sz="2000" b="1" dirty="0">
                <a:solidFill>
                  <a:srgbClr val="0000CC"/>
                </a:solidFill>
              </a:rPr>
              <a:t>If it is possible to make repeated measurements, then an estimate of the standard</a:t>
            </a:r>
          </a:p>
          <a:p>
            <a:r>
              <a:rPr lang="en-US" sz="2000" b="1" dirty="0">
                <a:solidFill>
                  <a:srgbClr val="0000CC"/>
                </a:solidFill>
              </a:rPr>
              <a:t>deviation can be calculated from the spread of these measurements as discussed</a:t>
            </a:r>
          </a:p>
          <a:p>
            <a:r>
              <a:rPr lang="en-US" sz="2000" b="1" dirty="0">
                <a:solidFill>
                  <a:srgbClr val="0000CC"/>
                </a:solidFill>
              </a:rPr>
              <a:t>in Chapter 1. </a:t>
            </a:r>
          </a:p>
          <a:p>
            <a:r>
              <a:rPr lang="en-US" sz="2000" b="1" dirty="0">
                <a:solidFill>
                  <a:srgbClr val="006C31"/>
                </a:solidFill>
              </a:rPr>
              <a:t>The resulting estimate of the standard deviation corresponds to the expected uncertainty in a single measurement. </a:t>
            </a:r>
          </a:p>
          <a:p>
            <a:r>
              <a:rPr lang="en-US" sz="2000" b="1" dirty="0">
                <a:solidFill>
                  <a:srgbClr val="CC00FF"/>
                </a:solidFill>
              </a:rPr>
              <a:t>In principle, this </a:t>
            </a:r>
            <a:r>
              <a:rPr lang="en-US" sz="2000" b="1" i="1" dirty="0">
                <a:solidFill>
                  <a:srgbClr val="CC00FF"/>
                </a:solidFill>
              </a:rPr>
              <a:t>internal </a:t>
            </a:r>
            <a:r>
              <a:rPr lang="en-US" sz="2000" b="1" dirty="0">
                <a:solidFill>
                  <a:srgbClr val="CC00FF"/>
                </a:solidFill>
              </a:rPr>
              <a:t>method of determining the uncertainty should agree with that obtained by the </a:t>
            </a:r>
            <a:r>
              <a:rPr lang="en-US" sz="2000" b="1" i="1" dirty="0">
                <a:solidFill>
                  <a:srgbClr val="CC00FF"/>
                </a:solidFill>
              </a:rPr>
              <a:t>external </a:t>
            </a:r>
            <a:r>
              <a:rPr lang="en-US" sz="2000" b="1" dirty="0">
                <a:solidFill>
                  <a:srgbClr val="CC00FF"/>
                </a:solidFill>
              </a:rPr>
              <a:t>method of considering the equipment and the experiment itself, and in fact, any significant discrepancy between the two suggests a problem, such as a misunderstanding of some aspect of the experimental procedure</a:t>
            </a:r>
            <a:r>
              <a:rPr lang="en-US" sz="2000" b="1" dirty="0"/>
              <a:t>. </a:t>
            </a:r>
            <a:endParaRPr lang="en-US" sz="2000" b="1" dirty="0" smtClean="0"/>
          </a:p>
          <a:p>
            <a:r>
              <a:rPr lang="en-US" sz="2000" b="1" dirty="0" smtClean="0">
                <a:solidFill>
                  <a:srgbClr val="006C31"/>
                </a:solidFill>
              </a:rPr>
              <a:t>However</a:t>
            </a:r>
            <a:r>
              <a:rPr lang="en-US" sz="2000" b="1" dirty="0">
                <a:solidFill>
                  <a:srgbClr val="006C31"/>
                </a:solidFill>
              </a:rPr>
              <a:t>, when </a:t>
            </a:r>
            <a:r>
              <a:rPr lang="en-US" sz="2000" b="1" dirty="0" smtClean="0">
                <a:solidFill>
                  <a:srgbClr val="006C31"/>
                </a:solidFill>
              </a:rPr>
              <a:t>reasonable agreement </a:t>
            </a:r>
            <a:r>
              <a:rPr lang="en-US" sz="2000" b="1" dirty="0">
                <a:solidFill>
                  <a:srgbClr val="006C31"/>
                </a:solidFill>
              </a:rPr>
              <a:t>is achieved, then the standard deviation calculated internally from </a:t>
            </a:r>
            <a:r>
              <a:rPr lang="en-US" sz="2000" b="1" dirty="0" smtClean="0">
                <a:solidFill>
                  <a:srgbClr val="006C31"/>
                </a:solidFill>
              </a:rPr>
              <a:t>the data </a:t>
            </a:r>
            <a:r>
              <a:rPr lang="en-US" sz="2000" b="1" dirty="0">
                <a:solidFill>
                  <a:srgbClr val="006C31"/>
                </a:solidFill>
              </a:rPr>
              <a:t>generally provides the better estimate of the uncertainties</a:t>
            </a:r>
            <a:r>
              <a:rPr lang="en-US" sz="2000" b="1" dirty="0" smtClean="0">
                <a:solidFill>
                  <a:srgbClr val="006C31"/>
                </a:solidFill>
              </a:rPr>
              <a:t>.</a:t>
            </a:r>
          </a:p>
          <a:p>
            <a:r>
              <a:rPr lang="en-US" sz="2400" b="1" u="sng" dirty="0" smtClean="0">
                <a:solidFill>
                  <a:srgbClr val="FF3300"/>
                </a:solidFill>
              </a:rPr>
              <a:t>Statistical Uncertainties</a:t>
            </a:r>
          </a:p>
          <a:p>
            <a:r>
              <a:rPr lang="en-US" sz="2000" b="1" dirty="0" smtClean="0">
                <a:solidFill>
                  <a:srgbClr val="0000CC"/>
                </a:solidFill>
              </a:rPr>
              <a:t>If the measured quantity </a:t>
            </a:r>
            <a:r>
              <a:rPr lang="en-US" sz="2000" b="1" i="1" dirty="0" smtClean="0">
                <a:solidFill>
                  <a:srgbClr val="0000CC"/>
                </a:solidFill>
              </a:rPr>
              <a:t>x </a:t>
            </a:r>
            <a:r>
              <a:rPr lang="en-US" sz="2000" b="1" dirty="0" smtClean="0">
                <a:solidFill>
                  <a:srgbClr val="0000CC"/>
                </a:solidFill>
              </a:rPr>
              <a:t>represents the number of counts in a detector per unit time interval for a random process, then the uncertainties are called </a:t>
            </a:r>
            <a:r>
              <a:rPr lang="en-US" sz="2000" b="1" i="1" dirty="0" smtClean="0">
                <a:solidFill>
                  <a:srgbClr val="0000CC"/>
                </a:solidFill>
              </a:rPr>
              <a:t>statistical </a:t>
            </a:r>
            <a:r>
              <a:rPr lang="en-US" sz="2000" b="1" dirty="0" smtClean="0">
                <a:solidFill>
                  <a:srgbClr val="0000CC"/>
                </a:solidFill>
              </a:rPr>
              <a:t>because they arise not from a lack of precision in the measuring instruments but from overall statistical fluctuations in the collections of finite numbers of counts over finite intervals of time.</a:t>
            </a:r>
          </a:p>
          <a:p>
            <a:endParaRPr lang="en-US" dirty="0"/>
          </a:p>
        </p:txBody>
      </p:sp>
    </p:spTree>
    <p:extLst>
      <p:ext uri="{BB962C8B-B14F-4D97-AF65-F5344CB8AC3E}">
        <p14:creationId xmlns:p14="http://schemas.microsoft.com/office/powerpoint/2010/main" val="1921766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152400"/>
            <a:ext cx="9067800" cy="9294852"/>
          </a:xfrm>
          <a:prstGeom prst="rect">
            <a:avLst/>
          </a:prstGeom>
          <a:noFill/>
          <a:ln w="76200">
            <a:solidFill>
              <a:srgbClr val="3399FF"/>
            </a:solidFill>
          </a:ln>
        </p:spPr>
        <p:txBody>
          <a:bodyPr wrap="square" rtlCol="0">
            <a:spAutoFit/>
          </a:bodyPr>
          <a:lstStyle/>
          <a:p>
            <a:r>
              <a:rPr lang="en-US" sz="2000" b="1" dirty="0">
                <a:solidFill>
                  <a:srgbClr val="FF00FF"/>
                </a:solidFill>
              </a:rPr>
              <a:t> </a:t>
            </a:r>
            <a:r>
              <a:rPr lang="en-US" sz="2000" b="1" dirty="0">
                <a:solidFill>
                  <a:srgbClr val="CC00CC"/>
                </a:solidFill>
              </a:rPr>
              <a:t>For statistical fluctuations, we can estimate analytically the standard deviation</a:t>
            </a:r>
          </a:p>
          <a:p>
            <a:r>
              <a:rPr lang="en-US" sz="2000" b="1" dirty="0">
                <a:solidFill>
                  <a:srgbClr val="CC00CC"/>
                </a:solidFill>
              </a:rPr>
              <a:t>for each observation, without having to determine it experimentally. </a:t>
            </a:r>
          </a:p>
          <a:p>
            <a:r>
              <a:rPr lang="en-US" sz="2000" b="1" dirty="0">
                <a:solidFill>
                  <a:srgbClr val="006C31"/>
                </a:solidFill>
              </a:rPr>
              <a:t>If we were to make the same measurement repeatedly, we should find that the observed values were distributed about their mean in a Poisson distribution (as discussed in Section 2.2) instead of a Gaussian distribution.</a:t>
            </a:r>
          </a:p>
          <a:p>
            <a:r>
              <a:rPr lang="en-US" sz="2000" b="1" dirty="0">
                <a:solidFill>
                  <a:srgbClr val="0000CC"/>
                </a:solidFill>
              </a:rPr>
              <a:t> We can justify the use of this distribution intuitively by considering that we should expect a distribution that is related to the binomial distribution, but that is consistent with our boundary conditions that we can collect any positive number of counts, but no fewer than zero counts, in any time interval</a:t>
            </a:r>
            <a:r>
              <a:rPr lang="en-US" sz="2000" b="1" dirty="0" smtClean="0">
                <a:solidFill>
                  <a:srgbClr val="0000CC"/>
                </a:solidFill>
              </a:rPr>
              <a:t>.</a:t>
            </a:r>
            <a:r>
              <a:rPr lang="en-US" sz="2000" dirty="0">
                <a:solidFill>
                  <a:srgbClr val="0000CC"/>
                </a:solidFill>
              </a:rPr>
              <a:t> </a:t>
            </a:r>
            <a:endParaRPr lang="en-US" sz="2000" dirty="0" smtClean="0">
              <a:solidFill>
                <a:srgbClr val="0000CC"/>
              </a:solidFill>
            </a:endParaRPr>
          </a:p>
          <a:p>
            <a:r>
              <a:rPr lang="en-US" sz="2000" b="1" dirty="0" smtClean="0">
                <a:solidFill>
                  <a:srgbClr val="FF0000"/>
                </a:solidFill>
              </a:rPr>
              <a:t>The </a:t>
            </a:r>
            <a:r>
              <a:rPr lang="en-US" sz="2000" b="1" dirty="0">
                <a:solidFill>
                  <a:srgbClr val="FF0000"/>
                </a:solidFill>
              </a:rPr>
              <a:t>Poisson distribution and statistical uncertainties do not apply solely to </a:t>
            </a:r>
            <a:r>
              <a:rPr lang="en-US" sz="2000" b="1" dirty="0" smtClean="0">
                <a:solidFill>
                  <a:srgbClr val="FF0000"/>
                </a:solidFill>
              </a:rPr>
              <a:t>experiment where </a:t>
            </a:r>
            <a:r>
              <a:rPr lang="en-US" sz="2000" b="1" dirty="0">
                <a:solidFill>
                  <a:srgbClr val="FF0000"/>
                </a:solidFill>
              </a:rPr>
              <a:t>counts are recorded in unit time intervals. </a:t>
            </a:r>
            <a:endParaRPr lang="en-US" sz="2000" b="1" dirty="0" smtClean="0">
              <a:solidFill>
                <a:srgbClr val="FF0000"/>
              </a:solidFill>
            </a:endParaRPr>
          </a:p>
          <a:p>
            <a:r>
              <a:rPr lang="en-US" sz="2000" b="1" dirty="0" smtClean="0">
                <a:solidFill>
                  <a:srgbClr val="006C31"/>
                </a:solidFill>
              </a:rPr>
              <a:t>In </a:t>
            </a:r>
            <a:r>
              <a:rPr lang="en-US" sz="2000" b="1" dirty="0">
                <a:solidFill>
                  <a:srgbClr val="006C31"/>
                </a:solidFill>
              </a:rPr>
              <a:t>any experiment </a:t>
            </a:r>
            <a:r>
              <a:rPr lang="en-US" sz="2000" b="1" dirty="0" smtClean="0">
                <a:solidFill>
                  <a:srgbClr val="006C31"/>
                </a:solidFill>
              </a:rPr>
              <a:t>in which </a:t>
            </a:r>
            <a:r>
              <a:rPr lang="en-US" sz="2000" b="1" dirty="0">
                <a:solidFill>
                  <a:srgbClr val="006C31"/>
                </a:solidFill>
              </a:rPr>
              <a:t>data are grouped in bins according to some criterion to form a histogram </a:t>
            </a:r>
            <a:r>
              <a:rPr lang="en-US" sz="2000" b="1" dirty="0" smtClean="0">
                <a:solidFill>
                  <a:srgbClr val="006C31"/>
                </a:solidFill>
              </a:rPr>
              <a:t>or frequency </a:t>
            </a:r>
            <a:r>
              <a:rPr lang="en-US" sz="2000" b="1" dirty="0">
                <a:solidFill>
                  <a:srgbClr val="006C31"/>
                </a:solidFill>
              </a:rPr>
              <a:t>plot, the number of events in each individual bin will obey Poisson </a:t>
            </a:r>
            <a:r>
              <a:rPr lang="en-US" sz="2000" b="1" dirty="0" smtClean="0">
                <a:solidFill>
                  <a:srgbClr val="006C31"/>
                </a:solidFill>
              </a:rPr>
              <a:t>statistics and </a:t>
            </a:r>
            <a:r>
              <a:rPr lang="en-US" sz="2000" b="1" dirty="0">
                <a:solidFill>
                  <a:srgbClr val="006C31"/>
                </a:solidFill>
              </a:rPr>
              <a:t>fluctuate with statistical uncertainties.</a:t>
            </a:r>
          </a:p>
          <a:p>
            <a:r>
              <a:rPr lang="en-US" sz="2000" b="1" dirty="0">
                <a:solidFill>
                  <a:srgbClr val="0000CC"/>
                </a:solidFill>
              </a:rPr>
              <a:t>One immediate advantage of the Poisson distribution is that the standard deviation</a:t>
            </a:r>
          </a:p>
          <a:p>
            <a:r>
              <a:rPr lang="en-US" sz="2000" b="1" dirty="0">
                <a:solidFill>
                  <a:srgbClr val="0000CC"/>
                </a:solidFill>
              </a:rPr>
              <a:t>is automatically determined:</a:t>
            </a:r>
          </a:p>
          <a:p>
            <a:pPr algn="ctr"/>
            <a:r>
              <a:rPr lang="en-US" sz="2000" b="1" i="1" dirty="0" smtClean="0">
                <a:sym typeface="Symbol"/>
              </a:rPr>
              <a:t> </a:t>
            </a:r>
            <a:r>
              <a:rPr lang="en-US" sz="2000" b="1" i="1" dirty="0" smtClean="0"/>
              <a:t>=</a:t>
            </a:r>
            <a:r>
              <a:rPr lang="en-US" sz="2000" b="1" i="1" dirty="0" smtClean="0">
                <a:sym typeface="Symbol"/>
              </a:rPr>
              <a:t>                                                </a:t>
            </a:r>
            <a:r>
              <a:rPr lang="en-US" sz="2000" b="1" i="1" dirty="0" smtClean="0"/>
              <a:t> </a:t>
            </a:r>
            <a:r>
              <a:rPr lang="en-US" sz="2000" b="1" dirty="0"/>
              <a:t>(3.1)</a:t>
            </a:r>
          </a:p>
          <a:p>
            <a:r>
              <a:rPr lang="en-US" sz="2000" b="1" dirty="0">
                <a:solidFill>
                  <a:srgbClr val="006C31"/>
                </a:solidFill>
              </a:rPr>
              <a:t>The relative uncertainty, the ratio of the standard deviation to the average rate,</a:t>
            </a:r>
          </a:p>
          <a:p>
            <a:r>
              <a:rPr lang="en-US" sz="2000" b="1" i="1" dirty="0" smtClean="0">
                <a:solidFill>
                  <a:srgbClr val="006C31"/>
                </a:solidFill>
                <a:sym typeface="Symbol"/>
              </a:rPr>
              <a:t>/</a:t>
            </a:r>
            <a:r>
              <a:rPr lang="en-US" sz="2000" b="1" i="1" dirty="0" smtClean="0">
                <a:solidFill>
                  <a:srgbClr val="006C31"/>
                </a:solidFill>
              </a:rPr>
              <a:t> </a:t>
            </a:r>
            <a:r>
              <a:rPr lang="en-US" sz="2000" b="1" dirty="0">
                <a:solidFill>
                  <a:srgbClr val="006C31"/>
                </a:solidFill>
              </a:rPr>
              <a:t>= </a:t>
            </a:r>
            <a:r>
              <a:rPr lang="en-US" sz="2000" b="1" dirty="0" smtClean="0">
                <a:solidFill>
                  <a:srgbClr val="006C31"/>
                </a:solidFill>
              </a:rPr>
              <a:t>1/</a:t>
            </a:r>
            <a:r>
              <a:rPr lang="en-US" sz="2000" b="1" dirty="0" smtClean="0">
                <a:solidFill>
                  <a:srgbClr val="006C31"/>
                </a:solidFill>
                <a:sym typeface="Symbol"/>
              </a:rPr>
              <a:t></a:t>
            </a:r>
            <a:r>
              <a:rPr lang="en-US" sz="2000" b="1" dirty="0">
                <a:solidFill>
                  <a:srgbClr val="006C31"/>
                </a:solidFill>
                <a:sym typeface="Symbol"/>
              </a:rPr>
              <a:t> </a:t>
            </a:r>
            <a:r>
              <a:rPr lang="en-US" sz="2000" b="1" dirty="0" smtClean="0">
                <a:solidFill>
                  <a:srgbClr val="006C31"/>
                </a:solidFill>
              </a:rPr>
              <a:t>, </a:t>
            </a:r>
            <a:r>
              <a:rPr lang="en-US" sz="2000" b="1" dirty="0">
                <a:solidFill>
                  <a:srgbClr val="006C31"/>
                </a:solidFill>
              </a:rPr>
              <a:t>decreases as the number of counts received per interval increases.</a:t>
            </a:r>
          </a:p>
          <a:p>
            <a:r>
              <a:rPr lang="en-US" sz="2000" b="1" dirty="0">
                <a:solidFill>
                  <a:srgbClr val="CC00CC"/>
                </a:solidFill>
              </a:rPr>
              <a:t>Thus relative uncertainties are smaller when counting rates are higher.</a:t>
            </a:r>
          </a:p>
          <a:p>
            <a:r>
              <a:rPr lang="en-US" sz="2000" b="1" dirty="0">
                <a:solidFill>
                  <a:srgbClr val="0000CC"/>
                </a:solidFill>
              </a:rPr>
              <a:t>The value for </a:t>
            </a:r>
            <a:r>
              <a:rPr lang="en-US" sz="2000" b="1" dirty="0" smtClean="0">
                <a:solidFill>
                  <a:srgbClr val="0000CC"/>
                </a:solidFill>
                <a:sym typeface="Symbol"/>
              </a:rPr>
              <a:t></a:t>
            </a:r>
            <a:r>
              <a:rPr lang="en-US" sz="2000" b="1" dirty="0" smtClean="0">
                <a:solidFill>
                  <a:srgbClr val="0000CC"/>
                </a:solidFill>
              </a:rPr>
              <a:t> </a:t>
            </a:r>
            <a:r>
              <a:rPr lang="en-US" sz="2000" b="1" dirty="0">
                <a:solidFill>
                  <a:srgbClr val="0000CC"/>
                </a:solidFill>
              </a:rPr>
              <a:t>to be used in Equation (3.1) for determining the standard deviation</a:t>
            </a:r>
          </a:p>
          <a:p>
            <a:r>
              <a:rPr lang="en-US" sz="2000" b="1" i="1" dirty="0" smtClean="0">
                <a:solidFill>
                  <a:srgbClr val="0000CC"/>
                </a:solidFill>
                <a:sym typeface="Symbol"/>
              </a:rPr>
              <a:t> </a:t>
            </a:r>
            <a:r>
              <a:rPr lang="en-US" sz="2000" b="1" i="1" dirty="0" smtClean="0">
                <a:solidFill>
                  <a:srgbClr val="0000CC"/>
                </a:solidFill>
              </a:rPr>
              <a:t> </a:t>
            </a:r>
            <a:r>
              <a:rPr lang="en-US" sz="2000" b="1" dirty="0">
                <a:solidFill>
                  <a:srgbClr val="0000CC"/>
                </a:solidFill>
              </a:rPr>
              <a:t>is, of course, the value of the mean counting rate from the parent population,</a:t>
            </a:r>
          </a:p>
          <a:p>
            <a:r>
              <a:rPr lang="en-US" sz="2000" b="1" dirty="0">
                <a:solidFill>
                  <a:srgbClr val="0000CC"/>
                </a:solidFill>
              </a:rPr>
              <a:t>of which each measurement </a:t>
            </a:r>
            <a:r>
              <a:rPr lang="en-US" sz="2000" b="1" i="1" dirty="0">
                <a:solidFill>
                  <a:srgbClr val="0000CC"/>
                </a:solidFill>
              </a:rPr>
              <a:t>x </a:t>
            </a:r>
            <a:r>
              <a:rPr lang="en-US" sz="2000" b="1" dirty="0">
                <a:solidFill>
                  <a:srgbClr val="0000CC"/>
                </a:solidFill>
              </a:rPr>
              <a:t>is only an approximate sample</a:t>
            </a:r>
            <a:r>
              <a:rPr lang="en-US" sz="2000" b="1" dirty="0" smtClean="0">
                <a:solidFill>
                  <a:srgbClr val="0000CC"/>
                </a:solidFill>
              </a:rPr>
              <a:t>.</a:t>
            </a:r>
          </a:p>
          <a:p>
            <a:r>
              <a:rPr lang="en-US" sz="2000" b="1" dirty="0" smtClean="0">
                <a:solidFill>
                  <a:srgbClr val="CC00CC"/>
                </a:solidFill>
              </a:rPr>
              <a:t> </a:t>
            </a:r>
            <a:r>
              <a:rPr lang="en-US" sz="2000" b="1" dirty="0">
                <a:solidFill>
                  <a:srgbClr val="CC00CC"/>
                </a:solidFill>
              </a:rPr>
              <a:t>In the limit of </a:t>
            </a:r>
            <a:r>
              <a:rPr lang="en-US" sz="2000" b="1" dirty="0" smtClean="0">
                <a:solidFill>
                  <a:srgbClr val="CC00CC"/>
                </a:solidFill>
              </a:rPr>
              <a:t>an infinite </a:t>
            </a:r>
            <a:r>
              <a:rPr lang="en-US" sz="2000" b="1" dirty="0">
                <a:solidFill>
                  <a:srgbClr val="CC00CC"/>
                </a:solidFill>
              </a:rPr>
              <a:t>number of determinations, the average of all the measurements would </a:t>
            </a:r>
            <a:r>
              <a:rPr lang="en-US" sz="2000" b="1" dirty="0" smtClean="0">
                <a:solidFill>
                  <a:srgbClr val="CC00CC"/>
                </a:solidFill>
              </a:rPr>
              <a:t>very closely </a:t>
            </a:r>
            <a:r>
              <a:rPr lang="en-US" sz="2000" b="1" dirty="0">
                <a:solidFill>
                  <a:srgbClr val="CC00CC"/>
                </a:solidFill>
              </a:rPr>
              <a:t>approximate the parent value, but often we cannot make more than one </a:t>
            </a:r>
            <a:r>
              <a:rPr lang="en-US" sz="2000" b="1" dirty="0" smtClean="0">
                <a:solidFill>
                  <a:srgbClr val="CC00CC"/>
                </a:solidFill>
              </a:rPr>
              <a:t>measurement of </a:t>
            </a:r>
            <a:r>
              <a:rPr lang="en-US" sz="2000" b="1" dirty="0">
                <a:solidFill>
                  <a:srgbClr val="CC00CC"/>
                </a:solidFill>
              </a:rPr>
              <a:t>each value of </a:t>
            </a:r>
            <a:r>
              <a:rPr lang="en-US" sz="2000" b="1" i="1" dirty="0">
                <a:solidFill>
                  <a:srgbClr val="CC00CC"/>
                </a:solidFill>
              </a:rPr>
              <a:t>x, </a:t>
            </a:r>
            <a:r>
              <a:rPr lang="en-US" sz="2000" b="1" dirty="0">
                <a:solidFill>
                  <a:srgbClr val="CC00CC"/>
                </a:solidFill>
              </a:rPr>
              <a:t>much less an infinite number. </a:t>
            </a:r>
            <a:endParaRPr lang="en-US" sz="2000" b="1" dirty="0" smtClean="0">
              <a:solidFill>
                <a:srgbClr val="CC00CC"/>
              </a:solidFill>
            </a:endParaRPr>
          </a:p>
          <a:p>
            <a:r>
              <a:rPr lang="en-US" sz="2000" b="1" dirty="0" smtClean="0">
                <a:solidFill>
                  <a:srgbClr val="0000CC"/>
                </a:solidFill>
              </a:rPr>
              <a:t>Thus</a:t>
            </a:r>
            <a:r>
              <a:rPr lang="en-US" sz="2000" b="1" dirty="0">
                <a:solidFill>
                  <a:srgbClr val="0000CC"/>
                </a:solidFill>
              </a:rPr>
              <a:t>, we are forced </a:t>
            </a:r>
            <a:r>
              <a:rPr lang="en-US" sz="2000" b="1" dirty="0" smtClean="0">
                <a:solidFill>
                  <a:srgbClr val="0000CC"/>
                </a:solidFill>
              </a:rPr>
              <a:t>to use </a:t>
            </a:r>
            <a:r>
              <a:rPr lang="en-US" sz="2000" b="1" dirty="0" smtClean="0">
                <a:solidFill>
                  <a:srgbClr val="0000CC"/>
                </a:solidFill>
                <a:sym typeface="Symbol"/>
              </a:rPr>
              <a:t></a:t>
            </a:r>
            <a:r>
              <a:rPr lang="en-US" sz="2000" b="1" dirty="0" smtClean="0">
                <a:solidFill>
                  <a:srgbClr val="0000CC"/>
                </a:solidFill>
              </a:rPr>
              <a:t>x </a:t>
            </a:r>
            <a:r>
              <a:rPr lang="en-US" sz="2000" b="1" dirty="0">
                <a:solidFill>
                  <a:srgbClr val="0000CC"/>
                </a:solidFill>
              </a:rPr>
              <a:t>as an estimate of the standard deviation of a single measurement.</a:t>
            </a:r>
          </a:p>
          <a:p>
            <a:endParaRPr lang="en-US" b="1" dirty="0"/>
          </a:p>
        </p:txBody>
      </p:sp>
    </p:spTree>
    <p:extLst>
      <p:ext uri="{BB962C8B-B14F-4D97-AF65-F5344CB8AC3E}">
        <p14:creationId xmlns:p14="http://schemas.microsoft.com/office/powerpoint/2010/main" val="3337960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9067800" cy="7540526"/>
          </a:xfrm>
          <a:prstGeom prst="rect">
            <a:avLst/>
          </a:prstGeom>
          <a:noFill/>
          <a:ln w="76200">
            <a:solidFill>
              <a:srgbClr val="3399FF"/>
            </a:solidFill>
          </a:ln>
        </p:spPr>
        <p:txBody>
          <a:bodyPr wrap="square" rtlCol="0">
            <a:spAutoFit/>
          </a:bodyPr>
          <a:lstStyle/>
          <a:p>
            <a:r>
              <a:rPr lang="en-US" sz="2400" b="1" u="sng" dirty="0">
                <a:solidFill>
                  <a:srgbClr val="FF0000"/>
                </a:solidFill>
              </a:rPr>
              <a:t>Example 3.1</a:t>
            </a:r>
            <a:r>
              <a:rPr lang="en-US" sz="2400" b="1" dirty="0"/>
              <a:t>. </a:t>
            </a:r>
          </a:p>
          <a:p>
            <a:r>
              <a:rPr lang="en-US" sz="2000" b="1" dirty="0">
                <a:solidFill>
                  <a:srgbClr val="0000CC"/>
                </a:solidFill>
              </a:rPr>
              <a:t>Consider an experiment in which we count gamma rays emitted by </a:t>
            </a:r>
            <a:r>
              <a:rPr lang="en-US" sz="2000" b="1" dirty="0" smtClean="0">
                <a:solidFill>
                  <a:srgbClr val="0000CC"/>
                </a:solidFill>
              </a:rPr>
              <a:t>a strong </a:t>
            </a:r>
            <a:r>
              <a:rPr lang="en-US" sz="2000" b="1" dirty="0">
                <a:solidFill>
                  <a:srgbClr val="0000CC"/>
                </a:solidFill>
              </a:rPr>
              <a:t>radioactive source. </a:t>
            </a:r>
            <a:endParaRPr lang="en-US" sz="2000" b="1" dirty="0" smtClean="0">
              <a:solidFill>
                <a:srgbClr val="0000CC"/>
              </a:solidFill>
            </a:endParaRPr>
          </a:p>
          <a:p>
            <a:r>
              <a:rPr lang="en-US" sz="2000" b="1" dirty="0" smtClean="0">
                <a:solidFill>
                  <a:srgbClr val="006C31"/>
                </a:solidFill>
              </a:rPr>
              <a:t>We </a:t>
            </a:r>
            <a:r>
              <a:rPr lang="en-US" sz="2000" b="1" dirty="0">
                <a:solidFill>
                  <a:srgbClr val="006C31"/>
                </a:solidFill>
              </a:rPr>
              <a:t>cannot determine the counting rate instantaneously </a:t>
            </a:r>
            <a:r>
              <a:rPr lang="en-US" sz="2000" b="1" dirty="0" smtClean="0">
                <a:solidFill>
                  <a:srgbClr val="006C31"/>
                </a:solidFill>
              </a:rPr>
              <a:t>because no </a:t>
            </a:r>
            <a:r>
              <a:rPr lang="en-US" sz="2000" b="1" dirty="0">
                <a:solidFill>
                  <a:srgbClr val="006C31"/>
                </a:solidFill>
              </a:rPr>
              <a:t>counts will be detected in an infinitesimal time interval</a:t>
            </a:r>
            <a:r>
              <a:rPr lang="en-US" sz="2000" b="1" dirty="0" smtClean="0">
                <a:solidFill>
                  <a:srgbClr val="006C31"/>
                </a:solidFill>
              </a:rPr>
              <a:t>.</a:t>
            </a:r>
          </a:p>
          <a:p>
            <a:r>
              <a:rPr lang="en-US" sz="2000" b="1" dirty="0" smtClean="0">
                <a:solidFill>
                  <a:srgbClr val="CC00CC"/>
                </a:solidFill>
              </a:rPr>
              <a:t> </a:t>
            </a:r>
            <a:r>
              <a:rPr lang="en-US" sz="2000" b="1" dirty="0">
                <a:solidFill>
                  <a:srgbClr val="CC00CC"/>
                </a:solidFill>
              </a:rPr>
              <a:t>But we can </a:t>
            </a:r>
            <a:r>
              <a:rPr lang="en-US" sz="2000" b="1" dirty="0" smtClean="0">
                <a:solidFill>
                  <a:srgbClr val="CC00CC"/>
                </a:solidFill>
              </a:rPr>
              <a:t>determine the </a:t>
            </a:r>
            <a:r>
              <a:rPr lang="en-US" sz="2000" b="1" dirty="0">
                <a:solidFill>
                  <a:srgbClr val="CC00CC"/>
                </a:solidFill>
              </a:rPr>
              <a:t>number of counts </a:t>
            </a:r>
            <a:r>
              <a:rPr lang="en-US" sz="2000" b="1" i="1" dirty="0">
                <a:solidFill>
                  <a:srgbClr val="CC00CC"/>
                </a:solidFill>
              </a:rPr>
              <a:t>x </a:t>
            </a:r>
            <a:r>
              <a:rPr lang="en-US" sz="2000" b="1" dirty="0">
                <a:solidFill>
                  <a:srgbClr val="CC00CC"/>
                </a:solidFill>
              </a:rPr>
              <a:t>detected over a time interval </a:t>
            </a:r>
            <a:r>
              <a:rPr lang="en-US" sz="2000" b="1" i="1" dirty="0" smtClean="0">
                <a:solidFill>
                  <a:srgbClr val="CC00CC"/>
                </a:solidFill>
                <a:sym typeface="Symbol"/>
              </a:rPr>
              <a:t></a:t>
            </a:r>
            <a:r>
              <a:rPr lang="en-US" sz="2000" b="1" i="1" dirty="0" smtClean="0">
                <a:solidFill>
                  <a:srgbClr val="CC00CC"/>
                </a:solidFill>
              </a:rPr>
              <a:t>t</a:t>
            </a:r>
            <a:r>
              <a:rPr lang="en-US" sz="2000" b="1" i="1" dirty="0">
                <a:solidFill>
                  <a:srgbClr val="CC00CC"/>
                </a:solidFill>
              </a:rPr>
              <a:t>, </a:t>
            </a:r>
            <a:r>
              <a:rPr lang="en-US" sz="2000" b="1" dirty="0">
                <a:solidFill>
                  <a:srgbClr val="CC00CC"/>
                </a:solidFill>
              </a:rPr>
              <a:t>and this should </a:t>
            </a:r>
            <a:r>
              <a:rPr lang="en-US" sz="2000" b="1" dirty="0" smtClean="0">
                <a:solidFill>
                  <a:srgbClr val="CC00CC"/>
                </a:solidFill>
              </a:rPr>
              <a:t>be representative </a:t>
            </a:r>
            <a:r>
              <a:rPr lang="en-US" sz="2000" b="1" dirty="0">
                <a:solidFill>
                  <a:srgbClr val="CC00CC"/>
                </a:solidFill>
              </a:rPr>
              <a:t>of the average counting rate over that interval. </a:t>
            </a:r>
            <a:r>
              <a:rPr lang="en-US" sz="2000" b="1" dirty="0">
                <a:solidFill>
                  <a:srgbClr val="FF0000"/>
                </a:solidFill>
              </a:rPr>
              <a:t>Assume that we </a:t>
            </a:r>
            <a:r>
              <a:rPr lang="en-US" sz="2000" b="1" dirty="0" smtClean="0">
                <a:solidFill>
                  <a:srgbClr val="FF0000"/>
                </a:solidFill>
              </a:rPr>
              <a:t>have recorded </a:t>
            </a:r>
            <a:r>
              <a:rPr lang="en-US" sz="2000" b="1" dirty="0">
                <a:solidFill>
                  <a:srgbClr val="FF0000"/>
                </a:solidFill>
              </a:rPr>
              <a:t>5212 counts in a I-s time interval. </a:t>
            </a:r>
            <a:endParaRPr lang="en-US" sz="2000" b="1" dirty="0" smtClean="0">
              <a:solidFill>
                <a:srgbClr val="FF0000"/>
              </a:solidFill>
            </a:endParaRPr>
          </a:p>
          <a:p>
            <a:r>
              <a:rPr lang="en-US" sz="2000" b="1" dirty="0" smtClean="0">
                <a:solidFill>
                  <a:srgbClr val="0000CC"/>
                </a:solidFill>
              </a:rPr>
              <a:t>The </a:t>
            </a:r>
            <a:r>
              <a:rPr lang="en-US" sz="2000" b="1" dirty="0">
                <a:solidFill>
                  <a:srgbClr val="0000CC"/>
                </a:solidFill>
              </a:rPr>
              <a:t>distribution of counts is </a:t>
            </a:r>
            <a:r>
              <a:rPr lang="en-US" sz="2000" b="1" dirty="0" smtClean="0">
                <a:solidFill>
                  <a:srgbClr val="0000CC"/>
                </a:solidFill>
              </a:rPr>
              <a:t>random in </a:t>
            </a:r>
            <a:r>
              <a:rPr lang="en-US" sz="2000" b="1" dirty="0">
                <a:solidFill>
                  <a:srgbClr val="0000CC"/>
                </a:solidFill>
              </a:rPr>
              <a:t>time and follows the Poisson </a:t>
            </a:r>
            <a:r>
              <a:rPr lang="en-US" sz="2000" b="1" dirty="0" smtClean="0">
                <a:solidFill>
                  <a:srgbClr val="0000CC"/>
                </a:solidFill>
              </a:rPr>
              <a:t>probability function</a:t>
            </a:r>
            <a:r>
              <a:rPr lang="en-US" sz="2000" b="1" dirty="0">
                <a:solidFill>
                  <a:srgbClr val="0000CC"/>
                </a:solidFill>
              </a:rPr>
              <a:t>, so our estimate of the </a:t>
            </a:r>
            <a:r>
              <a:rPr lang="en-US" sz="2000" b="1" dirty="0" smtClean="0">
                <a:solidFill>
                  <a:srgbClr val="0000CC"/>
                </a:solidFill>
              </a:rPr>
              <a:t>standard deviation of the </a:t>
            </a:r>
            <a:r>
              <a:rPr lang="en-US" sz="2000" b="1" dirty="0">
                <a:solidFill>
                  <a:srgbClr val="0000CC"/>
                </a:solidFill>
              </a:rPr>
              <a:t>distribution is </a:t>
            </a:r>
            <a:r>
              <a:rPr lang="en-US" sz="2000" b="1" i="1" dirty="0" smtClean="0">
                <a:solidFill>
                  <a:srgbClr val="0000CC"/>
                </a:solidFill>
                <a:sym typeface="Symbol"/>
              </a:rPr>
              <a:t></a:t>
            </a:r>
            <a:r>
              <a:rPr lang="en-US" sz="2000" b="1" i="1" dirty="0" smtClean="0">
                <a:solidFill>
                  <a:srgbClr val="0000CC"/>
                </a:solidFill>
              </a:rPr>
              <a:t> </a:t>
            </a:r>
            <a:r>
              <a:rPr lang="en-US" sz="2000" b="1" dirty="0">
                <a:solidFill>
                  <a:srgbClr val="0000CC"/>
                </a:solidFill>
              </a:rPr>
              <a:t>= </a:t>
            </a:r>
            <a:r>
              <a:rPr lang="en-US" sz="2000" b="1" dirty="0" smtClean="0">
                <a:solidFill>
                  <a:srgbClr val="0000CC"/>
                </a:solidFill>
                <a:sym typeface="Symbol"/>
              </a:rPr>
              <a:t></a:t>
            </a:r>
            <a:r>
              <a:rPr lang="en-US" sz="2000" b="1" dirty="0" smtClean="0">
                <a:solidFill>
                  <a:srgbClr val="0000CC"/>
                </a:solidFill>
              </a:rPr>
              <a:t> </a:t>
            </a:r>
            <a:r>
              <a:rPr lang="en-US" sz="2000" b="1" dirty="0">
                <a:solidFill>
                  <a:srgbClr val="0000CC"/>
                </a:solidFill>
              </a:rPr>
              <a:t>5212</a:t>
            </a:r>
            <a:r>
              <a:rPr lang="en-US" sz="2000" b="1" dirty="0"/>
              <a:t>. </a:t>
            </a:r>
            <a:endParaRPr lang="en-US" sz="2000" b="1" dirty="0" smtClean="0"/>
          </a:p>
          <a:p>
            <a:r>
              <a:rPr lang="en-US" sz="2000" b="1" dirty="0" smtClean="0">
                <a:solidFill>
                  <a:srgbClr val="006C31"/>
                </a:solidFill>
              </a:rPr>
              <a:t>Thus</a:t>
            </a:r>
            <a:r>
              <a:rPr lang="en-US" sz="2000" b="1" dirty="0">
                <a:solidFill>
                  <a:srgbClr val="006C31"/>
                </a:solidFill>
              </a:rPr>
              <a:t>, we should record our result for </a:t>
            </a:r>
            <a:r>
              <a:rPr lang="en-US" sz="2000" b="1" dirty="0" smtClean="0">
                <a:solidFill>
                  <a:srgbClr val="006C31"/>
                </a:solidFill>
              </a:rPr>
              <a:t>the number </a:t>
            </a:r>
            <a:r>
              <a:rPr lang="en-US" sz="2000" b="1" dirty="0">
                <a:solidFill>
                  <a:srgbClr val="006C31"/>
                </a:solidFill>
              </a:rPr>
              <a:t>of counts </a:t>
            </a:r>
            <a:r>
              <a:rPr lang="en-US" sz="2000" b="1" i="1" dirty="0">
                <a:solidFill>
                  <a:srgbClr val="006C31"/>
                </a:solidFill>
              </a:rPr>
              <a:t>x </a:t>
            </a:r>
            <a:r>
              <a:rPr lang="en-US" sz="2000" b="1" dirty="0">
                <a:solidFill>
                  <a:srgbClr val="006C31"/>
                </a:solidFill>
              </a:rPr>
              <a:t>in the time interval </a:t>
            </a:r>
            <a:r>
              <a:rPr lang="en-US" sz="2000" b="1" i="1" dirty="0">
                <a:solidFill>
                  <a:srgbClr val="006C31"/>
                </a:solidFill>
                <a:sym typeface="Symbol"/>
              </a:rPr>
              <a:t></a:t>
            </a:r>
            <a:r>
              <a:rPr lang="en-US" sz="2000" b="1" i="1" dirty="0">
                <a:solidFill>
                  <a:srgbClr val="006C31"/>
                </a:solidFill>
              </a:rPr>
              <a:t>t</a:t>
            </a:r>
            <a:r>
              <a:rPr lang="en-US" sz="2000" b="1" i="1" dirty="0" smtClean="0">
                <a:solidFill>
                  <a:srgbClr val="006C31"/>
                </a:solidFill>
              </a:rPr>
              <a:t> </a:t>
            </a:r>
            <a:r>
              <a:rPr lang="en-US" sz="2000" b="1" dirty="0">
                <a:solidFill>
                  <a:srgbClr val="006C31"/>
                </a:solidFill>
              </a:rPr>
              <a:t>as 5212 ± 72 and the relative error is</a:t>
            </a:r>
          </a:p>
          <a:p>
            <a:endParaRPr lang="en-US" sz="2000" b="1" i="1" dirty="0" smtClean="0"/>
          </a:p>
          <a:p>
            <a:endParaRPr lang="en-US" sz="2000" b="1" i="1" dirty="0"/>
          </a:p>
          <a:p>
            <a:r>
              <a:rPr lang="en-US" sz="2000" b="1" dirty="0" smtClean="0">
                <a:solidFill>
                  <a:srgbClr val="CC00CC"/>
                </a:solidFill>
              </a:rPr>
              <a:t>There </a:t>
            </a:r>
            <a:r>
              <a:rPr lang="en-US" sz="2000" b="1" dirty="0">
                <a:solidFill>
                  <a:srgbClr val="CC00CC"/>
                </a:solidFill>
              </a:rPr>
              <a:t>may also be instrumental uncertainties contributing to the </a:t>
            </a:r>
            <a:r>
              <a:rPr lang="en-US" sz="2000" b="1" dirty="0" smtClean="0">
                <a:solidFill>
                  <a:srgbClr val="CC00CC"/>
                </a:solidFill>
              </a:rPr>
              <a:t>overall uncertainties</a:t>
            </a:r>
            <a:r>
              <a:rPr lang="en-US" sz="2000" b="1" dirty="0">
                <a:solidFill>
                  <a:srgbClr val="CC00CC"/>
                </a:solidFill>
              </a:rPr>
              <a:t>.</a:t>
            </a:r>
          </a:p>
          <a:p>
            <a:r>
              <a:rPr lang="en-US" sz="2000" b="1" dirty="0">
                <a:solidFill>
                  <a:srgbClr val="0000CC"/>
                </a:solidFill>
              </a:rPr>
              <a:t>For example, we can determine the time intervals with only finite precision.</a:t>
            </a:r>
          </a:p>
          <a:p>
            <a:r>
              <a:rPr lang="en-US" sz="2000" b="1" dirty="0">
                <a:solidFill>
                  <a:srgbClr val="CC00CC"/>
                </a:solidFill>
              </a:rPr>
              <a:t>However, we may have some control over these uncertainties and can often</a:t>
            </a:r>
          </a:p>
          <a:p>
            <a:r>
              <a:rPr lang="en-US" sz="2000" b="1" dirty="0">
                <a:solidFill>
                  <a:srgbClr val="CC00CC"/>
                </a:solidFill>
              </a:rPr>
              <a:t>organize our experiment so that the statistical errors are dominant</a:t>
            </a:r>
            <a:r>
              <a:rPr lang="en-US" sz="2000" b="1" dirty="0" smtClean="0"/>
              <a:t>.</a:t>
            </a:r>
          </a:p>
          <a:p>
            <a:r>
              <a:rPr lang="en-US" sz="2000" b="1" dirty="0" smtClean="0">
                <a:solidFill>
                  <a:srgbClr val="FF0000"/>
                </a:solidFill>
              </a:rPr>
              <a:t> </a:t>
            </a:r>
            <a:r>
              <a:rPr lang="en-US" sz="2000" b="1" dirty="0">
                <a:solidFill>
                  <a:srgbClr val="FF0000"/>
                </a:solidFill>
              </a:rPr>
              <a:t>Suppose that </a:t>
            </a:r>
            <a:r>
              <a:rPr lang="en-US" sz="2000" b="1" dirty="0" smtClean="0">
                <a:solidFill>
                  <a:srgbClr val="FF0000"/>
                </a:solidFill>
              </a:rPr>
              <a:t>the major </a:t>
            </a:r>
            <a:r>
              <a:rPr lang="en-US" sz="2000" b="1" dirty="0">
                <a:solidFill>
                  <a:srgbClr val="FF0000"/>
                </a:solidFill>
              </a:rPr>
              <a:t>instrumental error in our example is the uncertainty </a:t>
            </a:r>
            <a:r>
              <a:rPr lang="en-US" sz="2000" b="1" i="1" dirty="0" smtClean="0">
                <a:solidFill>
                  <a:srgbClr val="FF0000"/>
                </a:solidFill>
                <a:sym typeface="Symbol"/>
              </a:rPr>
              <a:t></a:t>
            </a:r>
            <a:r>
              <a:rPr lang="en-US" sz="2000" b="1" i="1" baseline="-25000" dirty="0" smtClean="0">
                <a:solidFill>
                  <a:srgbClr val="FF0000"/>
                </a:solidFill>
              </a:rPr>
              <a:t>t</a:t>
            </a:r>
            <a:r>
              <a:rPr lang="en-US" sz="2000" b="1" i="1" dirty="0" smtClean="0">
                <a:solidFill>
                  <a:srgbClr val="FF0000"/>
                </a:solidFill>
              </a:rPr>
              <a:t> </a:t>
            </a:r>
            <a:r>
              <a:rPr lang="en-US" sz="2000" b="1" dirty="0">
                <a:solidFill>
                  <a:srgbClr val="FF0000"/>
                </a:solidFill>
              </a:rPr>
              <a:t>= 0.01 s in the time </a:t>
            </a:r>
            <a:r>
              <a:rPr lang="en-US" sz="2000" b="1" dirty="0" smtClean="0">
                <a:solidFill>
                  <a:srgbClr val="FF0000"/>
                </a:solidFill>
              </a:rPr>
              <a:t>interval </a:t>
            </a:r>
            <a:r>
              <a:rPr lang="en-US" sz="2000" b="1" i="1" dirty="0" smtClean="0">
                <a:solidFill>
                  <a:srgbClr val="FF0000"/>
                </a:solidFill>
                <a:sym typeface="Symbol"/>
              </a:rPr>
              <a:t></a:t>
            </a:r>
            <a:r>
              <a:rPr lang="en-US" sz="2000" b="1" i="1" dirty="0" smtClean="0">
                <a:solidFill>
                  <a:srgbClr val="FF0000"/>
                </a:solidFill>
              </a:rPr>
              <a:t>t </a:t>
            </a:r>
            <a:r>
              <a:rPr lang="en-US" sz="2000" b="1" dirty="0">
                <a:solidFill>
                  <a:srgbClr val="FF0000"/>
                </a:solidFill>
              </a:rPr>
              <a:t>= 1.00 s. </a:t>
            </a:r>
            <a:endParaRPr lang="en-US" sz="2000" b="1" dirty="0" smtClean="0">
              <a:solidFill>
                <a:srgbClr val="FF0000"/>
              </a:solidFill>
            </a:endParaRPr>
          </a:p>
          <a:p>
            <a:r>
              <a:rPr lang="en-US" sz="2000" b="1" dirty="0" smtClean="0"/>
              <a:t>The </a:t>
            </a:r>
            <a:r>
              <a:rPr lang="en-US" sz="2000" b="1" dirty="0"/>
              <a:t>relative uncertainty in the time interval is thus</a:t>
            </a:r>
          </a:p>
          <a:p>
            <a:endParaRPr lang="en-US" sz="2000" b="1" i="1" dirty="0" smtClean="0"/>
          </a:p>
          <a:p>
            <a:endParaRPr lang="en-US" sz="2000" b="1" i="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799" y="3702836"/>
            <a:ext cx="3505201" cy="7500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4224" y="7010399"/>
            <a:ext cx="1857376" cy="4923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47506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9144000" cy="7294305"/>
          </a:xfrm>
          <a:prstGeom prst="rect">
            <a:avLst/>
          </a:prstGeom>
          <a:noFill/>
          <a:ln w="76200">
            <a:solidFill>
              <a:srgbClr val="C00000"/>
            </a:solidFill>
          </a:ln>
        </p:spPr>
        <p:txBody>
          <a:bodyPr wrap="square" rtlCol="0">
            <a:spAutoFit/>
          </a:bodyPr>
          <a:lstStyle/>
          <a:p>
            <a:r>
              <a:rPr lang="en-US" sz="2000" b="1" dirty="0">
                <a:solidFill>
                  <a:srgbClr val="0000CC"/>
                </a:solidFill>
              </a:rPr>
              <a:t>This relative instrumental error in the time interval will produce a 1. % relative error</a:t>
            </a:r>
          </a:p>
          <a:p>
            <a:r>
              <a:rPr lang="en-US" sz="2000" b="1" dirty="0">
                <a:solidFill>
                  <a:srgbClr val="0000CC"/>
                </a:solidFill>
              </a:rPr>
              <a:t>in the number of counts </a:t>
            </a:r>
            <a:r>
              <a:rPr lang="en-US" sz="2000" b="1" i="1" dirty="0">
                <a:solidFill>
                  <a:srgbClr val="0000CC"/>
                </a:solidFill>
              </a:rPr>
              <a:t>x. </a:t>
            </a:r>
            <a:endParaRPr lang="en-US" sz="2000" b="1" i="1" dirty="0" smtClean="0">
              <a:solidFill>
                <a:srgbClr val="0000CC"/>
              </a:solidFill>
            </a:endParaRPr>
          </a:p>
          <a:p>
            <a:r>
              <a:rPr lang="en-US" sz="2000" b="1" dirty="0" smtClean="0">
                <a:solidFill>
                  <a:srgbClr val="CC00CC"/>
                </a:solidFill>
              </a:rPr>
              <a:t>Because </a:t>
            </a:r>
            <a:r>
              <a:rPr lang="en-US" sz="2000" b="1" dirty="0">
                <a:solidFill>
                  <a:srgbClr val="CC00CC"/>
                </a:solidFill>
              </a:rPr>
              <a:t>the instrumental uncertainty is comparable </a:t>
            </a:r>
            <a:r>
              <a:rPr lang="en-US" sz="2000" b="1" dirty="0" smtClean="0">
                <a:solidFill>
                  <a:srgbClr val="CC00CC"/>
                </a:solidFill>
              </a:rPr>
              <a:t>to the </a:t>
            </a:r>
            <a:r>
              <a:rPr lang="en-US" sz="2000" b="1" dirty="0">
                <a:solidFill>
                  <a:srgbClr val="CC00CC"/>
                </a:solidFill>
              </a:rPr>
              <a:t>statistical uncertainty, it might be wise to attempt a more precise </a:t>
            </a:r>
            <a:r>
              <a:rPr lang="en-US" sz="2000" b="1" dirty="0" smtClean="0">
                <a:solidFill>
                  <a:srgbClr val="CC00CC"/>
                </a:solidFill>
              </a:rPr>
              <a:t>measurement of </a:t>
            </a:r>
            <a:r>
              <a:rPr lang="en-US" sz="2000" b="1" dirty="0">
                <a:solidFill>
                  <a:srgbClr val="CC00CC"/>
                </a:solidFill>
              </a:rPr>
              <a:t>the interval or to increase its length</a:t>
            </a:r>
            <a:r>
              <a:rPr lang="en-US" sz="2000" b="1" dirty="0" smtClean="0">
                <a:solidFill>
                  <a:srgbClr val="CC00CC"/>
                </a:solidFill>
              </a:rPr>
              <a:t>.</a:t>
            </a:r>
          </a:p>
          <a:p>
            <a:r>
              <a:rPr lang="en-US" sz="2000" b="1" dirty="0" smtClean="0"/>
              <a:t> </a:t>
            </a:r>
            <a:r>
              <a:rPr lang="en-US" sz="2000" b="1" dirty="0">
                <a:solidFill>
                  <a:srgbClr val="006C31"/>
                </a:solidFill>
              </a:rPr>
              <a:t>If we increase the counting time </a:t>
            </a:r>
            <a:r>
              <a:rPr lang="en-US" sz="2000" b="1" dirty="0" smtClean="0">
                <a:solidFill>
                  <a:srgbClr val="006C31"/>
                </a:solidFill>
              </a:rPr>
              <a:t>interval from </a:t>
            </a:r>
            <a:r>
              <a:rPr lang="en-US" sz="2000" b="1" dirty="0">
                <a:solidFill>
                  <a:srgbClr val="006C31"/>
                </a:solidFill>
              </a:rPr>
              <a:t>1 s to 4 s, the number of counts </a:t>
            </a:r>
            <a:r>
              <a:rPr lang="en-US" sz="2000" b="1" i="1" dirty="0">
                <a:solidFill>
                  <a:srgbClr val="006C31"/>
                </a:solidFill>
              </a:rPr>
              <a:t>x </a:t>
            </a:r>
            <a:r>
              <a:rPr lang="en-US" sz="2000" b="1" dirty="0">
                <a:solidFill>
                  <a:srgbClr val="006C31"/>
                </a:solidFill>
              </a:rPr>
              <a:t>will increase by about a factor of 4 and </a:t>
            </a:r>
            <a:r>
              <a:rPr lang="en-US" sz="2000" b="1" dirty="0" smtClean="0">
                <a:solidFill>
                  <a:srgbClr val="006C31"/>
                </a:solidFill>
              </a:rPr>
              <a:t>the relative </a:t>
            </a:r>
            <a:r>
              <a:rPr lang="en-US" sz="2000" b="1" dirty="0">
                <a:solidFill>
                  <a:srgbClr val="006C31"/>
                </a:solidFill>
              </a:rPr>
              <a:t>statistical error will therefore decrease by a factor of 2 to about 0.7</a:t>
            </a:r>
            <a:r>
              <a:rPr lang="en-US" sz="2000" b="1" dirty="0" smtClean="0">
                <a:solidFill>
                  <a:srgbClr val="006C31"/>
                </a:solidFill>
              </a:rPr>
              <a:t>%, whereas </a:t>
            </a:r>
            <a:r>
              <a:rPr lang="en-US" sz="2000" b="1" dirty="0">
                <a:solidFill>
                  <a:srgbClr val="006C31"/>
                </a:solidFill>
              </a:rPr>
              <a:t>the relative instrumental uncertainty will decrease by a factor of 4 </a:t>
            </a:r>
            <a:r>
              <a:rPr lang="en-US" sz="2000" b="1" dirty="0" smtClean="0">
                <a:solidFill>
                  <a:srgbClr val="006C31"/>
                </a:solidFill>
              </a:rPr>
              <a:t>to 0.25</a:t>
            </a:r>
            <a:r>
              <a:rPr lang="en-US" sz="2000" b="1" dirty="0">
                <a:solidFill>
                  <a:srgbClr val="006C31"/>
                </a:solidFill>
              </a:rPr>
              <a:t>%, as long as the instrumental uncertainty </a:t>
            </a:r>
            <a:r>
              <a:rPr lang="en-US" sz="2000" b="1" i="1" dirty="0">
                <a:solidFill>
                  <a:srgbClr val="006C31"/>
                </a:solidFill>
              </a:rPr>
              <a:t>at </a:t>
            </a:r>
            <a:r>
              <a:rPr lang="en-US" sz="2000" b="1" dirty="0">
                <a:solidFill>
                  <a:srgbClr val="006C31"/>
                </a:solidFill>
              </a:rPr>
              <a:t>remains constant at 0.01 s.</a:t>
            </a:r>
          </a:p>
          <a:p>
            <a:r>
              <a:rPr lang="en-US" sz="2400" b="1" u="sng" dirty="0">
                <a:solidFill>
                  <a:srgbClr val="FF0000"/>
                </a:solidFill>
              </a:rPr>
              <a:t>3.2 PROPAGATION OF ERRORS</a:t>
            </a:r>
          </a:p>
          <a:p>
            <a:r>
              <a:rPr lang="en-US" sz="2000" b="1" dirty="0">
                <a:solidFill>
                  <a:srgbClr val="006C31"/>
                </a:solidFill>
              </a:rPr>
              <a:t>We often want to determine a dependent variable </a:t>
            </a:r>
            <a:r>
              <a:rPr lang="en-US" sz="2000" b="1" i="1" dirty="0">
                <a:solidFill>
                  <a:srgbClr val="006C31"/>
                </a:solidFill>
              </a:rPr>
              <a:t>x </a:t>
            </a:r>
            <a:r>
              <a:rPr lang="en-US" sz="2000" b="1" dirty="0">
                <a:solidFill>
                  <a:srgbClr val="006C31"/>
                </a:solidFill>
              </a:rPr>
              <a:t>that is a function of one or more</a:t>
            </a:r>
          </a:p>
          <a:p>
            <a:r>
              <a:rPr lang="en-US" sz="2000" b="1" dirty="0">
                <a:solidFill>
                  <a:srgbClr val="006C31"/>
                </a:solidFill>
              </a:rPr>
              <a:t>different measured variables. </a:t>
            </a:r>
            <a:endParaRPr lang="en-US" sz="2000" b="1" dirty="0" smtClean="0">
              <a:solidFill>
                <a:srgbClr val="006C31"/>
              </a:solidFill>
            </a:endParaRPr>
          </a:p>
          <a:p>
            <a:r>
              <a:rPr lang="en-US" sz="2000" b="1" dirty="0" smtClean="0">
                <a:solidFill>
                  <a:srgbClr val="CC00CC"/>
                </a:solidFill>
              </a:rPr>
              <a:t>We </a:t>
            </a:r>
            <a:r>
              <a:rPr lang="en-US" sz="2000" b="1" dirty="0">
                <a:solidFill>
                  <a:srgbClr val="CC00CC"/>
                </a:solidFill>
              </a:rPr>
              <a:t>must know how to propagate or carry over the </a:t>
            </a:r>
            <a:r>
              <a:rPr lang="en-US" sz="2000" b="1" dirty="0" smtClean="0">
                <a:solidFill>
                  <a:srgbClr val="CC00CC"/>
                </a:solidFill>
              </a:rPr>
              <a:t>uncertainties in </a:t>
            </a:r>
            <a:r>
              <a:rPr lang="en-US" sz="2000" b="1" dirty="0">
                <a:solidFill>
                  <a:srgbClr val="CC00CC"/>
                </a:solidFill>
              </a:rPr>
              <a:t>the measured variables to determine the uncertainty in the </a:t>
            </a:r>
            <a:r>
              <a:rPr lang="en-US" sz="2000" b="1" dirty="0" smtClean="0">
                <a:solidFill>
                  <a:srgbClr val="CC00CC"/>
                </a:solidFill>
              </a:rPr>
              <a:t>dependent variable</a:t>
            </a:r>
            <a:r>
              <a:rPr lang="en-US" sz="2000" b="1" dirty="0"/>
              <a:t>.</a:t>
            </a:r>
          </a:p>
          <a:p>
            <a:r>
              <a:rPr lang="en-US" sz="2400" b="1" u="sng" dirty="0">
                <a:solidFill>
                  <a:srgbClr val="FF0000"/>
                </a:solidFill>
              </a:rPr>
              <a:t>Example 3.2</a:t>
            </a:r>
            <a:r>
              <a:rPr lang="en-US" sz="2000" b="1" dirty="0" smtClean="0"/>
              <a:t>.</a:t>
            </a:r>
          </a:p>
          <a:p>
            <a:r>
              <a:rPr lang="en-US" sz="2000" b="1" dirty="0" smtClean="0">
                <a:solidFill>
                  <a:srgbClr val="0000CC"/>
                </a:solidFill>
              </a:rPr>
              <a:t> </a:t>
            </a:r>
            <a:r>
              <a:rPr lang="en-US" sz="2000" b="1" dirty="0">
                <a:solidFill>
                  <a:srgbClr val="0000CC"/>
                </a:solidFill>
              </a:rPr>
              <a:t>Suppose we wish to find the volume </a:t>
            </a:r>
            <a:r>
              <a:rPr lang="en-US" sz="2000" b="1" i="1" dirty="0">
                <a:solidFill>
                  <a:srgbClr val="0000CC"/>
                </a:solidFill>
              </a:rPr>
              <a:t>V </a:t>
            </a:r>
            <a:r>
              <a:rPr lang="en-US" sz="2000" b="1" dirty="0">
                <a:solidFill>
                  <a:srgbClr val="0000CC"/>
                </a:solidFill>
              </a:rPr>
              <a:t>of a box of length </a:t>
            </a:r>
            <a:r>
              <a:rPr lang="en-US" sz="2000" b="1" i="1" dirty="0">
                <a:solidFill>
                  <a:srgbClr val="0000CC"/>
                </a:solidFill>
              </a:rPr>
              <a:t>L, </a:t>
            </a:r>
            <a:r>
              <a:rPr lang="en-US" sz="2000" b="1" dirty="0">
                <a:solidFill>
                  <a:srgbClr val="0000CC"/>
                </a:solidFill>
              </a:rPr>
              <a:t>width </a:t>
            </a:r>
            <a:r>
              <a:rPr lang="en-US" sz="2000" b="1" i="1" dirty="0" smtClean="0">
                <a:solidFill>
                  <a:srgbClr val="0000CC"/>
                </a:solidFill>
              </a:rPr>
              <a:t>W, </a:t>
            </a:r>
            <a:r>
              <a:rPr lang="en-US" sz="2000" b="1" dirty="0" smtClean="0">
                <a:solidFill>
                  <a:srgbClr val="0000CC"/>
                </a:solidFill>
              </a:rPr>
              <a:t>and </a:t>
            </a:r>
            <a:r>
              <a:rPr lang="en-US" sz="2000" b="1" dirty="0">
                <a:solidFill>
                  <a:srgbClr val="0000CC"/>
                </a:solidFill>
              </a:rPr>
              <a:t>height </a:t>
            </a:r>
            <a:r>
              <a:rPr lang="en-US" sz="2000" b="1" i="1" dirty="0">
                <a:solidFill>
                  <a:srgbClr val="0000CC"/>
                </a:solidFill>
              </a:rPr>
              <a:t>H. </a:t>
            </a:r>
            <a:r>
              <a:rPr lang="en-US" sz="2000" b="1" dirty="0">
                <a:solidFill>
                  <a:srgbClr val="0000CC"/>
                </a:solidFill>
              </a:rPr>
              <a:t>We </a:t>
            </a:r>
            <a:r>
              <a:rPr lang="en-US" sz="2000" b="1" dirty="0" smtClean="0">
                <a:solidFill>
                  <a:srgbClr val="0000CC"/>
                </a:solidFill>
              </a:rPr>
              <a:t>can measure </a:t>
            </a:r>
            <a:r>
              <a:rPr lang="en-US" sz="2000" b="1" dirty="0">
                <a:solidFill>
                  <a:srgbClr val="0000CC"/>
                </a:solidFill>
              </a:rPr>
              <a:t>each of the three dimensions to be </a:t>
            </a:r>
            <a:r>
              <a:rPr lang="en-US" sz="2000" b="1" i="1" dirty="0" smtClean="0">
                <a:solidFill>
                  <a:srgbClr val="0000CC"/>
                </a:solidFill>
              </a:rPr>
              <a:t>L</a:t>
            </a:r>
            <a:r>
              <a:rPr lang="en-US" sz="2000" b="1" i="1" baseline="-25000" dirty="0" smtClean="0">
                <a:solidFill>
                  <a:srgbClr val="0000CC"/>
                </a:solidFill>
              </a:rPr>
              <a:t>o</a:t>
            </a:r>
            <a:r>
              <a:rPr lang="en-US" sz="2000" b="1" i="1" dirty="0" smtClean="0">
                <a:solidFill>
                  <a:srgbClr val="0000CC"/>
                </a:solidFill>
              </a:rPr>
              <a:t> </a:t>
            </a:r>
            <a:r>
              <a:rPr lang="en-US" sz="2000" b="1" dirty="0">
                <a:solidFill>
                  <a:srgbClr val="0000CC"/>
                </a:solidFill>
              </a:rPr>
              <a:t>width </a:t>
            </a:r>
            <a:r>
              <a:rPr lang="en-US" sz="2000" b="1" i="1" dirty="0" smtClean="0">
                <a:solidFill>
                  <a:srgbClr val="0000CC"/>
                </a:solidFill>
              </a:rPr>
              <a:t>W</a:t>
            </a:r>
            <a:r>
              <a:rPr lang="en-US" sz="2000" b="1" i="1" baseline="-25000" dirty="0" smtClean="0">
                <a:solidFill>
                  <a:srgbClr val="0000CC"/>
                </a:solidFill>
              </a:rPr>
              <a:t>o</a:t>
            </a:r>
            <a:r>
              <a:rPr lang="en-US" sz="2000" b="1" i="1" dirty="0" smtClean="0">
                <a:solidFill>
                  <a:srgbClr val="0000CC"/>
                </a:solidFill>
              </a:rPr>
              <a:t> </a:t>
            </a:r>
            <a:r>
              <a:rPr lang="en-US" sz="2000" b="1" dirty="0" smtClean="0">
                <a:solidFill>
                  <a:srgbClr val="0000CC"/>
                </a:solidFill>
              </a:rPr>
              <a:t>and height </a:t>
            </a:r>
            <a:r>
              <a:rPr lang="en-US" sz="2000" b="1" i="1" dirty="0" smtClean="0">
                <a:solidFill>
                  <a:srgbClr val="0000CC"/>
                </a:solidFill>
              </a:rPr>
              <a:t>H</a:t>
            </a:r>
            <a:r>
              <a:rPr lang="en-US" sz="2000" b="1" baseline="-25000" dirty="0" smtClean="0">
                <a:solidFill>
                  <a:srgbClr val="0000CC"/>
                </a:solidFill>
              </a:rPr>
              <a:t>0</a:t>
            </a:r>
            <a:r>
              <a:rPr lang="en-US" sz="2000" b="1" dirty="0" smtClean="0">
                <a:solidFill>
                  <a:srgbClr val="0000CC"/>
                </a:solidFill>
              </a:rPr>
              <a:t> </a:t>
            </a:r>
            <a:r>
              <a:rPr lang="en-US" sz="2000" b="1" dirty="0">
                <a:solidFill>
                  <a:srgbClr val="0000CC"/>
                </a:solidFill>
              </a:rPr>
              <a:t>and combine these measurements to yield a value for the volume:</a:t>
            </a:r>
          </a:p>
          <a:p>
            <a:endParaRPr lang="en-US" sz="2000" b="1" dirty="0"/>
          </a:p>
          <a:p>
            <a:endParaRPr lang="en-US" sz="2000" b="1" dirty="0" smtClean="0">
              <a:solidFill>
                <a:srgbClr val="FF0000"/>
              </a:solidFill>
            </a:endParaRPr>
          </a:p>
          <a:p>
            <a:r>
              <a:rPr lang="en-US" sz="2000" b="1" dirty="0" smtClean="0">
                <a:solidFill>
                  <a:srgbClr val="FF0000"/>
                </a:solidFill>
              </a:rPr>
              <a:t>How </a:t>
            </a:r>
            <a:r>
              <a:rPr lang="en-US" sz="2000" b="1" dirty="0">
                <a:solidFill>
                  <a:srgbClr val="FF0000"/>
                </a:solidFill>
              </a:rPr>
              <a:t>do the uncertainties in the estimates </a:t>
            </a:r>
            <a:r>
              <a:rPr lang="en-US" sz="2000" b="1" i="1" dirty="0" smtClean="0">
                <a:solidFill>
                  <a:srgbClr val="FF0000"/>
                </a:solidFill>
              </a:rPr>
              <a:t>L</a:t>
            </a:r>
            <a:r>
              <a:rPr lang="en-US" sz="2000" b="1" i="1" baseline="-25000" dirty="0" smtClean="0">
                <a:solidFill>
                  <a:srgbClr val="FF0000"/>
                </a:solidFill>
              </a:rPr>
              <a:t>o</a:t>
            </a:r>
            <a:r>
              <a:rPr lang="en-US" sz="2000" b="1" i="1" dirty="0" smtClean="0">
                <a:solidFill>
                  <a:srgbClr val="FF0000"/>
                </a:solidFill>
              </a:rPr>
              <a:t> , W</a:t>
            </a:r>
            <a:r>
              <a:rPr lang="en-US" sz="2000" b="1" i="1" baseline="-25000" dirty="0" smtClean="0">
                <a:solidFill>
                  <a:srgbClr val="FF0000"/>
                </a:solidFill>
              </a:rPr>
              <a:t>o</a:t>
            </a:r>
            <a:r>
              <a:rPr lang="en-US" sz="2000" b="1" i="1" dirty="0" smtClean="0">
                <a:solidFill>
                  <a:srgbClr val="FF0000"/>
                </a:solidFill>
              </a:rPr>
              <a:t> </a:t>
            </a:r>
            <a:r>
              <a:rPr lang="en-US" sz="2000" b="1" dirty="0">
                <a:solidFill>
                  <a:srgbClr val="FF0000"/>
                </a:solidFill>
              </a:rPr>
              <a:t>and </a:t>
            </a:r>
            <a:r>
              <a:rPr lang="en-US" sz="2000" b="1" i="1" dirty="0" smtClean="0">
                <a:solidFill>
                  <a:srgbClr val="FF0000"/>
                </a:solidFill>
              </a:rPr>
              <a:t>H</a:t>
            </a:r>
            <a:r>
              <a:rPr lang="en-US" sz="2000" b="1" baseline="-25000" dirty="0" smtClean="0">
                <a:solidFill>
                  <a:srgbClr val="FF0000"/>
                </a:solidFill>
              </a:rPr>
              <a:t>0</a:t>
            </a:r>
            <a:r>
              <a:rPr lang="en-US" sz="2000" b="1" dirty="0" smtClean="0">
                <a:solidFill>
                  <a:srgbClr val="FF0000"/>
                </a:solidFill>
              </a:rPr>
              <a:t> , </a:t>
            </a:r>
            <a:r>
              <a:rPr lang="en-US" sz="2000" b="1" dirty="0">
                <a:solidFill>
                  <a:srgbClr val="FF0000"/>
                </a:solidFill>
              </a:rPr>
              <a:t>affect the resulting </a:t>
            </a:r>
            <a:r>
              <a:rPr lang="en-US" sz="2000" b="1" dirty="0" smtClean="0">
                <a:solidFill>
                  <a:srgbClr val="FF0000"/>
                </a:solidFill>
              </a:rPr>
              <a:t>uncertainties in </a:t>
            </a:r>
            <a:r>
              <a:rPr lang="en-US" sz="2000" b="1" dirty="0">
                <a:solidFill>
                  <a:srgbClr val="FF0000"/>
                </a:solidFill>
              </a:rPr>
              <a:t>the final result </a:t>
            </a:r>
            <a:r>
              <a:rPr lang="en-US" sz="2000" b="1" i="1" dirty="0">
                <a:solidFill>
                  <a:srgbClr val="FF0000"/>
                </a:solidFill>
              </a:rPr>
              <a:t>V</a:t>
            </a:r>
            <a:r>
              <a:rPr lang="en-US" sz="2000" b="1" i="1" baseline="-25000" dirty="0">
                <a:solidFill>
                  <a:srgbClr val="FF0000"/>
                </a:solidFill>
              </a:rPr>
              <a:t>o</a:t>
            </a:r>
            <a:r>
              <a:rPr lang="en-US" sz="2000" b="1" i="1" dirty="0" smtClean="0">
                <a:solidFill>
                  <a:srgbClr val="FF0000"/>
                </a:solidFill>
              </a:rPr>
              <a:t>?</a:t>
            </a:r>
            <a:endParaRPr lang="en-US" sz="2000" b="1" i="1" dirty="0">
              <a:solidFill>
                <a:srgbClr val="FF000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6110909"/>
            <a:ext cx="5739326" cy="6444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90266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0"/>
            <a:ext cx="8839200" cy="7478970"/>
          </a:xfrm>
          <a:prstGeom prst="rect">
            <a:avLst/>
          </a:prstGeom>
          <a:noFill/>
          <a:ln w="76200">
            <a:solidFill>
              <a:srgbClr val="3399FF"/>
            </a:solidFill>
          </a:ln>
        </p:spPr>
        <p:txBody>
          <a:bodyPr wrap="square" rtlCol="0">
            <a:spAutoFit/>
          </a:bodyPr>
          <a:lstStyle/>
          <a:p>
            <a:r>
              <a:rPr lang="en-US" sz="2000" b="1" dirty="0">
                <a:solidFill>
                  <a:srgbClr val="C00000"/>
                </a:solidFill>
              </a:rPr>
              <a:t>If we knew the actual errors, </a:t>
            </a:r>
            <a:r>
              <a:rPr lang="en-US" sz="2000" b="1" i="1" dirty="0" smtClean="0">
                <a:solidFill>
                  <a:srgbClr val="C00000"/>
                </a:solidFill>
                <a:sym typeface="Symbol"/>
              </a:rPr>
              <a:t></a:t>
            </a:r>
            <a:r>
              <a:rPr lang="en-US" sz="2000" b="1" i="1" dirty="0" smtClean="0">
                <a:solidFill>
                  <a:srgbClr val="C00000"/>
                </a:solidFill>
              </a:rPr>
              <a:t>L </a:t>
            </a:r>
            <a:r>
              <a:rPr lang="en-US" sz="2000" b="1" dirty="0">
                <a:solidFill>
                  <a:srgbClr val="C00000"/>
                </a:solidFill>
              </a:rPr>
              <a:t>= </a:t>
            </a:r>
            <a:r>
              <a:rPr lang="en-US" sz="2000" b="1" i="1" dirty="0">
                <a:solidFill>
                  <a:srgbClr val="C00000"/>
                </a:solidFill>
              </a:rPr>
              <a:t>L </a:t>
            </a:r>
            <a:r>
              <a:rPr lang="en-US" sz="2000" b="1" dirty="0">
                <a:solidFill>
                  <a:srgbClr val="C00000"/>
                </a:solidFill>
              </a:rPr>
              <a:t>- </a:t>
            </a:r>
            <a:r>
              <a:rPr lang="en-US" sz="2000" b="1" i="1" dirty="0">
                <a:solidFill>
                  <a:srgbClr val="C00000"/>
                </a:solidFill>
              </a:rPr>
              <a:t>L</a:t>
            </a:r>
            <a:r>
              <a:rPr lang="en-US" sz="2000" b="1" i="1" baseline="-25000" dirty="0">
                <a:solidFill>
                  <a:srgbClr val="C00000"/>
                </a:solidFill>
              </a:rPr>
              <a:t>o</a:t>
            </a:r>
            <a:r>
              <a:rPr lang="en-US" sz="2000" b="1" i="1" dirty="0">
                <a:solidFill>
                  <a:srgbClr val="C00000"/>
                </a:solidFill>
              </a:rPr>
              <a:t> </a:t>
            </a:r>
            <a:r>
              <a:rPr lang="en-US" sz="2000" b="1" dirty="0">
                <a:solidFill>
                  <a:srgbClr val="C00000"/>
                </a:solidFill>
              </a:rPr>
              <a:t>and so forth, in each dimension, </a:t>
            </a:r>
            <a:r>
              <a:rPr lang="en-US" sz="2000" b="1" dirty="0" smtClean="0">
                <a:solidFill>
                  <a:srgbClr val="C00000"/>
                </a:solidFill>
              </a:rPr>
              <a:t>we could </a:t>
            </a:r>
            <a:r>
              <a:rPr lang="en-US" sz="2000" b="1" dirty="0">
                <a:solidFill>
                  <a:srgbClr val="C00000"/>
                </a:solidFill>
              </a:rPr>
              <a:t>obtain an estimate of the error in the final result </a:t>
            </a:r>
            <a:r>
              <a:rPr lang="en-US" sz="2000" b="1" i="1" dirty="0">
                <a:solidFill>
                  <a:srgbClr val="C00000"/>
                </a:solidFill>
              </a:rPr>
              <a:t>Vo </a:t>
            </a:r>
            <a:r>
              <a:rPr lang="en-US" sz="2000" b="1" dirty="0">
                <a:solidFill>
                  <a:srgbClr val="C00000"/>
                </a:solidFill>
              </a:rPr>
              <a:t>by expanding </a:t>
            </a:r>
            <a:r>
              <a:rPr lang="en-US" sz="2000" b="1" i="1" dirty="0">
                <a:solidFill>
                  <a:srgbClr val="C00000"/>
                </a:solidFill>
              </a:rPr>
              <a:t>V </a:t>
            </a:r>
            <a:r>
              <a:rPr lang="en-US" sz="2000" b="1" dirty="0">
                <a:solidFill>
                  <a:srgbClr val="C00000"/>
                </a:solidFill>
              </a:rPr>
              <a:t>about the</a:t>
            </a:r>
          </a:p>
          <a:p>
            <a:r>
              <a:rPr lang="en-US" sz="2000" b="1" dirty="0">
                <a:solidFill>
                  <a:srgbClr val="C00000"/>
                </a:solidFill>
              </a:rPr>
              <a:t>point </a:t>
            </a:r>
            <a:r>
              <a:rPr lang="en-US" sz="2000" b="1" i="1" dirty="0">
                <a:solidFill>
                  <a:srgbClr val="C00000"/>
                </a:solidFill>
              </a:rPr>
              <a:t>(</a:t>
            </a:r>
            <a:r>
              <a:rPr lang="en-US" sz="2000" b="1" i="1" dirty="0" smtClean="0">
                <a:solidFill>
                  <a:srgbClr val="C00000"/>
                </a:solidFill>
              </a:rPr>
              <a:t>L</a:t>
            </a:r>
            <a:r>
              <a:rPr lang="en-US" sz="2000" b="1" i="1" baseline="-25000" dirty="0" smtClean="0">
                <a:solidFill>
                  <a:srgbClr val="C00000"/>
                </a:solidFill>
              </a:rPr>
              <a:t>o</a:t>
            </a:r>
            <a:r>
              <a:rPr lang="en-US" sz="2000" b="1" i="1" dirty="0" smtClean="0">
                <a:solidFill>
                  <a:srgbClr val="C00000"/>
                </a:solidFill>
              </a:rPr>
              <a:t> , W</a:t>
            </a:r>
            <a:r>
              <a:rPr lang="en-US" sz="2000" b="1" i="1" baseline="-25000" dirty="0" smtClean="0">
                <a:solidFill>
                  <a:srgbClr val="C00000"/>
                </a:solidFill>
              </a:rPr>
              <a:t>o</a:t>
            </a:r>
            <a:r>
              <a:rPr lang="en-US" sz="2000" b="1" i="1" dirty="0" smtClean="0">
                <a:solidFill>
                  <a:srgbClr val="C00000"/>
                </a:solidFill>
              </a:rPr>
              <a:t> , H</a:t>
            </a:r>
            <a:r>
              <a:rPr lang="en-US" sz="2000" b="1" i="1" baseline="-25000" dirty="0" smtClean="0">
                <a:solidFill>
                  <a:srgbClr val="C00000"/>
                </a:solidFill>
              </a:rPr>
              <a:t>o</a:t>
            </a:r>
            <a:r>
              <a:rPr lang="en-US" sz="2000" b="1" i="1" dirty="0">
                <a:solidFill>
                  <a:srgbClr val="C00000"/>
                </a:solidFill>
              </a:rPr>
              <a:t>) </a:t>
            </a:r>
            <a:r>
              <a:rPr lang="en-US" sz="2000" b="1" dirty="0">
                <a:solidFill>
                  <a:srgbClr val="C00000"/>
                </a:solidFill>
              </a:rPr>
              <a:t>in a Taylor series. </a:t>
            </a:r>
            <a:endParaRPr lang="en-US" sz="2000" b="1" dirty="0" smtClean="0">
              <a:solidFill>
                <a:srgbClr val="C00000"/>
              </a:solidFill>
            </a:endParaRPr>
          </a:p>
          <a:p>
            <a:r>
              <a:rPr lang="en-US" sz="2000" b="1" dirty="0" smtClean="0">
                <a:solidFill>
                  <a:srgbClr val="0000CC"/>
                </a:solidFill>
              </a:rPr>
              <a:t>The </a:t>
            </a:r>
            <a:r>
              <a:rPr lang="en-US" sz="2000" b="1" dirty="0">
                <a:solidFill>
                  <a:srgbClr val="0000CC"/>
                </a:solidFill>
              </a:rPr>
              <a:t>first term in the Taylor expansion gives</a:t>
            </a:r>
          </a:p>
          <a:p>
            <a:endParaRPr lang="en-US" sz="2000" b="1" dirty="0" smtClean="0">
              <a:solidFill>
                <a:srgbClr val="0000CC"/>
              </a:solidFill>
            </a:endParaRPr>
          </a:p>
          <a:p>
            <a:endParaRPr lang="en-US" sz="2000" b="1" dirty="0">
              <a:solidFill>
                <a:srgbClr val="0000CC"/>
              </a:solidFill>
            </a:endParaRPr>
          </a:p>
          <a:p>
            <a:r>
              <a:rPr lang="en-US" sz="2000" b="1" dirty="0" smtClean="0">
                <a:solidFill>
                  <a:srgbClr val="0000CC"/>
                </a:solidFill>
              </a:rPr>
              <a:t>from </a:t>
            </a:r>
            <a:r>
              <a:rPr lang="en-US" sz="2000" b="1" dirty="0">
                <a:solidFill>
                  <a:srgbClr val="0000CC"/>
                </a:solidFill>
              </a:rPr>
              <a:t>which we can </a:t>
            </a:r>
            <a:r>
              <a:rPr lang="en-US" sz="2000" b="1" dirty="0" smtClean="0">
                <a:solidFill>
                  <a:srgbClr val="0000CC"/>
                </a:solidFill>
              </a:rPr>
              <a:t>find </a:t>
            </a:r>
            <a:r>
              <a:rPr lang="en-US" sz="2000" b="1" dirty="0" smtClean="0">
                <a:solidFill>
                  <a:srgbClr val="0000CC"/>
                </a:solidFill>
                <a:sym typeface="Symbol"/>
              </a:rPr>
              <a:t></a:t>
            </a:r>
            <a:r>
              <a:rPr lang="en-US" sz="2000" b="1" i="1" dirty="0" smtClean="0">
                <a:solidFill>
                  <a:srgbClr val="0000CC"/>
                </a:solidFill>
              </a:rPr>
              <a:t>V </a:t>
            </a:r>
            <a:r>
              <a:rPr lang="en-US" sz="2000" b="1" dirty="0">
                <a:solidFill>
                  <a:srgbClr val="0000CC"/>
                </a:solidFill>
              </a:rPr>
              <a:t>= </a:t>
            </a:r>
            <a:r>
              <a:rPr lang="en-US" sz="2000" b="1" i="1" dirty="0">
                <a:solidFill>
                  <a:srgbClr val="0000CC"/>
                </a:solidFill>
              </a:rPr>
              <a:t>V </a:t>
            </a:r>
            <a:r>
              <a:rPr lang="en-US" sz="2000" b="1" dirty="0">
                <a:solidFill>
                  <a:srgbClr val="0000CC"/>
                </a:solidFill>
              </a:rPr>
              <a:t>- </a:t>
            </a:r>
            <a:r>
              <a:rPr lang="en-US" sz="2000" b="1" i="1" dirty="0">
                <a:solidFill>
                  <a:srgbClr val="0000CC"/>
                </a:solidFill>
              </a:rPr>
              <a:t>V</a:t>
            </a:r>
            <a:r>
              <a:rPr lang="en-US" sz="2000" b="1" i="1" baseline="-25000" dirty="0">
                <a:solidFill>
                  <a:srgbClr val="0000CC"/>
                </a:solidFill>
              </a:rPr>
              <a:t>o</a:t>
            </a:r>
            <a:r>
              <a:rPr lang="en-US" sz="2000" b="1" i="1" dirty="0">
                <a:solidFill>
                  <a:srgbClr val="0000CC"/>
                </a:solidFill>
              </a:rPr>
              <a:t>. </a:t>
            </a:r>
            <a:endParaRPr lang="en-US" sz="2000" b="1" i="1" dirty="0" smtClean="0">
              <a:solidFill>
                <a:srgbClr val="0000CC"/>
              </a:solidFill>
            </a:endParaRPr>
          </a:p>
          <a:p>
            <a:r>
              <a:rPr lang="en-US" sz="2000" b="1" dirty="0" smtClean="0">
                <a:solidFill>
                  <a:srgbClr val="CC00CC"/>
                </a:solidFill>
              </a:rPr>
              <a:t>The </a:t>
            </a:r>
            <a:r>
              <a:rPr lang="en-US" sz="2000" b="1" dirty="0">
                <a:solidFill>
                  <a:srgbClr val="CC00CC"/>
                </a:solidFill>
              </a:rPr>
              <a:t>terms in parentheses are the partial </a:t>
            </a:r>
            <a:r>
              <a:rPr lang="en-US" sz="2000" b="1" dirty="0" smtClean="0">
                <a:solidFill>
                  <a:srgbClr val="CC00CC"/>
                </a:solidFill>
              </a:rPr>
              <a:t>derivatives of </a:t>
            </a:r>
            <a:r>
              <a:rPr lang="en-US" sz="2000" b="1" i="1" dirty="0">
                <a:solidFill>
                  <a:srgbClr val="CC00CC"/>
                </a:solidFill>
              </a:rPr>
              <a:t>V, </a:t>
            </a:r>
            <a:r>
              <a:rPr lang="en-US" sz="2000" b="1" dirty="0">
                <a:solidFill>
                  <a:srgbClr val="CC00CC"/>
                </a:solidFill>
              </a:rPr>
              <a:t>with respect to each of the dimensions, </a:t>
            </a:r>
            <a:r>
              <a:rPr lang="en-US" sz="2000" b="1" i="1" dirty="0">
                <a:solidFill>
                  <a:srgbClr val="CC00CC"/>
                </a:solidFill>
              </a:rPr>
              <a:t>L, W, </a:t>
            </a:r>
            <a:r>
              <a:rPr lang="en-US" sz="2000" b="1" dirty="0">
                <a:solidFill>
                  <a:srgbClr val="CC00CC"/>
                </a:solidFill>
              </a:rPr>
              <a:t>and </a:t>
            </a:r>
            <a:r>
              <a:rPr lang="en-US" sz="2000" b="1" i="1" dirty="0">
                <a:solidFill>
                  <a:srgbClr val="CC00CC"/>
                </a:solidFill>
              </a:rPr>
              <a:t>H, </a:t>
            </a:r>
            <a:r>
              <a:rPr lang="en-US" sz="2000" b="1" dirty="0">
                <a:solidFill>
                  <a:srgbClr val="CC00CC"/>
                </a:solidFill>
              </a:rPr>
              <a:t>evaluated at the </a:t>
            </a:r>
            <a:r>
              <a:rPr lang="en-US" sz="2000" b="1" dirty="0" smtClean="0">
                <a:solidFill>
                  <a:srgbClr val="CC00CC"/>
                </a:solidFill>
              </a:rPr>
              <a:t>point </a:t>
            </a:r>
            <a:r>
              <a:rPr lang="en-US" sz="2000" b="1" i="1" dirty="0">
                <a:solidFill>
                  <a:srgbClr val="CC00CC"/>
                </a:solidFill>
              </a:rPr>
              <a:t>L</a:t>
            </a:r>
            <a:r>
              <a:rPr lang="en-US" sz="2000" b="1" i="1" baseline="-25000" dirty="0">
                <a:solidFill>
                  <a:srgbClr val="CC00CC"/>
                </a:solidFill>
              </a:rPr>
              <a:t>o</a:t>
            </a:r>
            <a:r>
              <a:rPr lang="en-US" sz="2000" b="1" i="1" dirty="0">
                <a:solidFill>
                  <a:srgbClr val="CC00CC"/>
                </a:solidFill>
              </a:rPr>
              <a:t> , W</a:t>
            </a:r>
            <a:r>
              <a:rPr lang="en-US" sz="2000" b="1" i="1" baseline="-25000" dirty="0">
                <a:solidFill>
                  <a:srgbClr val="CC00CC"/>
                </a:solidFill>
              </a:rPr>
              <a:t>o</a:t>
            </a:r>
            <a:r>
              <a:rPr lang="en-US" sz="2000" b="1" i="1" dirty="0">
                <a:solidFill>
                  <a:srgbClr val="CC00CC"/>
                </a:solidFill>
              </a:rPr>
              <a:t> , H</a:t>
            </a:r>
            <a:r>
              <a:rPr lang="en-US" sz="2000" b="1" i="1" baseline="-25000" dirty="0">
                <a:solidFill>
                  <a:srgbClr val="CC00CC"/>
                </a:solidFill>
              </a:rPr>
              <a:t>o</a:t>
            </a:r>
            <a:r>
              <a:rPr lang="en-US" sz="2000" b="1" i="1" dirty="0" smtClean="0">
                <a:solidFill>
                  <a:srgbClr val="CC00CC"/>
                </a:solidFill>
              </a:rPr>
              <a:t>. </a:t>
            </a:r>
          </a:p>
          <a:p>
            <a:r>
              <a:rPr lang="en-US" sz="2000" b="1" dirty="0" smtClean="0">
                <a:solidFill>
                  <a:srgbClr val="0000CC"/>
                </a:solidFill>
              </a:rPr>
              <a:t>They </a:t>
            </a:r>
            <a:r>
              <a:rPr lang="en-US" sz="2000" b="1" dirty="0">
                <a:solidFill>
                  <a:srgbClr val="0000CC"/>
                </a:solidFill>
              </a:rPr>
              <a:t>are the proportionality constants between changes in </a:t>
            </a:r>
            <a:r>
              <a:rPr lang="en-US" sz="2000" b="1" i="1" dirty="0">
                <a:solidFill>
                  <a:srgbClr val="0000CC"/>
                </a:solidFill>
              </a:rPr>
              <a:t>V </a:t>
            </a:r>
            <a:r>
              <a:rPr lang="en-US" sz="2000" b="1" dirty="0">
                <a:solidFill>
                  <a:srgbClr val="0000CC"/>
                </a:solidFill>
              </a:rPr>
              <a:t>and infinitesimally</a:t>
            </a:r>
          </a:p>
          <a:p>
            <a:r>
              <a:rPr lang="en-US" sz="2000" b="1" dirty="0">
                <a:solidFill>
                  <a:srgbClr val="0000CC"/>
                </a:solidFill>
              </a:rPr>
              <a:t>small changes in the corresponding dimensions. </a:t>
            </a:r>
            <a:endParaRPr lang="en-US" sz="2000" b="1" dirty="0" smtClean="0">
              <a:solidFill>
                <a:srgbClr val="0000CC"/>
              </a:solidFill>
            </a:endParaRPr>
          </a:p>
          <a:p>
            <a:r>
              <a:rPr lang="en-US" sz="2000" b="1" dirty="0" smtClean="0">
                <a:solidFill>
                  <a:srgbClr val="006C31"/>
                </a:solidFill>
              </a:rPr>
              <a:t>The </a:t>
            </a:r>
            <a:r>
              <a:rPr lang="en-US" sz="2000" b="1" dirty="0">
                <a:solidFill>
                  <a:srgbClr val="006C31"/>
                </a:solidFill>
              </a:rPr>
              <a:t>partial derivative of </a:t>
            </a:r>
            <a:r>
              <a:rPr lang="en-US" sz="2000" b="1" i="1" dirty="0" smtClean="0">
                <a:solidFill>
                  <a:srgbClr val="006C31"/>
                </a:solidFill>
              </a:rPr>
              <a:t>V </a:t>
            </a:r>
            <a:r>
              <a:rPr lang="en-US" sz="2000" b="1" dirty="0" smtClean="0">
                <a:solidFill>
                  <a:srgbClr val="006C31"/>
                </a:solidFill>
              </a:rPr>
              <a:t>with </a:t>
            </a:r>
            <a:r>
              <a:rPr lang="en-US" sz="2000" b="1" dirty="0">
                <a:solidFill>
                  <a:srgbClr val="006C31"/>
                </a:solidFill>
              </a:rPr>
              <a:t>respect to </a:t>
            </a:r>
            <a:r>
              <a:rPr lang="en-US" sz="2000" b="1" i="1" dirty="0">
                <a:solidFill>
                  <a:srgbClr val="006C31"/>
                </a:solidFill>
              </a:rPr>
              <a:t>L, </a:t>
            </a:r>
            <a:r>
              <a:rPr lang="en-US" sz="2000" b="1" dirty="0">
                <a:solidFill>
                  <a:srgbClr val="006C31"/>
                </a:solidFill>
              </a:rPr>
              <a:t>for example, is evaluated with the other variables </a:t>
            </a:r>
            <a:r>
              <a:rPr lang="en-US" sz="2000" b="1" dirty="0" smtClean="0">
                <a:solidFill>
                  <a:srgbClr val="006C31"/>
                </a:solidFill>
              </a:rPr>
              <a:t>W and </a:t>
            </a:r>
            <a:r>
              <a:rPr lang="en-US" sz="2000" b="1" i="1" dirty="0">
                <a:solidFill>
                  <a:srgbClr val="006C31"/>
                </a:solidFill>
              </a:rPr>
              <a:t>H </a:t>
            </a:r>
            <a:r>
              <a:rPr lang="en-US" sz="2000" b="1" dirty="0" smtClean="0">
                <a:solidFill>
                  <a:srgbClr val="006C31"/>
                </a:solidFill>
              </a:rPr>
              <a:t>held fixed </a:t>
            </a:r>
            <a:r>
              <a:rPr lang="en-US" sz="2000" b="1" dirty="0">
                <a:solidFill>
                  <a:srgbClr val="006C31"/>
                </a:solidFill>
              </a:rPr>
              <a:t>at the values </a:t>
            </a:r>
            <a:r>
              <a:rPr lang="en-US" sz="2000" b="1" i="1" dirty="0">
                <a:solidFill>
                  <a:srgbClr val="006C31"/>
                </a:solidFill>
              </a:rPr>
              <a:t>W</a:t>
            </a:r>
            <a:r>
              <a:rPr lang="en-US" sz="2000" b="1" i="1" baseline="-25000" dirty="0">
                <a:solidFill>
                  <a:srgbClr val="006C31"/>
                </a:solidFill>
              </a:rPr>
              <a:t>o</a:t>
            </a:r>
            <a:r>
              <a:rPr lang="en-US" sz="2000" b="1" i="1" dirty="0">
                <a:solidFill>
                  <a:srgbClr val="006C31"/>
                </a:solidFill>
              </a:rPr>
              <a:t> </a:t>
            </a:r>
            <a:r>
              <a:rPr lang="en-US" sz="2000" b="1" dirty="0">
                <a:solidFill>
                  <a:srgbClr val="006C31"/>
                </a:solidFill>
              </a:rPr>
              <a:t>and </a:t>
            </a:r>
            <a:r>
              <a:rPr lang="en-US" sz="2000" b="1" i="1" dirty="0">
                <a:solidFill>
                  <a:srgbClr val="006C31"/>
                </a:solidFill>
              </a:rPr>
              <a:t>H</a:t>
            </a:r>
            <a:r>
              <a:rPr lang="en-US" sz="2000" b="1" i="1" baseline="-25000" dirty="0">
                <a:solidFill>
                  <a:srgbClr val="006C31"/>
                </a:solidFill>
              </a:rPr>
              <a:t>o</a:t>
            </a:r>
            <a:r>
              <a:rPr lang="en-US" sz="2000" b="1" i="1" dirty="0">
                <a:solidFill>
                  <a:srgbClr val="006C31"/>
                </a:solidFill>
              </a:rPr>
              <a:t> </a:t>
            </a:r>
            <a:r>
              <a:rPr lang="en-US" sz="2000" b="1" dirty="0">
                <a:solidFill>
                  <a:srgbClr val="006C31"/>
                </a:solidFill>
              </a:rPr>
              <a:t>as indicated by the subscript. </a:t>
            </a:r>
            <a:endParaRPr lang="en-US" sz="2000" b="1" dirty="0" smtClean="0">
              <a:solidFill>
                <a:srgbClr val="006C31"/>
              </a:solidFill>
            </a:endParaRPr>
          </a:p>
          <a:p>
            <a:r>
              <a:rPr lang="en-US" sz="2000" b="1" dirty="0" smtClean="0">
                <a:solidFill>
                  <a:srgbClr val="CC00CC"/>
                </a:solidFill>
              </a:rPr>
              <a:t>This </a:t>
            </a:r>
            <a:r>
              <a:rPr lang="en-US" sz="2000" b="1" dirty="0">
                <a:solidFill>
                  <a:srgbClr val="CC00CC"/>
                </a:solidFill>
              </a:rPr>
              <a:t>approximation </a:t>
            </a:r>
            <a:r>
              <a:rPr lang="en-US" sz="2000" b="1" dirty="0" smtClean="0">
                <a:solidFill>
                  <a:srgbClr val="CC00CC"/>
                </a:solidFill>
              </a:rPr>
              <a:t>neglects higher-order </a:t>
            </a:r>
            <a:r>
              <a:rPr lang="en-US" sz="2000" b="1" dirty="0">
                <a:solidFill>
                  <a:srgbClr val="CC00CC"/>
                </a:solidFill>
              </a:rPr>
              <a:t>terms in the Taylor expansion, which is equivalent to </a:t>
            </a:r>
            <a:r>
              <a:rPr lang="en-US" sz="2000" b="1" dirty="0" smtClean="0">
                <a:solidFill>
                  <a:srgbClr val="CC00CC"/>
                </a:solidFill>
              </a:rPr>
              <a:t>neglecting the </a:t>
            </a:r>
            <a:r>
              <a:rPr lang="en-US" sz="2000" b="1" dirty="0">
                <a:solidFill>
                  <a:srgbClr val="CC00CC"/>
                </a:solidFill>
              </a:rPr>
              <a:t>fact that the partial derivatives are not constant over the ranges of </a:t>
            </a:r>
            <a:r>
              <a:rPr lang="en-US" sz="2000" b="1" i="1" dirty="0">
                <a:solidFill>
                  <a:srgbClr val="CC00CC"/>
                </a:solidFill>
              </a:rPr>
              <a:t>L, W, </a:t>
            </a:r>
            <a:r>
              <a:rPr lang="en-US" sz="2000" b="1" dirty="0">
                <a:solidFill>
                  <a:srgbClr val="CC00CC"/>
                </a:solidFill>
              </a:rPr>
              <a:t>and </a:t>
            </a:r>
            <a:r>
              <a:rPr lang="en-US" sz="2000" b="1" i="1" dirty="0" smtClean="0">
                <a:solidFill>
                  <a:srgbClr val="CC00CC"/>
                </a:solidFill>
              </a:rPr>
              <a:t>H </a:t>
            </a:r>
            <a:r>
              <a:rPr lang="en-US" sz="2000" b="1" dirty="0" smtClean="0">
                <a:solidFill>
                  <a:srgbClr val="CC00CC"/>
                </a:solidFill>
              </a:rPr>
              <a:t>given </a:t>
            </a:r>
            <a:r>
              <a:rPr lang="en-US" sz="2000" b="1" dirty="0">
                <a:solidFill>
                  <a:srgbClr val="CC00CC"/>
                </a:solidFill>
              </a:rPr>
              <a:t>by their errors</a:t>
            </a:r>
            <a:r>
              <a:rPr lang="en-US" sz="2000" b="1" dirty="0" smtClean="0">
                <a:solidFill>
                  <a:srgbClr val="CC00CC"/>
                </a:solidFill>
              </a:rPr>
              <a:t>.</a:t>
            </a:r>
          </a:p>
          <a:p>
            <a:r>
              <a:rPr lang="en-US" sz="2000" b="1" dirty="0" smtClean="0"/>
              <a:t> </a:t>
            </a:r>
            <a:r>
              <a:rPr lang="en-US" sz="2000" b="1" dirty="0">
                <a:solidFill>
                  <a:srgbClr val="0000CC"/>
                </a:solidFill>
              </a:rPr>
              <a:t>If the errors are large, we must include in this definition at </a:t>
            </a:r>
            <a:r>
              <a:rPr lang="en-US" sz="2000" b="1" dirty="0" smtClean="0">
                <a:solidFill>
                  <a:srgbClr val="0000CC"/>
                </a:solidFill>
              </a:rPr>
              <a:t>least second </a:t>
            </a:r>
            <a:r>
              <a:rPr lang="en-US" sz="2000" b="1" dirty="0">
                <a:solidFill>
                  <a:srgbClr val="0000CC"/>
                </a:solidFill>
              </a:rPr>
              <a:t>partial derivatives </a:t>
            </a:r>
            <a:r>
              <a:rPr lang="en-US" sz="2000" b="1" i="1" dirty="0">
                <a:solidFill>
                  <a:srgbClr val="0000CC"/>
                </a:solidFill>
              </a:rPr>
              <a:t> </a:t>
            </a:r>
            <a:r>
              <a:rPr lang="en-US" sz="2000" b="1" i="1" dirty="0" smtClean="0">
                <a:solidFill>
                  <a:srgbClr val="0000CC"/>
                </a:solidFill>
              </a:rPr>
              <a:t>                        </a:t>
            </a:r>
            <a:r>
              <a:rPr lang="en-US" sz="2000" b="1" dirty="0" smtClean="0">
                <a:solidFill>
                  <a:srgbClr val="0000CC"/>
                </a:solidFill>
              </a:rPr>
              <a:t>and </a:t>
            </a:r>
            <a:r>
              <a:rPr lang="en-US" sz="2000" b="1" dirty="0">
                <a:solidFill>
                  <a:srgbClr val="0000CC"/>
                </a:solidFill>
              </a:rPr>
              <a:t>partial cross derivatives </a:t>
            </a:r>
            <a:r>
              <a:rPr lang="en-US" sz="2000" b="1" i="1" dirty="0" smtClean="0">
                <a:solidFill>
                  <a:srgbClr val="0000CC"/>
                </a:solidFill>
              </a:rPr>
              <a:t>                           </a:t>
            </a:r>
            <a:r>
              <a:rPr lang="en-US" sz="2000" b="1" i="1" dirty="0" err="1" smtClean="0">
                <a:solidFill>
                  <a:srgbClr val="0000CC"/>
                </a:solidFill>
              </a:rPr>
              <a:t>etc</a:t>
            </a:r>
            <a:r>
              <a:rPr lang="en-US" sz="2000" b="1" i="1" dirty="0" smtClean="0">
                <a:solidFill>
                  <a:srgbClr val="0000CC"/>
                </a:solidFill>
              </a:rPr>
              <a:t>  </a:t>
            </a:r>
            <a:r>
              <a:rPr lang="en-US" sz="2000" b="1" dirty="0" smtClean="0">
                <a:solidFill>
                  <a:srgbClr val="0000CC"/>
                </a:solidFill>
              </a:rPr>
              <a:t> </a:t>
            </a:r>
            <a:r>
              <a:rPr lang="en-US" sz="2000" b="1" dirty="0">
                <a:solidFill>
                  <a:srgbClr val="0000CC"/>
                </a:solidFill>
              </a:rPr>
              <a:t>but we shall omit these from the discussion that follows.</a:t>
            </a:r>
          </a:p>
          <a:p>
            <a:r>
              <a:rPr lang="en-US" sz="2000" b="1" dirty="0">
                <a:solidFill>
                  <a:srgbClr val="FF0000"/>
                </a:solidFill>
              </a:rPr>
              <a:t>For our example of </a:t>
            </a:r>
            <a:r>
              <a:rPr lang="en-US" sz="2000" b="1" i="1" dirty="0">
                <a:solidFill>
                  <a:srgbClr val="FF0000"/>
                </a:solidFill>
              </a:rPr>
              <a:t>V </a:t>
            </a:r>
            <a:r>
              <a:rPr lang="en-US" sz="2000" b="1" dirty="0">
                <a:solidFill>
                  <a:srgbClr val="FF0000"/>
                </a:solidFill>
              </a:rPr>
              <a:t>= </a:t>
            </a:r>
            <a:r>
              <a:rPr lang="en-US" sz="2000" b="1" i="1" dirty="0">
                <a:solidFill>
                  <a:srgbClr val="FF0000"/>
                </a:solidFill>
              </a:rPr>
              <a:t>LWH, </a:t>
            </a:r>
            <a:r>
              <a:rPr lang="en-US" sz="2000" b="1" dirty="0">
                <a:solidFill>
                  <a:srgbClr val="FF0000"/>
                </a:solidFill>
              </a:rPr>
              <a:t>Equation (3.3) gives</a:t>
            </a:r>
          </a:p>
          <a:p>
            <a:endParaRPr lang="en-US" sz="2000" b="1" dirty="0" smtClean="0"/>
          </a:p>
          <a:p>
            <a:endParaRPr lang="en-US" sz="2000" b="1" dirty="0"/>
          </a:p>
          <a:p>
            <a:r>
              <a:rPr lang="en-US" sz="2000" b="1" dirty="0" smtClean="0">
                <a:solidFill>
                  <a:srgbClr val="FF0000"/>
                </a:solidFill>
              </a:rPr>
              <a:t>which </a:t>
            </a:r>
            <a:r>
              <a:rPr lang="en-US" sz="2000" b="1" dirty="0">
                <a:solidFill>
                  <a:srgbClr val="FF0000"/>
                </a:solidFill>
              </a:rPr>
              <a:t>we could evaluate if we knew the uncertainties </a:t>
            </a:r>
            <a:r>
              <a:rPr lang="en-US" sz="2000" b="1" i="1" dirty="0" smtClean="0">
                <a:solidFill>
                  <a:srgbClr val="FF0000"/>
                </a:solidFill>
                <a:sym typeface="Symbol"/>
              </a:rPr>
              <a:t></a:t>
            </a:r>
            <a:r>
              <a:rPr lang="en-US" sz="2000" b="1" i="1" dirty="0" smtClean="0">
                <a:solidFill>
                  <a:srgbClr val="FF0000"/>
                </a:solidFill>
              </a:rPr>
              <a:t>L</a:t>
            </a:r>
            <a:r>
              <a:rPr lang="en-US" sz="2000" b="1" i="1" dirty="0">
                <a:solidFill>
                  <a:srgbClr val="FF0000"/>
                </a:solidFill>
              </a:rPr>
              <a:t>, </a:t>
            </a:r>
            <a:r>
              <a:rPr lang="en-US" sz="2000" b="1" dirty="0" smtClean="0">
                <a:solidFill>
                  <a:srgbClr val="FF0000"/>
                </a:solidFill>
                <a:sym typeface="Symbol"/>
              </a:rPr>
              <a:t></a:t>
            </a:r>
            <a:r>
              <a:rPr lang="en-US" sz="2000" b="1" i="1" dirty="0" smtClean="0">
                <a:solidFill>
                  <a:srgbClr val="FF0000"/>
                </a:solidFill>
              </a:rPr>
              <a:t>W</a:t>
            </a:r>
            <a:r>
              <a:rPr lang="en-US" sz="2000" b="1" i="1" dirty="0">
                <a:solidFill>
                  <a:srgbClr val="FF0000"/>
                </a:solidFill>
              </a:rPr>
              <a:t>, </a:t>
            </a:r>
            <a:r>
              <a:rPr lang="en-US" sz="2000" b="1" dirty="0">
                <a:solidFill>
                  <a:srgbClr val="FF0000"/>
                </a:solidFill>
              </a:rPr>
              <a:t>and </a:t>
            </a:r>
            <a:r>
              <a:rPr lang="en-US" sz="2000" b="1" i="1" dirty="0" smtClean="0">
                <a:solidFill>
                  <a:srgbClr val="FF0000"/>
                </a:solidFill>
                <a:sym typeface="Symbol"/>
              </a:rPr>
              <a:t></a:t>
            </a:r>
            <a:r>
              <a:rPr lang="en-US" sz="2000" b="1" i="1" dirty="0" smtClean="0">
                <a:solidFill>
                  <a:srgbClr val="FF0000"/>
                </a:solidFill>
              </a:rPr>
              <a:t>H.</a:t>
            </a:r>
            <a:endParaRPr lang="en-US" sz="2000" b="1" i="1" dirty="0">
              <a:solidFill>
                <a:srgbClr val="FF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371600"/>
            <a:ext cx="5257800" cy="6784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717041"/>
            <a:ext cx="1295401" cy="2660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2650" y="5732589"/>
            <a:ext cx="1352550" cy="250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6712806"/>
            <a:ext cx="5638800" cy="4367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9645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0"/>
            <a:ext cx="8915400" cy="8156079"/>
          </a:xfrm>
          <a:prstGeom prst="rect">
            <a:avLst/>
          </a:prstGeom>
          <a:noFill/>
          <a:ln w="76200">
            <a:solidFill>
              <a:srgbClr val="C00000"/>
            </a:solidFill>
          </a:ln>
        </p:spPr>
        <p:txBody>
          <a:bodyPr wrap="square" rtlCol="0">
            <a:spAutoFit/>
          </a:bodyPr>
          <a:lstStyle/>
          <a:p>
            <a:r>
              <a:rPr lang="en-US" sz="2400" b="1" u="sng" dirty="0">
                <a:solidFill>
                  <a:srgbClr val="FF0000"/>
                </a:solidFill>
              </a:rPr>
              <a:t>Uncertainties</a:t>
            </a:r>
          </a:p>
          <a:p>
            <a:r>
              <a:rPr lang="en-US" sz="2000" b="1" dirty="0">
                <a:solidFill>
                  <a:srgbClr val="0000CC"/>
                </a:solidFill>
              </a:rPr>
              <a:t>In general, however, we do not know the actual errors in the determination of the</a:t>
            </a:r>
          </a:p>
          <a:p>
            <a:r>
              <a:rPr lang="en-US" sz="2000" b="1" dirty="0">
                <a:solidFill>
                  <a:srgbClr val="0000CC"/>
                </a:solidFill>
              </a:rPr>
              <a:t>dependent variables (or if we do, we should make the necessary corrections). </a:t>
            </a:r>
            <a:r>
              <a:rPr lang="en-US" sz="2000" b="1" dirty="0" smtClean="0">
                <a:solidFill>
                  <a:srgbClr val="006C31"/>
                </a:solidFill>
              </a:rPr>
              <a:t>Instead, we </a:t>
            </a:r>
            <a:r>
              <a:rPr lang="en-US" sz="2000" b="1" dirty="0">
                <a:solidFill>
                  <a:srgbClr val="006C31"/>
                </a:solidFill>
              </a:rPr>
              <a:t>may be able to estimate the error in each measured quantity, or to </a:t>
            </a:r>
            <a:r>
              <a:rPr lang="en-US" sz="2000" b="1" dirty="0" smtClean="0">
                <a:solidFill>
                  <a:srgbClr val="006C31"/>
                </a:solidFill>
              </a:rPr>
              <a:t>estimate some </a:t>
            </a:r>
            <a:r>
              <a:rPr lang="en-US" sz="2000" b="1" dirty="0">
                <a:solidFill>
                  <a:srgbClr val="006C31"/>
                </a:solidFill>
              </a:rPr>
              <a:t>characteristic, such as the standard deviation </a:t>
            </a:r>
            <a:r>
              <a:rPr lang="en-US" sz="2000" b="1" i="1" dirty="0" smtClean="0">
                <a:solidFill>
                  <a:srgbClr val="006C31"/>
                </a:solidFill>
                <a:sym typeface="Symbol"/>
              </a:rPr>
              <a:t></a:t>
            </a:r>
            <a:r>
              <a:rPr lang="en-US" sz="2000" b="1" i="1" dirty="0" smtClean="0">
                <a:solidFill>
                  <a:srgbClr val="006C31"/>
                </a:solidFill>
              </a:rPr>
              <a:t>, </a:t>
            </a:r>
            <a:r>
              <a:rPr lang="en-US" sz="2000" b="1" dirty="0">
                <a:solidFill>
                  <a:srgbClr val="006C31"/>
                </a:solidFill>
              </a:rPr>
              <a:t>of the probability </a:t>
            </a:r>
            <a:r>
              <a:rPr lang="en-US" sz="2000" b="1" dirty="0" smtClean="0">
                <a:solidFill>
                  <a:srgbClr val="006C31"/>
                </a:solidFill>
              </a:rPr>
              <a:t>distribution of </a:t>
            </a:r>
            <a:r>
              <a:rPr lang="en-US" sz="2000" b="1" dirty="0">
                <a:solidFill>
                  <a:srgbClr val="006C31"/>
                </a:solidFill>
              </a:rPr>
              <a:t>the measured qualities, How can we combine the standard deviation of the </a:t>
            </a:r>
            <a:r>
              <a:rPr lang="en-US" sz="2000" b="1" dirty="0" smtClean="0">
                <a:solidFill>
                  <a:srgbClr val="006C31"/>
                </a:solidFill>
              </a:rPr>
              <a:t>individual measurements </a:t>
            </a:r>
            <a:r>
              <a:rPr lang="en-US" sz="2000" b="1" dirty="0">
                <a:solidFill>
                  <a:srgbClr val="006C31"/>
                </a:solidFill>
              </a:rPr>
              <a:t>to estimate the uncertainty in the result?</a:t>
            </a:r>
          </a:p>
          <a:p>
            <a:r>
              <a:rPr lang="en-US" sz="2000" b="1" dirty="0">
                <a:solidFill>
                  <a:srgbClr val="CC00FF"/>
                </a:solidFill>
              </a:rPr>
              <a:t>Suppose we want to determine a quantity </a:t>
            </a:r>
            <a:r>
              <a:rPr lang="en-US" sz="2000" b="1" i="1" dirty="0">
                <a:solidFill>
                  <a:srgbClr val="CC00FF"/>
                </a:solidFill>
              </a:rPr>
              <a:t>x </a:t>
            </a:r>
            <a:r>
              <a:rPr lang="en-US" sz="2000" b="1" dirty="0">
                <a:solidFill>
                  <a:srgbClr val="CC00FF"/>
                </a:solidFill>
              </a:rPr>
              <a:t>that is a function of at least two</a:t>
            </a:r>
          </a:p>
          <a:p>
            <a:r>
              <a:rPr lang="en-US" sz="2000" b="1" dirty="0">
                <a:solidFill>
                  <a:srgbClr val="CC00FF"/>
                </a:solidFill>
              </a:rPr>
              <a:t>measured variables, </a:t>
            </a:r>
            <a:r>
              <a:rPr lang="en-US" sz="2000" b="1" i="1" dirty="0">
                <a:solidFill>
                  <a:srgbClr val="CC00FF"/>
                </a:solidFill>
              </a:rPr>
              <a:t>u </a:t>
            </a:r>
            <a:r>
              <a:rPr lang="en-US" sz="2000" b="1" dirty="0">
                <a:solidFill>
                  <a:srgbClr val="CC00FF"/>
                </a:solidFill>
              </a:rPr>
              <a:t>and </a:t>
            </a:r>
            <a:r>
              <a:rPr lang="en-US" sz="2000" b="1" i="1" dirty="0">
                <a:solidFill>
                  <a:srgbClr val="CC00FF"/>
                </a:solidFill>
              </a:rPr>
              <a:t>v. </a:t>
            </a:r>
            <a:endParaRPr lang="en-US" sz="2000" b="1" i="1" dirty="0" smtClean="0">
              <a:solidFill>
                <a:srgbClr val="CC00FF"/>
              </a:solidFill>
            </a:endParaRPr>
          </a:p>
          <a:p>
            <a:r>
              <a:rPr lang="en-US" sz="2000" b="1" dirty="0" smtClean="0">
                <a:solidFill>
                  <a:srgbClr val="FF0000"/>
                </a:solidFill>
              </a:rPr>
              <a:t>We </a:t>
            </a:r>
            <a:r>
              <a:rPr lang="en-US" sz="2000" b="1" dirty="0">
                <a:solidFill>
                  <a:srgbClr val="FF0000"/>
                </a:solidFill>
              </a:rPr>
              <a:t>shall determine the characteristics of </a:t>
            </a:r>
            <a:r>
              <a:rPr lang="en-US" sz="2000" b="1" i="1" dirty="0">
                <a:solidFill>
                  <a:srgbClr val="FF0000"/>
                </a:solidFill>
              </a:rPr>
              <a:t>x </a:t>
            </a:r>
            <a:r>
              <a:rPr lang="en-US" sz="2000" b="1" dirty="0">
                <a:solidFill>
                  <a:srgbClr val="FF0000"/>
                </a:solidFill>
              </a:rPr>
              <a:t>from </a:t>
            </a:r>
            <a:r>
              <a:rPr lang="en-US" sz="2000" b="1" dirty="0" smtClean="0">
                <a:solidFill>
                  <a:srgbClr val="FF0000"/>
                </a:solidFill>
              </a:rPr>
              <a:t>those of </a:t>
            </a:r>
            <a:r>
              <a:rPr lang="en-US" sz="2000" b="1" i="1" dirty="0">
                <a:solidFill>
                  <a:srgbClr val="FF0000"/>
                </a:solidFill>
              </a:rPr>
              <a:t>u </a:t>
            </a:r>
            <a:r>
              <a:rPr lang="en-US" sz="2000" b="1" dirty="0">
                <a:solidFill>
                  <a:srgbClr val="FF0000"/>
                </a:solidFill>
              </a:rPr>
              <a:t>and </a:t>
            </a:r>
            <a:r>
              <a:rPr lang="en-US" sz="2000" b="1" i="1" dirty="0">
                <a:solidFill>
                  <a:srgbClr val="FF0000"/>
                </a:solidFill>
              </a:rPr>
              <a:t>v </a:t>
            </a:r>
            <a:r>
              <a:rPr lang="en-US" sz="2000" b="1" dirty="0">
                <a:solidFill>
                  <a:srgbClr val="FF0000"/>
                </a:solidFill>
              </a:rPr>
              <a:t>and from the fundamental dependence</a:t>
            </a:r>
          </a:p>
          <a:p>
            <a:r>
              <a:rPr lang="en-US" sz="2000" b="1" i="1" dirty="0" smtClean="0">
                <a:solidFill>
                  <a:srgbClr val="FF0000"/>
                </a:solidFill>
              </a:rPr>
              <a:t>                                                              x </a:t>
            </a:r>
            <a:r>
              <a:rPr lang="en-US" sz="2000" b="1" dirty="0">
                <a:solidFill>
                  <a:srgbClr val="FF0000"/>
                </a:solidFill>
              </a:rPr>
              <a:t>= </a:t>
            </a:r>
            <a:r>
              <a:rPr lang="en-US" sz="2000" b="1" i="1" dirty="0">
                <a:solidFill>
                  <a:srgbClr val="FF0000"/>
                </a:solidFill>
              </a:rPr>
              <a:t>f</a:t>
            </a:r>
            <a:r>
              <a:rPr lang="en-US" sz="2000" b="1" i="1" dirty="0" smtClean="0">
                <a:solidFill>
                  <a:srgbClr val="FF0000"/>
                </a:solidFill>
              </a:rPr>
              <a:t>(u</a:t>
            </a:r>
            <a:r>
              <a:rPr lang="en-US" sz="2000" b="1" i="1" dirty="0">
                <a:solidFill>
                  <a:srgbClr val="FF0000"/>
                </a:solidFill>
              </a:rPr>
              <a:t>, v, </a:t>
            </a:r>
            <a:r>
              <a:rPr lang="en-US" sz="2000" b="1" dirty="0">
                <a:solidFill>
                  <a:srgbClr val="FF0000"/>
                </a:solidFill>
              </a:rPr>
              <a:t>... ) (3.5)</a:t>
            </a:r>
          </a:p>
          <a:p>
            <a:r>
              <a:rPr lang="en-US" sz="2000" b="1" dirty="0">
                <a:solidFill>
                  <a:srgbClr val="0000CC"/>
                </a:solidFill>
              </a:rPr>
              <a:t>Although it may not always be exact, we shall assume that the most probable </a:t>
            </a:r>
            <a:r>
              <a:rPr lang="en-US" sz="2000" b="1" dirty="0" smtClean="0">
                <a:solidFill>
                  <a:srgbClr val="0000CC"/>
                </a:solidFill>
              </a:rPr>
              <a:t>value for </a:t>
            </a:r>
            <a:r>
              <a:rPr lang="en-US" sz="2000" b="1" i="1" dirty="0">
                <a:solidFill>
                  <a:srgbClr val="0000CC"/>
                </a:solidFill>
              </a:rPr>
              <a:t>x </a:t>
            </a:r>
            <a:r>
              <a:rPr lang="en-US" sz="2000" b="1" dirty="0">
                <a:solidFill>
                  <a:srgbClr val="0000CC"/>
                </a:solidFill>
              </a:rPr>
              <a:t>is given by</a:t>
            </a:r>
          </a:p>
          <a:p>
            <a:endParaRPr lang="en-US" sz="2000" b="1" i="1" dirty="0" smtClean="0"/>
          </a:p>
          <a:p>
            <a:r>
              <a:rPr lang="en-US" sz="2000" b="1" dirty="0" smtClean="0">
                <a:solidFill>
                  <a:srgbClr val="CC00CC"/>
                </a:solidFill>
              </a:rPr>
              <a:t>The </a:t>
            </a:r>
            <a:r>
              <a:rPr lang="en-US" sz="2000" b="1" dirty="0">
                <a:solidFill>
                  <a:srgbClr val="CC00CC"/>
                </a:solidFill>
              </a:rPr>
              <a:t>uncertainty in the resulting value for </a:t>
            </a:r>
            <a:r>
              <a:rPr lang="en-US" sz="2000" b="1" i="1" dirty="0">
                <a:solidFill>
                  <a:srgbClr val="CC00CC"/>
                </a:solidFill>
              </a:rPr>
              <a:t>x </a:t>
            </a:r>
            <a:r>
              <a:rPr lang="en-US" sz="2000" b="1" dirty="0">
                <a:solidFill>
                  <a:srgbClr val="CC00CC"/>
                </a:solidFill>
              </a:rPr>
              <a:t>can be found by considering the</a:t>
            </a:r>
          </a:p>
          <a:p>
            <a:r>
              <a:rPr lang="en-US" sz="2000" b="1" dirty="0">
                <a:solidFill>
                  <a:srgbClr val="CC00CC"/>
                </a:solidFill>
              </a:rPr>
              <a:t>spread of the values of </a:t>
            </a:r>
            <a:r>
              <a:rPr lang="en-US" sz="2000" b="1" i="1" dirty="0">
                <a:solidFill>
                  <a:srgbClr val="CC00CC"/>
                </a:solidFill>
              </a:rPr>
              <a:t>x </a:t>
            </a:r>
            <a:r>
              <a:rPr lang="en-US" sz="2000" b="1" dirty="0">
                <a:solidFill>
                  <a:srgbClr val="CC00CC"/>
                </a:solidFill>
              </a:rPr>
              <a:t>resulting from combining the individual measurements </a:t>
            </a:r>
            <a:r>
              <a:rPr lang="en-US" sz="2000" b="1" i="1" dirty="0" err="1" smtClean="0">
                <a:solidFill>
                  <a:srgbClr val="CC00CC"/>
                </a:solidFill>
              </a:rPr>
              <a:t>u</a:t>
            </a:r>
            <a:r>
              <a:rPr lang="en-US" sz="2000" b="1" i="1" baseline="-25000" dirty="0" err="1" smtClean="0">
                <a:solidFill>
                  <a:srgbClr val="CC00CC"/>
                </a:solidFill>
              </a:rPr>
              <a:t>i</a:t>
            </a:r>
            <a:r>
              <a:rPr lang="en-US" sz="2000" b="1" i="1" dirty="0" smtClean="0">
                <a:solidFill>
                  <a:srgbClr val="CC00CC"/>
                </a:solidFill>
              </a:rPr>
              <a:t>,  v</a:t>
            </a:r>
            <a:r>
              <a:rPr lang="en-US" sz="2000" b="1" i="1" baseline="-25000" dirty="0" smtClean="0">
                <a:solidFill>
                  <a:srgbClr val="CC00CC"/>
                </a:solidFill>
              </a:rPr>
              <a:t>i</a:t>
            </a:r>
            <a:r>
              <a:rPr lang="en-US" sz="2000" b="1" dirty="0" smtClean="0">
                <a:solidFill>
                  <a:srgbClr val="CC00CC"/>
                </a:solidFill>
              </a:rPr>
              <a:t> ... </a:t>
            </a:r>
            <a:r>
              <a:rPr lang="en-US" sz="2000" b="1" dirty="0">
                <a:solidFill>
                  <a:srgbClr val="CC00CC"/>
                </a:solidFill>
              </a:rPr>
              <a:t>into individual results </a:t>
            </a:r>
            <a:r>
              <a:rPr lang="en-US" sz="2000" b="1" i="1" dirty="0" smtClean="0">
                <a:solidFill>
                  <a:srgbClr val="CC00CC"/>
                </a:solidFill>
              </a:rPr>
              <a:t>x</a:t>
            </a:r>
            <a:r>
              <a:rPr lang="en-US" sz="2000" b="1" i="1" baseline="-25000" dirty="0" smtClean="0">
                <a:solidFill>
                  <a:srgbClr val="CC00CC"/>
                </a:solidFill>
              </a:rPr>
              <a:t>i </a:t>
            </a:r>
            <a:r>
              <a:rPr lang="en-US" sz="2000" b="1" i="1" dirty="0" smtClean="0">
                <a:solidFill>
                  <a:srgbClr val="CC00CC"/>
                </a:solidFill>
              </a:rPr>
              <a:t>:</a:t>
            </a:r>
            <a:endParaRPr lang="en-US" sz="2000" b="1" i="1" dirty="0">
              <a:solidFill>
                <a:srgbClr val="CC00CC"/>
              </a:solidFill>
            </a:endParaRPr>
          </a:p>
          <a:p>
            <a:r>
              <a:rPr lang="en-US" sz="2000" b="1" i="1" dirty="0" smtClean="0"/>
              <a:t>                                                x</a:t>
            </a:r>
            <a:r>
              <a:rPr lang="en-US" sz="2000" b="1" i="1" baseline="-25000" dirty="0" smtClean="0"/>
              <a:t>i </a:t>
            </a:r>
            <a:r>
              <a:rPr lang="en-US" sz="2000" b="1" dirty="0" smtClean="0"/>
              <a:t>= </a:t>
            </a:r>
            <a:r>
              <a:rPr lang="en-US" sz="2000" b="1" i="1" dirty="0" smtClean="0"/>
              <a:t>f(</a:t>
            </a:r>
            <a:r>
              <a:rPr lang="en-US" sz="2000" b="1" i="1" dirty="0" err="1"/>
              <a:t>u</a:t>
            </a:r>
            <a:r>
              <a:rPr lang="en-US" sz="2000" b="1" i="1" baseline="-25000" dirty="0" err="1" smtClean="0"/>
              <a:t>i</a:t>
            </a:r>
            <a:r>
              <a:rPr lang="en-US" sz="2000" b="1" i="1" dirty="0" smtClean="0"/>
              <a:t> , v</a:t>
            </a:r>
            <a:r>
              <a:rPr lang="en-US" sz="2000" b="1" i="1" baseline="-25000" dirty="0" smtClean="0"/>
              <a:t>i</a:t>
            </a:r>
            <a:r>
              <a:rPr lang="en-US" sz="2000" b="1" dirty="0" smtClean="0"/>
              <a:t> </a:t>
            </a:r>
            <a:r>
              <a:rPr lang="en-US" sz="2000" b="1" dirty="0"/>
              <a:t>... </a:t>
            </a:r>
            <a:r>
              <a:rPr lang="en-US" sz="2000" b="1" dirty="0" smtClean="0"/>
              <a:t>)                                            (</a:t>
            </a:r>
            <a:r>
              <a:rPr lang="en-US" sz="2000" b="1" dirty="0"/>
              <a:t>3.7)</a:t>
            </a:r>
          </a:p>
          <a:p>
            <a:r>
              <a:rPr lang="en-US" sz="2000" b="1" dirty="0">
                <a:solidFill>
                  <a:srgbClr val="0000CC"/>
                </a:solidFill>
              </a:rPr>
              <a:t>In the limit of an infinite number of measurements, the mean of the distribution</a:t>
            </a:r>
          </a:p>
          <a:p>
            <a:r>
              <a:rPr lang="en-US" sz="2000" b="1" dirty="0">
                <a:solidFill>
                  <a:srgbClr val="0000CC"/>
                </a:solidFill>
              </a:rPr>
              <a:t>will coincide with the average </a:t>
            </a:r>
            <a:r>
              <a:rPr lang="en-US" sz="2000" b="1" i="1" dirty="0" smtClean="0">
                <a:solidFill>
                  <a:srgbClr val="0000CC"/>
                </a:solidFill>
              </a:rPr>
              <a:t>       </a:t>
            </a:r>
            <a:r>
              <a:rPr lang="en-US" sz="2000" b="1" dirty="0" smtClean="0">
                <a:solidFill>
                  <a:srgbClr val="0000CC"/>
                </a:solidFill>
              </a:rPr>
              <a:t>given </a:t>
            </a:r>
            <a:r>
              <a:rPr lang="en-US" sz="2000" b="1" dirty="0">
                <a:solidFill>
                  <a:srgbClr val="0000CC"/>
                </a:solidFill>
              </a:rPr>
              <a:t>in Equation (3.6) and we can use the </a:t>
            </a:r>
            <a:r>
              <a:rPr lang="en-US" sz="2000" b="1" dirty="0" smtClean="0">
                <a:solidFill>
                  <a:srgbClr val="0000CC"/>
                </a:solidFill>
              </a:rPr>
              <a:t>definition of </a:t>
            </a:r>
            <a:r>
              <a:rPr lang="en-US" sz="2000" b="1" dirty="0">
                <a:solidFill>
                  <a:srgbClr val="0000CC"/>
                </a:solidFill>
              </a:rPr>
              <a:t>Equation (l.8) to find the variance </a:t>
            </a:r>
            <a:r>
              <a:rPr lang="en-US" sz="2000" b="1" dirty="0" smtClean="0">
                <a:solidFill>
                  <a:srgbClr val="0000CC"/>
                </a:solidFill>
              </a:rPr>
              <a:t>                  (</a:t>
            </a:r>
            <a:r>
              <a:rPr lang="en-US" sz="2000" b="1" dirty="0">
                <a:solidFill>
                  <a:srgbClr val="0000CC"/>
                </a:solidFill>
              </a:rPr>
              <a:t>which is the square of the </a:t>
            </a:r>
            <a:r>
              <a:rPr lang="en-US" sz="2000" b="1" dirty="0" smtClean="0">
                <a:solidFill>
                  <a:srgbClr val="0000CC"/>
                </a:solidFill>
              </a:rPr>
              <a:t>standard deviation </a:t>
            </a:r>
            <a:r>
              <a:rPr lang="en-US" sz="2000" b="1" i="1" dirty="0" smtClean="0">
                <a:solidFill>
                  <a:srgbClr val="0000CC"/>
                </a:solidFill>
              </a:rPr>
              <a:t>(</a:t>
            </a:r>
            <a:r>
              <a:rPr lang="en-US" sz="2000" b="1" i="1" dirty="0" smtClean="0">
                <a:solidFill>
                  <a:srgbClr val="0000CC"/>
                </a:solidFill>
                <a:sym typeface="Symbol"/>
              </a:rPr>
              <a:t></a:t>
            </a:r>
            <a:r>
              <a:rPr lang="en-US" sz="2000" b="1" i="1" baseline="-25000" dirty="0" smtClean="0">
                <a:solidFill>
                  <a:srgbClr val="0000CC"/>
                </a:solidFill>
              </a:rPr>
              <a:t>x</a:t>
            </a:r>
            <a:r>
              <a:rPr lang="en-US" sz="2000" b="1" i="1" dirty="0">
                <a:solidFill>
                  <a:srgbClr val="0000CC"/>
                </a:solidFill>
              </a:rPr>
              <a:t>):</a:t>
            </a:r>
          </a:p>
          <a:p>
            <a:endParaRPr lang="en-US" sz="2000" b="1" dirty="0" smtClean="0"/>
          </a:p>
          <a:p>
            <a:endParaRPr lang="en-US" sz="2000" b="1" dirty="0" smtClean="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4648199"/>
            <a:ext cx="4724400" cy="5031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446149" y="6629400"/>
            <a:ext cx="203217" cy="2612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6950297"/>
            <a:ext cx="457199" cy="428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46149" y="7542079"/>
            <a:ext cx="4724400" cy="676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03027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TotalTime>
  <Words>4499</Words>
  <Application>Microsoft Office PowerPoint</Application>
  <PresentationFormat>On-screen Show (4:3)</PresentationFormat>
  <Paragraphs>368</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Naqvi</dc:creator>
  <cp:lastModifiedBy>Naqvi</cp:lastModifiedBy>
  <cp:revision>50</cp:revision>
  <dcterms:created xsi:type="dcterms:W3CDTF">2015-12-19T13:41:31Z</dcterms:created>
  <dcterms:modified xsi:type="dcterms:W3CDTF">2015-12-30T13:43:59Z</dcterms:modified>
</cp:coreProperties>
</file>