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2" r:id="rId4"/>
    <p:sldId id="272" r:id="rId5"/>
    <p:sldId id="283" r:id="rId6"/>
    <p:sldId id="274" r:id="rId7"/>
    <p:sldId id="284" r:id="rId8"/>
    <p:sldId id="275" r:id="rId9"/>
    <p:sldId id="285" r:id="rId10"/>
    <p:sldId id="276" r:id="rId11"/>
    <p:sldId id="286" r:id="rId12"/>
    <p:sldId id="287" r:id="rId13"/>
    <p:sldId id="277" r:id="rId14"/>
    <p:sldId id="288" r:id="rId15"/>
    <p:sldId id="278" r:id="rId16"/>
    <p:sldId id="289" r:id="rId17"/>
    <p:sldId id="258" r:id="rId18"/>
    <p:sldId id="290" r:id="rId19"/>
    <p:sldId id="259" r:id="rId20"/>
    <p:sldId id="291" r:id="rId21"/>
    <p:sldId id="260" r:id="rId22"/>
    <p:sldId id="292" r:id="rId23"/>
    <p:sldId id="261" r:id="rId24"/>
    <p:sldId id="262" r:id="rId25"/>
    <p:sldId id="293" r:id="rId26"/>
    <p:sldId id="279" r:id="rId27"/>
    <p:sldId id="294" r:id="rId28"/>
    <p:sldId id="263" r:id="rId29"/>
    <p:sldId id="296" r:id="rId30"/>
    <p:sldId id="295" r:id="rId31"/>
    <p:sldId id="297" r:id="rId32"/>
    <p:sldId id="280" r:id="rId33"/>
    <p:sldId id="281" r:id="rId34"/>
    <p:sldId id="264" r:id="rId35"/>
    <p:sldId id="298" r:id="rId36"/>
    <p:sldId id="265" r:id="rId37"/>
    <p:sldId id="267" r:id="rId38"/>
    <p:sldId id="26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C31"/>
    <a:srgbClr val="0000CC"/>
    <a:srgbClr val="CC00CC"/>
    <a:srgbClr val="008000"/>
    <a:srgbClr val="FF9900"/>
    <a:srgbClr val="00CC00"/>
    <a:srgbClr val="CC00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B203-7CA4-4455-B6BE-A0EAFF89B2B6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2AFD0-401D-4FF5-92EB-BD614C8C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2AFD0-401D-4FF5-92EB-BD614C8C4D4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E8C3-CDCF-4FF4-9326-006F8551CB6C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55954"/>
            <a:ext cx="6629400" cy="21236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CHAPTER- 3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00CC"/>
                </a:solidFill>
              </a:rPr>
              <a:t>ERROR  ANALYSIS</a:t>
            </a:r>
          </a:p>
          <a:p>
            <a:pPr algn="ctr"/>
            <a:r>
              <a:rPr lang="en-US" sz="4400" b="1" smtClean="0">
                <a:solidFill>
                  <a:srgbClr val="CC00CC"/>
                </a:solidFill>
              </a:rPr>
              <a:t>T182,3.1-3.3</a:t>
            </a:r>
            <a:endParaRPr lang="en-US" sz="4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31700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This relative instrumental error in the time interval will produce a 1. % relative </a:t>
            </a:r>
            <a:r>
              <a:rPr lang="en-US" sz="2000" b="1" dirty="0" smtClean="0">
                <a:solidFill>
                  <a:srgbClr val="0000CC"/>
                </a:solidFill>
              </a:rPr>
              <a:t>error in </a:t>
            </a:r>
            <a:r>
              <a:rPr lang="en-US" sz="2000" b="1" dirty="0">
                <a:solidFill>
                  <a:srgbClr val="0000CC"/>
                </a:solidFill>
              </a:rPr>
              <a:t>the number of counts </a:t>
            </a:r>
            <a:r>
              <a:rPr lang="en-US" sz="2000" b="1" i="1" dirty="0">
                <a:solidFill>
                  <a:srgbClr val="0000CC"/>
                </a:solidFill>
              </a:rPr>
              <a:t>x. 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Because </a:t>
            </a:r>
            <a:r>
              <a:rPr lang="en-US" sz="2000" b="1" dirty="0">
                <a:solidFill>
                  <a:srgbClr val="CC00CC"/>
                </a:solidFill>
              </a:rPr>
              <a:t>the instrumental uncertainty is comparable </a:t>
            </a:r>
            <a:r>
              <a:rPr lang="en-US" sz="2000" b="1" dirty="0" smtClean="0">
                <a:solidFill>
                  <a:srgbClr val="CC00CC"/>
                </a:solidFill>
              </a:rPr>
              <a:t>to the </a:t>
            </a:r>
            <a:r>
              <a:rPr lang="en-US" sz="2000" b="1" dirty="0">
                <a:solidFill>
                  <a:srgbClr val="CC00CC"/>
                </a:solidFill>
              </a:rPr>
              <a:t>statistical uncertainty, it might be wise to attempt a more precise </a:t>
            </a:r>
            <a:r>
              <a:rPr lang="en-US" sz="2000" b="1" dirty="0" smtClean="0">
                <a:solidFill>
                  <a:srgbClr val="CC00CC"/>
                </a:solidFill>
              </a:rPr>
              <a:t>measurement of </a:t>
            </a:r>
            <a:r>
              <a:rPr lang="en-US" sz="2000" b="1" dirty="0">
                <a:solidFill>
                  <a:srgbClr val="CC00CC"/>
                </a:solidFill>
              </a:rPr>
              <a:t>the interval or to increase its length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006C31"/>
                </a:solidFill>
              </a:rPr>
              <a:t>If we increase the counting time </a:t>
            </a:r>
            <a:r>
              <a:rPr lang="en-US" sz="2000" b="1" dirty="0" smtClean="0">
                <a:solidFill>
                  <a:srgbClr val="006C31"/>
                </a:solidFill>
              </a:rPr>
              <a:t>interval from </a:t>
            </a:r>
            <a:r>
              <a:rPr lang="en-US" sz="2000" b="1" dirty="0">
                <a:solidFill>
                  <a:srgbClr val="006C31"/>
                </a:solidFill>
              </a:rPr>
              <a:t>1 s to 4 s, the number of counts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will increase by about a factor of 4 and </a:t>
            </a:r>
            <a:r>
              <a:rPr lang="en-US" sz="2000" b="1" dirty="0" smtClean="0">
                <a:solidFill>
                  <a:srgbClr val="006C31"/>
                </a:solidFill>
              </a:rPr>
              <a:t>the relative </a:t>
            </a:r>
            <a:r>
              <a:rPr lang="en-US" sz="2000" b="1" dirty="0">
                <a:solidFill>
                  <a:srgbClr val="006C31"/>
                </a:solidFill>
              </a:rPr>
              <a:t>statistical error will therefore decrease by a factor of 2 to about 0.7</a:t>
            </a:r>
            <a:r>
              <a:rPr lang="en-US" sz="2000" b="1" dirty="0" smtClean="0">
                <a:solidFill>
                  <a:srgbClr val="006C31"/>
                </a:solidFill>
              </a:rPr>
              <a:t>%, whereas </a:t>
            </a:r>
            <a:r>
              <a:rPr lang="en-US" sz="2000" b="1" dirty="0">
                <a:solidFill>
                  <a:srgbClr val="006C31"/>
                </a:solidFill>
              </a:rPr>
              <a:t>the relative instrumental uncertainty will decrease by a factor of 4 </a:t>
            </a:r>
            <a:r>
              <a:rPr lang="en-US" sz="2000" b="1" dirty="0" smtClean="0">
                <a:solidFill>
                  <a:srgbClr val="006C31"/>
                </a:solidFill>
              </a:rPr>
              <a:t>to 0.25</a:t>
            </a:r>
            <a:r>
              <a:rPr lang="en-US" sz="2000" b="1" dirty="0">
                <a:solidFill>
                  <a:srgbClr val="006C31"/>
                </a:solidFill>
              </a:rPr>
              <a:t>%, as long as the instrumental uncertainty </a:t>
            </a:r>
            <a:r>
              <a:rPr lang="en-US" sz="2000" b="1" i="1" dirty="0">
                <a:solidFill>
                  <a:srgbClr val="006C31"/>
                </a:solidFill>
              </a:rPr>
              <a:t>at </a:t>
            </a:r>
            <a:r>
              <a:rPr lang="en-US" sz="2000" b="1" dirty="0">
                <a:solidFill>
                  <a:srgbClr val="006C31"/>
                </a:solidFill>
              </a:rPr>
              <a:t>remains constant at 0.01 s</a:t>
            </a:r>
            <a:r>
              <a:rPr lang="en-US" sz="2000" b="1" dirty="0" smtClean="0">
                <a:solidFill>
                  <a:srgbClr val="006C31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355860"/>
          </a:xfrm>
          <a:prstGeom prst="rect">
            <a:avLst/>
          </a:prstGeom>
          <a:noFill/>
          <a:ln w="1270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3.2 </a:t>
            </a:r>
            <a:r>
              <a:rPr lang="en-US" sz="2800" b="1" u="sng" dirty="0">
                <a:solidFill>
                  <a:srgbClr val="FF0000"/>
                </a:solidFill>
              </a:rPr>
              <a:t>PROPAGATION OF ERRORS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want to determine a dependent variable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that is a function of one or more different measured variables.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how to propagate or carry over the uncertainties in the measured variables to determine the uncertainty in the dependent variable</a:t>
            </a:r>
            <a:r>
              <a:rPr lang="en-US" sz="20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Example 3.2</a:t>
            </a:r>
            <a:r>
              <a:rPr lang="en-US" sz="24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 Suppose we wish to find the volume </a:t>
            </a:r>
            <a:r>
              <a:rPr lang="en-US" sz="2000" b="1" i="1" dirty="0">
                <a:solidFill>
                  <a:srgbClr val="0000CC"/>
                </a:solidFill>
              </a:rPr>
              <a:t>V </a:t>
            </a:r>
            <a:r>
              <a:rPr lang="en-US" sz="2000" b="1" dirty="0">
                <a:solidFill>
                  <a:srgbClr val="0000CC"/>
                </a:solidFill>
              </a:rPr>
              <a:t>of a box of length </a:t>
            </a:r>
            <a:r>
              <a:rPr lang="en-US" sz="2000" b="1" i="1" dirty="0">
                <a:solidFill>
                  <a:srgbClr val="0000CC"/>
                </a:solidFill>
              </a:rPr>
              <a:t>L, </a:t>
            </a:r>
            <a:r>
              <a:rPr lang="en-US" sz="2000" b="1" dirty="0">
                <a:solidFill>
                  <a:srgbClr val="0000CC"/>
                </a:solidFill>
              </a:rPr>
              <a:t>width </a:t>
            </a:r>
            <a:r>
              <a:rPr lang="en-US" sz="2000" b="1" i="1" dirty="0">
                <a:solidFill>
                  <a:srgbClr val="0000CC"/>
                </a:solidFill>
              </a:rPr>
              <a:t>W, </a:t>
            </a:r>
            <a:r>
              <a:rPr lang="en-US" sz="2000" b="1" dirty="0">
                <a:solidFill>
                  <a:srgbClr val="0000CC"/>
                </a:solidFill>
              </a:rPr>
              <a:t>and height </a:t>
            </a:r>
            <a:r>
              <a:rPr lang="en-US" sz="2000" b="1" i="1" dirty="0">
                <a:solidFill>
                  <a:srgbClr val="0000CC"/>
                </a:solidFill>
              </a:rPr>
              <a:t>H</a:t>
            </a:r>
            <a:r>
              <a:rPr lang="en-US" sz="2000" b="1" i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We can measure each of the three dimensions to be </a:t>
            </a:r>
            <a:r>
              <a:rPr lang="en-US" sz="2000" b="1" i="1" dirty="0">
                <a:solidFill>
                  <a:srgbClr val="006C31"/>
                </a:solidFill>
              </a:rPr>
              <a:t>L</a:t>
            </a:r>
            <a:r>
              <a:rPr lang="en-US" sz="2000" b="1" i="1" baseline="-25000" dirty="0">
                <a:solidFill>
                  <a:srgbClr val="006C31"/>
                </a:solidFill>
              </a:rPr>
              <a:t>o</a:t>
            </a:r>
            <a:r>
              <a:rPr lang="en-US" sz="2000" b="1" i="1" dirty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width </a:t>
            </a:r>
            <a:r>
              <a:rPr lang="en-US" sz="2000" b="1" i="1" dirty="0">
                <a:solidFill>
                  <a:srgbClr val="006C31"/>
                </a:solidFill>
              </a:rPr>
              <a:t>W</a:t>
            </a:r>
            <a:r>
              <a:rPr lang="en-US" sz="2000" b="1" i="1" baseline="-25000" dirty="0">
                <a:solidFill>
                  <a:srgbClr val="006C31"/>
                </a:solidFill>
              </a:rPr>
              <a:t>o</a:t>
            </a:r>
            <a:r>
              <a:rPr lang="en-US" sz="2000" b="1" i="1" dirty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and height </a:t>
            </a:r>
            <a:r>
              <a:rPr lang="en-US" sz="2000" b="1" i="1" dirty="0">
                <a:solidFill>
                  <a:srgbClr val="006C31"/>
                </a:solidFill>
              </a:rPr>
              <a:t>H</a:t>
            </a:r>
            <a:r>
              <a:rPr lang="en-US" sz="2000" b="1" baseline="-25000" dirty="0">
                <a:solidFill>
                  <a:srgbClr val="006C31"/>
                </a:solidFill>
              </a:rPr>
              <a:t>0</a:t>
            </a:r>
            <a:r>
              <a:rPr lang="en-US" sz="2000" b="1" dirty="0">
                <a:solidFill>
                  <a:srgbClr val="006C31"/>
                </a:solidFill>
              </a:rPr>
              <a:t> and combine these measurements to yield a value for the volume:</a:t>
            </a:r>
          </a:p>
          <a:p>
            <a:endParaRPr lang="en-US" sz="2000" b="1" dirty="0"/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How do the uncertainties in the estimates </a:t>
            </a:r>
            <a:r>
              <a:rPr lang="en-US" sz="2000" b="1" i="1" dirty="0">
                <a:solidFill>
                  <a:srgbClr val="0000FF"/>
                </a:solidFill>
              </a:rPr>
              <a:t>L</a:t>
            </a:r>
            <a:r>
              <a:rPr lang="en-US" sz="2000" b="1" i="1" baseline="-25000" dirty="0">
                <a:solidFill>
                  <a:srgbClr val="0000FF"/>
                </a:solidFill>
              </a:rPr>
              <a:t>o</a:t>
            </a:r>
            <a:r>
              <a:rPr lang="en-US" sz="2000" b="1" i="1" dirty="0">
                <a:solidFill>
                  <a:srgbClr val="0000FF"/>
                </a:solidFill>
              </a:rPr>
              <a:t> , W</a:t>
            </a:r>
            <a:r>
              <a:rPr lang="en-US" sz="2000" b="1" i="1" baseline="-25000" dirty="0">
                <a:solidFill>
                  <a:srgbClr val="0000FF"/>
                </a:solidFill>
              </a:rPr>
              <a:t>o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</a:rPr>
              <a:t>0</a:t>
            </a:r>
            <a:r>
              <a:rPr lang="en-US" sz="2000" b="1" dirty="0">
                <a:solidFill>
                  <a:srgbClr val="0000FF"/>
                </a:solidFill>
              </a:rPr>
              <a:t> , affect the resulting uncertainties in the final result </a:t>
            </a:r>
            <a:r>
              <a:rPr lang="en-US" sz="2000" b="1" i="1" dirty="0">
                <a:solidFill>
                  <a:srgbClr val="0000FF"/>
                </a:solidFill>
              </a:rPr>
              <a:t>V</a:t>
            </a:r>
            <a:r>
              <a:rPr lang="en-US" sz="2000" b="1" i="1" baseline="-25000" dirty="0">
                <a:solidFill>
                  <a:srgbClr val="0000FF"/>
                </a:solidFill>
              </a:rPr>
              <a:t>o</a:t>
            </a:r>
            <a:r>
              <a:rPr lang="en-US" sz="2000" b="1" i="1" dirty="0" smtClean="0">
                <a:solidFill>
                  <a:srgbClr val="0000FF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If we knew the actual errors, </a:t>
            </a:r>
            <a:r>
              <a:rPr lang="en-US" sz="2000" b="1" i="1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000" b="1" i="1" dirty="0">
                <a:solidFill>
                  <a:srgbClr val="C00000"/>
                </a:solidFill>
              </a:rPr>
              <a:t>L </a:t>
            </a:r>
            <a:r>
              <a:rPr lang="en-US" sz="2000" b="1" dirty="0">
                <a:solidFill>
                  <a:srgbClr val="C00000"/>
                </a:solidFill>
              </a:rPr>
              <a:t>= </a:t>
            </a:r>
            <a:r>
              <a:rPr lang="en-US" sz="2000" b="1" i="1" dirty="0">
                <a:solidFill>
                  <a:srgbClr val="C00000"/>
                </a:solidFill>
              </a:rPr>
              <a:t>L </a:t>
            </a:r>
            <a:r>
              <a:rPr lang="en-US" sz="2000" b="1" dirty="0">
                <a:solidFill>
                  <a:srgbClr val="C00000"/>
                </a:solidFill>
              </a:rPr>
              <a:t>- </a:t>
            </a:r>
            <a:r>
              <a:rPr lang="en-US" sz="2000" b="1" i="1" dirty="0">
                <a:solidFill>
                  <a:srgbClr val="C00000"/>
                </a:solidFill>
              </a:rPr>
              <a:t>L</a:t>
            </a:r>
            <a:r>
              <a:rPr lang="en-US" sz="2000" b="1" i="1" baseline="-25000" dirty="0">
                <a:solidFill>
                  <a:srgbClr val="C00000"/>
                </a:solidFill>
              </a:rPr>
              <a:t>o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and so forth, in each dimension, we could obtain an estimate of the error in the final result </a:t>
            </a:r>
            <a:r>
              <a:rPr lang="en-US" sz="2000" b="1" i="1" dirty="0">
                <a:solidFill>
                  <a:srgbClr val="C00000"/>
                </a:solidFill>
              </a:rPr>
              <a:t>Vo </a:t>
            </a:r>
            <a:r>
              <a:rPr lang="en-US" sz="2000" b="1" dirty="0">
                <a:solidFill>
                  <a:srgbClr val="C00000"/>
                </a:solidFill>
              </a:rPr>
              <a:t>by expanding </a:t>
            </a:r>
            <a:r>
              <a:rPr lang="en-US" sz="2000" b="1" i="1" dirty="0">
                <a:solidFill>
                  <a:srgbClr val="C00000"/>
                </a:solidFill>
              </a:rPr>
              <a:t>V </a:t>
            </a:r>
            <a:r>
              <a:rPr lang="en-US" sz="2000" b="1" dirty="0">
                <a:solidFill>
                  <a:srgbClr val="C00000"/>
                </a:solidFill>
              </a:rPr>
              <a:t>about </a:t>
            </a:r>
            <a:r>
              <a:rPr lang="en-US" sz="2000" b="1" dirty="0" smtClean="0">
                <a:solidFill>
                  <a:srgbClr val="C00000"/>
                </a:solidFill>
              </a:rPr>
              <a:t>the point </a:t>
            </a:r>
            <a:r>
              <a:rPr lang="en-US" sz="2000" b="1" i="1" dirty="0">
                <a:solidFill>
                  <a:srgbClr val="C00000"/>
                </a:solidFill>
              </a:rPr>
              <a:t>(L</a:t>
            </a:r>
            <a:r>
              <a:rPr lang="en-US" sz="2000" b="1" i="1" baseline="-25000" dirty="0">
                <a:solidFill>
                  <a:srgbClr val="C00000"/>
                </a:solidFill>
              </a:rPr>
              <a:t>o</a:t>
            </a:r>
            <a:r>
              <a:rPr lang="en-US" sz="2000" b="1" i="1" dirty="0">
                <a:solidFill>
                  <a:srgbClr val="C00000"/>
                </a:solidFill>
              </a:rPr>
              <a:t> , W</a:t>
            </a:r>
            <a:r>
              <a:rPr lang="en-US" sz="2000" b="1" i="1" baseline="-25000" dirty="0">
                <a:solidFill>
                  <a:srgbClr val="C00000"/>
                </a:solidFill>
              </a:rPr>
              <a:t>o</a:t>
            </a:r>
            <a:r>
              <a:rPr lang="en-US" sz="2000" b="1" i="1" dirty="0">
                <a:solidFill>
                  <a:srgbClr val="C00000"/>
                </a:solidFill>
              </a:rPr>
              <a:t> , H</a:t>
            </a:r>
            <a:r>
              <a:rPr lang="en-US" sz="2000" b="1" i="1" baseline="-25000" dirty="0">
                <a:solidFill>
                  <a:srgbClr val="C00000"/>
                </a:solidFill>
              </a:rPr>
              <a:t>o</a:t>
            </a:r>
            <a:r>
              <a:rPr lang="en-US" sz="2000" b="1" i="1" dirty="0">
                <a:solidFill>
                  <a:srgbClr val="C00000"/>
                </a:solidFill>
              </a:rPr>
              <a:t>) </a:t>
            </a:r>
            <a:r>
              <a:rPr lang="en-US" sz="2000" b="1" dirty="0">
                <a:solidFill>
                  <a:srgbClr val="C00000"/>
                </a:solidFill>
              </a:rPr>
              <a:t>in a Taylor series.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first term in the Taylor expansion gives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CC"/>
                </a:solidFill>
              </a:rPr>
              <a:t>         from </a:t>
            </a:r>
            <a:r>
              <a:rPr lang="en-US" sz="2000" b="1" dirty="0">
                <a:solidFill>
                  <a:srgbClr val="0000CC"/>
                </a:solidFill>
              </a:rPr>
              <a:t>which we can find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</a:t>
            </a:r>
            <a:r>
              <a:rPr lang="en-US" sz="2000" b="1" i="1" dirty="0">
                <a:solidFill>
                  <a:srgbClr val="0000CC"/>
                </a:solidFill>
              </a:rPr>
              <a:t>V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>
                <a:solidFill>
                  <a:srgbClr val="0000CC"/>
                </a:solidFill>
              </a:rPr>
              <a:t>V </a:t>
            </a: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i="1" dirty="0">
                <a:solidFill>
                  <a:srgbClr val="0000CC"/>
                </a:solidFill>
              </a:rPr>
              <a:t>V</a:t>
            </a:r>
            <a:r>
              <a:rPr lang="en-US" sz="2000" b="1" i="1" baseline="-25000" dirty="0">
                <a:solidFill>
                  <a:srgbClr val="0000CC"/>
                </a:solidFill>
              </a:rPr>
              <a:t>o</a:t>
            </a:r>
            <a:r>
              <a:rPr lang="en-US" sz="2000" b="1" i="1" dirty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terms in parentheses are the partial derivatives of </a:t>
            </a:r>
            <a:r>
              <a:rPr lang="en-US" sz="2000" b="1" i="1" dirty="0">
                <a:solidFill>
                  <a:srgbClr val="CC00CC"/>
                </a:solidFill>
              </a:rPr>
              <a:t>V, </a:t>
            </a:r>
            <a:r>
              <a:rPr lang="en-US" sz="2000" b="1" dirty="0">
                <a:solidFill>
                  <a:srgbClr val="CC00CC"/>
                </a:solidFill>
              </a:rPr>
              <a:t>with respect to each of the dimensions, </a:t>
            </a:r>
            <a:r>
              <a:rPr lang="en-US" sz="2000" b="1" i="1" dirty="0">
                <a:solidFill>
                  <a:srgbClr val="CC00CC"/>
                </a:solidFill>
              </a:rPr>
              <a:t>L, W, </a:t>
            </a:r>
            <a:r>
              <a:rPr lang="en-US" sz="2000" b="1" dirty="0">
                <a:solidFill>
                  <a:srgbClr val="CC00CC"/>
                </a:solidFill>
              </a:rPr>
              <a:t>and </a:t>
            </a:r>
            <a:r>
              <a:rPr lang="en-US" sz="2000" b="1" i="1" dirty="0">
                <a:solidFill>
                  <a:srgbClr val="CC00CC"/>
                </a:solidFill>
              </a:rPr>
              <a:t>H, </a:t>
            </a:r>
            <a:r>
              <a:rPr lang="en-US" sz="2000" b="1" dirty="0">
                <a:solidFill>
                  <a:srgbClr val="CC00CC"/>
                </a:solidFill>
              </a:rPr>
              <a:t>evaluated at the point </a:t>
            </a:r>
            <a:r>
              <a:rPr lang="en-US" sz="2000" b="1" i="1" dirty="0">
                <a:solidFill>
                  <a:srgbClr val="CC00CC"/>
                </a:solidFill>
              </a:rPr>
              <a:t>L</a:t>
            </a:r>
            <a:r>
              <a:rPr lang="en-US" sz="2000" b="1" i="1" baseline="-25000" dirty="0">
                <a:solidFill>
                  <a:srgbClr val="CC00CC"/>
                </a:solidFill>
              </a:rPr>
              <a:t>o</a:t>
            </a:r>
            <a:r>
              <a:rPr lang="en-US" sz="2000" b="1" i="1" dirty="0">
                <a:solidFill>
                  <a:srgbClr val="CC00CC"/>
                </a:solidFill>
              </a:rPr>
              <a:t> , W</a:t>
            </a:r>
            <a:r>
              <a:rPr lang="en-US" sz="2000" b="1" i="1" baseline="-25000" dirty="0">
                <a:solidFill>
                  <a:srgbClr val="CC00CC"/>
                </a:solidFill>
              </a:rPr>
              <a:t>o</a:t>
            </a:r>
            <a:r>
              <a:rPr lang="en-US" sz="2000" b="1" i="1" dirty="0">
                <a:solidFill>
                  <a:srgbClr val="CC00CC"/>
                </a:solidFill>
              </a:rPr>
              <a:t> , H</a:t>
            </a:r>
            <a:r>
              <a:rPr lang="en-US" sz="2000" b="1" i="1" baseline="-25000" dirty="0">
                <a:solidFill>
                  <a:srgbClr val="CC00CC"/>
                </a:solidFill>
              </a:rPr>
              <a:t>o</a:t>
            </a:r>
            <a:r>
              <a:rPr lang="en-US" sz="2000" b="1" i="1" dirty="0">
                <a:solidFill>
                  <a:srgbClr val="CC00CC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9" y="3393225"/>
            <a:ext cx="5358326" cy="6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5257800" cy="6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8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130"/>
            <a:ext cx="8858250" cy="71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1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740307"/>
          </a:xfrm>
          <a:prstGeom prst="rect">
            <a:avLst/>
          </a:prstGeom>
          <a:noFill/>
          <a:ln w="127000" cmpd="tri">
            <a:solidFill>
              <a:srgbClr val="006C3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They </a:t>
            </a:r>
            <a:r>
              <a:rPr lang="en-US" sz="2400" b="1" dirty="0">
                <a:solidFill>
                  <a:srgbClr val="FF0000"/>
                </a:solidFill>
              </a:rPr>
              <a:t>are the proportionality constants between changes in </a:t>
            </a:r>
            <a:r>
              <a:rPr lang="en-US" sz="2400" b="1" i="1" dirty="0">
                <a:solidFill>
                  <a:srgbClr val="FF0000"/>
                </a:solidFill>
              </a:rPr>
              <a:t>V </a:t>
            </a:r>
            <a:r>
              <a:rPr lang="en-US" sz="2400" b="1" dirty="0">
                <a:solidFill>
                  <a:srgbClr val="FF0000"/>
                </a:solidFill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infinitesimally small </a:t>
            </a:r>
            <a:r>
              <a:rPr lang="en-US" sz="2400" b="1" dirty="0">
                <a:solidFill>
                  <a:srgbClr val="FF0000"/>
                </a:solidFill>
              </a:rPr>
              <a:t>changes in the corresponding dimensions.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6C31"/>
                </a:solidFill>
              </a:rPr>
              <a:t>The </a:t>
            </a:r>
            <a:r>
              <a:rPr lang="en-US" sz="2400" b="1" dirty="0">
                <a:solidFill>
                  <a:srgbClr val="006C31"/>
                </a:solidFill>
              </a:rPr>
              <a:t>partial derivative of </a:t>
            </a:r>
            <a:r>
              <a:rPr lang="en-US" sz="2400" b="1" i="1" dirty="0" smtClean="0">
                <a:solidFill>
                  <a:srgbClr val="006C31"/>
                </a:solidFill>
              </a:rPr>
              <a:t>V </a:t>
            </a:r>
            <a:r>
              <a:rPr lang="en-US" sz="2400" b="1" dirty="0" smtClean="0">
                <a:solidFill>
                  <a:srgbClr val="006C31"/>
                </a:solidFill>
              </a:rPr>
              <a:t>with </a:t>
            </a:r>
            <a:r>
              <a:rPr lang="en-US" sz="2400" b="1" dirty="0">
                <a:solidFill>
                  <a:srgbClr val="006C31"/>
                </a:solidFill>
              </a:rPr>
              <a:t>respect to </a:t>
            </a:r>
            <a:r>
              <a:rPr lang="en-US" sz="2400" b="1" i="1" dirty="0">
                <a:solidFill>
                  <a:srgbClr val="006C31"/>
                </a:solidFill>
              </a:rPr>
              <a:t>L, </a:t>
            </a:r>
            <a:r>
              <a:rPr lang="en-US" sz="2400" b="1" dirty="0">
                <a:solidFill>
                  <a:srgbClr val="006C31"/>
                </a:solidFill>
              </a:rPr>
              <a:t>for example, is evaluated with the other variables </a:t>
            </a:r>
            <a:r>
              <a:rPr lang="en-US" sz="2400" b="1" dirty="0" smtClean="0">
                <a:solidFill>
                  <a:srgbClr val="006C31"/>
                </a:solidFill>
              </a:rPr>
              <a:t>W and </a:t>
            </a:r>
            <a:r>
              <a:rPr lang="en-US" sz="2400" b="1" i="1" dirty="0">
                <a:solidFill>
                  <a:srgbClr val="006C31"/>
                </a:solidFill>
              </a:rPr>
              <a:t>H </a:t>
            </a:r>
            <a:r>
              <a:rPr lang="en-US" sz="2400" b="1" dirty="0" smtClean="0">
                <a:solidFill>
                  <a:srgbClr val="006C31"/>
                </a:solidFill>
              </a:rPr>
              <a:t>held fixed </a:t>
            </a:r>
            <a:r>
              <a:rPr lang="en-US" sz="2400" b="1" dirty="0">
                <a:solidFill>
                  <a:srgbClr val="006C31"/>
                </a:solidFill>
              </a:rPr>
              <a:t>at the values </a:t>
            </a:r>
            <a:r>
              <a:rPr lang="en-US" sz="2400" b="1" i="1" dirty="0">
                <a:solidFill>
                  <a:srgbClr val="006C31"/>
                </a:solidFill>
              </a:rPr>
              <a:t>W</a:t>
            </a:r>
            <a:r>
              <a:rPr lang="en-US" sz="2400" b="1" i="1" baseline="-25000" dirty="0">
                <a:solidFill>
                  <a:srgbClr val="006C31"/>
                </a:solidFill>
              </a:rPr>
              <a:t>o</a:t>
            </a:r>
            <a:r>
              <a:rPr lang="en-US" sz="2400" b="1" i="1" dirty="0">
                <a:solidFill>
                  <a:srgbClr val="006C31"/>
                </a:solidFill>
              </a:rPr>
              <a:t> </a:t>
            </a:r>
            <a:r>
              <a:rPr lang="en-US" sz="2400" b="1" dirty="0">
                <a:solidFill>
                  <a:srgbClr val="006C31"/>
                </a:solidFill>
              </a:rPr>
              <a:t>and </a:t>
            </a:r>
            <a:r>
              <a:rPr lang="en-US" sz="2400" b="1" i="1" dirty="0">
                <a:solidFill>
                  <a:srgbClr val="006C31"/>
                </a:solidFill>
              </a:rPr>
              <a:t>H</a:t>
            </a:r>
            <a:r>
              <a:rPr lang="en-US" sz="2400" b="1" i="1" baseline="-25000" dirty="0">
                <a:solidFill>
                  <a:srgbClr val="006C31"/>
                </a:solidFill>
              </a:rPr>
              <a:t>o</a:t>
            </a:r>
            <a:r>
              <a:rPr lang="en-US" sz="2400" b="1" i="1" dirty="0">
                <a:solidFill>
                  <a:srgbClr val="006C31"/>
                </a:solidFill>
              </a:rPr>
              <a:t> </a:t>
            </a:r>
            <a:r>
              <a:rPr lang="en-US" sz="2400" b="1" dirty="0">
                <a:solidFill>
                  <a:srgbClr val="006C31"/>
                </a:solidFill>
              </a:rPr>
              <a:t>as indicated by the subscript. </a:t>
            </a:r>
            <a:endParaRPr lang="en-US" sz="2400" b="1" dirty="0" smtClean="0">
              <a:solidFill>
                <a:srgbClr val="006C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C00CC"/>
                </a:solidFill>
              </a:rPr>
              <a:t>This </a:t>
            </a:r>
            <a:r>
              <a:rPr lang="en-US" sz="2400" b="1" dirty="0">
                <a:solidFill>
                  <a:srgbClr val="CC00CC"/>
                </a:solidFill>
              </a:rPr>
              <a:t>approximation </a:t>
            </a:r>
            <a:r>
              <a:rPr lang="en-US" sz="2400" b="1" dirty="0" smtClean="0">
                <a:solidFill>
                  <a:srgbClr val="CC00CC"/>
                </a:solidFill>
              </a:rPr>
              <a:t>neglects higher-order </a:t>
            </a:r>
            <a:r>
              <a:rPr lang="en-US" sz="2400" b="1" dirty="0">
                <a:solidFill>
                  <a:srgbClr val="CC00CC"/>
                </a:solidFill>
              </a:rPr>
              <a:t>terms in the </a:t>
            </a:r>
            <a:r>
              <a:rPr lang="en-US" sz="2400" b="1" dirty="0" smtClean="0">
                <a:solidFill>
                  <a:srgbClr val="CC00CC"/>
                </a:solidFill>
              </a:rPr>
              <a:t>Taylor expansion</a:t>
            </a:r>
            <a:r>
              <a:rPr lang="en-US" sz="2400" b="1" dirty="0">
                <a:solidFill>
                  <a:srgbClr val="CC00CC"/>
                </a:solidFill>
              </a:rPr>
              <a:t>, which is equivalent to </a:t>
            </a:r>
            <a:r>
              <a:rPr lang="en-US" sz="2400" b="1" dirty="0" smtClean="0">
                <a:solidFill>
                  <a:srgbClr val="CC00CC"/>
                </a:solidFill>
              </a:rPr>
              <a:t>neglecting the </a:t>
            </a:r>
            <a:r>
              <a:rPr lang="en-US" sz="2400" b="1" dirty="0">
                <a:solidFill>
                  <a:srgbClr val="CC00CC"/>
                </a:solidFill>
              </a:rPr>
              <a:t>fact that the partial derivatives are not constant over the ranges of </a:t>
            </a:r>
            <a:r>
              <a:rPr lang="en-US" sz="2400" b="1" i="1" dirty="0">
                <a:solidFill>
                  <a:srgbClr val="CC00CC"/>
                </a:solidFill>
              </a:rPr>
              <a:t>L, W, </a:t>
            </a:r>
            <a:r>
              <a:rPr lang="en-US" sz="2400" b="1" dirty="0">
                <a:solidFill>
                  <a:srgbClr val="CC00CC"/>
                </a:solidFill>
              </a:rPr>
              <a:t>and </a:t>
            </a:r>
            <a:r>
              <a:rPr lang="en-US" sz="2400" b="1" i="1" dirty="0" smtClean="0">
                <a:solidFill>
                  <a:srgbClr val="CC00CC"/>
                </a:solidFill>
              </a:rPr>
              <a:t>H </a:t>
            </a:r>
            <a:r>
              <a:rPr lang="en-US" sz="2400" b="1" dirty="0" smtClean="0">
                <a:solidFill>
                  <a:srgbClr val="CC00CC"/>
                </a:solidFill>
              </a:rPr>
              <a:t>given </a:t>
            </a:r>
            <a:r>
              <a:rPr lang="en-US" sz="2400" b="1" dirty="0">
                <a:solidFill>
                  <a:srgbClr val="CC00CC"/>
                </a:solidFill>
              </a:rPr>
              <a:t>by their errors</a:t>
            </a:r>
            <a:r>
              <a:rPr lang="en-US" sz="24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0000CC"/>
                </a:solidFill>
              </a:rPr>
              <a:t>If the errors are large, we must include in this definition at </a:t>
            </a:r>
            <a:r>
              <a:rPr lang="en-US" sz="2400" b="1" dirty="0" smtClean="0">
                <a:solidFill>
                  <a:srgbClr val="0000CC"/>
                </a:solidFill>
              </a:rPr>
              <a:t>least second </a:t>
            </a:r>
            <a:r>
              <a:rPr lang="en-US" sz="2400" b="1" dirty="0">
                <a:solidFill>
                  <a:srgbClr val="0000CC"/>
                </a:solidFill>
              </a:rPr>
              <a:t>partial derivatives 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</a:rPr>
              <a:t>                        </a:t>
            </a:r>
            <a:r>
              <a:rPr lang="en-US" sz="2400" b="1" dirty="0" smtClean="0">
                <a:solidFill>
                  <a:srgbClr val="0000CC"/>
                </a:solidFill>
              </a:rPr>
              <a:t>and </a:t>
            </a:r>
            <a:r>
              <a:rPr lang="en-US" sz="2400" b="1" dirty="0">
                <a:solidFill>
                  <a:srgbClr val="0000CC"/>
                </a:solidFill>
              </a:rPr>
              <a:t>partial cross derivatives </a:t>
            </a:r>
            <a:r>
              <a:rPr lang="en-US" sz="2400" b="1" i="1" dirty="0" smtClean="0">
                <a:solidFill>
                  <a:srgbClr val="0000CC"/>
                </a:solidFill>
              </a:rPr>
              <a:t>                          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etc</a:t>
            </a:r>
            <a:r>
              <a:rPr lang="en-US" sz="2400" b="1" i="1" dirty="0" smtClean="0">
                <a:solidFill>
                  <a:srgbClr val="0000CC"/>
                </a:solidFill>
              </a:rPr>
              <a:t>   </a:t>
            </a:r>
            <a:r>
              <a:rPr lang="en-US" sz="2400" b="1" dirty="0" smtClean="0">
                <a:solidFill>
                  <a:srgbClr val="0000CC"/>
                </a:solidFill>
              </a:rPr>
              <a:t>but </a:t>
            </a:r>
            <a:r>
              <a:rPr lang="en-US" sz="2400" b="1" dirty="0">
                <a:solidFill>
                  <a:srgbClr val="0000CC"/>
                </a:solidFill>
              </a:rPr>
              <a:t>we shall omit these from the discussion that follows.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For our example of </a:t>
            </a:r>
            <a:r>
              <a:rPr lang="en-US" sz="2400" b="1" i="1" dirty="0">
                <a:solidFill>
                  <a:srgbClr val="FF0000"/>
                </a:solidFill>
              </a:rPr>
              <a:t>V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i="1" dirty="0">
                <a:solidFill>
                  <a:srgbClr val="FF0000"/>
                </a:solidFill>
              </a:rPr>
              <a:t>LWH, </a:t>
            </a:r>
            <a:r>
              <a:rPr lang="en-US" sz="2400" b="1" dirty="0">
                <a:solidFill>
                  <a:srgbClr val="FF0000"/>
                </a:solidFill>
              </a:rPr>
              <a:t>Equation (3.3) gives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   which </a:t>
            </a:r>
            <a:r>
              <a:rPr lang="en-US" sz="2400" b="1" dirty="0">
                <a:solidFill>
                  <a:srgbClr val="FF0000"/>
                </a:solidFill>
              </a:rPr>
              <a:t>we could evaluate if we knew the uncertainties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400" b="1" i="1" dirty="0" smtClean="0">
                <a:solidFill>
                  <a:srgbClr val="FF0000"/>
                </a:solidFill>
              </a:rPr>
              <a:t>L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400" b="1" i="1" dirty="0" smtClean="0">
                <a:solidFill>
                  <a:srgbClr val="FF0000"/>
                </a:solidFill>
              </a:rPr>
              <a:t>W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400" b="1" i="1" dirty="0" smtClean="0">
                <a:solidFill>
                  <a:srgbClr val="FF0000"/>
                </a:solidFill>
              </a:rPr>
              <a:t>H.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95651"/>
            <a:ext cx="1295401" cy="2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69" y="4343400"/>
            <a:ext cx="1352550" cy="25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61" y="5443628"/>
            <a:ext cx="7155477" cy="5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4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577263" cy="64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6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8679299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Uncertainties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C31"/>
                </a:solidFill>
              </a:rPr>
              <a:t>we </a:t>
            </a:r>
            <a:r>
              <a:rPr lang="en-US" b="1" dirty="0">
                <a:solidFill>
                  <a:srgbClr val="006C31"/>
                </a:solidFill>
              </a:rPr>
              <a:t>may be able to estimate </a:t>
            </a:r>
            <a:r>
              <a:rPr lang="en-US" b="1" dirty="0">
                <a:solidFill>
                  <a:srgbClr val="006C31"/>
                </a:solidFill>
              </a:rPr>
              <a:t>some </a:t>
            </a:r>
            <a:r>
              <a:rPr lang="en-US" b="1" dirty="0" smtClean="0">
                <a:solidFill>
                  <a:srgbClr val="006C31"/>
                </a:solidFill>
              </a:rPr>
              <a:t>characteristic of the </a:t>
            </a:r>
            <a:r>
              <a:rPr lang="en-US" b="1" dirty="0">
                <a:solidFill>
                  <a:srgbClr val="006C31"/>
                </a:solidFill>
              </a:rPr>
              <a:t>error in each measured </a:t>
            </a:r>
            <a:r>
              <a:rPr lang="en-US" b="1" dirty="0" smtClean="0">
                <a:solidFill>
                  <a:srgbClr val="006C31"/>
                </a:solidFill>
              </a:rPr>
              <a:t>quantity, such </a:t>
            </a:r>
            <a:r>
              <a:rPr lang="en-US" b="1" dirty="0">
                <a:solidFill>
                  <a:srgbClr val="006C31"/>
                </a:solidFill>
              </a:rPr>
              <a:t>as the standard deviation </a:t>
            </a:r>
            <a:r>
              <a:rPr lang="en-US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b="1" i="1" dirty="0">
                <a:solidFill>
                  <a:srgbClr val="006C31"/>
                </a:solidFill>
                <a:sym typeface="Symbol"/>
              </a:rPr>
              <a:t> </a:t>
            </a:r>
            <a:r>
              <a:rPr lang="en-US" b="1" i="1" dirty="0" smtClean="0">
                <a:solidFill>
                  <a:srgbClr val="006C31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6C31"/>
                </a:solidFill>
              </a:rPr>
              <a:t>of </a:t>
            </a:r>
            <a:r>
              <a:rPr lang="en-US" b="1" dirty="0">
                <a:solidFill>
                  <a:srgbClr val="006C31"/>
                </a:solidFill>
              </a:rPr>
              <a:t>the probability </a:t>
            </a:r>
            <a:r>
              <a:rPr lang="en-US" b="1" dirty="0" smtClean="0">
                <a:solidFill>
                  <a:srgbClr val="006C31"/>
                </a:solidFill>
              </a:rPr>
              <a:t>distribution of </a:t>
            </a:r>
            <a:r>
              <a:rPr lang="en-US" b="1" dirty="0">
                <a:solidFill>
                  <a:srgbClr val="006C31"/>
                </a:solidFill>
              </a:rPr>
              <a:t>the measured qualities</a:t>
            </a:r>
            <a:r>
              <a:rPr lang="en-US" b="1" dirty="0" smtClean="0">
                <a:solidFill>
                  <a:srgbClr val="006C31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C31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How can we combine the standard deviation of the </a:t>
            </a:r>
            <a:r>
              <a:rPr lang="en-US" b="1" dirty="0" smtClean="0">
                <a:solidFill>
                  <a:srgbClr val="CC00CC"/>
                </a:solidFill>
              </a:rPr>
              <a:t>individual measurements </a:t>
            </a:r>
            <a:r>
              <a:rPr lang="en-US" b="1" dirty="0">
                <a:solidFill>
                  <a:srgbClr val="CC00CC"/>
                </a:solidFill>
              </a:rPr>
              <a:t>to estimate the uncertainty in the result</a:t>
            </a:r>
            <a:r>
              <a:rPr lang="en-US" b="1" dirty="0" smtClean="0">
                <a:solidFill>
                  <a:srgbClr val="CC00CC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C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36948"/>
            <a:ext cx="4152900" cy="44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149" y="6629400"/>
            <a:ext cx="203217" cy="26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950297"/>
            <a:ext cx="4571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8077199" cy="64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818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7602081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Variance </a:t>
            </a:r>
            <a:r>
              <a:rPr lang="en-US" sz="2800" b="1" u="sng" dirty="0">
                <a:solidFill>
                  <a:srgbClr val="FF0000"/>
                </a:solidFill>
              </a:rPr>
              <a:t>and Covariance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Combining Equations (3.8) and (3.9) we can express the variance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x</a:t>
            </a:r>
            <a:r>
              <a:rPr lang="en-US" sz="2000" b="1" baseline="30000" dirty="0" smtClean="0">
                <a:solidFill>
                  <a:srgbClr val="006C31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006C31"/>
                </a:solidFill>
              </a:rPr>
              <a:t>    for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in terms </a:t>
            </a:r>
            <a:r>
              <a:rPr lang="en-US" sz="2000" b="1" dirty="0" smtClean="0">
                <a:solidFill>
                  <a:srgbClr val="006C31"/>
                </a:solidFill>
              </a:rPr>
              <a:t>of  the </a:t>
            </a:r>
            <a:r>
              <a:rPr lang="en-US" sz="2000" b="1" dirty="0">
                <a:solidFill>
                  <a:srgbClr val="006C31"/>
                </a:solidFill>
              </a:rPr>
              <a:t>variances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u</a:t>
            </a:r>
            <a:r>
              <a:rPr lang="en-US" sz="2000" b="1" baseline="30000" dirty="0" smtClean="0">
                <a:solidFill>
                  <a:srgbClr val="006C31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, 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v</a:t>
            </a:r>
            <a:r>
              <a:rPr lang="en-US" sz="2000" b="1" baseline="30000" dirty="0" smtClean="0">
                <a:solidFill>
                  <a:srgbClr val="006C31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006C31"/>
                </a:solidFill>
              </a:rPr>
              <a:t>, </a:t>
            </a:r>
            <a:r>
              <a:rPr lang="en-US" sz="2000" b="1" dirty="0">
                <a:solidFill>
                  <a:srgbClr val="006C31"/>
                </a:solidFill>
              </a:rPr>
              <a:t>. </a:t>
            </a:r>
            <a:r>
              <a:rPr lang="en-US" sz="2000" b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for the variables </a:t>
            </a:r>
            <a:r>
              <a:rPr lang="en-US" sz="2000" b="1" i="1" dirty="0">
                <a:solidFill>
                  <a:srgbClr val="006C31"/>
                </a:solidFill>
              </a:rPr>
              <a:t>u, v, </a:t>
            </a:r>
            <a:r>
              <a:rPr lang="en-US" sz="2000" b="1" dirty="0">
                <a:solidFill>
                  <a:srgbClr val="006C31"/>
                </a:solidFill>
              </a:rPr>
              <a:t>... , which were actually measured:</a:t>
            </a:r>
          </a:p>
          <a:p>
            <a:endParaRPr lang="en-US" sz="2000" b="1" dirty="0" smtClean="0">
              <a:solidFill>
                <a:srgbClr val="006C31"/>
              </a:solidFill>
            </a:endParaRP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first two terms of Equation (3.10) can be expressed in terms of the </a:t>
            </a:r>
            <a:r>
              <a:rPr lang="en-US" sz="2000" b="1" dirty="0" smtClean="0">
                <a:solidFill>
                  <a:srgbClr val="0000CC"/>
                </a:solidFill>
              </a:rPr>
              <a:t>variances 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baseline="-25000" dirty="0">
                <a:solidFill>
                  <a:srgbClr val="0000CC"/>
                </a:solidFill>
                <a:sym typeface="Symbol"/>
              </a:rPr>
              <a:t>u</a:t>
            </a:r>
            <a:r>
              <a:rPr lang="en-US" sz="2000" b="1" baseline="30000" dirty="0">
                <a:solidFill>
                  <a:srgbClr val="0000CC"/>
                </a:solidFill>
                <a:sym typeface="Symbol"/>
              </a:rPr>
              <a:t>2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, </a:t>
            </a:r>
            <a:r>
              <a:rPr lang="en-US" sz="2000" b="1" baseline="-25000" dirty="0">
                <a:solidFill>
                  <a:srgbClr val="0000CC"/>
                </a:solidFill>
                <a:sym typeface="Symbol"/>
              </a:rPr>
              <a:t>v</a:t>
            </a:r>
            <a:r>
              <a:rPr lang="en-US" sz="2000" b="1" baseline="30000" dirty="0">
                <a:solidFill>
                  <a:srgbClr val="0000CC"/>
                </a:solidFill>
                <a:sym typeface="Symbol"/>
              </a:rPr>
              <a:t>2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</a:rPr>
              <a:t>given by Equation (1.8):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51" y="1371600"/>
            <a:ext cx="642231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4069"/>
            <a:ext cx="7772400" cy="34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7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1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863417"/>
          </a:xfrm>
          <a:prstGeom prst="rect">
            <a:avLst/>
          </a:prstGeom>
          <a:noFill/>
          <a:ln w="127000" cmpd="tri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first two terms in the equation are averages of squares of </a:t>
            </a:r>
            <a:r>
              <a:rPr lang="en-US" sz="2000" b="1" dirty="0" smtClean="0">
                <a:solidFill>
                  <a:srgbClr val="0000CC"/>
                </a:solidFill>
              </a:rPr>
              <a:t>deviations weighted </a:t>
            </a:r>
            <a:r>
              <a:rPr lang="en-US" sz="2000" b="1" dirty="0">
                <a:solidFill>
                  <a:srgbClr val="0000CC"/>
                </a:solidFill>
              </a:rPr>
              <a:t>by the squares of the partial </a:t>
            </a:r>
            <a:r>
              <a:rPr lang="en-US" sz="2000" b="1" dirty="0" smtClean="0">
                <a:solidFill>
                  <a:srgbClr val="0000CC"/>
                </a:solidFill>
              </a:rPr>
              <a:t>derivatives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FF"/>
                </a:solidFill>
              </a:rPr>
              <a:t>may </a:t>
            </a:r>
            <a:r>
              <a:rPr lang="en-US" sz="2000" b="1" dirty="0">
                <a:solidFill>
                  <a:srgbClr val="CC00FF"/>
                </a:solidFill>
              </a:rPr>
              <a:t>be considered to be </a:t>
            </a:r>
            <a:r>
              <a:rPr lang="en-US" sz="2000" b="1" dirty="0" smtClean="0">
                <a:solidFill>
                  <a:srgbClr val="CC00FF"/>
                </a:solidFill>
              </a:rPr>
              <a:t>the averages </a:t>
            </a:r>
            <a:r>
              <a:rPr lang="en-US" sz="2000" b="1" dirty="0">
                <a:solidFill>
                  <a:srgbClr val="CC00FF"/>
                </a:solidFill>
              </a:rPr>
              <a:t>of the squares of the deviations in </a:t>
            </a:r>
            <a:r>
              <a:rPr lang="en-US" sz="2000" b="1" i="1" dirty="0">
                <a:solidFill>
                  <a:srgbClr val="CC00FF"/>
                </a:solidFill>
              </a:rPr>
              <a:t>x </a:t>
            </a:r>
            <a:r>
              <a:rPr lang="en-US" sz="2000" b="1" dirty="0">
                <a:solidFill>
                  <a:srgbClr val="CC00FF"/>
                </a:solidFill>
              </a:rPr>
              <a:t>produced by the uncertainties in </a:t>
            </a:r>
            <a:r>
              <a:rPr lang="en-US" sz="2000" b="1" i="1" dirty="0">
                <a:solidFill>
                  <a:srgbClr val="CC00FF"/>
                </a:solidFill>
              </a:rPr>
              <a:t>u </a:t>
            </a:r>
            <a:r>
              <a:rPr lang="en-US" sz="2000" b="1" dirty="0" smtClean="0">
                <a:solidFill>
                  <a:srgbClr val="CC00FF"/>
                </a:solidFill>
              </a:rPr>
              <a:t>and in </a:t>
            </a:r>
            <a:r>
              <a:rPr lang="en-US" sz="2000" b="1" i="1" dirty="0">
                <a:solidFill>
                  <a:srgbClr val="CC00FF"/>
                </a:solidFill>
              </a:rPr>
              <a:t>v, </a:t>
            </a:r>
            <a:r>
              <a:rPr lang="en-US" sz="2000" b="1" dirty="0">
                <a:solidFill>
                  <a:srgbClr val="CC00FF"/>
                </a:solidFill>
              </a:rPr>
              <a:t>respectively. </a:t>
            </a:r>
            <a:endParaRPr lang="en-US" sz="2000" b="1" dirty="0" smtClean="0">
              <a:solidFill>
                <a:srgbClr val="CC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general, these terms dominate the uncertainties.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For any additional </a:t>
            </a:r>
            <a:r>
              <a:rPr lang="en-US" sz="2000" b="1" dirty="0" smtClean="0">
                <a:solidFill>
                  <a:srgbClr val="006C31"/>
                </a:solidFill>
              </a:rPr>
              <a:t>variables </a:t>
            </a:r>
            <a:r>
              <a:rPr lang="en-US" sz="2000" b="1" dirty="0">
                <a:solidFill>
                  <a:srgbClr val="006C31"/>
                </a:solidFill>
              </a:rPr>
              <a:t>besides </a:t>
            </a:r>
            <a:r>
              <a:rPr lang="en-US" sz="2000" b="1" i="1" dirty="0">
                <a:solidFill>
                  <a:srgbClr val="006C31"/>
                </a:solidFill>
              </a:rPr>
              <a:t>u </a:t>
            </a:r>
            <a:r>
              <a:rPr lang="en-US" sz="2000" b="1" dirty="0">
                <a:solidFill>
                  <a:srgbClr val="006C31"/>
                </a:solidFill>
              </a:rPr>
              <a:t>and </a:t>
            </a:r>
            <a:r>
              <a:rPr lang="en-US" sz="2000" b="1" i="1" dirty="0">
                <a:solidFill>
                  <a:srgbClr val="006C31"/>
                </a:solidFill>
              </a:rPr>
              <a:t>v </a:t>
            </a:r>
            <a:r>
              <a:rPr lang="en-US" sz="2000" b="1" dirty="0">
                <a:solidFill>
                  <a:srgbClr val="006C31"/>
                </a:solidFill>
              </a:rPr>
              <a:t>in the determination of </a:t>
            </a:r>
            <a:r>
              <a:rPr lang="en-US" sz="2000" b="1" i="1" dirty="0">
                <a:solidFill>
                  <a:srgbClr val="006C31"/>
                </a:solidFill>
              </a:rPr>
              <a:t>x, </a:t>
            </a:r>
            <a:r>
              <a:rPr lang="en-US" sz="2000" b="1" dirty="0">
                <a:solidFill>
                  <a:srgbClr val="006C31"/>
                </a:solidFill>
              </a:rPr>
              <a:t>their contributions to </a:t>
            </a:r>
            <a:r>
              <a:rPr lang="en-US" sz="2000" b="1" dirty="0" smtClean="0">
                <a:solidFill>
                  <a:srgbClr val="006C31"/>
                </a:solidFill>
              </a:rPr>
              <a:t>the variance </a:t>
            </a:r>
            <a:r>
              <a:rPr lang="en-US" sz="2000" b="1" dirty="0">
                <a:solidFill>
                  <a:srgbClr val="006C31"/>
                </a:solidFill>
              </a:rPr>
              <a:t>of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will have similar terms.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third term is the average of the cross terms involving products of </a:t>
            </a:r>
            <a:r>
              <a:rPr lang="en-US" sz="2000" b="1" dirty="0" smtClean="0">
                <a:solidFill>
                  <a:srgbClr val="FF0000"/>
                </a:solidFill>
              </a:rPr>
              <a:t>deviations in </a:t>
            </a:r>
            <a:r>
              <a:rPr lang="en-US" sz="2000" b="1" i="1" dirty="0">
                <a:solidFill>
                  <a:srgbClr val="FF0000"/>
                </a:solidFill>
              </a:rPr>
              <a:t>u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i="1" dirty="0">
                <a:solidFill>
                  <a:srgbClr val="FF0000"/>
                </a:solidFill>
              </a:rPr>
              <a:t>v </a:t>
            </a:r>
            <a:r>
              <a:rPr lang="en-US" sz="2000" b="1" dirty="0">
                <a:solidFill>
                  <a:srgbClr val="FF0000"/>
                </a:solidFill>
              </a:rPr>
              <a:t>weighted by the product of the partial derivatives.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006C31"/>
                </a:solidFill>
              </a:rPr>
              <a:t>If </a:t>
            </a:r>
            <a:r>
              <a:rPr lang="en-US" sz="2000" b="1" u="sng" dirty="0">
                <a:solidFill>
                  <a:srgbClr val="006C31"/>
                </a:solidFill>
              </a:rPr>
              <a:t>the </a:t>
            </a:r>
            <a:r>
              <a:rPr lang="en-US" sz="2000" b="1" u="sng" dirty="0" smtClean="0">
                <a:solidFill>
                  <a:srgbClr val="006C31"/>
                </a:solidFill>
              </a:rPr>
              <a:t>fluctuations in </a:t>
            </a:r>
            <a:r>
              <a:rPr lang="en-US" sz="2000" b="1" u="sng" dirty="0">
                <a:solidFill>
                  <a:srgbClr val="006C31"/>
                </a:solidFill>
              </a:rPr>
              <a:t>the measured quantities </a:t>
            </a:r>
            <a:r>
              <a:rPr lang="en-US" sz="2000" b="1" i="1" u="sng" dirty="0">
                <a:solidFill>
                  <a:srgbClr val="006C31"/>
                </a:solidFill>
              </a:rPr>
              <a:t>u </a:t>
            </a:r>
            <a:r>
              <a:rPr lang="en-US" sz="2000" b="1" u="sng" dirty="0">
                <a:solidFill>
                  <a:srgbClr val="006C31"/>
                </a:solidFill>
              </a:rPr>
              <a:t>and </a:t>
            </a:r>
            <a:r>
              <a:rPr lang="en-US" sz="2000" b="1" i="1" u="sng" dirty="0">
                <a:solidFill>
                  <a:srgbClr val="006C31"/>
                </a:solidFill>
              </a:rPr>
              <a:t>v, </a:t>
            </a:r>
            <a:r>
              <a:rPr lang="en-US" sz="2000" b="1" u="sng" dirty="0">
                <a:solidFill>
                  <a:srgbClr val="006C31"/>
                </a:solidFill>
              </a:rPr>
              <a:t>. .. are uncorrelated, then, on the average, </a:t>
            </a:r>
            <a:r>
              <a:rPr lang="en-US" sz="2000" b="1" u="sng" dirty="0" smtClean="0">
                <a:solidFill>
                  <a:srgbClr val="006C31"/>
                </a:solidFill>
              </a:rPr>
              <a:t>we should </a:t>
            </a:r>
            <a:r>
              <a:rPr lang="en-US" sz="2000" b="1" u="sng" dirty="0">
                <a:solidFill>
                  <a:srgbClr val="006C31"/>
                </a:solidFill>
              </a:rPr>
              <a:t>expect to find equal distributions of positive and negative values for </a:t>
            </a:r>
            <a:r>
              <a:rPr lang="en-US" sz="2000" b="1" u="sng" dirty="0" smtClean="0">
                <a:solidFill>
                  <a:srgbClr val="006C31"/>
                </a:solidFill>
              </a:rPr>
              <a:t>this term</a:t>
            </a:r>
            <a:r>
              <a:rPr lang="en-US" sz="2000" b="1" u="sng" dirty="0">
                <a:solidFill>
                  <a:srgbClr val="006C31"/>
                </a:solidFill>
              </a:rPr>
              <a:t>, and we should expect the term to vanish in the limit of a large random </a:t>
            </a:r>
            <a:r>
              <a:rPr lang="en-US" sz="2000" b="1" u="sng" dirty="0" smtClean="0">
                <a:solidFill>
                  <a:srgbClr val="006C31"/>
                </a:solidFill>
              </a:rPr>
              <a:t>selection of </a:t>
            </a:r>
            <a:r>
              <a:rPr lang="en-US" sz="2000" b="1" u="sng" dirty="0">
                <a:solidFill>
                  <a:srgbClr val="006C31"/>
                </a:solidFill>
              </a:rPr>
              <a:t>observations. </a:t>
            </a:r>
            <a:endParaRPr lang="en-US" sz="2000" b="1" u="sng" dirty="0" smtClean="0">
              <a:solidFill>
                <a:srgbClr val="006C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This is often a reasonable approximation and Equation (3.13) then reduces to with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similar </a:t>
            </a:r>
            <a:r>
              <a:rPr lang="en-US" sz="2000" b="1" dirty="0">
                <a:solidFill>
                  <a:srgbClr val="CC00CC"/>
                </a:solidFill>
              </a:rPr>
              <a:t>terms for additional variables.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In general, we use Equation (3.14) for determining the effects of measuring uncertainties on the final result and neglect the covariant terms.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covariant terms often make important contributions to the uncertainties in parameters determined by fitting curves to data by the least-squares </a:t>
            </a:r>
            <a:r>
              <a:rPr lang="en-US" sz="2000" b="1" dirty="0" smtClean="0">
                <a:solidFill>
                  <a:srgbClr val="FF0000"/>
                </a:solidFill>
              </a:rPr>
              <a:t>method</a:t>
            </a:r>
            <a:endParaRPr lang="en-US" sz="2000" b="1" u="sng" dirty="0" smtClean="0">
              <a:solidFill>
                <a:srgbClr val="006C3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0" y="4572000"/>
            <a:ext cx="6487674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9140964"/>
          </a:xfrm>
          <a:prstGeom prst="rect">
            <a:avLst/>
          </a:prstGeom>
          <a:noFill/>
          <a:ln w="1270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FF"/>
                </a:solidFill>
                <a:cs typeface="Times New Roman" panose="02020603050405020304" pitchFamily="18" charset="0"/>
              </a:rPr>
              <a:t>how </a:t>
            </a:r>
            <a:r>
              <a:rPr lang="en-US" sz="2000" b="1" dirty="0">
                <a:solidFill>
                  <a:srgbClr val="CC00FF"/>
                </a:solidFill>
                <a:cs typeface="Times New Roman" panose="02020603050405020304" pitchFamily="18" charset="0"/>
              </a:rPr>
              <a:t>to estimate uncertainties in our measurements, the sources of the </a:t>
            </a:r>
            <a:r>
              <a:rPr lang="en-US" sz="2000" b="1" dirty="0" smtClean="0">
                <a:solidFill>
                  <a:srgbClr val="CC00FF"/>
                </a:solidFill>
                <a:cs typeface="Times New Roman" panose="02020603050405020304" pitchFamily="18" charset="0"/>
              </a:rPr>
              <a:t>uncertainties, and </a:t>
            </a:r>
            <a:r>
              <a:rPr lang="en-US" sz="2000" b="1" dirty="0">
                <a:solidFill>
                  <a:srgbClr val="CC00FF"/>
                </a:solidFill>
                <a:cs typeface="Times New Roman" panose="02020603050405020304" pitchFamily="18" charset="0"/>
              </a:rPr>
              <a:t>how to combine uncertainties in separate measurements to find the error in a </a:t>
            </a:r>
            <a:r>
              <a:rPr lang="en-US" sz="2000" b="1" dirty="0" smtClean="0">
                <a:solidFill>
                  <a:srgbClr val="CC00FF"/>
                </a:solidFill>
                <a:cs typeface="Times New Roman" panose="02020603050405020304" pitchFamily="18" charset="0"/>
              </a:rPr>
              <a:t>result calculated </a:t>
            </a:r>
            <a:r>
              <a:rPr lang="en-US" sz="2000" b="1" dirty="0">
                <a:solidFill>
                  <a:srgbClr val="CC00FF"/>
                </a:solidFill>
                <a:cs typeface="Times New Roman" panose="02020603050405020304" pitchFamily="18" charset="0"/>
              </a:rPr>
              <a:t>from those measurements</a:t>
            </a:r>
            <a:r>
              <a:rPr lang="en-US" b="1" dirty="0">
                <a:solidFill>
                  <a:srgbClr val="CC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3.1 INSTRUMENTAL AND </a:t>
            </a:r>
            <a:r>
              <a:rPr lang="en-US" sz="2400" b="1" u="sng" dirty="0" smtClean="0">
                <a:solidFill>
                  <a:srgbClr val="FF0000"/>
                </a:solidFill>
              </a:rPr>
              <a:t>STATISTICAL UNCERTAINTIES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FF0000"/>
                </a:solidFill>
              </a:rPr>
              <a:t>Instrumental Uncertainties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uncertainty </a:t>
            </a:r>
            <a:r>
              <a:rPr lang="en-US" sz="2000" b="1" dirty="0" smtClean="0">
                <a:solidFill>
                  <a:srgbClr val="0000FF"/>
                </a:solidFill>
              </a:rPr>
              <a:t>in the </a:t>
            </a:r>
            <a:r>
              <a:rPr lang="en-US" sz="2000" b="1" dirty="0">
                <a:solidFill>
                  <a:srgbClr val="0000FF"/>
                </a:solidFill>
              </a:rPr>
              <a:t>measurement of quantity </a:t>
            </a:r>
            <a:r>
              <a:rPr lang="en-US" sz="2000" b="1" i="1" dirty="0" smtClean="0">
                <a:solidFill>
                  <a:srgbClr val="0000FF"/>
                </a:solidFill>
              </a:rPr>
              <a:t>x which </a:t>
            </a:r>
            <a:r>
              <a:rPr lang="en-US" sz="2000" b="1" dirty="0" smtClean="0">
                <a:solidFill>
                  <a:srgbClr val="0000FF"/>
                </a:solidFill>
              </a:rPr>
              <a:t>arise </a:t>
            </a:r>
            <a:r>
              <a:rPr lang="en-US" sz="2000" b="1" dirty="0">
                <a:solidFill>
                  <a:srgbClr val="0000FF"/>
                </a:solidFill>
              </a:rPr>
              <a:t>from a lack of perfect precision in the measuring instruments (including the </a:t>
            </a:r>
            <a:r>
              <a:rPr lang="en-US" sz="2000" b="1" dirty="0" smtClean="0">
                <a:solidFill>
                  <a:srgbClr val="0000FF"/>
                </a:solidFill>
              </a:rPr>
              <a:t>observer) is called </a:t>
            </a:r>
            <a:r>
              <a:rPr lang="en-US" sz="2000" b="1" i="1" dirty="0">
                <a:solidFill>
                  <a:srgbClr val="0000FF"/>
                </a:solidFill>
              </a:rPr>
              <a:t>instrumental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Clr>
                <a:srgbClr val="FF0000"/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These uncertainties are </a:t>
            </a:r>
            <a:r>
              <a:rPr lang="en-US" sz="2000" b="1" dirty="0">
                <a:solidFill>
                  <a:srgbClr val="006C31"/>
                </a:solidFill>
              </a:rPr>
              <a:t>often independent of the actual value of the quantity being measured.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Instrumental uncertainties are </a:t>
            </a:r>
            <a:r>
              <a:rPr lang="en-US" sz="2000" b="1" dirty="0" smtClean="0">
                <a:solidFill>
                  <a:srgbClr val="FF0000"/>
                </a:solidFill>
              </a:rPr>
              <a:t>determined </a:t>
            </a:r>
            <a:r>
              <a:rPr lang="en-US" sz="2000" b="1" dirty="0">
                <a:solidFill>
                  <a:srgbClr val="FF0000"/>
                </a:solidFill>
              </a:rPr>
              <a:t>by examining the </a:t>
            </a:r>
            <a:r>
              <a:rPr lang="en-US" sz="2000" b="1" dirty="0" smtClean="0">
                <a:solidFill>
                  <a:srgbClr val="FF0000"/>
                </a:solidFill>
              </a:rPr>
              <a:t>instruments and considering </a:t>
            </a:r>
            <a:r>
              <a:rPr lang="en-US" sz="2000" b="1" dirty="0">
                <a:solidFill>
                  <a:srgbClr val="FF0000"/>
                </a:solidFill>
              </a:rPr>
              <a:t>the measuring procedure to estimate the reliability of the measurements.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In general, one should attempt to make readings to a fraction of the </a:t>
            </a:r>
            <a:r>
              <a:rPr lang="en-US" sz="2000" b="1" dirty="0" smtClean="0">
                <a:solidFill>
                  <a:srgbClr val="0000CC"/>
                </a:solidFill>
              </a:rPr>
              <a:t>smallest scale </a:t>
            </a:r>
            <a:r>
              <a:rPr lang="en-US" sz="2000" b="1" dirty="0">
                <a:solidFill>
                  <a:srgbClr val="0000CC"/>
                </a:solidFill>
              </a:rPr>
              <a:t>division on the instrument.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The measurement is generally quoted </a:t>
            </a:r>
            <a:r>
              <a:rPr lang="en-US" sz="2000" b="1" dirty="0">
                <a:solidFill>
                  <a:srgbClr val="FF0000"/>
                </a:solidFill>
              </a:rPr>
              <a:t>to plus or minus one-half of the least count, </a:t>
            </a:r>
            <a:r>
              <a:rPr lang="en-US" sz="2000" b="1" dirty="0">
                <a:solidFill>
                  <a:srgbClr val="006C31"/>
                </a:solidFill>
              </a:rPr>
              <a:t>and this number represents an estimate of </a:t>
            </a:r>
            <a:r>
              <a:rPr lang="en-US" sz="2000" b="1" dirty="0">
                <a:solidFill>
                  <a:srgbClr val="CC00CC"/>
                </a:solidFill>
              </a:rPr>
              <a:t>the standard deviation of a single measurement.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for a Gaussian distribution, </a:t>
            </a:r>
            <a:r>
              <a:rPr lang="en-US" sz="2000" b="1" dirty="0" smtClean="0">
                <a:solidFill>
                  <a:srgbClr val="0000CC"/>
                </a:solidFill>
              </a:rPr>
              <a:t>68</a:t>
            </a:r>
            <a:r>
              <a:rPr lang="en-US" sz="2000" b="1" dirty="0">
                <a:solidFill>
                  <a:srgbClr val="0000CC"/>
                </a:solidFill>
              </a:rPr>
              <a:t>% probability that a </a:t>
            </a:r>
            <a:r>
              <a:rPr lang="en-US" sz="2000" b="1" dirty="0" smtClean="0">
                <a:solidFill>
                  <a:srgbClr val="0000CC"/>
                </a:solidFill>
              </a:rPr>
              <a:t>random measurement </a:t>
            </a:r>
            <a:r>
              <a:rPr lang="en-US" sz="2000" b="1" dirty="0">
                <a:solidFill>
                  <a:srgbClr val="0000CC"/>
                </a:solidFill>
              </a:rPr>
              <a:t>will lie within 1 standard deviation of the </a:t>
            </a:r>
            <a:r>
              <a:rPr lang="en-US" sz="2000" b="1" dirty="0" smtClean="0">
                <a:solidFill>
                  <a:srgbClr val="0000CC"/>
                </a:solidFill>
              </a:rPr>
              <a:t>mean</a:t>
            </a:r>
            <a:endParaRPr lang="en-US" sz="2000" b="1" dirty="0">
              <a:solidFill>
                <a:srgbClr val="0000CC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our </a:t>
            </a:r>
            <a:r>
              <a:rPr lang="en-US" sz="2000" b="1" dirty="0" smtClean="0">
                <a:solidFill>
                  <a:srgbClr val="CC00CC"/>
                </a:solidFill>
              </a:rPr>
              <a:t>objective </a:t>
            </a:r>
            <a:r>
              <a:rPr lang="en-US" sz="2000" b="1" dirty="0">
                <a:solidFill>
                  <a:srgbClr val="CC00CC"/>
                </a:solidFill>
              </a:rPr>
              <a:t>in estimating errors to set a particular </a:t>
            </a:r>
            <a:r>
              <a:rPr lang="en-US" sz="2000" b="1" i="1" dirty="0">
                <a:solidFill>
                  <a:srgbClr val="CC00CC"/>
                </a:solidFill>
              </a:rPr>
              <a:t>confidence level </a:t>
            </a:r>
            <a:r>
              <a:rPr lang="en-US" sz="2000" b="1" dirty="0">
                <a:solidFill>
                  <a:srgbClr val="CC00CC"/>
                </a:solidFill>
              </a:rPr>
              <a:t>that a repeated measurement of the quantity will fall this close to the mean or closer.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 Often we choose the standard deviation, the 68% confidence level, but other levels are used as well.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Digital instruments require special consideration. </a:t>
            </a:r>
          </a:p>
          <a:p>
            <a:pPr marL="342900" indent="-342900">
              <a:buClr>
                <a:srgbClr val="006C3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Generally, manufacturers specify a </a:t>
            </a:r>
            <a:r>
              <a:rPr lang="en-US" sz="2000" b="1" i="1" dirty="0">
                <a:solidFill>
                  <a:srgbClr val="FF0000"/>
                </a:solidFill>
              </a:rPr>
              <a:t>tolerance; </a:t>
            </a:r>
            <a:r>
              <a:rPr lang="en-US" sz="2000" b="1" dirty="0">
                <a:solidFill>
                  <a:srgbClr val="FF0000"/>
                </a:solidFill>
              </a:rPr>
              <a:t>for example, the tolerance of a digital </a:t>
            </a:r>
            <a:r>
              <a:rPr lang="en-US" sz="2000" b="1" dirty="0" err="1">
                <a:solidFill>
                  <a:srgbClr val="FF0000"/>
                </a:solidFill>
              </a:rPr>
              <a:t>multimeter</a:t>
            </a:r>
            <a:r>
              <a:rPr lang="en-US" sz="2000" b="1" dirty="0">
                <a:solidFill>
                  <a:srgbClr val="FF0000"/>
                </a:solidFill>
              </a:rPr>
              <a:t> may be given as ± 1 %.</a:t>
            </a:r>
          </a:p>
          <a:p>
            <a:pPr marL="342900" indent="-342900">
              <a:buClr>
                <a:srgbClr val="006C3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At any rate, the precision cannot be better than half the last digit on the display. </a:t>
            </a:r>
          </a:p>
        </p:txBody>
      </p:sp>
    </p:spTree>
    <p:extLst>
      <p:ext uri="{BB962C8B-B14F-4D97-AF65-F5344CB8AC3E}">
        <p14:creationId xmlns:p14="http://schemas.microsoft.com/office/powerpoint/2010/main" val="194129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2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6617196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3.3 </a:t>
            </a:r>
            <a:r>
              <a:rPr lang="en-US" sz="2800" b="1" u="sng" dirty="0">
                <a:solidFill>
                  <a:srgbClr val="FF0000"/>
                </a:solidFill>
              </a:rPr>
              <a:t>SPECIFIC ERROR FORMULAS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expressions of Equations (3.13) and (3.14) were derived for the general </a:t>
            </a:r>
            <a:r>
              <a:rPr lang="en-US" sz="2000" b="1" dirty="0" smtClean="0">
                <a:solidFill>
                  <a:srgbClr val="0000CC"/>
                </a:solidFill>
              </a:rPr>
              <a:t>relationship of </a:t>
            </a:r>
            <a:r>
              <a:rPr lang="en-US" sz="2000" b="1" dirty="0">
                <a:solidFill>
                  <a:srgbClr val="0000CC"/>
                </a:solidFill>
              </a:rPr>
              <a:t>Equation (3.5) giving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as an arbitrary function of </a:t>
            </a:r>
            <a:r>
              <a:rPr lang="en-US" sz="2000" b="1" i="1" dirty="0">
                <a:solidFill>
                  <a:srgbClr val="0000CC"/>
                </a:solidFill>
              </a:rPr>
              <a:t>u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v, </a:t>
            </a:r>
            <a:r>
              <a:rPr lang="en-US" sz="2000" b="1" dirty="0" smtClean="0">
                <a:solidFill>
                  <a:srgbClr val="0000CC"/>
                </a:solidFill>
              </a:rPr>
              <a:t>....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FF"/>
                </a:solidFill>
              </a:rPr>
              <a:t> </a:t>
            </a:r>
            <a:r>
              <a:rPr lang="en-US" sz="2000" b="1" dirty="0">
                <a:solidFill>
                  <a:srgbClr val="CC00FF"/>
                </a:solidFill>
              </a:rPr>
              <a:t>In </a:t>
            </a:r>
            <a:r>
              <a:rPr lang="en-US" sz="2000" b="1" dirty="0" smtClean="0">
                <a:solidFill>
                  <a:srgbClr val="CC00FF"/>
                </a:solidFill>
              </a:rPr>
              <a:t>the following </a:t>
            </a:r>
            <a:r>
              <a:rPr lang="en-US" sz="2000" b="1" dirty="0">
                <a:solidFill>
                  <a:srgbClr val="CC00FF"/>
                </a:solidFill>
              </a:rPr>
              <a:t>specific cases </a:t>
            </a:r>
            <a:r>
              <a:rPr lang="en-US" sz="2000" b="1" dirty="0" smtClean="0">
                <a:solidFill>
                  <a:srgbClr val="CC00FF"/>
                </a:solidFill>
              </a:rPr>
              <a:t>of functions </a:t>
            </a:r>
            <a:r>
              <a:rPr lang="en-US" sz="2000" b="1" dirty="0" smtClean="0">
                <a:solidFill>
                  <a:srgbClr val="CC00FF"/>
                </a:solidFill>
              </a:rPr>
              <a:t>f(u</a:t>
            </a:r>
            <a:r>
              <a:rPr lang="en-US" sz="2000" b="1" dirty="0">
                <a:solidFill>
                  <a:srgbClr val="CC00FF"/>
                </a:solidFill>
              </a:rPr>
              <a:t>, </a:t>
            </a:r>
            <a:r>
              <a:rPr lang="en-US" sz="2000" b="1" i="1" dirty="0">
                <a:solidFill>
                  <a:srgbClr val="CC00FF"/>
                </a:solidFill>
              </a:rPr>
              <a:t>v, </a:t>
            </a:r>
            <a:r>
              <a:rPr lang="en-US" sz="2000" b="1" dirty="0">
                <a:solidFill>
                  <a:srgbClr val="CC00FF"/>
                </a:solidFill>
              </a:rPr>
              <a:t>... ), the parameters </a:t>
            </a:r>
            <a:r>
              <a:rPr lang="en-US" sz="2000" b="1" i="1" dirty="0">
                <a:solidFill>
                  <a:srgbClr val="CC00FF"/>
                </a:solidFill>
              </a:rPr>
              <a:t>a </a:t>
            </a:r>
            <a:r>
              <a:rPr lang="en-US" sz="2000" b="1" dirty="0">
                <a:solidFill>
                  <a:srgbClr val="CC00FF"/>
                </a:solidFill>
              </a:rPr>
              <a:t>and </a:t>
            </a:r>
            <a:r>
              <a:rPr lang="en-US" sz="2000" b="1" i="1" dirty="0">
                <a:solidFill>
                  <a:srgbClr val="CC00FF"/>
                </a:solidFill>
              </a:rPr>
              <a:t>b </a:t>
            </a:r>
            <a:r>
              <a:rPr lang="en-US" sz="2000" b="1" dirty="0">
                <a:solidFill>
                  <a:srgbClr val="CC00FF"/>
                </a:solidFill>
              </a:rPr>
              <a:t>are </a:t>
            </a:r>
            <a:r>
              <a:rPr lang="en-US" sz="2000" b="1" dirty="0" smtClean="0">
                <a:solidFill>
                  <a:srgbClr val="CC00FF"/>
                </a:solidFill>
              </a:rPr>
              <a:t>defined as </a:t>
            </a:r>
            <a:r>
              <a:rPr lang="en-US" sz="2000" b="1" dirty="0">
                <a:solidFill>
                  <a:srgbClr val="CC00FF"/>
                </a:solidFill>
              </a:rPr>
              <a:t>constants and </a:t>
            </a:r>
            <a:r>
              <a:rPr lang="en-US" sz="2000" b="1" i="1" dirty="0">
                <a:solidFill>
                  <a:srgbClr val="CC00FF"/>
                </a:solidFill>
              </a:rPr>
              <a:t>u </a:t>
            </a:r>
            <a:r>
              <a:rPr lang="en-US" sz="2000" b="1" dirty="0">
                <a:solidFill>
                  <a:srgbClr val="CC00FF"/>
                </a:solidFill>
              </a:rPr>
              <a:t>and </a:t>
            </a:r>
            <a:r>
              <a:rPr lang="en-US" sz="2000" b="1" i="1" dirty="0">
                <a:solidFill>
                  <a:srgbClr val="CC00FF"/>
                </a:solidFill>
              </a:rPr>
              <a:t>v </a:t>
            </a:r>
            <a:r>
              <a:rPr lang="en-US" sz="2000" b="1" dirty="0">
                <a:solidFill>
                  <a:srgbClr val="CC00FF"/>
                </a:solidFill>
              </a:rPr>
              <a:t>are </a:t>
            </a:r>
            <a:r>
              <a:rPr lang="en-US" sz="2000" b="1" dirty="0" smtClean="0">
                <a:solidFill>
                  <a:srgbClr val="CC00FF"/>
                </a:solidFill>
              </a:rPr>
              <a:t>variables.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006C31"/>
                </a:solidFill>
              </a:rPr>
              <a:t>Simple Sums and Differences</a:t>
            </a:r>
          </a:p>
          <a:p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" y="2590800"/>
            <a:ext cx="7858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8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7150"/>
            <a:ext cx="90868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924973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Example 3.3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In an experiment to count particles emitted by a decaying </a:t>
            </a:r>
            <a:r>
              <a:rPr lang="en-US" sz="2000" b="1" dirty="0" smtClean="0">
                <a:solidFill>
                  <a:srgbClr val="0000CC"/>
                </a:solidFill>
              </a:rPr>
              <a:t>radioactive source</a:t>
            </a:r>
            <a:r>
              <a:rPr lang="en-US" sz="2000" b="1" dirty="0">
                <a:solidFill>
                  <a:srgbClr val="0000CC"/>
                </a:solidFill>
              </a:rPr>
              <a:t>, we measure </a:t>
            </a:r>
            <a:r>
              <a:rPr lang="en-US" sz="2000" b="1" i="1" dirty="0" smtClean="0">
                <a:solidFill>
                  <a:srgbClr val="0000CC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1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723 counts in a 15-s time interval at the beginning of the </a:t>
            </a:r>
            <a:r>
              <a:rPr lang="en-US" sz="2000" b="1" dirty="0" smtClean="0">
                <a:solidFill>
                  <a:srgbClr val="0000CC"/>
                </a:solidFill>
              </a:rPr>
              <a:t>experiment and </a:t>
            </a:r>
            <a:r>
              <a:rPr lang="en-US" sz="2000" b="1" i="1" dirty="0">
                <a:solidFill>
                  <a:srgbClr val="0000CC"/>
                </a:solidFill>
              </a:rPr>
              <a:t>N</a:t>
            </a:r>
            <a:r>
              <a:rPr lang="en-US" sz="2000" b="1" i="1" baseline="-25000" dirty="0">
                <a:solidFill>
                  <a:srgbClr val="0000CC"/>
                </a:solidFill>
              </a:rPr>
              <a:t>2 </a:t>
            </a:r>
            <a:r>
              <a:rPr lang="en-US" sz="2000" b="1" dirty="0">
                <a:solidFill>
                  <a:srgbClr val="0000CC"/>
                </a:solidFill>
              </a:rPr>
              <a:t>= 19 counts in a 15-s time interval later in the experiment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The </a:t>
            </a:r>
            <a:r>
              <a:rPr lang="en-US" b="1" dirty="0" smtClean="0">
                <a:solidFill>
                  <a:srgbClr val="CC00CC"/>
                </a:solidFill>
              </a:rPr>
              <a:t>events are </a:t>
            </a:r>
            <a:r>
              <a:rPr lang="en-US" b="1" dirty="0">
                <a:solidFill>
                  <a:srgbClr val="CC00CC"/>
                </a:solidFill>
              </a:rPr>
              <a:t>random and obey Poisson statistics so that we know that the uncertainties in </a:t>
            </a:r>
            <a:r>
              <a:rPr lang="en-US" b="1" i="1" dirty="0">
                <a:solidFill>
                  <a:srgbClr val="CC00CC"/>
                </a:solidFill>
              </a:rPr>
              <a:t>N</a:t>
            </a:r>
            <a:r>
              <a:rPr lang="en-US" b="1" i="1" baseline="-25000" dirty="0">
                <a:solidFill>
                  <a:srgbClr val="CC00CC"/>
                </a:solidFill>
              </a:rPr>
              <a:t>1 </a:t>
            </a:r>
            <a:r>
              <a:rPr lang="en-US" b="1" dirty="0" smtClean="0">
                <a:solidFill>
                  <a:srgbClr val="CC00CC"/>
                </a:solidFill>
              </a:rPr>
              <a:t>and 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i="1" dirty="0">
                <a:solidFill>
                  <a:srgbClr val="CC00CC"/>
                </a:solidFill>
              </a:rPr>
              <a:t>N</a:t>
            </a:r>
            <a:r>
              <a:rPr lang="en-US" b="1" i="1" baseline="-25000" dirty="0">
                <a:solidFill>
                  <a:srgbClr val="CC00CC"/>
                </a:solidFill>
              </a:rPr>
              <a:t>2 </a:t>
            </a:r>
            <a:r>
              <a:rPr lang="en-US" b="1" dirty="0" smtClean="0">
                <a:solidFill>
                  <a:srgbClr val="CC00CC"/>
                </a:solidFill>
              </a:rPr>
              <a:t>are </a:t>
            </a:r>
            <a:r>
              <a:rPr lang="en-US" b="1" dirty="0">
                <a:solidFill>
                  <a:srgbClr val="CC00CC"/>
                </a:solidFill>
              </a:rPr>
              <a:t>just their square roots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C31"/>
                </a:solidFill>
              </a:rPr>
              <a:t> </a:t>
            </a:r>
            <a:r>
              <a:rPr lang="en-US" b="1" dirty="0">
                <a:solidFill>
                  <a:srgbClr val="006C31"/>
                </a:solidFill>
              </a:rPr>
              <a:t>Assume that we have made a very careful </a:t>
            </a:r>
            <a:r>
              <a:rPr lang="en-US" b="1" dirty="0" smtClean="0">
                <a:solidFill>
                  <a:srgbClr val="006C31"/>
                </a:solidFill>
              </a:rPr>
              <a:t>measurement of </a:t>
            </a:r>
            <a:r>
              <a:rPr lang="en-US" b="1" dirty="0">
                <a:solidFill>
                  <a:srgbClr val="006C31"/>
                </a:solidFill>
              </a:rPr>
              <a:t>the background counting rate in the absence of the radioactive source and </a:t>
            </a:r>
            <a:r>
              <a:rPr lang="en-US" b="1" dirty="0" smtClean="0">
                <a:solidFill>
                  <a:srgbClr val="006C31"/>
                </a:solidFill>
              </a:rPr>
              <a:t>obtained a </a:t>
            </a:r>
            <a:r>
              <a:rPr lang="en-US" b="1" dirty="0">
                <a:solidFill>
                  <a:srgbClr val="006C31"/>
                </a:solidFill>
              </a:rPr>
              <a:t>value </a:t>
            </a:r>
            <a:r>
              <a:rPr lang="en-US" b="1" i="1" dirty="0">
                <a:solidFill>
                  <a:srgbClr val="006C31"/>
                </a:solidFill>
              </a:rPr>
              <a:t>B </a:t>
            </a:r>
            <a:r>
              <a:rPr lang="en-US" b="1" dirty="0">
                <a:solidFill>
                  <a:srgbClr val="006C31"/>
                </a:solidFill>
              </a:rPr>
              <a:t>= 14.2 counts with negligible error for the same time interval </a:t>
            </a:r>
            <a:r>
              <a:rPr lang="en-US" b="1" i="1" dirty="0" smtClean="0">
                <a:solidFill>
                  <a:srgbClr val="006C31"/>
                </a:solidFill>
                <a:sym typeface="Symbol"/>
              </a:rPr>
              <a:t></a:t>
            </a:r>
            <a:r>
              <a:rPr lang="en-US" b="1" i="1" dirty="0" smtClean="0">
                <a:solidFill>
                  <a:srgbClr val="006C31"/>
                </a:solidFill>
              </a:rPr>
              <a:t>t</a:t>
            </a:r>
            <a:r>
              <a:rPr lang="en-US" b="1" i="1" dirty="0">
                <a:solidFill>
                  <a:srgbClr val="006C31"/>
                </a:solidFill>
              </a:rPr>
              <a:t>. </a:t>
            </a:r>
            <a:endParaRPr lang="en-US" b="1" i="1" dirty="0" smtClean="0">
              <a:solidFill>
                <a:srgbClr val="006C3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Because we </a:t>
            </a:r>
            <a:r>
              <a:rPr lang="en-US" b="1" dirty="0">
                <a:solidFill>
                  <a:srgbClr val="0000CC"/>
                </a:solidFill>
              </a:rPr>
              <a:t>have averaged over a long time period, the mean number of background counts </a:t>
            </a:r>
            <a:r>
              <a:rPr lang="en-US" b="1" dirty="0" smtClean="0">
                <a:solidFill>
                  <a:srgbClr val="0000CC"/>
                </a:solidFill>
              </a:rPr>
              <a:t>in the </a:t>
            </a:r>
            <a:r>
              <a:rPr lang="en-US" b="1" dirty="0">
                <a:solidFill>
                  <a:srgbClr val="0000CC"/>
                </a:solidFill>
              </a:rPr>
              <a:t>15-s interval is not an integral number.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C31"/>
                </a:solidFill>
              </a:rPr>
              <a:t>For the first time interval, the corrected number of counts </a:t>
            </a:r>
            <a:r>
              <a:rPr lang="en-US" b="1" dirty="0" smtClean="0">
                <a:solidFill>
                  <a:srgbClr val="006C31"/>
                </a:solidFill>
              </a:rPr>
              <a:t>is:</a:t>
            </a:r>
          </a:p>
          <a:p>
            <a:r>
              <a:rPr lang="en-US" b="1" i="1" dirty="0" smtClean="0">
                <a:solidFill>
                  <a:srgbClr val="CC00CC"/>
                </a:solidFill>
              </a:rPr>
              <a:t>      x</a:t>
            </a:r>
            <a:r>
              <a:rPr lang="en-US" b="1" i="1" baseline="-25000" dirty="0" smtClean="0">
                <a:solidFill>
                  <a:srgbClr val="CC00CC"/>
                </a:solidFill>
              </a:rPr>
              <a:t>1 </a:t>
            </a:r>
            <a:r>
              <a:rPr lang="en-US" b="1" dirty="0" smtClean="0">
                <a:solidFill>
                  <a:srgbClr val="CC00CC"/>
                </a:solidFill>
              </a:rPr>
              <a:t>= </a:t>
            </a:r>
            <a:r>
              <a:rPr lang="en-US" b="1" i="1" dirty="0">
                <a:solidFill>
                  <a:srgbClr val="CC00CC"/>
                </a:solidFill>
              </a:rPr>
              <a:t>N</a:t>
            </a:r>
            <a:r>
              <a:rPr lang="en-US" b="1" i="1" baseline="-25000" dirty="0">
                <a:solidFill>
                  <a:srgbClr val="CC00CC"/>
                </a:solidFill>
              </a:rPr>
              <a:t>1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- </a:t>
            </a:r>
            <a:r>
              <a:rPr lang="en-US" b="1" i="1" dirty="0">
                <a:solidFill>
                  <a:srgbClr val="CC00CC"/>
                </a:solidFill>
              </a:rPr>
              <a:t>B </a:t>
            </a:r>
            <a:r>
              <a:rPr lang="en-US" b="1" dirty="0">
                <a:solidFill>
                  <a:srgbClr val="CC00CC"/>
                </a:solidFill>
              </a:rPr>
              <a:t>= 723 - 14.2 = 708.8 counts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The uncertainty </a:t>
            </a:r>
            <a:r>
              <a:rPr lang="en-US" b="1" dirty="0" smtClean="0">
                <a:solidFill>
                  <a:srgbClr val="0000CC"/>
                </a:solidFill>
              </a:rPr>
              <a:t>in</a:t>
            </a:r>
            <a:r>
              <a:rPr lang="en-US" b="1" i="1" dirty="0">
                <a:solidFill>
                  <a:srgbClr val="0000CC"/>
                </a:solidFill>
              </a:rPr>
              <a:t> x</a:t>
            </a:r>
            <a:r>
              <a:rPr lang="en-US" b="1" i="1" baseline="-25000" dirty="0">
                <a:solidFill>
                  <a:srgbClr val="0000CC"/>
                </a:solidFill>
              </a:rPr>
              <a:t>1 </a:t>
            </a:r>
            <a:r>
              <a:rPr lang="en-US" b="1" dirty="0" smtClean="0">
                <a:solidFill>
                  <a:srgbClr val="0000CC"/>
                </a:solidFill>
              </a:rPr>
              <a:t>is </a:t>
            </a:r>
            <a:r>
              <a:rPr lang="en-US" b="1" dirty="0">
                <a:solidFill>
                  <a:srgbClr val="0000CC"/>
                </a:solidFill>
              </a:rPr>
              <a:t>given </a:t>
            </a:r>
            <a:r>
              <a:rPr lang="en-US" b="1" dirty="0" smtClean="0">
                <a:solidFill>
                  <a:srgbClr val="0000CC"/>
                </a:solidFill>
              </a:rPr>
              <a:t>by:</a:t>
            </a:r>
          </a:p>
          <a:p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baseline="-25000" dirty="0" smtClean="0">
                <a:solidFill>
                  <a:srgbClr val="CC00CC"/>
                </a:solidFill>
              </a:rPr>
              <a:t>x1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= 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baseline="-25000" dirty="0" smtClean="0">
                <a:solidFill>
                  <a:srgbClr val="CC00CC"/>
                </a:solidFill>
              </a:rPr>
              <a:t>N1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=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</a:t>
            </a:r>
            <a:r>
              <a:rPr lang="en-US" b="1" dirty="0" smtClean="0">
                <a:solidFill>
                  <a:srgbClr val="CC00CC"/>
                </a:solidFill>
              </a:rPr>
              <a:t>723 </a:t>
            </a:r>
            <a:r>
              <a:rPr lang="en-US" b="1" dirty="0">
                <a:solidFill>
                  <a:srgbClr val="CC00CC"/>
                </a:solidFill>
              </a:rPr>
              <a:t>= 26.9 </a:t>
            </a:r>
            <a:r>
              <a:rPr lang="en-US" b="1" dirty="0" smtClean="0">
                <a:solidFill>
                  <a:srgbClr val="CC00CC"/>
                </a:solidFill>
              </a:rPr>
              <a:t>counts and </a:t>
            </a:r>
            <a:r>
              <a:rPr lang="en-US" b="1" dirty="0">
                <a:solidFill>
                  <a:srgbClr val="CC00CC"/>
                </a:solidFill>
              </a:rPr>
              <a:t>the relative uncertainty is</a:t>
            </a:r>
          </a:p>
          <a:p>
            <a:endParaRPr lang="en-US" b="1" dirty="0"/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C31"/>
                </a:solidFill>
              </a:rPr>
              <a:t>For </a:t>
            </a:r>
            <a:r>
              <a:rPr lang="en-US" b="1" dirty="0">
                <a:solidFill>
                  <a:srgbClr val="006C31"/>
                </a:solidFill>
              </a:rPr>
              <a:t>the second time interval, the corrected number of events is</a:t>
            </a:r>
          </a:p>
          <a:p>
            <a:r>
              <a:rPr lang="en-US" b="1" i="1" dirty="0" smtClean="0">
                <a:solidFill>
                  <a:srgbClr val="CC00CC"/>
                </a:solidFill>
              </a:rPr>
              <a:t>      x</a:t>
            </a:r>
            <a:r>
              <a:rPr lang="en-US" b="1" i="1" baseline="-25000" dirty="0" smtClean="0">
                <a:solidFill>
                  <a:srgbClr val="CC00CC"/>
                </a:solidFill>
              </a:rPr>
              <a:t>2 </a:t>
            </a:r>
            <a:r>
              <a:rPr lang="en-US" b="1" dirty="0">
                <a:solidFill>
                  <a:srgbClr val="CC00CC"/>
                </a:solidFill>
              </a:rPr>
              <a:t>= </a:t>
            </a:r>
            <a:r>
              <a:rPr lang="en-US" b="1" i="1" dirty="0" smtClean="0">
                <a:solidFill>
                  <a:srgbClr val="CC00CC"/>
                </a:solidFill>
              </a:rPr>
              <a:t>N</a:t>
            </a:r>
            <a:r>
              <a:rPr lang="en-US" b="1" i="1" baseline="-25000" dirty="0" smtClean="0">
                <a:solidFill>
                  <a:srgbClr val="CC00CC"/>
                </a:solidFill>
              </a:rPr>
              <a:t>2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- </a:t>
            </a:r>
            <a:r>
              <a:rPr lang="en-US" b="1" i="1" dirty="0">
                <a:solidFill>
                  <a:srgbClr val="CC00CC"/>
                </a:solidFill>
              </a:rPr>
              <a:t>B </a:t>
            </a:r>
            <a:r>
              <a:rPr lang="en-US" b="1" dirty="0" smtClean="0">
                <a:solidFill>
                  <a:srgbClr val="CC00CC"/>
                </a:solidFill>
              </a:rPr>
              <a:t>= </a:t>
            </a:r>
            <a:r>
              <a:rPr lang="en-US" b="1" dirty="0">
                <a:solidFill>
                  <a:srgbClr val="CC00CC"/>
                </a:solidFill>
              </a:rPr>
              <a:t>19 - 14.2 = 4.8 counts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The uncertainty in </a:t>
            </a:r>
            <a:r>
              <a:rPr lang="en-US" b="1" i="1" dirty="0" smtClean="0">
                <a:solidFill>
                  <a:srgbClr val="0000CC"/>
                </a:solidFill>
              </a:rPr>
              <a:t>x</a:t>
            </a:r>
            <a:r>
              <a:rPr lang="en-US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is given by</a:t>
            </a:r>
          </a:p>
          <a:p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smtClean="0">
                <a:solidFill>
                  <a:srgbClr val="CC00CC"/>
                </a:solidFill>
              </a:rPr>
              <a:t>     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baseline="-25000" dirty="0" smtClean="0">
                <a:solidFill>
                  <a:srgbClr val="CC00CC"/>
                </a:solidFill>
              </a:rPr>
              <a:t>x2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= 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baseline="-25000" dirty="0" smtClean="0">
                <a:solidFill>
                  <a:srgbClr val="CC00CC"/>
                </a:solidFill>
              </a:rPr>
              <a:t>N2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 smtClean="0">
                <a:solidFill>
                  <a:srgbClr val="CC00CC"/>
                </a:solidFill>
              </a:rPr>
              <a:t>=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</a:t>
            </a:r>
            <a:r>
              <a:rPr lang="en-US" b="1" dirty="0" smtClean="0">
                <a:solidFill>
                  <a:srgbClr val="CC00CC"/>
                </a:solidFill>
              </a:rPr>
              <a:t>19 </a:t>
            </a:r>
            <a:r>
              <a:rPr lang="en-US" b="1" dirty="0">
                <a:solidFill>
                  <a:srgbClr val="CC00CC"/>
                </a:solidFill>
              </a:rPr>
              <a:t>= 4.4 counts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C31"/>
                </a:solidFill>
              </a:rPr>
              <a:t>and the relative uncertainty in </a:t>
            </a:r>
            <a:r>
              <a:rPr lang="en-US" b="1" i="1" dirty="0" smtClean="0">
                <a:solidFill>
                  <a:srgbClr val="006C31"/>
                </a:solidFill>
              </a:rPr>
              <a:t>x </a:t>
            </a:r>
            <a:r>
              <a:rPr lang="en-US" b="1" dirty="0" smtClean="0">
                <a:solidFill>
                  <a:srgbClr val="006C31"/>
                </a:solidFill>
              </a:rPr>
              <a:t>is: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38" y="6266467"/>
            <a:ext cx="1915723" cy="5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01" y="4412973"/>
            <a:ext cx="2257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10372070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Weighted Sums and Differences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the weighted sum of </a:t>
            </a:r>
            <a:r>
              <a:rPr lang="en-US" sz="2000" b="1" i="1" dirty="0">
                <a:solidFill>
                  <a:srgbClr val="0000CC"/>
                </a:solidFill>
              </a:rPr>
              <a:t>u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v,</a:t>
            </a:r>
          </a:p>
          <a:p>
            <a:r>
              <a:rPr lang="en-US" sz="2000" b="1" i="1" dirty="0" smtClean="0">
                <a:solidFill>
                  <a:srgbClr val="CC00CC"/>
                </a:solidFill>
              </a:rPr>
              <a:t>      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>
                <a:solidFill>
                  <a:srgbClr val="CC00CC"/>
                </a:solidFill>
              </a:rPr>
              <a:t>au </a:t>
            </a:r>
            <a:r>
              <a:rPr lang="en-US" sz="2000" b="1" dirty="0">
                <a:solidFill>
                  <a:srgbClr val="CC00CC"/>
                </a:solidFill>
              </a:rPr>
              <a:t>+ </a:t>
            </a:r>
            <a:r>
              <a:rPr lang="en-US" sz="2000" b="1" i="1" dirty="0" err="1">
                <a:solidFill>
                  <a:srgbClr val="CC00CC"/>
                </a:solidFill>
              </a:rPr>
              <a:t>bv</a:t>
            </a: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the partial derivatives are simply the constants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and </a:t>
            </a:r>
            <a:r>
              <a:rPr lang="en-US" sz="2000" b="1" dirty="0">
                <a:solidFill>
                  <a:srgbClr val="0000CC"/>
                </a:solidFill>
              </a:rPr>
              <a:t>we obtain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Note </a:t>
            </a:r>
            <a:r>
              <a:rPr lang="en-US" sz="2000" b="1" dirty="0">
                <a:solidFill>
                  <a:srgbClr val="006C31"/>
                </a:solidFill>
              </a:rPr>
              <a:t>the possibility that the variance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x</a:t>
            </a:r>
            <a:r>
              <a:rPr lang="en-US" sz="2000" b="1" baseline="30000" dirty="0" smtClean="0">
                <a:solidFill>
                  <a:srgbClr val="006C31"/>
                </a:solidFill>
                <a:sym typeface="Symbol"/>
              </a:rPr>
              <a:t>2  </a:t>
            </a:r>
            <a:r>
              <a:rPr lang="en-US" sz="2000" b="1" dirty="0" smtClean="0">
                <a:solidFill>
                  <a:srgbClr val="006C31"/>
                </a:solidFill>
              </a:rPr>
              <a:t>might </a:t>
            </a:r>
            <a:r>
              <a:rPr lang="en-US" sz="2000" b="1" dirty="0">
                <a:solidFill>
                  <a:srgbClr val="006C31"/>
                </a:solidFill>
              </a:rPr>
              <a:t>vanish if the covariance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uv</a:t>
            </a:r>
            <a:r>
              <a:rPr lang="en-US" sz="2000" b="1" baseline="30000" dirty="0" smtClean="0">
                <a:solidFill>
                  <a:srgbClr val="006C31"/>
                </a:solidFill>
                <a:sym typeface="Symbol"/>
              </a:rPr>
              <a:t>2 </a:t>
            </a:r>
            <a:r>
              <a:rPr lang="en-US" sz="2000" b="1" i="1" dirty="0" smtClean="0">
                <a:solidFill>
                  <a:srgbClr val="006C31"/>
                </a:solidFill>
              </a:rPr>
              <a:t>v </a:t>
            </a:r>
            <a:r>
              <a:rPr lang="en-US" sz="2000" b="1" dirty="0" smtClean="0">
                <a:solidFill>
                  <a:srgbClr val="006C31"/>
                </a:solidFill>
              </a:rPr>
              <a:t>has the </a:t>
            </a:r>
            <a:r>
              <a:rPr lang="en-US" sz="2000" b="1" dirty="0">
                <a:solidFill>
                  <a:srgbClr val="006C31"/>
                </a:solidFill>
              </a:rPr>
              <a:t>proper magnitude and sign. </a:t>
            </a:r>
            <a:endParaRPr lang="en-US" sz="2000" b="1" dirty="0" smtClean="0">
              <a:solidFill>
                <a:srgbClr val="006C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This </a:t>
            </a:r>
            <a:r>
              <a:rPr lang="en-US" sz="2000" b="1" dirty="0">
                <a:solidFill>
                  <a:srgbClr val="CC00CC"/>
                </a:solidFill>
              </a:rPr>
              <a:t>could happen in the unlikely event that the </a:t>
            </a:r>
            <a:r>
              <a:rPr lang="en-US" sz="2000" b="1" dirty="0" smtClean="0">
                <a:solidFill>
                  <a:srgbClr val="CC00CC"/>
                </a:solidFill>
              </a:rPr>
              <a:t>fluctuations were </a:t>
            </a:r>
            <a:r>
              <a:rPr lang="en-US" sz="2000" b="1" dirty="0">
                <a:solidFill>
                  <a:srgbClr val="CC00CC"/>
                </a:solidFill>
              </a:rPr>
              <a:t>completely correlated so that each erroneous observation of </a:t>
            </a:r>
            <a:r>
              <a:rPr lang="en-US" sz="2000" b="1" i="1" dirty="0">
                <a:solidFill>
                  <a:srgbClr val="CC00CC"/>
                </a:solidFill>
              </a:rPr>
              <a:t>u </a:t>
            </a:r>
            <a:r>
              <a:rPr lang="en-US" sz="2000" b="1" dirty="0">
                <a:solidFill>
                  <a:srgbClr val="CC00CC"/>
                </a:solidFill>
              </a:rPr>
              <a:t>was </a:t>
            </a:r>
            <a:r>
              <a:rPr lang="en-US" sz="2000" b="1" dirty="0" smtClean="0">
                <a:solidFill>
                  <a:srgbClr val="CC00CC"/>
                </a:solidFill>
              </a:rPr>
              <a:t>exactly compensated </a:t>
            </a:r>
            <a:r>
              <a:rPr lang="en-US" sz="2000" b="1" dirty="0">
                <a:solidFill>
                  <a:srgbClr val="CC00CC"/>
                </a:solidFill>
              </a:rPr>
              <a:t>for by a corresponding erroneous observation of </a:t>
            </a:r>
            <a:r>
              <a:rPr lang="en-US" sz="2000" b="1" i="1" dirty="0">
                <a:solidFill>
                  <a:srgbClr val="CC00CC"/>
                </a:solidFill>
              </a:rPr>
              <a:t>v.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Example 3.4</a:t>
            </a:r>
            <a:r>
              <a:rPr lang="en-US" sz="2800" b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Suppose </a:t>
            </a:r>
            <a:r>
              <a:rPr lang="en-US" sz="2000" b="1" dirty="0">
                <a:solidFill>
                  <a:srgbClr val="0000CC"/>
                </a:solidFill>
              </a:rPr>
              <a:t>that, in the previous example, the background counts </a:t>
            </a:r>
            <a:r>
              <a:rPr lang="en-US" sz="2000" b="1" i="1" dirty="0">
                <a:solidFill>
                  <a:srgbClr val="0000CC"/>
                </a:solidFill>
              </a:rPr>
              <a:t>B </a:t>
            </a:r>
            <a:r>
              <a:rPr lang="en-US" sz="2000" b="1" dirty="0" smtClean="0">
                <a:solidFill>
                  <a:srgbClr val="0000CC"/>
                </a:solidFill>
              </a:rPr>
              <a:t>were not </a:t>
            </a:r>
            <a:r>
              <a:rPr lang="en-US" sz="2000" b="1" dirty="0">
                <a:solidFill>
                  <a:srgbClr val="0000CC"/>
                </a:solidFill>
              </a:rPr>
              <a:t>averaged over a long time period but were simply measured for 15 s to </a:t>
            </a:r>
            <a:r>
              <a:rPr lang="en-US" sz="2000" b="1" dirty="0" smtClean="0">
                <a:solidFill>
                  <a:srgbClr val="0000CC"/>
                </a:solidFill>
              </a:rPr>
              <a:t>give </a:t>
            </a:r>
            <a:r>
              <a:rPr lang="en-US" sz="2000" b="1" i="1" dirty="0" smtClean="0">
                <a:solidFill>
                  <a:srgbClr val="0000CC"/>
                </a:solidFill>
              </a:rPr>
              <a:t>B </a:t>
            </a:r>
            <a:r>
              <a:rPr lang="en-US" sz="2000" b="1" dirty="0">
                <a:solidFill>
                  <a:srgbClr val="0000CC"/>
                </a:solidFill>
              </a:rPr>
              <a:t>= 14 with standard deviation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B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</a:t>
            </a:r>
            <a:r>
              <a:rPr lang="en-US" sz="2000" b="1" dirty="0" smtClean="0">
                <a:solidFill>
                  <a:srgbClr val="0000CC"/>
                </a:solidFill>
              </a:rPr>
              <a:t>14 </a:t>
            </a:r>
            <a:r>
              <a:rPr lang="en-US" sz="2000" b="1" dirty="0">
                <a:solidFill>
                  <a:srgbClr val="0000CC"/>
                </a:solidFill>
              </a:rPr>
              <a:t>= 3.7 counts.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Then </a:t>
            </a:r>
            <a:r>
              <a:rPr lang="en-US" sz="2000" b="1" dirty="0">
                <a:solidFill>
                  <a:srgbClr val="CC00CC"/>
                </a:solidFill>
              </a:rPr>
              <a:t>the uncertainty in </a:t>
            </a:r>
            <a:r>
              <a:rPr lang="en-US" sz="2000" b="1" i="1" dirty="0" smtClean="0">
                <a:solidFill>
                  <a:srgbClr val="CC00CC"/>
                </a:solidFill>
              </a:rPr>
              <a:t>x</a:t>
            </a:r>
            <a:r>
              <a:rPr lang="en-US" sz="2000" b="1" i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would </a:t>
            </a:r>
            <a:r>
              <a:rPr lang="en-US" sz="2000" b="1" dirty="0">
                <a:solidFill>
                  <a:srgbClr val="CC00CC"/>
                </a:solidFill>
              </a:rPr>
              <a:t>be given by</a:t>
            </a:r>
          </a:p>
          <a:p>
            <a:endParaRPr lang="pt-BR" sz="2000" b="1" i="1" dirty="0"/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C00CC"/>
                </a:solidFill>
              </a:rPr>
              <a:t> because </a:t>
            </a:r>
            <a:r>
              <a:rPr lang="en-US" sz="2000" b="1" dirty="0">
                <a:solidFill>
                  <a:srgbClr val="CC00CC"/>
                </a:solidFill>
              </a:rPr>
              <a:t>the uncertainties in </a:t>
            </a:r>
            <a:r>
              <a:rPr lang="en-US" sz="2000" b="1" dirty="0" smtClean="0">
                <a:solidFill>
                  <a:srgbClr val="CC00CC"/>
                </a:solidFill>
              </a:rPr>
              <a:t>N and </a:t>
            </a:r>
            <a:r>
              <a:rPr lang="en-US" sz="2000" b="1" i="1" dirty="0">
                <a:solidFill>
                  <a:srgbClr val="CC00CC"/>
                </a:solidFill>
              </a:rPr>
              <a:t>B </a:t>
            </a:r>
            <a:r>
              <a:rPr lang="en-US" sz="2000" b="1" dirty="0">
                <a:solidFill>
                  <a:srgbClr val="CC00CC"/>
                </a:solidFill>
              </a:rPr>
              <a:t>are equal to their square roots.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For the first time interval, we would </a:t>
            </a:r>
            <a:r>
              <a:rPr lang="en-US" sz="2000" b="1" dirty="0" smtClean="0">
                <a:solidFill>
                  <a:srgbClr val="006C31"/>
                </a:solidFill>
              </a:rPr>
              <a:t>calculate </a:t>
            </a:r>
          </a:p>
          <a:p>
            <a:r>
              <a:rPr lang="en-US" sz="2000" b="1" dirty="0" smtClean="0"/>
              <a:t>                                   </a:t>
            </a:r>
            <a:r>
              <a:rPr lang="en-US" sz="2000" b="1" dirty="0" smtClean="0">
                <a:solidFill>
                  <a:srgbClr val="CC00CC"/>
                </a:solidFill>
              </a:rPr>
              <a:t>x</a:t>
            </a:r>
            <a:r>
              <a:rPr lang="en-US" sz="2000" b="1" baseline="-25000" dirty="0" smtClean="0">
                <a:solidFill>
                  <a:srgbClr val="CC00CC"/>
                </a:solidFill>
              </a:rPr>
              <a:t>1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= (723 - 14) ±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(</a:t>
            </a:r>
            <a:r>
              <a:rPr lang="en-US" sz="2000" b="1" dirty="0" smtClean="0">
                <a:solidFill>
                  <a:srgbClr val="CC00CC"/>
                </a:solidFill>
              </a:rPr>
              <a:t>723 </a:t>
            </a:r>
            <a:r>
              <a:rPr lang="en-US" sz="2000" b="1" dirty="0">
                <a:solidFill>
                  <a:srgbClr val="CC00CC"/>
                </a:solidFill>
              </a:rPr>
              <a:t>+ 14 </a:t>
            </a:r>
            <a:r>
              <a:rPr lang="en-US" sz="2000" b="1" dirty="0" smtClean="0">
                <a:solidFill>
                  <a:srgbClr val="CC00CC"/>
                </a:solidFill>
              </a:rPr>
              <a:t>) = </a:t>
            </a:r>
            <a:r>
              <a:rPr lang="en-US" sz="2000" b="1" dirty="0">
                <a:solidFill>
                  <a:srgbClr val="CC00CC"/>
                </a:solidFill>
              </a:rPr>
              <a:t>709 ± 27.1 </a:t>
            </a:r>
            <a:r>
              <a:rPr lang="en-US" sz="2000" b="1" dirty="0" smtClean="0">
                <a:solidFill>
                  <a:srgbClr val="CC00CC"/>
                </a:solidFill>
              </a:rPr>
              <a:t>counts </a:t>
            </a:r>
          </a:p>
          <a:p>
            <a:r>
              <a:rPr lang="en-US" sz="2000" b="1" dirty="0" smtClean="0">
                <a:solidFill>
                  <a:srgbClr val="006C31"/>
                </a:solidFill>
              </a:rPr>
              <a:t>    and </a:t>
            </a:r>
            <a:r>
              <a:rPr lang="en-US" sz="2000" b="1" dirty="0">
                <a:solidFill>
                  <a:srgbClr val="006C31"/>
                </a:solidFill>
              </a:rPr>
              <a:t>the relative uncertainty would be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For </a:t>
            </a:r>
            <a:r>
              <a:rPr lang="en-US" sz="2000" b="1" dirty="0">
                <a:solidFill>
                  <a:srgbClr val="0000CC"/>
                </a:solidFill>
              </a:rPr>
              <a:t>the second time interval, we would calculate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</a:t>
            </a:r>
            <a:r>
              <a:rPr lang="en-US" sz="2000" b="1" i="1" dirty="0" smtClean="0">
                <a:solidFill>
                  <a:srgbClr val="CC00CC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2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= (19 - 14) ±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(</a:t>
            </a:r>
            <a:r>
              <a:rPr lang="en-US" sz="2000" b="1" dirty="0" smtClean="0">
                <a:solidFill>
                  <a:srgbClr val="CC00CC"/>
                </a:solidFill>
              </a:rPr>
              <a:t>19 </a:t>
            </a:r>
            <a:r>
              <a:rPr lang="en-US" sz="2000" b="1" dirty="0">
                <a:solidFill>
                  <a:srgbClr val="CC00CC"/>
                </a:solidFill>
              </a:rPr>
              <a:t>+ </a:t>
            </a:r>
            <a:r>
              <a:rPr lang="en-US" sz="2000" b="1" dirty="0" smtClean="0">
                <a:solidFill>
                  <a:srgbClr val="CC00CC"/>
                </a:solidFill>
              </a:rPr>
              <a:t>14) </a:t>
            </a:r>
            <a:r>
              <a:rPr lang="en-US" sz="2000" b="1" dirty="0">
                <a:solidFill>
                  <a:srgbClr val="CC00CC"/>
                </a:solidFill>
              </a:rPr>
              <a:t>= 5 ± 5.7 counts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and the relative uncertainty would be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45" y="1547954"/>
            <a:ext cx="4010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99" y="2427555"/>
            <a:ext cx="508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61657"/>
            <a:ext cx="3657600" cy="5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02" y="7985790"/>
            <a:ext cx="1862498" cy="5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48" y="9525000"/>
            <a:ext cx="165172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1"/>
            <a:ext cx="81343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8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4" y="159697"/>
            <a:ext cx="9144000" cy="6370975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Multiplication and Division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the weighted product of </a:t>
            </a:r>
            <a:r>
              <a:rPr lang="en-US" sz="2000" b="1" i="1" dirty="0">
                <a:solidFill>
                  <a:srgbClr val="0000CC"/>
                </a:solidFill>
              </a:rPr>
              <a:t>u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v,</a:t>
            </a:r>
          </a:p>
          <a:p>
            <a:r>
              <a:rPr lang="en-US" sz="2000" b="1" i="1" dirty="0" smtClean="0"/>
              <a:t>                                               x </a:t>
            </a:r>
            <a:r>
              <a:rPr lang="en-US" sz="2000" b="1" dirty="0"/>
              <a:t>= </a:t>
            </a:r>
            <a:r>
              <a:rPr lang="en-US" sz="2000" b="1" i="1" dirty="0" err="1" smtClean="0"/>
              <a:t>auv</a:t>
            </a:r>
            <a:r>
              <a:rPr lang="en-US" sz="2000" b="1" i="1" dirty="0" smtClean="0"/>
              <a:t>                                               (</a:t>
            </a:r>
            <a:r>
              <a:rPr lang="en-US" sz="2000" b="1" i="1" dirty="0"/>
              <a:t>3.21)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partial derivatives of each variable are functions of the other variable,</a:t>
            </a:r>
          </a:p>
          <a:p>
            <a:endParaRPr lang="en-US" sz="2000" b="1" dirty="0" smtClean="0">
              <a:solidFill>
                <a:srgbClr val="CC00CC"/>
              </a:solidFill>
            </a:endParaRP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and </a:t>
            </a:r>
            <a:r>
              <a:rPr lang="en-US" sz="2000" b="1" dirty="0">
                <a:solidFill>
                  <a:srgbClr val="006C31"/>
                </a:solidFill>
              </a:rPr>
              <a:t>the variance of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becomes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which </a:t>
            </a:r>
            <a:r>
              <a:rPr lang="en-US" sz="2000" b="1" dirty="0">
                <a:solidFill>
                  <a:srgbClr val="FF0000"/>
                </a:solidFill>
              </a:rPr>
              <a:t>can be expressed more symmetrically as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Similarly</a:t>
            </a:r>
            <a:r>
              <a:rPr lang="en-US" sz="2000" b="1" dirty="0">
                <a:solidFill>
                  <a:srgbClr val="0000CC"/>
                </a:solidFill>
              </a:rPr>
              <a:t>, if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obtained through division,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relative variance for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is given by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42" y="3314407"/>
            <a:ext cx="58673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600700"/>
            <a:ext cx="6123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6" y="4610100"/>
            <a:ext cx="501729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57998"/>
            <a:ext cx="4363278" cy="6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0" y="2436153"/>
            <a:ext cx="7096366" cy="49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3154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2643"/>
            <a:ext cx="8305800" cy="6423991"/>
          </a:xfrm>
          <a:prstGeom prst="rect">
            <a:avLst/>
          </a:prstGeom>
          <a:noFill/>
          <a:ln w="127000" cmpd="tri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84" y="3962400"/>
            <a:ext cx="7443516" cy="25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534400" cy="6555641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0000CC"/>
                </a:solidFill>
              </a:rPr>
              <a:t>Power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u="sng" dirty="0" smtClean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84" y="923925"/>
            <a:ext cx="7672116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1913"/>
            <a:ext cx="87534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8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0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109639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Example 3.5. 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area of a triangle is equal to half the product of the base times </a:t>
            </a:r>
            <a:r>
              <a:rPr lang="en-US" sz="2000" b="1" dirty="0" smtClean="0">
                <a:solidFill>
                  <a:srgbClr val="0000CC"/>
                </a:solidFill>
              </a:rPr>
              <a:t>the height 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</a:rPr>
              <a:t>      </a:t>
            </a:r>
            <a:r>
              <a:rPr lang="en-US" sz="2000" b="1" i="1" dirty="0" smtClean="0">
                <a:solidFill>
                  <a:srgbClr val="0000CC"/>
                </a:solidFill>
              </a:rPr>
              <a:t>A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bh</a:t>
            </a:r>
            <a:r>
              <a:rPr lang="en-US" sz="2000" b="1" i="1" dirty="0" smtClean="0">
                <a:solidFill>
                  <a:srgbClr val="0000CC"/>
                </a:solidFill>
              </a:rPr>
              <a:t>/2</a:t>
            </a:r>
            <a:r>
              <a:rPr lang="en-US" sz="2000" b="1" i="1" dirty="0">
                <a:solidFill>
                  <a:srgbClr val="0000CC"/>
                </a:solidFill>
              </a:rPr>
              <a:t>. 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 </a:t>
            </a:r>
            <a:r>
              <a:rPr lang="en-US" sz="2000" b="1" dirty="0">
                <a:solidFill>
                  <a:srgbClr val="FF0000"/>
                </a:solidFill>
              </a:rPr>
              <a:t>the base and height have values </a:t>
            </a:r>
            <a:r>
              <a:rPr lang="en-US" sz="2000" b="1" i="1" dirty="0">
                <a:solidFill>
                  <a:srgbClr val="FF0000"/>
                </a:solidFill>
              </a:rPr>
              <a:t>b </a:t>
            </a:r>
            <a:r>
              <a:rPr lang="en-US" sz="2000" b="1" dirty="0">
                <a:solidFill>
                  <a:srgbClr val="FF0000"/>
                </a:solidFill>
              </a:rPr>
              <a:t>= 5.0 ± 0.1 cm and </a:t>
            </a:r>
            <a:r>
              <a:rPr lang="en-US" sz="2000" b="1" i="1" dirty="0">
                <a:solidFill>
                  <a:srgbClr val="FF0000"/>
                </a:solidFill>
              </a:rPr>
              <a:t>h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10.0 ± </a:t>
            </a:r>
            <a:r>
              <a:rPr lang="en-US" sz="2000" b="1" dirty="0">
                <a:solidFill>
                  <a:srgbClr val="FF0000"/>
                </a:solidFill>
              </a:rPr>
              <a:t>0.3 cm, the area is </a:t>
            </a:r>
            <a:r>
              <a:rPr lang="en-US" sz="2000" b="1" i="1" dirty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= 25.0 cm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and the relative uncertainty in the area is given by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Although </a:t>
            </a:r>
            <a:r>
              <a:rPr lang="en-US" sz="2000" b="1" dirty="0">
                <a:solidFill>
                  <a:srgbClr val="008000"/>
                </a:solidFill>
              </a:rPr>
              <a:t>the absolute uncertainty in the height is 3 times the absolute uncertainty </a:t>
            </a:r>
            <a:r>
              <a:rPr lang="en-US" sz="2000" b="1" dirty="0" smtClean="0">
                <a:solidFill>
                  <a:srgbClr val="008000"/>
                </a:solidFill>
              </a:rPr>
              <a:t>in the </a:t>
            </a:r>
            <a:r>
              <a:rPr lang="en-US" sz="2000" b="1" dirty="0">
                <a:solidFill>
                  <a:srgbClr val="008000"/>
                </a:solidFill>
              </a:rPr>
              <a:t>base, the relative uncertainty is only </a:t>
            </a:r>
            <a:r>
              <a:rPr lang="en-US" sz="2000" b="1" dirty="0" smtClean="0">
                <a:solidFill>
                  <a:srgbClr val="008000"/>
                </a:solidFill>
              </a:rPr>
              <a:t>       </a:t>
            </a:r>
            <a:r>
              <a:rPr lang="en-US" sz="2000" b="1" i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times as large and its contribution to </a:t>
            </a:r>
            <a:r>
              <a:rPr lang="en-US" sz="2000" b="1" dirty="0" smtClean="0">
                <a:solidFill>
                  <a:srgbClr val="008000"/>
                </a:solidFill>
              </a:rPr>
              <a:t>the variance </a:t>
            </a:r>
            <a:r>
              <a:rPr lang="en-US" sz="2000" b="1" dirty="0">
                <a:solidFill>
                  <a:srgbClr val="008000"/>
                </a:solidFill>
              </a:rPr>
              <a:t>of the area is </a:t>
            </a:r>
            <a:r>
              <a:rPr lang="en-US" sz="2000" b="1" dirty="0" smtClean="0">
                <a:solidFill>
                  <a:srgbClr val="008000"/>
                </a:solidFill>
              </a:rPr>
              <a:t>only                as </a:t>
            </a:r>
            <a:r>
              <a:rPr lang="en-US" sz="2000" b="1" dirty="0">
                <a:solidFill>
                  <a:srgbClr val="008000"/>
                </a:solidFill>
              </a:rPr>
              <a:t>large</a:t>
            </a:r>
            <a:r>
              <a:rPr lang="en-US" sz="2000" b="1" dirty="0" smtClean="0">
                <a:solidFill>
                  <a:srgbClr val="008000"/>
                </a:solidFill>
              </a:rPr>
              <a:t>.</a:t>
            </a:r>
            <a:endParaRPr lang="en-US" sz="2000" b="1" dirty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Example 3.6.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area of a circle is proportional to the square of the radius A = 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</a:t>
            </a:r>
            <a:r>
              <a:rPr lang="en-US" sz="2000" b="1" dirty="0">
                <a:solidFill>
                  <a:srgbClr val="CC00CC"/>
                </a:solidFill>
              </a:rPr>
              <a:t>r</a:t>
            </a:r>
            <a:r>
              <a:rPr lang="en-US" sz="2000" b="1" baseline="30000" dirty="0">
                <a:solidFill>
                  <a:srgbClr val="CC00CC"/>
                </a:solidFill>
              </a:rPr>
              <a:t>2</a:t>
            </a:r>
            <a:r>
              <a:rPr lang="en-US" sz="2000" b="1" dirty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If the radius is determined to be r = 10.0 ± 0.3 cm, the area is A = 100.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</a:t>
            </a:r>
            <a:r>
              <a:rPr lang="en-US" sz="2000" b="1" dirty="0">
                <a:solidFill>
                  <a:srgbClr val="0000CC"/>
                </a:solidFill>
              </a:rPr>
              <a:t> cm</a:t>
            </a:r>
            <a:r>
              <a:rPr lang="en-US" sz="2000" b="1" baseline="30000" dirty="0">
                <a:solidFill>
                  <a:srgbClr val="0000CC"/>
                </a:solidFill>
              </a:rPr>
              <a:t>2</a:t>
            </a:r>
            <a:r>
              <a:rPr lang="en-US" sz="2000" b="1" dirty="0">
                <a:solidFill>
                  <a:srgbClr val="0000CC"/>
                </a:solidFill>
              </a:rPr>
              <a:t> with </a:t>
            </a:r>
            <a:r>
              <a:rPr lang="en-US" sz="2000" b="1" dirty="0" smtClean="0">
                <a:solidFill>
                  <a:srgbClr val="0000CC"/>
                </a:solidFill>
              </a:rPr>
              <a:t>an uncertainty </a:t>
            </a:r>
            <a:r>
              <a:rPr lang="en-US" sz="2000" b="1" dirty="0">
                <a:solidFill>
                  <a:srgbClr val="0000CC"/>
                </a:solidFill>
              </a:rPr>
              <a:t>given </a:t>
            </a:r>
            <a:r>
              <a:rPr lang="en-US" sz="2000" b="1" dirty="0" smtClean="0">
                <a:solidFill>
                  <a:srgbClr val="0000CC"/>
                </a:solidFill>
              </a:rPr>
              <a:t>by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88" y="1828800"/>
            <a:ext cx="7142819" cy="18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338513"/>
            <a:ext cx="247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84218"/>
            <a:ext cx="453774" cy="3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15822"/>
            <a:ext cx="628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94" y="5791200"/>
            <a:ext cx="4730612" cy="12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07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3154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617196"/>
          </a:xfrm>
          <a:prstGeom prst="rect">
            <a:avLst/>
          </a:prstGeom>
          <a:noFill/>
          <a:ln w="127000" cmpd="tri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Exponentials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obtained by raising the natural base to a power proportional to </a:t>
            </a:r>
            <a:r>
              <a:rPr lang="en-US" sz="2000" b="1" i="1" dirty="0">
                <a:solidFill>
                  <a:srgbClr val="0000CC"/>
                </a:solidFill>
              </a:rPr>
              <a:t>u,</a:t>
            </a:r>
          </a:p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 smtClean="0">
                <a:solidFill>
                  <a:srgbClr val="0000CC"/>
                </a:solidFill>
              </a:rPr>
              <a:t>ae </a:t>
            </a:r>
            <a:r>
              <a:rPr lang="en-US" sz="2000" b="1" i="1" baseline="30000" dirty="0" err="1" smtClean="0">
                <a:solidFill>
                  <a:srgbClr val="0000CC"/>
                </a:solidFill>
              </a:rPr>
              <a:t>bu</a:t>
            </a:r>
            <a:r>
              <a:rPr lang="en-US" sz="2000" b="1" i="1" baseline="30000" dirty="0" smtClean="0">
                <a:solidFill>
                  <a:srgbClr val="0000CC"/>
                </a:solidFill>
              </a:rPr>
              <a:t> </a:t>
            </a:r>
            <a:endParaRPr lang="en-US" sz="2000" b="1" i="1" dirty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derivative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with respect to </a:t>
            </a:r>
            <a:r>
              <a:rPr lang="en-US" sz="2000" b="1" i="1" dirty="0">
                <a:solidFill>
                  <a:srgbClr val="CC00CC"/>
                </a:solidFill>
              </a:rPr>
              <a:t>u </a:t>
            </a:r>
            <a:r>
              <a:rPr lang="en-US" sz="2000" b="1" dirty="0">
                <a:solidFill>
                  <a:srgbClr val="CC00CC"/>
                </a:solidFill>
              </a:rPr>
              <a:t>is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and </a:t>
            </a:r>
            <a:r>
              <a:rPr lang="en-US" sz="2000" b="1" dirty="0">
                <a:solidFill>
                  <a:srgbClr val="008000"/>
                </a:solidFill>
              </a:rPr>
              <a:t>the relative uncertainty </a:t>
            </a:r>
            <a:r>
              <a:rPr lang="en-US" sz="2000" b="1" dirty="0" smtClean="0">
                <a:solidFill>
                  <a:srgbClr val="008000"/>
                </a:solidFill>
              </a:rPr>
              <a:t>becomes</a:t>
            </a:r>
          </a:p>
          <a:p>
            <a:endParaRPr lang="en-US" sz="2000" b="1" dirty="0"/>
          </a:p>
          <a:p>
            <a:endParaRPr lang="en-US" sz="2000" b="1" i="1" dirty="0" smtClean="0"/>
          </a:p>
          <a:p>
            <a:endParaRPr lang="en-US" sz="2000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 </a:t>
            </a:r>
            <a:r>
              <a:rPr lang="en-US" sz="2000" b="1" dirty="0">
                <a:solidFill>
                  <a:srgbClr val="FF0000"/>
                </a:solidFill>
              </a:rPr>
              <a:t>the constant that is raised to the power is not equal to </a:t>
            </a:r>
            <a:r>
              <a:rPr lang="en-US" sz="2000" b="1" i="1" dirty="0">
                <a:solidFill>
                  <a:srgbClr val="FF0000"/>
                </a:solidFill>
              </a:rPr>
              <a:t>e, </a:t>
            </a:r>
            <a:r>
              <a:rPr lang="en-US" sz="2000" b="1" dirty="0">
                <a:solidFill>
                  <a:srgbClr val="FF0000"/>
                </a:solidFill>
              </a:rPr>
              <a:t>the expression can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be </a:t>
            </a:r>
            <a:r>
              <a:rPr lang="en-US" sz="2000" b="1" dirty="0">
                <a:solidFill>
                  <a:srgbClr val="FF0000"/>
                </a:solidFill>
              </a:rPr>
              <a:t>rewritten as</a:t>
            </a:r>
          </a:p>
          <a:p>
            <a:endParaRPr lang="en-US" sz="2000" b="1" i="1" dirty="0" smtClean="0">
              <a:solidFill>
                <a:srgbClr val="0000CC"/>
              </a:solidFill>
            </a:endParaRPr>
          </a:p>
          <a:p>
            <a:endParaRPr lang="en-US" sz="2000" b="1" i="1" dirty="0">
              <a:solidFill>
                <a:srgbClr val="0000CC"/>
              </a:solidFill>
            </a:endParaRPr>
          </a:p>
          <a:p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where </a:t>
            </a:r>
            <a:r>
              <a:rPr lang="en-US" sz="2000" b="1" i="1" dirty="0">
                <a:solidFill>
                  <a:srgbClr val="FF0000"/>
                </a:solidFill>
              </a:rPr>
              <a:t>In</a:t>
            </a:r>
            <a:r>
              <a:rPr lang="en-US" sz="2000" b="1" dirty="0">
                <a:solidFill>
                  <a:srgbClr val="FF0000"/>
                </a:solidFill>
              </a:rPr>
              <a:t> indicates the natural logarithm.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Solving </a:t>
            </a:r>
            <a:r>
              <a:rPr lang="en-US" sz="2000" b="1" dirty="0">
                <a:solidFill>
                  <a:srgbClr val="CC00CC"/>
                </a:solidFill>
              </a:rPr>
              <a:t>in the same manner as before </a:t>
            </a:r>
            <a:r>
              <a:rPr lang="en-US" sz="2000" b="1" dirty="0" smtClean="0">
                <a:solidFill>
                  <a:srgbClr val="CC00CC"/>
                </a:solidFill>
              </a:rPr>
              <a:t>we  obtain</a:t>
            </a:r>
            <a:endParaRPr lang="en-US" sz="2000" b="1" dirty="0">
              <a:solidFill>
                <a:srgbClr val="CC00CC"/>
              </a:solidFill>
            </a:endParaRP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68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74" y="2802363"/>
            <a:ext cx="5543550" cy="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61" y="4000977"/>
            <a:ext cx="5562600" cy="11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17" y="5943600"/>
            <a:ext cx="510146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91600" cy="1111073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Logarithms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If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is obtained by taking the logarithm of </a:t>
            </a:r>
            <a:r>
              <a:rPr lang="en-US" sz="2000" b="1" i="1" dirty="0">
                <a:solidFill>
                  <a:srgbClr val="006C31"/>
                </a:solidFill>
              </a:rPr>
              <a:t>u</a:t>
            </a:r>
            <a:r>
              <a:rPr lang="en-US" sz="2000" b="1" i="1" dirty="0" smtClean="0">
                <a:solidFill>
                  <a:srgbClr val="006C31"/>
                </a:solidFill>
              </a:rPr>
              <a:t>,  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</a:t>
            </a:r>
            <a:r>
              <a:rPr lang="en-US" sz="2000" b="1" i="1" dirty="0" smtClean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>
                <a:solidFill>
                  <a:srgbClr val="CC00CC"/>
                </a:solidFill>
              </a:rPr>
              <a:t>a In(</a:t>
            </a:r>
            <a:r>
              <a:rPr lang="en-US" sz="2000" b="1" i="1" dirty="0" err="1">
                <a:solidFill>
                  <a:srgbClr val="CC00CC"/>
                </a:solidFill>
              </a:rPr>
              <a:t>bu</a:t>
            </a:r>
            <a:r>
              <a:rPr lang="en-US" sz="2000" b="1" i="1" dirty="0" smtClean="0">
                <a:solidFill>
                  <a:srgbClr val="CC00CC"/>
                </a:solidFill>
              </a:rPr>
              <a:t>)                                                     (3.38)</a:t>
            </a:r>
            <a:endParaRPr lang="en-US" sz="2000" b="1" i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derivative with respect to </a:t>
            </a:r>
            <a:r>
              <a:rPr lang="en-US" sz="2000" b="1" i="1" dirty="0">
                <a:solidFill>
                  <a:srgbClr val="FF0000"/>
                </a:solidFill>
              </a:rPr>
              <a:t>u </a:t>
            </a:r>
            <a:r>
              <a:rPr lang="en-US" sz="2000" b="1" dirty="0" smtClean="0">
                <a:solidFill>
                  <a:srgbClr val="FF0000"/>
                </a:solidFill>
              </a:rPr>
              <a:t>is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Angle Functions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determined as a function of </a:t>
            </a:r>
            <a:r>
              <a:rPr lang="en-US" sz="2000" b="1" i="1" dirty="0">
                <a:solidFill>
                  <a:srgbClr val="0000CC"/>
                </a:solidFill>
              </a:rPr>
              <a:t>u, </a:t>
            </a:r>
            <a:r>
              <a:rPr lang="en-US" sz="2000" b="1" dirty="0">
                <a:solidFill>
                  <a:srgbClr val="0000CC"/>
                </a:solidFill>
              </a:rPr>
              <a:t>such as</a:t>
            </a:r>
          </a:p>
          <a:p>
            <a:pPr algn="ctr"/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>
                <a:solidFill>
                  <a:srgbClr val="CC00CC"/>
                </a:solidFill>
              </a:rPr>
              <a:t>a cos(</a:t>
            </a:r>
            <a:r>
              <a:rPr lang="en-US" sz="2000" b="1" i="1" dirty="0" err="1">
                <a:solidFill>
                  <a:srgbClr val="CC00CC"/>
                </a:solidFill>
              </a:rPr>
              <a:t>bu</a:t>
            </a:r>
            <a:r>
              <a:rPr lang="en-US" sz="2000" b="1" i="1" dirty="0">
                <a:solidFill>
                  <a:srgbClr val="CC00CC"/>
                </a:solidFill>
              </a:rPr>
              <a:t>)                                                            (3.41</a:t>
            </a:r>
            <a:r>
              <a:rPr lang="en-US" sz="2000" b="1" i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The derivative of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with respect to </a:t>
            </a:r>
            <a:r>
              <a:rPr lang="en-US" sz="2000" b="1" i="1" dirty="0">
                <a:solidFill>
                  <a:srgbClr val="006C31"/>
                </a:solidFill>
              </a:rPr>
              <a:t>u </a:t>
            </a:r>
            <a:r>
              <a:rPr lang="en-US" sz="2000" b="1" dirty="0">
                <a:solidFill>
                  <a:srgbClr val="006C31"/>
                </a:solidFill>
              </a:rPr>
              <a:t>is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Note </a:t>
            </a:r>
            <a:r>
              <a:rPr lang="en-US" sz="2000" b="1" dirty="0">
                <a:solidFill>
                  <a:srgbClr val="CC00CC"/>
                </a:solidFill>
              </a:rPr>
              <a:t>that </a:t>
            </a:r>
            <a:r>
              <a:rPr lang="en-US" sz="2000" b="1" i="1" dirty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CC00CC"/>
                </a:solidFill>
              </a:rPr>
              <a:t>u</a:t>
            </a:r>
            <a:r>
              <a:rPr lang="en-US" sz="2000" b="1" i="1" dirty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is the uncertainty in an angle and therefore must be expressed in radians.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These relations can be useful for making quick estimates of the uncertainty </a:t>
            </a:r>
            <a:r>
              <a:rPr lang="en-US" sz="2000" b="1" dirty="0" smtClean="0">
                <a:solidFill>
                  <a:srgbClr val="FF0000"/>
                </a:solidFill>
              </a:rPr>
              <a:t>in a </a:t>
            </a:r>
            <a:r>
              <a:rPr lang="en-US" sz="2000" b="1" dirty="0">
                <a:solidFill>
                  <a:srgbClr val="FF0000"/>
                </a:solidFill>
              </a:rPr>
              <a:t>calculated quantity caused by the uncertainty in a measured variable</a:t>
            </a:r>
            <a:r>
              <a:rPr lang="en-US" sz="2000" b="1" dirty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 For a simple product or quotient of the measured variable </a:t>
            </a:r>
            <a:r>
              <a:rPr lang="en-US" sz="2000" b="1" i="1" dirty="0">
                <a:solidFill>
                  <a:srgbClr val="0000CC"/>
                </a:solidFill>
              </a:rPr>
              <a:t>u </a:t>
            </a:r>
            <a:r>
              <a:rPr lang="en-US" sz="2000" b="1" dirty="0">
                <a:solidFill>
                  <a:srgbClr val="0000CC"/>
                </a:solidFill>
              </a:rPr>
              <a:t>with a constant, a 1 % error in </a:t>
            </a:r>
            <a:r>
              <a:rPr lang="en-US" sz="2000" b="1" i="1" dirty="0">
                <a:solidFill>
                  <a:srgbClr val="0000CC"/>
                </a:solidFill>
              </a:rPr>
              <a:t>u </a:t>
            </a:r>
            <a:r>
              <a:rPr lang="en-US" sz="2000" b="1" dirty="0">
                <a:solidFill>
                  <a:srgbClr val="0000CC"/>
                </a:solidFill>
              </a:rPr>
              <a:t>causes a 1 % error in </a:t>
            </a:r>
            <a:r>
              <a:rPr lang="en-US" sz="2000" b="1" i="1" dirty="0">
                <a:solidFill>
                  <a:srgbClr val="0000CC"/>
                </a:solidFill>
              </a:rPr>
              <a:t>x.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If </a:t>
            </a:r>
            <a:r>
              <a:rPr lang="en-US" sz="2000" b="1" i="1" dirty="0">
                <a:solidFill>
                  <a:srgbClr val="008000"/>
                </a:solidFill>
              </a:rPr>
              <a:t>u </a:t>
            </a:r>
            <a:r>
              <a:rPr lang="en-US" sz="2000" b="1" dirty="0">
                <a:solidFill>
                  <a:srgbClr val="008000"/>
                </a:solidFill>
              </a:rPr>
              <a:t>is raised to a power </a:t>
            </a:r>
            <a:r>
              <a:rPr lang="en-US" sz="2000" b="1" i="1" dirty="0">
                <a:solidFill>
                  <a:srgbClr val="008000"/>
                </a:solidFill>
              </a:rPr>
              <a:t>b, </a:t>
            </a:r>
            <a:r>
              <a:rPr lang="en-US" sz="2000" b="1" dirty="0">
                <a:solidFill>
                  <a:srgbClr val="008000"/>
                </a:solidFill>
              </a:rPr>
              <a:t>the resulting error in </a:t>
            </a:r>
            <a:r>
              <a:rPr lang="en-US" sz="2000" b="1" i="1" dirty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becomes </a:t>
            </a:r>
            <a:r>
              <a:rPr lang="en-US" sz="2000" b="1" i="1" dirty="0">
                <a:solidFill>
                  <a:srgbClr val="008000"/>
                </a:solidFill>
              </a:rPr>
              <a:t>b% </a:t>
            </a:r>
            <a:r>
              <a:rPr lang="en-US" sz="2000" b="1" dirty="0">
                <a:solidFill>
                  <a:srgbClr val="008000"/>
                </a:solidFill>
              </a:rPr>
              <a:t>for a 1 % uncertainty in </a:t>
            </a:r>
            <a:r>
              <a:rPr lang="en-US" sz="2000" b="1" i="1" dirty="0">
                <a:solidFill>
                  <a:srgbClr val="008000"/>
                </a:solidFill>
              </a:rPr>
              <a:t>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Even if the complete expression for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involves other measured variables, </a:t>
            </a:r>
            <a:r>
              <a:rPr lang="en-US" sz="2000" b="1" i="1" dirty="0" smtClean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>
                <a:solidFill>
                  <a:srgbClr val="0000CC"/>
                </a:solidFill>
              </a:rPr>
              <a:t>f(u, </a:t>
            </a:r>
            <a:r>
              <a:rPr lang="en-US" sz="2000" b="1" dirty="0">
                <a:solidFill>
                  <a:srgbClr val="0000CC"/>
                </a:solidFill>
              </a:rPr>
              <a:t>v, ... ) and is considerably more complicated than these simple examples, it is often possible to use these relations to make approximate estimates of uncertainties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3964"/>
            <a:ext cx="4115764" cy="10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" y="3810000"/>
            <a:ext cx="784411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8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906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5755422"/>
          </a:xfrm>
          <a:prstGeom prst="rect">
            <a:avLst/>
          </a:prstGeom>
          <a:noFill/>
          <a:ln w="127000" cmpd="tri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3.4 APPLICATION OF ERROR EQUATIONS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Even for relatively simple calculations, such as those encountered in </a:t>
            </a:r>
            <a:r>
              <a:rPr lang="en-US" sz="2000" b="1" dirty="0" smtClean="0">
                <a:solidFill>
                  <a:srgbClr val="0000CC"/>
                </a:solidFill>
              </a:rPr>
              <a:t>undergraduate laboratory </a:t>
            </a:r>
            <a:r>
              <a:rPr lang="en-US" sz="2000" b="1" dirty="0">
                <a:solidFill>
                  <a:srgbClr val="0000CC"/>
                </a:solidFill>
              </a:rPr>
              <a:t>experiments, blind application of the general error propagation </a:t>
            </a:r>
            <a:r>
              <a:rPr lang="en-US" sz="2000" b="1" dirty="0" smtClean="0">
                <a:solidFill>
                  <a:srgbClr val="0000CC"/>
                </a:solidFill>
              </a:rPr>
              <a:t>expression [Equation </a:t>
            </a:r>
            <a:r>
              <a:rPr lang="en-US" sz="2000" b="1" dirty="0">
                <a:solidFill>
                  <a:srgbClr val="0000CC"/>
                </a:solidFill>
              </a:rPr>
              <a:t>(3.14)] can lead to very lengthy and discouraging equations, especially </a:t>
            </a:r>
            <a:r>
              <a:rPr lang="en-US" sz="2000" b="1" dirty="0" smtClean="0">
                <a:solidFill>
                  <a:srgbClr val="0000CC"/>
                </a:solidFill>
              </a:rPr>
              <a:t>if the </a:t>
            </a:r>
            <a:r>
              <a:rPr lang="en-US" sz="2000" b="1" dirty="0">
                <a:solidFill>
                  <a:srgbClr val="0000CC"/>
                </a:solidFill>
              </a:rPr>
              <a:t>final results depend on several different measured quantities.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Often </a:t>
            </a:r>
            <a:r>
              <a:rPr lang="en-US" sz="2000" b="1" dirty="0">
                <a:solidFill>
                  <a:srgbClr val="006C31"/>
                </a:solidFill>
              </a:rPr>
              <a:t>the </a:t>
            </a:r>
            <a:r>
              <a:rPr lang="en-US" sz="2000" b="1" dirty="0" smtClean="0">
                <a:solidFill>
                  <a:srgbClr val="006C31"/>
                </a:solidFill>
              </a:rPr>
              <a:t>error equations </a:t>
            </a:r>
            <a:r>
              <a:rPr lang="en-US" sz="2000" b="1" dirty="0">
                <a:solidFill>
                  <a:srgbClr val="006C31"/>
                </a:solidFill>
              </a:rPr>
              <a:t>can be simplified by neglecting terms that make negligible </a:t>
            </a:r>
            <a:r>
              <a:rPr lang="en-US" sz="2000" b="1" dirty="0" smtClean="0">
                <a:solidFill>
                  <a:srgbClr val="006C31"/>
                </a:solidFill>
              </a:rPr>
              <a:t>contributions to the </a:t>
            </a:r>
            <a:r>
              <a:rPr lang="en-US" sz="2000" b="1" dirty="0">
                <a:solidFill>
                  <a:srgbClr val="006C31"/>
                </a:solidFill>
              </a:rPr>
              <a:t>final uncertainty, but this requires a certain amount of practice.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Approximations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Students should practice making quick, approximate estimates of the various </a:t>
            </a:r>
            <a:r>
              <a:rPr lang="en-US" sz="2000" b="1" dirty="0" smtClean="0">
                <a:solidFill>
                  <a:srgbClr val="006C31"/>
                </a:solidFill>
              </a:rPr>
              <a:t>contributions to </a:t>
            </a:r>
            <a:r>
              <a:rPr lang="en-US" sz="2000" b="1" dirty="0">
                <a:solidFill>
                  <a:srgbClr val="006C31"/>
                </a:solidFill>
              </a:rPr>
              <a:t>the uncertainty in the final result by considering separately the terms </a:t>
            </a:r>
            <a:r>
              <a:rPr lang="en-US" sz="2000" b="1" dirty="0" smtClean="0">
                <a:solidFill>
                  <a:srgbClr val="006C31"/>
                </a:solidFill>
              </a:rPr>
              <a:t>in Equation </a:t>
            </a:r>
            <a:r>
              <a:rPr lang="en-US" sz="2000" b="1" dirty="0">
                <a:solidFill>
                  <a:srgbClr val="006C31"/>
                </a:solidFill>
              </a:rPr>
              <a:t>(3.14). </a:t>
            </a:r>
            <a:endParaRPr lang="en-US" sz="2000" b="1" dirty="0" smtClean="0">
              <a:solidFill>
                <a:srgbClr val="006C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A </a:t>
            </a:r>
            <a:r>
              <a:rPr lang="en-US" sz="2000" b="1" dirty="0">
                <a:solidFill>
                  <a:srgbClr val="0000CC"/>
                </a:solidFill>
              </a:rPr>
              <a:t>convenient rule of thumb is to neglect terms that make final </a:t>
            </a:r>
            <a:r>
              <a:rPr lang="en-US" sz="2000" b="1" dirty="0" smtClean="0">
                <a:solidFill>
                  <a:srgbClr val="0000CC"/>
                </a:solidFill>
              </a:rPr>
              <a:t>contributions that </a:t>
            </a:r>
            <a:r>
              <a:rPr lang="en-US" sz="2000" b="1" dirty="0">
                <a:solidFill>
                  <a:srgbClr val="0000CC"/>
                </a:solidFill>
              </a:rPr>
              <a:t>are less than 10% of the largest contribution. 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(</a:t>
            </a:r>
            <a:r>
              <a:rPr lang="en-US" sz="2000" b="1" dirty="0">
                <a:solidFill>
                  <a:srgbClr val="0000CC"/>
                </a:solidFill>
              </a:rPr>
              <a:t>Like all rules of </a:t>
            </a:r>
            <a:r>
              <a:rPr lang="en-US" sz="2000" b="1" dirty="0" smtClean="0">
                <a:solidFill>
                  <a:srgbClr val="0000CC"/>
                </a:solidFill>
              </a:rPr>
              <a:t>this sort</a:t>
            </a:r>
            <a:r>
              <a:rPr lang="en-US" sz="2000" b="1" dirty="0">
                <a:solidFill>
                  <a:srgbClr val="0000CC"/>
                </a:solidFill>
              </a:rPr>
              <a:t>, one should be wary of special cases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Several smaller contributions to the </a:t>
            </a:r>
            <a:r>
              <a:rPr lang="en-US" sz="2000" b="1" dirty="0" smtClean="0">
                <a:solidFill>
                  <a:srgbClr val="CC00CC"/>
                </a:solidFill>
              </a:rPr>
              <a:t>final uncertainty </a:t>
            </a:r>
            <a:r>
              <a:rPr lang="en-US" sz="2000" b="1" dirty="0">
                <a:solidFill>
                  <a:srgbClr val="CC00CC"/>
                </a:solidFill>
              </a:rPr>
              <a:t>can sum to be as important as one larger uncertainty</a:t>
            </a:r>
            <a:r>
              <a:rPr lang="en-US" sz="2000" b="1" dirty="0" smtClean="0">
                <a:solidFill>
                  <a:srgbClr val="CC00CC"/>
                </a:solidFill>
              </a:rPr>
              <a:t>.)</a:t>
            </a:r>
            <a:endParaRPr lang="en-US" sz="20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5786199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Example 3.7.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Suppose that the area of a rectangle </a:t>
            </a:r>
            <a:r>
              <a:rPr lang="en-US" sz="2000" b="1" i="1" dirty="0">
                <a:solidFill>
                  <a:srgbClr val="0000CC"/>
                </a:solidFill>
              </a:rPr>
              <a:t>A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>
                <a:solidFill>
                  <a:srgbClr val="0000CC"/>
                </a:solidFill>
              </a:rPr>
              <a:t>LW </a:t>
            </a:r>
            <a:r>
              <a:rPr lang="en-US" sz="2000" b="1" dirty="0">
                <a:solidFill>
                  <a:srgbClr val="0000CC"/>
                </a:solidFill>
              </a:rPr>
              <a:t>is to be determined from the following measurements of the lengths of two sides:</a:t>
            </a:r>
          </a:p>
          <a:p>
            <a:pPr algn="ctr"/>
            <a:r>
              <a:rPr lang="pl-PL" sz="2000" b="1" i="1" dirty="0">
                <a:solidFill>
                  <a:srgbClr val="CC00CC"/>
                </a:solidFill>
              </a:rPr>
              <a:t>L=22.1±0.</a:t>
            </a:r>
            <a:r>
              <a:rPr lang="en-US" sz="2000" b="1" i="1" dirty="0">
                <a:solidFill>
                  <a:srgbClr val="CC00CC"/>
                </a:solidFill>
              </a:rPr>
              <a:t>1 </a:t>
            </a:r>
            <a:r>
              <a:rPr lang="pl-PL" sz="2000" b="1" i="1" dirty="0">
                <a:solidFill>
                  <a:srgbClr val="CC00CC"/>
                </a:solidFill>
              </a:rPr>
              <a:t>cm </a:t>
            </a:r>
            <a:r>
              <a:rPr lang="en-US" sz="2000" b="1" i="1" dirty="0">
                <a:solidFill>
                  <a:srgbClr val="CC00CC"/>
                </a:solidFill>
              </a:rPr>
              <a:t>;   </a:t>
            </a:r>
            <a:r>
              <a:rPr lang="pl-PL" sz="2000" b="1" i="1" dirty="0">
                <a:solidFill>
                  <a:srgbClr val="CC00CC"/>
                </a:solidFill>
              </a:rPr>
              <a:t>W= </a:t>
            </a:r>
            <a:r>
              <a:rPr lang="pl-PL" sz="2000" b="1" dirty="0">
                <a:solidFill>
                  <a:srgbClr val="CC00CC"/>
                </a:solidFill>
              </a:rPr>
              <a:t>7.3 ± 0.1 cm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The relative contribution of </a:t>
            </a:r>
            <a:r>
              <a:rPr lang="en-US" sz="2000" b="1" i="1" dirty="0">
                <a:solidFill>
                  <a:srgbClr val="008000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008000"/>
                </a:solidFill>
              </a:rPr>
              <a:t>L </a:t>
            </a:r>
            <a:r>
              <a:rPr lang="en-US" sz="2000" b="1" dirty="0">
                <a:solidFill>
                  <a:srgbClr val="008000"/>
                </a:solidFill>
              </a:rPr>
              <a:t>to the error in </a:t>
            </a:r>
            <a:r>
              <a:rPr lang="en-US" sz="2000" b="1" i="1" dirty="0">
                <a:solidFill>
                  <a:srgbClr val="008000"/>
                </a:solidFill>
              </a:rPr>
              <a:t>L </a:t>
            </a:r>
            <a:r>
              <a:rPr lang="en-US" sz="2000" b="1" dirty="0">
                <a:solidFill>
                  <a:srgbClr val="008000"/>
                </a:solidFill>
              </a:rPr>
              <a:t>will be</a:t>
            </a:r>
          </a:p>
          <a:p>
            <a:endParaRPr lang="en-US" b="1" dirty="0"/>
          </a:p>
          <a:p>
            <a:endParaRPr lang="en-US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and the corresponding contribution of </a:t>
            </a:r>
            <a:r>
              <a:rPr lang="en-US" sz="2000" b="1" i="1" dirty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CC00CC"/>
                </a:solidFill>
              </a:rPr>
              <a:t>w</a:t>
            </a:r>
            <a:r>
              <a:rPr lang="en-US" sz="2000" b="1" i="1" dirty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will be</a:t>
            </a:r>
          </a:p>
          <a:p>
            <a:endParaRPr lang="en-US" b="1" i="1" dirty="0"/>
          </a:p>
          <a:p>
            <a:endParaRPr lang="en-US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contribution from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FF0000"/>
                </a:solidFill>
              </a:rPr>
              <a:t>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is thus about one-third of that from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FF0000"/>
                </a:solidFill>
              </a:rPr>
              <a:t>w</a:t>
            </a:r>
            <a:r>
              <a:rPr lang="en-US" sz="2000" b="1" i="1" dirty="0">
                <a:solidFill>
                  <a:srgbClr val="FF0000"/>
                </a:solidFill>
              </a:rPr>
              <a:t> 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However, when the contributions are combined, we obtain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Thus, the effective contribution from </a:t>
            </a:r>
            <a:r>
              <a:rPr lang="en-US" sz="2000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6C31"/>
                </a:solidFill>
              </a:rPr>
              <a:t>L</a:t>
            </a:r>
            <a:r>
              <a:rPr lang="en-US" sz="2000" b="1" i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is only about 6% </a:t>
            </a:r>
            <a:r>
              <a:rPr lang="en-US" sz="2000" b="1" dirty="0" smtClean="0">
                <a:solidFill>
                  <a:srgbClr val="006C31"/>
                </a:solidFill>
              </a:rPr>
              <a:t>of the </a:t>
            </a:r>
            <a:r>
              <a:rPr lang="en-US" sz="2000" b="1" dirty="0">
                <a:solidFill>
                  <a:srgbClr val="006C31"/>
                </a:solidFill>
              </a:rPr>
              <a:t>effective contribution from </a:t>
            </a:r>
            <a:r>
              <a:rPr lang="en-US" sz="2000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6C31"/>
                </a:solidFill>
              </a:rPr>
              <a:t>w</a:t>
            </a:r>
            <a:r>
              <a:rPr lang="en-US" sz="2000" b="1" i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and could safely be neglected in this calculation</a:t>
            </a:r>
            <a:r>
              <a:rPr lang="en-US" sz="2000" b="1" dirty="0" smtClean="0">
                <a:solidFill>
                  <a:srgbClr val="006C31"/>
                </a:solidFill>
              </a:rPr>
              <a:t>.</a:t>
            </a:r>
            <a:endParaRPr lang="en-US" sz="2000" b="1" dirty="0">
              <a:solidFill>
                <a:srgbClr val="006C3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52" y="1752600"/>
            <a:ext cx="218766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1978062" cy="5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76" y="3733800"/>
            <a:ext cx="6079067" cy="12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356"/>
            <a:ext cx="9067800" cy="96949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Computer Calculation of Uncertainties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Finding analytic forms for the partial derivatives is sometimes quite difficult.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One should </a:t>
            </a:r>
            <a:r>
              <a:rPr lang="en-US" sz="2000" b="1" dirty="0">
                <a:solidFill>
                  <a:srgbClr val="CC00CC"/>
                </a:solidFill>
              </a:rPr>
              <a:t>always break Equation (3.14) into separate components and not attempt </a:t>
            </a:r>
            <a:r>
              <a:rPr lang="en-US" sz="2000" b="1" dirty="0" smtClean="0">
                <a:solidFill>
                  <a:srgbClr val="CC00CC"/>
                </a:solidFill>
              </a:rPr>
              <a:t>to find </a:t>
            </a:r>
            <a:r>
              <a:rPr lang="en-US" sz="2000" b="1" dirty="0">
                <a:solidFill>
                  <a:srgbClr val="CC00CC"/>
                </a:solidFill>
              </a:rPr>
              <a:t>one complete equation that incorporates all error terms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In fact, if the </a:t>
            </a:r>
            <a:r>
              <a:rPr lang="en-US" sz="2000" b="1" dirty="0" smtClean="0">
                <a:solidFill>
                  <a:srgbClr val="006C31"/>
                </a:solidFill>
              </a:rPr>
              <a:t>analysis is </a:t>
            </a:r>
            <a:r>
              <a:rPr lang="en-US" sz="2000" b="1" dirty="0">
                <a:solidFill>
                  <a:srgbClr val="006C31"/>
                </a:solidFill>
              </a:rPr>
              <a:t>being done by computer, it may not even be necessary to find the derivatives explicitly.</a:t>
            </a:r>
          </a:p>
          <a:p>
            <a:r>
              <a:rPr lang="en-US" sz="2000" b="1" dirty="0">
                <a:solidFill>
                  <a:srgbClr val="CC00CC"/>
                </a:solidFill>
              </a:rPr>
              <a:t>The computer can find numerically the variations in the dependent variable</a:t>
            </a:r>
          </a:p>
          <a:p>
            <a:r>
              <a:rPr lang="en-US" sz="2000" b="1" dirty="0">
                <a:solidFill>
                  <a:srgbClr val="CC00CC"/>
                </a:solidFill>
              </a:rPr>
              <a:t>caused by variations in each independent, or measured, variable.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Suppose that we have a particularly complicated equation, or set of equations,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relating our final result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to the individually measured variables </a:t>
            </a:r>
            <a:r>
              <a:rPr lang="en-US" sz="2000" b="1" i="1" dirty="0">
                <a:solidFill>
                  <a:srgbClr val="0000CC"/>
                </a:solidFill>
              </a:rPr>
              <a:t>u, v, </a:t>
            </a:r>
            <a:r>
              <a:rPr lang="en-US" sz="2000" b="1" dirty="0">
                <a:solidFill>
                  <a:srgbClr val="0000CC"/>
                </a:solidFill>
              </a:rPr>
              <a:t>and so forth</a:t>
            </a:r>
            <a:r>
              <a:rPr lang="en-US" sz="2000" b="1" dirty="0"/>
              <a:t>.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Let us assume that the actual equations are programmed as a computer function</a:t>
            </a:r>
          </a:p>
          <a:p>
            <a:r>
              <a:rPr lang="en-US" sz="2000" b="1" dirty="0" smtClean="0">
                <a:solidFill>
                  <a:srgbClr val="006C31"/>
                </a:solidFill>
              </a:rPr>
              <a:t>CALCULATE</a:t>
            </a:r>
            <a:r>
              <a:rPr lang="en-US" sz="2000" b="1" dirty="0">
                <a:solidFill>
                  <a:srgbClr val="006C31"/>
                </a:solidFill>
              </a:rPr>
              <a:t>, which returns the single variable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when called with arguments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corresponding to the measured parameters</a:t>
            </a:r>
          </a:p>
          <a:p>
            <a:pPr algn="ctr"/>
            <a:r>
              <a:rPr lang="en-US" sz="2000" b="1" dirty="0">
                <a:solidFill>
                  <a:srgbClr val="CC00CC"/>
                </a:solidFill>
              </a:rPr>
              <a:t>x = CALCULATE(U, Y, W ... )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We shall further assume that correlations are small so that the </a:t>
            </a:r>
            <a:r>
              <a:rPr lang="en-US" sz="2000" b="1" dirty="0" err="1">
                <a:solidFill>
                  <a:srgbClr val="0000CC"/>
                </a:solidFill>
              </a:rPr>
              <a:t>covariances</a:t>
            </a:r>
            <a:r>
              <a:rPr lang="en-US" sz="2000" b="1" dirty="0">
                <a:solidFill>
                  <a:srgbClr val="0000CC"/>
                </a:solidFill>
              </a:rPr>
              <a:t> may </a:t>
            </a:r>
            <a:r>
              <a:rPr lang="en-US" sz="2000" b="1" dirty="0" smtClean="0">
                <a:solidFill>
                  <a:srgbClr val="0000CC"/>
                </a:solidFill>
              </a:rPr>
              <a:t>be ignored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006C31"/>
                </a:solidFill>
              </a:rPr>
              <a:t>Then</a:t>
            </a:r>
            <a:r>
              <a:rPr lang="en-US" sz="2000" b="1" dirty="0">
                <a:solidFill>
                  <a:srgbClr val="006C31"/>
                </a:solidFill>
              </a:rPr>
              <a:t>, to find the variations of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with the measured quantities </a:t>
            </a:r>
            <a:r>
              <a:rPr lang="en-US" sz="2000" b="1" i="1" dirty="0">
                <a:solidFill>
                  <a:srgbClr val="006C31"/>
                </a:solidFill>
              </a:rPr>
              <a:t>u, v, </a:t>
            </a:r>
            <a:r>
              <a:rPr lang="en-US" sz="2000" b="1" dirty="0">
                <a:solidFill>
                  <a:srgbClr val="006C31"/>
                </a:solidFill>
              </a:rPr>
              <a:t>and so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forth, we can make successive calls to the function of the form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DXU </a:t>
            </a:r>
            <a:r>
              <a:rPr lang="es-ES" sz="2000" b="1" dirty="0">
                <a:solidFill>
                  <a:srgbClr val="CC00CC"/>
                </a:solidFill>
              </a:rPr>
              <a:t>= CALCULATE(U + </a:t>
            </a:r>
            <a:r>
              <a:rPr lang="es-ES" sz="2000" b="1" dirty="0" smtClean="0">
                <a:solidFill>
                  <a:srgbClr val="CC00CC"/>
                </a:solidFill>
              </a:rPr>
              <a:t>DU</a:t>
            </a:r>
            <a:r>
              <a:rPr lang="es-ES" sz="2000" b="1" dirty="0">
                <a:solidFill>
                  <a:srgbClr val="CC00CC"/>
                </a:solidFill>
              </a:rPr>
              <a:t>, Y, W, ... ) -x,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DXY </a:t>
            </a:r>
            <a:r>
              <a:rPr lang="es-ES" sz="2000" b="1" dirty="0">
                <a:solidFill>
                  <a:srgbClr val="CC00CC"/>
                </a:solidFill>
              </a:rPr>
              <a:t>= CALCULATE(U, Y + </a:t>
            </a:r>
            <a:r>
              <a:rPr lang="es-ES" sz="2000" b="1" dirty="0" smtClean="0">
                <a:solidFill>
                  <a:srgbClr val="CC00CC"/>
                </a:solidFill>
              </a:rPr>
              <a:t>DY</a:t>
            </a:r>
            <a:r>
              <a:rPr lang="es-ES" sz="2000" b="1" dirty="0">
                <a:solidFill>
                  <a:srgbClr val="CC00CC"/>
                </a:solidFill>
              </a:rPr>
              <a:t>, W,. ) - x,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DXW </a:t>
            </a:r>
            <a:r>
              <a:rPr lang="es-ES" sz="2000" b="1" dirty="0">
                <a:solidFill>
                  <a:srgbClr val="CC00CC"/>
                </a:solidFill>
              </a:rPr>
              <a:t>= CALCULATE(U, Y, W + </a:t>
            </a:r>
            <a:r>
              <a:rPr lang="es-ES" sz="2000" b="1" dirty="0" smtClean="0">
                <a:solidFill>
                  <a:srgbClr val="CC00CC"/>
                </a:solidFill>
              </a:rPr>
              <a:t>DW, </a:t>
            </a:r>
            <a:r>
              <a:rPr lang="es-ES" sz="2000" b="1" dirty="0">
                <a:solidFill>
                  <a:srgbClr val="CC00CC"/>
                </a:solidFill>
              </a:rPr>
              <a:t>... ) - </a:t>
            </a:r>
            <a:r>
              <a:rPr lang="es-ES" sz="2000" b="1" dirty="0" smtClean="0">
                <a:solidFill>
                  <a:srgbClr val="CC00CC"/>
                </a:solidFill>
              </a:rPr>
              <a:t>x,        </a:t>
            </a:r>
            <a:r>
              <a:rPr lang="en-US" sz="2000" b="1" dirty="0" smtClean="0">
                <a:solidFill>
                  <a:srgbClr val="CC00CC"/>
                </a:solidFill>
              </a:rPr>
              <a:t>ETC</a:t>
            </a:r>
            <a:r>
              <a:rPr lang="en-US" sz="2000" b="1" dirty="0">
                <a:solidFill>
                  <a:srgbClr val="CC00CC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where </a:t>
            </a:r>
            <a:r>
              <a:rPr lang="en-US" sz="2000" b="1" dirty="0" smtClean="0">
                <a:solidFill>
                  <a:srgbClr val="006C31"/>
                </a:solidFill>
              </a:rPr>
              <a:t>DU</a:t>
            </a:r>
            <a:r>
              <a:rPr lang="en-US" sz="2000" b="1" dirty="0">
                <a:solidFill>
                  <a:srgbClr val="006C31"/>
                </a:solidFill>
              </a:rPr>
              <a:t>, </a:t>
            </a:r>
            <a:r>
              <a:rPr lang="en-US" sz="2000" b="1" dirty="0" smtClean="0">
                <a:solidFill>
                  <a:srgbClr val="006C31"/>
                </a:solidFill>
              </a:rPr>
              <a:t>DV</a:t>
            </a:r>
            <a:r>
              <a:rPr lang="en-US" sz="2000" b="1" dirty="0">
                <a:solidFill>
                  <a:srgbClr val="006C31"/>
                </a:solidFill>
              </a:rPr>
              <a:t>, </a:t>
            </a:r>
            <a:r>
              <a:rPr lang="en-US" sz="2000" b="1" dirty="0" smtClean="0">
                <a:solidFill>
                  <a:srgbClr val="006C31"/>
                </a:solidFill>
              </a:rPr>
              <a:t>DW</a:t>
            </a:r>
            <a:r>
              <a:rPr lang="en-US" sz="2000" b="1" dirty="0">
                <a:solidFill>
                  <a:srgbClr val="006C31"/>
                </a:solidFill>
              </a:rPr>
              <a:t>, and so forth are the standard deviations </a:t>
            </a:r>
            <a:r>
              <a:rPr lang="en-US" sz="2000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6C31"/>
                </a:solidFill>
              </a:rPr>
              <a:t>u</a:t>
            </a:r>
            <a:r>
              <a:rPr lang="en-US" sz="2000" b="1" i="1" dirty="0" smtClean="0">
                <a:solidFill>
                  <a:srgbClr val="006C31"/>
                </a:solidFill>
              </a:rPr>
              <a:t> ,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v</a:t>
            </a:r>
            <a:r>
              <a:rPr lang="en-US" sz="2000" b="1" dirty="0" smtClean="0">
                <a:solidFill>
                  <a:srgbClr val="006C31"/>
                </a:solidFill>
              </a:rPr>
              <a:t> ,</a:t>
            </a:r>
            <a:r>
              <a:rPr lang="en-US" sz="2000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6C31"/>
                </a:solidFill>
              </a:rPr>
              <a:t>w</a:t>
            </a:r>
            <a:r>
              <a:rPr lang="en-US" sz="2000" b="1" i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and </a:t>
            </a:r>
            <a:r>
              <a:rPr lang="en-US" sz="2000" b="1" dirty="0" smtClean="0">
                <a:solidFill>
                  <a:srgbClr val="006C31"/>
                </a:solidFill>
              </a:rPr>
              <a:t>so on.</a:t>
            </a:r>
          </a:p>
          <a:p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0000CC"/>
                </a:solidFill>
              </a:rPr>
              <a:t>The resulting contributions to the uncertainty in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are combined in quadrature as</a:t>
            </a:r>
          </a:p>
          <a:p>
            <a:pPr algn="ctr"/>
            <a:r>
              <a:rPr lang="en-US" sz="2000" b="1" dirty="0" smtClean="0">
                <a:solidFill>
                  <a:srgbClr val="CC00CC"/>
                </a:solidFill>
              </a:rPr>
              <a:t>DX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</a:rPr>
              <a:t>SQRT(SQR(DXU</a:t>
            </a:r>
            <a:r>
              <a:rPr lang="en-US" sz="2000" b="1" dirty="0">
                <a:solidFill>
                  <a:srgbClr val="CC00CC"/>
                </a:solidFill>
              </a:rPr>
              <a:t>) + </a:t>
            </a:r>
            <a:r>
              <a:rPr lang="en-US" sz="2000" b="1" dirty="0" smtClean="0">
                <a:solidFill>
                  <a:srgbClr val="CC00CC"/>
                </a:solidFill>
              </a:rPr>
              <a:t>SQR(DXY</a:t>
            </a:r>
            <a:r>
              <a:rPr lang="en-US" sz="2000" b="1" dirty="0">
                <a:solidFill>
                  <a:srgbClr val="CC00CC"/>
                </a:solidFill>
              </a:rPr>
              <a:t>) + </a:t>
            </a:r>
            <a:r>
              <a:rPr lang="en-US" sz="2000" b="1" dirty="0" smtClean="0">
                <a:solidFill>
                  <a:srgbClr val="CC00CC"/>
                </a:solidFill>
              </a:rPr>
              <a:t>SQR(DXW</a:t>
            </a:r>
            <a:r>
              <a:rPr lang="en-US" sz="2000" b="1" dirty="0">
                <a:solidFill>
                  <a:srgbClr val="CC00CC"/>
                </a:solidFill>
              </a:rPr>
              <a:t>) + ... )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Note that it would not be correct to incorporate all the variations into one </a:t>
            </a:r>
            <a:r>
              <a:rPr lang="en-US" sz="2000" b="1" dirty="0" smtClean="0">
                <a:solidFill>
                  <a:srgbClr val="006C31"/>
                </a:solidFill>
              </a:rPr>
              <a:t>equation such </a:t>
            </a:r>
            <a:r>
              <a:rPr lang="en-US" sz="2000" b="1" dirty="0">
                <a:solidFill>
                  <a:srgbClr val="006C31"/>
                </a:solidFill>
              </a:rPr>
              <a:t>as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 </a:t>
            </a:r>
            <a:r>
              <a:rPr lang="es-ES" sz="2000" b="1" dirty="0">
                <a:solidFill>
                  <a:srgbClr val="CC00CC"/>
                </a:solidFill>
              </a:rPr>
              <a:t>= CALCULATE(U + </a:t>
            </a:r>
            <a:r>
              <a:rPr lang="es-ES" sz="2000" b="1" dirty="0" smtClean="0">
                <a:solidFill>
                  <a:srgbClr val="CC00CC"/>
                </a:solidFill>
              </a:rPr>
              <a:t>DU</a:t>
            </a:r>
            <a:r>
              <a:rPr lang="es-ES" sz="2000" b="1" dirty="0">
                <a:solidFill>
                  <a:srgbClr val="CC00CC"/>
                </a:solidFill>
              </a:rPr>
              <a:t>, Y + </a:t>
            </a:r>
            <a:r>
              <a:rPr lang="es-ES" sz="2000" b="1" dirty="0" smtClean="0">
                <a:solidFill>
                  <a:srgbClr val="CC00CC"/>
                </a:solidFill>
              </a:rPr>
              <a:t>DY</a:t>
            </a:r>
            <a:r>
              <a:rPr lang="es-ES" sz="2000" b="1" dirty="0">
                <a:solidFill>
                  <a:srgbClr val="CC00CC"/>
                </a:solidFill>
              </a:rPr>
              <a:t>, W + </a:t>
            </a:r>
            <a:r>
              <a:rPr lang="es-ES" sz="2000" b="1" dirty="0" smtClean="0">
                <a:solidFill>
                  <a:srgbClr val="CC00CC"/>
                </a:solidFill>
              </a:rPr>
              <a:t>DW, </a:t>
            </a:r>
            <a:r>
              <a:rPr lang="es-ES" sz="2000" b="1" dirty="0">
                <a:solidFill>
                  <a:srgbClr val="CC00CC"/>
                </a:solidFill>
              </a:rPr>
              <a:t>... ) - x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because this would imply that the errors </a:t>
            </a:r>
            <a:r>
              <a:rPr lang="en-US" sz="2000" b="1" dirty="0" smtClean="0">
                <a:solidFill>
                  <a:srgbClr val="006C31"/>
                </a:solidFill>
              </a:rPr>
              <a:t>DU</a:t>
            </a:r>
            <a:r>
              <a:rPr lang="en-US" sz="2000" b="1" dirty="0">
                <a:solidFill>
                  <a:srgbClr val="006C31"/>
                </a:solidFill>
              </a:rPr>
              <a:t>, </a:t>
            </a:r>
            <a:r>
              <a:rPr lang="en-US" sz="2000" b="1" dirty="0" smtClean="0">
                <a:solidFill>
                  <a:srgbClr val="006C31"/>
                </a:solidFill>
              </a:rPr>
              <a:t>DV</a:t>
            </a:r>
            <a:r>
              <a:rPr lang="en-US" sz="2000" b="1" dirty="0">
                <a:solidFill>
                  <a:srgbClr val="006C31"/>
                </a:solidFill>
              </a:rPr>
              <a:t>, and so on were actually known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quantities, rather than independent, estimated variations of the measured quantities</a:t>
            </a:r>
            <a:r>
              <a:rPr lang="en-US" sz="2000" b="1" dirty="0" smtClean="0">
                <a:solidFill>
                  <a:srgbClr val="006C31"/>
                </a:solidFill>
              </a:rPr>
              <a:t>,</a:t>
            </a:r>
            <a:r>
              <a:rPr lang="en-US" sz="2000" dirty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corresponding to estimates of the widths of the distributions of the measured variables</a:t>
            </a:r>
            <a:r>
              <a:rPr lang="en-US" sz="2000" b="1" dirty="0" smtClean="0">
                <a:solidFill>
                  <a:srgbClr val="006C31"/>
                </a:solidFill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86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9144000" cy="7417415"/>
          </a:xfrm>
          <a:prstGeom prst="rect">
            <a:avLst/>
          </a:prstGeom>
          <a:noFill/>
          <a:ln w="127000" cmpd="tri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For example: </a:t>
            </a:r>
            <a:r>
              <a:rPr lang="en-US" sz="2000" b="1" dirty="0" smtClean="0">
                <a:solidFill>
                  <a:srgbClr val="FF00FF"/>
                </a:solidFill>
              </a:rPr>
              <a:t>if a student uses a resistor with a stated 1 % tolerance in an experiment, he can expect the stated uncertainty in the resistance to make a systematic contribution to all experiments with that resistor.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On the other hand, when he combines his results with those of the other students in the class, each of whom used a different resistor, the uncertainties in the individual resistances contribute in a statistical manner to the variation of the combined sample</a:t>
            </a:r>
            <a:r>
              <a:rPr lang="en-US" sz="2000" b="1" dirty="0">
                <a:solidFill>
                  <a:srgbClr val="FF33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If it is possible to make repeated measurements, then an estimate of the </a:t>
            </a:r>
            <a:r>
              <a:rPr lang="en-US" sz="2000" b="1" dirty="0" smtClean="0">
                <a:solidFill>
                  <a:srgbClr val="FF0000"/>
                </a:solidFill>
              </a:rPr>
              <a:t>standard deviation </a:t>
            </a:r>
            <a:r>
              <a:rPr lang="en-US" sz="2000" b="1" dirty="0">
                <a:solidFill>
                  <a:srgbClr val="FF0000"/>
                </a:solidFill>
              </a:rPr>
              <a:t>can be calculated from the spread of these measurements as </a:t>
            </a:r>
            <a:r>
              <a:rPr lang="en-US" sz="2000" b="1" dirty="0" smtClean="0">
                <a:solidFill>
                  <a:srgbClr val="FF0000"/>
                </a:solidFill>
              </a:rPr>
              <a:t>discussed in </a:t>
            </a:r>
            <a:r>
              <a:rPr lang="en-US" sz="2000" b="1" dirty="0">
                <a:solidFill>
                  <a:srgbClr val="FF0000"/>
                </a:solidFill>
              </a:rPr>
              <a:t>Chapter 1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The resulting estimate of the standard deviation corresponds to the expected uncertainty in a single measurement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3300"/>
                </a:solidFill>
              </a:rPr>
              <a:t>Statistical Uncertainties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If the measured quantity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represents the number of counts in a detector per unit time interval for a random process, then the uncertainties are called </a:t>
            </a:r>
            <a:r>
              <a:rPr lang="en-US" sz="2000" b="1" i="1" dirty="0">
                <a:solidFill>
                  <a:srgbClr val="0000FF"/>
                </a:solidFill>
              </a:rPr>
              <a:t>statistical </a:t>
            </a:r>
            <a:r>
              <a:rPr lang="en-US" sz="2000" b="1" i="1" dirty="0" smtClean="0">
                <a:solidFill>
                  <a:srgbClr val="0000FF"/>
                </a:solidFill>
              </a:rPr>
              <a:t>uncertainties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they </a:t>
            </a:r>
            <a:r>
              <a:rPr lang="en-US" sz="2000" b="1" dirty="0">
                <a:solidFill>
                  <a:srgbClr val="006C31"/>
                </a:solidFill>
              </a:rPr>
              <a:t>arise </a:t>
            </a:r>
            <a:r>
              <a:rPr lang="en-US" sz="2000" b="1" dirty="0" smtClean="0">
                <a:solidFill>
                  <a:srgbClr val="006C31"/>
                </a:solidFill>
              </a:rPr>
              <a:t>from </a:t>
            </a:r>
            <a:r>
              <a:rPr lang="en-US" sz="2000" b="1" dirty="0">
                <a:solidFill>
                  <a:srgbClr val="006C31"/>
                </a:solidFill>
              </a:rPr>
              <a:t>overall statistical fluctuations in the collections of finite numbers of counts over finite intervals of time</a:t>
            </a:r>
            <a:r>
              <a:rPr lang="en-US" sz="2000" b="1" dirty="0" smtClean="0">
                <a:solidFill>
                  <a:srgbClr val="006C31"/>
                </a:solidFill>
              </a:rPr>
              <a:t>.</a:t>
            </a:r>
          </a:p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For statistical fluctuations, we can estimate analytically the standard </a:t>
            </a:r>
            <a:r>
              <a:rPr lang="en-US" sz="2000" b="1" dirty="0" err="1" smtClean="0">
                <a:solidFill>
                  <a:srgbClr val="FF0000"/>
                </a:solidFill>
              </a:rPr>
              <a:t>deviationfor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each observation, without having to determine it experimentally.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FF"/>
                </a:solidFill>
              </a:rPr>
              <a:t>If we were to make the same measurement repeatedly, we should find that the observed values were distributed about their mean in a Poisson distribution (as discussed in Section 2.2) instead of a Gaussian distribution</a:t>
            </a:r>
            <a:r>
              <a:rPr lang="en-US" sz="2000" b="1" dirty="0" smtClean="0">
                <a:solidFill>
                  <a:srgbClr val="006C31"/>
                </a:solidFill>
              </a:rPr>
              <a:t>.</a:t>
            </a:r>
            <a:endParaRPr lang="en-US" sz="2000" b="1" dirty="0">
              <a:solidFill>
                <a:srgbClr val="006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70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9067800" cy="6524863"/>
          </a:xfrm>
          <a:prstGeom prst="rect">
            <a:avLst/>
          </a:prstGeom>
          <a:noFill/>
          <a:ln w="127000" cmpd="tri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Poisson distribution and statistical uncertainties do not apply solely to </a:t>
            </a:r>
            <a:r>
              <a:rPr lang="en-US" sz="2000" b="1" dirty="0" smtClean="0">
                <a:solidFill>
                  <a:srgbClr val="FF0000"/>
                </a:solidFill>
              </a:rPr>
              <a:t>experiment where </a:t>
            </a:r>
            <a:r>
              <a:rPr lang="en-US" sz="2000" b="1" dirty="0">
                <a:solidFill>
                  <a:srgbClr val="FF0000"/>
                </a:solidFill>
              </a:rPr>
              <a:t>counts are recorded in unit time intervals.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In </a:t>
            </a:r>
            <a:r>
              <a:rPr lang="en-US" sz="2000" b="1" dirty="0">
                <a:solidFill>
                  <a:srgbClr val="006C31"/>
                </a:solidFill>
              </a:rPr>
              <a:t>any experiment </a:t>
            </a:r>
            <a:r>
              <a:rPr lang="en-US" sz="2000" b="1" dirty="0" smtClean="0">
                <a:solidFill>
                  <a:srgbClr val="006C31"/>
                </a:solidFill>
              </a:rPr>
              <a:t>in which </a:t>
            </a:r>
            <a:r>
              <a:rPr lang="en-US" sz="2000" b="1" dirty="0">
                <a:solidFill>
                  <a:srgbClr val="006C31"/>
                </a:solidFill>
              </a:rPr>
              <a:t>data are grouped in bins according to some criterion to form a histogram </a:t>
            </a:r>
            <a:r>
              <a:rPr lang="en-US" sz="2000" b="1" dirty="0" smtClean="0">
                <a:solidFill>
                  <a:srgbClr val="006C31"/>
                </a:solidFill>
              </a:rPr>
              <a:t>or frequency </a:t>
            </a:r>
            <a:r>
              <a:rPr lang="en-US" sz="2000" b="1" dirty="0">
                <a:solidFill>
                  <a:srgbClr val="006C31"/>
                </a:solidFill>
              </a:rPr>
              <a:t>plot, the number of events in each individual bin will obey Poisson </a:t>
            </a:r>
            <a:r>
              <a:rPr lang="en-US" sz="2000" b="1" dirty="0" smtClean="0">
                <a:solidFill>
                  <a:srgbClr val="006C31"/>
                </a:solidFill>
              </a:rPr>
              <a:t>statistics and </a:t>
            </a:r>
            <a:r>
              <a:rPr lang="en-US" sz="2000" b="1" dirty="0">
                <a:solidFill>
                  <a:srgbClr val="006C31"/>
                </a:solidFill>
              </a:rPr>
              <a:t>fluctuate with statistical uncertainties.</a:t>
            </a:r>
          </a:p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One immediate advantage of the Poisson distribution is that the standard </a:t>
            </a:r>
            <a:r>
              <a:rPr lang="en-US" sz="2000" b="1" dirty="0" smtClean="0">
                <a:solidFill>
                  <a:srgbClr val="CC00CC"/>
                </a:solidFill>
              </a:rPr>
              <a:t>deviation is </a:t>
            </a:r>
            <a:r>
              <a:rPr lang="en-US" sz="2000" b="1" dirty="0">
                <a:solidFill>
                  <a:srgbClr val="CC00CC"/>
                </a:solidFill>
              </a:rPr>
              <a:t>automatically determined:</a:t>
            </a:r>
          </a:p>
          <a:p>
            <a:pPr algn="ctr"/>
            <a:r>
              <a:rPr lang="en-US" sz="2000" b="1" i="1" dirty="0" smtClean="0">
                <a:sym typeface="Symbol"/>
              </a:rPr>
              <a:t> </a:t>
            </a:r>
            <a:r>
              <a:rPr lang="en-US" sz="2000" b="1" i="1" dirty="0" smtClean="0"/>
              <a:t>=</a:t>
            </a:r>
            <a:r>
              <a:rPr lang="en-US" sz="2000" b="1" i="1" dirty="0" smtClean="0">
                <a:sym typeface="Symbol"/>
              </a:rPr>
              <a:t>                                                </a:t>
            </a:r>
            <a:r>
              <a:rPr lang="en-US" sz="2000" b="1" i="1" dirty="0" smtClean="0"/>
              <a:t> </a:t>
            </a:r>
            <a:r>
              <a:rPr lang="en-US" sz="2000" b="1" dirty="0"/>
              <a:t>(3.1)</a:t>
            </a:r>
          </a:p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relative uncertainty, the ratio of the standard deviation to the average rate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/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1/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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decreases as the number of counts received per interval increases</a:t>
            </a:r>
            <a:r>
              <a:rPr lang="en-US" sz="2000" b="1" dirty="0">
                <a:solidFill>
                  <a:srgbClr val="006C31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SzPct val="121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Thus relative uncertainties are smaller when counting rates are higher.</a:t>
            </a:r>
          </a:p>
          <a:p>
            <a:pPr marL="342900" indent="-342900">
              <a:buClr>
                <a:srgbClr val="CC00CC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value for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to be used in Equation (3.1) for determining the standard </a:t>
            </a:r>
            <a:r>
              <a:rPr lang="en-US" sz="2000" b="1" dirty="0" smtClean="0">
                <a:solidFill>
                  <a:srgbClr val="0000CC"/>
                </a:solidFill>
              </a:rPr>
              <a:t>deviation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is, of course, the value of the mean counting rate from the parent </a:t>
            </a:r>
            <a:r>
              <a:rPr lang="en-US" sz="2000" b="1" dirty="0" smtClean="0">
                <a:solidFill>
                  <a:srgbClr val="0000CC"/>
                </a:solidFill>
              </a:rPr>
              <a:t>population, of </a:t>
            </a:r>
            <a:r>
              <a:rPr lang="en-US" sz="2000" b="1" dirty="0">
                <a:solidFill>
                  <a:srgbClr val="0000CC"/>
                </a:solidFill>
              </a:rPr>
              <a:t>which each measurement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only an approximate sample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In the limit of </a:t>
            </a:r>
            <a:r>
              <a:rPr lang="en-US" sz="2000" b="1" dirty="0" smtClean="0">
                <a:solidFill>
                  <a:srgbClr val="CC00CC"/>
                </a:solidFill>
              </a:rPr>
              <a:t>an infinite </a:t>
            </a:r>
            <a:r>
              <a:rPr lang="en-US" sz="2000" b="1" dirty="0">
                <a:solidFill>
                  <a:srgbClr val="CC00CC"/>
                </a:solidFill>
              </a:rPr>
              <a:t>number of determinations, the average of all the measurements would </a:t>
            </a:r>
            <a:r>
              <a:rPr lang="en-US" sz="2000" b="1" dirty="0" smtClean="0">
                <a:solidFill>
                  <a:srgbClr val="CC00CC"/>
                </a:solidFill>
              </a:rPr>
              <a:t>very closely </a:t>
            </a:r>
            <a:r>
              <a:rPr lang="en-US" sz="2000" b="1" dirty="0">
                <a:solidFill>
                  <a:srgbClr val="CC00CC"/>
                </a:solidFill>
              </a:rPr>
              <a:t>approximate the parent value, but often we cannot make more than one </a:t>
            </a:r>
            <a:r>
              <a:rPr lang="en-US" sz="2000" b="1" dirty="0" smtClean="0">
                <a:solidFill>
                  <a:srgbClr val="CC00CC"/>
                </a:solidFill>
              </a:rPr>
              <a:t>measurement of </a:t>
            </a:r>
            <a:r>
              <a:rPr lang="en-US" sz="2000" b="1" dirty="0">
                <a:solidFill>
                  <a:srgbClr val="CC00CC"/>
                </a:solidFill>
              </a:rPr>
              <a:t>each value of </a:t>
            </a:r>
            <a:r>
              <a:rPr lang="en-US" sz="2000" b="1" i="1" dirty="0" smtClean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much less an infinite number.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Thus</a:t>
            </a:r>
            <a:r>
              <a:rPr lang="en-US" sz="2000" b="1" dirty="0">
                <a:solidFill>
                  <a:srgbClr val="006C31"/>
                </a:solidFill>
              </a:rPr>
              <a:t>, we are forced </a:t>
            </a:r>
            <a:r>
              <a:rPr lang="en-US" sz="2000" b="1" dirty="0" smtClean="0">
                <a:solidFill>
                  <a:srgbClr val="006C31"/>
                </a:solidFill>
              </a:rPr>
              <a:t>to use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</a:t>
            </a:r>
            <a:r>
              <a:rPr lang="en-US" sz="2000" b="1" dirty="0" smtClean="0">
                <a:solidFill>
                  <a:srgbClr val="006C31"/>
                </a:solidFill>
              </a:rPr>
              <a:t>x  as </a:t>
            </a:r>
            <a:r>
              <a:rPr lang="en-US" sz="2000" b="1" dirty="0">
                <a:solidFill>
                  <a:srgbClr val="006C31"/>
                </a:solidFill>
              </a:rPr>
              <a:t>an estimate of the standard deviation of a single measurement.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79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2202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9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7800" cy="7848302"/>
          </a:xfrm>
          <a:prstGeom prst="rect">
            <a:avLst/>
          </a:prstGeom>
          <a:noFill/>
          <a:ln w="1270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Example 3.1</a:t>
            </a:r>
            <a:r>
              <a:rPr lang="en-US" sz="2400" b="1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Consider an experiment in which we count gamma rays emitted by </a:t>
            </a:r>
            <a:r>
              <a:rPr lang="en-US" sz="2000" b="1" dirty="0" smtClean="0">
                <a:solidFill>
                  <a:srgbClr val="0000CC"/>
                </a:solidFill>
              </a:rPr>
              <a:t>a strong </a:t>
            </a:r>
            <a:r>
              <a:rPr lang="en-US" sz="2000" b="1" dirty="0">
                <a:solidFill>
                  <a:srgbClr val="0000CC"/>
                </a:solidFill>
              </a:rPr>
              <a:t>radioactive source.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cannot determine the counting rate instantaneously </a:t>
            </a:r>
            <a:r>
              <a:rPr lang="en-US" sz="2000" b="1" dirty="0" smtClean="0">
                <a:solidFill>
                  <a:srgbClr val="FF0000"/>
                </a:solidFill>
              </a:rPr>
              <a:t>because no </a:t>
            </a:r>
            <a:r>
              <a:rPr lang="en-US" sz="2000" b="1" dirty="0">
                <a:solidFill>
                  <a:srgbClr val="FF0000"/>
                </a:solidFill>
              </a:rPr>
              <a:t>counts will be detected in an infinitesimal time interval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But we can </a:t>
            </a:r>
            <a:r>
              <a:rPr lang="en-US" sz="2000" b="1" dirty="0" smtClean="0">
                <a:solidFill>
                  <a:srgbClr val="0000FF"/>
                </a:solidFill>
              </a:rPr>
              <a:t>determine the </a:t>
            </a:r>
            <a:r>
              <a:rPr lang="en-US" sz="2000" b="1" dirty="0">
                <a:solidFill>
                  <a:srgbClr val="0000FF"/>
                </a:solidFill>
              </a:rPr>
              <a:t>number of counts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detected over a time interval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sz="2000" b="1" i="1" dirty="0" smtClean="0">
                <a:solidFill>
                  <a:srgbClr val="0000FF"/>
                </a:solidFill>
              </a:rPr>
              <a:t>t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and this should </a:t>
            </a:r>
            <a:r>
              <a:rPr lang="en-US" sz="2000" b="1" dirty="0" smtClean="0">
                <a:solidFill>
                  <a:srgbClr val="0000FF"/>
                </a:solidFill>
              </a:rPr>
              <a:t>be representative </a:t>
            </a:r>
            <a:r>
              <a:rPr lang="en-US" sz="2000" b="1" dirty="0">
                <a:solidFill>
                  <a:srgbClr val="0000FF"/>
                </a:solidFill>
              </a:rPr>
              <a:t>of the average counting rate over that </a:t>
            </a:r>
            <a:r>
              <a:rPr lang="en-US" sz="2000" b="1" dirty="0" smtClean="0">
                <a:solidFill>
                  <a:srgbClr val="0000FF"/>
                </a:solidFill>
              </a:rPr>
              <a:t>interval.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C31"/>
                </a:solidFill>
              </a:rPr>
              <a:t>Assume </a:t>
            </a:r>
            <a:r>
              <a:rPr lang="en-US" sz="2000" b="1" dirty="0">
                <a:solidFill>
                  <a:srgbClr val="006C31"/>
                </a:solidFill>
              </a:rPr>
              <a:t>that we </a:t>
            </a:r>
            <a:r>
              <a:rPr lang="en-US" sz="2000" b="1" dirty="0" smtClean="0">
                <a:solidFill>
                  <a:srgbClr val="006C31"/>
                </a:solidFill>
              </a:rPr>
              <a:t>have recorded </a:t>
            </a:r>
            <a:r>
              <a:rPr lang="en-US" sz="2000" b="1" dirty="0">
                <a:solidFill>
                  <a:srgbClr val="006C31"/>
                </a:solidFill>
              </a:rPr>
              <a:t>5212 counts in a I-s time interval. </a:t>
            </a:r>
            <a:endParaRPr lang="en-US" sz="2000" b="1" dirty="0" smtClean="0">
              <a:solidFill>
                <a:srgbClr val="006C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FF"/>
                </a:solidFill>
              </a:rPr>
              <a:t>The </a:t>
            </a:r>
            <a:r>
              <a:rPr lang="en-US" sz="2000" b="1" dirty="0">
                <a:solidFill>
                  <a:srgbClr val="CC00FF"/>
                </a:solidFill>
              </a:rPr>
              <a:t>distribution of counts is </a:t>
            </a:r>
            <a:r>
              <a:rPr lang="en-US" sz="2000" b="1" dirty="0" smtClean="0">
                <a:solidFill>
                  <a:srgbClr val="CC00FF"/>
                </a:solidFill>
              </a:rPr>
              <a:t>random in </a:t>
            </a:r>
            <a:r>
              <a:rPr lang="en-US" sz="2000" b="1" dirty="0">
                <a:solidFill>
                  <a:srgbClr val="CC00FF"/>
                </a:solidFill>
              </a:rPr>
              <a:t>time and follows the Poisson </a:t>
            </a:r>
            <a:r>
              <a:rPr lang="en-US" sz="2000" b="1" dirty="0" smtClean="0">
                <a:solidFill>
                  <a:srgbClr val="CC00FF"/>
                </a:solidFill>
              </a:rPr>
              <a:t>probability function</a:t>
            </a:r>
            <a:r>
              <a:rPr lang="en-US" sz="2000" b="1" dirty="0">
                <a:solidFill>
                  <a:srgbClr val="CC00FF"/>
                </a:solidFill>
              </a:rPr>
              <a:t>, so our estimate of the </a:t>
            </a:r>
            <a:r>
              <a:rPr lang="en-US" sz="2000" b="1" dirty="0" smtClean="0">
                <a:solidFill>
                  <a:srgbClr val="CC00FF"/>
                </a:solidFill>
              </a:rPr>
              <a:t>standard deviation of the </a:t>
            </a:r>
            <a:r>
              <a:rPr lang="en-US" sz="2000" b="1" dirty="0">
                <a:solidFill>
                  <a:srgbClr val="CC00FF"/>
                </a:solidFill>
              </a:rPr>
              <a:t>distribution is </a:t>
            </a:r>
            <a:r>
              <a:rPr lang="en-US" sz="2000" b="1" i="1" dirty="0" smtClean="0">
                <a:solidFill>
                  <a:srgbClr val="CC00FF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CC00FF"/>
                </a:solidFill>
              </a:rPr>
              <a:t> </a:t>
            </a:r>
            <a:r>
              <a:rPr lang="en-US" sz="2000" b="1" dirty="0">
                <a:solidFill>
                  <a:srgbClr val="CC00FF"/>
                </a:solidFill>
              </a:rPr>
              <a:t>= </a:t>
            </a:r>
            <a:r>
              <a:rPr lang="en-US" sz="2000" b="1" dirty="0" smtClean="0">
                <a:solidFill>
                  <a:srgbClr val="CC00FF"/>
                </a:solidFill>
                <a:sym typeface="Symbol"/>
              </a:rPr>
              <a:t></a:t>
            </a:r>
            <a:r>
              <a:rPr lang="en-US" sz="2000" b="1" dirty="0" smtClean="0">
                <a:solidFill>
                  <a:srgbClr val="CC00FF"/>
                </a:solidFill>
              </a:rPr>
              <a:t> </a:t>
            </a:r>
            <a:r>
              <a:rPr lang="en-US" sz="2000" b="1" dirty="0">
                <a:solidFill>
                  <a:srgbClr val="CC00FF"/>
                </a:solidFill>
              </a:rPr>
              <a:t>5212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Thus</a:t>
            </a:r>
            <a:r>
              <a:rPr lang="en-US" sz="2000" b="1" dirty="0">
                <a:solidFill>
                  <a:srgbClr val="FF0000"/>
                </a:solidFill>
              </a:rPr>
              <a:t>, we should record our result for </a:t>
            </a:r>
            <a:r>
              <a:rPr lang="en-US" sz="2000" b="1" dirty="0" smtClean="0">
                <a:solidFill>
                  <a:srgbClr val="FF0000"/>
                </a:solidFill>
              </a:rPr>
              <a:t>the number </a:t>
            </a:r>
            <a:r>
              <a:rPr lang="en-US" sz="2000" b="1" dirty="0">
                <a:solidFill>
                  <a:srgbClr val="FF0000"/>
                </a:solidFill>
              </a:rPr>
              <a:t>of counts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n-US" sz="2000" b="1" dirty="0">
                <a:solidFill>
                  <a:srgbClr val="FF0000"/>
                </a:solidFill>
              </a:rPr>
              <a:t>in the time interval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as 5212 ± 72 and the relative error is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There </a:t>
            </a:r>
            <a:r>
              <a:rPr lang="en-US" sz="2000" b="1" dirty="0">
                <a:solidFill>
                  <a:srgbClr val="0000FF"/>
                </a:solidFill>
              </a:rPr>
              <a:t>may also be instrumental uncertainties contributing to the </a:t>
            </a:r>
            <a:r>
              <a:rPr lang="en-US" sz="2000" b="1" dirty="0" smtClean="0">
                <a:solidFill>
                  <a:srgbClr val="0000FF"/>
                </a:solidFill>
              </a:rPr>
              <a:t>overall uncertainties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C31"/>
                </a:solidFill>
              </a:rPr>
              <a:t>For example, we can determine the time intervals with only finite precision.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However, we may have some control over these uncertainties and can </a:t>
            </a:r>
            <a:r>
              <a:rPr lang="en-US" sz="2000" b="1" dirty="0" smtClean="0">
                <a:solidFill>
                  <a:srgbClr val="CC00CC"/>
                </a:solidFill>
              </a:rPr>
              <a:t>often organize </a:t>
            </a:r>
            <a:r>
              <a:rPr lang="en-US" sz="2000" b="1" dirty="0">
                <a:solidFill>
                  <a:srgbClr val="CC00CC"/>
                </a:solidFill>
              </a:rPr>
              <a:t>our experiment so that the statistical errors are dominant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Suppose that </a:t>
            </a:r>
            <a:r>
              <a:rPr lang="en-US" sz="2000" b="1" dirty="0" smtClean="0">
                <a:solidFill>
                  <a:srgbClr val="FF0000"/>
                </a:solidFill>
              </a:rPr>
              <a:t>the major </a:t>
            </a:r>
            <a:r>
              <a:rPr lang="en-US" sz="2000" b="1" dirty="0">
                <a:solidFill>
                  <a:srgbClr val="FF0000"/>
                </a:solidFill>
              </a:rPr>
              <a:t>instrumental error in our example is the uncertainty </a:t>
            </a:r>
            <a:r>
              <a:rPr lang="en-US" sz="2000" b="1" dirty="0" smtClean="0">
                <a:solidFill>
                  <a:srgbClr val="FF0000"/>
                </a:solidFill>
              </a:rPr>
              <a:t>          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0.01 s in the time </a:t>
            </a:r>
            <a:r>
              <a:rPr lang="en-US" sz="2000" b="1" dirty="0" smtClean="0">
                <a:solidFill>
                  <a:srgbClr val="FF0000"/>
                </a:solidFill>
              </a:rPr>
              <a:t>interval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000" b="1" i="1" dirty="0" smtClean="0">
                <a:solidFill>
                  <a:srgbClr val="FF0000"/>
                </a:solidFill>
              </a:rPr>
              <a:t>t </a:t>
            </a:r>
            <a:r>
              <a:rPr lang="en-US" sz="2000" b="1" dirty="0">
                <a:solidFill>
                  <a:srgbClr val="FF0000"/>
                </a:solidFill>
              </a:rPr>
              <a:t>= 1.00 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relative uncertainty in the time interval is thus</a:t>
            </a:r>
          </a:p>
          <a:p>
            <a:endParaRPr lang="en-US" sz="2000" b="1" i="1" dirty="0" smtClean="0"/>
          </a:p>
          <a:p>
            <a:endParaRPr lang="en-US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10" y="4191054"/>
            <a:ext cx="3086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7275765"/>
            <a:ext cx="2161148" cy="5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9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6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3590</Words>
  <Application>Microsoft Office PowerPoint</Application>
  <PresentationFormat>On-screen Show (4:3)</PresentationFormat>
  <Paragraphs>355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77</cp:revision>
  <dcterms:created xsi:type="dcterms:W3CDTF">2015-12-19T13:41:31Z</dcterms:created>
  <dcterms:modified xsi:type="dcterms:W3CDTF">2019-01-26T20:42:49Z</dcterms:modified>
</cp:coreProperties>
</file>