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0" r:id="rId2"/>
    <p:sldId id="282" r:id="rId3"/>
    <p:sldId id="283" r:id="rId4"/>
    <p:sldId id="284" r:id="rId5"/>
    <p:sldId id="285" r:id="rId6"/>
    <p:sldId id="305" r:id="rId7"/>
    <p:sldId id="287" r:id="rId8"/>
    <p:sldId id="288" r:id="rId9"/>
    <p:sldId id="302" r:id="rId10"/>
    <p:sldId id="303" r:id="rId11"/>
    <p:sldId id="290" r:id="rId12"/>
    <p:sldId id="291" r:id="rId13"/>
    <p:sldId id="292" r:id="rId14"/>
    <p:sldId id="304" r:id="rId15"/>
    <p:sldId id="309" r:id="rId16"/>
    <p:sldId id="307" r:id="rId17"/>
    <p:sldId id="294" r:id="rId18"/>
    <p:sldId id="296" r:id="rId19"/>
    <p:sldId id="297" r:id="rId20"/>
    <p:sldId id="280" r:id="rId21"/>
    <p:sldId id="311" r:id="rId22"/>
    <p:sldId id="312" r:id="rId23"/>
    <p:sldId id="313" r:id="rId24"/>
    <p:sldId id="314" r:id="rId25"/>
    <p:sldId id="26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00"/>
    <a:srgbClr val="CC00CC"/>
    <a:srgbClr val="008000"/>
    <a:srgbClr val="3366FF"/>
    <a:srgbClr val="FF9900"/>
    <a:srgbClr val="003300"/>
    <a:srgbClr val="FF3300"/>
    <a:srgbClr val="006C31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CB203-7CA4-4455-B6BE-A0EAFF89B2B6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2AFD0-401D-4FF5-92EB-BD614C8C4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38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E8C3-CDCF-4FF4-9326-006F8551CB6C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E4FD-3BC9-429C-AB65-4D905CB9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0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E8C3-CDCF-4FF4-9326-006F8551CB6C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E4FD-3BC9-429C-AB65-4D905CB9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4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E8C3-CDCF-4FF4-9326-006F8551CB6C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E4FD-3BC9-429C-AB65-4D905CB9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77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E8C3-CDCF-4FF4-9326-006F8551CB6C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E4FD-3BC9-429C-AB65-4D905CB9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E8C3-CDCF-4FF4-9326-006F8551CB6C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E4FD-3BC9-429C-AB65-4D905CB9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5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E8C3-CDCF-4FF4-9326-006F8551CB6C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E4FD-3BC9-429C-AB65-4D905CB9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2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E8C3-CDCF-4FF4-9326-006F8551CB6C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E4FD-3BC9-429C-AB65-4D905CB9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8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E8C3-CDCF-4FF4-9326-006F8551CB6C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E4FD-3BC9-429C-AB65-4D905CB9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8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E8C3-CDCF-4FF4-9326-006F8551CB6C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E4FD-3BC9-429C-AB65-4D905CB9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20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E8C3-CDCF-4FF4-9326-006F8551CB6C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E4FD-3BC9-429C-AB65-4D905CB9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1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E8C3-CDCF-4FF4-9326-006F8551CB6C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E4FD-3BC9-429C-AB65-4D905CB9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9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7E8C3-CDCF-4FF4-9326-006F8551CB6C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1E4FD-3BC9-429C-AB65-4D905CB96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6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66688"/>
            <a:ext cx="848677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64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28600"/>
            <a:ext cx="7848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171700" y="5105400"/>
            <a:ext cx="4800600" cy="0"/>
          </a:xfrm>
          <a:prstGeom prst="line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362200" y="1981200"/>
            <a:ext cx="4800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964221" y="4343400"/>
            <a:ext cx="48006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84199" y="3124200"/>
            <a:ext cx="4800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05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558891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048000" y="2286000"/>
            <a:ext cx="359681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064196" y="2895600"/>
            <a:ext cx="3564421" cy="0"/>
          </a:xfrm>
          <a:prstGeom prst="line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57400" y="4038600"/>
            <a:ext cx="4800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75489" y="5105400"/>
            <a:ext cx="3564421" cy="0"/>
          </a:xfrm>
          <a:prstGeom prst="line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09800" y="6096000"/>
            <a:ext cx="48006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71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900112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828800" y="381000"/>
            <a:ext cx="4800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828800" y="2438400"/>
            <a:ext cx="48006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12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57150"/>
            <a:ext cx="908685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905000" y="3276600"/>
            <a:ext cx="4800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057400" y="4267200"/>
            <a:ext cx="48006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171700" y="5486400"/>
            <a:ext cx="4800600" cy="0"/>
          </a:xfrm>
          <a:prstGeom prst="line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40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5450" cy="70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0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725"/>
            <a:ext cx="9277350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09600" y="1828800"/>
            <a:ext cx="48006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25657" y="4343400"/>
            <a:ext cx="4800600" cy="0"/>
          </a:xfrm>
          <a:prstGeom prst="line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27313" y="5181600"/>
            <a:ext cx="4800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12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80975"/>
            <a:ext cx="8972550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54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78"/>
            <a:ext cx="9315450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219200" y="4114800"/>
            <a:ext cx="4800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838200" y="5029200"/>
            <a:ext cx="4800600" cy="0"/>
          </a:xfrm>
          <a:prstGeom prst="line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19200" y="6248400"/>
            <a:ext cx="48006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11965" y="1143000"/>
            <a:ext cx="4800600" cy="0"/>
          </a:xfrm>
          <a:prstGeom prst="line">
            <a:avLst/>
          </a:prstGeom>
          <a:ln w="5715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8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90488"/>
            <a:ext cx="8705850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981200" y="1295400"/>
            <a:ext cx="4800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362200" y="2667000"/>
            <a:ext cx="4800600" cy="0"/>
          </a:xfrm>
          <a:prstGeom prst="line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171700" y="3886200"/>
            <a:ext cx="48006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47091" y="4343400"/>
            <a:ext cx="22247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11845" y="2895600"/>
            <a:ext cx="22247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59645" y="4953000"/>
            <a:ext cx="2941155" cy="0"/>
          </a:xfrm>
          <a:prstGeom prst="line">
            <a:avLst/>
          </a:prstGeom>
          <a:ln w="5715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12045" y="3200400"/>
            <a:ext cx="2941155" cy="0"/>
          </a:xfrm>
          <a:prstGeom prst="line">
            <a:avLst/>
          </a:prstGeom>
          <a:ln w="5715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14800" y="5867400"/>
            <a:ext cx="21336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88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5450" cy="72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50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975"/>
            <a:ext cx="9305925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685800" y="1333500"/>
            <a:ext cx="3657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86600" y="1333500"/>
            <a:ext cx="16002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19200" y="1600200"/>
            <a:ext cx="21336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52762" y="1905000"/>
            <a:ext cx="426243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87649" y="2819400"/>
            <a:ext cx="426575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83781" y="3124200"/>
            <a:ext cx="4302919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84721" y="3733800"/>
            <a:ext cx="4302919" cy="0"/>
          </a:xfrm>
          <a:prstGeom prst="line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41004" y="4108174"/>
            <a:ext cx="4302919" cy="0"/>
          </a:xfrm>
          <a:prstGeom prst="line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352800" y="4419600"/>
            <a:ext cx="430291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20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31545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667000" y="1219200"/>
            <a:ext cx="4800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447800" y="3429000"/>
            <a:ext cx="4800600" cy="0"/>
          </a:xfrm>
          <a:prstGeom prst="line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460638" y="4267200"/>
            <a:ext cx="48006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14400" y="6553200"/>
            <a:ext cx="4800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2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09625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505200" y="2332383"/>
            <a:ext cx="1219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05664" y="4191000"/>
            <a:ext cx="1219200" cy="0"/>
          </a:xfrm>
          <a:prstGeom prst="line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776041" y="6019800"/>
            <a:ext cx="12192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05664" y="4800600"/>
            <a:ext cx="1219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66441" y="1066800"/>
            <a:ext cx="1219200" cy="0"/>
          </a:xfrm>
          <a:prstGeom prst="line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02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8" y="228600"/>
            <a:ext cx="89725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971800" y="2057400"/>
            <a:ext cx="441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971800" y="2590800"/>
            <a:ext cx="441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971800" y="3352800"/>
            <a:ext cx="441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812774" y="3733800"/>
            <a:ext cx="441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18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538"/>
            <a:ext cx="91821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514600" y="2819400"/>
            <a:ext cx="441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381250" y="5029200"/>
            <a:ext cx="441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79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57150"/>
            <a:ext cx="901065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05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60356"/>
            <a:ext cx="9067800" cy="969496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Computer Calculation of Uncertainties</a:t>
            </a:r>
          </a:p>
          <a:p>
            <a:r>
              <a:rPr lang="en-US" sz="2000" b="1" dirty="0">
                <a:solidFill>
                  <a:srgbClr val="0000CC"/>
                </a:solidFill>
              </a:rPr>
              <a:t>Finding analytic forms for the partial derivatives is sometimes quite difficult. 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r>
              <a:rPr lang="en-US" sz="2000" b="1" dirty="0" smtClean="0">
                <a:solidFill>
                  <a:srgbClr val="CC00CC"/>
                </a:solidFill>
              </a:rPr>
              <a:t>One should </a:t>
            </a:r>
            <a:r>
              <a:rPr lang="en-US" sz="2000" b="1" dirty="0">
                <a:solidFill>
                  <a:srgbClr val="CC00CC"/>
                </a:solidFill>
              </a:rPr>
              <a:t>always break Equation (3.14) into separate components and not attempt </a:t>
            </a:r>
            <a:r>
              <a:rPr lang="en-US" sz="2000" b="1" dirty="0" smtClean="0">
                <a:solidFill>
                  <a:srgbClr val="CC00CC"/>
                </a:solidFill>
              </a:rPr>
              <a:t>to find </a:t>
            </a:r>
            <a:r>
              <a:rPr lang="en-US" sz="2000" b="1" dirty="0">
                <a:solidFill>
                  <a:srgbClr val="CC00CC"/>
                </a:solidFill>
              </a:rPr>
              <a:t>one complete equation that incorporates all error terms</a:t>
            </a:r>
            <a:r>
              <a:rPr lang="en-US" sz="2000" b="1" dirty="0" smtClean="0">
                <a:solidFill>
                  <a:srgbClr val="CC00CC"/>
                </a:solidFill>
              </a:rPr>
              <a:t>.</a:t>
            </a:r>
          </a:p>
          <a:p>
            <a:r>
              <a:rPr lang="en-US" sz="2000" b="1" dirty="0" smtClean="0">
                <a:solidFill>
                  <a:srgbClr val="006C31"/>
                </a:solidFill>
              </a:rPr>
              <a:t> </a:t>
            </a:r>
            <a:r>
              <a:rPr lang="en-US" sz="2000" b="1" dirty="0">
                <a:solidFill>
                  <a:srgbClr val="006C31"/>
                </a:solidFill>
              </a:rPr>
              <a:t>In fact, if the </a:t>
            </a:r>
            <a:r>
              <a:rPr lang="en-US" sz="2000" b="1" dirty="0" smtClean="0">
                <a:solidFill>
                  <a:srgbClr val="006C31"/>
                </a:solidFill>
              </a:rPr>
              <a:t>analysis is </a:t>
            </a:r>
            <a:r>
              <a:rPr lang="en-US" sz="2000" b="1" dirty="0">
                <a:solidFill>
                  <a:srgbClr val="006C31"/>
                </a:solidFill>
              </a:rPr>
              <a:t>being done by computer, it may not even be necessary to find the derivatives explicitly.</a:t>
            </a:r>
          </a:p>
          <a:p>
            <a:r>
              <a:rPr lang="en-US" sz="2000" b="1" dirty="0">
                <a:solidFill>
                  <a:srgbClr val="CC00CC"/>
                </a:solidFill>
              </a:rPr>
              <a:t>The computer can find numerically the variations in the dependent variable</a:t>
            </a:r>
          </a:p>
          <a:p>
            <a:r>
              <a:rPr lang="en-US" sz="2000" b="1" dirty="0">
                <a:solidFill>
                  <a:srgbClr val="CC00CC"/>
                </a:solidFill>
              </a:rPr>
              <a:t>caused by variations in each independent, or measured, variable.</a:t>
            </a:r>
          </a:p>
          <a:p>
            <a:r>
              <a:rPr lang="en-US" sz="2000" b="1" dirty="0">
                <a:solidFill>
                  <a:srgbClr val="0000CC"/>
                </a:solidFill>
              </a:rPr>
              <a:t>Suppose that we have a particularly complicated equation, or set of equations,</a:t>
            </a:r>
          </a:p>
          <a:p>
            <a:r>
              <a:rPr lang="en-US" sz="2000" b="1" dirty="0">
                <a:solidFill>
                  <a:srgbClr val="0000CC"/>
                </a:solidFill>
              </a:rPr>
              <a:t>relating our final result </a:t>
            </a:r>
            <a:r>
              <a:rPr lang="en-US" sz="2000" b="1" i="1" dirty="0">
                <a:solidFill>
                  <a:srgbClr val="0000CC"/>
                </a:solidFill>
              </a:rPr>
              <a:t>x </a:t>
            </a:r>
            <a:r>
              <a:rPr lang="en-US" sz="2000" b="1" dirty="0">
                <a:solidFill>
                  <a:srgbClr val="0000CC"/>
                </a:solidFill>
              </a:rPr>
              <a:t>to the individually measured variables </a:t>
            </a:r>
            <a:r>
              <a:rPr lang="en-US" sz="2000" b="1" i="1" dirty="0">
                <a:solidFill>
                  <a:srgbClr val="0000CC"/>
                </a:solidFill>
              </a:rPr>
              <a:t>u, v, </a:t>
            </a:r>
            <a:r>
              <a:rPr lang="en-US" sz="2000" b="1" dirty="0">
                <a:solidFill>
                  <a:srgbClr val="0000CC"/>
                </a:solidFill>
              </a:rPr>
              <a:t>and so forth</a:t>
            </a:r>
            <a:r>
              <a:rPr lang="en-US" sz="2000" b="1" dirty="0"/>
              <a:t>.</a:t>
            </a:r>
          </a:p>
          <a:p>
            <a:r>
              <a:rPr lang="en-US" sz="2000" b="1" dirty="0">
                <a:solidFill>
                  <a:srgbClr val="006C31"/>
                </a:solidFill>
              </a:rPr>
              <a:t>Let us assume that the actual equations are programmed as a computer function</a:t>
            </a:r>
          </a:p>
          <a:p>
            <a:r>
              <a:rPr lang="en-US" sz="2000" b="1" dirty="0" smtClean="0">
                <a:solidFill>
                  <a:srgbClr val="006C31"/>
                </a:solidFill>
              </a:rPr>
              <a:t>CALCULATE</a:t>
            </a:r>
            <a:r>
              <a:rPr lang="en-US" sz="2000" b="1" dirty="0">
                <a:solidFill>
                  <a:srgbClr val="006C31"/>
                </a:solidFill>
              </a:rPr>
              <a:t>, which returns the single variable </a:t>
            </a:r>
            <a:r>
              <a:rPr lang="en-US" sz="2000" b="1" i="1" dirty="0">
                <a:solidFill>
                  <a:srgbClr val="006C31"/>
                </a:solidFill>
              </a:rPr>
              <a:t>x </a:t>
            </a:r>
            <a:r>
              <a:rPr lang="en-US" sz="2000" b="1" dirty="0">
                <a:solidFill>
                  <a:srgbClr val="006C31"/>
                </a:solidFill>
              </a:rPr>
              <a:t>when called with arguments</a:t>
            </a:r>
          </a:p>
          <a:p>
            <a:r>
              <a:rPr lang="en-US" sz="2000" b="1" dirty="0">
                <a:solidFill>
                  <a:srgbClr val="006C31"/>
                </a:solidFill>
              </a:rPr>
              <a:t>corresponding to the measured parameters</a:t>
            </a:r>
          </a:p>
          <a:p>
            <a:pPr algn="ctr"/>
            <a:r>
              <a:rPr lang="en-US" sz="2000" b="1" dirty="0">
                <a:solidFill>
                  <a:srgbClr val="CC00CC"/>
                </a:solidFill>
              </a:rPr>
              <a:t>x = CALCULATE(U, Y, W ... )</a:t>
            </a:r>
          </a:p>
          <a:p>
            <a:r>
              <a:rPr lang="en-US" sz="2000" b="1" dirty="0">
                <a:solidFill>
                  <a:srgbClr val="0000CC"/>
                </a:solidFill>
              </a:rPr>
              <a:t>We shall further assume that correlations are small so that the </a:t>
            </a:r>
            <a:r>
              <a:rPr lang="en-US" sz="2000" b="1" dirty="0" err="1">
                <a:solidFill>
                  <a:srgbClr val="0000CC"/>
                </a:solidFill>
              </a:rPr>
              <a:t>covariances</a:t>
            </a:r>
            <a:r>
              <a:rPr lang="en-US" sz="2000" b="1" dirty="0">
                <a:solidFill>
                  <a:srgbClr val="0000CC"/>
                </a:solidFill>
              </a:rPr>
              <a:t> may </a:t>
            </a:r>
            <a:r>
              <a:rPr lang="en-US" sz="2000" b="1" dirty="0" smtClean="0">
                <a:solidFill>
                  <a:srgbClr val="0000CC"/>
                </a:solidFill>
              </a:rPr>
              <a:t>be ignored</a:t>
            </a:r>
            <a:r>
              <a:rPr lang="en-US" sz="2000" b="1" dirty="0">
                <a:solidFill>
                  <a:srgbClr val="0000CC"/>
                </a:solidFill>
              </a:rPr>
              <a:t>. 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r>
              <a:rPr lang="en-US" sz="2000" b="1" dirty="0" smtClean="0">
                <a:solidFill>
                  <a:srgbClr val="006C31"/>
                </a:solidFill>
              </a:rPr>
              <a:t>Then</a:t>
            </a:r>
            <a:r>
              <a:rPr lang="en-US" sz="2000" b="1" dirty="0">
                <a:solidFill>
                  <a:srgbClr val="006C31"/>
                </a:solidFill>
              </a:rPr>
              <a:t>, to find the variations of </a:t>
            </a:r>
            <a:r>
              <a:rPr lang="en-US" sz="2000" b="1" i="1" dirty="0">
                <a:solidFill>
                  <a:srgbClr val="006C31"/>
                </a:solidFill>
              </a:rPr>
              <a:t>x </a:t>
            </a:r>
            <a:r>
              <a:rPr lang="en-US" sz="2000" b="1" dirty="0">
                <a:solidFill>
                  <a:srgbClr val="006C31"/>
                </a:solidFill>
              </a:rPr>
              <a:t>with the measured quantities </a:t>
            </a:r>
            <a:r>
              <a:rPr lang="en-US" sz="2000" b="1" i="1" dirty="0">
                <a:solidFill>
                  <a:srgbClr val="006C31"/>
                </a:solidFill>
              </a:rPr>
              <a:t>u, v, </a:t>
            </a:r>
            <a:r>
              <a:rPr lang="en-US" sz="2000" b="1" dirty="0">
                <a:solidFill>
                  <a:srgbClr val="006C31"/>
                </a:solidFill>
              </a:rPr>
              <a:t>and so</a:t>
            </a:r>
          </a:p>
          <a:p>
            <a:r>
              <a:rPr lang="en-US" sz="2000" b="1" dirty="0">
                <a:solidFill>
                  <a:srgbClr val="006C31"/>
                </a:solidFill>
              </a:rPr>
              <a:t>forth, we can make successive calls to the function of the form</a:t>
            </a:r>
          </a:p>
          <a:p>
            <a:pPr algn="ctr"/>
            <a:r>
              <a:rPr lang="es-ES" sz="2000" b="1" dirty="0" smtClean="0">
                <a:solidFill>
                  <a:srgbClr val="CC00CC"/>
                </a:solidFill>
              </a:rPr>
              <a:t>DXU </a:t>
            </a:r>
            <a:r>
              <a:rPr lang="es-ES" sz="2000" b="1" dirty="0">
                <a:solidFill>
                  <a:srgbClr val="CC00CC"/>
                </a:solidFill>
              </a:rPr>
              <a:t>= CALCULATE(U + </a:t>
            </a:r>
            <a:r>
              <a:rPr lang="es-ES" sz="2000" b="1" dirty="0" smtClean="0">
                <a:solidFill>
                  <a:srgbClr val="CC00CC"/>
                </a:solidFill>
              </a:rPr>
              <a:t>DU</a:t>
            </a:r>
            <a:r>
              <a:rPr lang="es-ES" sz="2000" b="1" dirty="0">
                <a:solidFill>
                  <a:srgbClr val="CC00CC"/>
                </a:solidFill>
              </a:rPr>
              <a:t>, Y, W, ... ) -x,</a:t>
            </a:r>
          </a:p>
          <a:p>
            <a:pPr algn="ctr"/>
            <a:r>
              <a:rPr lang="es-ES" sz="2000" b="1" dirty="0" smtClean="0">
                <a:solidFill>
                  <a:srgbClr val="CC00CC"/>
                </a:solidFill>
              </a:rPr>
              <a:t>DXY </a:t>
            </a:r>
            <a:r>
              <a:rPr lang="es-ES" sz="2000" b="1" dirty="0">
                <a:solidFill>
                  <a:srgbClr val="CC00CC"/>
                </a:solidFill>
              </a:rPr>
              <a:t>= CALCULATE(U, Y + </a:t>
            </a:r>
            <a:r>
              <a:rPr lang="es-ES" sz="2000" b="1" dirty="0" smtClean="0">
                <a:solidFill>
                  <a:srgbClr val="CC00CC"/>
                </a:solidFill>
              </a:rPr>
              <a:t>DY</a:t>
            </a:r>
            <a:r>
              <a:rPr lang="es-ES" sz="2000" b="1" dirty="0">
                <a:solidFill>
                  <a:srgbClr val="CC00CC"/>
                </a:solidFill>
              </a:rPr>
              <a:t>, W,. ) - x,</a:t>
            </a:r>
          </a:p>
          <a:p>
            <a:pPr algn="ctr"/>
            <a:r>
              <a:rPr lang="es-ES" sz="2000" b="1" dirty="0" smtClean="0">
                <a:solidFill>
                  <a:srgbClr val="CC00CC"/>
                </a:solidFill>
              </a:rPr>
              <a:t>DXW </a:t>
            </a:r>
            <a:r>
              <a:rPr lang="es-ES" sz="2000" b="1" dirty="0">
                <a:solidFill>
                  <a:srgbClr val="CC00CC"/>
                </a:solidFill>
              </a:rPr>
              <a:t>= CALCULATE(U, Y, W + </a:t>
            </a:r>
            <a:r>
              <a:rPr lang="es-ES" sz="2000" b="1" dirty="0" smtClean="0">
                <a:solidFill>
                  <a:srgbClr val="CC00CC"/>
                </a:solidFill>
              </a:rPr>
              <a:t>DW, </a:t>
            </a:r>
            <a:r>
              <a:rPr lang="es-ES" sz="2000" b="1" dirty="0">
                <a:solidFill>
                  <a:srgbClr val="CC00CC"/>
                </a:solidFill>
              </a:rPr>
              <a:t>... ) - </a:t>
            </a:r>
            <a:r>
              <a:rPr lang="es-ES" sz="2000" b="1" dirty="0" smtClean="0">
                <a:solidFill>
                  <a:srgbClr val="CC00CC"/>
                </a:solidFill>
              </a:rPr>
              <a:t>x,        </a:t>
            </a:r>
            <a:r>
              <a:rPr lang="en-US" sz="2000" b="1" dirty="0" smtClean="0">
                <a:solidFill>
                  <a:srgbClr val="CC00CC"/>
                </a:solidFill>
              </a:rPr>
              <a:t>ETC</a:t>
            </a:r>
            <a:r>
              <a:rPr lang="en-US" sz="2000" b="1" dirty="0">
                <a:solidFill>
                  <a:srgbClr val="CC00CC"/>
                </a:solidFill>
              </a:rPr>
              <a:t>.</a:t>
            </a:r>
          </a:p>
          <a:p>
            <a:r>
              <a:rPr lang="en-US" sz="2000" b="1" dirty="0">
                <a:solidFill>
                  <a:srgbClr val="006C31"/>
                </a:solidFill>
              </a:rPr>
              <a:t>where </a:t>
            </a:r>
            <a:r>
              <a:rPr lang="en-US" sz="2000" b="1" dirty="0" smtClean="0">
                <a:solidFill>
                  <a:srgbClr val="006C31"/>
                </a:solidFill>
              </a:rPr>
              <a:t>DU</a:t>
            </a:r>
            <a:r>
              <a:rPr lang="en-US" sz="2000" b="1" dirty="0">
                <a:solidFill>
                  <a:srgbClr val="006C31"/>
                </a:solidFill>
              </a:rPr>
              <a:t>, </a:t>
            </a:r>
            <a:r>
              <a:rPr lang="en-US" sz="2000" b="1" dirty="0" smtClean="0">
                <a:solidFill>
                  <a:srgbClr val="006C31"/>
                </a:solidFill>
              </a:rPr>
              <a:t>DV</a:t>
            </a:r>
            <a:r>
              <a:rPr lang="en-US" sz="2000" b="1" dirty="0">
                <a:solidFill>
                  <a:srgbClr val="006C31"/>
                </a:solidFill>
              </a:rPr>
              <a:t>, </a:t>
            </a:r>
            <a:r>
              <a:rPr lang="en-US" sz="2000" b="1" dirty="0" smtClean="0">
                <a:solidFill>
                  <a:srgbClr val="006C31"/>
                </a:solidFill>
              </a:rPr>
              <a:t>DW</a:t>
            </a:r>
            <a:r>
              <a:rPr lang="en-US" sz="2000" b="1" dirty="0">
                <a:solidFill>
                  <a:srgbClr val="006C31"/>
                </a:solidFill>
              </a:rPr>
              <a:t>, and so forth are the standard deviations </a:t>
            </a:r>
            <a:r>
              <a:rPr lang="en-US" sz="2000" b="1" i="1" dirty="0" smtClean="0">
                <a:solidFill>
                  <a:srgbClr val="006C31"/>
                </a:solidFill>
                <a:sym typeface="Symbol"/>
              </a:rPr>
              <a:t></a:t>
            </a:r>
            <a:r>
              <a:rPr lang="en-US" sz="2000" b="1" i="1" baseline="-25000" dirty="0" smtClean="0">
                <a:solidFill>
                  <a:srgbClr val="006C31"/>
                </a:solidFill>
              </a:rPr>
              <a:t>u</a:t>
            </a:r>
            <a:r>
              <a:rPr lang="en-US" sz="2000" b="1" i="1" dirty="0" smtClean="0">
                <a:solidFill>
                  <a:srgbClr val="006C31"/>
                </a:solidFill>
              </a:rPr>
              <a:t> , </a:t>
            </a:r>
            <a:r>
              <a:rPr lang="en-US" sz="2000" b="1" dirty="0" smtClean="0">
                <a:solidFill>
                  <a:srgbClr val="006C31"/>
                </a:solidFill>
                <a:sym typeface="Symbol"/>
              </a:rPr>
              <a:t></a:t>
            </a:r>
            <a:r>
              <a:rPr lang="en-US" sz="2000" b="1" baseline="-25000" dirty="0" smtClean="0">
                <a:solidFill>
                  <a:srgbClr val="006C31"/>
                </a:solidFill>
                <a:sym typeface="Symbol"/>
              </a:rPr>
              <a:t>v</a:t>
            </a:r>
            <a:r>
              <a:rPr lang="en-US" sz="2000" b="1" dirty="0" smtClean="0">
                <a:solidFill>
                  <a:srgbClr val="006C31"/>
                </a:solidFill>
              </a:rPr>
              <a:t> ,</a:t>
            </a:r>
            <a:r>
              <a:rPr lang="en-US" sz="2000" b="1" i="1" dirty="0" smtClean="0">
                <a:solidFill>
                  <a:srgbClr val="006C31"/>
                </a:solidFill>
                <a:sym typeface="Symbol"/>
              </a:rPr>
              <a:t></a:t>
            </a:r>
            <a:r>
              <a:rPr lang="en-US" sz="2000" b="1" i="1" baseline="-25000" dirty="0" smtClean="0">
                <a:solidFill>
                  <a:srgbClr val="006C31"/>
                </a:solidFill>
              </a:rPr>
              <a:t>w</a:t>
            </a:r>
            <a:r>
              <a:rPr lang="en-US" sz="2000" b="1" i="1" dirty="0" smtClean="0">
                <a:solidFill>
                  <a:srgbClr val="006C31"/>
                </a:solidFill>
              </a:rPr>
              <a:t> </a:t>
            </a:r>
            <a:r>
              <a:rPr lang="en-US" sz="2000" b="1" dirty="0">
                <a:solidFill>
                  <a:srgbClr val="006C31"/>
                </a:solidFill>
              </a:rPr>
              <a:t>and </a:t>
            </a:r>
            <a:r>
              <a:rPr lang="en-US" sz="2000" b="1" dirty="0" smtClean="0">
                <a:solidFill>
                  <a:srgbClr val="006C31"/>
                </a:solidFill>
              </a:rPr>
              <a:t>so on.</a:t>
            </a:r>
          </a:p>
          <a:p>
            <a:r>
              <a:rPr lang="en-US" sz="2000" b="1" dirty="0" smtClean="0"/>
              <a:t> </a:t>
            </a:r>
            <a:r>
              <a:rPr lang="en-US" sz="2000" b="1" dirty="0">
                <a:solidFill>
                  <a:srgbClr val="0000CC"/>
                </a:solidFill>
              </a:rPr>
              <a:t>The resulting contributions to the uncertainty in </a:t>
            </a:r>
            <a:r>
              <a:rPr lang="en-US" sz="2000" b="1" i="1" dirty="0">
                <a:solidFill>
                  <a:srgbClr val="0000CC"/>
                </a:solidFill>
              </a:rPr>
              <a:t>x </a:t>
            </a:r>
            <a:r>
              <a:rPr lang="en-US" sz="2000" b="1" dirty="0">
                <a:solidFill>
                  <a:srgbClr val="0000CC"/>
                </a:solidFill>
              </a:rPr>
              <a:t>are combined in quadrature as</a:t>
            </a:r>
          </a:p>
          <a:p>
            <a:pPr algn="ctr"/>
            <a:r>
              <a:rPr lang="en-US" sz="2000" b="1" dirty="0" smtClean="0">
                <a:solidFill>
                  <a:srgbClr val="CC00CC"/>
                </a:solidFill>
              </a:rPr>
              <a:t>DX </a:t>
            </a:r>
            <a:r>
              <a:rPr lang="en-US" sz="2000" b="1" dirty="0">
                <a:solidFill>
                  <a:srgbClr val="CC00CC"/>
                </a:solidFill>
              </a:rPr>
              <a:t>= </a:t>
            </a:r>
            <a:r>
              <a:rPr lang="en-US" sz="2000" b="1" dirty="0" smtClean="0">
                <a:solidFill>
                  <a:srgbClr val="CC00CC"/>
                </a:solidFill>
              </a:rPr>
              <a:t>SQRT(SQR(DXU</a:t>
            </a:r>
            <a:r>
              <a:rPr lang="en-US" sz="2000" b="1" dirty="0">
                <a:solidFill>
                  <a:srgbClr val="CC00CC"/>
                </a:solidFill>
              </a:rPr>
              <a:t>) + </a:t>
            </a:r>
            <a:r>
              <a:rPr lang="en-US" sz="2000" b="1" dirty="0" smtClean="0">
                <a:solidFill>
                  <a:srgbClr val="CC00CC"/>
                </a:solidFill>
              </a:rPr>
              <a:t>SQR(DXY</a:t>
            </a:r>
            <a:r>
              <a:rPr lang="en-US" sz="2000" b="1" dirty="0">
                <a:solidFill>
                  <a:srgbClr val="CC00CC"/>
                </a:solidFill>
              </a:rPr>
              <a:t>) + </a:t>
            </a:r>
            <a:r>
              <a:rPr lang="en-US" sz="2000" b="1" dirty="0" smtClean="0">
                <a:solidFill>
                  <a:srgbClr val="CC00CC"/>
                </a:solidFill>
              </a:rPr>
              <a:t>SQR(DXW</a:t>
            </a:r>
            <a:r>
              <a:rPr lang="en-US" sz="2000" b="1" dirty="0">
                <a:solidFill>
                  <a:srgbClr val="CC00CC"/>
                </a:solidFill>
              </a:rPr>
              <a:t>) + ... )</a:t>
            </a:r>
          </a:p>
          <a:p>
            <a:r>
              <a:rPr lang="en-US" sz="2000" b="1" dirty="0">
                <a:solidFill>
                  <a:srgbClr val="006C31"/>
                </a:solidFill>
              </a:rPr>
              <a:t>Note that it would not be correct to incorporate all the variations into one </a:t>
            </a:r>
            <a:r>
              <a:rPr lang="en-US" sz="2000" b="1" dirty="0" smtClean="0">
                <a:solidFill>
                  <a:srgbClr val="006C31"/>
                </a:solidFill>
              </a:rPr>
              <a:t>equation such </a:t>
            </a:r>
            <a:r>
              <a:rPr lang="en-US" sz="2000" b="1" dirty="0">
                <a:solidFill>
                  <a:srgbClr val="006C31"/>
                </a:solidFill>
              </a:rPr>
              <a:t>as</a:t>
            </a:r>
          </a:p>
          <a:p>
            <a:pPr algn="ctr"/>
            <a:r>
              <a:rPr lang="es-ES" sz="2000" b="1" dirty="0" smtClean="0">
                <a:solidFill>
                  <a:srgbClr val="CC00CC"/>
                </a:solidFill>
              </a:rPr>
              <a:t>DX </a:t>
            </a:r>
            <a:r>
              <a:rPr lang="es-ES" sz="2000" b="1" dirty="0">
                <a:solidFill>
                  <a:srgbClr val="CC00CC"/>
                </a:solidFill>
              </a:rPr>
              <a:t>= CALCULATE(U + </a:t>
            </a:r>
            <a:r>
              <a:rPr lang="es-ES" sz="2000" b="1" dirty="0" smtClean="0">
                <a:solidFill>
                  <a:srgbClr val="CC00CC"/>
                </a:solidFill>
              </a:rPr>
              <a:t>DU</a:t>
            </a:r>
            <a:r>
              <a:rPr lang="es-ES" sz="2000" b="1" dirty="0">
                <a:solidFill>
                  <a:srgbClr val="CC00CC"/>
                </a:solidFill>
              </a:rPr>
              <a:t>, Y + </a:t>
            </a:r>
            <a:r>
              <a:rPr lang="es-ES" sz="2000" b="1" dirty="0" smtClean="0">
                <a:solidFill>
                  <a:srgbClr val="CC00CC"/>
                </a:solidFill>
              </a:rPr>
              <a:t>DY</a:t>
            </a:r>
            <a:r>
              <a:rPr lang="es-ES" sz="2000" b="1" dirty="0">
                <a:solidFill>
                  <a:srgbClr val="CC00CC"/>
                </a:solidFill>
              </a:rPr>
              <a:t>, W + </a:t>
            </a:r>
            <a:r>
              <a:rPr lang="es-ES" sz="2000" b="1" dirty="0" smtClean="0">
                <a:solidFill>
                  <a:srgbClr val="CC00CC"/>
                </a:solidFill>
              </a:rPr>
              <a:t>DW, </a:t>
            </a:r>
            <a:r>
              <a:rPr lang="es-ES" sz="2000" b="1" dirty="0">
                <a:solidFill>
                  <a:srgbClr val="CC00CC"/>
                </a:solidFill>
              </a:rPr>
              <a:t>... ) - x</a:t>
            </a:r>
          </a:p>
          <a:p>
            <a:r>
              <a:rPr lang="en-US" sz="2000" b="1" dirty="0">
                <a:solidFill>
                  <a:srgbClr val="006C31"/>
                </a:solidFill>
              </a:rPr>
              <a:t>because this would imply that the errors </a:t>
            </a:r>
            <a:r>
              <a:rPr lang="en-US" sz="2000" b="1" dirty="0" smtClean="0">
                <a:solidFill>
                  <a:srgbClr val="006C31"/>
                </a:solidFill>
              </a:rPr>
              <a:t>DU</a:t>
            </a:r>
            <a:r>
              <a:rPr lang="en-US" sz="2000" b="1" dirty="0">
                <a:solidFill>
                  <a:srgbClr val="006C31"/>
                </a:solidFill>
              </a:rPr>
              <a:t>, </a:t>
            </a:r>
            <a:r>
              <a:rPr lang="en-US" sz="2000" b="1" dirty="0" smtClean="0">
                <a:solidFill>
                  <a:srgbClr val="006C31"/>
                </a:solidFill>
              </a:rPr>
              <a:t>DV</a:t>
            </a:r>
            <a:r>
              <a:rPr lang="en-US" sz="2000" b="1" dirty="0">
                <a:solidFill>
                  <a:srgbClr val="006C31"/>
                </a:solidFill>
              </a:rPr>
              <a:t>, and so on were actually known</a:t>
            </a:r>
          </a:p>
          <a:p>
            <a:r>
              <a:rPr lang="en-US" sz="2000" b="1" dirty="0">
                <a:solidFill>
                  <a:srgbClr val="006C31"/>
                </a:solidFill>
              </a:rPr>
              <a:t>quantities, rather than independent, estimated variations of the measured quantities</a:t>
            </a:r>
            <a:r>
              <a:rPr lang="en-US" sz="2000" b="1" dirty="0" smtClean="0">
                <a:solidFill>
                  <a:srgbClr val="006C31"/>
                </a:solidFill>
              </a:rPr>
              <a:t>,</a:t>
            </a:r>
            <a:r>
              <a:rPr lang="en-US" sz="2000" dirty="0">
                <a:solidFill>
                  <a:srgbClr val="006C31"/>
                </a:solidFill>
              </a:rPr>
              <a:t> </a:t>
            </a:r>
            <a:r>
              <a:rPr lang="en-US" sz="2000" b="1" dirty="0">
                <a:solidFill>
                  <a:srgbClr val="006C31"/>
                </a:solidFill>
              </a:rPr>
              <a:t>corresponding to estimates of the widths of the distributions of the measured variables</a:t>
            </a:r>
            <a:r>
              <a:rPr lang="en-US" sz="2000" b="1" dirty="0" smtClean="0">
                <a:solidFill>
                  <a:srgbClr val="006C31"/>
                </a:solidFill>
              </a:rPr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4861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34525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114800" y="533400"/>
            <a:ext cx="2819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600200" y="1447800"/>
            <a:ext cx="39243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00200" y="2057400"/>
            <a:ext cx="39243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14800" y="1752600"/>
            <a:ext cx="39243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86200" y="4343400"/>
            <a:ext cx="4800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62350" y="4038600"/>
            <a:ext cx="4800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38500" y="4953000"/>
            <a:ext cx="4800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95600" y="6172200"/>
            <a:ext cx="4800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75941" y="6477000"/>
            <a:ext cx="4800600" cy="0"/>
          </a:xfrm>
          <a:prstGeom prst="line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40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88"/>
            <a:ext cx="9220200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124200" y="2057400"/>
            <a:ext cx="4800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362200" y="2971800"/>
            <a:ext cx="4800600" cy="0"/>
          </a:xfrm>
          <a:prstGeom prst="line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69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239000" cy="625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667000" y="2667000"/>
            <a:ext cx="4800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124200" y="3352800"/>
            <a:ext cx="48006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368826" y="4800600"/>
            <a:ext cx="4800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3400" y="6858000"/>
            <a:ext cx="48006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368826" y="6477000"/>
            <a:ext cx="4800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9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"/>
            <a:ext cx="8991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339009" y="1905000"/>
            <a:ext cx="4419600" cy="0"/>
          </a:xfrm>
          <a:prstGeom prst="line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491409" y="2362200"/>
            <a:ext cx="4419600" cy="0"/>
          </a:xfrm>
          <a:prstGeom prst="line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491409" y="3581400"/>
            <a:ext cx="573819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43809" y="4038600"/>
            <a:ext cx="573819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74914" y="4876800"/>
            <a:ext cx="573819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42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05850" cy="64181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811821" y="2514600"/>
            <a:ext cx="4800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676400" y="5562600"/>
            <a:ext cx="4800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811821" y="914400"/>
            <a:ext cx="4800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95400" y="3733800"/>
            <a:ext cx="48006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51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577263" cy="649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600200" y="5638800"/>
            <a:ext cx="4800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6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82" y="133350"/>
            <a:ext cx="8204757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047460" y="1752600"/>
            <a:ext cx="4800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706841" y="2667000"/>
            <a:ext cx="4800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047461" y="4953000"/>
            <a:ext cx="4800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905000" y="6477000"/>
            <a:ext cx="4800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91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385</Words>
  <Application>Microsoft Office PowerPoint</Application>
  <PresentationFormat>On-screen Show (4:3)</PresentationFormat>
  <Paragraphs>25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Naqvi</dc:creator>
  <cp:lastModifiedBy>Naqvi</cp:lastModifiedBy>
  <cp:revision>107</cp:revision>
  <dcterms:created xsi:type="dcterms:W3CDTF">2015-12-19T13:41:31Z</dcterms:created>
  <dcterms:modified xsi:type="dcterms:W3CDTF">2019-02-17T19:22:49Z</dcterms:modified>
</cp:coreProperties>
</file>