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9" r:id="rId5"/>
    <p:sldId id="258" r:id="rId6"/>
    <p:sldId id="280" r:id="rId7"/>
    <p:sldId id="260" r:id="rId8"/>
    <p:sldId id="261" r:id="rId9"/>
    <p:sldId id="284" r:id="rId10"/>
    <p:sldId id="283" r:id="rId11"/>
    <p:sldId id="282" r:id="rId12"/>
    <p:sldId id="281" r:id="rId13"/>
    <p:sldId id="263" r:id="rId14"/>
    <p:sldId id="264" r:id="rId15"/>
    <p:sldId id="266" r:id="rId16"/>
    <p:sldId id="267" r:id="rId17"/>
    <p:sldId id="285" r:id="rId18"/>
    <p:sldId id="287" r:id="rId19"/>
    <p:sldId id="268" r:id="rId20"/>
    <p:sldId id="288" r:id="rId21"/>
    <p:sldId id="289" r:id="rId22"/>
    <p:sldId id="269" r:id="rId23"/>
    <p:sldId id="271" r:id="rId24"/>
    <p:sldId id="270" r:id="rId25"/>
    <p:sldId id="290" r:id="rId26"/>
    <p:sldId id="29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66"/>
    <a:srgbClr val="CC00CC"/>
    <a:srgbClr val="008000"/>
    <a:srgbClr val="FF00FF"/>
    <a:srgbClr val="0000FF"/>
    <a:srgbClr val="0066FF"/>
    <a:srgbClr val="00CC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5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7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9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1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7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0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3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18D80-E35A-453A-A3AA-F4F1AA290C2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68926-A281-4B19-940B-D7E9F2729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0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6838"/>
            <a:ext cx="7315200" cy="1754326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CHAPTER 2</a:t>
            </a:r>
            <a:endParaRPr lang="en-US" sz="3600" b="1" dirty="0">
              <a:solidFill>
                <a:srgbClr val="FF0000"/>
              </a:solidFill>
            </a:endParaRPr>
          </a:p>
          <a:p>
            <a:pPr algn="ctr"/>
            <a:r>
              <a:rPr lang="en-US" sz="3600" b="1" dirty="0">
                <a:solidFill>
                  <a:srgbClr val="0066FF"/>
                </a:solidFill>
              </a:rPr>
              <a:t>PROBABILITY</a:t>
            </a:r>
          </a:p>
          <a:p>
            <a:pPr algn="ctr"/>
            <a:r>
              <a:rPr lang="en-US" sz="3600" b="1" dirty="0">
                <a:solidFill>
                  <a:srgbClr val="FF00FF"/>
                </a:solidFill>
              </a:rPr>
              <a:t>DISTRIBUTIONS</a:t>
            </a:r>
            <a:endParaRPr lang="en-US" sz="36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23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534400" cy="544764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distribution is not symmetric about the mean or about any other point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The </a:t>
            </a:r>
            <a:r>
              <a:rPr lang="en-US" sz="2000" b="1" dirty="0" smtClean="0">
                <a:solidFill>
                  <a:srgbClr val="CC00CC"/>
                </a:solidFill>
              </a:rPr>
              <a:t>most probable </a:t>
            </a:r>
            <a:r>
              <a:rPr lang="en-US" sz="2000" b="1" dirty="0">
                <a:solidFill>
                  <a:srgbClr val="CC00CC"/>
                </a:solidFill>
              </a:rPr>
              <a:t>value is x = 1, but the peak of the smooth curve occurs for a slightly </a:t>
            </a:r>
            <a:r>
              <a:rPr lang="en-US" sz="2000" b="1" dirty="0" smtClean="0">
                <a:solidFill>
                  <a:srgbClr val="CC00CC"/>
                </a:solidFill>
              </a:rPr>
              <a:t>larger value </a:t>
            </a:r>
            <a:r>
              <a:rPr lang="en-US" sz="2000" b="1" dirty="0">
                <a:solidFill>
                  <a:srgbClr val="CC00CC"/>
                </a:solidFill>
              </a:rPr>
              <a:t>of x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95399"/>
            <a:ext cx="5257800" cy="3812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8123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255"/>
            <a:ext cx="9038897" cy="80637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Example 2.3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 particle physicist makes some preliminary measurements of the </a:t>
            </a:r>
            <a:r>
              <a:rPr lang="en-US" sz="2000" b="1" dirty="0" smtClean="0">
                <a:solidFill>
                  <a:srgbClr val="CC00CC"/>
                </a:solidFill>
              </a:rPr>
              <a:t>angular distribution </a:t>
            </a:r>
            <a:r>
              <a:rPr lang="en-US" sz="2000" b="1" dirty="0">
                <a:solidFill>
                  <a:srgbClr val="CC00CC"/>
                </a:solidFill>
              </a:rPr>
              <a:t>of </a:t>
            </a:r>
            <a:r>
              <a:rPr lang="en-US" sz="2000" b="1" i="1" dirty="0">
                <a:solidFill>
                  <a:srgbClr val="CC00CC"/>
                </a:solidFill>
              </a:rPr>
              <a:t>K </a:t>
            </a:r>
            <a:r>
              <a:rPr lang="en-US" sz="2000" b="1" dirty="0">
                <a:solidFill>
                  <a:srgbClr val="CC00CC"/>
                </a:solidFill>
              </a:rPr>
              <a:t>mesons scattered from a liquid hydrogen target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She knows </a:t>
            </a:r>
            <a:r>
              <a:rPr lang="en-US" sz="2000" b="1" dirty="0" smtClean="0">
                <a:solidFill>
                  <a:srgbClr val="006666"/>
                </a:solidFill>
              </a:rPr>
              <a:t>that there </a:t>
            </a:r>
            <a:r>
              <a:rPr lang="en-US" sz="2000" b="1" dirty="0">
                <a:solidFill>
                  <a:srgbClr val="006666"/>
                </a:solidFill>
              </a:rPr>
              <a:t>should be equal numbers of particles scattered forward </a:t>
            </a:r>
            <a:r>
              <a:rPr lang="en-US" sz="2000" b="1" dirty="0" smtClean="0">
                <a:solidFill>
                  <a:srgbClr val="006666"/>
                </a:solidFill>
              </a:rPr>
              <a:t>and backward </a:t>
            </a:r>
            <a:r>
              <a:rPr lang="en-US" sz="2000" b="1" dirty="0">
                <a:solidFill>
                  <a:srgbClr val="006666"/>
                </a:solidFill>
              </a:rPr>
              <a:t>in the </a:t>
            </a:r>
            <a:r>
              <a:rPr lang="en-US" sz="2000" b="1" dirty="0" smtClean="0">
                <a:solidFill>
                  <a:srgbClr val="006666"/>
                </a:solidFill>
              </a:rPr>
              <a:t>center- of-mass </a:t>
            </a:r>
            <a:r>
              <a:rPr lang="en-US" sz="2000" b="1" dirty="0">
                <a:solidFill>
                  <a:srgbClr val="006666"/>
                </a:solidFill>
              </a:rPr>
              <a:t>system of the particles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66FF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She measures 1000 interactions and finds that </a:t>
            </a:r>
            <a:r>
              <a:rPr lang="en-US" sz="2000" b="1" dirty="0" smtClean="0">
                <a:solidFill>
                  <a:srgbClr val="0000CC"/>
                </a:solidFill>
              </a:rPr>
              <a:t>472 scatter </a:t>
            </a:r>
            <a:r>
              <a:rPr lang="en-US" sz="2000" b="1" dirty="0">
                <a:solidFill>
                  <a:srgbClr val="0000CC"/>
                </a:solidFill>
              </a:rPr>
              <a:t>forward and 528 backward</a:t>
            </a:r>
            <a:r>
              <a:rPr lang="en-US" sz="2000" dirty="0">
                <a:solidFill>
                  <a:srgbClr val="0000CC"/>
                </a:solidFill>
              </a:rPr>
              <a:t>. </a:t>
            </a:r>
            <a:endParaRPr lang="en-US" sz="2000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What </a:t>
            </a:r>
            <a:r>
              <a:rPr lang="en-US" sz="2000" b="1" dirty="0">
                <a:solidFill>
                  <a:srgbClr val="FF0000"/>
                </a:solidFill>
              </a:rPr>
              <a:t>uncertainty should she quote in these numbers?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uncertainty is given by the standard deviation from Equation (2.7),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Thus</a:t>
            </a:r>
            <a:r>
              <a:rPr lang="en-US" sz="2000" b="1" dirty="0">
                <a:solidFill>
                  <a:srgbClr val="CC00CC"/>
                </a:solidFill>
              </a:rPr>
              <a:t>, she could </a:t>
            </a:r>
            <a:r>
              <a:rPr lang="en-US" sz="2000" b="1" dirty="0" smtClean="0">
                <a:solidFill>
                  <a:srgbClr val="CC00CC"/>
                </a:solidFill>
              </a:rPr>
              <a:t>quote </a:t>
            </a:r>
            <a:r>
              <a:rPr lang="en-US" sz="2000" b="1" dirty="0">
                <a:solidFill>
                  <a:srgbClr val="CC00CC"/>
                </a:solidFill>
              </a:rPr>
              <a:t>for the fraction of particles scattered in the forward direction </a:t>
            </a:r>
            <a:r>
              <a:rPr lang="en-US" sz="2000" b="1" dirty="0" smtClean="0">
                <a:solidFill>
                  <a:srgbClr val="CC00CC"/>
                </a:solidFill>
              </a:rPr>
              <a:t>and</a:t>
            </a:r>
          </a:p>
          <a:p>
            <a:pPr algn="ctr"/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i="1" dirty="0" err="1" smtClean="0">
                <a:solidFill>
                  <a:srgbClr val="0000CC"/>
                </a:solidFill>
              </a:rPr>
              <a:t>f</a:t>
            </a:r>
            <a:r>
              <a:rPr lang="en-US" sz="2000" b="1" i="1" baseline="-25000" dirty="0" err="1" smtClean="0">
                <a:solidFill>
                  <a:srgbClr val="0000CC"/>
                </a:solidFill>
              </a:rPr>
              <a:t>F</a:t>
            </a:r>
            <a:r>
              <a:rPr lang="en-US" sz="2000" b="1" i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= (472 ± 15.8)/1000 = 0.472 ± 0.15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for the fraction scattered backward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000" b="1" i="1" dirty="0" err="1" smtClean="0">
                <a:solidFill>
                  <a:srgbClr val="008000"/>
                </a:solidFill>
              </a:rPr>
              <a:t>f</a:t>
            </a:r>
            <a:r>
              <a:rPr lang="en-US" sz="2000" b="1" i="1" baseline="-25000" dirty="0" err="1" smtClean="0">
                <a:solidFill>
                  <a:srgbClr val="008000"/>
                </a:solidFill>
              </a:rPr>
              <a:t>B</a:t>
            </a:r>
            <a:r>
              <a:rPr lang="sv-SE" sz="2000" b="1" i="1" dirty="0" smtClean="0">
                <a:solidFill>
                  <a:srgbClr val="008000"/>
                </a:solidFill>
              </a:rPr>
              <a:t> </a:t>
            </a:r>
            <a:r>
              <a:rPr lang="sv-SE" sz="2000" b="1" dirty="0">
                <a:solidFill>
                  <a:srgbClr val="008000"/>
                </a:solidFill>
              </a:rPr>
              <a:t>= (528 ± 15.8)/1000 = 0.528 ± </a:t>
            </a:r>
            <a:r>
              <a:rPr lang="sv-SE" sz="2000" b="1" dirty="0" smtClean="0">
                <a:solidFill>
                  <a:srgbClr val="008000"/>
                </a:solidFill>
              </a:rPr>
              <a:t>0.15</a:t>
            </a:r>
            <a:endParaRPr lang="en-US" sz="2000" dirty="0">
              <a:solidFill>
                <a:srgbClr val="008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Note that the uncertainties in the numbers scattering forward and </a:t>
            </a:r>
            <a:r>
              <a:rPr lang="en-US" sz="2000" b="1" dirty="0" smtClean="0">
                <a:solidFill>
                  <a:srgbClr val="0000CC"/>
                </a:solidFill>
              </a:rPr>
              <a:t>backward must </a:t>
            </a:r>
            <a:r>
              <a:rPr lang="en-US" sz="2000" b="1" dirty="0">
                <a:solidFill>
                  <a:srgbClr val="0000CC"/>
                </a:solidFill>
              </a:rPr>
              <a:t>be the same because losses from one group must be made up in the </a:t>
            </a:r>
            <a:r>
              <a:rPr lang="en-US" sz="2000" b="1" dirty="0" smtClean="0">
                <a:solidFill>
                  <a:srgbClr val="0000CC"/>
                </a:solidFill>
              </a:rPr>
              <a:t>other.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If </a:t>
            </a:r>
            <a:r>
              <a:rPr lang="en-US" sz="2000" b="1" dirty="0">
                <a:solidFill>
                  <a:srgbClr val="006666"/>
                </a:solidFill>
              </a:rPr>
              <a:t>the experimenter did not know the a priori probabilities of scattering </a:t>
            </a:r>
            <a:r>
              <a:rPr lang="en-US" sz="2000" b="1" dirty="0" smtClean="0">
                <a:solidFill>
                  <a:srgbClr val="006666"/>
                </a:solidFill>
              </a:rPr>
              <a:t>forward and </a:t>
            </a:r>
            <a:r>
              <a:rPr lang="en-US" sz="2000" b="1" dirty="0">
                <a:solidFill>
                  <a:srgbClr val="006666"/>
                </a:solidFill>
              </a:rPr>
              <a:t>backward, she would have to estimate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dirty="0">
                <a:solidFill>
                  <a:srgbClr val="006666"/>
                </a:solidFill>
              </a:rPr>
              <a:t>and </a:t>
            </a:r>
            <a:r>
              <a:rPr lang="en-US" sz="2000" b="1" i="1" dirty="0">
                <a:solidFill>
                  <a:srgbClr val="006666"/>
                </a:solidFill>
              </a:rPr>
              <a:t>q </a:t>
            </a:r>
            <a:r>
              <a:rPr lang="en-US" sz="2000" b="1" dirty="0">
                <a:solidFill>
                  <a:srgbClr val="006666"/>
                </a:solidFill>
              </a:rPr>
              <a:t>from her measurements; that </a:t>
            </a:r>
            <a:r>
              <a:rPr lang="en-US" sz="2000" b="1" dirty="0" smtClean="0">
                <a:solidFill>
                  <a:srgbClr val="006666"/>
                </a:solidFill>
              </a:rPr>
              <a:t>is</a:t>
            </a:r>
            <a:r>
              <a:rPr lang="en-US" sz="2000" b="1" dirty="0" smtClean="0">
                <a:solidFill>
                  <a:srgbClr val="008000"/>
                </a:solidFill>
              </a:rPr>
              <a:t>,</a:t>
            </a:r>
            <a:r>
              <a:rPr lang="en-US" sz="2000" b="1" i="1" dirty="0" smtClean="0">
                <a:solidFill>
                  <a:srgbClr val="008000"/>
                </a:solidFill>
              </a:rPr>
              <a:t> </a:t>
            </a:r>
          </a:p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p </a:t>
            </a:r>
            <a:r>
              <a:rPr lang="en-US" sz="2000" b="1" dirty="0">
                <a:solidFill>
                  <a:srgbClr val="FF0000"/>
                </a:solidFill>
              </a:rPr>
              <a:t>= 472/1000 = </a:t>
            </a:r>
            <a:r>
              <a:rPr lang="en-US" sz="2000" b="1" dirty="0" smtClean="0">
                <a:solidFill>
                  <a:srgbClr val="FF0000"/>
                </a:solidFill>
              </a:rPr>
              <a:t>0.472  and </a:t>
            </a:r>
            <a:r>
              <a:rPr lang="en-US" sz="2000" b="1" i="1" dirty="0" smtClean="0">
                <a:solidFill>
                  <a:srgbClr val="FF0000"/>
                </a:solidFill>
              </a:rPr>
              <a:t>q </a:t>
            </a:r>
            <a:r>
              <a:rPr lang="en-US" sz="2000" b="1" dirty="0">
                <a:solidFill>
                  <a:srgbClr val="FF0000"/>
                </a:solidFill>
              </a:rPr>
              <a:t>= 528/1000 = 0.528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She would then calculate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For </a:t>
            </a:r>
            <a:r>
              <a:rPr lang="en-US" sz="2000" b="1" dirty="0">
                <a:solidFill>
                  <a:srgbClr val="CC00CC"/>
                </a:solidFill>
              </a:rPr>
              <a:t>probability </a:t>
            </a:r>
            <a:r>
              <a:rPr lang="en-US" sz="2000" b="1" i="1" dirty="0">
                <a:solidFill>
                  <a:srgbClr val="CC00CC"/>
                </a:solidFill>
              </a:rPr>
              <a:t>p </a:t>
            </a:r>
            <a:r>
              <a:rPr lang="en-US" sz="2000" b="1" dirty="0">
                <a:solidFill>
                  <a:srgbClr val="CC00CC"/>
                </a:solidFill>
              </a:rPr>
              <a:t>near 50%, the standard </a:t>
            </a:r>
            <a:r>
              <a:rPr lang="en-US" sz="2000" b="1" dirty="0" smtClean="0">
                <a:solidFill>
                  <a:srgbClr val="CC00CC"/>
                </a:solidFill>
              </a:rPr>
              <a:t>deviation</a:t>
            </a:r>
            <a:r>
              <a:rPr lang="en-US" sz="2000" b="1" dirty="0">
                <a:solidFill>
                  <a:srgbClr val="CC00CC"/>
                </a:solidFill>
              </a:rPr>
              <a:t> is relatively insensitive to </a:t>
            </a:r>
            <a:r>
              <a:rPr lang="en-US" sz="2000" b="1" dirty="0" smtClean="0">
                <a:solidFill>
                  <a:srgbClr val="CC00CC"/>
                </a:solidFill>
              </a:rPr>
              <a:t>uncertainties in </a:t>
            </a:r>
            <a:r>
              <a:rPr lang="en-US" sz="2000" b="1" dirty="0">
                <a:solidFill>
                  <a:srgbClr val="CC00CC"/>
                </a:solidFill>
              </a:rPr>
              <a:t>the experimental determination of </a:t>
            </a:r>
            <a:r>
              <a:rPr lang="en-US" sz="2000" b="1" i="1" dirty="0">
                <a:solidFill>
                  <a:srgbClr val="CC00CC"/>
                </a:solidFill>
              </a:rPr>
              <a:t>p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  <a:endParaRPr lang="en-US" sz="2000" dirty="0">
              <a:solidFill>
                <a:srgbClr val="CC00CC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817" y="2971800"/>
            <a:ext cx="4597261" cy="43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920193"/>
            <a:ext cx="3878916" cy="418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6497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634" y="0"/>
            <a:ext cx="8839200" cy="744819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2.2 POISSON DISTRIBUTION</a:t>
            </a:r>
          </a:p>
          <a:p>
            <a:r>
              <a:rPr lang="en-US" sz="2000" b="1" dirty="0">
                <a:solidFill>
                  <a:srgbClr val="006666"/>
                </a:solidFill>
              </a:rPr>
              <a:t>The Poisson distribution represents an approximation to the binomial distribution</a:t>
            </a:r>
          </a:p>
          <a:p>
            <a:r>
              <a:rPr lang="en-US" sz="2000" b="1" dirty="0">
                <a:solidFill>
                  <a:srgbClr val="006666"/>
                </a:solidFill>
              </a:rPr>
              <a:t>for the special case where the average number of successes is much smaller than </a:t>
            </a:r>
            <a:r>
              <a:rPr lang="en-US" sz="2000" b="1" dirty="0" smtClean="0">
                <a:solidFill>
                  <a:srgbClr val="006666"/>
                </a:solidFill>
              </a:rPr>
              <a:t>the possible </a:t>
            </a:r>
            <a:r>
              <a:rPr lang="en-US" sz="2000" b="1" dirty="0">
                <a:solidFill>
                  <a:srgbClr val="006666"/>
                </a:solidFill>
              </a:rPr>
              <a:t>number; that is, when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For such experiments the </a:t>
            </a:r>
            <a:r>
              <a:rPr lang="en-US" sz="2000" b="1" dirty="0" smtClean="0">
                <a:solidFill>
                  <a:srgbClr val="CC00CC"/>
                </a:solidFill>
              </a:rPr>
              <a:t>binomial distribution </a:t>
            </a:r>
            <a:r>
              <a:rPr lang="en-US" sz="2000" b="1" dirty="0">
                <a:solidFill>
                  <a:srgbClr val="CC00CC"/>
                </a:solidFill>
              </a:rPr>
              <a:t>correctly describes the probability </a:t>
            </a:r>
            <a:r>
              <a:rPr lang="en-US" sz="2000" b="1" i="1" dirty="0" smtClean="0">
                <a:solidFill>
                  <a:srgbClr val="CC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CC00CC"/>
                </a:solidFill>
              </a:rPr>
              <a:t>B</a:t>
            </a:r>
            <a:r>
              <a:rPr lang="en-US" sz="2000" b="1" i="1" dirty="0" smtClean="0">
                <a:solidFill>
                  <a:srgbClr val="CC00CC"/>
                </a:solidFill>
              </a:rPr>
              <a:t>(x</a:t>
            </a:r>
            <a:r>
              <a:rPr lang="en-US" sz="2000" b="1" i="1" dirty="0">
                <a:solidFill>
                  <a:srgbClr val="CC00CC"/>
                </a:solidFill>
              </a:rPr>
              <a:t>; n, p) </a:t>
            </a:r>
            <a:r>
              <a:rPr lang="en-US" sz="2000" b="1" dirty="0">
                <a:solidFill>
                  <a:srgbClr val="CC00CC"/>
                </a:solidFill>
              </a:rPr>
              <a:t>of observing </a:t>
            </a:r>
            <a:r>
              <a:rPr lang="en-US" sz="2000" b="1" i="1" dirty="0" smtClean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events </a:t>
            </a:r>
            <a:r>
              <a:rPr lang="en-US" sz="2000" b="1" dirty="0">
                <a:solidFill>
                  <a:srgbClr val="CC00CC"/>
                </a:solidFill>
              </a:rPr>
              <a:t>per time interval out of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possible events, each of which has a probability </a:t>
            </a:r>
            <a:r>
              <a:rPr lang="en-US" sz="2000" b="1" i="1" dirty="0" smtClean="0">
                <a:solidFill>
                  <a:srgbClr val="CC00CC"/>
                </a:solidFill>
              </a:rPr>
              <a:t>p </a:t>
            </a:r>
            <a:r>
              <a:rPr lang="en-US" sz="2000" b="1" dirty="0" smtClean="0">
                <a:solidFill>
                  <a:srgbClr val="CC00CC"/>
                </a:solidFill>
              </a:rPr>
              <a:t>of </a:t>
            </a:r>
            <a:r>
              <a:rPr lang="en-US" sz="2000" b="1" dirty="0">
                <a:solidFill>
                  <a:srgbClr val="CC00CC"/>
                </a:solidFill>
              </a:rPr>
              <a:t>occurring, but the large number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of possible events makes exact evaluation </a:t>
            </a:r>
            <a:r>
              <a:rPr lang="en-US" sz="2000" b="1" dirty="0" smtClean="0">
                <a:solidFill>
                  <a:srgbClr val="CC00CC"/>
                </a:solidFill>
              </a:rPr>
              <a:t>from the </a:t>
            </a:r>
            <a:r>
              <a:rPr lang="en-US" sz="2000" b="1" dirty="0">
                <a:solidFill>
                  <a:srgbClr val="CC00CC"/>
                </a:solidFill>
              </a:rPr>
              <a:t>binomial distribution impractical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r>
              <a:rPr lang="en-US" sz="2000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Furthermore, neither the number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of </a:t>
            </a:r>
            <a:r>
              <a:rPr lang="en-US" sz="2000" b="1" dirty="0" smtClean="0">
                <a:solidFill>
                  <a:srgbClr val="0000CC"/>
                </a:solidFill>
              </a:rPr>
              <a:t>possible events </a:t>
            </a:r>
            <a:r>
              <a:rPr lang="en-US" sz="2000" b="1" dirty="0">
                <a:solidFill>
                  <a:srgbClr val="0000CC"/>
                </a:solidFill>
              </a:rPr>
              <a:t>nor the probability </a:t>
            </a:r>
            <a:r>
              <a:rPr lang="en-US" sz="2000" b="1" i="1" dirty="0">
                <a:solidFill>
                  <a:srgbClr val="0000CC"/>
                </a:solidFill>
              </a:rPr>
              <a:t>p </a:t>
            </a:r>
            <a:r>
              <a:rPr lang="en-US" sz="2000" b="1" dirty="0">
                <a:solidFill>
                  <a:srgbClr val="0000CC"/>
                </a:solidFill>
              </a:rPr>
              <a:t>for each is usually known.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What </a:t>
            </a:r>
            <a:r>
              <a:rPr lang="en-US" sz="2000" b="1" dirty="0">
                <a:solidFill>
                  <a:srgbClr val="FF0000"/>
                </a:solidFill>
              </a:rPr>
              <a:t>may be known </a:t>
            </a:r>
            <a:r>
              <a:rPr lang="en-US" sz="2000" b="1" dirty="0" smtClean="0">
                <a:solidFill>
                  <a:srgbClr val="FF0000"/>
                </a:solidFill>
              </a:rPr>
              <a:t>instead is </a:t>
            </a:r>
            <a:r>
              <a:rPr lang="en-US" sz="2000" b="1" dirty="0">
                <a:solidFill>
                  <a:srgbClr val="FF0000"/>
                </a:solidFill>
              </a:rPr>
              <a:t>the average number of events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expected in each time interval or its estimate </a:t>
            </a:r>
            <a:r>
              <a:rPr lang="en-US" sz="2000" b="1" dirty="0" smtClean="0">
                <a:solidFill>
                  <a:srgbClr val="FF0000"/>
                </a:solidFill>
              </a:rPr>
              <a:t>average </a:t>
            </a:r>
            <a:r>
              <a:rPr lang="en-US" sz="2000" b="1" i="1" dirty="0" smtClean="0">
                <a:solidFill>
                  <a:srgbClr val="FF0000"/>
                </a:solidFill>
              </a:rPr>
              <a:t>x</a:t>
            </a:r>
            <a:r>
              <a:rPr lang="en-US" sz="2000" b="1" i="1" dirty="0">
                <a:solidFill>
                  <a:srgbClr val="FF000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6666"/>
                </a:solidFill>
              </a:rPr>
              <a:t>The Poisson distribution provides an analytical form appropriate to such </a:t>
            </a:r>
            <a:r>
              <a:rPr lang="en-US" sz="2000" b="1" dirty="0" smtClean="0">
                <a:solidFill>
                  <a:srgbClr val="006666"/>
                </a:solidFill>
              </a:rPr>
              <a:t>investigations that </a:t>
            </a:r>
            <a:r>
              <a:rPr lang="en-US" sz="2000" b="1" dirty="0">
                <a:solidFill>
                  <a:srgbClr val="006666"/>
                </a:solidFill>
              </a:rPr>
              <a:t>describes the probability distribution in terms of just the variable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and </a:t>
            </a:r>
            <a:r>
              <a:rPr lang="en-US" sz="2000" b="1" dirty="0" smtClean="0">
                <a:solidFill>
                  <a:srgbClr val="006666"/>
                </a:solidFill>
              </a:rPr>
              <a:t>the Parameter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  <a:p>
            <a:r>
              <a:rPr lang="en-US" sz="2000" b="1" dirty="0">
                <a:solidFill>
                  <a:srgbClr val="CC00CC"/>
                </a:solidFill>
              </a:rPr>
              <a:t>Let us consider the binomial distribution in the limiting case </a:t>
            </a:r>
            <a:r>
              <a:rPr lang="en-US" sz="2000" b="1" dirty="0" smtClean="0">
                <a:solidFill>
                  <a:srgbClr val="CC00CC"/>
                </a:solidFill>
              </a:rPr>
              <a:t>of</a:t>
            </a:r>
          </a:p>
          <a:p>
            <a:r>
              <a:rPr lang="en-US" sz="2000" b="1" dirty="0" smtClean="0">
                <a:solidFill>
                  <a:srgbClr val="0000CC"/>
                </a:solidFill>
              </a:rPr>
              <a:t>We are interested </a:t>
            </a:r>
            <a:r>
              <a:rPr lang="en-US" sz="2000" b="1" dirty="0">
                <a:solidFill>
                  <a:srgbClr val="0000CC"/>
                </a:solidFill>
              </a:rPr>
              <a:t>in its behavior as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becomes infinitely large while the 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>
                <a:solidFill>
                  <a:srgbClr val="0000CC"/>
                </a:solidFill>
              </a:rPr>
              <a:t>np </a:t>
            </a:r>
            <a:r>
              <a:rPr lang="en-US" sz="2000" b="1" dirty="0" smtClean="0">
                <a:solidFill>
                  <a:srgbClr val="0000CC"/>
                </a:solidFill>
              </a:rPr>
              <a:t>remains constant</a:t>
            </a:r>
            <a:r>
              <a:rPr lang="en-US" sz="2000" b="1" dirty="0">
                <a:solidFill>
                  <a:srgbClr val="0000CC"/>
                </a:solidFill>
              </a:rPr>
              <a:t>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Equation </a:t>
            </a:r>
            <a:r>
              <a:rPr lang="en-US" sz="2000" b="1" dirty="0">
                <a:solidFill>
                  <a:srgbClr val="FF0000"/>
                </a:solidFill>
              </a:rPr>
              <a:t>(2.4) for the probability function of the binomial </a:t>
            </a:r>
            <a:r>
              <a:rPr lang="en-US" sz="2000" b="1" dirty="0" smtClean="0">
                <a:solidFill>
                  <a:srgbClr val="FF0000"/>
                </a:solidFill>
              </a:rPr>
              <a:t>distribution can </a:t>
            </a:r>
            <a:r>
              <a:rPr lang="en-US" sz="2000" b="1" dirty="0">
                <a:solidFill>
                  <a:srgbClr val="FF0000"/>
                </a:solidFill>
              </a:rPr>
              <a:t>be written </a:t>
            </a:r>
            <a:r>
              <a:rPr lang="en-US" sz="2000" b="1" dirty="0" smtClean="0">
                <a:solidFill>
                  <a:srgbClr val="FF0000"/>
                </a:solidFill>
              </a:rPr>
              <a:t>as</a:t>
            </a:r>
          </a:p>
          <a:p>
            <a:endParaRPr lang="en-US" dirty="0" smtClean="0"/>
          </a:p>
          <a:p>
            <a:r>
              <a:rPr lang="en-US" sz="2000" b="1" dirty="0" smtClean="0">
                <a:solidFill>
                  <a:srgbClr val="006666"/>
                </a:solidFill>
              </a:rPr>
              <a:t>If </a:t>
            </a:r>
            <a:r>
              <a:rPr lang="en-US" sz="2000" b="1" dirty="0">
                <a:solidFill>
                  <a:srgbClr val="006666"/>
                </a:solidFill>
              </a:rPr>
              <a:t>we expand the second factor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049467"/>
            <a:ext cx="1990725" cy="275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4648200"/>
            <a:ext cx="6000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867400"/>
            <a:ext cx="4586288" cy="54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931" y="6781800"/>
            <a:ext cx="4624388" cy="44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5821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246" y="152400"/>
            <a:ext cx="8907354" cy="646330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can consider it to be the product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individual factors, each of which is </a:t>
            </a:r>
            <a:r>
              <a:rPr lang="en-US" sz="2000" b="1" dirty="0" smtClean="0">
                <a:solidFill>
                  <a:srgbClr val="0000CC"/>
                </a:solidFill>
              </a:rPr>
              <a:t>very nearly </a:t>
            </a:r>
            <a:r>
              <a:rPr lang="en-US" sz="2000" b="1" dirty="0">
                <a:solidFill>
                  <a:srgbClr val="0000CC"/>
                </a:solidFill>
              </a:rPr>
              <a:t>equal to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because </a:t>
            </a:r>
            <a:r>
              <a:rPr lang="en-US" sz="2000" b="1" i="1" dirty="0" smtClean="0">
                <a:solidFill>
                  <a:srgbClr val="0000CC"/>
                </a:solidFill>
              </a:rPr>
              <a:t>               </a:t>
            </a:r>
            <a:r>
              <a:rPr lang="en-US" sz="2000" b="1" dirty="0" smtClean="0">
                <a:solidFill>
                  <a:srgbClr val="0000CC"/>
                </a:solidFill>
              </a:rPr>
              <a:t>in </a:t>
            </a:r>
            <a:r>
              <a:rPr lang="en-US" sz="2000" b="1" dirty="0">
                <a:solidFill>
                  <a:srgbClr val="0000CC"/>
                </a:solidFill>
              </a:rPr>
              <a:t>the region of interest.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second factor </a:t>
            </a:r>
            <a:r>
              <a:rPr lang="en-US" sz="2000" b="1" dirty="0" smtClean="0">
                <a:solidFill>
                  <a:srgbClr val="CC00CC"/>
                </a:solidFill>
              </a:rPr>
              <a:t>in Equation </a:t>
            </a:r>
            <a:r>
              <a:rPr lang="en-US" sz="2000" b="1" dirty="0">
                <a:solidFill>
                  <a:srgbClr val="CC00CC"/>
                </a:solidFill>
              </a:rPr>
              <a:t>(2.8) thus asymptotically approaches 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i="1" dirty="0" err="1" smtClean="0">
                <a:solidFill>
                  <a:srgbClr val="CC00CC"/>
                </a:solidFill>
              </a:rPr>
              <a:t>n</a:t>
            </a:r>
            <a:r>
              <a:rPr lang="en-US" sz="2000" b="1" i="1" baseline="30000" dirty="0" err="1" smtClean="0">
                <a:solidFill>
                  <a:srgbClr val="CC00CC"/>
                </a:solidFill>
              </a:rPr>
              <a:t>x</a:t>
            </a:r>
            <a:r>
              <a:rPr lang="en-US" sz="2000" b="1" i="1" dirty="0" smtClean="0">
                <a:solidFill>
                  <a:srgbClr val="CC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product of the second </a:t>
            </a:r>
            <a:r>
              <a:rPr lang="en-US" sz="2000" b="1" dirty="0" smtClean="0">
                <a:solidFill>
                  <a:srgbClr val="006666"/>
                </a:solidFill>
              </a:rPr>
              <a:t>and third </a:t>
            </a:r>
            <a:r>
              <a:rPr lang="en-US" sz="2000" b="1" dirty="0">
                <a:solidFill>
                  <a:srgbClr val="006666"/>
                </a:solidFill>
              </a:rPr>
              <a:t>factors then becomes </a:t>
            </a:r>
            <a:r>
              <a:rPr lang="en-US" sz="2000" b="1" i="1" dirty="0">
                <a:solidFill>
                  <a:srgbClr val="006666"/>
                </a:solidFill>
              </a:rPr>
              <a:t>(</a:t>
            </a:r>
            <a:r>
              <a:rPr lang="en-US" sz="2000" b="1" i="1" dirty="0" smtClean="0">
                <a:solidFill>
                  <a:srgbClr val="006666"/>
                </a:solidFill>
              </a:rPr>
              <a:t>np)</a:t>
            </a:r>
            <a:r>
              <a:rPr lang="en-US" sz="2000" b="1" i="1" baseline="30000" dirty="0" smtClean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=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i="1" baseline="30000" dirty="0" smtClean="0">
                <a:solidFill>
                  <a:srgbClr val="006666"/>
                </a:solidFill>
              </a:rPr>
              <a:t>x</a:t>
            </a:r>
            <a:r>
              <a:rPr lang="en-US" sz="2000" b="1" i="1" dirty="0">
                <a:solidFill>
                  <a:srgbClr val="006666"/>
                </a:solidFill>
              </a:rPr>
              <a:t>. </a:t>
            </a:r>
            <a:endParaRPr lang="en-US" sz="2000" b="1" i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dirty="0">
                <a:solidFill>
                  <a:srgbClr val="FF0000"/>
                </a:solidFill>
              </a:rPr>
              <a:t>fourth factor is approximately equal </a:t>
            </a:r>
            <a:r>
              <a:rPr lang="en-US" sz="2000" b="1" dirty="0" smtClean="0">
                <a:solidFill>
                  <a:srgbClr val="FF0000"/>
                </a:solidFill>
              </a:rPr>
              <a:t>to 1 </a:t>
            </a:r>
            <a:r>
              <a:rPr lang="en-US" sz="2000" b="1" dirty="0">
                <a:solidFill>
                  <a:srgbClr val="FF0000"/>
                </a:solidFill>
              </a:rPr>
              <a:t>+ </a:t>
            </a:r>
            <a:r>
              <a:rPr lang="en-US" sz="2000" b="1" i="1" dirty="0" err="1">
                <a:solidFill>
                  <a:srgbClr val="FF0000"/>
                </a:solidFill>
              </a:rPr>
              <a:t>px</a:t>
            </a:r>
            <a:r>
              <a:rPr lang="en-US" sz="2000" b="1" i="1" dirty="0">
                <a:solidFill>
                  <a:srgbClr val="FF0000"/>
                </a:solidFill>
              </a:rPr>
              <a:t>, </a:t>
            </a:r>
            <a:r>
              <a:rPr lang="en-US" sz="2000" b="1" dirty="0">
                <a:solidFill>
                  <a:srgbClr val="FF0000"/>
                </a:solidFill>
              </a:rPr>
              <a:t>which tends to 1 as </a:t>
            </a:r>
            <a:r>
              <a:rPr lang="en-US" sz="2000" b="1" i="1" dirty="0">
                <a:solidFill>
                  <a:srgbClr val="FF0000"/>
                </a:solidFill>
              </a:rPr>
              <a:t>p </a:t>
            </a:r>
            <a:r>
              <a:rPr lang="en-US" sz="2000" b="1" dirty="0">
                <a:solidFill>
                  <a:srgbClr val="FF0000"/>
                </a:solidFill>
              </a:rPr>
              <a:t>tends to </a:t>
            </a:r>
            <a:r>
              <a:rPr lang="en-US" sz="2000" b="1" dirty="0" smtClean="0">
                <a:solidFill>
                  <a:srgbClr val="FF0000"/>
                </a:solidFill>
              </a:rPr>
              <a:t>0.</a:t>
            </a:r>
            <a:endParaRPr lang="en-US" sz="2000" b="1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last factor can be rearranged by substituting 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>
                <a:solidFill>
                  <a:srgbClr val="00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0000CC"/>
                </a:solidFill>
              </a:rPr>
              <a:t>p  </a:t>
            </a:r>
            <a:r>
              <a:rPr lang="en-US" sz="2000" b="1" dirty="0" smtClean="0">
                <a:solidFill>
                  <a:srgbClr val="0000CC"/>
                </a:solidFill>
              </a:rPr>
              <a:t>for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and expanding </a:t>
            </a:r>
            <a:r>
              <a:rPr lang="en-US" sz="2000" b="1" dirty="0" smtClean="0">
                <a:solidFill>
                  <a:srgbClr val="0000CC"/>
                </a:solidFill>
              </a:rPr>
              <a:t>the expression </a:t>
            </a:r>
            <a:r>
              <a:rPr lang="en-US" sz="2000" b="1" dirty="0">
                <a:solidFill>
                  <a:srgbClr val="0000CC"/>
                </a:solidFill>
              </a:rPr>
              <a:t>to show that it asymptotically approaches </a:t>
            </a:r>
            <a:r>
              <a:rPr lang="en-US" sz="2000" b="1" dirty="0" smtClean="0">
                <a:solidFill>
                  <a:srgbClr val="0000CC"/>
                </a:solidFill>
              </a:rPr>
              <a:t>e</a:t>
            </a:r>
            <a:r>
              <a:rPr lang="en-US" sz="2000" b="1" baseline="30000" dirty="0" smtClean="0">
                <a:solidFill>
                  <a:srgbClr val="0000CC"/>
                </a:solidFill>
              </a:rPr>
              <a:t>-</a:t>
            </a:r>
            <a:r>
              <a:rPr lang="en-US" sz="2000" b="1" baseline="30000" dirty="0" smtClean="0">
                <a:solidFill>
                  <a:srgbClr val="00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00CC"/>
                </a:solidFill>
              </a:rPr>
              <a:t>:</a:t>
            </a:r>
            <a:endParaRPr lang="en-US" sz="2000" b="1" dirty="0">
              <a:solidFill>
                <a:srgbClr val="0000CC"/>
              </a:solidFill>
            </a:endParaRPr>
          </a:p>
          <a:p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Combining </a:t>
            </a:r>
            <a:r>
              <a:rPr lang="en-US" sz="2000" b="1" dirty="0">
                <a:solidFill>
                  <a:srgbClr val="006666"/>
                </a:solidFill>
              </a:rPr>
              <a:t>these approximations, we find that the binomial distribution </a:t>
            </a:r>
            <a:r>
              <a:rPr lang="en-US" sz="2000" b="1" dirty="0" smtClean="0">
                <a:solidFill>
                  <a:srgbClr val="006666"/>
                </a:solidFill>
              </a:rPr>
              <a:t>probability function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B</a:t>
            </a:r>
            <a:r>
              <a:rPr lang="en-US" sz="2000" b="1" i="1" dirty="0">
                <a:solidFill>
                  <a:srgbClr val="006666"/>
                </a:solidFill>
              </a:rPr>
              <a:t>(x; n, p) </a:t>
            </a:r>
            <a:r>
              <a:rPr lang="en-US" sz="2000" b="1" dirty="0">
                <a:solidFill>
                  <a:srgbClr val="006666"/>
                </a:solidFill>
              </a:rPr>
              <a:t>asymptotically approaches the </a:t>
            </a:r>
            <a:r>
              <a:rPr lang="en-US" sz="2000" b="1" i="1" dirty="0">
                <a:solidFill>
                  <a:srgbClr val="006666"/>
                </a:solidFill>
              </a:rPr>
              <a:t>Poisson </a:t>
            </a:r>
            <a:r>
              <a:rPr lang="en-US" sz="2000" b="1" i="1" dirty="0" smtClean="0">
                <a:solidFill>
                  <a:srgbClr val="006666"/>
                </a:solidFill>
              </a:rPr>
              <a:t>distribution Pp(x</a:t>
            </a:r>
            <a:r>
              <a:rPr lang="en-US" sz="2000" b="1" i="1" dirty="0">
                <a:solidFill>
                  <a:srgbClr val="006666"/>
                </a:solidFill>
              </a:rPr>
              <a:t>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as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dirty="0">
                <a:solidFill>
                  <a:srgbClr val="006666"/>
                </a:solidFill>
              </a:rPr>
              <a:t>approaches 0</a:t>
            </a:r>
            <a:r>
              <a:rPr lang="en-US" b="1" dirty="0">
                <a:solidFill>
                  <a:srgbClr val="006666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Because </a:t>
            </a:r>
            <a:r>
              <a:rPr lang="en-US" sz="2000" b="1" dirty="0">
                <a:solidFill>
                  <a:srgbClr val="CC00CC"/>
                </a:solidFill>
              </a:rPr>
              <a:t>this distribution is an approximation to the binomial distribution for </a:t>
            </a:r>
            <a:r>
              <a:rPr lang="en-US" sz="2000" b="1" i="1" dirty="0" smtClean="0">
                <a:solidFill>
                  <a:srgbClr val="CC00CC"/>
                </a:solidFill>
              </a:rPr>
              <a:t>                </a:t>
            </a:r>
            <a:endParaRPr lang="en-US" sz="2000" b="1" dirty="0">
              <a:solidFill>
                <a:srgbClr val="CC00CC"/>
              </a:solidFill>
            </a:endParaRPr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         the </a:t>
            </a:r>
            <a:r>
              <a:rPr lang="en-US" sz="2000" b="1" dirty="0">
                <a:solidFill>
                  <a:srgbClr val="CC00CC"/>
                </a:solidFill>
              </a:rPr>
              <a:t>distribution is asymmetric about its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will resemble that of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r>
              <a:rPr lang="en-US" sz="2000" b="1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     Figure </a:t>
            </a:r>
            <a:r>
              <a:rPr lang="en-US" sz="2000" b="1" dirty="0">
                <a:solidFill>
                  <a:srgbClr val="CC00CC"/>
                </a:solidFill>
              </a:rPr>
              <a:t>2.2</a:t>
            </a:r>
            <a:r>
              <a:rPr lang="en-US" sz="2000" b="1" dirty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Note that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p</a:t>
            </a:r>
            <a:r>
              <a:rPr lang="en-US" sz="2000" b="1" i="1" dirty="0">
                <a:solidFill>
                  <a:srgbClr val="0000CC"/>
                </a:solidFill>
              </a:rPr>
              <a:t> (x;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does not become 0 for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0 and is not defined for negative </a:t>
            </a:r>
            <a:r>
              <a:rPr lang="en-US" sz="2000" b="1" dirty="0" smtClean="0">
                <a:solidFill>
                  <a:srgbClr val="0000CC"/>
                </a:solidFill>
              </a:rPr>
              <a:t>values of </a:t>
            </a:r>
            <a:r>
              <a:rPr lang="en-US" sz="2000" b="1" i="1" dirty="0">
                <a:solidFill>
                  <a:srgbClr val="0000CC"/>
                </a:solidFill>
              </a:rPr>
              <a:t>x. </a:t>
            </a:r>
            <a:endParaRPr lang="en-US" sz="2000" b="1" i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This </a:t>
            </a:r>
            <a:r>
              <a:rPr lang="en-US" sz="2000" b="1" dirty="0">
                <a:solidFill>
                  <a:srgbClr val="006666"/>
                </a:solidFill>
              </a:rPr>
              <a:t>restriction is not troublesome for counting experiments because </a:t>
            </a:r>
            <a:r>
              <a:rPr lang="en-US" sz="2000" b="1" dirty="0" smtClean="0">
                <a:solidFill>
                  <a:srgbClr val="006666"/>
                </a:solidFill>
              </a:rPr>
              <a:t>the number </a:t>
            </a:r>
            <a:r>
              <a:rPr lang="en-US" sz="2000" b="1" dirty="0">
                <a:solidFill>
                  <a:srgbClr val="006666"/>
                </a:solidFill>
              </a:rPr>
              <a:t>of counts per unit time interval can never be negative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044" y="556359"/>
            <a:ext cx="685800" cy="24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759" y="2615888"/>
            <a:ext cx="4538169" cy="54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920359"/>
            <a:ext cx="3581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4857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57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89995"/>
            <a:ext cx="8991600" cy="978729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Derivation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Poisson distribution can also be derived for the case where the number </a:t>
            </a:r>
            <a:r>
              <a:rPr lang="en-US" sz="2000" b="1" dirty="0" smtClean="0">
                <a:solidFill>
                  <a:srgbClr val="0000CC"/>
                </a:solidFill>
              </a:rPr>
              <a:t>of events </a:t>
            </a:r>
            <a:r>
              <a:rPr lang="en-US" sz="2000" b="1" dirty="0">
                <a:solidFill>
                  <a:srgbClr val="0000CC"/>
                </a:solidFill>
              </a:rPr>
              <a:t>observed is small compared to the total possible number of events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Assume that </a:t>
            </a:r>
            <a:r>
              <a:rPr lang="en-US" sz="2000" b="1" dirty="0">
                <a:solidFill>
                  <a:srgbClr val="CC00CC"/>
                </a:solidFill>
              </a:rPr>
              <a:t>the average rate at which events of interest occur is constant over a given </a:t>
            </a:r>
            <a:r>
              <a:rPr lang="en-US" sz="2000" b="1" dirty="0" smtClean="0">
                <a:solidFill>
                  <a:srgbClr val="CC00CC"/>
                </a:solidFill>
              </a:rPr>
              <a:t>interval of </a:t>
            </a:r>
            <a:r>
              <a:rPr lang="en-US" sz="2000" b="1" dirty="0">
                <a:solidFill>
                  <a:srgbClr val="CC00CC"/>
                </a:solidFill>
              </a:rPr>
              <a:t>time and that event occurrences are randomly distributed over that interval.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Then, the probability </a:t>
            </a:r>
            <a:r>
              <a:rPr lang="en-US" sz="2000" b="1" i="1" dirty="0" err="1">
                <a:solidFill>
                  <a:srgbClr val="006666"/>
                </a:solidFill>
              </a:rPr>
              <a:t>dP</a:t>
            </a:r>
            <a:r>
              <a:rPr lang="en-US" sz="2000" b="1" i="1" dirty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of observing no events in a time interval </a:t>
            </a:r>
            <a:r>
              <a:rPr lang="en-US" sz="2000" b="1" i="1" dirty="0" err="1">
                <a:solidFill>
                  <a:srgbClr val="006666"/>
                </a:solidFill>
              </a:rPr>
              <a:t>dt</a:t>
            </a:r>
            <a:r>
              <a:rPr lang="en-US" sz="2000" b="1" i="1" dirty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is given by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400050" indent="-400050"/>
            <a:r>
              <a:rPr lang="en-US" sz="2000" b="1" dirty="0" smtClean="0">
                <a:solidFill>
                  <a:srgbClr val="006666"/>
                </a:solidFill>
              </a:rPr>
              <a:t>        where </a:t>
            </a:r>
            <a:r>
              <a:rPr lang="en-US" sz="2000" b="1" i="1" dirty="0">
                <a:solidFill>
                  <a:srgbClr val="006666"/>
                </a:solidFill>
              </a:rPr>
              <a:t>P(x; t,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</a:t>
            </a:r>
            <a:r>
              <a:rPr lang="en-US" sz="2000" b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is the probability of observing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events in the time interval </a:t>
            </a:r>
            <a:r>
              <a:rPr lang="en-US" sz="2000" b="1" i="1" dirty="0" err="1">
                <a:solidFill>
                  <a:srgbClr val="006666"/>
                </a:solidFill>
              </a:rPr>
              <a:t>dt</a:t>
            </a:r>
            <a:r>
              <a:rPr lang="en-US" sz="2000" b="1" i="1" dirty="0">
                <a:solidFill>
                  <a:srgbClr val="006666"/>
                </a:solidFill>
              </a:rPr>
              <a:t>,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 </a:t>
            </a:r>
            <a:r>
              <a:rPr lang="en-US" sz="2000" b="1" dirty="0" smtClean="0">
                <a:solidFill>
                  <a:srgbClr val="006666"/>
                </a:solidFill>
              </a:rPr>
              <a:t>is a constant </a:t>
            </a:r>
            <a:r>
              <a:rPr lang="en-US" sz="2000" b="1" dirty="0">
                <a:solidFill>
                  <a:srgbClr val="006666"/>
                </a:solidFill>
              </a:rPr>
              <a:t>proportionality factor that is associated with the mean time between </a:t>
            </a:r>
            <a:r>
              <a:rPr lang="en-US" sz="2000" b="1" dirty="0" smtClean="0">
                <a:solidFill>
                  <a:srgbClr val="006666"/>
                </a:solidFill>
              </a:rPr>
              <a:t>events, and </a:t>
            </a:r>
            <a:r>
              <a:rPr lang="en-US" sz="2000" b="1" dirty="0">
                <a:solidFill>
                  <a:srgbClr val="006666"/>
                </a:solidFill>
              </a:rPr>
              <a:t>the minus sign accounts for the fact that increasing the </a:t>
            </a:r>
            <a:r>
              <a:rPr lang="en-US" sz="2000" b="1" dirty="0" smtClean="0">
                <a:solidFill>
                  <a:srgbClr val="006666"/>
                </a:solidFill>
              </a:rPr>
              <a:t>differential time interval </a:t>
            </a:r>
            <a:r>
              <a:rPr lang="en-US" sz="2000" b="1" i="1" dirty="0" err="1" smtClean="0">
                <a:solidFill>
                  <a:srgbClr val="006666"/>
                </a:solidFill>
              </a:rPr>
              <a:t>dt</a:t>
            </a:r>
            <a:r>
              <a:rPr lang="en-US" sz="2000" b="1" i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decreases the probability proportionally.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Integrating </a:t>
            </a:r>
            <a:r>
              <a:rPr lang="en-US" sz="2000" b="1" dirty="0">
                <a:solidFill>
                  <a:srgbClr val="FF0000"/>
                </a:solidFill>
              </a:rPr>
              <a:t>this equation yields the </a:t>
            </a:r>
            <a:r>
              <a:rPr lang="en-US" sz="2000" b="1" dirty="0" smtClean="0">
                <a:solidFill>
                  <a:srgbClr val="FF0000"/>
                </a:solidFill>
              </a:rPr>
              <a:t>probability of </a:t>
            </a:r>
            <a:r>
              <a:rPr lang="en-US" sz="2000" b="1" dirty="0">
                <a:solidFill>
                  <a:srgbClr val="FF0000"/>
                </a:solidFill>
              </a:rPr>
              <a:t>observing no events within a time </a:t>
            </a:r>
            <a:r>
              <a:rPr lang="en-US" sz="2000" b="1" i="1" dirty="0">
                <a:solidFill>
                  <a:srgbClr val="FF0000"/>
                </a:solidFill>
              </a:rPr>
              <a:t>t </a:t>
            </a:r>
            <a:r>
              <a:rPr lang="en-US" sz="2000" b="1" dirty="0">
                <a:solidFill>
                  <a:srgbClr val="FF0000"/>
                </a:solidFill>
              </a:rPr>
              <a:t>to be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i="1" dirty="0"/>
          </a:p>
          <a:p>
            <a:r>
              <a:rPr lang="en-US" sz="2000" b="1" dirty="0" smtClean="0">
                <a:solidFill>
                  <a:srgbClr val="FF0000"/>
                </a:solidFill>
              </a:rPr>
              <a:t>      where P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o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, the </a:t>
            </a:r>
            <a:r>
              <a:rPr lang="en-US" sz="2000" b="1" dirty="0">
                <a:solidFill>
                  <a:srgbClr val="FF0000"/>
                </a:solidFill>
              </a:rPr>
              <a:t>constant of integration, is equal to 1 because </a:t>
            </a:r>
            <a:r>
              <a:rPr lang="en-US" sz="2000" b="1" i="1" dirty="0">
                <a:solidFill>
                  <a:srgbClr val="FF0000"/>
                </a:solidFill>
              </a:rPr>
              <a:t>P(O; t</a:t>
            </a:r>
            <a:r>
              <a:rPr lang="en-US" sz="2000" b="1" i="1" dirty="0" smtClean="0">
                <a:solidFill>
                  <a:srgbClr val="FF0000"/>
                </a:solidFill>
              </a:rPr>
              <a:t>,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</a:t>
            </a:r>
            <a:r>
              <a:rPr lang="en-US" sz="2000" b="1" dirty="0" smtClean="0">
                <a:solidFill>
                  <a:srgbClr val="FF0000"/>
                </a:solidFill>
              </a:rPr>
              <a:t>) </a:t>
            </a:r>
            <a:r>
              <a:rPr lang="en-US" sz="2000" b="1" dirty="0">
                <a:solidFill>
                  <a:srgbClr val="FF0000"/>
                </a:solidFill>
              </a:rPr>
              <a:t>= 1 at </a:t>
            </a:r>
            <a:r>
              <a:rPr lang="en-US" sz="2000" b="1" i="1" dirty="0">
                <a:solidFill>
                  <a:srgbClr val="FF0000"/>
                </a:solidFill>
              </a:rPr>
              <a:t>t </a:t>
            </a:r>
            <a:r>
              <a:rPr lang="en-US" sz="2000" b="1" dirty="0">
                <a:solidFill>
                  <a:srgbClr val="FF0000"/>
                </a:solidFill>
              </a:rPr>
              <a:t>= O</a:t>
            </a:r>
            <a:r>
              <a:rPr lang="en-US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P(x; t,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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for observing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events in the time interval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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can </a:t>
            </a:r>
            <a:r>
              <a:rPr lang="en-US" sz="2000" b="1" dirty="0" smtClean="0">
                <a:solidFill>
                  <a:srgbClr val="0000CC"/>
                </a:solidFill>
              </a:rPr>
              <a:t>be evaluated </a:t>
            </a:r>
            <a:r>
              <a:rPr lang="en-US" sz="2000" b="1" dirty="0">
                <a:solidFill>
                  <a:srgbClr val="0000CC"/>
                </a:solidFill>
              </a:rPr>
              <a:t>by integrating the differential probability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rgbClr val="0000CC"/>
              </a:solidFill>
            </a:endParaRPr>
          </a:p>
          <a:p>
            <a:pPr marL="461963"/>
            <a:r>
              <a:rPr lang="en-US" sz="2000" b="1" dirty="0" smtClean="0">
                <a:solidFill>
                  <a:srgbClr val="0000CC"/>
                </a:solidFill>
              </a:rPr>
              <a:t>  which </a:t>
            </a:r>
            <a:r>
              <a:rPr lang="en-US" sz="2000" b="1" dirty="0">
                <a:solidFill>
                  <a:srgbClr val="0000CC"/>
                </a:solidFill>
              </a:rPr>
              <a:t>is the product of the probabilities of observing each event in a different </a:t>
            </a:r>
            <a:r>
              <a:rPr lang="en-US" sz="2000" b="1" dirty="0" smtClean="0">
                <a:solidFill>
                  <a:srgbClr val="0000CC"/>
                </a:solidFill>
              </a:rPr>
              <a:t>interval </a:t>
            </a:r>
            <a:r>
              <a:rPr lang="en-US" sz="2000" b="1" i="1" dirty="0" err="1" smtClean="0">
                <a:solidFill>
                  <a:srgbClr val="0000CC"/>
                </a:solidFill>
              </a:rPr>
              <a:t>dt</a:t>
            </a:r>
            <a:r>
              <a:rPr lang="en-US" sz="2000" b="1" i="1" dirty="0">
                <a:solidFill>
                  <a:srgbClr val="0000CC"/>
                </a:solidFill>
              </a:rPr>
              <a:t>; </a:t>
            </a:r>
            <a:r>
              <a:rPr lang="en-US" sz="2000" b="1" dirty="0">
                <a:solidFill>
                  <a:srgbClr val="0000CC"/>
                </a:solidFill>
              </a:rPr>
              <a:t>and the probability </a:t>
            </a:r>
            <a:r>
              <a:rPr lang="en-US" sz="2000" b="1" i="1" dirty="0" smtClean="0">
                <a:solidFill>
                  <a:srgbClr val="0000CC"/>
                </a:solidFill>
              </a:rPr>
              <a:t>e </a:t>
            </a:r>
            <a:r>
              <a:rPr lang="en-US" sz="2000" b="1" i="1" baseline="30000" dirty="0" smtClean="0">
                <a:solidFill>
                  <a:srgbClr val="0000CC"/>
                </a:solidFill>
              </a:rPr>
              <a:t>-</a:t>
            </a:r>
            <a:r>
              <a:rPr lang="en-US" sz="2000" b="1" i="1" baseline="30000" dirty="0" err="1" smtClean="0">
                <a:solidFill>
                  <a:srgbClr val="0000CC"/>
                </a:solidFill>
              </a:rPr>
              <a:t>tl</a:t>
            </a:r>
            <a:r>
              <a:rPr lang="en-US" sz="2000" b="1" i="1" baseline="30000" dirty="0" smtClean="0">
                <a:solidFill>
                  <a:srgbClr val="0000CC"/>
                </a:solidFill>
                <a:sym typeface="Symbol"/>
              </a:rPr>
              <a:t>  </a:t>
            </a:r>
            <a:r>
              <a:rPr lang="en-US" sz="2000" b="1" dirty="0" smtClean="0">
                <a:solidFill>
                  <a:srgbClr val="0000CC"/>
                </a:solidFill>
              </a:rPr>
              <a:t>of </a:t>
            </a:r>
            <a:r>
              <a:rPr lang="en-US" sz="2000" b="1" dirty="0">
                <a:solidFill>
                  <a:srgbClr val="0000CC"/>
                </a:solidFill>
              </a:rPr>
              <a:t>not observing any other events in the </a:t>
            </a:r>
            <a:r>
              <a:rPr lang="en-US" sz="2000" b="1" dirty="0" smtClean="0">
                <a:solidFill>
                  <a:srgbClr val="0000CC"/>
                </a:solidFill>
              </a:rPr>
              <a:t>remaining time.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The factor of </a:t>
            </a:r>
            <a:r>
              <a:rPr lang="en-US" sz="2000" b="1" i="1" dirty="0">
                <a:solidFill>
                  <a:srgbClr val="CC00CC"/>
                </a:solidFill>
              </a:rPr>
              <a:t>x! </a:t>
            </a:r>
            <a:r>
              <a:rPr lang="en-US" sz="2000" b="1" dirty="0">
                <a:solidFill>
                  <a:srgbClr val="CC00CC"/>
                </a:solidFill>
              </a:rPr>
              <a:t>in the denominator compensates for the ordering </a:t>
            </a:r>
            <a:r>
              <a:rPr lang="en-US" sz="2000" b="1" dirty="0" smtClean="0">
                <a:solidFill>
                  <a:srgbClr val="CC00CC"/>
                </a:solidFill>
              </a:rPr>
              <a:t>implicit in </a:t>
            </a:r>
            <a:r>
              <a:rPr lang="en-US" sz="2000" b="1" dirty="0">
                <a:solidFill>
                  <a:srgbClr val="CC00CC"/>
                </a:solidFill>
              </a:rPr>
              <a:t>the probabilities </a:t>
            </a:r>
            <a:r>
              <a:rPr lang="en-US" sz="2000" b="1" i="1" dirty="0" err="1" smtClean="0">
                <a:solidFill>
                  <a:srgbClr val="CC00CC"/>
                </a:solidFill>
              </a:rPr>
              <a:t>dP</a:t>
            </a:r>
            <a:r>
              <a:rPr lang="en-US" sz="2000" b="1" i="1" baseline="-25000" dirty="0" err="1" smtClean="0">
                <a:solidFill>
                  <a:srgbClr val="CC00CC"/>
                </a:solidFill>
              </a:rPr>
              <a:t>i</a:t>
            </a:r>
            <a:r>
              <a:rPr lang="en-US" sz="2000" b="1" i="1" baseline="-25000" dirty="0" smtClean="0">
                <a:solidFill>
                  <a:srgbClr val="CC00CC"/>
                </a:solidFill>
              </a:rPr>
              <a:t> </a:t>
            </a:r>
            <a:r>
              <a:rPr lang="en-US" sz="2000" b="1" i="1" dirty="0" smtClean="0">
                <a:solidFill>
                  <a:srgbClr val="CC00CC"/>
                </a:solidFill>
              </a:rPr>
              <a:t>(1</a:t>
            </a:r>
            <a:r>
              <a:rPr lang="en-US" sz="2000" b="1" i="1" dirty="0">
                <a:solidFill>
                  <a:srgbClr val="CC00CC"/>
                </a:solidFill>
              </a:rPr>
              <a:t>, t,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</a:t>
            </a:r>
            <a:r>
              <a:rPr lang="en-US" sz="2000" b="1" dirty="0" smtClean="0">
                <a:solidFill>
                  <a:srgbClr val="CC00CC"/>
                </a:solidFill>
              </a:rPr>
              <a:t>) </a:t>
            </a:r>
            <a:r>
              <a:rPr lang="en-US" sz="2000" b="1" dirty="0">
                <a:solidFill>
                  <a:srgbClr val="CC00CC"/>
                </a:solidFill>
              </a:rPr>
              <a:t>as discussed in the preceding section on </a:t>
            </a:r>
            <a:r>
              <a:rPr lang="en-US" sz="2000" b="1" dirty="0" smtClean="0">
                <a:solidFill>
                  <a:srgbClr val="CC00CC"/>
                </a:solidFill>
              </a:rPr>
              <a:t>permutations and </a:t>
            </a:r>
            <a:r>
              <a:rPr lang="en-US" sz="2000" b="1" dirty="0">
                <a:solidFill>
                  <a:srgbClr val="CC00CC"/>
                </a:solidFill>
              </a:rPr>
              <a:t>combinations.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Thus, the probability of observing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events in the time interval </a:t>
            </a:r>
            <a:r>
              <a:rPr lang="en-US" sz="2000" b="1" i="1" dirty="0">
                <a:solidFill>
                  <a:srgbClr val="006666"/>
                </a:solidFill>
              </a:rPr>
              <a:t>t </a:t>
            </a:r>
            <a:r>
              <a:rPr lang="en-US" sz="2000" b="1" dirty="0">
                <a:solidFill>
                  <a:srgbClr val="006666"/>
                </a:solidFill>
              </a:rPr>
              <a:t>is obtained </a:t>
            </a:r>
            <a:r>
              <a:rPr lang="en-US" sz="2000" b="1" dirty="0" smtClean="0">
                <a:solidFill>
                  <a:srgbClr val="006666"/>
                </a:solidFill>
              </a:rPr>
              <a:t>by integration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2" y="2348734"/>
            <a:ext cx="43148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65175"/>
            <a:ext cx="611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867400"/>
            <a:ext cx="4114800" cy="60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2" y="8680888"/>
            <a:ext cx="46196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25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240" y="152400"/>
            <a:ext cx="9025759" cy="769441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or</a:t>
            </a:r>
          </a:p>
          <a:p>
            <a:endParaRPr lang="en-US" sz="2000" b="1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which </a:t>
            </a:r>
            <a:r>
              <a:rPr lang="en-US" sz="2000" b="1" dirty="0">
                <a:solidFill>
                  <a:srgbClr val="0000CC"/>
                </a:solidFill>
              </a:rPr>
              <a:t>is the expression for the Poisson distribution, where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= t /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 </a:t>
            </a:r>
            <a:r>
              <a:rPr lang="en-US" sz="2000" b="1" dirty="0" smtClean="0">
                <a:solidFill>
                  <a:srgbClr val="0000CC"/>
                </a:solidFill>
              </a:rPr>
              <a:t>is </a:t>
            </a:r>
            <a:r>
              <a:rPr lang="en-US" sz="2000" b="1" dirty="0">
                <a:solidFill>
                  <a:srgbClr val="0000CC"/>
                </a:solidFill>
              </a:rPr>
              <a:t>the </a:t>
            </a:r>
            <a:r>
              <a:rPr lang="en-US" sz="2000" b="1" dirty="0" smtClean="0">
                <a:solidFill>
                  <a:srgbClr val="0000CC"/>
                </a:solidFill>
              </a:rPr>
              <a:t>average number </a:t>
            </a:r>
            <a:r>
              <a:rPr lang="en-US" sz="2000" b="1" dirty="0">
                <a:solidFill>
                  <a:srgbClr val="0000CC"/>
                </a:solidFill>
              </a:rPr>
              <a:t>of </a:t>
            </a:r>
            <a:r>
              <a:rPr lang="en-US" sz="2000" b="1" dirty="0" smtClean="0">
                <a:solidFill>
                  <a:srgbClr val="0000CC"/>
                </a:solidFill>
              </a:rPr>
              <a:t>evens  observed </a:t>
            </a:r>
            <a:r>
              <a:rPr lang="en-US" sz="2000" b="1" dirty="0">
                <a:solidFill>
                  <a:srgbClr val="0000CC"/>
                </a:solidFill>
              </a:rPr>
              <a:t>in </a:t>
            </a:r>
            <a:r>
              <a:rPr lang="en-US" sz="2000" b="1" dirty="0" smtClean="0">
                <a:solidFill>
                  <a:srgbClr val="0000CC"/>
                </a:solidFill>
              </a:rPr>
              <a:t>the time </a:t>
            </a:r>
            <a:r>
              <a:rPr lang="en-US" sz="2000" b="1" dirty="0">
                <a:solidFill>
                  <a:srgbClr val="0000CC"/>
                </a:solidFill>
              </a:rPr>
              <a:t>interval t</a:t>
            </a:r>
            <a:r>
              <a:rPr lang="en-US" sz="2000" dirty="0">
                <a:solidFill>
                  <a:srgbClr val="0000CC"/>
                </a:solidFill>
              </a:rPr>
              <a:t>. </a:t>
            </a:r>
            <a:endParaRPr lang="en-US" sz="2000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Equation </a:t>
            </a:r>
            <a:r>
              <a:rPr lang="en-US" sz="2000" b="1" dirty="0">
                <a:solidFill>
                  <a:srgbClr val="CC00CC"/>
                </a:solidFill>
              </a:rPr>
              <a:t>(2.16) represents a </a:t>
            </a:r>
            <a:r>
              <a:rPr lang="en-US" sz="2000" b="1" dirty="0" smtClean="0">
                <a:solidFill>
                  <a:srgbClr val="CC00CC"/>
                </a:solidFill>
              </a:rPr>
              <a:t>normalized probability function</a:t>
            </a:r>
            <a:r>
              <a:rPr lang="en-US" sz="2000" b="1" dirty="0">
                <a:solidFill>
                  <a:srgbClr val="CC00CC"/>
                </a:solidFill>
              </a:rPr>
              <a:t>; that </a:t>
            </a:r>
            <a:r>
              <a:rPr lang="en-US" sz="2000" b="1" dirty="0" smtClean="0">
                <a:solidFill>
                  <a:srgbClr val="CC00CC"/>
                </a:solidFill>
              </a:rPr>
              <a:t>is, </a:t>
            </a:r>
            <a:r>
              <a:rPr lang="en-US" sz="2000" b="1" dirty="0">
                <a:solidFill>
                  <a:srgbClr val="CC00CC"/>
                </a:solidFill>
              </a:rPr>
              <a:t>the sum of the function evaluated at each of </a:t>
            </a:r>
            <a:r>
              <a:rPr lang="en-US" sz="2000" b="1" dirty="0" smtClean="0">
                <a:solidFill>
                  <a:srgbClr val="CC00CC"/>
                </a:solidFill>
              </a:rPr>
              <a:t>the allowed </a:t>
            </a:r>
            <a:r>
              <a:rPr lang="en-US" sz="2000" b="1" dirty="0">
                <a:solidFill>
                  <a:srgbClr val="CC00CC"/>
                </a:solidFill>
              </a:rPr>
              <a:t>values of the variable x is unity: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u="sng" dirty="0" smtClean="0">
              <a:solidFill>
                <a:srgbClr val="FF0000"/>
              </a:solidFill>
            </a:endParaRP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Mean </a:t>
            </a:r>
            <a:r>
              <a:rPr lang="en-US" sz="2400" b="1" u="sng" dirty="0">
                <a:solidFill>
                  <a:srgbClr val="FF0000"/>
                </a:solidFill>
              </a:rPr>
              <a:t>and Standard Deviation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Poisson distribution, like the binomial distribution, is a discrete 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That </a:t>
            </a:r>
            <a:r>
              <a:rPr lang="en-US" sz="2000" b="1" dirty="0" smtClean="0">
                <a:solidFill>
                  <a:srgbClr val="CC00CC"/>
                </a:solidFill>
              </a:rPr>
              <a:t>is</a:t>
            </a:r>
            <a:r>
              <a:rPr lang="en-US" sz="2000" b="1" dirty="0">
                <a:solidFill>
                  <a:srgbClr val="CC00CC"/>
                </a:solidFill>
              </a:rPr>
              <a:t>, it is </a:t>
            </a:r>
            <a:r>
              <a:rPr lang="en-US" sz="2000" b="1" dirty="0" smtClean="0">
                <a:solidFill>
                  <a:srgbClr val="CC00CC"/>
                </a:solidFill>
              </a:rPr>
              <a:t>defined </a:t>
            </a:r>
            <a:r>
              <a:rPr lang="en-US" sz="2000" b="1" dirty="0">
                <a:solidFill>
                  <a:srgbClr val="CC00CC"/>
                </a:solidFill>
              </a:rPr>
              <a:t>only at integral values of the variable x, although the </a:t>
            </a:r>
            <a:r>
              <a:rPr lang="en-US" sz="2000" b="1" dirty="0" smtClean="0">
                <a:solidFill>
                  <a:srgbClr val="CC00CC"/>
                </a:solidFill>
              </a:rPr>
              <a:t>parameter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  </a:t>
            </a:r>
            <a:r>
              <a:rPr lang="en-US" sz="2000" b="1" dirty="0" smtClean="0">
                <a:solidFill>
                  <a:srgbClr val="CC00CC"/>
                </a:solidFill>
              </a:rPr>
              <a:t>Is a positive</a:t>
            </a:r>
            <a:r>
              <a:rPr lang="en-US" sz="2000" b="1" dirty="0">
                <a:solidFill>
                  <a:srgbClr val="CC00CC"/>
                </a:solidFill>
              </a:rPr>
              <a:t>, real number.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mean of the Poisson distribution is actually </a:t>
            </a:r>
            <a:r>
              <a:rPr lang="en-US" sz="2000" b="1" dirty="0" smtClean="0">
                <a:solidFill>
                  <a:srgbClr val="006666"/>
                </a:solidFill>
              </a:rPr>
              <a:t>the parameter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that appears in the probability function P</a:t>
            </a:r>
            <a:r>
              <a:rPr lang="en-US" sz="2000" b="1" baseline="-25000" dirty="0">
                <a:solidFill>
                  <a:srgbClr val="006666"/>
                </a:solidFill>
              </a:rPr>
              <a:t>P</a:t>
            </a:r>
            <a:r>
              <a:rPr lang="en-US" sz="2000" b="1" dirty="0">
                <a:solidFill>
                  <a:srgbClr val="006666"/>
                </a:solidFill>
              </a:rPr>
              <a:t>(x</a:t>
            </a:r>
            <a:r>
              <a:rPr lang="en-US" sz="2000" b="1" dirty="0" smtClean="0">
                <a:solidFill>
                  <a:srgbClr val="006666"/>
                </a:solidFill>
              </a:rPr>
              <a:t>;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of Equation (2.16).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To verify this, </a:t>
            </a:r>
            <a:r>
              <a:rPr lang="en-US" sz="2000" b="1" dirty="0">
                <a:solidFill>
                  <a:srgbClr val="0000CC"/>
                </a:solidFill>
              </a:rPr>
              <a:t>we can evaluate the expectation value </a:t>
            </a:r>
            <a:r>
              <a:rPr lang="en-US" sz="2000" b="1" dirty="0" smtClean="0">
                <a:solidFill>
                  <a:srgbClr val="0000CC"/>
                </a:solidFill>
              </a:rPr>
              <a:t>       of </a:t>
            </a:r>
            <a:r>
              <a:rPr lang="en-US" sz="2000" b="1" dirty="0">
                <a:solidFill>
                  <a:srgbClr val="0000CC"/>
                </a:solidFill>
              </a:rPr>
              <a:t>x: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To </a:t>
            </a:r>
            <a:r>
              <a:rPr lang="en-US" sz="2000" b="1" dirty="0">
                <a:solidFill>
                  <a:srgbClr val="CC00CC"/>
                </a:solidFill>
              </a:rPr>
              <a:t>find the standard deviation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 , </a:t>
            </a: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expectation value of the square of the </a:t>
            </a:r>
            <a:r>
              <a:rPr lang="en-US" sz="2000" b="1" dirty="0" smtClean="0">
                <a:solidFill>
                  <a:srgbClr val="CC00CC"/>
                </a:solidFill>
              </a:rPr>
              <a:t>deviations can </a:t>
            </a:r>
            <a:r>
              <a:rPr lang="en-US" sz="2000" b="1" dirty="0">
                <a:solidFill>
                  <a:srgbClr val="CC00CC"/>
                </a:solidFill>
              </a:rPr>
              <a:t>be evaluated: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This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</a:rPr>
              <a:t>the standard </a:t>
            </a:r>
            <a:r>
              <a:rPr lang="en-US" sz="2000" b="1" dirty="0">
                <a:solidFill>
                  <a:srgbClr val="0000CC"/>
                </a:solidFill>
              </a:rPr>
              <a:t>deviation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00CC"/>
                </a:solidFill>
              </a:rPr>
              <a:t>is </a:t>
            </a:r>
            <a:r>
              <a:rPr lang="en-US" sz="2000" b="1" dirty="0">
                <a:solidFill>
                  <a:srgbClr val="0000CC"/>
                </a:solidFill>
              </a:rPr>
              <a:t>equal to the square root of the 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dirty="0" smtClean="0">
                <a:solidFill>
                  <a:srgbClr val="0000CC"/>
                </a:solidFill>
              </a:rPr>
              <a:t>the Poisson distribution </a:t>
            </a:r>
            <a:r>
              <a:rPr lang="en-US" sz="2000" b="1" dirty="0">
                <a:solidFill>
                  <a:srgbClr val="0000CC"/>
                </a:solidFill>
              </a:rPr>
              <a:t>has only a single parameter,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  <a:endParaRPr lang="en-US" sz="2000" b="1" dirty="0">
              <a:solidFill>
                <a:srgbClr val="0000CC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7957"/>
            <a:ext cx="4267200" cy="58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65282"/>
            <a:ext cx="5486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382" y="4569050"/>
            <a:ext cx="285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631" y="4959898"/>
            <a:ext cx="54483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985" y="6150684"/>
            <a:ext cx="51149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17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9067800" cy="898707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Computation Of  </a:t>
            </a:r>
            <a:r>
              <a:rPr lang="en-US" sz="2000" b="1" dirty="0">
                <a:solidFill>
                  <a:srgbClr val="0000CC"/>
                </a:solidFill>
              </a:rPr>
              <a:t>the Poisson distribution by Equation (2.16) can be limited </a:t>
            </a:r>
            <a:r>
              <a:rPr lang="en-US" sz="2000" b="1" dirty="0" smtClean="0">
                <a:solidFill>
                  <a:srgbClr val="0000CC"/>
                </a:solidFill>
              </a:rPr>
              <a:t>by the factorial function in </a:t>
            </a:r>
            <a:r>
              <a:rPr lang="en-US" sz="2000" b="1" dirty="0">
                <a:solidFill>
                  <a:srgbClr val="0000CC"/>
                </a:solidFill>
              </a:rPr>
              <a:t>the denominator.</a:t>
            </a:r>
            <a:r>
              <a:rPr lang="en-US" sz="2000" b="1" dirty="0">
                <a:solidFill>
                  <a:srgbClr val="0066FF"/>
                </a:solidFill>
              </a:rPr>
              <a:t> </a:t>
            </a:r>
            <a:endParaRPr lang="en-US" sz="2000" b="1" dirty="0" smtClean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dirty="0">
                <a:solidFill>
                  <a:srgbClr val="FF0000"/>
                </a:solidFill>
              </a:rPr>
              <a:t>problem can be avoided by using </a:t>
            </a:r>
            <a:r>
              <a:rPr lang="en-US" sz="2000" b="1" dirty="0" smtClean="0">
                <a:solidFill>
                  <a:srgbClr val="FF0000"/>
                </a:solidFill>
              </a:rPr>
              <a:t>logarithms or </a:t>
            </a:r>
            <a:r>
              <a:rPr lang="en-US" sz="2000" b="1" dirty="0">
                <a:solidFill>
                  <a:srgbClr val="FF0000"/>
                </a:solidFill>
              </a:rPr>
              <a:t>by </a:t>
            </a:r>
            <a:r>
              <a:rPr lang="en-US" sz="2000" b="1" dirty="0" smtClean="0">
                <a:solidFill>
                  <a:srgbClr val="FF0000"/>
                </a:solidFill>
              </a:rPr>
              <a:t>using </a:t>
            </a:r>
            <a:r>
              <a:rPr lang="en-US" sz="2000" b="1" dirty="0">
                <a:solidFill>
                  <a:srgbClr val="FF0000"/>
                </a:solidFill>
              </a:rPr>
              <a:t>the recursion relations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This </a:t>
            </a:r>
            <a:r>
              <a:rPr lang="en-US" sz="2000" b="1" dirty="0">
                <a:solidFill>
                  <a:srgbClr val="006666"/>
                </a:solidFill>
              </a:rPr>
              <a:t>form has the disadvantage that, in order to calculate the function for </a:t>
            </a:r>
            <a:r>
              <a:rPr lang="en-US" sz="2000" b="1" dirty="0" smtClean="0">
                <a:solidFill>
                  <a:srgbClr val="006666"/>
                </a:solidFill>
              </a:rPr>
              <a:t>particular values </a:t>
            </a:r>
            <a:r>
              <a:rPr lang="en-US" sz="2000" b="1" dirty="0">
                <a:solidFill>
                  <a:srgbClr val="006666"/>
                </a:solidFill>
              </a:rPr>
              <a:t>of x </a:t>
            </a:r>
            <a:r>
              <a:rPr lang="en-US" sz="2000" b="1" dirty="0" smtClean="0">
                <a:solidFill>
                  <a:srgbClr val="006666"/>
                </a:solidFill>
              </a:rPr>
              <a:t>and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dirty="0">
                <a:solidFill>
                  <a:srgbClr val="006666"/>
                </a:solidFill>
              </a:rPr>
              <a:t>the function must be calculated at all lower values of x as well</a:t>
            </a:r>
            <a:r>
              <a:rPr lang="en-US" sz="2000" b="1" dirty="0">
                <a:solidFill>
                  <a:srgbClr val="0066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However, if the function is to be summed from x = 0 to some upper limit to </a:t>
            </a:r>
            <a:r>
              <a:rPr lang="en-US" sz="2000" b="1" dirty="0" smtClean="0">
                <a:solidFill>
                  <a:srgbClr val="CC00CC"/>
                </a:solidFill>
              </a:rPr>
              <a:t>obtain the </a:t>
            </a:r>
            <a:r>
              <a:rPr lang="en-US" sz="2000" b="1" dirty="0">
                <a:solidFill>
                  <a:srgbClr val="CC00CC"/>
                </a:solidFill>
              </a:rPr>
              <a:t>summed probability or to generate the distribution for a Monte Carlo </a:t>
            </a:r>
            <a:r>
              <a:rPr lang="en-US" sz="2000" b="1" dirty="0" smtClean="0">
                <a:solidFill>
                  <a:srgbClr val="CC00CC"/>
                </a:solidFill>
              </a:rPr>
              <a:t>calculation (Chapter </a:t>
            </a:r>
            <a:r>
              <a:rPr lang="en-US" sz="2000" b="1" dirty="0">
                <a:solidFill>
                  <a:srgbClr val="CC00CC"/>
                </a:solidFill>
              </a:rPr>
              <a:t>5), the function must be calculated at all lower values of x anyway.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Example 2.4 </a:t>
            </a:r>
            <a:endParaRPr lang="en-US" sz="2400" b="1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As </a:t>
            </a:r>
            <a:r>
              <a:rPr lang="en-US" sz="2000" b="1" dirty="0">
                <a:solidFill>
                  <a:srgbClr val="006666"/>
                </a:solidFill>
              </a:rPr>
              <a:t>part of an experiment to determine the mean life of radioactive </a:t>
            </a:r>
            <a:r>
              <a:rPr lang="en-US" sz="2000" b="1" dirty="0" smtClean="0">
                <a:solidFill>
                  <a:srgbClr val="006666"/>
                </a:solidFill>
              </a:rPr>
              <a:t>isotopes of </a:t>
            </a:r>
            <a:r>
              <a:rPr lang="en-US" sz="2000" b="1" dirty="0">
                <a:solidFill>
                  <a:srgbClr val="006666"/>
                </a:solidFill>
              </a:rPr>
              <a:t>silver, students detected background counts from cosmic rays. (See </a:t>
            </a:r>
            <a:r>
              <a:rPr lang="en-US" sz="2000" b="1" dirty="0" smtClean="0">
                <a:solidFill>
                  <a:srgbClr val="006666"/>
                </a:solidFill>
              </a:rPr>
              <a:t>Example 8.1</a:t>
            </a:r>
            <a:r>
              <a:rPr lang="en-US" sz="2000" b="1" dirty="0">
                <a:solidFill>
                  <a:srgbClr val="006666"/>
                </a:solidFill>
              </a:rPr>
              <a:t>.)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They </a:t>
            </a:r>
            <a:r>
              <a:rPr lang="en-US" sz="2000" b="1" dirty="0">
                <a:solidFill>
                  <a:srgbClr val="0000CC"/>
                </a:solidFill>
              </a:rPr>
              <a:t>recorded the number of counts in their detector for a series of 100 2-s </a:t>
            </a:r>
            <a:r>
              <a:rPr lang="en-US" sz="2000" b="1" dirty="0" smtClean="0">
                <a:solidFill>
                  <a:srgbClr val="0000CC"/>
                </a:solidFill>
              </a:rPr>
              <a:t>intervals, and found </a:t>
            </a:r>
            <a:r>
              <a:rPr lang="en-US" sz="2000" b="1" dirty="0">
                <a:solidFill>
                  <a:srgbClr val="0000CC"/>
                </a:solidFill>
              </a:rPr>
              <a:t>that the mean number of counts was </a:t>
            </a:r>
            <a:r>
              <a:rPr lang="en-US" sz="2000" b="1" dirty="0" smtClean="0">
                <a:solidFill>
                  <a:srgbClr val="0000CC"/>
                </a:solidFill>
              </a:rPr>
              <a:t>l.69 per </a:t>
            </a:r>
            <a:r>
              <a:rPr lang="en-US" sz="2000" b="1" dirty="0">
                <a:solidFill>
                  <a:srgbClr val="0000CC"/>
                </a:solidFill>
              </a:rPr>
              <a:t>interval.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From the mean </a:t>
            </a:r>
            <a:r>
              <a:rPr lang="en-US" sz="2000" b="1" dirty="0">
                <a:solidFill>
                  <a:srgbClr val="FF0000"/>
                </a:solidFill>
              </a:rPr>
              <a:t>they estimated the standard deviation to </a:t>
            </a:r>
            <a:r>
              <a:rPr lang="en-US" sz="2000" b="1" dirty="0" smtClean="0">
                <a:solidFill>
                  <a:srgbClr val="FF0000"/>
                </a:solidFill>
              </a:rPr>
              <a:t>be 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FF0000"/>
                </a:solidFill>
              </a:rPr>
              <a:t>=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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1.69 = 1.30, compared </a:t>
            </a:r>
            <a:r>
              <a:rPr lang="en-US" sz="2000" b="1" dirty="0" smtClean="0">
                <a:solidFill>
                  <a:srgbClr val="FF0000"/>
                </a:solidFill>
              </a:rPr>
              <a:t>to s </a:t>
            </a:r>
            <a:r>
              <a:rPr lang="en-US" sz="2000" b="1" dirty="0">
                <a:solidFill>
                  <a:srgbClr val="FF0000"/>
                </a:solidFill>
              </a:rPr>
              <a:t>= 1.29 from a direct calculation with Equation (1.9).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students then repeated the exercise, this time recording the number </a:t>
            </a:r>
            <a:r>
              <a:rPr lang="en-US" sz="2000" b="1" dirty="0" smtClean="0">
                <a:solidFill>
                  <a:srgbClr val="0000CC"/>
                </a:solidFill>
              </a:rPr>
              <a:t>of counts </a:t>
            </a:r>
            <a:r>
              <a:rPr lang="en-US" sz="2000" b="1" dirty="0">
                <a:solidFill>
                  <a:srgbClr val="0000CC"/>
                </a:solidFill>
              </a:rPr>
              <a:t>in 15-s intervals for 60 intervals, obtaining a mean of 11.48 counts per </a:t>
            </a:r>
            <a:r>
              <a:rPr lang="en-US" sz="2000" b="1" dirty="0" smtClean="0">
                <a:solidFill>
                  <a:srgbClr val="0000CC"/>
                </a:solidFill>
              </a:rPr>
              <a:t>interval, with </a:t>
            </a:r>
            <a:r>
              <a:rPr lang="en-US" sz="2000" b="1" dirty="0">
                <a:solidFill>
                  <a:srgbClr val="0000CC"/>
                </a:solidFill>
              </a:rPr>
              <a:t>standard deviations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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</a:rPr>
              <a:t>11.48 = </a:t>
            </a:r>
            <a:r>
              <a:rPr lang="en-US" sz="2000" b="1" dirty="0">
                <a:solidFill>
                  <a:srgbClr val="0000CC"/>
                </a:solidFill>
              </a:rPr>
              <a:t>3.17 and s = 3.39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Histograms of the two sets of data are shown in Figures 2.3, and. 2.4.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calculated mean </a:t>
            </a:r>
            <a:r>
              <a:rPr lang="en-US" sz="2000" b="1" dirty="0">
                <a:solidFill>
                  <a:srgbClr val="006666"/>
                </a:solidFill>
              </a:rPr>
              <a:t>in each case was used as an estimate of the mean of the parent </a:t>
            </a:r>
            <a:r>
              <a:rPr lang="en-US" sz="2000" b="1" dirty="0" smtClean="0">
                <a:solidFill>
                  <a:srgbClr val="006666"/>
                </a:solidFill>
              </a:rPr>
              <a:t>distribution to </a:t>
            </a:r>
            <a:r>
              <a:rPr lang="en-US" sz="2000" b="1" dirty="0">
                <a:solidFill>
                  <a:srgbClr val="006666"/>
                </a:solidFill>
              </a:rPr>
              <a:t>calculate a Poisson distribution for each data set.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distributions are </a:t>
            </a:r>
            <a:r>
              <a:rPr lang="en-US" sz="2000" b="1" dirty="0" smtClean="0">
                <a:solidFill>
                  <a:srgbClr val="0000CC"/>
                </a:solidFill>
              </a:rPr>
              <a:t>shown as </a:t>
            </a:r>
            <a:r>
              <a:rPr lang="en-US" sz="2000" b="1" dirty="0">
                <a:solidFill>
                  <a:srgbClr val="0000CC"/>
                </a:solidFill>
              </a:rPr>
              <a:t>continuous curves, although only the points at integral values of the abscissa </a:t>
            </a:r>
            <a:r>
              <a:rPr lang="en-US" sz="2000" b="1" dirty="0" smtClean="0">
                <a:solidFill>
                  <a:srgbClr val="0000CC"/>
                </a:solidFill>
              </a:rPr>
              <a:t>are physically </a:t>
            </a:r>
            <a:r>
              <a:rPr lang="en-US" sz="2000" b="1" dirty="0">
                <a:solidFill>
                  <a:srgbClr val="0000CC"/>
                </a:solidFill>
              </a:rPr>
              <a:t>significant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  <a:endParaRPr lang="en-US" sz="2000" b="1" dirty="0">
              <a:solidFill>
                <a:srgbClr val="0000CC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371600"/>
            <a:ext cx="5943600" cy="668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7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8991600" cy="640175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asymmetry of the distribution in Figure 2.3 is obvious, as is the fact </a:t>
            </a:r>
            <a:r>
              <a:rPr lang="en-US" sz="2000" b="1" dirty="0" smtClean="0">
                <a:solidFill>
                  <a:srgbClr val="006666"/>
                </a:solidFill>
              </a:rPr>
              <a:t>that the </a:t>
            </a:r>
            <a:r>
              <a:rPr lang="en-US" sz="2000" b="1" dirty="0">
                <a:solidFill>
                  <a:srgbClr val="006666"/>
                </a:solidFill>
              </a:rPr>
              <a:t>mean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6666"/>
                </a:solidFill>
              </a:rPr>
              <a:t>does </a:t>
            </a:r>
            <a:r>
              <a:rPr lang="en-US" sz="2000" b="1" dirty="0">
                <a:solidFill>
                  <a:srgbClr val="006666"/>
                </a:solidFill>
              </a:rPr>
              <a:t>not coincide with the most probable value of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at the peak of </a:t>
            </a:r>
            <a:r>
              <a:rPr lang="en-US" sz="2000" b="1" dirty="0" smtClean="0">
                <a:solidFill>
                  <a:srgbClr val="006666"/>
                </a:solidFill>
              </a:rPr>
              <a:t>the curve</a:t>
            </a:r>
            <a:r>
              <a:rPr lang="en-US" sz="2000" b="1" dirty="0">
                <a:solidFill>
                  <a:srgbClr val="006666"/>
                </a:solidFill>
              </a:rPr>
              <a:t>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curve of Figure 2.4, on the other hand, is almost symmetric about </a:t>
            </a:r>
            <a:r>
              <a:rPr lang="en-US" sz="2000" b="1" dirty="0" smtClean="0">
                <a:solidFill>
                  <a:srgbClr val="CC00CC"/>
                </a:solidFill>
              </a:rPr>
              <a:t>its mean </a:t>
            </a:r>
            <a:r>
              <a:rPr lang="en-US" sz="2000" b="1" dirty="0">
                <a:solidFill>
                  <a:srgbClr val="CC00CC"/>
                </a:solidFill>
              </a:rPr>
              <a:t>and the data are consistent with the curve.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As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00CC"/>
                </a:solidFill>
              </a:rPr>
              <a:t>increases</a:t>
            </a:r>
            <a:r>
              <a:rPr lang="en-US" sz="2000" b="1" dirty="0">
                <a:solidFill>
                  <a:srgbClr val="0000CC"/>
                </a:solidFill>
              </a:rPr>
              <a:t>, the symmetry of </a:t>
            </a:r>
            <a:r>
              <a:rPr lang="en-US" sz="2000" b="1" dirty="0" smtClean="0">
                <a:solidFill>
                  <a:srgbClr val="0000CC"/>
                </a:solidFill>
              </a:rPr>
              <a:t>the Poisson </a:t>
            </a:r>
            <a:r>
              <a:rPr lang="en-US" sz="2000" b="1" dirty="0">
                <a:solidFill>
                  <a:srgbClr val="0000CC"/>
                </a:solidFill>
              </a:rPr>
              <a:t>distribution increases and the distribution becomes indistinguishable </a:t>
            </a:r>
            <a:r>
              <a:rPr lang="en-US" sz="2000" b="1" dirty="0" smtClean="0">
                <a:solidFill>
                  <a:srgbClr val="0000CC"/>
                </a:solidFill>
              </a:rPr>
              <a:t>from the </a:t>
            </a:r>
            <a:r>
              <a:rPr lang="en-US" sz="2000" b="1" dirty="0">
                <a:solidFill>
                  <a:srgbClr val="0000CC"/>
                </a:solidFill>
              </a:rPr>
              <a:t>Gaussian distribution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59" y="2687515"/>
            <a:ext cx="44577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121" y="2895600"/>
            <a:ext cx="4185755" cy="3165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075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7883"/>
            <a:ext cx="9067800" cy="649408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Summed Probability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may want to know the probability of obtaining a sample value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between </a:t>
            </a:r>
            <a:r>
              <a:rPr lang="en-US" sz="2000" b="1" dirty="0" smtClean="0">
                <a:solidFill>
                  <a:srgbClr val="0000CC"/>
                </a:solidFill>
              </a:rPr>
              <a:t>limits x</a:t>
            </a:r>
            <a:r>
              <a:rPr lang="en-US" sz="2000" b="1" baseline="-25000" dirty="0" smtClean="0">
                <a:solidFill>
                  <a:srgbClr val="0000CC"/>
                </a:solidFill>
              </a:rPr>
              <a:t>1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i="1" dirty="0" smtClean="0">
                <a:solidFill>
                  <a:srgbClr val="0000CC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2</a:t>
            </a:r>
            <a:r>
              <a:rPr lang="en-US" sz="2000" b="1" i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from a Poisson distribution with 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This </a:t>
            </a:r>
            <a:r>
              <a:rPr lang="en-US" sz="2000" b="1" dirty="0">
                <a:solidFill>
                  <a:srgbClr val="CC00CC"/>
                </a:solidFill>
              </a:rPr>
              <a:t>probability is </a:t>
            </a:r>
            <a:r>
              <a:rPr lang="en-US" sz="2000" b="1" dirty="0" smtClean="0">
                <a:solidFill>
                  <a:srgbClr val="CC00CC"/>
                </a:solidFill>
              </a:rPr>
              <a:t>obtained by </a:t>
            </a:r>
            <a:r>
              <a:rPr lang="en-US" sz="2000" b="1" dirty="0">
                <a:solidFill>
                  <a:srgbClr val="CC00CC"/>
                </a:solidFill>
              </a:rPr>
              <a:t>summing the values of the function calculated at the integral values 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between the </a:t>
            </a:r>
            <a:r>
              <a:rPr lang="en-US" sz="2000" b="1" dirty="0">
                <a:solidFill>
                  <a:srgbClr val="CC00CC"/>
                </a:solidFill>
              </a:rPr>
              <a:t>two integral limits </a:t>
            </a:r>
            <a:r>
              <a:rPr lang="en-US" sz="2000" b="1" dirty="0" smtClean="0">
                <a:solidFill>
                  <a:srgbClr val="CC00CC"/>
                </a:solidFill>
              </a:rPr>
              <a:t>x</a:t>
            </a:r>
            <a:r>
              <a:rPr lang="en-US" sz="2000" b="1" baseline="-25000" dirty="0" smtClean="0">
                <a:solidFill>
                  <a:srgbClr val="CC00CC"/>
                </a:solidFill>
              </a:rPr>
              <a:t>1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</a:t>
            </a:r>
            <a:r>
              <a:rPr lang="en-US" sz="2000" b="1" i="1" dirty="0" smtClean="0">
                <a:solidFill>
                  <a:srgbClr val="CC00CC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CC00CC"/>
                </a:solidFill>
              </a:rPr>
              <a:t>2</a:t>
            </a:r>
            <a:r>
              <a:rPr lang="en-US" sz="2000" b="1" i="1" dirty="0">
                <a:solidFill>
                  <a:srgbClr val="CC00CC"/>
                </a:solidFill>
              </a:rPr>
              <a:t>,</a:t>
            </a:r>
          </a:p>
          <a:p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More </a:t>
            </a:r>
            <a:r>
              <a:rPr lang="en-US" sz="2000" b="1" dirty="0">
                <a:solidFill>
                  <a:srgbClr val="006666"/>
                </a:solidFill>
              </a:rPr>
              <a:t>likely, we may want to find the probability of recording </a:t>
            </a:r>
            <a:r>
              <a:rPr lang="en-US" sz="2000" b="1" i="1" dirty="0">
                <a:solidFill>
                  <a:srgbClr val="006666"/>
                </a:solidFill>
              </a:rPr>
              <a:t>n </a:t>
            </a:r>
            <a:r>
              <a:rPr lang="en-US" sz="2000" b="1" dirty="0">
                <a:solidFill>
                  <a:srgbClr val="006666"/>
                </a:solidFill>
              </a:rPr>
              <a:t>or more events in </a:t>
            </a:r>
            <a:r>
              <a:rPr lang="en-US" sz="2000" b="1" dirty="0" smtClean="0">
                <a:solidFill>
                  <a:srgbClr val="006666"/>
                </a:solidFill>
              </a:rPr>
              <a:t>a given interval </a:t>
            </a:r>
            <a:r>
              <a:rPr lang="en-US" sz="2000" b="1" dirty="0">
                <a:solidFill>
                  <a:srgbClr val="006666"/>
                </a:solidFill>
              </a:rPr>
              <a:t>when the mean number of events is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This </a:t>
            </a:r>
            <a:r>
              <a:rPr lang="en-US" sz="2000" b="1" dirty="0">
                <a:solidFill>
                  <a:srgbClr val="CC00CC"/>
                </a:solidFill>
              </a:rPr>
              <a:t>is just the sum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In </a:t>
            </a:r>
            <a:r>
              <a:rPr lang="en-US" sz="2000" b="1" dirty="0">
                <a:solidFill>
                  <a:srgbClr val="0000CC"/>
                </a:solidFill>
              </a:rPr>
              <a:t>Example 2.4, the mean number of counts recorded in a 15-s time interval </a:t>
            </a:r>
            <a:r>
              <a:rPr lang="en-US" sz="2000" b="1" dirty="0" smtClean="0">
                <a:solidFill>
                  <a:srgbClr val="0000CC"/>
                </a:solidFill>
              </a:rPr>
              <a:t>was </a:t>
            </a:r>
            <a:r>
              <a:rPr lang="en-US" sz="2000" b="1" i="1" dirty="0" smtClean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11.48.  </a:t>
            </a:r>
            <a:r>
              <a:rPr lang="en-US" sz="2000" b="1" dirty="0" smtClean="0">
                <a:solidFill>
                  <a:srgbClr val="0000CC"/>
                </a:solidFill>
              </a:rPr>
              <a:t>In </a:t>
            </a:r>
            <a:r>
              <a:rPr lang="en-US" sz="2000" b="1" dirty="0">
                <a:solidFill>
                  <a:srgbClr val="0000CC"/>
                </a:solidFill>
              </a:rPr>
              <a:t>one of the intervals, 23 counts were recorded.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From </a:t>
            </a:r>
            <a:r>
              <a:rPr lang="en-US" sz="2000" b="1" dirty="0">
                <a:solidFill>
                  <a:srgbClr val="FF0000"/>
                </a:solidFill>
              </a:rPr>
              <a:t>Equation (2.22</a:t>
            </a:r>
            <a:r>
              <a:rPr lang="en-US" sz="2000" b="1" dirty="0" smtClean="0">
                <a:solidFill>
                  <a:srgbClr val="FF0000"/>
                </a:solidFill>
              </a:rPr>
              <a:t>), the </a:t>
            </a:r>
            <a:r>
              <a:rPr lang="en-US" sz="2000" b="1" dirty="0">
                <a:solidFill>
                  <a:srgbClr val="FF0000"/>
                </a:solidFill>
              </a:rPr>
              <a:t>probability of collecting 23 or more events in a single 15-s time </a:t>
            </a:r>
            <a:r>
              <a:rPr lang="en-US" sz="2000" b="1" dirty="0" smtClean="0">
                <a:solidFill>
                  <a:srgbClr val="FF0000"/>
                </a:solidFill>
              </a:rPr>
              <a:t>interval is </a:t>
            </a:r>
            <a:r>
              <a:rPr lang="en-US" sz="2000" b="1" dirty="0">
                <a:solidFill>
                  <a:srgbClr val="FF0000"/>
                </a:solidFill>
              </a:rPr>
              <a:t>- 0.0018, and the probability of this occurring in anyone of 60 15-s time </a:t>
            </a:r>
            <a:r>
              <a:rPr lang="en-US" sz="2000" b="1" dirty="0" smtClean="0">
                <a:solidFill>
                  <a:srgbClr val="FF0000"/>
                </a:solidFill>
              </a:rPr>
              <a:t>intervals is </a:t>
            </a:r>
            <a:r>
              <a:rPr lang="en-US" sz="2000" b="1" dirty="0">
                <a:solidFill>
                  <a:srgbClr val="FF0000"/>
                </a:solidFill>
              </a:rPr>
              <a:t>just the complement of the joint probability that 23 or more counts </a:t>
            </a:r>
            <a:r>
              <a:rPr lang="en-US" sz="2000" b="1" i="1" dirty="0">
                <a:solidFill>
                  <a:srgbClr val="FF0000"/>
                </a:solidFill>
              </a:rPr>
              <a:t>not </a:t>
            </a:r>
            <a:r>
              <a:rPr lang="en-US" sz="2000" b="1" dirty="0">
                <a:solidFill>
                  <a:srgbClr val="FF0000"/>
                </a:solidFill>
              </a:rPr>
              <a:t>be </a:t>
            </a:r>
            <a:r>
              <a:rPr lang="en-US" sz="2000" b="1" dirty="0" smtClean="0">
                <a:solidFill>
                  <a:srgbClr val="FF0000"/>
                </a:solidFill>
              </a:rPr>
              <a:t>observed in </a:t>
            </a:r>
            <a:r>
              <a:rPr lang="en-US" sz="2000" b="1" dirty="0">
                <a:solidFill>
                  <a:srgbClr val="FF0000"/>
                </a:solidFill>
              </a:rPr>
              <a:t>any of the 60 time intervals, or </a:t>
            </a:r>
            <a:r>
              <a:rPr lang="en-US" sz="2000" b="1" i="1" dirty="0">
                <a:solidFill>
                  <a:srgbClr val="FF0000"/>
                </a:solidFill>
              </a:rPr>
              <a:t>p </a:t>
            </a:r>
            <a:r>
              <a:rPr lang="en-US" sz="2000" b="1" dirty="0">
                <a:solidFill>
                  <a:srgbClr val="FF0000"/>
                </a:solidFill>
              </a:rPr>
              <a:t>= 1 - (1 - 0.0018)60 = 0.10, or about 10%.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For large </a:t>
            </a:r>
            <a:r>
              <a:rPr lang="en-US" sz="2000" b="1" dirty="0">
                <a:solidFill>
                  <a:srgbClr val="006666"/>
                </a:solidFill>
              </a:rPr>
              <a:t>values of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dirty="0">
                <a:solidFill>
                  <a:srgbClr val="006666"/>
                </a:solidFill>
              </a:rPr>
              <a:t>the probability sum of Equation (2.22) may be </a:t>
            </a:r>
            <a:r>
              <a:rPr lang="en-US" sz="2000" b="1" dirty="0" smtClean="0">
                <a:solidFill>
                  <a:srgbClr val="006666"/>
                </a:solidFill>
              </a:rPr>
              <a:t>approximated </a:t>
            </a:r>
            <a:r>
              <a:rPr lang="en-US" sz="2000" b="1" dirty="0">
                <a:solidFill>
                  <a:srgbClr val="006666"/>
                </a:solidFill>
              </a:rPr>
              <a:t>by an </a:t>
            </a:r>
            <a:r>
              <a:rPr lang="en-US" sz="2000" b="1" dirty="0" smtClean="0">
                <a:solidFill>
                  <a:srgbClr val="006666"/>
                </a:solidFill>
              </a:rPr>
              <a:t>integral </a:t>
            </a:r>
            <a:r>
              <a:rPr lang="en-US" sz="2000" b="1" dirty="0">
                <a:solidFill>
                  <a:srgbClr val="006666"/>
                </a:solidFill>
              </a:rPr>
              <a:t>of the Gaussian function.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1676400"/>
            <a:ext cx="539197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386" y="2937302"/>
            <a:ext cx="4938713" cy="603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531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91600" cy="1018740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2.3 GAUSSIAN OR NORMAL </a:t>
            </a:r>
            <a:r>
              <a:rPr lang="en-US" sz="2400" b="1" u="sng" dirty="0" smtClean="0">
                <a:solidFill>
                  <a:srgbClr val="FF0000"/>
                </a:solidFill>
              </a:rPr>
              <a:t>ERROR DISTRIBUTION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</a:t>
            </a:r>
            <a:r>
              <a:rPr lang="en-US" sz="2000" b="1" dirty="0" smtClean="0">
                <a:solidFill>
                  <a:srgbClr val="0000CC"/>
                </a:solidFill>
              </a:rPr>
              <a:t>he Gaussian </a:t>
            </a:r>
            <a:r>
              <a:rPr lang="en-US" sz="2000" b="1" dirty="0">
                <a:solidFill>
                  <a:srgbClr val="0000CC"/>
                </a:solidFill>
              </a:rPr>
              <a:t>distribution is an approximation to the binomial distribution for the </a:t>
            </a:r>
            <a:r>
              <a:rPr lang="en-US" sz="2000" b="1" dirty="0" smtClean="0">
                <a:solidFill>
                  <a:srgbClr val="0000CC"/>
                </a:solidFill>
              </a:rPr>
              <a:t>special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</a:rPr>
              <a:t>limiting </a:t>
            </a:r>
            <a:r>
              <a:rPr lang="en-US" sz="2000" b="1" dirty="0">
                <a:solidFill>
                  <a:srgbClr val="0000CC"/>
                </a:solidFill>
              </a:rPr>
              <a:t>case where the number of possible different observations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becomes </a:t>
            </a:r>
            <a:r>
              <a:rPr lang="en-US" sz="2000" b="1" dirty="0" smtClean="0">
                <a:solidFill>
                  <a:srgbClr val="0000CC"/>
                </a:solidFill>
              </a:rPr>
              <a:t>infinitely large </a:t>
            </a:r>
            <a:r>
              <a:rPr lang="en-US" sz="2000" b="1" dirty="0">
                <a:solidFill>
                  <a:srgbClr val="0000CC"/>
                </a:solidFill>
              </a:rPr>
              <a:t>and the probability of success for each is finitely large so </a:t>
            </a:r>
            <a:r>
              <a:rPr lang="en-US" sz="2000" b="1" i="1" dirty="0">
                <a:solidFill>
                  <a:srgbClr val="0000CC"/>
                </a:solidFill>
              </a:rPr>
              <a:t>np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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1.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It is also</a:t>
            </a:r>
            <a:r>
              <a:rPr lang="en-US" sz="2000" b="1" dirty="0">
                <a:solidFill>
                  <a:srgbClr val="FF0000"/>
                </a:solidFill>
              </a:rPr>
              <a:t>, as we observed, the limiting case for the Poisson distribution as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FF0000"/>
                </a:solidFill>
              </a:rPr>
              <a:t>becomes </a:t>
            </a:r>
            <a:r>
              <a:rPr lang="en-US" sz="2000" b="1" dirty="0">
                <a:solidFill>
                  <a:srgbClr val="FF0000"/>
                </a:solidFill>
              </a:rPr>
              <a:t>large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There </a:t>
            </a:r>
            <a:r>
              <a:rPr lang="en-US" sz="2000" b="1" dirty="0">
                <a:solidFill>
                  <a:srgbClr val="006666"/>
                </a:solidFill>
              </a:rPr>
              <a:t>are several derivations of the Gaussian distribution from first </a:t>
            </a:r>
            <a:r>
              <a:rPr lang="en-US" sz="2000" b="1" dirty="0" smtClean="0">
                <a:solidFill>
                  <a:srgbClr val="006666"/>
                </a:solidFill>
              </a:rPr>
              <a:t>principles, none </a:t>
            </a:r>
            <a:r>
              <a:rPr lang="en-US" sz="2000" b="1" dirty="0">
                <a:solidFill>
                  <a:srgbClr val="006666"/>
                </a:solidFill>
              </a:rPr>
              <a:t>of them as convincing as the fact that the distribution is reasonable, that it has </a:t>
            </a:r>
            <a:r>
              <a:rPr lang="en-US" sz="2000" b="1" dirty="0" smtClean="0">
                <a:solidFill>
                  <a:srgbClr val="006666"/>
                </a:solidFill>
              </a:rPr>
              <a:t>a fairly </a:t>
            </a:r>
            <a:r>
              <a:rPr lang="en-US" sz="2000" b="1" dirty="0">
                <a:solidFill>
                  <a:srgbClr val="006666"/>
                </a:solidFill>
              </a:rPr>
              <a:t>simple analytic form, and that it is accepted by convention and </a:t>
            </a:r>
            <a:r>
              <a:rPr lang="en-US" sz="2000" b="1" dirty="0" smtClean="0">
                <a:solidFill>
                  <a:srgbClr val="006666"/>
                </a:solidFill>
              </a:rPr>
              <a:t>experimentation to </a:t>
            </a:r>
            <a:r>
              <a:rPr lang="en-US" sz="2000" b="1" dirty="0">
                <a:solidFill>
                  <a:srgbClr val="006666"/>
                </a:solidFill>
              </a:rPr>
              <a:t>be the most likely distribution for most experiments.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In </a:t>
            </a:r>
            <a:r>
              <a:rPr lang="en-US" sz="2000" b="1" dirty="0">
                <a:solidFill>
                  <a:srgbClr val="CC00CC"/>
                </a:solidFill>
              </a:rPr>
              <a:t>addition, it has the </a:t>
            </a:r>
            <a:r>
              <a:rPr lang="en-US" sz="2000" b="1" dirty="0" smtClean="0">
                <a:solidFill>
                  <a:srgbClr val="CC00CC"/>
                </a:solidFill>
              </a:rPr>
              <a:t>satisfying characteristic </a:t>
            </a:r>
            <a:r>
              <a:rPr lang="en-US" sz="2000" b="1" dirty="0">
                <a:solidFill>
                  <a:srgbClr val="CC00CC"/>
                </a:solidFill>
              </a:rPr>
              <a:t>that the most probable estimate of the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from a random </a:t>
            </a:r>
            <a:r>
              <a:rPr lang="en-US" sz="2000" b="1" dirty="0" smtClean="0">
                <a:solidFill>
                  <a:srgbClr val="CC00CC"/>
                </a:solidFill>
              </a:rPr>
              <a:t>sample of </a:t>
            </a:r>
            <a:r>
              <a:rPr lang="en-US" sz="2000" b="1" dirty="0">
                <a:solidFill>
                  <a:srgbClr val="CC00CC"/>
                </a:solidFill>
              </a:rPr>
              <a:t>observations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is the average of those observations </a:t>
            </a:r>
            <a:r>
              <a:rPr lang="en-US" sz="2000" b="1" i="1" dirty="0">
                <a:solidFill>
                  <a:srgbClr val="CC00CC"/>
                </a:solidFill>
              </a:rPr>
              <a:t>x.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Characteristics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Gaussian probability density is defined </a:t>
            </a:r>
            <a:r>
              <a:rPr lang="en-US" sz="2000" b="1" dirty="0" smtClean="0">
                <a:solidFill>
                  <a:srgbClr val="0000CC"/>
                </a:solidFill>
              </a:rPr>
              <a:t>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This </a:t>
            </a:r>
            <a:r>
              <a:rPr lang="en-US" sz="2000" b="1" dirty="0">
                <a:solidFill>
                  <a:srgbClr val="CC00CC"/>
                </a:solidFill>
              </a:rPr>
              <a:t>is a continuous function describing the probability of obtaining the value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in a </a:t>
            </a:r>
            <a:r>
              <a:rPr lang="en-US" sz="2000" b="1" dirty="0">
                <a:solidFill>
                  <a:srgbClr val="CC00CC"/>
                </a:solidFill>
              </a:rPr>
              <a:t>random observation from a parent distribution with parameters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CC00CC"/>
                </a:solidFill>
              </a:rPr>
              <a:t>, corresponding to </a:t>
            </a:r>
            <a:r>
              <a:rPr lang="en-US" sz="2000" b="1" dirty="0">
                <a:solidFill>
                  <a:srgbClr val="CC00CC"/>
                </a:solidFill>
              </a:rPr>
              <a:t>the mean and standard deviation, respectively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Because the </a:t>
            </a:r>
            <a:r>
              <a:rPr lang="en-US" sz="2000" b="1" dirty="0" smtClean="0">
                <a:solidFill>
                  <a:srgbClr val="006666"/>
                </a:solidFill>
              </a:rPr>
              <a:t>distribution is </a:t>
            </a:r>
            <a:r>
              <a:rPr lang="en-US" sz="2000" b="1" dirty="0">
                <a:solidFill>
                  <a:srgbClr val="006666"/>
                </a:solidFill>
              </a:rPr>
              <a:t>continuous, we must define an interval in which the value of the observation </a:t>
            </a:r>
            <a:r>
              <a:rPr lang="en-US" sz="2000" b="1" i="1" dirty="0" smtClean="0">
                <a:solidFill>
                  <a:srgbClr val="006666"/>
                </a:solidFill>
              </a:rPr>
              <a:t>x </a:t>
            </a:r>
            <a:r>
              <a:rPr lang="en-US" sz="2000" b="1" dirty="0" smtClean="0">
                <a:solidFill>
                  <a:srgbClr val="006666"/>
                </a:solidFill>
              </a:rPr>
              <a:t>will </a:t>
            </a:r>
            <a:r>
              <a:rPr lang="en-US" sz="2000" b="1" dirty="0">
                <a:solidFill>
                  <a:srgbClr val="006666"/>
                </a:solidFill>
              </a:rPr>
              <a:t>fall.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probability density function is properly defined such that the </a:t>
            </a:r>
            <a:r>
              <a:rPr lang="en-US" sz="2000" b="1" dirty="0" smtClean="0">
                <a:solidFill>
                  <a:srgbClr val="0000CC"/>
                </a:solidFill>
              </a:rPr>
              <a:t>probability </a:t>
            </a:r>
            <a:r>
              <a:rPr lang="en-US" sz="2000" b="1" i="1" dirty="0" err="1" smtClean="0">
                <a:solidFill>
                  <a:srgbClr val="0000CC"/>
                </a:solidFill>
              </a:rPr>
              <a:t>dP</a:t>
            </a:r>
            <a:r>
              <a:rPr lang="en-US" sz="2000" b="1" i="1" baseline="-25000" dirty="0" err="1" smtClean="0">
                <a:solidFill>
                  <a:srgbClr val="0000CC"/>
                </a:solidFill>
              </a:rPr>
              <a:t>G</a:t>
            </a:r>
            <a:r>
              <a:rPr lang="en-US" sz="2000" b="1" i="1" dirty="0" smtClean="0">
                <a:solidFill>
                  <a:srgbClr val="0000CC"/>
                </a:solidFill>
              </a:rPr>
              <a:t>(x</a:t>
            </a:r>
            <a:r>
              <a:rPr lang="en-US" sz="2000" b="1" i="1" dirty="0">
                <a:solidFill>
                  <a:srgbClr val="0000CC"/>
                </a:solidFill>
              </a:rPr>
              <a:t>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that the value of a random observation will fall within an </a:t>
            </a:r>
            <a:r>
              <a:rPr lang="en-US" sz="2000" b="1" dirty="0" smtClean="0">
                <a:solidFill>
                  <a:srgbClr val="0000CC"/>
                </a:solidFill>
              </a:rPr>
              <a:t>interval </a:t>
            </a:r>
            <a:r>
              <a:rPr lang="en-US" sz="2000" b="1" i="1" dirty="0" smtClean="0">
                <a:solidFill>
                  <a:srgbClr val="0000CC"/>
                </a:solidFill>
              </a:rPr>
              <a:t>dx </a:t>
            </a:r>
            <a:r>
              <a:rPr lang="en-US" sz="2000" b="1" dirty="0">
                <a:solidFill>
                  <a:srgbClr val="0000CC"/>
                </a:solidFill>
              </a:rPr>
              <a:t>around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is given by</a:t>
            </a:r>
          </a:p>
          <a:p>
            <a:r>
              <a:rPr lang="nn-NO" sz="2000" i="1" dirty="0" smtClean="0"/>
              <a:t>                                  </a:t>
            </a:r>
            <a:r>
              <a:rPr lang="nn-NO" sz="2000" b="1" i="1" dirty="0" smtClean="0">
                <a:solidFill>
                  <a:srgbClr val="FF0000"/>
                </a:solidFill>
              </a:rPr>
              <a:t>dP</a:t>
            </a:r>
            <a:r>
              <a:rPr lang="nn-NO" sz="2000" b="1" i="1" baseline="-25000" dirty="0" smtClean="0">
                <a:solidFill>
                  <a:srgbClr val="FF0000"/>
                </a:solidFill>
              </a:rPr>
              <a:t>G</a:t>
            </a:r>
            <a:r>
              <a:rPr lang="nn-NO" sz="2000" b="1" i="1" dirty="0" smtClean="0">
                <a:solidFill>
                  <a:srgbClr val="FF0000"/>
                </a:solidFill>
              </a:rPr>
              <a:t>(x;</a:t>
            </a:r>
            <a:r>
              <a:rPr lang="nn-NO" sz="2000" b="1" i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nn-NO" sz="2000" b="1" dirty="0" smtClean="0">
                <a:solidFill>
                  <a:srgbClr val="FF0000"/>
                </a:solidFill>
              </a:rPr>
              <a:t>, </a:t>
            </a:r>
            <a:r>
              <a:rPr lang="nn-NO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nn-NO" sz="2000" b="1" dirty="0" smtClean="0">
                <a:solidFill>
                  <a:srgbClr val="FF0000"/>
                </a:solidFill>
              </a:rPr>
              <a:t>) </a:t>
            </a:r>
            <a:r>
              <a:rPr lang="nn-NO" sz="2000" b="1" dirty="0">
                <a:solidFill>
                  <a:srgbClr val="FF0000"/>
                </a:solidFill>
              </a:rPr>
              <a:t>= </a:t>
            </a:r>
            <a:r>
              <a:rPr lang="nn-NO" sz="2000" b="1" i="1" dirty="0">
                <a:solidFill>
                  <a:srgbClr val="FF0000"/>
                </a:solidFill>
              </a:rPr>
              <a:t>P</a:t>
            </a:r>
            <a:r>
              <a:rPr lang="nn-NO" sz="2000" b="1" i="1" baseline="-25000" dirty="0">
                <a:solidFill>
                  <a:srgbClr val="FF0000"/>
                </a:solidFill>
              </a:rPr>
              <a:t>G</a:t>
            </a:r>
            <a:r>
              <a:rPr lang="nn-NO" sz="2000" b="1" i="1" dirty="0">
                <a:solidFill>
                  <a:srgbClr val="FF0000"/>
                </a:solidFill>
              </a:rPr>
              <a:t>(x; </a:t>
            </a:r>
            <a:r>
              <a:rPr lang="nn-NO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nn-NO" sz="2000" b="1" dirty="0" smtClean="0">
                <a:solidFill>
                  <a:srgbClr val="FF0000"/>
                </a:solidFill>
              </a:rPr>
              <a:t>, </a:t>
            </a:r>
            <a:r>
              <a:rPr lang="nn-NO" sz="2000" b="1" i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nn-NO" sz="2000" b="1" i="1" dirty="0" smtClean="0">
                <a:solidFill>
                  <a:srgbClr val="FF0000"/>
                </a:solidFill>
              </a:rPr>
              <a:t>)</a:t>
            </a:r>
            <a:r>
              <a:rPr lang="nn-NO" sz="2000" b="1" i="1" dirty="0">
                <a:solidFill>
                  <a:srgbClr val="FF0000"/>
                </a:solidFill>
              </a:rPr>
              <a:t>dx </a:t>
            </a:r>
            <a:r>
              <a:rPr lang="nn-NO" sz="2000" b="1" i="1" dirty="0" smtClean="0">
                <a:solidFill>
                  <a:srgbClr val="FF0000"/>
                </a:solidFill>
              </a:rPr>
              <a:t>                               </a:t>
            </a:r>
            <a:r>
              <a:rPr lang="nn-NO" sz="2000" b="1" dirty="0" smtClean="0">
                <a:solidFill>
                  <a:srgbClr val="FF0000"/>
                </a:solidFill>
              </a:rPr>
              <a:t>(</a:t>
            </a:r>
            <a:r>
              <a:rPr lang="nn-NO" sz="2000" b="1" dirty="0">
                <a:solidFill>
                  <a:srgbClr val="FF0000"/>
                </a:solidFill>
              </a:rPr>
              <a:t>2.24</a:t>
            </a:r>
            <a:r>
              <a:rPr lang="nn-NO" sz="2000" dirty="0">
                <a:solidFill>
                  <a:srgbClr val="FF0000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considering </a:t>
            </a:r>
            <a:r>
              <a:rPr lang="en-US" sz="2000" b="1" i="1" dirty="0">
                <a:solidFill>
                  <a:srgbClr val="CC00CC"/>
                </a:solidFill>
              </a:rPr>
              <a:t>dx </a:t>
            </a:r>
            <a:r>
              <a:rPr lang="en-US" sz="2000" b="1" dirty="0">
                <a:solidFill>
                  <a:srgbClr val="CC00CC"/>
                </a:solidFill>
              </a:rPr>
              <a:t>to be an infinitesimal differential, and the probability density </a:t>
            </a:r>
            <a:r>
              <a:rPr lang="en-US" sz="2000" b="1" dirty="0" smtClean="0">
                <a:solidFill>
                  <a:srgbClr val="CC00CC"/>
                </a:solidFill>
              </a:rPr>
              <a:t>function to </a:t>
            </a:r>
            <a:r>
              <a:rPr lang="en-US" sz="2000" b="1" dirty="0">
                <a:solidFill>
                  <a:srgbClr val="CC00CC"/>
                </a:solidFill>
              </a:rPr>
              <a:t>be normalized, so that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181600"/>
            <a:ext cx="46482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425731"/>
            <a:ext cx="45529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5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8839200" cy="590931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CC"/>
                </a:solidFill>
              </a:rPr>
              <a:t>The three probability </a:t>
            </a:r>
            <a:r>
              <a:rPr lang="en-US" b="1" dirty="0">
                <a:solidFill>
                  <a:srgbClr val="0000CC"/>
                </a:solidFill>
              </a:rPr>
              <a:t>distributions the </a:t>
            </a:r>
            <a:r>
              <a:rPr lang="en-US" b="1" i="1" dirty="0">
                <a:solidFill>
                  <a:srgbClr val="0000CC"/>
                </a:solidFill>
              </a:rPr>
              <a:t>binomial distribution, </a:t>
            </a:r>
            <a:r>
              <a:rPr lang="en-US" b="1" dirty="0">
                <a:solidFill>
                  <a:srgbClr val="0000CC"/>
                </a:solidFill>
              </a:rPr>
              <a:t>the </a:t>
            </a:r>
            <a:r>
              <a:rPr lang="en-US" b="1" i="1" dirty="0" smtClean="0">
                <a:solidFill>
                  <a:srgbClr val="0000CC"/>
                </a:solidFill>
              </a:rPr>
              <a:t>Poisson distribution</a:t>
            </a:r>
            <a:r>
              <a:rPr lang="en-US" b="1" i="1" dirty="0">
                <a:solidFill>
                  <a:srgbClr val="0000CC"/>
                </a:solidFill>
              </a:rPr>
              <a:t>, </a:t>
            </a:r>
            <a:r>
              <a:rPr lang="en-US" b="1" dirty="0">
                <a:solidFill>
                  <a:srgbClr val="0000CC"/>
                </a:solidFill>
              </a:rPr>
              <a:t>and the </a:t>
            </a:r>
            <a:r>
              <a:rPr lang="en-US" b="1" i="1" dirty="0">
                <a:solidFill>
                  <a:srgbClr val="0000CC"/>
                </a:solidFill>
              </a:rPr>
              <a:t>Gaussian </a:t>
            </a:r>
            <a:r>
              <a:rPr lang="en-US" b="1" i="1" dirty="0" smtClean="0">
                <a:solidFill>
                  <a:srgbClr val="0000CC"/>
                </a:solidFill>
              </a:rPr>
              <a:t>distribution </a:t>
            </a:r>
            <a:r>
              <a:rPr lang="en-US" b="1" dirty="0" smtClean="0">
                <a:solidFill>
                  <a:srgbClr val="0000CC"/>
                </a:solidFill>
              </a:rPr>
              <a:t>play </a:t>
            </a:r>
            <a:r>
              <a:rPr lang="en-US" b="1" dirty="0">
                <a:solidFill>
                  <a:srgbClr val="0000CC"/>
                </a:solidFill>
              </a:rPr>
              <a:t>a fundamental </a:t>
            </a:r>
            <a:r>
              <a:rPr lang="en-US" b="1" dirty="0" smtClean="0">
                <a:solidFill>
                  <a:srgbClr val="0000CC"/>
                </a:solidFill>
              </a:rPr>
              <a:t>role in </a:t>
            </a:r>
            <a:r>
              <a:rPr lang="en-US" b="1" dirty="0">
                <a:solidFill>
                  <a:srgbClr val="0000CC"/>
                </a:solidFill>
              </a:rPr>
              <a:t>the analysis of </a:t>
            </a:r>
            <a:r>
              <a:rPr lang="en-US" b="1" dirty="0" smtClean="0">
                <a:solidFill>
                  <a:srgbClr val="0000CC"/>
                </a:solidFill>
              </a:rPr>
              <a:t>experimental data.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Out of them, </a:t>
            </a:r>
            <a:r>
              <a:rPr lang="en-US" b="1" dirty="0">
                <a:solidFill>
                  <a:srgbClr val="FF0000"/>
                </a:solidFill>
              </a:rPr>
              <a:t>the Gaussian, or </a:t>
            </a:r>
            <a:r>
              <a:rPr lang="en-US" b="1" dirty="0" smtClean="0">
                <a:solidFill>
                  <a:srgbClr val="FF0000"/>
                </a:solidFill>
              </a:rPr>
              <a:t>normal error</a:t>
            </a:r>
            <a:r>
              <a:rPr lang="en-US" b="1" dirty="0">
                <a:solidFill>
                  <a:srgbClr val="FF0000"/>
                </a:solidFill>
              </a:rPr>
              <a:t>, distribution is undoubtedly the most important in statistical analysis of </a:t>
            </a:r>
            <a:r>
              <a:rPr lang="en-US" b="1" dirty="0" smtClean="0">
                <a:solidFill>
                  <a:srgbClr val="FF0000"/>
                </a:solidFill>
              </a:rPr>
              <a:t>data.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8000"/>
                </a:solidFill>
              </a:rPr>
              <a:t>Practically</a:t>
            </a:r>
            <a:r>
              <a:rPr lang="en-US" b="1" dirty="0">
                <a:solidFill>
                  <a:srgbClr val="008000"/>
                </a:solidFill>
              </a:rPr>
              <a:t>, it is useful because it seems to describe the distribution of random </a:t>
            </a:r>
            <a:r>
              <a:rPr lang="en-US" b="1" dirty="0" smtClean="0">
                <a:solidFill>
                  <a:srgbClr val="008000"/>
                </a:solidFill>
              </a:rPr>
              <a:t>observations for </a:t>
            </a:r>
            <a:r>
              <a:rPr lang="en-US" b="1" dirty="0">
                <a:solidFill>
                  <a:srgbClr val="008000"/>
                </a:solidFill>
              </a:rPr>
              <a:t>many experiments, as well as describing the distributions </a:t>
            </a:r>
            <a:r>
              <a:rPr lang="en-US" b="1" dirty="0" smtClean="0">
                <a:solidFill>
                  <a:srgbClr val="008000"/>
                </a:solidFill>
              </a:rPr>
              <a:t>obtained when </a:t>
            </a:r>
            <a:r>
              <a:rPr lang="en-US" b="1" dirty="0">
                <a:solidFill>
                  <a:srgbClr val="008000"/>
                </a:solidFill>
              </a:rPr>
              <a:t>we try to estimate the parameters of most other probability distributions.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CC"/>
                </a:solidFill>
              </a:rPr>
              <a:t>The Poisson distribution is generally appropriate for counting </a:t>
            </a:r>
            <a:r>
              <a:rPr lang="en-US" b="1" dirty="0" smtClean="0">
                <a:solidFill>
                  <a:srgbClr val="0000CC"/>
                </a:solidFill>
              </a:rPr>
              <a:t>experiments where </a:t>
            </a:r>
            <a:r>
              <a:rPr lang="en-US" b="1" dirty="0">
                <a:solidFill>
                  <a:srgbClr val="0000CC"/>
                </a:solidFill>
              </a:rPr>
              <a:t>the data represent the number of items or events observed per unit interval. 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C00CC"/>
                </a:solidFill>
              </a:rPr>
              <a:t>It</a:t>
            </a:r>
            <a:r>
              <a:rPr lang="en-US" b="1" dirty="0">
                <a:solidFill>
                  <a:srgbClr val="CC00CC"/>
                </a:solidFill>
              </a:rPr>
              <a:t> </a:t>
            </a:r>
            <a:r>
              <a:rPr lang="en-US" b="1" dirty="0" smtClean="0">
                <a:solidFill>
                  <a:srgbClr val="CC00CC"/>
                </a:solidFill>
              </a:rPr>
              <a:t>is </a:t>
            </a:r>
            <a:r>
              <a:rPr lang="en-US" b="1" dirty="0">
                <a:solidFill>
                  <a:srgbClr val="CC00CC"/>
                </a:solidFill>
              </a:rPr>
              <a:t>important in the study of random processes such as those associated with the </a:t>
            </a:r>
            <a:r>
              <a:rPr lang="en-US" b="1" dirty="0" smtClean="0">
                <a:solidFill>
                  <a:srgbClr val="CC00CC"/>
                </a:solidFill>
              </a:rPr>
              <a:t>radioactive decay </a:t>
            </a:r>
            <a:r>
              <a:rPr lang="en-US" b="1" dirty="0">
                <a:solidFill>
                  <a:srgbClr val="CC00CC"/>
                </a:solidFill>
              </a:rPr>
              <a:t>of elementary particles or nuclear states, and is also applied to data</a:t>
            </a:r>
          </a:p>
          <a:p>
            <a:r>
              <a:rPr lang="en-US" b="1" dirty="0" smtClean="0">
                <a:solidFill>
                  <a:srgbClr val="CC00CC"/>
                </a:solidFill>
              </a:rPr>
              <a:t>     that </a:t>
            </a:r>
            <a:r>
              <a:rPr lang="en-US" b="1" dirty="0">
                <a:solidFill>
                  <a:srgbClr val="CC00CC"/>
                </a:solidFill>
              </a:rPr>
              <a:t>have been sorted into ranges to form a frequency table or a histogram.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8000"/>
                </a:solidFill>
              </a:rPr>
              <a:t>The binomial distribution is generally applied to experiments in which the result</a:t>
            </a:r>
          </a:p>
          <a:p>
            <a:pPr marL="285750" indent="-285750"/>
            <a:r>
              <a:rPr lang="en-US" b="1" dirty="0" smtClean="0">
                <a:solidFill>
                  <a:srgbClr val="008000"/>
                </a:solidFill>
              </a:rPr>
              <a:t>      is </a:t>
            </a:r>
            <a:r>
              <a:rPr lang="en-US" b="1" dirty="0">
                <a:solidFill>
                  <a:srgbClr val="008000"/>
                </a:solidFill>
              </a:rPr>
              <a:t>one of a small number of possible final states, such as the number of "</a:t>
            </a:r>
            <a:r>
              <a:rPr lang="en-US" b="1" dirty="0" smtClean="0">
                <a:solidFill>
                  <a:srgbClr val="008000"/>
                </a:solidFill>
              </a:rPr>
              <a:t>heads“ or </a:t>
            </a:r>
          </a:p>
          <a:p>
            <a:pPr marL="285750" indent="-285750"/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smtClean="0">
                <a:solidFill>
                  <a:srgbClr val="008000"/>
                </a:solidFill>
              </a:rPr>
              <a:t>     "</a:t>
            </a:r>
            <a:r>
              <a:rPr lang="en-US" b="1" dirty="0">
                <a:solidFill>
                  <a:srgbClr val="008000"/>
                </a:solidFill>
              </a:rPr>
              <a:t>tails" in a series of coin tosses, or the number of particles scattered forward </a:t>
            </a:r>
            <a:r>
              <a:rPr lang="en-US" b="1" dirty="0" smtClean="0">
                <a:solidFill>
                  <a:srgbClr val="008000"/>
                </a:solidFill>
              </a:rPr>
              <a:t>or </a:t>
            </a:r>
          </a:p>
          <a:p>
            <a:pPr marL="285750" indent="-285750"/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smtClean="0">
                <a:solidFill>
                  <a:srgbClr val="008000"/>
                </a:solidFill>
              </a:rPr>
              <a:t>       backward </a:t>
            </a:r>
            <a:r>
              <a:rPr lang="en-US" b="1" dirty="0">
                <a:solidFill>
                  <a:srgbClr val="008000"/>
                </a:solidFill>
              </a:rPr>
              <a:t>relative to the direction of the incident particle in a particle physics 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285750" indent="-285750"/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smtClean="0">
                <a:solidFill>
                  <a:srgbClr val="008000"/>
                </a:solidFill>
              </a:rPr>
              <a:t>       experiment</a:t>
            </a:r>
            <a:r>
              <a:rPr lang="en-US" b="1" dirty="0">
                <a:solidFill>
                  <a:srgbClr val="008000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Because both the Poisson and the Gaussian distributions can be </a:t>
            </a:r>
            <a:r>
              <a:rPr lang="en-US" b="1" dirty="0" smtClean="0">
                <a:solidFill>
                  <a:srgbClr val="FF0000"/>
                </a:solidFill>
              </a:rPr>
              <a:t>considered as </a:t>
            </a:r>
            <a:r>
              <a:rPr lang="en-US" b="1" dirty="0">
                <a:solidFill>
                  <a:srgbClr val="FF0000"/>
                </a:solidFill>
              </a:rPr>
              <a:t>limiting cases of the binomial distribution, we shall devote some attention </a:t>
            </a:r>
            <a:r>
              <a:rPr lang="en-US" b="1" dirty="0" smtClean="0">
                <a:solidFill>
                  <a:srgbClr val="FF0000"/>
                </a:solidFill>
              </a:rPr>
              <a:t>to the </a:t>
            </a:r>
            <a:r>
              <a:rPr lang="en-US" b="1" dirty="0">
                <a:solidFill>
                  <a:srgbClr val="FF0000"/>
                </a:solidFill>
              </a:rPr>
              <a:t>derivation of the binomial distribution from basic considerations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618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15400" cy="855618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width of the curve is determined by the value of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such that for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+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, the height </a:t>
            </a:r>
            <a:r>
              <a:rPr lang="en-US" sz="2000" b="1" dirty="0">
                <a:solidFill>
                  <a:srgbClr val="0000CC"/>
                </a:solidFill>
              </a:rPr>
              <a:t>of the curve is reduced to </a:t>
            </a:r>
            <a:r>
              <a:rPr lang="en-US" sz="2000" b="1" i="1" dirty="0">
                <a:solidFill>
                  <a:srgbClr val="0000CC"/>
                </a:solidFill>
              </a:rPr>
              <a:t>e </a:t>
            </a:r>
            <a:r>
              <a:rPr lang="en-US" sz="2000" b="1" i="1" baseline="30000" dirty="0" smtClean="0">
                <a:solidFill>
                  <a:srgbClr val="0000CC"/>
                </a:solidFill>
              </a:rPr>
              <a:t>-1/2 </a:t>
            </a:r>
            <a:r>
              <a:rPr lang="en-US" sz="2000" b="1" dirty="0">
                <a:solidFill>
                  <a:srgbClr val="0000CC"/>
                </a:solidFill>
              </a:rPr>
              <a:t>of its value at the peak: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shape of the Gaussian distribution is shown in Figure 2.5.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curve </a:t>
            </a:r>
            <a:r>
              <a:rPr lang="en-US" sz="2000" b="1" dirty="0" smtClean="0">
                <a:solidFill>
                  <a:srgbClr val="CC00CC"/>
                </a:solidFill>
              </a:rPr>
              <a:t>displays the </a:t>
            </a:r>
            <a:r>
              <a:rPr lang="en-US" sz="2000" b="1" dirty="0">
                <a:solidFill>
                  <a:srgbClr val="CC00CC"/>
                </a:solidFill>
              </a:rPr>
              <a:t>characteristic bell shape and symmetry about the </a:t>
            </a:r>
            <a:r>
              <a:rPr lang="en-US" sz="2000" b="1" dirty="0" smtClean="0">
                <a:solidFill>
                  <a:srgbClr val="CC00CC"/>
                </a:solidFill>
              </a:rPr>
              <a:t>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CC00CC"/>
                </a:solidFill>
              </a:rPr>
              <a:t>·</a:t>
            </a:r>
            <a:endParaRPr lang="en-US" sz="2000" b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can characterize a distribution by its </a:t>
            </a:r>
            <a:r>
              <a:rPr lang="en-US" sz="2000" b="1" i="1" dirty="0">
                <a:solidFill>
                  <a:srgbClr val="0000CC"/>
                </a:solidFill>
              </a:rPr>
              <a:t>full-width at half maximum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00CC"/>
                </a:solidFill>
              </a:rPr>
              <a:t>, often referred </a:t>
            </a:r>
            <a:r>
              <a:rPr lang="en-US" sz="2000" b="1" dirty="0">
                <a:solidFill>
                  <a:srgbClr val="0000CC"/>
                </a:solidFill>
              </a:rPr>
              <a:t>to as the </a:t>
            </a:r>
            <a:r>
              <a:rPr lang="en-US" sz="2000" b="1" i="1" dirty="0">
                <a:solidFill>
                  <a:srgbClr val="0000CC"/>
                </a:solidFill>
              </a:rPr>
              <a:t>half-width, </a:t>
            </a:r>
            <a:r>
              <a:rPr lang="en-US" sz="2000" b="1" dirty="0">
                <a:solidFill>
                  <a:srgbClr val="0000CC"/>
                </a:solidFill>
              </a:rPr>
              <a:t>defined as the range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between values at which </a:t>
            </a:r>
            <a:r>
              <a:rPr lang="en-US" sz="2000" b="1" dirty="0" smtClean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PG(x;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is half its maximum value: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With </a:t>
            </a:r>
            <a:r>
              <a:rPr lang="en-US" sz="2000" b="1" dirty="0">
                <a:solidFill>
                  <a:srgbClr val="FF0000"/>
                </a:solidFill>
              </a:rPr>
              <a:t>this definition, we can determine from Equation (2.23) that</a:t>
            </a:r>
          </a:p>
          <a:p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                                            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 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2.354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                                 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(2.28)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As illustrated in Figure 2.5, tangents drawn along a portion of steepest descent </a:t>
            </a:r>
            <a:r>
              <a:rPr lang="en-US" sz="2000" b="1" dirty="0" smtClean="0">
                <a:solidFill>
                  <a:srgbClr val="CC00CC"/>
                </a:solidFill>
              </a:rPr>
              <a:t>of the </a:t>
            </a:r>
            <a:r>
              <a:rPr lang="en-US" sz="2000" b="1" dirty="0">
                <a:solidFill>
                  <a:srgbClr val="CC00CC"/>
                </a:solidFill>
              </a:rPr>
              <a:t>curve intersect the curve at the </a:t>
            </a:r>
            <a:r>
              <a:rPr lang="en-US" sz="2000" b="1" i="1" dirty="0" smtClean="0">
                <a:solidFill>
                  <a:srgbClr val="CC00CC"/>
                </a:solidFill>
              </a:rPr>
              <a:t>e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-1/2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points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=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CC00CC"/>
                </a:solidFill>
              </a:rPr>
              <a:t>±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intersect the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axis </a:t>
            </a:r>
            <a:r>
              <a:rPr lang="en-US" sz="2000" b="1" dirty="0" smtClean="0">
                <a:solidFill>
                  <a:srgbClr val="CC00CC"/>
                </a:solidFill>
              </a:rPr>
              <a:t>at the </a:t>
            </a:r>
            <a:r>
              <a:rPr lang="en-US" sz="2000" b="1" dirty="0">
                <a:solidFill>
                  <a:srgbClr val="CC00CC"/>
                </a:solidFill>
              </a:rPr>
              <a:t>points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± </a:t>
            </a:r>
            <a:r>
              <a:rPr lang="en-US" sz="2000" b="1" dirty="0" smtClean="0">
                <a:solidFill>
                  <a:srgbClr val="CC00CC"/>
                </a:solidFill>
              </a:rPr>
              <a:t>2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dirty="0" smtClean="0">
                <a:solidFill>
                  <a:srgbClr val="CC00CC"/>
                </a:solidFill>
              </a:rPr>
              <a:t>.</a:t>
            </a:r>
            <a:endParaRPr lang="en-US" dirty="0">
              <a:solidFill>
                <a:srgbClr val="CC00CC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3391"/>
            <a:ext cx="4591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94" y="3296636"/>
            <a:ext cx="46767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59470"/>
            <a:ext cx="4727103" cy="325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024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91600" cy="809452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Standard Gaussian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It is generally convenient to use a standard form of the Gaussian equation </a:t>
            </a:r>
            <a:r>
              <a:rPr lang="en-US" sz="2000" b="1" dirty="0" smtClean="0">
                <a:solidFill>
                  <a:srgbClr val="0000CC"/>
                </a:solidFill>
              </a:rPr>
              <a:t>obtained by </a:t>
            </a:r>
            <a:r>
              <a:rPr lang="en-US" sz="2000" b="1" dirty="0">
                <a:solidFill>
                  <a:srgbClr val="0000CC"/>
                </a:solidFill>
              </a:rPr>
              <a:t>defining the dimensionless variable </a:t>
            </a:r>
            <a:r>
              <a:rPr lang="en-US" sz="2000" b="1" i="1" dirty="0">
                <a:solidFill>
                  <a:srgbClr val="0000CC"/>
                </a:solidFill>
              </a:rPr>
              <a:t>z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>
                <a:solidFill>
                  <a:srgbClr val="0000CC"/>
                </a:solidFill>
              </a:rPr>
              <a:t>(x </a:t>
            </a:r>
            <a:r>
              <a:rPr lang="en-US" sz="2000" b="1" dirty="0" smtClean="0">
                <a:solidFill>
                  <a:srgbClr val="0000CC"/>
                </a:solidFill>
              </a:rPr>
              <a:t>-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)/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because with this change </a:t>
            </a:r>
            <a:r>
              <a:rPr lang="en-US" sz="2000" b="1" dirty="0" smtClean="0">
                <a:solidFill>
                  <a:srgbClr val="0000CC"/>
                </a:solidFill>
              </a:rPr>
              <a:t>of variable</a:t>
            </a:r>
            <a:r>
              <a:rPr lang="en-US" sz="2000" b="1" dirty="0">
                <a:solidFill>
                  <a:srgbClr val="0000CC"/>
                </a:solidFill>
              </a:rPr>
              <a:t>, we can write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Thus</a:t>
            </a:r>
            <a:r>
              <a:rPr lang="en-US" sz="2000" b="1" dirty="0">
                <a:solidFill>
                  <a:srgbClr val="006666"/>
                </a:solidFill>
              </a:rPr>
              <a:t>, from a single computer routine or a table of values of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>
                <a:solidFill>
                  <a:srgbClr val="006666"/>
                </a:solidFill>
              </a:rPr>
              <a:t>(z), </a:t>
            </a:r>
            <a:r>
              <a:rPr lang="en-US" sz="2000" b="1" dirty="0">
                <a:solidFill>
                  <a:srgbClr val="006666"/>
                </a:solidFill>
              </a:rPr>
              <a:t>we can find </a:t>
            </a:r>
            <a:r>
              <a:rPr lang="en-US" sz="2000" b="1" dirty="0" smtClean="0">
                <a:solidFill>
                  <a:srgbClr val="006666"/>
                </a:solidFill>
              </a:rPr>
              <a:t>the Gaussian </a:t>
            </a:r>
            <a:r>
              <a:rPr lang="en-US" sz="2000" b="1" dirty="0">
                <a:solidFill>
                  <a:srgbClr val="006666"/>
                </a:solidFill>
              </a:rPr>
              <a:t>probability function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>
                <a:solidFill>
                  <a:srgbClr val="006666"/>
                </a:solidFill>
              </a:rPr>
              <a:t>(x;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for all values of the parameters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and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 by changing </a:t>
            </a:r>
            <a:r>
              <a:rPr lang="en-US" sz="2000" b="1" dirty="0">
                <a:solidFill>
                  <a:srgbClr val="006666"/>
                </a:solidFill>
              </a:rPr>
              <a:t>the variable and scaling the function by 1</a:t>
            </a:r>
            <a:r>
              <a:rPr lang="en-US" sz="2000" b="1" dirty="0" smtClean="0">
                <a:solidFill>
                  <a:srgbClr val="006666"/>
                </a:solidFill>
              </a:rPr>
              <a:t>/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to preserve the normalization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u="sng" dirty="0" smtClean="0">
              <a:solidFill>
                <a:srgbClr val="FF0000"/>
              </a:solidFill>
            </a:endParaRPr>
          </a:p>
          <a:p>
            <a:r>
              <a:rPr lang="en-US" sz="2000" b="1" i="1" u="sng" dirty="0" smtClean="0">
                <a:solidFill>
                  <a:srgbClr val="FF0000"/>
                </a:solidFill>
              </a:rPr>
              <a:t>Mean </a:t>
            </a:r>
            <a:r>
              <a:rPr lang="en-US" sz="2000" b="1" i="1" u="sng" dirty="0">
                <a:solidFill>
                  <a:srgbClr val="FF0000"/>
                </a:solidFill>
              </a:rPr>
              <a:t>and Standard Deviation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parameters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and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6666"/>
                </a:solidFill>
              </a:rPr>
              <a:t>in </a:t>
            </a:r>
            <a:r>
              <a:rPr lang="en-US" sz="2000" b="1" dirty="0">
                <a:solidFill>
                  <a:srgbClr val="006666"/>
                </a:solidFill>
              </a:rPr>
              <a:t>Equation (2.23) for the Gaussian probability density </a:t>
            </a:r>
            <a:r>
              <a:rPr lang="en-US" sz="2000" b="1" dirty="0" smtClean="0">
                <a:solidFill>
                  <a:srgbClr val="006666"/>
                </a:solidFill>
              </a:rPr>
              <a:t>distribution correspond </a:t>
            </a:r>
            <a:r>
              <a:rPr lang="en-US" sz="2000" b="1" dirty="0">
                <a:solidFill>
                  <a:srgbClr val="006666"/>
                </a:solidFill>
              </a:rPr>
              <a:t>to the mean and standard deviation of the function.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This equivalence can </a:t>
            </a:r>
            <a:r>
              <a:rPr lang="en-US" sz="2000" b="1" dirty="0">
                <a:solidFill>
                  <a:srgbClr val="0000CC"/>
                </a:solidFill>
              </a:rPr>
              <a:t>be verified by calculating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with Equations (1.13) and (1.14) </a:t>
            </a:r>
            <a:r>
              <a:rPr lang="en-US" sz="2000" b="1" dirty="0" smtClean="0">
                <a:solidFill>
                  <a:srgbClr val="0000CC"/>
                </a:solidFill>
              </a:rPr>
              <a:t>as the </a:t>
            </a:r>
            <a:r>
              <a:rPr lang="en-US" sz="2000" b="1" dirty="0">
                <a:solidFill>
                  <a:srgbClr val="0000CC"/>
                </a:solidFill>
              </a:rPr>
              <a:t>expectation values for the Gaussian function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i="1" dirty="0">
                <a:solidFill>
                  <a:srgbClr val="0000CC"/>
                </a:solidFill>
              </a:rPr>
              <a:t>(x </a:t>
            </a:r>
            <a:r>
              <a:rPr lang="en-US" sz="2000" b="1" dirty="0">
                <a:solidFill>
                  <a:srgbClr val="0000CC"/>
                </a:solidFill>
              </a:rPr>
              <a:t>-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)</a:t>
            </a:r>
            <a:r>
              <a:rPr lang="en-US" sz="2000" b="1" baseline="30000" dirty="0" smtClean="0">
                <a:solidFill>
                  <a:srgbClr val="0000CC"/>
                </a:solidFill>
                <a:sym typeface="Symbol"/>
              </a:rPr>
              <a:t>2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For a finite data sample, which is expected to follow the Gaussian </a:t>
            </a:r>
            <a:r>
              <a:rPr lang="en-US" sz="2000" b="1" dirty="0" smtClean="0">
                <a:solidFill>
                  <a:srgbClr val="CC00CC"/>
                </a:solidFill>
              </a:rPr>
              <a:t>probability density </a:t>
            </a:r>
            <a:r>
              <a:rPr lang="en-US" sz="2000" b="1" dirty="0">
                <a:solidFill>
                  <a:srgbClr val="CC00CC"/>
                </a:solidFill>
              </a:rPr>
              <a:t>distribution, the mean and standard deviation can be calculated directly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from Equations (1.1) and (1.9).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resulting values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and s will be estimates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dirty="0">
                <a:solidFill>
                  <a:srgbClr val="0000CC"/>
                </a:solidFill>
              </a:rPr>
              <a:t>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standard deviation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  <a:r>
              <a:rPr lang="en-US" sz="2000" b="1" dirty="0">
                <a:solidFill>
                  <a:srgbClr val="0000CC"/>
                </a:solidFill>
              </a:rPr>
              <a:t>Values of </a:t>
            </a:r>
            <a:r>
              <a:rPr lang="en-US" sz="2000" b="1" i="1" dirty="0" smtClean="0">
                <a:solidFill>
                  <a:srgbClr val="0000CC"/>
                </a:solidFill>
              </a:rPr>
              <a:t>               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obtained in this way </a:t>
            </a:r>
            <a:r>
              <a:rPr lang="en-US" sz="2000" b="1" dirty="0" smtClean="0">
                <a:solidFill>
                  <a:srgbClr val="0000CC"/>
                </a:solidFill>
              </a:rPr>
              <a:t>from the </a:t>
            </a:r>
            <a:r>
              <a:rPr lang="en-US" sz="2000" b="1" dirty="0">
                <a:solidFill>
                  <a:srgbClr val="0000CC"/>
                </a:solidFill>
              </a:rPr>
              <a:t>original 50 time measurements in Example 1.2, were used as estimates of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and </a:t>
            </a:r>
            <a:r>
              <a:rPr lang="en-US" sz="2000" b="1" i="1" dirty="0" smtClean="0">
                <a:solidFill>
                  <a:srgbClr val="0000CC"/>
                </a:solidFill>
              </a:rPr>
              <a:t>a </a:t>
            </a:r>
            <a:r>
              <a:rPr lang="en-US" sz="2000" b="1" dirty="0">
                <a:solidFill>
                  <a:srgbClr val="0000CC"/>
                </a:solidFill>
              </a:rPr>
              <a:t>in Equation (2.23) to calculate the solid Gaussian curve in Figure 1.2.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curve was </a:t>
            </a:r>
            <a:r>
              <a:rPr lang="en-US" sz="2000" b="1" dirty="0">
                <a:solidFill>
                  <a:srgbClr val="CC00CC"/>
                </a:solidFill>
              </a:rPr>
              <a:t>scaled to have the same area as the histogram.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curve represents our </a:t>
            </a:r>
            <a:r>
              <a:rPr lang="en-US" sz="2000" b="1" dirty="0" smtClean="0">
                <a:solidFill>
                  <a:srgbClr val="006666"/>
                </a:solidFill>
              </a:rPr>
              <a:t>estimate of </a:t>
            </a:r>
            <a:r>
              <a:rPr lang="en-US" sz="2000" b="1" dirty="0">
                <a:solidFill>
                  <a:srgbClr val="006666"/>
                </a:solidFill>
              </a:rPr>
              <a:t>the parent distribution based on our measurements of the sample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44862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331168"/>
            <a:ext cx="704850" cy="20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014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1049518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Integral Probability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are often interested in knowing the probability that a measurement will </a:t>
            </a:r>
            <a:r>
              <a:rPr lang="en-US" sz="2000" b="1" dirty="0" smtClean="0">
                <a:solidFill>
                  <a:srgbClr val="0000CC"/>
                </a:solidFill>
              </a:rPr>
              <a:t>deviate from </a:t>
            </a:r>
            <a:r>
              <a:rPr lang="en-US" sz="2000" b="1" dirty="0">
                <a:solidFill>
                  <a:srgbClr val="0000CC"/>
                </a:solidFill>
              </a:rPr>
              <a:t>the mean by a specified amount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x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or greater.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answer can be </a:t>
            </a:r>
            <a:r>
              <a:rPr lang="en-US" sz="2000" b="1" dirty="0" smtClean="0">
                <a:solidFill>
                  <a:srgbClr val="CC00CC"/>
                </a:solidFill>
              </a:rPr>
              <a:t>determined by </a:t>
            </a:r>
            <a:r>
              <a:rPr lang="en-US" sz="2000" b="1" dirty="0">
                <a:solidFill>
                  <a:srgbClr val="CC00CC"/>
                </a:solidFill>
              </a:rPr>
              <a:t>evaluating numerically the integral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FF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FF00FF"/>
              </a:solidFill>
            </a:endParaRPr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 which </a:t>
            </a:r>
            <a:r>
              <a:rPr lang="en-US" sz="2000" b="1" dirty="0">
                <a:solidFill>
                  <a:srgbClr val="CC00CC"/>
                </a:solidFill>
              </a:rPr>
              <a:t>gives the probability that any random value 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will deviate from the 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        </a:t>
            </a:r>
            <a:r>
              <a:rPr lang="en-US" sz="2000" b="1" dirty="0" smtClean="0">
                <a:solidFill>
                  <a:srgbClr val="CC00CC"/>
                </a:solidFill>
              </a:rPr>
              <a:t>mean by </a:t>
            </a:r>
            <a:r>
              <a:rPr lang="en-US" sz="2000" b="1" dirty="0">
                <a:solidFill>
                  <a:srgbClr val="CC00CC"/>
                </a:solidFill>
              </a:rPr>
              <a:t>less than ± </a:t>
            </a:r>
            <a:r>
              <a:rPr lang="en-US" sz="2000" b="1" dirty="0">
                <a:solidFill>
                  <a:srgbClr val="CC00CC"/>
                </a:solidFill>
                <a:sym typeface="Symbol"/>
              </a:rPr>
              <a:t>x 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Because the probability function </a:t>
            </a:r>
            <a:r>
              <a:rPr lang="en-US" sz="2000" b="1" i="1" dirty="0">
                <a:solidFill>
                  <a:srgbClr val="006666"/>
                </a:solidFill>
              </a:rPr>
              <a:t>P G(x;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>
                <a:solidFill>
                  <a:srgbClr val="006666"/>
                </a:solidFill>
              </a:rPr>
              <a:t>a) </a:t>
            </a:r>
            <a:r>
              <a:rPr lang="en-US" sz="2000" b="1" dirty="0">
                <a:solidFill>
                  <a:srgbClr val="006666"/>
                </a:solidFill>
              </a:rPr>
              <a:t>is normalized </a:t>
            </a:r>
            <a:r>
              <a:rPr lang="en-US" sz="2000" b="1" dirty="0" smtClean="0">
                <a:solidFill>
                  <a:srgbClr val="006666"/>
                </a:solidFill>
              </a:rPr>
              <a:t>to unity</a:t>
            </a:r>
            <a:r>
              <a:rPr lang="en-US" sz="2000" b="1" dirty="0">
                <a:solidFill>
                  <a:srgbClr val="006666"/>
                </a:solidFill>
              </a:rPr>
              <a:t>, the probability that a measurement will deviate from the mean by </a:t>
            </a:r>
            <a:r>
              <a:rPr lang="en-US" sz="2000" b="1" i="1" dirty="0">
                <a:solidFill>
                  <a:srgbClr val="006666"/>
                </a:solidFill>
              </a:rPr>
              <a:t>more </a:t>
            </a:r>
            <a:r>
              <a:rPr lang="en-US" sz="2000" b="1" dirty="0" smtClean="0">
                <a:solidFill>
                  <a:srgbClr val="006666"/>
                </a:solidFill>
              </a:rPr>
              <a:t>than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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x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is just 1 - </a:t>
            </a:r>
            <a:r>
              <a:rPr lang="en-US" sz="2000" b="1" i="1" dirty="0" smtClean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6666"/>
                </a:solidFill>
              </a:rPr>
              <a:t>G</a:t>
            </a:r>
            <a:r>
              <a:rPr lang="en-US" sz="2000" b="1" i="1" dirty="0" smtClean="0">
                <a:solidFill>
                  <a:srgbClr val="006666"/>
                </a:solidFill>
              </a:rPr>
              <a:t>(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x</a:t>
            </a:r>
            <a:r>
              <a:rPr lang="en-US" sz="2000" b="1" i="1" dirty="0" smtClean="0">
                <a:solidFill>
                  <a:srgbClr val="006666"/>
                </a:solidFill>
              </a:rPr>
              <a:t>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).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Of </a:t>
            </a:r>
            <a:r>
              <a:rPr lang="en-US" sz="2000" b="1" dirty="0">
                <a:solidFill>
                  <a:srgbClr val="0000CC"/>
                </a:solidFill>
              </a:rPr>
              <a:t>particular interest are the probabilities </a:t>
            </a:r>
            <a:r>
              <a:rPr lang="en-US" sz="2000" b="1" dirty="0" smtClean="0">
                <a:solidFill>
                  <a:srgbClr val="0000CC"/>
                </a:solidFill>
              </a:rPr>
              <a:t>associated with </a:t>
            </a:r>
            <a:r>
              <a:rPr lang="en-US" sz="2000" b="1" dirty="0">
                <a:solidFill>
                  <a:srgbClr val="0000CC"/>
                </a:solidFill>
              </a:rPr>
              <a:t>deviations of 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2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and so forth from the mean, corresponding to 1,2, and </a:t>
            </a:r>
            <a:r>
              <a:rPr lang="en-US" sz="2000" b="1" dirty="0" smtClean="0">
                <a:solidFill>
                  <a:srgbClr val="0000CC"/>
                </a:solidFill>
              </a:rPr>
              <a:t>so on </a:t>
            </a:r>
            <a:r>
              <a:rPr lang="en-US" sz="2000" b="1" dirty="0">
                <a:solidFill>
                  <a:srgbClr val="0000CC"/>
                </a:solidFill>
              </a:rPr>
              <a:t>standard deviations.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We </a:t>
            </a:r>
            <a:r>
              <a:rPr lang="en-US" sz="2000" b="1" dirty="0">
                <a:solidFill>
                  <a:srgbClr val="FF0000"/>
                </a:solidFill>
              </a:rPr>
              <a:t>may also be interested in the probable error </a:t>
            </a:r>
            <a:r>
              <a:rPr lang="en-US" sz="2000" b="1" dirty="0" smtClean="0">
                <a:solidFill>
                  <a:srgbClr val="FF0000"/>
                </a:solidFill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pe</a:t>
            </a:r>
            <a:r>
              <a:rPr lang="en-US" sz="2000" b="1" dirty="0" smtClean="0">
                <a:solidFill>
                  <a:srgbClr val="FF0000"/>
                </a:solidFill>
              </a:rPr>
              <a:t> ), defined to </a:t>
            </a:r>
            <a:r>
              <a:rPr lang="en-US" sz="2000" b="1" dirty="0">
                <a:solidFill>
                  <a:srgbClr val="FF0000"/>
                </a:solidFill>
              </a:rPr>
              <a:t>be the absolute value of the deviation Ix -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l </a:t>
            </a:r>
            <a:r>
              <a:rPr lang="en-US" sz="2000" b="1" dirty="0">
                <a:solidFill>
                  <a:srgbClr val="FF0000"/>
                </a:solidFill>
              </a:rPr>
              <a:t>such that the probability </a:t>
            </a:r>
            <a:r>
              <a:rPr lang="en-US" sz="2000" b="1" dirty="0" smtClean="0">
                <a:solidFill>
                  <a:srgbClr val="FF0000"/>
                </a:solidFill>
              </a:rPr>
              <a:t>for the </a:t>
            </a:r>
            <a:r>
              <a:rPr lang="en-US" sz="2000" b="1" dirty="0">
                <a:solidFill>
                  <a:srgbClr val="FF0000"/>
                </a:solidFill>
              </a:rPr>
              <a:t>deviation of any random </a:t>
            </a:r>
            <a:r>
              <a:rPr lang="en-US" sz="2000" b="1" dirty="0" smtClean="0">
                <a:solidFill>
                  <a:srgbClr val="FF0000"/>
                </a:solidFill>
              </a:rPr>
              <a:t>observation   Ix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-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I is less than </a:t>
            </a:r>
            <a:r>
              <a:rPr lang="en-US" sz="2000" b="1" dirty="0" smtClean="0">
                <a:solidFill>
                  <a:srgbClr val="FF0000"/>
                </a:solidFill>
              </a:rPr>
              <a:t>1/2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That </a:t>
            </a:r>
            <a:r>
              <a:rPr lang="en-US" sz="2000" b="1" dirty="0">
                <a:solidFill>
                  <a:srgbClr val="006666"/>
                </a:solidFill>
              </a:rPr>
              <a:t>is, half the </a:t>
            </a:r>
            <a:r>
              <a:rPr lang="en-US" sz="2000" b="1" dirty="0" smtClean="0">
                <a:solidFill>
                  <a:srgbClr val="006666"/>
                </a:solidFill>
              </a:rPr>
              <a:t>observations of </a:t>
            </a:r>
            <a:r>
              <a:rPr lang="en-US" sz="2000" b="1" dirty="0">
                <a:solidFill>
                  <a:srgbClr val="006666"/>
                </a:solidFill>
              </a:rPr>
              <a:t>an experiment would be expected to fall within the boundaries </a:t>
            </a:r>
            <a:r>
              <a:rPr lang="en-US" sz="2000" b="1" dirty="0" smtClean="0">
                <a:solidFill>
                  <a:srgbClr val="006666"/>
                </a:solidFill>
              </a:rPr>
              <a:t>denoted by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± 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baseline="-25000" dirty="0" err="1">
                <a:solidFill>
                  <a:srgbClr val="006666"/>
                </a:solidFill>
              </a:rPr>
              <a:t>pe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·</a:t>
            </a:r>
            <a:endParaRPr lang="en-US" sz="2000" b="1" dirty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If we use the standard form of the Gaussian distribution of Equation (2.29</a:t>
            </a:r>
            <a:r>
              <a:rPr lang="en-US" sz="2000" b="1" dirty="0" smtClean="0">
                <a:solidFill>
                  <a:srgbClr val="CC00CC"/>
                </a:solidFill>
              </a:rPr>
              <a:t>), we </a:t>
            </a:r>
            <a:r>
              <a:rPr lang="en-US" sz="2000" b="1" dirty="0">
                <a:solidFill>
                  <a:srgbClr val="CC00CC"/>
                </a:solidFill>
              </a:rPr>
              <a:t>can calculate the integrated probability </a:t>
            </a:r>
            <a:r>
              <a:rPr lang="en-US" sz="2000" b="1" i="1" dirty="0" smtClean="0">
                <a:solidFill>
                  <a:srgbClr val="CC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CC00CC"/>
                </a:solidFill>
              </a:rPr>
              <a:t>G</a:t>
            </a:r>
            <a:r>
              <a:rPr lang="en-US" sz="2000" b="1" i="1" dirty="0" smtClean="0">
                <a:solidFill>
                  <a:srgbClr val="CC00CC"/>
                </a:solidFill>
              </a:rPr>
              <a:t>(z</a:t>
            </a:r>
            <a:r>
              <a:rPr lang="en-US" sz="2000" b="1" i="1" dirty="0">
                <a:solidFill>
                  <a:srgbClr val="CC00CC"/>
                </a:solidFill>
              </a:rPr>
              <a:t>) </a:t>
            </a:r>
            <a:r>
              <a:rPr lang="en-US" sz="2000" b="1" dirty="0">
                <a:solidFill>
                  <a:srgbClr val="CC00CC"/>
                </a:solidFill>
              </a:rPr>
              <a:t>in terms of the dimensionless </a:t>
            </a:r>
            <a:r>
              <a:rPr lang="en-US" sz="2000" b="1" dirty="0" smtClean="0">
                <a:solidFill>
                  <a:srgbClr val="CC00CC"/>
                </a:solidFill>
              </a:rPr>
              <a:t>variable z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i="1" dirty="0">
                <a:solidFill>
                  <a:srgbClr val="CC00CC"/>
                </a:solidFill>
              </a:rPr>
              <a:t>(x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CC00CC"/>
                </a:solidFill>
              </a:rPr>
              <a:t>)l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i="1" dirty="0">
                <a:solidFill>
                  <a:srgbClr val="CC00CC"/>
                </a:solidFill>
                <a:sym typeface="Symbol"/>
              </a:rPr>
              <a:t> </a:t>
            </a:r>
            <a:endParaRPr lang="en-US" sz="2000" b="1" i="1" dirty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where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</a:t>
            </a:r>
            <a:r>
              <a:rPr lang="en-US" sz="2000" b="1" dirty="0" smtClean="0">
                <a:solidFill>
                  <a:srgbClr val="CC00CC"/>
                </a:solidFill>
              </a:rPr>
              <a:t>z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>
                <a:solidFill>
                  <a:srgbClr val="CC00CC"/>
                </a:solidFill>
                <a:sym typeface="Symbol"/>
              </a:rPr>
              <a:t>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000" b="1" i="1" dirty="0">
                <a:solidFill>
                  <a:srgbClr val="CC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measures the deviation from the mean in units of the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r>
              <a:rPr lang="en-US" sz="2000" b="1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        </a:t>
            </a:r>
            <a:r>
              <a:rPr lang="en-US" sz="2000" b="1" dirty="0" smtClean="0">
                <a:solidFill>
                  <a:srgbClr val="CC00CC"/>
                </a:solidFill>
              </a:rPr>
              <a:t>standard </a:t>
            </a:r>
            <a:r>
              <a:rPr lang="en-US" sz="2000" b="1" dirty="0" smtClean="0">
                <a:solidFill>
                  <a:srgbClr val="CC00CC"/>
                </a:solidFill>
              </a:rPr>
              <a:t>deviation 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  <a:endParaRPr lang="en-US" sz="2000" b="1" i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integral of Equation (2.31) cannot be evaluated analytically, so in order </a:t>
            </a:r>
            <a:r>
              <a:rPr lang="en-US" sz="2000" b="1" dirty="0" smtClean="0">
                <a:solidFill>
                  <a:srgbClr val="006666"/>
                </a:solidFill>
              </a:rPr>
              <a:t>to obtain </a:t>
            </a:r>
            <a:r>
              <a:rPr lang="en-US" sz="2000" b="1" dirty="0">
                <a:solidFill>
                  <a:srgbClr val="006666"/>
                </a:solidFill>
              </a:rPr>
              <a:t>the probability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 smtClean="0">
                <a:solidFill>
                  <a:srgbClr val="006666"/>
                </a:solidFill>
              </a:rPr>
              <a:t>(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x</a:t>
            </a:r>
            <a:r>
              <a:rPr lang="en-US" sz="2000" b="1" i="1" dirty="0" smtClean="0">
                <a:solidFill>
                  <a:srgbClr val="006666"/>
                </a:solidFill>
              </a:rPr>
              <a:t>;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it is necessary either to expand the </a:t>
            </a:r>
            <a:r>
              <a:rPr lang="en-US" sz="2000" b="1" dirty="0" smtClean="0">
                <a:solidFill>
                  <a:srgbClr val="006666"/>
                </a:solidFill>
              </a:rPr>
              <a:t>Gaussian function </a:t>
            </a:r>
            <a:r>
              <a:rPr lang="en-US" sz="2000" b="1" dirty="0">
                <a:solidFill>
                  <a:srgbClr val="006666"/>
                </a:solidFill>
              </a:rPr>
              <a:t>in a Taylor's series and integrate the series term by term, or to integrate numerically</a:t>
            </a:r>
            <a:r>
              <a:rPr lang="en-US" sz="2000" b="1" dirty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With modem computers, numerical integration is fast and accurate, </a:t>
            </a:r>
            <a:r>
              <a:rPr lang="en-US" sz="2000" b="1" dirty="0" smtClean="0">
                <a:solidFill>
                  <a:srgbClr val="CC00CC"/>
                </a:solidFill>
              </a:rPr>
              <a:t>and reliable </a:t>
            </a:r>
            <a:r>
              <a:rPr lang="en-US" sz="2000" b="1" dirty="0">
                <a:solidFill>
                  <a:srgbClr val="CC00CC"/>
                </a:solidFill>
              </a:rPr>
              <a:t>results can be obtained from a simple quadratic integration (Appendix A.3</a:t>
            </a:r>
            <a:r>
              <a:rPr lang="en-US" sz="2000" b="1" dirty="0" smtClean="0">
                <a:solidFill>
                  <a:srgbClr val="CC00CC"/>
                </a:solidFill>
              </a:rPr>
              <a:t>).</a:t>
            </a:r>
            <a:endParaRPr lang="en-US" sz="2000" b="1" dirty="0">
              <a:solidFill>
                <a:srgbClr val="CC00CC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4714875" cy="5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705600"/>
            <a:ext cx="4618552" cy="71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99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915400" cy="729430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Tables and Graphs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Gaussian probability density function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G</a:t>
            </a:r>
            <a:r>
              <a:rPr lang="en-US" sz="2000" b="1" i="1" dirty="0">
                <a:solidFill>
                  <a:srgbClr val="0000CC"/>
                </a:solidFill>
              </a:rPr>
              <a:t>(z) </a:t>
            </a:r>
            <a:r>
              <a:rPr lang="en-US" sz="2000" b="1" dirty="0">
                <a:solidFill>
                  <a:srgbClr val="0000CC"/>
                </a:solidFill>
              </a:rPr>
              <a:t>and the integral probability </a:t>
            </a:r>
            <a:r>
              <a:rPr lang="en-US" sz="2000" b="1" i="1" dirty="0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G</a:t>
            </a:r>
            <a:r>
              <a:rPr lang="en-US" sz="2000" b="1" i="1" dirty="0" smtClean="0">
                <a:solidFill>
                  <a:srgbClr val="0000CC"/>
                </a:solidFill>
              </a:rPr>
              <a:t>(z) </a:t>
            </a:r>
            <a:r>
              <a:rPr lang="en-US" sz="2000" b="1" dirty="0" smtClean="0">
                <a:solidFill>
                  <a:srgbClr val="0000CC"/>
                </a:solidFill>
              </a:rPr>
              <a:t>are </a:t>
            </a:r>
            <a:r>
              <a:rPr lang="en-US" sz="2000" b="1" dirty="0">
                <a:solidFill>
                  <a:srgbClr val="0000CC"/>
                </a:solidFill>
              </a:rPr>
              <a:t>tabulated and plotted in Tables C.1 and C.2, respectively.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From </a:t>
            </a:r>
            <a:r>
              <a:rPr lang="en-US" sz="2000" b="1" dirty="0">
                <a:solidFill>
                  <a:srgbClr val="CC00CC"/>
                </a:solidFill>
              </a:rPr>
              <a:t>the </a:t>
            </a:r>
            <a:r>
              <a:rPr lang="en-US" sz="2000" b="1" dirty="0" smtClean="0">
                <a:solidFill>
                  <a:srgbClr val="CC00CC"/>
                </a:solidFill>
              </a:rPr>
              <a:t>integral probability </a:t>
            </a:r>
            <a:r>
              <a:rPr lang="en-US" sz="2000" b="1" dirty="0">
                <a:solidFill>
                  <a:srgbClr val="CC00CC"/>
                </a:solidFill>
              </a:rPr>
              <a:t>Table C.2, we note that the probabilities are about 68% and </a:t>
            </a:r>
            <a:r>
              <a:rPr lang="en-US" sz="2000" b="1" i="1" dirty="0">
                <a:solidFill>
                  <a:srgbClr val="CC00CC"/>
                </a:solidFill>
              </a:rPr>
              <a:t>9S% </a:t>
            </a:r>
            <a:r>
              <a:rPr lang="en-US" sz="2000" b="1" dirty="0">
                <a:solidFill>
                  <a:srgbClr val="CC00CC"/>
                </a:solidFill>
              </a:rPr>
              <a:t>that </a:t>
            </a:r>
            <a:r>
              <a:rPr lang="en-US" sz="2000" b="1" dirty="0" smtClean="0">
                <a:solidFill>
                  <a:srgbClr val="CC00CC"/>
                </a:solidFill>
              </a:rPr>
              <a:t>a given </a:t>
            </a:r>
            <a:r>
              <a:rPr lang="en-US" sz="2000" b="1" dirty="0">
                <a:solidFill>
                  <a:srgbClr val="CC00CC"/>
                </a:solidFill>
              </a:rPr>
              <a:t>measurement will fall within 1 and 2 standard deviations of the mean, 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Similarly, by considering the </a:t>
            </a:r>
            <a:r>
              <a:rPr lang="en-US" sz="2000" b="1" i="1" dirty="0" smtClean="0">
                <a:solidFill>
                  <a:srgbClr val="006666"/>
                </a:solidFill>
              </a:rPr>
              <a:t>50 % </a:t>
            </a:r>
            <a:r>
              <a:rPr lang="en-US" sz="2000" b="1" dirty="0">
                <a:solidFill>
                  <a:srgbClr val="006666"/>
                </a:solidFill>
              </a:rPr>
              <a:t>probability limit we can see that </a:t>
            </a:r>
            <a:r>
              <a:rPr lang="en-US" sz="2000" b="1" dirty="0" smtClean="0">
                <a:solidFill>
                  <a:srgbClr val="006666"/>
                </a:solidFill>
              </a:rPr>
              <a:t>the probable </a:t>
            </a:r>
            <a:r>
              <a:rPr lang="en-US" sz="2000" b="1" dirty="0">
                <a:solidFill>
                  <a:srgbClr val="006666"/>
                </a:solidFill>
              </a:rPr>
              <a:t>error is given by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 </a:t>
            </a:r>
            <a:r>
              <a:rPr lang="en-US" sz="2000" b="1" i="1" baseline="-25000" dirty="0" err="1" smtClean="0">
                <a:solidFill>
                  <a:srgbClr val="006666"/>
                </a:solidFill>
              </a:rPr>
              <a:t>pe</a:t>
            </a:r>
            <a:r>
              <a:rPr lang="en-US" sz="2000" b="1" i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= </a:t>
            </a:r>
            <a:r>
              <a:rPr lang="en-US" sz="2000" b="1" i="1" dirty="0" smtClean="0">
                <a:solidFill>
                  <a:srgbClr val="006666"/>
                </a:solidFill>
              </a:rPr>
              <a:t>0.6745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.</a:t>
            </a:r>
            <a:endParaRPr lang="en-US" sz="2000" b="1" u="sng" dirty="0" smtClean="0">
              <a:solidFill>
                <a:srgbClr val="FF0000"/>
              </a:solidFill>
            </a:endParaRP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Comparison </a:t>
            </a:r>
            <a:r>
              <a:rPr lang="en-US" sz="2400" b="1" u="sng" dirty="0">
                <a:solidFill>
                  <a:srgbClr val="FF0000"/>
                </a:solidFill>
              </a:rPr>
              <a:t>of Gaussian and </a:t>
            </a:r>
            <a:r>
              <a:rPr lang="en-US" sz="2400" b="1" u="sng" dirty="0" smtClean="0">
                <a:solidFill>
                  <a:srgbClr val="FF0000"/>
                </a:solidFill>
              </a:rPr>
              <a:t>Poisson Distributions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A </a:t>
            </a:r>
            <a:r>
              <a:rPr lang="en-US" sz="2000" b="1" dirty="0">
                <a:solidFill>
                  <a:srgbClr val="CC00CC"/>
                </a:solidFill>
              </a:rPr>
              <a:t>comparison of the Poisson and Gaussian curves reveals the nature of the </a:t>
            </a:r>
            <a:r>
              <a:rPr lang="en-US" sz="2000" b="1" dirty="0" smtClean="0">
                <a:solidFill>
                  <a:srgbClr val="CC00CC"/>
                </a:solidFill>
              </a:rPr>
              <a:t>Poisson distribution</a:t>
            </a:r>
            <a:r>
              <a:rPr lang="en-US" sz="2000" b="1" dirty="0">
                <a:solidFill>
                  <a:srgbClr val="CC00CC"/>
                </a:solidFill>
              </a:rPr>
              <a:t>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It </a:t>
            </a:r>
            <a:r>
              <a:rPr lang="en-US" sz="2000" b="1" dirty="0">
                <a:solidFill>
                  <a:srgbClr val="006666"/>
                </a:solidFill>
              </a:rPr>
              <a:t>is the appropriate distribution for describing experiments in </a:t>
            </a:r>
            <a:r>
              <a:rPr lang="en-US" sz="2000" b="1" dirty="0" smtClean="0">
                <a:solidFill>
                  <a:srgbClr val="006666"/>
                </a:solidFill>
              </a:rPr>
              <a:t>which the </a:t>
            </a:r>
            <a:r>
              <a:rPr lang="en-US" sz="2000" b="1" dirty="0">
                <a:solidFill>
                  <a:srgbClr val="006666"/>
                </a:solidFill>
              </a:rPr>
              <a:t>possible values of the data are strictly bounded on one side but not on the other.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Poisson curve of Figure 2.3 exhibits the typical Poisson shape.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Poisson curve </a:t>
            </a:r>
            <a:r>
              <a:rPr lang="en-US" sz="2000" b="1" dirty="0">
                <a:solidFill>
                  <a:srgbClr val="CC00CC"/>
                </a:solidFill>
              </a:rPr>
              <a:t>of Figure 2.4 differs little from the corresponding Gaussian curve of </a:t>
            </a:r>
            <a:r>
              <a:rPr lang="en-US" sz="2000" b="1" dirty="0" smtClean="0">
                <a:solidFill>
                  <a:srgbClr val="CC00CC"/>
                </a:solidFill>
              </a:rPr>
              <a:t>Figure </a:t>
            </a:r>
            <a:r>
              <a:rPr lang="en-US" sz="2000" b="1" i="1" dirty="0" smtClean="0">
                <a:solidFill>
                  <a:srgbClr val="CC00CC"/>
                </a:solidFill>
              </a:rPr>
              <a:t>2.5</a:t>
            </a:r>
            <a:r>
              <a:rPr lang="en-US" sz="2000" b="1" i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indicating that for large values of the </a:t>
            </a:r>
            <a:r>
              <a:rPr lang="en-US" sz="2000" b="1" dirty="0" smtClean="0">
                <a:solidFill>
                  <a:srgbClr val="CC00CC"/>
                </a:solidFill>
              </a:rPr>
              <a:t>mean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the Gaussian distribution </a:t>
            </a:r>
            <a:r>
              <a:rPr lang="en-US" sz="2000" b="1" dirty="0" smtClean="0">
                <a:solidFill>
                  <a:srgbClr val="CC00CC"/>
                </a:solidFill>
              </a:rPr>
              <a:t>becomes an </a:t>
            </a:r>
            <a:r>
              <a:rPr lang="en-US" sz="2000" b="1" dirty="0">
                <a:solidFill>
                  <a:srgbClr val="CC00CC"/>
                </a:solidFill>
              </a:rPr>
              <a:t>acceptable description of the Poisson distribution.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Because</a:t>
            </a:r>
            <a:r>
              <a:rPr lang="en-US" sz="2000" b="1" dirty="0">
                <a:solidFill>
                  <a:srgbClr val="006666"/>
                </a:solidFill>
              </a:rPr>
              <a:t>, in general, </a:t>
            </a:r>
            <a:r>
              <a:rPr lang="en-US" sz="2000" b="1" dirty="0" smtClean="0">
                <a:solidFill>
                  <a:srgbClr val="006666"/>
                </a:solidFill>
              </a:rPr>
              <a:t>the Gaussian </a:t>
            </a:r>
            <a:r>
              <a:rPr lang="en-US" sz="2000" b="1" dirty="0">
                <a:solidFill>
                  <a:srgbClr val="006666"/>
                </a:solidFill>
              </a:rPr>
              <a:t>distribution is more convenient to calculate than the Poisson </a:t>
            </a:r>
            <a:r>
              <a:rPr lang="en-US" sz="2000" b="1" dirty="0" smtClean="0">
                <a:solidFill>
                  <a:srgbClr val="006666"/>
                </a:solidFill>
              </a:rPr>
              <a:t>distribution, it </a:t>
            </a:r>
            <a:r>
              <a:rPr lang="en-US" sz="2000" b="1" dirty="0">
                <a:solidFill>
                  <a:srgbClr val="006666"/>
                </a:solidFill>
              </a:rPr>
              <a:t>is often the preferred choice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However, one should remember that the </a:t>
            </a:r>
            <a:r>
              <a:rPr lang="en-US" sz="2000" b="1" dirty="0" smtClean="0">
                <a:solidFill>
                  <a:srgbClr val="FF0000"/>
                </a:solidFill>
              </a:rPr>
              <a:t>Poisson distribution </a:t>
            </a:r>
            <a:r>
              <a:rPr lang="en-US" sz="2000" b="1" dirty="0">
                <a:solidFill>
                  <a:srgbClr val="FF0000"/>
                </a:solidFill>
              </a:rPr>
              <a:t>is only defined at 0 and positive integral values of the variable </a:t>
            </a:r>
            <a:r>
              <a:rPr lang="en-US" sz="2000" b="1" i="1" dirty="0" smtClean="0">
                <a:solidFill>
                  <a:srgbClr val="FF0000"/>
                </a:solidFill>
              </a:rPr>
              <a:t>x, </a:t>
            </a:r>
            <a:r>
              <a:rPr lang="en-US" sz="2000" b="1" dirty="0" smtClean="0">
                <a:solidFill>
                  <a:srgbClr val="FF0000"/>
                </a:solidFill>
              </a:rPr>
              <a:t>whereas </a:t>
            </a:r>
            <a:r>
              <a:rPr lang="en-US" sz="2000" b="1" dirty="0">
                <a:solidFill>
                  <a:srgbClr val="FF0000"/>
                </a:solidFill>
              </a:rPr>
              <a:t>the Gaussian function is defined at all values of </a:t>
            </a:r>
            <a:r>
              <a:rPr lang="en-US" sz="2000" b="1" i="1" dirty="0">
                <a:solidFill>
                  <a:srgbClr val="FF0000"/>
                </a:solidFill>
              </a:rPr>
              <a:t>x.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1970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393"/>
            <a:ext cx="9067800" cy="895629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2.4 LORENTZIAN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There are many other distributions that appear in scientific research.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Some </a:t>
            </a:r>
            <a:r>
              <a:rPr lang="en-US" sz="2000" b="1" dirty="0">
                <a:solidFill>
                  <a:srgbClr val="006666"/>
                </a:solidFill>
              </a:rPr>
              <a:t>are </a:t>
            </a:r>
            <a:r>
              <a:rPr lang="en-US" sz="2000" b="1" dirty="0" smtClean="0">
                <a:solidFill>
                  <a:srgbClr val="006666"/>
                </a:solidFill>
              </a:rPr>
              <a:t>phenomenological distributions</a:t>
            </a:r>
            <a:r>
              <a:rPr lang="en-US" sz="2000" b="1" dirty="0">
                <a:solidFill>
                  <a:srgbClr val="006666"/>
                </a:solidFill>
              </a:rPr>
              <a:t>, created to parameterize certain data distributions</a:t>
            </a:r>
            <a:r>
              <a:rPr lang="en-US" sz="2000" dirty="0">
                <a:solidFill>
                  <a:srgbClr val="006666"/>
                </a:solidFill>
              </a:rPr>
              <a:t>. </a:t>
            </a:r>
            <a:endParaRPr lang="en-US" sz="2000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Others are </a:t>
            </a:r>
            <a:r>
              <a:rPr lang="en-US" sz="2000" b="1" dirty="0">
                <a:solidFill>
                  <a:srgbClr val="CC00CC"/>
                </a:solidFill>
              </a:rPr>
              <a:t>well grounded in theory.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One </a:t>
            </a:r>
            <a:r>
              <a:rPr lang="en-US" sz="2000" b="1" dirty="0">
                <a:solidFill>
                  <a:srgbClr val="0000CC"/>
                </a:solidFill>
              </a:rPr>
              <a:t>such distribution in the latter category is </a:t>
            </a:r>
            <a:r>
              <a:rPr lang="en-US" sz="2000" b="1" dirty="0" smtClean="0">
                <a:solidFill>
                  <a:srgbClr val="0000CC"/>
                </a:solidFill>
              </a:rPr>
              <a:t>the Lorentzian </a:t>
            </a:r>
            <a:r>
              <a:rPr lang="en-US" sz="2000" b="1" dirty="0">
                <a:solidFill>
                  <a:srgbClr val="0000CC"/>
                </a:solidFill>
              </a:rPr>
              <a:t>distribution, similar but unrelated to the binomial distribution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The Lorentzian </a:t>
            </a:r>
            <a:r>
              <a:rPr lang="en-US" sz="2000" b="1" dirty="0">
                <a:solidFill>
                  <a:srgbClr val="006666"/>
                </a:solidFill>
              </a:rPr>
              <a:t>distribution is an appropriate distribution for describing data </a:t>
            </a:r>
            <a:r>
              <a:rPr lang="en-US" sz="2000" b="1" dirty="0" smtClean="0">
                <a:solidFill>
                  <a:srgbClr val="006666"/>
                </a:solidFill>
              </a:rPr>
              <a:t>corresponding to </a:t>
            </a:r>
            <a:r>
              <a:rPr lang="en-US" sz="2000" b="1" dirty="0">
                <a:solidFill>
                  <a:srgbClr val="006666"/>
                </a:solidFill>
              </a:rPr>
              <a:t>resonant behavior, such as the variation with energy of the cross </a:t>
            </a:r>
            <a:r>
              <a:rPr lang="en-US" sz="2000" b="1" dirty="0" smtClean="0">
                <a:solidFill>
                  <a:srgbClr val="006666"/>
                </a:solidFill>
              </a:rPr>
              <a:t>section of </a:t>
            </a:r>
            <a:r>
              <a:rPr lang="en-US" sz="2000" b="1" dirty="0">
                <a:solidFill>
                  <a:srgbClr val="006666"/>
                </a:solidFill>
              </a:rPr>
              <a:t>a nuclear or particle reaction or absorption of radiation in the Mossbauer effect.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The </a:t>
            </a:r>
            <a:r>
              <a:rPr lang="en-US" sz="2000" b="1" i="1" dirty="0">
                <a:solidFill>
                  <a:srgbClr val="FF0000"/>
                </a:solidFill>
              </a:rPr>
              <a:t>Lorentzian probability density </a:t>
            </a:r>
            <a:r>
              <a:rPr lang="en-US" sz="2000" b="1" dirty="0">
                <a:solidFill>
                  <a:srgbClr val="FF0000"/>
                </a:solidFill>
              </a:rPr>
              <a:t>function </a:t>
            </a:r>
            <a:r>
              <a:rPr lang="en-US" sz="2000" b="1" i="1" dirty="0">
                <a:solidFill>
                  <a:srgbClr val="FF0000"/>
                </a:solidFill>
              </a:rPr>
              <a:t>P</a:t>
            </a:r>
            <a:r>
              <a:rPr lang="en-US" sz="2000" b="1" i="1" baseline="-25000" dirty="0">
                <a:solidFill>
                  <a:srgbClr val="FF0000"/>
                </a:solidFill>
              </a:rPr>
              <a:t>L</a:t>
            </a:r>
            <a:r>
              <a:rPr lang="en-US" sz="2000" b="1" i="1" dirty="0">
                <a:solidFill>
                  <a:srgbClr val="FF0000"/>
                </a:solidFill>
              </a:rPr>
              <a:t>(X;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FF0000"/>
                </a:solidFill>
              </a:rPr>
              <a:t>), </a:t>
            </a:r>
            <a:r>
              <a:rPr lang="en-US" sz="2000" b="1" dirty="0">
                <a:solidFill>
                  <a:srgbClr val="FF0000"/>
                </a:solidFill>
              </a:rPr>
              <a:t>also called </a:t>
            </a: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i="1" dirty="0" smtClean="0">
                <a:solidFill>
                  <a:srgbClr val="FF0000"/>
                </a:solidFill>
              </a:rPr>
              <a:t>Cauchy </a:t>
            </a:r>
            <a:r>
              <a:rPr lang="en-US" sz="2000" b="1" i="1" dirty="0">
                <a:solidFill>
                  <a:srgbClr val="FF0000"/>
                </a:solidFill>
              </a:rPr>
              <a:t>distribution, </a:t>
            </a:r>
            <a:r>
              <a:rPr lang="en-US" sz="2000" b="1" dirty="0">
                <a:solidFill>
                  <a:srgbClr val="FF0000"/>
                </a:solidFill>
              </a:rPr>
              <a:t>is defined 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This </a:t>
            </a:r>
            <a:r>
              <a:rPr lang="en-US" sz="2000" b="1" dirty="0">
                <a:solidFill>
                  <a:srgbClr val="0000CC"/>
                </a:solidFill>
              </a:rPr>
              <a:t>distribution is symmetric about its 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with a width characterized by </a:t>
            </a:r>
            <a:r>
              <a:rPr lang="en-US" sz="2000" b="1" dirty="0" smtClean="0">
                <a:solidFill>
                  <a:srgbClr val="0000CC"/>
                </a:solidFill>
              </a:rPr>
              <a:t>its half-width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most striking difference between it and the Gaussian </a:t>
            </a:r>
            <a:r>
              <a:rPr lang="en-US" sz="2000" b="1" dirty="0" smtClean="0">
                <a:solidFill>
                  <a:srgbClr val="006666"/>
                </a:solidFill>
              </a:rPr>
              <a:t>distribution is </a:t>
            </a:r>
            <a:r>
              <a:rPr lang="en-US" sz="2000" b="1" dirty="0">
                <a:solidFill>
                  <a:srgbClr val="006666"/>
                </a:solidFill>
              </a:rPr>
              <a:t>that it does not diminish to 0 as rapidly; the behavior for large deviations is </a:t>
            </a:r>
            <a:r>
              <a:rPr lang="en-US" sz="2000" b="1" dirty="0" smtClean="0">
                <a:solidFill>
                  <a:srgbClr val="006666"/>
                </a:solidFill>
              </a:rPr>
              <a:t>proportional to </a:t>
            </a:r>
            <a:r>
              <a:rPr lang="en-US" sz="2000" b="1" dirty="0">
                <a:solidFill>
                  <a:srgbClr val="006666"/>
                </a:solidFill>
              </a:rPr>
              <a:t>the inverse square of the deviation, rather than exponentially related </a:t>
            </a:r>
            <a:r>
              <a:rPr lang="en-US" sz="2000" b="1" dirty="0" smtClean="0">
                <a:solidFill>
                  <a:srgbClr val="006666"/>
                </a:solidFill>
              </a:rPr>
              <a:t>to the </a:t>
            </a:r>
            <a:r>
              <a:rPr lang="en-US" sz="2000" b="1" dirty="0">
                <a:solidFill>
                  <a:srgbClr val="006666"/>
                </a:solidFill>
              </a:rPr>
              <a:t>square of the deviation.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As with the Gaussian distribution, the Lorentzian distribution function is </a:t>
            </a:r>
            <a:r>
              <a:rPr lang="en-US" sz="2000" b="1" dirty="0" smtClean="0">
                <a:solidFill>
                  <a:srgbClr val="CC00CC"/>
                </a:solidFill>
              </a:rPr>
              <a:t>a continuous </a:t>
            </a:r>
            <a:r>
              <a:rPr lang="en-US" sz="2000" b="1" dirty="0">
                <a:solidFill>
                  <a:srgbClr val="CC00CC"/>
                </a:solidFill>
              </a:rPr>
              <a:t>function, and the probability of observing a value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must be related </a:t>
            </a:r>
            <a:r>
              <a:rPr lang="en-US" sz="2000" b="1" dirty="0" smtClean="0">
                <a:solidFill>
                  <a:srgbClr val="CC00CC"/>
                </a:solidFill>
              </a:rPr>
              <a:t>to the </a:t>
            </a:r>
            <a:r>
              <a:rPr lang="en-US" sz="2000" b="1" dirty="0">
                <a:solidFill>
                  <a:srgbClr val="CC00CC"/>
                </a:solidFill>
              </a:rPr>
              <a:t>interval within which the observation may fall.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probability </a:t>
            </a:r>
            <a:r>
              <a:rPr lang="en-US" sz="2000" b="1" dirty="0" err="1" smtClean="0">
                <a:solidFill>
                  <a:srgbClr val="0000CC"/>
                </a:solidFill>
              </a:rPr>
              <a:t>d</a:t>
            </a:r>
            <a:r>
              <a:rPr lang="en-US" sz="2000" b="1" i="1" dirty="0" err="1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err="1" smtClean="0">
                <a:solidFill>
                  <a:srgbClr val="0000CC"/>
                </a:solidFill>
              </a:rPr>
              <a:t>L</a:t>
            </a:r>
            <a:r>
              <a:rPr lang="en-US" sz="2000" b="1" i="1" dirty="0" smtClean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), </a:t>
            </a:r>
            <a:r>
              <a:rPr lang="en-US" sz="2000" b="1" dirty="0" smtClean="0">
                <a:solidFill>
                  <a:srgbClr val="0000CC"/>
                </a:solidFill>
              </a:rPr>
              <a:t>for an </a:t>
            </a:r>
            <a:r>
              <a:rPr lang="en-US" sz="2000" b="1" dirty="0">
                <a:solidFill>
                  <a:srgbClr val="0000CC"/>
                </a:solidFill>
              </a:rPr>
              <a:t>observation to fall within an infinitesimal differential interval </a:t>
            </a:r>
            <a:r>
              <a:rPr lang="en-US" sz="2000" b="1" i="1" dirty="0">
                <a:solidFill>
                  <a:srgbClr val="0000CC"/>
                </a:solidFill>
              </a:rPr>
              <a:t>dx </a:t>
            </a:r>
            <a:r>
              <a:rPr lang="en-US" sz="2000" b="1" dirty="0">
                <a:solidFill>
                  <a:srgbClr val="0000CC"/>
                </a:solidFill>
              </a:rPr>
              <a:t>around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is given </a:t>
            </a:r>
            <a:r>
              <a:rPr lang="en-US" sz="2000" b="1" dirty="0">
                <a:solidFill>
                  <a:srgbClr val="0000CC"/>
                </a:solidFill>
              </a:rPr>
              <a:t>by the product of the probability density function </a:t>
            </a:r>
            <a:r>
              <a:rPr lang="en-US" sz="2000" b="1" i="1" dirty="0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L</a:t>
            </a:r>
            <a:r>
              <a:rPr lang="en-US" sz="2000" b="1" i="1" dirty="0" smtClean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), </a:t>
            </a:r>
            <a:r>
              <a:rPr lang="en-US" sz="2000" b="1" dirty="0" smtClean="0">
                <a:solidFill>
                  <a:srgbClr val="0000CC"/>
                </a:solidFill>
              </a:rPr>
              <a:t>and </a:t>
            </a:r>
            <a:r>
              <a:rPr lang="en-US" sz="2000" b="1" dirty="0">
                <a:solidFill>
                  <a:srgbClr val="0000CC"/>
                </a:solidFill>
              </a:rPr>
              <a:t>the size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dirty="0">
                <a:solidFill>
                  <a:srgbClr val="0000CC"/>
                </a:solidFill>
              </a:rPr>
              <a:t>interval </a:t>
            </a:r>
            <a:r>
              <a:rPr lang="en-US" sz="2000" b="1" i="1" dirty="0">
                <a:solidFill>
                  <a:srgbClr val="0000CC"/>
                </a:solidFill>
              </a:rPr>
              <a:t>dx: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962400"/>
            <a:ext cx="46196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503" y="8382000"/>
            <a:ext cx="45529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33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76200"/>
            <a:ext cx="8915400" cy="954107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normalization of the probability density function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L</a:t>
            </a:r>
            <a:r>
              <a:rPr lang="en-US" sz="2000" b="1" i="1" dirty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 is such that the integral of the probability over all possible values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is unity: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r>
              <a:rPr lang="en-US" sz="2000" b="1" dirty="0" smtClean="0">
                <a:solidFill>
                  <a:srgbClr val="0000CC"/>
                </a:solidFill>
              </a:rPr>
              <a:t>            </a:t>
            </a:r>
            <a:r>
              <a:rPr lang="pl-PL" sz="2000" b="1" dirty="0" smtClean="0">
                <a:solidFill>
                  <a:srgbClr val="0000CC"/>
                </a:solidFill>
              </a:rPr>
              <a:t>where </a:t>
            </a:r>
            <a:r>
              <a:rPr lang="pl-PL" sz="2000" b="1" i="1" dirty="0">
                <a:solidFill>
                  <a:srgbClr val="0000CC"/>
                </a:solidFill>
              </a:rPr>
              <a:t>z </a:t>
            </a:r>
            <a:r>
              <a:rPr lang="pl-PL" sz="2000" b="1" dirty="0">
                <a:solidFill>
                  <a:srgbClr val="0000CC"/>
                </a:solidFill>
              </a:rPr>
              <a:t>= </a:t>
            </a:r>
            <a:r>
              <a:rPr lang="pl-PL" sz="2000" b="1" i="1" dirty="0">
                <a:solidFill>
                  <a:srgbClr val="0000CC"/>
                </a:solidFill>
              </a:rPr>
              <a:t>(x </a:t>
            </a:r>
            <a:r>
              <a:rPr lang="pl-PL" sz="2000" b="1" dirty="0">
                <a:solidFill>
                  <a:srgbClr val="0000CC"/>
                </a:solidFill>
              </a:rPr>
              <a:t>- </a:t>
            </a:r>
            <a:r>
              <a:rPr lang="pl-PL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pl-PL" sz="2000" b="1" i="1" dirty="0" smtClean="0">
                <a:solidFill>
                  <a:srgbClr val="0000CC"/>
                </a:solidFill>
              </a:rPr>
              <a:t>)/(</a:t>
            </a:r>
            <a:r>
              <a:rPr lang="pl-PL" sz="2000" b="1" i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pl-PL" sz="2000" b="1" i="1" dirty="0" smtClean="0">
                <a:solidFill>
                  <a:srgbClr val="0000CC"/>
                </a:solidFill>
              </a:rPr>
              <a:t>/</a:t>
            </a:r>
            <a:r>
              <a:rPr lang="pl-PL" sz="2000" b="1" i="1" dirty="0">
                <a:solidFill>
                  <a:srgbClr val="0000CC"/>
                </a:solidFill>
              </a:rPr>
              <a:t>2).</a:t>
            </a:r>
            <a:endParaRPr lang="en-US" sz="2000" b="1" dirty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Mean and Half-Width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The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of the Lorentzian distribution is given as one of the parameters </a:t>
            </a:r>
            <a:r>
              <a:rPr lang="en-US" sz="2000" b="1" dirty="0" smtClean="0">
                <a:solidFill>
                  <a:srgbClr val="CC00CC"/>
                </a:solidFill>
              </a:rPr>
              <a:t>in Equation </a:t>
            </a:r>
            <a:r>
              <a:rPr lang="en-US" sz="2000" b="1" dirty="0">
                <a:solidFill>
                  <a:srgbClr val="CC00CC"/>
                </a:solidFill>
              </a:rPr>
              <a:t>(2.32).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It </a:t>
            </a:r>
            <a:r>
              <a:rPr lang="en-US" sz="2000" b="1" dirty="0">
                <a:solidFill>
                  <a:srgbClr val="0000CC"/>
                </a:solidFill>
              </a:rPr>
              <a:t>is obvious from the symmetry of the distribution that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must </a:t>
            </a:r>
            <a:r>
              <a:rPr lang="en-US" sz="2000" b="1" dirty="0" smtClean="0">
                <a:solidFill>
                  <a:srgbClr val="0000CC"/>
                </a:solidFill>
              </a:rPr>
              <a:t>be equal </a:t>
            </a:r>
            <a:r>
              <a:rPr lang="en-US" sz="2000" b="1" dirty="0">
                <a:solidFill>
                  <a:srgbClr val="0000CC"/>
                </a:solidFill>
              </a:rPr>
              <a:t>to the mean as well as to the median and to the most probable value.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standard deviation is not defined for the Lorentzian distribution as a </a:t>
            </a:r>
            <a:r>
              <a:rPr lang="en-US" sz="2000" b="1" dirty="0" smtClean="0">
                <a:solidFill>
                  <a:srgbClr val="006666"/>
                </a:solidFill>
              </a:rPr>
              <a:t>consequence of </a:t>
            </a:r>
            <a:r>
              <a:rPr lang="en-US" sz="2000" b="1" dirty="0">
                <a:solidFill>
                  <a:srgbClr val="006666"/>
                </a:solidFill>
              </a:rPr>
              <a:t>its slowly decreasing behavior for large deviations</a:t>
            </a:r>
            <a:r>
              <a:rPr lang="en-US" sz="2000" b="1" dirty="0" smtClean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FF0000"/>
                </a:solidFill>
              </a:rPr>
              <a:t>If we attempt </a:t>
            </a:r>
            <a:r>
              <a:rPr lang="en-US" sz="2000" b="1" dirty="0" smtClean="0">
                <a:solidFill>
                  <a:srgbClr val="FF0000"/>
                </a:solidFill>
              </a:rPr>
              <a:t>to evaluate </a:t>
            </a:r>
            <a:r>
              <a:rPr lang="en-US" sz="2000" b="1" dirty="0">
                <a:solidFill>
                  <a:srgbClr val="FF0000"/>
                </a:solidFill>
              </a:rPr>
              <a:t>the expectation value for the square of the </a:t>
            </a:r>
            <a:r>
              <a:rPr lang="en-US" sz="2000" b="1" dirty="0" smtClean="0">
                <a:solidFill>
                  <a:srgbClr val="FF0000"/>
                </a:solidFill>
              </a:rPr>
              <a:t>deviations we </a:t>
            </a:r>
            <a:r>
              <a:rPr lang="en-US" sz="2000" b="1" dirty="0">
                <a:solidFill>
                  <a:srgbClr val="FF0000"/>
                </a:solidFill>
              </a:rPr>
              <a:t>find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2000" b="1" dirty="0" smtClean="0">
                <a:solidFill>
                  <a:srgbClr val="FF0000"/>
                </a:solidFill>
              </a:rPr>
              <a:t>       that </a:t>
            </a:r>
            <a:r>
              <a:rPr lang="en-US" sz="2000" b="1" dirty="0">
                <a:solidFill>
                  <a:srgbClr val="FF0000"/>
                </a:solidFill>
              </a:rPr>
              <a:t>the integral is unbounded: the integral does not converge for large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     </a:t>
            </a:r>
            <a:r>
              <a:rPr lang="en-US" sz="2000" b="1" dirty="0" smtClean="0">
                <a:solidFill>
                  <a:srgbClr val="FF0000"/>
                </a:solidFill>
              </a:rPr>
              <a:t>deviations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Although it is possible to calculate a </a:t>
            </a:r>
            <a:r>
              <a:rPr lang="en-US" sz="2000" b="1" i="1" dirty="0">
                <a:solidFill>
                  <a:srgbClr val="006666"/>
                </a:solidFill>
              </a:rPr>
              <a:t>sample standard deviation </a:t>
            </a:r>
            <a:r>
              <a:rPr lang="en-US" sz="2000" b="1" dirty="0">
                <a:solidFill>
                  <a:srgbClr val="006666"/>
                </a:solidFill>
              </a:rPr>
              <a:t>by </a:t>
            </a:r>
            <a:r>
              <a:rPr lang="en-US" sz="2000" b="1" dirty="0" smtClean="0">
                <a:solidFill>
                  <a:srgbClr val="006666"/>
                </a:solidFill>
              </a:rPr>
              <a:t>evaluating the </a:t>
            </a:r>
            <a:r>
              <a:rPr lang="en-US" sz="2000" b="1" dirty="0">
                <a:solidFill>
                  <a:srgbClr val="006666"/>
                </a:solidFill>
              </a:rPr>
              <a:t>average value of the square of the deviations from the sample mean, </a:t>
            </a:r>
            <a:r>
              <a:rPr lang="en-US" sz="2000" b="1" dirty="0" smtClean="0">
                <a:solidFill>
                  <a:srgbClr val="006666"/>
                </a:solidFill>
              </a:rPr>
              <a:t>this calculation </a:t>
            </a:r>
            <a:r>
              <a:rPr lang="en-US" sz="2000" b="1" dirty="0">
                <a:solidFill>
                  <a:srgbClr val="006666"/>
                </a:solidFill>
              </a:rPr>
              <a:t>has no meaning and will not converge to a fixed value as the number </a:t>
            </a:r>
            <a:r>
              <a:rPr lang="en-US" sz="2000" b="1" dirty="0" smtClean="0">
                <a:solidFill>
                  <a:srgbClr val="006666"/>
                </a:solidFill>
              </a:rPr>
              <a:t>of samples </a:t>
            </a:r>
            <a:r>
              <a:rPr lang="en-US" sz="2000" b="1" dirty="0">
                <a:solidFill>
                  <a:srgbClr val="006666"/>
                </a:solidFill>
              </a:rPr>
              <a:t>increases.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The width of the Lorentzian distribution is instead characterized by the </a:t>
            </a:r>
            <a:r>
              <a:rPr lang="en-US" sz="2000" b="1" i="1" dirty="0" smtClean="0">
                <a:solidFill>
                  <a:srgbClr val="CC00CC"/>
                </a:solidFill>
              </a:rPr>
              <a:t>full width</a:t>
            </a:r>
            <a:r>
              <a:rPr lang="en-US" sz="2000" b="1" i="1" dirty="0" smtClean="0">
                <a:solidFill>
                  <a:srgbClr val="CC00CC"/>
                </a:solidFill>
              </a:rPr>
              <a:t>  </a:t>
            </a:r>
            <a:r>
              <a:rPr lang="en-US" sz="2000" b="1" i="1" dirty="0" smtClean="0">
                <a:solidFill>
                  <a:srgbClr val="CC00CC"/>
                </a:solidFill>
              </a:rPr>
              <a:t>at </a:t>
            </a:r>
            <a:r>
              <a:rPr lang="en-US" sz="2000" b="1" i="1" dirty="0">
                <a:solidFill>
                  <a:srgbClr val="CC00CC"/>
                </a:solidFill>
              </a:rPr>
              <a:t>half maximum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generally called the </a:t>
            </a:r>
            <a:r>
              <a:rPr lang="en-US" sz="2000" b="1" i="1" dirty="0">
                <a:solidFill>
                  <a:srgbClr val="CC00CC"/>
                </a:solidFill>
              </a:rPr>
              <a:t>half-width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i="1" dirty="0" smtClean="0"/>
              <a:t> </a:t>
            </a:r>
            <a:r>
              <a:rPr lang="en-US" sz="2000" b="1" dirty="0">
                <a:solidFill>
                  <a:srgbClr val="0000CC"/>
                </a:solidFill>
              </a:rPr>
              <a:t>This parameter is </a:t>
            </a:r>
            <a:r>
              <a:rPr lang="en-US" sz="2000" b="1" dirty="0" smtClean="0">
                <a:solidFill>
                  <a:srgbClr val="0000CC"/>
                </a:solidFill>
              </a:rPr>
              <a:t>defined such </a:t>
            </a:r>
            <a:r>
              <a:rPr lang="en-US" sz="2000" b="1" dirty="0">
                <a:solidFill>
                  <a:srgbClr val="0000CC"/>
                </a:solidFill>
              </a:rPr>
              <a:t>that when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±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0000CC"/>
                </a:solidFill>
              </a:rPr>
              <a:t>2</a:t>
            </a:r>
            <a:r>
              <a:rPr lang="en-US" sz="2000" b="1" i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the probability density function is equal to one-half </a:t>
            </a:r>
            <a:r>
              <a:rPr lang="en-US" sz="2000" b="1" dirty="0" smtClean="0">
                <a:solidFill>
                  <a:srgbClr val="0000CC"/>
                </a:solidFill>
              </a:rPr>
              <a:t>its maximum </a:t>
            </a:r>
            <a:r>
              <a:rPr lang="en-US" sz="2000" b="1" dirty="0">
                <a:solidFill>
                  <a:srgbClr val="0000CC"/>
                </a:solidFill>
              </a:rPr>
              <a:t>value, or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dirty="0" smtClean="0">
                <a:solidFill>
                  <a:srgbClr val="0000CC"/>
                </a:solidFill>
              </a:rPr>
              <a:t>(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± 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i="1" dirty="0">
                <a:solidFill>
                  <a:srgbClr val="00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0000CC"/>
                </a:solidFill>
              </a:rPr>
              <a:t>2;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)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 smtClean="0">
                <a:solidFill>
                  <a:srgbClr val="0000CC"/>
                </a:solidFill>
              </a:rPr>
              <a:t>½ P(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)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Thus</a:t>
            </a:r>
            <a:r>
              <a:rPr lang="en-US" sz="2000" b="1" dirty="0">
                <a:solidFill>
                  <a:srgbClr val="006666"/>
                </a:solidFill>
              </a:rPr>
              <a:t>, the half-width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baseline="-25000" dirty="0" smtClean="0">
                <a:solidFill>
                  <a:srgbClr val="006666"/>
                </a:solidFill>
                <a:sym typeface="Symbol"/>
              </a:rPr>
              <a:t>1/2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  </a:t>
            </a:r>
            <a:r>
              <a:rPr lang="en-US" sz="2000" b="1" dirty="0" smtClean="0">
                <a:solidFill>
                  <a:srgbClr val="006666"/>
                </a:solidFill>
              </a:rPr>
              <a:t>is </a:t>
            </a:r>
            <a:r>
              <a:rPr lang="en-US" sz="2000" b="1" dirty="0" smtClean="0">
                <a:solidFill>
                  <a:srgbClr val="006666"/>
                </a:solidFill>
              </a:rPr>
              <a:t>the full </a:t>
            </a:r>
            <a:r>
              <a:rPr lang="en-US" sz="2000" b="1" dirty="0">
                <a:solidFill>
                  <a:srgbClr val="006666"/>
                </a:solidFill>
              </a:rPr>
              <a:t>width of the curve measured between the levels of half maximum probability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838200"/>
            <a:ext cx="52292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648200"/>
            <a:ext cx="4019550" cy="496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6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714041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can verify that this identification of f with the full-width at half maximum is</a:t>
            </a:r>
          </a:p>
          <a:p>
            <a:r>
              <a:rPr lang="en-US" sz="2000" b="1" dirty="0" smtClean="0">
                <a:solidFill>
                  <a:srgbClr val="0000CC"/>
                </a:solidFill>
              </a:rPr>
              <a:t>       correct </a:t>
            </a:r>
            <a:r>
              <a:rPr lang="en-US" sz="2000" b="1" dirty="0">
                <a:solidFill>
                  <a:srgbClr val="0000CC"/>
                </a:solidFill>
              </a:rPr>
              <a:t>by substituting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 ±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/</a:t>
            </a:r>
            <a:r>
              <a:rPr lang="en-US" sz="2000" b="1" dirty="0">
                <a:solidFill>
                  <a:srgbClr val="0000CC"/>
                </a:solidFill>
              </a:rPr>
              <a:t>2 into Equation (2.32).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Lorentzian and Gaussian distributions are shown for comparison in Figure</a:t>
            </a:r>
          </a:p>
          <a:p>
            <a:r>
              <a:rPr lang="en-US" sz="2000" b="1" dirty="0" smtClean="0">
                <a:solidFill>
                  <a:srgbClr val="006666"/>
                </a:solidFill>
              </a:rPr>
              <a:t>       2.6</a:t>
            </a:r>
            <a:r>
              <a:rPr lang="en-US" sz="2000" b="1" dirty="0">
                <a:solidFill>
                  <a:srgbClr val="006666"/>
                </a:solidFill>
              </a:rPr>
              <a:t>, </a:t>
            </a:r>
            <a:r>
              <a:rPr lang="en-US" sz="2000" b="1" dirty="0" smtClean="0">
                <a:solidFill>
                  <a:srgbClr val="006666"/>
                </a:solidFill>
              </a:rPr>
              <a:t>for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10 and 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6666"/>
                </a:solidFill>
              </a:rPr>
              <a:t> = 2.354 (corresponding to </a:t>
            </a:r>
            <a:r>
              <a:rPr lang="en-US" sz="2000" b="1" i="1" dirty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1 for the Gaussian function).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Both distributions are normalized to unit area according to their definitions in</a:t>
            </a:r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 Equations </a:t>
            </a:r>
            <a:r>
              <a:rPr lang="en-US" sz="2000" b="1" dirty="0">
                <a:solidFill>
                  <a:srgbClr val="CC00CC"/>
                </a:solidFill>
              </a:rPr>
              <a:t>(2.23) and (2.32).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For </a:t>
            </a:r>
            <a:r>
              <a:rPr lang="en-US" sz="2000" b="1" dirty="0">
                <a:solidFill>
                  <a:srgbClr val="006666"/>
                </a:solidFill>
              </a:rPr>
              <a:t>both curves, the value of the maximum </a:t>
            </a:r>
            <a:r>
              <a:rPr lang="en-US" sz="2000" b="1" dirty="0" smtClean="0">
                <a:solidFill>
                  <a:srgbClr val="006666"/>
                </a:solidFill>
              </a:rPr>
              <a:t>probability is </a:t>
            </a:r>
            <a:r>
              <a:rPr lang="en-US" sz="2000" b="1" dirty="0">
                <a:solidFill>
                  <a:srgbClr val="006666"/>
                </a:solidFill>
              </a:rPr>
              <a:t>inversely proportional to the </a:t>
            </a:r>
            <a:r>
              <a:rPr lang="en-US" sz="2000" b="1" dirty="0" smtClean="0">
                <a:solidFill>
                  <a:srgbClr val="006666"/>
                </a:solidFill>
              </a:rPr>
              <a:t>half-width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6666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This </a:t>
            </a:r>
            <a:r>
              <a:rPr lang="en-US" sz="2000" b="1" dirty="0">
                <a:solidFill>
                  <a:srgbClr val="FF0000"/>
                </a:solidFill>
              </a:rPr>
              <a:t>results in a peak value </a:t>
            </a:r>
            <a:r>
              <a:rPr lang="en-US" sz="2000" b="1" dirty="0" smtClean="0">
                <a:solidFill>
                  <a:srgbClr val="FF0000"/>
                </a:solidFill>
              </a:rPr>
              <a:t>of </a:t>
            </a:r>
            <a:r>
              <a:rPr lang="en-US" sz="2000" b="1" i="1" dirty="0" smtClean="0">
                <a:solidFill>
                  <a:srgbClr val="FF0000"/>
                </a:solidFill>
              </a:rPr>
              <a:t>2/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</a:t>
            </a:r>
            <a:r>
              <a:rPr lang="en-US" sz="2000" b="1" i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= </a:t>
            </a:r>
            <a:r>
              <a:rPr lang="en-US" sz="2000" b="1" dirty="0">
                <a:solidFill>
                  <a:srgbClr val="FF0000"/>
                </a:solidFill>
              </a:rPr>
              <a:t>0.270 for the Lorentzian distribution and a peak value of </a:t>
            </a:r>
            <a:r>
              <a:rPr lang="en-US" sz="2000" b="1" i="1" dirty="0" smtClean="0">
                <a:solidFill>
                  <a:srgbClr val="FF0000"/>
                </a:solidFill>
              </a:rPr>
              <a:t>1/(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</a:t>
            </a:r>
            <a:r>
              <a:rPr lang="en-US" sz="2000" b="1" i="1" dirty="0" smtClean="0">
                <a:solidFill>
                  <a:srgbClr val="FF0000"/>
                </a:solidFill>
              </a:rPr>
              <a:t>2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) </a:t>
            </a:r>
            <a:r>
              <a:rPr lang="en-US" sz="2000" b="1" dirty="0" smtClean="0">
                <a:solidFill>
                  <a:srgbClr val="FF0000"/>
                </a:solidFill>
              </a:rPr>
              <a:t>= 0.399 for </a:t>
            </a:r>
            <a:r>
              <a:rPr lang="en-US" sz="2000" b="1" dirty="0">
                <a:solidFill>
                  <a:srgbClr val="FF0000"/>
                </a:solidFill>
              </a:rPr>
              <a:t>the Gaussian 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Except for the normalization, the Lorentzian distribution is equivalent to </a:t>
            </a:r>
            <a:r>
              <a:rPr lang="en-US" sz="2000" b="1" dirty="0" smtClean="0">
                <a:solidFill>
                  <a:srgbClr val="0000CC"/>
                </a:solidFill>
              </a:rPr>
              <a:t>the dispersion </a:t>
            </a:r>
            <a:r>
              <a:rPr lang="en-US" sz="2000" b="1" dirty="0">
                <a:solidFill>
                  <a:srgbClr val="0000CC"/>
                </a:solidFill>
              </a:rPr>
              <a:t>relation that is used, for example, in describing the cross section of a </a:t>
            </a:r>
            <a:r>
              <a:rPr lang="en-US" sz="2000" b="1" dirty="0" smtClean="0">
                <a:solidFill>
                  <a:srgbClr val="0000CC"/>
                </a:solidFill>
              </a:rPr>
              <a:t>nuclear reaction </a:t>
            </a:r>
            <a:r>
              <a:rPr lang="en-US" sz="2000" b="1" dirty="0">
                <a:solidFill>
                  <a:srgbClr val="0000CC"/>
                </a:solidFill>
              </a:rPr>
              <a:t>for a </a:t>
            </a:r>
            <a:r>
              <a:rPr lang="en-US" sz="2000" b="1" dirty="0" err="1">
                <a:solidFill>
                  <a:srgbClr val="0000CC"/>
                </a:solidFill>
              </a:rPr>
              <a:t>Breit</a:t>
            </a:r>
            <a:r>
              <a:rPr lang="en-US" sz="2000" b="1" dirty="0">
                <a:solidFill>
                  <a:srgbClr val="0000CC"/>
                </a:solidFill>
              </a:rPr>
              <a:t>-Wigner resonance: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86837"/>
            <a:ext cx="3928201" cy="51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56" y="4643469"/>
            <a:ext cx="4267200" cy="253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7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604" y="76200"/>
            <a:ext cx="8763000" cy="9325630"/>
          </a:xfrm>
          <a:prstGeom prst="rect">
            <a:avLst/>
          </a:prstGeom>
          <a:noFill/>
          <a:ln w="76200">
            <a:solidFill>
              <a:srgbClr val="99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2.1 BINOMIAL DISTRIBUTION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6666"/>
                </a:solidFill>
              </a:rPr>
              <a:t>Suppose we toss a coin in the air and let it land. </a:t>
            </a:r>
            <a:endParaRPr lang="en-US" b="1" dirty="0" smtClean="0">
              <a:solidFill>
                <a:srgbClr val="00666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C00CC"/>
                </a:solidFill>
              </a:rPr>
              <a:t>There </a:t>
            </a:r>
            <a:r>
              <a:rPr lang="en-US" b="1" dirty="0">
                <a:solidFill>
                  <a:srgbClr val="CC00CC"/>
                </a:solidFill>
              </a:rPr>
              <a:t>is a 50% probability that </a:t>
            </a:r>
            <a:r>
              <a:rPr lang="en-US" b="1" dirty="0" smtClean="0">
                <a:solidFill>
                  <a:srgbClr val="CC00CC"/>
                </a:solidFill>
              </a:rPr>
              <a:t>it will </a:t>
            </a:r>
            <a:r>
              <a:rPr lang="en-US" b="1" dirty="0">
                <a:solidFill>
                  <a:srgbClr val="CC00CC"/>
                </a:solidFill>
              </a:rPr>
              <a:t>land heads up and a 50% probability that it will land tails up. </a:t>
            </a:r>
            <a:endParaRPr lang="en-US" b="1" dirty="0" smtClean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CC"/>
                </a:solidFill>
              </a:rPr>
              <a:t>By </a:t>
            </a:r>
            <a:r>
              <a:rPr lang="en-US" b="1" dirty="0">
                <a:solidFill>
                  <a:srgbClr val="0000CC"/>
                </a:solidFill>
              </a:rPr>
              <a:t>this we </a:t>
            </a:r>
            <a:r>
              <a:rPr lang="en-US" b="1" dirty="0" smtClean="0">
                <a:solidFill>
                  <a:srgbClr val="0000CC"/>
                </a:solidFill>
              </a:rPr>
              <a:t>mean that </a:t>
            </a:r>
            <a:r>
              <a:rPr lang="en-US" b="1" dirty="0">
                <a:solidFill>
                  <a:srgbClr val="0000CC"/>
                </a:solidFill>
              </a:rPr>
              <a:t>if we continue tossing a coin repeatedly, the fraction of times that it lands </a:t>
            </a:r>
            <a:r>
              <a:rPr lang="en-US" b="1" dirty="0" smtClean="0">
                <a:solidFill>
                  <a:srgbClr val="0000CC"/>
                </a:solidFill>
              </a:rPr>
              <a:t>with heads </a:t>
            </a:r>
            <a:r>
              <a:rPr lang="en-US" b="1" dirty="0">
                <a:solidFill>
                  <a:srgbClr val="0000CC"/>
                </a:solidFill>
              </a:rPr>
              <a:t>up will asymptotically approach </a:t>
            </a:r>
            <a:r>
              <a:rPr lang="en-US" b="1" i="1" dirty="0" smtClean="0">
                <a:solidFill>
                  <a:srgbClr val="0000CC"/>
                </a:solidFill>
              </a:rPr>
              <a:t>1/2</a:t>
            </a:r>
            <a:r>
              <a:rPr lang="en-US" b="1" i="1" dirty="0">
                <a:solidFill>
                  <a:srgbClr val="0000CC"/>
                </a:solidFill>
              </a:rPr>
              <a:t>, </a:t>
            </a:r>
            <a:r>
              <a:rPr lang="en-US" b="1" dirty="0">
                <a:solidFill>
                  <a:srgbClr val="0000CC"/>
                </a:solidFill>
              </a:rPr>
              <a:t>indicating that there was a probability </a:t>
            </a:r>
            <a:r>
              <a:rPr lang="en-US" b="1" dirty="0" smtClean="0">
                <a:solidFill>
                  <a:srgbClr val="0000CC"/>
                </a:solidFill>
              </a:rPr>
              <a:t>of</a:t>
            </a:r>
            <a:r>
              <a:rPr lang="en-US" b="1" i="1" dirty="0">
                <a:solidFill>
                  <a:srgbClr val="0000CC"/>
                </a:solidFill>
              </a:rPr>
              <a:t> 1/2</a:t>
            </a:r>
            <a:r>
              <a:rPr lang="en-US" b="1" i="1" dirty="0" smtClean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of doing so. 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For </a:t>
            </a:r>
            <a:r>
              <a:rPr lang="en-US" b="1" dirty="0">
                <a:solidFill>
                  <a:srgbClr val="FF0000"/>
                </a:solidFill>
              </a:rPr>
              <a:t>any given toss, the probability cannot determine whether or </a:t>
            </a:r>
            <a:r>
              <a:rPr lang="en-US" b="1" dirty="0" smtClean="0">
                <a:solidFill>
                  <a:srgbClr val="FF0000"/>
                </a:solidFill>
              </a:rPr>
              <a:t>not it </a:t>
            </a:r>
            <a:r>
              <a:rPr lang="en-US" b="1" dirty="0">
                <a:solidFill>
                  <a:srgbClr val="FF0000"/>
                </a:solidFill>
              </a:rPr>
              <a:t>will land heads up; it can only describe how we should expect a large number </a:t>
            </a:r>
            <a:r>
              <a:rPr lang="en-US" b="1" dirty="0" smtClean="0">
                <a:solidFill>
                  <a:srgbClr val="FF0000"/>
                </a:solidFill>
              </a:rPr>
              <a:t>of tosses </a:t>
            </a:r>
            <a:r>
              <a:rPr lang="en-US" b="1" dirty="0">
                <a:solidFill>
                  <a:srgbClr val="FF0000"/>
                </a:solidFill>
              </a:rPr>
              <a:t>to be divided into two possibilities.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CC"/>
                </a:solidFill>
              </a:rPr>
              <a:t>Suppose we toss two coins at a time</a:t>
            </a:r>
            <a:r>
              <a:rPr lang="en-US" b="1" dirty="0" smtClean="0">
                <a:solidFill>
                  <a:srgbClr val="0000CC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C00CC"/>
                </a:solidFill>
              </a:rPr>
              <a:t> </a:t>
            </a:r>
            <a:r>
              <a:rPr lang="en-US" b="1" dirty="0">
                <a:solidFill>
                  <a:srgbClr val="CC00CC"/>
                </a:solidFill>
              </a:rPr>
              <a:t>There are now four different </a:t>
            </a:r>
            <a:r>
              <a:rPr lang="en-US" b="1" dirty="0" smtClean="0">
                <a:solidFill>
                  <a:srgbClr val="CC00CC"/>
                </a:solidFill>
              </a:rPr>
              <a:t>possible permutations </a:t>
            </a:r>
            <a:r>
              <a:rPr lang="en-US" b="1" dirty="0">
                <a:solidFill>
                  <a:srgbClr val="CC00CC"/>
                </a:solidFill>
              </a:rPr>
              <a:t>of the way in which they can land: both heads up, both tails up, </a:t>
            </a:r>
            <a:r>
              <a:rPr lang="en-US" b="1" dirty="0" smtClean="0">
                <a:solidFill>
                  <a:srgbClr val="CC00CC"/>
                </a:solidFill>
              </a:rPr>
              <a:t>and two </a:t>
            </a:r>
            <a:r>
              <a:rPr lang="en-US" b="1" dirty="0">
                <a:solidFill>
                  <a:srgbClr val="CC00CC"/>
                </a:solidFill>
              </a:rPr>
              <a:t>mixtures of heads and tails depending on which one is heads up. </a:t>
            </a:r>
            <a:endParaRPr lang="en-US" b="1" dirty="0" smtClean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66"/>
                </a:solidFill>
              </a:rPr>
              <a:t>Because each of </a:t>
            </a:r>
            <a:r>
              <a:rPr lang="en-US" b="1" dirty="0">
                <a:solidFill>
                  <a:srgbClr val="006666"/>
                </a:solidFill>
              </a:rPr>
              <a:t>these permutations is equally probable, the probability for any choice of them </a:t>
            </a:r>
            <a:r>
              <a:rPr lang="en-US" b="1" dirty="0" smtClean="0">
                <a:solidFill>
                  <a:srgbClr val="006666"/>
                </a:solidFill>
              </a:rPr>
              <a:t>is </a:t>
            </a:r>
            <a:r>
              <a:rPr lang="en-US" b="1" i="1" dirty="0" smtClean="0">
                <a:solidFill>
                  <a:srgbClr val="006666"/>
                </a:solidFill>
              </a:rPr>
              <a:t>1/4 </a:t>
            </a:r>
            <a:r>
              <a:rPr lang="en-US" b="1" dirty="0">
                <a:solidFill>
                  <a:srgbClr val="006666"/>
                </a:solidFill>
              </a:rPr>
              <a:t>or 25%. To find the probability for obtaining a particular mixture of heads </a:t>
            </a:r>
            <a:r>
              <a:rPr lang="en-US" b="1" dirty="0" smtClean="0">
                <a:solidFill>
                  <a:srgbClr val="006666"/>
                </a:solidFill>
              </a:rPr>
              <a:t>and tails</a:t>
            </a:r>
            <a:r>
              <a:rPr lang="en-US" b="1" dirty="0">
                <a:solidFill>
                  <a:srgbClr val="006666"/>
                </a:solidFill>
              </a:rPr>
              <a:t>, without differentiating between the two kinds of mixtures, we must add </a:t>
            </a:r>
            <a:r>
              <a:rPr lang="en-US" b="1" dirty="0" smtClean="0">
                <a:solidFill>
                  <a:srgbClr val="006666"/>
                </a:solidFill>
              </a:rPr>
              <a:t>the probabilities </a:t>
            </a:r>
            <a:r>
              <a:rPr lang="en-US" b="1" dirty="0">
                <a:solidFill>
                  <a:srgbClr val="006666"/>
                </a:solidFill>
              </a:rPr>
              <a:t>corresponding to each possible kind</a:t>
            </a:r>
            <a:r>
              <a:rPr lang="en-US" b="1" dirty="0" smtClean="0">
                <a:solidFill>
                  <a:srgbClr val="006666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Thus, the total probability of </a:t>
            </a:r>
            <a:r>
              <a:rPr lang="en-US" b="1" dirty="0" smtClean="0">
                <a:solidFill>
                  <a:srgbClr val="FF0000"/>
                </a:solidFill>
              </a:rPr>
              <a:t>finding either </a:t>
            </a:r>
            <a:r>
              <a:rPr lang="en-US" b="1" dirty="0">
                <a:solidFill>
                  <a:srgbClr val="FF0000"/>
                </a:solidFill>
              </a:rPr>
              <a:t>head up and the other tail up is </a:t>
            </a:r>
            <a:r>
              <a:rPr lang="en-US" b="1" i="1" dirty="0" smtClean="0">
                <a:solidFill>
                  <a:srgbClr val="FF0000"/>
                </a:solidFill>
              </a:rPr>
              <a:t>1/2.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CC"/>
                </a:solidFill>
              </a:rPr>
              <a:t>Note </a:t>
            </a:r>
            <a:r>
              <a:rPr lang="en-US" b="1" dirty="0">
                <a:solidFill>
                  <a:srgbClr val="0000CC"/>
                </a:solidFill>
              </a:rPr>
              <a:t>that the sum of the </a:t>
            </a:r>
            <a:r>
              <a:rPr lang="en-US" b="1" dirty="0" smtClean="0">
                <a:solidFill>
                  <a:srgbClr val="0000CC"/>
                </a:solidFill>
              </a:rPr>
              <a:t>probabilities for </a:t>
            </a:r>
            <a:r>
              <a:rPr lang="en-US" b="1" dirty="0">
                <a:solidFill>
                  <a:srgbClr val="0000CC"/>
                </a:solidFill>
              </a:rPr>
              <a:t>all possibilities </a:t>
            </a:r>
            <a:r>
              <a:rPr lang="en-US" b="1" dirty="0" smtClean="0">
                <a:solidFill>
                  <a:srgbClr val="0000CC"/>
                </a:solidFill>
              </a:rPr>
              <a:t>(1/4 </a:t>
            </a:r>
            <a:r>
              <a:rPr lang="en-US" b="1" dirty="0">
                <a:solidFill>
                  <a:srgbClr val="0000CC"/>
                </a:solidFill>
              </a:rPr>
              <a:t>+ 1/4</a:t>
            </a:r>
            <a:r>
              <a:rPr lang="en-US" b="1" i="1" dirty="0" smtClean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+ 1/4</a:t>
            </a:r>
            <a:r>
              <a:rPr lang="en-US" b="1" i="1" dirty="0" smtClean="0">
                <a:solidFill>
                  <a:srgbClr val="0000CC"/>
                </a:solidFill>
              </a:rPr>
              <a:t> </a:t>
            </a:r>
            <a:r>
              <a:rPr lang="en-US" b="1" dirty="0">
                <a:solidFill>
                  <a:srgbClr val="0000CC"/>
                </a:solidFill>
              </a:rPr>
              <a:t>+ 1/4</a:t>
            </a:r>
            <a:r>
              <a:rPr lang="en-US" b="1" i="1" dirty="0" smtClean="0">
                <a:solidFill>
                  <a:srgbClr val="0000CC"/>
                </a:solidFill>
              </a:rPr>
              <a:t>) </a:t>
            </a:r>
            <a:r>
              <a:rPr lang="en-US" b="1" dirty="0">
                <a:solidFill>
                  <a:srgbClr val="0000CC"/>
                </a:solidFill>
              </a:rPr>
              <a:t>is always equal to </a:t>
            </a:r>
            <a:r>
              <a:rPr lang="en-US" b="1" dirty="0" smtClean="0">
                <a:solidFill>
                  <a:srgbClr val="0000CC"/>
                </a:solidFill>
              </a:rPr>
              <a:t>1 </a:t>
            </a:r>
            <a:r>
              <a:rPr lang="en-US" b="1" dirty="0">
                <a:solidFill>
                  <a:srgbClr val="0000CC"/>
                </a:solidFill>
              </a:rPr>
              <a:t>because </a:t>
            </a:r>
            <a:r>
              <a:rPr lang="en-US" b="1" i="1" dirty="0">
                <a:solidFill>
                  <a:srgbClr val="0000CC"/>
                </a:solidFill>
              </a:rPr>
              <a:t>something </a:t>
            </a:r>
            <a:r>
              <a:rPr lang="en-US" b="1" dirty="0" smtClean="0">
                <a:solidFill>
                  <a:srgbClr val="0000CC"/>
                </a:solidFill>
              </a:rPr>
              <a:t>is bound </a:t>
            </a:r>
            <a:r>
              <a:rPr lang="en-US" b="1" dirty="0">
                <a:solidFill>
                  <a:srgbClr val="0000CC"/>
                </a:solidFill>
              </a:rPr>
              <a:t>to happen.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6666"/>
                </a:solidFill>
              </a:rPr>
              <a:t>Let us extrapolate these ideas to the general case</a:t>
            </a:r>
            <a:r>
              <a:rPr lang="en-US" b="1" dirty="0" smtClean="0">
                <a:solidFill>
                  <a:srgbClr val="006666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C00CC"/>
                </a:solidFill>
              </a:rPr>
              <a:t> </a:t>
            </a:r>
            <a:r>
              <a:rPr lang="en-US" b="1" dirty="0">
                <a:solidFill>
                  <a:srgbClr val="CC00CC"/>
                </a:solidFill>
              </a:rPr>
              <a:t>Suppose we toss </a:t>
            </a:r>
            <a:r>
              <a:rPr lang="en-US" b="1" i="1" dirty="0">
                <a:solidFill>
                  <a:srgbClr val="CC00CC"/>
                </a:solidFill>
              </a:rPr>
              <a:t>n </a:t>
            </a:r>
            <a:r>
              <a:rPr lang="en-US" b="1" dirty="0">
                <a:solidFill>
                  <a:srgbClr val="CC00CC"/>
                </a:solidFill>
              </a:rPr>
              <a:t>coins </a:t>
            </a:r>
            <a:r>
              <a:rPr lang="en-US" b="1" dirty="0" smtClean="0">
                <a:solidFill>
                  <a:srgbClr val="CC00CC"/>
                </a:solidFill>
              </a:rPr>
              <a:t>into the </a:t>
            </a:r>
            <a:r>
              <a:rPr lang="en-US" b="1" dirty="0">
                <a:solidFill>
                  <a:srgbClr val="CC00CC"/>
                </a:solidFill>
              </a:rPr>
              <a:t>air, where </a:t>
            </a:r>
            <a:r>
              <a:rPr lang="en-US" b="1" i="1" dirty="0">
                <a:solidFill>
                  <a:srgbClr val="CC00CC"/>
                </a:solidFill>
              </a:rPr>
              <a:t>n </a:t>
            </a:r>
            <a:r>
              <a:rPr lang="en-US" b="1" dirty="0">
                <a:solidFill>
                  <a:srgbClr val="CC00CC"/>
                </a:solidFill>
              </a:rPr>
              <a:t>is some integer. Alternatively, suppose that we toss one coin </a:t>
            </a:r>
            <a:r>
              <a:rPr lang="en-US" b="1" i="1" dirty="0">
                <a:solidFill>
                  <a:srgbClr val="CC00CC"/>
                </a:solidFill>
              </a:rPr>
              <a:t>n </a:t>
            </a:r>
            <a:r>
              <a:rPr lang="en-US" b="1" dirty="0" smtClean="0">
                <a:solidFill>
                  <a:srgbClr val="CC00CC"/>
                </a:solidFill>
              </a:rPr>
              <a:t>times.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66"/>
                </a:solidFill>
              </a:rPr>
              <a:t>What </a:t>
            </a:r>
            <a:r>
              <a:rPr lang="en-US" b="1" dirty="0">
                <a:solidFill>
                  <a:srgbClr val="006666"/>
                </a:solidFill>
              </a:rPr>
              <a:t>is the probability that exactly </a:t>
            </a:r>
            <a:r>
              <a:rPr lang="en-US" b="1" i="1" dirty="0">
                <a:solidFill>
                  <a:srgbClr val="006666"/>
                </a:solidFill>
              </a:rPr>
              <a:t>x </a:t>
            </a:r>
            <a:r>
              <a:rPr lang="en-US" b="1" dirty="0">
                <a:solidFill>
                  <a:srgbClr val="006666"/>
                </a:solidFill>
              </a:rPr>
              <a:t>of these coins will land heads up, without </a:t>
            </a:r>
            <a:r>
              <a:rPr lang="en-US" b="1" dirty="0" smtClean="0">
                <a:solidFill>
                  <a:srgbClr val="006666"/>
                </a:solidFill>
              </a:rPr>
              <a:t>distinguishing which </a:t>
            </a:r>
            <a:r>
              <a:rPr lang="en-US" b="1" dirty="0">
                <a:solidFill>
                  <a:srgbClr val="006666"/>
                </a:solidFill>
              </a:rPr>
              <a:t>of the coins actually belongs to which group? </a:t>
            </a:r>
            <a:endParaRPr lang="en-US" b="1" dirty="0" smtClean="0">
              <a:solidFill>
                <a:srgbClr val="00666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CC"/>
                </a:solidFill>
              </a:rPr>
              <a:t>We </a:t>
            </a:r>
            <a:r>
              <a:rPr lang="en-US" b="1" dirty="0">
                <a:solidFill>
                  <a:srgbClr val="0000CC"/>
                </a:solidFill>
              </a:rPr>
              <a:t>can </a:t>
            </a:r>
            <a:r>
              <a:rPr lang="en-US" b="1" dirty="0" smtClean="0">
                <a:solidFill>
                  <a:srgbClr val="0000CC"/>
                </a:solidFill>
              </a:rPr>
              <a:t>consider the </a:t>
            </a:r>
            <a:r>
              <a:rPr lang="en-US" b="1" dirty="0">
                <a:solidFill>
                  <a:srgbClr val="0000CC"/>
                </a:solidFill>
              </a:rPr>
              <a:t>probability </a:t>
            </a:r>
            <a:r>
              <a:rPr lang="en-US" b="1" i="1" dirty="0">
                <a:solidFill>
                  <a:srgbClr val="0000CC"/>
                </a:solidFill>
              </a:rPr>
              <a:t>P(x; n) </a:t>
            </a:r>
            <a:r>
              <a:rPr lang="en-US" b="1" dirty="0">
                <a:solidFill>
                  <a:srgbClr val="0000CC"/>
                </a:solidFill>
              </a:rPr>
              <a:t>to be a function of the number </a:t>
            </a:r>
            <a:r>
              <a:rPr lang="en-US" b="1" i="1" dirty="0">
                <a:solidFill>
                  <a:srgbClr val="0000CC"/>
                </a:solidFill>
              </a:rPr>
              <a:t>n </a:t>
            </a:r>
            <a:r>
              <a:rPr lang="en-US" b="1" dirty="0">
                <a:solidFill>
                  <a:srgbClr val="0000CC"/>
                </a:solidFill>
              </a:rPr>
              <a:t>of coins tossed and of </a:t>
            </a:r>
            <a:r>
              <a:rPr lang="en-US" b="1" dirty="0" smtClean="0">
                <a:solidFill>
                  <a:srgbClr val="0000CC"/>
                </a:solidFill>
              </a:rPr>
              <a:t>the number </a:t>
            </a:r>
            <a:r>
              <a:rPr lang="en-US" b="1" i="1" dirty="0">
                <a:solidFill>
                  <a:srgbClr val="0000CC"/>
                </a:solidFill>
              </a:rPr>
              <a:t>x </a:t>
            </a:r>
            <a:r>
              <a:rPr lang="en-US" b="1" dirty="0">
                <a:solidFill>
                  <a:srgbClr val="0000CC"/>
                </a:solidFill>
              </a:rPr>
              <a:t>of coins that land heads up. 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C00CC"/>
                </a:solidFill>
              </a:rPr>
              <a:t>For </a:t>
            </a:r>
            <a:r>
              <a:rPr lang="en-US" b="1" dirty="0">
                <a:solidFill>
                  <a:srgbClr val="CC00CC"/>
                </a:solidFill>
              </a:rPr>
              <a:t>a given experiment in which </a:t>
            </a:r>
            <a:r>
              <a:rPr lang="en-US" b="1" i="1" dirty="0">
                <a:solidFill>
                  <a:srgbClr val="CC00CC"/>
                </a:solidFill>
              </a:rPr>
              <a:t>n </a:t>
            </a:r>
            <a:r>
              <a:rPr lang="en-US" b="1" dirty="0">
                <a:solidFill>
                  <a:srgbClr val="CC00CC"/>
                </a:solidFill>
              </a:rPr>
              <a:t>coins </a:t>
            </a:r>
            <a:r>
              <a:rPr lang="en-US" b="1" dirty="0" smtClean="0">
                <a:solidFill>
                  <a:srgbClr val="CC00CC"/>
                </a:solidFill>
              </a:rPr>
              <a:t>are tossed</a:t>
            </a:r>
            <a:r>
              <a:rPr lang="en-US" b="1" dirty="0">
                <a:solidFill>
                  <a:srgbClr val="CC00CC"/>
                </a:solidFill>
              </a:rPr>
              <a:t>, this probability </a:t>
            </a:r>
            <a:r>
              <a:rPr lang="en-US" b="1" i="1" dirty="0">
                <a:solidFill>
                  <a:srgbClr val="CC00CC"/>
                </a:solidFill>
              </a:rPr>
              <a:t>P(x; n) </a:t>
            </a:r>
            <a:r>
              <a:rPr lang="en-US" b="1" dirty="0">
                <a:solidFill>
                  <a:srgbClr val="CC00CC"/>
                </a:solidFill>
              </a:rPr>
              <a:t>will vary as a function of </a:t>
            </a:r>
            <a:r>
              <a:rPr lang="en-US" b="1" i="1" dirty="0">
                <a:solidFill>
                  <a:srgbClr val="CC00CC"/>
                </a:solidFill>
              </a:rPr>
              <a:t>x. </a:t>
            </a:r>
            <a:endParaRPr lang="en-US" b="1" i="1" dirty="0" smtClean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66"/>
                </a:solidFill>
              </a:rPr>
              <a:t>Of </a:t>
            </a:r>
            <a:r>
              <a:rPr lang="en-US" b="1" dirty="0">
                <a:solidFill>
                  <a:srgbClr val="006666"/>
                </a:solidFill>
              </a:rPr>
              <a:t>course, </a:t>
            </a:r>
            <a:r>
              <a:rPr lang="en-US" b="1" i="1" dirty="0">
                <a:solidFill>
                  <a:srgbClr val="006666"/>
                </a:solidFill>
              </a:rPr>
              <a:t>x </a:t>
            </a:r>
            <a:r>
              <a:rPr lang="en-US" b="1" dirty="0">
                <a:solidFill>
                  <a:srgbClr val="006666"/>
                </a:solidFill>
              </a:rPr>
              <a:t>must be </a:t>
            </a:r>
            <a:r>
              <a:rPr lang="en-US" b="1" dirty="0" smtClean="0">
                <a:solidFill>
                  <a:srgbClr val="006666"/>
                </a:solidFill>
              </a:rPr>
              <a:t>an integer </a:t>
            </a:r>
            <a:r>
              <a:rPr lang="en-US" b="1" dirty="0">
                <a:solidFill>
                  <a:srgbClr val="006666"/>
                </a:solidFill>
              </a:rPr>
              <a:t>for any physical experiment, but we can consider the probability to </a:t>
            </a:r>
            <a:r>
              <a:rPr lang="en-US" b="1" dirty="0" smtClean="0">
                <a:solidFill>
                  <a:srgbClr val="006666"/>
                </a:solidFill>
              </a:rPr>
              <a:t>be smoothly </a:t>
            </a:r>
            <a:r>
              <a:rPr lang="en-US" b="1" dirty="0">
                <a:solidFill>
                  <a:srgbClr val="006666"/>
                </a:solidFill>
              </a:rPr>
              <a:t>varying with </a:t>
            </a:r>
            <a:r>
              <a:rPr lang="en-US" b="1" i="1" dirty="0">
                <a:solidFill>
                  <a:srgbClr val="006666"/>
                </a:solidFill>
              </a:rPr>
              <a:t>x </a:t>
            </a:r>
            <a:r>
              <a:rPr lang="en-US" b="1" dirty="0">
                <a:solidFill>
                  <a:srgbClr val="006666"/>
                </a:solidFill>
              </a:rPr>
              <a:t>as a continuous variable for mathematical purposes</a:t>
            </a:r>
            <a:r>
              <a:rPr lang="en-US" b="1" dirty="0" smtClean="0">
                <a:solidFill>
                  <a:srgbClr val="006666"/>
                </a:solidFill>
              </a:rPr>
              <a:t>.</a:t>
            </a:r>
            <a:endParaRPr lang="en-US" b="1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15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91600" cy="8156079"/>
          </a:xfrm>
          <a:prstGeom prst="rect">
            <a:avLst/>
          </a:prstGeom>
          <a:noFill/>
          <a:ln w="76200">
            <a:solidFill>
              <a:srgbClr val="99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Permutations and Combinations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If </a:t>
            </a:r>
            <a:r>
              <a:rPr lang="en-US" sz="2000" b="1" i="1" dirty="0">
                <a:solidFill>
                  <a:srgbClr val="006666"/>
                </a:solidFill>
              </a:rPr>
              <a:t>n </a:t>
            </a:r>
            <a:r>
              <a:rPr lang="en-US" sz="2000" b="1" dirty="0">
                <a:solidFill>
                  <a:srgbClr val="006666"/>
                </a:solidFill>
              </a:rPr>
              <a:t>coins are tossed, there are </a:t>
            </a:r>
            <a:r>
              <a:rPr lang="en-US" sz="2000" b="1" i="1" dirty="0">
                <a:solidFill>
                  <a:srgbClr val="006666"/>
                </a:solidFill>
              </a:rPr>
              <a:t>2n </a:t>
            </a:r>
            <a:r>
              <a:rPr lang="en-US" sz="2000" b="1" dirty="0">
                <a:solidFill>
                  <a:srgbClr val="006666"/>
                </a:solidFill>
              </a:rPr>
              <a:t>different possible ways in which they can </a:t>
            </a:r>
            <a:r>
              <a:rPr lang="en-US" sz="2000" b="1" dirty="0" smtClean="0">
                <a:solidFill>
                  <a:srgbClr val="006666"/>
                </a:solidFill>
              </a:rPr>
              <a:t>land.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 This </a:t>
            </a:r>
            <a:r>
              <a:rPr lang="en-US" sz="2000" b="1" dirty="0">
                <a:solidFill>
                  <a:srgbClr val="0000CC"/>
                </a:solidFill>
              </a:rPr>
              <a:t>follows from the fact that the first coin has two possible orientations, for </a:t>
            </a:r>
            <a:r>
              <a:rPr lang="en-US" sz="2000" b="1" dirty="0" smtClean="0">
                <a:solidFill>
                  <a:srgbClr val="0000CC"/>
                </a:solidFill>
              </a:rPr>
              <a:t>each of </a:t>
            </a:r>
            <a:r>
              <a:rPr lang="en-US" sz="2000" b="1" dirty="0">
                <a:solidFill>
                  <a:srgbClr val="0000CC"/>
                </a:solidFill>
              </a:rPr>
              <a:t>these the second coin also has two such orientations, for each of these the </a:t>
            </a:r>
            <a:r>
              <a:rPr lang="en-US" sz="2000" b="1" dirty="0" smtClean="0">
                <a:solidFill>
                  <a:srgbClr val="0000CC"/>
                </a:solidFill>
              </a:rPr>
              <a:t>third coin </a:t>
            </a:r>
            <a:r>
              <a:rPr lang="en-US" sz="2000" b="1" dirty="0">
                <a:solidFill>
                  <a:srgbClr val="0000CC"/>
                </a:solidFill>
              </a:rPr>
              <a:t>also has two, and so on.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Because </a:t>
            </a:r>
            <a:r>
              <a:rPr lang="en-US" sz="2000" b="1" dirty="0">
                <a:solidFill>
                  <a:srgbClr val="CC00CC"/>
                </a:solidFill>
              </a:rPr>
              <a:t>each of these possibilities is equally </a:t>
            </a:r>
            <a:r>
              <a:rPr lang="en-US" sz="2000" b="1" dirty="0" smtClean="0">
                <a:solidFill>
                  <a:srgbClr val="CC00CC"/>
                </a:solidFill>
              </a:rPr>
              <a:t>probable, the </a:t>
            </a:r>
            <a:r>
              <a:rPr lang="en-US" sz="2000" b="1" dirty="0">
                <a:solidFill>
                  <a:srgbClr val="CC00CC"/>
                </a:solidFill>
              </a:rPr>
              <a:t>probability for anyone of these possibilities to occur at any toss of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 smtClean="0">
                <a:solidFill>
                  <a:srgbClr val="CC00CC"/>
                </a:solidFill>
              </a:rPr>
              <a:t>coins is </a:t>
            </a:r>
            <a:r>
              <a:rPr lang="en-US" sz="2000" b="1" i="1" dirty="0" smtClean="0">
                <a:solidFill>
                  <a:srgbClr val="CC00CC"/>
                </a:solidFill>
              </a:rPr>
              <a:t>l/2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n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  <a:endParaRPr lang="en-US" sz="2000" b="1" i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How </a:t>
            </a:r>
            <a:r>
              <a:rPr lang="en-US" sz="2000" b="1" dirty="0">
                <a:solidFill>
                  <a:srgbClr val="006666"/>
                </a:solidFill>
              </a:rPr>
              <a:t>many of these possibilities will contribute to our observations of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 smtClean="0">
                <a:solidFill>
                  <a:srgbClr val="006666"/>
                </a:solidFill>
              </a:rPr>
              <a:t>coins with </a:t>
            </a:r>
            <a:r>
              <a:rPr lang="en-US" sz="2000" b="1" dirty="0">
                <a:solidFill>
                  <a:srgbClr val="006666"/>
                </a:solidFill>
              </a:rPr>
              <a:t>heads up</a:t>
            </a:r>
            <a:r>
              <a:rPr lang="en-US" sz="2000" b="1" dirty="0" smtClean="0">
                <a:solidFill>
                  <a:srgbClr val="006666"/>
                </a:solidFill>
              </a:rPr>
              <a:t>?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Imagine two boxes, one labeled "heads" and divided into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slots, </a:t>
            </a:r>
            <a:r>
              <a:rPr lang="en-US" sz="2000" b="1" dirty="0" smtClean="0">
                <a:solidFill>
                  <a:srgbClr val="0000CC"/>
                </a:solidFill>
              </a:rPr>
              <a:t>and the </a:t>
            </a:r>
            <a:r>
              <a:rPr lang="en-US" sz="2000" b="1" dirty="0">
                <a:solidFill>
                  <a:srgbClr val="0000CC"/>
                </a:solidFill>
              </a:rPr>
              <a:t>other </a:t>
            </a:r>
            <a:r>
              <a:rPr lang="en-US" sz="2000" b="1" dirty="0" smtClean="0">
                <a:solidFill>
                  <a:srgbClr val="0000CC"/>
                </a:solidFill>
              </a:rPr>
              <a:t>labeled  </a:t>
            </a:r>
            <a:r>
              <a:rPr lang="en-US" sz="2000" b="1" dirty="0">
                <a:solidFill>
                  <a:srgbClr val="0000CC"/>
                </a:solidFill>
              </a:rPr>
              <a:t>"tails."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We </a:t>
            </a:r>
            <a:r>
              <a:rPr lang="en-US" sz="2000" b="1" dirty="0">
                <a:solidFill>
                  <a:srgbClr val="CC00CC"/>
                </a:solidFill>
              </a:rPr>
              <a:t>shall consider first the question of how many </a:t>
            </a:r>
            <a:r>
              <a:rPr lang="en-US" sz="2000" b="1" dirty="0" smtClean="0">
                <a:solidFill>
                  <a:srgbClr val="CC00CC"/>
                </a:solidFill>
              </a:rPr>
              <a:t>permutations of </a:t>
            </a:r>
            <a:r>
              <a:rPr lang="en-US" sz="2000" b="1" dirty="0">
                <a:solidFill>
                  <a:srgbClr val="CC00CC"/>
                </a:solidFill>
              </a:rPr>
              <a:t>the coins result in the proper separation 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in one box and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in </a:t>
            </a:r>
            <a:r>
              <a:rPr lang="en-US" sz="2000" b="1" dirty="0" smtClean="0">
                <a:solidFill>
                  <a:srgbClr val="CC00CC"/>
                </a:solidFill>
              </a:rPr>
              <a:t>the other</a:t>
            </a:r>
            <a:r>
              <a:rPr lang="en-US" sz="2000" b="1" dirty="0">
                <a:solidFill>
                  <a:srgbClr val="CC00CC"/>
                </a:solidFill>
              </a:rPr>
              <a:t>; then we shall consider the question of how many combinations of these </a:t>
            </a:r>
            <a:r>
              <a:rPr lang="en-US" sz="2000" b="1" dirty="0" smtClean="0">
                <a:solidFill>
                  <a:srgbClr val="CC00CC"/>
                </a:solidFill>
              </a:rPr>
              <a:t>permutations should </a:t>
            </a:r>
            <a:r>
              <a:rPr lang="en-US" sz="2000" b="1" dirty="0">
                <a:solidFill>
                  <a:srgbClr val="CC00CC"/>
                </a:solidFill>
              </a:rPr>
              <a:t>be considered to be different from each other.</a:t>
            </a:r>
          </a:p>
          <a:p>
            <a:pPr marL="461963" indent="-461963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In order to enumerate the number of </a:t>
            </a:r>
            <a:r>
              <a:rPr lang="en-US" sz="2000" b="1" i="1" dirty="0">
                <a:solidFill>
                  <a:srgbClr val="006666"/>
                </a:solidFill>
              </a:rPr>
              <a:t>permutations P</a:t>
            </a:r>
            <a:r>
              <a:rPr lang="en-US" sz="2000" b="1" i="1" baseline="-25000" dirty="0">
                <a:solidFill>
                  <a:srgbClr val="006666"/>
                </a:solidFill>
              </a:rPr>
              <a:t>m</a:t>
            </a:r>
            <a:r>
              <a:rPr lang="en-US" sz="2000" b="1" i="1" dirty="0">
                <a:solidFill>
                  <a:srgbClr val="006666"/>
                </a:solidFill>
              </a:rPr>
              <a:t>(n, x), </a:t>
            </a:r>
            <a:r>
              <a:rPr lang="en-US" sz="2000" b="1" dirty="0">
                <a:solidFill>
                  <a:srgbClr val="006666"/>
                </a:solidFill>
              </a:rPr>
              <a:t>let us pick up the</a:t>
            </a:r>
          </a:p>
          <a:p>
            <a:pPr marL="461963" indent="-461963"/>
            <a:r>
              <a:rPr lang="en-US" sz="2000" b="1" dirty="0" smtClean="0">
                <a:solidFill>
                  <a:srgbClr val="006666"/>
                </a:solidFill>
              </a:rPr>
              <a:t>        coins </a:t>
            </a:r>
            <a:r>
              <a:rPr lang="en-US" sz="2000" b="1" dirty="0">
                <a:solidFill>
                  <a:srgbClr val="006666"/>
                </a:solidFill>
              </a:rPr>
              <a:t>one at a time from the collection of </a:t>
            </a:r>
            <a:r>
              <a:rPr lang="en-US" sz="2000" b="1" i="1" dirty="0">
                <a:solidFill>
                  <a:srgbClr val="006666"/>
                </a:solidFill>
              </a:rPr>
              <a:t>n </a:t>
            </a:r>
            <a:r>
              <a:rPr lang="en-US" sz="2000" b="1" dirty="0">
                <a:solidFill>
                  <a:srgbClr val="006666"/>
                </a:solidFill>
              </a:rPr>
              <a:t>coins and put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of them into the "</a:t>
            </a:r>
            <a:r>
              <a:rPr lang="en-US" sz="2000" b="1" dirty="0" smtClean="0">
                <a:solidFill>
                  <a:srgbClr val="006666"/>
                </a:solidFill>
              </a:rPr>
              <a:t>heads“ box</a:t>
            </a:r>
            <a:r>
              <a:rPr lang="en-US" sz="2000" b="1" dirty="0">
                <a:solidFill>
                  <a:srgbClr val="006666"/>
                </a:solidFill>
              </a:rPr>
              <a:t>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We </a:t>
            </a:r>
            <a:r>
              <a:rPr lang="en-US" sz="2000" b="1" dirty="0">
                <a:solidFill>
                  <a:srgbClr val="FF0000"/>
                </a:solidFill>
              </a:rPr>
              <a:t>have a choice of </a:t>
            </a:r>
            <a:r>
              <a:rPr lang="en-US" sz="2000" b="1" i="1" dirty="0">
                <a:solidFill>
                  <a:srgbClr val="FF0000"/>
                </a:solidFill>
              </a:rPr>
              <a:t>n </a:t>
            </a:r>
            <a:r>
              <a:rPr lang="en-US" sz="2000" b="1" dirty="0">
                <a:solidFill>
                  <a:srgbClr val="FF0000"/>
                </a:solidFill>
              </a:rPr>
              <a:t>coins for the first one we pick up.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For </a:t>
            </a:r>
            <a:r>
              <a:rPr lang="en-US" sz="2000" b="1" dirty="0">
                <a:solidFill>
                  <a:srgbClr val="0000CC"/>
                </a:solidFill>
              </a:rPr>
              <a:t>our second </a:t>
            </a:r>
            <a:r>
              <a:rPr lang="en-US" sz="2000" b="1" dirty="0" smtClean="0">
                <a:solidFill>
                  <a:srgbClr val="0000CC"/>
                </a:solidFill>
              </a:rPr>
              <a:t>selection we </a:t>
            </a:r>
            <a:r>
              <a:rPr lang="en-US" sz="2000" b="1" dirty="0">
                <a:solidFill>
                  <a:srgbClr val="0000CC"/>
                </a:solidFill>
              </a:rPr>
              <a:t>can choose from the remaining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- 1 coins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The range of choice is </a:t>
            </a:r>
            <a:r>
              <a:rPr lang="en-US" sz="2000" b="1" dirty="0" smtClean="0">
                <a:solidFill>
                  <a:srgbClr val="CC00CC"/>
                </a:solidFill>
              </a:rPr>
              <a:t>diminished until </a:t>
            </a:r>
            <a:r>
              <a:rPr lang="en-US" sz="2000" b="1" dirty="0">
                <a:solidFill>
                  <a:srgbClr val="CC00CC"/>
                </a:solidFill>
              </a:rPr>
              <a:t>the last selection of the </a:t>
            </a:r>
            <a:r>
              <a:rPr lang="en-US" sz="2000" b="1" dirty="0" smtClean="0">
                <a:solidFill>
                  <a:srgbClr val="CC00CC"/>
                </a:solidFill>
              </a:rPr>
              <a:t>x </a:t>
            </a:r>
            <a:r>
              <a:rPr lang="en-US" sz="2000" b="1" dirty="0" err="1" smtClean="0">
                <a:solidFill>
                  <a:srgbClr val="CC00CC"/>
                </a:solidFill>
              </a:rPr>
              <a:t>th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coin can be made from only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+ </a:t>
            </a:r>
            <a:r>
              <a:rPr lang="en-US" sz="2000" b="1" dirty="0" smtClean="0">
                <a:solidFill>
                  <a:srgbClr val="CC00CC"/>
                </a:solidFill>
              </a:rPr>
              <a:t>1 remaining </a:t>
            </a:r>
            <a:r>
              <a:rPr lang="en-US" sz="2000" b="1" dirty="0">
                <a:solidFill>
                  <a:srgbClr val="CC00CC"/>
                </a:solidFill>
              </a:rPr>
              <a:t>coins.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dirty="0">
                <a:solidFill>
                  <a:srgbClr val="FF0000"/>
                </a:solidFill>
              </a:rPr>
              <a:t>total number of choices for coins to fill the </a:t>
            </a:r>
            <a:r>
              <a:rPr lang="en-US" sz="2000" b="1" i="1" dirty="0">
                <a:solidFill>
                  <a:srgbClr val="FF0000"/>
                </a:solidFill>
              </a:rPr>
              <a:t>x </a:t>
            </a:r>
            <a:r>
              <a:rPr lang="en-US" sz="2000" b="1" dirty="0">
                <a:solidFill>
                  <a:srgbClr val="FF0000"/>
                </a:solidFill>
              </a:rPr>
              <a:t>slots in </a:t>
            </a:r>
            <a:r>
              <a:rPr lang="en-US" sz="2000" b="1" dirty="0" smtClean="0">
                <a:solidFill>
                  <a:srgbClr val="FF0000"/>
                </a:solidFill>
              </a:rPr>
              <a:t>the "heads</a:t>
            </a:r>
            <a:r>
              <a:rPr lang="en-US" sz="2000" b="1" dirty="0">
                <a:solidFill>
                  <a:srgbClr val="FF0000"/>
                </a:solidFill>
              </a:rPr>
              <a:t>" box is the product of the numbers of individual choices:</a:t>
            </a:r>
          </a:p>
          <a:p>
            <a:r>
              <a:rPr lang="pt-BR" sz="2000" b="1" i="1" dirty="0" smtClean="0">
                <a:solidFill>
                  <a:srgbClr val="FF0000"/>
                </a:solidFill>
              </a:rPr>
              <a:t>                         </a:t>
            </a:r>
            <a:r>
              <a:rPr lang="pt-BR" sz="2000" b="1" i="1" dirty="0" smtClean="0">
                <a:solidFill>
                  <a:srgbClr val="0000CC"/>
                </a:solidFill>
              </a:rPr>
              <a:t>P</a:t>
            </a:r>
            <a:r>
              <a:rPr lang="pt-BR" sz="2000" b="1" i="1" baseline="-25000" dirty="0" smtClean="0">
                <a:solidFill>
                  <a:srgbClr val="0000CC"/>
                </a:solidFill>
              </a:rPr>
              <a:t>m</a:t>
            </a:r>
            <a:r>
              <a:rPr lang="pt-BR" sz="2000" b="1" i="1" dirty="0" smtClean="0">
                <a:solidFill>
                  <a:srgbClr val="0000CC"/>
                </a:solidFill>
              </a:rPr>
              <a:t> </a:t>
            </a:r>
            <a:r>
              <a:rPr lang="pt-BR" sz="2000" b="1" i="1" dirty="0">
                <a:solidFill>
                  <a:srgbClr val="0000CC"/>
                </a:solidFill>
              </a:rPr>
              <a:t>(n, x) </a:t>
            </a:r>
            <a:r>
              <a:rPr lang="pt-BR" sz="2000" b="1" dirty="0">
                <a:solidFill>
                  <a:srgbClr val="0000CC"/>
                </a:solidFill>
              </a:rPr>
              <a:t>= </a:t>
            </a:r>
            <a:r>
              <a:rPr lang="pt-BR" sz="2000" b="1" i="1" dirty="0">
                <a:solidFill>
                  <a:srgbClr val="0000CC"/>
                </a:solidFill>
              </a:rPr>
              <a:t>n (n </a:t>
            </a:r>
            <a:r>
              <a:rPr lang="pt-BR" sz="2000" b="1" dirty="0">
                <a:solidFill>
                  <a:srgbClr val="0000CC"/>
                </a:solidFill>
              </a:rPr>
              <a:t>- </a:t>
            </a:r>
            <a:r>
              <a:rPr lang="pt-BR" sz="2000" b="1" i="1" dirty="0">
                <a:solidFill>
                  <a:srgbClr val="0000CC"/>
                </a:solidFill>
              </a:rPr>
              <a:t>1)(n </a:t>
            </a:r>
            <a:r>
              <a:rPr lang="pt-BR" sz="2000" b="1" dirty="0">
                <a:solidFill>
                  <a:srgbClr val="0000CC"/>
                </a:solidFill>
              </a:rPr>
              <a:t>- 2</a:t>
            </a:r>
            <a:r>
              <a:rPr lang="pt-BR" sz="2000" b="1" dirty="0" smtClean="0">
                <a:solidFill>
                  <a:srgbClr val="0000CC"/>
                </a:solidFill>
              </a:rPr>
              <a:t>)·· </a:t>
            </a:r>
            <a:r>
              <a:rPr lang="pt-BR" sz="2000" b="1" i="1" dirty="0">
                <a:solidFill>
                  <a:srgbClr val="0000CC"/>
                </a:solidFill>
              </a:rPr>
              <a:t>(n </a:t>
            </a:r>
            <a:r>
              <a:rPr lang="pt-BR" sz="2000" b="1" dirty="0">
                <a:solidFill>
                  <a:srgbClr val="0000CC"/>
                </a:solidFill>
              </a:rPr>
              <a:t>- </a:t>
            </a:r>
            <a:r>
              <a:rPr lang="pt-BR" sz="2000" b="1" i="1" dirty="0">
                <a:solidFill>
                  <a:srgbClr val="0000CC"/>
                </a:solidFill>
              </a:rPr>
              <a:t>x </a:t>
            </a:r>
            <a:r>
              <a:rPr lang="pt-BR" sz="2000" b="1" dirty="0">
                <a:solidFill>
                  <a:srgbClr val="0000CC"/>
                </a:solidFill>
              </a:rPr>
              <a:t>+ </a:t>
            </a:r>
            <a:r>
              <a:rPr lang="pt-BR" sz="2000" b="1" i="1" dirty="0">
                <a:solidFill>
                  <a:srgbClr val="0000CC"/>
                </a:solidFill>
              </a:rPr>
              <a:t>2)(n </a:t>
            </a:r>
            <a:r>
              <a:rPr lang="pt-BR" sz="2000" b="1" dirty="0">
                <a:solidFill>
                  <a:srgbClr val="0000CC"/>
                </a:solidFill>
              </a:rPr>
              <a:t>- </a:t>
            </a:r>
            <a:r>
              <a:rPr lang="pt-BR" sz="2000" b="1" i="1" dirty="0">
                <a:solidFill>
                  <a:srgbClr val="0000CC"/>
                </a:solidFill>
              </a:rPr>
              <a:t>x </a:t>
            </a:r>
            <a:r>
              <a:rPr lang="pt-BR" sz="2000" b="1" dirty="0">
                <a:solidFill>
                  <a:srgbClr val="0000CC"/>
                </a:solidFill>
              </a:rPr>
              <a:t>+ 1</a:t>
            </a:r>
            <a:r>
              <a:rPr lang="pt-BR" sz="2000" b="1" dirty="0" smtClean="0">
                <a:solidFill>
                  <a:srgbClr val="0000CC"/>
                </a:solidFill>
              </a:rPr>
              <a:t>)</a:t>
            </a:r>
            <a:endParaRPr lang="en-US" sz="20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6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3445"/>
            <a:ext cx="8839200" cy="7355860"/>
          </a:xfrm>
          <a:prstGeom prst="rect">
            <a:avLst/>
          </a:prstGeom>
          <a:noFill/>
          <a:ln w="76200">
            <a:solidFill>
              <a:srgbClr val="9933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This expansion can be expressed more easily in terms of factorials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So far </a:t>
            </a:r>
            <a:r>
              <a:rPr lang="en-US" sz="2000" b="1" dirty="0">
                <a:solidFill>
                  <a:srgbClr val="0000CC"/>
                </a:solidFill>
              </a:rPr>
              <a:t>we have calculated the number of permutations </a:t>
            </a:r>
            <a:r>
              <a:rPr lang="en-US" sz="2000" b="1" i="1" dirty="0">
                <a:solidFill>
                  <a:srgbClr val="0000CC"/>
                </a:solidFill>
              </a:rPr>
              <a:t>Pm(n, x) </a:t>
            </a:r>
            <a:r>
              <a:rPr lang="en-US" sz="2000" b="1" dirty="0">
                <a:solidFill>
                  <a:srgbClr val="0000CC"/>
                </a:solidFill>
              </a:rPr>
              <a:t>that will </a:t>
            </a:r>
            <a:r>
              <a:rPr lang="en-US" sz="2000" b="1" dirty="0" smtClean="0">
                <a:solidFill>
                  <a:srgbClr val="0000CC"/>
                </a:solidFill>
              </a:rPr>
              <a:t>yield </a:t>
            </a:r>
            <a:r>
              <a:rPr lang="en-US" sz="2000" b="1" i="1" dirty="0" smtClean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coins in the “heads</a:t>
            </a:r>
            <a:r>
              <a:rPr lang="en-US" sz="2000" b="1" dirty="0">
                <a:solidFill>
                  <a:srgbClr val="0000CC"/>
                </a:solidFill>
              </a:rPr>
              <a:t>" </a:t>
            </a:r>
            <a:r>
              <a:rPr lang="en-US" sz="2000" b="1" dirty="0" smtClean="0">
                <a:solidFill>
                  <a:srgbClr val="0000CC"/>
                </a:solidFill>
              </a:rPr>
              <a:t>box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-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coins in the "tails" box, with the provision </a:t>
            </a:r>
            <a:r>
              <a:rPr lang="en-US" sz="2000" b="1" dirty="0" smtClean="0">
                <a:solidFill>
                  <a:srgbClr val="0000CC"/>
                </a:solidFill>
              </a:rPr>
              <a:t>that we </a:t>
            </a:r>
            <a:r>
              <a:rPr lang="en-US" sz="2000" b="1" dirty="0">
                <a:solidFill>
                  <a:srgbClr val="0000CC"/>
                </a:solidFill>
              </a:rPr>
              <a:t>have </a:t>
            </a:r>
            <a:r>
              <a:rPr lang="en-US" sz="2000" b="1" dirty="0" smtClean="0">
                <a:solidFill>
                  <a:srgbClr val="0000CC"/>
                </a:solidFill>
              </a:rPr>
              <a:t>identified which </a:t>
            </a:r>
            <a:r>
              <a:rPr lang="en-US" sz="2000" b="1" dirty="0">
                <a:solidFill>
                  <a:srgbClr val="0000CC"/>
                </a:solidFill>
              </a:rPr>
              <a:t>coin was placed in the "heads" box first which </a:t>
            </a:r>
            <a:r>
              <a:rPr lang="en-US" sz="2000" b="1" dirty="0" smtClean="0">
                <a:solidFill>
                  <a:srgbClr val="0000CC"/>
                </a:solidFill>
              </a:rPr>
              <a:t>was placed </a:t>
            </a:r>
            <a:r>
              <a:rPr lang="en-US" sz="2000" b="1" dirty="0">
                <a:solidFill>
                  <a:srgbClr val="0000CC"/>
                </a:solidFill>
              </a:rPr>
              <a:t>in second, and so on.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That </a:t>
            </a:r>
            <a:r>
              <a:rPr lang="en-US" sz="2000" b="1" dirty="0">
                <a:solidFill>
                  <a:srgbClr val="008000"/>
                </a:solidFill>
              </a:rPr>
              <a:t>is, we have </a:t>
            </a:r>
            <a:r>
              <a:rPr lang="en-US" sz="2000" b="1" i="1" dirty="0">
                <a:solidFill>
                  <a:srgbClr val="008000"/>
                </a:solidFill>
              </a:rPr>
              <a:t>ordered </a:t>
            </a:r>
            <a:r>
              <a:rPr lang="en-US" sz="2000" b="1" dirty="0">
                <a:solidFill>
                  <a:srgbClr val="008000"/>
                </a:solidFill>
              </a:rPr>
              <a:t>the </a:t>
            </a:r>
            <a:r>
              <a:rPr lang="en-US" sz="2000" b="1" i="1" dirty="0">
                <a:solidFill>
                  <a:srgbClr val="008000"/>
                </a:solidFill>
              </a:rPr>
              <a:t>x </a:t>
            </a:r>
            <a:r>
              <a:rPr lang="en-US" sz="2000" b="1" dirty="0">
                <a:solidFill>
                  <a:srgbClr val="008000"/>
                </a:solidFill>
              </a:rPr>
              <a:t>coins in the </a:t>
            </a:r>
            <a:r>
              <a:rPr lang="en-US" sz="2000" b="1" dirty="0" smtClean="0">
                <a:solidFill>
                  <a:srgbClr val="008000"/>
                </a:solidFill>
              </a:rPr>
              <a:t>“heads</a:t>
            </a:r>
            <a:r>
              <a:rPr lang="en-US" sz="2000" b="1" dirty="0">
                <a:solidFill>
                  <a:srgbClr val="008000"/>
                </a:solidFill>
              </a:rPr>
              <a:t>" </a:t>
            </a:r>
            <a:r>
              <a:rPr lang="en-US" sz="2000" b="1" dirty="0" smtClean="0">
                <a:solidFill>
                  <a:srgbClr val="008000"/>
                </a:solidFill>
              </a:rPr>
              <a:t>box.  In </a:t>
            </a:r>
            <a:r>
              <a:rPr lang="en-US" sz="2000" b="1" dirty="0">
                <a:solidFill>
                  <a:srgbClr val="008000"/>
                </a:solidFill>
              </a:rPr>
              <a:t>our </a:t>
            </a:r>
            <a:r>
              <a:rPr lang="en-US" sz="2000" b="1" dirty="0" smtClean="0">
                <a:solidFill>
                  <a:srgbClr val="008000"/>
                </a:solidFill>
              </a:rPr>
              <a:t>computation </a:t>
            </a:r>
            <a:r>
              <a:rPr lang="en-US" sz="2000" b="1" dirty="0">
                <a:solidFill>
                  <a:srgbClr val="008000"/>
                </a:solidFill>
              </a:rPr>
              <a:t>of </a:t>
            </a:r>
            <a:r>
              <a:rPr lang="en-US" sz="2000" b="1" dirty="0" smtClean="0">
                <a:solidFill>
                  <a:srgbClr val="008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008000"/>
                </a:solidFill>
              </a:rPr>
              <a:t>n</a:t>
            </a: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8000"/>
                </a:solidFill>
              </a:rPr>
              <a:t>different possible permutations of the </a:t>
            </a:r>
            <a:r>
              <a:rPr lang="en-US" sz="2000" b="1" i="1" dirty="0">
                <a:solidFill>
                  <a:srgbClr val="008000"/>
                </a:solidFill>
              </a:rPr>
              <a:t>n </a:t>
            </a:r>
            <a:r>
              <a:rPr lang="en-US" sz="2000" b="1" dirty="0">
                <a:solidFill>
                  <a:srgbClr val="008000"/>
                </a:solidFill>
              </a:rPr>
              <a:t>coins, we are </a:t>
            </a:r>
            <a:r>
              <a:rPr lang="en-US" sz="2000" b="1" dirty="0" smtClean="0">
                <a:solidFill>
                  <a:srgbClr val="008000"/>
                </a:solidFill>
              </a:rPr>
              <a:t>only interested in which coins </a:t>
            </a:r>
            <a:r>
              <a:rPr lang="en-US" sz="2000" b="1" dirty="0">
                <a:solidFill>
                  <a:srgbClr val="008000"/>
                </a:solidFill>
              </a:rPr>
              <a:t>landed heads up or heads down, not which landed first.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Therefore</a:t>
            </a:r>
            <a:r>
              <a:rPr lang="en-US" sz="2000" b="1" dirty="0">
                <a:solidFill>
                  <a:srgbClr val="FF00FF"/>
                </a:solidFill>
              </a:rPr>
              <a:t>, we must consider contributions different only if there are different </a:t>
            </a:r>
            <a:r>
              <a:rPr lang="en-US" sz="2000" b="1" dirty="0" smtClean="0">
                <a:solidFill>
                  <a:srgbClr val="FF00FF"/>
                </a:solidFill>
              </a:rPr>
              <a:t>coins in </a:t>
            </a:r>
            <a:r>
              <a:rPr lang="en-US" sz="2000" b="1" dirty="0">
                <a:solidFill>
                  <a:srgbClr val="FF00FF"/>
                </a:solidFill>
              </a:rPr>
              <a:t>the two boxes, not if the </a:t>
            </a:r>
            <a:r>
              <a:rPr lang="en-US" sz="2000" b="1" i="1" dirty="0">
                <a:solidFill>
                  <a:srgbClr val="FF00FF"/>
                </a:solidFill>
              </a:rPr>
              <a:t>x </a:t>
            </a:r>
            <a:r>
              <a:rPr lang="en-US" sz="2000" b="1" dirty="0">
                <a:solidFill>
                  <a:srgbClr val="FF00FF"/>
                </a:solidFill>
              </a:rPr>
              <a:t>coins within the "heads" box are permuted into </a:t>
            </a:r>
            <a:r>
              <a:rPr lang="en-US" sz="2000" b="1" dirty="0" smtClean="0">
                <a:solidFill>
                  <a:srgbClr val="FF00FF"/>
                </a:solidFill>
              </a:rPr>
              <a:t>different time </a:t>
            </a:r>
            <a:r>
              <a:rPr lang="en-US" sz="2000" b="1" dirty="0">
                <a:solidFill>
                  <a:srgbClr val="FF00FF"/>
                </a:solidFill>
              </a:rPr>
              <a:t>orderings.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number </a:t>
            </a:r>
            <a:r>
              <a:rPr lang="en-US" sz="2000" b="1" dirty="0">
                <a:solidFill>
                  <a:srgbClr val="0000CC"/>
                </a:solidFill>
              </a:rPr>
              <a:t>of different </a:t>
            </a:r>
            <a:r>
              <a:rPr lang="en-US" sz="2000" b="1" i="1" dirty="0">
                <a:solidFill>
                  <a:srgbClr val="0000CC"/>
                </a:solidFill>
              </a:rPr>
              <a:t>combinations C(n, x) </a:t>
            </a:r>
            <a:r>
              <a:rPr lang="en-US" sz="2000" b="1" dirty="0">
                <a:solidFill>
                  <a:srgbClr val="0000CC"/>
                </a:solidFill>
              </a:rPr>
              <a:t>of the permutations in the </a:t>
            </a:r>
            <a:r>
              <a:rPr lang="en-US" sz="2000" b="1" dirty="0" smtClean="0">
                <a:solidFill>
                  <a:srgbClr val="0000CC"/>
                </a:solidFill>
              </a:rPr>
              <a:t>preceding enumeration </a:t>
            </a:r>
            <a:r>
              <a:rPr lang="en-US" sz="2000" b="1" dirty="0">
                <a:solidFill>
                  <a:srgbClr val="0000CC"/>
                </a:solidFill>
              </a:rPr>
              <a:t>results from combining the </a:t>
            </a:r>
            <a:r>
              <a:rPr lang="en-US" sz="2000" b="1" i="1" dirty="0">
                <a:solidFill>
                  <a:srgbClr val="0000CC"/>
                </a:solidFill>
              </a:rPr>
              <a:t>x! </a:t>
            </a:r>
            <a:r>
              <a:rPr lang="en-US" sz="2000" b="1" dirty="0">
                <a:solidFill>
                  <a:srgbClr val="0000CC"/>
                </a:solidFill>
              </a:rPr>
              <a:t>different ways in which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coins in the </a:t>
            </a:r>
            <a:r>
              <a:rPr lang="en-US" sz="2000" b="1" dirty="0">
                <a:solidFill>
                  <a:srgbClr val="0000CC"/>
                </a:solidFill>
              </a:rPr>
              <a:t>"heads" box can be permuted within the box. For every </a:t>
            </a:r>
            <a:r>
              <a:rPr lang="en-US" sz="2000" b="1" i="1" dirty="0">
                <a:solidFill>
                  <a:srgbClr val="0000CC"/>
                </a:solidFill>
              </a:rPr>
              <a:t>x! </a:t>
            </a:r>
            <a:r>
              <a:rPr lang="en-US" sz="2000" b="1" dirty="0">
                <a:solidFill>
                  <a:srgbClr val="0000CC"/>
                </a:solidFill>
              </a:rPr>
              <a:t>permutations, </a:t>
            </a:r>
            <a:r>
              <a:rPr lang="en-US" sz="2000" b="1" dirty="0" smtClean="0">
                <a:solidFill>
                  <a:srgbClr val="0000CC"/>
                </a:solidFill>
              </a:rPr>
              <a:t>there will </a:t>
            </a:r>
            <a:r>
              <a:rPr lang="en-US" sz="2000" b="1" dirty="0">
                <a:solidFill>
                  <a:srgbClr val="0000CC"/>
                </a:solidFill>
              </a:rPr>
              <a:t>be only one new combination.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Thus</a:t>
            </a:r>
            <a:r>
              <a:rPr lang="en-US" sz="2000" b="1" dirty="0">
                <a:solidFill>
                  <a:srgbClr val="008000"/>
                </a:solidFill>
              </a:rPr>
              <a:t>, the number of different </a:t>
            </a:r>
            <a:r>
              <a:rPr lang="en-US" sz="2000" b="1" dirty="0" smtClean="0">
                <a:solidFill>
                  <a:srgbClr val="008000"/>
                </a:solidFill>
              </a:rPr>
              <a:t>combinations </a:t>
            </a:r>
            <a:r>
              <a:rPr lang="en-US" sz="2000" b="1" i="1" dirty="0" smtClean="0">
                <a:solidFill>
                  <a:srgbClr val="008000"/>
                </a:solidFill>
              </a:rPr>
              <a:t>C(n</a:t>
            </a:r>
            <a:r>
              <a:rPr lang="en-US" sz="2000" b="1" i="1" dirty="0">
                <a:solidFill>
                  <a:srgbClr val="008000"/>
                </a:solidFill>
              </a:rPr>
              <a:t>, x) </a:t>
            </a:r>
            <a:r>
              <a:rPr lang="en-US" sz="2000" b="1" dirty="0">
                <a:solidFill>
                  <a:srgbClr val="008000"/>
                </a:solidFill>
              </a:rPr>
              <a:t>is the number of permutations </a:t>
            </a:r>
            <a:r>
              <a:rPr lang="en-US" sz="2000" b="1" i="1" dirty="0">
                <a:solidFill>
                  <a:srgbClr val="008000"/>
                </a:solidFill>
              </a:rPr>
              <a:t>Pm(n, x) </a:t>
            </a:r>
            <a:r>
              <a:rPr lang="en-US" sz="2000" b="1" dirty="0">
                <a:solidFill>
                  <a:srgbClr val="008000"/>
                </a:solidFill>
              </a:rPr>
              <a:t>divided by the degeneracy factor </a:t>
            </a:r>
            <a:r>
              <a:rPr lang="en-US" sz="2000" b="1" i="1" dirty="0" smtClean="0">
                <a:solidFill>
                  <a:srgbClr val="008000"/>
                </a:solidFill>
              </a:rPr>
              <a:t>x! </a:t>
            </a:r>
            <a:r>
              <a:rPr lang="en-US" sz="2000" b="1" dirty="0" smtClean="0">
                <a:solidFill>
                  <a:srgbClr val="008000"/>
                </a:solidFill>
              </a:rPr>
              <a:t>of </a:t>
            </a:r>
            <a:r>
              <a:rPr lang="en-US" sz="2000" b="1" dirty="0">
                <a:solidFill>
                  <a:srgbClr val="008000"/>
                </a:solidFill>
              </a:rPr>
              <a:t>the permutations</a:t>
            </a:r>
            <a:r>
              <a:rPr lang="en-US" sz="2000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This </a:t>
            </a:r>
            <a:r>
              <a:rPr lang="en-US" sz="2000" b="1" dirty="0">
                <a:solidFill>
                  <a:srgbClr val="FF0000"/>
                </a:solidFill>
              </a:rPr>
              <a:t>is the number of different possible combinations of </a:t>
            </a:r>
            <a:r>
              <a:rPr lang="en-US" sz="2000" b="1" i="1" dirty="0">
                <a:solidFill>
                  <a:srgbClr val="FF0000"/>
                </a:solidFill>
              </a:rPr>
              <a:t>n </a:t>
            </a:r>
            <a:r>
              <a:rPr lang="en-US" sz="2000" b="1" dirty="0">
                <a:solidFill>
                  <a:srgbClr val="FF0000"/>
                </a:solidFill>
              </a:rPr>
              <a:t>items taken </a:t>
            </a:r>
            <a:r>
              <a:rPr lang="en-US" sz="2000" b="1" i="1" dirty="0">
                <a:solidFill>
                  <a:srgbClr val="FF0000"/>
                </a:solidFill>
              </a:rPr>
              <a:t>x </a:t>
            </a:r>
            <a:r>
              <a:rPr lang="en-US" sz="2000" b="1" dirty="0">
                <a:solidFill>
                  <a:srgbClr val="FF0000"/>
                </a:solidFill>
              </a:rPr>
              <a:t>at a </a:t>
            </a:r>
            <a:r>
              <a:rPr lang="en-US" sz="2000" b="1" dirty="0" smtClean="0">
                <a:solidFill>
                  <a:srgbClr val="FF0000"/>
                </a:solidFill>
              </a:rPr>
              <a:t>time commonly </a:t>
            </a:r>
            <a:r>
              <a:rPr lang="en-US" sz="2000" b="1" dirty="0">
                <a:solidFill>
                  <a:srgbClr val="FF0000"/>
                </a:solidFill>
              </a:rPr>
              <a:t>referred to as </a:t>
            </a:r>
            <a:r>
              <a:rPr lang="en-US" sz="2000" b="1" dirty="0" smtClean="0">
                <a:solidFill>
                  <a:srgbClr val="FF0000"/>
                </a:solidFill>
              </a:rPr>
              <a:t>                             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943600"/>
            <a:ext cx="3695700" cy="488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633" y="7103049"/>
            <a:ext cx="1498239" cy="26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070" y="457200"/>
            <a:ext cx="1307683" cy="46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052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065968" cy="649408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Probability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P(x; n) </a:t>
            </a:r>
            <a:r>
              <a:rPr lang="en-US" sz="2000" b="1" dirty="0">
                <a:solidFill>
                  <a:srgbClr val="0000CC"/>
                </a:solidFill>
              </a:rPr>
              <a:t>that we should observe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coins with heads up and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-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with tails </a:t>
            </a:r>
            <a:r>
              <a:rPr lang="en-US" sz="2000" b="1" dirty="0">
                <a:solidFill>
                  <a:srgbClr val="0000CC"/>
                </a:solidFill>
              </a:rPr>
              <a:t>up </a:t>
            </a:r>
            <a:r>
              <a:rPr lang="en-US" sz="2000" b="1" dirty="0" smtClean="0">
                <a:solidFill>
                  <a:srgbClr val="0000CC"/>
                </a:solidFill>
              </a:rPr>
              <a:t>is </a:t>
            </a:r>
            <a:r>
              <a:rPr lang="en-US" sz="2000" b="1" dirty="0">
                <a:solidFill>
                  <a:srgbClr val="0000CC"/>
                </a:solidFill>
              </a:rPr>
              <a:t>the product of the number of different combinations </a:t>
            </a:r>
            <a:r>
              <a:rPr lang="en-US" sz="2000" b="1" i="1" dirty="0">
                <a:solidFill>
                  <a:srgbClr val="0000CC"/>
                </a:solidFill>
              </a:rPr>
              <a:t>C(n, x) </a:t>
            </a:r>
            <a:r>
              <a:rPr lang="en-US" sz="2000" b="1" dirty="0">
                <a:solidFill>
                  <a:srgbClr val="0000CC"/>
                </a:solidFill>
              </a:rPr>
              <a:t>that </a:t>
            </a:r>
            <a:r>
              <a:rPr lang="en-US" sz="2000" b="1" dirty="0" smtClean="0">
                <a:solidFill>
                  <a:srgbClr val="0000CC"/>
                </a:solidFill>
              </a:rPr>
              <a:t>contribute to </a:t>
            </a:r>
            <a:r>
              <a:rPr lang="en-US" sz="2000" b="1" dirty="0">
                <a:solidFill>
                  <a:srgbClr val="0000CC"/>
                </a:solidFill>
              </a:rPr>
              <a:t>that set of observations multiplied by the probability for each of the </a:t>
            </a:r>
            <a:r>
              <a:rPr lang="en-US" sz="2000" b="1" dirty="0" smtClean="0">
                <a:solidFill>
                  <a:srgbClr val="0000CC"/>
                </a:solidFill>
              </a:rPr>
              <a:t>combinations to </a:t>
            </a:r>
            <a:r>
              <a:rPr lang="en-US" sz="2000" b="1" dirty="0">
                <a:solidFill>
                  <a:srgbClr val="0000CC"/>
                </a:solidFill>
              </a:rPr>
              <a:t>occur, which we have found to be </a:t>
            </a:r>
            <a:r>
              <a:rPr lang="en-US" sz="2000" b="1" i="1" dirty="0" smtClean="0">
                <a:solidFill>
                  <a:srgbClr val="0000CC"/>
                </a:solidFill>
              </a:rPr>
              <a:t>(1/2)</a:t>
            </a:r>
            <a:r>
              <a:rPr lang="en-US" sz="2000" b="1" i="1" baseline="30000" dirty="0" smtClean="0">
                <a:solidFill>
                  <a:srgbClr val="0000CC"/>
                </a:solidFill>
              </a:rPr>
              <a:t>n</a:t>
            </a:r>
            <a:r>
              <a:rPr lang="en-US" sz="2000" b="1" i="1" dirty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Actually, we should separate the probability for each combination into </a:t>
            </a:r>
            <a:r>
              <a:rPr lang="en-US" sz="2000" b="1" dirty="0" smtClean="0">
                <a:solidFill>
                  <a:srgbClr val="CC00CC"/>
                </a:solidFill>
              </a:rPr>
              <a:t>two parts</a:t>
            </a:r>
            <a:r>
              <a:rPr lang="en-US" sz="2000" b="1" dirty="0">
                <a:solidFill>
                  <a:srgbClr val="CC00CC"/>
                </a:solidFill>
              </a:rPr>
              <a:t>: one </a:t>
            </a:r>
            <a:r>
              <a:rPr lang="en-US" sz="2000" b="1" dirty="0" smtClean="0">
                <a:solidFill>
                  <a:srgbClr val="CC00CC"/>
                </a:solidFill>
              </a:rPr>
              <a:t>part is </a:t>
            </a:r>
            <a:r>
              <a:rPr lang="en-US" sz="2000" b="1" dirty="0">
                <a:solidFill>
                  <a:srgbClr val="CC00CC"/>
                </a:solidFill>
              </a:rPr>
              <a:t>the probability </a:t>
            </a:r>
            <a:r>
              <a:rPr lang="en-US" sz="2000" b="1" i="1" dirty="0" err="1" smtClean="0">
                <a:solidFill>
                  <a:srgbClr val="CC00CC"/>
                </a:solidFill>
              </a:rPr>
              <a:t>p</a:t>
            </a:r>
            <a:r>
              <a:rPr lang="en-US" sz="2000" b="1" i="1" baseline="30000" dirty="0" err="1" smtClean="0">
                <a:solidFill>
                  <a:srgbClr val="CC00CC"/>
                </a:solidFill>
              </a:rPr>
              <a:t>x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i="1" dirty="0" smtClean="0">
                <a:solidFill>
                  <a:srgbClr val="CC00CC"/>
                </a:solidFill>
              </a:rPr>
              <a:t>(1/2)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for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coins to be heads up; the other </a:t>
            </a:r>
            <a:r>
              <a:rPr lang="en-US" sz="2000" b="1" dirty="0" smtClean="0">
                <a:solidFill>
                  <a:srgbClr val="CC00CC"/>
                </a:solidFill>
              </a:rPr>
              <a:t>part is </a:t>
            </a:r>
            <a:r>
              <a:rPr lang="en-US" sz="2000" b="1" dirty="0">
                <a:solidFill>
                  <a:srgbClr val="CC00CC"/>
                </a:solidFill>
              </a:rPr>
              <a:t>the </a:t>
            </a:r>
            <a:r>
              <a:rPr lang="en-US" sz="2000" b="1" dirty="0" smtClean="0">
                <a:solidFill>
                  <a:srgbClr val="CC00CC"/>
                </a:solidFill>
              </a:rPr>
              <a:t>probability </a:t>
            </a:r>
            <a:r>
              <a:rPr lang="en-US" sz="2000" b="1" i="1" dirty="0" err="1" smtClean="0">
                <a:solidFill>
                  <a:srgbClr val="CC00CC"/>
                </a:solidFill>
              </a:rPr>
              <a:t>q</a:t>
            </a:r>
            <a:r>
              <a:rPr lang="en-US" sz="2000" b="1" i="1" baseline="30000" dirty="0" err="1" smtClean="0">
                <a:solidFill>
                  <a:srgbClr val="CC00CC"/>
                </a:solidFill>
              </a:rPr>
              <a:t>n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-x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 smtClean="0">
                <a:solidFill>
                  <a:srgbClr val="CC00CC"/>
                </a:solidFill>
              </a:rPr>
              <a:t>(1-</a:t>
            </a:r>
            <a:r>
              <a:rPr lang="en-US" sz="2000" b="1" i="1" dirty="0" smtClean="0">
                <a:solidFill>
                  <a:srgbClr val="CC00CC"/>
                </a:solidFill>
              </a:rPr>
              <a:t>½)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n-x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 smtClean="0">
                <a:solidFill>
                  <a:srgbClr val="CC00CC"/>
                </a:solidFill>
              </a:rPr>
              <a:t>(</a:t>
            </a:r>
            <a:r>
              <a:rPr lang="en-US" sz="2000" b="1" i="1" dirty="0" smtClean="0">
                <a:solidFill>
                  <a:srgbClr val="CC00CC"/>
                </a:solidFill>
              </a:rPr>
              <a:t>½)</a:t>
            </a:r>
            <a:r>
              <a:rPr lang="en-US" sz="2000" b="1" i="1" baseline="30000" dirty="0">
                <a:solidFill>
                  <a:srgbClr val="CC00CC"/>
                </a:solidFill>
              </a:rPr>
              <a:t>n-x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for the other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coins to be </a:t>
            </a:r>
            <a:r>
              <a:rPr lang="en-US" sz="2000" b="1" dirty="0" smtClean="0">
                <a:solidFill>
                  <a:srgbClr val="CC00CC"/>
                </a:solidFill>
              </a:rPr>
              <a:t>tails up</a:t>
            </a:r>
            <a:r>
              <a:rPr lang="en-US" sz="2000" b="1" dirty="0">
                <a:solidFill>
                  <a:srgbClr val="CC00CC"/>
                </a:solidFill>
              </a:rPr>
              <a:t>: </a:t>
            </a:r>
            <a:r>
              <a:rPr lang="en-US" sz="2000" b="1" dirty="0" smtClean="0">
                <a:solidFill>
                  <a:srgbClr val="CC00CC"/>
                </a:solidFill>
              </a:rPr>
              <a:t>for symmetrical coins</a:t>
            </a:r>
            <a:r>
              <a:rPr lang="en-US" sz="2000" b="1" dirty="0">
                <a:solidFill>
                  <a:srgbClr val="CC00CC"/>
                </a:solidFill>
              </a:rPr>
              <a:t>, the product of these two parts </a:t>
            </a:r>
            <a:r>
              <a:rPr lang="en-US" sz="2000" b="1" i="1" dirty="0" err="1">
                <a:solidFill>
                  <a:srgbClr val="CC00CC"/>
                </a:solidFill>
              </a:rPr>
              <a:t>p</a:t>
            </a:r>
            <a:r>
              <a:rPr lang="en-US" sz="2000" b="1" i="1" baseline="30000" dirty="0" err="1">
                <a:solidFill>
                  <a:srgbClr val="CC00CC"/>
                </a:solidFill>
              </a:rPr>
              <a:t>x</a:t>
            </a:r>
            <a:r>
              <a:rPr lang="en-US" sz="2000" b="1" i="1" baseline="30000" dirty="0">
                <a:solidFill>
                  <a:srgbClr val="CC00CC"/>
                </a:solidFill>
              </a:rPr>
              <a:t> </a:t>
            </a:r>
            <a:r>
              <a:rPr lang="en-US" sz="2000" b="1" i="1" dirty="0" err="1" smtClean="0">
                <a:solidFill>
                  <a:srgbClr val="CC00CC"/>
                </a:solidFill>
              </a:rPr>
              <a:t>q</a:t>
            </a:r>
            <a:r>
              <a:rPr lang="en-US" sz="2000" b="1" i="1" baseline="30000" dirty="0" err="1" smtClean="0">
                <a:solidFill>
                  <a:srgbClr val="CC00CC"/>
                </a:solidFill>
              </a:rPr>
              <a:t>n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-x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i="1" dirty="0" smtClean="0">
                <a:solidFill>
                  <a:srgbClr val="CC00CC"/>
                </a:solidFill>
              </a:rPr>
              <a:t>(1/2)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n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is the </a:t>
            </a:r>
            <a:r>
              <a:rPr lang="en-US" sz="2000" b="1" dirty="0" smtClean="0">
                <a:solidFill>
                  <a:srgbClr val="CC00CC"/>
                </a:solidFill>
              </a:rPr>
              <a:t>probability of </a:t>
            </a:r>
            <a:r>
              <a:rPr lang="en-US" sz="2000" b="1" dirty="0">
                <a:solidFill>
                  <a:srgbClr val="CC00CC"/>
                </a:solidFill>
              </a:rPr>
              <a:t>the </a:t>
            </a:r>
            <a:r>
              <a:rPr lang="en-US" sz="2000" b="1" dirty="0" smtClean="0">
                <a:solidFill>
                  <a:srgbClr val="CC00CC"/>
                </a:solidFill>
              </a:rPr>
              <a:t>combination with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coins heads up and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coins tails up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In the </a:t>
            </a:r>
            <a:r>
              <a:rPr lang="en-US" sz="2000" b="1" dirty="0" smtClean="0">
                <a:solidFill>
                  <a:srgbClr val="006666"/>
                </a:solidFill>
              </a:rPr>
              <a:t>general case  </a:t>
            </a:r>
            <a:r>
              <a:rPr lang="en-US" sz="2000" b="1" dirty="0">
                <a:solidFill>
                  <a:srgbClr val="006666"/>
                </a:solidFill>
              </a:rPr>
              <a:t>the </a:t>
            </a:r>
            <a:r>
              <a:rPr lang="en-US" sz="2000" b="1" dirty="0" smtClean="0">
                <a:solidFill>
                  <a:srgbClr val="006666"/>
                </a:solidFill>
              </a:rPr>
              <a:t>probability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dirty="0">
                <a:solidFill>
                  <a:srgbClr val="006666"/>
                </a:solidFill>
              </a:rPr>
              <a:t>of success for each item is not equal in magnitude to </a:t>
            </a:r>
            <a:r>
              <a:rPr lang="en-US" sz="2000" b="1" dirty="0" smtClean="0">
                <a:solidFill>
                  <a:srgbClr val="006666"/>
                </a:solidFill>
              </a:rPr>
              <a:t>the probability </a:t>
            </a:r>
            <a:r>
              <a:rPr lang="en-US" sz="2000" b="1" i="1" dirty="0" smtClean="0">
                <a:solidFill>
                  <a:srgbClr val="006666"/>
                </a:solidFill>
              </a:rPr>
              <a:t>q </a:t>
            </a:r>
            <a:r>
              <a:rPr lang="en-US" sz="2000" b="1" dirty="0">
                <a:solidFill>
                  <a:srgbClr val="006666"/>
                </a:solidFill>
              </a:rPr>
              <a:t>= 1 -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dirty="0">
                <a:solidFill>
                  <a:srgbClr val="006666"/>
                </a:solidFill>
              </a:rPr>
              <a:t>for </a:t>
            </a:r>
            <a:r>
              <a:rPr lang="en-US" sz="2000" b="1" dirty="0" smtClean="0">
                <a:solidFill>
                  <a:srgbClr val="006666"/>
                </a:solidFill>
              </a:rPr>
              <a:t>failure for </a:t>
            </a:r>
            <a:r>
              <a:rPr lang="en-US" sz="2000" b="1" dirty="0">
                <a:solidFill>
                  <a:srgbClr val="006666"/>
                </a:solidFill>
              </a:rPr>
              <a:t>example, when tossing a die, the </a:t>
            </a:r>
            <a:r>
              <a:rPr lang="en-US" sz="2000" b="1" dirty="0" smtClean="0">
                <a:solidFill>
                  <a:srgbClr val="006666"/>
                </a:solidFill>
              </a:rPr>
              <a:t>probability that a particular </a:t>
            </a:r>
            <a:r>
              <a:rPr lang="en-US" sz="2000" b="1" dirty="0">
                <a:solidFill>
                  <a:srgbClr val="006666"/>
                </a:solidFill>
              </a:rPr>
              <a:t>number </a:t>
            </a:r>
            <a:r>
              <a:rPr lang="en-US" sz="2000" b="1" dirty="0" smtClean="0">
                <a:solidFill>
                  <a:srgbClr val="006666"/>
                </a:solidFill>
              </a:rPr>
              <a:t>will </a:t>
            </a:r>
            <a:r>
              <a:rPr lang="en-US" sz="2000" b="1" dirty="0">
                <a:solidFill>
                  <a:srgbClr val="006666"/>
                </a:solidFill>
              </a:rPr>
              <a:t>show </a:t>
            </a:r>
            <a:r>
              <a:rPr lang="en-US" sz="2000" b="1" dirty="0" smtClean="0">
                <a:solidFill>
                  <a:srgbClr val="006666"/>
                </a:solidFill>
              </a:rPr>
              <a:t>is 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dirty="0">
                <a:solidFill>
                  <a:srgbClr val="006666"/>
                </a:solidFill>
              </a:rPr>
              <a:t>= </a:t>
            </a:r>
            <a:r>
              <a:rPr lang="en-US" sz="2000" b="1" dirty="0" smtClean="0">
                <a:solidFill>
                  <a:srgbClr val="006666"/>
                </a:solidFill>
              </a:rPr>
              <a:t>1/6</a:t>
            </a:r>
            <a:r>
              <a:rPr lang="en-US" sz="2000" b="1" dirty="0">
                <a:solidFill>
                  <a:srgbClr val="006666"/>
                </a:solidFill>
              </a:rPr>
              <a:t>, while, the probability of its not </a:t>
            </a:r>
            <a:r>
              <a:rPr lang="en-US" sz="2000" b="1" dirty="0" smtClean="0">
                <a:solidFill>
                  <a:srgbClr val="006666"/>
                </a:solidFill>
              </a:rPr>
              <a:t>showing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is </a:t>
            </a:r>
            <a:r>
              <a:rPr lang="en-US" sz="2000" b="1" i="1" dirty="0">
                <a:solidFill>
                  <a:srgbClr val="006666"/>
                </a:solidFill>
              </a:rPr>
              <a:t>q </a:t>
            </a:r>
            <a:r>
              <a:rPr lang="en-US" sz="2000" b="1" dirty="0">
                <a:solidFill>
                  <a:srgbClr val="006666"/>
                </a:solidFill>
              </a:rPr>
              <a:t>= 1 </a:t>
            </a:r>
            <a:r>
              <a:rPr lang="en-US" sz="2000" b="1" dirty="0" smtClean="0">
                <a:solidFill>
                  <a:srgbClr val="006666"/>
                </a:solidFill>
              </a:rPr>
              <a:t>– 1/6 </a:t>
            </a:r>
            <a:r>
              <a:rPr lang="en-US" sz="2000" b="1" dirty="0">
                <a:solidFill>
                  <a:srgbClr val="006666"/>
                </a:solidFill>
              </a:rPr>
              <a:t>= 5/6 so that </a:t>
            </a:r>
            <a:r>
              <a:rPr lang="en-US" sz="2000" b="1" i="1" dirty="0" err="1" smtClean="0">
                <a:solidFill>
                  <a:srgbClr val="006666"/>
                </a:solidFill>
              </a:rPr>
              <a:t>p</a:t>
            </a:r>
            <a:r>
              <a:rPr lang="en-US" sz="2000" b="1" i="1" baseline="30000" dirty="0" err="1" smtClean="0">
                <a:solidFill>
                  <a:srgbClr val="006666"/>
                </a:solidFill>
              </a:rPr>
              <a:t>x</a:t>
            </a:r>
            <a:r>
              <a:rPr lang="en-US" sz="2000" b="1" i="1" dirty="0">
                <a:solidFill>
                  <a:srgbClr val="006666"/>
                </a:solidFill>
              </a:rPr>
              <a:t> </a:t>
            </a:r>
            <a:r>
              <a:rPr lang="en-US" sz="2000" b="1" i="1" dirty="0" err="1" smtClean="0">
                <a:solidFill>
                  <a:srgbClr val="006666"/>
                </a:solidFill>
              </a:rPr>
              <a:t>q</a:t>
            </a:r>
            <a:r>
              <a:rPr lang="en-US" sz="2000" b="1" i="1" baseline="30000" dirty="0" err="1" smtClean="0">
                <a:solidFill>
                  <a:srgbClr val="006666"/>
                </a:solidFill>
              </a:rPr>
              <a:t>n</a:t>
            </a:r>
            <a:r>
              <a:rPr lang="en-US" sz="2000" b="1" i="1" baseline="30000" dirty="0" smtClean="0">
                <a:solidFill>
                  <a:srgbClr val="006666"/>
                </a:solidFill>
              </a:rPr>
              <a:t>-x </a:t>
            </a:r>
            <a:r>
              <a:rPr lang="en-US" sz="2000" b="1" dirty="0" smtClean="0">
                <a:solidFill>
                  <a:srgbClr val="006666"/>
                </a:solidFill>
              </a:rPr>
              <a:t>= </a:t>
            </a:r>
            <a:r>
              <a:rPr lang="en-US" sz="2000" b="1" dirty="0">
                <a:solidFill>
                  <a:srgbClr val="006666"/>
                </a:solidFill>
              </a:rPr>
              <a:t>(</a:t>
            </a:r>
            <a:r>
              <a:rPr lang="en-US" sz="2000" b="1" dirty="0" smtClean="0">
                <a:solidFill>
                  <a:srgbClr val="006666"/>
                </a:solidFill>
              </a:rPr>
              <a:t>l/6)</a:t>
            </a:r>
            <a:r>
              <a:rPr lang="en-US" sz="2000" b="1" baseline="30000" dirty="0" smtClean="0">
                <a:solidFill>
                  <a:srgbClr val="006666"/>
                </a:solidFill>
              </a:rPr>
              <a:t>x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X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i="1" dirty="0">
                <a:solidFill>
                  <a:srgbClr val="006666"/>
                </a:solidFill>
              </a:rPr>
              <a:t>(5/6</a:t>
            </a:r>
            <a:r>
              <a:rPr lang="en-US" sz="2000" b="1" i="1" dirty="0" smtClean="0">
                <a:solidFill>
                  <a:srgbClr val="006666"/>
                </a:solidFill>
              </a:rPr>
              <a:t>)</a:t>
            </a:r>
            <a:r>
              <a:rPr lang="en-US" sz="2000" b="1" i="1" baseline="30000" dirty="0">
                <a:solidFill>
                  <a:srgbClr val="006666"/>
                </a:solidFill>
              </a:rPr>
              <a:t> n-x</a:t>
            </a:r>
            <a:r>
              <a:rPr lang="en-US" sz="2000" b="1" i="1" dirty="0" smtClean="0">
                <a:solidFill>
                  <a:srgbClr val="006666"/>
                </a:solidFill>
              </a:rPr>
              <a:t> </a:t>
            </a:r>
            <a:r>
              <a:rPr lang="en-US" sz="2000" b="1" i="1" dirty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</a:t>
            </a:r>
            <a:r>
              <a:rPr lang="en-US" sz="2000" b="1" dirty="0" smtClean="0">
                <a:solidFill>
                  <a:srgbClr val="0000CC"/>
                </a:solidFill>
              </a:rPr>
              <a:t>ith </a:t>
            </a:r>
            <a:r>
              <a:rPr lang="en-US" sz="2000" b="1" dirty="0">
                <a:solidFill>
                  <a:srgbClr val="0000CC"/>
                </a:solidFill>
              </a:rPr>
              <a:t>these </a:t>
            </a:r>
            <a:r>
              <a:rPr lang="en-US" sz="2000" b="1" dirty="0" smtClean="0">
                <a:solidFill>
                  <a:srgbClr val="0000CC"/>
                </a:solidFill>
              </a:rPr>
              <a:t>definitions </a:t>
            </a:r>
            <a:r>
              <a:rPr lang="en-US" sz="2000" b="1" dirty="0">
                <a:solidFill>
                  <a:srgbClr val="0000CC"/>
                </a:solidFill>
              </a:rPr>
              <a:t>of </a:t>
            </a:r>
            <a:r>
              <a:rPr lang="en-US" sz="2000" b="1" i="1" dirty="0">
                <a:solidFill>
                  <a:srgbClr val="0000CC"/>
                </a:solidFill>
              </a:rPr>
              <a:t>p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i="1" dirty="0">
                <a:solidFill>
                  <a:srgbClr val="0000CC"/>
                </a:solidFill>
              </a:rPr>
              <a:t>q, </a:t>
            </a:r>
            <a:r>
              <a:rPr lang="en-US" sz="2000" b="1" dirty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B</a:t>
            </a:r>
            <a:r>
              <a:rPr lang="en-US" sz="2000" b="1" i="1" dirty="0">
                <a:solidFill>
                  <a:srgbClr val="0000CC"/>
                </a:solidFill>
              </a:rPr>
              <a:t> (x; n, p) </a:t>
            </a:r>
            <a:r>
              <a:rPr lang="en-US" sz="2000" b="1" dirty="0">
                <a:solidFill>
                  <a:srgbClr val="0000CC"/>
                </a:solidFill>
              </a:rPr>
              <a:t>for observing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Items to be </a:t>
            </a:r>
            <a:r>
              <a:rPr lang="en-US" sz="2000" b="1" dirty="0" smtClean="0">
                <a:solidFill>
                  <a:srgbClr val="0000CC"/>
                </a:solidFill>
              </a:rPr>
              <a:t>in </a:t>
            </a:r>
            <a:r>
              <a:rPr lang="en-US" sz="2000" b="1" dirty="0">
                <a:solidFill>
                  <a:srgbClr val="0000CC"/>
                </a:solidFill>
              </a:rPr>
              <a:t>the state with probability </a:t>
            </a:r>
            <a:r>
              <a:rPr lang="en-US" sz="2000" b="1" i="1" dirty="0">
                <a:solidFill>
                  <a:srgbClr val="0000CC"/>
                </a:solidFill>
              </a:rPr>
              <a:t>p </a:t>
            </a:r>
            <a:r>
              <a:rPr lang="en-US" sz="2000" b="1" dirty="0">
                <a:solidFill>
                  <a:srgbClr val="0000CC"/>
                </a:solidFill>
              </a:rPr>
              <a:t>is given by the </a:t>
            </a:r>
            <a:r>
              <a:rPr lang="en-US" sz="2000" b="1" i="1" dirty="0">
                <a:solidFill>
                  <a:srgbClr val="0000CC"/>
                </a:solidFill>
              </a:rPr>
              <a:t>binomial distribution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484" y="5562600"/>
            <a:ext cx="6985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2146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067800" cy="957185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coefficients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B</a:t>
            </a:r>
            <a:r>
              <a:rPr lang="en-US" sz="2000" b="1" i="1" dirty="0">
                <a:solidFill>
                  <a:srgbClr val="006666"/>
                </a:solidFill>
              </a:rPr>
              <a:t>(x; n, p) </a:t>
            </a:r>
            <a:r>
              <a:rPr lang="en-US" sz="2000" b="1" dirty="0">
                <a:solidFill>
                  <a:srgbClr val="006666"/>
                </a:solidFill>
              </a:rPr>
              <a:t>are closely related to the binomial theorem for the </a:t>
            </a:r>
            <a:r>
              <a:rPr lang="en-US" sz="2000" b="1" dirty="0" smtClean="0">
                <a:solidFill>
                  <a:srgbClr val="006666"/>
                </a:solidFill>
              </a:rPr>
              <a:t>expansion of </a:t>
            </a:r>
            <a:r>
              <a:rPr lang="en-US" sz="2000" b="1" dirty="0">
                <a:solidFill>
                  <a:srgbClr val="006666"/>
                </a:solidFill>
              </a:rPr>
              <a:t>a power of a sum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According to the binomial theorem,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400050"/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(j + l)</a:t>
            </a:r>
            <a:r>
              <a:rPr lang="en-US" sz="2000" b="1" dirty="0" err="1">
                <a:solidFill>
                  <a:srgbClr val="0000CC"/>
                </a:solidFill>
              </a:rPr>
              <a:t>th</a:t>
            </a:r>
            <a:r>
              <a:rPr lang="en-US" sz="2000" b="1" dirty="0">
                <a:solidFill>
                  <a:srgbClr val="0000CC"/>
                </a:solidFill>
              </a:rPr>
              <a:t> term, corresponding to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>
                <a:solidFill>
                  <a:srgbClr val="0000CC"/>
                </a:solidFill>
              </a:rPr>
              <a:t>j, </a:t>
            </a:r>
            <a:r>
              <a:rPr lang="en-US" sz="2000" b="1" dirty="0">
                <a:solidFill>
                  <a:srgbClr val="0000CC"/>
                </a:solidFill>
              </a:rPr>
              <a:t>of this expansion, therefore, is equal to</a:t>
            </a:r>
          </a:p>
          <a:p>
            <a:pPr marL="400050"/>
            <a:r>
              <a:rPr lang="en-US" sz="2000" b="1" dirty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B</a:t>
            </a:r>
            <a:r>
              <a:rPr lang="en-US" sz="2000" b="1" i="1" dirty="0">
                <a:solidFill>
                  <a:srgbClr val="0000CC"/>
                </a:solidFill>
              </a:rPr>
              <a:t>(j; n, p). </a:t>
            </a:r>
            <a:endParaRPr lang="en-US" sz="2000" b="1" i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We </a:t>
            </a:r>
            <a:r>
              <a:rPr lang="en-US" sz="2000" b="1" dirty="0">
                <a:solidFill>
                  <a:srgbClr val="CC00CC"/>
                </a:solidFill>
              </a:rPr>
              <a:t>can use this result to show that the binomial </a:t>
            </a:r>
            <a:r>
              <a:rPr lang="en-US" sz="2000" b="1" dirty="0" smtClean="0">
                <a:solidFill>
                  <a:srgbClr val="CC00CC"/>
                </a:solidFill>
              </a:rPr>
              <a:t>distribution coefficients </a:t>
            </a:r>
            <a:r>
              <a:rPr lang="en-US" sz="2000" b="1" i="1" dirty="0">
                <a:solidFill>
                  <a:srgbClr val="CC00CC"/>
                </a:solidFill>
              </a:rPr>
              <a:t>P</a:t>
            </a:r>
            <a:r>
              <a:rPr lang="en-US" sz="2000" b="1" i="1" baseline="-25000" dirty="0">
                <a:solidFill>
                  <a:srgbClr val="CC00CC"/>
                </a:solidFill>
              </a:rPr>
              <a:t>B</a:t>
            </a:r>
            <a:r>
              <a:rPr lang="en-US" sz="2000" b="1" i="1" dirty="0">
                <a:solidFill>
                  <a:srgbClr val="CC00CC"/>
                </a:solidFill>
              </a:rPr>
              <a:t>(x; n, p) </a:t>
            </a:r>
            <a:r>
              <a:rPr lang="en-US" sz="2000" b="1" dirty="0">
                <a:solidFill>
                  <a:srgbClr val="CC00CC"/>
                </a:solidFill>
              </a:rPr>
              <a:t>are normalized to a sum of 1. The right-hand side </a:t>
            </a:r>
            <a:r>
              <a:rPr lang="en-US" sz="2000" b="1" dirty="0" smtClean="0">
                <a:solidFill>
                  <a:srgbClr val="CC00CC"/>
                </a:solidFill>
              </a:rPr>
              <a:t>of Equation </a:t>
            </a:r>
            <a:r>
              <a:rPr lang="en-US" sz="2000" b="1" dirty="0">
                <a:solidFill>
                  <a:srgbClr val="CC00CC"/>
                </a:solidFill>
              </a:rPr>
              <a:t>(2.5) is the sum of probabilities over all possible values 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from 0 to </a:t>
            </a:r>
            <a:r>
              <a:rPr lang="en-US" sz="2000" b="1" i="1" dirty="0" smtClean="0">
                <a:solidFill>
                  <a:srgbClr val="CC00CC"/>
                </a:solidFill>
              </a:rPr>
              <a:t>n </a:t>
            </a:r>
            <a:r>
              <a:rPr lang="en-US" sz="2000" b="1" dirty="0" smtClean="0">
                <a:solidFill>
                  <a:srgbClr val="CC00CC"/>
                </a:solidFill>
              </a:rPr>
              <a:t>and </a:t>
            </a:r>
            <a:r>
              <a:rPr lang="en-US" sz="2000" b="1" dirty="0">
                <a:solidFill>
                  <a:srgbClr val="CC00CC"/>
                </a:solidFill>
              </a:rPr>
              <a:t>the left-hand side is just </a:t>
            </a:r>
            <a:r>
              <a:rPr lang="en-US" sz="2000" b="1" i="1" dirty="0" smtClean="0">
                <a:solidFill>
                  <a:srgbClr val="CC00CC"/>
                </a:solidFill>
              </a:rPr>
              <a:t>1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= 1.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Mean and Standard Deviation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mean of the binomial distribution is evaluated by combining the definition of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00CC"/>
                </a:solidFill>
              </a:rPr>
              <a:t>in </a:t>
            </a:r>
            <a:r>
              <a:rPr lang="en-US" sz="2000" b="1" dirty="0">
                <a:solidFill>
                  <a:srgbClr val="0000CC"/>
                </a:solidFill>
              </a:rPr>
              <a:t>Equation (1.10) with the formula for the probability function of Equation (</a:t>
            </a:r>
            <a:r>
              <a:rPr lang="en-US" sz="2000" b="1" dirty="0" smtClean="0">
                <a:solidFill>
                  <a:srgbClr val="0000CC"/>
                </a:solidFill>
              </a:rPr>
              <a:t>2.4)</a:t>
            </a:r>
            <a:endParaRPr lang="en-US" sz="2000" b="1" dirty="0">
              <a:solidFill>
                <a:srgbClr val="0000CC"/>
              </a:solidFill>
            </a:endParaRP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We </a:t>
            </a:r>
            <a:r>
              <a:rPr lang="en-US" sz="2000" b="1" dirty="0">
                <a:solidFill>
                  <a:srgbClr val="008000"/>
                </a:solidFill>
              </a:rPr>
              <a:t>interpret this to mean that if we perform an experiment with </a:t>
            </a:r>
            <a:r>
              <a:rPr lang="en-US" sz="2000" b="1" i="1" dirty="0">
                <a:solidFill>
                  <a:srgbClr val="008000"/>
                </a:solidFill>
              </a:rPr>
              <a:t>n </a:t>
            </a:r>
            <a:r>
              <a:rPr lang="en-US" sz="2000" b="1" dirty="0">
                <a:solidFill>
                  <a:srgbClr val="008000"/>
                </a:solidFill>
              </a:rPr>
              <a:t>items and </a:t>
            </a:r>
            <a:r>
              <a:rPr lang="en-US" sz="2000" b="1" dirty="0" smtClean="0">
                <a:solidFill>
                  <a:srgbClr val="008000"/>
                </a:solidFill>
              </a:rPr>
              <a:t>observe the </a:t>
            </a:r>
            <a:r>
              <a:rPr lang="en-US" sz="2000" b="1" dirty="0">
                <a:solidFill>
                  <a:srgbClr val="008000"/>
                </a:solidFill>
              </a:rPr>
              <a:t>number </a:t>
            </a:r>
            <a:r>
              <a:rPr lang="en-US" sz="2000" b="1" i="1" dirty="0">
                <a:solidFill>
                  <a:srgbClr val="008000"/>
                </a:solidFill>
              </a:rPr>
              <a:t>x </a:t>
            </a:r>
            <a:r>
              <a:rPr lang="en-US" sz="2000" b="1" dirty="0">
                <a:solidFill>
                  <a:srgbClr val="008000"/>
                </a:solidFill>
              </a:rPr>
              <a:t>of successes, after a large number of repeated experiments the </a:t>
            </a:r>
            <a:r>
              <a:rPr lang="en-US" sz="2000" b="1" dirty="0" smtClean="0">
                <a:solidFill>
                  <a:srgbClr val="008000"/>
                </a:solidFill>
              </a:rPr>
              <a:t>average </a:t>
            </a:r>
            <a:r>
              <a:rPr lang="en-US" sz="2000" b="1" i="1" dirty="0" smtClean="0">
                <a:solidFill>
                  <a:srgbClr val="008000"/>
                </a:solidFill>
              </a:rPr>
              <a:t>x </a:t>
            </a:r>
            <a:r>
              <a:rPr lang="en-US" sz="2000" b="1" dirty="0">
                <a:solidFill>
                  <a:srgbClr val="008000"/>
                </a:solidFill>
              </a:rPr>
              <a:t>of the number of successes will approach a mean value </a:t>
            </a:r>
            <a:r>
              <a:rPr lang="en-US" sz="2000" b="1" dirty="0" smtClean="0">
                <a:solidFill>
                  <a:srgbClr val="008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8000"/>
                </a:solidFill>
              </a:rPr>
              <a:t>given by the </a:t>
            </a:r>
            <a:r>
              <a:rPr lang="en-US" sz="2000" b="1" dirty="0" smtClean="0">
                <a:solidFill>
                  <a:srgbClr val="008000"/>
                </a:solidFill>
              </a:rPr>
              <a:t>probability for </a:t>
            </a:r>
            <a:r>
              <a:rPr lang="en-US" sz="2000" b="1" dirty="0">
                <a:solidFill>
                  <a:srgbClr val="008000"/>
                </a:solidFill>
              </a:rPr>
              <a:t>success of each item </a:t>
            </a:r>
            <a:r>
              <a:rPr lang="en-US" sz="2000" b="1" i="1" dirty="0">
                <a:solidFill>
                  <a:srgbClr val="008000"/>
                </a:solidFill>
              </a:rPr>
              <a:t>p </a:t>
            </a:r>
            <a:r>
              <a:rPr lang="en-US" sz="2000" b="1" dirty="0">
                <a:solidFill>
                  <a:srgbClr val="008000"/>
                </a:solidFill>
              </a:rPr>
              <a:t>times the number of items </a:t>
            </a:r>
            <a:r>
              <a:rPr lang="en-US" sz="2000" b="1" i="1" dirty="0">
                <a:solidFill>
                  <a:srgbClr val="008000"/>
                </a:solidFill>
              </a:rPr>
              <a:t>n</a:t>
            </a:r>
            <a:r>
              <a:rPr lang="en-US" sz="2000" b="1" i="1" dirty="0" smtClean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In the case of coin tossing where </a:t>
            </a:r>
            <a:r>
              <a:rPr lang="en-US" sz="2000" b="1" i="1" dirty="0" smtClean="0">
                <a:solidFill>
                  <a:srgbClr val="FF0000"/>
                </a:solidFill>
              </a:rPr>
              <a:t>p </a:t>
            </a:r>
            <a:r>
              <a:rPr lang="en-US" sz="2000" b="1" dirty="0" smtClean="0">
                <a:solidFill>
                  <a:srgbClr val="FF0000"/>
                </a:solidFill>
              </a:rPr>
              <a:t>= </a:t>
            </a:r>
            <a:r>
              <a:rPr lang="en-US" sz="2000" b="1" i="1" dirty="0" smtClean="0">
                <a:solidFill>
                  <a:srgbClr val="FF0000"/>
                </a:solidFill>
              </a:rPr>
              <a:t>1/2, </a:t>
            </a:r>
            <a:r>
              <a:rPr lang="en-US" sz="2000" b="1" dirty="0" smtClean="0">
                <a:solidFill>
                  <a:srgbClr val="FF0000"/>
                </a:solidFill>
              </a:rPr>
              <a:t>we should expect on the average to observe half the coins land heads up, which seems eminently reasonable.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variance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00CC"/>
                </a:solidFill>
              </a:rPr>
              <a:t>2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of a binomial distribution is similarly evaluated by combining</a:t>
            </a:r>
          </a:p>
          <a:p>
            <a:r>
              <a:rPr lang="en-US" sz="2000" b="1" dirty="0" smtClean="0">
                <a:solidFill>
                  <a:srgbClr val="0000CC"/>
                </a:solidFill>
              </a:rPr>
              <a:t>    Equations </a:t>
            </a:r>
            <a:r>
              <a:rPr lang="en-US" sz="2000" b="1" dirty="0">
                <a:solidFill>
                  <a:srgbClr val="0000CC"/>
                </a:solidFill>
              </a:rPr>
              <a:t>(1.11) and (2.4):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If </a:t>
            </a:r>
            <a:r>
              <a:rPr lang="en-US" sz="2000" b="1" dirty="0">
                <a:solidFill>
                  <a:srgbClr val="CC00CC"/>
                </a:solidFill>
              </a:rPr>
              <a:t>the probability for a single success </a:t>
            </a:r>
            <a:r>
              <a:rPr lang="en-US" sz="2000" b="1" i="1" dirty="0">
                <a:solidFill>
                  <a:srgbClr val="CC00CC"/>
                </a:solidFill>
              </a:rPr>
              <a:t>p </a:t>
            </a:r>
            <a:r>
              <a:rPr lang="en-US" sz="2000" b="1" dirty="0">
                <a:solidFill>
                  <a:srgbClr val="CC00CC"/>
                </a:solidFill>
              </a:rPr>
              <a:t>is equal to the probability for failure </a:t>
            </a:r>
            <a:r>
              <a:rPr lang="en-US" sz="2000" b="1" i="1" dirty="0" smtClean="0">
                <a:solidFill>
                  <a:srgbClr val="CC00CC"/>
                </a:solidFill>
              </a:rPr>
              <a:t>p = </a:t>
            </a:r>
            <a:r>
              <a:rPr lang="en-US" sz="2000" b="1" i="1" dirty="0">
                <a:solidFill>
                  <a:srgbClr val="CC00CC"/>
                </a:solidFill>
              </a:rPr>
              <a:t>q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i="1" dirty="0" smtClean="0">
                <a:solidFill>
                  <a:srgbClr val="CC00CC"/>
                </a:solidFill>
              </a:rPr>
              <a:t>1/2</a:t>
            </a:r>
            <a:r>
              <a:rPr lang="en-US" sz="2000" b="1" i="1" dirty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then the distribution is symmetric about the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and the median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baseline="-25000" dirty="0" smtClean="0">
                <a:solidFill>
                  <a:srgbClr val="CC00CC"/>
                </a:solidFill>
              </a:rPr>
              <a:t>1I2</a:t>
            </a:r>
            <a:r>
              <a:rPr lang="en-US" sz="2000" b="1" baseline="-25000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and </a:t>
            </a:r>
            <a:r>
              <a:rPr lang="en-US" sz="2000" b="1" dirty="0">
                <a:solidFill>
                  <a:srgbClr val="CC00CC"/>
                </a:solidFill>
              </a:rPr>
              <a:t>the most probable value are both equal to the mean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In this case, the variance </a:t>
            </a:r>
            <a:r>
              <a:rPr lang="en-US" sz="2000" b="1" dirty="0" smtClean="0">
                <a:solidFill>
                  <a:srgbClr val="008000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8000"/>
                </a:solidFill>
              </a:rPr>
              <a:t>2 </a:t>
            </a:r>
            <a:r>
              <a:rPr lang="en-US" sz="2000" b="1" dirty="0" smtClean="0">
                <a:solidFill>
                  <a:srgbClr val="008000"/>
                </a:solidFill>
              </a:rPr>
              <a:t>is equal to half the mean: </a:t>
            </a:r>
            <a:r>
              <a:rPr lang="en-US" sz="2000" b="1" dirty="0" smtClean="0">
                <a:solidFill>
                  <a:srgbClr val="008000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8000"/>
                </a:solidFill>
              </a:rPr>
              <a:t>2 </a:t>
            </a:r>
            <a:r>
              <a:rPr lang="en-US" sz="2000" b="1" dirty="0" smtClean="0">
                <a:solidFill>
                  <a:srgbClr val="008000"/>
                </a:solidFill>
              </a:rPr>
              <a:t>= </a:t>
            </a:r>
            <a:r>
              <a:rPr lang="en-US" sz="2000" b="1" dirty="0" smtClean="0">
                <a:solidFill>
                  <a:srgbClr val="008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8000"/>
                </a:solidFill>
              </a:rPr>
              <a:t>/2. If </a:t>
            </a:r>
            <a:r>
              <a:rPr lang="en-US" sz="2000" b="1" i="1" dirty="0" smtClean="0">
                <a:solidFill>
                  <a:srgbClr val="008000"/>
                </a:solidFill>
              </a:rPr>
              <a:t>p </a:t>
            </a:r>
            <a:r>
              <a:rPr lang="en-US" sz="2000" b="1" dirty="0" smtClean="0">
                <a:solidFill>
                  <a:srgbClr val="008000"/>
                </a:solidFill>
              </a:rPr>
              <a:t>and </a:t>
            </a:r>
            <a:r>
              <a:rPr lang="en-US" sz="2000" b="1" i="1" dirty="0" smtClean="0">
                <a:solidFill>
                  <a:srgbClr val="008000"/>
                </a:solidFill>
              </a:rPr>
              <a:t>q </a:t>
            </a:r>
            <a:r>
              <a:rPr lang="en-US" sz="2000" b="1" dirty="0" smtClean="0">
                <a:solidFill>
                  <a:srgbClr val="008000"/>
                </a:solidFill>
              </a:rPr>
              <a:t>are not equal, the distribution is asymmetric with a smaller variance.</a:t>
            </a:r>
            <a:endParaRPr lang="en-US" sz="2000" b="1" dirty="0">
              <a:solidFill>
                <a:srgbClr val="008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186" y="838200"/>
            <a:ext cx="4390696" cy="576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007" y="4424856"/>
            <a:ext cx="5181600" cy="650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7467600"/>
            <a:ext cx="4953000" cy="507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062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717119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Example 2.1</a:t>
            </a:r>
            <a:r>
              <a:rPr lang="en-US" b="1" u="sng" dirty="0"/>
              <a:t>. </a:t>
            </a:r>
            <a:endParaRPr lang="en-US" b="1" u="sng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Suppose </a:t>
            </a:r>
            <a:r>
              <a:rPr lang="en-US" sz="2000" b="1" dirty="0">
                <a:solidFill>
                  <a:srgbClr val="006666"/>
                </a:solidFill>
              </a:rPr>
              <a:t>we toss 10 coins into the air a total of 100 times.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With each coin </a:t>
            </a:r>
            <a:r>
              <a:rPr lang="en-US" sz="2000" b="1" dirty="0">
                <a:solidFill>
                  <a:srgbClr val="0000CC"/>
                </a:solidFill>
              </a:rPr>
              <a:t>toss we observe the number of coins that land heads up and denote that </a:t>
            </a:r>
            <a:r>
              <a:rPr lang="en-US" sz="2000" b="1" dirty="0" smtClean="0">
                <a:solidFill>
                  <a:srgbClr val="0000CC"/>
                </a:solidFill>
              </a:rPr>
              <a:t>number by </a:t>
            </a:r>
            <a:r>
              <a:rPr lang="en-US" sz="2000" b="1" i="1" dirty="0" smtClean="0">
                <a:solidFill>
                  <a:srgbClr val="0000CC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i</a:t>
            </a:r>
            <a:r>
              <a:rPr lang="en-US" sz="2000" b="1" i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where </a:t>
            </a:r>
            <a:r>
              <a:rPr lang="en-US" sz="2000" b="1" i="1" dirty="0" err="1">
                <a:solidFill>
                  <a:srgbClr val="0000CC"/>
                </a:solidFill>
              </a:rPr>
              <a:t>i</a:t>
            </a:r>
            <a:r>
              <a:rPr lang="en-US" sz="2000" b="1" i="1" dirty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is the number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dirty="0">
                <a:solidFill>
                  <a:srgbClr val="0000CC"/>
                </a:solidFill>
              </a:rPr>
              <a:t>toss; </a:t>
            </a:r>
            <a:r>
              <a:rPr lang="en-US" sz="2000" b="1" i="1" dirty="0" err="1">
                <a:solidFill>
                  <a:srgbClr val="0000CC"/>
                </a:solidFill>
              </a:rPr>
              <a:t>i</a:t>
            </a:r>
            <a:r>
              <a:rPr lang="en-US" sz="2000" b="1" i="1" dirty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ranges from 1 to 100 and </a:t>
            </a:r>
            <a:r>
              <a:rPr lang="en-US" sz="2000" b="1" i="1" dirty="0">
                <a:solidFill>
                  <a:srgbClr val="0000CC"/>
                </a:solidFill>
              </a:rPr>
              <a:t>x</a:t>
            </a:r>
            <a:r>
              <a:rPr lang="en-US" sz="2000" b="1" i="1" baseline="-25000" dirty="0">
                <a:solidFill>
                  <a:srgbClr val="0000CC"/>
                </a:solidFill>
              </a:rPr>
              <a:t>i </a:t>
            </a:r>
            <a:r>
              <a:rPr lang="en-US" sz="2000" b="1" dirty="0" smtClean="0">
                <a:solidFill>
                  <a:srgbClr val="0000CC"/>
                </a:solidFill>
              </a:rPr>
              <a:t>can </a:t>
            </a:r>
            <a:r>
              <a:rPr lang="en-US" sz="2000" b="1" dirty="0">
                <a:solidFill>
                  <a:srgbClr val="0000CC"/>
                </a:solidFill>
              </a:rPr>
              <a:t>be any </a:t>
            </a:r>
            <a:r>
              <a:rPr lang="en-US" sz="2000" b="1" dirty="0" smtClean="0">
                <a:solidFill>
                  <a:srgbClr val="0000CC"/>
                </a:solidFill>
              </a:rPr>
              <a:t>integer from </a:t>
            </a:r>
            <a:r>
              <a:rPr lang="en-US" sz="2000" b="1" dirty="0">
                <a:solidFill>
                  <a:srgbClr val="0000CC"/>
                </a:solidFill>
              </a:rPr>
              <a:t>0 to 10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CC00CC"/>
                </a:solidFill>
              </a:rPr>
              <a:t>The probability function governing the distribution of the </a:t>
            </a:r>
            <a:r>
              <a:rPr lang="en-US" sz="2000" b="1" dirty="0" smtClean="0">
                <a:solidFill>
                  <a:srgbClr val="CC00CC"/>
                </a:solidFill>
              </a:rPr>
              <a:t>observed values </a:t>
            </a:r>
            <a:r>
              <a:rPr lang="en-US" sz="2000" b="1" dirty="0">
                <a:solidFill>
                  <a:srgbClr val="CC00CC"/>
                </a:solidFill>
              </a:rPr>
              <a:t>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is given by the binomial distribution </a:t>
            </a:r>
            <a:r>
              <a:rPr lang="en-US" sz="2000" b="1" i="1" dirty="0">
                <a:solidFill>
                  <a:srgbClr val="CC00CC"/>
                </a:solidFill>
              </a:rPr>
              <a:t>P</a:t>
            </a:r>
            <a:r>
              <a:rPr lang="en-US" sz="2000" b="1" i="1" baseline="-25000" dirty="0">
                <a:solidFill>
                  <a:srgbClr val="CC00CC"/>
                </a:solidFill>
              </a:rPr>
              <a:t>B</a:t>
            </a:r>
            <a:r>
              <a:rPr lang="en-US" sz="2000" b="1" i="1" dirty="0">
                <a:solidFill>
                  <a:srgbClr val="CC00CC"/>
                </a:solidFill>
              </a:rPr>
              <a:t>(x; </a:t>
            </a:r>
            <a:r>
              <a:rPr lang="en-US" sz="2000" b="1" i="1" dirty="0" err="1">
                <a:solidFill>
                  <a:srgbClr val="CC00CC"/>
                </a:solidFill>
              </a:rPr>
              <a:t>n,p</a:t>
            </a:r>
            <a:r>
              <a:rPr lang="en-US" sz="2000" b="1" i="1" dirty="0">
                <a:solidFill>
                  <a:srgbClr val="CC00CC"/>
                </a:solidFill>
              </a:rPr>
              <a:t>) </a:t>
            </a:r>
            <a:r>
              <a:rPr lang="en-US" sz="2000" b="1" dirty="0">
                <a:solidFill>
                  <a:srgbClr val="CC00CC"/>
                </a:solidFill>
              </a:rPr>
              <a:t>with </a:t>
            </a:r>
            <a:r>
              <a:rPr lang="en-US" sz="2000" b="1" i="1" dirty="0">
                <a:solidFill>
                  <a:srgbClr val="CC00CC"/>
                </a:solidFill>
              </a:rPr>
              <a:t>n </a:t>
            </a:r>
            <a:r>
              <a:rPr lang="en-US" sz="2000" b="1" dirty="0">
                <a:solidFill>
                  <a:srgbClr val="CC00CC"/>
                </a:solidFill>
              </a:rPr>
              <a:t>= 10 </a:t>
            </a:r>
            <a:r>
              <a:rPr lang="en-US" sz="2000" b="1" dirty="0" smtClean="0">
                <a:solidFill>
                  <a:srgbClr val="CC00CC"/>
                </a:solidFill>
              </a:rPr>
              <a:t>and p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 smtClean="0">
                <a:solidFill>
                  <a:srgbClr val="CC00CC"/>
                </a:solidFill>
              </a:rPr>
              <a:t>1/2.</a:t>
            </a:r>
            <a:endParaRPr lang="en-US" sz="2000" b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This is the parent distribution and is not affected by the number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of repeated </a:t>
            </a:r>
            <a:r>
              <a:rPr lang="en-US" sz="2000" b="1" dirty="0" smtClean="0">
                <a:solidFill>
                  <a:srgbClr val="0000CC"/>
                </a:solidFill>
              </a:rPr>
              <a:t>procedures in </a:t>
            </a:r>
            <a:r>
              <a:rPr lang="en-US" sz="2000" b="1" dirty="0">
                <a:solidFill>
                  <a:srgbClr val="0000CC"/>
                </a:solidFill>
              </a:rPr>
              <a:t>the </a:t>
            </a:r>
            <a:r>
              <a:rPr lang="en-US" sz="2000" b="1" dirty="0" smtClean="0">
                <a:solidFill>
                  <a:srgbClr val="0000CC"/>
                </a:solidFill>
              </a:rPr>
              <a:t>experiment.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distribution is not symmetric about the mean or about any other point.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most probable </a:t>
            </a:r>
            <a:r>
              <a:rPr lang="en-US" sz="2000" b="1" dirty="0">
                <a:solidFill>
                  <a:srgbClr val="006666"/>
                </a:solidFill>
              </a:rPr>
              <a:t>value is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= 1, but the peak of the smooth curve occurs for a slightly </a:t>
            </a:r>
            <a:r>
              <a:rPr lang="en-US" sz="2000" b="1" dirty="0" smtClean="0">
                <a:solidFill>
                  <a:srgbClr val="006666"/>
                </a:solidFill>
              </a:rPr>
              <a:t>larger value </a:t>
            </a:r>
            <a:r>
              <a:rPr lang="en-US" sz="2000" b="1" dirty="0">
                <a:solidFill>
                  <a:srgbClr val="006666"/>
                </a:solidFill>
              </a:rPr>
              <a:t>of </a:t>
            </a:r>
            <a:r>
              <a:rPr lang="en-US" sz="2000" b="1" i="1" dirty="0">
                <a:solidFill>
                  <a:srgbClr val="006666"/>
                </a:solidFill>
              </a:rPr>
              <a:t>x</a:t>
            </a:r>
            <a:r>
              <a:rPr lang="en-US" sz="2000" b="1" i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parent distribution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B</a:t>
            </a:r>
            <a:r>
              <a:rPr lang="en-US" sz="2000" b="1" i="1" dirty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</a:rPr>
              <a:t>10, </a:t>
            </a:r>
            <a:r>
              <a:rPr lang="en-US" sz="2000" b="1" i="1" dirty="0" smtClean="0">
                <a:solidFill>
                  <a:srgbClr val="0000CC"/>
                </a:solidFill>
              </a:rPr>
              <a:t>1/2</a:t>
            </a:r>
            <a:r>
              <a:rPr lang="en-US" sz="2000" b="1" i="1" dirty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is shown in Figure 2.1 as a smooth </a:t>
            </a:r>
            <a:r>
              <a:rPr lang="en-US" sz="2000" b="1" dirty="0" smtClean="0">
                <a:solidFill>
                  <a:srgbClr val="0000CC"/>
                </a:solidFill>
              </a:rPr>
              <a:t>curve  drawn </a:t>
            </a:r>
            <a:r>
              <a:rPr lang="en-US" sz="2000" b="1" dirty="0">
                <a:solidFill>
                  <a:srgbClr val="0000CC"/>
                </a:solidFill>
              </a:rPr>
              <a:t>through discrete points</a:t>
            </a:r>
            <a:r>
              <a:rPr lang="en-US" sz="2000" b="1" dirty="0" smtClean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FF0000"/>
                </a:solidFill>
              </a:rPr>
              <a:t>The </a:t>
            </a:r>
            <a:r>
              <a:rPr lang="en-US" sz="2000" b="1" dirty="0" smtClean="0">
                <a:solidFill>
                  <a:srgbClr val="FF0000"/>
                </a:solidFill>
              </a:rPr>
              <a:t>mean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FF0000"/>
                </a:solidFill>
              </a:rPr>
              <a:t>is </a:t>
            </a:r>
            <a:r>
              <a:rPr lang="en-US" sz="2000" b="1" dirty="0">
                <a:solidFill>
                  <a:srgbClr val="FF0000"/>
                </a:solidFill>
              </a:rPr>
              <a:t>given by Equation (2.6</a:t>
            </a:r>
            <a:r>
              <a:rPr lang="en-US" sz="2000" b="1" dirty="0" smtClean="0">
                <a:solidFill>
                  <a:srgbClr val="FF0000"/>
                </a:solidFill>
              </a:rPr>
              <a:t>):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 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np </a:t>
            </a:r>
            <a:r>
              <a:rPr lang="en-US" sz="2000" b="1" dirty="0">
                <a:solidFill>
                  <a:srgbClr val="FF0000"/>
                </a:solidFill>
              </a:rPr>
              <a:t>= 10(1/2) = 5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the standard deviation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CC00CC"/>
                </a:solidFill>
              </a:rPr>
              <a:t>is </a:t>
            </a:r>
            <a:r>
              <a:rPr lang="en-US" sz="2000" b="1" dirty="0">
                <a:solidFill>
                  <a:srgbClr val="CC00CC"/>
                </a:solidFill>
              </a:rPr>
              <a:t>given by Equation (2.7):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FF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curve is symmetric about its </a:t>
            </a:r>
            <a:r>
              <a:rPr lang="en-US" sz="2000" b="1" dirty="0">
                <a:solidFill>
                  <a:srgbClr val="006666"/>
                </a:solidFill>
              </a:rPr>
              <a:t>peak at the mean so that approximately 25% of </a:t>
            </a:r>
            <a:r>
              <a:rPr lang="en-US" sz="2000" b="1" dirty="0" smtClean="0">
                <a:solidFill>
                  <a:srgbClr val="006666"/>
                </a:solidFill>
              </a:rPr>
              <a:t>the throws yield five </a:t>
            </a:r>
            <a:r>
              <a:rPr lang="en-US" sz="2000" b="1" dirty="0">
                <a:solidFill>
                  <a:srgbClr val="006666"/>
                </a:solidFill>
              </a:rPr>
              <a:t>heads and </a:t>
            </a:r>
            <a:r>
              <a:rPr lang="en-US" sz="2000" b="1" dirty="0" smtClean="0">
                <a:solidFill>
                  <a:srgbClr val="006666"/>
                </a:solidFill>
              </a:rPr>
              <a:t>five </a:t>
            </a:r>
            <a:r>
              <a:rPr lang="en-US" sz="2000" b="1" dirty="0">
                <a:solidFill>
                  <a:srgbClr val="006666"/>
                </a:solidFill>
              </a:rPr>
              <a:t>tails, about 20% yield four heads and six tails </a:t>
            </a:r>
            <a:r>
              <a:rPr lang="en-US" sz="2000" b="1" dirty="0" smtClean="0">
                <a:solidFill>
                  <a:srgbClr val="006666"/>
                </a:solidFill>
              </a:rPr>
              <a:t>and the </a:t>
            </a:r>
            <a:r>
              <a:rPr lang="en-US" sz="2000" b="1" dirty="0">
                <a:solidFill>
                  <a:srgbClr val="006666"/>
                </a:solidFill>
              </a:rPr>
              <a:t>same fraction yields six heads and four tails.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magnitudes of the </a:t>
            </a:r>
            <a:r>
              <a:rPr lang="en-US" sz="2000" b="1" dirty="0" smtClean="0">
                <a:solidFill>
                  <a:srgbClr val="CC00CC"/>
                </a:solidFill>
              </a:rPr>
              <a:t>points are such </a:t>
            </a:r>
            <a:r>
              <a:rPr lang="en-US" sz="2000" b="1" dirty="0">
                <a:solidFill>
                  <a:srgbClr val="CC00CC"/>
                </a:solidFill>
              </a:rPr>
              <a:t>that the sum of the probabilities over all ten points is equal to 1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  <a:endParaRPr lang="en-US" sz="2000" b="1" dirty="0">
              <a:solidFill>
                <a:srgbClr val="CC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27694"/>
            <a:ext cx="4273323" cy="4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94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8754"/>
            <a:ext cx="8915400" cy="698652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Example </a:t>
            </a:r>
            <a:r>
              <a:rPr lang="en-US" sz="2400" b="1" u="sng" dirty="0">
                <a:solidFill>
                  <a:srgbClr val="FF0000"/>
                </a:solidFill>
              </a:rPr>
              <a:t>2:2.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Suppose we roll ten dice.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What </a:t>
            </a:r>
            <a:r>
              <a:rPr lang="en-US" sz="2000" b="1" dirty="0">
                <a:solidFill>
                  <a:srgbClr val="0000CC"/>
                </a:solidFill>
              </a:rPr>
              <a:t>is the probability that </a:t>
            </a:r>
            <a:r>
              <a:rPr lang="en-US" sz="2000" b="1" i="1" dirty="0" smtClean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of these </a:t>
            </a:r>
            <a:r>
              <a:rPr lang="en-US" sz="2000" b="1" dirty="0" smtClean="0">
                <a:solidFill>
                  <a:srgbClr val="0000CC"/>
                </a:solidFill>
              </a:rPr>
              <a:t>dice will </a:t>
            </a:r>
            <a:r>
              <a:rPr lang="en-US" sz="2000" b="1" dirty="0">
                <a:solidFill>
                  <a:srgbClr val="0000CC"/>
                </a:solidFill>
              </a:rPr>
              <a:t>land </a:t>
            </a:r>
            <a:r>
              <a:rPr lang="en-US" sz="2000" b="1" dirty="0" smtClean="0">
                <a:solidFill>
                  <a:srgbClr val="0000CC"/>
                </a:solidFill>
              </a:rPr>
              <a:t>with </a:t>
            </a:r>
            <a:r>
              <a:rPr lang="en-US" sz="2000" b="1" dirty="0">
                <a:solidFill>
                  <a:srgbClr val="0000CC"/>
                </a:solidFill>
              </a:rPr>
              <a:t>the 1 up</a:t>
            </a:r>
            <a:r>
              <a:rPr lang="en-US" sz="2000" b="1" dirty="0" smtClean="0">
                <a:solidFill>
                  <a:srgbClr val="0000CC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</a:rPr>
              <a:t>If </a:t>
            </a:r>
            <a:r>
              <a:rPr lang="en-US" sz="2000" b="1" dirty="0">
                <a:solidFill>
                  <a:srgbClr val="FF00FF"/>
                </a:solidFill>
              </a:rPr>
              <a:t>we throw one die, the probability of its landing with 1 up </a:t>
            </a:r>
            <a:r>
              <a:rPr lang="en-US" sz="2000" b="1" dirty="0" smtClean="0">
                <a:solidFill>
                  <a:srgbClr val="FF00FF"/>
                </a:solidFill>
              </a:rPr>
              <a:t>is </a:t>
            </a:r>
            <a:r>
              <a:rPr lang="en-US" sz="2000" b="1" i="1" dirty="0" smtClean="0">
                <a:solidFill>
                  <a:srgbClr val="FF00FF"/>
                </a:solidFill>
              </a:rPr>
              <a:t>p </a:t>
            </a:r>
            <a:r>
              <a:rPr lang="en-US" sz="2000" b="1" dirty="0">
                <a:solidFill>
                  <a:srgbClr val="FF00FF"/>
                </a:solidFill>
              </a:rPr>
              <a:t>= </a:t>
            </a:r>
            <a:r>
              <a:rPr lang="en-US" sz="2000" b="1" dirty="0" smtClean="0">
                <a:solidFill>
                  <a:srgbClr val="FF00FF"/>
                </a:solidFill>
              </a:rPr>
              <a:t>1/6</a:t>
            </a:r>
            <a:r>
              <a:rPr lang="en-US" sz="2000" b="1" dirty="0">
                <a:solidFill>
                  <a:srgbClr val="FF00FF"/>
                </a:solidFill>
              </a:rPr>
              <a:t>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If  we throw  ten dice</a:t>
            </a:r>
            <a:r>
              <a:rPr lang="en-US" sz="2000" b="1" dirty="0">
                <a:solidFill>
                  <a:srgbClr val="008000"/>
                </a:solidFill>
              </a:rPr>
              <a:t>, the probability for </a:t>
            </a:r>
            <a:r>
              <a:rPr lang="en-US" sz="2000" b="1" i="1" dirty="0" smtClean="0">
                <a:solidFill>
                  <a:srgbClr val="008000"/>
                </a:solidFill>
              </a:rPr>
              <a:t>x </a:t>
            </a:r>
            <a:r>
              <a:rPr lang="en-US" sz="2000" b="1" dirty="0">
                <a:solidFill>
                  <a:srgbClr val="008000"/>
                </a:solidFill>
              </a:rPr>
              <a:t>of them to land with 1 up is given </a:t>
            </a:r>
            <a:r>
              <a:rPr lang="en-US" sz="2000" b="1" dirty="0" smtClean="0">
                <a:solidFill>
                  <a:srgbClr val="008000"/>
                </a:solidFill>
              </a:rPr>
              <a:t>by the binomial distribution </a:t>
            </a:r>
            <a:r>
              <a:rPr lang="en-US" sz="2000" b="1" i="1" dirty="0" smtClean="0">
                <a:solidFill>
                  <a:srgbClr val="008000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8000"/>
                </a:solidFill>
              </a:rPr>
              <a:t>B</a:t>
            </a:r>
            <a:r>
              <a:rPr lang="en-US" sz="2000" b="1" i="1" dirty="0" smtClean="0">
                <a:solidFill>
                  <a:srgbClr val="008000"/>
                </a:solidFill>
              </a:rPr>
              <a:t>(x; </a:t>
            </a:r>
            <a:r>
              <a:rPr lang="en-US" sz="2000" b="1" i="1" dirty="0">
                <a:solidFill>
                  <a:srgbClr val="008000"/>
                </a:solidFill>
              </a:rPr>
              <a:t>n, p) </a:t>
            </a:r>
            <a:r>
              <a:rPr lang="en-US" sz="2000" b="1" dirty="0">
                <a:solidFill>
                  <a:srgbClr val="008000"/>
                </a:solidFill>
              </a:rPr>
              <a:t>with </a:t>
            </a:r>
            <a:r>
              <a:rPr lang="en-US" sz="2000" b="1" i="1" dirty="0">
                <a:solidFill>
                  <a:srgbClr val="008000"/>
                </a:solidFill>
              </a:rPr>
              <a:t>n </a:t>
            </a:r>
            <a:r>
              <a:rPr lang="en-US" sz="2000" b="1" dirty="0">
                <a:solidFill>
                  <a:srgbClr val="008000"/>
                </a:solidFill>
              </a:rPr>
              <a:t>= 10 and </a:t>
            </a:r>
            <a:r>
              <a:rPr lang="en-US" sz="2000" b="1" i="1" dirty="0">
                <a:solidFill>
                  <a:srgbClr val="008000"/>
                </a:solidFill>
              </a:rPr>
              <a:t>p </a:t>
            </a:r>
            <a:r>
              <a:rPr lang="en-US" sz="2000" b="1" dirty="0">
                <a:solidFill>
                  <a:srgbClr val="008000"/>
                </a:solidFill>
              </a:rPr>
              <a:t>= </a:t>
            </a:r>
            <a:r>
              <a:rPr lang="en-US" sz="2000" b="1" dirty="0" smtClean="0">
                <a:solidFill>
                  <a:srgbClr val="008000"/>
                </a:solidFill>
              </a:rPr>
              <a:t>1/6</a:t>
            </a:r>
            <a:r>
              <a:rPr lang="en-US" sz="2000" b="1" dirty="0">
                <a:solidFill>
                  <a:srgbClr val="008000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This </a:t>
            </a:r>
            <a:r>
              <a:rPr lang="en-US" sz="2000" b="1" dirty="0">
                <a:solidFill>
                  <a:srgbClr val="FF0000"/>
                </a:solidFill>
              </a:rPr>
              <a:t>distribution is illustrated in Figure 2.2 as a smooth curve drawn through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        discrete points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FF"/>
                </a:solidFill>
              </a:rPr>
              <a:t>The </a:t>
            </a:r>
            <a:r>
              <a:rPr lang="en-US" sz="2000" b="1" dirty="0">
                <a:solidFill>
                  <a:srgbClr val="0066FF"/>
                </a:solidFill>
              </a:rPr>
              <a:t>mean and standard deviation </a:t>
            </a:r>
            <a:r>
              <a:rPr lang="en-US" sz="2000" b="1" dirty="0" smtClean="0">
                <a:solidFill>
                  <a:srgbClr val="0066FF"/>
                </a:solidFill>
              </a:rPr>
              <a:t>are  </a:t>
            </a:r>
            <a:r>
              <a:rPr lang="en-US" sz="2000" b="1" dirty="0" smtClean="0">
                <a:solidFill>
                  <a:srgbClr val="0066FF"/>
                </a:solidFill>
                <a:sym typeface="Symbol"/>
              </a:rPr>
              <a:t>  </a:t>
            </a:r>
            <a:r>
              <a:rPr lang="en-US" sz="2000" b="1" dirty="0" smtClean="0">
                <a:solidFill>
                  <a:srgbClr val="0066FF"/>
                </a:solidFill>
              </a:rPr>
              <a:t>= </a:t>
            </a:r>
            <a:r>
              <a:rPr lang="en-US" sz="2000" b="1" dirty="0">
                <a:solidFill>
                  <a:srgbClr val="0066FF"/>
                </a:solidFill>
              </a:rPr>
              <a:t>10/6 = </a:t>
            </a:r>
            <a:r>
              <a:rPr lang="en-US" sz="2000" b="1" dirty="0" smtClean="0">
                <a:solidFill>
                  <a:srgbClr val="0066FF"/>
                </a:solidFill>
              </a:rPr>
              <a:t>1.67 and</a:t>
            </a:r>
          </a:p>
          <a:p>
            <a:endParaRPr lang="en-US" i="1" dirty="0" smtClean="0"/>
          </a:p>
          <a:p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178" y="152400"/>
            <a:ext cx="4505182" cy="309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379" y="5004566"/>
            <a:ext cx="24955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91" y="6405563"/>
            <a:ext cx="267083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8891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6208</Words>
  <Application>Microsoft Office PowerPoint</Application>
  <PresentationFormat>On-screen Show (4:3)</PresentationFormat>
  <Paragraphs>375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NP2</cp:lastModifiedBy>
  <cp:revision>84</cp:revision>
  <dcterms:created xsi:type="dcterms:W3CDTF">2015-12-19T12:58:24Z</dcterms:created>
  <dcterms:modified xsi:type="dcterms:W3CDTF">2015-12-27T11:18:54Z</dcterms:modified>
</cp:coreProperties>
</file>