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326" r:id="rId4"/>
    <p:sldId id="327" r:id="rId5"/>
    <p:sldId id="288" r:id="rId6"/>
    <p:sldId id="328" r:id="rId7"/>
    <p:sldId id="329" r:id="rId8"/>
    <p:sldId id="289" r:id="rId9"/>
    <p:sldId id="330" r:id="rId10"/>
    <p:sldId id="331" r:id="rId11"/>
    <p:sldId id="269" r:id="rId12"/>
    <p:sldId id="332" r:id="rId13"/>
    <p:sldId id="333" r:id="rId14"/>
    <p:sldId id="334" r:id="rId15"/>
    <p:sldId id="271" r:id="rId16"/>
    <p:sldId id="335" r:id="rId17"/>
    <p:sldId id="270" r:id="rId18"/>
    <p:sldId id="336" r:id="rId19"/>
    <p:sldId id="337" r:id="rId20"/>
    <p:sldId id="338" r:id="rId21"/>
    <p:sldId id="290" r:id="rId22"/>
    <p:sldId id="339" r:id="rId23"/>
    <p:sldId id="291" r:id="rId24"/>
    <p:sldId id="340" r:id="rId25"/>
    <p:sldId id="34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00FF"/>
    <a:srgbClr val="003300"/>
    <a:srgbClr val="990000"/>
    <a:srgbClr val="CC00CC"/>
    <a:srgbClr val="0000CC"/>
    <a:srgbClr val="006600"/>
    <a:srgbClr val="0066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6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5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7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5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1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9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0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1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7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40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3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18D80-E35A-453A-A3AA-F4F1AA290C21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68926-A281-4B19-940B-D7E9F2729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0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6838"/>
            <a:ext cx="7315200" cy="1754326"/>
          </a:xfrm>
          <a:prstGeom prst="rect">
            <a:avLst/>
          </a:prstGeom>
          <a:noFill/>
          <a:ln w="76200">
            <a:solidFill>
              <a:srgbClr val="0000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smtClean="0">
                <a:solidFill>
                  <a:srgbClr val="FF0000"/>
                </a:solidFill>
                <a:latin typeface="Comic Sans MS" pitchFamily="66" charset="0"/>
              </a:rPr>
              <a:t>CHAPTER </a:t>
            </a:r>
            <a:r>
              <a:rPr lang="en-US" sz="3600" b="1" i="1" smtClean="0">
                <a:solidFill>
                  <a:srgbClr val="FF0000"/>
                </a:solidFill>
                <a:latin typeface="Comic Sans MS" pitchFamily="66" charset="0"/>
              </a:rPr>
              <a:t>2.3</a:t>
            </a:r>
            <a:endParaRPr lang="en-US" sz="3600" b="1" i="1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US" sz="3600" b="1" i="1" dirty="0">
                <a:solidFill>
                  <a:srgbClr val="0066FF"/>
                </a:solidFill>
                <a:latin typeface="Comic Sans MS" pitchFamily="66" charset="0"/>
              </a:rPr>
              <a:t>PROBABILITY</a:t>
            </a:r>
          </a:p>
          <a:p>
            <a:pPr algn="ctr"/>
            <a:r>
              <a:rPr lang="en-US" sz="3600" b="1" i="1" dirty="0">
                <a:solidFill>
                  <a:srgbClr val="FF00FF"/>
                </a:solidFill>
                <a:latin typeface="Comic Sans MS" pitchFamily="66" charset="0"/>
              </a:rPr>
              <a:t>DISTRIBUTIONS</a:t>
            </a:r>
            <a:endParaRPr lang="en-US" sz="3600" i="1" dirty="0">
              <a:solidFill>
                <a:srgbClr val="FF00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234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69382" cy="639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1"/>
            <a:ext cx="8915400" cy="10139410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Integral Probability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We are often interested in knowing the probability that a measurement will </a:t>
            </a:r>
            <a:r>
              <a:rPr lang="en-US" sz="2000" b="1" dirty="0" smtClean="0">
                <a:solidFill>
                  <a:srgbClr val="0000CC"/>
                </a:solidFill>
              </a:rPr>
              <a:t>deviate from </a:t>
            </a:r>
            <a:r>
              <a:rPr lang="en-US" sz="2000" b="1" dirty="0">
                <a:solidFill>
                  <a:srgbClr val="0000CC"/>
                </a:solidFill>
              </a:rPr>
              <a:t>the mean by a specified amount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x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or greater.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</a:t>
            </a:r>
            <a:r>
              <a:rPr lang="en-US" sz="2000" b="1" dirty="0">
                <a:solidFill>
                  <a:srgbClr val="CC00CC"/>
                </a:solidFill>
              </a:rPr>
              <a:t>answer can be </a:t>
            </a:r>
            <a:r>
              <a:rPr lang="en-US" sz="2000" b="1" dirty="0" smtClean="0">
                <a:solidFill>
                  <a:srgbClr val="CC00CC"/>
                </a:solidFill>
              </a:rPr>
              <a:t>determined by </a:t>
            </a:r>
            <a:r>
              <a:rPr lang="en-US" sz="2000" b="1" dirty="0">
                <a:solidFill>
                  <a:srgbClr val="CC00CC"/>
                </a:solidFill>
              </a:rPr>
              <a:t>evaluating numerically the integral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 smtClean="0">
              <a:solidFill>
                <a:srgbClr val="FF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>
              <a:solidFill>
                <a:srgbClr val="FF00FF"/>
              </a:solidFill>
            </a:endParaRPr>
          </a:p>
          <a:p>
            <a:r>
              <a:rPr lang="en-US" sz="2000" b="1" dirty="0" smtClean="0">
                <a:solidFill>
                  <a:srgbClr val="CC00CC"/>
                </a:solidFill>
              </a:rPr>
              <a:t>        which </a:t>
            </a:r>
            <a:r>
              <a:rPr lang="en-US" sz="2000" b="1" dirty="0">
                <a:solidFill>
                  <a:srgbClr val="CC00CC"/>
                </a:solidFill>
              </a:rPr>
              <a:t>gives the probability that any random value of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will deviate from the 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</a:p>
          <a:p>
            <a:r>
              <a:rPr lang="en-US" sz="2000" b="1" dirty="0">
                <a:solidFill>
                  <a:srgbClr val="CC00CC"/>
                </a:solidFill>
              </a:rPr>
              <a:t> </a:t>
            </a:r>
            <a:r>
              <a:rPr lang="en-US" sz="2000" b="1" dirty="0" smtClean="0">
                <a:solidFill>
                  <a:srgbClr val="CC00CC"/>
                </a:solidFill>
              </a:rPr>
              <a:t>        mean by </a:t>
            </a:r>
            <a:r>
              <a:rPr lang="en-US" sz="2000" b="1" dirty="0">
                <a:solidFill>
                  <a:srgbClr val="CC00CC"/>
                </a:solidFill>
              </a:rPr>
              <a:t>less than ± </a:t>
            </a:r>
            <a:r>
              <a:rPr lang="en-US" sz="2000" b="1" dirty="0">
                <a:solidFill>
                  <a:srgbClr val="CC00CC"/>
                </a:solidFill>
                <a:sym typeface="Symbol"/>
              </a:rPr>
              <a:t>x </a:t>
            </a:r>
            <a:r>
              <a:rPr lang="en-US" sz="2000" b="1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00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Because the probability function </a:t>
            </a:r>
            <a:r>
              <a:rPr lang="en-US" sz="2000" b="1" i="1" dirty="0">
                <a:solidFill>
                  <a:srgbClr val="006666"/>
                </a:solidFill>
              </a:rPr>
              <a:t>P G(x;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, </a:t>
            </a:r>
            <a:r>
              <a:rPr lang="en-US" sz="2000" b="1" i="1" dirty="0">
                <a:solidFill>
                  <a:srgbClr val="006666"/>
                </a:solidFill>
              </a:rPr>
              <a:t>a) </a:t>
            </a:r>
            <a:r>
              <a:rPr lang="en-US" sz="2000" b="1" dirty="0">
                <a:solidFill>
                  <a:srgbClr val="006666"/>
                </a:solidFill>
              </a:rPr>
              <a:t>is normalized </a:t>
            </a:r>
            <a:r>
              <a:rPr lang="en-US" sz="2000" b="1" dirty="0" smtClean="0">
                <a:solidFill>
                  <a:srgbClr val="006666"/>
                </a:solidFill>
              </a:rPr>
              <a:t>to unity</a:t>
            </a:r>
            <a:r>
              <a:rPr lang="en-US" sz="2000" b="1" dirty="0">
                <a:solidFill>
                  <a:srgbClr val="006666"/>
                </a:solidFill>
              </a:rPr>
              <a:t>, the probability that a measurement will deviate from the mean by </a:t>
            </a:r>
            <a:r>
              <a:rPr lang="en-US" sz="2000" b="1" i="1" dirty="0">
                <a:solidFill>
                  <a:srgbClr val="006666"/>
                </a:solidFill>
              </a:rPr>
              <a:t>more </a:t>
            </a:r>
            <a:r>
              <a:rPr lang="en-US" sz="2000" b="1" dirty="0" smtClean="0">
                <a:solidFill>
                  <a:srgbClr val="006666"/>
                </a:solidFill>
              </a:rPr>
              <a:t>than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</a:t>
            </a:r>
            <a:r>
              <a:rPr lang="en-US" sz="2000" b="1" dirty="0">
                <a:solidFill>
                  <a:srgbClr val="006666"/>
                </a:solidFill>
                <a:sym typeface="Symbol"/>
              </a:rPr>
              <a:t>x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is just 1 - </a:t>
            </a:r>
            <a:r>
              <a:rPr lang="en-US" sz="2000" b="1" i="1" dirty="0" smtClean="0">
                <a:solidFill>
                  <a:srgbClr val="006666"/>
                </a:solidFill>
              </a:rPr>
              <a:t>P</a:t>
            </a:r>
            <a:r>
              <a:rPr lang="en-US" sz="2000" b="1" i="1" baseline="-25000" dirty="0" smtClean="0">
                <a:solidFill>
                  <a:srgbClr val="006666"/>
                </a:solidFill>
              </a:rPr>
              <a:t>G</a:t>
            </a:r>
            <a:r>
              <a:rPr lang="en-US" sz="2000" b="1" i="1" dirty="0" smtClean="0">
                <a:solidFill>
                  <a:srgbClr val="006666"/>
                </a:solidFill>
              </a:rPr>
              <a:t>(</a:t>
            </a:r>
            <a:r>
              <a:rPr lang="en-US" sz="2000" b="1" dirty="0">
                <a:solidFill>
                  <a:srgbClr val="006666"/>
                </a:solidFill>
                <a:sym typeface="Symbol"/>
              </a:rPr>
              <a:t>x</a:t>
            </a:r>
            <a:r>
              <a:rPr lang="en-US" sz="2000" b="1" i="1" dirty="0" smtClean="0">
                <a:solidFill>
                  <a:srgbClr val="006666"/>
                </a:solidFill>
              </a:rPr>
              <a:t>;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, 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6666"/>
                </a:solidFill>
              </a:rPr>
              <a:t>).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Of </a:t>
            </a:r>
            <a:r>
              <a:rPr lang="en-US" sz="2000" b="1" dirty="0">
                <a:solidFill>
                  <a:srgbClr val="0000CC"/>
                </a:solidFill>
              </a:rPr>
              <a:t>particular interest are the probabilities </a:t>
            </a:r>
            <a:r>
              <a:rPr lang="en-US" sz="2000" b="1" dirty="0" smtClean="0">
                <a:solidFill>
                  <a:srgbClr val="0000CC"/>
                </a:solidFill>
              </a:rPr>
              <a:t>associated with </a:t>
            </a:r>
            <a:r>
              <a:rPr lang="en-US" sz="2000" b="1" dirty="0">
                <a:solidFill>
                  <a:srgbClr val="0000CC"/>
                </a:solidFill>
              </a:rPr>
              <a:t>deviations of 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00CC"/>
                </a:solidFill>
              </a:rPr>
              <a:t>, 2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and so forth from the mean, corresponding to 1,2, and </a:t>
            </a:r>
            <a:r>
              <a:rPr lang="en-US" sz="2000" b="1" dirty="0" smtClean="0">
                <a:solidFill>
                  <a:srgbClr val="0000CC"/>
                </a:solidFill>
              </a:rPr>
              <a:t>so on </a:t>
            </a:r>
            <a:r>
              <a:rPr lang="en-US" sz="2000" b="1" dirty="0">
                <a:solidFill>
                  <a:srgbClr val="0000CC"/>
                </a:solidFill>
              </a:rPr>
              <a:t>standard deviations.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We </a:t>
            </a:r>
            <a:r>
              <a:rPr lang="en-US" sz="2000" b="1" dirty="0">
                <a:solidFill>
                  <a:srgbClr val="FF0000"/>
                </a:solidFill>
              </a:rPr>
              <a:t>may also be interested in the probable error </a:t>
            </a:r>
            <a:r>
              <a:rPr lang="en-US" sz="2000" b="1" dirty="0" smtClean="0">
                <a:solidFill>
                  <a:srgbClr val="FF0000"/>
                </a:solidFill>
              </a:rPr>
              <a:t>(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en-US" sz="2000" b="1" baseline="-25000" dirty="0" err="1" smtClean="0">
                <a:solidFill>
                  <a:srgbClr val="FF0000"/>
                </a:solidFill>
              </a:rPr>
              <a:t>pe</a:t>
            </a:r>
            <a:r>
              <a:rPr lang="en-US" sz="2000" b="1" dirty="0" smtClean="0">
                <a:solidFill>
                  <a:srgbClr val="FF0000"/>
                </a:solidFill>
              </a:rPr>
              <a:t> ), defined to </a:t>
            </a:r>
            <a:r>
              <a:rPr lang="en-US" sz="2000" b="1" dirty="0">
                <a:solidFill>
                  <a:srgbClr val="FF0000"/>
                </a:solidFill>
              </a:rPr>
              <a:t>be the absolute value of the deviation Ix -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FF0000"/>
                </a:solidFill>
              </a:rPr>
              <a:t>l </a:t>
            </a:r>
            <a:r>
              <a:rPr lang="en-US" sz="2000" b="1" dirty="0">
                <a:solidFill>
                  <a:srgbClr val="FF0000"/>
                </a:solidFill>
              </a:rPr>
              <a:t>such that the probability </a:t>
            </a:r>
            <a:r>
              <a:rPr lang="en-US" sz="2000" b="1" dirty="0" smtClean="0">
                <a:solidFill>
                  <a:srgbClr val="FF0000"/>
                </a:solidFill>
              </a:rPr>
              <a:t>for the </a:t>
            </a:r>
            <a:r>
              <a:rPr lang="en-US" sz="2000" b="1" dirty="0">
                <a:solidFill>
                  <a:srgbClr val="FF0000"/>
                </a:solidFill>
              </a:rPr>
              <a:t>deviation of any random </a:t>
            </a:r>
            <a:r>
              <a:rPr lang="en-US" sz="2000" b="1" dirty="0" smtClean="0">
                <a:solidFill>
                  <a:srgbClr val="FF0000"/>
                </a:solidFill>
              </a:rPr>
              <a:t>observation   Ix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2000" b="1" baseline="-25000" dirty="0" err="1" smtClean="0">
                <a:solidFill>
                  <a:srgbClr val="FF0000"/>
                </a:solidFill>
              </a:rPr>
              <a:t>i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-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I is less than </a:t>
            </a:r>
            <a:r>
              <a:rPr lang="en-US" sz="2000" b="1" dirty="0" smtClean="0">
                <a:solidFill>
                  <a:srgbClr val="FF0000"/>
                </a:solidFill>
              </a:rPr>
              <a:t>1/2</a:t>
            </a:r>
            <a:r>
              <a:rPr lang="en-US" sz="2000" b="1" dirty="0">
                <a:solidFill>
                  <a:srgbClr val="FF0000"/>
                </a:solidFill>
              </a:rPr>
              <a:t>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That </a:t>
            </a:r>
            <a:r>
              <a:rPr lang="en-US" sz="2000" b="1" dirty="0">
                <a:solidFill>
                  <a:srgbClr val="006666"/>
                </a:solidFill>
              </a:rPr>
              <a:t>is, half the </a:t>
            </a:r>
            <a:r>
              <a:rPr lang="en-US" sz="2000" b="1" dirty="0" smtClean="0">
                <a:solidFill>
                  <a:srgbClr val="006666"/>
                </a:solidFill>
              </a:rPr>
              <a:t>observations of </a:t>
            </a:r>
            <a:r>
              <a:rPr lang="en-US" sz="2000" b="1" dirty="0">
                <a:solidFill>
                  <a:srgbClr val="006666"/>
                </a:solidFill>
              </a:rPr>
              <a:t>an experiment would be expected to fall within the boundaries </a:t>
            </a:r>
            <a:r>
              <a:rPr lang="en-US" sz="2000" b="1" dirty="0" smtClean="0">
                <a:solidFill>
                  <a:srgbClr val="006666"/>
                </a:solidFill>
              </a:rPr>
              <a:t>denoted by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± </a:t>
            </a:r>
            <a:r>
              <a:rPr lang="en-US" sz="2000" b="1" dirty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baseline="-25000" dirty="0" err="1">
                <a:solidFill>
                  <a:srgbClr val="006666"/>
                </a:solidFill>
              </a:rPr>
              <a:t>pe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smtClean="0">
                <a:solidFill>
                  <a:srgbClr val="006666"/>
                </a:solidFill>
              </a:rPr>
              <a:t>·</a:t>
            </a:r>
            <a:endParaRPr lang="en-US" sz="2000" b="1" dirty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If we use the standard form of the Gaussian distribution of Equation (2.29</a:t>
            </a:r>
            <a:r>
              <a:rPr lang="en-US" sz="2000" b="1" dirty="0" smtClean="0">
                <a:solidFill>
                  <a:srgbClr val="CC00CC"/>
                </a:solidFill>
              </a:rPr>
              <a:t>), we </a:t>
            </a:r>
            <a:r>
              <a:rPr lang="en-US" sz="2000" b="1" dirty="0">
                <a:solidFill>
                  <a:srgbClr val="CC00CC"/>
                </a:solidFill>
              </a:rPr>
              <a:t>can calculate the integrated probability </a:t>
            </a:r>
            <a:r>
              <a:rPr lang="en-US" sz="2000" b="1" i="1" dirty="0" smtClean="0">
                <a:solidFill>
                  <a:srgbClr val="CC00CC"/>
                </a:solidFill>
              </a:rPr>
              <a:t>P</a:t>
            </a:r>
            <a:r>
              <a:rPr lang="en-US" sz="2000" b="1" i="1" baseline="-25000" dirty="0" smtClean="0">
                <a:solidFill>
                  <a:srgbClr val="CC00CC"/>
                </a:solidFill>
              </a:rPr>
              <a:t>G</a:t>
            </a:r>
            <a:r>
              <a:rPr lang="en-US" sz="2000" b="1" i="1" dirty="0" smtClean="0">
                <a:solidFill>
                  <a:srgbClr val="CC00CC"/>
                </a:solidFill>
              </a:rPr>
              <a:t>(z</a:t>
            </a:r>
            <a:r>
              <a:rPr lang="en-US" sz="2000" b="1" i="1" dirty="0">
                <a:solidFill>
                  <a:srgbClr val="CC00CC"/>
                </a:solidFill>
              </a:rPr>
              <a:t>) </a:t>
            </a:r>
            <a:r>
              <a:rPr lang="en-US" sz="2000" b="1" dirty="0">
                <a:solidFill>
                  <a:srgbClr val="CC00CC"/>
                </a:solidFill>
              </a:rPr>
              <a:t>in terms of the dimensionless </a:t>
            </a:r>
            <a:r>
              <a:rPr lang="en-US" sz="2000" b="1" dirty="0" smtClean="0">
                <a:solidFill>
                  <a:srgbClr val="CC00CC"/>
                </a:solidFill>
              </a:rPr>
              <a:t>variable z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i="1" dirty="0">
                <a:solidFill>
                  <a:srgbClr val="CC00CC"/>
                </a:solidFill>
              </a:rPr>
              <a:t>(x </a:t>
            </a:r>
            <a:r>
              <a:rPr lang="en-US" sz="2000" b="1" dirty="0">
                <a:solidFill>
                  <a:srgbClr val="CC00CC"/>
                </a:solidFill>
              </a:rPr>
              <a:t>- </a:t>
            </a:r>
            <a:r>
              <a:rPr lang="en-US" sz="2000" b="1" i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i="1" dirty="0" smtClean="0">
                <a:solidFill>
                  <a:srgbClr val="CC00CC"/>
                </a:solidFill>
              </a:rPr>
              <a:t>)l</a:t>
            </a:r>
            <a:r>
              <a:rPr lang="en-US" sz="2000" b="1" i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sz="2000" b="1" i="1" dirty="0">
                <a:solidFill>
                  <a:srgbClr val="CC00CC"/>
                </a:solidFill>
                <a:sym typeface="Symbol"/>
              </a:rPr>
              <a:t> </a:t>
            </a:r>
            <a:endParaRPr lang="en-US" sz="2000" b="1" i="1" dirty="0">
              <a:solidFill>
                <a:srgbClr val="CC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r>
              <a:rPr lang="en-US" sz="2000" b="1" dirty="0" smtClean="0">
                <a:solidFill>
                  <a:srgbClr val="CC00CC"/>
                </a:solidFill>
              </a:rPr>
              <a:t>       where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</a:t>
            </a:r>
            <a:r>
              <a:rPr lang="en-US" sz="2000" b="1" dirty="0" smtClean="0">
                <a:solidFill>
                  <a:srgbClr val="CC00CC"/>
                </a:solidFill>
              </a:rPr>
              <a:t>z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dirty="0">
                <a:solidFill>
                  <a:srgbClr val="CC00CC"/>
                </a:solidFill>
                <a:sym typeface="Symbol"/>
              </a:rPr>
              <a:t>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000" b="1" i="1" dirty="0">
                <a:solidFill>
                  <a:srgbClr val="CC00CC"/>
                </a:solidFill>
                <a:sym typeface="Symbol"/>
              </a:rPr>
              <a:t>/</a:t>
            </a:r>
            <a:r>
              <a:rPr lang="en-US" sz="2000" b="1" i="1" dirty="0" smtClean="0">
                <a:solidFill>
                  <a:srgbClr val="CC00CC"/>
                </a:solidFill>
                <a:sym typeface="Symbol"/>
              </a:rPr>
              <a:t> </a:t>
            </a:r>
            <a:r>
              <a:rPr lang="en-US" sz="2000" b="1" i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measures the deviation from the mean in units of the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r>
              <a:rPr lang="en-US" sz="2000" b="1" dirty="0">
                <a:solidFill>
                  <a:srgbClr val="CC00CC"/>
                </a:solidFill>
              </a:rPr>
              <a:t> </a:t>
            </a:r>
            <a:r>
              <a:rPr lang="en-US" sz="2000" b="1" dirty="0" smtClean="0">
                <a:solidFill>
                  <a:srgbClr val="CC00CC"/>
                </a:solidFill>
              </a:rPr>
              <a:t>        standard deviation </a:t>
            </a:r>
            <a:r>
              <a:rPr lang="en-US" sz="2000" b="1" i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CC00CC"/>
                </a:solidFill>
              </a:rPr>
              <a:t>.</a:t>
            </a:r>
            <a:endParaRPr lang="en-US" sz="2000" b="1" i="1" dirty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 integral of Equation (2.31) cannot be evaluated analytically, so in order </a:t>
            </a:r>
            <a:r>
              <a:rPr lang="en-US" sz="2000" b="1" dirty="0" smtClean="0">
                <a:solidFill>
                  <a:srgbClr val="006666"/>
                </a:solidFill>
              </a:rPr>
              <a:t>to obtain </a:t>
            </a:r>
            <a:r>
              <a:rPr lang="en-US" sz="2000" b="1" dirty="0">
                <a:solidFill>
                  <a:srgbClr val="006666"/>
                </a:solidFill>
              </a:rPr>
              <a:t>the probability </a:t>
            </a:r>
            <a:r>
              <a:rPr lang="en-US" sz="2000" b="1" i="1" dirty="0">
                <a:solidFill>
                  <a:srgbClr val="006666"/>
                </a:solidFill>
              </a:rPr>
              <a:t>P </a:t>
            </a:r>
            <a:r>
              <a:rPr lang="en-US" sz="2000" b="1" i="1" baseline="-25000" dirty="0">
                <a:solidFill>
                  <a:srgbClr val="006666"/>
                </a:solidFill>
              </a:rPr>
              <a:t>G</a:t>
            </a:r>
            <a:r>
              <a:rPr lang="en-US" sz="2000" b="1" i="1" dirty="0" smtClean="0">
                <a:solidFill>
                  <a:srgbClr val="006666"/>
                </a:solidFill>
              </a:rPr>
              <a:t>(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x</a:t>
            </a:r>
            <a:r>
              <a:rPr lang="en-US" sz="2000" b="1" i="1" dirty="0" smtClean="0">
                <a:solidFill>
                  <a:srgbClr val="006666"/>
                </a:solidFill>
              </a:rPr>
              <a:t>;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, 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6666"/>
                </a:solidFill>
              </a:rPr>
              <a:t>) </a:t>
            </a:r>
            <a:r>
              <a:rPr lang="en-US" sz="2000" b="1" dirty="0">
                <a:solidFill>
                  <a:srgbClr val="006666"/>
                </a:solidFill>
              </a:rPr>
              <a:t>it is necessary either to expand the </a:t>
            </a:r>
            <a:r>
              <a:rPr lang="en-US" sz="2000" b="1" dirty="0" smtClean="0">
                <a:solidFill>
                  <a:srgbClr val="006666"/>
                </a:solidFill>
              </a:rPr>
              <a:t>Gaussian function </a:t>
            </a:r>
            <a:r>
              <a:rPr lang="en-US" sz="2000" b="1" dirty="0">
                <a:solidFill>
                  <a:srgbClr val="006666"/>
                </a:solidFill>
              </a:rPr>
              <a:t>in a Taylor's series and integrate the series term by term, or to integrate numerically</a:t>
            </a:r>
            <a:r>
              <a:rPr lang="en-US" sz="2000" b="1" dirty="0">
                <a:solidFill>
                  <a:srgbClr val="008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With modem computers, numerical integration is fast and accurate, </a:t>
            </a:r>
            <a:r>
              <a:rPr lang="en-US" sz="2000" b="1" dirty="0" smtClean="0">
                <a:solidFill>
                  <a:srgbClr val="CC00CC"/>
                </a:solidFill>
              </a:rPr>
              <a:t>and reliable </a:t>
            </a:r>
            <a:r>
              <a:rPr lang="en-US" sz="2000" b="1" dirty="0">
                <a:solidFill>
                  <a:srgbClr val="CC00CC"/>
                </a:solidFill>
              </a:rPr>
              <a:t>results can be obtained from a simple quadratic integration (Appendix A.3</a:t>
            </a:r>
            <a:r>
              <a:rPr lang="en-US" sz="2000" b="1" dirty="0" smtClean="0">
                <a:solidFill>
                  <a:srgbClr val="CC00CC"/>
                </a:solidFill>
              </a:rPr>
              <a:t>).</a:t>
            </a:r>
            <a:endParaRPr lang="en-US" sz="2000" b="1" dirty="0">
              <a:solidFill>
                <a:srgbClr val="CC00CC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447800"/>
            <a:ext cx="4714875" cy="5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6705600"/>
            <a:ext cx="4618552" cy="711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99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1"/>
            <a:ext cx="8915400" cy="8156079"/>
          </a:xfrm>
          <a:prstGeom prst="rect">
            <a:avLst/>
          </a:prstGeom>
          <a:noFill/>
          <a:ln w="76200" cmpd="dbl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i="1" u="sng" dirty="0">
                <a:solidFill>
                  <a:srgbClr val="FF0000"/>
                </a:solidFill>
              </a:rPr>
              <a:t>Integral Probability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00CC"/>
                </a:solidFill>
              </a:rPr>
              <a:t>We are often interested in knowing the probability that a measurement will </a:t>
            </a:r>
            <a:r>
              <a:rPr lang="en-US" b="1" i="1" u="sng" dirty="0" smtClean="0">
                <a:solidFill>
                  <a:srgbClr val="0000CC"/>
                </a:solidFill>
              </a:rPr>
              <a:t>deviate from </a:t>
            </a:r>
            <a:r>
              <a:rPr lang="en-US" b="1" i="1" u="sng" dirty="0">
                <a:solidFill>
                  <a:srgbClr val="0000CC"/>
                </a:solidFill>
              </a:rPr>
              <a:t>the mean by a specified amount </a:t>
            </a:r>
            <a:r>
              <a:rPr lang="en-US" b="1" i="1" u="sng" dirty="0" smtClean="0">
                <a:solidFill>
                  <a:srgbClr val="0000CC"/>
                </a:solidFill>
                <a:sym typeface="Symbol"/>
              </a:rPr>
              <a:t>x</a:t>
            </a:r>
            <a:r>
              <a:rPr lang="en-US" b="1" i="1" u="sng" dirty="0" smtClean="0">
                <a:solidFill>
                  <a:srgbClr val="0000CC"/>
                </a:solidFill>
              </a:rPr>
              <a:t> </a:t>
            </a:r>
            <a:r>
              <a:rPr lang="en-US" b="1" i="1" u="sng" dirty="0">
                <a:solidFill>
                  <a:srgbClr val="0000CC"/>
                </a:solidFill>
              </a:rPr>
              <a:t>or greater. </a:t>
            </a:r>
            <a:endParaRPr lang="en-US" b="1" i="1" u="sng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CC00CC"/>
                </a:solidFill>
              </a:rPr>
              <a:t>The </a:t>
            </a:r>
            <a:r>
              <a:rPr lang="en-US" b="1" i="1" u="sng" dirty="0">
                <a:solidFill>
                  <a:srgbClr val="CC00CC"/>
                </a:solidFill>
              </a:rPr>
              <a:t>answer can be </a:t>
            </a:r>
            <a:r>
              <a:rPr lang="en-US" b="1" i="1" u="sng" dirty="0" smtClean="0">
                <a:solidFill>
                  <a:srgbClr val="CC00CC"/>
                </a:solidFill>
              </a:rPr>
              <a:t>determined by </a:t>
            </a:r>
            <a:r>
              <a:rPr lang="en-US" b="1" i="1" u="sng" dirty="0">
                <a:solidFill>
                  <a:srgbClr val="CC00CC"/>
                </a:solidFill>
              </a:rPr>
              <a:t>evaluating numerically the integral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i="1" u="sng" dirty="0" smtClean="0">
              <a:solidFill>
                <a:srgbClr val="FF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i="1" u="sng" dirty="0">
              <a:solidFill>
                <a:srgbClr val="FF00FF"/>
              </a:solidFill>
            </a:endParaRPr>
          </a:p>
          <a:p>
            <a:r>
              <a:rPr lang="en-US" b="1" i="1" dirty="0" smtClean="0">
                <a:solidFill>
                  <a:srgbClr val="CC00CC"/>
                </a:solidFill>
              </a:rPr>
              <a:t>        </a:t>
            </a:r>
            <a:r>
              <a:rPr lang="en-US" b="1" i="1" u="sng" dirty="0" smtClean="0">
                <a:solidFill>
                  <a:srgbClr val="CC00CC"/>
                </a:solidFill>
              </a:rPr>
              <a:t>which </a:t>
            </a:r>
            <a:r>
              <a:rPr lang="en-US" b="1" i="1" u="sng" dirty="0">
                <a:solidFill>
                  <a:srgbClr val="CC00CC"/>
                </a:solidFill>
              </a:rPr>
              <a:t>gives the probability that any random value of x will deviate from the </a:t>
            </a:r>
            <a:r>
              <a:rPr lang="en-US" b="1" i="1" u="sng" dirty="0" smtClean="0">
                <a:solidFill>
                  <a:srgbClr val="CC00CC"/>
                </a:solidFill>
              </a:rPr>
              <a:t> </a:t>
            </a:r>
          </a:p>
          <a:p>
            <a:r>
              <a:rPr lang="en-US" b="1" i="1" dirty="0">
                <a:solidFill>
                  <a:srgbClr val="CC00CC"/>
                </a:solidFill>
              </a:rPr>
              <a:t> </a:t>
            </a:r>
            <a:r>
              <a:rPr lang="en-US" b="1" i="1" dirty="0" smtClean="0">
                <a:solidFill>
                  <a:srgbClr val="CC00CC"/>
                </a:solidFill>
              </a:rPr>
              <a:t>        </a:t>
            </a:r>
            <a:r>
              <a:rPr lang="en-US" b="1" i="1" u="sng" dirty="0" smtClean="0">
                <a:solidFill>
                  <a:srgbClr val="CC00CC"/>
                </a:solidFill>
              </a:rPr>
              <a:t>mean by </a:t>
            </a:r>
            <a:r>
              <a:rPr lang="en-US" b="1" i="1" u="sng" dirty="0">
                <a:solidFill>
                  <a:srgbClr val="CC00CC"/>
                </a:solidFill>
              </a:rPr>
              <a:t>less than ± </a:t>
            </a:r>
            <a:r>
              <a:rPr lang="en-US" b="1" i="1" u="sng" dirty="0">
                <a:solidFill>
                  <a:srgbClr val="CC00CC"/>
                </a:solidFill>
                <a:sym typeface="Symbol"/>
              </a:rPr>
              <a:t>x </a:t>
            </a:r>
            <a:r>
              <a:rPr lang="en-US" b="1" i="1" u="sng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8000"/>
                </a:solidFill>
              </a:rPr>
              <a:t> </a:t>
            </a:r>
            <a:r>
              <a:rPr lang="en-US" b="1" i="1" u="sng" dirty="0">
                <a:solidFill>
                  <a:srgbClr val="003300"/>
                </a:solidFill>
              </a:rPr>
              <a:t>Because the probability function P G(x;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3300"/>
                </a:solidFill>
              </a:rPr>
              <a:t>, </a:t>
            </a:r>
            <a:r>
              <a:rPr lang="en-US" b="1" i="1" u="sng" dirty="0">
                <a:solidFill>
                  <a:srgbClr val="003300"/>
                </a:solidFill>
              </a:rPr>
              <a:t>a) is normalized </a:t>
            </a:r>
            <a:r>
              <a:rPr lang="en-US" b="1" i="1" u="sng" dirty="0" smtClean="0">
                <a:solidFill>
                  <a:srgbClr val="003300"/>
                </a:solidFill>
              </a:rPr>
              <a:t>to unity</a:t>
            </a:r>
            <a:r>
              <a:rPr lang="en-US" b="1" i="1" u="sng" dirty="0">
                <a:solidFill>
                  <a:srgbClr val="003300"/>
                </a:solidFill>
              </a:rPr>
              <a:t>, the probability that a measurement will deviate from the mean by more </a:t>
            </a:r>
            <a:r>
              <a:rPr lang="en-US" b="1" i="1" u="sng" dirty="0" smtClean="0">
                <a:solidFill>
                  <a:srgbClr val="003300"/>
                </a:solidFill>
              </a:rPr>
              <a:t>than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</a:t>
            </a:r>
            <a:r>
              <a:rPr lang="en-US" b="1" i="1" u="sng" dirty="0">
                <a:solidFill>
                  <a:srgbClr val="003300"/>
                </a:solidFill>
                <a:sym typeface="Symbol"/>
              </a:rPr>
              <a:t>x</a:t>
            </a:r>
            <a:r>
              <a:rPr lang="en-US" b="1" i="1" u="sng" dirty="0" smtClean="0">
                <a:solidFill>
                  <a:srgbClr val="003300"/>
                </a:solidFill>
              </a:rPr>
              <a:t> </a:t>
            </a:r>
            <a:r>
              <a:rPr lang="en-US" b="1" i="1" u="sng" dirty="0">
                <a:solidFill>
                  <a:srgbClr val="003300"/>
                </a:solidFill>
              </a:rPr>
              <a:t>is just 1 - </a:t>
            </a:r>
            <a:r>
              <a:rPr lang="en-US" b="1" i="1" u="sng" dirty="0" smtClean="0">
                <a:solidFill>
                  <a:srgbClr val="003300"/>
                </a:solidFill>
              </a:rPr>
              <a:t>P</a:t>
            </a:r>
            <a:r>
              <a:rPr lang="en-US" b="1" i="1" u="sng" baseline="-25000" dirty="0" smtClean="0">
                <a:solidFill>
                  <a:srgbClr val="003300"/>
                </a:solidFill>
              </a:rPr>
              <a:t>G</a:t>
            </a:r>
            <a:r>
              <a:rPr lang="en-US" b="1" i="1" u="sng" dirty="0" smtClean="0">
                <a:solidFill>
                  <a:srgbClr val="003300"/>
                </a:solidFill>
              </a:rPr>
              <a:t>(</a:t>
            </a:r>
            <a:r>
              <a:rPr lang="en-US" b="1" i="1" u="sng" dirty="0">
                <a:solidFill>
                  <a:srgbClr val="003300"/>
                </a:solidFill>
                <a:sym typeface="Symbol"/>
              </a:rPr>
              <a:t>x</a:t>
            </a:r>
            <a:r>
              <a:rPr lang="en-US" b="1" i="1" u="sng" dirty="0" smtClean="0">
                <a:solidFill>
                  <a:srgbClr val="003300"/>
                </a:solidFill>
              </a:rPr>
              <a:t>;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3300"/>
                </a:solidFill>
              </a:rPr>
              <a:t>,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3300"/>
                </a:solidFill>
              </a:rPr>
              <a:t>).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00CC"/>
                </a:solidFill>
              </a:rPr>
              <a:t>Of </a:t>
            </a:r>
            <a:r>
              <a:rPr lang="en-US" b="1" i="1" u="sng" dirty="0">
                <a:solidFill>
                  <a:srgbClr val="0000CC"/>
                </a:solidFill>
              </a:rPr>
              <a:t>particular interest are the probabilities </a:t>
            </a:r>
            <a:r>
              <a:rPr lang="en-US" b="1" i="1" u="sng" dirty="0" smtClean="0">
                <a:solidFill>
                  <a:srgbClr val="0000CC"/>
                </a:solidFill>
              </a:rPr>
              <a:t>associated with </a:t>
            </a:r>
            <a:r>
              <a:rPr lang="en-US" b="1" i="1" u="sng" dirty="0">
                <a:solidFill>
                  <a:srgbClr val="0000CC"/>
                </a:solidFill>
              </a:rPr>
              <a:t>deviations of </a:t>
            </a:r>
            <a:r>
              <a:rPr lang="en-US" b="1" i="1" u="sng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00CC"/>
                </a:solidFill>
              </a:rPr>
              <a:t>, 2</a:t>
            </a:r>
            <a:r>
              <a:rPr lang="en-US" b="1" i="1" u="sng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00CC"/>
                </a:solidFill>
              </a:rPr>
              <a:t>, </a:t>
            </a:r>
            <a:r>
              <a:rPr lang="en-US" b="1" i="1" u="sng" dirty="0">
                <a:solidFill>
                  <a:srgbClr val="0000CC"/>
                </a:solidFill>
              </a:rPr>
              <a:t>and so forth from the mean, corresponding to 1,2, and </a:t>
            </a:r>
            <a:r>
              <a:rPr lang="en-US" b="1" i="1" u="sng" dirty="0" smtClean="0">
                <a:solidFill>
                  <a:srgbClr val="0000CC"/>
                </a:solidFill>
              </a:rPr>
              <a:t>so on </a:t>
            </a:r>
            <a:r>
              <a:rPr lang="en-US" b="1" i="1" u="sng" dirty="0">
                <a:solidFill>
                  <a:srgbClr val="0000CC"/>
                </a:solidFill>
              </a:rPr>
              <a:t>standard deviations. </a:t>
            </a:r>
            <a:endParaRPr lang="en-US" b="1" i="1" u="sng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990000"/>
                </a:solidFill>
              </a:rPr>
              <a:t>We </a:t>
            </a:r>
            <a:r>
              <a:rPr lang="en-US" b="1" i="1" u="sng" dirty="0">
                <a:solidFill>
                  <a:srgbClr val="990000"/>
                </a:solidFill>
              </a:rPr>
              <a:t>may also be interested in the probable error </a:t>
            </a:r>
            <a:r>
              <a:rPr lang="en-US" b="1" i="1" u="sng" dirty="0" smtClean="0">
                <a:solidFill>
                  <a:srgbClr val="990000"/>
                </a:solidFill>
              </a:rPr>
              <a:t>(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</a:t>
            </a:r>
            <a:r>
              <a:rPr lang="en-US" b="1" i="1" u="sng" baseline="-25000" dirty="0" err="1" smtClean="0">
                <a:solidFill>
                  <a:srgbClr val="990000"/>
                </a:solidFill>
              </a:rPr>
              <a:t>pe</a:t>
            </a:r>
            <a:r>
              <a:rPr lang="en-US" b="1" i="1" u="sng" dirty="0" smtClean="0">
                <a:solidFill>
                  <a:srgbClr val="990000"/>
                </a:solidFill>
              </a:rPr>
              <a:t> ), defined to </a:t>
            </a:r>
            <a:r>
              <a:rPr lang="en-US" b="1" i="1" u="sng" dirty="0">
                <a:solidFill>
                  <a:srgbClr val="990000"/>
                </a:solidFill>
              </a:rPr>
              <a:t>be the absolute value of the deviation Ix - 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990000"/>
                </a:solidFill>
              </a:rPr>
              <a:t>l </a:t>
            </a:r>
            <a:r>
              <a:rPr lang="en-US" b="1" i="1" u="sng" dirty="0">
                <a:solidFill>
                  <a:srgbClr val="990000"/>
                </a:solidFill>
              </a:rPr>
              <a:t>such that the probability </a:t>
            </a:r>
            <a:r>
              <a:rPr lang="en-US" b="1" i="1" u="sng" dirty="0" smtClean="0">
                <a:solidFill>
                  <a:srgbClr val="990000"/>
                </a:solidFill>
              </a:rPr>
              <a:t>for the </a:t>
            </a:r>
            <a:r>
              <a:rPr lang="en-US" b="1" i="1" u="sng" dirty="0">
                <a:solidFill>
                  <a:srgbClr val="990000"/>
                </a:solidFill>
              </a:rPr>
              <a:t>deviation of any random </a:t>
            </a:r>
            <a:r>
              <a:rPr lang="en-US" b="1" i="1" u="sng" dirty="0" smtClean="0">
                <a:solidFill>
                  <a:srgbClr val="990000"/>
                </a:solidFill>
              </a:rPr>
              <a:t>observation   Ix</a:t>
            </a:r>
            <a:r>
              <a:rPr lang="en-US" b="1" i="1" u="sng" baseline="-25000" dirty="0" smtClean="0">
                <a:solidFill>
                  <a:srgbClr val="990000"/>
                </a:solidFill>
              </a:rPr>
              <a:t> </a:t>
            </a:r>
            <a:r>
              <a:rPr lang="en-US" b="1" i="1" u="sng" baseline="-25000" dirty="0" err="1" smtClean="0">
                <a:solidFill>
                  <a:srgbClr val="990000"/>
                </a:solidFill>
              </a:rPr>
              <a:t>i</a:t>
            </a:r>
            <a:r>
              <a:rPr lang="en-US" b="1" i="1" u="sng" baseline="-25000" dirty="0" smtClean="0">
                <a:solidFill>
                  <a:srgbClr val="990000"/>
                </a:solidFill>
              </a:rPr>
              <a:t> </a:t>
            </a:r>
            <a:r>
              <a:rPr lang="en-US" b="1" i="1" u="sng" dirty="0">
                <a:solidFill>
                  <a:srgbClr val="990000"/>
                </a:solidFill>
              </a:rPr>
              <a:t>- 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990000"/>
                </a:solidFill>
              </a:rPr>
              <a:t> </a:t>
            </a:r>
            <a:r>
              <a:rPr lang="en-US" b="1" i="1" u="sng" dirty="0">
                <a:solidFill>
                  <a:srgbClr val="990000"/>
                </a:solidFill>
              </a:rPr>
              <a:t>I is less than </a:t>
            </a:r>
            <a:r>
              <a:rPr lang="en-US" b="1" i="1" u="sng" dirty="0" smtClean="0">
                <a:solidFill>
                  <a:srgbClr val="990000"/>
                </a:solidFill>
              </a:rPr>
              <a:t>1/2</a:t>
            </a:r>
            <a:r>
              <a:rPr lang="en-US" b="1" i="1" u="sng" dirty="0">
                <a:solidFill>
                  <a:srgbClr val="990000"/>
                </a:solidFill>
              </a:rPr>
              <a:t>. </a:t>
            </a:r>
            <a:endParaRPr lang="en-US" b="1" i="1" u="sng" dirty="0" smtClean="0">
              <a:solidFill>
                <a:srgbClr val="99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That </a:t>
            </a:r>
            <a:r>
              <a:rPr lang="en-US" b="1" i="1" u="sng" dirty="0">
                <a:solidFill>
                  <a:srgbClr val="003300"/>
                </a:solidFill>
              </a:rPr>
              <a:t>is, half the </a:t>
            </a:r>
            <a:r>
              <a:rPr lang="en-US" b="1" i="1" u="sng" dirty="0" smtClean="0">
                <a:solidFill>
                  <a:srgbClr val="003300"/>
                </a:solidFill>
              </a:rPr>
              <a:t>observations of </a:t>
            </a:r>
            <a:r>
              <a:rPr lang="en-US" b="1" i="1" u="sng" dirty="0">
                <a:solidFill>
                  <a:srgbClr val="003300"/>
                </a:solidFill>
              </a:rPr>
              <a:t>an experiment would be expected to fall within the boundaries </a:t>
            </a:r>
            <a:r>
              <a:rPr lang="en-US" b="1" i="1" u="sng" dirty="0" smtClean="0">
                <a:solidFill>
                  <a:srgbClr val="003300"/>
                </a:solidFill>
              </a:rPr>
              <a:t>denoted by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3300"/>
                </a:solidFill>
              </a:rPr>
              <a:t> </a:t>
            </a:r>
            <a:r>
              <a:rPr lang="en-US" b="1" i="1" u="sng" dirty="0">
                <a:solidFill>
                  <a:srgbClr val="003300"/>
                </a:solidFill>
              </a:rPr>
              <a:t>± </a:t>
            </a:r>
            <a:r>
              <a:rPr lang="en-US" b="1" i="1" u="sng" dirty="0">
                <a:solidFill>
                  <a:srgbClr val="003300"/>
                </a:solidFill>
                <a:sym typeface="Symbol"/>
              </a:rPr>
              <a:t></a:t>
            </a:r>
            <a:r>
              <a:rPr lang="en-US" b="1" i="1" u="sng" baseline="-25000" dirty="0" err="1">
                <a:solidFill>
                  <a:srgbClr val="003300"/>
                </a:solidFill>
              </a:rPr>
              <a:t>pe</a:t>
            </a:r>
            <a:r>
              <a:rPr lang="en-US" b="1" i="1" u="sng" dirty="0">
                <a:solidFill>
                  <a:srgbClr val="003300"/>
                </a:solidFill>
              </a:rPr>
              <a:t> </a:t>
            </a:r>
            <a:r>
              <a:rPr lang="en-US" b="1" i="1" u="sng" dirty="0" smtClean="0">
                <a:solidFill>
                  <a:srgbClr val="003300"/>
                </a:solidFill>
              </a:rPr>
              <a:t>·</a:t>
            </a:r>
            <a:endParaRPr lang="en-US" b="1" i="1" u="sng" dirty="0">
              <a:solidFill>
                <a:srgbClr val="0033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CC00CC"/>
                </a:solidFill>
              </a:rPr>
              <a:t>If we use the standard form of the Gaussian distribution of Equation (2.29</a:t>
            </a:r>
            <a:r>
              <a:rPr lang="en-US" b="1" dirty="0" smtClean="0">
                <a:solidFill>
                  <a:srgbClr val="CC00CC"/>
                </a:solidFill>
              </a:rPr>
              <a:t>), we </a:t>
            </a:r>
            <a:r>
              <a:rPr lang="en-US" b="1" dirty="0">
                <a:solidFill>
                  <a:srgbClr val="CC00CC"/>
                </a:solidFill>
              </a:rPr>
              <a:t>can calculate the integrated probability </a:t>
            </a:r>
            <a:r>
              <a:rPr lang="en-US" b="1" i="1" dirty="0" smtClean="0">
                <a:solidFill>
                  <a:srgbClr val="CC00CC"/>
                </a:solidFill>
              </a:rPr>
              <a:t>P</a:t>
            </a:r>
            <a:r>
              <a:rPr lang="en-US" b="1" i="1" baseline="-25000" dirty="0" smtClean="0">
                <a:solidFill>
                  <a:srgbClr val="CC00CC"/>
                </a:solidFill>
              </a:rPr>
              <a:t>G</a:t>
            </a:r>
            <a:r>
              <a:rPr lang="en-US" b="1" i="1" dirty="0" smtClean="0">
                <a:solidFill>
                  <a:srgbClr val="CC00CC"/>
                </a:solidFill>
              </a:rPr>
              <a:t>(z</a:t>
            </a:r>
            <a:r>
              <a:rPr lang="en-US" b="1" i="1" dirty="0">
                <a:solidFill>
                  <a:srgbClr val="CC00CC"/>
                </a:solidFill>
              </a:rPr>
              <a:t>) </a:t>
            </a:r>
            <a:r>
              <a:rPr lang="en-US" b="1" dirty="0">
                <a:solidFill>
                  <a:srgbClr val="CC00CC"/>
                </a:solidFill>
              </a:rPr>
              <a:t>in terms of the dimensionless </a:t>
            </a:r>
            <a:r>
              <a:rPr lang="en-US" b="1" dirty="0" smtClean="0">
                <a:solidFill>
                  <a:srgbClr val="CC00CC"/>
                </a:solidFill>
              </a:rPr>
              <a:t>variable </a:t>
            </a:r>
          </a:p>
          <a:p>
            <a:pPr marL="342900" indent="-342900"/>
            <a:r>
              <a:rPr lang="en-US" b="1" dirty="0" smtClean="0">
                <a:solidFill>
                  <a:srgbClr val="CC00CC"/>
                </a:solidFill>
              </a:rPr>
              <a:t>       z </a:t>
            </a:r>
            <a:r>
              <a:rPr lang="en-US" b="1" dirty="0">
                <a:solidFill>
                  <a:srgbClr val="CC00CC"/>
                </a:solidFill>
              </a:rPr>
              <a:t>= </a:t>
            </a:r>
            <a:r>
              <a:rPr lang="en-US" b="1" i="1" dirty="0">
                <a:solidFill>
                  <a:srgbClr val="CC00CC"/>
                </a:solidFill>
              </a:rPr>
              <a:t>(x </a:t>
            </a:r>
            <a:r>
              <a:rPr lang="en-US" b="1" dirty="0">
                <a:solidFill>
                  <a:srgbClr val="CC00CC"/>
                </a:solidFill>
              </a:rPr>
              <a:t>- </a:t>
            </a:r>
            <a:r>
              <a:rPr lang="en-US" b="1" i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dirty="0" smtClean="0">
                <a:solidFill>
                  <a:srgbClr val="CC00CC"/>
                </a:solidFill>
              </a:rPr>
              <a:t>)l</a:t>
            </a:r>
            <a:r>
              <a:rPr lang="en-US" b="1" i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b="1" i="1" dirty="0">
                <a:solidFill>
                  <a:srgbClr val="CC00CC"/>
                </a:solidFill>
                <a:sym typeface="Symbol"/>
              </a:rPr>
              <a:t> </a:t>
            </a:r>
            <a:endParaRPr lang="en-US" b="1" i="1" dirty="0">
              <a:solidFill>
                <a:srgbClr val="CC00CC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r>
              <a:rPr lang="en-US" b="1" dirty="0" smtClean="0">
                <a:solidFill>
                  <a:srgbClr val="CC00CC"/>
                </a:solidFill>
              </a:rPr>
              <a:t>       where </a:t>
            </a:r>
            <a:r>
              <a:rPr lang="en-US" b="1" dirty="0" smtClean="0">
                <a:solidFill>
                  <a:srgbClr val="CC00CC"/>
                </a:solidFill>
                <a:sym typeface="Symbol"/>
              </a:rPr>
              <a:t></a:t>
            </a:r>
            <a:r>
              <a:rPr lang="en-US" b="1" dirty="0" smtClean="0">
                <a:solidFill>
                  <a:srgbClr val="CC00CC"/>
                </a:solidFill>
              </a:rPr>
              <a:t>z </a:t>
            </a:r>
            <a:r>
              <a:rPr lang="en-US" b="1" dirty="0">
                <a:solidFill>
                  <a:srgbClr val="CC00CC"/>
                </a:solidFill>
              </a:rPr>
              <a:t>= 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 </a:t>
            </a:r>
            <a:r>
              <a:rPr lang="en-US" b="1" dirty="0" smtClean="0">
                <a:solidFill>
                  <a:srgbClr val="CC00CC"/>
                </a:solidFill>
                <a:sym typeface="Symbol"/>
              </a:rPr>
              <a:t>x</a:t>
            </a:r>
            <a:r>
              <a:rPr lang="en-US" b="1" i="1" dirty="0">
                <a:solidFill>
                  <a:srgbClr val="CC00CC"/>
                </a:solidFill>
                <a:sym typeface="Symbol"/>
              </a:rPr>
              <a:t>/</a:t>
            </a:r>
            <a:r>
              <a:rPr lang="en-US" b="1" i="1" dirty="0" smtClean="0">
                <a:solidFill>
                  <a:srgbClr val="CC00CC"/>
                </a:solidFill>
                <a:sym typeface="Symbol"/>
              </a:rPr>
              <a:t> </a:t>
            </a:r>
            <a:r>
              <a:rPr lang="en-US" b="1" i="1" dirty="0" smtClean="0">
                <a:solidFill>
                  <a:srgbClr val="CC00CC"/>
                </a:solidFill>
              </a:rPr>
              <a:t> </a:t>
            </a:r>
            <a:r>
              <a:rPr lang="en-US" b="1" dirty="0">
                <a:solidFill>
                  <a:srgbClr val="CC00CC"/>
                </a:solidFill>
              </a:rPr>
              <a:t>measures the deviation from the mean in units of the </a:t>
            </a:r>
            <a:endParaRPr lang="en-US" b="1" dirty="0" smtClean="0">
              <a:solidFill>
                <a:srgbClr val="CC00CC"/>
              </a:solidFill>
            </a:endParaRPr>
          </a:p>
          <a:p>
            <a:r>
              <a:rPr lang="en-US" b="1" dirty="0">
                <a:solidFill>
                  <a:srgbClr val="CC00CC"/>
                </a:solidFill>
              </a:rPr>
              <a:t> </a:t>
            </a:r>
            <a:r>
              <a:rPr lang="en-US" b="1" dirty="0" smtClean="0">
                <a:solidFill>
                  <a:srgbClr val="CC00CC"/>
                </a:solidFill>
              </a:rPr>
              <a:t>        standard deviation </a:t>
            </a:r>
            <a:r>
              <a:rPr lang="en-US" b="1" i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b="1" i="1" dirty="0" smtClean="0">
                <a:solidFill>
                  <a:srgbClr val="CC00CC"/>
                </a:solidFill>
              </a:rPr>
              <a:t>.</a:t>
            </a:r>
            <a:endParaRPr lang="en-US" b="1" i="1" dirty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3300"/>
                </a:solidFill>
              </a:rPr>
              <a:t>The integral of Equation (2.31) cannot be evaluated analytically, so in order </a:t>
            </a:r>
            <a:r>
              <a:rPr lang="en-US" b="1" dirty="0" smtClean="0">
                <a:solidFill>
                  <a:srgbClr val="003300"/>
                </a:solidFill>
              </a:rPr>
              <a:t>to obtain </a:t>
            </a:r>
            <a:r>
              <a:rPr lang="en-US" b="1" dirty="0">
                <a:solidFill>
                  <a:srgbClr val="003300"/>
                </a:solidFill>
              </a:rPr>
              <a:t>the probability </a:t>
            </a:r>
            <a:r>
              <a:rPr lang="en-US" b="1" i="1" dirty="0">
                <a:solidFill>
                  <a:srgbClr val="003300"/>
                </a:solidFill>
              </a:rPr>
              <a:t>P </a:t>
            </a:r>
            <a:r>
              <a:rPr lang="en-US" b="1" i="1" baseline="-25000" dirty="0">
                <a:solidFill>
                  <a:srgbClr val="003300"/>
                </a:solidFill>
              </a:rPr>
              <a:t>G</a:t>
            </a:r>
            <a:r>
              <a:rPr lang="en-US" b="1" i="1" dirty="0" smtClean="0">
                <a:solidFill>
                  <a:srgbClr val="003300"/>
                </a:solidFill>
              </a:rPr>
              <a:t>(</a:t>
            </a:r>
            <a:r>
              <a:rPr lang="en-US" b="1" i="1" dirty="0" smtClean="0">
                <a:solidFill>
                  <a:srgbClr val="003300"/>
                </a:solidFill>
                <a:sym typeface="Symbol"/>
              </a:rPr>
              <a:t>x</a:t>
            </a:r>
            <a:r>
              <a:rPr lang="en-US" b="1" i="1" dirty="0" smtClean="0">
                <a:solidFill>
                  <a:srgbClr val="003300"/>
                </a:solidFill>
              </a:rPr>
              <a:t>;</a:t>
            </a:r>
            <a:r>
              <a:rPr lang="en-US" b="1" i="1" dirty="0" smtClean="0">
                <a:solidFill>
                  <a:srgbClr val="003300"/>
                </a:solidFill>
                <a:sym typeface="Symbol"/>
              </a:rPr>
              <a:t></a:t>
            </a:r>
            <a:r>
              <a:rPr lang="en-US" b="1" dirty="0" smtClean="0">
                <a:solidFill>
                  <a:srgbClr val="003300"/>
                </a:solidFill>
              </a:rPr>
              <a:t>, </a:t>
            </a:r>
            <a:r>
              <a:rPr lang="en-US" b="1" i="1" dirty="0" smtClean="0">
                <a:solidFill>
                  <a:srgbClr val="003300"/>
                </a:solidFill>
                <a:sym typeface="Symbol"/>
              </a:rPr>
              <a:t></a:t>
            </a:r>
            <a:r>
              <a:rPr lang="en-US" b="1" i="1" dirty="0" smtClean="0">
                <a:solidFill>
                  <a:srgbClr val="003300"/>
                </a:solidFill>
              </a:rPr>
              <a:t>) </a:t>
            </a:r>
            <a:r>
              <a:rPr lang="en-US" b="1" dirty="0">
                <a:solidFill>
                  <a:srgbClr val="003300"/>
                </a:solidFill>
              </a:rPr>
              <a:t>it is necessary either to expand the </a:t>
            </a:r>
            <a:r>
              <a:rPr lang="en-US" b="1" dirty="0" smtClean="0">
                <a:solidFill>
                  <a:srgbClr val="003300"/>
                </a:solidFill>
              </a:rPr>
              <a:t>Gaussian function </a:t>
            </a:r>
            <a:r>
              <a:rPr lang="en-US" b="1" dirty="0">
                <a:solidFill>
                  <a:srgbClr val="003300"/>
                </a:solidFill>
              </a:rPr>
              <a:t>in a Taylor's series and integrate the series term by term, or to integrate numerically.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990000"/>
                </a:solidFill>
              </a:rPr>
              <a:t>With modem computers, numerical integration is fast and accurate, </a:t>
            </a:r>
            <a:r>
              <a:rPr lang="en-US" b="1" dirty="0" smtClean="0">
                <a:solidFill>
                  <a:srgbClr val="990000"/>
                </a:solidFill>
              </a:rPr>
              <a:t>and reliable </a:t>
            </a:r>
            <a:r>
              <a:rPr lang="en-US" b="1" dirty="0">
                <a:solidFill>
                  <a:srgbClr val="990000"/>
                </a:solidFill>
              </a:rPr>
              <a:t>results can be obtained from a simple quadratic integration (Appendix A.3</a:t>
            </a:r>
            <a:r>
              <a:rPr lang="en-US" b="1" dirty="0" smtClean="0">
                <a:solidFill>
                  <a:srgbClr val="990000"/>
                </a:solidFill>
              </a:rPr>
              <a:t>).</a:t>
            </a:r>
            <a:endParaRPr lang="en-US" b="1" dirty="0">
              <a:solidFill>
                <a:srgbClr val="990000"/>
              </a:solidFill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26" y="5429264"/>
            <a:ext cx="4618552" cy="711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08" y="1285860"/>
            <a:ext cx="4286247" cy="505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" y="357166"/>
            <a:ext cx="9134475" cy="1028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915400" cy="7294305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Tables and Graphs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Gaussian probability density function </a:t>
            </a:r>
            <a:r>
              <a:rPr lang="en-US" sz="2000" b="1" i="1" dirty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>
                <a:solidFill>
                  <a:srgbClr val="0000CC"/>
                </a:solidFill>
              </a:rPr>
              <a:t>G</a:t>
            </a:r>
            <a:r>
              <a:rPr lang="en-US" sz="2000" b="1" i="1" dirty="0">
                <a:solidFill>
                  <a:srgbClr val="0000CC"/>
                </a:solidFill>
              </a:rPr>
              <a:t>(z) </a:t>
            </a:r>
            <a:r>
              <a:rPr lang="en-US" sz="2000" b="1" dirty="0">
                <a:solidFill>
                  <a:srgbClr val="0000CC"/>
                </a:solidFill>
              </a:rPr>
              <a:t>and the integral probability </a:t>
            </a:r>
            <a:r>
              <a:rPr lang="en-US" sz="2000" b="1" i="1" dirty="0" smtClean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 smtClean="0">
                <a:solidFill>
                  <a:srgbClr val="0000CC"/>
                </a:solidFill>
              </a:rPr>
              <a:t>G</a:t>
            </a:r>
            <a:r>
              <a:rPr lang="en-US" sz="2000" b="1" i="1" dirty="0" smtClean="0">
                <a:solidFill>
                  <a:srgbClr val="0000CC"/>
                </a:solidFill>
              </a:rPr>
              <a:t>(z) </a:t>
            </a:r>
            <a:r>
              <a:rPr lang="en-US" sz="2000" b="1" dirty="0" smtClean="0">
                <a:solidFill>
                  <a:srgbClr val="0000CC"/>
                </a:solidFill>
              </a:rPr>
              <a:t>are </a:t>
            </a:r>
            <a:r>
              <a:rPr lang="en-US" sz="2000" b="1" dirty="0">
                <a:solidFill>
                  <a:srgbClr val="0000CC"/>
                </a:solidFill>
              </a:rPr>
              <a:t>tabulated and plotted in Tables C.1 and C.2, respectively.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From </a:t>
            </a:r>
            <a:r>
              <a:rPr lang="en-US" sz="2000" b="1" dirty="0">
                <a:solidFill>
                  <a:srgbClr val="CC00CC"/>
                </a:solidFill>
              </a:rPr>
              <a:t>the </a:t>
            </a:r>
            <a:r>
              <a:rPr lang="en-US" sz="2000" b="1" dirty="0" smtClean="0">
                <a:solidFill>
                  <a:srgbClr val="CC00CC"/>
                </a:solidFill>
              </a:rPr>
              <a:t>integral probability </a:t>
            </a:r>
            <a:r>
              <a:rPr lang="en-US" sz="2000" b="1" dirty="0">
                <a:solidFill>
                  <a:srgbClr val="CC00CC"/>
                </a:solidFill>
              </a:rPr>
              <a:t>Table C.2, we note that the probabilities are about 68% and </a:t>
            </a:r>
            <a:r>
              <a:rPr lang="en-US" sz="2000" b="1" i="1" dirty="0">
                <a:solidFill>
                  <a:srgbClr val="CC00CC"/>
                </a:solidFill>
              </a:rPr>
              <a:t>9S% </a:t>
            </a:r>
            <a:r>
              <a:rPr lang="en-US" sz="2000" b="1" dirty="0">
                <a:solidFill>
                  <a:srgbClr val="CC00CC"/>
                </a:solidFill>
              </a:rPr>
              <a:t>that </a:t>
            </a:r>
            <a:r>
              <a:rPr lang="en-US" sz="2000" b="1" dirty="0" smtClean="0">
                <a:solidFill>
                  <a:srgbClr val="CC00CC"/>
                </a:solidFill>
              </a:rPr>
              <a:t>a given </a:t>
            </a:r>
            <a:r>
              <a:rPr lang="en-US" sz="2000" b="1" dirty="0">
                <a:solidFill>
                  <a:srgbClr val="CC00CC"/>
                </a:solidFill>
              </a:rPr>
              <a:t>measurement will fall within 1 and 2 standard deviations of the mean, respectively.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Similarly, by considering the </a:t>
            </a:r>
            <a:r>
              <a:rPr lang="en-US" sz="2000" b="1" i="1" dirty="0" smtClean="0">
                <a:solidFill>
                  <a:srgbClr val="006666"/>
                </a:solidFill>
              </a:rPr>
              <a:t>50 % </a:t>
            </a:r>
            <a:r>
              <a:rPr lang="en-US" sz="2000" b="1" dirty="0">
                <a:solidFill>
                  <a:srgbClr val="006666"/>
                </a:solidFill>
              </a:rPr>
              <a:t>probability limit we can see that </a:t>
            </a:r>
            <a:r>
              <a:rPr lang="en-US" sz="2000" b="1" dirty="0" smtClean="0">
                <a:solidFill>
                  <a:srgbClr val="006666"/>
                </a:solidFill>
              </a:rPr>
              <a:t>the probable </a:t>
            </a:r>
            <a:r>
              <a:rPr lang="en-US" sz="2000" b="1" dirty="0">
                <a:solidFill>
                  <a:srgbClr val="006666"/>
                </a:solidFill>
              </a:rPr>
              <a:t>error is given by 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 </a:t>
            </a:r>
            <a:r>
              <a:rPr lang="en-US" sz="2000" b="1" i="1" baseline="-25000" dirty="0" err="1" smtClean="0">
                <a:solidFill>
                  <a:srgbClr val="006666"/>
                </a:solidFill>
              </a:rPr>
              <a:t>pe</a:t>
            </a:r>
            <a:r>
              <a:rPr lang="en-US" sz="2000" b="1" i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 smtClean="0">
                <a:solidFill>
                  <a:srgbClr val="006666"/>
                </a:solidFill>
              </a:rPr>
              <a:t>= </a:t>
            </a:r>
            <a:r>
              <a:rPr lang="en-US" sz="2000" b="1" i="1" dirty="0" smtClean="0">
                <a:solidFill>
                  <a:srgbClr val="006666"/>
                </a:solidFill>
              </a:rPr>
              <a:t>0.6745</a:t>
            </a:r>
            <a:r>
              <a:rPr lang="en-US" sz="2000" b="1" i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6666"/>
                </a:solidFill>
              </a:rPr>
              <a:t>.</a:t>
            </a:r>
            <a:endParaRPr lang="en-US" sz="2000" b="1" u="sng" dirty="0" smtClean="0">
              <a:solidFill>
                <a:srgbClr val="FF0000"/>
              </a:solidFill>
            </a:endParaRPr>
          </a:p>
          <a:p>
            <a:r>
              <a:rPr lang="en-US" sz="2400" b="1" u="sng" dirty="0" smtClean="0">
                <a:solidFill>
                  <a:srgbClr val="FF0000"/>
                </a:solidFill>
              </a:rPr>
              <a:t>Comparison </a:t>
            </a:r>
            <a:r>
              <a:rPr lang="en-US" sz="2400" b="1" u="sng" dirty="0">
                <a:solidFill>
                  <a:srgbClr val="FF0000"/>
                </a:solidFill>
              </a:rPr>
              <a:t>of Gaussian and </a:t>
            </a:r>
            <a:r>
              <a:rPr lang="en-US" sz="2400" b="1" u="sng" dirty="0" smtClean="0">
                <a:solidFill>
                  <a:srgbClr val="FF0000"/>
                </a:solidFill>
              </a:rPr>
              <a:t>Poisson Distributions</a:t>
            </a:r>
            <a:endParaRPr lang="en-US" sz="2400" b="1" u="sng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A </a:t>
            </a:r>
            <a:r>
              <a:rPr lang="en-US" sz="2000" b="1" dirty="0">
                <a:solidFill>
                  <a:srgbClr val="CC00CC"/>
                </a:solidFill>
              </a:rPr>
              <a:t>comparison of the Poisson and Gaussian curves reveals the nature of the </a:t>
            </a:r>
            <a:r>
              <a:rPr lang="en-US" sz="2000" b="1" dirty="0" smtClean="0">
                <a:solidFill>
                  <a:srgbClr val="CC00CC"/>
                </a:solidFill>
              </a:rPr>
              <a:t>Poisson distribution</a:t>
            </a:r>
            <a:r>
              <a:rPr lang="en-US" sz="2000" b="1" dirty="0">
                <a:solidFill>
                  <a:srgbClr val="CC00CC"/>
                </a:solidFill>
              </a:rPr>
              <a:t>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It </a:t>
            </a:r>
            <a:r>
              <a:rPr lang="en-US" sz="2000" b="1" dirty="0">
                <a:solidFill>
                  <a:srgbClr val="006666"/>
                </a:solidFill>
              </a:rPr>
              <a:t>is the appropriate distribution for describing experiments in </a:t>
            </a:r>
            <a:r>
              <a:rPr lang="en-US" sz="2000" b="1" dirty="0" smtClean="0">
                <a:solidFill>
                  <a:srgbClr val="006666"/>
                </a:solidFill>
              </a:rPr>
              <a:t>which the </a:t>
            </a:r>
            <a:r>
              <a:rPr lang="en-US" sz="2000" b="1" dirty="0">
                <a:solidFill>
                  <a:srgbClr val="006666"/>
                </a:solidFill>
              </a:rPr>
              <a:t>possible values of the data are strictly bounded on one side but not on the other.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Poisson curve of Figure 2.3 exhibits the typical Poisson shape.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Poisson curve </a:t>
            </a:r>
            <a:r>
              <a:rPr lang="en-US" sz="2000" b="1" dirty="0">
                <a:solidFill>
                  <a:srgbClr val="CC00CC"/>
                </a:solidFill>
              </a:rPr>
              <a:t>of Figure 2.4 differs little from the corresponding Gaussian curve of </a:t>
            </a:r>
            <a:r>
              <a:rPr lang="en-US" sz="2000" b="1" dirty="0" smtClean="0">
                <a:solidFill>
                  <a:srgbClr val="CC00CC"/>
                </a:solidFill>
              </a:rPr>
              <a:t>Figure </a:t>
            </a:r>
            <a:r>
              <a:rPr lang="en-US" sz="2000" b="1" i="1" dirty="0" smtClean="0">
                <a:solidFill>
                  <a:srgbClr val="CC00CC"/>
                </a:solidFill>
              </a:rPr>
              <a:t>2.5, </a:t>
            </a:r>
            <a:r>
              <a:rPr lang="en-US" sz="2000" b="1" dirty="0">
                <a:solidFill>
                  <a:srgbClr val="CC00CC"/>
                </a:solidFill>
              </a:rPr>
              <a:t>indicating that for large values of the </a:t>
            </a:r>
            <a:r>
              <a:rPr lang="en-US" sz="2000" b="1" dirty="0" smtClean="0">
                <a:solidFill>
                  <a:srgbClr val="CC00CC"/>
                </a:solidFill>
              </a:rPr>
              <a:t>mean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, </a:t>
            </a:r>
            <a:r>
              <a:rPr lang="en-US" sz="2000" b="1" dirty="0">
                <a:solidFill>
                  <a:srgbClr val="CC00CC"/>
                </a:solidFill>
              </a:rPr>
              <a:t>the Gaussian distribution </a:t>
            </a:r>
            <a:r>
              <a:rPr lang="en-US" sz="2000" b="1" dirty="0" smtClean="0">
                <a:solidFill>
                  <a:srgbClr val="CC00CC"/>
                </a:solidFill>
              </a:rPr>
              <a:t>becomes an </a:t>
            </a:r>
            <a:r>
              <a:rPr lang="en-US" sz="2000" b="1" dirty="0">
                <a:solidFill>
                  <a:srgbClr val="CC00CC"/>
                </a:solidFill>
              </a:rPr>
              <a:t>acceptable description of the Poisson distribution.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Because</a:t>
            </a:r>
            <a:r>
              <a:rPr lang="en-US" sz="2000" b="1" dirty="0">
                <a:solidFill>
                  <a:srgbClr val="006666"/>
                </a:solidFill>
              </a:rPr>
              <a:t>, in general, </a:t>
            </a:r>
            <a:r>
              <a:rPr lang="en-US" sz="2000" b="1" dirty="0" smtClean="0">
                <a:solidFill>
                  <a:srgbClr val="006666"/>
                </a:solidFill>
              </a:rPr>
              <a:t>the Gaussian </a:t>
            </a:r>
            <a:r>
              <a:rPr lang="en-US" sz="2000" b="1" dirty="0">
                <a:solidFill>
                  <a:srgbClr val="006666"/>
                </a:solidFill>
              </a:rPr>
              <a:t>distribution is more convenient to calculate than the Poisson </a:t>
            </a:r>
            <a:r>
              <a:rPr lang="en-US" sz="2000" b="1" dirty="0" smtClean="0">
                <a:solidFill>
                  <a:srgbClr val="006666"/>
                </a:solidFill>
              </a:rPr>
              <a:t>distribution, it </a:t>
            </a:r>
            <a:r>
              <a:rPr lang="en-US" sz="2000" b="1" dirty="0">
                <a:solidFill>
                  <a:srgbClr val="006666"/>
                </a:solidFill>
              </a:rPr>
              <a:t>is often the preferred choice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However, one should remember that the </a:t>
            </a:r>
            <a:r>
              <a:rPr lang="en-US" sz="2000" b="1" dirty="0" smtClean="0">
                <a:solidFill>
                  <a:srgbClr val="FF0000"/>
                </a:solidFill>
              </a:rPr>
              <a:t>Poisson distribution </a:t>
            </a:r>
            <a:r>
              <a:rPr lang="en-US" sz="2000" b="1" dirty="0">
                <a:solidFill>
                  <a:srgbClr val="FF0000"/>
                </a:solidFill>
              </a:rPr>
              <a:t>is only defined at 0 and positive integral values of the variable </a:t>
            </a:r>
            <a:r>
              <a:rPr lang="en-US" sz="2000" b="1" i="1" dirty="0" smtClean="0">
                <a:solidFill>
                  <a:srgbClr val="FF0000"/>
                </a:solidFill>
              </a:rPr>
              <a:t>x, </a:t>
            </a:r>
            <a:r>
              <a:rPr lang="en-US" sz="2000" b="1" dirty="0" smtClean="0">
                <a:solidFill>
                  <a:srgbClr val="FF0000"/>
                </a:solidFill>
              </a:rPr>
              <a:t>whereas </a:t>
            </a:r>
            <a:r>
              <a:rPr lang="en-US" sz="2000" b="1" dirty="0">
                <a:solidFill>
                  <a:srgbClr val="FF0000"/>
                </a:solidFill>
              </a:rPr>
              <a:t>the Gaussian function is defined at all values of </a:t>
            </a:r>
            <a:r>
              <a:rPr lang="en-US" sz="2000" b="1" i="1" dirty="0">
                <a:solidFill>
                  <a:srgbClr val="FF0000"/>
                </a:solidFill>
              </a:rPr>
              <a:t>x.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915400" cy="6247864"/>
          </a:xfrm>
          <a:prstGeom prst="rect">
            <a:avLst/>
          </a:prstGeom>
          <a:noFill/>
          <a:ln w="76200" cmpd="dbl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i="1" u="sng" dirty="0">
                <a:solidFill>
                  <a:srgbClr val="FF0000"/>
                </a:solidFill>
              </a:rPr>
              <a:t>Tables and Graphs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00CC"/>
                </a:solidFill>
              </a:rPr>
              <a:t>The Gaussian probability density function P</a:t>
            </a:r>
            <a:r>
              <a:rPr lang="en-US" b="1" i="1" u="sng" baseline="-25000" dirty="0">
                <a:solidFill>
                  <a:srgbClr val="0000CC"/>
                </a:solidFill>
              </a:rPr>
              <a:t>G</a:t>
            </a:r>
            <a:r>
              <a:rPr lang="en-US" b="1" i="1" u="sng" dirty="0">
                <a:solidFill>
                  <a:srgbClr val="0000CC"/>
                </a:solidFill>
              </a:rPr>
              <a:t>(z) and the integral probability </a:t>
            </a:r>
            <a:r>
              <a:rPr lang="en-US" b="1" i="1" u="sng" dirty="0" smtClean="0">
                <a:solidFill>
                  <a:srgbClr val="0000CC"/>
                </a:solidFill>
              </a:rPr>
              <a:t>P</a:t>
            </a:r>
            <a:r>
              <a:rPr lang="en-US" b="1" i="1" u="sng" baseline="-25000" dirty="0" smtClean="0">
                <a:solidFill>
                  <a:srgbClr val="0000CC"/>
                </a:solidFill>
              </a:rPr>
              <a:t>G</a:t>
            </a:r>
            <a:r>
              <a:rPr lang="en-US" b="1" i="1" u="sng" dirty="0" smtClean="0">
                <a:solidFill>
                  <a:srgbClr val="0000CC"/>
                </a:solidFill>
              </a:rPr>
              <a:t>(z) are </a:t>
            </a:r>
            <a:r>
              <a:rPr lang="en-US" b="1" i="1" u="sng" dirty="0">
                <a:solidFill>
                  <a:srgbClr val="0000CC"/>
                </a:solidFill>
              </a:rPr>
              <a:t>tabulated and plotted in Tables C.1 and C.2, respectively. </a:t>
            </a:r>
            <a:endParaRPr lang="en-US" b="1" i="1" u="sng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CC00CC"/>
                </a:solidFill>
              </a:rPr>
              <a:t>From </a:t>
            </a:r>
            <a:r>
              <a:rPr lang="en-US" b="1" i="1" u="sng" dirty="0">
                <a:solidFill>
                  <a:srgbClr val="CC00CC"/>
                </a:solidFill>
              </a:rPr>
              <a:t>the </a:t>
            </a:r>
            <a:r>
              <a:rPr lang="en-US" b="1" i="1" u="sng" dirty="0" smtClean="0">
                <a:solidFill>
                  <a:srgbClr val="CC00CC"/>
                </a:solidFill>
              </a:rPr>
              <a:t>integral probability </a:t>
            </a:r>
            <a:r>
              <a:rPr lang="en-US" b="1" i="1" u="sng" dirty="0">
                <a:solidFill>
                  <a:srgbClr val="CC00CC"/>
                </a:solidFill>
              </a:rPr>
              <a:t>Table C.2, we note that the probabilities are about 68% and 9S% that </a:t>
            </a:r>
            <a:r>
              <a:rPr lang="en-US" b="1" i="1" u="sng" dirty="0" smtClean="0">
                <a:solidFill>
                  <a:srgbClr val="CC00CC"/>
                </a:solidFill>
              </a:rPr>
              <a:t>a given </a:t>
            </a:r>
            <a:r>
              <a:rPr lang="en-US" b="1" i="1" u="sng" dirty="0">
                <a:solidFill>
                  <a:srgbClr val="CC00CC"/>
                </a:solidFill>
              </a:rPr>
              <a:t>measurement will fall within 1 and 2 standard deviations of the mean, respectively.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3300"/>
                </a:solidFill>
              </a:rPr>
              <a:t>Similarly, by considering the </a:t>
            </a:r>
            <a:r>
              <a:rPr lang="en-US" b="1" i="1" u="sng" dirty="0" smtClean="0">
                <a:solidFill>
                  <a:srgbClr val="003300"/>
                </a:solidFill>
              </a:rPr>
              <a:t>50 % </a:t>
            </a:r>
            <a:r>
              <a:rPr lang="en-US" b="1" i="1" u="sng" dirty="0">
                <a:solidFill>
                  <a:srgbClr val="003300"/>
                </a:solidFill>
              </a:rPr>
              <a:t>probability limit we can see that </a:t>
            </a:r>
            <a:r>
              <a:rPr lang="en-US" b="1" i="1" u="sng" dirty="0" smtClean="0">
                <a:solidFill>
                  <a:srgbClr val="003300"/>
                </a:solidFill>
              </a:rPr>
              <a:t>the probable </a:t>
            </a:r>
            <a:r>
              <a:rPr lang="en-US" b="1" i="1" u="sng" dirty="0">
                <a:solidFill>
                  <a:srgbClr val="003300"/>
                </a:solidFill>
              </a:rPr>
              <a:t>error is given by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 </a:t>
            </a:r>
            <a:r>
              <a:rPr lang="en-US" b="1" i="1" u="sng" baseline="-25000" dirty="0" err="1" smtClean="0">
                <a:solidFill>
                  <a:srgbClr val="003300"/>
                </a:solidFill>
              </a:rPr>
              <a:t>pe</a:t>
            </a:r>
            <a:r>
              <a:rPr lang="en-US" b="1" i="1" u="sng" dirty="0" smtClean="0">
                <a:solidFill>
                  <a:srgbClr val="003300"/>
                </a:solidFill>
              </a:rPr>
              <a:t> = 0.6745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3300"/>
                </a:solidFill>
              </a:rPr>
              <a:t>.</a:t>
            </a:r>
          </a:p>
          <a:p>
            <a:r>
              <a:rPr lang="en-US" sz="2000" b="1" i="1" u="sng" dirty="0" smtClean="0">
                <a:solidFill>
                  <a:srgbClr val="FF0000"/>
                </a:solidFill>
              </a:rPr>
              <a:t>Comparison </a:t>
            </a:r>
            <a:r>
              <a:rPr lang="en-US" sz="2000" b="1" i="1" u="sng" dirty="0">
                <a:solidFill>
                  <a:srgbClr val="FF0000"/>
                </a:solidFill>
              </a:rPr>
              <a:t>of Gaussian and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Poisson Distributions</a:t>
            </a:r>
            <a:endParaRPr lang="en-US" sz="2000" b="1" i="1" u="sng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CC00CC"/>
                </a:solidFill>
              </a:rPr>
              <a:t>A </a:t>
            </a:r>
            <a:r>
              <a:rPr lang="en-US" b="1" i="1" u="sng" dirty="0">
                <a:solidFill>
                  <a:srgbClr val="CC00CC"/>
                </a:solidFill>
              </a:rPr>
              <a:t>comparison of the Poisson and Gaussian curves reveals the nature of the </a:t>
            </a:r>
            <a:r>
              <a:rPr lang="en-US" b="1" i="1" u="sng" dirty="0" smtClean="0">
                <a:solidFill>
                  <a:srgbClr val="CC00CC"/>
                </a:solidFill>
              </a:rPr>
              <a:t>Poisson distribution</a:t>
            </a:r>
            <a:r>
              <a:rPr lang="en-US" b="1" i="1" u="sng" dirty="0">
                <a:solidFill>
                  <a:srgbClr val="CC00CC"/>
                </a:solidFill>
              </a:rPr>
              <a:t>. </a:t>
            </a:r>
            <a:endParaRPr lang="en-US" b="1" i="1" u="sng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It </a:t>
            </a:r>
            <a:r>
              <a:rPr lang="en-US" b="1" i="1" u="sng" dirty="0">
                <a:solidFill>
                  <a:srgbClr val="003300"/>
                </a:solidFill>
              </a:rPr>
              <a:t>is the appropriate distribution for describing experiments in </a:t>
            </a:r>
            <a:r>
              <a:rPr lang="en-US" b="1" i="1" u="sng" dirty="0" smtClean="0">
                <a:solidFill>
                  <a:srgbClr val="003300"/>
                </a:solidFill>
              </a:rPr>
              <a:t>which the </a:t>
            </a:r>
            <a:r>
              <a:rPr lang="en-US" b="1" i="1" u="sng" dirty="0">
                <a:solidFill>
                  <a:srgbClr val="003300"/>
                </a:solidFill>
              </a:rPr>
              <a:t>possible values of the data are strictly bounded on one side but not on the other.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990000"/>
                </a:solidFill>
              </a:rPr>
              <a:t>The Poisson curve of Figure 2.3 exhibits the typical Poisson shape. </a:t>
            </a:r>
            <a:endParaRPr lang="en-US" b="1" i="1" u="sng" dirty="0" smtClean="0">
              <a:solidFill>
                <a:srgbClr val="99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00FF"/>
                </a:solidFill>
              </a:rPr>
              <a:t>The Poisson curve </a:t>
            </a:r>
            <a:r>
              <a:rPr lang="en-US" b="1" i="1" u="sng" dirty="0">
                <a:solidFill>
                  <a:srgbClr val="0000FF"/>
                </a:solidFill>
              </a:rPr>
              <a:t>of Figure 2.4 differs little from the corresponding Gaussian curve of </a:t>
            </a:r>
            <a:r>
              <a:rPr lang="en-US" b="1" i="1" u="sng" dirty="0" smtClean="0">
                <a:solidFill>
                  <a:srgbClr val="0000FF"/>
                </a:solidFill>
              </a:rPr>
              <a:t>Figure 2.5, </a:t>
            </a:r>
            <a:r>
              <a:rPr lang="en-US" b="1" i="1" u="sng" dirty="0">
                <a:solidFill>
                  <a:srgbClr val="0000FF"/>
                </a:solidFill>
              </a:rPr>
              <a:t>indicating that for large values of the </a:t>
            </a:r>
            <a:r>
              <a:rPr lang="en-US" b="1" i="1" u="sng" dirty="0" smtClean="0">
                <a:solidFill>
                  <a:srgbClr val="0000FF"/>
                </a:solidFill>
              </a:rPr>
              <a:t>mean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00FF"/>
                </a:solidFill>
              </a:rPr>
              <a:t>, </a:t>
            </a:r>
            <a:r>
              <a:rPr lang="en-US" b="1" i="1" u="sng" dirty="0">
                <a:solidFill>
                  <a:srgbClr val="0000FF"/>
                </a:solidFill>
              </a:rPr>
              <a:t>the Gaussian distribution </a:t>
            </a:r>
            <a:r>
              <a:rPr lang="en-US" b="1" i="1" u="sng" dirty="0" smtClean="0">
                <a:solidFill>
                  <a:srgbClr val="0000FF"/>
                </a:solidFill>
              </a:rPr>
              <a:t>becomes an </a:t>
            </a:r>
            <a:r>
              <a:rPr lang="en-US" b="1" i="1" u="sng" dirty="0">
                <a:solidFill>
                  <a:srgbClr val="0000FF"/>
                </a:solidFill>
              </a:rPr>
              <a:t>acceptable description of the Poisson distribution. </a:t>
            </a:r>
            <a:endParaRPr lang="en-US" b="1" i="1" u="sng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FF0000"/>
                </a:solidFill>
              </a:rPr>
              <a:t>Because</a:t>
            </a:r>
            <a:r>
              <a:rPr lang="en-US" b="1" i="1" u="sng" dirty="0">
                <a:solidFill>
                  <a:srgbClr val="FF0000"/>
                </a:solidFill>
              </a:rPr>
              <a:t>, in general, </a:t>
            </a:r>
            <a:r>
              <a:rPr lang="en-US" b="1" i="1" u="sng" dirty="0" smtClean="0">
                <a:solidFill>
                  <a:srgbClr val="FF0000"/>
                </a:solidFill>
              </a:rPr>
              <a:t>the Gaussian </a:t>
            </a:r>
            <a:r>
              <a:rPr lang="en-US" b="1" i="1" u="sng" dirty="0">
                <a:solidFill>
                  <a:srgbClr val="FF0000"/>
                </a:solidFill>
              </a:rPr>
              <a:t>distribution is more convenient to calculate than the Poisson </a:t>
            </a:r>
            <a:r>
              <a:rPr lang="en-US" b="1" i="1" u="sng" dirty="0" smtClean="0">
                <a:solidFill>
                  <a:srgbClr val="FF0000"/>
                </a:solidFill>
              </a:rPr>
              <a:t>distribution, it </a:t>
            </a:r>
            <a:r>
              <a:rPr lang="en-US" b="1" i="1" u="sng" dirty="0">
                <a:solidFill>
                  <a:srgbClr val="FF0000"/>
                </a:solidFill>
              </a:rPr>
              <a:t>is often the preferred choice</a:t>
            </a:r>
            <a:r>
              <a:rPr lang="en-US" b="1" i="1" u="sng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i="1" u="sng" dirty="0">
                <a:solidFill>
                  <a:srgbClr val="CC00CC"/>
                </a:solidFill>
              </a:rPr>
              <a:t>However, one should remember that the </a:t>
            </a:r>
            <a:r>
              <a:rPr lang="en-US" b="1" i="1" u="sng" dirty="0" smtClean="0">
                <a:solidFill>
                  <a:srgbClr val="CC00CC"/>
                </a:solidFill>
              </a:rPr>
              <a:t>Poisson distribution </a:t>
            </a:r>
            <a:r>
              <a:rPr lang="en-US" b="1" i="1" u="sng" dirty="0">
                <a:solidFill>
                  <a:srgbClr val="CC00CC"/>
                </a:solidFill>
              </a:rPr>
              <a:t>is only defined at 0 and positive integral values of the variable </a:t>
            </a:r>
            <a:r>
              <a:rPr lang="en-US" b="1" i="1" u="sng" dirty="0" smtClean="0">
                <a:solidFill>
                  <a:srgbClr val="CC00CC"/>
                </a:solidFill>
              </a:rPr>
              <a:t>x, whereas </a:t>
            </a:r>
            <a:r>
              <a:rPr lang="en-US" b="1" i="1" u="sng" dirty="0">
                <a:solidFill>
                  <a:srgbClr val="CC00CC"/>
                </a:solidFill>
              </a:rPr>
              <a:t>the Gaussian function is defined at all values of x.</a:t>
            </a:r>
          </a:p>
        </p:txBody>
      </p:sp>
    </p:spTree>
    <p:extLst>
      <p:ext uri="{BB962C8B-B14F-4D97-AF65-F5344CB8AC3E}">
        <p14:creationId xmlns:p14="http://schemas.microsoft.com/office/powerpoint/2010/main" val="743197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257175"/>
            <a:ext cx="9039225" cy="634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393"/>
            <a:ext cx="9067800" cy="895629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2.4 LORENTZIAN DISTRIBUTION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There are many other distributions that appear in scientific research.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Some </a:t>
            </a:r>
            <a:r>
              <a:rPr lang="en-US" sz="2000" b="1" dirty="0">
                <a:solidFill>
                  <a:srgbClr val="006666"/>
                </a:solidFill>
              </a:rPr>
              <a:t>are </a:t>
            </a:r>
            <a:r>
              <a:rPr lang="en-US" sz="2000" b="1" dirty="0" smtClean="0">
                <a:solidFill>
                  <a:srgbClr val="006666"/>
                </a:solidFill>
              </a:rPr>
              <a:t>phenomenological distributions</a:t>
            </a:r>
            <a:r>
              <a:rPr lang="en-US" sz="2000" b="1" dirty="0">
                <a:solidFill>
                  <a:srgbClr val="006666"/>
                </a:solidFill>
              </a:rPr>
              <a:t>, created to parameterize certain data distributions</a:t>
            </a:r>
            <a:r>
              <a:rPr lang="en-US" sz="2000" dirty="0">
                <a:solidFill>
                  <a:srgbClr val="006666"/>
                </a:solidFill>
              </a:rPr>
              <a:t>. </a:t>
            </a:r>
            <a:endParaRPr lang="en-US" sz="2000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Others are </a:t>
            </a:r>
            <a:r>
              <a:rPr lang="en-US" sz="2000" b="1" dirty="0">
                <a:solidFill>
                  <a:srgbClr val="CC00CC"/>
                </a:solidFill>
              </a:rPr>
              <a:t>well grounded in theory.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One </a:t>
            </a:r>
            <a:r>
              <a:rPr lang="en-US" sz="2000" b="1" dirty="0">
                <a:solidFill>
                  <a:srgbClr val="0000CC"/>
                </a:solidFill>
              </a:rPr>
              <a:t>such distribution in the latter category is </a:t>
            </a:r>
            <a:r>
              <a:rPr lang="en-US" sz="2000" b="1" dirty="0" smtClean="0">
                <a:solidFill>
                  <a:srgbClr val="0000CC"/>
                </a:solidFill>
              </a:rPr>
              <a:t>the Lorentzian </a:t>
            </a:r>
            <a:r>
              <a:rPr lang="en-US" sz="2000" b="1" dirty="0">
                <a:solidFill>
                  <a:srgbClr val="0000CC"/>
                </a:solidFill>
              </a:rPr>
              <a:t>distribution, similar but unrelated to the binomial distribution</a:t>
            </a:r>
            <a:r>
              <a:rPr lang="en-US" sz="2000" b="1" dirty="0" smtClean="0">
                <a:solidFill>
                  <a:srgbClr val="00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 smtClean="0">
                <a:solidFill>
                  <a:srgbClr val="006666"/>
                </a:solidFill>
              </a:rPr>
              <a:t>The Lorentzian </a:t>
            </a:r>
            <a:r>
              <a:rPr lang="en-US" sz="2000" b="1" dirty="0">
                <a:solidFill>
                  <a:srgbClr val="006666"/>
                </a:solidFill>
              </a:rPr>
              <a:t>distribution is an appropriate distribution for describing data </a:t>
            </a:r>
            <a:r>
              <a:rPr lang="en-US" sz="2000" b="1" dirty="0" smtClean="0">
                <a:solidFill>
                  <a:srgbClr val="006666"/>
                </a:solidFill>
              </a:rPr>
              <a:t>corresponding to </a:t>
            </a:r>
            <a:r>
              <a:rPr lang="en-US" sz="2000" b="1" dirty="0">
                <a:solidFill>
                  <a:srgbClr val="006666"/>
                </a:solidFill>
              </a:rPr>
              <a:t>resonant behavior, such as the variation with energy of the cross </a:t>
            </a:r>
            <a:r>
              <a:rPr lang="en-US" sz="2000" b="1" dirty="0" smtClean="0">
                <a:solidFill>
                  <a:srgbClr val="006666"/>
                </a:solidFill>
              </a:rPr>
              <a:t>section of </a:t>
            </a:r>
            <a:r>
              <a:rPr lang="en-US" sz="2000" b="1" dirty="0">
                <a:solidFill>
                  <a:srgbClr val="006666"/>
                </a:solidFill>
              </a:rPr>
              <a:t>a nuclear or particle reaction or absorption of radiation in the Mossbauer effect.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The </a:t>
            </a:r>
            <a:r>
              <a:rPr lang="en-US" sz="2000" b="1" i="1" dirty="0">
                <a:solidFill>
                  <a:srgbClr val="FF0000"/>
                </a:solidFill>
              </a:rPr>
              <a:t>Lorentzian probability density </a:t>
            </a:r>
            <a:r>
              <a:rPr lang="en-US" sz="2000" b="1" dirty="0">
                <a:solidFill>
                  <a:srgbClr val="FF0000"/>
                </a:solidFill>
              </a:rPr>
              <a:t>function </a:t>
            </a:r>
            <a:r>
              <a:rPr lang="en-US" sz="2000" b="1" i="1" dirty="0">
                <a:solidFill>
                  <a:srgbClr val="FF0000"/>
                </a:solidFill>
              </a:rPr>
              <a:t>P</a:t>
            </a:r>
            <a:r>
              <a:rPr lang="en-US" sz="2000" b="1" i="1" baseline="-25000" dirty="0">
                <a:solidFill>
                  <a:srgbClr val="FF0000"/>
                </a:solidFill>
              </a:rPr>
              <a:t>L</a:t>
            </a:r>
            <a:r>
              <a:rPr lang="en-US" sz="2000" b="1" i="1" dirty="0">
                <a:solidFill>
                  <a:srgbClr val="FF0000"/>
                </a:solidFill>
              </a:rPr>
              <a:t>(X;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</a:t>
            </a:r>
            <a:r>
              <a:rPr lang="en-US" sz="2000" b="1" dirty="0" smtClean="0">
                <a:solidFill>
                  <a:srgbClr val="FF0000"/>
                </a:solidFill>
              </a:rPr>
              <a:t>), </a:t>
            </a:r>
            <a:r>
              <a:rPr lang="en-US" sz="2000" b="1" dirty="0">
                <a:solidFill>
                  <a:srgbClr val="FF0000"/>
                </a:solidFill>
              </a:rPr>
              <a:t>also called </a:t>
            </a:r>
            <a:r>
              <a:rPr lang="en-US" sz="2000" b="1" dirty="0" smtClean="0">
                <a:solidFill>
                  <a:srgbClr val="FF0000"/>
                </a:solidFill>
              </a:rPr>
              <a:t>the </a:t>
            </a:r>
            <a:r>
              <a:rPr lang="en-US" sz="2000" b="1" i="1" dirty="0" smtClean="0">
                <a:solidFill>
                  <a:srgbClr val="FF0000"/>
                </a:solidFill>
              </a:rPr>
              <a:t>Cauchy </a:t>
            </a:r>
            <a:r>
              <a:rPr lang="en-US" sz="2000" b="1" i="1" dirty="0">
                <a:solidFill>
                  <a:srgbClr val="FF0000"/>
                </a:solidFill>
              </a:rPr>
              <a:t>distribution, </a:t>
            </a:r>
            <a:r>
              <a:rPr lang="en-US" sz="2000" b="1" dirty="0">
                <a:solidFill>
                  <a:srgbClr val="FF0000"/>
                </a:solidFill>
              </a:rPr>
              <a:t>is defined as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This </a:t>
            </a:r>
            <a:r>
              <a:rPr lang="en-US" sz="2000" b="1" dirty="0">
                <a:solidFill>
                  <a:srgbClr val="0000CC"/>
                </a:solidFill>
              </a:rPr>
              <a:t>distribution is symmetric about its mean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with a width characterized by </a:t>
            </a:r>
            <a:r>
              <a:rPr lang="en-US" sz="2000" b="1" dirty="0" smtClean="0">
                <a:solidFill>
                  <a:srgbClr val="0000CC"/>
                </a:solidFill>
              </a:rPr>
              <a:t>its half-width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 smtClean="0">
                <a:solidFill>
                  <a:srgbClr val="0000CC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</a:t>
            </a:r>
            <a:r>
              <a:rPr lang="en-US" sz="2000" b="1" dirty="0">
                <a:solidFill>
                  <a:srgbClr val="006666"/>
                </a:solidFill>
              </a:rPr>
              <a:t>most striking difference between it and the Gaussian </a:t>
            </a:r>
            <a:r>
              <a:rPr lang="en-US" sz="2000" b="1" dirty="0" smtClean="0">
                <a:solidFill>
                  <a:srgbClr val="006666"/>
                </a:solidFill>
              </a:rPr>
              <a:t>distribution is </a:t>
            </a:r>
            <a:r>
              <a:rPr lang="en-US" sz="2000" b="1" dirty="0">
                <a:solidFill>
                  <a:srgbClr val="006666"/>
                </a:solidFill>
              </a:rPr>
              <a:t>that it does not diminish to 0 as rapidly; the behavior for large deviations is </a:t>
            </a:r>
            <a:r>
              <a:rPr lang="en-US" sz="2000" b="1" dirty="0" smtClean="0">
                <a:solidFill>
                  <a:srgbClr val="006666"/>
                </a:solidFill>
              </a:rPr>
              <a:t>proportional to </a:t>
            </a:r>
            <a:r>
              <a:rPr lang="en-US" sz="2000" b="1" dirty="0">
                <a:solidFill>
                  <a:srgbClr val="006666"/>
                </a:solidFill>
              </a:rPr>
              <a:t>the inverse square of the deviation, rather than exponentially related </a:t>
            </a:r>
            <a:r>
              <a:rPr lang="en-US" sz="2000" b="1" dirty="0" smtClean="0">
                <a:solidFill>
                  <a:srgbClr val="006666"/>
                </a:solidFill>
              </a:rPr>
              <a:t>to the </a:t>
            </a:r>
            <a:r>
              <a:rPr lang="en-US" sz="2000" b="1" dirty="0">
                <a:solidFill>
                  <a:srgbClr val="006666"/>
                </a:solidFill>
              </a:rPr>
              <a:t>square of the deviation.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As with the Gaussian distribution, the Lorentzian distribution function is </a:t>
            </a:r>
            <a:r>
              <a:rPr lang="en-US" sz="2000" b="1" dirty="0" smtClean="0">
                <a:solidFill>
                  <a:srgbClr val="CC00CC"/>
                </a:solidFill>
              </a:rPr>
              <a:t>a continuous </a:t>
            </a:r>
            <a:r>
              <a:rPr lang="en-US" sz="2000" b="1" dirty="0">
                <a:solidFill>
                  <a:srgbClr val="CC00CC"/>
                </a:solidFill>
              </a:rPr>
              <a:t>function, and the probability of observing a value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must be related </a:t>
            </a:r>
            <a:r>
              <a:rPr lang="en-US" sz="2000" b="1" dirty="0" smtClean="0">
                <a:solidFill>
                  <a:srgbClr val="CC00CC"/>
                </a:solidFill>
              </a:rPr>
              <a:t>to the </a:t>
            </a:r>
            <a:r>
              <a:rPr lang="en-US" sz="2000" b="1" dirty="0">
                <a:solidFill>
                  <a:srgbClr val="CC00CC"/>
                </a:solidFill>
              </a:rPr>
              <a:t>interval within which the observation may fall.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 </a:t>
            </a:r>
            <a:r>
              <a:rPr lang="en-US" sz="2000" b="1" dirty="0">
                <a:solidFill>
                  <a:srgbClr val="0000CC"/>
                </a:solidFill>
              </a:rPr>
              <a:t>probability </a:t>
            </a:r>
            <a:r>
              <a:rPr lang="en-US" sz="2000" b="1" dirty="0" err="1" smtClean="0">
                <a:solidFill>
                  <a:srgbClr val="0000CC"/>
                </a:solidFill>
              </a:rPr>
              <a:t>d</a:t>
            </a:r>
            <a:r>
              <a:rPr lang="en-US" sz="2000" b="1" i="1" dirty="0" err="1" smtClean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 err="1" smtClean="0">
                <a:solidFill>
                  <a:srgbClr val="0000CC"/>
                </a:solidFill>
              </a:rPr>
              <a:t>L</a:t>
            </a:r>
            <a:r>
              <a:rPr lang="en-US" sz="2000" b="1" i="1" dirty="0" smtClean="0">
                <a:solidFill>
                  <a:srgbClr val="0000CC"/>
                </a:solidFill>
              </a:rPr>
              <a:t>(x;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>
                <a:solidFill>
                  <a:srgbClr val="0000CC"/>
                </a:solidFill>
              </a:rPr>
              <a:t>), </a:t>
            </a:r>
            <a:r>
              <a:rPr lang="en-US" sz="2000" b="1" dirty="0" smtClean="0">
                <a:solidFill>
                  <a:srgbClr val="0000CC"/>
                </a:solidFill>
              </a:rPr>
              <a:t>for an </a:t>
            </a:r>
            <a:r>
              <a:rPr lang="en-US" sz="2000" b="1" dirty="0">
                <a:solidFill>
                  <a:srgbClr val="0000CC"/>
                </a:solidFill>
              </a:rPr>
              <a:t>observation to fall within an infinitesimal differential interval </a:t>
            </a:r>
            <a:r>
              <a:rPr lang="en-US" sz="2000" b="1" i="1" dirty="0">
                <a:solidFill>
                  <a:srgbClr val="0000CC"/>
                </a:solidFill>
              </a:rPr>
              <a:t>dx </a:t>
            </a:r>
            <a:r>
              <a:rPr lang="en-US" sz="2000" b="1" dirty="0">
                <a:solidFill>
                  <a:srgbClr val="0000CC"/>
                </a:solidFill>
              </a:rPr>
              <a:t>around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 smtClean="0">
                <a:solidFill>
                  <a:srgbClr val="0000CC"/>
                </a:solidFill>
              </a:rPr>
              <a:t>is given </a:t>
            </a:r>
            <a:r>
              <a:rPr lang="en-US" sz="2000" b="1" dirty="0">
                <a:solidFill>
                  <a:srgbClr val="0000CC"/>
                </a:solidFill>
              </a:rPr>
              <a:t>by the product of the probability density function </a:t>
            </a:r>
            <a:r>
              <a:rPr lang="en-US" sz="2000" b="1" i="1" dirty="0" smtClean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 smtClean="0">
                <a:solidFill>
                  <a:srgbClr val="0000CC"/>
                </a:solidFill>
              </a:rPr>
              <a:t>L</a:t>
            </a:r>
            <a:r>
              <a:rPr lang="en-US" sz="2000" b="1" i="1" dirty="0" smtClean="0">
                <a:solidFill>
                  <a:srgbClr val="0000CC"/>
                </a:solidFill>
              </a:rPr>
              <a:t>(x;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>
                <a:solidFill>
                  <a:srgbClr val="0000CC"/>
                </a:solidFill>
              </a:rPr>
              <a:t>), </a:t>
            </a:r>
            <a:r>
              <a:rPr lang="en-US" sz="2000" b="1" dirty="0" smtClean="0">
                <a:solidFill>
                  <a:srgbClr val="0000CC"/>
                </a:solidFill>
              </a:rPr>
              <a:t>and </a:t>
            </a:r>
            <a:r>
              <a:rPr lang="en-US" sz="2000" b="1" dirty="0">
                <a:solidFill>
                  <a:srgbClr val="0000CC"/>
                </a:solidFill>
              </a:rPr>
              <a:t>the size </a:t>
            </a:r>
            <a:r>
              <a:rPr lang="en-US" sz="2000" b="1" dirty="0" smtClean="0">
                <a:solidFill>
                  <a:srgbClr val="0000CC"/>
                </a:solidFill>
              </a:rPr>
              <a:t>of the </a:t>
            </a:r>
            <a:r>
              <a:rPr lang="en-US" sz="2000" b="1" dirty="0">
                <a:solidFill>
                  <a:srgbClr val="0000CC"/>
                </a:solidFill>
              </a:rPr>
              <a:t>interval </a:t>
            </a:r>
            <a:r>
              <a:rPr lang="en-US" sz="2000" b="1" i="1" dirty="0">
                <a:solidFill>
                  <a:srgbClr val="0000CC"/>
                </a:solidFill>
              </a:rPr>
              <a:t>dx:</a:t>
            </a:r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962400"/>
            <a:ext cx="46196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503" y="8382000"/>
            <a:ext cx="45529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633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393"/>
            <a:ext cx="9067800" cy="8987076"/>
          </a:xfrm>
          <a:prstGeom prst="rect">
            <a:avLst/>
          </a:prstGeom>
          <a:noFill/>
          <a:ln w="76200" cmpd="dbl">
            <a:solidFill>
              <a:srgbClr val="CC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i="1" u="sng" dirty="0">
                <a:solidFill>
                  <a:srgbClr val="FF0000"/>
                </a:solidFill>
              </a:rPr>
              <a:t>2.4 LORENTZIAN DISTRIBUTION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00CC"/>
                </a:solidFill>
              </a:rPr>
              <a:t>There are many other distributions that appear in scientific research</a:t>
            </a:r>
            <a:r>
              <a:rPr lang="en-US" b="1" dirty="0">
                <a:solidFill>
                  <a:srgbClr val="0000CC"/>
                </a:solidFill>
              </a:rPr>
              <a:t>. </a:t>
            </a:r>
            <a:endParaRPr lang="en-US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Some </a:t>
            </a:r>
            <a:r>
              <a:rPr lang="en-US" b="1" i="1" u="sng" dirty="0">
                <a:solidFill>
                  <a:srgbClr val="003300"/>
                </a:solidFill>
              </a:rPr>
              <a:t>are </a:t>
            </a:r>
            <a:r>
              <a:rPr lang="en-US" b="1" i="1" u="sng" dirty="0" smtClean="0">
                <a:solidFill>
                  <a:srgbClr val="003300"/>
                </a:solidFill>
              </a:rPr>
              <a:t>phenomenological distributions</a:t>
            </a:r>
            <a:r>
              <a:rPr lang="en-US" b="1" i="1" u="sng" dirty="0">
                <a:solidFill>
                  <a:srgbClr val="003300"/>
                </a:solidFill>
              </a:rPr>
              <a:t>, created to parameterize certain data distributions</a:t>
            </a:r>
            <a:r>
              <a:rPr lang="en-US" i="1" u="sng" dirty="0">
                <a:solidFill>
                  <a:srgbClr val="003300"/>
                </a:solidFill>
              </a:rPr>
              <a:t>. </a:t>
            </a:r>
            <a:endParaRPr lang="en-US" i="1" u="sng" dirty="0" smtClean="0">
              <a:solidFill>
                <a:srgbClr val="0033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CC00CC"/>
                </a:solidFill>
              </a:rPr>
              <a:t>One </a:t>
            </a:r>
            <a:r>
              <a:rPr lang="en-US" b="1" i="1" u="sng" dirty="0">
                <a:solidFill>
                  <a:srgbClr val="CC00CC"/>
                </a:solidFill>
              </a:rPr>
              <a:t>such distribution in the latter category is </a:t>
            </a:r>
            <a:r>
              <a:rPr lang="en-US" b="1" i="1" u="sng" dirty="0" smtClean="0">
                <a:solidFill>
                  <a:srgbClr val="CC00CC"/>
                </a:solidFill>
              </a:rPr>
              <a:t>the Lorentzian </a:t>
            </a:r>
            <a:r>
              <a:rPr lang="en-US" b="1" i="1" u="sng" dirty="0">
                <a:solidFill>
                  <a:srgbClr val="CC00CC"/>
                </a:solidFill>
              </a:rPr>
              <a:t>distribution, similar but unrelated to the binomial distribution</a:t>
            </a:r>
            <a:r>
              <a:rPr lang="en-US" b="1" i="1" u="sng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i="1" u="sng" dirty="0" smtClean="0">
                <a:solidFill>
                  <a:srgbClr val="990000"/>
                </a:solidFill>
              </a:rPr>
              <a:t> </a:t>
            </a:r>
            <a:r>
              <a:rPr lang="en-US" b="1" i="1" u="sng" dirty="0" smtClean="0">
                <a:solidFill>
                  <a:srgbClr val="0000FF"/>
                </a:solidFill>
              </a:rPr>
              <a:t>The Lorentzian </a:t>
            </a:r>
            <a:r>
              <a:rPr lang="en-US" b="1" i="1" u="sng" dirty="0">
                <a:solidFill>
                  <a:srgbClr val="0000FF"/>
                </a:solidFill>
              </a:rPr>
              <a:t>distribution is an appropriate distribution for describing data </a:t>
            </a:r>
            <a:r>
              <a:rPr lang="en-US" b="1" i="1" u="sng" dirty="0" smtClean="0">
                <a:solidFill>
                  <a:srgbClr val="0000FF"/>
                </a:solidFill>
              </a:rPr>
              <a:t>corresponding to </a:t>
            </a:r>
            <a:r>
              <a:rPr lang="en-US" b="1" i="1" u="sng" dirty="0">
                <a:solidFill>
                  <a:srgbClr val="0000FF"/>
                </a:solidFill>
              </a:rPr>
              <a:t>resonant behavior, such as the variation with energy of the cross </a:t>
            </a:r>
            <a:r>
              <a:rPr lang="en-US" b="1" i="1" u="sng" dirty="0" smtClean="0">
                <a:solidFill>
                  <a:srgbClr val="0000FF"/>
                </a:solidFill>
              </a:rPr>
              <a:t>section of </a:t>
            </a:r>
            <a:r>
              <a:rPr lang="en-US" b="1" i="1" u="sng" dirty="0">
                <a:solidFill>
                  <a:srgbClr val="0000FF"/>
                </a:solidFill>
              </a:rPr>
              <a:t>a nuclear or particle reaction or absorption of radiation in the Mossbauer effect.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3300"/>
                </a:solidFill>
              </a:rPr>
              <a:t>The Lorentzian probability density function P</a:t>
            </a:r>
            <a:r>
              <a:rPr lang="en-US" b="1" i="1" u="sng" baseline="-25000" dirty="0">
                <a:solidFill>
                  <a:srgbClr val="003300"/>
                </a:solidFill>
              </a:rPr>
              <a:t>L</a:t>
            </a:r>
            <a:r>
              <a:rPr lang="en-US" b="1" i="1" u="sng" dirty="0">
                <a:solidFill>
                  <a:srgbClr val="003300"/>
                </a:solidFill>
              </a:rPr>
              <a:t>(X;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3300"/>
                </a:solidFill>
              </a:rPr>
              <a:t>,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</a:t>
            </a:r>
            <a:r>
              <a:rPr lang="en-US" b="1" i="1" u="sng" dirty="0" smtClean="0">
                <a:solidFill>
                  <a:srgbClr val="003300"/>
                </a:solidFill>
              </a:rPr>
              <a:t>), </a:t>
            </a:r>
            <a:r>
              <a:rPr lang="en-US" b="1" i="1" u="sng" dirty="0">
                <a:solidFill>
                  <a:srgbClr val="003300"/>
                </a:solidFill>
              </a:rPr>
              <a:t>also called </a:t>
            </a:r>
            <a:r>
              <a:rPr lang="en-US" b="1" i="1" u="sng" dirty="0" smtClean="0">
                <a:solidFill>
                  <a:srgbClr val="003300"/>
                </a:solidFill>
              </a:rPr>
              <a:t>the Cauchy </a:t>
            </a:r>
            <a:r>
              <a:rPr lang="en-US" b="1" i="1" u="sng" dirty="0">
                <a:solidFill>
                  <a:srgbClr val="003300"/>
                </a:solidFill>
              </a:rPr>
              <a:t>distribution, is defined as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CC00CC"/>
                </a:solidFill>
              </a:rPr>
              <a:t>This </a:t>
            </a:r>
            <a:r>
              <a:rPr lang="en-US" b="1" i="1" u="sng" dirty="0">
                <a:solidFill>
                  <a:srgbClr val="CC00CC"/>
                </a:solidFill>
              </a:rPr>
              <a:t>distribution is symmetric about its mean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CC00CC"/>
                </a:solidFill>
              </a:rPr>
              <a:t> </a:t>
            </a:r>
            <a:r>
              <a:rPr lang="en-US" b="1" i="1" u="sng" dirty="0">
                <a:solidFill>
                  <a:srgbClr val="CC00CC"/>
                </a:solidFill>
              </a:rPr>
              <a:t>with a width characterized by </a:t>
            </a:r>
            <a:r>
              <a:rPr lang="en-US" b="1" i="1" u="sng" dirty="0" smtClean="0">
                <a:solidFill>
                  <a:srgbClr val="CC00CC"/>
                </a:solidFill>
              </a:rPr>
              <a:t>its half-width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</a:t>
            </a:r>
            <a:r>
              <a:rPr lang="en-US" b="1" dirty="0" smtClean="0">
                <a:solidFill>
                  <a:srgbClr val="0000CC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The </a:t>
            </a:r>
            <a:r>
              <a:rPr lang="en-US" b="1" i="1" u="sng" dirty="0">
                <a:solidFill>
                  <a:srgbClr val="003300"/>
                </a:solidFill>
              </a:rPr>
              <a:t>most striking difference between it and the Gaussian </a:t>
            </a:r>
            <a:r>
              <a:rPr lang="en-US" b="1" i="1" u="sng" dirty="0" smtClean="0">
                <a:solidFill>
                  <a:srgbClr val="003300"/>
                </a:solidFill>
              </a:rPr>
              <a:t>distribution is </a:t>
            </a:r>
            <a:r>
              <a:rPr lang="en-US" b="1" i="1" u="sng" dirty="0">
                <a:solidFill>
                  <a:srgbClr val="003300"/>
                </a:solidFill>
              </a:rPr>
              <a:t>that it does not diminish to 0 as rapidly; the behavior for large deviations is </a:t>
            </a:r>
            <a:r>
              <a:rPr lang="en-US" b="1" i="1" u="sng" dirty="0" smtClean="0">
                <a:solidFill>
                  <a:srgbClr val="003300"/>
                </a:solidFill>
              </a:rPr>
              <a:t>proportional to </a:t>
            </a:r>
            <a:r>
              <a:rPr lang="en-US" b="1" i="1" u="sng" dirty="0">
                <a:solidFill>
                  <a:srgbClr val="003300"/>
                </a:solidFill>
              </a:rPr>
              <a:t>the inverse square of the deviation, rather than exponentially related </a:t>
            </a:r>
            <a:r>
              <a:rPr lang="en-US" b="1" i="1" u="sng" dirty="0" smtClean="0">
                <a:solidFill>
                  <a:srgbClr val="003300"/>
                </a:solidFill>
              </a:rPr>
              <a:t>to the </a:t>
            </a:r>
            <a:r>
              <a:rPr lang="en-US" b="1" i="1" u="sng" dirty="0">
                <a:solidFill>
                  <a:srgbClr val="003300"/>
                </a:solidFill>
              </a:rPr>
              <a:t>square of the deviation</a:t>
            </a:r>
            <a:r>
              <a:rPr lang="en-US" b="1" dirty="0">
                <a:solidFill>
                  <a:srgbClr val="006666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990000"/>
                </a:solidFill>
              </a:rPr>
              <a:t>As with the Gaussian distribution, the Lorentzian distribution function is </a:t>
            </a:r>
            <a:r>
              <a:rPr lang="en-US" b="1" i="1" u="sng" dirty="0" smtClean="0">
                <a:solidFill>
                  <a:srgbClr val="990000"/>
                </a:solidFill>
              </a:rPr>
              <a:t>a continuous </a:t>
            </a:r>
            <a:r>
              <a:rPr lang="en-US" b="1" i="1" u="sng" dirty="0">
                <a:solidFill>
                  <a:srgbClr val="990000"/>
                </a:solidFill>
              </a:rPr>
              <a:t>function, and the probability of observing a value x must be related </a:t>
            </a:r>
            <a:r>
              <a:rPr lang="en-US" b="1" i="1" u="sng" dirty="0" smtClean="0">
                <a:solidFill>
                  <a:srgbClr val="990000"/>
                </a:solidFill>
              </a:rPr>
              <a:t>to the </a:t>
            </a:r>
            <a:r>
              <a:rPr lang="en-US" b="1" i="1" u="sng" dirty="0">
                <a:solidFill>
                  <a:srgbClr val="990000"/>
                </a:solidFill>
              </a:rPr>
              <a:t>interval within which the observation may fall</a:t>
            </a:r>
            <a:r>
              <a:rPr lang="en-US" b="1" dirty="0">
                <a:solidFill>
                  <a:srgbClr val="CC00CC"/>
                </a:solidFill>
              </a:rPr>
              <a:t>. </a:t>
            </a:r>
            <a:endParaRPr lang="en-US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00FF"/>
                </a:solidFill>
              </a:rPr>
              <a:t>The </a:t>
            </a:r>
            <a:r>
              <a:rPr lang="en-US" b="1" i="1" u="sng" dirty="0">
                <a:solidFill>
                  <a:srgbClr val="0000FF"/>
                </a:solidFill>
              </a:rPr>
              <a:t>probability </a:t>
            </a:r>
            <a:r>
              <a:rPr lang="en-US" b="1" i="1" u="sng" dirty="0" err="1" smtClean="0">
                <a:solidFill>
                  <a:srgbClr val="0000FF"/>
                </a:solidFill>
              </a:rPr>
              <a:t>dP</a:t>
            </a:r>
            <a:r>
              <a:rPr lang="en-US" b="1" i="1" u="sng" baseline="-25000" dirty="0" err="1" smtClean="0">
                <a:solidFill>
                  <a:srgbClr val="0000FF"/>
                </a:solidFill>
              </a:rPr>
              <a:t>L</a:t>
            </a:r>
            <a:r>
              <a:rPr lang="en-US" b="1" i="1" u="sng" dirty="0" smtClean="0">
                <a:solidFill>
                  <a:srgbClr val="0000FF"/>
                </a:solidFill>
              </a:rPr>
              <a:t>(x; </a:t>
            </a:r>
            <a:r>
              <a:rPr lang="en-US" b="1" i="1" u="sng" dirty="0">
                <a:solidFill>
                  <a:srgbClr val="0000FF"/>
                </a:solidFill>
                <a:sym typeface="Symbol"/>
              </a:rPr>
              <a:t></a:t>
            </a:r>
            <a:r>
              <a:rPr lang="en-US" b="1" i="1" u="sng" dirty="0">
                <a:solidFill>
                  <a:srgbClr val="0000FF"/>
                </a:solidFill>
              </a:rPr>
              <a:t>, </a:t>
            </a:r>
            <a:r>
              <a:rPr lang="en-US" b="1" i="1" u="sng" dirty="0">
                <a:solidFill>
                  <a:srgbClr val="0000FF"/>
                </a:solidFill>
                <a:sym typeface="Symbol"/>
              </a:rPr>
              <a:t></a:t>
            </a:r>
            <a:r>
              <a:rPr lang="en-US" b="1" i="1" u="sng" dirty="0">
                <a:solidFill>
                  <a:srgbClr val="0000FF"/>
                </a:solidFill>
              </a:rPr>
              <a:t>), </a:t>
            </a:r>
            <a:r>
              <a:rPr lang="en-US" b="1" i="1" u="sng" dirty="0" smtClean="0">
                <a:solidFill>
                  <a:srgbClr val="0000FF"/>
                </a:solidFill>
              </a:rPr>
              <a:t>for an </a:t>
            </a:r>
            <a:r>
              <a:rPr lang="en-US" b="1" i="1" u="sng" dirty="0">
                <a:solidFill>
                  <a:srgbClr val="0000FF"/>
                </a:solidFill>
              </a:rPr>
              <a:t>observation to fall within an infinitesimal differential interval dx around x </a:t>
            </a:r>
            <a:r>
              <a:rPr lang="en-US" b="1" i="1" u="sng" dirty="0" smtClean="0">
                <a:solidFill>
                  <a:srgbClr val="0000FF"/>
                </a:solidFill>
              </a:rPr>
              <a:t>is given </a:t>
            </a:r>
            <a:r>
              <a:rPr lang="en-US" b="1" i="1" u="sng" dirty="0">
                <a:solidFill>
                  <a:srgbClr val="0000FF"/>
                </a:solidFill>
              </a:rPr>
              <a:t>by the product of the probability density function </a:t>
            </a:r>
            <a:r>
              <a:rPr lang="en-US" b="1" i="1" u="sng" dirty="0" smtClean="0">
                <a:solidFill>
                  <a:srgbClr val="0000FF"/>
                </a:solidFill>
              </a:rPr>
              <a:t>P</a:t>
            </a:r>
            <a:r>
              <a:rPr lang="en-US" b="1" i="1" u="sng" baseline="-25000" dirty="0" smtClean="0">
                <a:solidFill>
                  <a:srgbClr val="0000FF"/>
                </a:solidFill>
              </a:rPr>
              <a:t>L</a:t>
            </a:r>
            <a:r>
              <a:rPr lang="en-US" b="1" i="1" u="sng" dirty="0" smtClean="0">
                <a:solidFill>
                  <a:srgbClr val="0000FF"/>
                </a:solidFill>
              </a:rPr>
              <a:t>(x; </a:t>
            </a:r>
            <a:r>
              <a:rPr lang="en-US" b="1" i="1" u="sng" dirty="0">
                <a:solidFill>
                  <a:srgbClr val="0000FF"/>
                </a:solidFill>
                <a:sym typeface="Symbol"/>
              </a:rPr>
              <a:t></a:t>
            </a:r>
            <a:r>
              <a:rPr lang="en-US" b="1" i="1" u="sng" dirty="0">
                <a:solidFill>
                  <a:srgbClr val="0000FF"/>
                </a:solidFill>
              </a:rPr>
              <a:t>,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 </a:t>
            </a:r>
            <a:r>
              <a:rPr lang="en-US" b="1" i="1" u="sng" dirty="0" smtClean="0">
                <a:solidFill>
                  <a:srgbClr val="0000FF"/>
                </a:solidFill>
              </a:rPr>
              <a:t>), and </a:t>
            </a:r>
            <a:r>
              <a:rPr lang="en-US" b="1" i="1" u="sng" dirty="0">
                <a:solidFill>
                  <a:srgbClr val="0000FF"/>
                </a:solidFill>
              </a:rPr>
              <a:t>the size </a:t>
            </a:r>
            <a:r>
              <a:rPr lang="en-US" b="1" i="1" u="sng" dirty="0" smtClean="0">
                <a:solidFill>
                  <a:srgbClr val="0000FF"/>
                </a:solidFill>
              </a:rPr>
              <a:t>of the </a:t>
            </a:r>
            <a:r>
              <a:rPr lang="en-US" b="1" i="1" u="sng" dirty="0">
                <a:solidFill>
                  <a:srgbClr val="0000FF"/>
                </a:solidFill>
              </a:rPr>
              <a:t>interval dx:</a:t>
            </a:r>
          </a:p>
          <a:p>
            <a:endParaRPr lang="en-US" dirty="0" smtClean="0"/>
          </a:p>
          <a:p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FF0000"/>
                </a:solidFill>
              </a:rPr>
              <a:t>The normalization of the probability density function P</a:t>
            </a:r>
            <a:r>
              <a:rPr lang="en-US" b="1" i="1" u="sng" baseline="-25000" dirty="0" smtClean="0">
                <a:solidFill>
                  <a:srgbClr val="FF0000"/>
                </a:solidFill>
              </a:rPr>
              <a:t>L</a:t>
            </a:r>
            <a:r>
              <a:rPr lang="en-US" b="1" i="1" u="sng" dirty="0" smtClean="0">
                <a:solidFill>
                  <a:srgbClr val="FF0000"/>
                </a:solidFill>
              </a:rPr>
              <a:t>(X; </a:t>
            </a:r>
            <a:r>
              <a:rPr lang="en-US" b="1" i="1" u="sng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FF0000"/>
                </a:solidFill>
              </a:rPr>
              <a:t>, </a:t>
            </a:r>
            <a:r>
              <a:rPr lang="en-US" b="1" i="1" u="sng" dirty="0" smtClean="0">
                <a:solidFill>
                  <a:srgbClr val="FF0000"/>
                </a:solidFill>
                <a:sym typeface="Symbol"/>
              </a:rPr>
              <a:t></a:t>
            </a:r>
            <a:r>
              <a:rPr lang="en-US" b="1" i="1" u="sng" dirty="0" smtClean="0">
                <a:solidFill>
                  <a:srgbClr val="FF0000"/>
                </a:solidFill>
              </a:rPr>
              <a:t>) is such that the integral of the probability over all possible values of x is unity: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/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r>
              <a:rPr lang="en-US" b="1" dirty="0" smtClean="0">
                <a:solidFill>
                  <a:srgbClr val="0000CC"/>
                </a:solidFill>
              </a:rPr>
              <a:t>            </a:t>
            </a:r>
            <a:r>
              <a:rPr lang="pl-PL" b="1" i="1" u="sng" dirty="0" smtClean="0">
                <a:solidFill>
                  <a:srgbClr val="FF0000"/>
                </a:solidFill>
              </a:rPr>
              <a:t>where z = (x - </a:t>
            </a:r>
            <a:r>
              <a:rPr lang="pl-PL" b="1" i="1" u="sng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pl-PL" b="1" i="1" u="sng" dirty="0" smtClean="0">
                <a:solidFill>
                  <a:srgbClr val="FF0000"/>
                </a:solidFill>
              </a:rPr>
              <a:t>)/(</a:t>
            </a:r>
            <a:r>
              <a:rPr lang="pl-PL" b="1" i="1" u="sng" dirty="0" smtClean="0">
                <a:solidFill>
                  <a:srgbClr val="FF0000"/>
                </a:solidFill>
                <a:sym typeface="Symbol"/>
              </a:rPr>
              <a:t></a:t>
            </a:r>
            <a:r>
              <a:rPr lang="pl-PL" b="1" i="1" u="sng" dirty="0" smtClean="0">
                <a:solidFill>
                  <a:srgbClr val="FF0000"/>
                </a:solidFill>
              </a:rPr>
              <a:t>/2).</a:t>
            </a:r>
            <a:endParaRPr lang="en-US" i="1" u="sng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0" y="2928934"/>
            <a:ext cx="46196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0" y="6624637"/>
            <a:ext cx="45529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7929594"/>
            <a:ext cx="472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8929718" cy="6715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91600" cy="10187404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2.3 GAUSSIAN OR NORMAL </a:t>
            </a:r>
            <a:r>
              <a:rPr lang="en-US" sz="2400" b="1" u="sng" dirty="0" smtClean="0">
                <a:solidFill>
                  <a:srgbClr val="FF0000"/>
                </a:solidFill>
              </a:rPr>
              <a:t>ERROR DISTRIBUTION</a:t>
            </a:r>
            <a:endParaRPr lang="en-US" sz="2400" b="1" u="sng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</a:t>
            </a:r>
            <a:r>
              <a:rPr lang="en-US" sz="2000" b="1" dirty="0" smtClean="0">
                <a:solidFill>
                  <a:srgbClr val="0000CC"/>
                </a:solidFill>
              </a:rPr>
              <a:t>he Gaussian </a:t>
            </a:r>
            <a:r>
              <a:rPr lang="en-US" sz="2000" b="1" dirty="0">
                <a:solidFill>
                  <a:srgbClr val="0000CC"/>
                </a:solidFill>
              </a:rPr>
              <a:t>distribution is an approximation to the binomial distribution for the </a:t>
            </a:r>
            <a:r>
              <a:rPr lang="en-US" sz="2000" b="1" dirty="0" smtClean="0">
                <a:solidFill>
                  <a:srgbClr val="0000CC"/>
                </a:solidFill>
              </a:rPr>
              <a:t>special</a:t>
            </a:r>
            <a:r>
              <a:rPr lang="en-US" sz="2000" b="1" dirty="0">
                <a:solidFill>
                  <a:srgbClr val="0000CC"/>
                </a:solidFill>
              </a:rPr>
              <a:t> </a:t>
            </a:r>
            <a:r>
              <a:rPr lang="en-US" sz="2000" b="1" dirty="0" smtClean="0">
                <a:solidFill>
                  <a:srgbClr val="0000CC"/>
                </a:solidFill>
              </a:rPr>
              <a:t>limiting </a:t>
            </a:r>
            <a:r>
              <a:rPr lang="en-US" sz="2000" b="1" dirty="0">
                <a:solidFill>
                  <a:srgbClr val="0000CC"/>
                </a:solidFill>
              </a:rPr>
              <a:t>case where the number of possible different observations </a:t>
            </a:r>
            <a:r>
              <a:rPr lang="en-US" sz="2000" b="1" i="1" dirty="0">
                <a:solidFill>
                  <a:srgbClr val="0000CC"/>
                </a:solidFill>
              </a:rPr>
              <a:t>n </a:t>
            </a:r>
            <a:r>
              <a:rPr lang="en-US" sz="2000" b="1" dirty="0">
                <a:solidFill>
                  <a:srgbClr val="0000CC"/>
                </a:solidFill>
              </a:rPr>
              <a:t>becomes </a:t>
            </a:r>
            <a:r>
              <a:rPr lang="en-US" sz="2000" b="1" dirty="0" smtClean="0">
                <a:solidFill>
                  <a:srgbClr val="0000CC"/>
                </a:solidFill>
              </a:rPr>
              <a:t>infinitely large </a:t>
            </a:r>
            <a:r>
              <a:rPr lang="en-US" sz="2000" b="1" dirty="0">
                <a:solidFill>
                  <a:srgbClr val="0000CC"/>
                </a:solidFill>
              </a:rPr>
              <a:t>and the probability of success for each is finitely large so </a:t>
            </a:r>
            <a:r>
              <a:rPr lang="en-US" sz="2000" b="1" i="1" dirty="0">
                <a:solidFill>
                  <a:srgbClr val="0000CC"/>
                </a:solidFill>
              </a:rPr>
              <a:t>np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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1.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It is also</a:t>
            </a:r>
            <a:r>
              <a:rPr lang="en-US" sz="2000" b="1" dirty="0">
                <a:solidFill>
                  <a:srgbClr val="FF0000"/>
                </a:solidFill>
              </a:rPr>
              <a:t>, as we observed, the limiting case for the Poisson distribution as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FF0000"/>
                </a:solidFill>
              </a:rPr>
              <a:t>becomes </a:t>
            </a:r>
            <a:r>
              <a:rPr lang="en-US" sz="2000" b="1" dirty="0">
                <a:solidFill>
                  <a:srgbClr val="FF0000"/>
                </a:solidFill>
              </a:rPr>
              <a:t>large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There </a:t>
            </a:r>
            <a:r>
              <a:rPr lang="en-US" sz="2000" b="1" dirty="0">
                <a:solidFill>
                  <a:srgbClr val="006666"/>
                </a:solidFill>
              </a:rPr>
              <a:t>are several derivations of the Gaussian distribution from first </a:t>
            </a:r>
            <a:r>
              <a:rPr lang="en-US" sz="2000" b="1" dirty="0" smtClean="0">
                <a:solidFill>
                  <a:srgbClr val="006666"/>
                </a:solidFill>
              </a:rPr>
              <a:t>principles, none </a:t>
            </a:r>
            <a:r>
              <a:rPr lang="en-US" sz="2000" b="1" dirty="0">
                <a:solidFill>
                  <a:srgbClr val="006666"/>
                </a:solidFill>
              </a:rPr>
              <a:t>of them as convincing as the fact that the distribution is reasonable, that it has </a:t>
            </a:r>
            <a:r>
              <a:rPr lang="en-US" sz="2000" b="1" dirty="0" smtClean="0">
                <a:solidFill>
                  <a:srgbClr val="006666"/>
                </a:solidFill>
              </a:rPr>
              <a:t>a fairly </a:t>
            </a:r>
            <a:r>
              <a:rPr lang="en-US" sz="2000" b="1" dirty="0">
                <a:solidFill>
                  <a:srgbClr val="006666"/>
                </a:solidFill>
              </a:rPr>
              <a:t>simple analytic form, and that it is accepted by convention and </a:t>
            </a:r>
            <a:r>
              <a:rPr lang="en-US" sz="2000" b="1" dirty="0" smtClean="0">
                <a:solidFill>
                  <a:srgbClr val="006666"/>
                </a:solidFill>
              </a:rPr>
              <a:t>experimentation to </a:t>
            </a:r>
            <a:r>
              <a:rPr lang="en-US" sz="2000" b="1" dirty="0">
                <a:solidFill>
                  <a:srgbClr val="006666"/>
                </a:solidFill>
              </a:rPr>
              <a:t>be the most likely distribution for most experiments.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In </a:t>
            </a:r>
            <a:r>
              <a:rPr lang="en-US" sz="2000" b="1" dirty="0">
                <a:solidFill>
                  <a:srgbClr val="CC00CC"/>
                </a:solidFill>
              </a:rPr>
              <a:t>addition, it has the </a:t>
            </a:r>
            <a:r>
              <a:rPr lang="en-US" sz="2000" b="1" dirty="0" smtClean="0">
                <a:solidFill>
                  <a:srgbClr val="CC00CC"/>
                </a:solidFill>
              </a:rPr>
              <a:t>satisfying characteristic </a:t>
            </a:r>
            <a:r>
              <a:rPr lang="en-US" sz="2000" b="1" dirty="0">
                <a:solidFill>
                  <a:srgbClr val="CC00CC"/>
                </a:solidFill>
              </a:rPr>
              <a:t>that the most probable estimate of the mean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from a random </a:t>
            </a:r>
            <a:r>
              <a:rPr lang="en-US" sz="2000" b="1" dirty="0" smtClean="0">
                <a:solidFill>
                  <a:srgbClr val="CC00CC"/>
                </a:solidFill>
              </a:rPr>
              <a:t>sample of </a:t>
            </a:r>
            <a:r>
              <a:rPr lang="en-US" sz="2000" b="1" dirty="0">
                <a:solidFill>
                  <a:srgbClr val="CC00CC"/>
                </a:solidFill>
              </a:rPr>
              <a:t>observations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is the average of those observations </a:t>
            </a:r>
            <a:r>
              <a:rPr lang="en-US" sz="2000" b="1" i="1" dirty="0">
                <a:solidFill>
                  <a:srgbClr val="CC00CC"/>
                </a:solidFill>
              </a:rPr>
              <a:t>x.</a:t>
            </a:r>
          </a:p>
          <a:p>
            <a:r>
              <a:rPr lang="en-US" sz="2400" b="1" u="sng" dirty="0">
                <a:solidFill>
                  <a:srgbClr val="FF0000"/>
                </a:solidFill>
              </a:rPr>
              <a:t>Characteristics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Gaussian probability density is defined </a:t>
            </a:r>
            <a:r>
              <a:rPr lang="en-US" sz="2000" b="1" dirty="0" smtClean="0">
                <a:solidFill>
                  <a:srgbClr val="0000CC"/>
                </a:solidFill>
              </a:rPr>
              <a:t>as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This </a:t>
            </a:r>
            <a:r>
              <a:rPr lang="en-US" sz="2000" b="1" dirty="0">
                <a:solidFill>
                  <a:srgbClr val="CC00CC"/>
                </a:solidFill>
              </a:rPr>
              <a:t>is a continuous function describing the probability of obtaining the value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 smtClean="0">
                <a:solidFill>
                  <a:srgbClr val="CC00CC"/>
                </a:solidFill>
              </a:rPr>
              <a:t>in a </a:t>
            </a:r>
            <a:r>
              <a:rPr lang="en-US" sz="2000" b="1" dirty="0">
                <a:solidFill>
                  <a:srgbClr val="CC00CC"/>
                </a:solidFill>
              </a:rPr>
              <a:t>random observation from a parent distribution with parameters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and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CC00CC"/>
                </a:solidFill>
              </a:rPr>
              <a:t>, corresponding to </a:t>
            </a:r>
            <a:r>
              <a:rPr lang="en-US" sz="2000" b="1" dirty="0">
                <a:solidFill>
                  <a:srgbClr val="CC00CC"/>
                </a:solidFill>
              </a:rPr>
              <a:t>the mean and standard deviation, respectively</a:t>
            </a:r>
            <a:r>
              <a:rPr lang="en-US" sz="2000" b="1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00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Because the </a:t>
            </a:r>
            <a:r>
              <a:rPr lang="en-US" sz="2000" b="1" dirty="0" smtClean="0">
                <a:solidFill>
                  <a:srgbClr val="006666"/>
                </a:solidFill>
              </a:rPr>
              <a:t>distribution is </a:t>
            </a:r>
            <a:r>
              <a:rPr lang="en-US" sz="2000" b="1" dirty="0">
                <a:solidFill>
                  <a:srgbClr val="006666"/>
                </a:solidFill>
              </a:rPr>
              <a:t>continuous, we must define an interval in which the value of the observation </a:t>
            </a:r>
            <a:r>
              <a:rPr lang="en-US" sz="2000" b="1" i="1" dirty="0" smtClean="0">
                <a:solidFill>
                  <a:srgbClr val="006666"/>
                </a:solidFill>
              </a:rPr>
              <a:t>x </a:t>
            </a:r>
            <a:r>
              <a:rPr lang="en-US" sz="2000" b="1" dirty="0" smtClean="0">
                <a:solidFill>
                  <a:srgbClr val="006666"/>
                </a:solidFill>
              </a:rPr>
              <a:t>will </a:t>
            </a:r>
            <a:r>
              <a:rPr lang="en-US" sz="2000" b="1" dirty="0">
                <a:solidFill>
                  <a:srgbClr val="006666"/>
                </a:solidFill>
              </a:rPr>
              <a:t>fall.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 </a:t>
            </a:r>
            <a:r>
              <a:rPr lang="en-US" sz="2000" b="1" dirty="0">
                <a:solidFill>
                  <a:srgbClr val="0000CC"/>
                </a:solidFill>
              </a:rPr>
              <a:t>probability density function is properly defined such that the </a:t>
            </a:r>
            <a:r>
              <a:rPr lang="en-US" sz="2000" b="1" dirty="0" smtClean="0">
                <a:solidFill>
                  <a:srgbClr val="0000CC"/>
                </a:solidFill>
              </a:rPr>
              <a:t>probability </a:t>
            </a:r>
            <a:r>
              <a:rPr lang="en-US" sz="2000" b="1" i="1" dirty="0" err="1" smtClean="0">
                <a:solidFill>
                  <a:srgbClr val="0000CC"/>
                </a:solidFill>
              </a:rPr>
              <a:t>dP</a:t>
            </a:r>
            <a:r>
              <a:rPr lang="en-US" sz="2000" b="1" i="1" baseline="-25000" dirty="0" err="1" smtClean="0">
                <a:solidFill>
                  <a:srgbClr val="0000CC"/>
                </a:solidFill>
              </a:rPr>
              <a:t>G</a:t>
            </a:r>
            <a:r>
              <a:rPr lang="en-US" sz="2000" b="1" i="1" dirty="0" smtClean="0">
                <a:solidFill>
                  <a:srgbClr val="0000CC"/>
                </a:solidFill>
              </a:rPr>
              <a:t>(x</a:t>
            </a:r>
            <a:r>
              <a:rPr lang="en-US" sz="2000" b="1" i="1" dirty="0">
                <a:solidFill>
                  <a:srgbClr val="0000CC"/>
                </a:solidFill>
              </a:rPr>
              <a:t>;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) </a:t>
            </a:r>
            <a:r>
              <a:rPr lang="en-US" sz="2000" b="1" dirty="0">
                <a:solidFill>
                  <a:srgbClr val="0000CC"/>
                </a:solidFill>
              </a:rPr>
              <a:t>that the value of a random observation will fall within an </a:t>
            </a:r>
            <a:r>
              <a:rPr lang="en-US" sz="2000" b="1" dirty="0" smtClean="0">
                <a:solidFill>
                  <a:srgbClr val="0000CC"/>
                </a:solidFill>
              </a:rPr>
              <a:t>interval </a:t>
            </a:r>
            <a:r>
              <a:rPr lang="en-US" sz="2000" b="1" i="1" dirty="0" smtClean="0">
                <a:solidFill>
                  <a:srgbClr val="0000CC"/>
                </a:solidFill>
              </a:rPr>
              <a:t>dx </a:t>
            </a:r>
            <a:r>
              <a:rPr lang="en-US" sz="2000" b="1" dirty="0">
                <a:solidFill>
                  <a:srgbClr val="0000CC"/>
                </a:solidFill>
              </a:rPr>
              <a:t>around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is given by</a:t>
            </a:r>
          </a:p>
          <a:p>
            <a:r>
              <a:rPr lang="nn-NO" sz="2000" i="1" dirty="0" smtClean="0"/>
              <a:t>                                  </a:t>
            </a:r>
            <a:r>
              <a:rPr lang="nn-NO" sz="2000" b="1" i="1" dirty="0" smtClean="0">
                <a:solidFill>
                  <a:srgbClr val="FF0000"/>
                </a:solidFill>
              </a:rPr>
              <a:t>dP</a:t>
            </a:r>
            <a:r>
              <a:rPr lang="nn-NO" sz="2000" b="1" i="1" baseline="-25000" dirty="0" smtClean="0">
                <a:solidFill>
                  <a:srgbClr val="FF0000"/>
                </a:solidFill>
              </a:rPr>
              <a:t>G</a:t>
            </a:r>
            <a:r>
              <a:rPr lang="nn-NO" sz="2000" b="1" i="1" dirty="0" smtClean="0">
                <a:solidFill>
                  <a:srgbClr val="FF0000"/>
                </a:solidFill>
              </a:rPr>
              <a:t>(x;</a:t>
            </a:r>
            <a:r>
              <a:rPr lang="nn-NO" sz="2000" b="1" i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nn-NO" sz="2000" b="1" dirty="0" smtClean="0">
                <a:solidFill>
                  <a:srgbClr val="FF0000"/>
                </a:solidFill>
              </a:rPr>
              <a:t>, </a:t>
            </a:r>
            <a:r>
              <a:rPr lang="nn-NO" sz="2000" b="1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nn-NO" sz="2000" b="1" dirty="0" smtClean="0">
                <a:solidFill>
                  <a:srgbClr val="FF0000"/>
                </a:solidFill>
              </a:rPr>
              <a:t>) </a:t>
            </a:r>
            <a:r>
              <a:rPr lang="nn-NO" sz="2000" b="1" dirty="0">
                <a:solidFill>
                  <a:srgbClr val="FF0000"/>
                </a:solidFill>
              </a:rPr>
              <a:t>= </a:t>
            </a:r>
            <a:r>
              <a:rPr lang="nn-NO" sz="2000" b="1" i="1" dirty="0">
                <a:solidFill>
                  <a:srgbClr val="FF0000"/>
                </a:solidFill>
              </a:rPr>
              <a:t>P</a:t>
            </a:r>
            <a:r>
              <a:rPr lang="nn-NO" sz="2000" b="1" i="1" baseline="-25000" dirty="0">
                <a:solidFill>
                  <a:srgbClr val="FF0000"/>
                </a:solidFill>
              </a:rPr>
              <a:t>G</a:t>
            </a:r>
            <a:r>
              <a:rPr lang="nn-NO" sz="2000" b="1" i="1" dirty="0">
                <a:solidFill>
                  <a:srgbClr val="FF0000"/>
                </a:solidFill>
              </a:rPr>
              <a:t>(x; </a:t>
            </a:r>
            <a:r>
              <a:rPr lang="nn-NO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nn-NO" sz="2000" b="1" dirty="0" smtClean="0">
                <a:solidFill>
                  <a:srgbClr val="FF0000"/>
                </a:solidFill>
              </a:rPr>
              <a:t>, </a:t>
            </a:r>
            <a:r>
              <a:rPr lang="nn-NO" sz="2000" b="1" i="1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nn-NO" sz="2000" b="1" i="1" dirty="0" smtClean="0">
                <a:solidFill>
                  <a:srgbClr val="FF0000"/>
                </a:solidFill>
              </a:rPr>
              <a:t>)</a:t>
            </a:r>
            <a:r>
              <a:rPr lang="nn-NO" sz="2000" b="1" i="1" dirty="0">
                <a:solidFill>
                  <a:srgbClr val="FF0000"/>
                </a:solidFill>
              </a:rPr>
              <a:t>dx </a:t>
            </a:r>
            <a:r>
              <a:rPr lang="nn-NO" sz="2000" b="1" i="1" dirty="0" smtClean="0">
                <a:solidFill>
                  <a:srgbClr val="FF0000"/>
                </a:solidFill>
              </a:rPr>
              <a:t>                               </a:t>
            </a:r>
            <a:r>
              <a:rPr lang="nn-NO" sz="2000" b="1" dirty="0" smtClean="0">
                <a:solidFill>
                  <a:srgbClr val="FF0000"/>
                </a:solidFill>
              </a:rPr>
              <a:t>(</a:t>
            </a:r>
            <a:r>
              <a:rPr lang="nn-NO" sz="2000" b="1" dirty="0">
                <a:solidFill>
                  <a:srgbClr val="FF0000"/>
                </a:solidFill>
              </a:rPr>
              <a:t>2.24</a:t>
            </a:r>
            <a:r>
              <a:rPr lang="nn-NO" sz="2000" dirty="0">
                <a:solidFill>
                  <a:srgbClr val="FF0000"/>
                </a:solidFill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considering </a:t>
            </a:r>
            <a:r>
              <a:rPr lang="en-US" sz="2000" b="1" i="1" dirty="0">
                <a:solidFill>
                  <a:srgbClr val="CC00CC"/>
                </a:solidFill>
              </a:rPr>
              <a:t>dx </a:t>
            </a:r>
            <a:r>
              <a:rPr lang="en-US" sz="2000" b="1" dirty="0">
                <a:solidFill>
                  <a:srgbClr val="CC00CC"/>
                </a:solidFill>
              </a:rPr>
              <a:t>to be an infinitesimal differential, and the probability density </a:t>
            </a:r>
            <a:r>
              <a:rPr lang="en-US" sz="2000" b="1" dirty="0" smtClean="0">
                <a:solidFill>
                  <a:srgbClr val="CC00CC"/>
                </a:solidFill>
              </a:rPr>
              <a:t>function to </a:t>
            </a:r>
            <a:r>
              <a:rPr lang="en-US" sz="2000" b="1" dirty="0">
                <a:solidFill>
                  <a:srgbClr val="CC00CC"/>
                </a:solidFill>
              </a:rPr>
              <a:t>be normalized, so that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181600"/>
            <a:ext cx="46482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9425731"/>
            <a:ext cx="455295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65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76200"/>
            <a:ext cx="8915400" cy="9541073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normalization of the probability density function </a:t>
            </a:r>
            <a:r>
              <a:rPr lang="en-US" sz="2000" b="1" i="1" dirty="0">
                <a:solidFill>
                  <a:srgbClr val="0000CC"/>
                </a:solidFill>
              </a:rPr>
              <a:t>P</a:t>
            </a:r>
            <a:r>
              <a:rPr lang="en-US" sz="2000" b="1" i="1" baseline="-25000" dirty="0">
                <a:solidFill>
                  <a:srgbClr val="0000CC"/>
                </a:solidFill>
              </a:rPr>
              <a:t>L</a:t>
            </a:r>
            <a:r>
              <a:rPr lang="en-US" sz="2000" b="1" i="1" dirty="0">
                <a:solidFill>
                  <a:srgbClr val="0000CC"/>
                </a:solidFill>
              </a:rPr>
              <a:t>(X;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>
                <a:solidFill>
                  <a:srgbClr val="0000CC"/>
                </a:solidFill>
              </a:rPr>
              <a:t>) is such that the integral of the probability over all possible values of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is unity: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r>
              <a:rPr lang="en-US" sz="2000" b="1" dirty="0" smtClean="0">
                <a:solidFill>
                  <a:srgbClr val="0000CC"/>
                </a:solidFill>
              </a:rPr>
              <a:t>            </a:t>
            </a:r>
            <a:r>
              <a:rPr lang="pl-PL" sz="2000" b="1" dirty="0" smtClean="0">
                <a:solidFill>
                  <a:srgbClr val="0000CC"/>
                </a:solidFill>
              </a:rPr>
              <a:t>where </a:t>
            </a:r>
            <a:r>
              <a:rPr lang="pl-PL" sz="2000" b="1" i="1" dirty="0">
                <a:solidFill>
                  <a:srgbClr val="0000CC"/>
                </a:solidFill>
              </a:rPr>
              <a:t>z </a:t>
            </a:r>
            <a:r>
              <a:rPr lang="pl-PL" sz="2000" b="1" dirty="0">
                <a:solidFill>
                  <a:srgbClr val="0000CC"/>
                </a:solidFill>
              </a:rPr>
              <a:t>= </a:t>
            </a:r>
            <a:r>
              <a:rPr lang="pl-PL" sz="2000" b="1" i="1" dirty="0">
                <a:solidFill>
                  <a:srgbClr val="0000CC"/>
                </a:solidFill>
              </a:rPr>
              <a:t>(x </a:t>
            </a:r>
            <a:r>
              <a:rPr lang="pl-PL" sz="2000" b="1" dirty="0">
                <a:solidFill>
                  <a:srgbClr val="0000CC"/>
                </a:solidFill>
              </a:rPr>
              <a:t>- </a:t>
            </a:r>
            <a:r>
              <a:rPr lang="pl-PL" sz="2000" b="1" i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pl-PL" sz="2000" b="1" i="1" dirty="0" smtClean="0">
                <a:solidFill>
                  <a:srgbClr val="0000CC"/>
                </a:solidFill>
              </a:rPr>
              <a:t>)/(</a:t>
            </a:r>
            <a:r>
              <a:rPr lang="pl-PL" sz="2000" b="1" i="1" dirty="0" smtClean="0">
                <a:solidFill>
                  <a:srgbClr val="0000CC"/>
                </a:solidFill>
                <a:sym typeface="Symbol"/>
              </a:rPr>
              <a:t></a:t>
            </a:r>
            <a:r>
              <a:rPr lang="pl-PL" sz="2000" b="1" i="1" dirty="0" smtClean="0">
                <a:solidFill>
                  <a:srgbClr val="0000CC"/>
                </a:solidFill>
              </a:rPr>
              <a:t>/</a:t>
            </a:r>
            <a:r>
              <a:rPr lang="pl-PL" sz="2000" b="1" i="1" dirty="0">
                <a:solidFill>
                  <a:srgbClr val="0000CC"/>
                </a:solidFill>
              </a:rPr>
              <a:t>2).</a:t>
            </a:r>
            <a:endParaRPr lang="en-US" sz="2000" b="1" dirty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u="sng" dirty="0">
                <a:solidFill>
                  <a:srgbClr val="FF0000"/>
                </a:solidFill>
              </a:rPr>
              <a:t>Mean and Half-Width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The mean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of the Lorentzian distribution is given as one of the parameters </a:t>
            </a:r>
            <a:r>
              <a:rPr lang="en-US" sz="2000" b="1" dirty="0" smtClean="0">
                <a:solidFill>
                  <a:srgbClr val="CC00CC"/>
                </a:solidFill>
              </a:rPr>
              <a:t>in Equation </a:t>
            </a:r>
            <a:r>
              <a:rPr lang="en-US" sz="2000" b="1" dirty="0">
                <a:solidFill>
                  <a:srgbClr val="CC00CC"/>
                </a:solidFill>
              </a:rPr>
              <a:t>(2.32).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It </a:t>
            </a:r>
            <a:r>
              <a:rPr lang="en-US" sz="2000" b="1" dirty="0">
                <a:solidFill>
                  <a:srgbClr val="0000CC"/>
                </a:solidFill>
              </a:rPr>
              <a:t>is obvious from the symmetry of the distribution that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must </a:t>
            </a:r>
            <a:r>
              <a:rPr lang="en-US" sz="2000" b="1" dirty="0" smtClean="0">
                <a:solidFill>
                  <a:srgbClr val="0000CC"/>
                </a:solidFill>
              </a:rPr>
              <a:t>be equal </a:t>
            </a:r>
            <a:r>
              <a:rPr lang="en-US" sz="2000" b="1" dirty="0">
                <a:solidFill>
                  <a:srgbClr val="0000CC"/>
                </a:solidFill>
              </a:rPr>
              <a:t>to the mean as well as to the median and to the most probable value.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 standard deviation is not defined for the Lorentzian distribution as a </a:t>
            </a:r>
            <a:r>
              <a:rPr lang="en-US" sz="2000" b="1" dirty="0" smtClean="0">
                <a:solidFill>
                  <a:srgbClr val="006666"/>
                </a:solidFill>
              </a:rPr>
              <a:t>consequence of </a:t>
            </a:r>
            <a:r>
              <a:rPr lang="en-US" sz="2000" b="1" dirty="0">
                <a:solidFill>
                  <a:srgbClr val="006666"/>
                </a:solidFill>
              </a:rPr>
              <a:t>its slowly decreasing behavior for large deviations</a:t>
            </a:r>
            <a:r>
              <a:rPr lang="en-US" sz="2000" b="1" dirty="0" smtClean="0">
                <a:solidFill>
                  <a:srgbClr val="008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>
                <a:solidFill>
                  <a:srgbClr val="FF0000"/>
                </a:solidFill>
              </a:rPr>
              <a:t>If we attempt </a:t>
            </a:r>
            <a:r>
              <a:rPr lang="en-US" sz="2000" b="1" dirty="0" smtClean="0">
                <a:solidFill>
                  <a:srgbClr val="FF0000"/>
                </a:solidFill>
              </a:rPr>
              <a:t>to evaluate </a:t>
            </a:r>
            <a:r>
              <a:rPr lang="en-US" sz="2000" b="1" dirty="0">
                <a:solidFill>
                  <a:srgbClr val="FF0000"/>
                </a:solidFill>
              </a:rPr>
              <a:t>the expectation value for the square of the </a:t>
            </a:r>
            <a:r>
              <a:rPr lang="en-US" sz="2000" b="1" dirty="0" smtClean="0">
                <a:solidFill>
                  <a:srgbClr val="FF0000"/>
                </a:solidFill>
              </a:rPr>
              <a:t>deviations we </a:t>
            </a:r>
            <a:r>
              <a:rPr lang="en-US" sz="2000" b="1" dirty="0">
                <a:solidFill>
                  <a:srgbClr val="FF0000"/>
                </a:solidFill>
              </a:rPr>
              <a:t>find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r>
              <a:rPr lang="en-US" sz="2000" b="1" dirty="0" smtClean="0">
                <a:solidFill>
                  <a:srgbClr val="FF0000"/>
                </a:solidFill>
              </a:rPr>
              <a:t>       that </a:t>
            </a:r>
            <a:r>
              <a:rPr lang="en-US" sz="2000" b="1" dirty="0">
                <a:solidFill>
                  <a:srgbClr val="FF0000"/>
                </a:solidFill>
              </a:rPr>
              <a:t>the integral is unbounded: the integral does not converge for large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      deviations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Although it is possible to calculate a </a:t>
            </a:r>
            <a:r>
              <a:rPr lang="en-US" sz="2000" b="1" i="1" dirty="0">
                <a:solidFill>
                  <a:srgbClr val="006666"/>
                </a:solidFill>
              </a:rPr>
              <a:t>sample standard deviation </a:t>
            </a:r>
            <a:r>
              <a:rPr lang="en-US" sz="2000" b="1" dirty="0">
                <a:solidFill>
                  <a:srgbClr val="006666"/>
                </a:solidFill>
              </a:rPr>
              <a:t>by </a:t>
            </a:r>
            <a:r>
              <a:rPr lang="en-US" sz="2000" b="1" dirty="0" smtClean="0">
                <a:solidFill>
                  <a:srgbClr val="006666"/>
                </a:solidFill>
              </a:rPr>
              <a:t>evaluating the </a:t>
            </a:r>
            <a:r>
              <a:rPr lang="en-US" sz="2000" b="1" dirty="0">
                <a:solidFill>
                  <a:srgbClr val="006666"/>
                </a:solidFill>
              </a:rPr>
              <a:t>average value of the square of the deviations from the sample mean, </a:t>
            </a:r>
            <a:r>
              <a:rPr lang="en-US" sz="2000" b="1" dirty="0" smtClean="0">
                <a:solidFill>
                  <a:srgbClr val="006666"/>
                </a:solidFill>
              </a:rPr>
              <a:t>this calculation </a:t>
            </a:r>
            <a:r>
              <a:rPr lang="en-US" sz="2000" b="1" dirty="0">
                <a:solidFill>
                  <a:srgbClr val="006666"/>
                </a:solidFill>
              </a:rPr>
              <a:t>has no meaning and will not converge to a fixed value as the number </a:t>
            </a:r>
            <a:r>
              <a:rPr lang="en-US" sz="2000" b="1" dirty="0" smtClean="0">
                <a:solidFill>
                  <a:srgbClr val="006666"/>
                </a:solidFill>
              </a:rPr>
              <a:t>of samples </a:t>
            </a:r>
            <a:r>
              <a:rPr lang="en-US" sz="2000" b="1" dirty="0">
                <a:solidFill>
                  <a:srgbClr val="006666"/>
                </a:solidFill>
              </a:rPr>
              <a:t>increases.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The width of the Lorentzian distribution is instead characterized by the </a:t>
            </a:r>
            <a:r>
              <a:rPr lang="en-US" sz="2000" b="1" i="1" dirty="0" smtClean="0">
                <a:solidFill>
                  <a:srgbClr val="CC00CC"/>
                </a:solidFill>
              </a:rPr>
              <a:t>full width  at </a:t>
            </a:r>
            <a:r>
              <a:rPr lang="en-US" sz="2000" b="1" i="1" dirty="0">
                <a:solidFill>
                  <a:srgbClr val="CC00CC"/>
                </a:solidFill>
              </a:rPr>
              <a:t>half maximum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</a:t>
            </a:r>
            <a:r>
              <a:rPr lang="en-US" sz="2000" b="1" dirty="0" smtClean="0">
                <a:solidFill>
                  <a:srgbClr val="CC00CC"/>
                </a:solidFill>
              </a:rPr>
              <a:t>, </a:t>
            </a:r>
            <a:r>
              <a:rPr lang="en-US" sz="2000" b="1" dirty="0">
                <a:solidFill>
                  <a:srgbClr val="CC00CC"/>
                </a:solidFill>
              </a:rPr>
              <a:t>generally called the </a:t>
            </a:r>
            <a:r>
              <a:rPr lang="en-US" sz="2000" b="1" i="1" dirty="0">
                <a:solidFill>
                  <a:srgbClr val="CC00CC"/>
                </a:solidFill>
              </a:rPr>
              <a:t>half-width</a:t>
            </a:r>
            <a:r>
              <a:rPr lang="en-US" sz="2000" b="1" i="1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i="1" dirty="0" smtClean="0"/>
              <a:t> </a:t>
            </a:r>
            <a:r>
              <a:rPr lang="en-US" sz="2000" b="1" dirty="0">
                <a:solidFill>
                  <a:srgbClr val="0000CC"/>
                </a:solidFill>
              </a:rPr>
              <a:t>This parameter is </a:t>
            </a:r>
            <a:r>
              <a:rPr lang="en-US" sz="2000" b="1" dirty="0" smtClean="0">
                <a:solidFill>
                  <a:srgbClr val="0000CC"/>
                </a:solidFill>
              </a:rPr>
              <a:t>defined such </a:t>
            </a:r>
            <a:r>
              <a:rPr lang="en-US" sz="2000" b="1" dirty="0">
                <a:solidFill>
                  <a:srgbClr val="0000CC"/>
                </a:solidFill>
              </a:rPr>
              <a:t>that when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±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/</a:t>
            </a:r>
            <a:r>
              <a:rPr lang="en-US" sz="2000" b="1" i="1" dirty="0" smtClean="0">
                <a:solidFill>
                  <a:srgbClr val="0000CC"/>
                </a:solidFill>
              </a:rPr>
              <a:t>2</a:t>
            </a:r>
            <a:r>
              <a:rPr lang="en-US" sz="2000" b="1" i="1" dirty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the probability density function is equal to one-half </a:t>
            </a:r>
            <a:r>
              <a:rPr lang="en-US" sz="2000" b="1" dirty="0" smtClean="0">
                <a:solidFill>
                  <a:srgbClr val="0000CC"/>
                </a:solidFill>
              </a:rPr>
              <a:t>its maximum </a:t>
            </a:r>
            <a:r>
              <a:rPr lang="en-US" sz="2000" b="1" dirty="0">
                <a:solidFill>
                  <a:srgbClr val="0000CC"/>
                </a:solidFill>
              </a:rPr>
              <a:t>value, or </a:t>
            </a:r>
            <a:r>
              <a:rPr lang="en-US" sz="2000" b="1" i="1" dirty="0">
                <a:solidFill>
                  <a:srgbClr val="0000CC"/>
                </a:solidFill>
              </a:rPr>
              <a:t>P</a:t>
            </a:r>
            <a:r>
              <a:rPr lang="en-US" sz="2000" b="1" i="1" dirty="0" smtClean="0">
                <a:solidFill>
                  <a:srgbClr val="0000CC"/>
                </a:solidFill>
              </a:rPr>
              <a:t>(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i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± 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i="1" dirty="0">
                <a:solidFill>
                  <a:srgbClr val="0000CC"/>
                </a:solidFill>
                <a:sym typeface="Symbol"/>
              </a:rPr>
              <a:t>/</a:t>
            </a:r>
            <a:r>
              <a:rPr lang="en-US" sz="2000" b="1" i="1" dirty="0" smtClean="0">
                <a:solidFill>
                  <a:srgbClr val="0000CC"/>
                </a:solidFill>
              </a:rPr>
              <a:t>2;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)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i="1" dirty="0" smtClean="0">
                <a:solidFill>
                  <a:srgbClr val="0000CC"/>
                </a:solidFill>
              </a:rPr>
              <a:t>½ P(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i="1" dirty="0" smtClean="0">
                <a:solidFill>
                  <a:srgbClr val="0000CC"/>
                </a:solidFill>
              </a:rPr>
              <a:t>;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)</a:t>
            </a:r>
            <a:r>
              <a:rPr lang="en-US" sz="2000" b="1" dirty="0" smtClean="0">
                <a:solidFill>
                  <a:srgbClr val="0000CC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Thus</a:t>
            </a:r>
            <a:r>
              <a:rPr lang="en-US" sz="2000" b="1" dirty="0">
                <a:solidFill>
                  <a:srgbClr val="006666"/>
                </a:solidFill>
              </a:rPr>
              <a:t>, the half-width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</a:t>
            </a:r>
            <a:r>
              <a:rPr lang="en-US" sz="2000" b="1" baseline="-25000" dirty="0" smtClean="0">
                <a:solidFill>
                  <a:srgbClr val="006666"/>
                </a:solidFill>
                <a:sym typeface="Symbol"/>
              </a:rPr>
              <a:t>1/2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  </a:t>
            </a:r>
            <a:r>
              <a:rPr lang="en-US" sz="2000" b="1" dirty="0" smtClean="0">
                <a:solidFill>
                  <a:srgbClr val="006666"/>
                </a:solidFill>
              </a:rPr>
              <a:t>is the full </a:t>
            </a:r>
            <a:r>
              <a:rPr lang="en-US" sz="2000" b="1" dirty="0">
                <a:solidFill>
                  <a:srgbClr val="006666"/>
                </a:solidFill>
              </a:rPr>
              <a:t>width of the curve measured between the levels of half maximum probability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  <a:endParaRPr lang="en-US" sz="2000" b="1" dirty="0">
              <a:solidFill>
                <a:srgbClr val="006666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648200"/>
            <a:ext cx="4019550" cy="496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928670"/>
            <a:ext cx="472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76200"/>
            <a:ext cx="8915400" cy="6524863"/>
          </a:xfrm>
          <a:prstGeom prst="rect">
            <a:avLst/>
          </a:prstGeom>
          <a:noFill/>
          <a:ln w="76200" cmpd="dbl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i="1" u="sng" dirty="0" smtClean="0">
                <a:solidFill>
                  <a:srgbClr val="FF0000"/>
                </a:solidFill>
              </a:rPr>
              <a:t>Mean </a:t>
            </a:r>
            <a:r>
              <a:rPr lang="en-US" sz="2000" b="1" i="1" u="sng" dirty="0">
                <a:solidFill>
                  <a:srgbClr val="FF0000"/>
                </a:solidFill>
              </a:rPr>
              <a:t>and Half-Width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00FF"/>
                </a:solidFill>
              </a:rPr>
              <a:t>The mean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00FF"/>
                </a:solidFill>
              </a:rPr>
              <a:t> </a:t>
            </a:r>
            <a:r>
              <a:rPr lang="en-US" b="1" i="1" u="sng" dirty="0">
                <a:solidFill>
                  <a:srgbClr val="0000FF"/>
                </a:solidFill>
              </a:rPr>
              <a:t>of the Lorentzian distribution is given as one of the parameters </a:t>
            </a:r>
            <a:r>
              <a:rPr lang="en-US" b="1" i="1" u="sng" dirty="0" smtClean="0">
                <a:solidFill>
                  <a:srgbClr val="0000FF"/>
                </a:solidFill>
              </a:rPr>
              <a:t>in Equation </a:t>
            </a:r>
            <a:r>
              <a:rPr lang="en-US" b="1" i="1" u="sng" dirty="0">
                <a:solidFill>
                  <a:srgbClr val="0000FF"/>
                </a:solidFill>
              </a:rPr>
              <a:t>(2.32). </a:t>
            </a:r>
            <a:endParaRPr lang="en-US" b="1" i="1" u="sng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It </a:t>
            </a:r>
            <a:r>
              <a:rPr lang="en-US" b="1" i="1" u="sng" dirty="0">
                <a:solidFill>
                  <a:srgbClr val="003300"/>
                </a:solidFill>
              </a:rPr>
              <a:t>is obvious from the symmetry of the distribution that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3300"/>
                </a:solidFill>
              </a:rPr>
              <a:t> </a:t>
            </a:r>
            <a:r>
              <a:rPr lang="en-US" b="1" i="1" u="sng" dirty="0">
                <a:solidFill>
                  <a:srgbClr val="003300"/>
                </a:solidFill>
              </a:rPr>
              <a:t>must </a:t>
            </a:r>
            <a:r>
              <a:rPr lang="en-US" b="1" i="1" u="sng" dirty="0" smtClean="0">
                <a:solidFill>
                  <a:srgbClr val="003300"/>
                </a:solidFill>
              </a:rPr>
              <a:t>be equal </a:t>
            </a:r>
            <a:r>
              <a:rPr lang="en-US" b="1" i="1" u="sng" dirty="0">
                <a:solidFill>
                  <a:srgbClr val="003300"/>
                </a:solidFill>
              </a:rPr>
              <a:t>to the mean as well as to the median and to the most probable value.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CC00CC"/>
                </a:solidFill>
              </a:rPr>
              <a:t>The standard deviation is not defined for the Lorentzian distribution as a </a:t>
            </a:r>
            <a:r>
              <a:rPr lang="en-US" b="1" i="1" u="sng" dirty="0" smtClean="0">
                <a:solidFill>
                  <a:srgbClr val="CC00CC"/>
                </a:solidFill>
              </a:rPr>
              <a:t>consequence of </a:t>
            </a:r>
            <a:r>
              <a:rPr lang="en-US" b="1" i="1" u="sng" dirty="0">
                <a:solidFill>
                  <a:srgbClr val="CC00CC"/>
                </a:solidFill>
              </a:rPr>
              <a:t>its slowly decreasing behavior for large deviations</a:t>
            </a:r>
            <a:r>
              <a:rPr lang="en-US" b="1" i="1" u="sng" dirty="0" smtClean="0">
                <a:solidFill>
                  <a:srgbClr val="CC00CC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i="1" u="sng" dirty="0" smtClean="0"/>
              <a:t> </a:t>
            </a:r>
            <a:r>
              <a:rPr lang="en-US" b="1" i="1" u="sng" dirty="0">
                <a:solidFill>
                  <a:srgbClr val="0000FF"/>
                </a:solidFill>
              </a:rPr>
              <a:t>If we attempt </a:t>
            </a:r>
            <a:r>
              <a:rPr lang="en-US" b="1" i="1" u="sng" dirty="0" smtClean="0">
                <a:solidFill>
                  <a:srgbClr val="0000FF"/>
                </a:solidFill>
              </a:rPr>
              <a:t>to evaluate </a:t>
            </a:r>
            <a:r>
              <a:rPr lang="en-US" b="1" i="1" u="sng" dirty="0">
                <a:solidFill>
                  <a:srgbClr val="0000FF"/>
                </a:solidFill>
              </a:rPr>
              <a:t>the expectation value for the square of the </a:t>
            </a:r>
            <a:r>
              <a:rPr lang="en-US" b="1" i="1" u="sng" dirty="0" smtClean="0">
                <a:solidFill>
                  <a:srgbClr val="0000FF"/>
                </a:solidFill>
              </a:rPr>
              <a:t>deviations we </a:t>
            </a:r>
            <a:r>
              <a:rPr lang="en-US" b="1" i="1" u="sng" dirty="0">
                <a:solidFill>
                  <a:srgbClr val="0000FF"/>
                </a:solidFill>
              </a:rPr>
              <a:t>find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u="sng" dirty="0" smtClean="0">
              <a:solidFill>
                <a:srgbClr val="0000FF"/>
              </a:solidFill>
            </a:endParaRPr>
          </a:p>
          <a:p>
            <a:pPr marL="285750" indent="-285750"/>
            <a:endParaRPr lang="en-US" i="1" u="sng" dirty="0">
              <a:solidFill>
                <a:srgbClr val="0000FF"/>
              </a:solidFill>
            </a:endParaRPr>
          </a:p>
          <a:p>
            <a:r>
              <a:rPr lang="en-US" b="1" i="1" dirty="0" smtClean="0">
                <a:solidFill>
                  <a:srgbClr val="0000FF"/>
                </a:solidFill>
              </a:rPr>
              <a:t>       </a:t>
            </a:r>
            <a:r>
              <a:rPr lang="en-US" b="1" i="1" u="sng" dirty="0" smtClean="0">
                <a:solidFill>
                  <a:srgbClr val="0000FF"/>
                </a:solidFill>
              </a:rPr>
              <a:t>that </a:t>
            </a:r>
            <a:r>
              <a:rPr lang="en-US" b="1" i="1" u="sng" dirty="0">
                <a:solidFill>
                  <a:srgbClr val="0000FF"/>
                </a:solidFill>
              </a:rPr>
              <a:t>the integral is unbounded: the integral does not converge for large </a:t>
            </a:r>
            <a:r>
              <a:rPr lang="en-US" b="1" i="1" u="sng" dirty="0" smtClean="0">
                <a:solidFill>
                  <a:srgbClr val="0000FF"/>
                </a:solidFill>
              </a:rPr>
              <a:t> deviations</a:t>
            </a:r>
            <a:r>
              <a:rPr lang="en-US" b="1" dirty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FF0000"/>
                </a:solidFill>
              </a:rPr>
              <a:t>Although it is possible to calculate a sample standard deviation by </a:t>
            </a:r>
            <a:r>
              <a:rPr lang="en-US" b="1" i="1" u="sng" dirty="0" smtClean="0">
                <a:solidFill>
                  <a:srgbClr val="FF0000"/>
                </a:solidFill>
              </a:rPr>
              <a:t>evaluating the </a:t>
            </a:r>
            <a:r>
              <a:rPr lang="en-US" b="1" i="1" u="sng" dirty="0">
                <a:solidFill>
                  <a:srgbClr val="FF0000"/>
                </a:solidFill>
              </a:rPr>
              <a:t>average value of the square of the deviations from the sample mean, </a:t>
            </a:r>
            <a:r>
              <a:rPr lang="en-US" b="1" i="1" u="sng" dirty="0" smtClean="0">
                <a:solidFill>
                  <a:srgbClr val="FF0000"/>
                </a:solidFill>
              </a:rPr>
              <a:t>this calculation </a:t>
            </a:r>
            <a:r>
              <a:rPr lang="en-US" b="1" i="1" u="sng" dirty="0">
                <a:solidFill>
                  <a:srgbClr val="FF0000"/>
                </a:solidFill>
              </a:rPr>
              <a:t>has no meaning and will not converge to a fixed value as the number </a:t>
            </a:r>
            <a:r>
              <a:rPr lang="en-US" b="1" i="1" u="sng" dirty="0" smtClean="0">
                <a:solidFill>
                  <a:srgbClr val="FF0000"/>
                </a:solidFill>
              </a:rPr>
              <a:t>of samples </a:t>
            </a:r>
            <a:r>
              <a:rPr lang="en-US" b="1" i="1" u="sng" dirty="0">
                <a:solidFill>
                  <a:srgbClr val="FF0000"/>
                </a:solidFill>
              </a:rPr>
              <a:t>increases</a:t>
            </a:r>
            <a:r>
              <a:rPr lang="en-US" b="1" dirty="0">
                <a:solidFill>
                  <a:srgbClr val="006666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3300"/>
                </a:solidFill>
              </a:rPr>
              <a:t>The width of the Lorentzian distribution is instead characterized by the </a:t>
            </a:r>
            <a:r>
              <a:rPr lang="en-US" b="1" i="1" u="sng" dirty="0" smtClean="0">
                <a:solidFill>
                  <a:srgbClr val="003300"/>
                </a:solidFill>
              </a:rPr>
              <a:t>full width  at </a:t>
            </a:r>
            <a:r>
              <a:rPr lang="en-US" b="1" i="1" u="sng" dirty="0">
                <a:solidFill>
                  <a:srgbClr val="003300"/>
                </a:solidFill>
              </a:rPr>
              <a:t>half maximum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</a:t>
            </a:r>
            <a:r>
              <a:rPr lang="en-US" b="1" i="1" u="sng" dirty="0" smtClean="0">
                <a:solidFill>
                  <a:srgbClr val="003300"/>
                </a:solidFill>
              </a:rPr>
              <a:t>, </a:t>
            </a:r>
            <a:r>
              <a:rPr lang="en-US" b="1" i="1" u="sng" dirty="0">
                <a:solidFill>
                  <a:srgbClr val="003300"/>
                </a:solidFill>
              </a:rPr>
              <a:t>generally called the half-width</a:t>
            </a:r>
            <a:r>
              <a:rPr lang="en-US" b="1" i="1" u="sng" dirty="0" smtClean="0">
                <a:solidFill>
                  <a:srgbClr val="0033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u="sng" dirty="0" smtClean="0">
                <a:solidFill>
                  <a:srgbClr val="CC00CC"/>
                </a:solidFill>
              </a:rPr>
              <a:t> </a:t>
            </a:r>
            <a:r>
              <a:rPr lang="en-US" b="1" i="1" u="sng" dirty="0">
                <a:solidFill>
                  <a:srgbClr val="CC00CC"/>
                </a:solidFill>
              </a:rPr>
              <a:t>This parameter is </a:t>
            </a:r>
            <a:r>
              <a:rPr lang="en-US" b="1" i="1" u="sng" dirty="0" smtClean="0">
                <a:solidFill>
                  <a:srgbClr val="CC00CC"/>
                </a:solidFill>
              </a:rPr>
              <a:t>defined such </a:t>
            </a:r>
            <a:r>
              <a:rPr lang="en-US" b="1" i="1" u="sng" dirty="0">
                <a:solidFill>
                  <a:srgbClr val="CC00CC"/>
                </a:solidFill>
              </a:rPr>
              <a:t>that when x =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CC00CC"/>
                </a:solidFill>
              </a:rPr>
              <a:t> </a:t>
            </a:r>
            <a:r>
              <a:rPr lang="en-US" b="1" i="1" u="sng" dirty="0">
                <a:solidFill>
                  <a:srgbClr val="CC00CC"/>
                </a:solidFill>
              </a:rPr>
              <a:t>±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</a:t>
            </a:r>
            <a:r>
              <a:rPr lang="en-US" b="1" i="1" u="sng" dirty="0">
                <a:solidFill>
                  <a:srgbClr val="CC00CC"/>
                </a:solidFill>
                <a:sym typeface="Symbol"/>
              </a:rPr>
              <a:t>/</a:t>
            </a:r>
            <a:r>
              <a:rPr lang="en-US" b="1" i="1" u="sng" dirty="0" smtClean="0">
                <a:solidFill>
                  <a:srgbClr val="CC00CC"/>
                </a:solidFill>
              </a:rPr>
              <a:t>2</a:t>
            </a:r>
            <a:r>
              <a:rPr lang="en-US" b="1" i="1" u="sng" dirty="0">
                <a:solidFill>
                  <a:srgbClr val="CC00CC"/>
                </a:solidFill>
              </a:rPr>
              <a:t>, the probability density function is equal to one-half </a:t>
            </a:r>
            <a:r>
              <a:rPr lang="en-US" b="1" i="1" u="sng" dirty="0" smtClean="0">
                <a:solidFill>
                  <a:srgbClr val="CC00CC"/>
                </a:solidFill>
              </a:rPr>
              <a:t>its maximum </a:t>
            </a:r>
            <a:r>
              <a:rPr lang="en-US" b="1" i="1" u="sng" dirty="0">
                <a:solidFill>
                  <a:srgbClr val="CC00CC"/>
                </a:solidFill>
              </a:rPr>
              <a:t>value, or P</a:t>
            </a:r>
            <a:r>
              <a:rPr lang="en-US" b="1" i="1" u="sng" dirty="0" smtClean="0">
                <a:solidFill>
                  <a:srgbClr val="CC00CC"/>
                </a:solidFill>
              </a:rPr>
              <a:t>(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CC00CC"/>
                </a:solidFill>
              </a:rPr>
              <a:t> </a:t>
            </a:r>
            <a:r>
              <a:rPr lang="en-US" b="1" i="1" u="sng" dirty="0">
                <a:solidFill>
                  <a:srgbClr val="CC00CC"/>
                </a:solidFill>
              </a:rPr>
              <a:t>±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</a:t>
            </a:r>
            <a:r>
              <a:rPr lang="en-US" b="1" i="1" u="sng" dirty="0">
                <a:solidFill>
                  <a:srgbClr val="CC00CC"/>
                </a:solidFill>
                <a:sym typeface="Symbol"/>
              </a:rPr>
              <a:t>/</a:t>
            </a:r>
            <a:r>
              <a:rPr lang="en-US" b="1" i="1" u="sng" dirty="0" smtClean="0">
                <a:solidFill>
                  <a:srgbClr val="CC00CC"/>
                </a:solidFill>
              </a:rPr>
              <a:t>2;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CC00CC"/>
                </a:solidFill>
              </a:rPr>
              <a:t>,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)</a:t>
            </a:r>
            <a:r>
              <a:rPr lang="en-US" b="1" i="1" u="sng" dirty="0" smtClean="0">
                <a:solidFill>
                  <a:srgbClr val="CC00CC"/>
                </a:solidFill>
              </a:rPr>
              <a:t> </a:t>
            </a:r>
            <a:r>
              <a:rPr lang="en-US" b="1" i="1" u="sng" dirty="0">
                <a:solidFill>
                  <a:srgbClr val="CC00CC"/>
                </a:solidFill>
              </a:rPr>
              <a:t>= </a:t>
            </a:r>
            <a:r>
              <a:rPr lang="en-US" b="1" i="1" u="sng" dirty="0" smtClean="0">
                <a:solidFill>
                  <a:srgbClr val="CC00CC"/>
                </a:solidFill>
              </a:rPr>
              <a:t>½ P(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CC00CC"/>
                </a:solidFill>
              </a:rPr>
              <a:t>;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CC00CC"/>
                </a:solidFill>
              </a:rPr>
              <a:t>,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)</a:t>
            </a:r>
            <a:r>
              <a:rPr lang="en-US" b="1" i="1" u="sng" dirty="0" smtClean="0">
                <a:solidFill>
                  <a:srgbClr val="CC00CC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00FF"/>
                </a:solidFill>
              </a:rPr>
              <a:t>Thus</a:t>
            </a:r>
            <a:r>
              <a:rPr lang="en-US" b="1" i="1" u="sng" dirty="0">
                <a:solidFill>
                  <a:srgbClr val="0000FF"/>
                </a:solidFill>
              </a:rPr>
              <a:t>, the half-width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</a:t>
            </a:r>
            <a:r>
              <a:rPr lang="en-US" b="1" i="1" u="sng" baseline="-25000" dirty="0" smtClean="0">
                <a:solidFill>
                  <a:srgbClr val="0000FF"/>
                </a:solidFill>
                <a:sym typeface="Symbol"/>
              </a:rPr>
              <a:t>1/2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  </a:t>
            </a:r>
            <a:r>
              <a:rPr lang="en-US" b="1" i="1" u="sng" dirty="0" smtClean="0">
                <a:solidFill>
                  <a:srgbClr val="0000FF"/>
                </a:solidFill>
              </a:rPr>
              <a:t>is the full </a:t>
            </a:r>
            <a:r>
              <a:rPr lang="en-US" b="1" i="1" u="sng" dirty="0">
                <a:solidFill>
                  <a:srgbClr val="0000FF"/>
                </a:solidFill>
              </a:rPr>
              <a:t>width of the curve measured between the levels of half maximum probability</a:t>
            </a:r>
            <a:r>
              <a:rPr lang="en-US" b="1" i="1" u="sng" dirty="0" smtClean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990000"/>
                </a:solidFill>
              </a:rPr>
              <a:t>We can verify that this identification of  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</a:t>
            </a:r>
            <a:r>
              <a:rPr lang="en-US" b="1" i="1" u="sng" dirty="0" smtClean="0">
                <a:solidFill>
                  <a:srgbClr val="990000"/>
                </a:solidFill>
              </a:rPr>
              <a:t> with the full-width at half maximum is</a:t>
            </a:r>
          </a:p>
          <a:p>
            <a:r>
              <a:rPr lang="en-US" b="1" i="1" dirty="0" smtClean="0">
                <a:solidFill>
                  <a:srgbClr val="990000"/>
                </a:solidFill>
              </a:rPr>
              <a:t>      </a:t>
            </a:r>
            <a:r>
              <a:rPr lang="en-US" b="1" i="1" u="sng" dirty="0" smtClean="0">
                <a:solidFill>
                  <a:srgbClr val="990000"/>
                </a:solidFill>
              </a:rPr>
              <a:t> correct by substituting x = 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990000"/>
                </a:solidFill>
              </a:rPr>
              <a:t> ± 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/</a:t>
            </a:r>
            <a:r>
              <a:rPr lang="en-US" b="1" i="1" u="sng" dirty="0" smtClean="0">
                <a:solidFill>
                  <a:srgbClr val="990000"/>
                </a:solidFill>
              </a:rPr>
              <a:t>2 into Equation (2.32).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92" y="2428868"/>
            <a:ext cx="4049710" cy="500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860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3" y="119063"/>
            <a:ext cx="9058275" cy="661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15400" cy="714041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We can verify that this identification of f with the full-width at half maximum is</a:t>
            </a:r>
          </a:p>
          <a:p>
            <a:r>
              <a:rPr lang="en-US" sz="2000" b="1" dirty="0" smtClean="0">
                <a:solidFill>
                  <a:srgbClr val="0000CC"/>
                </a:solidFill>
              </a:rPr>
              <a:t>       correct </a:t>
            </a:r>
            <a:r>
              <a:rPr lang="en-US" sz="2000" b="1" dirty="0">
                <a:solidFill>
                  <a:srgbClr val="0000CC"/>
                </a:solidFill>
              </a:rPr>
              <a:t>by substituting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>
                <a:solidFill>
                  <a:srgbClr val="0000CC"/>
                </a:solidFill>
              </a:rPr>
              <a:t> ± </a:t>
            </a:r>
            <a:r>
              <a:rPr lang="en-US" sz="2000" b="1" dirty="0">
                <a:solidFill>
                  <a:srgbClr val="0000CC"/>
                </a:solidFill>
                <a:sym typeface="Symbol"/>
              </a:rPr>
              <a:t>/</a:t>
            </a:r>
            <a:r>
              <a:rPr lang="en-US" sz="2000" b="1" dirty="0">
                <a:solidFill>
                  <a:srgbClr val="0000CC"/>
                </a:solidFill>
              </a:rPr>
              <a:t>2 into Equation (2.32).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 Lorentzian and Gaussian distributions are shown for comparison in Figure</a:t>
            </a:r>
          </a:p>
          <a:p>
            <a:r>
              <a:rPr lang="en-US" sz="2000" b="1" dirty="0" smtClean="0">
                <a:solidFill>
                  <a:srgbClr val="006666"/>
                </a:solidFill>
              </a:rPr>
              <a:t>       2.6</a:t>
            </a:r>
            <a:r>
              <a:rPr lang="en-US" sz="2000" b="1" dirty="0">
                <a:solidFill>
                  <a:srgbClr val="006666"/>
                </a:solidFill>
              </a:rPr>
              <a:t>, </a:t>
            </a:r>
            <a:r>
              <a:rPr lang="en-US" sz="2000" b="1" dirty="0" smtClean="0">
                <a:solidFill>
                  <a:srgbClr val="006666"/>
                </a:solidFill>
              </a:rPr>
              <a:t>for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= 10 and </a:t>
            </a:r>
            <a:r>
              <a:rPr lang="en-US" sz="2000" b="1" dirty="0">
                <a:solidFill>
                  <a:srgbClr val="006666"/>
                </a:solidFill>
                <a:sym typeface="Symbol"/>
              </a:rPr>
              <a:t></a:t>
            </a:r>
            <a:r>
              <a:rPr lang="en-US" sz="2000" b="1" dirty="0">
                <a:solidFill>
                  <a:srgbClr val="006666"/>
                </a:solidFill>
              </a:rPr>
              <a:t> = 2.354 (corresponding to </a:t>
            </a:r>
            <a:r>
              <a:rPr lang="en-US" sz="2000" b="1" i="1" dirty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i="1" dirty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= 1 for the Gaussian function).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Both distributions are normalized to unit area according to their definitions in</a:t>
            </a:r>
          </a:p>
          <a:p>
            <a:r>
              <a:rPr lang="en-US" sz="2000" b="1" dirty="0" smtClean="0">
                <a:solidFill>
                  <a:srgbClr val="CC00CC"/>
                </a:solidFill>
              </a:rPr>
              <a:t>        Equations </a:t>
            </a:r>
            <a:r>
              <a:rPr lang="en-US" sz="2000" b="1" dirty="0">
                <a:solidFill>
                  <a:srgbClr val="CC00CC"/>
                </a:solidFill>
              </a:rPr>
              <a:t>(2.23) and (2.32).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For </a:t>
            </a:r>
            <a:r>
              <a:rPr lang="en-US" sz="2000" b="1" dirty="0">
                <a:solidFill>
                  <a:srgbClr val="006666"/>
                </a:solidFill>
              </a:rPr>
              <a:t>both curves, the value of the maximum </a:t>
            </a:r>
            <a:r>
              <a:rPr lang="en-US" sz="2000" b="1" dirty="0" smtClean="0">
                <a:solidFill>
                  <a:srgbClr val="006666"/>
                </a:solidFill>
              </a:rPr>
              <a:t>probability is </a:t>
            </a:r>
            <a:r>
              <a:rPr lang="en-US" sz="2000" b="1" dirty="0">
                <a:solidFill>
                  <a:srgbClr val="006666"/>
                </a:solidFill>
              </a:rPr>
              <a:t>inversely proportional to the </a:t>
            </a:r>
            <a:r>
              <a:rPr lang="en-US" sz="2000" b="1" dirty="0" smtClean="0">
                <a:solidFill>
                  <a:srgbClr val="006666"/>
                </a:solidFill>
              </a:rPr>
              <a:t>half-width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</a:t>
            </a:r>
            <a:r>
              <a:rPr lang="en-US" sz="2000" b="1" dirty="0" smtClean="0">
                <a:solidFill>
                  <a:srgbClr val="006666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This </a:t>
            </a:r>
            <a:r>
              <a:rPr lang="en-US" sz="2000" b="1" dirty="0">
                <a:solidFill>
                  <a:srgbClr val="FF0000"/>
                </a:solidFill>
              </a:rPr>
              <a:t>results in a peak value </a:t>
            </a:r>
            <a:r>
              <a:rPr lang="en-US" sz="2000" b="1" dirty="0" smtClean="0">
                <a:solidFill>
                  <a:srgbClr val="FF0000"/>
                </a:solidFill>
              </a:rPr>
              <a:t>of </a:t>
            </a:r>
            <a:r>
              <a:rPr lang="en-US" sz="2000" b="1" i="1" dirty="0" smtClean="0">
                <a:solidFill>
                  <a:srgbClr val="FF0000"/>
                </a:solidFill>
              </a:rPr>
              <a:t>2/</a:t>
            </a:r>
            <a:r>
              <a:rPr lang="en-US" sz="2000" b="1" i="1" dirty="0" smtClean="0">
                <a:solidFill>
                  <a:srgbClr val="FF0000"/>
                </a:solidFill>
                <a:sym typeface="Symbol"/>
              </a:rPr>
              <a:t></a:t>
            </a:r>
            <a:r>
              <a:rPr lang="en-US" sz="2000" b="1" i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= </a:t>
            </a:r>
            <a:r>
              <a:rPr lang="en-US" sz="2000" b="1" dirty="0">
                <a:solidFill>
                  <a:srgbClr val="FF0000"/>
                </a:solidFill>
              </a:rPr>
              <a:t>0.270 for the Lorentzian distribution and a peak value of </a:t>
            </a:r>
            <a:r>
              <a:rPr lang="en-US" sz="2000" b="1" i="1" dirty="0" smtClean="0">
                <a:solidFill>
                  <a:srgbClr val="FF0000"/>
                </a:solidFill>
              </a:rPr>
              <a:t>1/(</a:t>
            </a:r>
            <a:r>
              <a:rPr lang="en-US" sz="2000" b="1" i="1" dirty="0" smtClean="0">
                <a:solidFill>
                  <a:srgbClr val="FF0000"/>
                </a:solidFill>
                <a:sym typeface="Symbol"/>
              </a:rPr>
              <a:t></a:t>
            </a:r>
            <a:r>
              <a:rPr lang="en-US" sz="2000" b="1" i="1" dirty="0" smtClean="0">
                <a:solidFill>
                  <a:srgbClr val="FF0000"/>
                </a:solidFill>
              </a:rPr>
              <a:t>2</a:t>
            </a:r>
            <a:r>
              <a:rPr lang="en-US" sz="2000" b="1" i="1" dirty="0" smtClean="0">
                <a:solidFill>
                  <a:srgbClr val="FF0000"/>
                </a:solidFill>
                <a:sym typeface="Symbol"/>
              </a:rPr>
              <a:t>) </a:t>
            </a:r>
            <a:r>
              <a:rPr lang="en-US" sz="2000" b="1" dirty="0" smtClean="0">
                <a:solidFill>
                  <a:srgbClr val="FF0000"/>
                </a:solidFill>
              </a:rPr>
              <a:t>= 0.399 for </a:t>
            </a:r>
            <a:r>
              <a:rPr lang="en-US" sz="2000" b="1" dirty="0">
                <a:solidFill>
                  <a:srgbClr val="FF0000"/>
                </a:solidFill>
              </a:rPr>
              <a:t>the Gaussian distribution.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Except for the normalization, the Lorentzian distribution is equivalent to </a:t>
            </a:r>
            <a:r>
              <a:rPr lang="en-US" sz="2000" b="1" dirty="0" smtClean="0">
                <a:solidFill>
                  <a:srgbClr val="0000CC"/>
                </a:solidFill>
              </a:rPr>
              <a:t>the dispersion </a:t>
            </a:r>
            <a:r>
              <a:rPr lang="en-US" sz="2000" b="1" dirty="0">
                <a:solidFill>
                  <a:srgbClr val="0000CC"/>
                </a:solidFill>
              </a:rPr>
              <a:t>relation that is used, for example, in describing the cross section of a </a:t>
            </a:r>
            <a:r>
              <a:rPr lang="en-US" sz="2000" b="1" dirty="0" smtClean="0">
                <a:solidFill>
                  <a:srgbClr val="0000CC"/>
                </a:solidFill>
              </a:rPr>
              <a:t>nuclear reaction </a:t>
            </a:r>
            <a:r>
              <a:rPr lang="en-US" sz="2000" b="1" dirty="0">
                <a:solidFill>
                  <a:srgbClr val="0000CC"/>
                </a:solidFill>
              </a:rPr>
              <a:t>for a </a:t>
            </a:r>
            <a:r>
              <a:rPr lang="en-US" sz="2000" b="1" dirty="0" err="1">
                <a:solidFill>
                  <a:srgbClr val="0000CC"/>
                </a:solidFill>
              </a:rPr>
              <a:t>Breit</a:t>
            </a:r>
            <a:r>
              <a:rPr lang="en-US" sz="2000" b="1" dirty="0">
                <a:solidFill>
                  <a:srgbClr val="0000CC"/>
                </a:solidFill>
              </a:rPr>
              <a:t>-Wigner resonance: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086837"/>
            <a:ext cx="3928201" cy="510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56" y="4643469"/>
            <a:ext cx="4267200" cy="253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979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15400" cy="6740307"/>
          </a:xfrm>
          <a:prstGeom prst="rect">
            <a:avLst/>
          </a:prstGeom>
          <a:noFill/>
          <a:ln w="76200" cmpd="dbl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The </a:t>
            </a:r>
            <a:r>
              <a:rPr lang="en-US" b="1" i="1" u="sng" dirty="0">
                <a:solidFill>
                  <a:srgbClr val="003300"/>
                </a:solidFill>
              </a:rPr>
              <a:t>Lorentzian and Gaussian distributions are shown for comparison in Figure</a:t>
            </a:r>
          </a:p>
          <a:p>
            <a:r>
              <a:rPr lang="en-US" b="1" i="1" dirty="0" smtClean="0">
                <a:solidFill>
                  <a:srgbClr val="003300"/>
                </a:solidFill>
              </a:rPr>
              <a:t>      </a:t>
            </a:r>
            <a:r>
              <a:rPr lang="en-US" b="1" i="1" u="sng" dirty="0" smtClean="0">
                <a:solidFill>
                  <a:srgbClr val="003300"/>
                </a:solidFill>
              </a:rPr>
              <a:t> 2.6</a:t>
            </a:r>
            <a:r>
              <a:rPr lang="en-US" b="1" i="1" u="sng" dirty="0">
                <a:solidFill>
                  <a:srgbClr val="003300"/>
                </a:solidFill>
              </a:rPr>
              <a:t>, </a:t>
            </a:r>
            <a:r>
              <a:rPr lang="en-US" b="1" i="1" u="sng" dirty="0" smtClean="0">
                <a:solidFill>
                  <a:srgbClr val="003300"/>
                </a:solidFill>
              </a:rPr>
              <a:t>for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3300"/>
                </a:solidFill>
              </a:rPr>
              <a:t> </a:t>
            </a:r>
            <a:r>
              <a:rPr lang="en-US" b="1" i="1" u="sng" dirty="0">
                <a:solidFill>
                  <a:srgbClr val="003300"/>
                </a:solidFill>
              </a:rPr>
              <a:t>= 10 and </a:t>
            </a:r>
            <a:r>
              <a:rPr lang="en-US" b="1" i="1" u="sng" dirty="0">
                <a:solidFill>
                  <a:srgbClr val="003300"/>
                </a:solidFill>
                <a:sym typeface="Symbol"/>
              </a:rPr>
              <a:t></a:t>
            </a:r>
            <a:r>
              <a:rPr lang="en-US" b="1" i="1" u="sng" dirty="0">
                <a:solidFill>
                  <a:srgbClr val="003300"/>
                </a:solidFill>
              </a:rPr>
              <a:t> = 2.354 (corresponding to </a:t>
            </a:r>
            <a:r>
              <a:rPr lang="en-US" b="1" i="1" u="sng" dirty="0">
                <a:solidFill>
                  <a:srgbClr val="003300"/>
                </a:solidFill>
                <a:sym typeface="Symbol"/>
              </a:rPr>
              <a:t></a:t>
            </a:r>
            <a:r>
              <a:rPr lang="en-US" b="1" i="1" u="sng" dirty="0">
                <a:solidFill>
                  <a:srgbClr val="003300"/>
                </a:solidFill>
              </a:rPr>
              <a:t> = 1 for the Gaussian function).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FF00FF"/>
                </a:solidFill>
              </a:rPr>
              <a:t>Both distributions are normalized to unit area according to their definitions in</a:t>
            </a:r>
          </a:p>
          <a:p>
            <a:r>
              <a:rPr lang="en-US" b="1" i="1" dirty="0" smtClean="0">
                <a:solidFill>
                  <a:srgbClr val="FF00FF"/>
                </a:solidFill>
              </a:rPr>
              <a:t>       </a:t>
            </a:r>
            <a:r>
              <a:rPr lang="en-US" b="1" i="1" u="sng" dirty="0" smtClean="0">
                <a:solidFill>
                  <a:srgbClr val="FF00FF"/>
                </a:solidFill>
              </a:rPr>
              <a:t> Equations </a:t>
            </a:r>
            <a:r>
              <a:rPr lang="en-US" b="1" i="1" u="sng" dirty="0">
                <a:solidFill>
                  <a:srgbClr val="FF00FF"/>
                </a:solidFill>
              </a:rPr>
              <a:t>(2.23) and (2.32). </a:t>
            </a:r>
            <a:endParaRPr lang="en-US" b="1" i="1" u="sng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00FF"/>
                </a:solidFill>
              </a:rPr>
              <a:t>For </a:t>
            </a:r>
            <a:r>
              <a:rPr lang="en-US" b="1" i="1" u="sng" dirty="0">
                <a:solidFill>
                  <a:srgbClr val="0000FF"/>
                </a:solidFill>
              </a:rPr>
              <a:t>both curves, the value of the maximum </a:t>
            </a:r>
            <a:r>
              <a:rPr lang="en-US" b="1" i="1" u="sng" dirty="0" smtClean="0">
                <a:solidFill>
                  <a:srgbClr val="0000FF"/>
                </a:solidFill>
              </a:rPr>
              <a:t>probability is </a:t>
            </a:r>
            <a:r>
              <a:rPr lang="en-US" b="1" i="1" u="sng" dirty="0">
                <a:solidFill>
                  <a:srgbClr val="0000FF"/>
                </a:solidFill>
              </a:rPr>
              <a:t>inversely proportional to the </a:t>
            </a:r>
            <a:r>
              <a:rPr lang="en-US" b="1" i="1" u="sng" dirty="0" smtClean="0">
                <a:solidFill>
                  <a:srgbClr val="0000FF"/>
                </a:solidFill>
              </a:rPr>
              <a:t>half-width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</a:t>
            </a:r>
            <a:r>
              <a:rPr lang="en-US" b="1" i="1" u="sng" dirty="0" smtClean="0">
                <a:solidFill>
                  <a:srgbClr val="0000FF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FF0000"/>
                </a:solidFill>
              </a:rPr>
              <a:t>This </a:t>
            </a:r>
            <a:r>
              <a:rPr lang="en-US" b="1" i="1" u="sng" dirty="0">
                <a:solidFill>
                  <a:srgbClr val="FF0000"/>
                </a:solidFill>
              </a:rPr>
              <a:t>results in a peak value </a:t>
            </a:r>
            <a:r>
              <a:rPr lang="en-US" b="1" i="1" u="sng" dirty="0" smtClean="0">
                <a:solidFill>
                  <a:srgbClr val="FF0000"/>
                </a:solidFill>
              </a:rPr>
              <a:t>of 2/</a:t>
            </a:r>
            <a:r>
              <a:rPr lang="en-US" b="1" i="1" u="sng" dirty="0" smtClean="0">
                <a:solidFill>
                  <a:srgbClr val="FF0000"/>
                </a:solidFill>
                <a:sym typeface="Symbol"/>
              </a:rPr>
              <a:t></a:t>
            </a:r>
            <a:r>
              <a:rPr lang="en-US" b="1" i="1" u="sng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i="1" u="sng" dirty="0" smtClean="0">
                <a:solidFill>
                  <a:srgbClr val="FF0000"/>
                </a:solidFill>
              </a:rPr>
              <a:t>= </a:t>
            </a:r>
            <a:r>
              <a:rPr lang="en-US" b="1" i="1" u="sng" dirty="0">
                <a:solidFill>
                  <a:srgbClr val="FF0000"/>
                </a:solidFill>
              </a:rPr>
              <a:t>0.270 for the Lorentzian distribution and a peak value of </a:t>
            </a:r>
            <a:r>
              <a:rPr lang="en-US" b="1" i="1" u="sng" dirty="0" smtClean="0">
                <a:solidFill>
                  <a:srgbClr val="FF0000"/>
                </a:solidFill>
              </a:rPr>
              <a:t>1/(</a:t>
            </a:r>
            <a:r>
              <a:rPr lang="en-US" b="1" i="1" u="sng" dirty="0" smtClean="0">
                <a:solidFill>
                  <a:srgbClr val="FF0000"/>
                </a:solidFill>
                <a:sym typeface="Symbol"/>
              </a:rPr>
              <a:t></a:t>
            </a:r>
            <a:r>
              <a:rPr lang="en-US" b="1" i="1" u="sng" dirty="0" smtClean="0">
                <a:solidFill>
                  <a:srgbClr val="FF0000"/>
                </a:solidFill>
              </a:rPr>
              <a:t>2</a:t>
            </a:r>
            <a:r>
              <a:rPr lang="en-US" b="1" i="1" u="sng" dirty="0" smtClean="0">
                <a:solidFill>
                  <a:srgbClr val="FF0000"/>
                </a:solidFill>
                <a:sym typeface="Symbol"/>
              </a:rPr>
              <a:t>) </a:t>
            </a:r>
            <a:r>
              <a:rPr lang="en-US" b="1" i="1" u="sng" dirty="0" smtClean="0">
                <a:solidFill>
                  <a:srgbClr val="FF0000"/>
                </a:solidFill>
              </a:rPr>
              <a:t>= 0.399 for </a:t>
            </a:r>
            <a:r>
              <a:rPr lang="en-US" b="1" i="1" u="sng" dirty="0">
                <a:solidFill>
                  <a:srgbClr val="FF0000"/>
                </a:solidFill>
              </a:rPr>
              <a:t>the Gaussian distribution.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00CC"/>
                </a:solidFill>
              </a:rPr>
              <a:t>Except for the normalization, the Lorentzian distribution is equivalent to </a:t>
            </a:r>
            <a:r>
              <a:rPr lang="en-US" b="1" i="1" u="sng" dirty="0" smtClean="0">
                <a:solidFill>
                  <a:srgbClr val="0000CC"/>
                </a:solidFill>
              </a:rPr>
              <a:t>the dispersion </a:t>
            </a:r>
            <a:r>
              <a:rPr lang="en-US" b="1" i="1" u="sng" dirty="0">
                <a:solidFill>
                  <a:srgbClr val="0000CC"/>
                </a:solidFill>
              </a:rPr>
              <a:t>relation that is used, for example, in describing the cross section of a </a:t>
            </a:r>
            <a:r>
              <a:rPr lang="en-US" b="1" i="1" u="sng" dirty="0" smtClean="0">
                <a:solidFill>
                  <a:srgbClr val="0000CC"/>
                </a:solidFill>
              </a:rPr>
              <a:t>nuclear reaction </a:t>
            </a:r>
            <a:r>
              <a:rPr lang="en-US" b="1" i="1" u="sng" dirty="0">
                <a:solidFill>
                  <a:srgbClr val="0000CC"/>
                </a:solidFill>
              </a:rPr>
              <a:t>for a </a:t>
            </a:r>
            <a:r>
              <a:rPr lang="en-US" b="1" i="1" u="sng" dirty="0" err="1">
                <a:solidFill>
                  <a:srgbClr val="0000CC"/>
                </a:solidFill>
              </a:rPr>
              <a:t>Breit</a:t>
            </a:r>
            <a:r>
              <a:rPr lang="en-US" b="1" i="1" u="sng" dirty="0">
                <a:solidFill>
                  <a:srgbClr val="0000CC"/>
                </a:solidFill>
              </a:rPr>
              <a:t>-Wigner resonance: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06" y="3000372"/>
            <a:ext cx="3521893" cy="457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07" y="3643314"/>
            <a:ext cx="4659785" cy="3000396"/>
          </a:xfrm>
          <a:prstGeom prst="rect">
            <a:avLst/>
          </a:prstGeom>
          <a:noFill/>
          <a:ln w="76200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" y="9525"/>
            <a:ext cx="9010650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91600" cy="10187404"/>
          </a:xfrm>
          <a:prstGeom prst="rect">
            <a:avLst/>
          </a:prstGeom>
          <a:noFill/>
          <a:ln w="76200" cmpd="dbl">
            <a:solidFill>
              <a:srgbClr val="CC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i="1" u="sng" dirty="0">
                <a:solidFill>
                  <a:srgbClr val="0000FF"/>
                </a:solidFill>
              </a:rPr>
              <a:t>2.3 GAUSSIAN OR NORMAL </a:t>
            </a:r>
            <a:r>
              <a:rPr lang="en-US" sz="2000" b="1" i="1" u="sng" dirty="0" smtClean="0">
                <a:solidFill>
                  <a:srgbClr val="0000FF"/>
                </a:solidFill>
              </a:rPr>
              <a:t>ERROR DISTRIBUTION</a:t>
            </a:r>
            <a:endParaRPr lang="en-US" sz="2000" b="1" i="1" u="sng" dirty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FF0000"/>
                </a:solidFill>
              </a:rPr>
              <a:t>T</a:t>
            </a:r>
            <a:r>
              <a:rPr lang="en-US" b="1" i="1" u="sng" dirty="0" smtClean="0">
                <a:solidFill>
                  <a:srgbClr val="FF0000"/>
                </a:solidFill>
              </a:rPr>
              <a:t>he Gaussian </a:t>
            </a:r>
            <a:r>
              <a:rPr lang="en-US" b="1" i="1" u="sng" dirty="0">
                <a:solidFill>
                  <a:srgbClr val="FF0000"/>
                </a:solidFill>
              </a:rPr>
              <a:t>distribution is an approximation to the binomial distribution for the </a:t>
            </a:r>
            <a:r>
              <a:rPr lang="en-US" b="1" i="1" u="sng" dirty="0" smtClean="0">
                <a:solidFill>
                  <a:srgbClr val="FF0000"/>
                </a:solidFill>
              </a:rPr>
              <a:t>special</a:t>
            </a:r>
            <a:r>
              <a:rPr lang="en-US" b="1" i="1" u="sng" dirty="0">
                <a:solidFill>
                  <a:srgbClr val="FF0000"/>
                </a:solidFill>
              </a:rPr>
              <a:t> </a:t>
            </a:r>
            <a:r>
              <a:rPr lang="en-US" b="1" i="1" u="sng" dirty="0" smtClean="0">
                <a:solidFill>
                  <a:srgbClr val="FF0000"/>
                </a:solidFill>
              </a:rPr>
              <a:t>limiting </a:t>
            </a:r>
            <a:r>
              <a:rPr lang="en-US" b="1" i="1" u="sng" dirty="0">
                <a:solidFill>
                  <a:srgbClr val="FF0000"/>
                </a:solidFill>
              </a:rPr>
              <a:t>case where the number of possible different observations n becomes </a:t>
            </a:r>
            <a:r>
              <a:rPr lang="en-US" b="1" i="1" u="sng" dirty="0" smtClean="0">
                <a:solidFill>
                  <a:srgbClr val="FF0000"/>
                </a:solidFill>
              </a:rPr>
              <a:t>infinitely large </a:t>
            </a:r>
            <a:r>
              <a:rPr lang="en-US" b="1" i="1" u="sng" dirty="0">
                <a:solidFill>
                  <a:srgbClr val="FF0000"/>
                </a:solidFill>
              </a:rPr>
              <a:t>and the probability of success for each is finitely large so </a:t>
            </a:r>
            <a:r>
              <a:rPr lang="en-US" b="1" i="1" u="sng" dirty="0">
                <a:solidFill>
                  <a:srgbClr val="0000FF"/>
                </a:solidFill>
              </a:rPr>
              <a:t>np</a:t>
            </a:r>
            <a:r>
              <a:rPr lang="en-US" b="1" i="1" u="sng" dirty="0">
                <a:solidFill>
                  <a:srgbClr val="FF0000"/>
                </a:solidFill>
              </a:rPr>
              <a:t> </a:t>
            </a:r>
            <a:r>
              <a:rPr lang="en-US" b="1" i="1" u="sng" dirty="0" smtClean="0">
                <a:solidFill>
                  <a:srgbClr val="FF0000"/>
                </a:solidFill>
                <a:sym typeface="Symbol"/>
              </a:rPr>
              <a:t></a:t>
            </a:r>
            <a:r>
              <a:rPr lang="en-US" b="1" i="1" u="sng" dirty="0" smtClean="0">
                <a:solidFill>
                  <a:srgbClr val="FF0000"/>
                </a:solidFill>
              </a:rPr>
              <a:t> </a:t>
            </a:r>
            <a:r>
              <a:rPr lang="en-US" b="1" i="1" u="sng" dirty="0">
                <a:solidFill>
                  <a:srgbClr val="0000FF"/>
                </a:solidFill>
              </a:rPr>
              <a:t>1. </a:t>
            </a:r>
            <a:endParaRPr lang="en-US" b="1" i="1" u="sng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00FF"/>
                </a:solidFill>
              </a:rPr>
              <a:t>It is also, </a:t>
            </a:r>
            <a:r>
              <a:rPr lang="en-US" b="1" i="1" u="sng" dirty="0">
                <a:solidFill>
                  <a:srgbClr val="0000FF"/>
                </a:solidFill>
              </a:rPr>
              <a:t>the limiting case for the Poisson distribution as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 </a:t>
            </a:r>
            <a:r>
              <a:rPr lang="en-US" b="1" i="1" u="sng" dirty="0" smtClean="0">
                <a:solidFill>
                  <a:srgbClr val="0000FF"/>
                </a:solidFill>
              </a:rPr>
              <a:t>becomes </a:t>
            </a:r>
            <a:r>
              <a:rPr lang="en-US" b="1" i="1" u="sng" dirty="0">
                <a:solidFill>
                  <a:srgbClr val="0000FF"/>
                </a:solidFill>
              </a:rPr>
              <a:t>large</a:t>
            </a:r>
            <a:r>
              <a:rPr lang="en-US" b="1" i="1" u="sng" dirty="0" smtClean="0">
                <a:solidFill>
                  <a:srgbClr val="0000FF"/>
                </a:solidFill>
              </a:rPr>
              <a:t>.</a:t>
            </a:r>
            <a:r>
              <a:rPr lang="en-US" b="1" i="1" u="sng" dirty="0">
                <a:solidFill>
                  <a:srgbClr val="0000FF"/>
                </a:solidFill>
              </a:rPr>
              <a:t> </a:t>
            </a:r>
            <a:endParaRPr lang="en-US" b="1" i="1" u="sng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In </a:t>
            </a:r>
            <a:r>
              <a:rPr lang="en-US" b="1" i="1" u="sng" dirty="0">
                <a:solidFill>
                  <a:srgbClr val="003300"/>
                </a:solidFill>
              </a:rPr>
              <a:t>addition, it has the </a:t>
            </a:r>
            <a:r>
              <a:rPr lang="en-US" b="1" i="1" u="sng" dirty="0" smtClean="0">
                <a:solidFill>
                  <a:srgbClr val="003300"/>
                </a:solidFill>
              </a:rPr>
              <a:t>satisfying characteristic </a:t>
            </a:r>
            <a:r>
              <a:rPr lang="en-US" b="1" i="1" u="sng" dirty="0">
                <a:solidFill>
                  <a:srgbClr val="003300"/>
                </a:solidFill>
              </a:rPr>
              <a:t>that the most probable estimate of the mean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3300"/>
                </a:solidFill>
              </a:rPr>
              <a:t> </a:t>
            </a:r>
            <a:r>
              <a:rPr lang="en-US" b="1" i="1" u="sng" dirty="0">
                <a:solidFill>
                  <a:srgbClr val="003300"/>
                </a:solidFill>
              </a:rPr>
              <a:t>from a random </a:t>
            </a:r>
            <a:r>
              <a:rPr lang="en-US" b="1" i="1" u="sng" dirty="0" smtClean="0">
                <a:solidFill>
                  <a:srgbClr val="003300"/>
                </a:solidFill>
              </a:rPr>
              <a:t>sample of </a:t>
            </a:r>
            <a:r>
              <a:rPr lang="en-US" b="1" i="1" u="sng" dirty="0">
                <a:solidFill>
                  <a:srgbClr val="003300"/>
                </a:solidFill>
              </a:rPr>
              <a:t>observations x is the average of those observations x.</a:t>
            </a:r>
          </a:p>
          <a:p>
            <a:r>
              <a:rPr lang="en-US" sz="2400" b="1" i="1" u="sng" dirty="0">
                <a:solidFill>
                  <a:srgbClr val="FF0000"/>
                </a:solidFill>
              </a:rPr>
              <a:t>Characteristics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00FF"/>
                </a:solidFill>
              </a:rPr>
              <a:t>The Gaussian probability density is defined </a:t>
            </a:r>
            <a:r>
              <a:rPr lang="en-US" b="1" i="1" u="sng" dirty="0" smtClean="0">
                <a:solidFill>
                  <a:srgbClr val="0000FF"/>
                </a:solidFill>
              </a:rPr>
              <a:t>as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/>
            <a:endParaRPr lang="en-US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990000"/>
                </a:solidFill>
              </a:rPr>
              <a:t>Continuous </a:t>
            </a:r>
            <a:r>
              <a:rPr lang="en-US" b="1" i="1" u="sng" dirty="0">
                <a:solidFill>
                  <a:srgbClr val="990000"/>
                </a:solidFill>
              </a:rPr>
              <a:t>function describing the probability of obtaining the value x </a:t>
            </a:r>
            <a:r>
              <a:rPr lang="en-US" b="1" i="1" u="sng" dirty="0" smtClean="0">
                <a:solidFill>
                  <a:srgbClr val="990000"/>
                </a:solidFill>
              </a:rPr>
              <a:t>in a </a:t>
            </a:r>
            <a:r>
              <a:rPr lang="en-US" b="1" i="1" u="sng" dirty="0">
                <a:solidFill>
                  <a:srgbClr val="990000"/>
                </a:solidFill>
              </a:rPr>
              <a:t>random observation from a parent distribution with parameters 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990000"/>
                </a:solidFill>
              </a:rPr>
              <a:t> </a:t>
            </a:r>
            <a:r>
              <a:rPr lang="en-US" b="1" i="1" u="sng" dirty="0">
                <a:solidFill>
                  <a:srgbClr val="990000"/>
                </a:solidFill>
              </a:rPr>
              <a:t>and 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990000"/>
                </a:solidFill>
              </a:rPr>
              <a:t>, corresponding to </a:t>
            </a:r>
            <a:r>
              <a:rPr lang="en-US" b="1" i="1" u="sng" dirty="0">
                <a:solidFill>
                  <a:srgbClr val="990000"/>
                </a:solidFill>
              </a:rPr>
              <a:t>the mean and standard deviation, respectively</a:t>
            </a:r>
            <a:r>
              <a:rPr lang="en-US" b="1" i="1" u="sng" dirty="0" smtClean="0">
                <a:solidFill>
                  <a:srgbClr val="990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Distribution is continuous and an interval must be defined in which </a:t>
            </a:r>
            <a:r>
              <a:rPr lang="en-US" b="1" i="1" u="sng" dirty="0">
                <a:solidFill>
                  <a:srgbClr val="003300"/>
                </a:solidFill>
              </a:rPr>
              <a:t>the value of the observation </a:t>
            </a:r>
            <a:r>
              <a:rPr lang="en-US" b="1" i="1" u="sng" dirty="0" smtClean="0">
                <a:solidFill>
                  <a:srgbClr val="003300"/>
                </a:solidFill>
              </a:rPr>
              <a:t>x will </a:t>
            </a:r>
            <a:r>
              <a:rPr lang="en-US" b="1" i="1" u="sng" dirty="0">
                <a:solidFill>
                  <a:srgbClr val="003300"/>
                </a:solidFill>
              </a:rPr>
              <a:t>fall. </a:t>
            </a:r>
            <a:endParaRPr lang="en-US" b="1" i="1" u="sng" dirty="0" smtClean="0">
              <a:solidFill>
                <a:srgbClr val="0033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CC00CC"/>
                </a:solidFill>
              </a:rPr>
              <a:t>The </a:t>
            </a:r>
            <a:r>
              <a:rPr lang="en-US" b="1" i="1" u="sng" dirty="0">
                <a:solidFill>
                  <a:srgbClr val="CC00CC"/>
                </a:solidFill>
              </a:rPr>
              <a:t>probability density function is properly defined such that the </a:t>
            </a:r>
            <a:r>
              <a:rPr lang="en-US" b="1" i="1" u="sng" dirty="0" smtClean="0">
                <a:solidFill>
                  <a:srgbClr val="CC00CC"/>
                </a:solidFill>
              </a:rPr>
              <a:t>probability </a:t>
            </a:r>
            <a:r>
              <a:rPr lang="en-US" b="1" i="1" u="sng" dirty="0" err="1" smtClean="0">
                <a:solidFill>
                  <a:srgbClr val="CC00CC"/>
                </a:solidFill>
              </a:rPr>
              <a:t>dP</a:t>
            </a:r>
            <a:r>
              <a:rPr lang="en-US" b="1" i="1" u="sng" baseline="-25000" dirty="0" err="1" smtClean="0">
                <a:solidFill>
                  <a:srgbClr val="CC00CC"/>
                </a:solidFill>
              </a:rPr>
              <a:t>G</a:t>
            </a:r>
            <a:r>
              <a:rPr lang="en-US" b="1" i="1" u="sng" dirty="0" smtClean="0">
                <a:solidFill>
                  <a:srgbClr val="CC00CC"/>
                </a:solidFill>
              </a:rPr>
              <a:t>(x</a:t>
            </a:r>
            <a:r>
              <a:rPr lang="en-US" b="1" i="1" u="sng" dirty="0">
                <a:solidFill>
                  <a:srgbClr val="CC00CC"/>
                </a:solidFill>
              </a:rPr>
              <a:t>;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CC00CC"/>
                </a:solidFill>
              </a:rPr>
              <a:t>,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CC00CC"/>
                </a:solidFill>
              </a:rPr>
              <a:t>) </a:t>
            </a:r>
            <a:r>
              <a:rPr lang="en-US" b="1" i="1" u="sng" dirty="0">
                <a:solidFill>
                  <a:srgbClr val="CC00CC"/>
                </a:solidFill>
              </a:rPr>
              <a:t>that the value of a random observation will fall within an </a:t>
            </a:r>
            <a:r>
              <a:rPr lang="en-US" b="1" i="1" u="sng" dirty="0" smtClean="0">
                <a:solidFill>
                  <a:srgbClr val="CC00CC"/>
                </a:solidFill>
              </a:rPr>
              <a:t>interval dx </a:t>
            </a:r>
            <a:r>
              <a:rPr lang="en-US" b="1" i="1" u="sng" dirty="0">
                <a:solidFill>
                  <a:srgbClr val="CC00CC"/>
                </a:solidFill>
              </a:rPr>
              <a:t>around x is given by</a:t>
            </a:r>
          </a:p>
          <a:p>
            <a:r>
              <a:rPr lang="nn-NO" i="1" dirty="0" smtClean="0">
                <a:solidFill>
                  <a:srgbClr val="CC00CC"/>
                </a:solidFill>
              </a:rPr>
              <a:t>                                  </a:t>
            </a:r>
            <a:r>
              <a:rPr lang="nn-NO" b="1" i="1" dirty="0" smtClean="0">
                <a:solidFill>
                  <a:srgbClr val="CC00CC"/>
                </a:solidFill>
              </a:rPr>
              <a:t>dP</a:t>
            </a:r>
            <a:r>
              <a:rPr lang="nn-NO" b="1" i="1" baseline="-25000" dirty="0" smtClean="0">
                <a:solidFill>
                  <a:srgbClr val="CC00CC"/>
                </a:solidFill>
              </a:rPr>
              <a:t>G</a:t>
            </a:r>
            <a:r>
              <a:rPr lang="nn-NO" b="1" i="1" dirty="0" smtClean="0">
                <a:solidFill>
                  <a:srgbClr val="CC00CC"/>
                </a:solidFill>
              </a:rPr>
              <a:t>(x;</a:t>
            </a:r>
            <a:r>
              <a:rPr lang="nn-NO" b="1" i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nn-NO" b="1" i="1" dirty="0" smtClean="0">
                <a:solidFill>
                  <a:srgbClr val="CC00CC"/>
                </a:solidFill>
              </a:rPr>
              <a:t>, </a:t>
            </a:r>
            <a:r>
              <a:rPr lang="nn-NO" b="1" i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nn-NO" b="1" i="1" dirty="0" smtClean="0">
                <a:solidFill>
                  <a:srgbClr val="CC00CC"/>
                </a:solidFill>
              </a:rPr>
              <a:t>) </a:t>
            </a:r>
            <a:r>
              <a:rPr lang="nn-NO" b="1" i="1" dirty="0">
                <a:solidFill>
                  <a:srgbClr val="CC00CC"/>
                </a:solidFill>
              </a:rPr>
              <a:t>= P</a:t>
            </a:r>
            <a:r>
              <a:rPr lang="nn-NO" b="1" i="1" baseline="-25000" dirty="0">
                <a:solidFill>
                  <a:srgbClr val="CC00CC"/>
                </a:solidFill>
              </a:rPr>
              <a:t>G</a:t>
            </a:r>
            <a:r>
              <a:rPr lang="nn-NO" b="1" i="1" dirty="0">
                <a:solidFill>
                  <a:srgbClr val="CC00CC"/>
                </a:solidFill>
              </a:rPr>
              <a:t>(x; </a:t>
            </a:r>
            <a:r>
              <a:rPr lang="nn-NO" b="1" i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nn-NO" b="1" i="1" dirty="0" smtClean="0">
                <a:solidFill>
                  <a:srgbClr val="CC00CC"/>
                </a:solidFill>
              </a:rPr>
              <a:t>, </a:t>
            </a:r>
            <a:r>
              <a:rPr lang="nn-NO" b="1" i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nn-NO" b="1" i="1" dirty="0" smtClean="0">
                <a:solidFill>
                  <a:srgbClr val="CC00CC"/>
                </a:solidFill>
              </a:rPr>
              <a:t>)</a:t>
            </a:r>
            <a:r>
              <a:rPr lang="nn-NO" b="1" i="1" dirty="0">
                <a:solidFill>
                  <a:srgbClr val="CC00CC"/>
                </a:solidFill>
              </a:rPr>
              <a:t>dx </a:t>
            </a:r>
            <a:r>
              <a:rPr lang="nn-NO" b="1" i="1" dirty="0" smtClean="0">
                <a:solidFill>
                  <a:srgbClr val="CC00CC"/>
                </a:solidFill>
              </a:rPr>
              <a:t>                               (</a:t>
            </a:r>
            <a:r>
              <a:rPr lang="nn-NO" b="1" i="1" dirty="0">
                <a:solidFill>
                  <a:srgbClr val="CC00CC"/>
                </a:solidFill>
              </a:rPr>
              <a:t>2.24</a:t>
            </a:r>
            <a:r>
              <a:rPr lang="nn-NO" i="1" dirty="0">
                <a:solidFill>
                  <a:srgbClr val="CC00CC"/>
                </a:solidFill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00FF"/>
                </a:solidFill>
              </a:rPr>
              <a:t>C</a:t>
            </a:r>
            <a:r>
              <a:rPr lang="en-US" b="1" i="1" u="sng" dirty="0" smtClean="0">
                <a:solidFill>
                  <a:srgbClr val="0000FF"/>
                </a:solidFill>
              </a:rPr>
              <a:t>onsidering </a:t>
            </a:r>
            <a:r>
              <a:rPr lang="en-US" b="1" i="1" u="sng" dirty="0">
                <a:solidFill>
                  <a:srgbClr val="0000FF"/>
                </a:solidFill>
              </a:rPr>
              <a:t>dx to be an infinitesimal differential, and the probability density </a:t>
            </a:r>
            <a:r>
              <a:rPr lang="en-US" b="1" i="1" u="sng" dirty="0" smtClean="0">
                <a:solidFill>
                  <a:srgbClr val="0000FF"/>
                </a:solidFill>
              </a:rPr>
              <a:t>function to </a:t>
            </a:r>
            <a:r>
              <a:rPr lang="en-US" b="1" i="1" u="sng" dirty="0">
                <a:solidFill>
                  <a:srgbClr val="0000FF"/>
                </a:solidFill>
              </a:rPr>
              <a:t>be normalized, so </a:t>
            </a:r>
            <a:r>
              <a:rPr lang="en-US" b="1" i="1" u="sng" dirty="0" smtClean="0">
                <a:solidFill>
                  <a:srgbClr val="0000FF"/>
                </a:solidFill>
              </a:rPr>
              <a:t>that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b="1" i="1" u="sng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b="1" i="1" u="sng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The width of the curve is determined by the value of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3300"/>
                </a:solidFill>
              </a:rPr>
              <a:t>, such that for x =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3300"/>
                </a:solidFill>
              </a:rPr>
              <a:t> + 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3300"/>
                </a:solidFill>
              </a:rPr>
              <a:t>, the height of the curve is reduced to e </a:t>
            </a:r>
            <a:r>
              <a:rPr lang="en-US" b="1" i="1" u="sng" baseline="30000" dirty="0" smtClean="0">
                <a:solidFill>
                  <a:srgbClr val="003300"/>
                </a:solidFill>
              </a:rPr>
              <a:t>-1/2 </a:t>
            </a:r>
            <a:r>
              <a:rPr lang="en-US" b="1" i="1" u="sng" dirty="0" smtClean="0">
                <a:solidFill>
                  <a:srgbClr val="003300"/>
                </a:solidFill>
              </a:rPr>
              <a:t>of its value at the peak: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990000"/>
                </a:solidFill>
              </a:rPr>
              <a:t>The shape of the Gaussian distribution is shown in Figure 2.5.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00FF"/>
                </a:solidFill>
              </a:rPr>
              <a:t>The curve displays the characteristic bell shape and symmetry about the mean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 </a:t>
            </a:r>
            <a:r>
              <a:rPr lang="en-US" b="1" i="1" u="sng" dirty="0" smtClean="0">
                <a:solidFill>
                  <a:srgbClr val="0000FF"/>
                </a:solidFill>
              </a:rPr>
              <a:t>·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FF0000"/>
                </a:solidFill>
              </a:rPr>
              <a:t>We can characterize a distribution by its full-width at half maximum </a:t>
            </a:r>
            <a:r>
              <a:rPr lang="en-US" b="1" i="1" u="sng" dirty="0" smtClean="0">
                <a:solidFill>
                  <a:srgbClr val="FF0000"/>
                </a:solidFill>
                <a:sym typeface="Symbol"/>
              </a:rPr>
              <a:t></a:t>
            </a:r>
            <a:r>
              <a:rPr lang="en-US" b="1" i="1" u="sng" dirty="0" smtClean="0">
                <a:solidFill>
                  <a:srgbClr val="FF0000"/>
                </a:solidFill>
              </a:rPr>
              <a:t>, often referred to as the half-width, defined as the range of x between values at which the probability PG(x; </a:t>
            </a:r>
            <a:r>
              <a:rPr lang="en-US" b="1" i="1" u="sng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FF0000"/>
                </a:solidFill>
              </a:rPr>
              <a:t>, </a:t>
            </a:r>
            <a:r>
              <a:rPr lang="en-US" b="1" i="1" u="sng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FF0000"/>
                </a:solidFill>
              </a:rPr>
              <a:t>) is half its maximum value: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With this definition, we can determine from Equation (2.23) that</a:t>
            </a:r>
          </a:p>
          <a:p>
            <a:r>
              <a:rPr lang="en-US" b="1" dirty="0" smtClean="0">
                <a:solidFill>
                  <a:srgbClr val="FF0000"/>
                </a:solidFill>
                <a:sym typeface="Symbol"/>
              </a:rPr>
              <a:t>                                              </a:t>
            </a:r>
            <a:r>
              <a:rPr lang="en-US" b="1" dirty="0" smtClean="0">
                <a:solidFill>
                  <a:srgbClr val="FF0000"/>
                </a:solidFill>
              </a:rPr>
              <a:t> = 2.354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                                 </a:t>
            </a:r>
            <a:r>
              <a:rPr lang="en-US" b="1" dirty="0" smtClean="0">
                <a:solidFill>
                  <a:srgbClr val="FF0000"/>
                </a:solidFill>
              </a:rPr>
              <a:t> (2.28)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298" y="2714620"/>
            <a:ext cx="4291010" cy="545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50" y="5929330"/>
            <a:ext cx="5131719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297" y="7143776"/>
            <a:ext cx="5583749" cy="428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60" y="9072602"/>
            <a:ext cx="5357850" cy="37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835345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52400"/>
            <a:ext cx="8915400" cy="855618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The width of the curve is determined by the value of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such that for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+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, the height </a:t>
            </a:r>
            <a:r>
              <a:rPr lang="en-US" sz="2000" b="1" dirty="0">
                <a:solidFill>
                  <a:srgbClr val="0000CC"/>
                </a:solidFill>
              </a:rPr>
              <a:t>of the curve is reduced to </a:t>
            </a:r>
            <a:r>
              <a:rPr lang="en-US" sz="2000" b="1" i="1" dirty="0">
                <a:solidFill>
                  <a:srgbClr val="0000CC"/>
                </a:solidFill>
              </a:rPr>
              <a:t>e </a:t>
            </a:r>
            <a:r>
              <a:rPr lang="en-US" sz="2000" b="1" i="1" baseline="30000" dirty="0" smtClean="0">
                <a:solidFill>
                  <a:srgbClr val="0000CC"/>
                </a:solidFill>
              </a:rPr>
              <a:t>-1/2 </a:t>
            </a:r>
            <a:r>
              <a:rPr lang="en-US" sz="2000" b="1" dirty="0">
                <a:solidFill>
                  <a:srgbClr val="0000CC"/>
                </a:solidFill>
              </a:rPr>
              <a:t>of its value at the peak: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</a:t>
            </a:r>
            <a:r>
              <a:rPr lang="en-US" sz="2000" b="1" dirty="0">
                <a:solidFill>
                  <a:srgbClr val="006666"/>
                </a:solidFill>
              </a:rPr>
              <a:t>shape of the Gaussian distribution is shown in Figure 2.5.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</a:t>
            </a:r>
            <a:r>
              <a:rPr lang="en-US" sz="2000" b="1" dirty="0">
                <a:solidFill>
                  <a:srgbClr val="CC00CC"/>
                </a:solidFill>
              </a:rPr>
              <a:t>curve </a:t>
            </a:r>
            <a:r>
              <a:rPr lang="en-US" sz="2000" b="1" dirty="0" smtClean="0">
                <a:solidFill>
                  <a:srgbClr val="CC00CC"/>
                </a:solidFill>
              </a:rPr>
              <a:t>displays the </a:t>
            </a:r>
            <a:r>
              <a:rPr lang="en-US" sz="2000" b="1" dirty="0">
                <a:solidFill>
                  <a:srgbClr val="CC00CC"/>
                </a:solidFill>
              </a:rPr>
              <a:t>characteristic bell shape and symmetry about the </a:t>
            </a:r>
            <a:r>
              <a:rPr lang="en-US" sz="2000" b="1" dirty="0" smtClean="0">
                <a:solidFill>
                  <a:srgbClr val="CC00CC"/>
                </a:solidFill>
              </a:rPr>
              <a:t>mean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CC00CC"/>
                </a:solidFill>
              </a:rPr>
              <a:t>·</a:t>
            </a:r>
            <a:endParaRPr lang="en-US" sz="2000" b="1" dirty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We can characterize a distribution by its </a:t>
            </a:r>
            <a:r>
              <a:rPr lang="en-US" sz="2000" b="1" i="1" dirty="0">
                <a:solidFill>
                  <a:srgbClr val="0000CC"/>
                </a:solidFill>
              </a:rPr>
              <a:t>full-width at half maximum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</a:t>
            </a:r>
            <a:r>
              <a:rPr lang="en-US" sz="2000" b="1" dirty="0" smtClean="0">
                <a:solidFill>
                  <a:srgbClr val="0000CC"/>
                </a:solidFill>
              </a:rPr>
              <a:t>, often referred </a:t>
            </a:r>
            <a:r>
              <a:rPr lang="en-US" sz="2000" b="1" dirty="0">
                <a:solidFill>
                  <a:srgbClr val="0000CC"/>
                </a:solidFill>
              </a:rPr>
              <a:t>to as the </a:t>
            </a:r>
            <a:r>
              <a:rPr lang="en-US" sz="2000" b="1" i="1" dirty="0">
                <a:solidFill>
                  <a:srgbClr val="0000CC"/>
                </a:solidFill>
              </a:rPr>
              <a:t>half-width, </a:t>
            </a:r>
            <a:r>
              <a:rPr lang="en-US" sz="2000" b="1" dirty="0">
                <a:solidFill>
                  <a:srgbClr val="0000CC"/>
                </a:solidFill>
              </a:rPr>
              <a:t>defined as the range of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between values at which </a:t>
            </a:r>
            <a:r>
              <a:rPr lang="en-US" sz="2000" b="1" dirty="0" smtClean="0">
                <a:solidFill>
                  <a:srgbClr val="0000CC"/>
                </a:solidFill>
              </a:rPr>
              <a:t>the probability </a:t>
            </a:r>
            <a:r>
              <a:rPr lang="en-US" sz="2000" b="1" i="1" dirty="0">
                <a:solidFill>
                  <a:srgbClr val="0000CC"/>
                </a:solidFill>
              </a:rPr>
              <a:t>PG(x;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) </a:t>
            </a:r>
            <a:r>
              <a:rPr lang="en-US" sz="2000" b="1" dirty="0">
                <a:solidFill>
                  <a:srgbClr val="0000CC"/>
                </a:solidFill>
              </a:rPr>
              <a:t>is half its maximum value: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With </a:t>
            </a:r>
            <a:r>
              <a:rPr lang="en-US" sz="2000" b="1" dirty="0">
                <a:solidFill>
                  <a:srgbClr val="FF0000"/>
                </a:solidFill>
              </a:rPr>
              <a:t>this definition, we can determine from Equation (2.23) that</a:t>
            </a:r>
          </a:p>
          <a:p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                                            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 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= 2.354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                                 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(2.28)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As illustrated in Figure 2.5, tangents drawn along a portion of steepest descent </a:t>
            </a:r>
            <a:r>
              <a:rPr lang="en-US" sz="2000" b="1" dirty="0" smtClean="0">
                <a:solidFill>
                  <a:srgbClr val="CC00CC"/>
                </a:solidFill>
              </a:rPr>
              <a:t>of the </a:t>
            </a:r>
            <a:r>
              <a:rPr lang="en-US" sz="2000" b="1" dirty="0">
                <a:solidFill>
                  <a:srgbClr val="CC00CC"/>
                </a:solidFill>
              </a:rPr>
              <a:t>curve intersect the curve at the </a:t>
            </a:r>
            <a:r>
              <a:rPr lang="en-US" sz="2000" b="1" i="1" dirty="0" smtClean="0">
                <a:solidFill>
                  <a:srgbClr val="CC00CC"/>
                </a:solidFill>
              </a:rPr>
              <a:t>e</a:t>
            </a:r>
            <a:r>
              <a:rPr lang="en-US" sz="2000" b="1" i="1" baseline="30000" dirty="0" smtClean="0">
                <a:solidFill>
                  <a:srgbClr val="CC00CC"/>
                </a:solidFill>
              </a:rPr>
              <a:t>-1/2</a:t>
            </a:r>
            <a:r>
              <a:rPr lang="en-US" sz="2000" b="1" i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points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 smtClean="0">
                <a:solidFill>
                  <a:srgbClr val="CC00CC"/>
                </a:solidFill>
              </a:rPr>
              <a:t>=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CC00CC"/>
                </a:solidFill>
              </a:rPr>
              <a:t>±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and intersect the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axis </a:t>
            </a:r>
            <a:r>
              <a:rPr lang="en-US" sz="2000" b="1" dirty="0" smtClean="0">
                <a:solidFill>
                  <a:srgbClr val="CC00CC"/>
                </a:solidFill>
              </a:rPr>
              <a:t>at the </a:t>
            </a:r>
            <a:r>
              <a:rPr lang="en-US" sz="2000" b="1" dirty="0">
                <a:solidFill>
                  <a:srgbClr val="CC00CC"/>
                </a:solidFill>
              </a:rPr>
              <a:t>points </a:t>
            </a:r>
            <a:r>
              <a:rPr lang="en-US" sz="2000" b="1" i="1" dirty="0">
                <a:solidFill>
                  <a:srgbClr val="CC00CC"/>
                </a:solidFill>
              </a:rPr>
              <a:t>x </a:t>
            </a:r>
            <a:r>
              <a:rPr lang="en-US" sz="2000" b="1" dirty="0">
                <a:solidFill>
                  <a:srgbClr val="CC00CC"/>
                </a:solidFill>
              </a:rPr>
              <a:t>= 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CC00CC"/>
                </a:solidFill>
              </a:rPr>
              <a:t> </a:t>
            </a:r>
            <a:r>
              <a:rPr lang="en-US" sz="2000" b="1" dirty="0">
                <a:solidFill>
                  <a:srgbClr val="CC00CC"/>
                </a:solidFill>
              </a:rPr>
              <a:t>± </a:t>
            </a:r>
            <a:r>
              <a:rPr lang="en-US" sz="2000" b="1" dirty="0" smtClean="0">
                <a:solidFill>
                  <a:srgbClr val="CC00CC"/>
                </a:solidFill>
              </a:rPr>
              <a:t>2</a:t>
            </a:r>
            <a:r>
              <a:rPr lang="en-US" sz="2000" b="1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dirty="0" smtClean="0">
                <a:solidFill>
                  <a:srgbClr val="CC00CC"/>
                </a:solidFill>
              </a:rPr>
              <a:t>.</a:t>
            </a:r>
            <a:endParaRPr lang="en-US" dirty="0">
              <a:solidFill>
                <a:srgbClr val="CC00CC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93391"/>
            <a:ext cx="45910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94" y="3296636"/>
            <a:ext cx="46767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59470"/>
            <a:ext cx="4727103" cy="325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502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52400"/>
            <a:ext cx="8915400" cy="5724644"/>
          </a:xfrm>
          <a:prstGeom prst="rect">
            <a:avLst/>
          </a:prstGeom>
          <a:noFill/>
          <a:ln w="76200" cmpd="dbl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CC00CC"/>
                </a:solidFill>
              </a:rPr>
              <a:t>As </a:t>
            </a:r>
            <a:r>
              <a:rPr lang="en-US" b="1" i="1" u="sng" dirty="0">
                <a:solidFill>
                  <a:srgbClr val="CC00CC"/>
                </a:solidFill>
              </a:rPr>
              <a:t>illustrated in Figure 2.5, tangents drawn along a portion of steepest descent </a:t>
            </a:r>
            <a:r>
              <a:rPr lang="en-US" b="1" i="1" u="sng" dirty="0" smtClean="0">
                <a:solidFill>
                  <a:srgbClr val="CC00CC"/>
                </a:solidFill>
              </a:rPr>
              <a:t>of the </a:t>
            </a:r>
            <a:r>
              <a:rPr lang="en-US" b="1" i="1" u="sng" dirty="0">
                <a:solidFill>
                  <a:srgbClr val="CC00CC"/>
                </a:solidFill>
              </a:rPr>
              <a:t>curve intersect the curve at the </a:t>
            </a:r>
            <a:r>
              <a:rPr lang="en-US" b="1" i="1" u="sng" dirty="0" smtClean="0">
                <a:solidFill>
                  <a:srgbClr val="CC00CC"/>
                </a:solidFill>
              </a:rPr>
              <a:t>e</a:t>
            </a:r>
            <a:r>
              <a:rPr lang="en-US" b="1" i="1" u="sng" baseline="30000" dirty="0" smtClean="0">
                <a:solidFill>
                  <a:srgbClr val="CC00CC"/>
                </a:solidFill>
              </a:rPr>
              <a:t>-1/2</a:t>
            </a:r>
            <a:r>
              <a:rPr lang="en-US" b="1" i="1" u="sng" dirty="0" smtClean="0">
                <a:solidFill>
                  <a:srgbClr val="CC00CC"/>
                </a:solidFill>
              </a:rPr>
              <a:t> </a:t>
            </a:r>
            <a:r>
              <a:rPr lang="en-US" b="1" i="1" u="sng" dirty="0">
                <a:solidFill>
                  <a:srgbClr val="CC00CC"/>
                </a:solidFill>
              </a:rPr>
              <a:t>points </a:t>
            </a:r>
            <a:r>
              <a:rPr lang="en-US" b="1" i="1" u="sng" dirty="0" smtClean="0">
                <a:solidFill>
                  <a:srgbClr val="CC00CC"/>
                </a:solidFill>
              </a:rPr>
              <a:t> </a:t>
            </a:r>
            <a:r>
              <a:rPr lang="en-US" b="1" i="1" u="sng" dirty="0" smtClean="0">
                <a:solidFill>
                  <a:srgbClr val="0000FF"/>
                </a:solidFill>
              </a:rPr>
              <a:t>x =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 </a:t>
            </a:r>
            <a:r>
              <a:rPr lang="en-US" b="1" i="1" u="sng" dirty="0" smtClean="0">
                <a:solidFill>
                  <a:srgbClr val="0000FF"/>
                </a:solidFill>
              </a:rPr>
              <a:t>±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00FF"/>
                </a:solidFill>
              </a:rPr>
              <a:t>   </a:t>
            </a:r>
            <a:r>
              <a:rPr lang="en-US" b="1" i="1" u="sng" dirty="0" smtClean="0">
                <a:solidFill>
                  <a:srgbClr val="CC00CC"/>
                </a:solidFill>
              </a:rPr>
              <a:t>and </a:t>
            </a:r>
            <a:r>
              <a:rPr lang="en-US" b="1" i="1" u="sng" dirty="0">
                <a:solidFill>
                  <a:srgbClr val="CC00CC"/>
                </a:solidFill>
              </a:rPr>
              <a:t>intersect the x axis </a:t>
            </a:r>
            <a:r>
              <a:rPr lang="en-US" b="1" i="1" u="sng" dirty="0" smtClean="0">
                <a:solidFill>
                  <a:srgbClr val="CC00CC"/>
                </a:solidFill>
              </a:rPr>
              <a:t>at the </a:t>
            </a:r>
            <a:r>
              <a:rPr lang="en-US" b="1" i="1" u="sng" dirty="0">
                <a:solidFill>
                  <a:srgbClr val="CC00CC"/>
                </a:solidFill>
              </a:rPr>
              <a:t>points </a:t>
            </a:r>
            <a:r>
              <a:rPr lang="en-US" b="1" i="1" u="sng" dirty="0">
                <a:solidFill>
                  <a:srgbClr val="0000FF"/>
                </a:solidFill>
              </a:rPr>
              <a:t>x =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00FF"/>
                </a:solidFill>
              </a:rPr>
              <a:t> </a:t>
            </a:r>
            <a:r>
              <a:rPr lang="en-US" b="1" i="1" u="sng" dirty="0">
                <a:solidFill>
                  <a:srgbClr val="0000FF"/>
                </a:solidFill>
              </a:rPr>
              <a:t>± </a:t>
            </a:r>
            <a:r>
              <a:rPr lang="en-US" b="1" i="1" u="sng" dirty="0" smtClean="0">
                <a:solidFill>
                  <a:srgbClr val="0000FF"/>
                </a:solidFill>
              </a:rPr>
              <a:t>2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00FF"/>
                </a:solidFill>
              </a:rPr>
              <a:t>.</a:t>
            </a:r>
            <a:endParaRPr lang="en-US" b="1" i="1" u="sng" dirty="0">
              <a:solidFill>
                <a:srgbClr val="0000FF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480" y="1285860"/>
            <a:ext cx="5920588" cy="4071966"/>
          </a:xfrm>
          <a:prstGeom prst="rect">
            <a:avLst/>
          </a:prstGeom>
          <a:noFill/>
          <a:ln w="76200">
            <a:solidFill>
              <a:srgbClr val="0000F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" y="519113"/>
            <a:ext cx="9010650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52400"/>
            <a:ext cx="8991600" cy="8094524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Standard Gaussian Distribution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CC"/>
                </a:solidFill>
              </a:rPr>
              <a:t>It is generally convenient to use a standard form of the Gaussian equation </a:t>
            </a:r>
            <a:r>
              <a:rPr lang="en-US" sz="2000" b="1" dirty="0" smtClean="0">
                <a:solidFill>
                  <a:srgbClr val="0000CC"/>
                </a:solidFill>
              </a:rPr>
              <a:t>obtained by </a:t>
            </a:r>
            <a:r>
              <a:rPr lang="en-US" sz="2000" b="1" dirty="0">
                <a:solidFill>
                  <a:srgbClr val="0000CC"/>
                </a:solidFill>
              </a:rPr>
              <a:t>defining the dimensionless variable </a:t>
            </a:r>
            <a:r>
              <a:rPr lang="en-US" sz="2000" b="1" i="1" dirty="0">
                <a:solidFill>
                  <a:srgbClr val="0000CC"/>
                </a:solidFill>
              </a:rPr>
              <a:t>z </a:t>
            </a:r>
            <a:r>
              <a:rPr lang="en-US" sz="2000" b="1" dirty="0">
                <a:solidFill>
                  <a:srgbClr val="0000CC"/>
                </a:solidFill>
              </a:rPr>
              <a:t>= </a:t>
            </a:r>
            <a:r>
              <a:rPr lang="en-US" sz="2000" b="1" i="1" dirty="0">
                <a:solidFill>
                  <a:srgbClr val="0000CC"/>
                </a:solidFill>
              </a:rPr>
              <a:t>(x </a:t>
            </a:r>
            <a:r>
              <a:rPr lang="en-US" sz="2000" b="1" dirty="0" smtClean="0">
                <a:solidFill>
                  <a:srgbClr val="0000CC"/>
                </a:solidFill>
              </a:rPr>
              <a:t>-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i="1" dirty="0" smtClean="0">
                <a:solidFill>
                  <a:srgbClr val="0000CC"/>
                </a:solidFill>
              </a:rPr>
              <a:t>)/</a:t>
            </a:r>
            <a:r>
              <a:rPr lang="en-US" sz="2000" b="1" i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i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because with this change </a:t>
            </a:r>
            <a:r>
              <a:rPr lang="en-US" sz="2000" b="1" dirty="0" smtClean="0">
                <a:solidFill>
                  <a:srgbClr val="0000CC"/>
                </a:solidFill>
              </a:rPr>
              <a:t>of variable</a:t>
            </a:r>
            <a:r>
              <a:rPr lang="en-US" sz="2000" b="1" dirty="0">
                <a:solidFill>
                  <a:srgbClr val="0000CC"/>
                </a:solidFill>
              </a:rPr>
              <a:t>, we can write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Thus</a:t>
            </a:r>
            <a:r>
              <a:rPr lang="en-US" sz="2000" b="1" dirty="0">
                <a:solidFill>
                  <a:srgbClr val="006666"/>
                </a:solidFill>
              </a:rPr>
              <a:t>, from a single computer routine or a table of values of </a:t>
            </a:r>
            <a:r>
              <a:rPr lang="en-US" sz="2000" b="1" i="1" dirty="0">
                <a:solidFill>
                  <a:srgbClr val="006666"/>
                </a:solidFill>
              </a:rPr>
              <a:t>P</a:t>
            </a:r>
            <a:r>
              <a:rPr lang="en-US" sz="2000" b="1" i="1" baseline="-25000" dirty="0">
                <a:solidFill>
                  <a:srgbClr val="006666"/>
                </a:solidFill>
              </a:rPr>
              <a:t>G</a:t>
            </a:r>
            <a:r>
              <a:rPr lang="en-US" sz="2000" b="1" i="1" dirty="0">
                <a:solidFill>
                  <a:srgbClr val="006666"/>
                </a:solidFill>
              </a:rPr>
              <a:t>(z), </a:t>
            </a:r>
            <a:r>
              <a:rPr lang="en-US" sz="2000" b="1" dirty="0">
                <a:solidFill>
                  <a:srgbClr val="006666"/>
                </a:solidFill>
              </a:rPr>
              <a:t>we can find </a:t>
            </a:r>
            <a:r>
              <a:rPr lang="en-US" sz="2000" b="1" dirty="0" smtClean="0">
                <a:solidFill>
                  <a:srgbClr val="006666"/>
                </a:solidFill>
              </a:rPr>
              <a:t>the Gaussian </a:t>
            </a:r>
            <a:r>
              <a:rPr lang="en-US" sz="2000" b="1" dirty="0">
                <a:solidFill>
                  <a:srgbClr val="006666"/>
                </a:solidFill>
              </a:rPr>
              <a:t>probability function </a:t>
            </a:r>
            <a:r>
              <a:rPr lang="en-US" sz="2000" b="1" i="1" dirty="0">
                <a:solidFill>
                  <a:srgbClr val="006666"/>
                </a:solidFill>
              </a:rPr>
              <a:t>P</a:t>
            </a:r>
            <a:r>
              <a:rPr lang="en-US" sz="2000" b="1" i="1" baseline="-25000" dirty="0">
                <a:solidFill>
                  <a:srgbClr val="006666"/>
                </a:solidFill>
              </a:rPr>
              <a:t>G</a:t>
            </a:r>
            <a:r>
              <a:rPr lang="en-US" sz="2000" b="1" i="1" dirty="0">
                <a:solidFill>
                  <a:srgbClr val="006666"/>
                </a:solidFill>
              </a:rPr>
              <a:t>(x;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,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6666"/>
                </a:solidFill>
              </a:rPr>
              <a:t>) </a:t>
            </a:r>
            <a:r>
              <a:rPr lang="en-US" sz="2000" b="1" dirty="0">
                <a:solidFill>
                  <a:srgbClr val="006666"/>
                </a:solidFill>
              </a:rPr>
              <a:t>for all values of the parameters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and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6666"/>
                </a:solidFill>
              </a:rPr>
              <a:t> by changing </a:t>
            </a:r>
            <a:r>
              <a:rPr lang="en-US" sz="2000" b="1" dirty="0">
                <a:solidFill>
                  <a:srgbClr val="006666"/>
                </a:solidFill>
              </a:rPr>
              <a:t>the variable and scaling the function by 1</a:t>
            </a:r>
            <a:r>
              <a:rPr lang="en-US" sz="2000" b="1" dirty="0" smtClean="0">
                <a:solidFill>
                  <a:srgbClr val="006666"/>
                </a:solidFill>
              </a:rPr>
              <a:t>/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to preserve the normalization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  <a:endParaRPr lang="en-US" sz="2000" b="1" u="sng" dirty="0" smtClean="0">
              <a:solidFill>
                <a:srgbClr val="FF0000"/>
              </a:solidFill>
            </a:endParaRPr>
          </a:p>
          <a:p>
            <a:r>
              <a:rPr lang="en-US" sz="2000" b="1" i="1" u="sng" dirty="0" smtClean="0">
                <a:solidFill>
                  <a:srgbClr val="FF0000"/>
                </a:solidFill>
              </a:rPr>
              <a:t>Mean </a:t>
            </a:r>
            <a:r>
              <a:rPr lang="en-US" sz="2000" b="1" i="1" u="sng" dirty="0">
                <a:solidFill>
                  <a:srgbClr val="FF0000"/>
                </a:solidFill>
              </a:rPr>
              <a:t>and Standard Deviation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The parameters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6666"/>
                </a:solidFill>
              </a:rPr>
              <a:t> and </a:t>
            </a:r>
            <a:r>
              <a:rPr lang="en-US" sz="2000" b="1" dirty="0" smtClean="0">
                <a:solidFill>
                  <a:srgbClr val="006666"/>
                </a:solidFill>
                <a:sym typeface="Symbol"/>
              </a:rPr>
              <a:t> </a:t>
            </a:r>
            <a:r>
              <a:rPr lang="en-US" sz="2000" b="1" dirty="0" smtClean="0">
                <a:solidFill>
                  <a:srgbClr val="006666"/>
                </a:solidFill>
              </a:rPr>
              <a:t>in </a:t>
            </a:r>
            <a:r>
              <a:rPr lang="en-US" sz="2000" b="1" dirty="0">
                <a:solidFill>
                  <a:srgbClr val="006666"/>
                </a:solidFill>
              </a:rPr>
              <a:t>Equation (2.23) for the Gaussian probability density </a:t>
            </a:r>
            <a:r>
              <a:rPr lang="en-US" sz="2000" b="1" dirty="0" smtClean="0">
                <a:solidFill>
                  <a:srgbClr val="006666"/>
                </a:solidFill>
              </a:rPr>
              <a:t>distribution correspond </a:t>
            </a:r>
            <a:r>
              <a:rPr lang="en-US" sz="2000" b="1" dirty="0">
                <a:solidFill>
                  <a:srgbClr val="006666"/>
                </a:solidFill>
              </a:rPr>
              <a:t>to the mean and standard deviation of the function.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This equivalence can </a:t>
            </a:r>
            <a:r>
              <a:rPr lang="en-US" sz="2000" b="1" dirty="0">
                <a:solidFill>
                  <a:srgbClr val="0000CC"/>
                </a:solidFill>
              </a:rPr>
              <a:t>be verified by calculating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and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with Equations (1.13) and (1.14) </a:t>
            </a:r>
            <a:r>
              <a:rPr lang="en-US" sz="2000" b="1" dirty="0" smtClean="0">
                <a:solidFill>
                  <a:srgbClr val="0000CC"/>
                </a:solidFill>
              </a:rPr>
              <a:t>as the </a:t>
            </a:r>
            <a:r>
              <a:rPr lang="en-US" sz="2000" b="1" dirty="0">
                <a:solidFill>
                  <a:srgbClr val="0000CC"/>
                </a:solidFill>
              </a:rPr>
              <a:t>expectation values for the Gaussian function of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and </a:t>
            </a:r>
            <a:r>
              <a:rPr lang="en-US" sz="2000" b="1" i="1" dirty="0">
                <a:solidFill>
                  <a:srgbClr val="0000CC"/>
                </a:solidFill>
              </a:rPr>
              <a:t>(x </a:t>
            </a:r>
            <a:r>
              <a:rPr lang="en-US" sz="2000" b="1" dirty="0">
                <a:solidFill>
                  <a:srgbClr val="0000CC"/>
                </a:solidFill>
              </a:rPr>
              <a:t>-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)</a:t>
            </a:r>
            <a:r>
              <a:rPr lang="en-US" sz="2000" b="1" baseline="30000" dirty="0" smtClean="0">
                <a:solidFill>
                  <a:srgbClr val="0000CC"/>
                </a:solidFill>
                <a:sym typeface="Symbol"/>
              </a:rPr>
              <a:t>2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respectively.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For a finite data sample, which is expected to follow the Gaussian </a:t>
            </a:r>
            <a:r>
              <a:rPr lang="en-US" sz="2000" b="1" dirty="0" smtClean="0">
                <a:solidFill>
                  <a:srgbClr val="CC00CC"/>
                </a:solidFill>
              </a:rPr>
              <a:t>probability density </a:t>
            </a:r>
            <a:r>
              <a:rPr lang="en-US" sz="2000" b="1" dirty="0">
                <a:solidFill>
                  <a:srgbClr val="CC00CC"/>
                </a:solidFill>
              </a:rPr>
              <a:t>distribution, the mean and standard deviation can be calculated directly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C00CC"/>
                </a:solidFill>
              </a:rPr>
              <a:t>from Equations (1.1) and (1.9).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CC"/>
                </a:solidFill>
              </a:rPr>
              <a:t>The </a:t>
            </a:r>
            <a:r>
              <a:rPr lang="en-US" sz="2000" b="1" dirty="0">
                <a:solidFill>
                  <a:srgbClr val="0000CC"/>
                </a:solidFill>
              </a:rPr>
              <a:t>resulting values of </a:t>
            </a:r>
            <a:r>
              <a:rPr lang="en-US" sz="2000" b="1" i="1" dirty="0">
                <a:solidFill>
                  <a:srgbClr val="0000CC"/>
                </a:solidFill>
              </a:rPr>
              <a:t>x </a:t>
            </a:r>
            <a:r>
              <a:rPr lang="en-US" sz="2000" b="1" dirty="0">
                <a:solidFill>
                  <a:srgbClr val="0000CC"/>
                </a:solidFill>
              </a:rPr>
              <a:t>and s will be estimates </a:t>
            </a:r>
            <a:r>
              <a:rPr lang="en-US" sz="2000" b="1" dirty="0" smtClean="0">
                <a:solidFill>
                  <a:srgbClr val="0000CC"/>
                </a:solidFill>
              </a:rPr>
              <a:t>of the </a:t>
            </a:r>
            <a:r>
              <a:rPr lang="en-US" sz="2000" b="1" dirty="0">
                <a:solidFill>
                  <a:srgbClr val="0000CC"/>
                </a:solidFill>
              </a:rPr>
              <a:t>mean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</a:t>
            </a:r>
            <a:r>
              <a:rPr lang="en-US" sz="2000" b="1" dirty="0">
                <a:solidFill>
                  <a:srgbClr val="0000CC"/>
                </a:solidFill>
              </a:rPr>
              <a:t>and standard deviation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CC"/>
                </a:solidFill>
              </a:rPr>
              <a:t>. </a:t>
            </a:r>
            <a:r>
              <a:rPr lang="en-US" sz="2000" b="1" dirty="0">
                <a:solidFill>
                  <a:srgbClr val="0000CC"/>
                </a:solidFill>
              </a:rPr>
              <a:t>Values of </a:t>
            </a:r>
            <a:r>
              <a:rPr lang="en-US" sz="2000" b="1" i="1" dirty="0" smtClean="0">
                <a:solidFill>
                  <a:srgbClr val="0000CC"/>
                </a:solidFill>
              </a:rPr>
              <a:t>               </a:t>
            </a:r>
            <a:r>
              <a:rPr lang="en-US" sz="2000" b="1" dirty="0" smtClean="0">
                <a:solidFill>
                  <a:srgbClr val="0000CC"/>
                </a:solidFill>
              </a:rPr>
              <a:t>, </a:t>
            </a:r>
            <a:r>
              <a:rPr lang="en-US" sz="2000" b="1" dirty="0">
                <a:solidFill>
                  <a:srgbClr val="0000CC"/>
                </a:solidFill>
              </a:rPr>
              <a:t>obtained in this way </a:t>
            </a:r>
            <a:r>
              <a:rPr lang="en-US" sz="2000" b="1" dirty="0" smtClean="0">
                <a:solidFill>
                  <a:srgbClr val="0000CC"/>
                </a:solidFill>
              </a:rPr>
              <a:t>from the </a:t>
            </a:r>
            <a:r>
              <a:rPr lang="en-US" sz="2000" b="1" dirty="0">
                <a:solidFill>
                  <a:srgbClr val="0000CC"/>
                </a:solidFill>
              </a:rPr>
              <a:t>original 50 time measurements in Example 1.2, were used as estimates of </a:t>
            </a:r>
            <a:r>
              <a:rPr lang="en-US" sz="2000" b="1" dirty="0" smtClean="0">
                <a:solidFill>
                  <a:srgbClr val="0000CC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CC"/>
                </a:solidFill>
              </a:rPr>
              <a:t> and </a:t>
            </a:r>
            <a:r>
              <a:rPr lang="en-US" sz="2000" b="1" i="1" dirty="0" smtClean="0">
                <a:solidFill>
                  <a:srgbClr val="0000CC"/>
                </a:solidFill>
              </a:rPr>
              <a:t>a </a:t>
            </a:r>
            <a:r>
              <a:rPr lang="en-US" sz="2000" b="1" dirty="0">
                <a:solidFill>
                  <a:srgbClr val="0000CC"/>
                </a:solidFill>
              </a:rPr>
              <a:t>in Equation (2.23) to calculate the solid Gaussian curve in Figure 1.2. </a:t>
            </a:r>
            <a:endParaRPr lang="en-US" sz="2000" b="1" dirty="0" smtClean="0">
              <a:solidFill>
                <a:srgbClr val="00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CC"/>
                </a:solidFill>
              </a:rPr>
              <a:t>The curve was </a:t>
            </a:r>
            <a:r>
              <a:rPr lang="en-US" sz="2000" b="1" dirty="0">
                <a:solidFill>
                  <a:srgbClr val="CC00CC"/>
                </a:solidFill>
              </a:rPr>
              <a:t>scaled to have the same area as the histogram. </a:t>
            </a:r>
            <a:endParaRPr lang="en-US" sz="2000" b="1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The </a:t>
            </a:r>
            <a:r>
              <a:rPr lang="en-US" sz="2000" b="1" dirty="0">
                <a:solidFill>
                  <a:srgbClr val="006666"/>
                </a:solidFill>
              </a:rPr>
              <a:t>curve represents our </a:t>
            </a:r>
            <a:r>
              <a:rPr lang="en-US" sz="2000" b="1" dirty="0" smtClean="0">
                <a:solidFill>
                  <a:srgbClr val="006666"/>
                </a:solidFill>
              </a:rPr>
              <a:t>estimate of </a:t>
            </a:r>
            <a:r>
              <a:rPr lang="en-US" sz="2000" b="1" dirty="0">
                <a:solidFill>
                  <a:srgbClr val="006666"/>
                </a:solidFill>
              </a:rPr>
              <a:t>the parent distribution based on our measurements of the sample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  <a:endParaRPr lang="en-US" sz="2000" b="1" dirty="0">
              <a:solidFill>
                <a:srgbClr val="006666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447800"/>
            <a:ext cx="44862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331168"/>
            <a:ext cx="704850" cy="206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4014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52400"/>
            <a:ext cx="8991600" cy="6555641"/>
          </a:xfrm>
          <a:prstGeom prst="rect">
            <a:avLst/>
          </a:prstGeom>
          <a:noFill/>
          <a:ln w="76200" cmpd="dbl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i="1" u="sng" dirty="0">
                <a:solidFill>
                  <a:srgbClr val="FF0000"/>
                </a:solidFill>
              </a:rPr>
              <a:t>Standard Gaussian Distribution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The standard </a:t>
            </a:r>
            <a:r>
              <a:rPr lang="en-US" b="1" i="1" u="sng" dirty="0">
                <a:solidFill>
                  <a:srgbClr val="003300"/>
                </a:solidFill>
              </a:rPr>
              <a:t>form of the Gaussian equation </a:t>
            </a:r>
            <a:r>
              <a:rPr lang="en-US" b="1" i="1" u="sng" dirty="0" smtClean="0">
                <a:solidFill>
                  <a:srgbClr val="003300"/>
                </a:solidFill>
              </a:rPr>
              <a:t>obtained by </a:t>
            </a:r>
            <a:r>
              <a:rPr lang="en-US" b="1" i="1" u="sng" dirty="0">
                <a:solidFill>
                  <a:srgbClr val="003300"/>
                </a:solidFill>
              </a:rPr>
              <a:t>defining the dimensionless variable z = (x </a:t>
            </a:r>
            <a:r>
              <a:rPr lang="en-US" b="1" i="1" u="sng" dirty="0" smtClean="0">
                <a:solidFill>
                  <a:srgbClr val="003300"/>
                </a:solidFill>
              </a:rPr>
              <a:t>-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3300"/>
                </a:solidFill>
              </a:rPr>
              <a:t>)/</a:t>
            </a:r>
            <a:r>
              <a:rPr lang="en-US" b="1" i="1" u="sng" dirty="0" smtClean="0">
                <a:solidFill>
                  <a:srgbClr val="003300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3300"/>
                </a:solidFill>
              </a:rPr>
              <a:t>, </a:t>
            </a:r>
            <a:r>
              <a:rPr lang="en-US" b="1" i="1" u="sng" dirty="0">
                <a:solidFill>
                  <a:srgbClr val="003300"/>
                </a:solidFill>
              </a:rPr>
              <a:t>because with this change </a:t>
            </a:r>
            <a:r>
              <a:rPr lang="en-US" b="1" i="1" u="sng" dirty="0" smtClean="0">
                <a:solidFill>
                  <a:srgbClr val="003300"/>
                </a:solidFill>
              </a:rPr>
              <a:t>of variable</a:t>
            </a:r>
            <a:r>
              <a:rPr lang="en-US" b="1" i="1" u="sng" dirty="0">
                <a:solidFill>
                  <a:srgbClr val="003300"/>
                </a:solidFill>
              </a:rPr>
              <a:t>, we can write</a:t>
            </a:r>
          </a:p>
          <a:p>
            <a:endParaRPr lang="en-US" dirty="0"/>
          </a:p>
          <a:p>
            <a:pPr marL="285750" indent="-285750"/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00FF"/>
                </a:solidFill>
              </a:rPr>
              <a:t>Thus</a:t>
            </a:r>
            <a:r>
              <a:rPr lang="en-US" b="1" i="1" u="sng" dirty="0">
                <a:solidFill>
                  <a:srgbClr val="0000FF"/>
                </a:solidFill>
              </a:rPr>
              <a:t>, from a single computer routine or a table of values of P</a:t>
            </a:r>
            <a:r>
              <a:rPr lang="en-US" b="1" i="1" u="sng" baseline="-25000" dirty="0">
                <a:solidFill>
                  <a:srgbClr val="0000FF"/>
                </a:solidFill>
              </a:rPr>
              <a:t>G</a:t>
            </a:r>
            <a:r>
              <a:rPr lang="en-US" b="1" i="1" u="sng" dirty="0">
                <a:solidFill>
                  <a:srgbClr val="0000FF"/>
                </a:solidFill>
              </a:rPr>
              <a:t>(z), we can find </a:t>
            </a:r>
            <a:r>
              <a:rPr lang="en-US" b="1" i="1" u="sng" dirty="0" smtClean="0">
                <a:solidFill>
                  <a:srgbClr val="0000FF"/>
                </a:solidFill>
              </a:rPr>
              <a:t>the Gaussian </a:t>
            </a:r>
            <a:r>
              <a:rPr lang="en-US" b="1" i="1" u="sng" dirty="0">
                <a:solidFill>
                  <a:srgbClr val="0000FF"/>
                </a:solidFill>
              </a:rPr>
              <a:t>probability function P</a:t>
            </a:r>
            <a:r>
              <a:rPr lang="en-US" b="1" i="1" u="sng" baseline="-25000" dirty="0">
                <a:solidFill>
                  <a:srgbClr val="0000FF"/>
                </a:solidFill>
              </a:rPr>
              <a:t>G</a:t>
            </a:r>
            <a:r>
              <a:rPr lang="en-US" b="1" i="1" u="sng" dirty="0">
                <a:solidFill>
                  <a:srgbClr val="0000FF"/>
                </a:solidFill>
              </a:rPr>
              <a:t>(x;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00FF"/>
                </a:solidFill>
              </a:rPr>
              <a:t>,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00FF"/>
                </a:solidFill>
              </a:rPr>
              <a:t>) </a:t>
            </a:r>
            <a:r>
              <a:rPr lang="en-US" b="1" i="1" u="sng" dirty="0">
                <a:solidFill>
                  <a:srgbClr val="0000FF"/>
                </a:solidFill>
              </a:rPr>
              <a:t>for all values of the parameters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0000FF"/>
                </a:solidFill>
              </a:rPr>
              <a:t> </a:t>
            </a:r>
            <a:r>
              <a:rPr lang="en-US" b="1" i="1" u="sng" dirty="0">
                <a:solidFill>
                  <a:srgbClr val="0000FF"/>
                </a:solidFill>
              </a:rPr>
              <a:t>and 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00FF"/>
                </a:solidFill>
              </a:rPr>
              <a:t> by changing </a:t>
            </a:r>
            <a:r>
              <a:rPr lang="en-US" b="1" i="1" u="sng" dirty="0">
                <a:solidFill>
                  <a:srgbClr val="0000FF"/>
                </a:solidFill>
              </a:rPr>
              <a:t>the variable and scaling the function by 1</a:t>
            </a:r>
            <a:r>
              <a:rPr lang="en-US" b="1" i="1" u="sng" dirty="0" smtClean="0">
                <a:solidFill>
                  <a:srgbClr val="0000FF"/>
                </a:solidFill>
              </a:rPr>
              <a:t>/</a:t>
            </a:r>
            <a:r>
              <a:rPr lang="en-US" b="1" i="1" u="sng" dirty="0" smtClean="0">
                <a:solidFill>
                  <a:srgbClr val="0000FF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0000FF"/>
                </a:solidFill>
              </a:rPr>
              <a:t> </a:t>
            </a:r>
            <a:r>
              <a:rPr lang="en-US" b="1" i="1" u="sng" dirty="0">
                <a:solidFill>
                  <a:srgbClr val="0000FF"/>
                </a:solidFill>
              </a:rPr>
              <a:t>to preserve the normalization</a:t>
            </a:r>
            <a:r>
              <a:rPr lang="en-US" b="1" i="1" u="sng" dirty="0" smtClean="0">
                <a:solidFill>
                  <a:srgbClr val="0000FF"/>
                </a:solidFill>
              </a:rPr>
              <a:t>.</a:t>
            </a:r>
          </a:p>
          <a:p>
            <a:r>
              <a:rPr lang="en-US" sz="2000" b="1" i="1" u="sng" dirty="0" smtClean="0">
                <a:solidFill>
                  <a:srgbClr val="990000"/>
                </a:solidFill>
              </a:rPr>
              <a:t>Mean </a:t>
            </a:r>
            <a:r>
              <a:rPr lang="en-US" sz="2000" b="1" i="1" u="sng" dirty="0">
                <a:solidFill>
                  <a:srgbClr val="990000"/>
                </a:solidFill>
              </a:rPr>
              <a:t>and Standard Deviation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CC00CC"/>
                </a:solidFill>
              </a:rPr>
              <a:t>The parameters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CC00CC"/>
                </a:solidFill>
              </a:rPr>
              <a:t> and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 </a:t>
            </a:r>
            <a:r>
              <a:rPr lang="en-US" b="1" i="1" u="sng" dirty="0" smtClean="0">
                <a:solidFill>
                  <a:srgbClr val="CC00CC"/>
                </a:solidFill>
              </a:rPr>
              <a:t>in </a:t>
            </a:r>
            <a:r>
              <a:rPr lang="en-US" b="1" i="1" u="sng" dirty="0">
                <a:solidFill>
                  <a:srgbClr val="CC00CC"/>
                </a:solidFill>
              </a:rPr>
              <a:t>Equation (2.23) for the Gaussian probability density </a:t>
            </a:r>
            <a:r>
              <a:rPr lang="en-US" b="1" i="1" u="sng" dirty="0" smtClean="0">
                <a:solidFill>
                  <a:srgbClr val="CC00CC"/>
                </a:solidFill>
              </a:rPr>
              <a:t>distribution correspond </a:t>
            </a:r>
            <a:r>
              <a:rPr lang="en-US" b="1" i="1" u="sng" dirty="0">
                <a:solidFill>
                  <a:srgbClr val="CC00CC"/>
                </a:solidFill>
              </a:rPr>
              <a:t>to the mean and standard deviation of the function. </a:t>
            </a:r>
            <a:endParaRPr lang="en-US" b="1" i="1" u="sng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990000"/>
                </a:solidFill>
              </a:rPr>
              <a:t>This equivalence can </a:t>
            </a:r>
            <a:r>
              <a:rPr lang="en-US" b="1" i="1" u="sng" dirty="0">
                <a:solidFill>
                  <a:srgbClr val="990000"/>
                </a:solidFill>
              </a:rPr>
              <a:t>be verified by calculating 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990000"/>
                </a:solidFill>
              </a:rPr>
              <a:t> </a:t>
            </a:r>
            <a:r>
              <a:rPr lang="en-US" b="1" i="1" u="sng" dirty="0">
                <a:solidFill>
                  <a:srgbClr val="990000"/>
                </a:solidFill>
              </a:rPr>
              <a:t>and 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990000"/>
                </a:solidFill>
              </a:rPr>
              <a:t> </a:t>
            </a:r>
            <a:r>
              <a:rPr lang="en-US" b="1" i="1" u="sng" dirty="0">
                <a:solidFill>
                  <a:srgbClr val="990000"/>
                </a:solidFill>
              </a:rPr>
              <a:t>with Equations (1.13) and (1.14) </a:t>
            </a:r>
            <a:r>
              <a:rPr lang="en-US" b="1" i="1" u="sng" dirty="0" smtClean="0">
                <a:solidFill>
                  <a:srgbClr val="990000"/>
                </a:solidFill>
              </a:rPr>
              <a:t>as the </a:t>
            </a:r>
            <a:r>
              <a:rPr lang="en-US" b="1" i="1" u="sng" dirty="0">
                <a:solidFill>
                  <a:srgbClr val="990000"/>
                </a:solidFill>
              </a:rPr>
              <a:t>expectation values for the Gaussian function of x and (x - </a:t>
            </a:r>
            <a:r>
              <a:rPr lang="en-US" b="1" i="1" u="sng" dirty="0" smtClean="0">
                <a:solidFill>
                  <a:srgbClr val="990000"/>
                </a:solidFill>
                <a:sym typeface="Symbol"/>
              </a:rPr>
              <a:t>)</a:t>
            </a:r>
            <a:r>
              <a:rPr lang="en-US" b="1" i="1" u="sng" baseline="30000" dirty="0" smtClean="0">
                <a:solidFill>
                  <a:srgbClr val="990000"/>
                </a:solidFill>
                <a:sym typeface="Symbol"/>
              </a:rPr>
              <a:t>2</a:t>
            </a:r>
            <a:r>
              <a:rPr lang="en-US" b="1" i="1" u="sng" dirty="0" smtClean="0">
                <a:solidFill>
                  <a:srgbClr val="990000"/>
                </a:solidFill>
              </a:rPr>
              <a:t>, </a:t>
            </a:r>
            <a:r>
              <a:rPr lang="en-US" b="1" i="1" u="sng" dirty="0">
                <a:solidFill>
                  <a:srgbClr val="990000"/>
                </a:solidFill>
              </a:rPr>
              <a:t>respectively.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3300"/>
                </a:solidFill>
              </a:rPr>
              <a:t>For a finite data sample, which is expected to follow the Gaussian </a:t>
            </a:r>
            <a:r>
              <a:rPr lang="en-US" b="1" i="1" u="sng" dirty="0" smtClean="0">
                <a:solidFill>
                  <a:srgbClr val="003300"/>
                </a:solidFill>
              </a:rPr>
              <a:t>probability density </a:t>
            </a:r>
            <a:r>
              <a:rPr lang="en-US" b="1" i="1" u="sng" dirty="0">
                <a:solidFill>
                  <a:srgbClr val="003300"/>
                </a:solidFill>
              </a:rPr>
              <a:t>distribution, the mean and standard deviation can be calculated directly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>
                <a:solidFill>
                  <a:srgbClr val="003300"/>
                </a:solidFill>
              </a:rPr>
              <a:t>from Equations (1.1) and (1.9). </a:t>
            </a:r>
            <a:endParaRPr lang="en-US" b="1" i="1" u="sng" dirty="0" smtClean="0">
              <a:solidFill>
                <a:srgbClr val="0033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CC00CC"/>
                </a:solidFill>
              </a:rPr>
              <a:t>The </a:t>
            </a:r>
            <a:r>
              <a:rPr lang="en-US" b="1" i="1" u="sng" dirty="0">
                <a:solidFill>
                  <a:srgbClr val="CC00CC"/>
                </a:solidFill>
              </a:rPr>
              <a:t>resulting values of x and s will be estimates </a:t>
            </a:r>
            <a:r>
              <a:rPr lang="en-US" b="1" i="1" u="sng" dirty="0" smtClean="0">
                <a:solidFill>
                  <a:srgbClr val="CC00CC"/>
                </a:solidFill>
              </a:rPr>
              <a:t>of the </a:t>
            </a:r>
            <a:r>
              <a:rPr lang="en-US" b="1" i="1" u="sng" dirty="0">
                <a:solidFill>
                  <a:srgbClr val="CC00CC"/>
                </a:solidFill>
              </a:rPr>
              <a:t>mean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CC00CC"/>
                </a:solidFill>
              </a:rPr>
              <a:t> </a:t>
            </a:r>
            <a:r>
              <a:rPr lang="en-US" b="1" i="1" u="sng" dirty="0">
                <a:solidFill>
                  <a:srgbClr val="CC00CC"/>
                </a:solidFill>
              </a:rPr>
              <a:t>and standard deviation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</a:t>
            </a:r>
            <a:r>
              <a:rPr lang="en-US" b="1" i="1" u="sng" dirty="0" smtClean="0">
                <a:solidFill>
                  <a:srgbClr val="CC00CC"/>
                </a:solidFill>
              </a:rPr>
              <a:t>. </a:t>
            </a:r>
            <a:r>
              <a:rPr lang="en-US" b="1" i="1" u="sng" dirty="0">
                <a:solidFill>
                  <a:srgbClr val="CC00CC"/>
                </a:solidFill>
              </a:rPr>
              <a:t>Values of </a:t>
            </a:r>
            <a:r>
              <a:rPr lang="en-US" b="1" i="1" u="sng" dirty="0" smtClean="0">
                <a:solidFill>
                  <a:srgbClr val="CC00CC"/>
                </a:solidFill>
              </a:rPr>
              <a:t>               , </a:t>
            </a:r>
            <a:r>
              <a:rPr lang="en-US" b="1" i="1" u="sng" dirty="0">
                <a:solidFill>
                  <a:srgbClr val="CC00CC"/>
                </a:solidFill>
              </a:rPr>
              <a:t>obtained in this way </a:t>
            </a:r>
            <a:r>
              <a:rPr lang="en-US" b="1" i="1" u="sng" dirty="0" smtClean="0">
                <a:solidFill>
                  <a:srgbClr val="CC00CC"/>
                </a:solidFill>
              </a:rPr>
              <a:t>from the </a:t>
            </a:r>
            <a:r>
              <a:rPr lang="en-US" b="1" i="1" u="sng" dirty="0">
                <a:solidFill>
                  <a:srgbClr val="CC00CC"/>
                </a:solidFill>
              </a:rPr>
              <a:t>original 50 time measurements in Example 1.2, were used as estimates of </a:t>
            </a:r>
            <a:r>
              <a:rPr lang="en-US" b="1" i="1" u="sng" dirty="0" smtClean="0">
                <a:solidFill>
                  <a:srgbClr val="CC00CC"/>
                </a:solidFill>
                <a:sym typeface="Symbol"/>
              </a:rPr>
              <a:t></a:t>
            </a:r>
            <a:r>
              <a:rPr lang="en-US" b="1" i="1" u="sng" dirty="0" smtClean="0">
                <a:solidFill>
                  <a:srgbClr val="CC00CC"/>
                </a:solidFill>
              </a:rPr>
              <a:t> and a </a:t>
            </a:r>
            <a:r>
              <a:rPr lang="en-US" b="1" i="1" u="sng" dirty="0">
                <a:solidFill>
                  <a:srgbClr val="CC00CC"/>
                </a:solidFill>
              </a:rPr>
              <a:t>in Equation (2.23) to calculate the solid Gaussian curve in Figure 1.2. </a:t>
            </a:r>
            <a:endParaRPr lang="en-US" b="1" i="1" u="sng" dirty="0" smtClean="0">
              <a:solidFill>
                <a:srgbClr val="CC00CC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00FF"/>
                </a:solidFill>
              </a:rPr>
              <a:t>The curve was </a:t>
            </a:r>
            <a:r>
              <a:rPr lang="en-US" b="1" i="1" u="sng" dirty="0">
                <a:solidFill>
                  <a:srgbClr val="0000FF"/>
                </a:solidFill>
              </a:rPr>
              <a:t>scaled to have the same area as the histogram. </a:t>
            </a:r>
            <a:endParaRPr lang="en-US" b="1" i="1" u="sng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i="1" u="sng" dirty="0" smtClean="0">
                <a:solidFill>
                  <a:srgbClr val="003300"/>
                </a:solidFill>
              </a:rPr>
              <a:t>The </a:t>
            </a:r>
            <a:r>
              <a:rPr lang="en-US" b="1" i="1" u="sng" dirty="0">
                <a:solidFill>
                  <a:srgbClr val="003300"/>
                </a:solidFill>
              </a:rPr>
              <a:t>curve represents our </a:t>
            </a:r>
            <a:r>
              <a:rPr lang="en-US" b="1" i="1" u="sng" dirty="0" smtClean="0">
                <a:solidFill>
                  <a:srgbClr val="003300"/>
                </a:solidFill>
              </a:rPr>
              <a:t>estimate of </a:t>
            </a:r>
            <a:r>
              <a:rPr lang="en-US" b="1" i="1" u="sng" dirty="0">
                <a:solidFill>
                  <a:srgbClr val="003300"/>
                </a:solidFill>
              </a:rPr>
              <a:t>the parent distribution based on our measurements of the sample</a:t>
            </a:r>
            <a:r>
              <a:rPr lang="en-US" sz="2000" b="1" i="1" u="sng" dirty="0" smtClean="0">
                <a:solidFill>
                  <a:srgbClr val="003300"/>
                </a:solidFill>
              </a:rPr>
              <a:t>.</a:t>
            </a:r>
            <a:endParaRPr lang="en-US" sz="2000" b="1" i="1" u="sng" dirty="0">
              <a:solidFill>
                <a:srgbClr val="003300"/>
              </a:solidFill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66" y="4929198"/>
            <a:ext cx="704850" cy="206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50" y="1071546"/>
            <a:ext cx="4057647" cy="577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4097</Words>
  <Application>Microsoft Office PowerPoint</Application>
  <PresentationFormat>On-screen Show (4:3)</PresentationFormat>
  <Paragraphs>264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Naqvi</dc:creator>
  <cp:lastModifiedBy>Naqvi</cp:lastModifiedBy>
  <cp:revision>138</cp:revision>
  <dcterms:created xsi:type="dcterms:W3CDTF">2015-12-19T12:58:24Z</dcterms:created>
  <dcterms:modified xsi:type="dcterms:W3CDTF">2016-01-20T14:02:08Z</dcterms:modified>
</cp:coreProperties>
</file>