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92" r:id="rId4"/>
    <p:sldId id="263" r:id="rId5"/>
    <p:sldId id="264" r:id="rId6"/>
    <p:sldId id="293" r:id="rId7"/>
    <p:sldId id="266" r:id="rId8"/>
    <p:sldId id="294" r:id="rId9"/>
    <p:sldId id="267" r:id="rId10"/>
    <p:sldId id="285" r:id="rId11"/>
    <p:sldId id="287" r:id="rId12"/>
    <p:sldId id="268" r:id="rId13"/>
    <p:sldId id="295" r:id="rId14"/>
    <p:sldId id="288" r:id="rId15"/>
    <p:sldId id="296" r:id="rId16"/>
    <p:sldId id="289" r:id="rId17"/>
    <p:sldId id="297" r:id="rId18"/>
    <p:sldId id="269" r:id="rId19"/>
    <p:sldId id="298" r:id="rId20"/>
    <p:sldId id="271" r:id="rId21"/>
    <p:sldId id="299" r:id="rId22"/>
    <p:sldId id="270" r:id="rId23"/>
    <p:sldId id="300" r:id="rId24"/>
    <p:sldId id="290" r:id="rId25"/>
    <p:sldId id="301" r:id="rId26"/>
    <p:sldId id="291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CCFF"/>
    <a:srgbClr val="FF00FF"/>
    <a:srgbClr val="CC00CC"/>
    <a:srgbClr val="0000FF"/>
    <a:srgbClr val="006666"/>
    <a:srgbClr val="00CC00"/>
    <a:srgbClr val="0000CC"/>
    <a:srgbClr val="0066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5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7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5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9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1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7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6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0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3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18D80-E35A-453A-A3AA-F4F1AA290C2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0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856838"/>
            <a:ext cx="7315200" cy="1754326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CHAPTER 2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0066FF"/>
                </a:solidFill>
              </a:rPr>
              <a:t>PROBABILITY</a:t>
            </a:r>
          </a:p>
          <a:p>
            <a:pPr algn="ctr"/>
            <a:r>
              <a:rPr lang="en-US" sz="3600" b="1" dirty="0">
                <a:solidFill>
                  <a:srgbClr val="FF00FF"/>
                </a:solidFill>
              </a:rPr>
              <a:t>DISTRIBUTIONS</a:t>
            </a:r>
            <a:endParaRPr lang="en-US" sz="36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3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8991600" cy="640175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66"/>
                </a:solidFill>
              </a:rPr>
              <a:t>The asymmetry of the distribution in Figure 2.3 is obvious, as is the fact </a:t>
            </a:r>
            <a:r>
              <a:rPr lang="en-US" sz="2000" b="1" dirty="0" smtClean="0">
                <a:solidFill>
                  <a:srgbClr val="006666"/>
                </a:solidFill>
              </a:rPr>
              <a:t>that the </a:t>
            </a:r>
            <a:r>
              <a:rPr lang="en-US" sz="2000" b="1" dirty="0">
                <a:solidFill>
                  <a:srgbClr val="006666"/>
                </a:solidFill>
              </a:rPr>
              <a:t>mean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 </a:t>
            </a:r>
            <a:r>
              <a:rPr lang="en-US" sz="2000" b="1" dirty="0" smtClean="0">
                <a:solidFill>
                  <a:srgbClr val="006666"/>
                </a:solidFill>
              </a:rPr>
              <a:t>does </a:t>
            </a:r>
            <a:r>
              <a:rPr lang="en-US" sz="2000" b="1" dirty="0">
                <a:solidFill>
                  <a:srgbClr val="006666"/>
                </a:solidFill>
              </a:rPr>
              <a:t>not coincide with the most probable value of </a:t>
            </a:r>
            <a:r>
              <a:rPr lang="en-US" sz="2000" b="1" i="1" dirty="0">
                <a:solidFill>
                  <a:srgbClr val="006666"/>
                </a:solidFill>
              </a:rPr>
              <a:t>x </a:t>
            </a:r>
            <a:r>
              <a:rPr lang="en-US" sz="2000" b="1" dirty="0">
                <a:solidFill>
                  <a:srgbClr val="006666"/>
                </a:solidFill>
              </a:rPr>
              <a:t>at the peak of </a:t>
            </a:r>
            <a:r>
              <a:rPr lang="en-US" sz="2000" b="1" dirty="0" smtClean="0">
                <a:solidFill>
                  <a:srgbClr val="006666"/>
                </a:solidFill>
              </a:rPr>
              <a:t>the curve</a:t>
            </a:r>
            <a:r>
              <a:rPr lang="en-US" sz="2000" b="1" dirty="0">
                <a:solidFill>
                  <a:srgbClr val="006666"/>
                </a:solidFill>
              </a:rPr>
              <a:t>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The </a:t>
            </a:r>
            <a:r>
              <a:rPr lang="en-US" sz="2000" b="1" dirty="0">
                <a:solidFill>
                  <a:srgbClr val="CC00CC"/>
                </a:solidFill>
              </a:rPr>
              <a:t>curve of Figure 2.4, on the other hand, is almost symmetric about </a:t>
            </a:r>
            <a:r>
              <a:rPr lang="en-US" sz="2000" b="1" dirty="0" smtClean="0">
                <a:solidFill>
                  <a:srgbClr val="CC00CC"/>
                </a:solidFill>
              </a:rPr>
              <a:t>its mean </a:t>
            </a:r>
            <a:r>
              <a:rPr lang="en-US" sz="2000" b="1" dirty="0">
                <a:solidFill>
                  <a:srgbClr val="CC00CC"/>
                </a:solidFill>
              </a:rPr>
              <a:t>and the data are consistent with the curve.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As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 </a:t>
            </a:r>
            <a:r>
              <a:rPr lang="en-US" sz="2000" b="1" dirty="0" smtClean="0">
                <a:solidFill>
                  <a:srgbClr val="0000CC"/>
                </a:solidFill>
              </a:rPr>
              <a:t>increases</a:t>
            </a:r>
            <a:r>
              <a:rPr lang="en-US" sz="2000" b="1" dirty="0">
                <a:solidFill>
                  <a:srgbClr val="0000CC"/>
                </a:solidFill>
              </a:rPr>
              <a:t>, the symmetry of </a:t>
            </a:r>
            <a:r>
              <a:rPr lang="en-US" sz="2000" b="1" dirty="0" smtClean="0">
                <a:solidFill>
                  <a:srgbClr val="0000CC"/>
                </a:solidFill>
              </a:rPr>
              <a:t>the Poisson </a:t>
            </a:r>
            <a:r>
              <a:rPr lang="en-US" sz="2000" b="1" dirty="0">
                <a:solidFill>
                  <a:srgbClr val="0000CC"/>
                </a:solidFill>
              </a:rPr>
              <a:t>distribution increases and the distribution becomes indistinguishable </a:t>
            </a:r>
            <a:r>
              <a:rPr lang="en-US" sz="2000" b="1" dirty="0" smtClean="0">
                <a:solidFill>
                  <a:srgbClr val="0000CC"/>
                </a:solidFill>
              </a:rPr>
              <a:t>from the </a:t>
            </a:r>
            <a:r>
              <a:rPr lang="en-US" sz="2000" b="1" dirty="0">
                <a:solidFill>
                  <a:srgbClr val="0000CC"/>
                </a:solidFill>
              </a:rPr>
              <a:t>Gaussian distribution</a:t>
            </a:r>
            <a:r>
              <a:rPr lang="en-US" sz="2000" b="1" dirty="0" smtClean="0">
                <a:solidFill>
                  <a:srgbClr val="0000CC"/>
                </a:solidFill>
              </a:rPr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9" y="2687515"/>
            <a:ext cx="4457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121" y="2895600"/>
            <a:ext cx="4185755" cy="316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075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7883"/>
            <a:ext cx="9067800" cy="649408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Summed Probability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We may want to know the probability of obtaining a sample value of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between </a:t>
            </a:r>
            <a:r>
              <a:rPr lang="en-US" sz="2000" b="1" dirty="0" smtClean="0">
                <a:solidFill>
                  <a:srgbClr val="0000CC"/>
                </a:solidFill>
              </a:rPr>
              <a:t>limits x</a:t>
            </a:r>
            <a:r>
              <a:rPr lang="en-US" sz="2000" b="1" baseline="-25000" dirty="0" smtClean="0">
                <a:solidFill>
                  <a:srgbClr val="0000CC"/>
                </a:solidFill>
              </a:rPr>
              <a:t>1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and </a:t>
            </a:r>
            <a:r>
              <a:rPr lang="en-US" sz="2000" b="1" i="1" dirty="0" smtClean="0">
                <a:solidFill>
                  <a:srgbClr val="0000CC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0000CC"/>
                </a:solidFill>
              </a:rPr>
              <a:t>2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from a Poisson distribution with mean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This </a:t>
            </a:r>
            <a:r>
              <a:rPr lang="en-US" sz="2000" b="1" dirty="0">
                <a:solidFill>
                  <a:srgbClr val="CC00CC"/>
                </a:solidFill>
              </a:rPr>
              <a:t>probability is </a:t>
            </a:r>
            <a:r>
              <a:rPr lang="en-US" sz="2000" b="1" dirty="0" smtClean="0">
                <a:solidFill>
                  <a:srgbClr val="CC00CC"/>
                </a:solidFill>
              </a:rPr>
              <a:t>obtained by </a:t>
            </a:r>
            <a:r>
              <a:rPr lang="en-US" sz="2000" b="1" dirty="0">
                <a:solidFill>
                  <a:srgbClr val="CC00CC"/>
                </a:solidFill>
              </a:rPr>
              <a:t>summing the values of the function calculated at the integral values of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 smtClean="0">
                <a:solidFill>
                  <a:srgbClr val="CC00CC"/>
                </a:solidFill>
              </a:rPr>
              <a:t>between the </a:t>
            </a:r>
            <a:r>
              <a:rPr lang="en-US" sz="2000" b="1" dirty="0">
                <a:solidFill>
                  <a:srgbClr val="CC00CC"/>
                </a:solidFill>
              </a:rPr>
              <a:t>two integral limits </a:t>
            </a:r>
            <a:r>
              <a:rPr lang="en-US" sz="2000" b="1" dirty="0" smtClean="0">
                <a:solidFill>
                  <a:srgbClr val="CC00CC"/>
                </a:solidFill>
              </a:rPr>
              <a:t>x</a:t>
            </a:r>
            <a:r>
              <a:rPr lang="en-US" sz="2000" b="1" baseline="-25000" dirty="0" smtClean="0">
                <a:solidFill>
                  <a:srgbClr val="CC00CC"/>
                </a:solidFill>
              </a:rPr>
              <a:t>1</a:t>
            </a:r>
            <a:r>
              <a:rPr lang="en-US" sz="2000" b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and </a:t>
            </a:r>
            <a:r>
              <a:rPr lang="en-US" sz="2000" b="1" i="1" dirty="0" smtClean="0">
                <a:solidFill>
                  <a:srgbClr val="CC00CC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CC00CC"/>
                </a:solidFill>
              </a:rPr>
              <a:t>2</a:t>
            </a:r>
            <a:r>
              <a:rPr lang="en-US" sz="2000" b="1" i="1" dirty="0">
                <a:solidFill>
                  <a:srgbClr val="CC00CC"/>
                </a:solidFill>
              </a:rPr>
              <a:t>,</a:t>
            </a:r>
          </a:p>
          <a:p>
            <a:endParaRPr lang="en-US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More </a:t>
            </a:r>
            <a:r>
              <a:rPr lang="en-US" sz="2000" b="1" dirty="0">
                <a:solidFill>
                  <a:srgbClr val="006666"/>
                </a:solidFill>
              </a:rPr>
              <a:t>likely, we may want to find the probability of recording </a:t>
            </a:r>
            <a:r>
              <a:rPr lang="en-US" sz="2000" b="1" i="1" dirty="0">
                <a:solidFill>
                  <a:srgbClr val="006666"/>
                </a:solidFill>
              </a:rPr>
              <a:t>n </a:t>
            </a:r>
            <a:r>
              <a:rPr lang="en-US" sz="2000" b="1" dirty="0">
                <a:solidFill>
                  <a:srgbClr val="006666"/>
                </a:solidFill>
              </a:rPr>
              <a:t>or more events in </a:t>
            </a:r>
            <a:r>
              <a:rPr lang="en-US" sz="2000" b="1" dirty="0" smtClean="0">
                <a:solidFill>
                  <a:srgbClr val="006666"/>
                </a:solidFill>
              </a:rPr>
              <a:t>a given interval </a:t>
            </a:r>
            <a:r>
              <a:rPr lang="en-US" sz="2000" b="1" dirty="0">
                <a:solidFill>
                  <a:srgbClr val="006666"/>
                </a:solidFill>
              </a:rPr>
              <a:t>when the mean number of events is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This </a:t>
            </a:r>
            <a:r>
              <a:rPr lang="en-US" sz="2000" b="1" dirty="0">
                <a:solidFill>
                  <a:srgbClr val="CC00CC"/>
                </a:solidFill>
              </a:rPr>
              <a:t>is just the sum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In </a:t>
            </a:r>
            <a:r>
              <a:rPr lang="en-US" sz="2000" b="1" dirty="0">
                <a:solidFill>
                  <a:srgbClr val="0000CC"/>
                </a:solidFill>
              </a:rPr>
              <a:t>Example 2.4, the mean number of counts recorded in a 15-s time interval </a:t>
            </a:r>
            <a:r>
              <a:rPr lang="en-US" sz="2000" b="1" dirty="0" smtClean="0">
                <a:solidFill>
                  <a:srgbClr val="0000CC"/>
                </a:solidFill>
              </a:rPr>
              <a:t>was </a:t>
            </a:r>
            <a:r>
              <a:rPr lang="en-US" sz="2000" b="1" i="1" dirty="0" smtClean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= 11.48.  </a:t>
            </a:r>
            <a:r>
              <a:rPr lang="en-US" sz="2000" b="1" dirty="0" smtClean="0">
                <a:solidFill>
                  <a:srgbClr val="0000CC"/>
                </a:solidFill>
              </a:rPr>
              <a:t>In </a:t>
            </a:r>
            <a:r>
              <a:rPr lang="en-US" sz="2000" b="1" dirty="0">
                <a:solidFill>
                  <a:srgbClr val="0000CC"/>
                </a:solidFill>
              </a:rPr>
              <a:t>one of the intervals, 23 counts were recorded.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From </a:t>
            </a:r>
            <a:r>
              <a:rPr lang="en-US" sz="2000" b="1" dirty="0">
                <a:solidFill>
                  <a:srgbClr val="FF0000"/>
                </a:solidFill>
              </a:rPr>
              <a:t>Equation (2.22</a:t>
            </a:r>
            <a:r>
              <a:rPr lang="en-US" sz="2000" b="1" dirty="0" smtClean="0">
                <a:solidFill>
                  <a:srgbClr val="FF0000"/>
                </a:solidFill>
              </a:rPr>
              <a:t>), the </a:t>
            </a:r>
            <a:r>
              <a:rPr lang="en-US" sz="2000" b="1" dirty="0">
                <a:solidFill>
                  <a:srgbClr val="FF0000"/>
                </a:solidFill>
              </a:rPr>
              <a:t>probability of collecting 23 or more events in a single 15-s time </a:t>
            </a:r>
            <a:r>
              <a:rPr lang="en-US" sz="2000" b="1" dirty="0" smtClean="0">
                <a:solidFill>
                  <a:srgbClr val="FF0000"/>
                </a:solidFill>
              </a:rPr>
              <a:t>interval is </a:t>
            </a:r>
            <a:r>
              <a:rPr lang="en-US" sz="2000" b="1" dirty="0">
                <a:solidFill>
                  <a:srgbClr val="FF0000"/>
                </a:solidFill>
              </a:rPr>
              <a:t>- 0.0018, and the probability of this occurring in anyone of 60 15-s time </a:t>
            </a:r>
            <a:r>
              <a:rPr lang="en-US" sz="2000" b="1" dirty="0" smtClean="0">
                <a:solidFill>
                  <a:srgbClr val="FF0000"/>
                </a:solidFill>
              </a:rPr>
              <a:t>intervals is </a:t>
            </a:r>
            <a:r>
              <a:rPr lang="en-US" sz="2000" b="1" dirty="0">
                <a:solidFill>
                  <a:srgbClr val="FF0000"/>
                </a:solidFill>
              </a:rPr>
              <a:t>just the complement of the joint probability that 23 or more counts </a:t>
            </a:r>
            <a:r>
              <a:rPr lang="en-US" sz="2000" b="1" i="1" dirty="0">
                <a:solidFill>
                  <a:srgbClr val="FF0000"/>
                </a:solidFill>
              </a:rPr>
              <a:t>not </a:t>
            </a:r>
            <a:r>
              <a:rPr lang="en-US" sz="2000" b="1" dirty="0">
                <a:solidFill>
                  <a:srgbClr val="FF0000"/>
                </a:solidFill>
              </a:rPr>
              <a:t>be </a:t>
            </a:r>
            <a:r>
              <a:rPr lang="en-US" sz="2000" b="1" dirty="0" smtClean="0">
                <a:solidFill>
                  <a:srgbClr val="FF0000"/>
                </a:solidFill>
              </a:rPr>
              <a:t>observed in </a:t>
            </a:r>
            <a:r>
              <a:rPr lang="en-US" sz="2000" b="1" dirty="0">
                <a:solidFill>
                  <a:srgbClr val="FF0000"/>
                </a:solidFill>
              </a:rPr>
              <a:t>any of the 60 time intervals,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or </a:t>
            </a:r>
            <a:r>
              <a:rPr lang="en-US" sz="2000" b="1" i="1" dirty="0">
                <a:solidFill>
                  <a:srgbClr val="FF0000"/>
                </a:solidFill>
              </a:rPr>
              <a:t>p </a:t>
            </a:r>
            <a:r>
              <a:rPr lang="en-US" sz="2000" b="1" dirty="0">
                <a:solidFill>
                  <a:srgbClr val="FF0000"/>
                </a:solidFill>
              </a:rPr>
              <a:t>= 1 - (1 - 0.0018)60 = 0.10, or about 10%.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For large </a:t>
            </a:r>
            <a:r>
              <a:rPr lang="en-US" sz="2000" b="1" dirty="0">
                <a:solidFill>
                  <a:srgbClr val="006666"/>
                </a:solidFill>
              </a:rPr>
              <a:t>values of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, </a:t>
            </a:r>
            <a:r>
              <a:rPr lang="en-US" sz="2000" b="1" dirty="0">
                <a:solidFill>
                  <a:srgbClr val="006666"/>
                </a:solidFill>
              </a:rPr>
              <a:t>the probability sum of Equation (2.22) may be </a:t>
            </a:r>
            <a:r>
              <a:rPr lang="en-US" sz="2000" b="1" dirty="0" smtClean="0">
                <a:solidFill>
                  <a:srgbClr val="006666"/>
                </a:solidFill>
              </a:rPr>
              <a:t>approximated </a:t>
            </a:r>
            <a:r>
              <a:rPr lang="en-US" sz="2000" b="1" dirty="0">
                <a:solidFill>
                  <a:srgbClr val="006666"/>
                </a:solidFill>
              </a:rPr>
              <a:t>by an </a:t>
            </a:r>
            <a:r>
              <a:rPr lang="en-US" sz="2000" b="1" dirty="0" smtClean="0">
                <a:solidFill>
                  <a:srgbClr val="006666"/>
                </a:solidFill>
              </a:rPr>
              <a:t>integral </a:t>
            </a:r>
            <a:r>
              <a:rPr lang="en-US" sz="2000" b="1" dirty="0">
                <a:solidFill>
                  <a:srgbClr val="006666"/>
                </a:solidFill>
              </a:rPr>
              <a:t>of the Gaussian function.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676400"/>
            <a:ext cx="539197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86" y="2937302"/>
            <a:ext cx="4938713" cy="60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531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8063746"/>
          </a:xfrm>
          <a:prstGeom prst="rect">
            <a:avLst/>
          </a:prstGeom>
          <a:noFill/>
          <a:ln w="1270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SzPct val="123000"/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2.3 GAUSSIAN OR NORMAL </a:t>
            </a:r>
            <a:r>
              <a:rPr lang="en-US" sz="2400" b="1" u="sng" dirty="0" smtClean="0">
                <a:solidFill>
                  <a:srgbClr val="FF0000"/>
                </a:solidFill>
              </a:rPr>
              <a:t>ERROR DISTRIBUTION</a:t>
            </a:r>
            <a:endParaRPr lang="en-US" sz="2400" b="1" u="sng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</a:t>
            </a:r>
            <a:r>
              <a:rPr lang="en-US" sz="2000" b="1" dirty="0" smtClean="0">
                <a:solidFill>
                  <a:srgbClr val="0000CC"/>
                </a:solidFill>
              </a:rPr>
              <a:t>he Gaussian </a:t>
            </a:r>
            <a:r>
              <a:rPr lang="en-US" sz="2000" b="1" dirty="0">
                <a:solidFill>
                  <a:srgbClr val="0000CC"/>
                </a:solidFill>
              </a:rPr>
              <a:t>distribution is an approximation to the binomial distribution for </a:t>
            </a:r>
            <a:r>
              <a:rPr lang="en-US" sz="2000" b="1" dirty="0" smtClean="0">
                <a:solidFill>
                  <a:srgbClr val="0000CC"/>
                </a:solidFill>
              </a:rPr>
              <a:t>number of observations </a:t>
            </a:r>
            <a:r>
              <a:rPr lang="en-US" sz="2000" b="1" i="1" dirty="0">
                <a:solidFill>
                  <a:srgbClr val="0000CC"/>
                </a:solidFill>
              </a:rPr>
              <a:t>n </a:t>
            </a:r>
            <a:r>
              <a:rPr lang="en-US" sz="2000" b="1" dirty="0">
                <a:solidFill>
                  <a:srgbClr val="0000CC"/>
                </a:solidFill>
              </a:rPr>
              <a:t>becomes </a:t>
            </a:r>
            <a:r>
              <a:rPr lang="en-US" sz="2000" b="1" dirty="0" smtClean="0">
                <a:solidFill>
                  <a:srgbClr val="0000CC"/>
                </a:solidFill>
              </a:rPr>
              <a:t>infinitely large </a:t>
            </a:r>
            <a:r>
              <a:rPr lang="en-US" sz="2000" b="1" dirty="0">
                <a:solidFill>
                  <a:srgbClr val="0000CC"/>
                </a:solidFill>
              </a:rPr>
              <a:t>and the probability </a:t>
            </a:r>
            <a:r>
              <a:rPr lang="en-US" sz="2000" b="1" dirty="0" smtClean="0">
                <a:solidFill>
                  <a:srgbClr val="0000CC"/>
                </a:solidFill>
              </a:rPr>
              <a:t> p of </a:t>
            </a:r>
            <a:r>
              <a:rPr lang="en-US" sz="2000" b="1" dirty="0">
                <a:solidFill>
                  <a:srgbClr val="0000CC"/>
                </a:solidFill>
              </a:rPr>
              <a:t>success for each is finitely large so </a:t>
            </a:r>
            <a:r>
              <a:rPr lang="en-US" sz="2000" b="1" i="1" dirty="0">
                <a:solidFill>
                  <a:srgbClr val="0000CC"/>
                </a:solidFill>
              </a:rPr>
              <a:t>np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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1.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It is also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limiting case for the Poisson distribution as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 </a:t>
            </a:r>
            <a:r>
              <a:rPr lang="en-US" sz="2000" b="1" dirty="0" smtClean="0">
                <a:solidFill>
                  <a:srgbClr val="FF0000"/>
                </a:solidFill>
              </a:rPr>
              <a:t>becomes </a:t>
            </a:r>
            <a:r>
              <a:rPr lang="en-US" sz="2000" b="1" dirty="0">
                <a:solidFill>
                  <a:srgbClr val="FF0000"/>
                </a:solidFill>
              </a:rPr>
              <a:t>large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There </a:t>
            </a:r>
            <a:r>
              <a:rPr lang="en-US" sz="2000" b="1" dirty="0">
                <a:solidFill>
                  <a:srgbClr val="006666"/>
                </a:solidFill>
              </a:rPr>
              <a:t>are several derivations of the Gaussian distribution from first </a:t>
            </a:r>
            <a:r>
              <a:rPr lang="en-US" sz="2000" b="1" dirty="0" smtClean="0">
                <a:solidFill>
                  <a:srgbClr val="006666"/>
                </a:solidFill>
              </a:rPr>
              <a:t>principles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u="sng" dirty="0" smtClean="0">
                <a:solidFill>
                  <a:srgbClr val="CC00CC"/>
                </a:solidFill>
              </a:rPr>
              <a:t>it </a:t>
            </a:r>
            <a:r>
              <a:rPr lang="en-US" sz="2000" b="1" u="sng" dirty="0">
                <a:solidFill>
                  <a:srgbClr val="CC00CC"/>
                </a:solidFill>
              </a:rPr>
              <a:t>has the </a:t>
            </a:r>
            <a:r>
              <a:rPr lang="en-US" sz="2000" b="1" u="sng" dirty="0" smtClean="0">
                <a:solidFill>
                  <a:srgbClr val="CC00CC"/>
                </a:solidFill>
              </a:rPr>
              <a:t>satisfying characteristic </a:t>
            </a:r>
            <a:r>
              <a:rPr lang="en-US" sz="2000" b="1" u="sng" dirty="0">
                <a:solidFill>
                  <a:srgbClr val="CC00CC"/>
                </a:solidFill>
              </a:rPr>
              <a:t>that </a:t>
            </a:r>
            <a:r>
              <a:rPr lang="en-US" sz="2000" b="1" u="sng" dirty="0" smtClean="0">
                <a:solidFill>
                  <a:srgbClr val="CC00CC"/>
                </a:solidFill>
              </a:rPr>
              <a:t>most </a:t>
            </a:r>
            <a:r>
              <a:rPr lang="en-US" sz="2000" b="1" u="sng" dirty="0">
                <a:solidFill>
                  <a:srgbClr val="CC00CC"/>
                </a:solidFill>
              </a:rPr>
              <a:t>probable estimate of the mean </a:t>
            </a:r>
            <a:r>
              <a:rPr lang="en-US" sz="2000" b="1" u="sng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sz="2000" b="1" u="sng" dirty="0" smtClean="0">
                <a:solidFill>
                  <a:srgbClr val="CC00CC"/>
                </a:solidFill>
              </a:rPr>
              <a:t> </a:t>
            </a:r>
            <a:r>
              <a:rPr lang="en-US" sz="2000" b="1" u="sng" dirty="0">
                <a:solidFill>
                  <a:srgbClr val="CC00CC"/>
                </a:solidFill>
              </a:rPr>
              <a:t>from a random </a:t>
            </a:r>
            <a:r>
              <a:rPr lang="en-US" sz="2000" b="1" u="sng" dirty="0" smtClean="0">
                <a:solidFill>
                  <a:srgbClr val="CC00CC"/>
                </a:solidFill>
              </a:rPr>
              <a:t>sample of </a:t>
            </a:r>
            <a:r>
              <a:rPr lang="en-US" sz="2000" b="1" u="sng" dirty="0">
                <a:solidFill>
                  <a:srgbClr val="CC00CC"/>
                </a:solidFill>
              </a:rPr>
              <a:t>observations </a:t>
            </a:r>
            <a:r>
              <a:rPr lang="en-US" sz="2000" b="1" i="1" u="sng" dirty="0">
                <a:solidFill>
                  <a:srgbClr val="CC00CC"/>
                </a:solidFill>
              </a:rPr>
              <a:t>x </a:t>
            </a:r>
            <a:r>
              <a:rPr lang="en-US" sz="2000" b="1" u="sng" dirty="0">
                <a:solidFill>
                  <a:srgbClr val="CC00CC"/>
                </a:solidFill>
              </a:rPr>
              <a:t>is the average of those observations </a:t>
            </a:r>
            <a:r>
              <a:rPr lang="en-US" sz="2000" b="1" i="1" u="sng" dirty="0">
                <a:solidFill>
                  <a:srgbClr val="CC00CC"/>
                </a:solidFill>
              </a:rPr>
              <a:t>x.</a:t>
            </a:r>
          </a:p>
          <a:p>
            <a:pPr marL="342900" indent="-342900">
              <a:buClr>
                <a:srgbClr val="0000FF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Characteristics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CC00"/>
                </a:solidFill>
              </a:rPr>
              <a:t>The Gaussian probability density is defined </a:t>
            </a:r>
            <a:r>
              <a:rPr lang="en-US" sz="2000" b="1" dirty="0" smtClean="0">
                <a:solidFill>
                  <a:srgbClr val="00CC00"/>
                </a:solidFill>
              </a:rPr>
              <a:t>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A continuous </a:t>
            </a:r>
            <a:r>
              <a:rPr lang="en-US" sz="2000" b="1" dirty="0">
                <a:solidFill>
                  <a:srgbClr val="CC00CC"/>
                </a:solidFill>
              </a:rPr>
              <a:t>function describing the probability of obtaining the value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 smtClean="0">
                <a:solidFill>
                  <a:srgbClr val="CC00CC"/>
                </a:solidFill>
              </a:rPr>
              <a:t>in a </a:t>
            </a:r>
            <a:r>
              <a:rPr lang="en-US" sz="2000" b="1" dirty="0">
                <a:solidFill>
                  <a:srgbClr val="CC00CC"/>
                </a:solidFill>
              </a:rPr>
              <a:t>random observation from a parent distribution with </a:t>
            </a:r>
            <a:r>
              <a:rPr lang="en-US" sz="2000" b="1" dirty="0" smtClean="0">
                <a:solidFill>
                  <a:srgbClr val="CC00CC"/>
                </a:solidFill>
              </a:rPr>
              <a:t>mean parameters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and </a:t>
            </a:r>
            <a:r>
              <a:rPr lang="en-US" sz="2000" b="1" dirty="0">
                <a:solidFill>
                  <a:srgbClr val="CC00CC"/>
                </a:solidFill>
              </a:rPr>
              <a:t>standard deviation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CC00CC"/>
                </a:solidFill>
              </a:rPr>
              <a:t>.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Because the </a:t>
            </a:r>
            <a:r>
              <a:rPr lang="en-US" sz="2000" b="1" dirty="0" smtClean="0">
                <a:solidFill>
                  <a:srgbClr val="0000FF"/>
                </a:solidFill>
              </a:rPr>
              <a:t>distribution is </a:t>
            </a:r>
            <a:r>
              <a:rPr lang="en-US" sz="2000" b="1" dirty="0">
                <a:solidFill>
                  <a:srgbClr val="0000FF"/>
                </a:solidFill>
              </a:rPr>
              <a:t>continuous, we must define an interval in which the value of the observation </a:t>
            </a:r>
            <a:r>
              <a:rPr lang="en-US" sz="2000" b="1" i="1" dirty="0" smtClean="0">
                <a:solidFill>
                  <a:srgbClr val="0000FF"/>
                </a:solidFill>
              </a:rPr>
              <a:t>x </a:t>
            </a:r>
            <a:r>
              <a:rPr lang="en-US" sz="2000" b="1" dirty="0" smtClean="0">
                <a:solidFill>
                  <a:srgbClr val="0000FF"/>
                </a:solidFill>
              </a:rPr>
              <a:t>will </a:t>
            </a:r>
            <a:r>
              <a:rPr lang="en-US" sz="2000" b="1" dirty="0">
                <a:solidFill>
                  <a:srgbClr val="0000FF"/>
                </a:solidFill>
              </a:rPr>
              <a:t>fall.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probability density function is properly defined such that the </a:t>
            </a:r>
            <a:r>
              <a:rPr lang="en-US" sz="2000" b="1" dirty="0" smtClean="0">
                <a:solidFill>
                  <a:srgbClr val="FF0000"/>
                </a:solidFill>
              </a:rPr>
              <a:t>probability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dP</a:t>
            </a:r>
            <a:r>
              <a:rPr lang="en-US" sz="2000" b="1" i="1" baseline="-25000" dirty="0" err="1" smtClean="0">
                <a:solidFill>
                  <a:srgbClr val="FF0000"/>
                </a:solidFill>
              </a:rPr>
              <a:t>G</a:t>
            </a:r>
            <a:r>
              <a:rPr lang="en-US" sz="2000" b="1" i="1" dirty="0" smtClean="0">
                <a:solidFill>
                  <a:srgbClr val="FF0000"/>
                </a:solidFill>
              </a:rPr>
              <a:t>(x</a:t>
            </a:r>
            <a:r>
              <a:rPr lang="en-US" sz="2000" b="1" i="1" dirty="0">
                <a:solidFill>
                  <a:srgbClr val="FF0000"/>
                </a:solidFill>
              </a:rPr>
              <a:t>;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FF0000"/>
                </a:solidFill>
              </a:rPr>
              <a:t>) </a:t>
            </a:r>
            <a:r>
              <a:rPr lang="en-US" sz="2000" b="1" dirty="0">
                <a:solidFill>
                  <a:srgbClr val="FF0000"/>
                </a:solidFill>
              </a:rPr>
              <a:t>that the value of a random observation will fall within an </a:t>
            </a:r>
            <a:r>
              <a:rPr lang="en-US" sz="2000" b="1" dirty="0" smtClean="0">
                <a:solidFill>
                  <a:srgbClr val="FF0000"/>
                </a:solidFill>
              </a:rPr>
              <a:t>interval </a:t>
            </a:r>
            <a:r>
              <a:rPr lang="en-US" sz="2000" b="1" i="1" dirty="0" smtClean="0">
                <a:solidFill>
                  <a:srgbClr val="FF0000"/>
                </a:solidFill>
              </a:rPr>
              <a:t>dx </a:t>
            </a:r>
            <a:r>
              <a:rPr lang="en-US" sz="2000" b="1" dirty="0">
                <a:solidFill>
                  <a:srgbClr val="FF0000"/>
                </a:solidFill>
              </a:rPr>
              <a:t>around </a:t>
            </a:r>
            <a:r>
              <a:rPr lang="en-US" sz="2000" b="1" i="1" dirty="0">
                <a:solidFill>
                  <a:srgbClr val="FF0000"/>
                </a:solidFill>
              </a:rPr>
              <a:t>x </a:t>
            </a:r>
            <a:r>
              <a:rPr lang="en-US" sz="2000" b="1" dirty="0">
                <a:solidFill>
                  <a:srgbClr val="FF0000"/>
                </a:solidFill>
              </a:rPr>
              <a:t>is given by</a:t>
            </a:r>
          </a:p>
          <a:p>
            <a:r>
              <a:rPr lang="nn-NO" sz="2000" i="1" dirty="0" smtClean="0">
                <a:solidFill>
                  <a:srgbClr val="0000FF"/>
                </a:solidFill>
              </a:rPr>
              <a:t>                                  </a:t>
            </a:r>
            <a:r>
              <a:rPr lang="nn-NO" sz="2000" b="1" i="1" dirty="0" smtClean="0">
                <a:solidFill>
                  <a:srgbClr val="0000FF"/>
                </a:solidFill>
              </a:rPr>
              <a:t>dP</a:t>
            </a:r>
            <a:r>
              <a:rPr lang="nn-NO" sz="2000" b="1" i="1" baseline="-25000" dirty="0" smtClean="0">
                <a:solidFill>
                  <a:srgbClr val="0000FF"/>
                </a:solidFill>
              </a:rPr>
              <a:t>G</a:t>
            </a:r>
            <a:r>
              <a:rPr lang="nn-NO" sz="2000" b="1" i="1" dirty="0" smtClean="0">
                <a:solidFill>
                  <a:srgbClr val="0000FF"/>
                </a:solidFill>
              </a:rPr>
              <a:t>(x;</a:t>
            </a:r>
            <a:r>
              <a:rPr lang="nn-NO" sz="2000" b="1" i="1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nn-NO" sz="2000" b="1" dirty="0" smtClean="0">
                <a:solidFill>
                  <a:srgbClr val="0000FF"/>
                </a:solidFill>
              </a:rPr>
              <a:t>, </a:t>
            </a:r>
            <a:r>
              <a:rPr lang="nn-NO" sz="2000" b="1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nn-NO" sz="2000" b="1" dirty="0" smtClean="0">
                <a:solidFill>
                  <a:srgbClr val="0000FF"/>
                </a:solidFill>
              </a:rPr>
              <a:t>) </a:t>
            </a:r>
            <a:r>
              <a:rPr lang="nn-NO" sz="2000" b="1" dirty="0">
                <a:solidFill>
                  <a:srgbClr val="0000FF"/>
                </a:solidFill>
              </a:rPr>
              <a:t>= </a:t>
            </a:r>
            <a:r>
              <a:rPr lang="nn-NO" sz="2000" b="1" i="1" dirty="0">
                <a:solidFill>
                  <a:srgbClr val="0000FF"/>
                </a:solidFill>
              </a:rPr>
              <a:t>P</a:t>
            </a:r>
            <a:r>
              <a:rPr lang="nn-NO" sz="2000" b="1" i="1" baseline="-25000" dirty="0">
                <a:solidFill>
                  <a:srgbClr val="0000FF"/>
                </a:solidFill>
              </a:rPr>
              <a:t>G</a:t>
            </a:r>
            <a:r>
              <a:rPr lang="nn-NO" sz="2000" b="1" i="1" dirty="0">
                <a:solidFill>
                  <a:srgbClr val="0000FF"/>
                </a:solidFill>
              </a:rPr>
              <a:t>(x; </a:t>
            </a:r>
            <a:r>
              <a:rPr lang="nn-NO" sz="2000" b="1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nn-NO" sz="2000" b="1" dirty="0" smtClean="0">
                <a:solidFill>
                  <a:srgbClr val="0000FF"/>
                </a:solidFill>
              </a:rPr>
              <a:t>, </a:t>
            </a:r>
            <a:r>
              <a:rPr lang="nn-NO" sz="2000" b="1" i="1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nn-NO" sz="2000" b="1" i="1" dirty="0" smtClean="0">
                <a:solidFill>
                  <a:srgbClr val="0000FF"/>
                </a:solidFill>
              </a:rPr>
              <a:t>)</a:t>
            </a:r>
            <a:r>
              <a:rPr lang="nn-NO" sz="2000" b="1" i="1" dirty="0">
                <a:solidFill>
                  <a:srgbClr val="0000FF"/>
                </a:solidFill>
              </a:rPr>
              <a:t>dx </a:t>
            </a:r>
            <a:r>
              <a:rPr lang="nn-NO" sz="2000" b="1" i="1" dirty="0" smtClean="0">
                <a:solidFill>
                  <a:srgbClr val="0000FF"/>
                </a:solidFill>
              </a:rPr>
              <a:t>                               </a:t>
            </a:r>
            <a:r>
              <a:rPr lang="nn-NO" sz="2000" b="1" dirty="0" smtClean="0">
                <a:solidFill>
                  <a:srgbClr val="0000FF"/>
                </a:solidFill>
              </a:rPr>
              <a:t>(</a:t>
            </a:r>
            <a:r>
              <a:rPr lang="nn-NO" sz="2000" b="1" dirty="0">
                <a:solidFill>
                  <a:srgbClr val="0000FF"/>
                </a:solidFill>
              </a:rPr>
              <a:t>2.24</a:t>
            </a:r>
            <a:r>
              <a:rPr lang="nn-NO" sz="2000" dirty="0">
                <a:solidFill>
                  <a:srgbClr val="0000FF"/>
                </a:solidFill>
              </a:rPr>
              <a:t>)</a:t>
            </a:r>
          </a:p>
          <a:p>
            <a:pPr marL="342900" indent="-342900">
              <a:buClr>
                <a:srgbClr val="00CC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       considering </a:t>
            </a:r>
            <a:r>
              <a:rPr lang="en-US" sz="2000" b="1" i="1" dirty="0">
                <a:solidFill>
                  <a:srgbClr val="CC00CC"/>
                </a:solidFill>
              </a:rPr>
              <a:t>dx </a:t>
            </a:r>
            <a:r>
              <a:rPr lang="en-US" sz="2000" b="1" dirty="0">
                <a:solidFill>
                  <a:srgbClr val="CC00CC"/>
                </a:solidFill>
              </a:rPr>
              <a:t>to be an infinitesimal differential, and the probability </a:t>
            </a:r>
            <a:r>
              <a:rPr lang="en-US" sz="2000" b="1" dirty="0" smtClean="0">
                <a:solidFill>
                  <a:srgbClr val="CC00CC"/>
                </a:solidFill>
              </a:rPr>
              <a:t>density     </a:t>
            </a:r>
            <a:r>
              <a:rPr lang="en-US" sz="2000" b="1" dirty="0" smtClean="0">
                <a:solidFill>
                  <a:srgbClr val="CC00CC"/>
                </a:solidFill>
              </a:rPr>
              <a:t>  </a:t>
            </a:r>
            <a:r>
              <a:rPr lang="en-US" sz="2000" b="1" dirty="0" smtClean="0">
                <a:solidFill>
                  <a:srgbClr val="CC00CC"/>
                </a:solidFill>
              </a:rPr>
              <a:t>function </a:t>
            </a:r>
            <a:r>
              <a:rPr lang="en-US" sz="2000" b="1" dirty="0" smtClean="0">
                <a:solidFill>
                  <a:srgbClr val="CC00CC"/>
                </a:solidFill>
              </a:rPr>
              <a:t>to </a:t>
            </a:r>
            <a:r>
              <a:rPr lang="en-US" sz="2000" b="1" dirty="0">
                <a:solidFill>
                  <a:srgbClr val="CC00CC"/>
                </a:solidFill>
              </a:rPr>
              <a:t>be normalized, so that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371850"/>
            <a:ext cx="4648200" cy="59055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7467600"/>
            <a:ext cx="4552950" cy="561975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15475" cy="823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352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9067800" cy="8556188"/>
          </a:xfrm>
          <a:prstGeom prst="rect">
            <a:avLst/>
          </a:prstGeom>
          <a:noFill/>
          <a:ln w="127000" cmpd="tri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The width of the curve is determined by the value of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such that for </a:t>
            </a:r>
            <a:r>
              <a:rPr lang="en-US" sz="2000" b="1" i="1" dirty="0">
                <a:solidFill>
                  <a:srgbClr val="FF0000"/>
                </a:solidFill>
              </a:rPr>
              <a:t>x </a:t>
            </a:r>
            <a:r>
              <a:rPr lang="en-US" sz="2000" b="1" dirty="0">
                <a:solidFill>
                  <a:srgbClr val="FF0000"/>
                </a:solidFill>
              </a:rPr>
              <a:t>=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+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FF0000"/>
                </a:solidFill>
              </a:rPr>
              <a:t>, the height </a:t>
            </a:r>
            <a:r>
              <a:rPr lang="en-US" sz="2000" b="1" dirty="0">
                <a:solidFill>
                  <a:srgbClr val="FF0000"/>
                </a:solidFill>
              </a:rPr>
              <a:t>of the curve is reduced to </a:t>
            </a:r>
            <a:r>
              <a:rPr lang="en-US" sz="2000" b="1" i="1" dirty="0">
                <a:solidFill>
                  <a:srgbClr val="FF0000"/>
                </a:solidFill>
              </a:rPr>
              <a:t>e </a:t>
            </a:r>
            <a:r>
              <a:rPr lang="en-US" sz="2000" b="1" i="1" baseline="30000" dirty="0" smtClean="0">
                <a:solidFill>
                  <a:srgbClr val="FF0000"/>
                </a:solidFill>
              </a:rPr>
              <a:t>-1/2 </a:t>
            </a:r>
            <a:r>
              <a:rPr lang="en-US" sz="2000" b="1" dirty="0">
                <a:solidFill>
                  <a:srgbClr val="FF0000"/>
                </a:solidFill>
              </a:rPr>
              <a:t>of its value at the peak: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</a:rPr>
              <a:t>The </a:t>
            </a:r>
            <a:r>
              <a:rPr lang="en-US" sz="2000" b="1" dirty="0">
                <a:solidFill>
                  <a:srgbClr val="0000FF"/>
                </a:solidFill>
              </a:rPr>
              <a:t>shape of the Gaussian distribution is shown in Figure 2.5.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The </a:t>
            </a:r>
            <a:r>
              <a:rPr lang="en-US" sz="2000" b="1" dirty="0">
                <a:solidFill>
                  <a:srgbClr val="CC00CC"/>
                </a:solidFill>
              </a:rPr>
              <a:t>curve </a:t>
            </a:r>
            <a:r>
              <a:rPr lang="en-US" sz="2000" b="1" dirty="0" smtClean="0">
                <a:solidFill>
                  <a:srgbClr val="CC00CC"/>
                </a:solidFill>
              </a:rPr>
              <a:t>displays the </a:t>
            </a:r>
            <a:r>
              <a:rPr lang="en-US" sz="2000" b="1" dirty="0">
                <a:solidFill>
                  <a:srgbClr val="CC00CC"/>
                </a:solidFill>
              </a:rPr>
              <a:t>characteristic bell shape and symmetry about the </a:t>
            </a:r>
            <a:r>
              <a:rPr lang="en-US" sz="2000" b="1" dirty="0" smtClean="0">
                <a:solidFill>
                  <a:srgbClr val="CC00CC"/>
                </a:solidFill>
              </a:rPr>
              <a:t>mean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 </a:t>
            </a:r>
            <a:r>
              <a:rPr lang="en-US" sz="2000" b="1" dirty="0" smtClean="0">
                <a:solidFill>
                  <a:srgbClr val="CC00CC"/>
                </a:solidFill>
              </a:rPr>
              <a:t>·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FF0000"/>
                </a:solidFill>
              </a:rPr>
              <a:t>full-width at half maximum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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distribution </a:t>
            </a:r>
            <a:r>
              <a:rPr lang="en-US" sz="2000" b="1" dirty="0">
                <a:solidFill>
                  <a:srgbClr val="FF0000"/>
                </a:solidFill>
              </a:rPr>
              <a:t>by , </a:t>
            </a:r>
            <a:r>
              <a:rPr lang="en-US" sz="2000" b="1" dirty="0" smtClean="0">
                <a:solidFill>
                  <a:srgbClr val="FF0000"/>
                </a:solidFill>
              </a:rPr>
              <a:t>often referred to as the </a:t>
            </a:r>
            <a:r>
              <a:rPr lang="en-US" sz="2000" b="1" i="1" dirty="0" smtClean="0">
                <a:solidFill>
                  <a:srgbClr val="FF0000"/>
                </a:solidFill>
              </a:rPr>
              <a:t>half-width, </a:t>
            </a:r>
            <a:r>
              <a:rPr lang="en-US" sz="2000" b="1" dirty="0" smtClean="0">
                <a:solidFill>
                  <a:srgbClr val="FF0000"/>
                </a:solidFill>
              </a:rPr>
              <a:t>defined as the range of </a:t>
            </a:r>
            <a:r>
              <a:rPr lang="en-US" sz="2000" b="1" i="1" dirty="0" smtClean="0">
                <a:solidFill>
                  <a:srgbClr val="FF0000"/>
                </a:solidFill>
              </a:rPr>
              <a:t>x </a:t>
            </a:r>
            <a:r>
              <a:rPr lang="en-US" sz="2000" b="1" dirty="0" smtClean="0">
                <a:solidFill>
                  <a:srgbClr val="FF0000"/>
                </a:solidFill>
              </a:rPr>
              <a:t>between values at which the probability </a:t>
            </a:r>
            <a:r>
              <a:rPr lang="en-US" sz="2000" b="1" i="1" dirty="0" smtClean="0">
                <a:solidFill>
                  <a:srgbClr val="FF0000"/>
                </a:solidFill>
              </a:rPr>
              <a:t>PG(x;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FF0000"/>
                </a:solidFill>
              </a:rPr>
              <a:t>) is half its maximum value: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With </a:t>
            </a:r>
            <a:r>
              <a:rPr lang="en-US" sz="2000" b="1" dirty="0">
                <a:solidFill>
                  <a:srgbClr val="006666"/>
                </a:solidFill>
              </a:rPr>
              <a:t>this definition, we can determine from Equation (2.23) that</a:t>
            </a:r>
          </a:p>
          <a:p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                                            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 </a:t>
            </a: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= 2.354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                                 </a:t>
            </a: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(2.28)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tangents </a:t>
            </a:r>
            <a:r>
              <a:rPr lang="en-US" sz="2000" b="1" dirty="0">
                <a:solidFill>
                  <a:srgbClr val="CC00CC"/>
                </a:solidFill>
              </a:rPr>
              <a:t>drawn </a:t>
            </a:r>
            <a:r>
              <a:rPr lang="en-US" sz="2000" b="1" dirty="0">
                <a:solidFill>
                  <a:srgbClr val="CC00CC"/>
                </a:solidFill>
              </a:rPr>
              <a:t>in Figure </a:t>
            </a:r>
            <a:r>
              <a:rPr lang="en-US" sz="2000" b="1" dirty="0" smtClean="0">
                <a:solidFill>
                  <a:srgbClr val="CC00CC"/>
                </a:solidFill>
              </a:rPr>
              <a:t>2.5 along </a:t>
            </a:r>
            <a:r>
              <a:rPr lang="en-US" sz="2000" b="1" dirty="0">
                <a:solidFill>
                  <a:srgbClr val="CC00CC"/>
                </a:solidFill>
              </a:rPr>
              <a:t>a portion of steepest descent </a:t>
            </a:r>
            <a:r>
              <a:rPr lang="en-US" sz="2000" b="1" dirty="0" smtClean="0">
                <a:solidFill>
                  <a:srgbClr val="CC00CC"/>
                </a:solidFill>
              </a:rPr>
              <a:t>of the </a:t>
            </a:r>
            <a:r>
              <a:rPr lang="en-US" sz="2000" b="1" dirty="0">
                <a:solidFill>
                  <a:srgbClr val="CC00CC"/>
                </a:solidFill>
              </a:rPr>
              <a:t>curve intersect the curve at the </a:t>
            </a:r>
            <a:r>
              <a:rPr lang="en-US" sz="2000" b="1" i="1" dirty="0" smtClean="0">
                <a:solidFill>
                  <a:srgbClr val="CC00CC"/>
                </a:solidFill>
              </a:rPr>
              <a:t>e</a:t>
            </a:r>
            <a:r>
              <a:rPr lang="en-US" sz="2000" b="1" i="1" baseline="30000" dirty="0" smtClean="0">
                <a:solidFill>
                  <a:srgbClr val="CC00CC"/>
                </a:solidFill>
              </a:rPr>
              <a:t>-1/2</a:t>
            </a:r>
            <a:r>
              <a:rPr lang="en-US" sz="2000" b="1" i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points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 smtClean="0">
                <a:solidFill>
                  <a:srgbClr val="CC00CC"/>
                </a:solidFill>
              </a:rPr>
              <a:t>=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 </a:t>
            </a:r>
            <a:r>
              <a:rPr lang="en-US" sz="2000" b="1" dirty="0" smtClean="0">
                <a:solidFill>
                  <a:srgbClr val="CC00CC"/>
                </a:solidFill>
              </a:rPr>
              <a:t>±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and intersect the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>
                <a:solidFill>
                  <a:srgbClr val="CC00CC"/>
                </a:solidFill>
              </a:rPr>
              <a:t>axis </a:t>
            </a:r>
            <a:r>
              <a:rPr lang="en-US" sz="2000" b="1" dirty="0" smtClean="0">
                <a:solidFill>
                  <a:srgbClr val="CC00CC"/>
                </a:solidFill>
              </a:rPr>
              <a:t>at the </a:t>
            </a:r>
            <a:r>
              <a:rPr lang="en-US" sz="2000" b="1" dirty="0">
                <a:solidFill>
                  <a:srgbClr val="CC00CC"/>
                </a:solidFill>
              </a:rPr>
              <a:t>points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>
                <a:solidFill>
                  <a:srgbClr val="CC00CC"/>
                </a:solidFill>
              </a:rPr>
              <a:t>=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± </a:t>
            </a:r>
            <a:r>
              <a:rPr lang="en-US" sz="2000" b="1" dirty="0" smtClean="0">
                <a:solidFill>
                  <a:srgbClr val="CC00CC"/>
                </a:solidFill>
              </a:rPr>
              <a:t>2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</a:t>
            </a:r>
            <a:r>
              <a:rPr lang="en-US" dirty="0" smtClean="0">
                <a:solidFill>
                  <a:srgbClr val="CC00CC"/>
                </a:solidFill>
              </a:rPr>
              <a:t>.</a:t>
            </a:r>
            <a:endParaRPr lang="en-US" dirty="0">
              <a:solidFill>
                <a:srgbClr val="CC00CC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3391"/>
            <a:ext cx="45910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394" y="3296636"/>
            <a:ext cx="4676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29200"/>
            <a:ext cx="472710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02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"/>
            <a:ext cx="77628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311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91600" cy="7663636"/>
          </a:xfrm>
          <a:prstGeom prst="rect">
            <a:avLst/>
          </a:prstGeom>
          <a:noFill/>
          <a:ln w="1270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0000"/>
                </a:solidFill>
              </a:rPr>
              <a:t>Standard Gaussian Distribution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standard form of the Gaussian 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a convenient 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of Gaussian form by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the dimensionless variable 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from a </a:t>
            </a:r>
            <a:r>
              <a:rPr lang="en-US" sz="2000" b="1" dirty="0">
                <a:solidFill>
                  <a:srgbClr val="006666"/>
                </a:solidFill>
              </a:rPr>
              <a:t>table of values of </a:t>
            </a:r>
            <a:r>
              <a:rPr lang="en-US" sz="2000" b="1" i="1" dirty="0">
                <a:solidFill>
                  <a:srgbClr val="006666"/>
                </a:solidFill>
              </a:rPr>
              <a:t>P</a:t>
            </a:r>
            <a:r>
              <a:rPr lang="en-US" sz="2000" b="1" i="1" baseline="-25000" dirty="0">
                <a:solidFill>
                  <a:srgbClr val="006666"/>
                </a:solidFill>
              </a:rPr>
              <a:t>G</a:t>
            </a:r>
            <a:r>
              <a:rPr lang="en-US" sz="2000" b="1" i="1" dirty="0">
                <a:solidFill>
                  <a:srgbClr val="006666"/>
                </a:solidFill>
              </a:rPr>
              <a:t>(z), </a:t>
            </a:r>
            <a:r>
              <a:rPr lang="en-US" sz="2000" b="1" dirty="0" smtClean="0">
                <a:solidFill>
                  <a:srgbClr val="006666"/>
                </a:solidFill>
              </a:rPr>
              <a:t>one  </a:t>
            </a:r>
            <a:r>
              <a:rPr lang="en-US" sz="2000" b="1" dirty="0">
                <a:solidFill>
                  <a:srgbClr val="006666"/>
                </a:solidFill>
              </a:rPr>
              <a:t>can find </a:t>
            </a:r>
            <a:r>
              <a:rPr lang="en-US" sz="2000" b="1" dirty="0" smtClean="0">
                <a:solidFill>
                  <a:srgbClr val="006666"/>
                </a:solidFill>
              </a:rPr>
              <a:t>the Gaussian </a:t>
            </a:r>
            <a:r>
              <a:rPr lang="en-US" sz="2000" b="1" dirty="0">
                <a:solidFill>
                  <a:srgbClr val="006666"/>
                </a:solidFill>
              </a:rPr>
              <a:t>probability function </a:t>
            </a:r>
            <a:r>
              <a:rPr lang="en-US" sz="2000" b="1" i="1" dirty="0">
                <a:solidFill>
                  <a:srgbClr val="006666"/>
                </a:solidFill>
              </a:rPr>
              <a:t>P</a:t>
            </a:r>
            <a:r>
              <a:rPr lang="en-US" sz="2000" b="1" i="1" baseline="-25000" dirty="0">
                <a:solidFill>
                  <a:srgbClr val="006666"/>
                </a:solidFill>
              </a:rPr>
              <a:t>G</a:t>
            </a:r>
            <a:r>
              <a:rPr lang="en-US" sz="2000" b="1" i="1" dirty="0">
                <a:solidFill>
                  <a:srgbClr val="006666"/>
                </a:solidFill>
              </a:rPr>
              <a:t>(x;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,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006666"/>
                </a:solidFill>
              </a:rPr>
              <a:t>) </a:t>
            </a:r>
            <a:r>
              <a:rPr lang="en-US" sz="2000" b="1" dirty="0">
                <a:solidFill>
                  <a:srgbClr val="006666"/>
                </a:solidFill>
              </a:rPr>
              <a:t>for all values of the parameters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and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006666"/>
                </a:solidFill>
              </a:rPr>
              <a:t> by changing </a:t>
            </a:r>
            <a:r>
              <a:rPr lang="en-US" sz="2000" b="1" dirty="0">
                <a:solidFill>
                  <a:srgbClr val="006666"/>
                </a:solidFill>
              </a:rPr>
              <a:t>the variable and scaling the function by 1</a:t>
            </a:r>
            <a:r>
              <a:rPr lang="en-US" sz="2000" b="1" dirty="0" smtClean="0">
                <a:solidFill>
                  <a:srgbClr val="006666"/>
                </a:solidFill>
              </a:rPr>
              <a:t>/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to preserve the normalization</a:t>
            </a:r>
            <a:r>
              <a:rPr lang="en-US" sz="2000" b="1" dirty="0" smtClean="0">
                <a:solidFill>
                  <a:srgbClr val="006666"/>
                </a:solidFill>
              </a:rPr>
              <a:t>.</a:t>
            </a:r>
            <a:endParaRPr lang="en-US" sz="2000" b="1" u="sng" dirty="0" smtClean="0">
              <a:solidFill>
                <a:srgbClr val="FF0000"/>
              </a:solidFill>
            </a:endParaRPr>
          </a:p>
          <a:p>
            <a:pPr marL="457200" indent="-457200">
              <a:buClr>
                <a:srgbClr val="0000FF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800" b="1" i="1" u="sng" dirty="0" smtClean="0">
                <a:solidFill>
                  <a:srgbClr val="FF0000"/>
                </a:solidFill>
              </a:rPr>
              <a:t>Mean </a:t>
            </a:r>
            <a:r>
              <a:rPr lang="en-US" sz="2800" b="1" i="1" u="sng" dirty="0">
                <a:solidFill>
                  <a:srgbClr val="FF0000"/>
                </a:solidFill>
              </a:rPr>
              <a:t>and Standard Deviation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The parameters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CC00CC"/>
                </a:solidFill>
              </a:rPr>
              <a:t> and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 </a:t>
            </a:r>
            <a:r>
              <a:rPr lang="en-US" sz="2000" b="1" dirty="0" smtClean="0">
                <a:solidFill>
                  <a:srgbClr val="CC00CC"/>
                </a:solidFill>
              </a:rPr>
              <a:t>in </a:t>
            </a:r>
            <a:r>
              <a:rPr lang="en-US" sz="2000" b="1" dirty="0">
                <a:solidFill>
                  <a:srgbClr val="CC00CC"/>
                </a:solidFill>
              </a:rPr>
              <a:t>Equation (2.23) for the Gaussian probability density </a:t>
            </a:r>
            <a:r>
              <a:rPr lang="en-US" sz="2000" b="1" dirty="0" smtClean="0">
                <a:solidFill>
                  <a:srgbClr val="CC00CC"/>
                </a:solidFill>
              </a:rPr>
              <a:t>distribution correspond </a:t>
            </a:r>
            <a:r>
              <a:rPr lang="en-US" sz="2000" b="1" dirty="0">
                <a:solidFill>
                  <a:srgbClr val="CC00CC"/>
                </a:solidFill>
              </a:rPr>
              <a:t>to the mean and standard deviation of the function.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This equivalence can </a:t>
            </a:r>
            <a:r>
              <a:rPr lang="en-US" sz="2000" b="1" dirty="0">
                <a:solidFill>
                  <a:srgbClr val="0000CC"/>
                </a:solidFill>
              </a:rPr>
              <a:t>be verified by calculating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and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with Equations (1.13) and (1.14) </a:t>
            </a:r>
            <a:r>
              <a:rPr lang="en-US" sz="2000" b="1" dirty="0" smtClean="0">
                <a:solidFill>
                  <a:srgbClr val="0000CC"/>
                </a:solidFill>
              </a:rPr>
              <a:t>as the </a:t>
            </a:r>
            <a:r>
              <a:rPr lang="en-US" sz="2000" b="1" dirty="0">
                <a:solidFill>
                  <a:srgbClr val="0000CC"/>
                </a:solidFill>
              </a:rPr>
              <a:t>expectation values for the Gaussian function of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and </a:t>
            </a:r>
            <a:r>
              <a:rPr lang="en-US" sz="2000" b="1" i="1" dirty="0">
                <a:solidFill>
                  <a:srgbClr val="0000CC"/>
                </a:solidFill>
              </a:rPr>
              <a:t>(x </a:t>
            </a:r>
            <a:r>
              <a:rPr lang="en-US" sz="2000" b="1" dirty="0">
                <a:solidFill>
                  <a:srgbClr val="0000CC"/>
                </a:solidFill>
              </a:rPr>
              <a:t>-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)</a:t>
            </a:r>
            <a:r>
              <a:rPr lang="en-US" sz="2000" b="1" baseline="30000" dirty="0" smtClean="0">
                <a:solidFill>
                  <a:srgbClr val="0000CC"/>
                </a:solidFill>
                <a:sym typeface="Symbol"/>
              </a:rPr>
              <a:t>2</a:t>
            </a:r>
            <a:r>
              <a:rPr lang="en-US" sz="2000" b="1" dirty="0" smtClean="0">
                <a:solidFill>
                  <a:srgbClr val="0000CC"/>
                </a:solidFill>
              </a:rPr>
              <a:t>, </a:t>
            </a:r>
            <a:r>
              <a:rPr lang="en-US" sz="2000" b="1" dirty="0">
                <a:solidFill>
                  <a:srgbClr val="0000CC"/>
                </a:solidFill>
              </a:rPr>
              <a:t>respectively.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For a finite data sample, which is expected to follow the Gaussian </a:t>
            </a:r>
            <a:r>
              <a:rPr lang="en-US" sz="2000" b="1" dirty="0" smtClean="0">
                <a:solidFill>
                  <a:srgbClr val="CC00CC"/>
                </a:solidFill>
              </a:rPr>
              <a:t>probability density </a:t>
            </a:r>
            <a:r>
              <a:rPr lang="en-US" sz="2000" b="1" dirty="0">
                <a:solidFill>
                  <a:srgbClr val="CC00CC"/>
                </a:solidFill>
              </a:rPr>
              <a:t>distribution, the mean and standard deviation can be calculated directly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from Equations (1.1) and (1.9).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CC00"/>
                </a:solidFill>
              </a:rPr>
              <a:t>The </a:t>
            </a:r>
            <a:r>
              <a:rPr lang="en-US" sz="2000" b="1" dirty="0">
                <a:solidFill>
                  <a:srgbClr val="00CC00"/>
                </a:solidFill>
              </a:rPr>
              <a:t>resulting values of </a:t>
            </a:r>
            <a:r>
              <a:rPr lang="en-US" sz="2000" b="1" i="1" dirty="0">
                <a:solidFill>
                  <a:srgbClr val="00CC00"/>
                </a:solidFill>
              </a:rPr>
              <a:t>x </a:t>
            </a:r>
            <a:r>
              <a:rPr lang="en-US" sz="2000" b="1" dirty="0">
                <a:solidFill>
                  <a:srgbClr val="00CC00"/>
                </a:solidFill>
              </a:rPr>
              <a:t>and s will be estimates </a:t>
            </a:r>
            <a:r>
              <a:rPr lang="en-US" sz="2000" b="1" dirty="0" smtClean="0">
                <a:solidFill>
                  <a:srgbClr val="00CC00"/>
                </a:solidFill>
              </a:rPr>
              <a:t>of the </a:t>
            </a:r>
            <a:r>
              <a:rPr lang="en-US" sz="2000" b="1" dirty="0">
                <a:solidFill>
                  <a:srgbClr val="00CC00"/>
                </a:solidFill>
              </a:rPr>
              <a:t>mean </a:t>
            </a:r>
            <a:r>
              <a:rPr lang="en-US" sz="2000" b="1" dirty="0" smtClean="0">
                <a:solidFill>
                  <a:srgbClr val="00CC0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CC00"/>
                </a:solidFill>
              </a:rPr>
              <a:t> </a:t>
            </a:r>
            <a:r>
              <a:rPr lang="en-US" sz="2000" b="1" dirty="0">
                <a:solidFill>
                  <a:srgbClr val="00CC00"/>
                </a:solidFill>
              </a:rPr>
              <a:t>and standard deviation </a:t>
            </a:r>
            <a:r>
              <a:rPr lang="en-US" sz="2000" b="1" dirty="0" smtClean="0">
                <a:solidFill>
                  <a:srgbClr val="00CC00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00CC00"/>
                </a:solidFill>
              </a:rPr>
              <a:t>. </a:t>
            </a:r>
            <a:r>
              <a:rPr lang="en-US" sz="2000" b="1" dirty="0">
                <a:solidFill>
                  <a:srgbClr val="00CC00"/>
                </a:solidFill>
              </a:rPr>
              <a:t>Values of </a:t>
            </a:r>
            <a:r>
              <a:rPr lang="en-US" sz="2000" b="1" i="1" dirty="0" smtClean="0">
                <a:solidFill>
                  <a:srgbClr val="00CC00"/>
                </a:solidFill>
              </a:rPr>
              <a:t>               </a:t>
            </a:r>
            <a:r>
              <a:rPr lang="en-US" sz="2000" b="1" dirty="0" smtClean="0">
                <a:solidFill>
                  <a:srgbClr val="00CC00"/>
                </a:solidFill>
              </a:rPr>
              <a:t>, </a:t>
            </a:r>
            <a:r>
              <a:rPr lang="en-US" sz="2000" b="1" dirty="0">
                <a:solidFill>
                  <a:srgbClr val="00CC00"/>
                </a:solidFill>
              </a:rPr>
              <a:t>obtained in this way </a:t>
            </a:r>
            <a:r>
              <a:rPr lang="en-US" sz="2000" b="1" dirty="0" smtClean="0">
                <a:solidFill>
                  <a:srgbClr val="00CC00"/>
                </a:solidFill>
              </a:rPr>
              <a:t>from the </a:t>
            </a:r>
            <a:r>
              <a:rPr lang="en-US" sz="2000" b="1" dirty="0">
                <a:solidFill>
                  <a:srgbClr val="00CC00"/>
                </a:solidFill>
              </a:rPr>
              <a:t>original 50 time measurements in Example 1.2, were used as estimates of </a:t>
            </a:r>
            <a:r>
              <a:rPr lang="en-US" sz="2000" b="1" dirty="0" smtClean="0">
                <a:solidFill>
                  <a:srgbClr val="00CC0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CC00"/>
                </a:solidFill>
              </a:rPr>
              <a:t> and </a:t>
            </a:r>
            <a:r>
              <a:rPr lang="en-US" sz="2000" b="1" i="1" dirty="0" smtClean="0">
                <a:solidFill>
                  <a:srgbClr val="00CC00"/>
                </a:solidFill>
              </a:rPr>
              <a:t>a </a:t>
            </a:r>
            <a:r>
              <a:rPr lang="en-US" sz="2000" b="1" dirty="0">
                <a:solidFill>
                  <a:srgbClr val="00CC00"/>
                </a:solidFill>
              </a:rPr>
              <a:t>in Equation (2.23) to calculate the solid Gaussian curve in Figure 1.2. </a:t>
            </a:r>
            <a:endParaRPr lang="en-US" sz="2000" b="1" dirty="0" smtClean="0">
              <a:solidFill>
                <a:srgbClr val="00CC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The curve was </a:t>
            </a:r>
            <a:r>
              <a:rPr lang="en-US" sz="2000" b="1" dirty="0">
                <a:solidFill>
                  <a:srgbClr val="CC00CC"/>
                </a:solidFill>
              </a:rPr>
              <a:t>scaled to have the same area as the histogram.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The </a:t>
            </a:r>
            <a:r>
              <a:rPr lang="en-US" sz="2000" b="1" dirty="0">
                <a:solidFill>
                  <a:srgbClr val="006666"/>
                </a:solidFill>
              </a:rPr>
              <a:t>curve represents our </a:t>
            </a:r>
            <a:r>
              <a:rPr lang="en-US" sz="2000" b="1" dirty="0" smtClean="0">
                <a:solidFill>
                  <a:srgbClr val="006666"/>
                </a:solidFill>
              </a:rPr>
              <a:t>estimate of </a:t>
            </a:r>
            <a:r>
              <a:rPr lang="en-US" sz="2000" b="1" dirty="0">
                <a:solidFill>
                  <a:srgbClr val="006666"/>
                </a:solidFill>
              </a:rPr>
              <a:t>the parent distribution based on our measurements of the sample</a:t>
            </a:r>
            <a:r>
              <a:rPr lang="en-US" sz="2000" b="1" dirty="0" smtClean="0">
                <a:solidFill>
                  <a:srgbClr val="006666"/>
                </a:solidFill>
              </a:rPr>
              <a:t>.</a:t>
            </a:r>
            <a:endParaRPr lang="en-US" sz="2000" b="1" dirty="0">
              <a:solidFill>
                <a:srgbClr val="00666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219200"/>
            <a:ext cx="4105275" cy="58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906501"/>
            <a:ext cx="704850" cy="20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014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4997"/>
            <a:ext cx="8001000" cy="683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121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15400" cy="9264075"/>
          </a:xfrm>
          <a:prstGeom prst="rect">
            <a:avLst/>
          </a:prstGeom>
          <a:noFill/>
          <a:ln w="1270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8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0000"/>
                </a:solidFill>
              </a:rPr>
              <a:t>Integral Probability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We are often interested in knowing the probability that a measurement will </a:t>
            </a:r>
            <a:r>
              <a:rPr lang="en-US" sz="2000" b="1" dirty="0" smtClean="0">
                <a:solidFill>
                  <a:srgbClr val="0000CC"/>
                </a:solidFill>
              </a:rPr>
              <a:t>deviate from </a:t>
            </a:r>
            <a:r>
              <a:rPr lang="en-US" sz="2000" b="1" dirty="0">
                <a:solidFill>
                  <a:srgbClr val="0000CC"/>
                </a:solidFill>
              </a:rPr>
              <a:t>the mean by a specified amount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x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or greater.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The </a:t>
            </a:r>
            <a:r>
              <a:rPr lang="en-US" sz="2000" b="1" dirty="0">
                <a:solidFill>
                  <a:srgbClr val="CC00CC"/>
                </a:solidFill>
              </a:rPr>
              <a:t>answer can be </a:t>
            </a:r>
            <a:r>
              <a:rPr lang="en-US" sz="2000" b="1" dirty="0" smtClean="0">
                <a:solidFill>
                  <a:srgbClr val="CC00CC"/>
                </a:solidFill>
              </a:rPr>
              <a:t>determined by </a:t>
            </a:r>
            <a:r>
              <a:rPr lang="en-US" sz="2000" b="1" dirty="0">
                <a:solidFill>
                  <a:srgbClr val="CC00CC"/>
                </a:solidFill>
              </a:rPr>
              <a:t>evaluating numerically the integral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FF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FF00FF"/>
              </a:solidFill>
            </a:endParaRPr>
          </a:p>
          <a:p>
            <a:r>
              <a:rPr lang="en-US" sz="2000" b="1" dirty="0" smtClean="0">
                <a:solidFill>
                  <a:srgbClr val="CC00CC"/>
                </a:solidFill>
              </a:rPr>
              <a:t>        which </a:t>
            </a:r>
            <a:r>
              <a:rPr lang="en-US" sz="2000" b="1" dirty="0">
                <a:solidFill>
                  <a:srgbClr val="CC00CC"/>
                </a:solidFill>
              </a:rPr>
              <a:t>gives the probability that any random value of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>
                <a:solidFill>
                  <a:srgbClr val="CC00CC"/>
                </a:solidFill>
              </a:rPr>
              <a:t>will deviate from the </a:t>
            </a:r>
            <a:r>
              <a:rPr lang="en-US" sz="2000" b="1" dirty="0" smtClean="0">
                <a:solidFill>
                  <a:srgbClr val="CC00CC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CC00CC"/>
                </a:solidFill>
              </a:rPr>
              <a:t> </a:t>
            </a:r>
            <a:r>
              <a:rPr lang="en-US" sz="2000" b="1" dirty="0" smtClean="0">
                <a:solidFill>
                  <a:srgbClr val="CC00CC"/>
                </a:solidFill>
              </a:rPr>
              <a:t>        mean by </a:t>
            </a:r>
            <a:r>
              <a:rPr lang="en-US" sz="2000" b="1" dirty="0">
                <a:solidFill>
                  <a:srgbClr val="CC00CC"/>
                </a:solidFill>
              </a:rPr>
              <a:t>less than ± </a:t>
            </a:r>
            <a:r>
              <a:rPr lang="en-US" sz="2000" b="1" dirty="0">
                <a:solidFill>
                  <a:srgbClr val="CC00CC"/>
                </a:solidFill>
                <a:sym typeface="Symbol"/>
              </a:rPr>
              <a:t>x </a:t>
            </a:r>
            <a:r>
              <a:rPr lang="en-US" sz="2000" b="1" dirty="0" smtClean="0">
                <a:solidFill>
                  <a:srgbClr val="CC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Because the probability function </a:t>
            </a:r>
            <a:r>
              <a:rPr lang="en-US" sz="2000" b="1" i="1" dirty="0">
                <a:solidFill>
                  <a:srgbClr val="006666"/>
                </a:solidFill>
              </a:rPr>
              <a:t>P G(x;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, </a:t>
            </a:r>
            <a:r>
              <a:rPr lang="en-US" sz="2000" b="1" i="1" dirty="0">
                <a:solidFill>
                  <a:srgbClr val="006666"/>
                </a:solidFill>
              </a:rPr>
              <a:t>a) </a:t>
            </a:r>
            <a:r>
              <a:rPr lang="en-US" sz="2000" b="1" dirty="0">
                <a:solidFill>
                  <a:srgbClr val="006666"/>
                </a:solidFill>
              </a:rPr>
              <a:t>is normalized </a:t>
            </a:r>
            <a:r>
              <a:rPr lang="en-US" sz="2000" b="1" dirty="0" smtClean="0">
                <a:solidFill>
                  <a:srgbClr val="006666"/>
                </a:solidFill>
              </a:rPr>
              <a:t>to unity</a:t>
            </a:r>
            <a:r>
              <a:rPr lang="en-US" sz="2000" b="1" dirty="0">
                <a:solidFill>
                  <a:srgbClr val="006666"/>
                </a:solidFill>
              </a:rPr>
              <a:t>, the probability that a measurement will deviate from the mean by </a:t>
            </a:r>
            <a:r>
              <a:rPr lang="en-US" sz="2000" b="1" i="1" dirty="0">
                <a:solidFill>
                  <a:srgbClr val="006666"/>
                </a:solidFill>
              </a:rPr>
              <a:t>more </a:t>
            </a:r>
            <a:r>
              <a:rPr lang="en-US" sz="2000" b="1" dirty="0" smtClean="0">
                <a:solidFill>
                  <a:srgbClr val="006666"/>
                </a:solidFill>
              </a:rPr>
              <a:t>than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</a:t>
            </a:r>
            <a:r>
              <a:rPr lang="en-US" sz="2000" b="1" dirty="0">
                <a:solidFill>
                  <a:srgbClr val="006666"/>
                </a:solidFill>
                <a:sym typeface="Symbol"/>
              </a:rPr>
              <a:t>x</a:t>
            </a: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is just 1 - </a:t>
            </a:r>
            <a:r>
              <a:rPr lang="en-US" sz="2000" b="1" i="1" dirty="0" smtClean="0">
                <a:solidFill>
                  <a:srgbClr val="006666"/>
                </a:solidFill>
              </a:rPr>
              <a:t>P</a:t>
            </a:r>
            <a:r>
              <a:rPr lang="en-US" sz="2000" b="1" i="1" baseline="-25000" dirty="0" smtClean="0">
                <a:solidFill>
                  <a:srgbClr val="006666"/>
                </a:solidFill>
              </a:rPr>
              <a:t>G</a:t>
            </a:r>
            <a:r>
              <a:rPr lang="en-US" sz="2000" b="1" i="1" dirty="0" smtClean="0">
                <a:solidFill>
                  <a:srgbClr val="006666"/>
                </a:solidFill>
              </a:rPr>
              <a:t>(</a:t>
            </a:r>
            <a:r>
              <a:rPr lang="en-US" sz="2000" b="1" dirty="0">
                <a:solidFill>
                  <a:srgbClr val="006666"/>
                </a:solidFill>
                <a:sym typeface="Symbol"/>
              </a:rPr>
              <a:t>x</a:t>
            </a:r>
            <a:r>
              <a:rPr lang="en-US" sz="2000" b="1" i="1" dirty="0" smtClean="0">
                <a:solidFill>
                  <a:srgbClr val="006666"/>
                </a:solidFill>
              </a:rPr>
              <a:t>;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, </a:t>
            </a:r>
            <a:r>
              <a:rPr lang="en-US" sz="2000" b="1" i="1" dirty="0" smtClean="0">
                <a:solidFill>
                  <a:srgbClr val="006666"/>
                </a:solidFill>
                <a:sym typeface="Symbol"/>
              </a:rPr>
              <a:t></a:t>
            </a:r>
            <a:r>
              <a:rPr lang="en-US" sz="2000" b="1" i="1" dirty="0" smtClean="0">
                <a:solidFill>
                  <a:srgbClr val="006666"/>
                </a:solidFill>
              </a:rPr>
              <a:t>).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Of </a:t>
            </a:r>
            <a:r>
              <a:rPr lang="en-US" sz="2000" b="1" dirty="0">
                <a:solidFill>
                  <a:srgbClr val="0000CC"/>
                </a:solidFill>
              </a:rPr>
              <a:t>particular interest are the probabilities </a:t>
            </a:r>
            <a:r>
              <a:rPr lang="en-US" sz="2000" b="1" dirty="0" smtClean="0">
                <a:solidFill>
                  <a:srgbClr val="0000CC"/>
                </a:solidFill>
              </a:rPr>
              <a:t>associated with </a:t>
            </a:r>
            <a:r>
              <a:rPr lang="en-US" sz="2000" b="1" dirty="0">
                <a:solidFill>
                  <a:srgbClr val="0000CC"/>
                </a:solidFill>
              </a:rPr>
              <a:t>deviations of </a:t>
            </a:r>
            <a:r>
              <a:rPr lang="en-US" sz="2000" b="1" i="1" dirty="0" smtClean="0">
                <a:solidFill>
                  <a:srgbClr val="0000CC"/>
                </a:solidFill>
                <a:sym typeface="Symbol"/>
              </a:rPr>
              <a:t></a:t>
            </a:r>
            <a:r>
              <a:rPr lang="en-US" sz="2000" b="1" i="1" dirty="0" smtClean="0">
                <a:solidFill>
                  <a:srgbClr val="0000CC"/>
                </a:solidFill>
              </a:rPr>
              <a:t>, 2</a:t>
            </a:r>
            <a:r>
              <a:rPr lang="en-US" sz="2000" b="1" i="1" dirty="0" smtClean="0">
                <a:solidFill>
                  <a:srgbClr val="0000CC"/>
                </a:solidFill>
                <a:sym typeface="Symbol"/>
              </a:rPr>
              <a:t></a:t>
            </a:r>
            <a:r>
              <a:rPr lang="en-US" sz="2000" b="1" i="1" dirty="0" smtClean="0">
                <a:solidFill>
                  <a:srgbClr val="0000CC"/>
                </a:solidFill>
              </a:rPr>
              <a:t>, </a:t>
            </a:r>
            <a:r>
              <a:rPr lang="en-US" sz="2000" b="1" dirty="0">
                <a:solidFill>
                  <a:srgbClr val="0000CC"/>
                </a:solidFill>
              </a:rPr>
              <a:t>and so forth from the mean, corresponding to 1,2, and </a:t>
            </a:r>
            <a:r>
              <a:rPr lang="en-US" sz="2000" b="1" dirty="0" smtClean="0">
                <a:solidFill>
                  <a:srgbClr val="0000CC"/>
                </a:solidFill>
              </a:rPr>
              <a:t>so on </a:t>
            </a:r>
            <a:r>
              <a:rPr lang="en-US" sz="2000" b="1" dirty="0">
                <a:solidFill>
                  <a:srgbClr val="0000CC"/>
                </a:solidFill>
              </a:rPr>
              <a:t>standard deviations.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We </a:t>
            </a:r>
            <a:r>
              <a:rPr lang="en-US" sz="2000" b="1" dirty="0">
                <a:solidFill>
                  <a:srgbClr val="FF0000"/>
                </a:solidFill>
              </a:rPr>
              <a:t>may also be interested in the probable error 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pe</a:t>
            </a:r>
            <a:r>
              <a:rPr lang="en-US" sz="2000" b="1" dirty="0" smtClean="0">
                <a:solidFill>
                  <a:srgbClr val="FF0000"/>
                </a:solidFill>
              </a:rPr>
              <a:t> ), defined to </a:t>
            </a:r>
            <a:r>
              <a:rPr lang="en-US" sz="2000" b="1" dirty="0">
                <a:solidFill>
                  <a:srgbClr val="FF0000"/>
                </a:solidFill>
              </a:rPr>
              <a:t>be the absolute value of the deviation Ix -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FF0000"/>
                </a:solidFill>
              </a:rPr>
              <a:t>l </a:t>
            </a:r>
            <a:r>
              <a:rPr lang="en-US" sz="2000" b="1" dirty="0">
                <a:solidFill>
                  <a:srgbClr val="FF0000"/>
                </a:solidFill>
              </a:rPr>
              <a:t>such that the probability </a:t>
            </a:r>
            <a:r>
              <a:rPr lang="en-US" sz="2000" b="1" dirty="0" smtClean="0">
                <a:solidFill>
                  <a:srgbClr val="FF0000"/>
                </a:solidFill>
              </a:rPr>
              <a:t>for the </a:t>
            </a:r>
            <a:r>
              <a:rPr lang="en-US" sz="2000" b="1" dirty="0">
                <a:solidFill>
                  <a:srgbClr val="FF0000"/>
                </a:solidFill>
              </a:rPr>
              <a:t>deviation of any random </a:t>
            </a:r>
            <a:r>
              <a:rPr lang="en-US" sz="2000" b="1" dirty="0" smtClean="0">
                <a:solidFill>
                  <a:srgbClr val="FF0000"/>
                </a:solidFill>
              </a:rPr>
              <a:t>observation   Ix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-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I is less than </a:t>
            </a:r>
            <a:r>
              <a:rPr lang="en-US" sz="2000" b="1" dirty="0" smtClean="0">
                <a:solidFill>
                  <a:srgbClr val="FF0000"/>
                </a:solidFill>
              </a:rPr>
              <a:t>1/2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That </a:t>
            </a:r>
            <a:r>
              <a:rPr lang="en-US" sz="2000" b="1" dirty="0">
                <a:solidFill>
                  <a:srgbClr val="006666"/>
                </a:solidFill>
              </a:rPr>
              <a:t>is, half the </a:t>
            </a:r>
            <a:r>
              <a:rPr lang="en-US" sz="2000" b="1" dirty="0" smtClean="0">
                <a:solidFill>
                  <a:srgbClr val="006666"/>
                </a:solidFill>
              </a:rPr>
              <a:t>observations of </a:t>
            </a:r>
            <a:r>
              <a:rPr lang="en-US" sz="2000" b="1" dirty="0">
                <a:solidFill>
                  <a:srgbClr val="006666"/>
                </a:solidFill>
              </a:rPr>
              <a:t>an experiment would be expected to fall within the boundaries </a:t>
            </a:r>
            <a:r>
              <a:rPr lang="en-US" sz="2000" b="1" dirty="0" smtClean="0">
                <a:solidFill>
                  <a:srgbClr val="006666"/>
                </a:solidFill>
              </a:rPr>
              <a:t>denoted by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± </a:t>
            </a:r>
            <a:r>
              <a:rPr lang="en-US" sz="2000" b="1" dirty="0">
                <a:solidFill>
                  <a:srgbClr val="006666"/>
                </a:solidFill>
                <a:sym typeface="Symbol"/>
              </a:rPr>
              <a:t></a:t>
            </a:r>
            <a:r>
              <a:rPr lang="en-US" sz="2000" b="1" baseline="-25000" dirty="0" err="1">
                <a:solidFill>
                  <a:srgbClr val="006666"/>
                </a:solidFill>
              </a:rPr>
              <a:t>pe</a:t>
            </a:r>
            <a:r>
              <a:rPr lang="en-US" sz="2000" b="1" dirty="0">
                <a:solidFill>
                  <a:srgbClr val="006666"/>
                </a:solidFill>
              </a:rPr>
              <a:t> </a:t>
            </a:r>
            <a:r>
              <a:rPr lang="en-US" sz="2000" b="1" dirty="0" smtClean="0">
                <a:solidFill>
                  <a:srgbClr val="006666"/>
                </a:solidFill>
              </a:rPr>
              <a:t>·</a:t>
            </a:r>
            <a:endParaRPr lang="en-US" sz="2000" b="1" dirty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If we use the standard form of the Gaussian distribution of Equation (2.29</a:t>
            </a:r>
            <a:r>
              <a:rPr lang="en-US" sz="2000" b="1" dirty="0" smtClean="0">
                <a:solidFill>
                  <a:srgbClr val="CC00CC"/>
                </a:solidFill>
              </a:rPr>
              <a:t>), we </a:t>
            </a:r>
            <a:r>
              <a:rPr lang="en-US" sz="2000" b="1" dirty="0">
                <a:solidFill>
                  <a:srgbClr val="CC00CC"/>
                </a:solidFill>
              </a:rPr>
              <a:t>can calculate the integrated probability </a:t>
            </a:r>
            <a:r>
              <a:rPr lang="en-US" sz="2000" b="1" i="1" dirty="0" smtClean="0">
                <a:solidFill>
                  <a:srgbClr val="CC00CC"/>
                </a:solidFill>
              </a:rPr>
              <a:t>P</a:t>
            </a:r>
            <a:r>
              <a:rPr lang="en-US" sz="2000" b="1" i="1" baseline="-25000" dirty="0" smtClean="0">
                <a:solidFill>
                  <a:srgbClr val="CC00CC"/>
                </a:solidFill>
              </a:rPr>
              <a:t>G</a:t>
            </a:r>
            <a:r>
              <a:rPr lang="en-US" sz="2000" b="1" i="1" dirty="0" smtClean="0">
                <a:solidFill>
                  <a:srgbClr val="CC00CC"/>
                </a:solidFill>
              </a:rPr>
              <a:t>(z</a:t>
            </a:r>
            <a:r>
              <a:rPr lang="en-US" sz="2000" b="1" i="1" dirty="0">
                <a:solidFill>
                  <a:srgbClr val="CC00CC"/>
                </a:solidFill>
              </a:rPr>
              <a:t>) </a:t>
            </a:r>
            <a:r>
              <a:rPr lang="en-US" sz="2000" b="1" dirty="0">
                <a:solidFill>
                  <a:srgbClr val="CC00CC"/>
                </a:solidFill>
              </a:rPr>
              <a:t>in terms of the dimensionless </a:t>
            </a:r>
            <a:r>
              <a:rPr lang="en-US" sz="2000" b="1" dirty="0" smtClean="0">
                <a:solidFill>
                  <a:srgbClr val="CC00CC"/>
                </a:solidFill>
              </a:rPr>
              <a:t>variable z </a:t>
            </a:r>
            <a:r>
              <a:rPr lang="en-US" sz="2000" b="1" dirty="0">
                <a:solidFill>
                  <a:srgbClr val="CC00CC"/>
                </a:solidFill>
              </a:rPr>
              <a:t>= </a:t>
            </a:r>
            <a:r>
              <a:rPr lang="en-US" sz="2000" b="1" i="1" dirty="0">
                <a:solidFill>
                  <a:srgbClr val="CC00CC"/>
                </a:solidFill>
              </a:rPr>
              <a:t>(x </a:t>
            </a:r>
            <a:r>
              <a:rPr lang="en-US" sz="2000" b="1" dirty="0">
                <a:solidFill>
                  <a:srgbClr val="CC00CC"/>
                </a:solidFill>
              </a:rPr>
              <a:t>- </a:t>
            </a:r>
            <a:r>
              <a:rPr lang="en-US" sz="2000" b="1" i="1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sz="2000" b="1" i="1" dirty="0" smtClean="0">
                <a:solidFill>
                  <a:srgbClr val="CC00CC"/>
                </a:solidFill>
              </a:rPr>
              <a:t>)l</a:t>
            </a:r>
            <a:r>
              <a:rPr lang="en-US" sz="2000" b="1" i="1" dirty="0" smtClean="0">
                <a:solidFill>
                  <a:srgbClr val="CC00CC"/>
                </a:solidFill>
                <a:sym typeface="Symbol"/>
              </a:rPr>
              <a:t></a:t>
            </a:r>
            <a:r>
              <a:rPr lang="en-US" sz="2000" b="1" i="1" dirty="0">
                <a:solidFill>
                  <a:srgbClr val="CC00CC"/>
                </a:solidFill>
                <a:sym typeface="Symbol"/>
              </a:rPr>
              <a:t> </a:t>
            </a:r>
            <a:endParaRPr lang="en-US" sz="2000" b="1" i="1" dirty="0">
              <a:solidFill>
                <a:srgbClr val="CC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/>
          </a:p>
          <a:p>
            <a:r>
              <a:rPr lang="en-US" sz="2000" b="1" dirty="0" smtClean="0">
                <a:solidFill>
                  <a:srgbClr val="CC00CC"/>
                </a:solidFill>
              </a:rPr>
              <a:t>       where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</a:t>
            </a:r>
            <a:r>
              <a:rPr lang="en-US" sz="2000" b="1" dirty="0" smtClean="0">
                <a:solidFill>
                  <a:srgbClr val="CC00CC"/>
                </a:solidFill>
              </a:rPr>
              <a:t>z </a:t>
            </a:r>
            <a:r>
              <a:rPr lang="en-US" sz="2000" b="1" dirty="0">
                <a:solidFill>
                  <a:srgbClr val="CC00CC"/>
                </a:solidFill>
              </a:rPr>
              <a:t>= </a:t>
            </a:r>
            <a:r>
              <a:rPr lang="en-US" sz="2000" b="1" dirty="0">
                <a:solidFill>
                  <a:srgbClr val="CC00CC"/>
                </a:solidFill>
                <a:sym typeface="Symbol"/>
              </a:rPr>
              <a:t>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000" b="1" i="1" dirty="0">
                <a:solidFill>
                  <a:srgbClr val="CC00CC"/>
                </a:solidFill>
                <a:sym typeface="Symbol"/>
              </a:rPr>
              <a:t>/</a:t>
            </a:r>
            <a:r>
              <a:rPr lang="en-US" sz="2000" b="1" i="1" dirty="0" smtClean="0">
                <a:solidFill>
                  <a:srgbClr val="CC00CC"/>
                </a:solidFill>
                <a:sym typeface="Symbol"/>
              </a:rPr>
              <a:t> </a:t>
            </a:r>
            <a:r>
              <a:rPr lang="en-US" sz="2000" b="1" i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measures the deviation from the mean in units of the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r>
              <a:rPr lang="en-US" sz="2000" b="1" dirty="0">
                <a:solidFill>
                  <a:srgbClr val="CC00CC"/>
                </a:solidFill>
              </a:rPr>
              <a:t> </a:t>
            </a:r>
            <a:r>
              <a:rPr lang="en-US" sz="2000" b="1" dirty="0" smtClean="0">
                <a:solidFill>
                  <a:srgbClr val="CC00CC"/>
                </a:solidFill>
              </a:rPr>
              <a:t>        standard deviation </a:t>
            </a:r>
            <a:r>
              <a:rPr lang="en-US" sz="2000" b="1" i="1" dirty="0" smtClean="0">
                <a:solidFill>
                  <a:srgbClr val="CC00CC"/>
                </a:solidFill>
                <a:sym typeface="Symbol"/>
              </a:rPr>
              <a:t></a:t>
            </a:r>
            <a:r>
              <a:rPr lang="en-US" sz="2000" b="1" i="1" dirty="0" smtClean="0">
                <a:solidFill>
                  <a:srgbClr val="CC00CC"/>
                </a:solidFill>
              </a:rPr>
              <a:t>.</a:t>
            </a:r>
            <a:endParaRPr lang="en-US" sz="2000" b="1" i="1" dirty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8000"/>
                </a:solidFill>
              </a:rPr>
              <a:t>The integral of Equation (2.31) cannot be evaluated analytically, so in order </a:t>
            </a:r>
            <a:r>
              <a:rPr lang="en-US" sz="2000" b="1" dirty="0" smtClean="0">
                <a:solidFill>
                  <a:srgbClr val="008000"/>
                </a:solidFill>
              </a:rPr>
              <a:t>to obtain </a:t>
            </a:r>
            <a:r>
              <a:rPr lang="en-US" sz="2000" b="1" dirty="0">
                <a:solidFill>
                  <a:srgbClr val="008000"/>
                </a:solidFill>
              </a:rPr>
              <a:t>the probability </a:t>
            </a:r>
            <a:r>
              <a:rPr lang="en-US" sz="2000" b="1" i="1" dirty="0">
                <a:solidFill>
                  <a:srgbClr val="008000"/>
                </a:solidFill>
              </a:rPr>
              <a:t>P </a:t>
            </a:r>
            <a:r>
              <a:rPr lang="en-US" sz="2000" b="1" i="1" baseline="-25000" dirty="0">
                <a:solidFill>
                  <a:srgbClr val="008000"/>
                </a:solidFill>
              </a:rPr>
              <a:t>G</a:t>
            </a:r>
            <a:r>
              <a:rPr lang="en-US" sz="2000" b="1" i="1" dirty="0" smtClean="0">
                <a:solidFill>
                  <a:srgbClr val="008000"/>
                </a:solidFill>
              </a:rPr>
              <a:t>(</a:t>
            </a:r>
            <a:r>
              <a:rPr lang="en-US" sz="2000" b="1" i="1" dirty="0" smtClean="0">
                <a:solidFill>
                  <a:srgbClr val="008000"/>
                </a:solidFill>
                <a:sym typeface="Symbol"/>
              </a:rPr>
              <a:t>x</a:t>
            </a:r>
            <a:r>
              <a:rPr lang="en-US" sz="2000" b="1" i="1" dirty="0" smtClean="0">
                <a:solidFill>
                  <a:srgbClr val="008000"/>
                </a:solidFill>
              </a:rPr>
              <a:t>;</a:t>
            </a:r>
            <a:r>
              <a:rPr lang="en-US" sz="2000" b="1" i="1" dirty="0" smtClean="0">
                <a:solidFill>
                  <a:srgbClr val="00800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8000"/>
                </a:solidFill>
              </a:rPr>
              <a:t>, </a:t>
            </a:r>
            <a:r>
              <a:rPr lang="en-US" sz="2000" b="1" i="1" dirty="0" smtClean="0">
                <a:solidFill>
                  <a:srgbClr val="008000"/>
                </a:solidFill>
                <a:sym typeface="Symbol"/>
              </a:rPr>
              <a:t></a:t>
            </a:r>
            <a:r>
              <a:rPr lang="en-US" sz="2000" b="1" i="1" dirty="0" smtClean="0">
                <a:solidFill>
                  <a:srgbClr val="008000"/>
                </a:solidFill>
              </a:rPr>
              <a:t>) </a:t>
            </a:r>
            <a:r>
              <a:rPr lang="en-US" sz="2000" b="1" dirty="0">
                <a:solidFill>
                  <a:srgbClr val="008000"/>
                </a:solidFill>
              </a:rPr>
              <a:t>it is necessary either to expand the </a:t>
            </a:r>
            <a:r>
              <a:rPr lang="en-US" sz="2000" b="1" dirty="0" smtClean="0">
                <a:solidFill>
                  <a:srgbClr val="008000"/>
                </a:solidFill>
              </a:rPr>
              <a:t>Gaussian function </a:t>
            </a:r>
            <a:r>
              <a:rPr lang="en-US" sz="2000" b="1" dirty="0">
                <a:solidFill>
                  <a:srgbClr val="008000"/>
                </a:solidFill>
              </a:rPr>
              <a:t>in a Taylor's series and integrate the series term by term, or to integrate numerically</a:t>
            </a:r>
            <a:r>
              <a:rPr lang="en-US" sz="2000" b="1" dirty="0" smtClean="0">
                <a:solidFill>
                  <a:srgbClr val="008000"/>
                </a:solidFill>
              </a:rPr>
              <a:t>.</a:t>
            </a:r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4714875" cy="5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515" y="6705599"/>
            <a:ext cx="4618552" cy="71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9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"/>
            <a:ext cx="7562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11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634" y="0"/>
            <a:ext cx="8931166" cy="7386638"/>
          </a:xfrm>
          <a:prstGeom prst="rect">
            <a:avLst/>
          </a:prstGeom>
          <a:noFill/>
          <a:ln w="127000" cmpd="tri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CC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2.2 POISSON DISTRIBUTION</a:t>
            </a: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666"/>
                </a:solidFill>
              </a:rPr>
              <a:t>The Poisson distribution </a:t>
            </a:r>
            <a:r>
              <a:rPr lang="en-US" b="1" dirty="0" smtClean="0">
                <a:solidFill>
                  <a:srgbClr val="006666"/>
                </a:solidFill>
              </a:rPr>
              <a:t>an </a:t>
            </a:r>
            <a:r>
              <a:rPr lang="en-US" b="1" dirty="0">
                <a:solidFill>
                  <a:srgbClr val="006666"/>
                </a:solidFill>
              </a:rPr>
              <a:t>approximation to the binomial distribution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special </a:t>
            </a:r>
            <a:r>
              <a:rPr lang="en-US" b="1" dirty="0">
                <a:solidFill>
                  <a:srgbClr val="FF0000"/>
                </a:solidFill>
              </a:rPr>
              <a:t>case where the average number of successes is much smaller than </a:t>
            </a:r>
            <a:r>
              <a:rPr lang="en-US" b="1" dirty="0" smtClean="0">
                <a:solidFill>
                  <a:srgbClr val="FF0000"/>
                </a:solidFill>
              </a:rPr>
              <a:t>the possible </a:t>
            </a:r>
            <a:r>
              <a:rPr lang="en-US" b="1" dirty="0">
                <a:solidFill>
                  <a:srgbClr val="FF0000"/>
                </a:solidFill>
              </a:rPr>
              <a:t>number; that is, when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 n 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and p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1.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For such experiments the </a:t>
            </a:r>
            <a:r>
              <a:rPr lang="en-US" b="1" dirty="0" smtClean="0">
                <a:solidFill>
                  <a:srgbClr val="008000"/>
                </a:solidFill>
              </a:rPr>
              <a:t>binomial distribution </a:t>
            </a:r>
            <a:r>
              <a:rPr lang="en-US" b="1" dirty="0">
                <a:solidFill>
                  <a:srgbClr val="008000"/>
                </a:solidFill>
              </a:rPr>
              <a:t>correctly describes the probability </a:t>
            </a:r>
            <a:r>
              <a:rPr lang="en-US" b="1" i="1" dirty="0" smtClean="0">
                <a:solidFill>
                  <a:srgbClr val="008000"/>
                </a:solidFill>
              </a:rPr>
              <a:t>P</a:t>
            </a:r>
            <a:r>
              <a:rPr lang="en-US" b="1" i="1" baseline="-25000" dirty="0" smtClean="0">
                <a:solidFill>
                  <a:srgbClr val="008000"/>
                </a:solidFill>
              </a:rPr>
              <a:t>B</a:t>
            </a:r>
            <a:r>
              <a:rPr lang="en-US" b="1" i="1" dirty="0" smtClean="0">
                <a:solidFill>
                  <a:srgbClr val="008000"/>
                </a:solidFill>
              </a:rPr>
              <a:t>(x</a:t>
            </a:r>
            <a:r>
              <a:rPr lang="en-US" b="1" i="1" dirty="0">
                <a:solidFill>
                  <a:srgbClr val="008000"/>
                </a:solidFill>
              </a:rPr>
              <a:t>; n, p) </a:t>
            </a:r>
            <a:r>
              <a:rPr lang="en-US" b="1" dirty="0">
                <a:solidFill>
                  <a:srgbClr val="008000"/>
                </a:solidFill>
              </a:rPr>
              <a:t>of observing </a:t>
            </a:r>
            <a:r>
              <a:rPr lang="en-US" b="1" i="1" dirty="0" smtClean="0">
                <a:solidFill>
                  <a:srgbClr val="008000"/>
                </a:solidFill>
              </a:rPr>
              <a:t>x </a:t>
            </a:r>
            <a:r>
              <a:rPr lang="en-US" b="1" dirty="0" smtClean="0">
                <a:solidFill>
                  <a:srgbClr val="008000"/>
                </a:solidFill>
              </a:rPr>
              <a:t>events </a:t>
            </a:r>
            <a:r>
              <a:rPr lang="en-US" b="1" dirty="0">
                <a:solidFill>
                  <a:srgbClr val="008000"/>
                </a:solidFill>
              </a:rPr>
              <a:t>per time interval out of </a:t>
            </a:r>
            <a:r>
              <a:rPr lang="en-US" b="1" i="1" dirty="0">
                <a:solidFill>
                  <a:srgbClr val="008000"/>
                </a:solidFill>
              </a:rPr>
              <a:t>n </a:t>
            </a:r>
            <a:r>
              <a:rPr lang="en-US" b="1" dirty="0">
                <a:solidFill>
                  <a:srgbClr val="008000"/>
                </a:solidFill>
              </a:rPr>
              <a:t>possible </a:t>
            </a:r>
            <a:r>
              <a:rPr lang="en-US" b="1" dirty="0" smtClean="0">
                <a:solidFill>
                  <a:srgbClr val="008000"/>
                </a:solidFill>
              </a:rPr>
              <a:t>events exact </a:t>
            </a:r>
            <a:r>
              <a:rPr lang="en-US" b="1" dirty="0">
                <a:solidFill>
                  <a:srgbClr val="008000"/>
                </a:solidFill>
              </a:rPr>
              <a:t>evaluation </a:t>
            </a:r>
            <a:r>
              <a:rPr lang="en-US" b="1" dirty="0" smtClean="0">
                <a:solidFill>
                  <a:srgbClr val="008000"/>
                </a:solidFill>
              </a:rPr>
              <a:t>from the </a:t>
            </a:r>
            <a:r>
              <a:rPr lang="en-US" b="1" dirty="0">
                <a:solidFill>
                  <a:srgbClr val="008000"/>
                </a:solidFill>
              </a:rPr>
              <a:t>binomial distribution impractical</a:t>
            </a:r>
            <a:r>
              <a:rPr lang="en-US" b="1" dirty="0" smtClean="0">
                <a:solidFill>
                  <a:srgbClr val="008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CC"/>
                </a:solidFill>
              </a:rPr>
              <a:t>neither </a:t>
            </a:r>
            <a:r>
              <a:rPr lang="en-US" b="1" dirty="0">
                <a:solidFill>
                  <a:srgbClr val="0000CC"/>
                </a:solidFill>
              </a:rPr>
              <a:t>the number </a:t>
            </a:r>
            <a:r>
              <a:rPr lang="en-US" b="1" i="1" dirty="0">
                <a:solidFill>
                  <a:srgbClr val="0000CC"/>
                </a:solidFill>
              </a:rPr>
              <a:t>n </a:t>
            </a:r>
            <a:r>
              <a:rPr lang="en-US" b="1" dirty="0">
                <a:solidFill>
                  <a:srgbClr val="0000CC"/>
                </a:solidFill>
              </a:rPr>
              <a:t>of </a:t>
            </a:r>
            <a:r>
              <a:rPr lang="en-US" b="1" dirty="0" smtClean="0">
                <a:solidFill>
                  <a:srgbClr val="0000CC"/>
                </a:solidFill>
              </a:rPr>
              <a:t>possible events </a:t>
            </a:r>
            <a:r>
              <a:rPr lang="en-US" b="1" dirty="0">
                <a:solidFill>
                  <a:srgbClr val="0000CC"/>
                </a:solidFill>
              </a:rPr>
              <a:t>nor the probability </a:t>
            </a:r>
            <a:r>
              <a:rPr lang="en-US" b="1" i="1" dirty="0">
                <a:solidFill>
                  <a:srgbClr val="0000CC"/>
                </a:solidFill>
              </a:rPr>
              <a:t>p </a:t>
            </a:r>
            <a:r>
              <a:rPr lang="en-US" b="1" dirty="0">
                <a:solidFill>
                  <a:srgbClr val="0000CC"/>
                </a:solidFill>
              </a:rPr>
              <a:t>for each is usually known. </a:t>
            </a:r>
            <a:endParaRPr lang="en-US" b="1" dirty="0" smtClean="0">
              <a:solidFill>
                <a:srgbClr val="0000CC"/>
              </a:solidFill>
            </a:endParaRPr>
          </a:p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known </a:t>
            </a:r>
            <a:r>
              <a:rPr lang="en-US" b="1" dirty="0" smtClean="0">
                <a:solidFill>
                  <a:srgbClr val="FF0000"/>
                </a:solidFill>
              </a:rPr>
              <a:t>instead is </a:t>
            </a:r>
            <a:r>
              <a:rPr lang="en-US" b="1" dirty="0">
                <a:solidFill>
                  <a:srgbClr val="FF0000"/>
                </a:solidFill>
              </a:rPr>
              <a:t>the average number of events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expected in each time interval or its estimate </a:t>
            </a:r>
            <a:r>
              <a:rPr lang="en-US" b="1" dirty="0" smtClean="0">
                <a:solidFill>
                  <a:srgbClr val="FF0000"/>
                </a:solidFill>
              </a:rPr>
              <a:t>average </a:t>
            </a:r>
            <a:r>
              <a:rPr lang="en-US" b="1" i="1" dirty="0" smtClean="0">
                <a:solidFill>
                  <a:srgbClr val="FF0000"/>
                </a:solidFill>
              </a:rPr>
              <a:t>x</a:t>
            </a:r>
            <a:r>
              <a:rPr lang="en-US" b="1" i="1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Clr>
                <a:srgbClr val="0000CC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CC00CC"/>
                </a:solidFill>
              </a:rPr>
              <a:t>The Poisson distribution </a:t>
            </a:r>
            <a:r>
              <a:rPr lang="en-US" b="1" dirty="0" smtClean="0">
                <a:solidFill>
                  <a:srgbClr val="CC00CC"/>
                </a:solidFill>
              </a:rPr>
              <a:t>describes </a:t>
            </a:r>
            <a:r>
              <a:rPr lang="en-US" b="1" dirty="0">
                <a:solidFill>
                  <a:srgbClr val="CC00CC"/>
                </a:solidFill>
              </a:rPr>
              <a:t>the probability distribution in terms of just the variable </a:t>
            </a:r>
            <a:r>
              <a:rPr lang="en-US" b="1" i="1" dirty="0">
                <a:solidFill>
                  <a:srgbClr val="CC00CC"/>
                </a:solidFill>
              </a:rPr>
              <a:t>x </a:t>
            </a:r>
            <a:r>
              <a:rPr lang="en-US" b="1" dirty="0">
                <a:solidFill>
                  <a:srgbClr val="CC00CC"/>
                </a:solidFill>
              </a:rPr>
              <a:t>and </a:t>
            </a:r>
            <a:r>
              <a:rPr lang="en-US" b="1" dirty="0" smtClean="0">
                <a:solidFill>
                  <a:srgbClr val="CC00CC"/>
                </a:solidFill>
              </a:rPr>
              <a:t>the Parameter </a:t>
            </a:r>
            <a:r>
              <a:rPr lang="en-US" b="1" dirty="0" smtClean="0">
                <a:solidFill>
                  <a:srgbClr val="CC00CC"/>
                </a:solidFill>
                <a:sym typeface="Symbol"/>
              </a:rPr>
              <a:t> </a:t>
            </a:r>
            <a:r>
              <a:rPr lang="en-US" b="1" dirty="0" smtClean="0">
                <a:solidFill>
                  <a:srgbClr val="CC00CC"/>
                </a:solidFill>
              </a:rPr>
              <a:t>.</a:t>
            </a:r>
            <a:endParaRPr lang="en-US" b="1" dirty="0">
              <a:solidFill>
                <a:srgbClr val="CC00CC"/>
              </a:solidFill>
            </a:endParaRPr>
          </a:p>
          <a:p>
            <a:pPr marL="342900" indent="-342900">
              <a:buClr>
                <a:srgbClr val="0000CC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Let us consider the binomial distribution in the limiting case </a:t>
            </a:r>
            <a:r>
              <a:rPr lang="en-US" b="1" dirty="0" smtClean="0">
                <a:solidFill>
                  <a:srgbClr val="FF0000"/>
                </a:solidFill>
              </a:rPr>
              <a:t>of p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 1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CC"/>
                </a:solidFill>
              </a:rPr>
              <a:t>C</a:t>
            </a:r>
            <a:r>
              <a:rPr lang="en-US" b="1" dirty="0" smtClean="0">
                <a:solidFill>
                  <a:srgbClr val="0000CC"/>
                </a:solidFill>
              </a:rPr>
              <a:t>ase as </a:t>
            </a:r>
            <a:r>
              <a:rPr lang="en-US" b="1" i="1" dirty="0">
                <a:solidFill>
                  <a:srgbClr val="0000CC"/>
                </a:solidFill>
              </a:rPr>
              <a:t>n </a:t>
            </a:r>
            <a:r>
              <a:rPr lang="en-US" b="1" dirty="0">
                <a:solidFill>
                  <a:srgbClr val="0000CC"/>
                </a:solidFill>
              </a:rPr>
              <a:t>becomes infinitely large while the mean 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= </a:t>
            </a:r>
            <a:r>
              <a:rPr lang="en-US" b="1" i="1" dirty="0">
                <a:solidFill>
                  <a:srgbClr val="0000CC"/>
                </a:solidFill>
              </a:rPr>
              <a:t>np </a:t>
            </a:r>
            <a:r>
              <a:rPr lang="en-US" b="1" dirty="0" smtClean="0">
                <a:solidFill>
                  <a:srgbClr val="0000CC"/>
                </a:solidFill>
              </a:rPr>
              <a:t>remains constant</a:t>
            </a:r>
            <a:r>
              <a:rPr lang="en-US" b="1" dirty="0">
                <a:solidFill>
                  <a:srgbClr val="0000CC"/>
                </a:solidFill>
              </a:rPr>
              <a:t>. </a:t>
            </a:r>
            <a:endParaRPr lang="en-US" b="1" dirty="0" smtClean="0">
              <a:solidFill>
                <a:srgbClr val="0000CC"/>
              </a:solidFill>
            </a:endParaRPr>
          </a:p>
          <a:p>
            <a:pPr marL="285750" indent="-285750">
              <a:buClr>
                <a:srgbClr val="008000"/>
              </a:buClr>
              <a:buSzPct val="121000"/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Equation </a:t>
            </a:r>
            <a:r>
              <a:rPr lang="en-US" b="1" dirty="0">
                <a:solidFill>
                  <a:srgbClr val="FF0000"/>
                </a:solidFill>
              </a:rPr>
              <a:t>(2.4) for the probability function of the binomial </a:t>
            </a:r>
            <a:r>
              <a:rPr lang="en-US" b="1" dirty="0" smtClean="0">
                <a:solidFill>
                  <a:srgbClr val="FF0000"/>
                </a:solidFill>
              </a:rPr>
              <a:t>distribution can </a:t>
            </a:r>
            <a:r>
              <a:rPr lang="en-US" b="1" dirty="0">
                <a:solidFill>
                  <a:srgbClr val="FF0000"/>
                </a:solidFill>
              </a:rPr>
              <a:t>be written </a:t>
            </a:r>
            <a:r>
              <a:rPr lang="en-US" b="1" dirty="0" smtClean="0">
                <a:solidFill>
                  <a:srgbClr val="FF0000"/>
                </a:solidFill>
              </a:rPr>
              <a:t>as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The </a:t>
            </a:r>
            <a:r>
              <a:rPr lang="en-US" b="1" dirty="0">
                <a:solidFill>
                  <a:srgbClr val="CC00CC"/>
                </a:solidFill>
              </a:rPr>
              <a:t>second factor in Equation (2.8) thus asymptotically approaches  </a:t>
            </a:r>
            <a:r>
              <a:rPr lang="en-US" b="1" i="1" dirty="0" err="1">
                <a:solidFill>
                  <a:srgbClr val="CC00CC"/>
                </a:solidFill>
              </a:rPr>
              <a:t>n</a:t>
            </a:r>
            <a:r>
              <a:rPr lang="en-US" b="1" i="1" baseline="30000" dirty="0" err="1">
                <a:solidFill>
                  <a:srgbClr val="CC00CC"/>
                </a:solidFill>
              </a:rPr>
              <a:t>x</a:t>
            </a:r>
            <a:endParaRPr lang="en-US" b="1" dirty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666"/>
                </a:solidFill>
              </a:rPr>
              <a:t>The product of the second and third factors then becomes </a:t>
            </a:r>
            <a:r>
              <a:rPr lang="en-US" b="1" i="1" dirty="0">
                <a:solidFill>
                  <a:srgbClr val="006666"/>
                </a:solidFill>
              </a:rPr>
              <a:t>(np)</a:t>
            </a:r>
            <a:r>
              <a:rPr lang="en-US" b="1" i="1" baseline="30000" dirty="0">
                <a:solidFill>
                  <a:srgbClr val="006666"/>
                </a:solidFill>
              </a:rPr>
              <a:t>x </a:t>
            </a:r>
            <a:r>
              <a:rPr lang="en-US" b="1" dirty="0">
                <a:solidFill>
                  <a:srgbClr val="006666"/>
                </a:solidFill>
              </a:rPr>
              <a:t>= </a:t>
            </a:r>
            <a:r>
              <a:rPr lang="en-US" b="1" i="1" dirty="0">
                <a:solidFill>
                  <a:srgbClr val="006666"/>
                </a:solidFill>
                <a:sym typeface="Symbol"/>
              </a:rPr>
              <a:t></a:t>
            </a:r>
            <a:r>
              <a:rPr lang="en-US" b="1" i="1" baseline="30000" dirty="0">
                <a:solidFill>
                  <a:srgbClr val="006666"/>
                </a:solidFill>
              </a:rPr>
              <a:t>x</a:t>
            </a:r>
            <a:r>
              <a:rPr lang="en-US" b="1" i="1" dirty="0">
                <a:solidFill>
                  <a:srgbClr val="006666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The fourth factor is approximately equal to 1 + </a:t>
            </a:r>
            <a:r>
              <a:rPr lang="en-US" b="1" i="1" dirty="0" err="1">
                <a:solidFill>
                  <a:srgbClr val="FF0000"/>
                </a:solidFill>
              </a:rPr>
              <a:t>px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which tends to 1 as </a:t>
            </a:r>
            <a:r>
              <a:rPr lang="en-US" b="1" i="1" dirty="0">
                <a:solidFill>
                  <a:srgbClr val="FF0000"/>
                </a:solidFill>
              </a:rPr>
              <a:t>p </a:t>
            </a:r>
            <a:r>
              <a:rPr lang="en-US" b="1" dirty="0">
                <a:solidFill>
                  <a:srgbClr val="FF0000"/>
                </a:solidFill>
              </a:rPr>
              <a:t>tends to 0.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CC"/>
                </a:solidFill>
              </a:rPr>
              <a:t>The last factor can be rearranged by substituting  </a:t>
            </a:r>
            <a:r>
              <a:rPr lang="en-US" b="1" i="1" dirty="0">
                <a:solidFill>
                  <a:srgbClr val="0000CC"/>
                </a:solidFill>
                <a:sym typeface="Symbol"/>
              </a:rPr>
              <a:t>/</a:t>
            </a:r>
            <a:r>
              <a:rPr lang="en-US" b="1" i="1" dirty="0">
                <a:solidFill>
                  <a:srgbClr val="0000CC"/>
                </a:solidFill>
              </a:rPr>
              <a:t>p  </a:t>
            </a:r>
            <a:r>
              <a:rPr lang="en-US" b="1" dirty="0">
                <a:solidFill>
                  <a:srgbClr val="0000CC"/>
                </a:solidFill>
              </a:rPr>
              <a:t>for </a:t>
            </a:r>
            <a:r>
              <a:rPr lang="en-US" b="1" i="1" dirty="0">
                <a:solidFill>
                  <a:srgbClr val="0000CC"/>
                </a:solidFill>
              </a:rPr>
              <a:t>n </a:t>
            </a:r>
            <a:r>
              <a:rPr lang="en-US" b="1" dirty="0">
                <a:solidFill>
                  <a:srgbClr val="0000CC"/>
                </a:solidFill>
              </a:rPr>
              <a:t>and expanding the expression to show that it asymptotically approaches </a:t>
            </a:r>
            <a:r>
              <a:rPr lang="en-US" b="1" dirty="0" smtClean="0">
                <a:solidFill>
                  <a:srgbClr val="0000CC"/>
                </a:solidFill>
              </a:rPr>
              <a:t>e</a:t>
            </a:r>
            <a:r>
              <a:rPr lang="en-US" b="1" baseline="30000" dirty="0" smtClean="0">
                <a:solidFill>
                  <a:srgbClr val="0000CC"/>
                </a:solidFill>
                <a:sym typeface="Symbol"/>
              </a:rPr>
              <a:t> </a:t>
            </a:r>
            <a:r>
              <a:rPr lang="en-US" b="1" dirty="0">
                <a:solidFill>
                  <a:srgbClr val="0000CC"/>
                </a:solidFill>
              </a:rPr>
              <a:t>:</a:t>
            </a:r>
          </a:p>
          <a:p>
            <a:pPr marL="285750" indent="-285750"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CC00CC"/>
                </a:solidFill>
              </a:rPr>
              <a:t>binomial distribution probability function </a:t>
            </a:r>
            <a:r>
              <a:rPr lang="en-US" b="1" i="1" dirty="0">
                <a:solidFill>
                  <a:srgbClr val="CC00CC"/>
                </a:solidFill>
              </a:rPr>
              <a:t>P</a:t>
            </a:r>
            <a:r>
              <a:rPr lang="en-US" b="1" i="1" baseline="-25000" dirty="0">
                <a:solidFill>
                  <a:srgbClr val="CC00CC"/>
                </a:solidFill>
              </a:rPr>
              <a:t>B</a:t>
            </a:r>
            <a:r>
              <a:rPr lang="en-US" b="1" i="1" dirty="0">
                <a:solidFill>
                  <a:srgbClr val="CC00CC"/>
                </a:solidFill>
              </a:rPr>
              <a:t>(x; n, p) </a:t>
            </a:r>
            <a:r>
              <a:rPr lang="en-US" b="1" dirty="0">
                <a:solidFill>
                  <a:srgbClr val="FF0000"/>
                </a:solidFill>
              </a:rPr>
              <a:t>asymptotically approaches the </a:t>
            </a:r>
            <a:r>
              <a:rPr lang="en-US" b="1" i="1" dirty="0">
                <a:solidFill>
                  <a:srgbClr val="0000CC"/>
                </a:solidFill>
              </a:rPr>
              <a:t>Poisson distribution Pp(x; </a:t>
            </a:r>
            <a:r>
              <a:rPr lang="en-US" b="1" dirty="0">
                <a:solidFill>
                  <a:srgbClr val="0000CC"/>
                </a:solidFill>
                <a:sym typeface="Symbol"/>
              </a:rPr>
              <a:t></a:t>
            </a:r>
            <a:r>
              <a:rPr lang="en-US" b="1" dirty="0">
                <a:solidFill>
                  <a:srgbClr val="0000CC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as </a:t>
            </a:r>
            <a:r>
              <a:rPr lang="en-US" b="1" i="1" dirty="0">
                <a:solidFill>
                  <a:srgbClr val="FF0000"/>
                </a:solidFill>
              </a:rPr>
              <a:t>p </a:t>
            </a:r>
            <a:r>
              <a:rPr lang="en-US" b="1" dirty="0">
                <a:solidFill>
                  <a:srgbClr val="FF0000"/>
                </a:solidFill>
              </a:rPr>
              <a:t>approaches 0: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090" y="4267200"/>
            <a:ext cx="4586288" cy="541284"/>
          </a:xfrm>
          <a:prstGeom prst="rect">
            <a:avLst/>
          </a:prstGeom>
          <a:noFill/>
          <a:ln w="85725" cmpd="tri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78" y="6725949"/>
            <a:ext cx="3462419" cy="515679"/>
          </a:xfrm>
          <a:prstGeom prst="rect">
            <a:avLst/>
          </a:prstGeom>
          <a:noFill/>
          <a:ln w="85725" cmpd="tri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821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15400" cy="7294305"/>
          </a:xfrm>
          <a:prstGeom prst="rect">
            <a:avLst/>
          </a:prstGeom>
          <a:noFill/>
          <a:ln w="127000" cmpd="tri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C00CC"/>
              </a:buClr>
              <a:buSzPct val="124000"/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Tables and Graphs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The Gaussian probability density function </a:t>
            </a:r>
            <a:r>
              <a:rPr lang="en-US" sz="2000" b="1" i="1" dirty="0">
                <a:solidFill>
                  <a:srgbClr val="0000CC"/>
                </a:solidFill>
              </a:rPr>
              <a:t>P</a:t>
            </a:r>
            <a:r>
              <a:rPr lang="en-US" sz="2000" b="1" i="1" baseline="-25000" dirty="0">
                <a:solidFill>
                  <a:srgbClr val="0000CC"/>
                </a:solidFill>
              </a:rPr>
              <a:t>G</a:t>
            </a:r>
            <a:r>
              <a:rPr lang="en-US" sz="2000" b="1" i="1" dirty="0">
                <a:solidFill>
                  <a:srgbClr val="0000CC"/>
                </a:solidFill>
              </a:rPr>
              <a:t>(z) </a:t>
            </a:r>
            <a:r>
              <a:rPr lang="en-US" sz="2000" b="1" dirty="0">
                <a:solidFill>
                  <a:srgbClr val="0000CC"/>
                </a:solidFill>
              </a:rPr>
              <a:t>and the integral probability </a:t>
            </a:r>
            <a:r>
              <a:rPr lang="en-US" sz="2000" b="1" i="1" dirty="0" smtClean="0">
                <a:solidFill>
                  <a:srgbClr val="0000CC"/>
                </a:solidFill>
              </a:rPr>
              <a:t>P</a:t>
            </a:r>
            <a:r>
              <a:rPr lang="en-US" sz="2000" b="1" i="1" baseline="-25000" dirty="0" smtClean="0">
                <a:solidFill>
                  <a:srgbClr val="0000CC"/>
                </a:solidFill>
              </a:rPr>
              <a:t>G</a:t>
            </a:r>
            <a:r>
              <a:rPr lang="en-US" sz="2000" b="1" i="1" dirty="0" smtClean="0">
                <a:solidFill>
                  <a:srgbClr val="0000CC"/>
                </a:solidFill>
              </a:rPr>
              <a:t>(z) </a:t>
            </a:r>
            <a:r>
              <a:rPr lang="en-US" sz="2000" b="1" dirty="0" smtClean="0">
                <a:solidFill>
                  <a:srgbClr val="0000CC"/>
                </a:solidFill>
              </a:rPr>
              <a:t>are </a:t>
            </a:r>
            <a:r>
              <a:rPr lang="en-US" sz="2000" b="1" dirty="0">
                <a:solidFill>
                  <a:srgbClr val="0000CC"/>
                </a:solidFill>
              </a:rPr>
              <a:t>tabulated and plotted in Tables C.1 and C.2, respectively.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From </a:t>
            </a:r>
            <a:r>
              <a:rPr lang="en-US" sz="2000" b="1" dirty="0">
                <a:solidFill>
                  <a:srgbClr val="CC00CC"/>
                </a:solidFill>
              </a:rPr>
              <a:t>the </a:t>
            </a:r>
            <a:r>
              <a:rPr lang="en-US" sz="2000" b="1" dirty="0" smtClean="0">
                <a:solidFill>
                  <a:srgbClr val="CC00CC"/>
                </a:solidFill>
              </a:rPr>
              <a:t>integral probability </a:t>
            </a:r>
            <a:r>
              <a:rPr lang="en-US" sz="2000" b="1" dirty="0">
                <a:solidFill>
                  <a:srgbClr val="CC00CC"/>
                </a:solidFill>
              </a:rPr>
              <a:t>Table C.2, we note that the probabilities are about 68% and </a:t>
            </a:r>
            <a:r>
              <a:rPr lang="en-US" sz="2000" b="1" i="1" dirty="0">
                <a:solidFill>
                  <a:srgbClr val="CC00CC"/>
                </a:solidFill>
              </a:rPr>
              <a:t>9S% </a:t>
            </a:r>
            <a:r>
              <a:rPr lang="en-US" sz="2000" b="1" dirty="0">
                <a:solidFill>
                  <a:srgbClr val="CC00CC"/>
                </a:solidFill>
              </a:rPr>
              <a:t>that </a:t>
            </a:r>
            <a:r>
              <a:rPr lang="en-US" sz="2000" b="1" dirty="0" smtClean="0">
                <a:solidFill>
                  <a:srgbClr val="CC00CC"/>
                </a:solidFill>
              </a:rPr>
              <a:t>a given </a:t>
            </a:r>
            <a:r>
              <a:rPr lang="en-US" sz="2000" b="1" dirty="0">
                <a:solidFill>
                  <a:srgbClr val="CC00CC"/>
                </a:solidFill>
              </a:rPr>
              <a:t>measurement will fall within 1 and 2 standard deviations of the mean, respectively.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Similarly, by considering the </a:t>
            </a:r>
            <a:r>
              <a:rPr lang="en-US" sz="2000" b="1" i="1" dirty="0" smtClean="0">
                <a:solidFill>
                  <a:srgbClr val="FF0000"/>
                </a:solidFill>
              </a:rPr>
              <a:t>50 % </a:t>
            </a:r>
            <a:r>
              <a:rPr lang="en-US" sz="2000" b="1" dirty="0">
                <a:solidFill>
                  <a:srgbClr val="FF0000"/>
                </a:solidFill>
              </a:rPr>
              <a:t>probability limit we can see that </a:t>
            </a:r>
            <a:r>
              <a:rPr lang="en-US" sz="2000" b="1" dirty="0" smtClean="0">
                <a:solidFill>
                  <a:srgbClr val="FF0000"/>
                </a:solidFill>
              </a:rPr>
              <a:t>the probable </a:t>
            </a:r>
            <a:r>
              <a:rPr lang="en-US" sz="2000" b="1" dirty="0">
                <a:solidFill>
                  <a:srgbClr val="FF0000"/>
                </a:solidFill>
              </a:rPr>
              <a:t>error is given by 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 </a:t>
            </a:r>
            <a:r>
              <a:rPr lang="en-US" sz="2000" b="1" i="1" baseline="-25000" dirty="0" err="1" smtClean="0">
                <a:solidFill>
                  <a:srgbClr val="FF0000"/>
                </a:solidFill>
              </a:rPr>
              <a:t>pe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= </a:t>
            </a:r>
            <a:r>
              <a:rPr lang="en-US" sz="2000" b="1" i="1" dirty="0" smtClean="0">
                <a:solidFill>
                  <a:srgbClr val="FF0000"/>
                </a:solidFill>
              </a:rPr>
              <a:t>0.6745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000" b="1" i="1" dirty="0" smtClean="0">
                <a:solidFill>
                  <a:srgbClr val="FF0000"/>
                </a:solidFill>
              </a:rPr>
              <a:t>.</a:t>
            </a:r>
            <a:endParaRPr lang="en-US" sz="2000" b="1" u="sng" dirty="0" smtClean="0">
              <a:solidFill>
                <a:srgbClr val="FF0000"/>
              </a:solidFill>
            </a:endParaRPr>
          </a:p>
          <a:p>
            <a:pPr marL="342900" indent="-342900">
              <a:buClr>
                <a:srgbClr val="CC00CC"/>
              </a:buClr>
              <a:buSzPct val="122000"/>
              <a:buFont typeface="Wingdings" panose="05000000000000000000" pitchFamily="2" charset="2"/>
              <a:buChar char="q"/>
            </a:pPr>
            <a:r>
              <a:rPr lang="en-US" sz="2400" b="1" u="sng" dirty="0" smtClean="0">
                <a:solidFill>
                  <a:srgbClr val="0000FF"/>
                </a:solidFill>
              </a:rPr>
              <a:t>Comparison </a:t>
            </a:r>
            <a:r>
              <a:rPr lang="en-US" sz="2400" b="1" u="sng" dirty="0">
                <a:solidFill>
                  <a:srgbClr val="0000FF"/>
                </a:solidFill>
              </a:rPr>
              <a:t>of Gaussian and </a:t>
            </a:r>
            <a:r>
              <a:rPr lang="en-US" sz="2400" b="1" u="sng" dirty="0" smtClean="0">
                <a:solidFill>
                  <a:srgbClr val="0000FF"/>
                </a:solidFill>
              </a:rPr>
              <a:t>Poisson Distributions</a:t>
            </a:r>
            <a:endParaRPr lang="en-US" sz="2400" b="1" u="sng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A </a:t>
            </a:r>
            <a:r>
              <a:rPr lang="en-US" sz="2000" b="1" dirty="0">
                <a:solidFill>
                  <a:srgbClr val="CC00CC"/>
                </a:solidFill>
              </a:rPr>
              <a:t>comparison of the Poisson and Gaussian curves reveals the nature of the </a:t>
            </a:r>
            <a:r>
              <a:rPr lang="en-US" sz="2000" b="1" dirty="0" smtClean="0">
                <a:solidFill>
                  <a:srgbClr val="CC00CC"/>
                </a:solidFill>
              </a:rPr>
              <a:t>Poisson distribution</a:t>
            </a:r>
            <a:r>
              <a:rPr lang="en-US" sz="2000" b="1" dirty="0">
                <a:solidFill>
                  <a:srgbClr val="CC00CC"/>
                </a:solidFill>
              </a:rPr>
              <a:t>.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It </a:t>
            </a:r>
            <a:r>
              <a:rPr lang="en-US" sz="2000" b="1" dirty="0">
                <a:solidFill>
                  <a:srgbClr val="006666"/>
                </a:solidFill>
              </a:rPr>
              <a:t>is the appropriate distribution for describing experiments in </a:t>
            </a:r>
            <a:r>
              <a:rPr lang="en-US" sz="2000" b="1" dirty="0" smtClean="0">
                <a:solidFill>
                  <a:srgbClr val="006666"/>
                </a:solidFill>
              </a:rPr>
              <a:t>which the </a:t>
            </a:r>
            <a:r>
              <a:rPr lang="en-US" sz="2000" b="1" dirty="0">
                <a:solidFill>
                  <a:srgbClr val="006666"/>
                </a:solidFill>
              </a:rPr>
              <a:t>possible values of the data are strictly bounded on one side but not on the other.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The Poisson curve of Figure 2.3 exhibits the typical Poisson shape.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The Poisson curve </a:t>
            </a:r>
            <a:r>
              <a:rPr lang="en-US" sz="2000" b="1" dirty="0">
                <a:solidFill>
                  <a:srgbClr val="CC00CC"/>
                </a:solidFill>
              </a:rPr>
              <a:t>of Figure 2.4 differs little from the corresponding Gaussian curve of </a:t>
            </a:r>
            <a:r>
              <a:rPr lang="en-US" sz="2000" b="1" dirty="0" smtClean="0">
                <a:solidFill>
                  <a:srgbClr val="CC00CC"/>
                </a:solidFill>
              </a:rPr>
              <a:t>Figure </a:t>
            </a:r>
            <a:r>
              <a:rPr lang="en-US" sz="2000" b="1" i="1" dirty="0" smtClean="0">
                <a:solidFill>
                  <a:srgbClr val="CC00CC"/>
                </a:solidFill>
              </a:rPr>
              <a:t>2.5, </a:t>
            </a:r>
            <a:r>
              <a:rPr lang="en-US" sz="2000" b="1" dirty="0">
                <a:solidFill>
                  <a:srgbClr val="CC00CC"/>
                </a:solidFill>
              </a:rPr>
              <a:t>indicating that for large values of the </a:t>
            </a:r>
            <a:r>
              <a:rPr lang="en-US" sz="2000" b="1" dirty="0" smtClean="0">
                <a:solidFill>
                  <a:srgbClr val="CC00CC"/>
                </a:solidFill>
              </a:rPr>
              <a:t>mean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CC00CC"/>
                </a:solidFill>
              </a:rPr>
              <a:t>, </a:t>
            </a:r>
            <a:r>
              <a:rPr lang="en-US" sz="2000" b="1" dirty="0">
                <a:solidFill>
                  <a:srgbClr val="CC00CC"/>
                </a:solidFill>
              </a:rPr>
              <a:t>the Gaussian distribution </a:t>
            </a:r>
            <a:r>
              <a:rPr lang="en-US" sz="2000" b="1" dirty="0" smtClean="0">
                <a:solidFill>
                  <a:srgbClr val="CC00CC"/>
                </a:solidFill>
              </a:rPr>
              <a:t>becomes an </a:t>
            </a:r>
            <a:r>
              <a:rPr lang="en-US" sz="2000" b="1" dirty="0">
                <a:solidFill>
                  <a:srgbClr val="CC00CC"/>
                </a:solidFill>
              </a:rPr>
              <a:t>acceptable description of the Poisson distribution.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Because</a:t>
            </a:r>
            <a:r>
              <a:rPr lang="en-US" sz="2000" b="1" dirty="0">
                <a:solidFill>
                  <a:srgbClr val="006666"/>
                </a:solidFill>
              </a:rPr>
              <a:t>, in general, </a:t>
            </a:r>
            <a:r>
              <a:rPr lang="en-US" sz="2000" b="1" dirty="0" smtClean="0">
                <a:solidFill>
                  <a:srgbClr val="006666"/>
                </a:solidFill>
              </a:rPr>
              <a:t>the Gaussian </a:t>
            </a:r>
            <a:r>
              <a:rPr lang="en-US" sz="2000" b="1" dirty="0">
                <a:solidFill>
                  <a:srgbClr val="006666"/>
                </a:solidFill>
              </a:rPr>
              <a:t>distribution is more convenient to calculate than the Poisson </a:t>
            </a:r>
            <a:r>
              <a:rPr lang="en-US" sz="2000" b="1" dirty="0" smtClean="0">
                <a:solidFill>
                  <a:srgbClr val="006666"/>
                </a:solidFill>
              </a:rPr>
              <a:t>distribution, it </a:t>
            </a:r>
            <a:r>
              <a:rPr lang="en-US" sz="2000" b="1" dirty="0">
                <a:solidFill>
                  <a:srgbClr val="006666"/>
                </a:solidFill>
              </a:rPr>
              <a:t>is often the preferred choice</a:t>
            </a:r>
            <a:r>
              <a:rPr lang="en-US" sz="2000" b="1" dirty="0" smtClean="0">
                <a:solidFill>
                  <a:srgbClr val="006666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However, one should remember that the </a:t>
            </a:r>
            <a:r>
              <a:rPr lang="en-US" sz="2000" b="1" dirty="0" smtClean="0">
                <a:solidFill>
                  <a:srgbClr val="FF0000"/>
                </a:solidFill>
              </a:rPr>
              <a:t>Poisson distribution </a:t>
            </a:r>
            <a:r>
              <a:rPr lang="en-US" sz="2000" b="1" dirty="0">
                <a:solidFill>
                  <a:srgbClr val="FF0000"/>
                </a:solidFill>
              </a:rPr>
              <a:t>is only defined at 0 and positive integral values of the variable </a:t>
            </a:r>
            <a:r>
              <a:rPr lang="en-US" sz="2000" b="1" i="1" dirty="0" smtClean="0">
                <a:solidFill>
                  <a:srgbClr val="FF0000"/>
                </a:solidFill>
              </a:rPr>
              <a:t>x, </a:t>
            </a:r>
            <a:r>
              <a:rPr lang="en-US" sz="2000" b="1" dirty="0" smtClean="0">
                <a:solidFill>
                  <a:srgbClr val="FF0000"/>
                </a:solidFill>
              </a:rPr>
              <a:t>whereas </a:t>
            </a:r>
            <a:r>
              <a:rPr lang="en-US" sz="2000" b="1" dirty="0">
                <a:solidFill>
                  <a:srgbClr val="FF0000"/>
                </a:solidFill>
              </a:rPr>
              <a:t>the Gaussian function is defined at all values of </a:t>
            </a:r>
            <a:r>
              <a:rPr lang="en-US" sz="2000" b="1" i="1" dirty="0">
                <a:solidFill>
                  <a:srgbClr val="FF0000"/>
                </a:solidFill>
              </a:rPr>
              <a:t>x.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97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5412"/>
            <a:ext cx="8391525" cy="686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461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393"/>
            <a:ext cx="9067800" cy="8340745"/>
          </a:xfrm>
          <a:prstGeom prst="rect">
            <a:avLst/>
          </a:prstGeom>
          <a:noFill/>
          <a:ln w="1270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2.4 LORENTZIAN DISTRIBUTION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There are many other distributions that </a:t>
            </a:r>
            <a:r>
              <a:rPr lang="en-US" sz="2000" b="1" dirty="0">
                <a:solidFill>
                  <a:srgbClr val="006666"/>
                </a:solidFill>
              </a:rPr>
              <a:t>are phenomenological </a:t>
            </a:r>
            <a:r>
              <a:rPr lang="en-US" sz="2000" b="1" dirty="0" smtClean="0">
                <a:solidFill>
                  <a:srgbClr val="006666"/>
                </a:solidFill>
              </a:rPr>
              <a:t>distributions that </a:t>
            </a:r>
            <a:r>
              <a:rPr lang="en-US" sz="2000" b="1" dirty="0" smtClean="0">
                <a:solidFill>
                  <a:srgbClr val="0000CC"/>
                </a:solidFill>
              </a:rPr>
              <a:t>appear </a:t>
            </a:r>
            <a:r>
              <a:rPr lang="en-US" sz="2000" b="1" dirty="0">
                <a:solidFill>
                  <a:srgbClr val="0000CC"/>
                </a:solidFill>
              </a:rPr>
              <a:t>in scientific </a:t>
            </a:r>
            <a:r>
              <a:rPr lang="en-US" sz="2000" b="1" dirty="0" smtClean="0">
                <a:solidFill>
                  <a:srgbClr val="0000CC"/>
                </a:solidFill>
              </a:rPr>
              <a:t>research </a:t>
            </a:r>
            <a:r>
              <a:rPr lang="en-US" sz="2000" b="1" dirty="0" smtClean="0">
                <a:solidFill>
                  <a:srgbClr val="006666"/>
                </a:solidFill>
              </a:rPr>
              <a:t>to </a:t>
            </a:r>
            <a:r>
              <a:rPr lang="en-US" sz="2000" b="1" dirty="0">
                <a:solidFill>
                  <a:srgbClr val="006666"/>
                </a:solidFill>
              </a:rPr>
              <a:t>parameterize certain data distributions</a:t>
            </a:r>
            <a:r>
              <a:rPr lang="en-US" sz="2000" dirty="0">
                <a:solidFill>
                  <a:srgbClr val="006666"/>
                </a:solidFill>
              </a:rPr>
              <a:t>. </a:t>
            </a:r>
            <a:endParaRPr lang="en-US" sz="2000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One </a:t>
            </a:r>
            <a:r>
              <a:rPr lang="en-US" sz="2000" b="1" dirty="0">
                <a:solidFill>
                  <a:srgbClr val="0000CC"/>
                </a:solidFill>
              </a:rPr>
              <a:t>such distribution </a:t>
            </a:r>
            <a:r>
              <a:rPr lang="en-US" sz="2000" b="1" dirty="0" smtClean="0">
                <a:solidFill>
                  <a:srgbClr val="0000CC"/>
                </a:solidFill>
              </a:rPr>
              <a:t>is </a:t>
            </a:r>
            <a:r>
              <a:rPr lang="en-US" sz="2000" b="1" dirty="0" smtClean="0">
                <a:solidFill>
                  <a:srgbClr val="0000CC"/>
                </a:solidFill>
              </a:rPr>
              <a:t>the Lorentzian </a:t>
            </a:r>
            <a:r>
              <a:rPr lang="en-US" sz="2000" b="1" dirty="0">
                <a:solidFill>
                  <a:srgbClr val="0000CC"/>
                </a:solidFill>
              </a:rPr>
              <a:t>distribution, similar but unrelated to the binomial distribution</a:t>
            </a:r>
            <a:r>
              <a:rPr lang="en-US" sz="2000" b="1" dirty="0" smtClean="0">
                <a:solidFill>
                  <a:srgbClr val="00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8000"/>
                </a:solidFill>
              </a:rPr>
              <a:t>The Lorentzian </a:t>
            </a:r>
            <a:r>
              <a:rPr lang="en-US" sz="2000" b="1" dirty="0">
                <a:solidFill>
                  <a:srgbClr val="008000"/>
                </a:solidFill>
              </a:rPr>
              <a:t>distribution is an appropriate distribution for describing data </a:t>
            </a:r>
            <a:r>
              <a:rPr lang="en-US" sz="2000" b="1" dirty="0" smtClean="0">
                <a:solidFill>
                  <a:srgbClr val="008000"/>
                </a:solidFill>
              </a:rPr>
              <a:t>corresponding to </a:t>
            </a:r>
            <a:r>
              <a:rPr lang="en-US" sz="2000" b="1" dirty="0">
                <a:solidFill>
                  <a:srgbClr val="008000"/>
                </a:solidFill>
              </a:rPr>
              <a:t>resonant behavior, such as the variation with energy of the cross </a:t>
            </a:r>
            <a:r>
              <a:rPr lang="en-US" sz="2000" b="1" dirty="0" smtClean="0">
                <a:solidFill>
                  <a:srgbClr val="008000"/>
                </a:solidFill>
              </a:rPr>
              <a:t>section of </a:t>
            </a:r>
            <a:r>
              <a:rPr lang="en-US" sz="2000" b="1" dirty="0">
                <a:solidFill>
                  <a:srgbClr val="008000"/>
                </a:solidFill>
              </a:rPr>
              <a:t>a nuclear or particle reaction or absorption of radiation in the Mossbauer effect.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i="1" dirty="0">
                <a:solidFill>
                  <a:srgbClr val="FF0000"/>
                </a:solidFill>
              </a:rPr>
              <a:t>Lorentzian probability density </a:t>
            </a:r>
            <a:r>
              <a:rPr lang="en-US" sz="2000" b="1" dirty="0">
                <a:solidFill>
                  <a:srgbClr val="FF0000"/>
                </a:solidFill>
              </a:rPr>
              <a:t>function </a:t>
            </a:r>
            <a:r>
              <a:rPr lang="en-US" sz="2000" b="1" i="1" dirty="0">
                <a:solidFill>
                  <a:srgbClr val="FF0000"/>
                </a:solidFill>
              </a:rPr>
              <a:t>P</a:t>
            </a:r>
            <a:r>
              <a:rPr lang="en-US" sz="2000" b="1" i="1" baseline="-25000" dirty="0">
                <a:solidFill>
                  <a:srgbClr val="FF0000"/>
                </a:solidFill>
              </a:rPr>
              <a:t>L</a:t>
            </a:r>
            <a:r>
              <a:rPr lang="en-US" sz="2000" b="1" i="1" dirty="0">
                <a:solidFill>
                  <a:srgbClr val="FF0000"/>
                </a:solidFill>
              </a:rPr>
              <a:t>(X;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</a:t>
            </a:r>
            <a:r>
              <a:rPr lang="en-US" sz="2000" b="1" dirty="0" smtClean="0">
                <a:solidFill>
                  <a:srgbClr val="FF0000"/>
                </a:solidFill>
              </a:rPr>
              <a:t>), </a:t>
            </a:r>
            <a:r>
              <a:rPr lang="en-US" sz="2000" b="1" dirty="0">
                <a:solidFill>
                  <a:srgbClr val="FF0000"/>
                </a:solidFill>
              </a:rPr>
              <a:t>also called </a:t>
            </a: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i="1" dirty="0" smtClean="0">
                <a:solidFill>
                  <a:srgbClr val="FF0000"/>
                </a:solidFill>
              </a:rPr>
              <a:t>Cauchy </a:t>
            </a:r>
            <a:r>
              <a:rPr lang="en-US" sz="2000" b="1" i="1" dirty="0">
                <a:solidFill>
                  <a:srgbClr val="FF0000"/>
                </a:solidFill>
              </a:rPr>
              <a:t>distribution, </a:t>
            </a:r>
            <a:r>
              <a:rPr lang="en-US" sz="2000" b="1" dirty="0">
                <a:solidFill>
                  <a:srgbClr val="FF0000"/>
                </a:solidFill>
              </a:rPr>
              <a:t>is defined 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This </a:t>
            </a:r>
            <a:r>
              <a:rPr lang="en-US" sz="2000" b="1" dirty="0">
                <a:solidFill>
                  <a:srgbClr val="0000CC"/>
                </a:solidFill>
              </a:rPr>
              <a:t>distribution is symmetric about its mean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with a width characterized by </a:t>
            </a:r>
            <a:r>
              <a:rPr lang="en-US" sz="2000" b="1" dirty="0" smtClean="0">
                <a:solidFill>
                  <a:srgbClr val="0000CC"/>
                </a:solidFill>
              </a:rPr>
              <a:t>its half-width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</a:t>
            </a:r>
            <a:r>
              <a:rPr lang="en-US" sz="2000" b="1" dirty="0" smtClean="0">
                <a:solidFill>
                  <a:srgbClr val="0000CC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most striking difference between </a:t>
            </a:r>
            <a:r>
              <a:rPr lang="en-US" sz="2000" b="1" dirty="0" smtClean="0">
                <a:solidFill>
                  <a:srgbClr val="FF0000"/>
                </a:solidFill>
              </a:rPr>
              <a:t>Lorentzian and </a:t>
            </a:r>
            <a:r>
              <a:rPr lang="en-US" sz="2000" b="1" dirty="0">
                <a:solidFill>
                  <a:srgbClr val="FF0000"/>
                </a:solidFill>
              </a:rPr>
              <a:t>the Gaussian </a:t>
            </a:r>
            <a:r>
              <a:rPr lang="en-US" sz="2000" b="1" dirty="0" smtClean="0">
                <a:solidFill>
                  <a:srgbClr val="FF0000"/>
                </a:solidFill>
              </a:rPr>
              <a:t>distribution is </a:t>
            </a:r>
            <a:r>
              <a:rPr lang="en-US" sz="2000" b="1" dirty="0">
                <a:solidFill>
                  <a:srgbClr val="FF0000"/>
                </a:solidFill>
              </a:rPr>
              <a:t>that it does not diminish to 0 as rapidly; the behavior for large deviations is </a:t>
            </a:r>
            <a:r>
              <a:rPr lang="en-US" sz="2000" b="1" dirty="0" smtClean="0">
                <a:solidFill>
                  <a:srgbClr val="FF0000"/>
                </a:solidFill>
              </a:rPr>
              <a:t>proportional to </a:t>
            </a:r>
            <a:r>
              <a:rPr lang="en-US" sz="2000" b="1" dirty="0">
                <a:solidFill>
                  <a:srgbClr val="FF0000"/>
                </a:solidFill>
              </a:rPr>
              <a:t>the inverse square of the deviation, rather than exponentially related </a:t>
            </a:r>
            <a:r>
              <a:rPr lang="en-US" sz="2000" b="1" dirty="0" smtClean="0">
                <a:solidFill>
                  <a:srgbClr val="FF0000"/>
                </a:solidFill>
              </a:rPr>
              <a:t>to the </a:t>
            </a:r>
            <a:r>
              <a:rPr lang="en-US" sz="2000" b="1" dirty="0">
                <a:solidFill>
                  <a:srgbClr val="FF0000"/>
                </a:solidFill>
              </a:rPr>
              <a:t>square of the deviation.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8000"/>
                </a:solidFill>
              </a:rPr>
              <a:t>As with the Gaussian distribution, the Lorentzian distribution function is </a:t>
            </a:r>
            <a:r>
              <a:rPr lang="en-US" sz="2000" b="1" dirty="0" smtClean="0">
                <a:solidFill>
                  <a:srgbClr val="008000"/>
                </a:solidFill>
              </a:rPr>
              <a:t>a continuous </a:t>
            </a:r>
            <a:r>
              <a:rPr lang="en-US" sz="2000" b="1" dirty="0">
                <a:solidFill>
                  <a:srgbClr val="008000"/>
                </a:solidFill>
              </a:rPr>
              <a:t>function, and the probability of observing a value </a:t>
            </a:r>
            <a:r>
              <a:rPr lang="en-US" sz="2000" b="1" i="1" dirty="0">
                <a:solidFill>
                  <a:srgbClr val="008000"/>
                </a:solidFill>
              </a:rPr>
              <a:t>x </a:t>
            </a:r>
            <a:r>
              <a:rPr lang="en-US" sz="2000" b="1" dirty="0">
                <a:solidFill>
                  <a:srgbClr val="008000"/>
                </a:solidFill>
              </a:rPr>
              <a:t>must be related </a:t>
            </a:r>
            <a:r>
              <a:rPr lang="en-US" sz="2000" b="1" dirty="0" smtClean="0">
                <a:solidFill>
                  <a:srgbClr val="008000"/>
                </a:solidFill>
              </a:rPr>
              <a:t>to the </a:t>
            </a:r>
            <a:r>
              <a:rPr lang="en-US" sz="2000" b="1" dirty="0">
                <a:solidFill>
                  <a:srgbClr val="008000"/>
                </a:solidFill>
              </a:rPr>
              <a:t>interval within which the observation may fall</a:t>
            </a:r>
            <a:r>
              <a:rPr lang="en-US" sz="2000" b="1" dirty="0">
                <a:solidFill>
                  <a:srgbClr val="CC00CC"/>
                </a:solidFill>
              </a:rPr>
              <a:t>.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The </a:t>
            </a:r>
            <a:r>
              <a:rPr lang="en-US" sz="2000" b="1" dirty="0">
                <a:solidFill>
                  <a:srgbClr val="0000CC"/>
                </a:solidFill>
              </a:rPr>
              <a:t>probability </a:t>
            </a:r>
            <a:r>
              <a:rPr lang="en-US" sz="2000" b="1" dirty="0" err="1" smtClean="0">
                <a:solidFill>
                  <a:srgbClr val="0000CC"/>
                </a:solidFill>
              </a:rPr>
              <a:t>d</a:t>
            </a:r>
            <a:r>
              <a:rPr lang="en-US" sz="2000" b="1" i="1" dirty="0" err="1" smtClean="0">
                <a:solidFill>
                  <a:srgbClr val="0000CC"/>
                </a:solidFill>
              </a:rPr>
              <a:t>P</a:t>
            </a:r>
            <a:r>
              <a:rPr lang="en-US" sz="2000" b="1" i="1" baseline="-25000" dirty="0" err="1" smtClean="0">
                <a:solidFill>
                  <a:srgbClr val="0000CC"/>
                </a:solidFill>
              </a:rPr>
              <a:t>L</a:t>
            </a:r>
            <a:r>
              <a:rPr lang="en-US" sz="2000" b="1" i="1" dirty="0" smtClean="0">
                <a:solidFill>
                  <a:srgbClr val="0000CC"/>
                </a:solidFill>
              </a:rPr>
              <a:t>(x; </a:t>
            </a:r>
            <a:r>
              <a:rPr lang="en-US" sz="2000" b="1" dirty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>
                <a:solidFill>
                  <a:srgbClr val="0000CC"/>
                </a:solidFill>
                <a:sym typeface="Symbol"/>
              </a:rPr>
              <a:t></a:t>
            </a:r>
            <a:r>
              <a:rPr lang="en-US" sz="2000" b="1" dirty="0">
                <a:solidFill>
                  <a:srgbClr val="0000CC"/>
                </a:solidFill>
              </a:rPr>
              <a:t>), </a:t>
            </a:r>
            <a:r>
              <a:rPr lang="en-US" sz="2000" b="1" dirty="0" smtClean="0">
                <a:solidFill>
                  <a:srgbClr val="0000CC"/>
                </a:solidFill>
              </a:rPr>
              <a:t>for an </a:t>
            </a:r>
            <a:r>
              <a:rPr lang="en-US" sz="2000" b="1" dirty="0">
                <a:solidFill>
                  <a:srgbClr val="0000CC"/>
                </a:solidFill>
              </a:rPr>
              <a:t>observation to fall within an infinitesimal differential interval </a:t>
            </a:r>
            <a:r>
              <a:rPr lang="en-US" sz="2000" b="1" i="1" dirty="0">
                <a:solidFill>
                  <a:srgbClr val="0000CC"/>
                </a:solidFill>
              </a:rPr>
              <a:t>dx </a:t>
            </a:r>
            <a:r>
              <a:rPr lang="en-US" sz="2000" b="1" dirty="0">
                <a:solidFill>
                  <a:srgbClr val="0000CC"/>
                </a:solidFill>
              </a:rPr>
              <a:t>around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 smtClean="0">
                <a:solidFill>
                  <a:srgbClr val="0000CC"/>
                </a:solidFill>
              </a:rPr>
              <a:t>is given </a:t>
            </a:r>
            <a:r>
              <a:rPr lang="en-US" sz="2000" b="1" dirty="0">
                <a:solidFill>
                  <a:srgbClr val="0000CC"/>
                </a:solidFill>
              </a:rPr>
              <a:t>by the product of the probability density function </a:t>
            </a:r>
            <a:r>
              <a:rPr lang="en-US" sz="2000" b="1" i="1" dirty="0" smtClean="0">
                <a:solidFill>
                  <a:srgbClr val="0000CC"/>
                </a:solidFill>
              </a:rPr>
              <a:t>P</a:t>
            </a:r>
            <a:r>
              <a:rPr lang="en-US" sz="2000" b="1" i="1" baseline="-25000" dirty="0" smtClean="0">
                <a:solidFill>
                  <a:srgbClr val="0000CC"/>
                </a:solidFill>
              </a:rPr>
              <a:t>L</a:t>
            </a:r>
            <a:r>
              <a:rPr lang="en-US" sz="2000" b="1" i="1" dirty="0" smtClean="0">
                <a:solidFill>
                  <a:srgbClr val="0000CC"/>
                </a:solidFill>
              </a:rPr>
              <a:t>(x; </a:t>
            </a:r>
            <a:r>
              <a:rPr lang="en-US" sz="2000" b="1" dirty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>
                <a:solidFill>
                  <a:srgbClr val="0000CC"/>
                </a:solidFill>
                <a:sym typeface="Symbol"/>
              </a:rPr>
              <a:t></a:t>
            </a:r>
            <a:r>
              <a:rPr lang="en-US" sz="2000" b="1" dirty="0">
                <a:solidFill>
                  <a:srgbClr val="0000CC"/>
                </a:solidFill>
              </a:rPr>
              <a:t>), </a:t>
            </a:r>
            <a:r>
              <a:rPr lang="en-US" sz="2000" b="1" dirty="0" smtClean="0">
                <a:solidFill>
                  <a:srgbClr val="0000CC"/>
                </a:solidFill>
              </a:rPr>
              <a:t>and </a:t>
            </a:r>
            <a:r>
              <a:rPr lang="en-US" sz="2000" b="1" dirty="0">
                <a:solidFill>
                  <a:srgbClr val="0000CC"/>
                </a:solidFill>
              </a:rPr>
              <a:t>the size </a:t>
            </a:r>
            <a:r>
              <a:rPr lang="en-US" sz="2000" b="1" dirty="0" smtClean="0">
                <a:solidFill>
                  <a:srgbClr val="0000CC"/>
                </a:solidFill>
              </a:rPr>
              <a:t>of the </a:t>
            </a:r>
            <a:r>
              <a:rPr lang="en-US" sz="2000" b="1" dirty="0">
                <a:solidFill>
                  <a:srgbClr val="0000CC"/>
                </a:solidFill>
              </a:rPr>
              <a:t>interval </a:t>
            </a:r>
            <a:r>
              <a:rPr lang="en-US" sz="2000" b="1" i="1" dirty="0">
                <a:solidFill>
                  <a:srgbClr val="0000CC"/>
                </a:solidFill>
              </a:rPr>
              <a:t>dx: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3277144"/>
            <a:ext cx="4619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30" y="7727144"/>
            <a:ext cx="4552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3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48" y="24984"/>
            <a:ext cx="92678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803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8915400" cy="9541073"/>
          </a:xfrm>
          <a:prstGeom prst="rect">
            <a:avLst/>
          </a:prstGeom>
          <a:noFill/>
          <a:ln w="1270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8000"/>
                </a:solidFill>
              </a:rPr>
              <a:t>The normalization of the probability density function </a:t>
            </a:r>
            <a:r>
              <a:rPr lang="en-US" sz="2000" b="1" i="1" dirty="0">
                <a:solidFill>
                  <a:srgbClr val="008000"/>
                </a:solidFill>
              </a:rPr>
              <a:t>P</a:t>
            </a:r>
            <a:r>
              <a:rPr lang="en-US" sz="2000" b="1" i="1" baseline="-25000" dirty="0">
                <a:solidFill>
                  <a:srgbClr val="008000"/>
                </a:solidFill>
              </a:rPr>
              <a:t>L</a:t>
            </a:r>
            <a:r>
              <a:rPr lang="en-US" sz="2000" b="1" i="1" dirty="0">
                <a:solidFill>
                  <a:srgbClr val="008000"/>
                </a:solidFill>
              </a:rPr>
              <a:t>(X; </a:t>
            </a:r>
            <a:r>
              <a:rPr lang="en-US" sz="2000" b="1" dirty="0">
                <a:solidFill>
                  <a:srgbClr val="008000"/>
                </a:solidFill>
                <a:sym typeface="Symbol"/>
              </a:rPr>
              <a:t></a:t>
            </a:r>
            <a:r>
              <a:rPr lang="en-US" sz="2000" b="1" dirty="0">
                <a:solidFill>
                  <a:srgbClr val="008000"/>
                </a:solidFill>
              </a:rPr>
              <a:t>, </a:t>
            </a:r>
            <a:r>
              <a:rPr lang="en-US" sz="2000" b="1" dirty="0">
                <a:solidFill>
                  <a:srgbClr val="008000"/>
                </a:solidFill>
                <a:sym typeface="Symbol"/>
              </a:rPr>
              <a:t></a:t>
            </a:r>
            <a:r>
              <a:rPr lang="en-US" sz="2000" b="1" dirty="0">
                <a:solidFill>
                  <a:srgbClr val="008000"/>
                </a:solidFill>
              </a:rPr>
              <a:t>) is such that the integral of the probability over all possible values of </a:t>
            </a:r>
            <a:r>
              <a:rPr lang="en-US" sz="2000" b="1" i="1" dirty="0">
                <a:solidFill>
                  <a:srgbClr val="008000"/>
                </a:solidFill>
              </a:rPr>
              <a:t>x </a:t>
            </a:r>
            <a:r>
              <a:rPr lang="en-US" sz="2000" b="1" dirty="0">
                <a:solidFill>
                  <a:srgbClr val="008000"/>
                </a:solidFill>
              </a:rPr>
              <a:t>is unity: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8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8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8000"/>
              </a:solidFill>
            </a:endParaRPr>
          </a:p>
          <a:p>
            <a:r>
              <a:rPr lang="en-US" sz="2000" b="1" dirty="0" smtClean="0">
                <a:solidFill>
                  <a:srgbClr val="008000"/>
                </a:solidFill>
              </a:rPr>
              <a:t>            </a:t>
            </a:r>
            <a:r>
              <a:rPr lang="pl-PL" sz="2000" b="1" dirty="0" smtClean="0">
                <a:solidFill>
                  <a:srgbClr val="008000"/>
                </a:solidFill>
              </a:rPr>
              <a:t>where </a:t>
            </a:r>
            <a:r>
              <a:rPr lang="pl-PL" sz="2000" b="1" i="1" dirty="0">
                <a:solidFill>
                  <a:srgbClr val="008000"/>
                </a:solidFill>
              </a:rPr>
              <a:t>z </a:t>
            </a:r>
            <a:r>
              <a:rPr lang="pl-PL" sz="2000" b="1" dirty="0">
                <a:solidFill>
                  <a:srgbClr val="008000"/>
                </a:solidFill>
              </a:rPr>
              <a:t>= </a:t>
            </a:r>
            <a:r>
              <a:rPr lang="pl-PL" sz="2000" b="1" i="1" dirty="0">
                <a:solidFill>
                  <a:srgbClr val="008000"/>
                </a:solidFill>
              </a:rPr>
              <a:t>(x </a:t>
            </a:r>
            <a:r>
              <a:rPr lang="pl-PL" sz="2000" b="1" dirty="0">
                <a:solidFill>
                  <a:srgbClr val="008000"/>
                </a:solidFill>
              </a:rPr>
              <a:t>- </a:t>
            </a:r>
            <a:r>
              <a:rPr lang="pl-PL" sz="2000" b="1" i="1" dirty="0" smtClean="0">
                <a:solidFill>
                  <a:srgbClr val="008000"/>
                </a:solidFill>
                <a:sym typeface="Symbol"/>
              </a:rPr>
              <a:t></a:t>
            </a:r>
            <a:r>
              <a:rPr lang="pl-PL" sz="2000" b="1" i="1" dirty="0" smtClean="0">
                <a:solidFill>
                  <a:srgbClr val="008000"/>
                </a:solidFill>
              </a:rPr>
              <a:t>)/(</a:t>
            </a:r>
            <a:r>
              <a:rPr lang="pl-PL" sz="2000" b="1" i="1" dirty="0" smtClean="0">
                <a:solidFill>
                  <a:srgbClr val="008000"/>
                </a:solidFill>
                <a:sym typeface="Symbol"/>
              </a:rPr>
              <a:t></a:t>
            </a:r>
            <a:r>
              <a:rPr lang="pl-PL" sz="2000" b="1" i="1" dirty="0" smtClean="0">
                <a:solidFill>
                  <a:srgbClr val="008000"/>
                </a:solidFill>
              </a:rPr>
              <a:t>/</a:t>
            </a:r>
            <a:r>
              <a:rPr lang="pl-PL" sz="2000" b="1" i="1" dirty="0">
                <a:solidFill>
                  <a:srgbClr val="008000"/>
                </a:solidFill>
              </a:rPr>
              <a:t>2).</a:t>
            </a:r>
            <a:endParaRPr lang="en-US" sz="2000" b="1" dirty="0">
              <a:solidFill>
                <a:srgbClr val="008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u="sng" dirty="0">
                <a:solidFill>
                  <a:srgbClr val="FF0000"/>
                </a:solidFill>
              </a:rPr>
              <a:t>Mean and Half-Width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The mean </a:t>
            </a:r>
            <a:r>
              <a:rPr lang="en-US" sz="2000" b="1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of the Lorentzian distribution is given as one of the parameters </a:t>
            </a:r>
            <a:r>
              <a:rPr lang="en-US" sz="2000" b="1" dirty="0" smtClean="0">
                <a:solidFill>
                  <a:srgbClr val="0000FF"/>
                </a:solidFill>
              </a:rPr>
              <a:t>in Equation </a:t>
            </a:r>
            <a:r>
              <a:rPr lang="en-US" sz="2000" b="1" dirty="0">
                <a:solidFill>
                  <a:srgbClr val="0000FF"/>
                </a:solidFill>
              </a:rPr>
              <a:t>(2.32).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It </a:t>
            </a:r>
            <a:r>
              <a:rPr lang="en-US" sz="2000" b="1" dirty="0">
                <a:solidFill>
                  <a:srgbClr val="FF0000"/>
                </a:solidFill>
              </a:rPr>
              <a:t>is obvious from the symmetry of the distribution that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must </a:t>
            </a:r>
            <a:r>
              <a:rPr lang="en-US" sz="2000" b="1" dirty="0" smtClean="0">
                <a:solidFill>
                  <a:srgbClr val="FF0000"/>
                </a:solidFill>
              </a:rPr>
              <a:t>be equal </a:t>
            </a:r>
            <a:r>
              <a:rPr lang="en-US" sz="2000" b="1" dirty="0">
                <a:solidFill>
                  <a:srgbClr val="FF0000"/>
                </a:solidFill>
              </a:rPr>
              <a:t>to the mean as well as to the median and to the most probable value.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8000"/>
                </a:solidFill>
              </a:rPr>
              <a:t>The standard deviation is not defined for the Lorentzian distribution as a </a:t>
            </a:r>
            <a:r>
              <a:rPr lang="en-US" sz="2000" b="1" dirty="0" smtClean="0">
                <a:solidFill>
                  <a:srgbClr val="008000"/>
                </a:solidFill>
              </a:rPr>
              <a:t>consequence of </a:t>
            </a:r>
            <a:r>
              <a:rPr lang="en-US" sz="2000" b="1" dirty="0">
                <a:solidFill>
                  <a:srgbClr val="008000"/>
                </a:solidFill>
              </a:rPr>
              <a:t>its slowly decreasing behavior for large deviations</a:t>
            </a: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>
                <a:solidFill>
                  <a:srgbClr val="0000FF"/>
                </a:solidFill>
              </a:rPr>
              <a:t>If we attempt </a:t>
            </a:r>
            <a:r>
              <a:rPr lang="en-US" sz="2000" b="1" dirty="0" smtClean="0">
                <a:solidFill>
                  <a:srgbClr val="0000FF"/>
                </a:solidFill>
              </a:rPr>
              <a:t>to evaluate </a:t>
            </a:r>
            <a:r>
              <a:rPr lang="en-US" sz="2000" b="1" dirty="0">
                <a:solidFill>
                  <a:srgbClr val="0000FF"/>
                </a:solidFill>
              </a:rPr>
              <a:t>the expectation value for the square of the </a:t>
            </a:r>
            <a:r>
              <a:rPr lang="en-US" sz="2000" b="1" dirty="0" smtClean="0">
                <a:solidFill>
                  <a:srgbClr val="0000FF"/>
                </a:solidFill>
              </a:rPr>
              <a:t>deviations we </a:t>
            </a:r>
            <a:r>
              <a:rPr lang="en-US" sz="2000" b="1" dirty="0">
                <a:solidFill>
                  <a:srgbClr val="0000FF"/>
                </a:solidFill>
              </a:rPr>
              <a:t>find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r>
              <a:rPr lang="en-US" sz="2000" b="1" dirty="0" smtClean="0">
                <a:solidFill>
                  <a:srgbClr val="0000FF"/>
                </a:solidFill>
              </a:rPr>
              <a:t>       that </a:t>
            </a:r>
            <a:r>
              <a:rPr lang="en-US" sz="2000" b="1" dirty="0">
                <a:solidFill>
                  <a:srgbClr val="0000FF"/>
                </a:solidFill>
              </a:rPr>
              <a:t>the integral is unbounded: the integral does not converge for large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     deviations</a:t>
            </a:r>
            <a:r>
              <a:rPr lang="en-US" sz="2000" b="1" dirty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66"/>
                </a:solidFill>
              </a:rPr>
              <a:t>Although it is possible to calculate a </a:t>
            </a:r>
            <a:r>
              <a:rPr lang="en-US" sz="2000" b="1" i="1" dirty="0">
                <a:solidFill>
                  <a:srgbClr val="006666"/>
                </a:solidFill>
              </a:rPr>
              <a:t>sample standard deviation </a:t>
            </a:r>
            <a:r>
              <a:rPr lang="en-US" sz="2000" b="1" dirty="0">
                <a:solidFill>
                  <a:srgbClr val="006666"/>
                </a:solidFill>
              </a:rPr>
              <a:t>by </a:t>
            </a:r>
            <a:r>
              <a:rPr lang="en-US" sz="2000" b="1" dirty="0" smtClean="0">
                <a:solidFill>
                  <a:srgbClr val="006666"/>
                </a:solidFill>
              </a:rPr>
              <a:t>evaluating the </a:t>
            </a:r>
            <a:r>
              <a:rPr lang="en-US" sz="2000" b="1" dirty="0">
                <a:solidFill>
                  <a:srgbClr val="006666"/>
                </a:solidFill>
              </a:rPr>
              <a:t>average value of the square of the deviations from the sample mean, </a:t>
            </a:r>
            <a:r>
              <a:rPr lang="en-US" sz="2000" b="1" dirty="0" smtClean="0">
                <a:solidFill>
                  <a:srgbClr val="006666"/>
                </a:solidFill>
              </a:rPr>
              <a:t>this calculation </a:t>
            </a:r>
            <a:r>
              <a:rPr lang="en-US" sz="2000" b="1" dirty="0">
                <a:solidFill>
                  <a:srgbClr val="006666"/>
                </a:solidFill>
              </a:rPr>
              <a:t>has no meaning and will not converge to a fixed value as the number </a:t>
            </a:r>
            <a:r>
              <a:rPr lang="en-US" sz="2000" b="1" dirty="0" smtClean="0">
                <a:solidFill>
                  <a:srgbClr val="006666"/>
                </a:solidFill>
              </a:rPr>
              <a:t>of samples </a:t>
            </a:r>
            <a:r>
              <a:rPr lang="en-US" sz="2000" b="1" dirty="0">
                <a:solidFill>
                  <a:srgbClr val="006666"/>
                </a:solidFill>
              </a:rPr>
              <a:t>increases.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The width of the Lorentzian distribution is instead characterized by the </a:t>
            </a:r>
            <a:r>
              <a:rPr lang="en-US" sz="2000" b="1" i="1" dirty="0" smtClean="0">
                <a:solidFill>
                  <a:srgbClr val="CC00CC"/>
                </a:solidFill>
              </a:rPr>
              <a:t>full width  at </a:t>
            </a:r>
            <a:r>
              <a:rPr lang="en-US" sz="2000" b="1" i="1" dirty="0">
                <a:solidFill>
                  <a:srgbClr val="CC00CC"/>
                </a:solidFill>
              </a:rPr>
              <a:t>half maximum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</a:t>
            </a:r>
            <a:r>
              <a:rPr lang="en-US" sz="2000" b="1" dirty="0" smtClean="0">
                <a:solidFill>
                  <a:srgbClr val="CC00CC"/>
                </a:solidFill>
              </a:rPr>
              <a:t>, </a:t>
            </a:r>
            <a:r>
              <a:rPr lang="en-US" sz="2000" b="1" dirty="0">
                <a:solidFill>
                  <a:srgbClr val="CC00CC"/>
                </a:solidFill>
              </a:rPr>
              <a:t>generally called the </a:t>
            </a:r>
            <a:r>
              <a:rPr lang="en-US" sz="2000" b="1" i="1" dirty="0">
                <a:solidFill>
                  <a:srgbClr val="CC00CC"/>
                </a:solidFill>
              </a:rPr>
              <a:t>half-width</a:t>
            </a:r>
            <a:r>
              <a:rPr lang="en-US" sz="2000" b="1" i="1" dirty="0" smtClean="0">
                <a:solidFill>
                  <a:srgbClr val="CC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i="1" dirty="0" smtClean="0"/>
              <a:t> </a:t>
            </a:r>
            <a:r>
              <a:rPr lang="en-US" sz="2000" b="1" dirty="0">
                <a:solidFill>
                  <a:srgbClr val="0000CC"/>
                </a:solidFill>
              </a:rPr>
              <a:t>This parameter is </a:t>
            </a:r>
            <a:r>
              <a:rPr lang="en-US" sz="2000" b="1" dirty="0" smtClean="0">
                <a:solidFill>
                  <a:srgbClr val="0000CC"/>
                </a:solidFill>
              </a:rPr>
              <a:t>defined such </a:t>
            </a:r>
            <a:r>
              <a:rPr lang="en-US" sz="2000" b="1" dirty="0">
                <a:solidFill>
                  <a:srgbClr val="0000CC"/>
                </a:solidFill>
              </a:rPr>
              <a:t>that when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=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±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</a:t>
            </a:r>
            <a:r>
              <a:rPr lang="en-US" sz="2000" b="1" dirty="0">
                <a:solidFill>
                  <a:srgbClr val="0000CC"/>
                </a:solidFill>
                <a:sym typeface="Symbol"/>
              </a:rPr>
              <a:t>/</a:t>
            </a:r>
            <a:r>
              <a:rPr lang="en-US" sz="2000" b="1" i="1" dirty="0" smtClean="0">
                <a:solidFill>
                  <a:srgbClr val="0000CC"/>
                </a:solidFill>
              </a:rPr>
              <a:t>2</a:t>
            </a:r>
            <a:r>
              <a:rPr lang="en-US" sz="2000" b="1" i="1" dirty="0">
                <a:solidFill>
                  <a:srgbClr val="0000CC"/>
                </a:solidFill>
              </a:rPr>
              <a:t>, </a:t>
            </a:r>
            <a:r>
              <a:rPr lang="en-US" sz="2000" b="1" dirty="0">
                <a:solidFill>
                  <a:srgbClr val="0000CC"/>
                </a:solidFill>
              </a:rPr>
              <a:t>the probability density function is equal to one-half </a:t>
            </a:r>
            <a:r>
              <a:rPr lang="en-US" sz="2000" b="1" dirty="0" smtClean="0">
                <a:solidFill>
                  <a:srgbClr val="0000CC"/>
                </a:solidFill>
              </a:rPr>
              <a:t>its maximum </a:t>
            </a:r>
            <a:r>
              <a:rPr lang="en-US" sz="2000" b="1" dirty="0">
                <a:solidFill>
                  <a:srgbClr val="0000CC"/>
                </a:solidFill>
              </a:rPr>
              <a:t>value, or </a:t>
            </a:r>
            <a:r>
              <a:rPr lang="en-US" sz="2000" b="1" i="1" dirty="0">
                <a:solidFill>
                  <a:srgbClr val="0000CC"/>
                </a:solidFill>
              </a:rPr>
              <a:t>P</a:t>
            </a:r>
            <a:r>
              <a:rPr lang="en-US" sz="2000" b="1" i="1" dirty="0" smtClean="0">
                <a:solidFill>
                  <a:srgbClr val="0000CC"/>
                </a:solidFill>
              </a:rPr>
              <a:t>(</a:t>
            </a:r>
            <a:r>
              <a:rPr lang="en-US" sz="2000" b="1" i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± </a:t>
            </a:r>
            <a:r>
              <a:rPr lang="en-US" sz="2000" b="1" i="1" dirty="0" smtClean="0">
                <a:solidFill>
                  <a:srgbClr val="0000CC"/>
                </a:solidFill>
                <a:sym typeface="Symbol"/>
              </a:rPr>
              <a:t></a:t>
            </a:r>
            <a:r>
              <a:rPr lang="en-US" sz="2000" b="1" i="1" dirty="0">
                <a:solidFill>
                  <a:srgbClr val="0000CC"/>
                </a:solidFill>
                <a:sym typeface="Symbol"/>
              </a:rPr>
              <a:t>/</a:t>
            </a:r>
            <a:r>
              <a:rPr lang="en-US" sz="2000" b="1" i="1" dirty="0" smtClean="0">
                <a:solidFill>
                  <a:srgbClr val="0000CC"/>
                </a:solidFill>
              </a:rPr>
              <a:t>2;</a:t>
            </a:r>
            <a:r>
              <a:rPr lang="en-US" sz="2000" b="1" i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,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)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= </a:t>
            </a:r>
            <a:r>
              <a:rPr lang="en-US" sz="2000" b="1" i="1" dirty="0" smtClean="0">
                <a:solidFill>
                  <a:srgbClr val="0000CC"/>
                </a:solidFill>
              </a:rPr>
              <a:t>½ P(</a:t>
            </a:r>
            <a:r>
              <a:rPr lang="en-US" sz="2000" b="1" i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i="1" dirty="0" smtClean="0">
                <a:solidFill>
                  <a:srgbClr val="0000CC"/>
                </a:solidFill>
              </a:rPr>
              <a:t>;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,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)</a:t>
            </a:r>
            <a:r>
              <a:rPr lang="en-US" sz="2000" b="1" dirty="0" smtClean="0">
                <a:solidFill>
                  <a:srgbClr val="0000CC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Thus</a:t>
            </a:r>
            <a:r>
              <a:rPr lang="en-US" sz="2000" b="1" dirty="0">
                <a:solidFill>
                  <a:srgbClr val="006666"/>
                </a:solidFill>
              </a:rPr>
              <a:t>, the half-width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</a:t>
            </a:r>
            <a:r>
              <a:rPr lang="en-US" sz="2000" b="1" baseline="-25000" dirty="0" smtClean="0">
                <a:solidFill>
                  <a:srgbClr val="006666"/>
                </a:solidFill>
                <a:sym typeface="Symbol"/>
              </a:rPr>
              <a:t>1/2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  </a:t>
            </a:r>
            <a:r>
              <a:rPr lang="en-US" sz="2000" b="1" dirty="0" smtClean="0">
                <a:solidFill>
                  <a:srgbClr val="006666"/>
                </a:solidFill>
              </a:rPr>
              <a:t>is the full </a:t>
            </a:r>
            <a:r>
              <a:rPr lang="en-US" sz="2000" b="1" dirty="0">
                <a:solidFill>
                  <a:srgbClr val="006666"/>
                </a:solidFill>
              </a:rPr>
              <a:t>width of the curve measured between the levels of half maximum probability</a:t>
            </a:r>
            <a:r>
              <a:rPr lang="en-US" sz="2000" b="1" dirty="0" smtClean="0">
                <a:solidFill>
                  <a:srgbClr val="006666"/>
                </a:solidFill>
              </a:rPr>
              <a:t>.</a:t>
            </a:r>
            <a:endParaRPr lang="en-US" sz="2000" b="1" dirty="0">
              <a:solidFill>
                <a:srgbClr val="006666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229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8" y="4526819"/>
            <a:ext cx="5181601" cy="63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6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493"/>
            <a:ext cx="6834188" cy="676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12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15400" cy="7140416"/>
          </a:xfrm>
          <a:prstGeom prst="rect">
            <a:avLst/>
          </a:prstGeom>
          <a:noFill/>
          <a:ln w="127000" cmpd="tri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We can verify that this identification of f with the full-width at half maximum is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 correct </a:t>
            </a:r>
            <a:r>
              <a:rPr lang="en-US" sz="2000" b="1" dirty="0">
                <a:solidFill>
                  <a:srgbClr val="FF0000"/>
                </a:solidFill>
              </a:rPr>
              <a:t>by substituting </a:t>
            </a:r>
            <a:r>
              <a:rPr lang="en-US" sz="2000" b="1" i="1" dirty="0">
                <a:solidFill>
                  <a:srgbClr val="FF0000"/>
                </a:solidFill>
              </a:rPr>
              <a:t>x </a:t>
            </a:r>
            <a:r>
              <a:rPr lang="en-US" sz="2000" b="1" dirty="0">
                <a:solidFill>
                  <a:srgbClr val="FF0000"/>
                </a:solidFill>
              </a:rPr>
              <a:t>= 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dirty="0">
                <a:solidFill>
                  <a:srgbClr val="FF0000"/>
                </a:solidFill>
              </a:rPr>
              <a:t> ± 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/</a:t>
            </a:r>
            <a:r>
              <a:rPr lang="en-US" sz="2000" b="1" dirty="0">
                <a:solidFill>
                  <a:srgbClr val="FF0000"/>
                </a:solidFill>
              </a:rPr>
              <a:t>2 into Equation (2.32).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66"/>
                </a:solidFill>
              </a:rPr>
              <a:t>The Lorentzian and Gaussian distributions are shown for comparison in Figure</a:t>
            </a:r>
          </a:p>
          <a:p>
            <a:r>
              <a:rPr lang="en-US" sz="2000" b="1" dirty="0" smtClean="0">
                <a:solidFill>
                  <a:srgbClr val="006666"/>
                </a:solidFill>
              </a:rPr>
              <a:t>       2.6</a:t>
            </a:r>
            <a:r>
              <a:rPr lang="en-US" sz="2000" b="1" dirty="0">
                <a:solidFill>
                  <a:srgbClr val="006666"/>
                </a:solidFill>
              </a:rPr>
              <a:t>, </a:t>
            </a:r>
            <a:r>
              <a:rPr lang="en-US" sz="2000" b="1" dirty="0" smtClean="0">
                <a:solidFill>
                  <a:srgbClr val="006666"/>
                </a:solidFill>
              </a:rPr>
              <a:t>for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= 10 and </a:t>
            </a:r>
            <a:r>
              <a:rPr lang="en-US" sz="2000" b="1" dirty="0">
                <a:solidFill>
                  <a:srgbClr val="006666"/>
                </a:solidFill>
                <a:sym typeface="Symbol"/>
              </a:rPr>
              <a:t></a:t>
            </a:r>
            <a:r>
              <a:rPr lang="en-US" sz="2000" b="1" dirty="0">
                <a:solidFill>
                  <a:srgbClr val="006666"/>
                </a:solidFill>
              </a:rPr>
              <a:t> = 2.354 (corresponding to </a:t>
            </a:r>
            <a:r>
              <a:rPr lang="en-US" sz="2000" b="1" i="1" dirty="0">
                <a:solidFill>
                  <a:srgbClr val="006666"/>
                </a:solidFill>
                <a:sym typeface="Symbol"/>
              </a:rPr>
              <a:t></a:t>
            </a:r>
            <a:r>
              <a:rPr lang="en-US" sz="2000" b="1" i="1" dirty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= 1 for the Gaussian function).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Both distributions are normalized to unit area according to their definitions in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        Equations </a:t>
            </a:r>
            <a:r>
              <a:rPr lang="en-US" sz="2000" b="1" dirty="0">
                <a:solidFill>
                  <a:srgbClr val="0000FF"/>
                </a:solidFill>
              </a:rPr>
              <a:t>(2.23) and (2.32).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For </a:t>
            </a:r>
            <a:r>
              <a:rPr lang="en-US" sz="2000" b="1" dirty="0">
                <a:solidFill>
                  <a:srgbClr val="CC00CC"/>
                </a:solidFill>
              </a:rPr>
              <a:t>both curves, the value of the maximum </a:t>
            </a:r>
            <a:r>
              <a:rPr lang="en-US" sz="2000" b="1" dirty="0" smtClean="0">
                <a:solidFill>
                  <a:srgbClr val="CC00CC"/>
                </a:solidFill>
              </a:rPr>
              <a:t>probability is </a:t>
            </a:r>
            <a:r>
              <a:rPr lang="en-US" sz="2000" b="1" dirty="0">
                <a:solidFill>
                  <a:srgbClr val="CC00CC"/>
                </a:solidFill>
              </a:rPr>
              <a:t>inversely proportional to the </a:t>
            </a:r>
            <a:r>
              <a:rPr lang="en-US" sz="2000" b="1" dirty="0" smtClean="0">
                <a:solidFill>
                  <a:srgbClr val="CC00CC"/>
                </a:solidFill>
              </a:rPr>
              <a:t>half-width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</a:t>
            </a:r>
            <a:r>
              <a:rPr lang="en-US" sz="2000" b="1" dirty="0" smtClean="0">
                <a:solidFill>
                  <a:srgbClr val="006666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00"/>
                </a:solidFill>
              </a:rPr>
              <a:t>This </a:t>
            </a:r>
            <a:r>
              <a:rPr lang="en-US" sz="2000" b="1" dirty="0">
                <a:solidFill>
                  <a:srgbClr val="008000"/>
                </a:solidFill>
              </a:rPr>
              <a:t>results in a peak value </a:t>
            </a:r>
            <a:r>
              <a:rPr lang="en-US" sz="2000" b="1" dirty="0" smtClean="0">
                <a:solidFill>
                  <a:srgbClr val="008000"/>
                </a:solidFill>
              </a:rPr>
              <a:t>of </a:t>
            </a:r>
            <a:r>
              <a:rPr lang="en-US" sz="2000" b="1" i="1" dirty="0" smtClean="0">
                <a:solidFill>
                  <a:srgbClr val="008000"/>
                </a:solidFill>
              </a:rPr>
              <a:t>2/</a:t>
            </a:r>
            <a:r>
              <a:rPr lang="en-US" sz="2000" b="1" i="1" dirty="0" smtClean="0">
                <a:solidFill>
                  <a:srgbClr val="008000"/>
                </a:solidFill>
                <a:sym typeface="Symbol"/>
              </a:rPr>
              <a:t></a:t>
            </a:r>
            <a:r>
              <a:rPr lang="en-US" sz="2000" b="1" i="1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</a:rPr>
              <a:t>= </a:t>
            </a:r>
            <a:r>
              <a:rPr lang="en-US" sz="2000" b="1" dirty="0">
                <a:solidFill>
                  <a:srgbClr val="008000"/>
                </a:solidFill>
              </a:rPr>
              <a:t>0.270 for the Lorentzian distribution and a peak value of </a:t>
            </a:r>
            <a:r>
              <a:rPr lang="en-US" sz="2000" b="1" i="1" dirty="0" smtClean="0">
                <a:solidFill>
                  <a:srgbClr val="008000"/>
                </a:solidFill>
              </a:rPr>
              <a:t>1/(</a:t>
            </a:r>
            <a:r>
              <a:rPr lang="en-US" sz="2000" b="1" i="1" dirty="0" smtClean="0">
                <a:solidFill>
                  <a:srgbClr val="008000"/>
                </a:solidFill>
                <a:sym typeface="Symbol"/>
              </a:rPr>
              <a:t></a:t>
            </a:r>
            <a:r>
              <a:rPr lang="en-US" sz="2000" b="1" i="1" dirty="0" smtClean="0">
                <a:solidFill>
                  <a:srgbClr val="008000"/>
                </a:solidFill>
              </a:rPr>
              <a:t>2</a:t>
            </a:r>
            <a:r>
              <a:rPr lang="en-US" sz="2000" b="1" i="1" dirty="0" smtClean="0">
                <a:solidFill>
                  <a:srgbClr val="008000"/>
                </a:solidFill>
                <a:sym typeface="Symbol"/>
              </a:rPr>
              <a:t>) </a:t>
            </a:r>
            <a:r>
              <a:rPr lang="en-US" sz="2000" b="1" dirty="0" smtClean="0">
                <a:solidFill>
                  <a:srgbClr val="008000"/>
                </a:solidFill>
              </a:rPr>
              <a:t>= 0.399 for </a:t>
            </a:r>
            <a:r>
              <a:rPr lang="en-US" sz="2000" b="1" dirty="0">
                <a:solidFill>
                  <a:srgbClr val="008000"/>
                </a:solidFill>
              </a:rPr>
              <a:t>the Gaussian distribution.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Except for the normalization, the Lorentzian distribution is equivalent to </a:t>
            </a:r>
            <a:r>
              <a:rPr lang="en-US" sz="2000" b="1" dirty="0" smtClean="0">
                <a:solidFill>
                  <a:srgbClr val="0000CC"/>
                </a:solidFill>
              </a:rPr>
              <a:t>the dispersion </a:t>
            </a:r>
            <a:r>
              <a:rPr lang="en-US" sz="2000" b="1" dirty="0">
                <a:solidFill>
                  <a:srgbClr val="0000CC"/>
                </a:solidFill>
              </a:rPr>
              <a:t>relation that is used, for example, in describing the cross section of a </a:t>
            </a:r>
            <a:r>
              <a:rPr lang="en-US" sz="2000" b="1" dirty="0" smtClean="0">
                <a:solidFill>
                  <a:srgbClr val="0000CC"/>
                </a:solidFill>
              </a:rPr>
              <a:t>nuclear reaction </a:t>
            </a:r>
            <a:r>
              <a:rPr lang="en-US" sz="2000" b="1" dirty="0">
                <a:solidFill>
                  <a:srgbClr val="0000CC"/>
                </a:solidFill>
              </a:rPr>
              <a:t>for a </a:t>
            </a:r>
            <a:r>
              <a:rPr lang="en-US" sz="2000" b="1" dirty="0" err="1">
                <a:solidFill>
                  <a:srgbClr val="0000CC"/>
                </a:solidFill>
              </a:rPr>
              <a:t>Breit</a:t>
            </a:r>
            <a:r>
              <a:rPr lang="en-US" sz="2000" b="1" dirty="0">
                <a:solidFill>
                  <a:srgbClr val="0000CC"/>
                </a:solidFill>
              </a:rPr>
              <a:t>-Wigner resonance: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86837"/>
            <a:ext cx="3928201" cy="51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56" y="4643469"/>
            <a:ext cx="4267200" cy="253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7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8120063" cy="65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23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755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33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46" y="152400"/>
            <a:ext cx="8907354" cy="646330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we can consider it to be the product of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individual factors, each of which is </a:t>
            </a:r>
            <a:r>
              <a:rPr lang="en-US" sz="2000" b="1" dirty="0" smtClean="0">
                <a:solidFill>
                  <a:srgbClr val="0000CC"/>
                </a:solidFill>
              </a:rPr>
              <a:t>very nearly </a:t>
            </a:r>
            <a:r>
              <a:rPr lang="en-US" sz="2000" b="1" dirty="0">
                <a:solidFill>
                  <a:srgbClr val="0000CC"/>
                </a:solidFill>
              </a:rPr>
              <a:t>equal to </a:t>
            </a:r>
            <a:r>
              <a:rPr lang="en-US" sz="2000" b="1" i="1" dirty="0">
                <a:solidFill>
                  <a:srgbClr val="0000CC"/>
                </a:solidFill>
              </a:rPr>
              <a:t>n </a:t>
            </a:r>
            <a:r>
              <a:rPr lang="en-US" sz="2000" b="1" dirty="0">
                <a:solidFill>
                  <a:srgbClr val="0000CC"/>
                </a:solidFill>
              </a:rPr>
              <a:t>because </a:t>
            </a:r>
            <a:r>
              <a:rPr lang="en-US" sz="2000" b="1" i="1" dirty="0" smtClean="0">
                <a:solidFill>
                  <a:srgbClr val="0000CC"/>
                </a:solidFill>
              </a:rPr>
              <a:t>               </a:t>
            </a:r>
            <a:r>
              <a:rPr lang="en-US" sz="2000" b="1" dirty="0" smtClean="0">
                <a:solidFill>
                  <a:srgbClr val="0000CC"/>
                </a:solidFill>
              </a:rPr>
              <a:t>in </a:t>
            </a:r>
            <a:r>
              <a:rPr lang="en-US" sz="2000" b="1" dirty="0">
                <a:solidFill>
                  <a:srgbClr val="0000CC"/>
                </a:solidFill>
              </a:rPr>
              <a:t>the region of interest.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The </a:t>
            </a:r>
            <a:r>
              <a:rPr lang="en-US" sz="2000" b="1" dirty="0">
                <a:solidFill>
                  <a:srgbClr val="CC00CC"/>
                </a:solidFill>
              </a:rPr>
              <a:t>second factor </a:t>
            </a:r>
            <a:r>
              <a:rPr lang="en-US" sz="2000" b="1" dirty="0" smtClean="0">
                <a:solidFill>
                  <a:srgbClr val="CC00CC"/>
                </a:solidFill>
              </a:rPr>
              <a:t>in Equation </a:t>
            </a:r>
            <a:r>
              <a:rPr lang="en-US" sz="2000" b="1" dirty="0">
                <a:solidFill>
                  <a:srgbClr val="CC00CC"/>
                </a:solidFill>
              </a:rPr>
              <a:t>(2.8) thus asymptotically approaches </a:t>
            </a:r>
            <a:r>
              <a:rPr lang="en-US" sz="2000" b="1" dirty="0" smtClean="0">
                <a:solidFill>
                  <a:srgbClr val="CC00CC"/>
                </a:solidFill>
              </a:rPr>
              <a:t> </a:t>
            </a:r>
            <a:r>
              <a:rPr lang="en-US" sz="2000" b="1" i="1" dirty="0" err="1" smtClean="0">
                <a:solidFill>
                  <a:srgbClr val="CC00CC"/>
                </a:solidFill>
              </a:rPr>
              <a:t>n</a:t>
            </a:r>
            <a:r>
              <a:rPr lang="en-US" sz="2000" b="1" i="1" baseline="30000" dirty="0" err="1" smtClean="0">
                <a:solidFill>
                  <a:srgbClr val="CC00CC"/>
                </a:solidFill>
              </a:rPr>
              <a:t>x</a:t>
            </a:r>
            <a:r>
              <a:rPr lang="en-US" sz="2000" b="1" i="1" dirty="0" smtClean="0">
                <a:solidFill>
                  <a:srgbClr val="CC00CC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The </a:t>
            </a:r>
            <a:r>
              <a:rPr lang="en-US" sz="2000" b="1" dirty="0">
                <a:solidFill>
                  <a:srgbClr val="006666"/>
                </a:solidFill>
              </a:rPr>
              <a:t>product of the second </a:t>
            </a:r>
            <a:r>
              <a:rPr lang="en-US" sz="2000" b="1" dirty="0" smtClean="0">
                <a:solidFill>
                  <a:srgbClr val="006666"/>
                </a:solidFill>
              </a:rPr>
              <a:t>and third </a:t>
            </a:r>
            <a:r>
              <a:rPr lang="en-US" sz="2000" b="1" dirty="0">
                <a:solidFill>
                  <a:srgbClr val="006666"/>
                </a:solidFill>
              </a:rPr>
              <a:t>factors then becomes </a:t>
            </a:r>
            <a:r>
              <a:rPr lang="en-US" sz="2000" b="1" i="1" dirty="0">
                <a:solidFill>
                  <a:srgbClr val="006666"/>
                </a:solidFill>
              </a:rPr>
              <a:t>(</a:t>
            </a:r>
            <a:r>
              <a:rPr lang="en-US" sz="2000" b="1" i="1" dirty="0" smtClean="0">
                <a:solidFill>
                  <a:srgbClr val="006666"/>
                </a:solidFill>
              </a:rPr>
              <a:t>np)</a:t>
            </a:r>
            <a:r>
              <a:rPr lang="en-US" sz="2000" b="1" i="1" baseline="30000" dirty="0" smtClean="0">
                <a:solidFill>
                  <a:srgbClr val="006666"/>
                </a:solidFill>
              </a:rPr>
              <a:t>x </a:t>
            </a:r>
            <a:r>
              <a:rPr lang="en-US" sz="2000" b="1" dirty="0">
                <a:solidFill>
                  <a:srgbClr val="006666"/>
                </a:solidFill>
              </a:rPr>
              <a:t>= </a:t>
            </a:r>
            <a:r>
              <a:rPr lang="en-US" sz="2000" b="1" i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i="1" baseline="30000" dirty="0" smtClean="0">
                <a:solidFill>
                  <a:srgbClr val="006666"/>
                </a:solidFill>
              </a:rPr>
              <a:t>x</a:t>
            </a:r>
            <a:r>
              <a:rPr lang="en-US" sz="2000" b="1" i="1" dirty="0">
                <a:solidFill>
                  <a:srgbClr val="006666"/>
                </a:solidFill>
              </a:rPr>
              <a:t>. </a:t>
            </a:r>
            <a:endParaRPr lang="en-US" sz="2000" b="1" i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fourth factor is approximately equal </a:t>
            </a:r>
            <a:r>
              <a:rPr lang="en-US" sz="2000" b="1" dirty="0" smtClean="0">
                <a:solidFill>
                  <a:srgbClr val="FF0000"/>
                </a:solidFill>
              </a:rPr>
              <a:t>to 1 </a:t>
            </a:r>
            <a:r>
              <a:rPr lang="en-US" sz="2000" b="1" dirty="0">
                <a:solidFill>
                  <a:srgbClr val="FF0000"/>
                </a:solidFill>
              </a:rPr>
              <a:t>+ </a:t>
            </a:r>
            <a:r>
              <a:rPr lang="en-US" sz="2000" b="1" i="1" dirty="0" err="1">
                <a:solidFill>
                  <a:srgbClr val="FF0000"/>
                </a:solidFill>
              </a:rPr>
              <a:t>px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which tends to 1 as </a:t>
            </a:r>
            <a:r>
              <a:rPr lang="en-US" sz="2000" b="1" i="1" dirty="0">
                <a:solidFill>
                  <a:srgbClr val="FF0000"/>
                </a:solidFill>
              </a:rPr>
              <a:t>p </a:t>
            </a:r>
            <a:r>
              <a:rPr lang="en-US" sz="2000" b="1" dirty="0">
                <a:solidFill>
                  <a:srgbClr val="FF0000"/>
                </a:solidFill>
              </a:rPr>
              <a:t>tends to </a:t>
            </a:r>
            <a:r>
              <a:rPr lang="en-US" sz="2000" b="1" dirty="0" smtClean="0">
                <a:solidFill>
                  <a:srgbClr val="FF0000"/>
                </a:solidFill>
              </a:rPr>
              <a:t>0.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The last factor can be rearranged by substituting 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i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i="1" dirty="0">
                <a:solidFill>
                  <a:srgbClr val="0000CC"/>
                </a:solidFill>
                <a:sym typeface="Symbol"/>
              </a:rPr>
              <a:t>/</a:t>
            </a:r>
            <a:r>
              <a:rPr lang="en-US" sz="2000" b="1" i="1" dirty="0" smtClean="0">
                <a:solidFill>
                  <a:srgbClr val="0000CC"/>
                </a:solidFill>
              </a:rPr>
              <a:t>p  </a:t>
            </a:r>
            <a:r>
              <a:rPr lang="en-US" sz="2000" b="1" dirty="0" smtClean="0">
                <a:solidFill>
                  <a:srgbClr val="0000CC"/>
                </a:solidFill>
              </a:rPr>
              <a:t>for </a:t>
            </a:r>
            <a:r>
              <a:rPr lang="en-US" sz="2000" b="1" i="1" dirty="0">
                <a:solidFill>
                  <a:srgbClr val="0000CC"/>
                </a:solidFill>
              </a:rPr>
              <a:t>n </a:t>
            </a:r>
            <a:r>
              <a:rPr lang="en-US" sz="2000" b="1" dirty="0">
                <a:solidFill>
                  <a:srgbClr val="0000CC"/>
                </a:solidFill>
              </a:rPr>
              <a:t>and expanding </a:t>
            </a:r>
            <a:r>
              <a:rPr lang="en-US" sz="2000" b="1" dirty="0" smtClean="0">
                <a:solidFill>
                  <a:srgbClr val="0000CC"/>
                </a:solidFill>
              </a:rPr>
              <a:t>the expression </a:t>
            </a:r>
            <a:r>
              <a:rPr lang="en-US" sz="2000" b="1" dirty="0">
                <a:solidFill>
                  <a:srgbClr val="0000CC"/>
                </a:solidFill>
              </a:rPr>
              <a:t>to show that it asymptotically approaches </a:t>
            </a:r>
            <a:r>
              <a:rPr lang="en-US" sz="2000" b="1" dirty="0" smtClean="0">
                <a:solidFill>
                  <a:srgbClr val="0000CC"/>
                </a:solidFill>
              </a:rPr>
              <a:t>e</a:t>
            </a:r>
            <a:r>
              <a:rPr lang="en-US" sz="2000" b="1" baseline="30000" dirty="0" smtClean="0">
                <a:solidFill>
                  <a:srgbClr val="0000CC"/>
                </a:solidFill>
              </a:rPr>
              <a:t>-</a:t>
            </a:r>
            <a:r>
              <a:rPr lang="en-US" sz="2000" b="1" baseline="30000" dirty="0" smtClean="0">
                <a:solidFill>
                  <a:srgbClr val="0000CC"/>
                </a:solidFill>
                <a:sym typeface="Symbol"/>
              </a:rPr>
              <a:t> </a:t>
            </a:r>
            <a:r>
              <a:rPr lang="en-US" sz="2000" b="1" dirty="0" smtClean="0">
                <a:solidFill>
                  <a:srgbClr val="0000CC"/>
                </a:solidFill>
              </a:rPr>
              <a:t>:</a:t>
            </a:r>
            <a:endParaRPr lang="en-US" sz="2000" b="1" dirty="0">
              <a:solidFill>
                <a:srgbClr val="0000CC"/>
              </a:solidFill>
            </a:endParaRPr>
          </a:p>
          <a:p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Combining </a:t>
            </a:r>
            <a:r>
              <a:rPr lang="en-US" sz="2000" b="1" dirty="0">
                <a:solidFill>
                  <a:srgbClr val="006666"/>
                </a:solidFill>
              </a:rPr>
              <a:t>these approximations, we find that the binomial distribution </a:t>
            </a:r>
            <a:r>
              <a:rPr lang="en-US" sz="2000" b="1" dirty="0" smtClean="0">
                <a:solidFill>
                  <a:srgbClr val="006666"/>
                </a:solidFill>
              </a:rPr>
              <a:t>probability function </a:t>
            </a:r>
            <a:r>
              <a:rPr lang="en-US" sz="2000" b="1" i="1" dirty="0">
                <a:solidFill>
                  <a:srgbClr val="006666"/>
                </a:solidFill>
              </a:rPr>
              <a:t>P</a:t>
            </a:r>
            <a:r>
              <a:rPr lang="en-US" sz="2000" b="1" i="1" baseline="-25000" dirty="0">
                <a:solidFill>
                  <a:srgbClr val="006666"/>
                </a:solidFill>
              </a:rPr>
              <a:t>B</a:t>
            </a:r>
            <a:r>
              <a:rPr lang="en-US" sz="2000" b="1" i="1" dirty="0">
                <a:solidFill>
                  <a:srgbClr val="006666"/>
                </a:solidFill>
              </a:rPr>
              <a:t>(x; n, p) </a:t>
            </a:r>
            <a:r>
              <a:rPr lang="en-US" sz="2000" b="1" dirty="0">
                <a:solidFill>
                  <a:srgbClr val="006666"/>
                </a:solidFill>
              </a:rPr>
              <a:t>asymptotically approaches the </a:t>
            </a:r>
            <a:r>
              <a:rPr lang="en-US" sz="2000" b="1" i="1" dirty="0">
                <a:solidFill>
                  <a:srgbClr val="006666"/>
                </a:solidFill>
              </a:rPr>
              <a:t>Poisson </a:t>
            </a:r>
            <a:r>
              <a:rPr lang="en-US" sz="2000" b="1" i="1" dirty="0" smtClean="0">
                <a:solidFill>
                  <a:srgbClr val="006666"/>
                </a:solidFill>
              </a:rPr>
              <a:t>distribution Pp(x</a:t>
            </a:r>
            <a:r>
              <a:rPr lang="en-US" sz="2000" b="1" i="1" dirty="0">
                <a:solidFill>
                  <a:srgbClr val="006666"/>
                </a:solidFill>
              </a:rPr>
              <a:t>;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) </a:t>
            </a:r>
            <a:r>
              <a:rPr lang="en-US" sz="2000" b="1" dirty="0">
                <a:solidFill>
                  <a:srgbClr val="006666"/>
                </a:solidFill>
              </a:rPr>
              <a:t>as </a:t>
            </a:r>
            <a:r>
              <a:rPr lang="en-US" sz="2000" b="1" i="1" dirty="0">
                <a:solidFill>
                  <a:srgbClr val="006666"/>
                </a:solidFill>
              </a:rPr>
              <a:t>p </a:t>
            </a:r>
            <a:r>
              <a:rPr lang="en-US" sz="2000" b="1" dirty="0">
                <a:solidFill>
                  <a:srgbClr val="006666"/>
                </a:solidFill>
              </a:rPr>
              <a:t>approaches 0</a:t>
            </a:r>
            <a:r>
              <a:rPr lang="en-US" b="1" dirty="0">
                <a:solidFill>
                  <a:srgbClr val="006666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Because </a:t>
            </a:r>
            <a:r>
              <a:rPr lang="en-US" sz="2000" b="1" dirty="0">
                <a:solidFill>
                  <a:srgbClr val="CC00CC"/>
                </a:solidFill>
              </a:rPr>
              <a:t>this distribution is an approximation to the binomial distribution for </a:t>
            </a:r>
            <a:r>
              <a:rPr lang="en-US" sz="2000" b="1" i="1" dirty="0" smtClean="0">
                <a:solidFill>
                  <a:srgbClr val="CC00CC"/>
                </a:solidFill>
              </a:rPr>
              <a:t>                </a:t>
            </a:r>
            <a:endParaRPr lang="en-US" sz="2000" b="1" dirty="0">
              <a:solidFill>
                <a:srgbClr val="CC00CC"/>
              </a:solidFill>
            </a:endParaRPr>
          </a:p>
          <a:p>
            <a:r>
              <a:rPr lang="en-US" sz="2000" b="1" dirty="0" smtClean="0">
                <a:solidFill>
                  <a:srgbClr val="CC00CC"/>
                </a:solidFill>
              </a:rPr>
              <a:t>                the </a:t>
            </a:r>
            <a:r>
              <a:rPr lang="en-US" sz="2000" b="1" dirty="0">
                <a:solidFill>
                  <a:srgbClr val="CC00CC"/>
                </a:solidFill>
              </a:rPr>
              <a:t>distribution is asymmetric about its mean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and will resemble that of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r>
              <a:rPr lang="en-US" sz="2000" b="1" dirty="0">
                <a:solidFill>
                  <a:srgbClr val="CC00CC"/>
                </a:solidFill>
              </a:rPr>
              <a:t> </a:t>
            </a:r>
            <a:r>
              <a:rPr lang="en-US" sz="2000" b="1" dirty="0" smtClean="0">
                <a:solidFill>
                  <a:srgbClr val="CC00CC"/>
                </a:solidFill>
              </a:rPr>
              <a:t>     Figure </a:t>
            </a:r>
            <a:r>
              <a:rPr lang="en-US" sz="2000" b="1" dirty="0">
                <a:solidFill>
                  <a:srgbClr val="CC00CC"/>
                </a:solidFill>
              </a:rPr>
              <a:t>2.2</a:t>
            </a:r>
            <a:r>
              <a:rPr lang="en-US" sz="2000" b="1" dirty="0">
                <a:solidFill>
                  <a:srgbClr val="FF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Note that </a:t>
            </a:r>
            <a:r>
              <a:rPr lang="en-US" sz="2000" b="1" i="1" dirty="0">
                <a:solidFill>
                  <a:srgbClr val="0000CC"/>
                </a:solidFill>
              </a:rPr>
              <a:t>P</a:t>
            </a:r>
            <a:r>
              <a:rPr lang="en-US" sz="2000" b="1" i="1" baseline="-25000" dirty="0">
                <a:solidFill>
                  <a:srgbClr val="0000CC"/>
                </a:solidFill>
              </a:rPr>
              <a:t>p</a:t>
            </a:r>
            <a:r>
              <a:rPr lang="en-US" sz="2000" b="1" i="1" dirty="0">
                <a:solidFill>
                  <a:srgbClr val="0000CC"/>
                </a:solidFill>
              </a:rPr>
              <a:t> (x;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) </a:t>
            </a:r>
            <a:r>
              <a:rPr lang="en-US" sz="2000" b="1" dirty="0">
                <a:solidFill>
                  <a:srgbClr val="0000CC"/>
                </a:solidFill>
              </a:rPr>
              <a:t>does not become 0 for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= 0 and is not defined for negative </a:t>
            </a:r>
            <a:r>
              <a:rPr lang="en-US" sz="2000" b="1" dirty="0" smtClean="0">
                <a:solidFill>
                  <a:srgbClr val="0000CC"/>
                </a:solidFill>
              </a:rPr>
              <a:t>values of </a:t>
            </a:r>
            <a:r>
              <a:rPr lang="en-US" sz="2000" b="1" i="1" dirty="0">
                <a:solidFill>
                  <a:srgbClr val="0000CC"/>
                </a:solidFill>
              </a:rPr>
              <a:t>x. </a:t>
            </a:r>
            <a:endParaRPr lang="en-US" sz="2000" b="1" i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This </a:t>
            </a:r>
            <a:r>
              <a:rPr lang="en-US" sz="2000" b="1" dirty="0">
                <a:solidFill>
                  <a:srgbClr val="006666"/>
                </a:solidFill>
              </a:rPr>
              <a:t>restriction is not troublesome for counting experiments because </a:t>
            </a:r>
            <a:r>
              <a:rPr lang="en-US" sz="2000" b="1" dirty="0" smtClean="0">
                <a:solidFill>
                  <a:srgbClr val="006666"/>
                </a:solidFill>
              </a:rPr>
              <a:t>the number </a:t>
            </a:r>
            <a:r>
              <a:rPr lang="en-US" sz="2000" b="1" dirty="0">
                <a:solidFill>
                  <a:srgbClr val="006666"/>
                </a:solidFill>
              </a:rPr>
              <a:t>of counts per unit time interval can never be negative</a:t>
            </a:r>
            <a:r>
              <a:rPr lang="en-US" sz="2000" b="1" dirty="0" smtClean="0">
                <a:solidFill>
                  <a:srgbClr val="006666"/>
                </a:solidFill>
              </a:rPr>
              <a:t>.</a:t>
            </a:r>
            <a:endParaRPr lang="en-US" sz="2000" b="1" dirty="0">
              <a:solidFill>
                <a:srgbClr val="0066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044" y="556359"/>
            <a:ext cx="685800" cy="24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59" y="2615888"/>
            <a:ext cx="4538169" cy="54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20359"/>
            <a:ext cx="358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4857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5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9995"/>
            <a:ext cx="8991600" cy="812530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Derivation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CC"/>
                </a:solidFill>
              </a:rPr>
              <a:t>The Poisson distribution can also be derived for the case where the number </a:t>
            </a:r>
            <a:r>
              <a:rPr lang="en-US" b="1" dirty="0" smtClean="0">
                <a:solidFill>
                  <a:srgbClr val="0000CC"/>
                </a:solidFill>
              </a:rPr>
              <a:t>of events </a:t>
            </a:r>
            <a:r>
              <a:rPr lang="en-US" b="1" dirty="0">
                <a:solidFill>
                  <a:srgbClr val="0000CC"/>
                </a:solidFill>
              </a:rPr>
              <a:t>observed is small compared to the total possible number of events</a:t>
            </a:r>
            <a:r>
              <a:rPr lang="en-US" b="1" dirty="0" smtClean="0">
                <a:solidFill>
                  <a:srgbClr val="00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Assume that </a:t>
            </a:r>
            <a:r>
              <a:rPr lang="en-US" b="1" dirty="0">
                <a:solidFill>
                  <a:srgbClr val="CC00CC"/>
                </a:solidFill>
              </a:rPr>
              <a:t>the average rate at which events of interest occur is constant over a given </a:t>
            </a:r>
            <a:r>
              <a:rPr lang="en-US" b="1" dirty="0" smtClean="0">
                <a:solidFill>
                  <a:srgbClr val="CC00CC"/>
                </a:solidFill>
              </a:rPr>
              <a:t>interval of </a:t>
            </a:r>
            <a:r>
              <a:rPr lang="en-US" b="1" dirty="0">
                <a:solidFill>
                  <a:srgbClr val="CC00CC"/>
                </a:solidFill>
              </a:rPr>
              <a:t>time and that event occurrences are randomly distributed over that interval.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666"/>
                </a:solidFill>
              </a:rPr>
              <a:t>Then, the probability </a:t>
            </a:r>
            <a:r>
              <a:rPr lang="en-US" b="1" i="1" dirty="0" err="1">
                <a:solidFill>
                  <a:srgbClr val="006666"/>
                </a:solidFill>
              </a:rPr>
              <a:t>dP</a:t>
            </a:r>
            <a:r>
              <a:rPr lang="en-US" b="1" i="1" dirty="0">
                <a:solidFill>
                  <a:srgbClr val="006666"/>
                </a:solidFill>
              </a:rPr>
              <a:t> </a:t>
            </a:r>
            <a:r>
              <a:rPr lang="en-US" b="1" dirty="0">
                <a:solidFill>
                  <a:srgbClr val="006666"/>
                </a:solidFill>
              </a:rPr>
              <a:t>of observing no events in a time interval </a:t>
            </a:r>
            <a:r>
              <a:rPr lang="en-US" b="1" i="1" dirty="0" err="1">
                <a:solidFill>
                  <a:srgbClr val="006666"/>
                </a:solidFill>
              </a:rPr>
              <a:t>dt</a:t>
            </a:r>
            <a:r>
              <a:rPr lang="en-US" b="1" i="1" dirty="0">
                <a:solidFill>
                  <a:srgbClr val="006666"/>
                </a:solidFill>
              </a:rPr>
              <a:t> </a:t>
            </a:r>
            <a:r>
              <a:rPr lang="en-US" b="1" dirty="0">
                <a:solidFill>
                  <a:srgbClr val="006666"/>
                </a:solidFill>
              </a:rPr>
              <a:t>is given by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400050" indent="-400050"/>
            <a:r>
              <a:rPr lang="en-US" b="1" dirty="0" smtClean="0">
                <a:solidFill>
                  <a:srgbClr val="006666"/>
                </a:solidFill>
              </a:rPr>
              <a:t>        where </a:t>
            </a:r>
            <a:r>
              <a:rPr lang="en-US" b="1" i="1" dirty="0">
                <a:solidFill>
                  <a:srgbClr val="006666"/>
                </a:solidFill>
              </a:rPr>
              <a:t>P(x; t, </a:t>
            </a:r>
            <a:r>
              <a:rPr lang="en-US" b="1" dirty="0" smtClean="0">
                <a:solidFill>
                  <a:srgbClr val="006666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006666"/>
                </a:solidFill>
              </a:rPr>
              <a:t>) </a:t>
            </a:r>
            <a:r>
              <a:rPr lang="en-US" b="1" dirty="0">
                <a:solidFill>
                  <a:srgbClr val="006666"/>
                </a:solidFill>
              </a:rPr>
              <a:t>is the probability of observing </a:t>
            </a:r>
            <a:r>
              <a:rPr lang="en-US" b="1" i="1" dirty="0">
                <a:solidFill>
                  <a:srgbClr val="006666"/>
                </a:solidFill>
              </a:rPr>
              <a:t>x </a:t>
            </a:r>
            <a:r>
              <a:rPr lang="en-US" b="1" dirty="0">
                <a:solidFill>
                  <a:srgbClr val="006666"/>
                </a:solidFill>
              </a:rPr>
              <a:t>events in the time interval </a:t>
            </a:r>
            <a:r>
              <a:rPr lang="en-US" b="1" i="1" dirty="0" err="1">
                <a:solidFill>
                  <a:srgbClr val="006666"/>
                </a:solidFill>
              </a:rPr>
              <a:t>dt</a:t>
            </a:r>
            <a:r>
              <a:rPr lang="en-US" b="1" i="1" dirty="0">
                <a:solidFill>
                  <a:srgbClr val="006666"/>
                </a:solidFill>
              </a:rPr>
              <a:t>, </a:t>
            </a:r>
            <a:r>
              <a:rPr lang="en-US" b="1" dirty="0" smtClean="0">
                <a:solidFill>
                  <a:srgbClr val="006666"/>
                </a:solidFill>
                <a:sym typeface="Symbol"/>
              </a:rPr>
              <a:t> </a:t>
            </a:r>
            <a:r>
              <a:rPr lang="en-US" b="1" dirty="0" smtClean="0">
                <a:solidFill>
                  <a:srgbClr val="006666"/>
                </a:solidFill>
              </a:rPr>
              <a:t>is a constant </a:t>
            </a:r>
            <a:r>
              <a:rPr lang="en-US" b="1" dirty="0">
                <a:solidFill>
                  <a:srgbClr val="006666"/>
                </a:solidFill>
              </a:rPr>
              <a:t>proportionality factor that is associated with the mean time between </a:t>
            </a:r>
            <a:r>
              <a:rPr lang="en-US" b="1" dirty="0" smtClean="0">
                <a:solidFill>
                  <a:srgbClr val="006666"/>
                </a:solidFill>
              </a:rPr>
              <a:t>events, and </a:t>
            </a:r>
            <a:r>
              <a:rPr lang="en-US" b="1" dirty="0">
                <a:solidFill>
                  <a:srgbClr val="006666"/>
                </a:solidFill>
              </a:rPr>
              <a:t>the minus sign accounts for the fact that increasing the </a:t>
            </a:r>
            <a:r>
              <a:rPr lang="en-US" b="1" dirty="0" smtClean="0">
                <a:solidFill>
                  <a:srgbClr val="006666"/>
                </a:solidFill>
              </a:rPr>
              <a:t>differential time interval </a:t>
            </a:r>
            <a:r>
              <a:rPr lang="en-US" b="1" i="1" dirty="0" err="1" smtClean="0">
                <a:solidFill>
                  <a:srgbClr val="006666"/>
                </a:solidFill>
              </a:rPr>
              <a:t>dt</a:t>
            </a:r>
            <a:r>
              <a:rPr lang="en-US" b="1" i="1" dirty="0" smtClean="0">
                <a:solidFill>
                  <a:srgbClr val="006666"/>
                </a:solidFill>
              </a:rPr>
              <a:t> </a:t>
            </a:r>
            <a:r>
              <a:rPr lang="en-US" b="1" dirty="0">
                <a:solidFill>
                  <a:srgbClr val="006666"/>
                </a:solidFill>
              </a:rPr>
              <a:t>decreases the probability proportionally. </a:t>
            </a:r>
            <a:endParaRPr lang="en-US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Integrating </a:t>
            </a:r>
            <a:r>
              <a:rPr lang="en-US" b="1" dirty="0">
                <a:solidFill>
                  <a:srgbClr val="FF0000"/>
                </a:solidFill>
              </a:rPr>
              <a:t>this equation yields the </a:t>
            </a:r>
            <a:r>
              <a:rPr lang="en-US" b="1" dirty="0" smtClean="0">
                <a:solidFill>
                  <a:srgbClr val="FF0000"/>
                </a:solidFill>
              </a:rPr>
              <a:t>probability of </a:t>
            </a:r>
            <a:r>
              <a:rPr lang="en-US" b="1" dirty="0">
                <a:solidFill>
                  <a:srgbClr val="FF0000"/>
                </a:solidFill>
              </a:rPr>
              <a:t>observing no events within a time </a:t>
            </a:r>
            <a:r>
              <a:rPr lang="en-US" b="1" i="1" dirty="0">
                <a:solidFill>
                  <a:srgbClr val="FF0000"/>
                </a:solidFill>
              </a:rPr>
              <a:t>t </a:t>
            </a:r>
            <a:r>
              <a:rPr lang="en-US" b="1" dirty="0" smtClean="0">
                <a:solidFill>
                  <a:srgbClr val="FF0000"/>
                </a:solidFill>
              </a:rPr>
              <a:t>to</a:t>
            </a:r>
            <a:endParaRPr lang="fr-FR" i="1" dirty="0"/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      be </a:t>
            </a:r>
            <a:r>
              <a:rPr lang="en-US" b="1" dirty="0" smtClean="0">
                <a:solidFill>
                  <a:srgbClr val="FF0000"/>
                </a:solidFill>
              </a:rPr>
              <a:t>where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-25000" dirty="0" smtClean="0">
                <a:solidFill>
                  <a:srgbClr val="FF0000"/>
                </a:solidFill>
              </a:rPr>
              <a:t>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, the </a:t>
            </a:r>
            <a:r>
              <a:rPr lang="en-US" b="1" dirty="0">
                <a:solidFill>
                  <a:srgbClr val="FF0000"/>
                </a:solidFill>
              </a:rPr>
              <a:t>constant of integration, is equal to 1 because </a:t>
            </a:r>
            <a:r>
              <a:rPr lang="en-US" b="1" i="1" dirty="0" smtClean="0">
                <a:solidFill>
                  <a:srgbClr val="FF0000"/>
                </a:solidFill>
              </a:rPr>
              <a:t>P(0; </a:t>
            </a:r>
            <a:r>
              <a:rPr lang="en-US" b="1" i="1" dirty="0">
                <a:solidFill>
                  <a:srgbClr val="FF0000"/>
                </a:solidFill>
              </a:rPr>
              <a:t>t</a:t>
            </a:r>
            <a:r>
              <a:rPr lang="en-US" b="1" i="1" dirty="0" smtClean="0">
                <a:solidFill>
                  <a:srgbClr val="FF0000"/>
                </a:solidFill>
              </a:rPr>
              <a:t>,</a:t>
            </a:r>
            <a:r>
              <a:rPr lang="en-US" b="1" i="1" dirty="0" smtClean="0">
                <a:solidFill>
                  <a:srgbClr val="FF0000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= 1 at </a:t>
            </a:r>
            <a:r>
              <a:rPr lang="en-US" b="1" i="1" dirty="0">
                <a:solidFill>
                  <a:srgbClr val="FF0000"/>
                </a:solidFill>
              </a:rPr>
              <a:t>t </a:t>
            </a:r>
            <a:r>
              <a:rPr lang="en-US" b="1" dirty="0">
                <a:solidFill>
                  <a:srgbClr val="FF0000"/>
                </a:solidFill>
              </a:rPr>
              <a:t>= 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CC"/>
                </a:solidFill>
              </a:rPr>
              <a:t>The probability </a:t>
            </a:r>
            <a:r>
              <a:rPr lang="en-US" b="1" i="1" dirty="0">
                <a:solidFill>
                  <a:srgbClr val="0000CC"/>
                </a:solidFill>
              </a:rPr>
              <a:t>P(x; t, 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0000CC"/>
                </a:solidFill>
              </a:rPr>
              <a:t>) </a:t>
            </a:r>
            <a:r>
              <a:rPr lang="en-US" b="1" dirty="0">
                <a:solidFill>
                  <a:srgbClr val="0000CC"/>
                </a:solidFill>
              </a:rPr>
              <a:t>for observing </a:t>
            </a:r>
            <a:r>
              <a:rPr lang="en-US" b="1" i="1" dirty="0">
                <a:solidFill>
                  <a:srgbClr val="0000CC"/>
                </a:solidFill>
              </a:rPr>
              <a:t>x </a:t>
            </a:r>
            <a:r>
              <a:rPr lang="en-US" b="1" dirty="0">
                <a:solidFill>
                  <a:srgbClr val="0000CC"/>
                </a:solidFill>
              </a:rPr>
              <a:t>events in the time interval 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can </a:t>
            </a:r>
            <a:r>
              <a:rPr lang="en-US" b="1" dirty="0" smtClean="0">
                <a:solidFill>
                  <a:srgbClr val="0000CC"/>
                </a:solidFill>
              </a:rPr>
              <a:t>be evaluated </a:t>
            </a:r>
            <a:r>
              <a:rPr lang="en-US" b="1" dirty="0">
                <a:solidFill>
                  <a:srgbClr val="0000CC"/>
                </a:solidFill>
              </a:rPr>
              <a:t>by integrating the differential probability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00CC"/>
              </a:solidFill>
            </a:endParaRPr>
          </a:p>
          <a:p>
            <a:pPr marL="461963"/>
            <a:r>
              <a:rPr lang="en-US" b="1" dirty="0" smtClean="0">
                <a:solidFill>
                  <a:srgbClr val="0000CC"/>
                </a:solidFill>
              </a:rPr>
              <a:t>  which </a:t>
            </a:r>
            <a:r>
              <a:rPr lang="en-US" b="1" dirty="0">
                <a:solidFill>
                  <a:srgbClr val="0000CC"/>
                </a:solidFill>
              </a:rPr>
              <a:t>is the product of the probabilities of observing each event in a different </a:t>
            </a:r>
            <a:r>
              <a:rPr lang="en-US" b="1" dirty="0" smtClean="0">
                <a:solidFill>
                  <a:srgbClr val="0000CC"/>
                </a:solidFill>
              </a:rPr>
              <a:t>interval </a:t>
            </a:r>
            <a:r>
              <a:rPr lang="en-US" b="1" i="1" dirty="0" err="1" smtClean="0">
                <a:solidFill>
                  <a:srgbClr val="0000CC"/>
                </a:solidFill>
              </a:rPr>
              <a:t>dt</a:t>
            </a:r>
            <a:r>
              <a:rPr lang="en-US" b="1" i="1" dirty="0">
                <a:solidFill>
                  <a:srgbClr val="0000CC"/>
                </a:solidFill>
              </a:rPr>
              <a:t>; </a:t>
            </a:r>
            <a:r>
              <a:rPr lang="en-US" b="1" dirty="0">
                <a:solidFill>
                  <a:srgbClr val="0000CC"/>
                </a:solidFill>
              </a:rPr>
              <a:t>and the probability </a:t>
            </a:r>
            <a:r>
              <a:rPr lang="en-US" b="1" i="1" dirty="0" smtClean="0">
                <a:solidFill>
                  <a:srgbClr val="0000CC"/>
                </a:solidFill>
              </a:rPr>
              <a:t>e </a:t>
            </a:r>
            <a:r>
              <a:rPr lang="en-US" b="1" i="1" baseline="30000" dirty="0" smtClean="0">
                <a:solidFill>
                  <a:srgbClr val="0000CC"/>
                </a:solidFill>
              </a:rPr>
              <a:t>-</a:t>
            </a:r>
            <a:r>
              <a:rPr lang="en-US" b="1" i="1" baseline="30000" dirty="0" err="1" smtClean="0">
                <a:solidFill>
                  <a:srgbClr val="0000CC"/>
                </a:solidFill>
              </a:rPr>
              <a:t>tl</a:t>
            </a:r>
            <a:r>
              <a:rPr lang="en-US" b="1" i="1" baseline="30000" dirty="0" smtClean="0">
                <a:solidFill>
                  <a:srgbClr val="0000CC"/>
                </a:solidFill>
                <a:sym typeface="Symbol"/>
              </a:rPr>
              <a:t>  </a:t>
            </a:r>
            <a:r>
              <a:rPr lang="en-US" b="1" dirty="0" smtClean="0">
                <a:solidFill>
                  <a:srgbClr val="0000CC"/>
                </a:solidFill>
              </a:rPr>
              <a:t>of </a:t>
            </a:r>
            <a:r>
              <a:rPr lang="en-US" b="1" dirty="0">
                <a:solidFill>
                  <a:srgbClr val="0000CC"/>
                </a:solidFill>
              </a:rPr>
              <a:t>not observing any other events in the </a:t>
            </a:r>
            <a:r>
              <a:rPr lang="en-US" b="1" dirty="0" smtClean="0">
                <a:solidFill>
                  <a:srgbClr val="0000CC"/>
                </a:solidFill>
              </a:rPr>
              <a:t>remaining time.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>
                <a:solidFill>
                  <a:srgbClr val="CC00CC"/>
                </a:solidFill>
              </a:rPr>
              <a:t>The factor of </a:t>
            </a:r>
            <a:r>
              <a:rPr lang="en-US" b="1" i="1" dirty="0">
                <a:solidFill>
                  <a:srgbClr val="CC00CC"/>
                </a:solidFill>
              </a:rPr>
              <a:t>x! </a:t>
            </a:r>
            <a:r>
              <a:rPr lang="en-US" b="1" dirty="0">
                <a:solidFill>
                  <a:srgbClr val="CC00CC"/>
                </a:solidFill>
              </a:rPr>
              <a:t>in the denominator compensates for the ordering </a:t>
            </a:r>
            <a:r>
              <a:rPr lang="en-US" b="1" dirty="0" smtClean="0">
                <a:solidFill>
                  <a:srgbClr val="CC00CC"/>
                </a:solidFill>
              </a:rPr>
              <a:t>implicit in </a:t>
            </a:r>
            <a:r>
              <a:rPr lang="en-US" b="1" dirty="0">
                <a:solidFill>
                  <a:srgbClr val="CC00CC"/>
                </a:solidFill>
              </a:rPr>
              <a:t>the probabilities </a:t>
            </a:r>
            <a:r>
              <a:rPr lang="en-US" b="1" i="1" dirty="0" err="1" smtClean="0">
                <a:solidFill>
                  <a:srgbClr val="CC00CC"/>
                </a:solidFill>
              </a:rPr>
              <a:t>dP</a:t>
            </a:r>
            <a:r>
              <a:rPr lang="en-US" b="1" i="1" baseline="-25000" dirty="0" err="1" smtClean="0">
                <a:solidFill>
                  <a:srgbClr val="CC00CC"/>
                </a:solidFill>
              </a:rPr>
              <a:t>i</a:t>
            </a:r>
            <a:r>
              <a:rPr lang="en-US" b="1" i="1" baseline="-25000" dirty="0" smtClean="0">
                <a:solidFill>
                  <a:srgbClr val="CC00CC"/>
                </a:solidFill>
              </a:rPr>
              <a:t> </a:t>
            </a:r>
            <a:r>
              <a:rPr lang="en-US" b="1" i="1" dirty="0" smtClean="0">
                <a:solidFill>
                  <a:srgbClr val="CC00CC"/>
                </a:solidFill>
              </a:rPr>
              <a:t>(1</a:t>
            </a:r>
            <a:r>
              <a:rPr lang="en-US" b="1" i="1" dirty="0">
                <a:solidFill>
                  <a:srgbClr val="CC00CC"/>
                </a:solidFill>
              </a:rPr>
              <a:t>, t, </a:t>
            </a:r>
            <a:r>
              <a:rPr lang="en-US" b="1" dirty="0" smtClean="0">
                <a:solidFill>
                  <a:srgbClr val="CC00CC"/>
                </a:solidFill>
                <a:sym typeface="Symbol"/>
              </a:rPr>
              <a:t></a:t>
            </a:r>
            <a:r>
              <a:rPr lang="en-US" b="1" dirty="0" smtClean="0">
                <a:solidFill>
                  <a:srgbClr val="CC00CC"/>
                </a:solidFill>
              </a:rPr>
              <a:t>) </a:t>
            </a:r>
            <a:r>
              <a:rPr lang="en-US" b="1" dirty="0">
                <a:solidFill>
                  <a:srgbClr val="CC00CC"/>
                </a:solidFill>
              </a:rPr>
              <a:t>as discussed in the preceding section on </a:t>
            </a:r>
            <a:r>
              <a:rPr lang="en-US" b="1" dirty="0" smtClean="0">
                <a:solidFill>
                  <a:srgbClr val="CC00CC"/>
                </a:solidFill>
              </a:rPr>
              <a:t>permutations and </a:t>
            </a:r>
            <a:r>
              <a:rPr lang="en-US" b="1" dirty="0">
                <a:solidFill>
                  <a:srgbClr val="CC00CC"/>
                </a:solidFill>
              </a:rPr>
              <a:t>combinations.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666"/>
                </a:solidFill>
              </a:rPr>
              <a:t>Thus, the probability of observing </a:t>
            </a:r>
            <a:r>
              <a:rPr lang="en-US" b="1" i="1" dirty="0">
                <a:solidFill>
                  <a:srgbClr val="006666"/>
                </a:solidFill>
              </a:rPr>
              <a:t>x </a:t>
            </a:r>
            <a:r>
              <a:rPr lang="en-US" b="1" dirty="0">
                <a:solidFill>
                  <a:srgbClr val="006666"/>
                </a:solidFill>
              </a:rPr>
              <a:t>events in the time interval </a:t>
            </a:r>
            <a:r>
              <a:rPr lang="en-US" b="1" i="1" dirty="0">
                <a:solidFill>
                  <a:srgbClr val="006666"/>
                </a:solidFill>
              </a:rPr>
              <a:t>t </a:t>
            </a:r>
            <a:r>
              <a:rPr lang="en-US" b="1" dirty="0">
                <a:solidFill>
                  <a:srgbClr val="006666"/>
                </a:solidFill>
              </a:rPr>
              <a:t>is obtained </a:t>
            </a:r>
            <a:r>
              <a:rPr lang="en-US" b="1" dirty="0" smtClean="0">
                <a:solidFill>
                  <a:srgbClr val="006666"/>
                </a:solidFill>
              </a:rPr>
              <a:t>by integration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1" y="1852777"/>
            <a:ext cx="431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94" y="3733800"/>
            <a:ext cx="5602056" cy="41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29200"/>
            <a:ext cx="4114800" cy="60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8" y="7559478"/>
            <a:ext cx="4010025" cy="57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66" y="7559478"/>
            <a:ext cx="4267200" cy="58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5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1"/>
            <a:ext cx="8305799" cy="662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81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40" y="152400"/>
            <a:ext cx="9025759" cy="8063746"/>
          </a:xfrm>
          <a:prstGeom prst="rect">
            <a:avLst/>
          </a:prstGeom>
          <a:noFill/>
          <a:ln w="127000" cmpd="tri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Equation </a:t>
            </a:r>
            <a:r>
              <a:rPr lang="en-US" sz="2000" b="1" dirty="0">
                <a:solidFill>
                  <a:srgbClr val="CC00CC"/>
                </a:solidFill>
              </a:rPr>
              <a:t>(2.16) represents a </a:t>
            </a:r>
            <a:r>
              <a:rPr lang="en-US" sz="2000" b="1" dirty="0" smtClean="0">
                <a:solidFill>
                  <a:srgbClr val="CC00CC"/>
                </a:solidFill>
              </a:rPr>
              <a:t>normalized probability function</a:t>
            </a:r>
            <a:r>
              <a:rPr lang="en-US" sz="2000" b="1" dirty="0">
                <a:solidFill>
                  <a:srgbClr val="CC00CC"/>
                </a:solidFill>
              </a:rPr>
              <a:t>; that </a:t>
            </a:r>
            <a:r>
              <a:rPr lang="en-US" sz="2000" b="1" dirty="0" smtClean="0">
                <a:solidFill>
                  <a:srgbClr val="CC00CC"/>
                </a:solidFill>
              </a:rPr>
              <a:t>is, </a:t>
            </a:r>
            <a:r>
              <a:rPr lang="en-US" sz="2000" b="1" dirty="0">
                <a:solidFill>
                  <a:srgbClr val="CC00CC"/>
                </a:solidFill>
              </a:rPr>
              <a:t>the sum of the function evaluated at each of </a:t>
            </a:r>
            <a:r>
              <a:rPr lang="en-US" sz="2000" b="1" dirty="0" smtClean="0">
                <a:solidFill>
                  <a:srgbClr val="CC00CC"/>
                </a:solidFill>
              </a:rPr>
              <a:t>the allowed </a:t>
            </a:r>
            <a:r>
              <a:rPr lang="en-US" sz="2000" b="1" dirty="0">
                <a:solidFill>
                  <a:srgbClr val="CC00CC"/>
                </a:solidFill>
              </a:rPr>
              <a:t>values of the variable x is unity: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u="sng" dirty="0" smtClean="0">
              <a:solidFill>
                <a:srgbClr val="FF0000"/>
              </a:solidFill>
            </a:endParaRPr>
          </a:p>
          <a:p>
            <a:pPr marL="342900" indent="-342900">
              <a:buClr>
                <a:srgbClr val="006666"/>
              </a:buClr>
              <a:buSzPct val="120000"/>
              <a:buFont typeface="Wingdings" panose="05000000000000000000" pitchFamily="2" charset="2"/>
              <a:buChar char="q"/>
            </a:pPr>
            <a:r>
              <a:rPr lang="en-US" sz="2400" b="1" u="sng" dirty="0" smtClean="0">
                <a:solidFill>
                  <a:srgbClr val="FF0000"/>
                </a:solidFill>
              </a:rPr>
              <a:t>Poisson Distribution Mean </a:t>
            </a:r>
            <a:r>
              <a:rPr lang="en-US" sz="2400" b="1" u="sng" dirty="0">
                <a:solidFill>
                  <a:srgbClr val="FF0000"/>
                </a:solidFill>
              </a:rPr>
              <a:t>and Standard Deviation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The Poisson distribution, like the binomial distribution, is a discrete distribution.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it </a:t>
            </a:r>
            <a:r>
              <a:rPr lang="en-US" sz="2000" b="1" dirty="0">
                <a:solidFill>
                  <a:srgbClr val="CC00CC"/>
                </a:solidFill>
              </a:rPr>
              <a:t>is </a:t>
            </a:r>
            <a:r>
              <a:rPr lang="en-US" sz="2000" b="1" dirty="0" smtClean="0">
                <a:solidFill>
                  <a:srgbClr val="CC00CC"/>
                </a:solidFill>
              </a:rPr>
              <a:t>defined </a:t>
            </a:r>
            <a:r>
              <a:rPr lang="en-US" sz="2000" b="1" dirty="0">
                <a:solidFill>
                  <a:srgbClr val="CC00CC"/>
                </a:solidFill>
              </a:rPr>
              <a:t>only at integral values of the variable x, although the </a:t>
            </a:r>
            <a:r>
              <a:rPr lang="en-US" sz="2000" b="1" dirty="0" smtClean="0">
                <a:solidFill>
                  <a:srgbClr val="CC00CC"/>
                </a:solidFill>
              </a:rPr>
              <a:t>parameter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  </a:t>
            </a:r>
            <a:r>
              <a:rPr lang="en-US" sz="2000" b="1" dirty="0" smtClean="0">
                <a:solidFill>
                  <a:srgbClr val="CC00CC"/>
                </a:solidFill>
              </a:rPr>
              <a:t>Is a positive</a:t>
            </a:r>
            <a:r>
              <a:rPr lang="en-US" sz="2000" b="1" dirty="0">
                <a:solidFill>
                  <a:srgbClr val="CC00CC"/>
                </a:solidFill>
              </a:rPr>
              <a:t>, real number.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The </a:t>
            </a:r>
            <a:r>
              <a:rPr lang="en-US" sz="2000" b="1" dirty="0">
                <a:solidFill>
                  <a:srgbClr val="006666"/>
                </a:solidFill>
              </a:rPr>
              <a:t>mean of the Poisson distribution is actually </a:t>
            </a:r>
            <a:r>
              <a:rPr lang="en-US" sz="2000" b="1" dirty="0" smtClean="0">
                <a:solidFill>
                  <a:srgbClr val="006666"/>
                </a:solidFill>
              </a:rPr>
              <a:t>the parameter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that appears in the probability function P</a:t>
            </a:r>
            <a:r>
              <a:rPr lang="en-US" sz="2000" b="1" baseline="-25000" dirty="0">
                <a:solidFill>
                  <a:srgbClr val="006666"/>
                </a:solidFill>
              </a:rPr>
              <a:t>P</a:t>
            </a:r>
            <a:r>
              <a:rPr lang="en-US" sz="2000" b="1" dirty="0">
                <a:solidFill>
                  <a:srgbClr val="006666"/>
                </a:solidFill>
              </a:rPr>
              <a:t>(x</a:t>
            </a:r>
            <a:r>
              <a:rPr lang="en-US" sz="2000" b="1" dirty="0" smtClean="0">
                <a:solidFill>
                  <a:srgbClr val="006666"/>
                </a:solidFill>
              </a:rPr>
              <a:t>;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) </a:t>
            </a:r>
            <a:r>
              <a:rPr lang="en-US" sz="2000" b="1" dirty="0">
                <a:solidFill>
                  <a:srgbClr val="006666"/>
                </a:solidFill>
              </a:rPr>
              <a:t>of Equation (2.16).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To verify this, </a:t>
            </a:r>
            <a:r>
              <a:rPr lang="en-US" sz="2000" b="1" dirty="0">
                <a:solidFill>
                  <a:srgbClr val="0000CC"/>
                </a:solidFill>
              </a:rPr>
              <a:t>we can evaluate the expectation value </a:t>
            </a:r>
            <a:r>
              <a:rPr lang="en-US" sz="2000" b="1" dirty="0" smtClean="0">
                <a:solidFill>
                  <a:srgbClr val="0000CC"/>
                </a:solidFill>
              </a:rPr>
              <a:t>of x  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x</a:t>
            </a:r>
            <a:r>
              <a:rPr lang="en-US" sz="2000" b="1" dirty="0">
                <a:solidFill>
                  <a:srgbClr val="0000CC"/>
                </a:solidFill>
                <a:sym typeface="Symbol"/>
              </a:rPr>
              <a:t> </a:t>
            </a:r>
            <a:endParaRPr lang="en-US" sz="2000" b="1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To </a:t>
            </a:r>
            <a:r>
              <a:rPr lang="en-US" sz="2000" b="1" dirty="0">
                <a:solidFill>
                  <a:srgbClr val="CC00CC"/>
                </a:solidFill>
              </a:rPr>
              <a:t>find the standard deviation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 , </a:t>
            </a:r>
            <a:r>
              <a:rPr lang="en-US" sz="2000" b="1" dirty="0" smtClean="0">
                <a:solidFill>
                  <a:srgbClr val="CC00CC"/>
                </a:solidFill>
              </a:rPr>
              <a:t>the </a:t>
            </a:r>
            <a:r>
              <a:rPr lang="en-US" sz="2000" b="1" dirty="0">
                <a:solidFill>
                  <a:srgbClr val="CC00CC"/>
                </a:solidFill>
              </a:rPr>
              <a:t>expectation value of the square of the </a:t>
            </a:r>
            <a:r>
              <a:rPr lang="en-US" sz="2000" b="1" dirty="0" smtClean="0">
                <a:solidFill>
                  <a:srgbClr val="CC00CC"/>
                </a:solidFill>
              </a:rPr>
              <a:t>deviations can </a:t>
            </a:r>
            <a:r>
              <a:rPr lang="en-US" sz="2000" b="1" dirty="0">
                <a:solidFill>
                  <a:srgbClr val="CC00CC"/>
                </a:solidFill>
              </a:rPr>
              <a:t>be evaluated: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This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 smtClean="0">
                <a:solidFill>
                  <a:srgbClr val="0000CC"/>
                </a:solidFill>
              </a:rPr>
              <a:t>the standard </a:t>
            </a:r>
            <a:r>
              <a:rPr lang="en-US" sz="2000" b="1" dirty="0">
                <a:solidFill>
                  <a:srgbClr val="0000CC"/>
                </a:solidFill>
              </a:rPr>
              <a:t>deviation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 </a:t>
            </a:r>
            <a:r>
              <a:rPr lang="en-US" sz="2000" b="1" dirty="0" smtClean="0">
                <a:solidFill>
                  <a:srgbClr val="0000CC"/>
                </a:solidFill>
              </a:rPr>
              <a:t>is </a:t>
            </a:r>
            <a:r>
              <a:rPr lang="en-US" sz="2000" b="1" dirty="0">
                <a:solidFill>
                  <a:srgbClr val="0000CC"/>
                </a:solidFill>
              </a:rPr>
              <a:t>equal to the square root of the mean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and </a:t>
            </a:r>
            <a:r>
              <a:rPr lang="en-US" sz="2000" b="1" dirty="0" smtClean="0">
                <a:solidFill>
                  <a:srgbClr val="0000CC"/>
                </a:solidFill>
              </a:rPr>
              <a:t>the Poisson distribution </a:t>
            </a:r>
            <a:r>
              <a:rPr lang="en-US" sz="2000" b="1" dirty="0">
                <a:solidFill>
                  <a:srgbClr val="0000CC"/>
                </a:solidFill>
              </a:rPr>
              <a:t>has only a single parameter,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66"/>
                </a:solidFill>
              </a:rPr>
              <a:t>Computation Of  the Poisson distribution by Equation (2.16) can be limited by the factorial function in the denominator.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 The </a:t>
            </a:r>
            <a:r>
              <a:rPr lang="en-US" sz="2000" b="1" dirty="0">
                <a:solidFill>
                  <a:srgbClr val="FF0000"/>
                </a:solidFill>
              </a:rPr>
              <a:t>problem can be avoided by using logarithms or by using the recursion relations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0000CC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5486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54483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78155"/>
            <a:ext cx="4733925" cy="60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7391400"/>
            <a:ext cx="5943600" cy="66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1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819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465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9067800" cy="686341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ct val="116000"/>
              <a:buFont typeface="Wingdings" panose="05000000000000000000" pitchFamily="2" charset="2"/>
              <a:buChar char="q"/>
            </a:pPr>
            <a:r>
              <a:rPr lang="en-US" sz="2200" b="1" u="sng" dirty="0" smtClean="0">
                <a:solidFill>
                  <a:srgbClr val="FF0000"/>
                </a:solidFill>
              </a:rPr>
              <a:t>Example </a:t>
            </a:r>
            <a:r>
              <a:rPr lang="en-US" sz="2200" b="1" u="sng" dirty="0">
                <a:solidFill>
                  <a:srgbClr val="FF0000"/>
                </a:solidFill>
              </a:rPr>
              <a:t>2.4 </a:t>
            </a:r>
            <a:endParaRPr lang="en-US" sz="2200" b="1" u="sng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006666"/>
                </a:solidFill>
              </a:rPr>
              <a:t>As </a:t>
            </a:r>
            <a:r>
              <a:rPr lang="en-US" sz="2200" b="1" dirty="0">
                <a:solidFill>
                  <a:srgbClr val="006666"/>
                </a:solidFill>
              </a:rPr>
              <a:t>part of an experiment to determine the mean life of radioactive </a:t>
            </a:r>
            <a:r>
              <a:rPr lang="en-US" sz="2200" b="1" dirty="0" smtClean="0">
                <a:solidFill>
                  <a:srgbClr val="006666"/>
                </a:solidFill>
              </a:rPr>
              <a:t>isotopes of </a:t>
            </a:r>
            <a:r>
              <a:rPr lang="en-US" sz="2200" b="1" dirty="0">
                <a:solidFill>
                  <a:srgbClr val="006666"/>
                </a:solidFill>
              </a:rPr>
              <a:t>silver, students detected background counts from cosmic rays. (See </a:t>
            </a:r>
            <a:r>
              <a:rPr lang="en-US" sz="2200" b="1" dirty="0" smtClean="0">
                <a:solidFill>
                  <a:srgbClr val="006666"/>
                </a:solidFill>
              </a:rPr>
              <a:t>Example 8.1</a:t>
            </a:r>
            <a:r>
              <a:rPr lang="en-US" sz="2200" b="1" dirty="0">
                <a:solidFill>
                  <a:srgbClr val="006666"/>
                </a:solidFill>
              </a:rPr>
              <a:t>.) </a:t>
            </a:r>
            <a:endParaRPr lang="en-US" sz="22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0000CC"/>
                </a:solidFill>
              </a:rPr>
              <a:t>They </a:t>
            </a:r>
            <a:r>
              <a:rPr lang="en-US" sz="2200" b="1" dirty="0">
                <a:solidFill>
                  <a:srgbClr val="0000CC"/>
                </a:solidFill>
              </a:rPr>
              <a:t>recorded the number of counts in their detector for a series of 100 2-s </a:t>
            </a:r>
            <a:r>
              <a:rPr lang="en-US" sz="2200" b="1" dirty="0" smtClean="0">
                <a:solidFill>
                  <a:srgbClr val="0000CC"/>
                </a:solidFill>
              </a:rPr>
              <a:t>intervals, and found </a:t>
            </a:r>
            <a:r>
              <a:rPr lang="en-US" sz="2200" b="1" dirty="0">
                <a:solidFill>
                  <a:srgbClr val="0000CC"/>
                </a:solidFill>
              </a:rPr>
              <a:t>that the mean number of counts was </a:t>
            </a:r>
            <a:r>
              <a:rPr lang="en-US" sz="2200" b="1" dirty="0" smtClean="0">
                <a:solidFill>
                  <a:srgbClr val="0000CC"/>
                </a:solidFill>
              </a:rPr>
              <a:t>l.69 per </a:t>
            </a:r>
            <a:r>
              <a:rPr lang="en-US" sz="2200" b="1" dirty="0">
                <a:solidFill>
                  <a:srgbClr val="0000CC"/>
                </a:solidFill>
              </a:rPr>
              <a:t>interval. </a:t>
            </a:r>
            <a:endParaRPr lang="en-US" sz="22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FF0000"/>
                </a:solidFill>
              </a:rPr>
              <a:t>From the mean </a:t>
            </a:r>
            <a:r>
              <a:rPr lang="en-US" sz="2200" b="1" dirty="0">
                <a:solidFill>
                  <a:srgbClr val="FF0000"/>
                </a:solidFill>
              </a:rPr>
              <a:t>they estimated the standard deviation to </a:t>
            </a:r>
            <a:r>
              <a:rPr lang="en-US" sz="2200" b="1" dirty="0" smtClean="0">
                <a:solidFill>
                  <a:srgbClr val="FF0000"/>
                </a:solidFill>
              </a:rPr>
              <a:t>be  </a:t>
            </a:r>
            <a:r>
              <a:rPr lang="en-US" sz="2200" b="1" dirty="0" smtClean="0">
                <a:solidFill>
                  <a:srgbClr val="FF0000"/>
                </a:solidFill>
              </a:rPr>
              <a:t>                   </a:t>
            </a:r>
            <a:r>
              <a:rPr lang="en-US" sz="22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200" b="1" dirty="0" smtClean="0">
                <a:solidFill>
                  <a:srgbClr val="FF0000"/>
                </a:solidFill>
              </a:rPr>
              <a:t>= </a:t>
            </a:r>
            <a:r>
              <a:rPr lang="en-US" sz="2200" b="1" dirty="0" smtClean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</a:rPr>
              <a:t>1.69 = 1.30, compared </a:t>
            </a:r>
            <a:r>
              <a:rPr lang="en-US" sz="2200" b="1" dirty="0" smtClean="0">
                <a:solidFill>
                  <a:srgbClr val="FF0000"/>
                </a:solidFill>
              </a:rPr>
              <a:t>to s </a:t>
            </a:r>
            <a:r>
              <a:rPr lang="en-US" sz="2200" b="1" dirty="0">
                <a:solidFill>
                  <a:srgbClr val="FF0000"/>
                </a:solidFill>
              </a:rPr>
              <a:t>= 1.29 from a direct calculation with Equation (1.9).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0000CC"/>
                </a:solidFill>
              </a:rPr>
              <a:t>The students then repeated the exercise, this time recording the number </a:t>
            </a:r>
            <a:r>
              <a:rPr lang="en-US" sz="2200" b="1" dirty="0" smtClean="0">
                <a:solidFill>
                  <a:srgbClr val="0000CC"/>
                </a:solidFill>
              </a:rPr>
              <a:t>of counts </a:t>
            </a:r>
            <a:r>
              <a:rPr lang="en-US" sz="2200" b="1" dirty="0">
                <a:solidFill>
                  <a:srgbClr val="0000CC"/>
                </a:solidFill>
              </a:rPr>
              <a:t>in 15-s intervals for 60 intervals, obtaining a mean of 11.48 counts per </a:t>
            </a:r>
            <a:r>
              <a:rPr lang="en-US" sz="2200" b="1" dirty="0" smtClean="0">
                <a:solidFill>
                  <a:srgbClr val="0000CC"/>
                </a:solidFill>
              </a:rPr>
              <a:t>interval, with </a:t>
            </a:r>
            <a:r>
              <a:rPr lang="en-US" sz="2200" b="1" dirty="0">
                <a:solidFill>
                  <a:srgbClr val="0000CC"/>
                </a:solidFill>
              </a:rPr>
              <a:t>standard deviations </a:t>
            </a:r>
            <a:r>
              <a:rPr lang="en-US" sz="2200" b="1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sz="2200" b="1" dirty="0">
                <a:solidFill>
                  <a:srgbClr val="0000CC"/>
                </a:solidFill>
                <a:sym typeface="Symbol"/>
              </a:rPr>
              <a:t></a:t>
            </a:r>
            <a:r>
              <a:rPr lang="en-US" sz="2200" b="1" dirty="0">
                <a:solidFill>
                  <a:srgbClr val="0000CC"/>
                </a:solidFill>
              </a:rPr>
              <a:t>= </a:t>
            </a:r>
            <a:r>
              <a:rPr lang="en-US" sz="2200" b="1" dirty="0">
                <a:solidFill>
                  <a:srgbClr val="0000CC"/>
                </a:solidFill>
                <a:sym typeface="Symbol"/>
              </a:rPr>
              <a:t></a:t>
            </a:r>
            <a:r>
              <a:rPr lang="en-US" sz="2200" b="1" dirty="0">
                <a:solidFill>
                  <a:srgbClr val="0000CC"/>
                </a:solidFill>
              </a:rPr>
              <a:t> </a:t>
            </a:r>
            <a:r>
              <a:rPr lang="en-US" sz="2200" b="1" dirty="0" smtClean="0">
                <a:solidFill>
                  <a:srgbClr val="0000CC"/>
                </a:solidFill>
              </a:rPr>
              <a:t>11.48 = </a:t>
            </a:r>
            <a:r>
              <a:rPr lang="en-US" sz="2200" b="1" dirty="0">
                <a:solidFill>
                  <a:srgbClr val="0000CC"/>
                </a:solidFill>
              </a:rPr>
              <a:t>3.17 and s = 3.39</a:t>
            </a:r>
            <a:r>
              <a:rPr lang="en-US" sz="2200" b="1" dirty="0" smtClean="0">
                <a:solidFill>
                  <a:srgbClr val="00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CC00CC"/>
                </a:solidFill>
              </a:rPr>
              <a:t>Histograms of the two sets of data are shown in Figures 2.3, and. 2.4. </a:t>
            </a:r>
            <a:endParaRPr lang="en-US" sz="22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006666"/>
                </a:solidFill>
              </a:rPr>
              <a:t>The calculated mean </a:t>
            </a:r>
            <a:r>
              <a:rPr lang="en-US" sz="2200" b="1" dirty="0">
                <a:solidFill>
                  <a:srgbClr val="006666"/>
                </a:solidFill>
              </a:rPr>
              <a:t>in each case was used as an estimate of the mean of the parent </a:t>
            </a:r>
            <a:r>
              <a:rPr lang="en-US" sz="2200" b="1" dirty="0" smtClean="0">
                <a:solidFill>
                  <a:srgbClr val="006666"/>
                </a:solidFill>
              </a:rPr>
              <a:t>distribution to </a:t>
            </a:r>
            <a:r>
              <a:rPr lang="en-US" sz="2200" b="1" dirty="0">
                <a:solidFill>
                  <a:srgbClr val="006666"/>
                </a:solidFill>
              </a:rPr>
              <a:t>calculate a Poisson distribution for each data set. </a:t>
            </a:r>
            <a:endParaRPr lang="en-US" sz="22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0000CC"/>
                </a:solidFill>
              </a:rPr>
              <a:t>The </a:t>
            </a:r>
            <a:r>
              <a:rPr lang="en-US" sz="2200" b="1" dirty="0">
                <a:solidFill>
                  <a:srgbClr val="0000CC"/>
                </a:solidFill>
              </a:rPr>
              <a:t>distributions are </a:t>
            </a:r>
            <a:r>
              <a:rPr lang="en-US" sz="2200" b="1" dirty="0" smtClean="0">
                <a:solidFill>
                  <a:srgbClr val="0000CC"/>
                </a:solidFill>
              </a:rPr>
              <a:t>shown as </a:t>
            </a:r>
            <a:r>
              <a:rPr lang="en-US" sz="2200" b="1" dirty="0">
                <a:solidFill>
                  <a:srgbClr val="0000CC"/>
                </a:solidFill>
              </a:rPr>
              <a:t>continuous curves, although only the points at integral values of the abscissa </a:t>
            </a:r>
            <a:r>
              <a:rPr lang="en-US" sz="2200" b="1" dirty="0" smtClean="0">
                <a:solidFill>
                  <a:srgbClr val="0000CC"/>
                </a:solidFill>
              </a:rPr>
              <a:t>are physically </a:t>
            </a:r>
            <a:r>
              <a:rPr lang="en-US" sz="2200" b="1" dirty="0">
                <a:solidFill>
                  <a:srgbClr val="0000CC"/>
                </a:solidFill>
              </a:rPr>
              <a:t>significant</a:t>
            </a:r>
            <a:r>
              <a:rPr lang="en-US" sz="2200" b="1" dirty="0" smtClean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7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3448</Words>
  <Application>Microsoft Office PowerPoint</Application>
  <PresentationFormat>On-screen Show (4:3)</PresentationFormat>
  <Paragraphs>228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Naqvi</dc:creator>
  <cp:lastModifiedBy>Naqvi</cp:lastModifiedBy>
  <cp:revision>99</cp:revision>
  <dcterms:created xsi:type="dcterms:W3CDTF">2015-12-19T12:58:24Z</dcterms:created>
  <dcterms:modified xsi:type="dcterms:W3CDTF">2019-01-25T21:36:39Z</dcterms:modified>
</cp:coreProperties>
</file>