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6" r:id="rId4"/>
    <p:sldId id="317" r:id="rId5"/>
    <p:sldId id="318" r:id="rId6"/>
    <p:sldId id="299" r:id="rId7"/>
    <p:sldId id="301" r:id="rId8"/>
    <p:sldId id="319" r:id="rId9"/>
    <p:sldId id="306" r:id="rId10"/>
    <p:sldId id="313" r:id="rId11"/>
    <p:sldId id="31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00FF"/>
    <a:srgbClr val="FF9900"/>
    <a:srgbClr val="990000"/>
    <a:srgbClr val="003300"/>
    <a:srgbClr val="CC00CC"/>
    <a:srgbClr val="0000CC"/>
    <a:srgbClr val="0066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02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5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5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9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1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7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6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3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8D80-E35A-453A-A3AA-F4F1AA290C21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856838"/>
            <a:ext cx="7315200" cy="1754326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Comic Sans MS" pitchFamily="66" charset="0"/>
              </a:rPr>
              <a:t>CHAPTER 2.1</a:t>
            </a:r>
            <a:endParaRPr lang="en-US" sz="36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3600" b="1" i="1" dirty="0">
                <a:solidFill>
                  <a:srgbClr val="0066FF"/>
                </a:solidFill>
                <a:latin typeface="Comic Sans MS" pitchFamily="66" charset="0"/>
              </a:rPr>
              <a:t>PROBABILITY</a:t>
            </a:r>
          </a:p>
          <a:p>
            <a:pPr algn="ctr"/>
            <a:r>
              <a:rPr lang="en-US" sz="3600" b="1" i="1" dirty="0">
                <a:solidFill>
                  <a:srgbClr val="FF00FF"/>
                </a:solidFill>
                <a:latin typeface="Comic Sans MS" pitchFamily="66" charset="0"/>
              </a:rPr>
              <a:t>DISTRIBUTIONS</a:t>
            </a:r>
            <a:endParaRPr lang="en-US" sz="3600" i="1" dirty="0">
              <a:solidFill>
                <a:srgbClr val="FF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871538"/>
            <a:ext cx="90106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00050"/>
            <a:ext cx="804862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4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7504" y="404664"/>
                <a:ext cx="8856984" cy="5878532"/>
              </a:xfrm>
              <a:prstGeom prst="rect">
                <a:avLst/>
              </a:prstGeom>
              <a:noFill/>
              <a:ln w="127000" cmpd="tri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sz="2800" b="1" i="1" u="sng" dirty="0">
                    <a:solidFill>
                      <a:srgbClr val="FF0000"/>
                    </a:solidFill>
                  </a:rPr>
                  <a:t>T</a:t>
                </a:r>
                <a:r>
                  <a:rPr lang="en-US" sz="2800" b="1" i="1" u="sng" dirty="0" smtClean="0">
                    <a:solidFill>
                      <a:srgbClr val="FF0000"/>
                    </a:solidFill>
                  </a:rPr>
                  <a:t>hree </a:t>
                </a:r>
                <a:r>
                  <a:rPr lang="en-US" sz="2800" b="1" i="1" u="sng" dirty="0" smtClean="0">
                    <a:solidFill>
                      <a:srgbClr val="FF0000"/>
                    </a:solidFill>
                  </a:rPr>
                  <a:t>probabilities distributions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: </a:t>
                </a:r>
                <a:endParaRPr lang="en-US" sz="2800" b="1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i="1" dirty="0">
                    <a:solidFill>
                      <a:srgbClr val="FF0000"/>
                    </a:solidFill>
                  </a:rPr>
                  <a:t>B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inomial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distribution, </a:t>
                </a:r>
                <a:r>
                  <a:rPr lang="en-US" b="1" dirty="0">
                    <a:solidFill>
                      <a:srgbClr val="FF0000"/>
                    </a:solidFill>
                  </a:rPr>
                  <a:t>the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Poisson distribution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dirty="0">
                    <a:solidFill>
                      <a:srgbClr val="FF0000"/>
                    </a:solidFill>
                  </a:rPr>
                  <a:t>and the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Gaussian distribution</a:t>
                </a:r>
                <a:r>
                  <a:rPr lang="en-US" b="1" i="1" dirty="0" smtClean="0"/>
                  <a:t>.</a:t>
                </a: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u="sng" dirty="0" smtClean="0">
                    <a:solidFill>
                      <a:srgbClr val="FF0000"/>
                    </a:solidFill>
                  </a:rPr>
                  <a:t>Gaussian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, or 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normal error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, distribution 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used in </a:t>
                </a:r>
                <a:r>
                  <a:rPr lang="en-US" b="1" dirty="0">
                    <a:solidFill>
                      <a:srgbClr val="0000FF"/>
                    </a:solidFill>
                  </a:rPr>
                  <a:t>statistical analysis of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data of </a:t>
                </a:r>
                <a:r>
                  <a:rPr lang="en-US" b="1" dirty="0">
                    <a:solidFill>
                      <a:srgbClr val="0000FF"/>
                    </a:solidFill>
                  </a:rPr>
                  <a:t>the distribution of random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observations for </a:t>
                </a:r>
                <a:r>
                  <a:rPr lang="en-US" b="1" dirty="0">
                    <a:solidFill>
                      <a:srgbClr val="0000FF"/>
                    </a:solidFill>
                  </a:rPr>
                  <a:t>many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experiments..</a:t>
                </a:r>
                <a:endParaRPr lang="en-US" b="1" dirty="0">
                  <a:solidFill>
                    <a:srgbClr val="0000FF"/>
                  </a:solidFill>
                </a:endParaRP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u="sng" dirty="0" smtClean="0">
                    <a:solidFill>
                      <a:srgbClr val="FF0000"/>
                    </a:solidFill>
                  </a:rPr>
                  <a:t>Poisson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distribution 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used in  </a:t>
                </a:r>
                <a:r>
                  <a:rPr lang="en-US" b="1" dirty="0">
                    <a:solidFill>
                      <a:srgbClr val="0000FF"/>
                    </a:solidFill>
                  </a:rPr>
                  <a:t>statistical analysis of random processes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in counting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experiments where </a:t>
                </a:r>
                <a:r>
                  <a:rPr lang="en-US" b="1" dirty="0">
                    <a:solidFill>
                      <a:srgbClr val="0000FF"/>
                    </a:solidFill>
                  </a:rPr>
                  <a:t>the data represent the number of items or events observed per unit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interval in  </a:t>
                </a:r>
                <a:r>
                  <a:rPr lang="en-US" b="1" dirty="0">
                    <a:solidFill>
                      <a:srgbClr val="0000FF"/>
                    </a:solidFill>
                  </a:rPr>
                  <a:t>radioactive decay of elementary particles or nuclear states </a:t>
                </a:r>
                <a:endParaRPr lang="en-US" b="1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u="sng" dirty="0">
                    <a:solidFill>
                      <a:srgbClr val="FF0000"/>
                    </a:solidFill>
                  </a:rPr>
                  <a:t>B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inomial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distribution </a:t>
                </a:r>
                <a:r>
                  <a:rPr lang="en-US" b="1" dirty="0">
                    <a:solidFill>
                      <a:srgbClr val="0000FF"/>
                    </a:solidFill>
                  </a:rPr>
                  <a:t>is generally applied to experiments in which the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result is </a:t>
                </a:r>
                <a:r>
                  <a:rPr lang="en-US" b="1" dirty="0">
                    <a:solidFill>
                      <a:srgbClr val="0000FF"/>
                    </a:solidFill>
                  </a:rPr>
                  <a:t>one of a small number of possible final states, such as the number of "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heads“ or </a:t>
                </a:r>
                <a:r>
                  <a:rPr lang="en-US" b="1" dirty="0">
                    <a:solidFill>
                      <a:srgbClr val="0000FF"/>
                    </a:solidFill>
                  </a:rPr>
                  <a:t>"tails" in a series of coin tosses, or the number of particles scattered forward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or backward </a:t>
                </a:r>
                <a:r>
                  <a:rPr lang="en-US" b="1" dirty="0">
                    <a:solidFill>
                      <a:srgbClr val="0000FF"/>
                    </a:solidFill>
                  </a:rPr>
                  <a:t>relative to the direction of the incident particle in a particle physics experiment.</a:t>
                </a: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u="sng" dirty="0" smtClean="0">
                    <a:solidFill>
                      <a:srgbClr val="FF0000"/>
                    </a:solidFill>
                  </a:rPr>
                  <a:t>Poisson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and the Gaussian distributions can be 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considered as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limiting cases of the 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Binomial distribution</a:t>
                </a:r>
                <a:r>
                  <a:rPr lang="en-US" u="sng" dirty="0" smtClean="0">
                    <a:solidFill>
                      <a:srgbClr val="0000FF"/>
                    </a:solidFill>
                  </a:rPr>
                  <a:t>.</a:t>
                </a:r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2.1 BINOMIAL DISTRIBUTION</a:t>
                </a: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>
                    <a:solidFill>
                      <a:srgbClr val="0000FF"/>
                    </a:solidFill>
                  </a:rPr>
                  <a:t>Suppose we toss a coin in the air and let it land. </a:t>
                </a:r>
                <a:endParaRPr lang="en-US" b="1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There </a:t>
                </a:r>
                <a:r>
                  <a:rPr lang="en-US" b="1" dirty="0">
                    <a:solidFill>
                      <a:srgbClr val="0000FF"/>
                    </a:solidFill>
                  </a:rPr>
                  <a:t>is a 50% probability that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it will </a:t>
                </a:r>
                <a:r>
                  <a:rPr lang="en-US" b="1" dirty="0">
                    <a:solidFill>
                      <a:srgbClr val="0000FF"/>
                    </a:solidFill>
                  </a:rPr>
                  <a:t>land heads up and a 50% probability that it will land tails up. </a:t>
                </a:r>
                <a:endParaRPr lang="en-US" b="1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By </a:t>
                </a:r>
                <a:r>
                  <a:rPr lang="en-US" b="1" dirty="0">
                    <a:solidFill>
                      <a:srgbClr val="0000FF"/>
                    </a:solidFill>
                  </a:rPr>
                  <a:t>this we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mean that </a:t>
                </a:r>
                <a:r>
                  <a:rPr lang="en-US" b="1" dirty="0">
                    <a:solidFill>
                      <a:srgbClr val="0000FF"/>
                    </a:solidFill>
                  </a:rPr>
                  <a:t>if we continue tossing a coin repeatedly, the fraction of times that it lands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with heads </a:t>
                </a:r>
                <a:r>
                  <a:rPr lang="en-US" b="1" dirty="0">
                    <a:solidFill>
                      <a:srgbClr val="0000FF"/>
                    </a:solidFill>
                  </a:rPr>
                  <a:t>up will asymptotically approach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</a:rPr>
                  <a:t>indicating that there was a probability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of</a:t>
                </a:r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  <a:r>
                  <a:rPr lang="en-US" i="1" dirty="0" smtClean="0"/>
                  <a:t> </a:t>
                </a:r>
                <a:r>
                  <a:rPr lang="en-US" b="1" dirty="0">
                    <a:solidFill>
                      <a:srgbClr val="0000FF"/>
                    </a:solidFill>
                  </a:rPr>
                  <a:t>of doing so.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4664"/>
                <a:ext cx="8856984" cy="5878532"/>
              </a:xfrm>
              <a:prstGeom prst="rect">
                <a:avLst/>
              </a:prstGeom>
              <a:blipFill rotWithShape="1">
                <a:blip r:embed="rId2"/>
                <a:stretch>
                  <a:fillRect l="-1018" t="-1014" r="-204" b="-8824"/>
                </a:stretch>
              </a:blipFill>
              <a:ln w="127000" cmpd="tri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93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0428" y="117693"/>
                <a:ext cx="8928992" cy="6463308"/>
              </a:xfrm>
              <a:prstGeom prst="rect">
                <a:avLst/>
              </a:prstGeom>
              <a:noFill/>
              <a:ln w="127000" cmpd="tri">
                <a:solidFill>
                  <a:srgbClr val="FF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u="sng" dirty="0" smtClean="0">
                    <a:solidFill>
                      <a:srgbClr val="0000FF"/>
                    </a:solidFill>
                  </a:rPr>
                  <a:t>For any given toss, the probability only </a:t>
                </a:r>
                <a:r>
                  <a:rPr lang="en-US" b="1" u="sng" dirty="0">
                    <a:solidFill>
                      <a:srgbClr val="0000FF"/>
                    </a:solidFill>
                  </a:rPr>
                  <a:t>describe how we should expect a large number </a:t>
                </a:r>
                <a:r>
                  <a:rPr lang="en-US" b="1" u="sng" dirty="0" smtClean="0">
                    <a:solidFill>
                      <a:srgbClr val="0000FF"/>
                    </a:solidFill>
                  </a:rPr>
                  <a:t>of tosses </a:t>
                </a:r>
                <a:r>
                  <a:rPr lang="en-US" b="1" u="sng" dirty="0">
                    <a:solidFill>
                      <a:srgbClr val="0000FF"/>
                    </a:solidFill>
                  </a:rPr>
                  <a:t>to be divided into two possibilities.</a:t>
                </a: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u="sng" dirty="0" smtClean="0">
                    <a:solidFill>
                      <a:srgbClr val="FF0000"/>
                    </a:solidFill>
                  </a:rPr>
                  <a:t>If 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we toss two coins at a time.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t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here </a:t>
                </a:r>
                <a:r>
                  <a:rPr lang="en-US" b="1" dirty="0">
                    <a:solidFill>
                      <a:srgbClr val="FF0000"/>
                    </a:solidFill>
                  </a:rPr>
                  <a:t>are now four different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possible permutations </a:t>
                </a:r>
                <a:r>
                  <a:rPr lang="en-US" b="1" dirty="0">
                    <a:solidFill>
                      <a:srgbClr val="FF0000"/>
                    </a:solidFill>
                  </a:rPr>
                  <a:t>of the way in which they can land: both heads up, both tails up,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and two </a:t>
                </a:r>
                <a:r>
                  <a:rPr lang="en-US" b="1" dirty="0">
                    <a:solidFill>
                      <a:srgbClr val="FF0000"/>
                    </a:solidFill>
                  </a:rPr>
                  <a:t>mixtures of heads and tails depending on which one is heads up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</a:rPr>
                  <a:t>Because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each of </a:t>
                </a:r>
                <a:r>
                  <a:rPr lang="en-US" b="1" dirty="0">
                    <a:solidFill>
                      <a:srgbClr val="0000FF"/>
                    </a:solidFill>
                  </a:rPr>
                  <a:t>these permutations is equally probable, the probability for any choice of them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is  approach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i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</a:rPr>
                  <a:t>or 25%. </a:t>
                </a:r>
                <a:endParaRPr lang="en-US" b="1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u="sng" dirty="0" smtClean="0">
                    <a:solidFill>
                      <a:srgbClr val="FF0000"/>
                    </a:solidFill>
                  </a:rPr>
                  <a:t>To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find the probability for obtaining a particular mixture of heads 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and tails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, without differentiating between the two kinds of mixtures, we must add 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the probabilities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corresponding to each possible kind</a:t>
                </a:r>
                <a:r>
                  <a:rPr lang="en-US" b="1" dirty="0">
                    <a:solidFill>
                      <a:srgbClr val="0000FF"/>
                    </a:solidFill>
                  </a:rPr>
                  <a:t>. </a:t>
                </a:r>
                <a:endParaRPr lang="en-US" b="1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Thus</a:t>
                </a:r>
                <a:r>
                  <a:rPr lang="en-US" b="1" dirty="0">
                    <a:solidFill>
                      <a:srgbClr val="0000FF"/>
                    </a:solidFill>
                  </a:rPr>
                  <a:t>, the total probability of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finding either </a:t>
                </a:r>
                <a:r>
                  <a:rPr lang="en-US" b="1" dirty="0">
                    <a:solidFill>
                      <a:srgbClr val="0000FF"/>
                    </a:solidFill>
                  </a:rPr>
                  <a:t>head up and the other tail up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i="1" dirty="0">
                    <a:solidFill>
                      <a:srgbClr val="0000FF"/>
                    </a:solidFill>
                  </a:rPr>
                  <a:t>. </a:t>
                </a:r>
                <a:endParaRPr lang="en-US" b="1" i="1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Note </a:t>
                </a:r>
                <a:r>
                  <a:rPr lang="en-US" b="1" dirty="0">
                    <a:solidFill>
                      <a:srgbClr val="0000FF"/>
                    </a:solidFill>
                  </a:rPr>
                  <a:t>that the sum of the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probabilities for </a:t>
                </a:r>
                <a:r>
                  <a:rPr lang="en-US" b="1" dirty="0">
                    <a:solidFill>
                      <a:srgbClr val="0000FF"/>
                    </a:solidFill>
                  </a:rPr>
                  <a:t>all possibilities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i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i="1" dirty="0">
                    <a:solidFill>
                      <a:srgbClr val="0000FF"/>
                    </a:solidFill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i="1" dirty="0">
                    <a:solidFill>
                      <a:srgbClr val="0000FF"/>
                    </a:solidFill>
                  </a:rPr>
                  <a:t>) </a:t>
                </a:r>
                <a:r>
                  <a:rPr lang="en-US" b="1" dirty="0">
                    <a:solidFill>
                      <a:srgbClr val="0000FF"/>
                    </a:solidFill>
                  </a:rPr>
                  <a:t>is always equal to I because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something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is bound </a:t>
                </a:r>
                <a:r>
                  <a:rPr lang="en-US" b="1" dirty="0">
                    <a:solidFill>
                      <a:srgbClr val="0000FF"/>
                    </a:solidFill>
                  </a:rPr>
                  <a:t>to happen.</a:t>
                </a: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dirty="0">
                    <a:solidFill>
                      <a:srgbClr val="0000FF"/>
                    </a:solidFill>
                  </a:rPr>
                  <a:t>Let us extrapolate these ideas to the general case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u="sng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Suppose we toss </a:t>
                </a:r>
                <a:r>
                  <a:rPr lang="en-US" b="1" i="1" u="sng" dirty="0">
                    <a:solidFill>
                      <a:srgbClr val="FF0000"/>
                    </a:solidFill>
                  </a:rPr>
                  <a:t>n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coins 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into the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air, where </a:t>
                </a:r>
                <a:r>
                  <a:rPr lang="en-US" b="1" i="1" u="sng" dirty="0">
                    <a:solidFill>
                      <a:srgbClr val="FF0000"/>
                    </a:solidFill>
                  </a:rPr>
                  <a:t>n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is some 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integer 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 Or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a</a:t>
                </a:r>
                <a:r>
                  <a:rPr lang="en-US" b="1" u="sng" dirty="0" smtClean="0">
                    <a:solidFill>
                      <a:srgbClr val="FF0000"/>
                    </a:solidFill>
                  </a:rPr>
                  <a:t>lternatively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, suppose that we toss one coin </a:t>
                </a:r>
                <a:r>
                  <a:rPr lang="en-US" b="1" i="1" u="sng" dirty="0">
                    <a:solidFill>
                      <a:srgbClr val="FF0000"/>
                    </a:solidFill>
                  </a:rPr>
                  <a:t>n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times</a:t>
                </a:r>
                <a:r>
                  <a:rPr lang="en-US" b="1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u="sng" dirty="0" smtClean="0">
                    <a:solidFill>
                      <a:srgbClr val="FF00FF"/>
                    </a:solidFill>
                  </a:rPr>
                  <a:t>The probability </a:t>
                </a:r>
                <a:r>
                  <a:rPr lang="en-US" b="1" u="sng" dirty="0">
                    <a:solidFill>
                      <a:srgbClr val="FF00FF"/>
                    </a:solidFill>
                  </a:rPr>
                  <a:t>that exactly </a:t>
                </a:r>
                <a:r>
                  <a:rPr lang="en-US" b="1" i="1" u="sng" dirty="0">
                    <a:solidFill>
                      <a:srgbClr val="FF00FF"/>
                    </a:solidFill>
                  </a:rPr>
                  <a:t>x </a:t>
                </a:r>
                <a:r>
                  <a:rPr lang="en-US" b="1" u="sng" dirty="0">
                    <a:solidFill>
                      <a:srgbClr val="FF00FF"/>
                    </a:solidFill>
                  </a:rPr>
                  <a:t>of these coins will land heads up, without </a:t>
                </a:r>
                <a:r>
                  <a:rPr lang="en-US" b="1" u="sng" dirty="0" smtClean="0">
                    <a:solidFill>
                      <a:srgbClr val="FF00FF"/>
                    </a:solidFill>
                  </a:rPr>
                  <a:t>distinguishing which </a:t>
                </a:r>
                <a:r>
                  <a:rPr lang="en-US" b="1" u="sng" dirty="0">
                    <a:solidFill>
                      <a:srgbClr val="FF00FF"/>
                    </a:solidFill>
                  </a:rPr>
                  <a:t>of the coins actually belongs to which </a:t>
                </a:r>
                <a:r>
                  <a:rPr lang="en-US" b="1" u="sng" dirty="0" smtClean="0">
                    <a:solidFill>
                      <a:srgbClr val="FF00FF"/>
                    </a:solidFill>
                  </a:rPr>
                  <a:t>group  </a:t>
                </a:r>
                <a:r>
                  <a:rPr lang="en-US" b="1" i="1" u="sng" dirty="0" smtClean="0">
                    <a:solidFill>
                      <a:srgbClr val="FF00FF"/>
                    </a:solidFill>
                  </a:rPr>
                  <a:t>P(x</a:t>
                </a:r>
                <a:r>
                  <a:rPr lang="en-US" b="1" i="1" u="sng" dirty="0">
                    <a:solidFill>
                      <a:srgbClr val="FF00FF"/>
                    </a:solidFill>
                  </a:rPr>
                  <a:t>; n) </a:t>
                </a:r>
                <a:r>
                  <a:rPr lang="en-US" b="1" u="sng" dirty="0">
                    <a:solidFill>
                      <a:srgbClr val="FF00FF"/>
                    </a:solidFill>
                  </a:rPr>
                  <a:t>to be a function of the number </a:t>
                </a:r>
                <a:r>
                  <a:rPr lang="en-US" b="1" i="1" u="sng" dirty="0">
                    <a:solidFill>
                      <a:srgbClr val="FF00FF"/>
                    </a:solidFill>
                  </a:rPr>
                  <a:t>n </a:t>
                </a:r>
                <a:r>
                  <a:rPr lang="en-US" b="1" u="sng" dirty="0">
                    <a:solidFill>
                      <a:srgbClr val="FF00FF"/>
                    </a:solidFill>
                  </a:rPr>
                  <a:t>of coins tossed and of </a:t>
                </a:r>
                <a:r>
                  <a:rPr lang="en-US" b="1" u="sng" dirty="0" smtClean="0">
                    <a:solidFill>
                      <a:srgbClr val="FF00FF"/>
                    </a:solidFill>
                  </a:rPr>
                  <a:t>the number </a:t>
                </a:r>
                <a:r>
                  <a:rPr lang="en-US" b="1" i="1" u="sng" dirty="0">
                    <a:solidFill>
                      <a:srgbClr val="FF00FF"/>
                    </a:solidFill>
                  </a:rPr>
                  <a:t>x </a:t>
                </a:r>
                <a:r>
                  <a:rPr lang="en-US" b="1" u="sng" dirty="0">
                    <a:solidFill>
                      <a:srgbClr val="FF00FF"/>
                    </a:solidFill>
                  </a:rPr>
                  <a:t>of coins that land heads up</a:t>
                </a:r>
                <a:r>
                  <a:rPr lang="en-US" b="1" u="sng" dirty="0" smtClean="0">
                    <a:solidFill>
                      <a:srgbClr val="FF00FF"/>
                    </a:solidFill>
                  </a:rPr>
                  <a:t>.</a:t>
                </a:r>
              </a:p>
              <a:p>
                <a:pPr marL="285750" indent="-285750">
                  <a:buClr>
                    <a:srgbClr val="FF0000"/>
                  </a:buClr>
                  <a:buSzPct val="120000"/>
                  <a:buFont typeface="Wingdings" panose="05000000000000000000" pitchFamily="2" charset="2"/>
                  <a:buChar char="q"/>
                </a:pPr>
                <a:r>
                  <a:rPr lang="en-US" b="1" u="sng" dirty="0" smtClean="0">
                    <a:solidFill>
                      <a:srgbClr val="006600"/>
                    </a:solidFill>
                  </a:rPr>
                  <a:t> </a:t>
                </a:r>
                <a:r>
                  <a:rPr lang="en-US" b="1" u="sng" dirty="0">
                    <a:solidFill>
                      <a:srgbClr val="006600"/>
                    </a:solidFill>
                  </a:rPr>
                  <a:t>For a given experiment in which </a:t>
                </a:r>
                <a:r>
                  <a:rPr lang="en-US" b="1" i="1" u="sng" dirty="0">
                    <a:solidFill>
                      <a:srgbClr val="006600"/>
                    </a:solidFill>
                  </a:rPr>
                  <a:t>n </a:t>
                </a:r>
                <a:r>
                  <a:rPr lang="en-US" b="1" u="sng" dirty="0">
                    <a:solidFill>
                      <a:srgbClr val="006600"/>
                    </a:solidFill>
                  </a:rPr>
                  <a:t>coins </a:t>
                </a:r>
                <a:r>
                  <a:rPr lang="en-US" b="1" u="sng" dirty="0" smtClean="0">
                    <a:solidFill>
                      <a:srgbClr val="006600"/>
                    </a:solidFill>
                  </a:rPr>
                  <a:t>are tossed</a:t>
                </a:r>
                <a:r>
                  <a:rPr lang="en-US" b="1" u="sng" dirty="0">
                    <a:solidFill>
                      <a:srgbClr val="006600"/>
                    </a:solidFill>
                  </a:rPr>
                  <a:t>, this probability </a:t>
                </a:r>
                <a:r>
                  <a:rPr lang="en-US" b="1" i="1" u="sng" dirty="0">
                    <a:solidFill>
                      <a:srgbClr val="006600"/>
                    </a:solidFill>
                  </a:rPr>
                  <a:t>P(x; n) </a:t>
                </a:r>
                <a:r>
                  <a:rPr lang="en-US" b="1" u="sng" dirty="0">
                    <a:solidFill>
                      <a:srgbClr val="006600"/>
                    </a:solidFill>
                  </a:rPr>
                  <a:t>will vary as a function of </a:t>
                </a:r>
                <a:r>
                  <a:rPr lang="en-US" b="1" i="1" u="sng" dirty="0" smtClean="0">
                    <a:solidFill>
                      <a:srgbClr val="006600"/>
                    </a:solidFill>
                  </a:rPr>
                  <a:t>x </a:t>
                </a:r>
                <a:r>
                  <a:rPr lang="en-US" b="1" i="1" u="sng" dirty="0" smtClean="0">
                    <a:solidFill>
                      <a:srgbClr val="006600"/>
                    </a:solidFill>
                  </a:rPr>
                  <a:t>where </a:t>
                </a:r>
                <a:r>
                  <a:rPr lang="en-US" b="1" i="1" u="sng" dirty="0" smtClean="0">
                    <a:solidFill>
                      <a:srgbClr val="006600"/>
                    </a:solidFill>
                  </a:rPr>
                  <a:t>x </a:t>
                </a:r>
                <a:r>
                  <a:rPr lang="en-US" b="1" u="sng" dirty="0">
                    <a:solidFill>
                      <a:srgbClr val="006600"/>
                    </a:solidFill>
                  </a:rPr>
                  <a:t>must be </a:t>
                </a:r>
                <a:r>
                  <a:rPr lang="en-US" b="1" u="sng" dirty="0" smtClean="0">
                    <a:solidFill>
                      <a:srgbClr val="006600"/>
                    </a:solidFill>
                  </a:rPr>
                  <a:t>an integer </a:t>
                </a:r>
                <a:r>
                  <a:rPr lang="en-US" b="1" u="sng" dirty="0">
                    <a:solidFill>
                      <a:srgbClr val="006600"/>
                    </a:solidFill>
                  </a:rPr>
                  <a:t>for any physical experiment, but we can consider the probability to </a:t>
                </a:r>
                <a:r>
                  <a:rPr lang="en-US" b="1" u="sng" dirty="0" smtClean="0">
                    <a:solidFill>
                      <a:srgbClr val="006600"/>
                    </a:solidFill>
                  </a:rPr>
                  <a:t>be smoothly </a:t>
                </a:r>
                <a:r>
                  <a:rPr lang="en-US" b="1" u="sng" dirty="0">
                    <a:solidFill>
                      <a:srgbClr val="006600"/>
                    </a:solidFill>
                  </a:rPr>
                  <a:t>varying with </a:t>
                </a:r>
                <a:r>
                  <a:rPr lang="en-US" b="1" i="1" u="sng" dirty="0">
                    <a:solidFill>
                      <a:srgbClr val="006600"/>
                    </a:solidFill>
                  </a:rPr>
                  <a:t>x </a:t>
                </a:r>
                <a:r>
                  <a:rPr lang="en-US" b="1" u="sng" dirty="0">
                    <a:solidFill>
                      <a:srgbClr val="006600"/>
                    </a:solidFill>
                  </a:rPr>
                  <a:t>as a continuous variable for mathematical purposes</a:t>
                </a:r>
                <a:r>
                  <a:rPr lang="en-US" u="sng" dirty="0">
                    <a:solidFill>
                      <a:srgbClr val="0066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8" y="117693"/>
                <a:ext cx="8928992" cy="6463308"/>
              </a:xfrm>
              <a:prstGeom prst="rect">
                <a:avLst/>
              </a:prstGeom>
              <a:blipFill rotWithShape="1">
                <a:blip r:embed="rId2"/>
                <a:stretch>
                  <a:fillRect r="-404"/>
                </a:stretch>
              </a:blipFill>
              <a:ln w="127000" cmpd="tri"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39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856984" cy="6894195"/>
          </a:xfrm>
          <a:prstGeom prst="rect">
            <a:avLst/>
          </a:prstGeom>
          <a:noFill/>
          <a:ln w="127000" cmpd="tri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FF"/>
              </a:buClr>
              <a:buSzPct val="121000"/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Permutations and Combinations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If n coins are tossed, there are 2</a:t>
            </a:r>
            <a:r>
              <a:rPr lang="en-US" b="1" baseline="30000" dirty="0">
                <a:solidFill>
                  <a:srgbClr val="0000FF"/>
                </a:solidFill>
              </a:rPr>
              <a:t>n</a:t>
            </a:r>
            <a:r>
              <a:rPr lang="en-US" b="1" dirty="0">
                <a:solidFill>
                  <a:srgbClr val="0000FF"/>
                </a:solidFill>
              </a:rPr>
              <a:t> different possible ways in which they can land.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Because </a:t>
            </a:r>
            <a:r>
              <a:rPr lang="en-US" b="1" dirty="0">
                <a:solidFill>
                  <a:srgbClr val="0000FF"/>
                </a:solidFill>
              </a:rPr>
              <a:t>each of these possibilities is equally </a:t>
            </a:r>
            <a:r>
              <a:rPr lang="en-US" b="1" dirty="0" smtClean="0">
                <a:solidFill>
                  <a:srgbClr val="0000FF"/>
                </a:solidFill>
              </a:rPr>
              <a:t>probable, the </a:t>
            </a:r>
            <a:r>
              <a:rPr lang="en-US" b="1" dirty="0">
                <a:solidFill>
                  <a:srgbClr val="0000FF"/>
                </a:solidFill>
              </a:rPr>
              <a:t>probability for anyone of these possibilities to occur at any toss of n </a:t>
            </a:r>
            <a:r>
              <a:rPr lang="en-US" b="1" dirty="0" smtClean="0">
                <a:solidFill>
                  <a:srgbClr val="0000FF"/>
                </a:solidFill>
              </a:rPr>
              <a:t>coins is l/2</a:t>
            </a:r>
            <a:r>
              <a:rPr lang="en-US" b="1" baseline="30000" dirty="0" smtClean="0">
                <a:solidFill>
                  <a:srgbClr val="0000FF"/>
                </a:solidFill>
              </a:rPr>
              <a:t>n</a:t>
            </a: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How many of these possibilities will </a:t>
            </a:r>
            <a:r>
              <a:rPr lang="en-US" b="1" dirty="0" smtClean="0">
                <a:solidFill>
                  <a:srgbClr val="FF0000"/>
                </a:solidFill>
              </a:rPr>
              <a:t>result in our </a:t>
            </a:r>
            <a:r>
              <a:rPr lang="en-US" b="1" dirty="0">
                <a:solidFill>
                  <a:srgbClr val="FF0000"/>
                </a:solidFill>
              </a:rPr>
              <a:t>observations of x </a:t>
            </a:r>
            <a:r>
              <a:rPr lang="en-US" b="1" dirty="0" smtClean="0">
                <a:solidFill>
                  <a:srgbClr val="FF0000"/>
                </a:solidFill>
              </a:rPr>
              <a:t>coins with </a:t>
            </a:r>
            <a:r>
              <a:rPr lang="en-US" b="1" dirty="0">
                <a:solidFill>
                  <a:srgbClr val="FF0000"/>
                </a:solidFill>
              </a:rPr>
              <a:t>heads up?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Imagine </a:t>
            </a:r>
            <a:r>
              <a:rPr lang="en-US" b="1" dirty="0">
                <a:solidFill>
                  <a:srgbClr val="0000FF"/>
                </a:solidFill>
              </a:rPr>
              <a:t>two boxes, one labeled "heads" and divided into x slots, </a:t>
            </a:r>
            <a:r>
              <a:rPr lang="en-US" b="1" dirty="0" smtClean="0">
                <a:solidFill>
                  <a:srgbClr val="0000FF"/>
                </a:solidFill>
              </a:rPr>
              <a:t>and the </a:t>
            </a:r>
            <a:r>
              <a:rPr lang="en-US" b="1" dirty="0">
                <a:solidFill>
                  <a:srgbClr val="0000FF"/>
                </a:solidFill>
              </a:rPr>
              <a:t>other labeled "tails."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</a:rPr>
              <a:t>how </a:t>
            </a:r>
            <a:r>
              <a:rPr lang="en-US" b="1" u="sng" dirty="0">
                <a:solidFill>
                  <a:srgbClr val="FF0000"/>
                </a:solidFill>
              </a:rPr>
              <a:t>many </a:t>
            </a:r>
            <a:r>
              <a:rPr lang="en-US" b="1" u="sng" dirty="0" smtClean="0">
                <a:solidFill>
                  <a:srgbClr val="FF0000"/>
                </a:solidFill>
              </a:rPr>
              <a:t>permutations of </a:t>
            </a:r>
            <a:r>
              <a:rPr lang="en-US" b="1" u="sng" dirty="0">
                <a:solidFill>
                  <a:srgbClr val="FF0000"/>
                </a:solidFill>
              </a:rPr>
              <a:t>the coins result in the proper separation of x in one box and n - x in </a:t>
            </a:r>
            <a:r>
              <a:rPr lang="en-US" b="1" u="sng" dirty="0" smtClean="0">
                <a:solidFill>
                  <a:srgbClr val="FF0000"/>
                </a:solidFill>
              </a:rPr>
              <a:t>the other;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rgbClr val="FF0000"/>
                </a:solidFill>
              </a:rPr>
              <a:t>how </a:t>
            </a:r>
            <a:r>
              <a:rPr lang="en-US" b="1" u="sng" dirty="0">
                <a:solidFill>
                  <a:srgbClr val="FF0000"/>
                </a:solidFill>
              </a:rPr>
              <a:t>many combinations of these </a:t>
            </a:r>
            <a:r>
              <a:rPr lang="en-US" b="1" u="sng" dirty="0" smtClean="0">
                <a:solidFill>
                  <a:srgbClr val="FF0000"/>
                </a:solidFill>
              </a:rPr>
              <a:t>permutations should </a:t>
            </a:r>
            <a:r>
              <a:rPr lang="en-US" b="1" u="sng" dirty="0">
                <a:solidFill>
                  <a:srgbClr val="FF0000"/>
                </a:solidFill>
              </a:rPr>
              <a:t>be considered to be different from each other.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In order to enumerate the number of permutations Pm(n, x), let us pick up </a:t>
            </a:r>
            <a:r>
              <a:rPr lang="en-US" b="1" dirty="0" smtClean="0">
                <a:solidFill>
                  <a:srgbClr val="0000FF"/>
                </a:solidFill>
              </a:rPr>
              <a:t>the coins </a:t>
            </a:r>
            <a:r>
              <a:rPr lang="en-US" b="1" dirty="0">
                <a:solidFill>
                  <a:srgbClr val="0000FF"/>
                </a:solidFill>
              </a:rPr>
              <a:t>one at a time from the collection of n coins and put x of them into the "</a:t>
            </a:r>
            <a:r>
              <a:rPr lang="en-US" b="1" dirty="0" smtClean="0">
                <a:solidFill>
                  <a:srgbClr val="0000FF"/>
                </a:solidFill>
              </a:rPr>
              <a:t>heads“ box.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We have a choice of n coins for the first one </a:t>
            </a:r>
            <a:r>
              <a:rPr lang="en-US" b="1" u="sng" dirty="0" smtClean="0">
                <a:solidFill>
                  <a:srgbClr val="FF0000"/>
                </a:solidFill>
              </a:rPr>
              <a:t>- </a:t>
            </a:r>
            <a:r>
              <a:rPr lang="en-US" b="1" u="sng" dirty="0">
                <a:solidFill>
                  <a:srgbClr val="FF0000"/>
                </a:solidFill>
              </a:rPr>
              <a:t>pick </a:t>
            </a:r>
            <a:r>
              <a:rPr lang="en-US" b="1" u="sng" dirty="0" smtClean="0">
                <a:solidFill>
                  <a:srgbClr val="FF0000"/>
                </a:solidFill>
              </a:rPr>
              <a:t>up,  for second selection we </a:t>
            </a:r>
            <a:r>
              <a:rPr lang="en-US" b="1" u="sng" dirty="0">
                <a:solidFill>
                  <a:srgbClr val="FF0000"/>
                </a:solidFill>
              </a:rPr>
              <a:t>can choose from the remaining n - 1 coins. </a:t>
            </a:r>
            <a:r>
              <a:rPr lang="en-US" b="1" u="sng" dirty="0" smtClean="0">
                <a:solidFill>
                  <a:srgbClr val="FF0000"/>
                </a:solidFill>
              </a:rPr>
              <a:t> Finally the </a:t>
            </a:r>
            <a:r>
              <a:rPr lang="en-US" b="1" u="sng" dirty="0">
                <a:solidFill>
                  <a:srgbClr val="FF0000"/>
                </a:solidFill>
              </a:rPr>
              <a:t>range of choice </a:t>
            </a:r>
            <a:r>
              <a:rPr lang="en-US" b="1" u="sng" dirty="0" smtClean="0">
                <a:solidFill>
                  <a:srgbClr val="FF0000"/>
                </a:solidFill>
              </a:rPr>
              <a:t>for the </a:t>
            </a:r>
            <a:r>
              <a:rPr lang="en-US" b="1" u="sng" dirty="0">
                <a:solidFill>
                  <a:srgbClr val="FF0000"/>
                </a:solidFill>
              </a:rPr>
              <a:t>last selection of the </a:t>
            </a:r>
            <a:r>
              <a:rPr lang="en-US" b="1" u="sng" dirty="0" err="1">
                <a:solidFill>
                  <a:srgbClr val="FF0000"/>
                </a:solidFill>
              </a:rPr>
              <a:t>xth</a:t>
            </a:r>
            <a:r>
              <a:rPr lang="en-US" b="1" u="sng" dirty="0">
                <a:solidFill>
                  <a:srgbClr val="FF0000"/>
                </a:solidFill>
              </a:rPr>
              <a:t> coin can be made from only n - x + </a:t>
            </a:r>
            <a:r>
              <a:rPr lang="en-US" b="1" u="sng" dirty="0" smtClean="0">
                <a:solidFill>
                  <a:srgbClr val="FF0000"/>
                </a:solidFill>
              </a:rPr>
              <a:t>1 remaining </a:t>
            </a:r>
            <a:r>
              <a:rPr lang="en-US" b="1" u="sng" dirty="0">
                <a:solidFill>
                  <a:srgbClr val="FF0000"/>
                </a:solidFill>
              </a:rPr>
              <a:t>coins.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The </a:t>
            </a:r>
            <a:r>
              <a:rPr lang="en-US" b="1" dirty="0">
                <a:solidFill>
                  <a:srgbClr val="0000FF"/>
                </a:solidFill>
              </a:rPr>
              <a:t>total number of choices for coins to fill the x slots in </a:t>
            </a:r>
            <a:r>
              <a:rPr lang="en-US" b="1" dirty="0" smtClean="0">
                <a:solidFill>
                  <a:srgbClr val="0000FF"/>
                </a:solidFill>
              </a:rPr>
              <a:t>the "heads</a:t>
            </a:r>
            <a:r>
              <a:rPr lang="en-US" b="1" dirty="0">
                <a:solidFill>
                  <a:srgbClr val="0000FF"/>
                </a:solidFill>
              </a:rPr>
              <a:t>" box is the product of the numbers of individual </a:t>
            </a:r>
            <a:r>
              <a:rPr lang="en-US" b="1" dirty="0" smtClean="0">
                <a:solidFill>
                  <a:srgbClr val="0000FF"/>
                </a:solidFill>
              </a:rPr>
              <a:t>choices: </a:t>
            </a:r>
          </a:p>
          <a:p>
            <a:pPr>
              <a:buClr>
                <a:srgbClr val="FF0000"/>
              </a:buClr>
              <a:buSzPct val="120000"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Pm </a:t>
            </a:r>
            <a:r>
              <a:rPr lang="en-US" b="1" dirty="0">
                <a:solidFill>
                  <a:srgbClr val="0000FF"/>
                </a:solidFill>
              </a:rPr>
              <a:t>(n, x) = n (n - 1)(n - 2)··' (n - x + 2)(n - x + 1</a:t>
            </a:r>
            <a:r>
              <a:rPr lang="en-US" b="1" dirty="0" smtClean="0">
                <a:solidFill>
                  <a:srgbClr val="0000FF"/>
                </a:solidFill>
              </a:rPr>
              <a:t>).; 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number </a:t>
            </a:r>
            <a:r>
              <a:rPr lang="en-US" b="1" dirty="0">
                <a:solidFill>
                  <a:srgbClr val="0000FF"/>
                </a:solidFill>
              </a:rPr>
              <a:t>of permutations </a:t>
            </a:r>
            <a:r>
              <a:rPr lang="en-US" b="1" i="1" dirty="0">
                <a:solidFill>
                  <a:srgbClr val="0000FF"/>
                </a:solidFill>
              </a:rPr>
              <a:t>Pm(n, x) </a:t>
            </a:r>
            <a:r>
              <a:rPr lang="en-US" b="1" dirty="0">
                <a:solidFill>
                  <a:srgbClr val="0000FF"/>
                </a:solidFill>
              </a:rPr>
              <a:t>that will </a:t>
            </a:r>
            <a:r>
              <a:rPr lang="en-US" b="1" dirty="0" smtClean="0">
                <a:solidFill>
                  <a:srgbClr val="0000FF"/>
                </a:solidFill>
              </a:rPr>
              <a:t>yield </a:t>
            </a:r>
            <a:r>
              <a:rPr lang="en-US" b="1" i="1" dirty="0" smtClean="0">
                <a:solidFill>
                  <a:srgbClr val="0000FF"/>
                </a:solidFill>
              </a:rPr>
              <a:t>x </a:t>
            </a:r>
            <a:r>
              <a:rPr lang="en-US" b="1" dirty="0" smtClean="0">
                <a:solidFill>
                  <a:srgbClr val="0000FF"/>
                </a:solidFill>
              </a:rPr>
              <a:t> coins in the “heads</a:t>
            </a:r>
            <a:r>
              <a:rPr lang="en-US" b="1" dirty="0">
                <a:solidFill>
                  <a:srgbClr val="0000FF"/>
                </a:solidFill>
              </a:rPr>
              <a:t>" </a:t>
            </a:r>
            <a:r>
              <a:rPr lang="en-US" b="1" dirty="0" smtClean="0">
                <a:solidFill>
                  <a:srgbClr val="0000FF"/>
                </a:solidFill>
              </a:rPr>
              <a:t>box </a:t>
            </a:r>
            <a:r>
              <a:rPr lang="en-US" b="1" dirty="0">
                <a:solidFill>
                  <a:srgbClr val="0000FF"/>
                </a:solidFill>
              </a:rPr>
              <a:t>and </a:t>
            </a:r>
            <a:r>
              <a:rPr lang="en-US" b="1" i="1" dirty="0">
                <a:solidFill>
                  <a:srgbClr val="0000FF"/>
                </a:solidFill>
              </a:rPr>
              <a:t>n </a:t>
            </a:r>
            <a:r>
              <a:rPr lang="en-US" b="1" dirty="0">
                <a:solidFill>
                  <a:srgbClr val="0000FF"/>
                </a:solidFill>
              </a:rPr>
              <a:t>- </a:t>
            </a:r>
            <a:r>
              <a:rPr lang="en-US" b="1" i="1" dirty="0">
                <a:solidFill>
                  <a:srgbClr val="0000FF"/>
                </a:solidFill>
              </a:rPr>
              <a:t>x </a:t>
            </a:r>
            <a:r>
              <a:rPr lang="en-US" b="1" dirty="0">
                <a:solidFill>
                  <a:srgbClr val="0000FF"/>
                </a:solidFill>
              </a:rPr>
              <a:t>coins in the "tails" box, with the provision </a:t>
            </a:r>
            <a:r>
              <a:rPr lang="en-US" b="1" dirty="0" smtClean="0">
                <a:solidFill>
                  <a:srgbClr val="0000FF"/>
                </a:solidFill>
              </a:rPr>
              <a:t>that we </a:t>
            </a:r>
            <a:r>
              <a:rPr lang="en-US" b="1" dirty="0">
                <a:solidFill>
                  <a:srgbClr val="0000FF"/>
                </a:solidFill>
              </a:rPr>
              <a:t>have </a:t>
            </a:r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dentified which </a:t>
            </a:r>
            <a:r>
              <a:rPr lang="en-US" b="1" dirty="0">
                <a:solidFill>
                  <a:srgbClr val="0000FF"/>
                </a:solidFill>
              </a:rPr>
              <a:t>coin was placed in the "heads" box </a:t>
            </a:r>
            <a:r>
              <a:rPr lang="en-US" b="1" dirty="0" smtClean="0">
                <a:solidFill>
                  <a:srgbClr val="0000FF"/>
                </a:solidFill>
              </a:rPr>
              <a:t> first </a:t>
            </a:r>
            <a:r>
              <a:rPr lang="en-US" b="1" dirty="0">
                <a:solidFill>
                  <a:srgbClr val="0000FF"/>
                </a:solidFill>
              </a:rPr>
              <a:t>which </a:t>
            </a:r>
            <a:r>
              <a:rPr lang="en-US" b="1" dirty="0" smtClean="0">
                <a:solidFill>
                  <a:srgbClr val="0000FF"/>
                </a:solidFill>
              </a:rPr>
              <a:t>was placed </a:t>
            </a:r>
            <a:r>
              <a:rPr lang="en-US" b="1" dirty="0">
                <a:solidFill>
                  <a:srgbClr val="0000FF"/>
                </a:solidFill>
              </a:rPr>
              <a:t>in second, and so on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03" y="6329189"/>
            <a:ext cx="3986001" cy="54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15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869"/>
            <a:ext cx="8751731" cy="680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68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47650"/>
            <a:ext cx="89535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2"/>
            <a:ext cx="7329887" cy="68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93905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92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800100"/>
            <a:ext cx="90773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930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174</cp:revision>
  <dcterms:created xsi:type="dcterms:W3CDTF">2015-12-19T12:58:24Z</dcterms:created>
  <dcterms:modified xsi:type="dcterms:W3CDTF">2019-01-16T20:05:54Z</dcterms:modified>
</cp:coreProperties>
</file>