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304" r:id="rId4"/>
    <p:sldId id="305" r:id="rId5"/>
    <p:sldId id="263" r:id="rId6"/>
    <p:sldId id="306" r:id="rId7"/>
    <p:sldId id="307" r:id="rId8"/>
    <p:sldId id="283" r:id="rId9"/>
    <p:sldId id="264" r:id="rId10"/>
    <p:sldId id="308" r:id="rId11"/>
    <p:sldId id="309" r:id="rId12"/>
    <p:sldId id="265" r:id="rId13"/>
    <p:sldId id="310" r:id="rId14"/>
    <p:sldId id="311" r:id="rId15"/>
    <p:sldId id="266" r:id="rId16"/>
    <p:sldId id="284" r:id="rId17"/>
    <p:sldId id="268" r:id="rId18"/>
    <p:sldId id="312" r:id="rId19"/>
    <p:sldId id="313" r:id="rId20"/>
    <p:sldId id="267" r:id="rId21"/>
    <p:sldId id="314" r:id="rId22"/>
    <p:sldId id="315" r:id="rId23"/>
    <p:sldId id="269" r:id="rId24"/>
    <p:sldId id="316" r:id="rId25"/>
    <p:sldId id="317" r:id="rId26"/>
    <p:sldId id="270" r:id="rId27"/>
    <p:sldId id="318" r:id="rId28"/>
    <p:sldId id="319" r:id="rId29"/>
    <p:sldId id="271" r:id="rId30"/>
    <p:sldId id="320" r:id="rId31"/>
    <p:sldId id="321" r:id="rId32"/>
    <p:sldId id="272" r:id="rId33"/>
    <p:sldId id="322" r:id="rId34"/>
    <p:sldId id="323" r:id="rId35"/>
    <p:sldId id="32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00"/>
    <a:srgbClr val="FF00FF"/>
    <a:srgbClr val="0000FF"/>
    <a:srgbClr val="CC00FF"/>
    <a:srgbClr val="CC3399"/>
    <a:srgbClr val="33CCFF"/>
    <a:srgbClr val="0066CC"/>
    <a:srgbClr val="CC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2DDCC-C348-4929-AF0A-2CA36E10D79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131E-5A41-4DC3-9961-24A0BFE1B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131E-5A41-4DC3-9961-24A0BFE1B0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85AC-19BE-408F-8A2B-1B7523D6C96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696200" cy="3170099"/>
          </a:xfrm>
          <a:prstGeom prst="rect">
            <a:avLst/>
          </a:prstGeom>
          <a:noFill/>
          <a:ln w="76200" cmpd="tri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800000"/>
                </a:solidFill>
                <a:latin typeface="Comic Sans MS" pitchFamily="66" charset="0"/>
              </a:rPr>
              <a:t>CHAPTER – 1</a:t>
            </a:r>
          </a:p>
          <a:p>
            <a:pPr algn="ctr"/>
            <a:endParaRPr lang="en-US" sz="4000" i="1" dirty="0">
              <a:solidFill>
                <a:srgbClr val="FF5050"/>
              </a:solidFill>
              <a:latin typeface="Comic Sans MS" pitchFamily="66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Comic Sans MS" pitchFamily="66" charset="0"/>
              </a:rPr>
              <a:t>UNCERTAINTIES</a:t>
            </a:r>
          </a:p>
          <a:p>
            <a:pPr algn="ctr"/>
            <a:r>
              <a:rPr lang="en-US" sz="4000" b="1" i="1" dirty="0">
                <a:solidFill>
                  <a:srgbClr val="FF00FF"/>
                </a:solidFill>
                <a:latin typeface="Comic Sans MS" pitchFamily="66" charset="0"/>
              </a:rPr>
              <a:t>IN </a:t>
            </a:r>
            <a:endParaRPr lang="en-US" sz="4000" b="1" i="1" dirty="0" smtClean="0">
              <a:solidFill>
                <a:srgbClr val="FF00FF"/>
              </a:solidFill>
              <a:latin typeface="Comic Sans MS" pitchFamily="66" charset="0"/>
            </a:endParaRPr>
          </a:p>
          <a:p>
            <a:pPr algn="ctr"/>
            <a:r>
              <a:rPr lang="en-US" sz="4000" b="1" i="1" dirty="0" smtClean="0">
                <a:solidFill>
                  <a:srgbClr val="0000FF"/>
                </a:solidFill>
                <a:latin typeface="Comic Sans MS" pitchFamily="66" charset="0"/>
              </a:rPr>
              <a:t>MEASUREMENTS</a:t>
            </a:r>
            <a:endParaRPr lang="en-US" sz="40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9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647974"/>
          </a:xfrm>
          <a:prstGeom prst="rect">
            <a:avLst/>
          </a:prstGeom>
          <a:noFill/>
          <a:ln w="76200" cmpd="dbl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i="1" u="sng" dirty="0" smtClean="0">
                <a:solidFill>
                  <a:srgbClr val="006600"/>
                </a:solidFill>
              </a:rPr>
              <a:t>Notation</a:t>
            </a:r>
            <a:endParaRPr lang="en-US" sz="2800" b="1" i="1" u="sng" dirty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Greek </a:t>
            </a:r>
            <a:r>
              <a:rPr lang="en-US" sz="2000" b="1" i="1" u="sng" dirty="0">
                <a:solidFill>
                  <a:srgbClr val="006600"/>
                </a:solidFill>
              </a:rPr>
              <a:t>letters </a:t>
            </a:r>
            <a:r>
              <a:rPr lang="en-US" sz="2000" b="1" i="1" u="sng" dirty="0">
                <a:solidFill>
                  <a:srgbClr val="800000"/>
                </a:solidFill>
              </a:rPr>
              <a:t>to denote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parameters of 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parent distribution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and </a:t>
            </a:r>
            <a:r>
              <a:rPr lang="en-US" sz="2000" b="1" i="1" u="sng" dirty="0">
                <a:solidFill>
                  <a:srgbClr val="0000FF"/>
                </a:solidFill>
              </a:rPr>
              <a:t>Latin letters </a:t>
            </a:r>
            <a:r>
              <a:rPr lang="en-US" sz="2000" b="1" i="1" u="sng" dirty="0">
                <a:solidFill>
                  <a:srgbClr val="800000"/>
                </a:solidFill>
              </a:rPr>
              <a:t>to denote </a:t>
            </a:r>
            <a:r>
              <a:rPr lang="en-US" sz="2000" b="1" i="1" u="sng" dirty="0">
                <a:solidFill>
                  <a:srgbClr val="0000FF"/>
                </a:solidFill>
              </a:rPr>
              <a:t>experimental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estimates of </a:t>
            </a:r>
            <a:r>
              <a:rPr lang="en-US" sz="2000" b="1" i="1" u="sng" dirty="0">
                <a:solidFill>
                  <a:srgbClr val="0000FF"/>
                </a:solidFill>
              </a:rPr>
              <a:t>them</a:t>
            </a:r>
            <a:r>
              <a:rPr lang="en-US" sz="2000" b="1" i="1" u="sng" dirty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We assume that the </a:t>
            </a:r>
            <a:r>
              <a:rPr lang="en-US" sz="2000" b="1" i="1" u="sng" dirty="0">
                <a:solidFill>
                  <a:srgbClr val="006600"/>
                </a:solidFill>
              </a:rPr>
              <a:t>results of experiments asymptotically approach the parent quantities as 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number of </a:t>
            </a:r>
            <a:r>
              <a:rPr lang="en-US" sz="2000" b="1" i="1" u="sng" dirty="0">
                <a:solidFill>
                  <a:srgbClr val="006600"/>
                </a:solidFill>
              </a:rPr>
              <a:t>measurements approaches infinity</a:t>
            </a:r>
            <a:r>
              <a:rPr lang="en-US" sz="2000" b="1" i="1" u="sng" dirty="0" smtClean="0">
                <a:solidFill>
                  <a:srgbClr val="0066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parameters of 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experimental distribution </a:t>
            </a:r>
            <a:r>
              <a:rPr lang="en-US" sz="2000" b="1" i="1" u="sng" dirty="0">
                <a:solidFill>
                  <a:srgbClr val="800000"/>
                </a:solidFill>
              </a:rPr>
              <a:t>equal the parameters of the parent distribution in the limit of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an infinite </a:t>
            </a:r>
            <a:r>
              <a:rPr lang="en-US" sz="2000" b="1" i="1" u="sng" dirty="0">
                <a:solidFill>
                  <a:srgbClr val="800000"/>
                </a:solidFill>
              </a:rPr>
              <a:t>number of measurements. </a:t>
            </a:r>
            <a:endParaRPr lang="en-US" sz="2000" b="1" i="1" u="sng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If </a:t>
            </a:r>
            <a:r>
              <a:rPr lang="en-US" sz="2000" b="1" dirty="0">
                <a:solidFill>
                  <a:srgbClr val="0000FF"/>
                </a:solidFill>
              </a:rPr>
              <a:t>we specify that there are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observations in </a:t>
            </a:r>
            <a:r>
              <a:rPr lang="en-US" sz="2000" b="1" dirty="0" smtClean="0">
                <a:solidFill>
                  <a:srgbClr val="0000FF"/>
                </a:solidFill>
              </a:rPr>
              <a:t>a given </a:t>
            </a:r>
            <a:r>
              <a:rPr lang="en-US" sz="2000" b="1" dirty="0">
                <a:solidFill>
                  <a:srgbClr val="0000FF"/>
                </a:solidFill>
              </a:rPr>
              <a:t>experiment, then we can denote this </a:t>
            </a:r>
            <a:r>
              <a:rPr lang="en-US" sz="2000" b="1" dirty="0" smtClean="0">
                <a:solidFill>
                  <a:srgbClr val="0000FF"/>
                </a:solidFill>
              </a:rPr>
              <a:t>by  </a:t>
            </a:r>
            <a:r>
              <a:rPr lang="pt-BR" sz="2000" b="1" dirty="0" smtClean="0">
                <a:solidFill>
                  <a:srgbClr val="FF0000"/>
                </a:solidFill>
              </a:rPr>
              <a:t>(parent </a:t>
            </a:r>
            <a:r>
              <a:rPr lang="pt-BR" sz="2000" b="1" dirty="0">
                <a:solidFill>
                  <a:srgbClr val="FF0000"/>
                </a:solidFill>
              </a:rPr>
              <a:t>parameter) = lim (experimental </a:t>
            </a:r>
            <a:r>
              <a:rPr lang="pt-BR" sz="2000" b="1" dirty="0" smtClean="0">
                <a:solidFill>
                  <a:srgbClr val="FF0000"/>
                </a:solidFill>
              </a:rPr>
              <a:t>parameter) </a:t>
            </a:r>
            <a:r>
              <a:rPr lang="en-US" sz="2000" b="1" i="1" dirty="0" smtClean="0">
                <a:solidFill>
                  <a:srgbClr val="FF0000"/>
                </a:solidFill>
              </a:rPr>
              <a:t>N-&gt;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 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99"/>
                </a:solidFill>
              </a:rPr>
              <a:t>If </a:t>
            </a:r>
            <a:r>
              <a:rPr lang="en-US" sz="2000" b="1" dirty="0">
                <a:solidFill>
                  <a:srgbClr val="CC0099"/>
                </a:solidFill>
              </a:rPr>
              <a:t>we make </a:t>
            </a:r>
            <a:r>
              <a:rPr lang="en-US" sz="2000" b="1" i="1" dirty="0">
                <a:solidFill>
                  <a:srgbClr val="CC0099"/>
                </a:solidFill>
              </a:rPr>
              <a:t>N </a:t>
            </a:r>
            <a:r>
              <a:rPr lang="en-US" sz="2000" b="1" dirty="0">
                <a:solidFill>
                  <a:srgbClr val="CC0099"/>
                </a:solidFill>
              </a:rPr>
              <a:t>measurements and label them </a:t>
            </a:r>
            <a:r>
              <a:rPr lang="en-US" sz="2000" b="1" dirty="0" smtClean="0">
                <a:solidFill>
                  <a:srgbClr val="CC0099"/>
                </a:solidFill>
              </a:rPr>
              <a:t>x</a:t>
            </a:r>
            <a:r>
              <a:rPr lang="en-US" sz="2000" b="1" baseline="-25000" dirty="0" smtClean="0">
                <a:solidFill>
                  <a:srgbClr val="CC0099"/>
                </a:solidFill>
              </a:rPr>
              <a:t>1</a:t>
            </a:r>
            <a:r>
              <a:rPr lang="en-US" sz="2000" b="1" dirty="0" smtClean="0">
                <a:solidFill>
                  <a:srgbClr val="CC0099"/>
                </a:solidFill>
              </a:rPr>
              <a:t>, </a:t>
            </a:r>
            <a:r>
              <a:rPr lang="en-US" sz="2000" b="1" i="1" dirty="0" smtClean="0">
                <a:solidFill>
                  <a:srgbClr val="CC0099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CC0099"/>
                </a:solidFill>
              </a:rPr>
              <a:t>2</a:t>
            </a:r>
            <a:r>
              <a:rPr lang="en-US" sz="2000" b="1" i="1" dirty="0">
                <a:solidFill>
                  <a:srgbClr val="CC0099"/>
                </a:solidFill>
              </a:rPr>
              <a:t>, </a:t>
            </a:r>
            <a:r>
              <a:rPr lang="en-US" sz="2000" b="1" i="1" dirty="0" smtClean="0">
                <a:solidFill>
                  <a:srgbClr val="CC0099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CC0099"/>
                </a:solidFill>
              </a:rPr>
              <a:t>3</a:t>
            </a:r>
            <a:r>
              <a:rPr lang="en-US" sz="2000" b="1" i="1" dirty="0">
                <a:solidFill>
                  <a:srgbClr val="CC0099"/>
                </a:solidFill>
              </a:rPr>
              <a:t>, </a:t>
            </a:r>
            <a:r>
              <a:rPr lang="en-US" sz="2000" b="1" dirty="0">
                <a:solidFill>
                  <a:srgbClr val="CC0099"/>
                </a:solidFill>
              </a:rPr>
              <a:t>and so forth, up to a final </a:t>
            </a:r>
            <a:r>
              <a:rPr lang="en-US" sz="2000" b="1" dirty="0" smtClean="0">
                <a:solidFill>
                  <a:srgbClr val="CC0099"/>
                </a:solidFill>
              </a:rPr>
              <a:t>measurement </a:t>
            </a:r>
            <a:r>
              <a:rPr lang="en-US" sz="2000" b="1" dirty="0" err="1" smtClean="0">
                <a:solidFill>
                  <a:srgbClr val="CC0099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CC0099"/>
                </a:solidFill>
              </a:rPr>
              <a:t>N</a:t>
            </a:r>
            <a:r>
              <a:rPr lang="en-US" sz="2000" b="1" dirty="0" smtClean="0">
                <a:solidFill>
                  <a:srgbClr val="CC0099"/>
                </a:solidFill>
              </a:rPr>
              <a:t> , </a:t>
            </a:r>
            <a:r>
              <a:rPr lang="en-US" sz="2000" b="1" i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>
                <a:solidFill>
                  <a:srgbClr val="CC0099"/>
                </a:solidFill>
              </a:rPr>
              <a:t>then we can identify the sum of all these measurements </a:t>
            </a:r>
            <a:r>
              <a:rPr lang="en-US" sz="2000" b="1" dirty="0" smtClean="0">
                <a:solidFill>
                  <a:srgbClr val="CC0099"/>
                </a:solidFill>
              </a:rPr>
              <a:t>as</a:t>
            </a:r>
          </a:p>
          <a:p>
            <a:pPr marL="342900" indent="-342900"/>
            <a:endParaRPr lang="en-US" sz="2000" b="1" dirty="0" smtClean="0">
              <a:solidFill>
                <a:srgbClr val="CC0099"/>
              </a:solidFill>
            </a:endParaRPr>
          </a:p>
          <a:p>
            <a:pPr marL="342900" indent="-342900"/>
            <a:endParaRPr lang="en-US" sz="2000" b="1" dirty="0" smtClean="0">
              <a:solidFill>
                <a:srgbClr val="CC0099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00FF"/>
                </a:solidFill>
              </a:rPr>
              <a:t>   </a:t>
            </a:r>
            <a:r>
              <a:rPr lang="en-US" sz="2000" b="1" dirty="0" smtClean="0">
                <a:solidFill>
                  <a:srgbClr val="CC0099"/>
                </a:solidFill>
              </a:rPr>
              <a:t>where the left-hand side is interpreted as the sum of the observations </a:t>
            </a:r>
            <a:r>
              <a:rPr lang="en-US" sz="2000" b="1" i="1" dirty="0" smtClean="0">
                <a:solidFill>
                  <a:srgbClr val="CC0099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CC0099"/>
                </a:solidFill>
              </a:rPr>
              <a:t>i   </a:t>
            </a:r>
            <a:r>
              <a:rPr lang="en-US" sz="2000" b="1" dirty="0" smtClean="0">
                <a:solidFill>
                  <a:srgbClr val="CC0099"/>
                </a:solidFill>
              </a:rPr>
              <a:t>over the index </a:t>
            </a:r>
            <a:r>
              <a:rPr lang="en-US" sz="2000" b="1" i="1" dirty="0" err="1" smtClean="0">
                <a:solidFill>
                  <a:srgbClr val="CC0099"/>
                </a:solidFill>
              </a:rPr>
              <a:t>i</a:t>
            </a:r>
            <a:r>
              <a:rPr lang="en-US" sz="2000" b="1" i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 smtClean="0">
                <a:solidFill>
                  <a:srgbClr val="CC0099"/>
                </a:solidFill>
              </a:rPr>
              <a:t>from </a:t>
            </a:r>
            <a:r>
              <a:rPr lang="en-US" sz="2000" b="1" i="1" dirty="0" err="1" smtClean="0">
                <a:solidFill>
                  <a:srgbClr val="CC0099"/>
                </a:solidFill>
              </a:rPr>
              <a:t>i</a:t>
            </a:r>
            <a:r>
              <a:rPr lang="en-US" sz="2000" b="1" i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 smtClean="0">
                <a:solidFill>
                  <a:srgbClr val="CC0099"/>
                </a:solidFill>
              </a:rPr>
              <a:t>= 1 to </a:t>
            </a:r>
            <a:r>
              <a:rPr lang="en-US" sz="2000" b="1" i="1" dirty="0" err="1" smtClean="0">
                <a:solidFill>
                  <a:srgbClr val="CC0099"/>
                </a:solidFill>
              </a:rPr>
              <a:t>i</a:t>
            </a:r>
            <a:r>
              <a:rPr lang="en-US" sz="2000" b="1" i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 smtClean="0">
                <a:solidFill>
                  <a:srgbClr val="CC0099"/>
                </a:solidFill>
              </a:rPr>
              <a:t>= </a:t>
            </a:r>
            <a:r>
              <a:rPr lang="en-US" sz="2000" b="1" i="1" dirty="0" smtClean="0">
                <a:solidFill>
                  <a:srgbClr val="CC0099"/>
                </a:solidFill>
              </a:rPr>
              <a:t>N </a:t>
            </a:r>
            <a:r>
              <a:rPr lang="en-US" sz="2000" b="1" dirty="0" smtClean="0">
                <a:solidFill>
                  <a:srgbClr val="CC0099"/>
                </a:solidFill>
              </a:rPr>
              <a:t>inclusive.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Because we shall be making frequent use of the sum over </a:t>
            </a:r>
            <a:r>
              <a:rPr lang="en-US" sz="2000" b="1" i="1" dirty="0" smtClean="0">
                <a:solidFill>
                  <a:srgbClr val="0000FF"/>
                </a:solidFill>
              </a:rPr>
              <a:t>N </a:t>
            </a:r>
            <a:r>
              <a:rPr lang="en-US" sz="2000" b="1" dirty="0" smtClean="0">
                <a:solidFill>
                  <a:srgbClr val="0000FF"/>
                </a:solidFill>
              </a:rPr>
              <a:t>measurements of various quantities, we simplify the notation by omitting the index whenever we are considering a sum where the index </a:t>
            </a:r>
            <a:r>
              <a:rPr lang="en-US" sz="2000" b="1" dirty="0" err="1" smtClean="0">
                <a:solidFill>
                  <a:srgbClr val="0000FF"/>
                </a:solidFill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</a:rPr>
              <a:t> runs from 1 to </a:t>
            </a:r>
            <a:r>
              <a:rPr lang="en-US" sz="2000" b="1" i="1" dirty="0" smtClean="0">
                <a:solidFill>
                  <a:srgbClr val="0000FF"/>
                </a:solidFill>
              </a:rPr>
              <a:t>N;</a:t>
            </a:r>
          </a:p>
          <a:p>
            <a:pPr marL="342900" indent="-342900"/>
            <a:endParaRPr lang="en-US" sz="2000" b="1" dirty="0" smtClean="0">
              <a:solidFill>
                <a:srgbClr val="CC0099"/>
              </a:solidFill>
            </a:endParaRPr>
          </a:p>
          <a:p>
            <a:pPr marL="342900" indent="-342900"/>
            <a:endParaRPr lang="en-US" sz="2000" b="1" dirty="0">
              <a:solidFill>
                <a:srgbClr val="CC0099"/>
              </a:solidFill>
            </a:endParaRPr>
          </a:p>
          <a:p>
            <a:endParaRPr lang="en-US" i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876"/>
            <a:ext cx="2786082" cy="6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5857892"/>
            <a:ext cx="1579763" cy="75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931545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7078861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where the left-hand side is interpreted as the sum of the observations </a:t>
            </a:r>
            <a:r>
              <a:rPr lang="en-US" sz="2000" b="1" i="1" dirty="0" smtClean="0">
                <a:solidFill>
                  <a:srgbClr val="0000F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  </a:t>
            </a:r>
            <a:r>
              <a:rPr lang="en-US" sz="2000" b="1" i="1" baseline="-25000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over </a:t>
            </a:r>
            <a:r>
              <a:rPr lang="en-US" sz="2000" b="1" dirty="0">
                <a:solidFill>
                  <a:srgbClr val="0000FF"/>
                </a:solidFill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</a:rPr>
              <a:t>index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i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from </a:t>
            </a:r>
            <a:r>
              <a:rPr lang="en-US" sz="2000" b="1" i="1" dirty="0" err="1">
                <a:solidFill>
                  <a:srgbClr val="0000FF"/>
                </a:solidFill>
              </a:rPr>
              <a:t>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= 1 to </a:t>
            </a:r>
            <a:r>
              <a:rPr lang="en-US" sz="2000" b="1" i="1" dirty="0" err="1">
                <a:solidFill>
                  <a:srgbClr val="0000FF"/>
                </a:solidFill>
              </a:rPr>
              <a:t>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=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inclusive.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Because </a:t>
            </a:r>
            <a:r>
              <a:rPr lang="en-US" sz="2000" b="1" dirty="0">
                <a:solidFill>
                  <a:srgbClr val="FF00FF"/>
                </a:solidFill>
              </a:rPr>
              <a:t>we shall be making frequent use of </a:t>
            </a:r>
            <a:r>
              <a:rPr lang="en-US" sz="2000" b="1" dirty="0" smtClean="0">
                <a:solidFill>
                  <a:srgbClr val="FF00FF"/>
                </a:solidFill>
              </a:rPr>
              <a:t>the sum </a:t>
            </a:r>
            <a:r>
              <a:rPr lang="en-US" sz="2000" b="1" dirty="0">
                <a:solidFill>
                  <a:srgbClr val="FF00FF"/>
                </a:solidFill>
              </a:rPr>
              <a:t>over </a:t>
            </a:r>
            <a:r>
              <a:rPr lang="en-US" sz="2000" b="1" i="1" dirty="0">
                <a:solidFill>
                  <a:srgbClr val="FF00FF"/>
                </a:solidFill>
              </a:rPr>
              <a:t>N </a:t>
            </a:r>
            <a:r>
              <a:rPr lang="en-US" sz="2000" b="1" dirty="0">
                <a:solidFill>
                  <a:srgbClr val="FF00FF"/>
                </a:solidFill>
              </a:rPr>
              <a:t>measurements of various quantities, we simplify the notation by </a:t>
            </a:r>
            <a:r>
              <a:rPr lang="en-US" sz="2000" b="1" dirty="0" smtClean="0">
                <a:solidFill>
                  <a:srgbClr val="FF00FF"/>
                </a:solidFill>
              </a:rPr>
              <a:t>omitting the </a:t>
            </a:r>
            <a:r>
              <a:rPr lang="en-US" sz="2000" b="1" dirty="0">
                <a:solidFill>
                  <a:srgbClr val="FF00FF"/>
                </a:solidFill>
              </a:rPr>
              <a:t>index whenever we are considering a sum where the index </a:t>
            </a:r>
            <a:r>
              <a:rPr lang="en-US" sz="2000" b="1" dirty="0" err="1">
                <a:solidFill>
                  <a:srgbClr val="FF00FF"/>
                </a:solidFill>
              </a:rPr>
              <a:t>i</a:t>
            </a:r>
            <a:r>
              <a:rPr lang="en-US" sz="2000" b="1" dirty="0">
                <a:solidFill>
                  <a:srgbClr val="FF00FF"/>
                </a:solidFill>
              </a:rPr>
              <a:t> runs from 1 to </a:t>
            </a:r>
            <a:r>
              <a:rPr lang="en-US" sz="2000" b="1" i="1" dirty="0">
                <a:solidFill>
                  <a:srgbClr val="FF00FF"/>
                </a:solidFill>
              </a:rPr>
              <a:t>N</a:t>
            </a:r>
            <a:r>
              <a:rPr lang="en-US" sz="2000" b="1" i="1" dirty="0" smtClean="0">
                <a:solidFill>
                  <a:srgbClr val="FF00FF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Mean, Median, and Mode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</a:rPr>
              <a:t>he </a:t>
            </a:r>
            <a:r>
              <a:rPr lang="en-US" sz="2000" b="1" i="1" dirty="0" smtClean="0">
                <a:solidFill>
                  <a:srgbClr val="0000FF"/>
                </a:solidFill>
              </a:rPr>
              <a:t>                    </a:t>
            </a:r>
            <a:r>
              <a:rPr lang="en-US" sz="2000" b="1" dirty="0">
                <a:solidFill>
                  <a:srgbClr val="0000FF"/>
                </a:solidFill>
              </a:rPr>
              <a:t>of the </a:t>
            </a:r>
            <a:r>
              <a:rPr lang="en-US" sz="2000" b="1" dirty="0">
                <a:solidFill>
                  <a:srgbClr val="FF00FF"/>
                </a:solidFill>
              </a:rPr>
              <a:t>experimental distribution </a:t>
            </a:r>
            <a:r>
              <a:rPr lang="en-US" sz="2000" b="1" dirty="0" smtClean="0">
                <a:solidFill>
                  <a:srgbClr val="0000FF"/>
                </a:solidFill>
              </a:rPr>
              <a:t>is given </a:t>
            </a:r>
            <a:r>
              <a:rPr lang="en-US" sz="2000" b="1" dirty="0">
                <a:solidFill>
                  <a:srgbClr val="0000FF"/>
                </a:solidFill>
              </a:rPr>
              <a:t>as the sum of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determinations </a:t>
            </a:r>
            <a:r>
              <a:rPr lang="en-US" sz="2000" b="1" i="1" dirty="0" smtClean="0">
                <a:solidFill>
                  <a:srgbClr val="0000FF"/>
                </a:solidFill>
              </a:rPr>
              <a:t> 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 </a:t>
            </a:r>
            <a:r>
              <a:rPr lang="en-US" sz="2000" b="1" dirty="0">
                <a:solidFill>
                  <a:srgbClr val="0000FF"/>
                </a:solidFill>
              </a:rPr>
              <a:t>of the quantity </a:t>
            </a:r>
            <a:r>
              <a:rPr lang="en-US" sz="2000" b="1" i="1" dirty="0" smtClean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divided by the number </a:t>
            </a:r>
            <a:r>
              <a:rPr lang="en-US" sz="2000" b="1" dirty="0" smtClean="0">
                <a:solidFill>
                  <a:srgbClr val="0000FF"/>
                </a:solidFill>
              </a:rPr>
              <a:t>of determinations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>
                <a:solidFill>
                  <a:srgbClr val="008080"/>
                </a:solidFill>
              </a:rPr>
              <a:t>M</a:t>
            </a:r>
            <a:r>
              <a:rPr lang="en-US" sz="2400" b="1" i="1" u="sng" dirty="0" smtClean="0">
                <a:solidFill>
                  <a:srgbClr val="008080"/>
                </a:solidFill>
              </a:rPr>
              <a:t>ean </a:t>
            </a:r>
            <a:r>
              <a:rPr lang="en-US" sz="2400" b="1" i="1" u="sng" dirty="0" smtClean="0">
                <a:solidFill>
                  <a:srgbClr val="008080"/>
                </a:solidFill>
                <a:sym typeface="Symbol"/>
              </a:rPr>
              <a:t></a:t>
            </a:r>
            <a:r>
              <a:rPr lang="en-US" sz="2400" b="1" i="1" u="sng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of the parent population is defined as the limit</a:t>
            </a:r>
            <a:endParaRPr lang="en-US" sz="2000" b="1" i="1" dirty="0" smtClean="0">
              <a:solidFill>
                <a:srgbClr val="00808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dirty="0" smtClean="0">
              <a:solidFill>
                <a:srgbClr val="00808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808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8080"/>
              </a:solidFill>
            </a:endParaRPr>
          </a:p>
          <a:p>
            <a:r>
              <a:rPr lang="en-US" sz="2000" b="1" dirty="0" smtClean="0">
                <a:solidFill>
                  <a:srgbClr val="008080"/>
                </a:solidFill>
              </a:rPr>
              <a:t> The </a:t>
            </a:r>
            <a:r>
              <a:rPr lang="en-US" sz="2000" b="1" dirty="0">
                <a:solidFill>
                  <a:srgbClr val="008080"/>
                </a:solidFill>
              </a:rPr>
              <a:t>mean is therefore equivalent to the centroid or </a:t>
            </a:r>
            <a:r>
              <a:rPr lang="en-US" sz="2000" b="1" i="1" dirty="0">
                <a:solidFill>
                  <a:srgbClr val="008080"/>
                </a:solidFill>
              </a:rPr>
              <a:t>average </a:t>
            </a:r>
            <a:r>
              <a:rPr lang="en-US" sz="2000" b="1" dirty="0">
                <a:solidFill>
                  <a:srgbClr val="008080"/>
                </a:solidFill>
              </a:rPr>
              <a:t>value of the quantity </a:t>
            </a:r>
            <a:r>
              <a:rPr lang="en-US" sz="2000" b="1" i="1" dirty="0">
                <a:solidFill>
                  <a:srgbClr val="008080"/>
                </a:solidFill>
              </a:rPr>
              <a:t>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>
                <a:solidFill>
                  <a:srgbClr val="0000FF"/>
                </a:solidFill>
              </a:rPr>
              <a:t>M</a:t>
            </a:r>
            <a:r>
              <a:rPr lang="en-US" sz="2400" b="1" i="1" u="sng" dirty="0" smtClean="0">
                <a:solidFill>
                  <a:srgbClr val="0000FF"/>
                </a:solidFill>
              </a:rPr>
              <a:t>edian </a:t>
            </a:r>
            <a:r>
              <a:rPr lang="en-US" sz="2400" b="1" u="sng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400" b="1" u="sng" baseline="-25000" dirty="0" smtClean="0">
                <a:solidFill>
                  <a:srgbClr val="0000FF"/>
                </a:solidFill>
                <a:sym typeface="Symbol"/>
              </a:rPr>
              <a:t> 1/2 </a:t>
            </a:r>
            <a:r>
              <a:rPr lang="en-US" sz="2000" b="1" dirty="0" smtClean="0">
                <a:solidFill>
                  <a:srgbClr val="0000FF"/>
                </a:solidFill>
              </a:rPr>
              <a:t>of </a:t>
            </a:r>
            <a:r>
              <a:rPr lang="en-US" sz="2000" b="1" dirty="0">
                <a:solidFill>
                  <a:srgbClr val="0000FF"/>
                </a:solidFill>
              </a:rPr>
              <a:t>the parent population 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baseline="-25000" dirty="0">
                <a:solidFill>
                  <a:srgbClr val="0000FF"/>
                </a:solidFill>
                <a:sym typeface="Symbol"/>
              </a:rPr>
              <a:t> 1/2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is defined as that value for which, </a:t>
            </a:r>
            <a:r>
              <a:rPr lang="en-US" sz="2000" b="1" dirty="0" smtClean="0">
                <a:solidFill>
                  <a:srgbClr val="0000FF"/>
                </a:solidFill>
              </a:rPr>
              <a:t>in the </a:t>
            </a:r>
            <a:r>
              <a:rPr lang="en-US" sz="2000" b="1" dirty="0">
                <a:solidFill>
                  <a:srgbClr val="0000FF"/>
                </a:solidFill>
              </a:rPr>
              <a:t>limit of an infinite number of determinations </a:t>
            </a:r>
            <a:r>
              <a:rPr lang="en-US" sz="2000" b="1" i="1" dirty="0" smtClean="0">
                <a:solidFill>
                  <a:srgbClr val="0000F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 </a:t>
            </a:r>
            <a:r>
              <a:rPr lang="en-US" sz="2000" b="1" dirty="0">
                <a:solidFill>
                  <a:srgbClr val="0000FF"/>
                </a:solidFill>
              </a:rPr>
              <a:t>half the observations will be </a:t>
            </a:r>
            <a:r>
              <a:rPr lang="en-US" sz="2000" b="1" dirty="0" smtClean="0">
                <a:solidFill>
                  <a:srgbClr val="0000FF"/>
                </a:solidFill>
              </a:rPr>
              <a:t>less than </a:t>
            </a:r>
            <a:r>
              <a:rPr lang="en-US" sz="2000" b="1" dirty="0">
                <a:solidFill>
                  <a:srgbClr val="0000FF"/>
                </a:solidFill>
              </a:rPr>
              <a:t>the median and half will be greater.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In </a:t>
            </a:r>
            <a:r>
              <a:rPr lang="en-US" sz="2000" b="1" dirty="0">
                <a:solidFill>
                  <a:srgbClr val="FF00FF"/>
                </a:solidFill>
              </a:rPr>
              <a:t>terms of the parent distribution, </a:t>
            </a:r>
            <a:r>
              <a:rPr lang="en-US" sz="2000" b="1" dirty="0" smtClean="0">
                <a:solidFill>
                  <a:srgbClr val="FF00FF"/>
                </a:solidFill>
              </a:rPr>
              <a:t>this means </a:t>
            </a:r>
            <a:r>
              <a:rPr lang="en-US" sz="2000" b="1" dirty="0">
                <a:solidFill>
                  <a:srgbClr val="FF00FF"/>
                </a:solidFill>
              </a:rPr>
              <a:t>that the probability is 50% that any measurement </a:t>
            </a:r>
            <a:r>
              <a:rPr lang="en-US" sz="2000" b="1" i="1" dirty="0" smtClean="0">
                <a:solidFill>
                  <a:srgbClr val="FF00F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i </a:t>
            </a:r>
            <a:r>
              <a:rPr lang="en-US" sz="2000" b="1" dirty="0">
                <a:solidFill>
                  <a:srgbClr val="FF00FF"/>
                </a:solidFill>
              </a:rPr>
              <a:t>will be larger or </a:t>
            </a:r>
            <a:r>
              <a:rPr lang="en-US" sz="2000" b="1" dirty="0" smtClean="0">
                <a:solidFill>
                  <a:srgbClr val="FF00FF"/>
                </a:solidFill>
              </a:rPr>
              <a:t>smaller than </a:t>
            </a:r>
            <a:r>
              <a:rPr lang="en-US" sz="2000" b="1" dirty="0">
                <a:solidFill>
                  <a:srgbClr val="FF00FF"/>
                </a:solidFill>
              </a:rPr>
              <a:t>the </a:t>
            </a:r>
            <a:r>
              <a:rPr lang="en-US" sz="2000" b="1" dirty="0" smtClean="0">
                <a:solidFill>
                  <a:srgbClr val="FF00FF"/>
                </a:solidFill>
              </a:rPr>
              <a:t>median</a:t>
            </a:r>
            <a:endParaRPr lang="en-US" sz="2000" b="1" dirty="0">
              <a:solidFill>
                <a:srgbClr val="FF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21" y="1793846"/>
            <a:ext cx="1524000" cy="72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41583"/>
            <a:ext cx="2057400" cy="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66" y="4419600"/>
            <a:ext cx="2216081" cy="6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85108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7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9961701"/>
          </a:xfrm>
          <a:prstGeom prst="rect">
            <a:avLst/>
          </a:prstGeom>
          <a:noFill/>
          <a:ln w="76200" cmpd="dbl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</a:rPr>
              <a:t>Mean</a:t>
            </a:r>
            <a:r>
              <a:rPr lang="en-US" sz="2400" b="1" u="sng" dirty="0">
                <a:solidFill>
                  <a:srgbClr val="FF0000"/>
                </a:solidFill>
              </a:rPr>
              <a:t>, Median, and Mode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</a:rPr>
              <a:t>he </a:t>
            </a:r>
            <a:r>
              <a:rPr lang="en-US" sz="2000" b="1" i="1" dirty="0" smtClean="0">
                <a:solidFill>
                  <a:srgbClr val="0000FF"/>
                </a:solidFill>
              </a:rPr>
              <a:t>                    </a:t>
            </a:r>
            <a:r>
              <a:rPr lang="en-US" sz="2000" b="1" dirty="0">
                <a:solidFill>
                  <a:srgbClr val="0000FF"/>
                </a:solidFill>
              </a:rPr>
              <a:t>of the </a:t>
            </a:r>
            <a:r>
              <a:rPr lang="en-US" sz="2000" b="1" dirty="0">
                <a:solidFill>
                  <a:srgbClr val="FF00FF"/>
                </a:solidFill>
              </a:rPr>
              <a:t>experimental distribution </a:t>
            </a:r>
            <a:r>
              <a:rPr lang="en-US" sz="2000" b="1" dirty="0" smtClean="0">
                <a:solidFill>
                  <a:srgbClr val="0000FF"/>
                </a:solidFill>
              </a:rPr>
              <a:t>is given </a:t>
            </a:r>
            <a:r>
              <a:rPr lang="en-US" sz="2000" b="1" dirty="0">
                <a:solidFill>
                  <a:srgbClr val="0000FF"/>
                </a:solidFill>
              </a:rPr>
              <a:t>as the sum of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determinations </a:t>
            </a:r>
            <a:r>
              <a:rPr lang="en-US" sz="2000" b="1" i="1" dirty="0" smtClean="0">
                <a:solidFill>
                  <a:srgbClr val="0000FF"/>
                </a:solidFill>
              </a:rPr>
              <a:t> 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 </a:t>
            </a:r>
            <a:r>
              <a:rPr lang="en-US" sz="2000" b="1" dirty="0">
                <a:solidFill>
                  <a:srgbClr val="0000FF"/>
                </a:solidFill>
              </a:rPr>
              <a:t>of the quantity </a:t>
            </a:r>
            <a:r>
              <a:rPr lang="en-US" sz="2000" b="1" i="1" dirty="0" smtClean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divided by the number </a:t>
            </a:r>
            <a:r>
              <a:rPr lang="en-US" sz="2000" b="1" dirty="0" smtClean="0">
                <a:solidFill>
                  <a:srgbClr val="0000FF"/>
                </a:solidFill>
              </a:rPr>
              <a:t>of determinations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>
                <a:solidFill>
                  <a:srgbClr val="800000"/>
                </a:solidFill>
              </a:rPr>
              <a:t>M</a:t>
            </a:r>
            <a:r>
              <a:rPr lang="en-US" sz="2400" b="1" i="1" u="sng" dirty="0" smtClean="0">
                <a:solidFill>
                  <a:srgbClr val="800000"/>
                </a:solidFill>
              </a:rPr>
              <a:t>ean </a:t>
            </a:r>
            <a:r>
              <a:rPr lang="en-US" sz="2400" b="1" i="1" u="sng" dirty="0" smtClean="0">
                <a:solidFill>
                  <a:srgbClr val="800000"/>
                </a:solidFill>
                <a:sym typeface="Symbol"/>
              </a:rPr>
              <a:t></a:t>
            </a:r>
            <a:r>
              <a:rPr lang="en-US" sz="2400" b="1" i="1" u="sng" dirty="0" smtClean="0">
                <a:solidFill>
                  <a:srgbClr val="800000"/>
                </a:solidFill>
              </a:rPr>
              <a:t> </a:t>
            </a:r>
            <a:r>
              <a:rPr lang="en-US" sz="2000" b="1" dirty="0">
                <a:solidFill>
                  <a:srgbClr val="800000"/>
                </a:solidFill>
              </a:rPr>
              <a:t>of the parent population is defined as the limit</a:t>
            </a:r>
            <a:endParaRPr lang="en-US" sz="2000" b="1" i="1" dirty="0" smtClean="0">
              <a:solidFill>
                <a:srgbClr val="8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dirty="0" smtClean="0">
              <a:solidFill>
                <a:srgbClr val="008080"/>
              </a:solidFill>
            </a:endParaRPr>
          </a:p>
          <a:p>
            <a:pPr marL="285750" indent="-285750"/>
            <a:endParaRPr lang="en-US" b="1" dirty="0" smtClean="0">
              <a:solidFill>
                <a:srgbClr val="008080"/>
              </a:solidFill>
            </a:endParaRPr>
          </a:p>
          <a:p>
            <a:r>
              <a:rPr lang="en-US" sz="2000" b="1" dirty="0" smtClean="0">
                <a:solidFill>
                  <a:srgbClr val="800000"/>
                </a:solidFill>
              </a:rPr>
              <a:t>     ; mean </a:t>
            </a:r>
            <a:r>
              <a:rPr lang="en-US" sz="2000" b="1" dirty="0">
                <a:solidFill>
                  <a:srgbClr val="800000"/>
                </a:solidFill>
              </a:rPr>
              <a:t>is therefore equivalent to the centroid or </a:t>
            </a:r>
            <a:r>
              <a:rPr lang="en-US" sz="2000" b="1" i="1" dirty="0">
                <a:solidFill>
                  <a:srgbClr val="800000"/>
                </a:solidFill>
              </a:rPr>
              <a:t>average </a:t>
            </a:r>
            <a:r>
              <a:rPr lang="en-US" sz="2000" b="1" dirty="0">
                <a:solidFill>
                  <a:srgbClr val="800000"/>
                </a:solidFill>
              </a:rPr>
              <a:t>value of the quantity </a:t>
            </a:r>
            <a:r>
              <a:rPr lang="en-US" sz="2000" b="1" i="1" dirty="0">
                <a:solidFill>
                  <a:srgbClr val="800000"/>
                </a:solidFill>
              </a:rPr>
              <a:t>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>
                <a:solidFill>
                  <a:srgbClr val="006600"/>
                </a:solidFill>
              </a:rPr>
              <a:t>M</a:t>
            </a:r>
            <a:r>
              <a:rPr lang="en-US" sz="2400" b="1" i="1" u="sng" dirty="0" smtClean="0">
                <a:solidFill>
                  <a:srgbClr val="006600"/>
                </a:solidFill>
              </a:rPr>
              <a:t>edian </a:t>
            </a:r>
            <a:r>
              <a:rPr lang="en-US" sz="2400" b="1" i="1" u="sng" dirty="0" smtClean="0">
                <a:solidFill>
                  <a:srgbClr val="006600"/>
                </a:solidFill>
                <a:sym typeface="Symbol"/>
              </a:rPr>
              <a:t></a:t>
            </a:r>
            <a:r>
              <a:rPr lang="en-US" sz="2400" b="1" i="1" u="sng" baseline="-25000" dirty="0" smtClean="0">
                <a:solidFill>
                  <a:srgbClr val="006600"/>
                </a:solidFill>
                <a:sym typeface="Symbol"/>
              </a:rPr>
              <a:t> 1/2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of </a:t>
            </a:r>
            <a:r>
              <a:rPr lang="en-US" sz="2000" b="1" i="1" u="sng" dirty="0">
                <a:solidFill>
                  <a:srgbClr val="006600"/>
                </a:solidFill>
              </a:rPr>
              <a:t>the parent population </a:t>
            </a:r>
            <a:r>
              <a:rPr lang="en-US" sz="2000" b="1" i="1" u="sng" dirty="0">
                <a:solidFill>
                  <a:srgbClr val="006600"/>
                </a:solidFill>
                <a:sym typeface="Symbol"/>
              </a:rPr>
              <a:t></a:t>
            </a:r>
            <a:r>
              <a:rPr lang="en-US" sz="2000" b="1" i="1" u="sng" baseline="-25000" dirty="0">
                <a:solidFill>
                  <a:srgbClr val="006600"/>
                </a:solidFill>
                <a:sym typeface="Symbol"/>
              </a:rPr>
              <a:t> 1/2</a:t>
            </a:r>
            <a:r>
              <a:rPr lang="en-US" sz="2000" b="1" i="1" u="sng" dirty="0" smtClean="0">
                <a:solidFill>
                  <a:srgbClr val="006600"/>
                </a:solidFill>
              </a:rPr>
              <a:t> </a:t>
            </a:r>
            <a:r>
              <a:rPr lang="en-US" sz="2000" b="1" dirty="0">
                <a:solidFill>
                  <a:srgbClr val="006600"/>
                </a:solidFill>
              </a:rPr>
              <a:t>is defined as that value for which, </a:t>
            </a:r>
            <a:r>
              <a:rPr lang="en-US" sz="2000" b="1" dirty="0" smtClean="0">
                <a:solidFill>
                  <a:srgbClr val="006600"/>
                </a:solidFill>
              </a:rPr>
              <a:t>in the </a:t>
            </a:r>
            <a:r>
              <a:rPr lang="en-US" sz="2000" b="1" dirty="0">
                <a:solidFill>
                  <a:srgbClr val="006600"/>
                </a:solidFill>
              </a:rPr>
              <a:t>limit of an infinite number of determinations </a:t>
            </a:r>
            <a:r>
              <a:rPr lang="en-US" sz="2000" b="1" i="1" dirty="0" smtClean="0">
                <a:solidFill>
                  <a:srgbClr val="00660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6600"/>
                </a:solidFill>
              </a:rPr>
              <a:t>i </a:t>
            </a:r>
            <a:r>
              <a:rPr lang="en-US" sz="2000" b="1" dirty="0">
                <a:solidFill>
                  <a:srgbClr val="006600"/>
                </a:solidFill>
              </a:rPr>
              <a:t>half the observations will be </a:t>
            </a:r>
            <a:r>
              <a:rPr lang="en-US" sz="2000" b="1" dirty="0" smtClean="0">
                <a:solidFill>
                  <a:srgbClr val="006600"/>
                </a:solidFill>
              </a:rPr>
              <a:t>less than </a:t>
            </a:r>
            <a:r>
              <a:rPr lang="en-US" sz="2000" b="1" dirty="0">
                <a:solidFill>
                  <a:srgbClr val="006600"/>
                </a:solidFill>
              </a:rPr>
              <a:t>the median and half will be greater.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800000"/>
                </a:solidFill>
              </a:rPr>
              <a:t>The probability </a:t>
            </a:r>
            <a:r>
              <a:rPr lang="en-US" sz="2000" b="1" i="1" dirty="0">
                <a:solidFill>
                  <a:srgbClr val="800000"/>
                </a:solidFill>
              </a:rPr>
              <a:t>is 50% that any measurement </a:t>
            </a:r>
            <a:r>
              <a:rPr lang="en-US" sz="2000" b="1" i="1" dirty="0" smtClean="0">
                <a:solidFill>
                  <a:srgbClr val="80000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800000"/>
                </a:solidFill>
              </a:rPr>
              <a:t>i </a:t>
            </a:r>
            <a:r>
              <a:rPr lang="en-US" sz="2000" b="1" i="1" dirty="0">
                <a:solidFill>
                  <a:srgbClr val="800000"/>
                </a:solidFill>
              </a:rPr>
              <a:t>will be larger or </a:t>
            </a:r>
            <a:r>
              <a:rPr lang="en-US" sz="2000" b="1" i="1" dirty="0" smtClean="0">
                <a:solidFill>
                  <a:srgbClr val="800000"/>
                </a:solidFill>
              </a:rPr>
              <a:t>smaller than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dirty="0" smtClean="0">
                <a:solidFill>
                  <a:srgbClr val="800000"/>
                </a:solidFill>
              </a:rPr>
              <a:t>median</a:t>
            </a:r>
            <a:r>
              <a:rPr lang="en-US" sz="2000" b="1" i="1" dirty="0" smtClean="0">
                <a:solidFill>
                  <a:srgbClr val="800000"/>
                </a:solidFill>
                <a:sym typeface="Symbol"/>
              </a:rPr>
              <a:t> </a:t>
            </a:r>
            <a:r>
              <a:rPr lang="en-US" sz="2000" b="1" i="1" baseline="-25000" dirty="0" smtClean="0">
                <a:solidFill>
                  <a:srgbClr val="800000"/>
                </a:solidFill>
                <a:sym typeface="Symbol"/>
              </a:rPr>
              <a:t> 1/2 </a:t>
            </a:r>
          </a:p>
          <a:p>
            <a:pPr marL="342900" indent="-342900"/>
            <a:endParaRPr lang="en-US" sz="2000" b="1" i="1" baseline="-25000" dirty="0" smtClean="0">
              <a:solidFill>
                <a:srgbClr val="800000"/>
              </a:solidFill>
              <a:sym typeface="Symbol"/>
            </a:endParaRPr>
          </a:p>
          <a:p>
            <a:pPr marL="342900" indent="-342900"/>
            <a:r>
              <a:rPr lang="en-US" sz="2000" b="1" dirty="0" smtClean="0">
                <a:solidFill>
                  <a:srgbClr val="800000"/>
                </a:solidFill>
              </a:rPr>
              <a:t> so that the median line cuts the area of the probability density distribution in half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 smtClean="0">
                <a:solidFill>
                  <a:srgbClr val="FF0000"/>
                </a:solidFill>
              </a:rPr>
              <a:t>Mode,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or most probable value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baseline="-25000" dirty="0" smtClean="0">
                <a:solidFill>
                  <a:srgbClr val="FF0000"/>
                </a:solidFill>
              </a:rPr>
              <a:t>max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of the parent population is that value for which the parent distribution has the greatest value.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In any given experimental measurement, this value is the one that is most likely to be observed</a:t>
            </a:r>
            <a:r>
              <a:rPr lang="en-US" sz="2000" b="1" dirty="0" smtClean="0">
                <a:solidFill>
                  <a:srgbClr val="006666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800000"/>
                </a:solidFill>
              </a:rPr>
              <a:t>In the limit of a large number of observations, this value will probably occur most often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i="1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 relationship of the mean, median, and most probable value to one another is illustrated in Figure 1.3</a:t>
            </a:r>
            <a:r>
              <a:rPr lang="en-US" sz="2000" b="1" dirty="0" smtClean="0">
                <a:solidFill>
                  <a:srgbClr val="FF00FF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For a symmetrical distribution these parameters would all be equal by the symmetry of their definitions</a:t>
            </a:r>
            <a:r>
              <a:rPr lang="en-US" sz="2000" b="1" dirty="0" smtClean="0">
                <a:solidFill>
                  <a:srgbClr val="00808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For an asymmetric distribution such as that of Figure 1.3, the median generally falls between the most probable value and the mean.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The most probable value corresponds to the peak of the distribution, and the areas on either side of the median are equa</a:t>
            </a:r>
            <a:r>
              <a:rPr lang="en-US" sz="2000" i="1" u="sng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>
                <a:solidFill>
                  <a:srgbClr val="FF00FF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143116"/>
            <a:ext cx="1809762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714356"/>
            <a:ext cx="85108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285860"/>
            <a:ext cx="1143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286256"/>
            <a:ext cx="3294807" cy="45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6858000"/>
            <a:ext cx="2771942" cy="42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53" y="285860"/>
            <a:ext cx="2920774" cy="39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86988"/>
            <a:ext cx="8229600" cy="5878532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so </a:t>
            </a:r>
            <a:r>
              <a:rPr lang="en-US" sz="2000" b="1" dirty="0">
                <a:solidFill>
                  <a:srgbClr val="FF00FF"/>
                </a:solidFill>
              </a:rPr>
              <a:t>that the median line cuts the area of the probability density distribution in half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i="1" dirty="0">
                <a:solidFill>
                  <a:srgbClr val="0000FF"/>
                </a:solidFill>
              </a:rPr>
              <a:t>mode, </a:t>
            </a:r>
            <a:r>
              <a:rPr lang="en-US" sz="2000" b="1" dirty="0">
                <a:solidFill>
                  <a:srgbClr val="0000FF"/>
                </a:solidFill>
              </a:rPr>
              <a:t>or </a:t>
            </a:r>
            <a:r>
              <a:rPr lang="en-US" sz="2000" b="1" i="1" dirty="0">
                <a:solidFill>
                  <a:srgbClr val="0000FF"/>
                </a:solidFill>
              </a:rPr>
              <a:t>most probable value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max</a:t>
            </a:r>
            <a:r>
              <a:rPr lang="en-US" sz="2000" b="1" dirty="0">
                <a:solidFill>
                  <a:srgbClr val="0000FF"/>
                </a:solidFill>
              </a:rPr>
              <a:t>, of the parent </a:t>
            </a:r>
            <a:r>
              <a:rPr lang="en-US" sz="2000" b="1" dirty="0" smtClean="0">
                <a:solidFill>
                  <a:srgbClr val="0000FF"/>
                </a:solidFill>
              </a:rPr>
              <a:t>population </a:t>
            </a:r>
            <a:r>
              <a:rPr lang="en-US" sz="2000" b="1" dirty="0">
                <a:solidFill>
                  <a:srgbClr val="0000FF"/>
                </a:solidFill>
              </a:rPr>
              <a:t>is that </a:t>
            </a:r>
            <a:r>
              <a:rPr lang="en-US" sz="2000" b="1" dirty="0" smtClean="0">
                <a:solidFill>
                  <a:srgbClr val="0000FF"/>
                </a:solidFill>
              </a:rPr>
              <a:t>value for </a:t>
            </a:r>
            <a:r>
              <a:rPr lang="en-US" sz="2000" b="1" dirty="0">
                <a:solidFill>
                  <a:srgbClr val="0000FF"/>
                </a:solidFill>
              </a:rPr>
              <a:t>which the parent distribution has the greatest value.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In </a:t>
            </a:r>
            <a:r>
              <a:rPr lang="en-US" sz="2000" b="1" dirty="0">
                <a:solidFill>
                  <a:srgbClr val="006666"/>
                </a:solidFill>
              </a:rPr>
              <a:t>any given </a:t>
            </a:r>
            <a:r>
              <a:rPr lang="en-US" sz="2000" b="1" dirty="0" smtClean="0">
                <a:solidFill>
                  <a:srgbClr val="006666"/>
                </a:solidFill>
              </a:rPr>
              <a:t>experimental measurement</a:t>
            </a:r>
            <a:r>
              <a:rPr lang="en-US" sz="2000" b="1" dirty="0">
                <a:solidFill>
                  <a:srgbClr val="006666"/>
                </a:solidFill>
              </a:rPr>
              <a:t>, this value is the one that is most likely to be observed.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>
                <a:solidFill>
                  <a:srgbClr val="FF0000"/>
                </a:solidFill>
              </a:rPr>
              <a:t>the limit </a:t>
            </a:r>
            <a:r>
              <a:rPr lang="en-US" sz="2000" b="1" dirty="0" smtClean="0">
                <a:solidFill>
                  <a:srgbClr val="FF0000"/>
                </a:solidFill>
              </a:rPr>
              <a:t>of a </a:t>
            </a:r>
            <a:r>
              <a:rPr lang="en-US" sz="2000" b="1" dirty="0">
                <a:solidFill>
                  <a:srgbClr val="FF0000"/>
                </a:solidFill>
              </a:rPr>
              <a:t>large number of observations, this value will probably occur most often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i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relationship of the mean, median, and most probable value to one </a:t>
            </a:r>
            <a:r>
              <a:rPr lang="en-US" sz="2000" b="1" dirty="0" smtClean="0">
                <a:solidFill>
                  <a:srgbClr val="FF00FF"/>
                </a:solidFill>
              </a:rPr>
              <a:t>another is </a:t>
            </a:r>
            <a:r>
              <a:rPr lang="en-US" sz="2000" b="1" dirty="0">
                <a:solidFill>
                  <a:srgbClr val="FF00FF"/>
                </a:solidFill>
              </a:rPr>
              <a:t>illustrated in Figure 1.3.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For </a:t>
            </a:r>
            <a:r>
              <a:rPr lang="en-US" sz="2000" b="1" dirty="0">
                <a:solidFill>
                  <a:srgbClr val="008080"/>
                </a:solidFill>
              </a:rPr>
              <a:t>a symmetrical distribution these parameters </a:t>
            </a:r>
            <a:r>
              <a:rPr lang="en-US" sz="2000" b="1" dirty="0" smtClean="0">
                <a:solidFill>
                  <a:srgbClr val="008080"/>
                </a:solidFill>
              </a:rPr>
              <a:t>would all </a:t>
            </a:r>
            <a:r>
              <a:rPr lang="en-US" sz="2000" b="1" dirty="0">
                <a:solidFill>
                  <a:srgbClr val="008080"/>
                </a:solidFill>
              </a:rPr>
              <a:t>be equal by the symmetry of their definitions.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For </a:t>
            </a:r>
            <a:r>
              <a:rPr lang="en-US" sz="2000" b="1" dirty="0">
                <a:solidFill>
                  <a:srgbClr val="0000FF"/>
                </a:solidFill>
              </a:rPr>
              <a:t>an asymmetric </a:t>
            </a:r>
            <a:r>
              <a:rPr lang="en-US" sz="2000" b="1" dirty="0" smtClean="0">
                <a:solidFill>
                  <a:srgbClr val="0000FF"/>
                </a:solidFill>
              </a:rPr>
              <a:t>distribution such </a:t>
            </a:r>
            <a:r>
              <a:rPr lang="en-US" sz="2000" b="1" dirty="0">
                <a:solidFill>
                  <a:srgbClr val="0000FF"/>
                </a:solidFill>
              </a:rPr>
              <a:t>as that of Figure 1.3, the median generally falls between the most </a:t>
            </a:r>
            <a:r>
              <a:rPr lang="en-US" sz="2000" b="1" dirty="0" smtClean="0">
                <a:solidFill>
                  <a:srgbClr val="0000FF"/>
                </a:solidFill>
              </a:rPr>
              <a:t>probable value </a:t>
            </a:r>
            <a:r>
              <a:rPr lang="en-US" sz="2000" b="1" dirty="0">
                <a:solidFill>
                  <a:srgbClr val="0000FF"/>
                </a:solidFill>
              </a:rPr>
              <a:t>and the mean.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most probable value corresponds to the peak of the </a:t>
            </a:r>
            <a:r>
              <a:rPr lang="en-US" sz="2000" b="1" dirty="0" smtClean="0">
                <a:solidFill>
                  <a:srgbClr val="FF00FF"/>
                </a:solidFill>
              </a:rPr>
              <a:t>distribution, and </a:t>
            </a:r>
            <a:r>
              <a:rPr lang="en-US" sz="2000" b="1" dirty="0">
                <a:solidFill>
                  <a:srgbClr val="FF00FF"/>
                </a:solidFill>
              </a:rPr>
              <a:t>the areas on either side of the median are equa</a:t>
            </a:r>
            <a:r>
              <a:rPr lang="en-US" sz="2000" dirty="0">
                <a:solidFill>
                  <a:srgbClr val="FF00FF"/>
                </a:solidFill>
              </a:rPr>
              <a:t>l</a:t>
            </a:r>
            <a:r>
              <a:rPr lang="en-US" sz="2000" dirty="0" smtClean="0">
                <a:solidFill>
                  <a:srgbClr val="FF00FF"/>
                </a:solidFill>
              </a:rPr>
              <a:t>.</a:t>
            </a:r>
            <a:endParaRPr lang="en-US" sz="2000" dirty="0">
              <a:solidFill>
                <a:srgbClr val="FF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69" y="2941134"/>
            <a:ext cx="2771942" cy="42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513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9848"/>
            <a:ext cx="8046404" cy="5566151"/>
          </a:xfrm>
          <a:prstGeom prst="rect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50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09"/>
            <a:ext cx="8839200" cy="766363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Deviations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</a:t>
            </a:r>
            <a:r>
              <a:rPr lang="en-US" sz="2000" b="1" i="1" dirty="0">
                <a:solidFill>
                  <a:srgbClr val="0000FF"/>
                </a:solidFill>
              </a:rPr>
              <a:t>deviation di </a:t>
            </a:r>
            <a:r>
              <a:rPr lang="en-US" sz="2000" b="1" dirty="0">
                <a:solidFill>
                  <a:srgbClr val="0000FF"/>
                </a:solidFill>
              </a:rPr>
              <a:t>of any measurement </a:t>
            </a:r>
            <a:r>
              <a:rPr lang="en-US" sz="2000" b="1" i="1" dirty="0" smtClean="0">
                <a:solidFill>
                  <a:srgbClr val="0000F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from the </a:t>
            </a:r>
            <a:r>
              <a:rPr lang="en-US" sz="2000" b="1" dirty="0" smtClean="0">
                <a:solidFill>
                  <a:srgbClr val="0000FF"/>
                </a:solidFill>
              </a:rPr>
              <a:t>mean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00FF"/>
                </a:solidFill>
              </a:rPr>
              <a:t>of </a:t>
            </a:r>
            <a:r>
              <a:rPr lang="en-US" sz="2000" b="1" dirty="0">
                <a:solidFill>
                  <a:srgbClr val="0000FF"/>
                </a:solidFill>
              </a:rPr>
              <a:t>the parent </a:t>
            </a:r>
            <a:r>
              <a:rPr lang="en-US" sz="2000" b="1" dirty="0" smtClean="0">
                <a:solidFill>
                  <a:srgbClr val="0000FF"/>
                </a:solidFill>
              </a:rPr>
              <a:t>distribution is </a:t>
            </a:r>
            <a:r>
              <a:rPr lang="en-US" sz="2000" b="1" dirty="0">
                <a:solidFill>
                  <a:srgbClr val="0000FF"/>
                </a:solidFill>
              </a:rPr>
              <a:t>defined as the difference between </a:t>
            </a:r>
            <a:r>
              <a:rPr lang="en-US" sz="2000" b="1" i="1" dirty="0">
                <a:solidFill>
                  <a:srgbClr val="0000FF"/>
                </a:solidFill>
              </a:rPr>
              <a:t>x</a:t>
            </a:r>
            <a:r>
              <a:rPr lang="en-US" sz="2000" b="1" i="1" baseline="-25000" dirty="0">
                <a:solidFill>
                  <a:srgbClr val="0000FF"/>
                </a:solidFill>
              </a:rPr>
              <a:t>i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and 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If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  </a:t>
            </a:r>
            <a:r>
              <a:rPr lang="en-US" sz="2000" b="1" dirty="0" smtClean="0">
                <a:solidFill>
                  <a:srgbClr val="FF0000"/>
                </a:solidFill>
              </a:rPr>
              <a:t>is </a:t>
            </a:r>
            <a:r>
              <a:rPr lang="en-US" sz="2000" b="1" dirty="0">
                <a:solidFill>
                  <a:srgbClr val="FF0000"/>
                </a:solidFill>
              </a:rPr>
              <a:t>the true value of </a:t>
            </a:r>
            <a:r>
              <a:rPr lang="en-US" sz="2000" b="1" dirty="0" smtClean="0">
                <a:solidFill>
                  <a:srgbClr val="FF0000"/>
                </a:solidFill>
              </a:rPr>
              <a:t>the quantity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then </a:t>
            </a:r>
            <a:r>
              <a:rPr lang="en-US" sz="2000" b="1" i="1" dirty="0" smtClean="0">
                <a:solidFill>
                  <a:srgbClr val="FF0000"/>
                </a:solidFill>
              </a:rPr>
              <a:t>d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i </a:t>
            </a:r>
            <a:r>
              <a:rPr lang="en-US" sz="2000" b="1" dirty="0">
                <a:solidFill>
                  <a:srgbClr val="FF0000"/>
                </a:solidFill>
              </a:rPr>
              <a:t>is also the true error </a:t>
            </a:r>
            <a:r>
              <a:rPr lang="en-US" sz="2000" b="1" dirty="0" smtClean="0">
                <a:solidFill>
                  <a:srgbClr val="FF0000"/>
                </a:solidFill>
              </a:rPr>
              <a:t>in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x</a:t>
            </a:r>
            <a:r>
              <a:rPr lang="en-US" sz="2000" b="1" i="1" baseline="-25000" dirty="0">
                <a:solidFill>
                  <a:srgbClr val="FF0000"/>
                </a:solidFill>
              </a:rPr>
              <a:t>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average of the deviations </a:t>
            </a:r>
            <a:r>
              <a:rPr lang="en-US" sz="2000" b="1" i="1" dirty="0">
                <a:solidFill>
                  <a:srgbClr val="0000FF"/>
                </a:solidFill>
              </a:rPr>
              <a:t>d </a:t>
            </a:r>
            <a:r>
              <a:rPr lang="en-US" sz="2000" b="1" dirty="0">
                <a:solidFill>
                  <a:srgbClr val="0000FF"/>
                </a:solidFill>
              </a:rPr>
              <a:t>must vanish by virtue of the definition of the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   mean </a:t>
            </a:r>
            <a:r>
              <a:rPr lang="en-US" sz="2000" b="1" dirty="0">
                <a:solidFill>
                  <a:srgbClr val="0000FF"/>
                </a:solidFill>
              </a:rPr>
              <a:t>in Equation (1.2):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</a:rPr>
              <a:t>The </a:t>
            </a:r>
            <a:r>
              <a:rPr lang="en-US" sz="2000" b="1" i="1" dirty="0">
                <a:solidFill>
                  <a:srgbClr val="FF00FF"/>
                </a:solidFill>
              </a:rPr>
              <a:t>average deviation </a:t>
            </a:r>
            <a:r>
              <a:rPr lang="el-GR" sz="2000" b="1" i="1" dirty="0" smtClean="0">
                <a:solidFill>
                  <a:srgbClr val="FF00FF"/>
                </a:solidFill>
              </a:rPr>
              <a:t>α</a:t>
            </a:r>
            <a:r>
              <a:rPr lang="en-US" sz="2000" b="1" i="1" dirty="0" smtClean="0">
                <a:solidFill>
                  <a:srgbClr val="FF00FF"/>
                </a:solidFill>
              </a:rPr>
              <a:t>, </a:t>
            </a:r>
            <a:r>
              <a:rPr lang="en-US" sz="2000" b="1" dirty="0">
                <a:solidFill>
                  <a:srgbClr val="FF00FF"/>
                </a:solidFill>
              </a:rPr>
              <a:t>therefore, is defined as the average of the absolute </a:t>
            </a:r>
            <a:r>
              <a:rPr lang="en-US" sz="2000" b="1" dirty="0" smtClean="0">
                <a:solidFill>
                  <a:srgbClr val="FF00FF"/>
                </a:solidFill>
              </a:rPr>
              <a:t>values of </a:t>
            </a:r>
            <a:r>
              <a:rPr lang="en-US" sz="2000" b="1" dirty="0">
                <a:solidFill>
                  <a:srgbClr val="FF00FF"/>
                </a:solidFill>
              </a:rPr>
              <a:t>the deviations</a:t>
            </a:r>
            <a:r>
              <a:rPr lang="en-US" sz="2000" b="1" dirty="0" smtClean="0">
                <a:solidFill>
                  <a:srgbClr val="FF00FF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The </a:t>
            </a:r>
            <a:r>
              <a:rPr lang="en-US" sz="2000" b="1" dirty="0">
                <a:solidFill>
                  <a:srgbClr val="008080"/>
                </a:solidFill>
              </a:rPr>
              <a:t>average deviation is a measure of the </a:t>
            </a:r>
            <a:r>
              <a:rPr lang="en-US" sz="2000" b="1" i="1" dirty="0">
                <a:solidFill>
                  <a:srgbClr val="008080"/>
                </a:solidFill>
              </a:rPr>
              <a:t>dispersion </a:t>
            </a:r>
            <a:r>
              <a:rPr lang="en-US" sz="2000" b="1" dirty="0">
                <a:solidFill>
                  <a:srgbClr val="008080"/>
                </a:solidFill>
              </a:rPr>
              <a:t>of the expected </a:t>
            </a:r>
            <a:r>
              <a:rPr lang="en-US" sz="2000" b="1" dirty="0" smtClean="0">
                <a:solidFill>
                  <a:srgbClr val="008080"/>
                </a:solidFill>
              </a:rPr>
              <a:t>observations about </a:t>
            </a:r>
            <a:r>
              <a:rPr lang="en-US" sz="2000" b="1" dirty="0">
                <a:solidFill>
                  <a:srgbClr val="008080"/>
                </a:solidFill>
              </a:rPr>
              <a:t>the mean.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A </a:t>
            </a:r>
            <a:r>
              <a:rPr lang="en-US" sz="2000" b="1" dirty="0">
                <a:solidFill>
                  <a:srgbClr val="FF0000"/>
                </a:solidFill>
              </a:rPr>
              <a:t>parameter that is </a:t>
            </a:r>
            <a:r>
              <a:rPr lang="en-US" sz="2000" b="1" dirty="0" smtClean="0">
                <a:solidFill>
                  <a:srgbClr val="FF0000"/>
                </a:solidFill>
              </a:rPr>
              <a:t>a </a:t>
            </a:r>
            <a:r>
              <a:rPr lang="en-US" sz="2000" b="1" dirty="0">
                <a:solidFill>
                  <a:srgbClr val="FF0000"/>
                </a:solidFill>
              </a:rPr>
              <a:t>more appropriate measure of the dispersion </a:t>
            </a:r>
            <a:r>
              <a:rPr lang="en-US" sz="2000" b="1" dirty="0" smtClean="0">
                <a:solidFill>
                  <a:srgbClr val="FF0000"/>
                </a:solidFill>
              </a:rPr>
              <a:t>of the </a:t>
            </a:r>
            <a:r>
              <a:rPr lang="en-US" sz="2000" b="1" dirty="0">
                <a:solidFill>
                  <a:srgbClr val="FF0000"/>
                </a:solidFill>
              </a:rPr>
              <a:t>observations is the </a:t>
            </a:r>
            <a:r>
              <a:rPr lang="en-US" sz="2000" b="1" i="1" dirty="0">
                <a:solidFill>
                  <a:srgbClr val="FF0000"/>
                </a:solidFill>
              </a:rPr>
              <a:t>standard deviation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i="1" dirty="0">
                <a:solidFill>
                  <a:srgbClr val="0000FF"/>
                </a:solidFill>
              </a:rPr>
              <a:t>variance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is defined as the </a:t>
            </a:r>
            <a:r>
              <a:rPr lang="en-US" sz="2000" b="1" dirty="0" smtClean="0">
                <a:solidFill>
                  <a:srgbClr val="0000FF"/>
                </a:solidFill>
              </a:rPr>
              <a:t>limit of </a:t>
            </a:r>
            <a:r>
              <a:rPr lang="en-US" sz="2000" b="1" dirty="0">
                <a:solidFill>
                  <a:srgbClr val="0000FF"/>
                </a:solidFill>
              </a:rPr>
              <a:t>the average of the squares of the deviations from the </a:t>
            </a:r>
            <a:r>
              <a:rPr lang="en-US" sz="2000" b="1" dirty="0" smtClean="0">
                <a:solidFill>
                  <a:srgbClr val="0000FF"/>
                </a:solidFill>
              </a:rPr>
              <a:t>mean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  <a:endParaRPr lang="en-US" sz="2000" b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     and </a:t>
            </a:r>
            <a:r>
              <a:rPr lang="en-US" sz="2000" b="1" dirty="0">
                <a:solidFill>
                  <a:srgbClr val="0000FF"/>
                </a:solidFill>
              </a:rPr>
              <a:t>the standard deviation 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0000FF"/>
                </a:solidFill>
              </a:rPr>
              <a:t>is </a:t>
            </a:r>
            <a:r>
              <a:rPr lang="en-US" sz="2000" b="1" dirty="0">
                <a:solidFill>
                  <a:srgbClr val="0000FF"/>
                </a:solidFill>
              </a:rPr>
              <a:t>the square root of the variance.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Note </a:t>
            </a:r>
            <a:r>
              <a:rPr lang="en-US" sz="2000" b="1" dirty="0">
                <a:solidFill>
                  <a:srgbClr val="FF00FF"/>
                </a:solidFill>
              </a:rPr>
              <a:t>that the </a:t>
            </a:r>
            <a:r>
              <a:rPr lang="en-US" sz="2000" b="1" dirty="0" smtClean="0">
                <a:solidFill>
                  <a:srgbClr val="FF00FF"/>
                </a:solidFill>
              </a:rPr>
              <a:t>second form </a:t>
            </a:r>
            <a:r>
              <a:rPr lang="en-US" sz="2000" b="1" dirty="0">
                <a:solidFill>
                  <a:srgbClr val="FF00FF"/>
                </a:solidFill>
              </a:rPr>
              <a:t>of Equation (1.8) is often described as "the average of the squares minus </a:t>
            </a:r>
            <a:r>
              <a:rPr lang="en-US" sz="2000" b="1" dirty="0" smtClean="0">
                <a:solidFill>
                  <a:srgbClr val="FF00FF"/>
                </a:solidFill>
              </a:rPr>
              <a:t>the square </a:t>
            </a:r>
            <a:r>
              <a:rPr lang="en-US" sz="2000" b="1" dirty="0">
                <a:solidFill>
                  <a:srgbClr val="FF00FF"/>
                </a:solidFill>
              </a:rPr>
              <a:t>of the average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The standard deviation is the root mean square of the </a:t>
            </a:r>
            <a:r>
              <a:rPr lang="en-US" sz="2000" b="1" dirty="0" smtClean="0">
                <a:solidFill>
                  <a:srgbClr val="0000FF"/>
                </a:solidFill>
              </a:rPr>
              <a:t>deviations, and </a:t>
            </a:r>
            <a:r>
              <a:rPr lang="en-US" sz="2000" b="1" dirty="0">
                <a:solidFill>
                  <a:srgbClr val="0000FF"/>
                </a:solidFill>
              </a:rPr>
              <a:t>is associated with the </a:t>
            </a:r>
            <a:r>
              <a:rPr lang="en-US" sz="2000" b="1" i="1" dirty="0">
                <a:solidFill>
                  <a:srgbClr val="0000FF"/>
                </a:solidFill>
              </a:rPr>
              <a:t>second moment </a:t>
            </a:r>
            <a:r>
              <a:rPr lang="en-US" sz="2000" b="1" dirty="0">
                <a:solidFill>
                  <a:srgbClr val="0000FF"/>
                </a:solidFill>
              </a:rPr>
              <a:t>of the data about the mean. 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77" y="1077432"/>
            <a:ext cx="183565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99" y="2054087"/>
            <a:ext cx="5427010" cy="55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189773"/>
            <a:ext cx="1862047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0"/>
            <a:ext cx="3810000" cy="69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16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09"/>
            <a:ext cx="8839200" cy="7663636"/>
          </a:xfrm>
          <a:prstGeom prst="rect">
            <a:avLst/>
          </a:prstGeom>
          <a:noFill/>
          <a:ln w="76200" cmpd="dbl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</a:rPr>
              <a:t>Deviations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The deviation d</a:t>
            </a:r>
            <a:r>
              <a:rPr lang="en-US" sz="2000" b="1" i="1" u="sng" baseline="-25000" dirty="0">
                <a:solidFill>
                  <a:srgbClr val="0000FF"/>
                </a:solidFill>
              </a:rPr>
              <a:t>i</a:t>
            </a:r>
            <a:r>
              <a:rPr lang="en-US" sz="2000" b="1" i="1" u="sng" dirty="0">
                <a:solidFill>
                  <a:srgbClr val="0000FF"/>
                </a:solidFill>
              </a:rPr>
              <a:t> of any measurement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x</a:t>
            </a:r>
            <a:r>
              <a:rPr lang="en-US" sz="2000" b="1" i="1" u="sng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b="1" i="1" u="sng" dirty="0" smtClean="0">
                <a:solidFill>
                  <a:srgbClr val="0000FF"/>
                </a:solidFill>
              </a:rPr>
              <a:t> </a:t>
            </a:r>
            <a:r>
              <a:rPr lang="en-US" sz="2000" b="1" i="1" u="sng" dirty="0">
                <a:solidFill>
                  <a:srgbClr val="0000FF"/>
                </a:solidFill>
              </a:rPr>
              <a:t>from the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mean </a:t>
            </a:r>
            <a:r>
              <a:rPr lang="en-US" sz="2000" b="1" i="1" u="sng" dirty="0" smtClean="0">
                <a:solidFill>
                  <a:srgbClr val="0000FF"/>
                </a:solidFill>
                <a:sym typeface="Symbol"/>
              </a:rPr>
              <a:t>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of </a:t>
            </a:r>
            <a:r>
              <a:rPr lang="en-US" sz="2000" b="1" i="1" u="sng" dirty="0">
                <a:solidFill>
                  <a:srgbClr val="0000FF"/>
                </a:solidFill>
              </a:rPr>
              <a:t>the parent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distribution is </a:t>
            </a:r>
            <a:r>
              <a:rPr lang="en-US" sz="2000" b="1" i="1" u="sng" dirty="0">
                <a:solidFill>
                  <a:srgbClr val="0000FF"/>
                </a:solidFill>
              </a:rPr>
              <a:t>defined as the difference between x</a:t>
            </a:r>
            <a:r>
              <a:rPr lang="en-US" sz="2000" b="1" i="1" u="sng" baseline="-25000" dirty="0">
                <a:solidFill>
                  <a:srgbClr val="0000FF"/>
                </a:solidFill>
              </a:rPr>
              <a:t>i</a:t>
            </a:r>
            <a:r>
              <a:rPr lang="en-US" sz="2000" b="1" i="1" u="sng" dirty="0" smtClean="0">
                <a:solidFill>
                  <a:srgbClr val="0000FF"/>
                </a:solidFill>
              </a:rPr>
              <a:t> </a:t>
            </a:r>
            <a:r>
              <a:rPr lang="en-US" sz="2000" b="1" i="1" u="sng" dirty="0">
                <a:solidFill>
                  <a:srgbClr val="0000FF"/>
                </a:solidFill>
              </a:rPr>
              <a:t>and </a:t>
            </a:r>
            <a:r>
              <a:rPr lang="en-US" sz="2000" b="1" i="1" u="sng" dirty="0">
                <a:solidFill>
                  <a:srgbClr val="0000FF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C00000"/>
                </a:solidFill>
              </a:rPr>
              <a:t>If</a:t>
            </a:r>
            <a:r>
              <a:rPr lang="en-US" sz="2000" b="1" i="1" dirty="0">
                <a:solidFill>
                  <a:srgbClr val="C00000"/>
                </a:solidFill>
                <a:sym typeface="Symbol"/>
              </a:rPr>
              <a:t>  </a:t>
            </a:r>
            <a:r>
              <a:rPr lang="en-US" sz="2000" b="1" i="1" dirty="0" smtClean="0">
                <a:solidFill>
                  <a:srgbClr val="C00000"/>
                </a:solidFill>
              </a:rPr>
              <a:t>is </a:t>
            </a:r>
            <a:r>
              <a:rPr lang="en-US" sz="2000" b="1" i="1" dirty="0">
                <a:solidFill>
                  <a:srgbClr val="C00000"/>
                </a:solidFill>
              </a:rPr>
              <a:t>the true value of </a:t>
            </a:r>
            <a:r>
              <a:rPr lang="en-US" sz="2000" b="1" i="1" dirty="0" smtClean="0">
                <a:solidFill>
                  <a:srgbClr val="C00000"/>
                </a:solidFill>
              </a:rPr>
              <a:t>the quantity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smtClean="0">
                <a:solidFill>
                  <a:srgbClr val="C00000"/>
                </a:solidFill>
              </a:rPr>
              <a:t>then d</a:t>
            </a:r>
            <a:r>
              <a:rPr lang="en-US" sz="2000" b="1" i="1" baseline="-25000" dirty="0" smtClean="0">
                <a:solidFill>
                  <a:srgbClr val="C00000"/>
                </a:solidFill>
              </a:rPr>
              <a:t>i </a:t>
            </a:r>
            <a:r>
              <a:rPr lang="en-US" sz="2000" b="1" i="1" dirty="0">
                <a:solidFill>
                  <a:srgbClr val="C00000"/>
                </a:solidFill>
              </a:rPr>
              <a:t>is also the true error </a:t>
            </a:r>
            <a:r>
              <a:rPr lang="en-US" sz="2000" b="1" i="1" dirty="0" smtClean="0">
                <a:solidFill>
                  <a:srgbClr val="C00000"/>
                </a:solidFill>
              </a:rPr>
              <a:t>in</a:t>
            </a:r>
            <a:r>
              <a:rPr lang="en-US" sz="2000" b="1" i="1" dirty="0">
                <a:solidFill>
                  <a:srgbClr val="C00000"/>
                </a:solidFill>
              </a:rPr>
              <a:t> x</a:t>
            </a:r>
            <a:r>
              <a:rPr lang="en-US" sz="2000" b="1" i="1" baseline="-25000" dirty="0">
                <a:solidFill>
                  <a:srgbClr val="C00000"/>
                </a:solidFill>
              </a:rPr>
              <a:t>i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6600"/>
                </a:solidFill>
              </a:rPr>
              <a:t>The </a:t>
            </a:r>
            <a:r>
              <a:rPr lang="en-US" sz="2000" b="1" i="1" u="sng" dirty="0">
                <a:solidFill>
                  <a:srgbClr val="FF0000"/>
                </a:solidFill>
              </a:rPr>
              <a:t>average of the deviations d </a:t>
            </a:r>
            <a:r>
              <a:rPr lang="en-US" sz="2000" b="1" i="1" u="sng" dirty="0">
                <a:solidFill>
                  <a:srgbClr val="006600"/>
                </a:solidFill>
              </a:rPr>
              <a:t>must vanish by virtue of the definition of the</a:t>
            </a:r>
          </a:p>
          <a:p>
            <a:r>
              <a:rPr lang="en-US" sz="2000" b="1" i="1" u="sng" dirty="0" smtClean="0">
                <a:solidFill>
                  <a:srgbClr val="006600"/>
                </a:solidFill>
              </a:rPr>
              <a:t>    mean </a:t>
            </a:r>
            <a:r>
              <a:rPr lang="en-US" sz="2000" b="1" i="1" u="sng" dirty="0">
                <a:solidFill>
                  <a:srgbClr val="006600"/>
                </a:solidFill>
              </a:rPr>
              <a:t>in Equation (1.2):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800000"/>
                </a:solidFill>
              </a:rPr>
              <a:t>The average deviation </a:t>
            </a:r>
            <a:r>
              <a:rPr lang="el-GR" sz="2000" b="1" i="1" u="sng" dirty="0" smtClean="0">
                <a:solidFill>
                  <a:srgbClr val="800000"/>
                </a:solidFill>
              </a:rPr>
              <a:t>α</a:t>
            </a:r>
            <a:r>
              <a:rPr lang="en-US" sz="2000" b="1" i="1" dirty="0" smtClean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therefore, is defined as the average of the absolute </a:t>
            </a:r>
            <a:r>
              <a:rPr lang="en-US" sz="2000" b="1" i="1" dirty="0" smtClean="0">
                <a:solidFill>
                  <a:srgbClr val="800000"/>
                </a:solidFill>
              </a:rPr>
              <a:t>values of </a:t>
            </a:r>
            <a:r>
              <a:rPr lang="en-US" sz="2000" b="1" i="1" dirty="0">
                <a:solidFill>
                  <a:srgbClr val="800000"/>
                </a:solidFill>
              </a:rPr>
              <a:t>the deviations</a:t>
            </a:r>
            <a:r>
              <a:rPr lang="en-US" sz="2000" b="1" i="1" dirty="0" smtClean="0">
                <a:solidFill>
                  <a:srgbClr val="80000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 </a:t>
            </a:r>
            <a:r>
              <a:rPr lang="en-US" sz="2000" b="1" i="1" u="sng" dirty="0">
                <a:solidFill>
                  <a:srgbClr val="006600"/>
                </a:solidFill>
              </a:rPr>
              <a:t>average deviation </a:t>
            </a:r>
            <a:r>
              <a:rPr lang="el-GR" sz="2000" b="1" i="1" u="sng" dirty="0" smtClean="0">
                <a:solidFill>
                  <a:srgbClr val="006600"/>
                </a:solidFill>
              </a:rPr>
              <a:t>α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is </a:t>
            </a:r>
            <a:r>
              <a:rPr lang="en-US" sz="2000" b="1" i="1" u="sng" dirty="0">
                <a:solidFill>
                  <a:srgbClr val="006600"/>
                </a:solidFill>
              </a:rPr>
              <a:t>a measure of the dispersion of the expected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observations about </a:t>
            </a:r>
            <a:r>
              <a:rPr lang="en-US" sz="2000" b="1" i="1" u="sng" dirty="0">
                <a:solidFill>
                  <a:srgbClr val="006600"/>
                </a:solidFill>
              </a:rPr>
              <a:t>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mean</a:t>
            </a:r>
            <a:r>
              <a:rPr lang="en-US" sz="2000" b="1" i="1" u="sng" dirty="0" smtClean="0">
                <a:solidFill>
                  <a:srgbClr val="0066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00660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Standard deviation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 </a:t>
            </a:r>
            <a:r>
              <a:rPr lang="en-US" sz="2000" b="1" i="1" dirty="0" smtClean="0">
                <a:solidFill>
                  <a:srgbClr val="800000"/>
                </a:solidFill>
              </a:rPr>
              <a:t>is a measure </a:t>
            </a:r>
            <a:r>
              <a:rPr lang="en-US" sz="2000" b="1" i="1" dirty="0">
                <a:solidFill>
                  <a:srgbClr val="800000"/>
                </a:solidFill>
              </a:rPr>
              <a:t>of the dispersion </a:t>
            </a:r>
            <a:r>
              <a:rPr lang="en-US" sz="2000" b="1" i="1" dirty="0" smtClean="0">
                <a:solidFill>
                  <a:srgbClr val="800000"/>
                </a:solidFill>
              </a:rPr>
              <a:t>of the </a:t>
            </a:r>
            <a:r>
              <a:rPr lang="en-US" sz="2000" b="1" i="1" dirty="0">
                <a:solidFill>
                  <a:srgbClr val="800000"/>
                </a:solidFill>
              </a:rPr>
              <a:t>observations </a:t>
            </a:r>
            <a:r>
              <a:rPr lang="en-US" sz="2000" b="1" i="1" dirty="0" smtClean="0">
                <a:solidFill>
                  <a:srgbClr val="800000"/>
                </a:solidFill>
              </a:rPr>
              <a:t>about 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 err="1" smtClean="0">
                <a:solidFill>
                  <a:srgbClr val="800000"/>
                </a:solidFill>
              </a:rPr>
              <a:t>the</a:t>
            </a:r>
            <a:r>
              <a:rPr lang="en-US" sz="2000" b="1" i="1" u="sng" dirty="0" smtClean="0">
                <a:solidFill>
                  <a:srgbClr val="800000"/>
                </a:solidFill>
              </a:rPr>
              <a:t> mean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800000"/>
                </a:solidFill>
                <a:sym typeface="Symbol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The </a:t>
            </a:r>
            <a:r>
              <a:rPr lang="en-US" sz="2000" b="1" i="1" u="sng" dirty="0">
                <a:solidFill>
                  <a:srgbClr val="0000FF"/>
                </a:solidFill>
              </a:rPr>
              <a:t>variance </a:t>
            </a:r>
            <a:r>
              <a:rPr lang="en-US" sz="2000" b="1" i="1" u="sng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="1" i="1" u="sng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i="1" u="sng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>
                <a:solidFill>
                  <a:srgbClr val="0000FF"/>
                </a:solidFill>
              </a:rPr>
              <a:t>is defined as the </a:t>
            </a:r>
            <a:r>
              <a:rPr lang="en-US" sz="2000" b="1" i="1" dirty="0" smtClean="0">
                <a:solidFill>
                  <a:srgbClr val="0000FF"/>
                </a:solidFill>
              </a:rPr>
              <a:t>limit of </a:t>
            </a:r>
            <a:r>
              <a:rPr lang="en-US" sz="2000" b="1" i="1" dirty="0">
                <a:solidFill>
                  <a:srgbClr val="0000FF"/>
                </a:solidFill>
              </a:rPr>
              <a:t>the average of the squares of the deviations from the </a:t>
            </a:r>
            <a:r>
              <a:rPr lang="en-US" sz="2000" b="1" i="1" dirty="0" smtClean="0">
                <a:solidFill>
                  <a:srgbClr val="0000FF"/>
                </a:solidFill>
              </a:rPr>
              <a:t>mean 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i="1" dirty="0" smtClean="0">
                <a:solidFill>
                  <a:srgbClr val="0000FF"/>
                </a:solidFill>
              </a:rPr>
              <a:t>:</a:t>
            </a:r>
            <a:endParaRPr lang="en-US" sz="2000" b="1" i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     </a:t>
            </a:r>
            <a:r>
              <a:rPr lang="en-US" sz="2000" b="1" i="1" dirty="0" smtClean="0">
                <a:solidFill>
                  <a:srgbClr val="0000FF"/>
                </a:solidFill>
              </a:rPr>
              <a:t>and </a:t>
            </a:r>
            <a:r>
              <a:rPr lang="en-US" sz="2000" b="1" i="1" dirty="0">
                <a:solidFill>
                  <a:srgbClr val="0000FF"/>
                </a:solidFill>
              </a:rPr>
              <a:t>the standard deviation </a:t>
            </a:r>
            <a:r>
              <a:rPr lang="en-US" sz="2000" b="1" i="1" dirty="0">
                <a:solidFill>
                  <a:srgbClr val="0000FF"/>
                </a:solidFill>
                <a:sym typeface="Symbol"/>
              </a:rPr>
              <a:t> </a:t>
            </a:r>
            <a:r>
              <a:rPr lang="en-US" sz="2000" b="1" i="1" dirty="0" smtClean="0">
                <a:solidFill>
                  <a:srgbClr val="0000FF"/>
                </a:solidFill>
              </a:rPr>
              <a:t>is </a:t>
            </a:r>
            <a:r>
              <a:rPr lang="en-US" sz="2000" b="1" i="1" dirty="0">
                <a:solidFill>
                  <a:srgbClr val="0000FF"/>
                </a:solidFill>
              </a:rPr>
              <a:t>the square root of the variance. </a:t>
            </a:r>
            <a:endParaRPr lang="en-US" sz="2000" b="1" i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800000"/>
                </a:solidFill>
              </a:rPr>
              <a:t>Note </a:t>
            </a:r>
            <a:r>
              <a:rPr lang="en-US" sz="2000" b="1" i="1" dirty="0">
                <a:solidFill>
                  <a:srgbClr val="800000"/>
                </a:solidFill>
              </a:rPr>
              <a:t>that the </a:t>
            </a:r>
            <a:r>
              <a:rPr lang="en-US" sz="2000" b="1" i="1" dirty="0" smtClean="0">
                <a:solidFill>
                  <a:srgbClr val="800000"/>
                </a:solidFill>
              </a:rPr>
              <a:t>second form </a:t>
            </a:r>
            <a:r>
              <a:rPr lang="en-US" sz="2000" b="1" i="1" dirty="0">
                <a:solidFill>
                  <a:srgbClr val="800000"/>
                </a:solidFill>
              </a:rPr>
              <a:t>of Equation (1.8) is often described as "the average of the squares minus </a:t>
            </a:r>
            <a:r>
              <a:rPr lang="en-US" sz="2000" b="1" i="1" dirty="0" smtClean="0">
                <a:solidFill>
                  <a:srgbClr val="800000"/>
                </a:solidFill>
              </a:rPr>
              <a:t>the square </a:t>
            </a:r>
            <a:r>
              <a:rPr lang="en-US" sz="2000" b="1" i="1" dirty="0">
                <a:solidFill>
                  <a:srgbClr val="800000"/>
                </a:solidFill>
              </a:rPr>
              <a:t>of the average</a:t>
            </a:r>
            <a:r>
              <a:rPr lang="en-US" sz="2000" b="1" i="1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>
                <a:solidFill>
                  <a:srgbClr val="006600"/>
                </a:solidFill>
              </a:rPr>
              <a:t>The standard deviation is the root mean square of the </a:t>
            </a:r>
            <a:r>
              <a:rPr lang="en-US" sz="2000" b="1" i="1" dirty="0" smtClean="0">
                <a:solidFill>
                  <a:srgbClr val="006600"/>
                </a:solidFill>
              </a:rPr>
              <a:t>deviations, and </a:t>
            </a:r>
            <a:r>
              <a:rPr lang="en-US" sz="2000" b="1" i="1" dirty="0">
                <a:solidFill>
                  <a:srgbClr val="006600"/>
                </a:solidFill>
              </a:rPr>
              <a:t>is associated with the second moment of the data about the mean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77" y="1077432"/>
            <a:ext cx="1835655" cy="347662"/>
          </a:xfrm>
          <a:prstGeom prst="rect">
            <a:avLst/>
          </a:prstGeom>
          <a:noFill/>
          <a:ln cmpd="dbl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99" y="2054087"/>
            <a:ext cx="5427010" cy="557492"/>
          </a:xfrm>
          <a:prstGeom prst="rect">
            <a:avLst/>
          </a:prstGeom>
          <a:noFill/>
          <a:ln cmpd="dbl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384058"/>
            <a:ext cx="5516792" cy="67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214686"/>
            <a:ext cx="3668302" cy="50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848623" cy="677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6617196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1.3 PARENT AND SAMPLE 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80"/>
                </a:solidFill>
              </a:rPr>
              <a:t>If we make a measurement </a:t>
            </a:r>
            <a:r>
              <a:rPr lang="en-US" sz="2000" b="1" i="1" dirty="0">
                <a:solidFill>
                  <a:srgbClr val="00808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8080"/>
                </a:solidFill>
              </a:rPr>
              <a:t>i </a:t>
            </a:r>
            <a:r>
              <a:rPr lang="en-US" sz="2000" b="1" i="1" dirty="0" smtClean="0">
                <a:solidFill>
                  <a:srgbClr val="008080"/>
                </a:solidFill>
              </a:rPr>
              <a:t>in </a:t>
            </a:r>
            <a:r>
              <a:rPr lang="en-US" sz="2000" b="1" dirty="0">
                <a:solidFill>
                  <a:srgbClr val="008080"/>
                </a:solidFill>
              </a:rPr>
              <a:t>of a quantity </a:t>
            </a:r>
            <a:r>
              <a:rPr lang="en-US" sz="2000" b="1" i="1" dirty="0">
                <a:solidFill>
                  <a:srgbClr val="008080"/>
                </a:solidFill>
              </a:rPr>
              <a:t>x, </a:t>
            </a:r>
            <a:r>
              <a:rPr lang="en-US" sz="2000" b="1" dirty="0">
                <a:solidFill>
                  <a:srgbClr val="008080"/>
                </a:solidFill>
              </a:rPr>
              <a:t>we expect our observation to </a:t>
            </a:r>
            <a:r>
              <a:rPr lang="en-US" sz="2000" b="1" dirty="0" smtClean="0">
                <a:solidFill>
                  <a:srgbClr val="008080"/>
                </a:solidFill>
              </a:rPr>
              <a:t>approximate the </a:t>
            </a:r>
            <a:r>
              <a:rPr lang="en-US" sz="2000" b="1" dirty="0">
                <a:solidFill>
                  <a:srgbClr val="008080"/>
                </a:solidFill>
              </a:rPr>
              <a:t>quantity, but we do not expect the experimental data point to be </a:t>
            </a:r>
            <a:r>
              <a:rPr lang="en-US" sz="2000" b="1" dirty="0" smtClean="0">
                <a:solidFill>
                  <a:srgbClr val="008080"/>
                </a:solidFill>
              </a:rPr>
              <a:t>exactly equal </a:t>
            </a:r>
            <a:r>
              <a:rPr lang="en-US" sz="2000" b="1" dirty="0">
                <a:solidFill>
                  <a:srgbClr val="008080"/>
                </a:solidFill>
              </a:rPr>
              <a:t>to the quantity.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If </a:t>
            </a:r>
            <a:r>
              <a:rPr lang="en-US" sz="2000" b="1" dirty="0">
                <a:solidFill>
                  <a:srgbClr val="FF0000"/>
                </a:solidFill>
              </a:rPr>
              <a:t>we make another measurement, we expect to observe a </a:t>
            </a:r>
            <a:r>
              <a:rPr lang="en-US" sz="2000" b="1" dirty="0" smtClean="0">
                <a:solidFill>
                  <a:srgbClr val="FF0000"/>
                </a:solidFill>
              </a:rPr>
              <a:t>discrepancy between </a:t>
            </a:r>
            <a:r>
              <a:rPr lang="en-US" sz="2000" b="1" dirty="0">
                <a:solidFill>
                  <a:srgbClr val="FF0000"/>
                </a:solidFill>
              </a:rPr>
              <a:t>the two measurements because of random errors, and we do </a:t>
            </a:r>
            <a:r>
              <a:rPr lang="en-US" sz="2000" b="1" dirty="0" smtClean="0">
                <a:solidFill>
                  <a:srgbClr val="FF0000"/>
                </a:solidFill>
              </a:rPr>
              <a:t>not expect </a:t>
            </a:r>
            <a:r>
              <a:rPr lang="en-US" sz="2000" b="1" dirty="0">
                <a:solidFill>
                  <a:srgbClr val="FF0000"/>
                </a:solidFill>
              </a:rPr>
              <a:t>either determination to be exactly correct, that is, equal to </a:t>
            </a:r>
            <a:r>
              <a:rPr lang="en-US" sz="2000" b="1" i="1" dirty="0">
                <a:solidFill>
                  <a:srgbClr val="FF0000"/>
                </a:solidFill>
              </a:rPr>
              <a:t>x. </a:t>
            </a:r>
            <a:r>
              <a:rPr lang="en-US" sz="2000" b="1" dirty="0">
                <a:solidFill>
                  <a:srgbClr val="FF0000"/>
                </a:solidFill>
              </a:rPr>
              <a:t>As we </a:t>
            </a:r>
            <a:r>
              <a:rPr lang="en-US" sz="2000" b="1" dirty="0" smtClean="0">
                <a:solidFill>
                  <a:srgbClr val="FF0000"/>
                </a:solidFill>
              </a:rPr>
              <a:t>make more </a:t>
            </a:r>
            <a:r>
              <a:rPr lang="en-US" sz="2000" b="1" dirty="0">
                <a:solidFill>
                  <a:srgbClr val="FF0000"/>
                </a:solidFill>
              </a:rPr>
              <a:t>and more measurements, a pattern will emerge from the data.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Some </a:t>
            </a:r>
            <a:r>
              <a:rPr lang="en-US" sz="2000" b="1" dirty="0">
                <a:solidFill>
                  <a:srgbClr val="0000FF"/>
                </a:solidFill>
              </a:rPr>
              <a:t>of </a:t>
            </a:r>
            <a:r>
              <a:rPr lang="en-US" sz="2000" b="1" dirty="0" smtClean="0">
                <a:solidFill>
                  <a:srgbClr val="0000FF"/>
                </a:solidFill>
              </a:rPr>
              <a:t>the measurements </a:t>
            </a:r>
            <a:r>
              <a:rPr lang="en-US" sz="2000" b="1" dirty="0">
                <a:solidFill>
                  <a:srgbClr val="0000FF"/>
                </a:solidFill>
              </a:rPr>
              <a:t>will be too large, some will be too small. On the </a:t>
            </a:r>
            <a:r>
              <a:rPr lang="en-US" sz="2000" b="1" dirty="0" smtClean="0">
                <a:solidFill>
                  <a:srgbClr val="0000FF"/>
                </a:solidFill>
              </a:rPr>
              <a:t>average, however,</a:t>
            </a:r>
            <a:r>
              <a:rPr lang="en-US" sz="2000" b="1" dirty="0">
                <a:solidFill>
                  <a:srgbClr val="0000FF"/>
                </a:solidFill>
              </a:rPr>
              <a:t> we expect them to be distributed around the correct value, assuming we can </a:t>
            </a:r>
            <a:r>
              <a:rPr lang="en-US" sz="2000" b="1" dirty="0" smtClean="0">
                <a:solidFill>
                  <a:srgbClr val="0000FF"/>
                </a:solidFill>
              </a:rPr>
              <a:t>neglect or </a:t>
            </a:r>
            <a:r>
              <a:rPr lang="en-US" sz="2000" b="1" dirty="0">
                <a:solidFill>
                  <a:srgbClr val="0000FF"/>
                </a:solidFill>
              </a:rPr>
              <a:t>correct for systematic errors.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</a:rPr>
              <a:t>If we could make an infinite number of measurements, then we could </a:t>
            </a:r>
            <a:r>
              <a:rPr lang="en-US" sz="2000" b="1" dirty="0" smtClean="0">
                <a:solidFill>
                  <a:srgbClr val="FF00FF"/>
                </a:solidFill>
              </a:rPr>
              <a:t>describe exactly </a:t>
            </a:r>
            <a:r>
              <a:rPr lang="en-US" sz="2000" b="1" dirty="0">
                <a:solidFill>
                  <a:srgbClr val="FF00FF"/>
                </a:solidFill>
              </a:rPr>
              <a:t>the distribution of the data points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This </a:t>
            </a:r>
            <a:r>
              <a:rPr lang="en-US" sz="2000" b="1" dirty="0">
                <a:solidFill>
                  <a:srgbClr val="008080"/>
                </a:solidFill>
              </a:rPr>
              <a:t>is not possible in practice, but </a:t>
            </a:r>
            <a:r>
              <a:rPr lang="en-US" sz="2000" b="1" dirty="0" smtClean="0">
                <a:solidFill>
                  <a:srgbClr val="008080"/>
                </a:solidFill>
              </a:rPr>
              <a:t>we can </a:t>
            </a:r>
            <a:r>
              <a:rPr lang="en-US" sz="2000" b="1" dirty="0">
                <a:solidFill>
                  <a:srgbClr val="008080"/>
                </a:solidFill>
              </a:rPr>
              <a:t>hypothesize the existence of such a distribution that determines the </a:t>
            </a:r>
            <a:r>
              <a:rPr lang="en-US" sz="2000" b="1" dirty="0" smtClean="0">
                <a:solidFill>
                  <a:srgbClr val="008080"/>
                </a:solidFill>
              </a:rPr>
              <a:t>probability of </a:t>
            </a:r>
            <a:r>
              <a:rPr lang="en-US" sz="2000" b="1" dirty="0">
                <a:solidFill>
                  <a:srgbClr val="008080"/>
                </a:solidFill>
              </a:rPr>
              <a:t>getting any particular observation in a single measurement.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This </a:t>
            </a:r>
            <a:r>
              <a:rPr lang="en-US" sz="2000" b="1" dirty="0">
                <a:solidFill>
                  <a:srgbClr val="0000FF"/>
                </a:solidFill>
              </a:rPr>
              <a:t>distribution </a:t>
            </a:r>
            <a:r>
              <a:rPr lang="en-US" sz="2000" b="1" dirty="0" smtClean="0">
                <a:solidFill>
                  <a:srgbClr val="0000FF"/>
                </a:solidFill>
              </a:rPr>
              <a:t>is called </a:t>
            </a:r>
            <a:r>
              <a:rPr lang="en-US" sz="2000" b="1" dirty="0">
                <a:solidFill>
                  <a:srgbClr val="0000FF"/>
                </a:solidFill>
              </a:rPr>
              <a:t>the </a:t>
            </a:r>
            <a:r>
              <a:rPr lang="en-US" sz="2000" b="1" i="1" dirty="0">
                <a:solidFill>
                  <a:srgbClr val="0000FF"/>
                </a:solidFill>
              </a:rPr>
              <a:t>parent distribution. </a:t>
            </a:r>
            <a:endParaRPr lang="en-US" sz="2000" b="1" i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Similarly</a:t>
            </a:r>
            <a:r>
              <a:rPr lang="en-US" sz="2000" b="1" dirty="0">
                <a:solidFill>
                  <a:srgbClr val="FF00FF"/>
                </a:solidFill>
              </a:rPr>
              <a:t>, we can hypothesize that the </a:t>
            </a:r>
            <a:r>
              <a:rPr lang="en-US" sz="2000" b="1" dirty="0" smtClean="0">
                <a:solidFill>
                  <a:srgbClr val="FF00FF"/>
                </a:solidFill>
              </a:rPr>
              <a:t>measurements we </a:t>
            </a:r>
            <a:r>
              <a:rPr lang="en-US" sz="2000" b="1" dirty="0">
                <a:solidFill>
                  <a:srgbClr val="FF00FF"/>
                </a:solidFill>
              </a:rPr>
              <a:t>have made are samples from the parent distribution and they form the </a:t>
            </a:r>
            <a:r>
              <a:rPr lang="en-US" sz="2000" b="1" i="1" dirty="0" smtClean="0">
                <a:solidFill>
                  <a:srgbClr val="FF00FF"/>
                </a:solidFill>
              </a:rPr>
              <a:t>sample distribution.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In the limit of an infinite number of measurements, the sample </a:t>
            </a:r>
            <a:r>
              <a:rPr lang="en-US" sz="2000" b="1" dirty="0" smtClean="0">
                <a:solidFill>
                  <a:srgbClr val="0000FF"/>
                </a:solidFill>
              </a:rPr>
              <a:t>distribution becomes </a:t>
            </a:r>
            <a:r>
              <a:rPr lang="en-US" sz="2000" b="1" dirty="0">
                <a:solidFill>
                  <a:srgbClr val="0000FF"/>
                </a:solidFill>
              </a:rPr>
              <a:t>the parent distribution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11541621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corresponding </a:t>
            </a:r>
            <a:r>
              <a:rPr lang="en-US" sz="2000" b="1" dirty="0">
                <a:solidFill>
                  <a:srgbClr val="0000FF"/>
                </a:solidFill>
              </a:rPr>
              <a:t>expression for the variance </a:t>
            </a:r>
            <a:r>
              <a:rPr lang="en-US" sz="2000" b="1" dirty="0" smtClean="0">
                <a:solidFill>
                  <a:srgbClr val="0000FF"/>
                </a:solidFill>
              </a:rPr>
              <a:t>s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of the sample population is given </a:t>
            </a:r>
            <a:r>
              <a:rPr lang="en-US" sz="2000" b="1" dirty="0" smtClean="0">
                <a:solidFill>
                  <a:srgbClr val="0000FF"/>
                </a:solidFill>
              </a:rPr>
              <a:t>by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r>
              <a:rPr lang="en-US" sz="2000" b="1" dirty="0" smtClean="0">
                <a:solidFill>
                  <a:srgbClr val="0000FF"/>
                </a:solidFill>
              </a:rPr>
              <a:t>      where </a:t>
            </a:r>
            <a:r>
              <a:rPr lang="en-US" sz="2000" b="1" dirty="0">
                <a:solidFill>
                  <a:srgbClr val="0000FF"/>
                </a:solidFill>
              </a:rPr>
              <a:t>the factor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- 1, rather than </a:t>
            </a:r>
            <a:r>
              <a:rPr lang="en-US" sz="2000" b="1" i="1" dirty="0">
                <a:solidFill>
                  <a:srgbClr val="0000FF"/>
                </a:solidFill>
              </a:rPr>
              <a:t>N, </a:t>
            </a:r>
            <a:r>
              <a:rPr lang="en-US" sz="2000" b="1" dirty="0">
                <a:solidFill>
                  <a:srgbClr val="0000FF"/>
                </a:solidFill>
              </a:rPr>
              <a:t>is required in the denominator to 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 account for the </a:t>
            </a:r>
            <a:r>
              <a:rPr lang="en-US" sz="2000" b="1" dirty="0">
                <a:solidFill>
                  <a:srgbClr val="0000FF"/>
                </a:solidFill>
              </a:rPr>
              <a:t>fact that the parameter </a:t>
            </a:r>
            <a:r>
              <a:rPr lang="en-US" sz="2000" b="1" i="1" dirty="0">
                <a:solidFill>
                  <a:srgbClr val="0000FF"/>
                </a:solidFill>
              </a:rPr>
              <a:t>'x </a:t>
            </a:r>
            <a:r>
              <a:rPr lang="en-US" sz="2000" b="1" dirty="0">
                <a:solidFill>
                  <a:srgbClr val="0000FF"/>
                </a:solidFill>
              </a:rPr>
              <a:t>has been determined from the data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 and </a:t>
            </a:r>
            <a:r>
              <a:rPr lang="en-US" sz="2000" b="1" dirty="0">
                <a:solidFill>
                  <a:srgbClr val="0000FF"/>
                </a:solidFill>
              </a:rPr>
              <a:t>not </a:t>
            </a:r>
            <a:r>
              <a:rPr lang="en-US" sz="2000" b="1" dirty="0" smtClean="0">
                <a:solidFill>
                  <a:srgbClr val="0000FF"/>
                </a:solidFill>
              </a:rPr>
              <a:t>independently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We </a:t>
            </a:r>
            <a:r>
              <a:rPr lang="en-US" sz="2000" b="1" dirty="0">
                <a:solidFill>
                  <a:srgbClr val="006666"/>
                </a:solidFill>
              </a:rPr>
              <a:t>note that the symbol </a:t>
            </a:r>
            <a:r>
              <a:rPr lang="en-US" sz="2000" b="1" dirty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6666"/>
                </a:solidFill>
              </a:rPr>
              <a:t>(</a:t>
            </a:r>
            <a:r>
              <a:rPr lang="en-US" sz="2000" b="1" dirty="0">
                <a:solidFill>
                  <a:srgbClr val="006666"/>
                </a:solidFill>
              </a:rPr>
              <a:t>instead of s) is often used to represent the </a:t>
            </a:r>
            <a:r>
              <a:rPr lang="en-US" sz="2000" b="1" dirty="0" smtClean="0">
                <a:solidFill>
                  <a:srgbClr val="006666"/>
                </a:solidFill>
              </a:rPr>
              <a:t>best estimate </a:t>
            </a:r>
            <a:r>
              <a:rPr lang="en-US" sz="2000" b="1" dirty="0">
                <a:solidFill>
                  <a:srgbClr val="006666"/>
                </a:solidFill>
              </a:rPr>
              <a:t>of the standard deviation of the parent distribution determined from a </a:t>
            </a:r>
            <a:r>
              <a:rPr lang="en-US" sz="2000" b="1" dirty="0" smtClean="0">
                <a:solidFill>
                  <a:srgbClr val="006666"/>
                </a:solidFill>
              </a:rPr>
              <a:t>sample distribution</a:t>
            </a:r>
            <a:r>
              <a:rPr lang="en-US" sz="2000" b="1" dirty="0">
                <a:solidFill>
                  <a:srgbClr val="006666"/>
                </a:solidFill>
              </a:rPr>
              <a:t>.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r>
              <a:rPr lang="en-US" sz="2400" b="1" u="sng" dirty="0">
                <a:solidFill>
                  <a:srgbClr val="FF0000"/>
                </a:solidFill>
              </a:rPr>
              <a:t>Significance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We </a:t>
            </a:r>
            <a:r>
              <a:rPr lang="en-US" sz="2000" b="1" dirty="0">
                <a:solidFill>
                  <a:srgbClr val="006666"/>
                </a:solidFill>
              </a:rPr>
              <a:t>wish to describe </a:t>
            </a:r>
            <a:r>
              <a:rPr lang="en-US" sz="2000" b="1" dirty="0" smtClean="0">
                <a:solidFill>
                  <a:srgbClr val="006666"/>
                </a:solidFill>
              </a:rPr>
              <a:t>our distribution </a:t>
            </a:r>
            <a:r>
              <a:rPr lang="en-US" sz="2000" b="1" dirty="0">
                <a:solidFill>
                  <a:srgbClr val="006666"/>
                </a:solidFill>
              </a:rPr>
              <a:t>in terms of just the mean and standard deviation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mean may not </a:t>
            </a:r>
            <a:r>
              <a:rPr lang="en-US" sz="2000" b="1" dirty="0" smtClean="0">
                <a:solidFill>
                  <a:srgbClr val="FF00FF"/>
                </a:solidFill>
              </a:rPr>
              <a:t>be exactly </a:t>
            </a:r>
            <a:r>
              <a:rPr lang="en-US" sz="2000" b="1" dirty="0">
                <a:solidFill>
                  <a:srgbClr val="FF00FF"/>
                </a:solidFill>
              </a:rPr>
              <a:t>equal to the datum in question if the parent distribution is not </a:t>
            </a:r>
            <a:r>
              <a:rPr lang="en-US" sz="2000" b="1" dirty="0" smtClean="0">
                <a:solidFill>
                  <a:srgbClr val="FF00FF"/>
                </a:solidFill>
              </a:rPr>
              <a:t>symmetrical about </a:t>
            </a:r>
            <a:r>
              <a:rPr lang="en-US" sz="2000" b="1" dirty="0">
                <a:solidFill>
                  <a:srgbClr val="FF00FF"/>
                </a:solidFill>
              </a:rPr>
              <a:t>the mean, but it should have the same </a:t>
            </a:r>
            <a:r>
              <a:rPr lang="en-US" sz="2000" b="1" dirty="0" smtClean="0">
                <a:solidFill>
                  <a:srgbClr val="FF00FF"/>
                </a:solidFill>
              </a:rPr>
              <a:t>characteristics.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mean </a:t>
            </a:r>
            <a:r>
              <a:rPr lang="en-US" sz="2000" b="1" dirty="0">
                <a:solidFill>
                  <a:srgbClr val="0000FF"/>
                </a:solidFill>
              </a:rPr>
              <a:t>is </a:t>
            </a:r>
            <a:r>
              <a:rPr lang="en-US" sz="2000" b="1" dirty="0" smtClean="0">
                <a:solidFill>
                  <a:srgbClr val="0000FF"/>
                </a:solidFill>
              </a:rPr>
              <a:t>one </a:t>
            </a:r>
            <a:r>
              <a:rPr lang="en-US" sz="2000" b="1" dirty="0">
                <a:solidFill>
                  <a:srgbClr val="0000FF"/>
                </a:solidFill>
              </a:rPr>
              <a:t>of the </a:t>
            </a:r>
            <a:r>
              <a:rPr lang="en-US" sz="2000" b="1" dirty="0" smtClean="0">
                <a:solidFill>
                  <a:srgbClr val="0000FF"/>
                </a:solidFill>
              </a:rPr>
              <a:t>parameters that </a:t>
            </a:r>
            <a:r>
              <a:rPr lang="en-US" sz="2000" b="1" dirty="0">
                <a:solidFill>
                  <a:srgbClr val="0000FF"/>
                </a:solidFill>
              </a:rPr>
              <a:t>specifies the probability distribution: It has the same units as the "</a:t>
            </a:r>
            <a:r>
              <a:rPr lang="en-US" sz="2000" b="1" dirty="0" smtClean="0">
                <a:solidFill>
                  <a:srgbClr val="0000FF"/>
                </a:solidFill>
              </a:rPr>
              <a:t>true“ value </a:t>
            </a:r>
            <a:r>
              <a:rPr lang="en-US" sz="2000" b="1" dirty="0">
                <a:solidFill>
                  <a:srgbClr val="0000FF"/>
                </a:solidFill>
              </a:rPr>
              <a:t>and, </a:t>
            </a:r>
            <a:r>
              <a:rPr lang="en-US" sz="2000" b="1" dirty="0" smtClean="0">
                <a:solidFill>
                  <a:srgbClr val="0000FF"/>
                </a:solidFill>
              </a:rPr>
              <a:t>we </a:t>
            </a:r>
            <a:r>
              <a:rPr lang="en-US" sz="2000" b="1" dirty="0">
                <a:solidFill>
                  <a:srgbClr val="0000FF"/>
                </a:solidFill>
              </a:rPr>
              <a:t>shall consider it to be the best </a:t>
            </a:r>
            <a:r>
              <a:rPr lang="en-US" sz="2000" b="1" dirty="0" smtClean="0">
                <a:solidFill>
                  <a:srgbClr val="0000FF"/>
                </a:solidFill>
              </a:rPr>
              <a:t>estimate of </a:t>
            </a:r>
            <a:r>
              <a:rPr lang="en-US" sz="2000" b="1" dirty="0">
                <a:solidFill>
                  <a:srgbClr val="0000FF"/>
                </a:solidFill>
              </a:rPr>
              <a:t>the "true" value under the prevailing experimental conditions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80"/>
                </a:solidFill>
              </a:rPr>
              <a:t>The variance </a:t>
            </a:r>
            <a:r>
              <a:rPr lang="en-US" sz="2000" b="1" dirty="0" smtClean="0">
                <a:solidFill>
                  <a:srgbClr val="008080"/>
                </a:solidFill>
              </a:rPr>
              <a:t>s</a:t>
            </a:r>
            <a:r>
              <a:rPr lang="en-US" sz="2000" b="1" baseline="30000" dirty="0" smtClean="0">
                <a:solidFill>
                  <a:srgbClr val="008080"/>
                </a:solidFill>
              </a:rPr>
              <a:t>2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and the standard deviation s characterize the uncertainties </a:t>
            </a:r>
            <a:r>
              <a:rPr lang="en-US" sz="2000" b="1" dirty="0" smtClean="0">
                <a:solidFill>
                  <a:srgbClr val="008080"/>
                </a:solidFill>
              </a:rPr>
              <a:t>associated with </a:t>
            </a:r>
            <a:r>
              <a:rPr lang="en-US" sz="2000" b="1" dirty="0">
                <a:solidFill>
                  <a:srgbClr val="008080"/>
                </a:solidFill>
              </a:rPr>
              <a:t>our experimental attempts to determine the "true" values.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For </a:t>
            </a:r>
            <a:r>
              <a:rPr lang="en-US" sz="2000" b="1" dirty="0">
                <a:solidFill>
                  <a:srgbClr val="FF0000"/>
                </a:solidFill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given number </a:t>
            </a:r>
            <a:r>
              <a:rPr lang="en-US" sz="2000" b="1" dirty="0">
                <a:solidFill>
                  <a:srgbClr val="FF0000"/>
                </a:solidFill>
              </a:rPr>
              <a:t>of observations, the uncertainty in determining the mean of the parent </a:t>
            </a:r>
            <a:r>
              <a:rPr lang="en-US" sz="2000" b="1" dirty="0" smtClean="0">
                <a:solidFill>
                  <a:srgbClr val="FF0000"/>
                </a:solidFill>
              </a:rPr>
              <a:t>distribution is </a:t>
            </a:r>
            <a:r>
              <a:rPr lang="en-US" sz="2000" b="1" dirty="0">
                <a:solidFill>
                  <a:srgbClr val="FF0000"/>
                </a:solidFill>
              </a:rPr>
              <a:t>proportional to the standard deviation of that distribution.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The standard deviation </a:t>
            </a:r>
            <a:r>
              <a:rPr lang="en-US" sz="2000" b="1" dirty="0">
                <a:solidFill>
                  <a:srgbClr val="008080"/>
                </a:solidFill>
              </a:rPr>
              <a:t>s is, therefore, an appropriate measure of the uncertainty due to </a:t>
            </a:r>
            <a:r>
              <a:rPr lang="en-US" sz="2000" b="1" dirty="0" smtClean="0">
                <a:solidFill>
                  <a:srgbClr val="008080"/>
                </a:solidFill>
              </a:rPr>
              <a:t>fluctuations in </a:t>
            </a:r>
            <a:r>
              <a:rPr lang="en-US" sz="2000" b="1" dirty="0">
                <a:solidFill>
                  <a:srgbClr val="008080"/>
                </a:solidFill>
              </a:rPr>
              <a:t>the observations in our attempt to determine the "true" value.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</a:rPr>
              <a:t>he </a:t>
            </a:r>
            <a:r>
              <a:rPr lang="en-US" sz="2000" b="1" dirty="0">
                <a:solidFill>
                  <a:srgbClr val="0000FF"/>
                </a:solidFill>
              </a:rPr>
              <a:t>distribution resulting from purely statistical </a:t>
            </a:r>
            <a:r>
              <a:rPr lang="en-US" sz="2000" b="1" dirty="0" smtClean="0">
                <a:solidFill>
                  <a:srgbClr val="0000FF"/>
                </a:solidFill>
              </a:rPr>
              <a:t>errors can </a:t>
            </a:r>
            <a:r>
              <a:rPr lang="en-US" sz="2000" b="1" dirty="0">
                <a:solidFill>
                  <a:srgbClr val="0000FF"/>
                </a:solidFill>
              </a:rPr>
              <a:t>be described well by the two parameters, the mean and the standard deviation,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At distances </a:t>
            </a:r>
            <a:r>
              <a:rPr lang="en-US" sz="2000" b="1" dirty="0">
                <a:solidFill>
                  <a:srgbClr val="006666"/>
                </a:solidFill>
              </a:rPr>
              <a:t>of a few standard deviations from the mean </a:t>
            </a:r>
            <a:r>
              <a:rPr lang="en-US" sz="2000" b="1" dirty="0" smtClean="0">
                <a:solidFill>
                  <a:srgbClr val="006666"/>
                </a:solidFill>
              </a:rPr>
              <a:t>of an </a:t>
            </a:r>
            <a:r>
              <a:rPr lang="en-US" sz="2000" b="1" dirty="0">
                <a:solidFill>
                  <a:srgbClr val="006666"/>
                </a:solidFill>
              </a:rPr>
              <a:t>experimental distribution, nonstatistical errors may dominate.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Then it </a:t>
            </a:r>
            <a:r>
              <a:rPr lang="en-US" sz="2000" b="1" dirty="0">
                <a:solidFill>
                  <a:srgbClr val="FF00FF"/>
                </a:solidFill>
              </a:rPr>
              <a:t>may be preferable to describe the spread of the distribution in terms </a:t>
            </a:r>
            <a:r>
              <a:rPr lang="en-US" sz="2000" b="1" dirty="0" smtClean="0">
                <a:solidFill>
                  <a:srgbClr val="FF00FF"/>
                </a:solidFill>
              </a:rPr>
              <a:t>of the </a:t>
            </a:r>
            <a:r>
              <a:rPr lang="en-US" sz="2000" b="1" dirty="0">
                <a:solidFill>
                  <a:srgbClr val="FF00FF"/>
                </a:solidFill>
              </a:rPr>
              <a:t>average deviation, rather than the standard deviation, because the latter tends </a:t>
            </a:r>
            <a:r>
              <a:rPr lang="en-US" sz="2000" b="1" dirty="0" smtClean="0">
                <a:solidFill>
                  <a:srgbClr val="FF00FF"/>
                </a:solidFill>
              </a:rPr>
              <a:t>to deemphasize </a:t>
            </a:r>
            <a:r>
              <a:rPr lang="en-US" sz="2000" b="1" dirty="0">
                <a:solidFill>
                  <a:srgbClr val="FF00FF"/>
                </a:solidFill>
              </a:rPr>
              <a:t>measurements that are far from the mean.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There </a:t>
            </a:r>
            <a:r>
              <a:rPr lang="en-US" sz="2000" b="1" dirty="0">
                <a:solidFill>
                  <a:srgbClr val="0000FF"/>
                </a:solidFill>
              </a:rPr>
              <a:t>are also </a:t>
            </a:r>
            <a:r>
              <a:rPr lang="en-US" sz="2000" b="1" dirty="0" smtClean="0">
                <a:solidFill>
                  <a:srgbClr val="0000FF"/>
                </a:solidFill>
              </a:rPr>
              <a:t>distributions for </a:t>
            </a:r>
            <a:r>
              <a:rPr lang="en-US" sz="2000" b="1" dirty="0">
                <a:solidFill>
                  <a:srgbClr val="0000FF"/>
                </a:solidFill>
              </a:rPr>
              <a:t>which the variance does not exist. The average deviation or some other </a:t>
            </a:r>
            <a:r>
              <a:rPr lang="en-US" sz="2000" b="1" dirty="0" smtClean="0">
                <a:solidFill>
                  <a:srgbClr val="0000FF"/>
                </a:solidFill>
              </a:rPr>
              <a:t>quantity must </a:t>
            </a:r>
            <a:r>
              <a:rPr lang="en-US" sz="2000" b="1" dirty="0">
                <a:solidFill>
                  <a:srgbClr val="0000FF"/>
                </a:solidFill>
              </a:rPr>
              <a:t>be used as a parameter to indicate the spread of the distribution in such cases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210371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95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0929990"/>
          </a:xfrm>
          <a:prstGeom prst="rect">
            <a:avLst/>
          </a:prstGeom>
          <a:noFill/>
          <a:ln w="76200" cmpd="dbl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006600"/>
                </a:solidFill>
              </a:rPr>
              <a:t>The corresponding </a:t>
            </a:r>
            <a:r>
              <a:rPr lang="en-US" sz="2000" b="1" i="1" dirty="0">
                <a:solidFill>
                  <a:srgbClr val="006600"/>
                </a:solidFill>
              </a:rPr>
              <a:t>expression for the </a:t>
            </a:r>
            <a:r>
              <a:rPr lang="en-US" sz="2000" b="1" i="1" u="sng" dirty="0">
                <a:solidFill>
                  <a:srgbClr val="FF0000"/>
                </a:solidFill>
              </a:rPr>
              <a:t>variance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s</a:t>
            </a:r>
            <a:r>
              <a:rPr lang="en-US" sz="2000" b="1" i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</a:rPr>
              <a:t>of the sample population </a:t>
            </a:r>
            <a:r>
              <a:rPr lang="en-US" sz="2000" b="1" i="1" dirty="0">
                <a:solidFill>
                  <a:srgbClr val="006600"/>
                </a:solidFill>
              </a:rPr>
              <a:t>is given </a:t>
            </a:r>
            <a:r>
              <a:rPr lang="en-US" sz="2000" b="1" i="1" dirty="0" smtClean="0">
                <a:solidFill>
                  <a:srgbClr val="006600"/>
                </a:solidFill>
              </a:rPr>
              <a:t>by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i="1" dirty="0">
              <a:solidFill>
                <a:srgbClr val="006600"/>
              </a:solidFill>
            </a:endParaRPr>
          </a:p>
          <a:p>
            <a:r>
              <a:rPr lang="en-US" sz="2000" b="1" i="1" dirty="0" smtClean="0">
                <a:solidFill>
                  <a:srgbClr val="006600"/>
                </a:solidFill>
              </a:rPr>
              <a:t>      where </a:t>
            </a:r>
            <a:r>
              <a:rPr lang="en-US" sz="2000" b="1" i="1" dirty="0">
                <a:solidFill>
                  <a:srgbClr val="006600"/>
                </a:solidFill>
              </a:rPr>
              <a:t>the factor N - 1, rather than N, is required in the denominator to </a:t>
            </a:r>
            <a:r>
              <a:rPr lang="en-US" sz="2000" b="1" i="1" dirty="0" smtClean="0">
                <a:solidFill>
                  <a:srgbClr val="006600"/>
                </a:solidFill>
              </a:rPr>
              <a:t> account </a:t>
            </a:r>
          </a:p>
          <a:p>
            <a:r>
              <a:rPr lang="en-US" sz="2000" b="1" i="1" dirty="0" smtClean="0">
                <a:solidFill>
                  <a:srgbClr val="006600"/>
                </a:solidFill>
              </a:rPr>
              <a:t>       for the </a:t>
            </a:r>
            <a:r>
              <a:rPr lang="en-US" sz="2000" b="1" i="1" dirty="0">
                <a:solidFill>
                  <a:srgbClr val="006600"/>
                </a:solidFill>
              </a:rPr>
              <a:t>fact that the </a:t>
            </a:r>
            <a:r>
              <a:rPr lang="en-US" sz="2000" b="1" i="1" dirty="0" smtClean="0">
                <a:solidFill>
                  <a:srgbClr val="006600"/>
                </a:solidFill>
              </a:rPr>
              <a:t>parameter x </a:t>
            </a:r>
            <a:r>
              <a:rPr lang="en-US" sz="2000" b="1" i="1" dirty="0">
                <a:solidFill>
                  <a:srgbClr val="006600"/>
                </a:solidFill>
              </a:rPr>
              <a:t>has been determined from the data </a:t>
            </a:r>
            <a:r>
              <a:rPr lang="en-US" sz="2000" b="1" i="1" dirty="0" smtClean="0">
                <a:solidFill>
                  <a:srgbClr val="006600"/>
                </a:solidFill>
              </a:rPr>
              <a:t>and </a:t>
            </a:r>
            <a:r>
              <a:rPr lang="en-US" sz="2000" b="1" i="1" dirty="0">
                <a:solidFill>
                  <a:srgbClr val="006600"/>
                </a:solidFill>
              </a:rPr>
              <a:t>not </a:t>
            </a:r>
            <a:endParaRPr lang="en-US" sz="2000" b="1" i="1" dirty="0" smtClean="0">
              <a:solidFill>
                <a:srgbClr val="006600"/>
              </a:solidFill>
            </a:endParaRPr>
          </a:p>
          <a:p>
            <a:r>
              <a:rPr lang="en-US" sz="2000" b="1" i="1" dirty="0" smtClean="0">
                <a:solidFill>
                  <a:srgbClr val="006600"/>
                </a:solidFill>
              </a:rPr>
              <a:t>       independently</a:t>
            </a:r>
            <a:r>
              <a:rPr lang="en-US" sz="2000" b="1" i="1" dirty="0">
                <a:solidFill>
                  <a:srgbClr val="006600"/>
                </a:solidFill>
              </a:rPr>
              <a:t>. </a:t>
            </a:r>
            <a:endParaRPr lang="en-US" sz="2000" b="1" i="1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Symbol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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(</a:t>
            </a:r>
            <a:r>
              <a:rPr lang="en-US" sz="2000" b="1" i="1" u="sng" dirty="0">
                <a:solidFill>
                  <a:srgbClr val="800000"/>
                </a:solidFill>
              </a:rPr>
              <a:t>instead of s) is often used to represent 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best estimate </a:t>
            </a:r>
            <a:r>
              <a:rPr lang="en-US" sz="2000" b="1" i="1" u="sng" dirty="0">
                <a:solidFill>
                  <a:srgbClr val="800000"/>
                </a:solidFill>
              </a:rPr>
              <a:t>of the standard deviation of the parent distribution determined from a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sample distribution</a:t>
            </a:r>
            <a:r>
              <a:rPr lang="en-US" sz="2000" b="1" i="1" u="sng" dirty="0">
                <a:solidFill>
                  <a:srgbClr val="800000"/>
                </a:solidFill>
              </a:rPr>
              <a:t>.</a:t>
            </a:r>
            <a:endParaRPr lang="en-US" sz="2000" b="1" i="1" u="sng" dirty="0" smtClean="0">
              <a:solidFill>
                <a:srgbClr val="800000"/>
              </a:solidFill>
            </a:endParaRPr>
          </a:p>
          <a:p>
            <a:r>
              <a:rPr lang="en-US" sz="2400" b="1" i="1" u="sng" dirty="0">
                <a:solidFill>
                  <a:srgbClr val="FF0000"/>
                </a:solidFill>
              </a:rPr>
              <a:t>Significance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We need to describe our distribution </a:t>
            </a:r>
            <a:r>
              <a:rPr lang="en-US" sz="2000" b="1" i="1" u="sng" dirty="0">
                <a:solidFill>
                  <a:srgbClr val="0000FF"/>
                </a:solidFill>
              </a:rPr>
              <a:t>in terms of just the mean and standard deviation.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mean may not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be equal to exact reference point of </a:t>
            </a:r>
            <a:r>
              <a:rPr lang="en-US" sz="2000" b="1" i="1" u="sng" dirty="0">
                <a:solidFill>
                  <a:srgbClr val="800000"/>
                </a:solidFill>
              </a:rPr>
              <a:t>the parent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distribution, if it  </a:t>
            </a:r>
            <a:r>
              <a:rPr lang="en-US" sz="2000" b="1" i="1" u="sng" dirty="0">
                <a:solidFill>
                  <a:srgbClr val="800000"/>
                </a:solidFill>
              </a:rPr>
              <a:t>is not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symmetrical about </a:t>
            </a:r>
            <a:r>
              <a:rPr lang="en-US" sz="2000" b="1" i="1" u="sng" dirty="0">
                <a:solidFill>
                  <a:srgbClr val="800000"/>
                </a:solidFill>
              </a:rPr>
              <a:t>the mean, but it should have the same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characteristics.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The mean </a:t>
            </a:r>
            <a:r>
              <a:rPr lang="en-US" sz="2000" b="1" i="1" u="sng" dirty="0">
                <a:solidFill>
                  <a:srgbClr val="FF0000"/>
                </a:solidFill>
              </a:rPr>
              <a:t>is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one </a:t>
            </a:r>
            <a:r>
              <a:rPr lang="en-US" sz="2000" b="1" i="1" u="sng" dirty="0">
                <a:solidFill>
                  <a:srgbClr val="FF0000"/>
                </a:solidFill>
              </a:rPr>
              <a:t>of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parameters that </a:t>
            </a:r>
            <a:r>
              <a:rPr lang="en-US" sz="2000" b="1" i="1" u="sng" dirty="0">
                <a:solidFill>
                  <a:srgbClr val="FF0000"/>
                </a:solidFill>
              </a:rPr>
              <a:t>specifies the probability distribution: </a:t>
            </a:r>
            <a:endParaRPr lang="en-US" sz="2000" b="1" i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It </a:t>
            </a:r>
            <a:r>
              <a:rPr lang="en-US" sz="2000" b="1" i="1" u="sng" dirty="0">
                <a:solidFill>
                  <a:srgbClr val="006600"/>
                </a:solidFill>
              </a:rPr>
              <a:t>has the same units as the "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true“ value </a:t>
            </a:r>
            <a:r>
              <a:rPr lang="en-US" sz="2000" b="1" i="1" u="sng" dirty="0">
                <a:solidFill>
                  <a:srgbClr val="006600"/>
                </a:solidFill>
              </a:rPr>
              <a:t>and,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we </a:t>
            </a:r>
            <a:r>
              <a:rPr lang="en-US" sz="2000" b="1" i="1" u="sng" dirty="0">
                <a:solidFill>
                  <a:srgbClr val="006600"/>
                </a:solidFill>
              </a:rPr>
              <a:t>shall consider it to be the best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estimate of </a:t>
            </a:r>
            <a:r>
              <a:rPr lang="en-US" sz="2000" b="1" i="1" u="sng" dirty="0">
                <a:solidFill>
                  <a:srgbClr val="006600"/>
                </a:solidFill>
              </a:rPr>
              <a:t>the "true" value under the prevailing experimental conditions</a:t>
            </a:r>
            <a:r>
              <a:rPr lang="en-US" sz="2000" b="1" i="1" u="sng" dirty="0" smtClean="0">
                <a:solidFill>
                  <a:srgbClr val="006600"/>
                </a:solidFill>
              </a:rPr>
              <a:t>.</a:t>
            </a:r>
            <a:endParaRPr lang="en-US" sz="2000" b="1" i="1" u="sng" dirty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800000"/>
                </a:solidFill>
              </a:rPr>
              <a:t>The variance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</a:t>
            </a:r>
            <a:r>
              <a:rPr lang="en-US" sz="2000" b="1" i="1" u="sng" baseline="30000" dirty="0" smtClean="0">
                <a:solidFill>
                  <a:srgbClr val="800000"/>
                </a:solidFill>
              </a:rPr>
              <a:t>2</a:t>
            </a:r>
            <a:r>
              <a:rPr lang="en-US" sz="2000" b="1" i="1" u="sng" dirty="0" smtClean="0">
                <a:solidFill>
                  <a:srgbClr val="800000"/>
                </a:solidFill>
              </a:rPr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and the standard deviation s characterize the uncertainties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associated with </a:t>
            </a:r>
            <a:r>
              <a:rPr lang="en-US" sz="2000" b="1" i="1" u="sng" dirty="0">
                <a:solidFill>
                  <a:srgbClr val="800000"/>
                </a:solidFill>
              </a:rPr>
              <a:t>our experimental attempts to determine the "true" values. </a:t>
            </a:r>
            <a:endParaRPr lang="en-US" sz="2000" b="1" i="1" u="sng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For </a:t>
            </a:r>
            <a:r>
              <a:rPr lang="en-US" sz="2000" b="1" i="1" u="sng" dirty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given number </a:t>
            </a:r>
            <a:r>
              <a:rPr lang="en-US" sz="2000" b="1" i="1" u="sng" dirty="0">
                <a:solidFill>
                  <a:srgbClr val="0000FF"/>
                </a:solidFill>
              </a:rPr>
              <a:t>of observations, the uncertainty in determining the mean of the parent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distribution is </a:t>
            </a:r>
            <a:r>
              <a:rPr lang="en-US" sz="2000" b="1" i="1" u="sng" dirty="0">
                <a:solidFill>
                  <a:srgbClr val="0000FF"/>
                </a:solidFill>
              </a:rPr>
              <a:t>proportional to the standard deviation of that distribution.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The standard deviation </a:t>
            </a:r>
            <a:r>
              <a:rPr lang="en-US" sz="2000" b="1" i="1" u="sng" dirty="0">
                <a:solidFill>
                  <a:srgbClr val="FF0000"/>
                </a:solidFill>
              </a:rPr>
              <a:t>s is, therefore, an appropriate measure of the uncertainty due to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fluctuations in </a:t>
            </a:r>
            <a:r>
              <a:rPr lang="en-US" sz="2000" b="1" i="1" u="sng" dirty="0">
                <a:solidFill>
                  <a:srgbClr val="FF0000"/>
                </a:solidFill>
              </a:rPr>
              <a:t>the observations in our attempt to determine the "true" value.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T</a:t>
            </a:r>
            <a:r>
              <a:rPr lang="en-US" sz="2000" b="1" i="1" u="sng" dirty="0" smtClean="0">
                <a:solidFill>
                  <a:srgbClr val="0000FF"/>
                </a:solidFill>
              </a:rPr>
              <a:t>he </a:t>
            </a:r>
            <a:r>
              <a:rPr lang="en-US" sz="2000" b="1" i="1" u="sng" dirty="0">
                <a:solidFill>
                  <a:srgbClr val="0000FF"/>
                </a:solidFill>
              </a:rPr>
              <a:t>distribution resulting from purely statistical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errors can </a:t>
            </a:r>
            <a:r>
              <a:rPr lang="en-US" sz="2000" b="1" i="1" u="sng" dirty="0">
                <a:solidFill>
                  <a:srgbClr val="0000FF"/>
                </a:solidFill>
              </a:rPr>
              <a:t>be described well by the two parameters, the mean and the standard deviation,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At distances </a:t>
            </a:r>
            <a:r>
              <a:rPr lang="en-US" sz="2000" b="1" i="1" u="sng" dirty="0">
                <a:solidFill>
                  <a:srgbClr val="800000"/>
                </a:solidFill>
              </a:rPr>
              <a:t>of a few standard deviations from the mean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of an </a:t>
            </a:r>
            <a:r>
              <a:rPr lang="en-US" sz="2000" b="1" i="1" u="sng" dirty="0">
                <a:solidFill>
                  <a:srgbClr val="800000"/>
                </a:solidFill>
              </a:rPr>
              <a:t>experimental distribution, nonstatistical errors may dominate</a:t>
            </a:r>
            <a:r>
              <a:rPr lang="en-US" sz="2000" b="1" dirty="0">
                <a:solidFill>
                  <a:srgbClr val="006666"/>
                </a:solidFill>
              </a:rPr>
              <a:t>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Then it </a:t>
            </a:r>
            <a:r>
              <a:rPr lang="en-US" sz="2000" b="1" i="1" u="sng" dirty="0">
                <a:solidFill>
                  <a:srgbClr val="006600"/>
                </a:solidFill>
              </a:rPr>
              <a:t>may be preferable to describe the spread of the distribution in terms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of the </a:t>
            </a:r>
            <a:r>
              <a:rPr lang="en-US" sz="2000" b="1" i="1" u="sng" dirty="0">
                <a:solidFill>
                  <a:srgbClr val="006600"/>
                </a:solidFill>
              </a:rPr>
              <a:t>average deviation, rather than the standard deviation, because the latter tends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to deemphasize </a:t>
            </a:r>
            <a:r>
              <a:rPr lang="en-US" sz="2000" b="1" i="1" u="sng" dirty="0">
                <a:solidFill>
                  <a:srgbClr val="006600"/>
                </a:solidFill>
              </a:rPr>
              <a:t>measurements that are far from the mean. </a:t>
            </a:r>
            <a:endParaRPr lang="en-US" sz="2000" b="1" i="1" u="sng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There </a:t>
            </a:r>
            <a:r>
              <a:rPr lang="en-US" sz="2000" b="1" i="1" u="sng" dirty="0">
                <a:solidFill>
                  <a:srgbClr val="800000"/>
                </a:solidFill>
              </a:rPr>
              <a:t>are also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distributions for </a:t>
            </a:r>
            <a:r>
              <a:rPr lang="en-US" sz="2000" b="1" i="1" u="sng" dirty="0">
                <a:solidFill>
                  <a:srgbClr val="800000"/>
                </a:solidFill>
              </a:rPr>
              <a:t>which the variance does not exist</a:t>
            </a:r>
            <a:r>
              <a:rPr lang="en-US" sz="2000" b="1" i="1" u="sng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 </a:t>
            </a:r>
            <a:r>
              <a:rPr lang="en-US" sz="2000" b="1" i="1" u="sng" dirty="0">
                <a:solidFill>
                  <a:srgbClr val="0000FF"/>
                </a:solidFill>
              </a:rPr>
              <a:t>The average deviation or some other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quantity must </a:t>
            </a:r>
            <a:r>
              <a:rPr lang="en-US" sz="2000" b="1" i="1" u="sng" dirty="0">
                <a:solidFill>
                  <a:srgbClr val="0000FF"/>
                </a:solidFill>
              </a:rPr>
              <a:t>be used as a parameter to indicate the spread of the distribution in such cases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  <a:endParaRPr lang="en-US" sz="2000" i="1" u="sng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57166"/>
            <a:ext cx="210371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8824"/>
            <a:ext cx="8429652" cy="687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7478970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In the following sections, however, we shall be concerned mainly with </a:t>
            </a:r>
            <a:r>
              <a:rPr lang="en-US" sz="2000" b="1" dirty="0" smtClean="0">
                <a:solidFill>
                  <a:srgbClr val="0000FF"/>
                </a:solidFill>
              </a:rPr>
              <a:t>distributions that </a:t>
            </a:r>
            <a:r>
              <a:rPr lang="en-US" sz="2000" b="1" dirty="0">
                <a:solidFill>
                  <a:srgbClr val="0000FF"/>
                </a:solidFill>
              </a:rPr>
              <a:t>result from statistical errors and for which the variance exists.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FF0000"/>
                </a:solidFill>
              </a:rPr>
              <a:t>1.4 MEAN AND STANDARD </a:t>
            </a:r>
            <a:r>
              <a:rPr lang="en-US" sz="2000" b="1" u="sng" dirty="0" smtClean="0">
                <a:solidFill>
                  <a:srgbClr val="FF0000"/>
                </a:solidFill>
              </a:rPr>
              <a:t>DEVIATION OF </a:t>
            </a:r>
            <a:r>
              <a:rPr lang="en-US" sz="2000" b="1" u="sng" dirty="0">
                <a:solidFill>
                  <a:srgbClr val="FF0000"/>
                </a:solidFill>
              </a:rPr>
              <a:t>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We can define the mean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and the standard deviation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0000FF"/>
                </a:solidFill>
              </a:rPr>
              <a:t>in </a:t>
            </a:r>
            <a:r>
              <a:rPr lang="en-US" sz="2000" b="1" dirty="0">
                <a:solidFill>
                  <a:srgbClr val="0000FF"/>
                </a:solidFill>
              </a:rPr>
              <a:t>terms of the </a:t>
            </a:r>
            <a:r>
              <a:rPr lang="en-US" sz="2000" b="1" dirty="0" smtClean="0">
                <a:solidFill>
                  <a:srgbClr val="0000FF"/>
                </a:solidFill>
              </a:rPr>
              <a:t>distribution </a:t>
            </a:r>
            <a:r>
              <a:rPr lang="en-US" sz="2000" b="1" i="1" dirty="0" smtClean="0">
                <a:solidFill>
                  <a:srgbClr val="0000FF"/>
                </a:solidFill>
              </a:rPr>
              <a:t>p </a:t>
            </a:r>
            <a:r>
              <a:rPr lang="en-US" sz="2000" b="1" i="1" dirty="0">
                <a:solidFill>
                  <a:srgbClr val="0000FF"/>
                </a:solidFill>
              </a:rPr>
              <a:t>(x) </a:t>
            </a:r>
            <a:r>
              <a:rPr lang="en-US" sz="2000" b="1" dirty="0">
                <a:solidFill>
                  <a:srgbClr val="0000FF"/>
                </a:solidFill>
              </a:rPr>
              <a:t>of the parent population.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probability density </a:t>
            </a:r>
            <a:r>
              <a:rPr lang="en-US" sz="2000" b="1" i="1" dirty="0">
                <a:solidFill>
                  <a:srgbClr val="FF00FF"/>
                </a:solidFill>
              </a:rPr>
              <a:t>p(x) </a:t>
            </a:r>
            <a:r>
              <a:rPr lang="en-US" sz="2000" b="1" dirty="0">
                <a:solidFill>
                  <a:srgbClr val="FF00FF"/>
                </a:solidFill>
              </a:rPr>
              <a:t>is defined such that in </a:t>
            </a:r>
            <a:r>
              <a:rPr lang="en-US" sz="2000" b="1" dirty="0" smtClean="0">
                <a:solidFill>
                  <a:srgbClr val="FF00FF"/>
                </a:solidFill>
              </a:rPr>
              <a:t>the limit </a:t>
            </a:r>
            <a:r>
              <a:rPr lang="en-US" sz="2000" b="1" dirty="0">
                <a:solidFill>
                  <a:srgbClr val="FF00FF"/>
                </a:solidFill>
              </a:rPr>
              <a:t>of a very large number of observations, the fraction </a:t>
            </a:r>
            <a:r>
              <a:rPr lang="en-US" sz="2000" b="1" i="1" dirty="0" err="1">
                <a:solidFill>
                  <a:srgbClr val="FF00FF"/>
                </a:solidFill>
              </a:rPr>
              <a:t>dN</a:t>
            </a:r>
            <a:r>
              <a:rPr lang="en-US" sz="2000" b="1" i="1" dirty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of observations of </a:t>
            </a:r>
            <a:r>
              <a:rPr lang="en-US" sz="2000" b="1" dirty="0" smtClean="0">
                <a:solidFill>
                  <a:srgbClr val="FF00FF"/>
                </a:solidFill>
              </a:rPr>
              <a:t>the variable </a:t>
            </a:r>
            <a:r>
              <a:rPr lang="en-US" sz="2000" b="1" i="1" dirty="0">
                <a:solidFill>
                  <a:srgbClr val="FF00FF"/>
                </a:solidFill>
              </a:rPr>
              <a:t>x </a:t>
            </a:r>
            <a:r>
              <a:rPr lang="en-US" sz="2000" b="1" dirty="0">
                <a:solidFill>
                  <a:srgbClr val="FF00FF"/>
                </a:solidFill>
              </a:rPr>
              <a:t>that yield values between </a:t>
            </a:r>
            <a:r>
              <a:rPr lang="en-US" sz="2000" b="1" i="1" dirty="0">
                <a:solidFill>
                  <a:srgbClr val="FF00FF"/>
                </a:solidFill>
              </a:rPr>
              <a:t>x </a:t>
            </a:r>
            <a:r>
              <a:rPr lang="en-US" sz="2000" b="1" dirty="0">
                <a:solidFill>
                  <a:srgbClr val="FF00FF"/>
                </a:solidFill>
              </a:rPr>
              <a:t>and </a:t>
            </a:r>
            <a:r>
              <a:rPr lang="en-US" sz="2000" b="1" i="1" dirty="0">
                <a:solidFill>
                  <a:srgbClr val="FF00FF"/>
                </a:solidFill>
              </a:rPr>
              <a:t>x </a:t>
            </a:r>
            <a:r>
              <a:rPr lang="en-US" sz="2000" b="1" dirty="0">
                <a:solidFill>
                  <a:srgbClr val="FF00FF"/>
                </a:solidFill>
              </a:rPr>
              <a:t>+ </a:t>
            </a:r>
            <a:r>
              <a:rPr lang="en-US" sz="2000" b="1" i="1" dirty="0">
                <a:solidFill>
                  <a:srgbClr val="FF00FF"/>
                </a:solidFill>
              </a:rPr>
              <a:t>dx </a:t>
            </a:r>
            <a:r>
              <a:rPr lang="en-US" sz="2000" b="1" dirty="0">
                <a:solidFill>
                  <a:srgbClr val="FF00FF"/>
                </a:solidFill>
              </a:rPr>
              <a:t>is given by </a:t>
            </a:r>
            <a:r>
              <a:rPr lang="en-US" sz="2000" b="1" i="1" dirty="0" err="1">
                <a:solidFill>
                  <a:srgbClr val="FF00FF"/>
                </a:solidFill>
              </a:rPr>
              <a:t>dN</a:t>
            </a:r>
            <a:r>
              <a:rPr lang="en-US" sz="2000" b="1" i="1" dirty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= </a:t>
            </a:r>
            <a:r>
              <a:rPr lang="en-US" sz="2000" b="1" i="1" dirty="0">
                <a:solidFill>
                  <a:srgbClr val="FF00FF"/>
                </a:solidFill>
              </a:rPr>
              <a:t>Np (x) dx.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mean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is the </a:t>
            </a:r>
            <a:r>
              <a:rPr lang="en-US" sz="2000" b="1" i="1" dirty="0">
                <a:solidFill>
                  <a:srgbClr val="0000FF"/>
                </a:solidFill>
              </a:rPr>
              <a:t>expectation value </a:t>
            </a:r>
            <a:r>
              <a:rPr lang="en-US" sz="2000" b="1" i="1" dirty="0" smtClean="0">
                <a:solidFill>
                  <a:srgbClr val="0000FF"/>
                </a:solidFill>
                <a:latin typeface="Vrinda"/>
                <a:cs typeface="Vrinda"/>
              </a:rPr>
              <a:t>&lt;</a:t>
            </a:r>
            <a:r>
              <a:rPr lang="en-US" sz="2000" b="1" i="1" dirty="0" smtClean="0">
                <a:solidFill>
                  <a:srgbClr val="0000FF"/>
                </a:solidFill>
              </a:rPr>
              <a:t> x</a:t>
            </a:r>
            <a:r>
              <a:rPr lang="en-US" sz="2000" b="1" i="1" dirty="0" smtClean="0">
                <a:solidFill>
                  <a:srgbClr val="0000FF"/>
                </a:solidFill>
                <a:latin typeface="Vrinda"/>
                <a:cs typeface="Vrinda"/>
              </a:rPr>
              <a:t>&gt; </a:t>
            </a:r>
            <a:r>
              <a:rPr lang="en-US" sz="2000" b="1" dirty="0" smtClean="0">
                <a:solidFill>
                  <a:srgbClr val="0000FF"/>
                </a:solidFill>
              </a:rPr>
              <a:t>of </a:t>
            </a:r>
            <a:r>
              <a:rPr lang="en-US" sz="2000" b="1" i="1" dirty="0">
                <a:solidFill>
                  <a:srgbClr val="0000FF"/>
                </a:solidFill>
              </a:rPr>
              <a:t>x, </a:t>
            </a:r>
            <a:r>
              <a:rPr lang="en-US" sz="2000" b="1" dirty="0">
                <a:solidFill>
                  <a:srgbClr val="0000FF"/>
                </a:solidFill>
              </a:rPr>
              <a:t>and the variance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0000FF"/>
                </a:solidFill>
              </a:rPr>
              <a:t>is </a:t>
            </a:r>
            <a:r>
              <a:rPr lang="en-US" sz="2000" b="1" dirty="0">
                <a:solidFill>
                  <a:srgbClr val="0000FF"/>
                </a:solidFill>
              </a:rPr>
              <a:t>the expectation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value </a:t>
            </a:r>
            <a:r>
              <a:rPr lang="en-US" sz="2000" b="1" i="1" dirty="0" smtClean="0">
                <a:solidFill>
                  <a:srgbClr val="0000FF"/>
                </a:solidFill>
                <a:latin typeface="Vrinda"/>
                <a:cs typeface="Vrinda"/>
              </a:rPr>
              <a:t>&lt;</a:t>
            </a:r>
            <a:r>
              <a:rPr lang="en-US" sz="2000" b="1" dirty="0" smtClean="0">
                <a:solidFill>
                  <a:srgbClr val="0000FF"/>
                </a:solidFill>
              </a:rPr>
              <a:t>(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-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i="1" dirty="0" smtClean="0">
                <a:solidFill>
                  <a:srgbClr val="0000FF"/>
                </a:solidFill>
                <a:latin typeface="Vrinda"/>
                <a:cs typeface="Vrinda"/>
              </a:rPr>
              <a:t>&gt;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of the square of deviations of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from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The expectation value </a:t>
            </a:r>
            <a:r>
              <a:rPr lang="en-US" sz="2000" b="1" i="1" dirty="0" smtClean="0">
                <a:solidFill>
                  <a:srgbClr val="008080"/>
                </a:solidFill>
                <a:latin typeface="Vrinda"/>
                <a:cs typeface="Vrinda"/>
              </a:rPr>
              <a:t>&lt;</a:t>
            </a:r>
            <a:r>
              <a:rPr lang="en-US" sz="2000" b="1" i="1" dirty="0" smtClean="0">
                <a:solidFill>
                  <a:srgbClr val="008080"/>
                </a:solidFill>
              </a:rPr>
              <a:t>f(x)</a:t>
            </a:r>
            <a:r>
              <a:rPr lang="en-US" sz="2000" b="1" i="1" dirty="0" smtClean="0">
                <a:solidFill>
                  <a:srgbClr val="008080"/>
                </a:solidFill>
                <a:latin typeface="Vrinda"/>
                <a:cs typeface="Vrinda"/>
              </a:rPr>
              <a:t>&gt;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of any function of </a:t>
            </a:r>
            <a:r>
              <a:rPr lang="en-US" sz="2000" b="1" i="1" dirty="0">
                <a:solidFill>
                  <a:srgbClr val="008080"/>
                </a:solidFill>
              </a:rPr>
              <a:t>x </a:t>
            </a:r>
            <a:r>
              <a:rPr lang="en-US" sz="2000" b="1" dirty="0">
                <a:solidFill>
                  <a:srgbClr val="008080"/>
                </a:solidFill>
              </a:rPr>
              <a:t>is defined as the weighted average </a:t>
            </a:r>
            <a:r>
              <a:rPr lang="en-US" sz="2000" b="1" i="1" dirty="0" smtClean="0">
                <a:solidFill>
                  <a:srgbClr val="008080"/>
                </a:solidFill>
              </a:rPr>
              <a:t>of f(x</a:t>
            </a:r>
            <a:r>
              <a:rPr lang="en-US" sz="2000" b="1" i="1" dirty="0">
                <a:solidFill>
                  <a:srgbClr val="008080"/>
                </a:solidFill>
              </a:rPr>
              <a:t>), </a:t>
            </a:r>
            <a:r>
              <a:rPr lang="en-US" sz="2000" b="1" dirty="0">
                <a:solidFill>
                  <a:srgbClr val="008080"/>
                </a:solidFill>
              </a:rPr>
              <a:t>over </a:t>
            </a:r>
            <a:r>
              <a:rPr lang="en-US" sz="2000" b="1" dirty="0" smtClean="0">
                <a:solidFill>
                  <a:srgbClr val="008080"/>
                </a:solidFill>
              </a:rPr>
              <a:t>all possible </a:t>
            </a:r>
            <a:r>
              <a:rPr lang="en-US" sz="2000" b="1" dirty="0">
                <a:solidFill>
                  <a:srgbClr val="008080"/>
                </a:solidFill>
              </a:rPr>
              <a:t>values of the variable </a:t>
            </a:r>
            <a:r>
              <a:rPr lang="en-US" sz="2000" b="1" i="1" dirty="0">
                <a:solidFill>
                  <a:srgbClr val="008080"/>
                </a:solidFill>
              </a:rPr>
              <a:t>x, </a:t>
            </a:r>
            <a:r>
              <a:rPr lang="en-US" sz="2000" b="1" dirty="0">
                <a:solidFill>
                  <a:srgbClr val="008080"/>
                </a:solidFill>
              </a:rPr>
              <a:t>with each value </a:t>
            </a:r>
            <a:r>
              <a:rPr lang="en-US" sz="2000" b="1" i="1" dirty="0" smtClean="0">
                <a:solidFill>
                  <a:srgbClr val="008080"/>
                </a:solidFill>
              </a:rPr>
              <a:t>of f(x</a:t>
            </a:r>
            <a:r>
              <a:rPr lang="en-US" sz="2000" b="1" i="1" dirty="0">
                <a:solidFill>
                  <a:srgbClr val="008080"/>
                </a:solidFill>
              </a:rPr>
              <a:t>) </a:t>
            </a:r>
            <a:r>
              <a:rPr lang="en-US" sz="2000" b="1" dirty="0">
                <a:solidFill>
                  <a:srgbClr val="008080"/>
                </a:solidFill>
              </a:rPr>
              <a:t>weighted by the </a:t>
            </a:r>
            <a:r>
              <a:rPr lang="en-US" sz="2000" b="1" dirty="0" smtClean="0">
                <a:solidFill>
                  <a:srgbClr val="008080"/>
                </a:solidFill>
              </a:rPr>
              <a:t>probability density </a:t>
            </a:r>
            <a:r>
              <a:rPr lang="en-US" sz="2000" b="1" dirty="0">
                <a:solidFill>
                  <a:srgbClr val="008080"/>
                </a:solidFill>
              </a:rPr>
              <a:t>distribution </a:t>
            </a:r>
            <a:r>
              <a:rPr lang="en-US" sz="2000" b="1" i="1" dirty="0">
                <a:solidFill>
                  <a:srgbClr val="008080"/>
                </a:solidFill>
              </a:rPr>
              <a:t>p (x).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FF0000"/>
                </a:solidFill>
              </a:rPr>
              <a:t>Discrete 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If the probability function is a discrete function </a:t>
            </a:r>
            <a:r>
              <a:rPr lang="en-US" sz="2000" b="1" i="1" dirty="0">
                <a:solidFill>
                  <a:srgbClr val="0000FF"/>
                </a:solidFill>
              </a:rPr>
              <a:t>P(x) </a:t>
            </a:r>
            <a:r>
              <a:rPr lang="en-US" sz="2000" b="1" dirty="0">
                <a:solidFill>
                  <a:srgbClr val="0000FF"/>
                </a:solidFill>
              </a:rPr>
              <a:t>of the observed value </a:t>
            </a:r>
            <a:r>
              <a:rPr lang="en-US" sz="2000" b="1" i="1" dirty="0">
                <a:solidFill>
                  <a:srgbClr val="0000FF"/>
                </a:solidFill>
              </a:rPr>
              <a:t>x, </a:t>
            </a:r>
            <a:r>
              <a:rPr lang="en-US" sz="2000" b="1" dirty="0">
                <a:solidFill>
                  <a:srgbClr val="0000FF"/>
                </a:solidFill>
              </a:rPr>
              <a:t>we replace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sum over the individual observations 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</a:t>
            </a:r>
            <a:r>
              <a:rPr lang="en-US" sz="2000" b="1" i="1" dirty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 </a:t>
            </a:r>
            <a:r>
              <a:rPr lang="en-US" sz="2000" b="1" dirty="0">
                <a:solidFill>
                  <a:srgbClr val="0000FF"/>
                </a:solidFill>
              </a:rPr>
              <a:t>in Equation (1.2) by a sum over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values of the possible observations multiplied by the number of times these </a:t>
            </a:r>
            <a:r>
              <a:rPr lang="en-US" sz="2000" b="1" dirty="0" smtClean="0">
                <a:solidFill>
                  <a:srgbClr val="0000FF"/>
                </a:solidFill>
              </a:rPr>
              <a:t>observations are </a:t>
            </a:r>
            <a:r>
              <a:rPr lang="en-US" sz="2000" b="1" dirty="0">
                <a:solidFill>
                  <a:srgbClr val="0000FF"/>
                </a:solidFill>
              </a:rPr>
              <a:t>expected to occur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If </a:t>
            </a:r>
            <a:r>
              <a:rPr lang="en-US" sz="2000" b="1" dirty="0">
                <a:solidFill>
                  <a:srgbClr val="FF00FF"/>
                </a:solidFill>
              </a:rPr>
              <a:t>there are </a:t>
            </a:r>
            <a:r>
              <a:rPr lang="en-US" sz="2000" b="1" i="1" dirty="0">
                <a:solidFill>
                  <a:srgbClr val="FF00FF"/>
                </a:solidFill>
              </a:rPr>
              <a:t>n </a:t>
            </a:r>
            <a:r>
              <a:rPr lang="en-US" sz="2000" b="1" dirty="0">
                <a:solidFill>
                  <a:srgbClr val="FF00FF"/>
                </a:solidFill>
              </a:rPr>
              <a:t>possible different observable </a:t>
            </a:r>
            <a:r>
              <a:rPr lang="en-US" sz="2000" b="1" dirty="0" smtClean="0">
                <a:solidFill>
                  <a:srgbClr val="FF00FF"/>
                </a:solidFill>
              </a:rPr>
              <a:t>values of </a:t>
            </a:r>
            <a:r>
              <a:rPr lang="en-US" sz="2000" b="1" dirty="0">
                <a:solidFill>
                  <a:srgbClr val="FF00FF"/>
                </a:solidFill>
              </a:rPr>
              <a:t>the quantity </a:t>
            </a:r>
            <a:r>
              <a:rPr lang="en-US" sz="2000" b="1" i="1" dirty="0">
                <a:solidFill>
                  <a:srgbClr val="FF00FF"/>
                </a:solidFill>
              </a:rPr>
              <a:t>x, </a:t>
            </a:r>
            <a:r>
              <a:rPr lang="en-US" sz="2000" b="1" dirty="0">
                <a:solidFill>
                  <a:srgbClr val="FF00FF"/>
                </a:solidFill>
              </a:rPr>
              <a:t>which we denote by </a:t>
            </a: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i="1" dirty="0" err="1" smtClean="0">
                <a:solidFill>
                  <a:srgbClr val="FF00FF"/>
                </a:solidFill>
              </a:rPr>
              <a:t>x</a:t>
            </a:r>
            <a:r>
              <a:rPr lang="en-US" sz="2000" b="1" i="1" baseline="-25000" dirty="0" err="1" smtClean="0">
                <a:solidFill>
                  <a:srgbClr val="FF00FF"/>
                </a:solidFill>
              </a:rPr>
              <a:t>j</a:t>
            </a:r>
            <a:r>
              <a:rPr lang="en-US" sz="2000" b="1" i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(where the </a:t>
            </a:r>
            <a:r>
              <a:rPr lang="en-US" sz="2000" b="1" dirty="0" smtClean="0">
                <a:solidFill>
                  <a:srgbClr val="FF00FF"/>
                </a:solidFill>
              </a:rPr>
              <a:t>index j  runs </a:t>
            </a:r>
            <a:r>
              <a:rPr lang="en-US" sz="2000" b="1" dirty="0">
                <a:solidFill>
                  <a:srgbClr val="FF00FF"/>
                </a:solidFill>
              </a:rPr>
              <a:t>from 1 to </a:t>
            </a:r>
            <a:r>
              <a:rPr lang="en-US" sz="2000" b="1" i="1" dirty="0">
                <a:solidFill>
                  <a:srgbClr val="FF00FF"/>
                </a:solidFill>
              </a:rPr>
              <a:t>n </a:t>
            </a:r>
            <a:r>
              <a:rPr lang="en-US" sz="2000" b="1" dirty="0">
                <a:solidFill>
                  <a:srgbClr val="FF00FF"/>
                </a:solidFill>
              </a:rPr>
              <a:t>with </a:t>
            </a:r>
            <a:r>
              <a:rPr lang="en-US" sz="2000" b="1" dirty="0" smtClean="0">
                <a:solidFill>
                  <a:srgbClr val="FF00FF"/>
                </a:solidFill>
              </a:rPr>
              <a:t>no two </a:t>
            </a:r>
            <a:r>
              <a:rPr lang="en-US" sz="2000" b="1" dirty="0">
                <a:solidFill>
                  <a:srgbClr val="FF00FF"/>
                </a:solidFill>
              </a:rPr>
              <a:t>values of </a:t>
            </a:r>
            <a:r>
              <a:rPr lang="en-US" sz="2000" b="1" i="1" dirty="0" err="1" smtClean="0">
                <a:solidFill>
                  <a:srgbClr val="FF00FF"/>
                </a:solidFill>
              </a:rPr>
              <a:t>x</a:t>
            </a:r>
            <a:r>
              <a:rPr lang="en-US" sz="2000" b="1" i="1" baseline="-25000" dirty="0" err="1" smtClean="0">
                <a:solidFill>
                  <a:srgbClr val="FF00FF"/>
                </a:solidFill>
              </a:rPr>
              <a:t>j</a:t>
            </a:r>
            <a:r>
              <a:rPr lang="en-US" sz="2000" b="1" i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equal), we should expect from a total of </a:t>
            </a:r>
            <a:r>
              <a:rPr lang="en-US" sz="2000" b="1" i="1" dirty="0">
                <a:solidFill>
                  <a:srgbClr val="FF00FF"/>
                </a:solidFill>
              </a:rPr>
              <a:t>N </a:t>
            </a:r>
            <a:r>
              <a:rPr lang="en-US" sz="2000" b="1" dirty="0">
                <a:solidFill>
                  <a:srgbClr val="FF00FF"/>
                </a:solidFill>
              </a:rPr>
              <a:t>observations to </a:t>
            </a:r>
            <a:r>
              <a:rPr lang="en-US" sz="2000" b="1" dirty="0" smtClean="0">
                <a:solidFill>
                  <a:srgbClr val="FF00FF"/>
                </a:solidFill>
              </a:rPr>
              <a:t>obtain each </a:t>
            </a:r>
            <a:r>
              <a:rPr lang="en-US" sz="2000" b="1" dirty="0">
                <a:solidFill>
                  <a:srgbClr val="FF00FF"/>
                </a:solidFill>
              </a:rPr>
              <a:t>observable </a:t>
            </a:r>
            <a:r>
              <a:rPr lang="en-US" sz="2000" b="1" i="1" dirty="0" smtClean="0">
                <a:solidFill>
                  <a:srgbClr val="FF00FF"/>
                </a:solidFill>
              </a:rPr>
              <a:t>NP(</a:t>
            </a:r>
            <a:r>
              <a:rPr lang="en-US" sz="2000" b="1" i="1" dirty="0" err="1">
                <a:solidFill>
                  <a:srgbClr val="FF00FF"/>
                </a:solidFill>
              </a:rPr>
              <a:t>x</a:t>
            </a:r>
            <a:r>
              <a:rPr lang="en-US" sz="2000" b="1" i="1" baseline="-25000" dirty="0" err="1">
                <a:solidFill>
                  <a:srgbClr val="FF00FF"/>
                </a:solidFill>
              </a:rPr>
              <a:t>j</a:t>
            </a:r>
            <a:r>
              <a:rPr lang="en-US" sz="2000" b="1" i="1" dirty="0" smtClean="0">
                <a:solidFill>
                  <a:srgbClr val="FF00FF"/>
                </a:solidFill>
              </a:rPr>
              <a:t>) </a:t>
            </a:r>
            <a:r>
              <a:rPr lang="en-US" sz="2000" b="1" dirty="0">
                <a:solidFill>
                  <a:srgbClr val="FF00FF"/>
                </a:solidFill>
              </a:rPr>
              <a:t>times. </a:t>
            </a:r>
            <a:endParaRPr lang="en-US" sz="2000" b="1" dirty="0" smtClean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41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986528"/>
          </a:xfrm>
          <a:prstGeom prst="rect">
            <a:avLst/>
          </a:prstGeom>
          <a:noFill/>
          <a:ln w="76200" cmpd="dbl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 smtClean="0">
                <a:solidFill>
                  <a:srgbClr val="FF0000"/>
                </a:solidFill>
              </a:rPr>
              <a:t>1.4 </a:t>
            </a:r>
            <a:r>
              <a:rPr lang="en-US" sz="2400" b="1" i="1" u="sng" dirty="0">
                <a:solidFill>
                  <a:srgbClr val="FF0000"/>
                </a:solidFill>
              </a:rPr>
              <a:t>MEAN AND STANDARD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DEVIATION OF 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In the following , we shall be concerned mainly with distributions that result from statistical errors and for which the variance exists</a:t>
            </a:r>
            <a:endParaRPr lang="en-US" sz="2000" b="1" i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 </a:t>
            </a:r>
            <a:r>
              <a:rPr lang="en-US" sz="2000" b="1" i="1" u="sng" dirty="0">
                <a:solidFill>
                  <a:srgbClr val="006600"/>
                </a:solidFill>
              </a:rPr>
              <a:t>mean </a:t>
            </a:r>
            <a:r>
              <a:rPr lang="en-US" sz="2000" b="1" i="1" u="sng" dirty="0" smtClean="0">
                <a:solidFill>
                  <a:srgbClr val="0066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006600"/>
                </a:solidFill>
              </a:rPr>
              <a:t> </a:t>
            </a:r>
            <a:r>
              <a:rPr lang="en-US" sz="2000" b="1" i="1" u="sng" dirty="0">
                <a:solidFill>
                  <a:srgbClr val="006600"/>
                </a:solidFill>
              </a:rPr>
              <a:t>and the standard deviation </a:t>
            </a:r>
            <a:r>
              <a:rPr lang="en-US" sz="2000" b="1" i="1" u="sng" dirty="0" smtClean="0">
                <a:solidFill>
                  <a:srgbClr val="006600"/>
                </a:solidFill>
                <a:sym typeface="Symbol"/>
              </a:rPr>
              <a:t>  can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be defined in </a:t>
            </a:r>
            <a:r>
              <a:rPr lang="en-US" sz="2000" b="1" i="1" u="sng" dirty="0">
                <a:solidFill>
                  <a:srgbClr val="006600"/>
                </a:solidFill>
              </a:rPr>
              <a:t>terms of 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distribution p </a:t>
            </a:r>
            <a:r>
              <a:rPr lang="en-US" sz="2000" b="1" i="1" u="sng" dirty="0">
                <a:solidFill>
                  <a:srgbClr val="006600"/>
                </a:solidFill>
              </a:rPr>
              <a:t>(x) of the parent population. </a:t>
            </a:r>
            <a:endParaRPr lang="en-US" sz="2000" b="1" i="1" u="sng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probability density p(x) is defined such that in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the limit </a:t>
            </a:r>
            <a:r>
              <a:rPr lang="en-US" sz="2000" b="1" i="1" u="sng" dirty="0">
                <a:solidFill>
                  <a:srgbClr val="800000"/>
                </a:solidFill>
              </a:rPr>
              <a:t>of a very large number of observations, the fraction </a:t>
            </a:r>
            <a:r>
              <a:rPr lang="en-US" sz="2000" b="1" i="1" u="sng" dirty="0" err="1">
                <a:solidFill>
                  <a:srgbClr val="800000"/>
                </a:solidFill>
              </a:rPr>
              <a:t>dN</a:t>
            </a:r>
            <a:r>
              <a:rPr lang="en-US" sz="2000" b="1" i="1" u="sng" dirty="0">
                <a:solidFill>
                  <a:srgbClr val="800000"/>
                </a:solidFill>
              </a:rPr>
              <a:t> of observations of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the variable </a:t>
            </a:r>
            <a:r>
              <a:rPr lang="en-US" sz="2000" b="1" i="1" u="sng" dirty="0">
                <a:solidFill>
                  <a:srgbClr val="800000"/>
                </a:solidFill>
              </a:rPr>
              <a:t>x that yield values between x and x + dx is given by </a:t>
            </a:r>
            <a:r>
              <a:rPr lang="en-US" sz="2000" b="1" i="1" u="sng" dirty="0" err="1">
                <a:solidFill>
                  <a:srgbClr val="800000"/>
                </a:solidFill>
              </a:rPr>
              <a:t>dN</a:t>
            </a:r>
            <a:r>
              <a:rPr lang="en-US" sz="2000" b="1" i="1" u="sng" dirty="0">
                <a:solidFill>
                  <a:srgbClr val="800000"/>
                </a:solidFill>
              </a:rPr>
              <a:t> = Np (x) dx.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FF0000"/>
                </a:solidFill>
              </a:rPr>
              <a:t>The mean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</a:rPr>
              <a:t>is the expectation value </a:t>
            </a:r>
            <a:r>
              <a:rPr lang="en-US" sz="2000" b="1" i="1" u="sng" dirty="0" smtClean="0">
                <a:solidFill>
                  <a:srgbClr val="FF0000"/>
                </a:solidFill>
                <a:latin typeface="Vrinda"/>
                <a:cs typeface="Vrinda"/>
              </a:rPr>
              <a:t>&lt;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x</a:t>
            </a:r>
            <a:r>
              <a:rPr lang="en-US" sz="2000" b="1" i="1" u="sng" dirty="0" smtClean="0">
                <a:solidFill>
                  <a:srgbClr val="FF0000"/>
                </a:solidFill>
                <a:latin typeface="Vrinda"/>
                <a:cs typeface="Vrinda"/>
              </a:rPr>
              <a:t>&gt;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of </a:t>
            </a:r>
            <a:r>
              <a:rPr lang="en-US" sz="2000" b="1" i="1" u="sng" dirty="0">
                <a:solidFill>
                  <a:srgbClr val="FF0000"/>
                </a:solidFill>
              </a:rPr>
              <a:t>x, and the variance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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is </a:t>
            </a:r>
            <a:r>
              <a:rPr lang="en-US" sz="2000" b="1" i="1" u="sng" dirty="0">
                <a:solidFill>
                  <a:srgbClr val="FF0000"/>
                </a:solidFill>
              </a:rPr>
              <a:t>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expectation value </a:t>
            </a:r>
            <a:r>
              <a:rPr lang="en-US" sz="2000" b="1" i="1" u="sng" dirty="0" smtClean="0">
                <a:solidFill>
                  <a:srgbClr val="FF0000"/>
                </a:solidFill>
                <a:latin typeface="Vrinda"/>
                <a:cs typeface="Vrinda"/>
              </a:rPr>
              <a:t>&lt;</a:t>
            </a:r>
            <a:r>
              <a:rPr lang="en-US" sz="2000" b="1" i="1" u="sng" dirty="0" smtClean="0">
                <a:solidFill>
                  <a:srgbClr val="FF0000"/>
                </a:solidFill>
              </a:rPr>
              <a:t>( </a:t>
            </a:r>
            <a:r>
              <a:rPr lang="en-US" sz="2000" b="1" i="1" u="sng" dirty="0">
                <a:solidFill>
                  <a:srgbClr val="FF0000"/>
                </a:solidFill>
              </a:rPr>
              <a:t>x -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FF0000"/>
                </a:solidFill>
              </a:rPr>
              <a:t>)</a:t>
            </a:r>
            <a:r>
              <a:rPr lang="en-US" sz="2000" b="1" i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i="1" u="sng" dirty="0" smtClean="0">
                <a:solidFill>
                  <a:srgbClr val="FF0000"/>
                </a:solidFill>
                <a:latin typeface="Vrinda"/>
                <a:cs typeface="Vrinda"/>
              </a:rPr>
              <a:t>&gt;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</a:rPr>
              <a:t>of the square of deviations of x from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 expectation value </a:t>
            </a:r>
            <a:r>
              <a:rPr lang="en-US" sz="2000" b="1" i="1" u="sng" dirty="0" smtClean="0">
                <a:solidFill>
                  <a:srgbClr val="006600"/>
                </a:solidFill>
                <a:latin typeface="Vrinda"/>
                <a:cs typeface="Vrinda"/>
              </a:rPr>
              <a:t>&lt;</a:t>
            </a:r>
            <a:r>
              <a:rPr lang="en-US" sz="2000" b="1" i="1" u="sng" dirty="0" smtClean="0">
                <a:solidFill>
                  <a:srgbClr val="006600"/>
                </a:solidFill>
              </a:rPr>
              <a:t>f(x)</a:t>
            </a:r>
            <a:r>
              <a:rPr lang="en-US" sz="2000" b="1" i="1" u="sng" dirty="0" smtClean="0">
                <a:solidFill>
                  <a:srgbClr val="006600"/>
                </a:solidFill>
                <a:latin typeface="Vrinda"/>
                <a:cs typeface="Vrinda"/>
              </a:rPr>
              <a:t>&gt;</a:t>
            </a:r>
            <a:r>
              <a:rPr lang="en-US" sz="2000" b="1" i="1" u="sng" dirty="0" smtClean="0">
                <a:solidFill>
                  <a:srgbClr val="006600"/>
                </a:solidFill>
              </a:rPr>
              <a:t> </a:t>
            </a:r>
            <a:r>
              <a:rPr lang="en-US" sz="2000" b="1" i="1" u="sng" dirty="0">
                <a:solidFill>
                  <a:srgbClr val="006600"/>
                </a:solidFill>
              </a:rPr>
              <a:t>of any function of x is defined as the weighted average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of f(x</a:t>
            </a:r>
            <a:r>
              <a:rPr lang="en-US" sz="2000" b="1" i="1" u="sng" dirty="0">
                <a:solidFill>
                  <a:srgbClr val="006600"/>
                </a:solidFill>
              </a:rPr>
              <a:t>), over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all possible </a:t>
            </a:r>
            <a:r>
              <a:rPr lang="en-US" sz="2000" b="1" i="1" u="sng" dirty="0">
                <a:solidFill>
                  <a:srgbClr val="006600"/>
                </a:solidFill>
              </a:rPr>
              <a:t>values of the variable x, with each value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of f(x</a:t>
            </a:r>
            <a:r>
              <a:rPr lang="en-US" sz="2000" b="1" i="1" u="sng" dirty="0">
                <a:solidFill>
                  <a:srgbClr val="006600"/>
                </a:solidFill>
              </a:rPr>
              <a:t>) weighted by 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probability density </a:t>
            </a:r>
            <a:r>
              <a:rPr lang="en-US" sz="2000" b="1" i="1" u="sng" dirty="0">
                <a:solidFill>
                  <a:srgbClr val="006600"/>
                </a:solidFill>
              </a:rPr>
              <a:t>distribution p (x).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>
                <a:solidFill>
                  <a:srgbClr val="FF0000"/>
                </a:solidFill>
              </a:rPr>
              <a:t>Discrete 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If the probability function is a discrete function P(x) of the observed value x, we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replace the </a:t>
            </a:r>
            <a:r>
              <a:rPr lang="en-US" sz="2000" b="1" i="1" u="sng" dirty="0">
                <a:solidFill>
                  <a:srgbClr val="0000FF"/>
                </a:solidFill>
              </a:rPr>
              <a:t>sum over the individual observations </a:t>
            </a:r>
            <a:r>
              <a:rPr lang="en-US" sz="2000" b="1" i="1" u="sng" dirty="0" smtClean="0">
                <a:solidFill>
                  <a:srgbClr val="0000FF"/>
                </a:solidFill>
                <a:sym typeface="Symbol"/>
              </a:rPr>
              <a:t></a:t>
            </a:r>
            <a:r>
              <a:rPr lang="en-US" sz="2000" b="1" i="1" u="sng" dirty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000" b="1" i="1" u="sng" baseline="-25000" dirty="0" smtClean="0">
                <a:solidFill>
                  <a:srgbClr val="0000FF"/>
                </a:solidFill>
              </a:rPr>
              <a:t>i </a:t>
            </a:r>
            <a:r>
              <a:rPr lang="en-US" sz="2000" b="1" i="1" u="sng" dirty="0">
                <a:solidFill>
                  <a:srgbClr val="0000FF"/>
                </a:solidFill>
              </a:rPr>
              <a:t>in Equation (1.2) by a sum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over the </a:t>
            </a:r>
            <a:r>
              <a:rPr lang="en-US" sz="2000" b="1" i="1" u="sng" dirty="0">
                <a:solidFill>
                  <a:srgbClr val="0000FF"/>
                </a:solidFill>
              </a:rPr>
              <a:t>values of the possible observations multiplied by the number of times these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observations are </a:t>
            </a:r>
            <a:r>
              <a:rPr lang="en-US" sz="2000" b="1" i="1" u="sng" dirty="0">
                <a:solidFill>
                  <a:srgbClr val="0000FF"/>
                </a:solidFill>
              </a:rPr>
              <a:t>expected to occur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800000"/>
                </a:solidFill>
              </a:rPr>
              <a:t>If </a:t>
            </a:r>
            <a:r>
              <a:rPr lang="en-US" sz="2000" b="1" dirty="0">
                <a:solidFill>
                  <a:srgbClr val="800000"/>
                </a:solidFill>
              </a:rPr>
              <a:t>there are </a:t>
            </a:r>
            <a:r>
              <a:rPr lang="en-US" sz="2000" b="1" i="1" dirty="0">
                <a:solidFill>
                  <a:srgbClr val="800000"/>
                </a:solidFill>
              </a:rPr>
              <a:t>n </a:t>
            </a:r>
            <a:r>
              <a:rPr lang="en-US" sz="2000" b="1" dirty="0">
                <a:solidFill>
                  <a:srgbClr val="800000"/>
                </a:solidFill>
              </a:rPr>
              <a:t>possible different observable </a:t>
            </a:r>
            <a:r>
              <a:rPr lang="en-US" sz="2000" b="1" dirty="0" smtClean="0">
                <a:solidFill>
                  <a:srgbClr val="800000"/>
                </a:solidFill>
              </a:rPr>
              <a:t>values of </a:t>
            </a:r>
            <a:r>
              <a:rPr lang="en-US" sz="2000" b="1" dirty="0">
                <a:solidFill>
                  <a:srgbClr val="800000"/>
                </a:solidFill>
              </a:rPr>
              <a:t>the quantity </a:t>
            </a:r>
            <a:r>
              <a:rPr lang="en-US" sz="2000" b="1" i="1" dirty="0">
                <a:solidFill>
                  <a:srgbClr val="800000"/>
                </a:solidFill>
              </a:rPr>
              <a:t>x, </a:t>
            </a:r>
            <a:r>
              <a:rPr lang="en-US" sz="2000" b="1" dirty="0">
                <a:solidFill>
                  <a:srgbClr val="800000"/>
                </a:solidFill>
              </a:rPr>
              <a:t>which we denote by 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en-US" sz="2000" b="1" i="1" dirty="0" err="1" smtClean="0">
                <a:solidFill>
                  <a:srgbClr val="800000"/>
                </a:solidFill>
              </a:rPr>
              <a:t>x</a:t>
            </a:r>
            <a:r>
              <a:rPr lang="en-US" sz="2000" b="1" i="1" baseline="-25000" dirty="0" err="1" smtClean="0">
                <a:solidFill>
                  <a:srgbClr val="800000"/>
                </a:solidFill>
              </a:rPr>
              <a:t>j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b="1" dirty="0">
                <a:solidFill>
                  <a:srgbClr val="800000"/>
                </a:solidFill>
              </a:rPr>
              <a:t>(where the </a:t>
            </a:r>
            <a:r>
              <a:rPr lang="en-US" sz="2000" b="1" dirty="0" smtClean="0">
                <a:solidFill>
                  <a:srgbClr val="800000"/>
                </a:solidFill>
              </a:rPr>
              <a:t>index j  runs </a:t>
            </a:r>
            <a:r>
              <a:rPr lang="en-US" sz="2000" b="1" dirty="0">
                <a:solidFill>
                  <a:srgbClr val="800000"/>
                </a:solidFill>
              </a:rPr>
              <a:t>from 1 to </a:t>
            </a:r>
            <a:r>
              <a:rPr lang="en-US" sz="2000" b="1" i="1" dirty="0">
                <a:solidFill>
                  <a:srgbClr val="800000"/>
                </a:solidFill>
              </a:rPr>
              <a:t>n </a:t>
            </a:r>
            <a:r>
              <a:rPr lang="en-US" sz="2000" b="1" dirty="0">
                <a:solidFill>
                  <a:srgbClr val="800000"/>
                </a:solidFill>
              </a:rPr>
              <a:t>with </a:t>
            </a:r>
            <a:r>
              <a:rPr lang="en-US" sz="2000" b="1" dirty="0" smtClean="0">
                <a:solidFill>
                  <a:srgbClr val="800000"/>
                </a:solidFill>
              </a:rPr>
              <a:t>no two </a:t>
            </a:r>
            <a:r>
              <a:rPr lang="en-US" sz="2000" b="1" dirty="0">
                <a:solidFill>
                  <a:srgbClr val="800000"/>
                </a:solidFill>
              </a:rPr>
              <a:t>values of </a:t>
            </a:r>
            <a:r>
              <a:rPr lang="en-US" sz="2000" b="1" i="1" dirty="0" err="1" smtClean="0">
                <a:solidFill>
                  <a:srgbClr val="800000"/>
                </a:solidFill>
              </a:rPr>
              <a:t>x</a:t>
            </a:r>
            <a:r>
              <a:rPr lang="en-US" sz="2000" b="1" i="1" baseline="-25000" dirty="0" err="1" smtClean="0">
                <a:solidFill>
                  <a:srgbClr val="800000"/>
                </a:solidFill>
              </a:rPr>
              <a:t>j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b="1" dirty="0">
                <a:solidFill>
                  <a:srgbClr val="800000"/>
                </a:solidFill>
              </a:rPr>
              <a:t>equal), we should expect from a total of </a:t>
            </a:r>
            <a:r>
              <a:rPr lang="en-US" sz="2000" b="1" i="1" dirty="0">
                <a:solidFill>
                  <a:srgbClr val="800000"/>
                </a:solidFill>
              </a:rPr>
              <a:t>N </a:t>
            </a:r>
            <a:r>
              <a:rPr lang="en-US" sz="2000" b="1" dirty="0">
                <a:solidFill>
                  <a:srgbClr val="800000"/>
                </a:solidFill>
              </a:rPr>
              <a:t>observations to </a:t>
            </a:r>
            <a:r>
              <a:rPr lang="en-US" sz="2000" b="1" dirty="0" smtClean="0">
                <a:solidFill>
                  <a:srgbClr val="800000"/>
                </a:solidFill>
              </a:rPr>
              <a:t>obtain each </a:t>
            </a:r>
            <a:r>
              <a:rPr lang="en-US" sz="2000" b="1" dirty="0">
                <a:solidFill>
                  <a:srgbClr val="800000"/>
                </a:solidFill>
              </a:rPr>
              <a:t>observable </a:t>
            </a:r>
            <a:r>
              <a:rPr lang="en-US" sz="2000" b="1" i="1" dirty="0" smtClean="0">
                <a:solidFill>
                  <a:srgbClr val="800000"/>
                </a:solidFill>
              </a:rPr>
              <a:t>NP(</a:t>
            </a:r>
            <a:r>
              <a:rPr lang="en-US" sz="2000" b="1" i="1" dirty="0" err="1">
                <a:solidFill>
                  <a:srgbClr val="800000"/>
                </a:solidFill>
              </a:rPr>
              <a:t>x</a:t>
            </a:r>
            <a:r>
              <a:rPr lang="en-US" sz="2000" b="1" i="1" baseline="-25000" dirty="0" err="1">
                <a:solidFill>
                  <a:srgbClr val="800000"/>
                </a:solidFill>
              </a:rPr>
              <a:t>j</a:t>
            </a:r>
            <a:r>
              <a:rPr lang="en-US" sz="2000" b="1" i="1" dirty="0" smtClean="0">
                <a:solidFill>
                  <a:srgbClr val="800000"/>
                </a:solidFill>
              </a:rPr>
              <a:t>) </a:t>
            </a:r>
            <a:r>
              <a:rPr lang="en-US" sz="2000" b="1" dirty="0">
                <a:solidFill>
                  <a:srgbClr val="800000"/>
                </a:solidFill>
              </a:rPr>
              <a:t>times. </a:t>
            </a:r>
            <a:endParaRPr lang="en-US" sz="20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92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145312"/>
            <a:ext cx="8839200" cy="806374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mean can then be expressed 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Similarly</a:t>
            </a:r>
            <a:r>
              <a:rPr lang="en-US" sz="2000" b="1" dirty="0">
                <a:solidFill>
                  <a:srgbClr val="FF00FF"/>
                </a:solidFill>
              </a:rPr>
              <a:t>, the variance </a:t>
            </a:r>
            <a:r>
              <a:rPr lang="en-US" sz="2000" b="1" dirty="0" smtClean="0">
                <a:solidFill>
                  <a:srgbClr val="FF00FF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FF00FF"/>
                </a:solidFill>
              </a:rPr>
              <a:t>in </a:t>
            </a:r>
            <a:r>
              <a:rPr lang="en-US" sz="2000" b="1" dirty="0">
                <a:solidFill>
                  <a:srgbClr val="FF00FF"/>
                </a:solidFill>
              </a:rPr>
              <a:t>Equation (1.8) can be expressed in terms of </a:t>
            </a:r>
            <a:r>
              <a:rPr lang="en-US" sz="2000" b="1" dirty="0" smtClean="0">
                <a:solidFill>
                  <a:srgbClr val="FF00FF"/>
                </a:solidFill>
              </a:rPr>
              <a:t>the probability </a:t>
            </a:r>
            <a:r>
              <a:rPr lang="en-US" sz="2000" b="1" dirty="0">
                <a:solidFill>
                  <a:srgbClr val="FF00FF"/>
                </a:solidFill>
              </a:rPr>
              <a:t>function </a:t>
            </a:r>
            <a:r>
              <a:rPr lang="en-US" sz="2000" b="1" i="1" dirty="0">
                <a:solidFill>
                  <a:srgbClr val="FF00FF"/>
                </a:solidFill>
              </a:rPr>
              <a:t>P(x):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In </a:t>
            </a:r>
            <a:r>
              <a:rPr lang="en-US" sz="2000" b="1" dirty="0">
                <a:solidFill>
                  <a:srgbClr val="008080"/>
                </a:solidFill>
              </a:rPr>
              <a:t>general, the expectation value of any function </a:t>
            </a:r>
            <a:r>
              <a:rPr lang="en-US" sz="2000" b="1" i="1" dirty="0" smtClean="0">
                <a:solidFill>
                  <a:srgbClr val="008080"/>
                </a:solidFill>
              </a:rPr>
              <a:t>of  f(x</a:t>
            </a:r>
            <a:r>
              <a:rPr lang="en-US" sz="2000" b="1" i="1" dirty="0">
                <a:solidFill>
                  <a:srgbClr val="008080"/>
                </a:solidFill>
              </a:rPr>
              <a:t>) </a:t>
            </a:r>
            <a:r>
              <a:rPr lang="en-US" sz="2000" b="1" dirty="0">
                <a:solidFill>
                  <a:srgbClr val="008080"/>
                </a:solidFill>
              </a:rPr>
              <a:t>is given by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dirty="0" smtClean="0"/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Continuous </a:t>
            </a:r>
            <a:r>
              <a:rPr lang="en-US" sz="2800" b="1" u="sng" dirty="0">
                <a:solidFill>
                  <a:srgbClr val="FF0000"/>
                </a:solidFill>
              </a:rPr>
              <a:t>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If the probability density function is a continuous smoothly varying function </a:t>
            </a:r>
            <a:r>
              <a:rPr lang="en-US" sz="2000" b="1" i="1" dirty="0">
                <a:solidFill>
                  <a:srgbClr val="0000FF"/>
                </a:solidFill>
              </a:rPr>
              <a:t>p(x) </a:t>
            </a:r>
            <a:r>
              <a:rPr lang="en-US" sz="2000" b="1" dirty="0" smtClean="0">
                <a:solidFill>
                  <a:srgbClr val="0000FF"/>
                </a:solidFill>
              </a:rPr>
              <a:t>of the </a:t>
            </a:r>
            <a:r>
              <a:rPr lang="en-US" sz="2000" b="1" dirty="0">
                <a:solidFill>
                  <a:srgbClr val="0000FF"/>
                </a:solidFill>
              </a:rPr>
              <a:t>observed value </a:t>
            </a:r>
            <a:r>
              <a:rPr lang="en-US" sz="2000" b="1" i="1" dirty="0">
                <a:solidFill>
                  <a:srgbClr val="0000FF"/>
                </a:solidFill>
              </a:rPr>
              <a:t>x, </a:t>
            </a:r>
            <a:r>
              <a:rPr lang="en-US" sz="2000" b="1" dirty="0">
                <a:solidFill>
                  <a:srgbClr val="0000FF"/>
                </a:solidFill>
              </a:rPr>
              <a:t>we replace the sum over the individual observations by </a:t>
            </a:r>
            <a:r>
              <a:rPr lang="en-US" sz="2000" b="1" dirty="0" smtClean="0">
                <a:solidFill>
                  <a:srgbClr val="0000FF"/>
                </a:solidFill>
              </a:rPr>
              <a:t>an integral </a:t>
            </a:r>
            <a:r>
              <a:rPr lang="en-US" sz="2000" b="1" dirty="0">
                <a:solidFill>
                  <a:srgbClr val="0000FF"/>
                </a:solidFill>
              </a:rPr>
              <a:t>over all values of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multiplied by the probability </a:t>
            </a:r>
            <a:r>
              <a:rPr lang="en-US" sz="2000" b="1" i="1" dirty="0">
                <a:solidFill>
                  <a:srgbClr val="0000FF"/>
                </a:solidFill>
              </a:rPr>
              <a:t>p(x). </a:t>
            </a:r>
            <a:endParaRPr lang="en-US" sz="2000" b="1" i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mean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 becomes the </a:t>
            </a:r>
            <a:r>
              <a:rPr lang="en-US" sz="2000" b="1" dirty="0">
                <a:solidFill>
                  <a:srgbClr val="FF0000"/>
                </a:solidFill>
              </a:rPr>
              <a:t>first moment of the parent distribution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and </a:t>
            </a:r>
            <a:r>
              <a:rPr lang="en-US" sz="2000" b="1" dirty="0">
                <a:solidFill>
                  <a:srgbClr val="008080"/>
                </a:solidFill>
              </a:rPr>
              <a:t>the variance  </a:t>
            </a:r>
            <a:r>
              <a:rPr lang="en-US" sz="2000" b="1" dirty="0" smtClean="0">
                <a:solidFill>
                  <a:srgbClr val="008080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008080"/>
                </a:solidFill>
              </a:rPr>
              <a:t>2 </a:t>
            </a:r>
            <a:r>
              <a:rPr lang="en-US" sz="2000" b="1" dirty="0">
                <a:solidFill>
                  <a:srgbClr val="008080"/>
                </a:solidFill>
              </a:rPr>
              <a:t>becomes the second central product moment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expectation value of any function of </a:t>
            </a:r>
            <a:r>
              <a:rPr lang="en-US" sz="2000" b="1" i="1" dirty="0">
                <a:solidFill>
                  <a:srgbClr val="FF00FF"/>
                </a:solidFill>
              </a:rPr>
              <a:t>x </a:t>
            </a:r>
            <a:r>
              <a:rPr lang="en-US" sz="2000" b="1" dirty="0">
                <a:solidFill>
                  <a:srgbClr val="FF00FF"/>
                </a:solidFill>
              </a:rPr>
              <a:t>is</a:t>
            </a:r>
          </a:p>
          <a:p>
            <a:endParaRPr lang="en-US" i="1" dirty="0"/>
          </a:p>
          <a:p>
            <a:endParaRPr lang="en-US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533400"/>
            <a:ext cx="481020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61368"/>
            <a:ext cx="513787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64492"/>
            <a:ext cx="3695700" cy="6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58" y="5780743"/>
            <a:ext cx="2063849" cy="6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81" y="6757734"/>
            <a:ext cx="3376820" cy="4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543800"/>
            <a:ext cx="2324344" cy="5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13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145312"/>
            <a:ext cx="8839200" cy="7755969"/>
          </a:xfrm>
          <a:prstGeom prst="rect">
            <a:avLst/>
          </a:prstGeom>
          <a:noFill/>
          <a:ln w="76200" cmpd="dbl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800000"/>
                </a:solidFill>
              </a:rPr>
              <a:t>The mean can then be expressed 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Similarly</a:t>
            </a:r>
            <a:r>
              <a:rPr lang="en-US" sz="2000" b="1" i="1" u="sng" dirty="0">
                <a:solidFill>
                  <a:srgbClr val="006600"/>
                </a:solidFill>
              </a:rPr>
              <a:t>, the variance </a:t>
            </a:r>
            <a:r>
              <a:rPr lang="en-US" sz="2000" b="1" i="1" u="sng" dirty="0" smtClean="0">
                <a:solidFill>
                  <a:srgbClr val="006600"/>
                </a:solidFill>
                <a:sym typeface="Symbol"/>
              </a:rPr>
              <a:t>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in </a:t>
            </a:r>
            <a:r>
              <a:rPr lang="en-US" sz="2000" b="1" i="1" u="sng" dirty="0">
                <a:solidFill>
                  <a:srgbClr val="006600"/>
                </a:solidFill>
              </a:rPr>
              <a:t>Equation (1.8) can be expressed in terms of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the probability </a:t>
            </a:r>
            <a:r>
              <a:rPr lang="en-US" sz="2000" b="1" i="1" u="sng" dirty="0">
                <a:solidFill>
                  <a:srgbClr val="006600"/>
                </a:solidFill>
              </a:rPr>
              <a:t>function P(x):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In </a:t>
            </a:r>
            <a:r>
              <a:rPr lang="en-US" sz="2000" b="1" i="1" u="sng" dirty="0">
                <a:solidFill>
                  <a:srgbClr val="FF0000"/>
                </a:solidFill>
              </a:rPr>
              <a:t>general, the expectation value of any function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of  f(x</a:t>
            </a:r>
            <a:r>
              <a:rPr lang="en-US" sz="2000" b="1" i="1" u="sng" dirty="0">
                <a:solidFill>
                  <a:srgbClr val="FF0000"/>
                </a:solidFill>
              </a:rPr>
              <a:t>) is given by</a:t>
            </a:r>
          </a:p>
          <a:p>
            <a:pPr marL="285750" indent="-285750"/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dirty="0" smtClean="0"/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Continuous </a:t>
            </a:r>
            <a:r>
              <a:rPr lang="en-US" sz="2400" b="1" i="1" u="sng" dirty="0">
                <a:solidFill>
                  <a:srgbClr val="FF0000"/>
                </a:solidFill>
              </a:rPr>
              <a:t>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If the probability density function is a continuous smoothly varying function p(x)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of the </a:t>
            </a:r>
            <a:r>
              <a:rPr lang="en-US" sz="2000" b="1" i="1" u="sng" dirty="0">
                <a:solidFill>
                  <a:srgbClr val="0000FF"/>
                </a:solidFill>
              </a:rPr>
              <a:t>observed value x, we replace the sum over the individual observations by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an integral </a:t>
            </a:r>
            <a:r>
              <a:rPr lang="en-US" sz="2000" b="1" i="1" u="sng" dirty="0">
                <a:solidFill>
                  <a:srgbClr val="0000FF"/>
                </a:solidFill>
              </a:rPr>
              <a:t>over all values of x multiplied by the probability p(x).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mean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800000"/>
                </a:solidFill>
              </a:rPr>
              <a:t> becomes the </a:t>
            </a:r>
            <a:r>
              <a:rPr lang="en-US" sz="2000" b="1" i="1" u="sng" dirty="0">
                <a:solidFill>
                  <a:srgbClr val="800000"/>
                </a:solidFill>
              </a:rPr>
              <a:t>first moment of the parent distribution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 </a:t>
            </a:r>
            <a:r>
              <a:rPr lang="en-US" sz="2000" b="1" i="1" u="sng" dirty="0">
                <a:solidFill>
                  <a:srgbClr val="006600"/>
                </a:solidFill>
              </a:rPr>
              <a:t>variance  </a:t>
            </a:r>
            <a:r>
              <a:rPr lang="en-US" sz="2000" b="1" i="1" u="sng" dirty="0" smtClean="0">
                <a:solidFill>
                  <a:srgbClr val="006600"/>
                </a:solidFill>
                <a:sym typeface="Symbol"/>
              </a:rPr>
              <a:t></a:t>
            </a:r>
            <a:r>
              <a:rPr lang="en-US" sz="2000" b="1" i="1" u="sng" baseline="30000" dirty="0" smtClean="0">
                <a:solidFill>
                  <a:srgbClr val="006600"/>
                </a:solidFill>
              </a:rPr>
              <a:t>2 </a:t>
            </a:r>
            <a:r>
              <a:rPr lang="en-US" sz="2000" b="1" i="1" u="sng" dirty="0">
                <a:solidFill>
                  <a:srgbClr val="006600"/>
                </a:solidFill>
              </a:rPr>
              <a:t>becomes the second central product moment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/>
            <a:endParaRPr lang="en-US" sz="2000" b="1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expectation value of any function of x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is: </a:t>
            </a:r>
            <a:endParaRPr lang="en-US" i="1" u="sng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61368"/>
            <a:ext cx="513787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64492"/>
            <a:ext cx="3695700" cy="6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533400"/>
            <a:ext cx="481020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715016"/>
            <a:ext cx="1571636" cy="60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6629400"/>
            <a:ext cx="4064085" cy="5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7286652"/>
            <a:ext cx="1785950" cy="55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"/>
            <a:ext cx="8920193" cy="6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991600" cy="6832640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What </a:t>
            </a:r>
            <a:r>
              <a:rPr lang="en-US" sz="2000" b="1" dirty="0">
                <a:solidFill>
                  <a:srgbClr val="FF00FF"/>
                </a:solidFill>
              </a:rPr>
              <a:t>is the </a:t>
            </a:r>
            <a:r>
              <a:rPr lang="en-US" sz="2000" b="1" dirty="0" smtClean="0">
                <a:solidFill>
                  <a:srgbClr val="FF00FF"/>
                </a:solidFill>
              </a:rPr>
              <a:t>connection </a:t>
            </a:r>
            <a:r>
              <a:rPr lang="en-US" sz="2000" b="1" dirty="0">
                <a:solidFill>
                  <a:srgbClr val="FF00FF"/>
                </a:solidFill>
              </a:rPr>
              <a:t>between the probability distribution of the parent </a:t>
            </a:r>
            <a:r>
              <a:rPr lang="en-US" sz="2000" b="1" dirty="0" smtClean="0">
                <a:solidFill>
                  <a:srgbClr val="FF00FF"/>
                </a:solidFill>
              </a:rPr>
              <a:t>population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</a:rPr>
              <a:t>and </a:t>
            </a:r>
            <a:r>
              <a:rPr lang="en-US" sz="2000" b="1" dirty="0">
                <a:solidFill>
                  <a:srgbClr val="FF00FF"/>
                </a:solidFill>
              </a:rPr>
              <a:t>an </a:t>
            </a:r>
            <a:r>
              <a:rPr lang="en-US" sz="2000" b="1" dirty="0" smtClean="0">
                <a:solidFill>
                  <a:srgbClr val="FF00FF"/>
                </a:solidFill>
              </a:rPr>
              <a:t>experimental </a:t>
            </a:r>
            <a:r>
              <a:rPr lang="en-US" sz="2000" b="1" dirty="0">
                <a:solidFill>
                  <a:srgbClr val="FF00FF"/>
                </a:solidFill>
              </a:rPr>
              <a:t>sample we obtain?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We </a:t>
            </a:r>
            <a:r>
              <a:rPr lang="en-US" sz="2000" b="1" dirty="0">
                <a:solidFill>
                  <a:srgbClr val="008080"/>
                </a:solidFill>
              </a:rPr>
              <a:t>have already seen that the </a:t>
            </a:r>
            <a:r>
              <a:rPr lang="en-US" sz="2000" b="1" dirty="0" smtClean="0">
                <a:solidFill>
                  <a:srgbClr val="008080"/>
                </a:solidFill>
              </a:rPr>
              <a:t>uncertainties </a:t>
            </a:r>
            <a:r>
              <a:rPr lang="en-US" sz="2000" b="1" dirty="0">
                <a:solidFill>
                  <a:srgbClr val="008080"/>
                </a:solidFill>
              </a:rPr>
              <a:t>of the experimental conditions preclude a determination of the "</a:t>
            </a:r>
            <a:r>
              <a:rPr lang="en-US" sz="2000" b="1" dirty="0" smtClean="0">
                <a:solidFill>
                  <a:srgbClr val="008080"/>
                </a:solidFill>
              </a:rPr>
              <a:t>true“ values </a:t>
            </a:r>
            <a:r>
              <a:rPr lang="en-US" sz="2000" b="1" dirty="0">
                <a:solidFill>
                  <a:srgbClr val="008080"/>
                </a:solidFill>
              </a:rPr>
              <a:t>themselves.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As </a:t>
            </a:r>
            <a:r>
              <a:rPr lang="en-US" sz="2000" b="1" dirty="0">
                <a:solidFill>
                  <a:srgbClr val="0000FF"/>
                </a:solidFill>
              </a:rPr>
              <a:t>a matter of fact, there are three levels of abstraction </a:t>
            </a:r>
            <a:r>
              <a:rPr lang="en-US" sz="2000" b="1" dirty="0" smtClean="0">
                <a:solidFill>
                  <a:srgbClr val="0000FF"/>
                </a:solidFill>
              </a:rPr>
              <a:t>between the </a:t>
            </a:r>
            <a:r>
              <a:rPr lang="en-US" sz="2000" b="1" dirty="0">
                <a:solidFill>
                  <a:srgbClr val="0000FF"/>
                </a:solidFill>
              </a:rPr>
              <a:t>data and the information we seek: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From</a:t>
            </a:r>
            <a:r>
              <a:rPr lang="en-US" sz="2000" b="1" dirty="0">
                <a:solidFill>
                  <a:srgbClr val="FF0000"/>
                </a:solidFill>
              </a:rPr>
              <a:t>. our </a:t>
            </a:r>
            <a:r>
              <a:rPr lang="en-US" sz="2000" b="1" dirty="0" smtClean="0">
                <a:solidFill>
                  <a:srgbClr val="FF0000"/>
                </a:solidFill>
              </a:rPr>
              <a:t>experimental </a:t>
            </a:r>
            <a:r>
              <a:rPr lang="en-US" sz="2000" b="1" dirty="0">
                <a:solidFill>
                  <a:srgbClr val="FF0000"/>
                </a:solidFill>
              </a:rPr>
              <a:t>data points we can determine a sample frequency </a:t>
            </a:r>
            <a:r>
              <a:rPr lang="en-US" sz="2000" b="1" dirty="0" smtClean="0">
                <a:solidFill>
                  <a:srgbClr val="FF0000"/>
                </a:solidFill>
              </a:rPr>
              <a:t>distribution </a:t>
            </a:r>
            <a:r>
              <a:rPr lang="en-US" sz="2000" b="1" dirty="0">
                <a:solidFill>
                  <a:srgbClr val="FF0000"/>
                </a:solidFill>
              </a:rPr>
              <a:t>that </a:t>
            </a:r>
            <a:r>
              <a:rPr lang="en-US" sz="2000" b="1" dirty="0" smtClean="0">
                <a:solidFill>
                  <a:srgbClr val="FF0000"/>
                </a:solidFill>
              </a:rPr>
              <a:t>describes </a:t>
            </a:r>
            <a:r>
              <a:rPr lang="en-US" sz="2000" b="1" dirty="0">
                <a:solidFill>
                  <a:srgbClr val="FF0000"/>
                </a:solidFill>
              </a:rPr>
              <a:t>the way in which these particular data points are </a:t>
            </a:r>
            <a:r>
              <a:rPr lang="en-US" sz="2000" b="1" dirty="0" smtClean="0">
                <a:solidFill>
                  <a:srgbClr val="FF0000"/>
                </a:solidFill>
              </a:rPr>
              <a:t>distributed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over </a:t>
            </a:r>
            <a:r>
              <a:rPr lang="en-US" sz="2000" b="1" dirty="0">
                <a:solidFill>
                  <a:srgbClr val="FF0000"/>
                </a:solidFill>
              </a:rPr>
              <a:t>the range of possible data points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>
                <a:solidFill>
                  <a:srgbClr val="0000FF"/>
                </a:solidFill>
              </a:rPr>
              <a:t>We use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to denote the mean </a:t>
            </a:r>
            <a:r>
              <a:rPr lang="en-US" sz="2000" b="1" dirty="0" smtClean="0">
                <a:solidFill>
                  <a:srgbClr val="0000FF"/>
                </a:solidFill>
              </a:rPr>
              <a:t>of the </a:t>
            </a:r>
            <a:r>
              <a:rPr lang="en-US" sz="2000" b="1" dirty="0">
                <a:solidFill>
                  <a:srgbClr val="0000FF"/>
                </a:solidFill>
              </a:rPr>
              <a:t>data and </a:t>
            </a:r>
            <a:r>
              <a:rPr lang="en-US" sz="2000" b="1" dirty="0" smtClean="0">
                <a:solidFill>
                  <a:srgbClr val="0000FF"/>
                </a:solidFill>
              </a:rPr>
              <a:t>s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to denote the sample variance. The shape and magnitude of </a:t>
            </a:r>
            <a:r>
              <a:rPr lang="en-US" sz="2000" b="1" dirty="0" smtClean="0">
                <a:solidFill>
                  <a:srgbClr val="0000FF"/>
                </a:solidFill>
              </a:rPr>
              <a:t>the sample </a:t>
            </a:r>
            <a:r>
              <a:rPr lang="en-US" sz="2000" b="1" dirty="0">
                <a:solidFill>
                  <a:srgbClr val="0000FF"/>
                </a:solidFill>
              </a:rPr>
              <a:t>distribution vary from sample to sample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marL="463550" indent="-344488"/>
            <a:r>
              <a:rPr lang="en-US" sz="2000" b="1" dirty="0">
                <a:solidFill>
                  <a:srgbClr val="008080"/>
                </a:solidFill>
              </a:rPr>
              <a:t>2. From the parameters of the sample probability distribution we can estimate </a:t>
            </a:r>
            <a:r>
              <a:rPr lang="en-US" sz="2000" b="1" dirty="0" smtClean="0">
                <a:solidFill>
                  <a:srgbClr val="008080"/>
                </a:solidFill>
              </a:rPr>
              <a:t>the parameters </a:t>
            </a:r>
            <a:r>
              <a:rPr lang="en-US" sz="2000" b="1" dirty="0">
                <a:solidFill>
                  <a:srgbClr val="008080"/>
                </a:solidFill>
              </a:rPr>
              <a:t>of the </a:t>
            </a:r>
            <a:r>
              <a:rPr lang="en-US" sz="2000" b="1" dirty="0" smtClean="0">
                <a:solidFill>
                  <a:srgbClr val="008080"/>
                </a:solidFill>
              </a:rPr>
              <a:t>probability </a:t>
            </a:r>
            <a:r>
              <a:rPr lang="en-US" sz="2000" b="1" dirty="0">
                <a:solidFill>
                  <a:srgbClr val="008080"/>
                </a:solidFill>
              </a:rPr>
              <a:t>distribution of the parent population of </a:t>
            </a:r>
            <a:r>
              <a:rPr lang="en-US" sz="2000" b="1" dirty="0" smtClean="0">
                <a:solidFill>
                  <a:srgbClr val="008080"/>
                </a:solidFill>
              </a:rPr>
              <a:t>possible observations</a:t>
            </a:r>
            <a:r>
              <a:rPr lang="en-US" sz="2000" b="1" dirty="0">
                <a:solidFill>
                  <a:srgbClr val="008080"/>
                </a:solidFill>
              </a:rPr>
              <a:t>. </a:t>
            </a:r>
            <a:r>
              <a:rPr lang="en-US" sz="2000" b="1" dirty="0">
                <a:solidFill>
                  <a:srgbClr val="FF00FF"/>
                </a:solidFill>
              </a:rPr>
              <a:t>Our best </a:t>
            </a:r>
            <a:r>
              <a:rPr lang="en-US" sz="2000" b="1" dirty="0" smtClean="0">
                <a:solidFill>
                  <a:srgbClr val="FF00FF"/>
                </a:solidFill>
              </a:rPr>
              <a:t>estimate </a:t>
            </a:r>
            <a:r>
              <a:rPr lang="en-US" sz="2000" b="1" dirty="0">
                <a:solidFill>
                  <a:srgbClr val="FF00FF"/>
                </a:solidFill>
              </a:rPr>
              <a:t>for the </a:t>
            </a:r>
            <a:r>
              <a:rPr lang="en-US" sz="2000" b="1" dirty="0" smtClean="0">
                <a:solidFill>
                  <a:srgbClr val="FF00FF"/>
                </a:solidFill>
              </a:rPr>
              <a:t>mean </a:t>
            </a:r>
            <a:r>
              <a:rPr lang="en-US" sz="2000" b="1" dirty="0" smtClean="0">
                <a:solidFill>
                  <a:srgbClr val="FF00FF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FF00FF"/>
                </a:solidFill>
              </a:rPr>
              <a:t>is </a:t>
            </a:r>
            <a:r>
              <a:rPr lang="en-US" sz="2000" b="1" dirty="0">
                <a:solidFill>
                  <a:srgbClr val="FF00FF"/>
                </a:solidFill>
              </a:rPr>
              <a:t>the mean of the sample </a:t>
            </a:r>
            <a:r>
              <a:rPr lang="en-US" sz="2000" b="1" dirty="0" smtClean="0">
                <a:solidFill>
                  <a:srgbClr val="FF00FF"/>
                </a:solidFill>
              </a:rPr>
              <a:t>distribution </a:t>
            </a:r>
            <a:r>
              <a:rPr lang="en-US" sz="2000" b="1" i="1" dirty="0" smtClean="0">
                <a:solidFill>
                  <a:srgbClr val="FF00FF"/>
                </a:solidFill>
              </a:rPr>
              <a:t>x</a:t>
            </a:r>
            <a:r>
              <a:rPr lang="en-US" sz="2000" b="1" i="1" dirty="0">
                <a:solidFill>
                  <a:srgbClr val="FF00FF"/>
                </a:solidFill>
              </a:rPr>
              <a:t>, </a:t>
            </a:r>
            <a:r>
              <a:rPr lang="en-US" sz="2000" b="1" dirty="0">
                <a:solidFill>
                  <a:srgbClr val="FF00FF"/>
                </a:solidFill>
              </a:rPr>
              <a:t>and the best estimate for the variance </a:t>
            </a:r>
            <a:r>
              <a:rPr lang="en-US" sz="2000" b="1" dirty="0" smtClean="0">
                <a:solidFill>
                  <a:srgbClr val="FF00FF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FF00FF"/>
                </a:solidFill>
                <a:sym typeface="Symbol"/>
              </a:rPr>
              <a:t>2  </a:t>
            </a:r>
            <a:r>
              <a:rPr lang="en-US" sz="2000" b="1" dirty="0" smtClean="0">
                <a:solidFill>
                  <a:srgbClr val="FF00FF"/>
                </a:solidFill>
              </a:rPr>
              <a:t>is </a:t>
            </a:r>
            <a:r>
              <a:rPr lang="en-US" sz="2000" b="1" dirty="0">
                <a:solidFill>
                  <a:srgbClr val="FF00FF"/>
                </a:solidFill>
              </a:rPr>
              <a:t>the sample variance </a:t>
            </a:r>
            <a:r>
              <a:rPr lang="en-US" sz="2000" b="1" i="1" dirty="0" smtClean="0">
                <a:solidFill>
                  <a:srgbClr val="FF00FF"/>
                </a:solidFill>
              </a:rPr>
              <a:t>s</a:t>
            </a:r>
            <a:r>
              <a:rPr lang="en-US" sz="2000" b="1" i="1" baseline="30000" dirty="0" smtClean="0">
                <a:solidFill>
                  <a:srgbClr val="FF00FF"/>
                </a:solidFill>
              </a:rPr>
              <a:t>2</a:t>
            </a:r>
            <a:r>
              <a:rPr lang="en-US" sz="2000" b="1" i="1" dirty="0" smtClean="0">
                <a:solidFill>
                  <a:srgbClr val="008080"/>
                </a:solidFill>
              </a:rPr>
              <a:t>. </a:t>
            </a:r>
            <a:r>
              <a:rPr lang="en-US" sz="2000" b="1" dirty="0" smtClean="0">
                <a:solidFill>
                  <a:srgbClr val="008080"/>
                </a:solidFill>
              </a:rPr>
              <a:t>Even </a:t>
            </a:r>
            <a:r>
              <a:rPr lang="en-US" sz="2000" b="1" dirty="0">
                <a:solidFill>
                  <a:srgbClr val="008080"/>
                </a:solidFill>
              </a:rPr>
              <a:t>the shape of this parent distribution must be estimated or assumed.</a:t>
            </a:r>
          </a:p>
          <a:p>
            <a:pPr marL="396875" indent="-344488"/>
            <a:r>
              <a:rPr lang="en-US" sz="2000" b="1" dirty="0">
                <a:solidFill>
                  <a:srgbClr val="0000FF"/>
                </a:solidFill>
              </a:rPr>
              <a:t>3. From the estimated parameters of the parent distribution we estimate the </a:t>
            </a:r>
            <a:r>
              <a:rPr lang="en-US" sz="2000" b="1" dirty="0" smtClean="0">
                <a:solidFill>
                  <a:srgbClr val="0000FF"/>
                </a:solidFill>
              </a:rPr>
              <a:t>results sought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>
                <a:solidFill>
                  <a:srgbClr val="FF0000"/>
                </a:solidFill>
              </a:rPr>
              <a:t>general, </a:t>
            </a:r>
            <a:r>
              <a:rPr lang="en-US" sz="2000" b="1" dirty="0" smtClean="0">
                <a:solidFill>
                  <a:srgbClr val="FF0000"/>
                </a:solidFill>
              </a:rPr>
              <a:t>we </a:t>
            </a:r>
            <a:r>
              <a:rPr lang="en-US" sz="2000" b="1" dirty="0">
                <a:solidFill>
                  <a:srgbClr val="FF0000"/>
                </a:solidFill>
              </a:rPr>
              <a:t>shall assume that the estimated parameters of the </a:t>
            </a:r>
            <a:r>
              <a:rPr lang="en-US" sz="2000" b="1" dirty="0" smtClean="0">
                <a:solidFill>
                  <a:srgbClr val="FF0000"/>
                </a:solidFill>
              </a:rPr>
              <a:t>parent distribution </a:t>
            </a:r>
            <a:r>
              <a:rPr lang="en-US" sz="2000" b="1" dirty="0">
                <a:solidFill>
                  <a:srgbClr val="FF0000"/>
                </a:solidFill>
              </a:rPr>
              <a:t>are </a:t>
            </a:r>
            <a:r>
              <a:rPr lang="en-US" sz="2000" b="1" dirty="0" smtClean="0">
                <a:solidFill>
                  <a:srgbClr val="FF0000"/>
                </a:solidFill>
              </a:rPr>
              <a:t>equivalent </a:t>
            </a:r>
            <a:r>
              <a:rPr lang="en-US" sz="2000" b="1" dirty="0">
                <a:solidFill>
                  <a:srgbClr val="FF0000"/>
                </a:solidFill>
              </a:rPr>
              <a:t>to the "true" values, but the estimated parent </a:t>
            </a:r>
            <a:r>
              <a:rPr lang="en-US" sz="2000" b="1" dirty="0" smtClean="0">
                <a:solidFill>
                  <a:srgbClr val="FF0000"/>
                </a:solidFill>
              </a:rPr>
              <a:t>distribution is </a:t>
            </a:r>
            <a:r>
              <a:rPr lang="en-US" sz="2000" b="1" dirty="0">
                <a:solidFill>
                  <a:srgbClr val="FF0000"/>
                </a:solidFill>
              </a:rPr>
              <a:t>a function of the experimental conditions as well as the "true" </a:t>
            </a:r>
            <a:r>
              <a:rPr lang="en-US" sz="2000" b="1" dirty="0" smtClean="0">
                <a:solidFill>
                  <a:srgbClr val="FF0000"/>
                </a:solidFill>
              </a:rPr>
              <a:t>values, and </a:t>
            </a:r>
            <a:r>
              <a:rPr lang="en-US" sz="2000" b="1" dirty="0">
                <a:solidFill>
                  <a:srgbClr val="FF0000"/>
                </a:solidFill>
              </a:rPr>
              <a:t>these may not necessarily be separable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4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0804"/>
            <a:ext cx="9144000" cy="9387185"/>
          </a:xfrm>
          <a:prstGeom prst="rect">
            <a:avLst/>
          </a:prstGeom>
          <a:noFill/>
          <a:ln w="76200" cmpd="dbl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</a:rPr>
              <a:t>1.3 </a:t>
            </a:r>
            <a:r>
              <a:rPr lang="en-US" sz="2200" b="1" i="1" u="sng" dirty="0">
                <a:solidFill>
                  <a:srgbClr val="FF0000"/>
                </a:solidFill>
              </a:rPr>
              <a:t>PARENT AND SAMPLE 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CC0099"/>
                </a:solidFill>
              </a:rPr>
              <a:t>If we make a measurement x</a:t>
            </a:r>
            <a:r>
              <a:rPr lang="en-US" sz="2000" b="1" i="1" u="sng" baseline="-25000" dirty="0" smtClean="0">
                <a:solidFill>
                  <a:srgbClr val="CC0099"/>
                </a:solidFill>
              </a:rPr>
              <a:t>i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 in </a:t>
            </a:r>
            <a:r>
              <a:rPr lang="en-US" sz="2000" b="1" i="1" u="sng" dirty="0">
                <a:solidFill>
                  <a:srgbClr val="CC0099"/>
                </a:solidFill>
              </a:rPr>
              <a:t>of a quantity x, we expect our observation to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approximate the </a:t>
            </a:r>
            <a:r>
              <a:rPr lang="en-US" sz="2000" b="1" i="1" u="sng" dirty="0">
                <a:solidFill>
                  <a:srgbClr val="CC0099"/>
                </a:solidFill>
              </a:rPr>
              <a:t>quantity, but we do not expect the experimental data point to be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exactly equal </a:t>
            </a:r>
            <a:r>
              <a:rPr lang="en-US" sz="2000" b="1" i="1" u="sng" dirty="0">
                <a:solidFill>
                  <a:srgbClr val="CC0099"/>
                </a:solidFill>
              </a:rPr>
              <a:t>to the quantity. </a:t>
            </a:r>
            <a:endParaRPr lang="en-US" sz="2000" b="1" i="1" u="sng" dirty="0" smtClean="0">
              <a:solidFill>
                <a:srgbClr val="CC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If </a:t>
            </a:r>
            <a:r>
              <a:rPr lang="en-US" sz="2000" b="1" i="1" u="sng" dirty="0">
                <a:solidFill>
                  <a:srgbClr val="0000FF"/>
                </a:solidFill>
              </a:rPr>
              <a:t>we make another measurement, we expect to observe a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discrepancy between </a:t>
            </a:r>
            <a:r>
              <a:rPr lang="en-US" sz="2000" b="1" i="1" u="sng" dirty="0">
                <a:solidFill>
                  <a:srgbClr val="0000FF"/>
                </a:solidFill>
              </a:rPr>
              <a:t>the two measurements because of random errors, and we do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not expect </a:t>
            </a:r>
            <a:r>
              <a:rPr lang="en-US" sz="2000" b="1" i="1" u="sng" dirty="0">
                <a:solidFill>
                  <a:srgbClr val="0000FF"/>
                </a:solidFill>
              </a:rPr>
              <a:t>either determination to be exactly correct, that is, equal to x.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As </a:t>
            </a:r>
            <a:r>
              <a:rPr lang="en-US" sz="2000" b="1" i="1" u="sng" dirty="0">
                <a:solidFill>
                  <a:srgbClr val="006600"/>
                </a:solidFill>
              </a:rPr>
              <a:t>we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make more </a:t>
            </a:r>
            <a:r>
              <a:rPr lang="en-US" sz="2000" b="1" i="1" u="sng" dirty="0">
                <a:solidFill>
                  <a:srgbClr val="006600"/>
                </a:solidFill>
              </a:rPr>
              <a:t>and more measurements, a pattern will emerge from the data. </a:t>
            </a:r>
            <a:endParaRPr lang="en-US" sz="2000" b="1" i="1" u="sng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Some </a:t>
            </a:r>
            <a:r>
              <a:rPr lang="en-US" sz="2000" b="1" i="1" u="sng" dirty="0">
                <a:solidFill>
                  <a:srgbClr val="0000FF"/>
                </a:solidFill>
              </a:rPr>
              <a:t>of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the measurements </a:t>
            </a:r>
            <a:r>
              <a:rPr lang="en-US" sz="2000" b="1" i="1" u="sng" dirty="0">
                <a:solidFill>
                  <a:srgbClr val="0000FF"/>
                </a:solidFill>
              </a:rPr>
              <a:t>will be too large, some will be too small.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CC0099"/>
                </a:solidFill>
              </a:rPr>
              <a:t>On </a:t>
            </a:r>
            <a:r>
              <a:rPr lang="en-US" sz="2000" b="1" i="1" u="sng" dirty="0">
                <a:solidFill>
                  <a:srgbClr val="CC0099"/>
                </a:solidFill>
              </a:rPr>
              <a:t>the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average, however,</a:t>
            </a:r>
            <a:r>
              <a:rPr lang="en-US" sz="2000" b="1" i="1" u="sng" dirty="0">
                <a:solidFill>
                  <a:srgbClr val="CC0099"/>
                </a:solidFill>
              </a:rPr>
              <a:t> we expect them to be distributed around the correct value, assuming we can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neglect or </a:t>
            </a:r>
            <a:r>
              <a:rPr lang="en-US" sz="2000" b="1" i="1" u="sng" dirty="0">
                <a:solidFill>
                  <a:srgbClr val="CC0099"/>
                </a:solidFill>
              </a:rPr>
              <a:t>correct for systematic errors.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FF0000"/>
                </a:solidFill>
              </a:rPr>
              <a:t>If we could make an infinite number of measurements, then we could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describe exactly </a:t>
            </a:r>
            <a:r>
              <a:rPr lang="en-US" sz="2000" b="1" i="1" u="sng" dirty="0">
                <a:solidFill>
                  <a:srgbClr val="FF0000"/>
                </a:solidFill>
              </a:rPr>
              <a:t>the distribution of the data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points</a:t>
            </a:r>
            <a:r>
              <a:rPr lang="en-US" sz="2000" b="1" u="sng" dirty="0" smtClean="0">
                <a:solidFill>
                  <a:srgbClr val="006600"/>
                </a:solidFill>
              </a:rPr>
              <a:t>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called the parent distribution</a:t>
            </a:r>
            <a:r>
              <a:rPr lang="en-US" sz="2000" i="1" u="sng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This </a:t>
            </a:r>
            <a:r>
              <a:rPr lang="en-US" sz="2000" b="1" i="1" u="sng" dirty="0">
                <a:solidFill>
                  <a:srgbClr val="0000FF"/>
                </a:solidFill>
              </a:rPr>
              <a:t>is not possible in practice, but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we can </a:t>
            </a:r>
            <a:r>
              <a:rPr lang="en-US" sz="2000" b="1" i="1" u="sng" dirty="0">
                <a:solidFill>
                  <a:srgbClr val="800000"/>
                </a:solidFill>
              </a:rPr>
              <a:t>hypothesize the existence of such a distribution </a:t>
            </a:r>
            <a:r>
              <a:rPr lang="en-US" sz="2000" b="1" i="1" u="sng" dirty="0">
                <a:solidFill>
                  <a:srgbClr val="0000FF"/>
                </a:solidFill>
              </a:rPr>
              <a:t>that determines the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probability of </a:t>
            </a:r>
            <a:r>
              <a:rPr lang="en-US" sz="2000" b="1" i="1" u="sng" dirty="0">
                <a:solidFill>
                  <a:srgbClr val="0000FF"/>
                </a:solidFill>
              </a:rPr>
              <a:t>getting any particular observation in a single measurement</a:t>
            </a:r>
            <a:r>
              <a:rPr lang="en-US" sz="2000" b="1" i="1" u="sng" dirty="0">
                <a:solidFill>
                  <a:srgbClr val="800000"/>
                </a:solidFill>
              </a:rPr>
              <a:t>. </a:t>
            </a:r>
            <a:endParaRPr lang="en-US" sz="2000" b="1" i="1" u="sng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This </a:t>
            </a:r>
            <a:r>
              <a:rPr lang="en-US" sz="2000" b="1" i="1" u="sng" dirty="0">
                <a:solidFill>
                  <a:srgbClr val="006600"/>
                </a:solidFill>
              </a:rPr>
              <a:t>distribution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is called </a:t>
            </a:r>
            <a:r>
              <a:rPr lang="en-US" sz="2000" b="1" u="sng" dirty="0">
                <a:solidFill>
                  <a:srgbClr val="FF0000"/>
                </a:solidFill>
              </a:rPr>
              <a:t>the </a:t>
            </a:r>
            <a:r>
              <a:rPr lang="en-US" sz="2000" b="1" i="1" u="sng" dirty="0">
                <a:solidFill>
                  <a:srgbClr val="FF0000"/>
                </a:solidFill>
              </a:rPr>
              <a:t>parent distribution</a:t>
            </a:r>
            <a:r>
              <a:rPr lang="en-US" sz="2000" b="1" i="1" u="sng" dirty="0">
                <a:solidFill>
                  <a:srgbClr val="0000FF"/>
                </a:solidFill>
              </a:rPr>
              <a:t>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CC0099"/>
                </a:solidFill>
              </a:rPr>
              <a:t>Similarly</a:t>
            </a:r>
            <a:r>
              <a:rPr lang="en-US" sz="2000" b="1" i="1" u="sng" dirty="0">
                <a:solidFill>
                  <a:srgbClr val="CC0099"/>
                </a:solidFill>
              </a:rPr>
              <a:t>, we can hypothesize that the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measurements we </a:t>
            </a:r>
            <a:r>
              <a:rPr lang="en-US" sz="2000" b="1" i="1" u="sng" dirty="0">
                <a:solidFill>
                  <a:srgbClr val="CC0099"/>
                </a:solidFill>
              </a:rPr>
              <a:t>have made are samples from the parent distribution and they form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sample distribution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CC00FF"/>
                </a:solidFill>
              </a:rPr>
              <a:t> </a:t>
            </a:r>
            <a:r>
              <a:rPr lang="en-US" sz="2000" b="1" i="1" u="sng" dirty="0">
                <a:solidFill>
                  <a:srgbClr val="CC00FF"/>
                </a:solidFill>
              </a:rPr>
              <a:t>In the limit of </a:t>
            </a:r>
            <a:r>
              <a:rPr lang="en-US" sz="2000" b="1" i="1" u="sng" dirty="0">
                <a:solidFill>
                  <a:srgbClr val="800000"/>
                </a:solidFill>
              </a:rPr>
              <a:t>an infinite number of measurements</a:t>
            </a:r>
            <a:r>
              <a:rPr lang="en-US" sz="2000" b="1" i="1" u="sng" dirty="0">
                <a:solidFill>
                  <a:srgbClr val="006600"/>
                </a:solidFill>
              </a:rPr>
              <a:t>, the sample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distribution </a:t>
            </a:r>
            <a:r>
              <a:rPr lang="en-US" sz="2000" b="1" i="1" u="sng" dirty="0" smtClean="0">
                <a:solidFill>
                  <a:srgbClr val="CC00FF"/>
                </a:solidFill>
              </a:rPr>
              <a:t>becomes </a:t>
            </a:r>
            <a:r>
              <a:rPr lang="en-US" sz="2000" b="1" i="1" u="sng" dirty="0">
                <a:solidFill>
                  <a:srgbClr val="006600"/>
                </a:solidFill>
              </a:rPr>
              <a:t>the parent distribution</a:t>
            </a:r>
            <a:r>
              <a:rPr lang="en-US" sz="2000" b="1" i="1" u="sng" dirty="0" smtClean="0">
                <a:solidFill>
                  <a:srgbClr val="CC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It is convenient to think in terms of a probability density function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p(x),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normalized to unit area (i.e., so that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the integral of the entire curve is equal to 1</a:t>
            </a:r>
            <a:r>
              <a:rPr lang="en-US" sz="2000" b="1" i="1" u="sng" dirty="0" smtClean="0">
                <a:solidFill>
                  <a:srgbClr val="006600"/>
                </a:solidFill>
              </a:rPr>
              <a:t>) and defined such that in the limit of a very large number N of observations, the number ,)..N of observations of the variable x between x and x + </a:t>
            </a:r>
            <a:r>
              <a:rPr lang="en-US" sz="2000" b="1" i="1" u="sng" dirty="0" smtClean="0">
                <a:solidFill>
                  <a:srgbClr val="006600"/>
                </a:solidFill>
                <a:sym typeface="Symbol"/>
              </a:rPr>
              <a:t></a:t>
            </a:r>
            <a:r>
              <a:rPr lang="en-US" sz="2000" b="1" i="1" u="sng" dirty="0" smtClean="0">
                <a:solidFill>
                  <a:srgbClr val="006600"/>
                </a:solidFill>
              </a:rPr>
              <a:t>x is given by </a:t>
            </a:r>
            <a:r>
              <a:rPr lang="en-US" sz="2000" b="1" i="1" dirty="0" smtClean="0">
                <a:solidFill>
                  <a:srgbClr val="FF0000"/>
                </a:solidFill>
              </a:rPr>
              <a:t>M =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Np</a:t>
            </a:r>
            <a:r>
              <a:rPr lang="en-US" sz="2000" b="1" i="1" dirty="0" smtClean="0">
                <a:solidFill>
                  <a:srgbClr val="FF0000"/>
                </a:solidFill>
              </a:rPr>
              <a:t>(x)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  </a:t>
            </a:r>
            <a:r>
              <a:rPr lang="en-US" sz="2000" b="1" i="1" dirty="0" smtClean="0">
                <a:solidFill>
                  <a:srgbClr val="FF0000"/>
                </a:solidFill>
              </a:rPr>
              <a:t>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The solid and dashed curves in Figure 1.2 have been scaled in this way so that the ordinate values correspond directly to the numbers of observations expected in any range </a:t>
            </a:r>
            <a:r>
              <a:rPr lang="en-US" sz="2000" b="1" i="1" u="sng" dirty="0" smtClean="0">
                <a:solidFill>
                  <a:srgbClr val="0000FF"/>
                </a:solidFill>
                <a:sym typeface="Symbol"/>
              </a:rPr>
              <a:t>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x from a 50-event sample and the area under each curve corresponds to the total area of the histogram</a:t>
            </a:r>
            <a:r>
              <a:rPr lang="en-US" sz="2000" b="1" i="1" u="sng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i="1" u="sng" dirty="0">
              <a:solidFill>
                <a:srgbClr val="CC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991600" cy="6647974"/>
          </a:xfrm>
          <a:prstGeom prst="rect">
            <a:avLst/>
          </a:prstGeom>
          <a:noFill/>
          <a:ln w="76200" cmpd="dbl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 smtClean="0">
                <a:solidFill>
                  <a:srgbClr val="CC0099"/>
                </a:solidFill>
              </a:rPr>
              <a:t>Relation between </a:t>
            </a:r>
            <a:r>
              <a:rPr lang="en-US" sz="2400" b="1" i="1" u="sng" dirty="0">
                <a:solidFill>
                  <a:srgbClr val="CC0099"/>
                </a:solidFill>
              </a:rPr>
              <a:t>the probability distribution of the parent </a:t>
            </a:r>
            <a:r>
              <a:rPr lang="en-US" sz="2400" b="1" i="1" u="sng" dirty="0" smtClean="0">
                <a:solidFill>
                  <a:srgbClr val="CC0099"/>
                </a:solidFill>
              </a:rPr>
              <a:t>population</a:t>
            </a:r>
            <a:r>
              <a:rPr lang="en-US" sz="2400" b="1" i="1" u="sng" dirty="0">
                <a:solidFill>
                  <a:srgbClr val="CC0099"/>
                </a:solidFill>
              </a:rPr>
              <a:t> </a:t>
            </a:r>
            <a:r>
              <a:rPr lang="en-US" sz="2400" b="1" i="1" u="sng" dirty="0" smtClean="0">
                <a:solidFill>
                  <a:srgbClr val="CC0099"/>
                </a:solidFill>
              </a:rPr>
              <a:t>and </a:t>
            </a:r>
            <a:r>
              <a:rPr lang="en-US" sz="2400" b="1" i="1" u="sng" dirty="0">
                <a:solidFill>
                  <a:srgbClr val="CC0099"/>
                </a:solidFill>
              </a:rPr>
              <a:t>an </a:t>
            </a:r>
            <a:r>
              <a:rPr lang="en-US" sz="2400" b="1" i="1" u="sng" dirty="0" smtClean="0">
                <a:solidFill>
                  <a:srgbClr val="CC0099"/>
                </a:solidFill>
              </a:rPr>
              <a:t>experimental sample?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 uncertainties </a:t>
            </a:r>
            <a:r>
              <a:rPr lang="en-US" sz="2000" b="1" i="1" u="sng" dirty="0">
                <a:solidFill>
                  <a:srgbClr val="006600"/>
                </a:solidFill>
              </a:rPr>
              <a:t>of the experimental conditions preclude a determination of the "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true“ values </a:t>
            </a:r>
            <a:r>
              <a:rPr lang="en-US" sz="2000" b="1" i="1" u="sng" dirty="0">
                <a:solidFill>
                  <a:srgbClr val="006600"/>
                </a:solidFill>
              </a:rPr>
              <a:t>themselves. </a:t>
            </a:r>
            <a:endParaRPr lang="en-US" sz="2000" b="1" i="1" u="sng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Three </a:t>
            </a:r>
            <a:r>
              <a:rPr lang="en-US" sz="2000" b="1" i="1" u="sng" dirty="0">
                <a:solidFill>
                  <a:srgbClr val="800000"/>
                </a:solidFill>
              </a:rPr>
              <a:t>levels of abstraction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between the </a:t>
            </a:r>
            <a:r>
              <a:rPr lang="en-US" sz="2000" b="1" i="1" u="sng" dirty="0">
                <a:solidFill>
                  <a:srgbClr val="800000"/>
                </a:solidFill>
              </a:rPr>
              <a:t>data and the information we seek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b="1" i="1" u="sng" dirty="0" smtClean="0">
                <a:solidFill>
                  <a:srgbClr val="0000FF"/>
                </a:solidFill>
              </a:rPr>
              <a:t>From experimental </a:t>
            </a:r>
            <a:r>
              <a:rPr lang="en-US" sz="2000" b="1" i="1" u="sng" dirty="0">
                <a:solidFill>
                  <a:srgbClr val="0000FF"/>
                </a:solidFill>
              </a:rPr>
              <a:t>data points </a:t>
            </a:r>
            <a:r>
              <a:rPr lang="en-US" sz="2000" b="1" i="1" dirty="0">
                <a:solidFill>
                  <a:srgbClr val="0000FF"/>
                </a:solidFill>
              </a:rPr>
              <a:t>we can determine a sample frequency </a:t>
            </a:r>
            <a:r>
              <a:rPr lang="en-US" sz="2000" b="1" i="1" dirty="0" smtClean="0">
                <a:solidFill>
                  <a:srgbClr val="0000FF"/>
                </a:solidFill>
              </a:rPr>
              <a:t>distribution </a:t>
            </a:r>
            <a:r>
              <a:rPr lang="en-US" sz="2000" b="1" i="1" dirty="0">
                <a:solidFill>
                  <a:srgbClr val="0000FF"/>
                </a:solidFill>
              </a:rPr>
              <a:t>that </a:t>
            </a:r>
            <a:r>
              <a:rPr lang="en-US" sz="2000" b="1" i="1" dirty="0" smtClean="0">
                <a:solidFill>
                  <a:srgbClr val="0000FF"/>
                </a:solidFill>
              </a:rPr>
              <a:t>describes </a:t>
            </a:r>
            <a:r>
              <a:rPr lang="en-US" sz="2000" b="1" i="1" dirty="0">
                <a:solidFill>
                  <a:srgbClr val="0000FF"/>
                </a:solidFill>
              </a:rPr>
              <a:t>the way in which these particular data points are </a:t>
            </a:r>
            <a:r>
              <a:rPr lang="en-US" sz="2000" b="1" i="1" dirty="0" smtClean="0">
                <a:solidFill>
                  <a:srgbClr val="0000FF"/>
                </a:solidFill>
              </a:rPr>
              <a:t>distributed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over </a:t>
            </a:r>
            <a:r>
              <a:rPr lang="en-US" sz="2000" b="1" i="1" dirty="0">
                <a:solidFill>
                  <a:srgbClr val="0000FF"/>
                </a:solidFill>
              </a:rPr>
              <a:t>the range of possible data points</a:t>
            </a:r>
            <a:r>
              <a:rPr lang="en-US" sz="2000" b="1" i="1" dirty="0" smtClean="0">
                <a:solidFill>
                  <a:srgbClr val="0000FF"/>
                </a:solidFill>
              </a:rPr>
              <a:t>. </a:t>
            </a:r>
            <a:r>
              <a:rPr lang="en-US" sz="2000" b="1" u="sng" dirty="0">
                <a:solidFill>
                  <a:srgbClr val="FF0000"/>
                </a:solidFill>
              </a:rPr>
              <a:t>We use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x</a:t>
            </a:r>
            <a:r>
              <a:rPr lang="en-US" sz="2000" b="1" i="1" u="sng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baseline="-25000" dirty="0" err="1" smtClean="0">
                <a:solidFill>
                  <a:srgbClr val="FF0000"/>
                </a:solidFill>
              </a:rPr>
              <a:t>avg</a:t>
            </a:r>
            <a:r>
              <a:rPr lang="en-US" sz="2000" b="1" i="1" u="sng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to </a:t>
            </a:r>
            <a:r>
              <a:rPr lang="en-US" sz="2000" b="1" u="sng" dirty="0">
                <a:solidFill>
                  <a:srgbClr val="FF0000"/>
                </a:solidFill>
              </a:rPr>
              <a:t>denote the mean </a:t>
            </a:r>
            <a:r>
              <a:rPr lang="en-US" sz="2000" b="1" u="sng" dirty="0" smtClean="0">
                <a:solidFill>
                  <a:srgbClr val="FF0000"/>
                </a:solidFill>
              </a:rPr>
              <a:t>of the </a:t>
            </a:r>
            <a:r>
              <a:rPr lang="en-US" sz="2000" b="1" u="sng" dirty="0">
                <a:solidFill>
                  <a:srgbClr val="FF0000"/>
                </a:solidFill>
              </a:rPr>
              <a:t>data and </a:t>
            </a:r>
            <a:r>
              <a:rPr lang="en-US" sz="2000" b="1" u="sng" dirty="0" smtClean="0">
                <a:solidFill>
                  <a:srgbClr val="FF0000"/>
                </a:solidFill>
              </a:rPr>
              <a:t>s</a:t>
            </a:r>
            <a:r>
              <a:rPr lang="en-US" sz="2000" b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to denote the sample variance. The shape and magnitude of </a:t>
            </a:r>
            <a:r>
              <a:rPr lang="en-US" sz="2000" b="1" u="sng" dirty="0" smtClean="0">
                <a:solidFill>
                  <a:srgbClr val="FF0000"/>
                </a:solidFill>
              </a:rPr>
              <a:t>the sample </a:t>
            </a:r>
            <a:r>
              <a:rPr lang="en-US" sz="2000" b="1" u="sng" dirty="0">
                <a:solidFill>
                  <a:srgbClr val="FF0000"/>
                </a:solidFill>
              </a:rPr>
              <a:t>distribution vary from sample to sample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marL="463550" indent="-344488"/>
            <a:r>
              <a:rPr lang="en-US" sz="2000" b="1" dirty="0">
                <a:solidFill>
                  <a:srgbClr val="008080"/>
                </a:solidFill>
              </a:rPr>
              <a:t>2. </a:t>
            </a:r>
            <a:r>
              <a:rPr lang="en-US" sz="2000" b="1" i="1" u="sng" dirty="0">
                <a:solidFill>
                  <a:srgbClr val="006600"/>
                </a:solidFill>
              </a:rPr>
              <a:t>From the </a:t>
            </a:r>
            <a:r>
              <a:rPr lang="en-US" sz="2000" b="1" u="sng" dirty="0">
                <a:solidFill>
                  <a:srgbClr val="006600"/>
                </a:solidFill>
              </a:rPr>
              <a:t>parameters of the sample probability distribution we can estimate </a:t>
            </a:r>
            <a:r>
              <a:rPr lang="en-US" sz="2000" b="1" u="sng" dirty="0" smtClean="0">
                <a:solidFill>
                  <a:srgbClr val="006600"/>
                </a:solidFill>
              </a:rPr>
              <a:t>the parameters </a:t>
            </a:r>
            <a:r>
              <a:rPr lang="en-US" sz="2000" b="1" u="sng" dirty="0">
                <a:solidFill>
                  <a:srgbClr val="006600"/>
                </a:solidFill>
              </a:rPr>
              <a:t>of the </a:t>
            </a:r>
            <a:r>
              <a:rPr lang="en-US" sz="2000" b="1" u="sng" dirty="0" smtClean="0">
                <a:solidFill>
                  <a:srgbClr val="006600"/>
                </a:solidFill>
              </a:rPr>
              <a:t>probability </a:t>
            </a:r>
            <a:r>
              <a:rPr lang="en-US" sz="2000" b="1" u="sng" dirty="0">
                <a:solidFill>
                  <a:srgbClr val="006600"/>
                </a:solidFill>
              </a:rPr>
              <a:t>distribution of the parent population of </a:t>
            </a:r>
            <a:r>
              <a:rPr lang="en-US" sz="2000" b="1" u="sng" dirty="0" smtClean="0">
                <a:solidFill>
                  <a:srgbClr val="006600"/>
                </a:solidFill>
              </a:rPr>
              <a:t>possible observations</a:t>
            </a:r>
            <a:r>
              <a:rPr lang="en-US" sz="2000" b="1" dirty="0">
                <a:solidFill>
                  <a:srgbClr val="008080"/>
                </a:solidFill>
              </a:rPr>
              <a:t>. </a:t>
            </a:r>
            <a:r>
              <a:rPr lang="en-US" sz="2000" b="1" i="1" u="sng" dirty="0">
                <a:solidFill>
                  <a:srgbClr val="800000"/>
                </a:solidFill>
              </a:rPr>
              <a:t>Our best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estimate </a:t>
            </a:r>
            <a:r>
              <a:rPr lang="en-US" sz="2000" b="1" i="1" u="sng" dirty="0">
                <a:solidFill>
                  <a:srgbClr val="800000"/>
                </a:solidFill>
              </a:rPr>
              <a:t>for 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mean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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is </a:t>
            </a:r>
            <a:r>
              <a:rPr lang="en-US" sz="2000" b="1" i="1" u="sng" dirty="0">
                <a:solidFill>
                  <a:srgbClr val="800000"/>
                </a:solidFill>
              </a:rPr>
              <a:t>the mean of the sample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distribution x</a:t>
            </a:r>
            <a:r>
              <a:rPr lang="en-US" sz="2000" b="1" i="1" u="sng" dirty="0">
                <a:solidFill>
                  <a:srgbClr val="800000"/>
                </a:solidFill>
              </a:rPr>
              <a:t>, and the best estimate for the variance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</a:t>
            </a:r>
            <a:r>
              <a:rPr lang="en-US" sz="2000" b="1" i="1" u="sng" baseline="30000" dirty="0" smtClean="0">
                <a:solidFill>
                  <a:srgbClr val="800000"/>
                </a:solidFill>
                <a:sym typeface="Symbol"/>
              </a:rPr>
              <a:t>2 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is </a:t>
            </a:r>
            <a:r>
              <a:rPr lang="en-US" sz="2000" b="1" i="1" u="sng" dirty="0">
                <a:solidFill>
                  <a:srgbClr val="800000"/>
                </a:solidFill>
              </a:rPr>
              <a:t>the sample variance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</a:t>
            </a:r>
            <a:r>
              <a:rPr lang="en-US" sz="2000" b="1" i="1" u="sng" baseline="30000" dirty="0" smtClean="0">
                <a:solidFill>
                  <a:srgbClr val="800000"/>
                </a:solidFill>
              </a:rPr>
              <a:t>2</a:t>
            </a:r>
            <a:r>
              <a:rPr lang="en-US" sz="2000" b="1" i="1" u="sng" dirty="0" smtClean="0">
                <a:solidFill>
                  <a:srgbClr val="800000"/>
                </a:solidFill>
              </a:rPr>
              <a:t>. </a:t>
            </a:r>
            <a:r>
              <a:rPr lang="en-US" sz="2000" b="1" dirty="0" smtClean="0">
                <a:solidFill>
                  <a:srgbClr val="800000"/>
                </a:solidFill>
              </a:rPr>
              <a:t>Even </a:t>
            </a:r>
            <a:r>
              <a:rPr lang="en-US" sz="2000" b="1" dirty="0">
                <a:solidFill>
                  <a:srgbClr val="800000"/>
                </a:solidFill>
              </a:rPr>
              <a:t>the shape of this parent distribution must be estimated or assumed</a:t>
            </a:r>
            <a:r>
              <a:rPr lang="en-US" sz="2000" b="1" dirty="0">
                <a:solidFill>
                  <a:srgbClr val="008080"/>
                </a:solidFill>
              </a:rPr>
              <a:t>.</a:t>
            </a:r>
          </a:p>
          <a:p>
            <a:pPr marL="396875" indent="-344488"/>
            <a:r>
              <a:rPr lang="en-US" sz="2000" b="1" dirty="0">
                <a:solidFill>
                  <a:srgbClr val="0000FF"/>
                </a:solidFill>
              </a:rPr>
              <a:t>3. </a:t>
            </a:r>
            <a:r>
              <a:rPr lang="en-US" sz="2000" b="1" i="1" u="sng" dirty="0">
                <a:solidFill>
                  <a:srgbClr val="0000FF"/>
                </a:solidFill>
              </a:rPr>
              <a:t>From the estimated parameters of the parent distribution we estimate the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results sought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>
                <a:solidFill>
                  <a:srgbClr val="FF0000"/>
                </a:solidFill>
              </a:rPr>
              <a:t>general,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we </a:t>
            </a:r>
            <a:r>
              <a:rPr lang="en-US" sz="2000" b="1" i="1" u="sng" dirty="0">
                <a:solidFill>
                  <a:srgbClr val="FF0000"/>
                </a:solidFill>
              </a:rPr>
              <a:t>shall assume that the estimated parameters of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parent distribution </a:t>
            </a:r>
            <a:r>
              <a:rPr lang="en-US" sz="2000" b="1" i="1" u="sng" dirty="0">
                <a:solidFill>
                  <a:srgbClr val="FF0000"/>
                </a:solidFill>
              </a:rPr>
              <a:t>are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equivalent </a:t>
            </a:r>
            <a:r>
              <a:rPr lang="en-US" sz="2000" b="1" i="1" u="sng" dirty="0">
                <a:solidFill>
                  <a:srgbClr val="FF0000"/>
                </a:solidFill>
              </a:rPr>
              <a:t>to the "true" values, but the estimated parent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distribution is </a:t>
            </a:r>
            <a:r>
              <a:rPr lang="en-US" sz="2000" b="1" i="1" u="sng" dirty="0">
                <a:solidFill>
                  <a:srgbClr val="FF0000"/>
                </a:solidFill>
              </a:rPr>
              <a:t>a function of the experimental conditions as well as the "true"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values,</a:t>
            </a:r>
            <a:r>
              <a:rPr lang="en-US" sz="2000" b="1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>
                <a:solidFill>
                  <a:srgbClr val="FF0000"/>
                </a:solidFill>
              </a:rPr>
              <a:t>these may not necessarily be separable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915352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915400" cy="6186309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Let us refer again to Figure 1.2, which shows a histogram of time </a:t>
            </a:r>
            <a:r>
              <a:rPr lang="en-US" sz="2000" b="1" dirty="0" smtClean="0">
                <a:solidFill>
                  <a:srgbClr val="FF0000"/>
                </a:solidFill>
              </a:rPr>
              <a:t>interval measurements </a:t>
            </a:r>
            <a:r>
              <a:rPr lang="en-US" sz="2000" b="1" dirty="0">
                <a:solidFill>
                  <a:srgbClr val="FF0000"/>
                </a:solidFill>
              </a:rPr>
              <a:t>and two Gaussian curves, a solid curve based on the </a:t>
            </a:r>
            <a:r>
              <a:rPr lang="en-US" sz="2000" b="1" dirty="0" smtClean="0">
                <a:solidFill>
                  <a:srgbClr val="FF0000"/>
                </a:solidFill>
              </a:rPr>
              <a:t>parameters  </a:t>
            </a:r>
            <a:r>
              <a:rPr lang="en-US" sz="2000" b="1" i="1" dirty="0" smtClean="0">
                <a:solidFill>
                  <a:srgbClr val="FF0000"/>
                </a:solidFill>
              </a:rPr>
              <a:t>Average T </a:t>
            </a:r>
            <a:r>
              <a:rPr lang="en-US" sz="2000" b="1" dirty="0">
                <a:solidFill>
                  <a:srgbClr val="FF0000"/>
                </a:solidFill>
              </a:rPr>
              <a:t>= 0.635 </a:t>
            </a:r>
            <a:r>
              <a:rPr lang="en-US" sz="2000" b="1" dirty="0" smtClean="0">
                <a:solidFill>
                  <a:srgbClr val="FF0000"/>
                </a:solidFill>
              </a:rPr>
              <a:t>s and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s </a:t>
            </a:r>
            <a:r>
              <a:rPr lang="en-US" sz="2000" b="1" dirty="0">
                <a:solidFill>
                  <a:srgbClr val="FF0000"/>
                </a:solidFill>
              </a:rPr>
              <a:t>= 0.020 s, which were determined experimentally </a:t>
            </a:r>
            <a:r>
              <a:rPr lang="en-US" sz="2000" b="1" dirty="0" smtClean="0">
                <a:solidFill>
                  <a:srgbClr val="FF0000"/>
                </a:solidFill>
              </a:rPr>
              <a:t> from </a:t>
            </a:r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data displayed </a:t>
            </a:r>
            <a:r>
              <a:rPr lang="en-US" sz="2000" b="1" dirty="0">
                <a:solidFill>
                  <a:srgbClr val="FF0000"/>
                </a:solidFill>
              </a:rPr>
              <a:t>in the histogram, and a dotted curve based on the parameters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0.639 </a:t>
            </a:r>
            <a:r>
              <a:rPr lang="en-US" sz="2000" b="1" dirty="0" smtClean="0">
                <a:solidFill>
                  <a:srgbClr val="FF0000"/>
                </a:solidFill>
              </a:rPr>
              <a:t>s and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0.020 s of the parent distribution. </a:t>
            </a:r>
            <a:r>
              <a:rPr lang="en-US" sz="2000" b="1" dirty="0">
                <a:solidFill>
                  <a:srgbClr val="006666"/>
                </a:solidFill>
              </a:rPr>
              <a:t>(Although, in general we don't know </a:t>
            </a:r>
            <a:r>
              <a:rPr lang="en-US" sz="2000" b="1" dirty="0" smtClean="0">
                <a:solidFill>
                  <a:srgbClr val="006666"/>
                </a:solidFill>
              </a:rPr>
              <a:t>the properties </a:t>
            </a:r>
            <a:r>
              <a:rPr lang="en-US" sz="2000" b="1" dirty="0">
                <a:solidFill>
                  <a:srgbClr val="006666"/>
                </a:solidFill>
              </a:rPr>
              <a:t>of the parent distribution, they could have been estimated to high </a:t>
            </a:r>
            <a:r>
              <a:rPr lang="en-US" sz="2000" b="1" dirty="0" smtClean="0">
                <a:solidFill>
                  <a:srgbClr val="006666"/>
                </a:solidFill>
              </a:rPr>
              <a:t>precision in  </a:t>
            </a:r>
            <a:r>
              <a:rPr lang="en-US" sz="2000" b="1" dirty="0">
                <a:solidFill>
                  <a:srgbClr val="006666"/>
                </a:solidFill>
              </a:rPr>
              <a:t>another experiment involving many more measurements.)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Comparing the two </a:t>
            </a:r>
            <a:r>
              <a:rPr lang="en-US" sz="2000" b="1" dirty="0">
                <a:solidFill>
                  <a:srgbClr val="0000FF"/>
                </a:solidFill>
              </a:rPr>
              <a:t>curves, we observe a slight difference between the experimental mean </a:t>
            </a:r>
            <a:r>
              <a:rPr lang="en-US" sz="2000" b="1" i="1" dirty="0">
                <a:solidFill>
                  <a:srgbClr val="0000FF"/>
                </a:solidFill>
              </a:rPr>
              <a:t>T </a:t>
            </a:r>
            <a:r>
              <a:rPr lang="en-US" sz="2000" b="1" dirty="0">
                <a:solidFill>
                  <a:srgbClr val="0000FF"/>
                </a:solidFill>
              </a:rPr>
              <a:t>and </a:t>
            </a:r>
            <a:r>
              <a:rPr lang="en-US" sz="2000" b="1" dirty="0" smtClean="0">
                <a:solidFill>
                  <a:srgbClr val="0000FF"/>
                </a:solidFill>
              </a:rPr>
              <a:t>the "true</a:t>
            </a:r>
            <a:r>
              <a:rPr lang="en-US" sz="2000" b="1" dirty="0">
                <a:solidFill>
                  <a:srgbClr val="0000FF"/>
                </a:solidFill>
              </a:rPr>
              <a:t>" </a:t>
            </a:r>
            <a:r>
              <a:rPr lang="en-US" sz="2000" b="1" dirty="0" smtClean="0">
                <a:solidFill>
                  <a:srgbClr val="0000FF"/>
                </a:solidFill>
              </a:rPr>
              <a:t>mean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FF"/>
                </a:solidFill>
              </a:rPr>
              <a:t>and between sand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</a:rPr>
              <a:t>By considering the data to be a </a:t>
            </a:r>
            <a:r>
              <a:rPr lang="en-US" sz="2000" b="1" i="1" dirty="0">
                <a:solidFill>
                  <a:srgbClr val="FF00FF"/>
                </a:solidFill>
              </a:rPr>
              <a:t>sample </a:t>
            </a:r>
            <a:r>
              <a:rPr lang="en-US" sz="2000" b="1" dirty="0">
                <a:solidFill>
                  <a:srgbClr val="FF00FF"/>
                </a:solidFill>
              </a:rPr>
              <a:t>from the parent population with </a:t>
            </a:r>
            <a:r>
              <a:rPr lang="en-US" sz="2000" b="1" dirty="0" smtClean="0">
                <a:solidFill>
                  <a:srgbClr val="FF00FF"/>
                </a:solidFill>
              </a:rPr>
              <a:t>the values </a:t>
            </a:r>
            <a:r>
              <a:rPr lang="en-US" sz="2000" b="1" dirty="0">
                <a:solidFill>
                  <a:srgbClr val="FF00FF"/>
                </a:solidFill>
              </a:rPr>
              <a:t>of the observations distributed according to the parent population, we can </a:t>
            </a:r>
            <a:r>
              <a:rPr lang="en-US" sz="2000" b="1" dirty="0" smtClean="0">
                <a:solidFill>
                  <a:srgbClr val="FF00FF"/>
                </a:solidFill>
              </a:rPr>
              <a:t>estimate the </a:t>
            </a:r>
            <a:r>
              <a:rPr lang="en-US" sz="2000" b="1" dirty="0">
                <a:solidFill>
                  <a:srgbClr val="FF00FF"/>
                </a:solidFill>
              </a:rPr>
              <a:t>shape and dispersion of the parent distribution to obtain useful </a:t>
            </a:r>
            <a:r>
              <a:rPr lang="en-US" sz="2000" b="1" dirty="0" smtClean="0">
                <a:solidFill>
                  <a:srgbClr val="FF00FF"/>
                </a:solidFill>
              </a:rPr>
              <a:t>information on </a:t>
            </a:r>
            <a:r>
              <a:rPr lang="en-US" sz="2000" b="1" dirty="0">
                <a:solidFill>
                  <a:srgbClr val="FF00FF"/>
                </a:solidFill>
              </a:rPr>
              <a:t>the precision and reliability of our results.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Thus</a:t>
            </a:r>
            <a:r>
              <a:rPr lang="en-US" sz="2000" b="1" dirty="0">
                <a:solidFill>
                  <a:srgbClr val="008080"/>
                </a:solidFill>
              </a:rPr>
              <a:t>, we consider the </a:t>
            </a:r>
            <a:r>
              <a:rPr lang="en-US" sz="2000" b="1" dirty="0" smtClean="0">
                <a:solidFill>
                  <a:srgbClr val="008080"/>
                </a:solidFill>
              </a:rPr>
              <a:t>sample mean </a:t>
            </a:r>
            <a:r>
              <a:rPr lang="en-US" sz="2000" b="1" i="1" dirty="0">
                <a:solidFill>
                  <a:srgbClr val="008080"/>
                </a:solidFill>
              </a:rPr>
              <a:t>T </a:t>
            </a:r>
            <a:r>
              <a:rPr lang="en-US" sz="2000" b="1" dirty="0">
                <a:solidFill>
                  <a:srgbClr val="008080"/>
                </a:solidFill>
              </a:rPr>
              <a:t>to be our best estimate from the data of the mean </a:t>
            </a:r>
            <a:r>
              <a:rPr lang="en-US" sz="2000" b="1" dirty="0" smtClean="0">
                <a:solidFill>
                  <a:srgbClr val="00808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8080"/>
                </a:solidFill>
              </a:rPr>
              <a:t>, </a:t>
            </a:r>
            <a:r>
              <a:rPr lang="en-US" sz="2000" b="1" dirty="0">
                <a:solidFill>
                  <a:srgbClr val="008080"/>
                </a:solidFill>
              </a:rPr>
              <a:t>and we consider </a:t>
            </a:r>
            <a:r>
              <a:rPr lang="en-US" sz="2000" b="1" dirty="0" smtClean="0">
                <a:solidFill>
                  <a:srgbClr val="008080"/>
                </a:solidFill>
              </a:rPr>
              <a:t>the sample </a:t>
            </a:r>
            <a:r>
              <a:rPr lang="en-US" sz="2000" b="1" dirty="0">
                <a:solidFill>
                  <a:srgbClr val="008080"/>
                </a:solidFill>
              </a:rPr>
              <a:t>variance </a:t>
            </a:r>
            <a:r>
              <a:rPr lang="en-US" sz="2000" b="1" dirty="0" smtClean="0">
                <a:solidFill>
                  <a:srgbClr val="008080"/>
                </a:solidFill>
              </a:rPr>
              <a:t>s</a:t>
            </a:r>
            <a:r>
              <a:rPr lang="en-US" sz="2000" b="1" baseline="30000" dirty="0" smtClean="0">
                <a:solidFill>
                  <a:srgbClr val="008080"/>
                </a:solidFill>
              </a:rPr>
              <a:t>2 </a:t>
            </a:r>
            <a:r>
              <a:rPr lang="en-US" sz="2000" b="1" dirty="0">
                <a:solidFill>
                  <a:srgbClr val="008080"/>
                </a:solidFill>
              </a:rPr>
              <a:t>to be our best estimate from the data of the variance </a:t>
            </a:r>
            <a:r>
              <a:rPr lang="en-US" sz="2000" b="1" dirty="0" smtClean="0">
                <a:solidFill>
                  <a:srgbClr val="008080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008080"/>
                </a:solidFill>
              </a:rPr>
              <a:t>2</a:t>
            </a:r>
            <a:r>
              <a:rPr lang="en-US" sz="2000" b="1" dirty="0">
                <a:solidFill>
                  <a:srgbClr val="008080"/>
                </a:solidFill>
              </a:rPr>
              <a:t>, </a:t>
            </a:r>
            <a:r>
              <a:rPr lang="en-US" sz="2000" b="1" dirty="0" smtClean="0">
                <a:solidFill>
                  <a:srgbClr val="008080"/>
                </a:solidFill>
              </a:rPr>
              <a:t>from which </a:t>
            </a:r>
            <a:r>
              <a:rPr lang="en-US" sz="2000" b="1" dirty="0">
                <a:solidFill>
                  <a:srgbClr val="008080"/>
                </a:solidFill>
              </a:rPr>
              <a:t>we can estimate the uncertainty in our estimate of </a:t>
            </a:r>
            <a:r>
              <a:rPr lang="en-US" sz="2000" b="1" dirty="0" smtClean="0">
                <a:solidFill>
                  <a:srgbClr val="00808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8080"/>
                </a:solidFill>
              </a:rPr>
              <a:t>·</a:t>
            </a:r>
            <a:endParaRPr lang="en-US" sz="2000" b="1" dirty="0">
              <a:solidFill>
                <a:srgbClr val="00808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36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915400" cy="6186309"/>
          </a:xfrm>
          <a:prstGeom prst="rect">
            <a:avLst/>
          </a:prstGeom>
          <a:noFill/>
          <a:ln w="76200" cmpd="dbl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800000"/>
                </a:solidFill>
              </a:rPr>
              <a:t>Let us refer again to Figure 1.2, which shows a histogram of time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interval measurements </a:t>
            </a:r>
            <a:r>
              <a:rPr lang="en-US" sz="2000" b="1" i="1" u="sng" dirty="0">
                <a:solidFill>
                  <a:srgbClr val="800000"/>
                </a:solidFill>
              </a:rPr>
              <a:t>and two Gaussian curves, a solid curve based on 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parameters  Average T </a:t>
            </a:r>
            <a:r>
              <a:rPr lang="en-US" sz="2000" b="1" i="1" u="sng" dirty="0">
                <a:solidFill>
                  <a:srgbClr val="800000"/>
                </a:solidFill>
              </a:rPr>
              <a:t>= 0.635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 and </a:t>
            </a:r>
            <a:r>
              <a:rPr lang="en-US" sz="2000" b="1" i="1" u="sng" dirty="0">
                <a:solidFill>
                  <a:srgbClr val="800000"/>
                </a:solidFill>
              </a:rPr>
              <a:t>s = 0.020 s, which were determined experimentally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 from </a:t>
            </a:r>
            <a:r>
              <a:rPr lang="en-US" sz="2000" b="1" i="1" u="sng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data displayed </a:t>
            </a:r>
            <a:r>
              <a:rPr lang="en-US" sz="2000" b="1" i="1" u="sng" dirty="0">
                <a:solidFill>
                  <a:srgbClr val="800000"/>
                </a:solidFill>
              </a:rPr>
              <a:t>in the histogram, and a dotted curve based on the parameters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800000"/>
                </a:solidFill>
              </a:rPr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= 0.639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 and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</a:t>
            </a:r>
            <a:r>
              <a:rPr lang="en-US" sz="2000" b="1" i="1" u="sng" dirty="0" smtClean="0">
                <a:solidFill>
                  <a:srgbClr val="800000"/>
                </a:solidFill>
              </a:rPr>
              <a:t>= </a:t>
            </a:r>
            <a:r>
              <a:rPr lang="en-US" sz="2000" b="1" i="1" u="sng" dirty="0">
                <a:solidFill>
                  <a:srgbClr val="800000"/>
                </a:solidFill>
              </a:rPr>
              <a:t>0.020 s of the parent distribution. </a:t>
            </a:r>
            <a:r>
              <a:rPr lang="en-US" sz="2000" b="1" dirty="0">
                <a:solidFill>
                  <a:srgbClr val="006666"/>
                </a:solidFill>
              </a:rPr>
              <a:t>(</a:t>
            </a:r>
            <a:r>
              <a:rPr lang="en-US" sz="2000" b="1" i="1" dirty="0">
                <a:solidFill>
                  <a:srgbClr val="006600"/>
                </a:solidFill>
              </a:rPr>
              <a:t>Although, in general we don't know </a:t>
            </a:r>
            <a:r>
              <a:rPr lang="en-US" sz="2000" b="1" i="1" dirty="0" smtClean="0">
                <a:solidFill>
                  <a:srgbClr val="006600"/>
                </a:solidFill>
              </a:rPr>
              <a:t>the properties </a:t>
            </a:r>
            <a:r>
              <a:rPr lang="en-US" sz="2000" b="1" i="1" dirty="0">
                <a:solidFill>
                  <a:srgbClr val="006600"/>
                </a:solidFill>
              </a:rPr>
              <a:t>of the parent distribution, they could have been estimated to high </a:t>
            </a:r>
            <a:r>
              <a:rPr lang="en-US" sz="2000" b="1" i="1" dirty="0" smtClean="0">
                <a:solidFill>
                  <a:srgbClr val="006600"/>
                </a:solidFill>
              </a:rPr>
              <a:t>precision in  </a:t>
            </a:r>
            <a:r>
              <a:rPr lang="en-US" sz="2000" b="1" i="1" dirty="0">
                <a:solidFill>
                  <a:srgbClr val="006600"/>
                </a:solidFill>
              </a:rPr>
              <a:t>another experiment involving many more measurements.) </a:t>
            </a:r>
            <a:endParaRPr lang="en-US" sz="2000" b="1" i="1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Comparing the two </a:t>
            </a:r>
            <a:r>
              <a:rPr lang="en-US" sz="2000" b="1" i="1" u="sng" dirty="0">
                <a:solidFill>
                  <a:srgbClr val="0000FF"/>
                </a:solidFill>
              </a:rPr>
              <a:t>curves, we observe a slight difference between the </a:t>
            </a:r>
            <a:r>
              <a:rPr lang="en-US" sz="2000" b="1" i="1" u="sng" dirty="0">
                <a:solidFill>
                  <a:srgbClr val="FF0000"/>
                </a:solidFill>
              </a:rPr>
              <a:t>experimental mean T </a:t>
            </a:r>
            <a:r>
              <a:rPr lang="en-US" sz="2000" b="1" i="1" u="sng" dirty="0">
                <a:solidFill>
                  <a:srgbClr val="0000FF"/>
                </a:solidFill>
              </a:rPr>
              <a:t>and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"true</a:t>
            </a:r>
            <a:r>
              <a:rPr lang="en-US" sz="2000" b="1" i="1" u="sng" dirty="0">
                <a:solidFill>
                  <a:srgbClr val="FF0000"/>
                </a:solidFill>
              </a:rPr>
              <a:t>"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mean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0000FF"/>
                </a:solidFill>
              </a:rPr>
              <a:t>, </a:t>
            </a:r>
            <a:r>
              <a:rPr lang="en-US" sz="2000" b="1" i="1" u="sng" dirty="0">
                <a:solidFill>
                  <a:srgbClr val="0000FF"/>
                </a:solidFill>
              </a:rPr>
              <a:t>and </a:t>
            </a:r>
            <a:r>
              <a:rPr lang="en-US" sz="2000" b="1" i="1" u="sng" dirty="0">
                <a:solidFill>
                  <a:srgbClr val="FF0000"/>
                </a:solidFill>
              </a:rPr>
              <a:t>between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s   and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  <a:endParaRPr lang="en-US" sz="2000" b="1" i="1" u="sng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6600"/>
                </a:solidFill>
              </a:rPr>
              <a:t>By considering the data to be a sample from the parent population with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the values </a:t>
            </a:r>
            <a:r>
              <a:rPr lang="en-US" sz="2000" b="1" i="1" u="sng" dirty="0">
                <a:solidFill>
                  <a:srgbClr val="006600"/>
                </a:solidFill>
              </a:rPr>
              <a:t>of the observations distributed according to the parent population, we can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estimate the </a:t>
            </a:r>
            <a:r>
              <a:rPr lang="en-US" sz="2000" b="1" i="1" u="sng" dirty="0">
                <a:solidFill>
                  <a:srgbClr val="006600"/>
                </a:solidFill>
              </a:rPr>
              <a:t>shape and dispersion of the parent distribution to obtain useful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information on </a:t>
            </a:r>
            <a:r>
              <a:rPr lang="en-US" sz="2000" b="1" i="1" u="sng" dirty="0">
                <a:solidFill>
                  <a:srgbClr val="006600"/>
                </a:solidFill>
              </a:rPr>
              <a:t>the precision and reliability of our results</a:t>
            </a:r>
            <a:r>
              <a:rPr lang="en-US" sz="2000" b="1" dirty="0">
                <a:solidFill>
                  <a:srgbClr val="FF00FF"/>
                </a:solidFill>
              </a:rPr>
              <a:t>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Thus</a:t>
            </a:r>
            <a:r>
              <a:rPr lang="en-US" sz="2000" b="1" i="1" u="sng" dirty="0">
                <a:solidFill>
                  <a:srgbClr val="FF0000"/>
                </a:solidFill>
              </a:rPr>
              <a:t>, we consider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sample mean </a:t>
            </a:r>
            <a:r>
              <a:rPr lang="en-US" sz="2000" b="1" i="1" u="sng" dirty="0">
                <a:solidFill>
                  <a:srgbClr val="FF0000"/>
                </a:solidFill>
              </a:rPr>
              <a:t>T to be our best estimate from the data of the mean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FF0000"/>
                </a:solidFill>
              </a:rPr>
              <a:t>, </a:t>
            </a:r>
            <a:r>
              <a:rPr lang="en-US" sz="2000" b="1" i="1" u="sng" dirty="0">
                <a:solidFill>
                  <a:srgbClr val="FF0000"/>
                </a:solidFill>
              </a:rPr>
              <a:t>and we consider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the sample </a:t>
            </a:r>
            <a:r>
              <a:rPr lang="en-US" sz="2000" b="1" i="1" u="sng" dirty="0">
                <a:solidFill>
                  <a:srgbClr val="FF0000"/>
                </a:solidFill>
              </a:rPr>
              <a:t>variance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s</a:t>
            </a:r>
            <a:r>
              <a:rPr lang="en-US" sz="2000" b="1" i="1" u="sng" baseline="30000" dirty="0" smtClean="0">
                <a:solidFill>
                  <a:srgbClr val="FF0000"/>
                </a:solidFill>
              </a:rPr>
              <a:t>2 </a:t>
            </a:r>
            <a:r>
              <a:rPr lang="en-US" sz="2000" b="1" i="1" u="sng" dirty="0">
                <a:solidFill>
                  <a:srgbClr val="FF0000"/>
                </a:solidFill>
              </a:rPr>
              <a:t>to be our best estimate from the data of the variance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i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i="1" u="sng" dirty="0">
                <a:solidFill>
                  <a:srgbClr val="FF0000"/>
                </a:solidFill>
              </a:rPr>
              <a:t>,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from which </a:t>
            </a:r>
            <a:r>
              <a:rPr lang="en-US" sz="2000" b="1" i="1" u="sng" dirty="0">
                <a:solidFill>
                  <a:srgbClr val="FF0000"/>
                </a:solidFill>
              </a:rPr>
              <a:t>we can estimate the uncertainty in our estimate of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FF0000"/>
                </a:solidFill>
              </a:rPr>
              <a:t>·</a:t>
            </a:r>
            <a:endParaRPr lang="en-US" sz="2000" b="1" i="1" u="sng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290513"/>
            <a:ext cx="91154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4288"/>
            <a:ext cx="73914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87716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EXAMPLE 1.2 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In </a:t>
            </a:r>
            <a:r>
              <a:rPr lang="en-US" sz="2000" b="1" dirty="0">
                <a:solidFill>
                  <a:srgbClr val="0000FF"/>
                </a:solidFill>
              </a:rPr>
              <a:t>a physics laboratory experiment, students drop a ball 50 </a:t>
            </a:r>
            <a:r>
              <a:rPr lang="en-US" sz="2000" b="1" dirty="0" smtClean="0">
                <a:solidFill>
                  <a:srgbClr val="0000FF"/>
                </a:solidFill>
              </a:rPr>
              <a:t>times and </a:t>
            </a:r>
            <a:r>
              <a:rPr lang="en-US" sz="2000" b="1" dirty="0">
                <a:solidFill>
                  <a:srgbClr val="0000FF"/>
                </a:solidFill>
              </a:rPr>
              <a:t>record the time it takes for the ball to fall 2.00 m.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One </a:t>
            </a:r>
            <a:r>
              <a:rPr lang="en-US" sz="2000" b="1" dirty="0">
                <a:solidFill>
                  <a:srgbClr val="008080"/>
                </a:solidFill>
              </a:rPr>
              <a:t>set of observations, </a:t>
            </a:r>
            <a:r>
              <a:rPr lang="en-US" sz="2000" b="1" dirty="0" smtClean="0">
                <a:solidFill>
                  <a:srgbClr val="008080"/>
                </a:solidFill>
              </a:rPr>
              <a:t>corrected for </a:t>
            </a:r>
            <a:r>
              <a:rPr lang="en-US" sz="2000" b="1" dirty="0">
                <a:solidFill>
                  <a:srgbClr val="008080"/>
                </a:solidFill>
              </a:rPr>
              <a:t>systematic errors, ranges from about 0.59 s to 0.70 s, and some of the </a:t>
            </a:r>
            <a:r>
              <a:rPr lang="en-US" sz="2000" b="1" dirty="0" smtClean="0">
                <a:solidFill>
                  <a:srgbClr val="008080"/>
                </a:solidFill>
              </a:rPr>
              <a:t>observations </a:t>
            </a:r>
            <a:r>
              <a:rPr lang="en-US" sz="2000" b="1" dirty="0">
                <a:solidFill>
                  <a:srgbClr val="008080"/>
                </a:solidFill>
              </a:rPr>
              <a:t>are identical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Figure </a:t>
            </a:r>
            <a:r>
              <a:rPr lang="en-US" sz="2000" b="1" dirty="0">
                <a:solidFill>
                  <a:srgbClr val="FF0000"/>
                </a:solidFill>
              </a:rPr>
              <a:t>1.2 shows a histogram or frequency plot of </a:t>
            </a:r>
            <a:r>
              <a:rPr lang="en-US" sz="2000" b="1" dirty="0" smtClean="0">
                <a:solidFill>
                  <a:srgbClr val="FF0000"/>
                </a:solidFill>
              </a:rPr>
              <a:t>these measurements</a:t>
            </a:r>
            <a:r>
              <a:rPr lang="en-US" sz="2000" b="1" dirty="0">
                <a:solidFill>
                  <a:srgbClr val="FF0000"/>
                </a:solidFill>
              </a:rPr>
              <a:t>. The height of a data bar represents the number of measurements </a:t>
            </a:r>
            <a:r>
              <a:rPr lang="en-US" sz="2000" b="1" dirty="0" smtClean="0">
                <a:solidFill>
                  <a:srgbClr val="FF0000"/>
                </a:solidFill>
              </a:rPr>
              <a:t>that fall </a:t>
            </a:r>
            <a:r>
              <a:rPr lang="en-US" sz="2000" b="1" dirty="0">
                <a:solidFill>
                  <a:srgbClr val="FF0000"/>
                </a:solidFill>
              </a:rPr>
              <a:t>between the two values indicated by the upper and lower limits of the bar on </a:t>
            </a:r>
            <a:r>
              <a:rPr lang="en-US" sz="2000" b="1" dirty="0" smtClean="0">
                <a:solidFill>
                  <a:srgbClr val="FF0000"/>
                </a:solidFill>
              </a:rPr>
              <a:t>the abscissa </a:t>
            </a:r>
            <a:r>
              <a:rPr lang="en-US" sz="2000" b="1" dirty="0">
                <a:solidFill>
                  <a:srgbClr val="FF0000"/>
                </a:solidFill>
              </a:rPr>
              <a:t>of the plot. (See Appendix D.)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</a:rPr>
              <a:t>If the distribution results from random errors in measurement, then it is </a:t>
            </a:r>
            <a:r>
              <a:rPr lang="en-US" sz="2000" b="1" dirty="0" smtClean="0">
                <a:solidFill>
                  <a:srgbClr val="FF00FF"/>
                </a:solidFill>
              </a:rPr>
              <a:t>very likely </a:t>
            </a:r>
            <a:r>
              <a:rPr lang="en-US" sz="2000" b="1" dirty="0">
                <a:solidFill>
                  <a:srgbClr val="FF00FF"/>
                </a:solidFill>
              </a:rPr>
              <a:t>that it can be described in terms of the </a:t>
            </a:r>
            <a:r>
              <a:rPr lang="en-US" sz="2000" b="1" i="1" dirty="0">
                <a:solidFill>
                  <a:srgbClr val="FF00FF"/>
                </a:solidFill>
              </a:rPr>
              <a:t>Gaussian </a:t>
            </a:r>
            <a:r>
              <a:rPr lang="en-US" sz="2000" b="1" dirty="0">
                <a:solidFill>
                  <a:srgbClr val="FF00FF"/>
                </a:solidFill>
              </a:rPr>
              <a:t>or </a:t>
            </a:r>
            <a:r>
              <a:rPr lang="en-US" sz="2000" b="1" i="1" dirty="0">
                <a:solidFill>
                  <a:srgbClr val="FF00FF"/>
                </a:solidFill>
              </a:rPr>
              <a:t>normal error </a:t>
            </a:r>
            <a:r>
              <a:rPr lang="en-US" sz="2000" b="1" i="1" dirty="0" smtClean="0">
                <a:solidFill>
                  <a:srgbClr val="FF00FF"/>
                </a:solidFill>
              </a:rPr>
              <a:t>distribution </a:t>
            </a: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familiar bell-shaped curve of statistical analysis, which we shall discuss in </a:t>
            </a:r>
            <a:r>
              <a:rPr lang="en-US" sz="2000" b="1" dirty="0" smtClean="0">
                <a:solidFill>
                  <a:srgbClr val="FF00FF"/>
                </a:solidFill>
              </a:rPr>
              <a:t>Chapter </a:t>
            </a:r>
            <a:r>
              <a:rPr lang="en-US" sz="2000" b="1" dirty="0">
                <a:solidFill>
                  <a:srgbClr val="FF00FF"/>
                </a:solidFill>
              </a:rPr>
              <a:t>2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 Gaussian curve, based on the mean and standard deviation of these </a:t>
            </a:r>
            <a:r>
              <a:rPr lang="en-US" sz="2000" b="1" dirty="0" smtClean="0">
                <a:solidFill>
                  <a:srgbClr val="0000FF"/>
                </a:solidFill>
              </a:rPr>
              <a:t>measurements, is </a:t>
            </a:r>
            <a:r>
              <a:rPr lang="en-US" sz="2000" b="1" dirty="0">
                <a:solidFill>
                  <a:srgbClr val="0000FF"/>
                </a:solidFill>
              </a:rPr>
              <a:t>plotted as the solid </a:t>
            </a:r>
            <a:r>
              <a:rPr lang="en-US" sz="2000" b="1" dirty="0" smtClean="0">
                <a:solidFill>
                  <a:srgbClr val="0000FF"/>
                </a:solidFill>
              </a:rPr>
              <a:t>line </a:t>
            </a:r>
            <a:r>
              <a:rPr lang="en-US" sz="2000" b="1" dirty="0">
                <a:solidFill>
                  <a:srgbClr val="0000FF"/>
                </a:solidFill>
              </a:rPr>
              <a:t>in Figure 1.2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>
                <a:solidFill>
                  <a:srgbClr val="008080"/>
                </a:solidFill>
              </a:rPr>
              <a:t>This curve summarizes the data of </a:t>
            </a:r>
            <a:r>
              <a:rPr lang="en-US" sz="2000" b="1" dirty="0" smtClean="0">
                <a:solidFill>
                  <a:srgbClr val="008080"/>
                </a:solidFill>
              </a:rPr>
              <a:t>the sample </a:t>
            </a:r>
            <a:r>
              <a:rPr lang="en-US" sz="2000" b="1" dirty="0">
                <a:solidFill>
                  <a:srgbClr val="008080"/>
                </a:solidFill>
              </a:rPr>
              <a:t>distribution in terms of the Gaussian model and provides an estimate of </a:t>
            </a:r>
            <a:r>
              <a:rPr lang="en-US" sz="2000" b="1" dirty="0" smtClean="0">
                <a:solidFill>
                  <a:srgbClr val="008080"/>
                </a:solidFill>
              </a:rPr>
              <a:t>the parent </a:t>
            </a:r>
            <a:r>
              <a:rPr lang="en-US" sz="2000" b="1" dirty="0">
                <a:solidFill>
                  <a:srgbClr val="008080"/>
                </a:solidFill>
              </a:rPr>
              <a:t>distribution.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The measured data and the curve derived from them clearly do not agree exactly.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coarseness of the experimental histogram distinguishes it at once from </a:t>
            </a:r>
            <a:r>
              <a:rPr lang="en-US" sz="2000" b="1" dirty="0" smtClean="0">
                <a:solidFill>
                  <a:srgbClr val="0000FF"/>
                </a:solidFill>
              </a:rPr>
              <a:t>the smooth </a:t>
            </a:r>
            <a:r>
              <a:rPr lang="en-US" sz="2000" b="1" dirty="0">
                <a:solidFill>
                  <a:srgbClr val="0000FF"/>
                </a:solidFill>
              </a:rPr>
              <a:t>theoretical Gaussian curve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>
                <a:solidFill>
                  <a:srgbClr val="008080"/>
                </a:solidFill>
              </a:rPr>
              <a:t>We might imagine that, if the students were </a:t>
            </a:r>
            <a:r>
              <a:rPr lang="en-US" sz="2000" b="1" dirty="0" smtClean="0">
                <a:solidFill>
                  <a:srgbClr val="008080"/>
                </a:solidFill>
              </a:rPr>
              <a:t>to make </a:t>
            </a:r>
            <a:r>
              <a:rPr lang="en-US" sz="2000" b="1" dirty="0">
                <a:solidFill>
                  <a:srgbClr val="008080"/>
                </a:solidFill>
              </a:rPr>
              <a:t>a great many measurements or combine several sets of measurements so </a:t>
            </a:r>
            <a:r>
              <a:rPr lang="en-US" sz="2000" b="1" dirty="0" smtClean="0">
                <a:solidFill>
                  <a:srgbClr val="008080"/>
                </a:solidFill>
              </a:rPr>
              <a:t>that they </a:t>
            </a:r>
            <a:r>
              <a:rPr lang="en-US" sz="2000" b="1" dirty="0">
                <a:solidFill>
                  <a:srgbClr val="008080"/>
                </a:solidFill>
              </a:rPr>
              <a:t>could plot the histogram in finer and finer bins, under ideal circumstances the </a:t>
            </a:r>
            <a:r>
              <a:rPr lang="en-US" sz="2000" b="1" dirty="0" smtClean="0">
                <a:solidFill>
                  <a:srgbClr val="008080"/>
                </a:solidFill>
              </a:rPr>
              <a:t>histogram would </a:t>
            </a:r>
            <a:r>
              <a:rPr lang="en-US" sz="2000" b="1" dirty="0">
                <a:solidFill>
                  <a:srgbClr val="008080"/>
                </a:solidFill>
              </a:rPr>
              <a:t>eventually approach a smooth Gaussian curve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If they were to </a:t>
            </a:r>
            <a:r>
              <a:rPr lang="en-US" sz="2000" b="1" dirty="0" smtClean="0">
                <a:solidFill>
                  <a:srgbClr val="FF00FF"/>
                </a:solidFill>
              </a:rPr>
              <a:t>calculate the </a:t>
            </a:r>
            <a:r>
              <a:rPr lang="en-US" sz="2000" b="1" dirty="0">
                <a:solidFill>
                  <a:srgbClr val="FF00FF"/>
                </a:solidFill>
              </a:rPr>
              <a:t>parameters from such a large sample, they could determine the parent </a:t>
            </a:r>
            <a:r>
              <a:rPr lang="en-US" sz="2000" b="1" dirty="0" smtClean="0">
                <a:solidFill>
                  <a:srgbClr val="FF00FF"/>
                </a:solidFill>
              </a:rPr>
              <a:t>distribution represented </a:t>
            </a:r>
            <a:r>
              <a:rPr lang="en-US" sz="2000" b="1" dirty="0">
                <a:solidFill>
                  <a:srgbClr val="FF00FF"/>
                </a:solidFill>
              </a:rPr>
              <a:t>by the dotted curve in Figure 1.2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  <a:endParaRPr lang="en-US" sz="20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8156079"/>
          </a:xfrm>
          <a:prstGeom prst="rect">
            <a:avLst/>
          </a:prstGeom>
          <a:noFill/>
          <a:ln w="762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</a:rPr>
              <a:t>EXAMPLE 1.2 </a:t>
            </a:r>
            <a:endParaRPr lang="en-US" sz="2400" b="1" i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A students </a:t>
            </a:r>
            <a:r>
              <a:rPr lang="en-US" sz="2000" b="1" i="1" u="sng" dirty="0">
                <a:solidFill>
                  <a:srgbClr val="0000FF"/>
                </a:solidFill>
              </a:rPr>
              <a:t>drop a ball 50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times and </a:t>
            </a:r>
            <a:r>
              <a:rPr lang="en-US" sz="2000" b="1" i="1" u="sng" dirty="0">
                <a:solidFill>
                  <a:srgbClr val="0000FF"/>
                </a:solidFill>
              </a:rPr>
              <a:t>record the time it takes for the ball to fall 2.00 m.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One </a:t>
            </a:r>
            <a:r>
              <a:rPr lang="en-US" sz="2000" b="1" i="1" u="sng" dirty="0">
                <a:solidFill>
                  <a:srgbClr val="800000"/>
                </a:solidFill>
              </a:rPr>
              <a:t>set of observations,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corrected for </a:t>
            </a:r>
            <a:r>
              <a:rPr lang="en-US" sz="2000" b="1" i="1" u="sng" dirty="0">
                <a:solidFill>
                  <a:srgbClr val="800000"/>
                </a:solidFill>
              </a:rPr>
              <a:t>systematic errors, ranges from about 0.59 s to 0.70 s, and some of 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observations </a:t>
            </a:r>
            <a:r>
              <a:rPr lang="en-US" sz="2000" b="1" i="1" u="sng" dirty="0">
                <a:solidFill>
                  <a:srgbClr val="800000"/>
                </a:solidFill>
              </a:rPr>
              <a:t>are identical</a:t>
            </a:r>
            <a:r>
              <a:rPr lang="en-US" sz="2000" i="1" u="sng" dirty="0">
                <a:solidFill>
                  <a:srgbClr val="800000"/>
                </a:solidFill>
              </a:rPr>
              <a:t>. </a:t>
            </a:r>
            <a:endParaRPr lang="en-US" sz="2000" i="1" u="sng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00"/>
                </a:solidFill>
              </a:rPr>
              <a:t>Figure </a:t>
            </a:r>
            <a:r>
              <a:rPr lang="en-US" sz="2000" b="1" dirty="0">
                <a:solidFill>
                  <a:srgbClr val="006600"/>
                </a:solidFill>
              </a:rPr>
              <a:t>1.2 shows a histogram or frequency plot of </a:t>
            </a:r>
            <a:r>
              <a:rPr lang="en-US" sz="2000" b="1" dirty="0" smtClean="0">
                <a:solidFill>
                  <a:srgbClr val="006600"/>
                </a:solidFill>
              </a:rPr>
              <a:t>these measurements</a:t>
            </a:r>
            <a:r>
              <a:rPr lang="en-US" sz="2000" b="1" dirty="0">
                <a:solidFill>
                  <a:srgbClr val="006600"/>
                </a:solidFill>
              </a:rPr>
              <a:t>.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CC00FF"/>
                </a:solidFill>
              </a:rPr>
              <a:t>The </a:t>
            </a:r>
            <a:r>
              <a:rPr lang="en-US" sz="2000" b="1" i="1" u="sng" dirty="0">
                <a:solidFill>
                  <a:srgbClr val="CC00FF"/>
                </a:solidFill>
              </a:rPr>
              <a:t>height of a data bar represents the number of measurements </a:t>
            </a:r>
            <a:r>
              <a:rPr lang="en-US" sz="2000" b="1" i="1" u="sng" dirty="0" smtClean="0">
                <a:solidFill>
                  <a:srgbClr val="CC00FF"/>
                </a:solidFill>
              </a:rPr>
              <a:t>that fall </a:t>
            </a:r>
            <a:r>
              <a:rPr lang="en-US" sz="2000" b="1" i="1" u="sng" dirty="0">
                <a:solidFill>
                  <a:srgbClr val="CC00FF"/>
                </a:solidFill>
              </a:rPr>
              <a:t>between the two values indicated by the upper and lower limits of the bar on </a:t>
            </a:r>
            <a:r>
              <a:rPr lang="en-US" sz="2000" b="1" i="1" u="sng" dirty="0" smtClean="0">
                <a:solidFill>
                  <a:srgbClr val="CC00FF"/>
                </a:solidFill>
              </a:rPr>
              <a:t>the abscissa </a:t>
            </a:r>
            <a:r>
              <a:rPr lang="en-US" sz="2000" b="1" i="1" u="sng" dirty="0">
                <a:solidFill>
                  <a:srgbClr val="CC00FF"/>
                </a:solidFill>
              </a:rPr>
              <a:t>of the plot. (See Appendix D.)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6600"/>
                </a:solidFill>
              </a:rPr>
              <a:t>If the distribution results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due to  </a:t>
            </a:r>
            <a:r>
              <a:rPr lang="en-US" sz="2000" b="1" i="1" u="sng" dirty="0">
                <a:solidFill>
                  <a:srgbClr val="FF0000"/>
                </a:solidFill>
              </a:rPr>
              <a:t>random errors </a:t>
            </a:r>
            <a:r>
              <a:rPr lang="en-US" sz="2000" b="1" i="1" u="sng" dirty="0">
                <a:solidFill>
                  <a:srgbClr val="006600"/>
                </a:solidFill>
              </a:rPr>
              <a:t>in measurement, then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it </a:t>
            </a:r>
            <a:r>
              <a:rPr lang="en-US" sz="2000" b="1" i="1" u="sng" dirty="0">
                <a:solidFill>
                  <a:srgbClr val="006600"/>
                </a:solidFill>
              </a:rPr>
              <a:t>can be described in terms of the </a:t>
            </a:r>
            <a:r>
              <a:rPr lang="en-US" sz="2000" b="1" i="1" u="sng" dirty="0">
                <a:solidFill>
                  <a:srgbClr val="FF0000"/>
                </a:solidFill>
              </a:rPr>
              <a:t>Gaussian or normal error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distribution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-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familiar bell-shaped curve of statistical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analysis</a:t>
            </a:r>
            <a:r>
              <a:rPr lang="en-US" sz="2000" b="1" i="1" u="sng" dirty="0" smtClean="0">
                <a:solidFill>
                  <a:srgbClr val="006600"/>
                </a:solidFill>
              </a:rPr>
              <a:t>( Chapter 2).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i="1" u="sng" dirty="0">
                <a:solidFill>
                  <a:srgbClr val="0000FF"/>
                </a:solidFill>
              </a:rPr>
              <a:t>A </a:t>
            </a:r>
            <a:r>
              <a:rPr lang="en-US" sz="2000" b="1" i="1" u="sng" dirty="0">
                <a:solidFill>
                  <a:srgbClr val="FF0000"/>
                </a:solidFill>
              </a:rPr>
              <a:t>Gaussian curve,</a:t>
            </a:r>
            <a:r>
              <a:rPr lang="en-US" sz="2000" b="1" i="1" u="sng" dirty="0">
                <a:solidFill>
                  <a:srgbClr val="0000FF"/>
                </a:solidFill>
              </a:rPr>
              <a:t> based on the </a:t>
            </a:r>
            <a:r>
              <a:rPr lang="en-US" sz="2000" b="1" i="1" u="sng" dirty="0">
                <a:solidFill>
                  <a:srgbClr val="FF0000"/>
                </a:solidFill>
              </a:rPr>
              <a:t>mean</a:t>
            </a:r>
            <a:r>
              <a:rPr lang="en-US" sz="2000" b="1" i="1" u="sng" dirty="0">
                <a:solidFill>
                  <a:srgbClr val="0000FF"/>
                </a:solidFill>
              </a:rPr>
              <a:t> and </a:t>
            </a:r>
            <a:r>
              <a:rPr lang="en-US" sz="2000" b="1" i="1" u="sng" dirty="0">
                <a:solidFill>
                  <a:srgbClr val="FF0000"/>
                </a:solidFill>
              </a:rPr>
              <a:t>standard deviation</a:t>
            </a:r>
            <a:r>
              <a:rPr lang="en-US" sz="2000" b="1" i="1" u="sng" dirty="0">
                <a:solidFill>
                  <a:srgbClr val="0000FF"/>
                </a:solidFill>
              </a:rPr>
              <a:t> of these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measurements,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is </a:t>
            </a:r>
            <a:r>
              <a:rPr lang="en-US" sz="2000" b="1" i="1" u="sng" dirty="0">
                <a:solidFill>
                  <a:srgbClr val="FF0000"/>
                </a:solidFill>
              </a:rPr>
              <a:t>plotted as the solid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line </a:t>
            </a:r>
            <a:r>
              <a:rPr lang="en-US" sz="2000" b="1" i="1" u="sng" dirty="0">
                <a:solidFill>
                  <a:srgbClr val="FF0000"/>
                </a:solidFill>
              </a:rPr>
              <a:t>in Figure 1.2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This curve summarizes the data of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the sample </a:t>
            </a:r>
            <a:r>
              <a:rPr lang="en-US" sz="2000" b="1" i="1" u="sng" dirty="0">
                <a:solidFill>
                  <a:srgbClr val="800000"/>
                </a:solidFill>
              </a:rPr>
              <a:t>distribution in terms of the Gaussian model and provides an estimate of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the parent </a:t>
            </a:r>
            <a:r>
              <a:rPr lang="en-US" sz="2000" b="1" i="1" u="sng" dirty="0">
                <a:solidFill>
                  <a:srgbClr val="800000"/>
                </a:solidFill>
              </a:rPr>
              <a:t>distribution</a:t>
            </a:r>
            <a:r>
              <a:rPr lang="en-US" sz="2000" b="1" dirty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6600"/>
                </a:solidFill>
              </a:rPr>
              <a:t>The measured data and the curve derived from them clearly do not agree exactly.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The coarseness of the experimental histogram distinguishes it at once from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the smooth </a:t>
            </a:r>
            <a:r>
              <a:rPr lang="en-US" sz="2000" b="1" i="1" u="sng" dirty="0">
                <a:solidFill>
                  <a:srgbClr val="0000FF"/>
                </a:solidFill>
              </a:rPr>
              <a:t>theoretical Gaussian curve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If the </a:t>
            </a:r>
            <a:r>
              <a:rPr lang="en-US" sz="2000" b="1" i="1" u="sng" dirty="0">
                <a:solidFill>
                  <a:srgbClr val="800000"/>
                </a:solidFill>
              </a:rPr>
              <a:t>students were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to make </a:t>
            </a:r>
            <a:r>
              <a:rPr lang="en-US" sz="2000" b="1" i="1" u="sng" dirty="0">
                <a:solidFill>
                  <a:srgbClr val="800000"/>
                </a:solidFill>
              </a:rPr>
              <a:t>a great many measurements </a:t>
            </a:r>
            <a:r>
              <a:rPr lang="en-US" sz="2000" b="1" i="1" u="sng" dirty="0">
                <a:solidFill>
                  <a:srgbClr val="006600"/>
                </a:solidFill>
              </a:rPr>
              <a:t>or combine several sets of measurements so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that they </a:t>
            </a:r>
            <a:r>
              <a:rPr lang="en-US" sz="2000" b="1" i="1" u="sng" dirty="0">
                <a:solidFill>
                  <a:srgbClr val="006600"/>
                </a:solidFill>
              </a:rPr>
              <a:t>could </a:t>
            </a:r>
            <a:r>
              <a:rPr lang="en-US" sz="2000" b="1" i="1" u="sng" dirty="0">
                <a:solidFill>
                  <a:srgbClr val="800000"/>
                </a:solidFill>
              </a:rPr>
              <a:t>plot the histogram in finer and finer bins</a:t>
            </a:r>
            <a:r>
              <a:rPr lang="en-US" sz="2000" b="1" i="1" u="sng" dirty="0">
                <a:solidFill>
                  <a:srgbClr val="006600"/>
                </a:solidFill>
              </a:rPr>
              <a:t>, under ideal circumstances </a:t>
            </a:r>
            <a:r>
              <a:rPr lang="en-US" sz="2000" b="1" i="1" u="sng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histogram would </a:t>
            </a:r>
            <a:r>
              <a:rPr lang="en-US" sz="2000" b="1" i="1" u="sng" dirty="0">
                <a:solidFill>
                  <a:srgbClr val="800000"/>
                </a:solidFill>
              </a:rPr>
              <a:t>eventually approach a smooth Gaussian curve</a:t>
            </a:r>
            <a:r>
              <a:rPr lang="en-US" sz="2000" b="1" i="1" u="sng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i="1" u="sng" dirty="0">
                <a:solidFill>
                  <a:srgbClr val="006600"/>
                </a:solidFill>
              </a:rPr>
              <a:t>If they were to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calculate the </a:t>
            </a:r>
            <a:r>
              <a:rPr lang="en-US" sz="2000" b="1" i="1" u="sng" dirty="0">
                <a:solidFill>
                  <a:srgbClr val="006600"/>
                </a:solidFill>
              </a:rPr>
              <a:t>parameters from such a large sample, they could determine the parent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distribution represented </a:t>
            </a:r>
            <a:r>
              <a:rPr lang="en-US" sz="2000" b="1" i="1" u="sng" dirty="0">
                <a:solidFill>
                  <a:srgbClr val="006600"/>
                </a:solidFill>
              </a:rPr>
              <a:t>by the dotted curve in Figure 1.2</a:t>
            </a:r>
            <a:r>
              <a:rPr lang="en-US" sz="2000" b="1" i="1" u="sng" dirty="0" smtClean="0">
                <a:solidFill>
                  <a:srgbClr val="006600"/>
                </a:solidFill>
              </a:rPr>
              <a:t>.</a:t>
            </a:r>
            <a:endParaRPr lang="en-US" sz="2000" b="1" i="1" u="sng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82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319213"/>
            <a:ext cx="4667250" cy="4219575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8915400" cy="815607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It is convenient to think in terms of a </a:t>
            </a:r>
            <a:r>
              <a:rPr lang="en-US" sz="2000" b="1" i="1" dirty="0">
                <a:solidFill>
                  <a:srgbClr val="0000FF"/>
                </a:solidFill>
              </a:rPr>
              <a:t>probability density function p(x), </a:t>
            </a:r>
            <a:r>
              <a:rPr lang="en-US" sz="2000" b="1" dirty="0">
                <a:solidFill>
                  <a:srgbClr val="0000FF"/>
                </a:solidFill>
              </a:rPr>
              <a:t>normalized to unit area </a:t>
            </a:r>
            <a:r>
              <a:rPr lang="en-US" sz="2000" b="1" i="1" dirty="0">
                <a:solidFill>
                  <a:srgbClr val="0000FF"/>
                </a:solidFill>
              </a:rPr>
              <a:t>(i.e., </a:t>
            </a:r>
            <a:r>
              <a:rPr lang="en-US" sz="2000" b="1" dirty="0">
                <a:solidFill>
                  <a:srgbClr val="0000FF"/>
                </a:solidFill>
              </a:rPr>
              <a:t>so that the integral of the entire curve is equal to 1) and defined such that in the limit of a very large number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of observations, the number </a:t>
            </a:r>
            <a:r>
              <a:rPr lang="en-US" sz="2000" b="1" i="1" dirty="0">
                <a:solidFill>
                  <a:srgbClr val="0000FF"/>
                </a:solidFill>
              </a:rPr>
              <a:t>,)..N </a:t>
            </a:r>
            <a:r>
              <a:rPr lang="en-US" sz="2000" b="1" dirty="0">
                <a:solidFill>
                  <a:srgbClr val="0000FF"/>
                </a:solidFill>
              </a:rPr>
              <a:t>of observations of the variable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between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and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+ 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</a:t>
            </a:r>
            <a:r>
              <a:rPr lang="en-US" sz="2000" b="1" dirty="0">
                <a:solidFill>
                  <a:srgbClr val="0000FF"/>
                </a:solidFill>
              </a:rPr>
              <a:t>x is given by </a:t>
            </a:r>
            <a:r>
              <a:rPr lang="en-US" sz="2000" b="1" i="1" dirty="0">
                <a:solidFill>
                  <a:srgbClr val="0000FF"/>
                </a:solidFill>
              </a:rPr>
              <a:t>M </a:t>
            </a:r>
            <a:r>
              <a:rPr lang="en-US" sz="2000" b="1" dirty="0">
                <a:solidFill>
                  <a:srgbClr val="0000FF"/>
                </a:solidFill>
              </a:rPr>
              <a:t>= </a:t>
            </a:r>
            <a:r>
              <a:rPr lang="en-US" sz="2000" b="1" i="1" dirty="0">
                <a:solidFill>
                  <a:srgbClr val="0000FF"/>
                </a:solidFill>
              </a:rPr>
              <a:t>Np(x)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  </a:t>
            </a:r>
            <a:r>
              <a:rPr lang="en-US" sz="2000" b="1" i="1" dirty="0">
                <a:solidFill>
                  <a:srgbClr val="0000FF"/>
                </a:solidFill>
              </a:rPr>
              <a:t>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The solid and dashed curves in Figure 1.2 have been scaled in this way so that </a:t>
            </a:r>
            <a:r>
              <a:rPr lang="en-US" sz="2000" b="1" dirty="0" smtClean="0">
                <a:solidFill>
                  <a:srgbClr val="FF0000"/>
                </a:solidFill>
              </a:rPr>
              <a:t>the ordinate </a:t>
            </a:r>
            <a:r>
              <a:rPr lang="en-US" sz="2000" b="1" dirty="0">
                <a:solidFill>
                  <a:srgbClr val="FF0000"/>
                </a:solidFill>
              </a:rPr>
              <a:t>values correspond directly to the numbers of observations expected in </a:t>
            </a:r>
            <a:r>
              <a:rPr lang="en-US" sz="2000" b="1" dirty="0" smtClean="0">
                <a:solidFill>
                  <a:srgbClr val="FF0000"/>
                </a:solidFill>
              </a:rPr>
              <a:t>any range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 </a:t>
            </a:r>
            <a:r>
              <a:rPr lang="en-US" sz="2000" b="1" dirty="0">
                <a:solidFill>
                  <a:srgbClr val="FF0000"/>
                </a:solidFill>
              </a:rPr>
              <a:t>x from a 50-event sample and the area under each curve corresponds to </a:t>
            </a:r>
            <a:r>
              <a:rPr lang="en-US" sz="2000" b="1" dirty="0" smtClean="0">
                <a:solidFill>
                  <a:srgbClr val="FF0000"/>
                </a:solidFill>
              </a:rPr>
              <a:t>the total </a:t>
            </a:r>
            <a:r>
              <a:rPr lang="en-US" sz="2000" b="1" dirty="0">
                <a:solidFill>
                  <a:srgbClr val="FF0000"/>
                </a:solidFill>
              </a:rPr>
              <a:t>area of the histogram.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FF"/>
                </a:solidFill>
              </a:rPr>
              <a:t>Notation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A number of parameters of the parent distribution have been defined by convention.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We use Greek letters to denote them, and Latin letters to denote experimental </a:t>
            </a:r>
            <a:r>
              <a:rPr lang="en-US" sz="2000" b="1" dirty="0" smtClean="0">
                <a:solidFill>
                  <a:srgbClr val="006666"/>
                </a:solidFill>
              </a:rPr>
              <a:t>estimates of </a:t>
            </a:r>
            <a:r>
              <a:rPr lang="en-US" sz="2000" b="1" dirty="0">
                <a:solidFill>
                  <a:srgbClr val="006666"/>
                </a:solidFill>
              </a:rPr>
              <a:t>them.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</a:rPr>
              <a:t>In order to determine the parameters of the parent distribution, we assume </a:t>
            </a:r>
            <a:r>
              <a:rPr lang="en-US" sz="2000" b="1" dirty="0" smtClean="0">
                <a:solidFill>
                  <a:srgbClr val="FF00FF"/>
                </a:solidFill>
              </a:rPr>
              <a:t>that the </a:t>
            </a:r>
            <a:r>
              <a:rPr lang="en-US" sz="2000" b="1" dirty="0">
                <a:solidFill>
                  <a:srgbClr val="FF00FF"/>
                </a:solidFill>
              </a:rPr>
              <a:t>results of experiments asymptotically approach the parent quantities as the </a:t>
            </a:r>
            <a:r>
              <a:rPr lang="en-US" sz="2000" b="1" dirty="0" smtClean="0">
                <a:solidFill>
                  <a:srgbClr val="FF00FF"/>
                </a:solidFill>
              </a:rPr>
              <a:t>number of </a:t>
            </a:r>
            <a:r>
              <a:rPr lang="en-US" sz="2000" b="1" dirty="0">
                <a:solidFill>
                  <a:srgbClr val="FF00FF"/>
                </a:solidFill>
              </a:rPr>
              <a:t>measurements approaches infinity; that is, the parameters of the </a:t>
            </a:r>
            <a:r>
              <a:rPr lang="en-US" sz="2000" b="1" dirty="0" smtClean="0">
                <a:solidFill>
                  <a:srgbClr val="FF00FF"/>
                </a:solidFill>
              </a:rPr>
              <a:t>experimental distribution </a:t>
            </a:r>
            <a:r>
              <a:rPr lang="en-US" sz="2000" b="1" dirty="0">
                <a:solidFill>
                  <a:srgbClr val="FF00FF"/>
                </a:solidFill>
              </a:rPr>
              <a:t>equal the parameters of the parent distribution </a:t>
            </a:r>
            <a:r>
              <a:rPr lang="en-US" sz="2000" b="1" i="1" dirty="0">
                <a:solidFill>
                  <a:srgbClr val="FF00FF"/>
                </a:solidFill>
              </a:rPr>
              <a:t>in the limit of </a:t>
            </a:r>
            <a:r>
              <a:rPr lang="en-US" sz="2000" b="1" i="1" dirty="0" smtClean="0">
                <a:solidFill>
                  <a:srgbClr val="FF00FF"/>
                </a:solidFill>
              </a:rPr>
              <a:t>an infinite </a:t>
            </a:r>
            <a:r>
              <a:rPr lang="en-US" sz="2000" b="1" i="1" dirty="0">
                <a:solidFill>
                  <a:srgbClr val="FF00FF"/>
                </a:solidFill>
              </a:rPr>
              <a:t>number of measurements. </a:t>
            </a:r>
            <a:endParaRPr lang="en-US" sz="2000" b="1" i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If </a:t>
            </a:r>
            <a:r>
              <a:rPr lang="en-US" sz="2000" b="1" dirty="0">
                <a:solidFill>
                  <a:srgbClr val="0000FF"/>
                </a:solidFill>
              </a:rPr>
              <a:t>we specify that there are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observations in </a:t>
            </a:r>
            <a:r>
              <a:rPr lang="en-US" sz="2000" b="1" dirty="0" smtClean="0">
                <a:solidFill>
                  <a:srgbClr val="0000FF"/>
                </a:solidFill>
              </a:rPr>
              <a:t>a given </a:t>
            </a:r>
            <a:r>
              <a:rPr lang="en-US" sz="2000" b="1" dirty="0">
                <a:solidFill>
                  <a:srgbClr val="0000FF"/>
                </a:solidFill>
              </a:rPr>
              <a:t>experiment, then we can denote this </a:t>
            </a:r>
            <a:r>
              <a:rPr lang="en-US" sz="2000" b="1" dirty="0" smtClean="0">
                <a:solidFill>
                  <a:srgbClr val="0000FF"/>
                </a:solidFill>
              </a:rPr>
              <a:t>by  </a:t>
            </a:r>
            <a:r>
              <a:rPr lang="pt-BR" sz="2000" b="1" dirty="0" smtClean="0">
                <a:solidFill>
                  <a:srgbClr val="0000FF"/>
                </a:solidFill>
              </a:rPr>
              <a:t>(parent </a:t>
            </a:r>
            <a:r>
              <a:rPr lang="pt-BR" sz="2000" b="1" dirty="0">
                <a:solidFill>
                  <a:srgbClr val="0000FF"/>
                </a:solidFill>
              </a:rPr>
              <a:t>parameter) = lim (experimental </a:t>
            </a:r>
            <a:r>
              <a:rPr lang="pt-BR" sz="2000" b="1" dirty="0" smtClean="0">
                <a:solidFill>
                  <a:srgbClr val="0000FF"/>
                </a:solidFill>
              </a:rPr>
              <a:t>parameter) </a:t>
            </a:r>
            <a:r>
              <a:rPr lang="en-US" sz="2000" b="1" i="1" dirty="0" smtClean="0">
                <a:solidFill>
                  <a:srgbClr val="0000FF"/>
                </a:solidFill>
              </a:rPr>
              <a:t>N-&gt;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 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If </a:t>
            </a:r>
            <a:r>
              <a:rPr lang="en-US" sz="2000" b="1" dirty="0">
                <a:solidFill>
                  <a:srgbClr val="FF0000"/>
                </a:solidFill>
              </a:rPr>
              <a:t>we make </a:t>
            </a:r>
            <a:r>
              <a:rPr lang="en-US" sz="2000" b="1" i="1" dirty="0">
                <a:solidFill>
                  <a:srgbClr val="FF0000"/>
                </a:solidFill>
              </a:rPr>
              <a:t>N </a:t>
            </a:r>
            <a:r>
              <a:rPr lang="en-US" sz="2000" b="1" dirty="0">
                <a:solidFill>
                  <a:srgbClr val="FF0000"/>
                </a:solidFill>
              </a:rPr>
              <a:t>measurements and label them </a:t>
            </a:r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and so forth, up to a final </a:t>
            </a:r>
            <a:r>
              <a:rPr lang="en-US" sz="2000" b="1" dirty="0" smtClean="0">
                <a:solidFill>
                  <a:srgbClr val="FF0000"/>
                </a:solidFill>
              </a:rPr>
              <a:t>measurement </a:t>
            </a:r>
            <a:r>
              <a:rPr lang="en-US" sz="2000" b="1" dirty="0" err="1" smtClean="0">
                <a:solidFill>
                  <a:srgbClr val="FF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 , 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then we can identify the sum of all these measurements as</a:t>
            </a:r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391400"/>
            <a:ext cx="2476500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9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5372</Words>
  <Application>Microsoft Office PowerPoint</Application>
  <PresentationFormat>On-screen Show (4:3)</PresentationFormat>
  <Paragraphs>271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141</cp:revision>
  <dcterms:created xsi:type="dcterms:W3CDTF">2015-12-19T08:52:46Z</dcterms:created>
  <dcterms:modified xsi:type="dcterms:W3CDTF">2016-01-18T03:06:21Z</dcterms:modified>
</cp:coreProperties>
</file>