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7" r:id="rId3"/>
    <p:sldId id="356" r:id="rId4"/>
    <p:sldId id="338" r:id="rId5"/>
    <p:sldId id="339" r:id="rId6"/>
    <p:sldId id="305" r:id="rId7"/>
    <p:sldId id="352" r:id="rId8"/>
    <p:sldId id="332" r:id="rId9"/>
    <p:sldId id="357" r:id="rId10"/>
    <p:sldId id="358" r:id="rId11"/>
    <p:sldId id="341" r:id="rId12"/>
    <p:sldId id="334" r:id="rId13"/>
    <p:sldId id="327" r:id="rId14"/>
    <p:sldId id="342" r:id="rId15"/>
    <p:sldId id="344" r:id="rId16"/>
    <p:sldId id="343" r:id="rId17"/>
    <p:sldId id="345" r:id="rId18"/>
    <p:sldId id="353" r:id="rId19"/>
    <p:sldId id="346" r:id="rId20"/>
    <p:sldId id="347" r:id="rId21"/>
    <p:sldId id="350" r:id="rId22"/>
    <p:sldId id="35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00"/>
    <a:srgbClr val="CC00FF"/>
    <a:srgbClr val="FF00FF"/>
    <a:srgbClr val="00CC00"/>
    <a:srgbClr val="993366"/>
    <a:srgbClr val="CC3399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>
        <p:scale>
          <a:sx n="72" d="100"/>
          <a:sy n="72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3170099"/>
          </a:xfrm>
          <a:prstGeom prst="rect">
            <a:avLst/>
          </a:prstGeom>
          <a:noFill/>
          <a:ln w="76200" cmpd="tri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800000"/>
                </a:solidFill>
                <a:latin typeface="Comic Sans MS" pitchFamily="66" charset="0"/>
              </a:rPr>
              <a:t>CHAPTER – 1.2</a:t>
            </a:r>
          </a:p>
          <a:p>
            <a:pPr algn="ctr"/>
            <a:endParaRPr lang="en-US" sz="4000" i="1" dirty="0">
              <a:solidFill>
                <a:srgbClr val="FF5050"/>
              </a:solidFill>
              <a:latin typeface="Comic Sans MS" pitchFamily="66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Comic Sans MS" pitchFamily="66" charset="0"/>
              </a:rPr>
              <a:t>UNCERTAINTIES</a:t>
            </a:r>
          </a:p>
          <a:p>
            <a:pPr algn="ctr"/>
            <a:r>
              <a:rPr lang="en-US" sz="4000" b="1" i="1" dirty="0">
                <a:solidFill>
                  <a:srgbClr val="FF00FF"/>
                </a:solidFill>
                <a:latin typeface="Comic Sans MS" pitchFamily="66" charset="0"/>
              </a:rPr>
              <a:t>IN </a:t>
            </a:r>
            <a:endParaRPr lang="en-US" sz="4000" b="1" i="1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pPr algn="ctr"/>
            <a:r>
              <a:rPr lang="en-US" sz="4000" b="1" i="1" dirty="0" smtClean="0">
                <a:solidFill>
                  <a:srgbClr val="0000FF"/>
                </a:solidFill>
                <a:latin typeface="Comic Sans MS" pitchFamily="66" charset="0"/>
              </a:rPr>
              <a:t>MEASUREMENTS</a:t>
            </a:r>
            <a:endParaRPr lang="en-US" sz="40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07605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19" y="1669095"/>
            <a:ext cx="3705808" cy="3708450"/>
          </a:xfrm>
          <a:prstGeom prst="rect">
            <a:avLst/>
          </a:prstGeom>
          <a:noFill/>
          <a:ln w="136525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2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5601533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FF0000"/>
                </a:solidFill>
              </a:rPr>
              <a:t>Mode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mode, </a:t>
            </a:r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probable value </a:t>
            </a:r>
            <a:r>
              <a:rPr lang="en-US" sz="2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z="22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for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 distribution has the greatest value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limit 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observations, this value will probably occur most 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</a:p>
          <a:p>
            <a:endParaRPr lang="en-US" sz="2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the mean, median, and most probable value to one </a:t>
            </a:r>
            <a:r>
              <a:rPr lang="en-US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is </a:t>
            </a:r>
            <a:r>
              <a:rPr lang="en-US" sz="2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Figure 1.3</a:t>
            </a:r>
            <a:r>
              <a:rPr lang="en-US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symmetrical distribution </a:t>
            </a: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parameters 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all </a:t>
            </a: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equal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symmetry of their definitions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such </a:t>
            </a: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that of Figure 1.3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median generally falls between the most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probable value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mean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probable value corresponds to the peak of the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distribution, and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areas on either side of the median are equal.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252752" cy="5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28663"/>
            <a:ext cx="8039100" cy="5400675"/>
          </a:xfrm>
          <a:prstGeom prst="rect">
            <a:avLst/>
          </a:prstGeom>
          <a:noFill/>
          <a:ln w="136525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8523485" cy="67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" y="0"/>
            <a:ext cx="9137306" cy="8156079"/>
          </a:xfrm>
          <a:prstGeom prst="rect">
            <a:avLst/>
          </a:prstGeom>
          <a:noFill/>
          <a:ln w="127000" cmpd="tri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variance :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for the variance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sample population is given by</a:t>
            </a:r>
          </a:p>
          <a:p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where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factor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- 1, rather than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required in the denominator to account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for the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 that the parameter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determined from the data and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independently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ymbol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s) is often used to represent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estimate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standard deviation of the parent distribution determined from a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distribution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mean and variance</a:t>
            </a:r>
            <a:endParaRPr lang="en-US" sz="28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deviation, as well as the median, the most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probable value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we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seeking when we perform an experiment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and standard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 to describe our distribution. 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the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units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"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true“ value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the best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of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"true" value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s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the uncertainties associated with our experimental attempts to determine the "true" values.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number </a:t>
            </a:r>
            <a:r>
              <a:rPr lang="en-US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observations, the uncertainty in determining the mean of the parent distribution is proportional to the standard deviation of that distribution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 s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measure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uncertainty due to fluctuations in the observations in our attempt to determine the "true" value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81" y="1085778"/>
            <a:ext cx="572933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067902"/>
            <a:ext cx="205849" cy="3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83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217087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resulting from purely statistical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can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described well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and the standard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distances of a few standard deviations from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mean, non statistical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may dominate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especially </a:t>
            </a:r>
            <a:r>
              <a:rPr lang="en-US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cases</a:t>
            </a:r>
            <a:r>
              <a:rPr lang="en-US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may be preferable to describe the spread of the distribution in terms </a:t>
            </a:r>
            <a:r>
              <a:rPr lang="en-US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deviation, rather than the standard deviation, because the latter tends </a:t>
            </a:r>
            <a:r>
              <a:rPr lang="en-US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deemphasize </a:t>
            </a:r>
            <a:r>
              <a:rPr lang="en-US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that are far from the mean</a:t>
            </a:r>
            <a:r>
              <a:rPr lang="en-US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for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variance does not exist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deviation or some other </a:t>
            </a:r>
            <a:r>
              <a:rPr lang="en-US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must </a:t>
            </a:r>
            <a:r>
              <a:rPr 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as a parameter to indicate the spread of the distribution in such cases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FF0000"/>
              </a:buClr>
              <a:buSzPct val="120000"/>
            </a:pP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AND STANDARD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 OF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standard deviation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the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parent population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density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p(x)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defined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limit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very large number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observations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fraction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observations of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variable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yield values between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given by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(x) dx.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value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x&gt;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variance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value &lt;(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square of deviations of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expectation value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any function of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the weighted average 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(x),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of the variable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each value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by the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(x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6832640"/>
          </a:xfrm>
          <a:prstGeom prst="rect">
            <a:avLst/>
          </a:prstGeom>
          <a:noFill/>
          <a:ln w="127000" cmpd="tri"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SzPct val="121000"/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Distributions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Distributions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endParaRPr lang="en-US" b="1" dirty="0"/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function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P(x)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observed value 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,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over the individual observations 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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i="1" baseline="-2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Equation (1.2) by a sum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of the possible observations multiplied by the number of times these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are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to occur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different observable 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of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we denote by </a:t>
            </a:r>
            <a:r>
              <a:rPr 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i="1" baseline="-25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(where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index runs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 to 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two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of </a:t>
            </a:r>
            <a:r>
              <a:rPr lang="en-US" b="1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i="1" baseline="-25000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i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we should expect from a total of 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to 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each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NP(</a:t>
            </a:r>
            <a:r>
              <a:rPr lang="en-US" b="1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i="1" baseline="-25000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i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times. </a:t>
            </a:r>
            <a:endParaRPr lang="en-US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1" y="2968939"/>
            <a:ext cx="8020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7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392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617196"/>
          </a:xfrm>
          <a:prstGeom prst="rect">
            <a:avLst/>
          </a:prstGeom>
          <a:noFill/>
          <a:ln w="127000" cmpd="tri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Continuous Distributions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FF"/>
                </a:solidFill>
              </a:rPr>
              <a:t>If the probability density function is a continuous smoothly varying </a:t>
            </a:r>
            <a:r>
              <a:rPr lang="en-US" b="1" dirty="0">
                <a:solidFill>
                  <a:srgbClr val="006600"/>
                </a:solidFill>
              </a:rPr>
              <a:t>function </a:t>
            </a:r>
            <a:r>
              <a:rPr lang="en-US" b="1" i="1" dirty="0">
                <a:solidFill>
                  <a:srgbClr val="006600"/>
                </a:solidFill>
              </a:rPr>
              <a:t>p(x) </a:t>
            </a:r>
            <a:r>
              <a:rPr lang="en-US" b="1" dirty="0" smtClean="0">
                <a:solidFill>
                  <a:srgbClr val="006600"/>
                </a:solidFill>
              </a:rPr>
              <a:t>of the value </a:t>
            </a:r>
            <a:r>
              <a:rPr lang="en-US" b="1" i="1" dirty="0">
                <a:solidFill>
                  <a:srgbClr val="006600"/>
                </a:solidFill>
              </a:rPr>
              <a:t>x</a:t>
            </a:r>
            <a:r>
              <a:rPr lang="en-US" b="1" i="1" dirty="0">
                <a:solidFill>
                  <a:srgbClr val="FF00FF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replace </a:t>
            </a:r>
            <a:r>
              <a:rPr lang="en-US" b="1" dirty="0">
                <a:solidFill>
                  <a:srgbClr val="FF0000"/>
                </a:solidFill>
              </a:rPr>
              <a:t>the sum over the individual observations by </a:t>
            </a:r>
            <a:r>
              <a:rPr lang="en-US" b="1" dirty="0" smtClean="0">
                <a:solidFill>
                  <a:srgbClr val="FF0000"/>
                </a:solidFill>
              </a:rPr>
              <a:t>an integral </a:t>
            </a:r>
            <a:r>
              <a:rPr lang="en-US" b="1" dirty="0">
                <a:solidFill>
                  <a:srgbClr val="FF0000"/>
                </a:solidFill>
              </a:rPr>
              <a:t>over all values of </a:t>
            </a:r>
            <a:r>
              <a:rPr lang="en-US" b="1" i="1" dirty="0">
                <a:solidFill>
                  <a:srgbClr val="FF0000"/>
                </a:solidFill>
              </a:rPr>
              <a:t>x </a:t>
            </a:r>
            <a:r>
              <a:rPr lang="en-US" b="1" dirty="0">
                <a:solidFill>
                  <a:srgbClr val="FF0000"/>
                </a:solidFill>
              </a:rPr>
              <a:t>multiplied by the probability </a:t>
            </a:r>
            <a:r>
              <a:rPr lang="en-US" b="1" i="1" dirty="0">
                <a:solidFill>
                  <a:srgbClr val="FF0000"/>
                </a:solidFill>
              </a:rPr>
              <a:t>p(x).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mean 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b="1" dirty="0" smtClean="0">
                <a:solidFill>
                  <a:srgbClr val="006600"/>
                </a:solidFill>
              </a:rPr>
              <a:t> becomes the </a:t>
            </a:r>
            <a:r>
              <a:rPr lang="en-US" b="1" dirty="0">
                <a:solidFill>
                  <a:srgbClr val="006600"/>
                </a:solidFill>
              </a:rPr>
              <a:t>first moment of the parent </a:t>
            </a:r>
            <a:r>
              <a:rPr lang="en-US" b="1" dirty="0" smtClean="0">
                <a:solidFill>
                  <a:srgbClr val="006600"/>
                </a:solidFill>
              </a:rPr>
              <a:t>distribution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What is </a:t>
            </a:r>
            <a:r>
              <a:rPr lang="en-US" b="1" dirty="0" smtClean="0">
                <a:solidFill>
                  <a:srgbClr val="006600"/>
                </a:solidFill>
              </a:rPr>
              <a:t>the relation between </a:t>
            </a:r>
            <a:r>
              <a:rPr lang="en-US" b="1" dirty="0">
                <a:solidFill>
                  <a:srgbClr val="006600"/>
                </a:solidFill>
              </a:rPr>
              <a:t>the probability distribution of the parent </a:t>
            </a:r>
            <a:r>
              <a:rPr lang="en-US" b="1" dirty="0" smtClean="0">
                <a:solidFill>
                  <a:srgbClr val="006600"/>
                </a:solidFill>
              </a:rPr>
              <a:t>population and </a:t>
            </a:r>
            <a:r>
              <a:rPr lang="en-US" b="1" dirty="0">
                <a:solidFill>
                  <a:srgbClr val="006600"/>
                </a:solidFill>
              </a:rPr>
              <a:t>an </a:t>
            </a:r>
            <a:r>
              <a:rPr lang="en-US" b="1" dirty="0" smtClean="0">
                <a:solidFill>
                  <a:srgbClr val="006600"/>
                </a:solidFill>
              </a:rPr>
              <a:t>experimental </a:t>
            </a:r>
            <a:r>
              <a:rPr lang="en-US" b="1" dirty="0">
                <a:solidFill>
                  <a:srgbClr val="006600"/>
                </a:solidFill>
              </a:rPr>
              <a:t>sample we obtain</a:t>
            </a:r>
            <a:r>
              <a:rPr lang="en-US" b="1" dirty="0" smtClean="0">
                <a:solidFill>
                  <a:srgbClr val="006600"/>
                </a:solidFill>
              </a:rPr>
              <a:t>?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Let us refer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Figure 1.2, which shows a histogram of time interval measurements and two Gaussian curves,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a </a:t>
            </a:r>
            <a:r>
              <a:rPr lang="en-US" b="1" dirty="0">
                <a:solidFill>
                  <a:srgbClr val="006600"/>
                </a:solidFill>
              </a:rPr>
              <a:t>solid curve based on the parameters </a:t>
            </a:r>
            <a:r>
              <a:rPr lang="en-US" b="1" i="1" dirty="0">
                <a:solidFill>
                  <a:srgbClr val="006600"/>
                </a:solidFill>
              </a:rPr>
              <a:t>T </a:t>
            </a:r>
            <a:r>
              <a:rPr lang="en-US" b="1" dirty="0">
                <a:solidFill>
                  <a:srgbClr val="006600"/>
                </a:solidFill>
              </a:rPr>
              <a:t>= 0.635 sand s = 0.020 s, which were determined experimentally from the data displayed in the histogram</a:t>
            </a:r>
            <a:r>
              <a:rPr lang="en-US" b="1" dirty="0" smtClean="0">
                <a:solidFill>
                  <a:srgbClr val="006600"/>
                </a:solidFill>
              </a:rPr>
              <a:t>,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CC00FF"/>
                </a:solidFill>
              </a:rPr>
              <a:t>and a dotted curve based on the parameters </a:t>
            </a:r>
            <a:r>
              <a:rPr lang="en-US" b="1" dirty="0">
                <a:solidFill>
                  <a:srgbClr val="CC00FF"/>
                </a:solidFill>
                <a:sym typeface="Symbol"/>
              </a:rPr>
              <a:t></a:t>
            </a:r>
            <a:r>
              <a:rPr lang="en-US" b="1" dirty="0">
                <a:solidFill>
                  <a:srgbClr val="CC00FF"/>
                </a:solidFill>
              </a:rPr>
              <a:t> = 0.639 s and </a:t>
            </a:r>
            <a:r>
              <a:rPr lang="en-US" b="1" dirty="0">
                <a:solidFill>
                  <a:srgbClr val="CC00FF"/>
                </a:solidFill>
                <a:sym typeface="Symbol"/>
              </a:rPr>
              <a:t> </a:t>
            </a:r>
            <a:r>
              <a:rPr lang="en-US" b="1" dirty="0">
                <a:solidFill>
                  <a:srgbClr val="CC00FF"/>
                </a:solidFill>
              </a:rPr>
              <a:t>= 0.020 s of the parent </a:t>
            </a:r>
            <a:r>
              <a:rPr lang="en-US" b="1" dirty="0" smtClean="0">
                <a:solidFill>
                  <a:srgbClr val="CC00FF"/>
                </a:solidFill>
              </a:rPr>
              <a:t>distribution</a:t>
            </a:r>
            <a:endParaRPr lang="en-US" b="1" dirty="0">
              <a:solidFill>
                <a:srgbClr val="CC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411868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6063198"/>
          </a:xfrm>
          <a:prstGeom prst="rect">
            <a:avLst/>
          </a:prstGeom>
          <a:noFill/>
          <a:ln w="136525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1.3 PARENT AND SAMPLE DISTRIBUTIONS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quantity x,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experimental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point to be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exactly equal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quantity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repeated measurement of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because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random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errors,  we observe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discrepancy between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repeated consecutive measurements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more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measurements, a pattern will emerge from the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such that 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measurements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too large, some will be too small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average,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we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them to be distributed around the correct value,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neglecting  systematic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could make an infinite number of measurements, then we could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exactly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the data points. </a:t>
            </a:r>
            <a:endParaRPr lang="en-US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number of measurements </a:t>
            </a:r>
            <a:r>
              <a:rPr 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in practice, but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hypothesize the existence of such a distribution that determines the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any particular observation in a single measurement. </a:t>
            </a:r>
            <a:endParaRPr lang="en-US" sz="20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distribution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Similarly, we can hypothesize that the </a:t>
            </a:r>
            <a:r>
              <a:rPr 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we </a:t>
            </a:r>
            <a:r>
              <a:rPr lang="en-US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made are samples from the parent distribution and they form the 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distribution</a:t>
            </a:r>
            <a:r>
              <a:rPr lang="en-US" sz="20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i="1" u="sng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limit of an infinite number of measurements, the sample distribution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the parent distribution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2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35355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4464496" cy="624786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Comparing the two </a:t>
            </a:r>
            <a:r>
              <a:rPr lang="en-US" sz="2000" b="1" dirty="0">
                <a:solidFill>
                  <a:srgbClr val="FF00FF"/>
                </a:solidFill>
              </a:rPr>
              <a:t>curves, we </a:t>
            </a:r>
            <a:r>
              <a:rPr lang="en-US" sz="2000" b="1" dirty="0" smtClean="0">
                <a:solidFill>
                  <a:srgbClr val="FF00FF"/>
                </a:solidFill>
              </a:rPr>
              <a:t>find  </a:t>
            </a:r>
            <a:r>
              <a:rPr lang="en-US" sz="2000" b="1" dirty="0">
                <a:solidFill>
                  <a:srgbClr val="FF00FF"/>
                </a:solidFill>
              </a:rPr>
              <a:t>a slight difference between the experimental mean </a:t>
            </a:r>
            <a:r>
              <a:rPr lang="en-US" sz="2000" b="1" i="1" dirty="0">
                <a:solidFill>
                  <a:srgbClr val="FF00FF"/>
                </a:solidFill>
              </a:rPr>
              <a:t>T </a:t>
            </a:r>
            <a:r>
              <a:rPr lang="en-US" sz="2000" b="1" dirty="0">
                <a:solidFill>
                  <a:srgbClr val="FF00FF"/>
                </a:solidFill>
              </a:rPr>
              <a:t>and </a:t>
            </a:r>
            <a:r>
              <a:rPr lang="en-US" sz="2000" b="1" dirty="0" smtClean="0">
                <a:solidFill>
                  <a:srgbClr val="FF00FF"/>
                </a:solidFill>
              </a:rPr>
              <a:t>the "true</a:t>
            </a:r>
            <a:r>
              <a:rPr lang="en-US" sz="2000" b="1" dirty="0">
                <a:solidFill>
                  <a:srgbClr val="FF00FF"/>
                </a:solidFill>
              </a:rPr>
              <a:t>" mean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and between </a:t>
            </a:r>
            <a:r>
              <a:rPr lang="en-US" sz="2000" b="1" dirty="0" smtClean="0">
                <a:solidFill>
                  <a:srgbClr val="FF00FF"/>
                </a:solidFill>
              </a:rPr>
              <a:t>s and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3300"/>
                </a:solidFill>
              </a:rPr>
              <a:t>.</a:t>
            </a:r>
            <a:endParaRPr lang="en-US" sz="2000" b="1" dirty="0">
              <a:solidFill>
                <a:srgbClr val="FF330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00"/>
                </a:solidFill>
              </a:rPr>
              <a:t>By </a:t>
            </a:r>
            <a:r>
              <a:rPr lang="en-US" sz="2000" b="1" dirty="0" smtClean="0">
                <a:solidFill>
                  <a:srgbClr val="006600"/>
                </a:solidFill>
              </a:rPr>
              <a:t>assuming  </a:t>
            </a:r>
            <a:r>
              <a:rPr lang="en-US" sz="2000" b="1" dirty="0">
                <a:solidFill>
                  <a:srgbClr val="006600"/>
                </a:solidFill>
              </a:rPr>
              <a:t>the data </a:t>
            </a:r>
            <a:r>
              <a:rPr lang="en-US" sz="2000" b="1" dirty="0" smtClean="0">
                <a:solidFill>
                  <a:srgbClr val="006600"/>
                </a:solidFill>
              </a:rPr>
              <a:t>is a </a:t>
            </a:r>
            <a:r>
              <a:rPr lang="en-US" sz="2000" b="1" i="1" dirty="0">
                <a:solidFill>
                  <a:srgbClr val="006600"/>
                </a:solidFill>
              </a:rPr>
              <a:t>sample </a:t>
            </a:r>
            <a:r>
              <a:rPr lang="en-US" sz="2000" b="1" dirty="0">
                <a:solidFill>
                  <a:srgbClr val="006600"/>
                </a:solidFill>
              </a:rPr>
              <a:t>from the parent population with </a:t>
            </a:r>
            <a:r>
              <a:rPr lang="en-US" sz="2000" b="1" dirty="0" smtClean="0">
                <a:solidFill>
                  <a:srgbClr val="006600"/>
                </a:solidFill>
              </a:rPr>
              <a:t>the values </a:t>
            </a:r>
            <a:r>
              <a:rPr lang="en-US" sz="2000" b="1" dirty="0">
                <a:solidFill>
                  <a:srgbClr val="006600"/>
                </a:solidFill>
              </a:rPr>
              <a:t>of the observations distributed according to the parent </a:t>
            </a:r>
            <a:r>
              <a:rPr lang="en-US" sz="2000" b="1" dirty="0" smtClean="0">
                <a:solidFill>
                  <a:srgbClr val="006600"/>
                </a:solidFill>
              </a:rPr>
              <a:t>population.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Then  </a:t>
            </a:r>
            <a:r>
              <a:rPr lang="en-US" sz="2000" b="1" dirty="0">
                <a:solidFill>
                  <a:srgbClr val="FF0000"/>
                </a:solidFill>
              </a:rPr>
              <a:t>we can </a:t>
            </a:r>
            <a:r>
              <a:rPr lang="en-US" sz="2000" b="1" dirty="0" smtClean="0">
                <a:solidFill>
                  <a:srgbClr val="FF0000"/>
                </a:solidFill>
              </a:rPr>
              <a:t>estimate the </a:t>
            </a:r>
            <a:r>
              <a:rPr lang="en-US" sz="2000" b="1" dirty="0">
                <a:solidFill>
                  <a:srgbClr val="FF0000"/>
                </a:solidFill>
              </a:rPr>
              <a:t>shape and dispersion of the parent distribution to </a:t>
            </a:r>
            <a:r>
              <a:rPr lang="en-US" sz="2000" b="1" dirty="0" smtClean="0">
                <a:solidFill>
                  <a:srgbClr val="FF0000"/>
                </a:solidFill>
              </a:rPr>
              <a:t>get </a:t>
            </a:r>
            <a:r>
              <a:rPr lang="en-US" sz="2000" b="1" dirty="0">
                <a:solidFill>
                  <a:srgbClr val="FF0000"/>
                </a:solidFill>
              </a:rPr>
              <a:t>useful </a:t>
            </a:r>
            <a:r>
              <a:rPr lang="en-US" sz="2000" b="1" dirty="0" smtClean="0">
                <a:solidFill>
                  <a:srgbClr val="FF0000"/>
                </a:solidFill>
              </a:rPr>
              <a:t>information on </a:t>
            </a:r>
            <a:r>
              <a:rPr lang="en-US" sz="2000" b="1" dirty="0">
                <a:solidFill>
                  <a:srgbClr val="FF0000"/>
                </a:solidFill>
              </a:rPr>
              <a:t>the precision and reliability of our </a:t>
            </a:r>
            <a:r>
              <a:rPr lang="en-US" sz="2000" b="1" dirty="0" smtClean="0">
                <a:solidFill>
                  <a:srgbClr val="FF0000"/>
                </a:solidFill>
              </a:rPr>
              <a:t>sample results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sample mean </a:t>
            </a:r>
            <a:r>
              <a:rPr lang="en-US" sz="2000" b="1" i="1" dirty="0">
                <a:solidFill>
                  <a:srgbClr val="0000FF"/>
                </a:solidFill>
              </a:rPr>
              <a:t>T </a:t>
            </a:r>
            <a:r>
              <a:rPr lang="en-US" sz="2000" b="1" dirty="0">
                <a:solidFill>
                  <a:srgbClr val="0000FF"/>
                </a:solidFill>
              </a:rPr>
              <a:t>to be our best estimate from the data of the 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and we consider </a:t>
            </a:r>
            <a:r>
              <a:rPr lang="en-US" sz="2000" b="1" dirty="0" smtClean="0">
                <a:solidFill>
                  <a:srgbClr val="0000FF"/>
                </a:solidFill>
              </a:rPr>
              <a:t>the sample </a:t>
            </a:r>
            <a:r>
              <a:rPr lang="en-US" sz="2000" b="1" dirty="0">
                <a:solidFill>
                  <a:srgbClr val="0000FF"/>
                </a:solidFill>
              </a:rPr>
              <a:t>variance S</a:t>
            </a:r>
            <a:r>
              <a:rPr lang="en-US" sz="2000" b="1" baseline="30000" dirty="0">
                <a:solidFill>
                  <a:srgbClr val="0000FF"/>
                </a:solidFill>
              </a:rPr>
              <a:t>2 </a:t>
            </a:r>
            <a:r>
              <a:rPr lang="en-US" sz="2000" b="1" dirty="0">
                <a:solidFill>
                  <a:srgbClr val="0000FF"/>
                </a:solidFill>
              </a:rPr>
              <a:t>to be our best estimate from the data of the variance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</a:rPr>
              <a:t>from which </a:t>
            </a:r>
            <a:r>
              <a:rPr lang="en-US" sz="2000" b="1" dirty="0">
                <a:solidFill>
                  <a:srgbClr val="0000FF"/>
                </a:solidFill>
              </a:rPr>
              <a:t>we can estimate the uncertainty in our estimate of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·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12247"/>
            <a:ext cx="4248472" cy="520065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8600"/>
            <a:ext cx="90963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84976" cy="6617196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EXAMPLE 1.2 </a:t>
            </a:r>
            <a:r>
              <a:rPr lang="en-US" sz="2800" b="1" u="sng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a ball 50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and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the time it takes for the ball to fall 2.00 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set of observations,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corrected for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errors, ranges from about 0.59 s to 0.70 s, and some of the 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identical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1.2 shows a histogram or frequency plot of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measurements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of a data bar represents the number of measurements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fall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values indicated by the upper and lower limits of the bar 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abscissa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plot. (See Appendix D.)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distribution results from random errors in measurement, then it is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likely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can be described in terms of the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error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distribution,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 bell-shaped curve of statistical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curve, based on the mean and standard deviation of these </a:t>
            </a:r>
            <a:r>
              <a:rPr lang="en-US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measurements, is </a:t>
            </a:r>
            <a:r>
              <a:rPr 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plotted as the solid line in Figure 1.2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summarizes the data of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in terms of the Gaussian model and provides an estimate of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data and the curve derived from them clearly do not agree exactly.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coarseness of the experimental histogram distinguishes it at once from </a:t>
            </a:r>
            <a:r>
              <a:rPr lang="en-US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smooth </a:t>
            </a:r>
            <a:r>
              <a:rPr 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Gaussian curve. </a:t>
            </a:r>
            <a:endParaRPr lang="en-US" b="1" u="sng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students were to make a great many measurements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could plot the histogram in finer and finer bins, under ideal circumstances the histogram would eventually approach a smooth Gaussian curve.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they were to calculate the parameters from such a large sample, they could determine the parent distribution represented by the dotted curve in Figure 1.2</a:t>
            </a:r>
            <a:r>
              <a:rPr lang="en-US" b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u="sng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26" y="260648"/>
            <a:ext cx="6575675" cy="6480719"/>
          </a:xfrm>
          <a:prstGeom prst="rect">
            <a:avLst/>
          </a:prstGeom>
          <a:noFill/>
          <a:ln w="127000" cmpd="tri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17" y="188640"/>
            <a:ext cx="8640960" cy="5570756"/>
          </a:xfrm>
          <a:prstGeom prst="rect">
            <a:avLst/>
          </a:prstGeom>
          <a:noFill/>
          <a:ln w="127000" cmpd="tri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events in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a probability density function p(x),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 to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area (i.e., so that the integral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curve is equal to 1)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in Fig.1.2</a:t>
            </a:r>
            <a:endParaRPr lang="en-US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p(x),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such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the limit of a very large number N of observations, the number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of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the variable x between x and x +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given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>
              <a:buClr>
                <a:srgbClr val="FF0000"/>
              </a:buClr>
              <a:buSzPct val="120000"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Np(x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solid and dashed curves in Figure 1.2 have been scaled in this way so that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ordinate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correspond directly to the numbers of observations expected in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range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50-event sample and the area under each curve corresponds to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the histogram.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parent distribution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by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Greek letters,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Latin letters to denote experimental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estimates of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experiments asymptotically approach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parent distribution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approaches infinity; 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the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distribution 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the parameters of the parent distribution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limit of 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infinite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measurements. </a:t>
            </a:r>
            <a:endParaRPr lang="en-US" b="1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specify that there are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in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given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experiment, then we can denote this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(parent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parameter) = lim </a:t>
            </a:r>
            <a:r>
              <a:rPr lang="pt-BR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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(experimental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80648" cy="637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86"/>
            <a:ext cx="7767796" cy="1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002689" cy="7632859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Mean, Median, and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</a:p>
          <a:p>
            <a:endParaRPr lang="en-US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</a:rPr>
              <a:t>Mean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mean </a:t>
            </a:r>
            <a:r>
              <a:rPr lang="en-US" sz="2000" b="1" i="1" dirty="0" smtClean="0">
                <a:solidFill>
                  <a:srgbClr val="0000FF"/>
                </a:solidFill>
              </a:rPr>
              <a:t>    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the experimental 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given as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00"/>
                </a:solidFill>
              </a:rPr>
              <a:t>The </a:t>
            </a:r>
            <a:r>
              <a:rPr lang="en-US" sz="2000" b="1" i="1" dirty="0">
                <a:solidFill>
                  <a:srgbClr val="006600"/>
                </a:solidFill>
              </a:rPr>
              <a:t>median </a:t>
            </a:r>
            <a:r>
              <a:rPr lang="en-US" sz="2000" b="1" dirty="0">
                <a:solidFill>
                  <a:srgbClr val="006600"/>
                </a:solidFill>
              </a:rPr>
              <a:t>of the parent population 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baseline="-25000" dirty="0" smtClean="0">
                <a:solidFill>
                  <a:srgbClr val="006600"/>
                </a:solidFill>
              </a:rPr>
              <a:t>1/2</a:t>
            </a:r>
            <a:r>
              <a:rPr lang="en-US" sz="2000" b="1" dirty="0" smtClean="0">
                <a:solidFill>
                  <a:srgbClr val="006600"/>
                </a:solidFill>
              </a:rPr>
              <a:t> , in the </a:t>
            </a:r>
            <a:r>
              <a:rPr lang="en-US" sz="2000" b="1" dirty="0">
                <a:solidFill>
                  <a:srgbClr val="006600"/>
                </a:solidFill>
              </a:rPr>
              <a:t>limit of an infinite number of determinations </a:t>
            </a:r>
            <a:r>
              <a:rPr lang="en-US" sz="2000" b="1" i="1" dirty="0" smtClean="0">
                <a:solidFill>
                  <a:srgbClr val="0066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6600"/>
                </a:solidFill>
              </a:rPr>
              <a:t>i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half </a:t>
            </a:r>
            <a:r>
              <a:rPr lang="en-US" sz="2000" b="1" dirty="0">
                <a:solidFill>
                  <a:srgbClr val="006600"/>
                </a:solidFill>
              </a:rPr>
              <a:t>the observations will be </a:t>
            </a:r>
            <a:r>
              <a:rPr lang="en-US" sz="2000" b="1" dirty="0" smtClean="0">
                <a:solidFill>
                  <a:srgbClr val="006600"/>
                </a:solidFill>
              </a:rPr>
              <a:t>less than </a:t>
            </a:r>
            <a:r>
              <a:rPr lang="en-US" sz="2000" b="1" dirty="0">
                <a:solidFill>
                  <a:srgbClr val="006600"/>
                </a:solidFill>
              </a:rPr>
              <a:t>the median and half will be greater</a:t>
            </a:r>
            <a:r>
              <a:rPr lang="en-US" sz="2000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In terms of the parent distribution, </a:t>
            </a: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probability is 50% that any measurement </a:t>
            </a:r>
            <a:r>
              <a:rPr lang="en-US" sz="2000" b="1" i="1" dirty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>
                <a:solidFill>
                  <a:srgbClr val="FF00FF"/>
                </a:solidFill>
              </a:rPr>
              <a:t>i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will be larger or </a:t>
            </a:r>
            <a:r>
              <a:rPr lang="en-US" sz="2000" b="1" dirty="0" smtClean="0">
                <a:solidFill>
                  <a:srgbClr val="FF00FF"/>
                </a:solidFill>
              </a:rPr>
              <a:t>smaller than </a:t>
            </a:r>
            <a:r>
              <a:rPr lang="en-US" sz="2000" b="1" dirty="0">
                <a:solidFill>
                  <a:srgbClr val="FF00FF"/>
                </a:solidFill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</a:rPr>
              <a:t>median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120000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FF0000"/>
                </a:solidFill>
              </a:rPr>
              <a:t>Mode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mode,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probable value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z="20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population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value for which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 distribution has the greatest value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23" y="2116731"/>
            <a:ext cx="331999" cy="4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86" y="2526847"/>
            <a:ext cx="6155834" cy="167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6057510"/>
            <a:ext cx="3041255" cy="6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07605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19" y="1669095"/>
            <a:ext cx="3705808" cy="3708450"/>
          </a:xfrm>
          <a:prstGeom prst="rect">
            <a:avLst/>
          </a:prstGeom>
          <a:noFill/>
          <a:ln w="136525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1867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219</cp:revision>
  <dcterms:created xsi:type="dcterms:W3CDTF">2015-12-19T08:52:46Z</dcterms:created>
  <dcterms:modified xsi:type="dcterms:W3CDTF">2019-01-27T20:07:58Z</dcterms:modified>
</cp:coreProperties>
</file>