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37" r:id="rId3"/>
    <p:sldId id="338" r:id="rId4"/>
    <p:sldId id="339" r:id="rId5"/>
    <p:sldId id="305" r:id="rId6"/>
    <p:sldId id="352" r:id="rId7"/>
    <p:sldId id="332" r:id="rId8"/>
    <p:sldId id="341" r:id="rId9"/>
    <p:sldId id="334" r:id="rId10"/>
    <p:sldId id="327" r:id="rId11"/>
    <p:sldId id="342" r:id="rId12"/>
    <p:sldId id="344" r:id="rId13"/>
    <p:sldId id="343" r:id="rId14"/>
    <p:sldId id="345" r:id="rId15"/>
    <p:sldId id="353" r:id="rId16"/>
    <p:sldId id="346" r:id="rId17"/>
    <p:sldId id="347" r:id="rId18"/>
    <p:sldId id="350" r:id="rId19"/>
    <p:sldId id="35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006600"/>
    <a:srgbClr val="CC00FF"/>
    <a:srgbClr val="FF00FF"/>
    <a:srgbClr val="00CC00"/>
    <a:srgbClr val="993366"/>
    <a:srgbClr val="CC3399"/>
    <a:srgbClr val="FF33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4660"/>
  </p:normalViewPr>
  <p:slideViewPr>
    <p:cSldViewPr>
      <p:cViewPr>
        <p:scale>
          <a:sx n="72" d="100"/>
          <a:sy n="72" d="100"/>
        </p:scale>
        <p:origin x="-1206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2DDCC-C348-4929-AF0A-2CA36E10D79D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C131E-5A41-4DC3-9961-24A0BFE1B0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64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27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1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2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8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9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9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8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1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2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60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3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385AC-19BE-408F-8A2B-1B7523D6C96A}" type="datetimeFigureOut">
              <a:rPr lang="en-US" smtClean="0"/>
              <a:pPr/>
              <a:t>1/24/2019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46918-9107-47D2-B1A2-5B3E70318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6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7696200" cy="3170099"/>
          </a:xfrm>
          <a:prstGeom prst="rect">
            <a:avLst/>
          </a:prstGeom>
          <a:noFill/>
          <a:ln w="76200" cmpd="tri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smtClean="0">
                <a:solidFill>
                  <a:srgbClr val="800000"/>
                </a:solidFill>
                <a:latin typeface="Comic Sans MS" pitchFamily="66" charset="0"/>
              </a:rPr>
              <a:t>CHAPTER – 1.2</a:t>
            </a:r>
          </a:p>
          <a:p>
            <a:pPr algn="ctr"/>
            <a:endParaRPr lang="en-US" sz="4000" i="1" dirty="0">
              <a:solidFill>
                <a:srgbClr val="FF5050"/>
              </a:solidFill>
              <a:latin typeface="Comic Sans MS" pitchFamily="66" charset="0"/>
            </a:endParaRPr>
          </a:p>
          <a:p>
            <a:pPr algn="ctr"/>
            <a:r>
              <a:rPr lang="en-US" sz="4000" b="1" i="1" dirty="0">
                <a:solidFill>
                  <a:srgbClr val="FF0000"/>
                </a:solidFill>
                <a:latin typeface="Comic Sans MS" pitchFamily="66" charset="0"/>
              </a:rPr>
              <a:t>UNCERTAINTIES</a:t>
            </a:r>
          </a:p>
          <a:p>
            <a:pPr algn="ctr"/>
            <a:r>
              <a:rPr lang="en-US" sz="4000" b="1" i="1" dirty="0">
                <a:solidFill>
                  <a:srgbClr val="FF00FF"/>
                </a:solidFill>
                <a:latin typeface="Comic Sans MS" pitchFamily="66" charset="0"/>
              </a:rPr>
              <a:t>IN </a:t>
            </a:r>
            <a:endParaRPr lang="en-US" sz="4000" b="1" i="1" dirty="0" smtClean="0">
              <a:solidFill>
                <a:srgbClr val="FF00FF"/>
              </a:solidFill>
              <a:latin typeface="Comic Sans MS" pitchFamily="66" charset="0"/>
            </a:endParaRPr>
          </a:p>
          <a:p>
            <a:pPr algn="ctr"/>
            <a:r>
              <a:rPr lang="en-US" sz="4000" b="1" i="1" dirty="0" smtClean="0">
                <a:solidFill>
                  <a:srgbClr val="0000FF"/>
                </a:solidFill>
                <a:latin typeface="Comic Sans MS" pitchFamily="66" charset="0"/>
              </a:rPr>
              <a:t>MEASUREMENTS</a:t>
            </a:r>
            <a:endParaRPr lang="en-US" sz="4000" b="1" i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79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3" y="0"/>
            <a:ext cx="8523485" cy="6767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409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4" y="0"/>
            <a:ext cx="9137306" cy="8156079"/>
          </a:xfrm>
          <a:prstGeom prst="rect">
            <a:avLst/>
          </a:prstGeom>
          <a:noFill/>
          <a:ln w="127000" cmpd="tri">
            <a:solidFill>
              <a:srgbClr val="0066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32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variance :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corresponding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expression for the variance </a:t>
            </a:r>
            <a:r>
              <a:rPr lang="en-US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sample population is given by</a:t>
            </a:r>
          </a:p>
          <a:p>
            <a:endParaRPr 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where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factor </a:t>
            </a:r>
            <a:r>
              <a:rPr lang="en-US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- 1, rather than </a:t>
            </a:r>
            <a:r>
              <a:rPr lang="en-US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required in the denominator to account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 that the parameter </a:t>
            </a:r>
            <a:r>
              <a:rPr lang="en-US" sz="2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been determined from the data and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endParaRPr 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independently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ymbol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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instead of s) is often used to represent the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 estimate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standard deviation of the parent distribution determined from a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distribution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800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Significance of mean and variance</a:t>
            </a:r>
            <a:endParaRPr lang="en-US" sz="2800" b="1" u="sng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mean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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standard deviation, as well as the median, the most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probable value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characterize 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we 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seeking when we perform an experiment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and standard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deviation to describe our distribution. 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the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units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the "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true“ value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and,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the best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estimate of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"true" value </a:t>
            </a:r>
            <a:endParaRPr 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variance </a:t>
            </a:r>
            <a:r>
              <a:rPr lang="en-US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deviation s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characterize the uncertainties associated with our experimental attempts to determine the "true" values.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sz="2000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number </a:t>
            </a:r>
            <a:r>
              <a:rPr lang="en-US" sz="2000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observations, the uncertainty in determining the mean of the parent distribution is proportional to the standard deviation of that distribution</a:t>
            </a:r>
            <a:r>
              <a:rPr lang="en-US" sz="2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standard deviation s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measure 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uncertainty due to fluctuations in the observations in our attempt to determine the "true" value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281" y="1085778"/>
            <a:ext cx="5729333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7" y="2067902"/>
            <a:ext cx="205849" cy="354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7176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39275" cy="836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988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144000" cy="6217087"/>
          </a:xfrm>
          <a:prstGeom prst="rect">
            <a:avLst/>
          </a:prstGeom>
          <a:noFill/>
          <a:ln w="127000" cmpd="tri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resulting from purely statistical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errors can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described well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the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and the standard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deviation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distances of a few standard deviations from the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mean, non statistical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errors may dominate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u="sng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especially </a:t>
            </a:r>
            <a:r>
              <a:rPr lang="en-US" b="1" u="sng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severe cases</a:t>
            </a:r>
            <a:r>
              <a:rPr lang="en-US" b="1" u="sng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it may be preferable to describe the spread of the distribution in terms </a:t>
            </a:r>
            <a:r>
              <a:rPr lang="en-US" b="1" u="sng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b="1" u="sng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deviation, rather than the standard deviation, because the latter tends </a:t>
            </a:r>
            <a:r>
              <a:rPr lang="en-US" b="1" u="sng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deemphasize </a:t>
            </a:r>
            <a:r>
              <a:rPr lang="en-US" b="1" u="sng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measurements that are far from the mean</a:t>
            </a:r>
            <a:r>
              <a:rPr lang="en-US" b="1" u="sng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also </a:t>
            </a:r>
            <a:r>
              <a:rPr lang="en-US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distributions for </a:t>
            </a:r>
            <a:r>
              <a:rPr lang="en-US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the variance does not exist</a:t>
            </a:r>
            <a:r>
              <a:rPr lang="en-US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average deviation or some other </a:t>
            </a:r>
            <a:r>
              <a:rPr lang="en-US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quantity must </a:t>
            </a:r>
            <a:r>
              <a:rPr lang="en-US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used as a parameter to indicate the spread of the distribution in such cases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FF0000"/>
              </a:buClr>
              <a:buSzPct val="120000"/>
            </a:pPr>
            <a:endParaRPr lang="en-US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 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AND STANDARD </a:t>
            </a:r>
            <a:r>
              <a:rPr lang="en-US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DEVIATION OF 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DISTRIBUTIONS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 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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standard deviation 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 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terms of the 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</a:t>
            </a:r>
            <a:r>
              <a:rPr lang="en-US" b="1" i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(x) 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parent population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probability density 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p(x)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defined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limit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a very large number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observations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fraction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observations of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variable 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yield values between 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dx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given by </a:t>
            </a:r>
            <a:r>
              <a:rPr 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 (x) dx.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mean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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expectation value 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x&gt;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variance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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expectation value &lt;(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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square of deviations of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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expectation value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b="1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f(x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any function of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defined as the weighted average </a:t>
            </a:r>
            <a:r>
              <a:rPr lang="en-US" b="1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f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(x),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possible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 of the variable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each value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b="1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(x)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weighted by the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probability density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(x</a:t>
            </a:r>
            <a:r>
              <a:rPr lang="en-US" b="1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077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88640"/>
            <a:ext cx="8856984" cy="6832640"/>
          </a:xfrm>
          <a:prstGeom prst="rect">
            <a:avLst/>
          </a:prstGeom>
          <a:noFill/>
          <a:ln w="127000" cmpd="tri">
            <a:solidFill>
              <a:srgbClr val="CC3399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00FF"/>
              </a:buClr>
              <a:buSzPct val="121000"/>
              <a:buFont typeface="Wingdings" panose="05000000000000000000" pitchFamily="2" charset="2"/>
              <a:buChar char="q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Distributions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Discrete Distributions and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Distributions</a:t>
            </a:r>
            <a:endParaRPr lang="en-US" b="1" dirty="0"/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Discrete 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Distributions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a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discrete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probability function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P(x)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observed value </a:t>
            </a:r>
            <a:r>
              <a:rPr lang="en-US" b="1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,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 over the individual observations </a:t>
            </a:r>
            <a:r>
              <a:rPr lang="en-US" b="1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</a:t>
            </a:r>
            <a:r>
              <a:rPr lang="en-US" b="1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i="1" baseline="-25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Equation (1.2) by a sum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 the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 of the possible observations multiplied by the number of times these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observations are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expected to occur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there are </a:t>
            </a:r>
            <a:r>
              <a:rPr lang="en-US" b="1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possible different observable </a:t>
            </a:r>
            <a:r>
              <a:rPr lang="en-US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 of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quantity </a:t>
            </a:r>
            <a:r>
              <a:rPr lang="en-US" b="1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we denote by </a:t>
            </a:r>
            <a:r>
              <a:rPr lang="en-US" b="1" i="1" dirty="0" err="1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i="1" baseline="-25000" dirty="0" err="1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="1" i="1" baseline="-25000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(where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 index runs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1 to </a:t>
            </a:r>
            <a:r>
              <a:rPr lang="en-US" b="1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two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 of </a:t>
            </a:r>
            <a:r>
              <a:rPr lang="en-US" b="1" i="1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i="1" baseline="-25000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="1" i="1" baseline="-250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baseline="-25000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we should expect from a total of </a:t>
            </a:r>
            <a:r>
              <a:rPr lang="en-US" b="1" i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observations to </a:t>
            </a:r>
            <a:r>
              <a:rPr lang="en-US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 each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observable </a:t>
            </a:r>
            <a:r>
              <a:rPr lang="en-US" b="1" i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NP(</a:t>
            </a:r>
            <a:r>
              <a:rPr lang="en-US" b="1" i="1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i="1" baseline="-25000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="1" i="1" baseline="-250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times. </a:t>
            </a:r>
            <a:endParaRPr lang="en-US" b="1" dirty="0" smtClean="0">
              <a:solidFill>
                <a:srgbClr val="CC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51" y="2968939"/>
            <a:ext cx="8020050" cy="387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7730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0"/>
            <a:ext cx="9039225" cy="699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4085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144000" cy="6617196"/>
          </a:xfrm>
          <a:prstGeom prst="rect">
            <a:avLst/>
          </a:prstGeom>
          <a:noFill/>
          <a:ln w="127000" cmpd="tri"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800" b="1" u="sng" dirty="0">
                <a:solidFill>
                  <a:srgbClr val="FF0000"/>
                </a:solidFill>
              </a:rPr>
              <a:t>Continuous Distributions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FF"/>
                </a:solidFill>
              </a:rPr>
              <a:t>If the probability density function is a continuous smoothly varying </a:t>
            </a:r>
            <a:r>
              <a:rPr lang="en-US" b="1" dirty="0">
                <a:solidFill>
                  <a:srgbClr val="006600"/>
                </a:solidFill>
              </a:rPr>
              <a:t>function </a:t>
            </a:r>
            <a:r>
              <a:rPr lang="en-US" b="1" i="1" dirty="0">
                <a:solidFill>
                  <a:srgbClr val="006600"/>
                </a:solidFill>
              </a:rPr>
              <a:t>p(x) </a:t>
            </a:r>
            <a:r>
              <a:rPr lang="en-US" b="1" dirty="0" smtClean="0">
                <a:solidFill>
                  <a:srgbClr val="006600"/>
                </a:solidFill>
              </a:rPr>
              <a:t>of the value </a:t>
            </a:r>
            <a:r>
              <a:rPr lang="en-US" b="1" i="1" dirty="0">
                <a:solidFill>
                  <a:srgbClr val="006600"/>
                </a:solidFill>
              </a:rPr>
              <a:t>x</a:t>
            </a:r>
            <a:r>
              <a:rPr lang="en-US" b="1" i="1" dirty="0">
                <a:solidFill>
                  <a:srgbClr val="FF00FF"/>
                </a:solidFill>
              </a:rPr>
              <a:t>, </a:t>
            </a:r>
            <a:r>
              <a:rPr lang="en-US" b="1" dirty="0" smtClean="0">
                <a:solidFill>
                  <a:srgbClr val="FF0000"/>
                </a:solidFill>
              </a:rPr>
              <a:t>replace </a:t>
            </a:r>
            <a:r>
              <a:rPr lang="en-US" b="1" dirty="0">
                <a:solidFill>
                  <a:srgbClr val="FF0000"/>
                </a:solidFill>
              </a:rPr>
              <a:t>the sum over the individual observations by </a:t>
            </a:r>
            <a:r>
              <a:rPr lang="en-US" b="1" dirty="0" smtClean="0">
                <a:solidFill>
                  <a:srgbClr val="FF0000"/>
                </a:solidFill>
              </a:rPr>
              <a:t>an integral </a:t>
            </a:r>
            <a:r>
              <a:rPr lang="en-US" b="1" dirty="0">
                <a:solidFill>
                  <a:srgbClr val="FF0000"/>
                </a:solidFill>
              </a:rPr>
              <a:t>over all values of </a:t>
            </a:r>
            <a:r>
              <a:rPr lang="en-US" b="1" i="1" dirty="0">
                <a:solidFill>
                  <a:srgbClr val="FF0000"/>
                </a:solidFill>
              </a:rPr>
              <a:t>x </a:t>
            </a:r>
            <a:r>
              <a:rPr lang="en-US" b="1" dirty="0">
                <a:solidFill>
                  <a:srgbClr val="FF0000"/>
                </a:solidFill>
              </a:rPr>
              <a:t>multiplied by the probability </a:t>
            </a:r>
            <a:r>
              <a:rPr lang="en-US" b="1" i="1" dirty="0">
                <a:solidFill>
                  <a:srgbClr val="FF0000"/>
                </a:solidFill>
              </a:rPr>
              <a:t>p(x). </a:t>
            </a:r>
            <a:endParaRPr lang="en-US" b="1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6600"/>
                </a:solidFill>
              </a:rPr>
              <a:t>The </a:t>
            </a:r>
            <a:r>
              <a:rPr lang="en-US" b="1" dirty="0">
                <a:solidFill>
                  <a:srgbClr val="006600"/>
                </a:solidFill>
              </a:rPr>
              <a:t>mean </a:t>
            </a:r>
            <a:r>
              <a:rPr lang="en-US" b="1" dirty="0" smtClean="0">
                <a:solidFill>
                  <a:srgbClr val="006600"/>
                </a:solidFill>
                <a:sym typeface="Symbol"/>
              </a:rPr>
              <a:t></a:t>
            </a:r>
            <a:r>
              <a:rPr lang="en-US" b="1" dirty="0" smtClean="0">
                <a:solidFill>
                  <a:srgbClr val="006600"/>
                </a:solidFill>
              </a:rPr>
              <a:t> becomes the </a:t>
            </a:r>
            <a:r>
              <a:rPr lang="en-US" b="1" dirty="0">
                <a:solidFill>
                  <a:srgbClr val="006600"/>
                </a:solidFill>
              </a:rPr>
              <a:t>first moment of the parent </a:t>
            </a:r>
            <a:r>
              <a:rPr lang="en-US" b="1" dirty="0" smtClean="0">
                <a:solidFill>
                  <a:srgbClr val="006600"/>
                </a:solidFill>
              </a:rPr>
              <a:t>distribution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6600"/>
                </a:solidFill>
              </a:rPr>
              <a:t>What is </a:t>
            </a:r>
            <a:r>
              <a:rPr lang="en-US" b="1" dirty="0" smtClean="0">
                <a:solidFill>
                  <a:srgbClr val="006600"/>
                </a:solidFill>
              </a:rPr>
              <a:t>the relation between </a:t>
            </a:r>
            <a:r>
              <a:rPr lang="en-US" b="1" dirty="0">
                <a:solidFill>
                  <a:srgbClr val="006600"/>
                </a:solidFill>
              </a:rPr>
              <a:t>the probability distribution of the parent </a:t>
            </a:r>
            <a:r>
              <a:rPr lang="en-US" b="1" dirty="0" smtClean="0">
                <a:solidFill>
                  <a:srgbClr val="006600"/>
                </a:solidFill>
              </a:rPr>
              <a:t>population and </a:t>
            </a:r>
            <a:r>
              <a:rPr lang="en-US" b="1" dirty="0">
                <a:solidFill>
                  <a:srgbClr val="006600"/>
                </a:solidFill>
              </a:rPr>
              <a:t>an </a:t>
            </a:r>
            <a:r>
              <a:rPr lang="en-US" b="1" dirty="0" smtClean="0">
                <a:solidFill>
                  <a:srgbClr val="006600"/>
                </a:solidFill>
              </a:rPr>
              <a:t>experimental </a:t>
            </a:r>
            <a:r>
              <a:rPr lang="en-US" b="1" dirty="0">
                <a:solidFill>
                  <a:srgbClr val="006600"/>
                </a:solidFill>
              </a:rPr>
              <a:t>sample we obtain</a:t>
            </a:r>
            <a:r>
              <a:rPr lang="en-US" b="1" dirty="0" smtClean="0">
                <a:solidFill>
                  <a:srgbClr val="006600"/>
                </a:solidFill>
              </a:rPr>
              <a:t>?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</a:rPr>
              <a:t>Let us refer </a:t>
            </a:r>
            <a:r>
              <a:rPr lang="en-US" b="1" dirty="0" smtClean="0">
                <a:solidFill>
                  <a:srgbClr val="FF0000"/>
                </a:solidFill>
              </a:rPr>
              <a:t>to </a:t>
            </a:r>
            <a:r>
              <a:rPr lang="en-US" b="1" dirty="0">
                <a:solidFill>
                  <a:srgbClr val="FF0000"/>
                </a:solidFill>
              </a:rPr>
              <a:t>Figure 1.2, which shows a histogram of time interval measurements and two Gaussian curves,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6600"/>
                </a:solidFill>
              </a:rPr>
              <a:t>a </a:t>
            </a:r>
            <a:r>
              <a:rPr lang="en-US" b="1" dirty="0">
                <a:solidFill>
                  <a:srgbClr val="006600"/>
                </a:solidFill>
              </a:rPr>
              <a:t>solid curve based on the parameters </a:t>
            </a:r>
            <a:r>
              <a:rPr lang="en-US" b="1" i="1" dirty="0">
                <a:solidFill>
                  <a:srgbClr val="006600"/>
                </a:solidFill>
              </a:rPr>
              <a:t>T </a:t>
            </a:r>
            <a:r>
              <a:rPr lang="en-US" b="1" dirty="0">
                <a:solidFill>
                  <a:srgbClr val="006600"/>
                </a:solidFill>
              </a:rPr>
              <a:t>= 0.635 sand s = 0.020 s, which were determined experimentally from the data displayed in the histogram</a:t>
            </a:r>
            <a:r>
              <a:rPr lang="en-US" b="1" dirty="0" smtClean="0">
                <a:solidFill>
                  <a:srgbClr val="006600"/>
                </a:solidFill>
              </a:rPr>
              <a:t>,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CC00FF"/>
                </a:solidFill>
              </a:rPr>
              <a:t>and a dotted curve based on the parameters </a:t>
            </a:r>
            <a:r>
              <a:rPr lang="en-US" b="1" dirty="0">
                <a:solidFill>
                  <a:srgbClr val="CC00FF"/>
                </a:solidFill>
                <a:sym typeface="Symbol"/>
              </a:rPr>
              <a:t></a:t>
            </a:r>
            <a:r>
              <a:rPr lang="en-US" b="1" dirty="0">
                <a:solidFill>
                  <a:srgbClr val="CC00FF"/>
                </a:solidFill>
              </a:rPr>
              <a:t> = 0.639 s and </a:t>
            </a:r>
            <a:r>
              <a:rPr lang="en-US" b="1" dirty="0">
                <a:solidFill>
                  <a:srgbClr val="CC00FF"/>
                </a:solidFill>
                <a:sym typeface="Symbol"/>
              </a:rPr>
              <a:t> </a:t>
            </a:r>
            <a:r>
              <a:rPr lang="en-US" b="1" dirty="0">
                <a:solidFill>
                  <a:srgbClr val="CC00FF"/>
                </a:solidFill>
              </a:rPr>
              <a:t>= 0.020 s of the parent </a:t>
            </a:r>
            <a:r>
              <a:rPr lang="en-US" b="1" dirty="0" smtClean="0">
                <a:solidFill>
                  <a:srgbClr val="CC00FF"/>
                </a:solidFill>
              </a:rPr>
              <a:t>distribution</a:t>
            </a:r>
            <a:endParaRPr lang="en-US" b="1" dirty="0">
              <a:solidFill>
                <a:srgbClr val="CC00FF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44824"/>
            <a:ext cx="6411868" cy="2699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2355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3"/>
            <a:ext cx="9353550" cy="681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5757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88640"/>
            <a:ext cx="4464496" cy="6247864"/>
          </a:xfrm>
          <a:prstGeom prst="rect">
            <a:avLst/>
          </a:prstGeom>
          <a:noFill/>
          <a:ln w="1270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Comparing the two </a:t>
            </a:r>
            <a:r>
              <a:rPr lang="en-US" sz="2000" b="1" dirty="0">
                <a:solidFill>
                  <a:srgbClr val="FF00FF"/>
                </a:solidFill>
              </a:rPr>
              <a:t>curves, we </a:t>
            </a:r>
            <a:r>
              <a:rPr lang="en-US" sz="2000" b="1" dirty="0" smtClean="0">
                <a:solidFill>
                  <a:srgbClr val="FF00FF"/>
                </a:solidFill>
              </a:rPr>
              <a:t>find  </a:t>
            </a:r>
            <a:r>
              <a:rPr lang="en-US" sz="2000" b="1" dirty="0">
                <a:solidFill>
                  <a:srgbClr val="FF00FF"/>
                </a:solidFill>
              </a:rPr>
              <a:t>a slight difference between the experimental mean </a:t>
            </a:r>
            <a:r>
              <a:rPr lang="en-US" sz="2000" b="1" i="1" dirty="0">
                <a:solidFill>
                  <a:srgbClr val="FF00FF"/>
                </a:solidFill>
              </a:rPr>
              <a:t>T </a:t>
            </a:r>
            <a:r>
              <a:rPr lang="en-US" sz="2000" b="1" dirty="0">
                <a:solidFill>
                  <a:srgbClr val="FF00FF"/>
                </a:solidFill>
              </a:rPr>
              <a:t>and </a:t>
            </a:r>
            <a:r>
              <a:rPr lang="en-US" sz="2000" b="1" dirty="0" smtClean="0">
                <a:solidFill>
                  <a:srgbClr val="FF00FF"/>
                </a:solidFill>
              </a:rPr>
              <a:t>the "true</a:t>
            </a:r>
            <a:r>
              <a:rPr lang="en-US" sz="2000" b="1" dirty="0">
                <a:solidFill>
                  <a:srgbClr val="FF00FF"/>
                </a:solidFill>
              </a:rPr>
              <a:t>" mean </a:t>
            </a:r>
            <a:r>
              <a:rPr lang="en-US" sz="2000" b="1" dirty="0" smtClean="0">
                <a:solidFill>
                  <a:srgbClr val="FF00FF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FF00FF"/>
                </a:solidFill>
              </a:rPr>
              <a:t>, </a:t>
            </a:r>
            <a:r>
              <a:rPr lang="en-US" sz="2000" b="1" dirty="0">
                <a:solidFill>
                  <a:srgbClr val="FF00FF"/>
                </a:solidFill>
              </a:rPr>
              <a:t>and between </a:t>
            </a:r>
            <a:r>
              <a:rPr lang="en-US" sz="2000" b="1" dirty="0" smtClean="0">
                <a:solidFill>
                  <a:srgbClr val="FF00FF"/>
                </a:solidFill>
              </a:rPr>
              <a:t>s and </a:t>
            </a:r>
            <a:r>
              <a:rPr lang="en-US" sz="2000" b="1" dirty="0" smtClean="0">
                <a:solidFill>
                  <a:srgbClr val="FF00FF"/>
                </a:solidFill>
                <a:sym typeface="Symbol"/>
              </a:rPr>
              <a:t></a:t>
            </a:r>
            <a:r>
              <a:rPr lang="en-US" sz="2000" b="1" dirty="0" smtClean="0">
                <a:solidFill>
                  <a:srgbClr val="FF3300"/>
                </a:solidFill>
              </a:rPr>
              <a:t>.</a:t>
            </a:r>
            <a:endParaRPr lang="en-US" sz="2000" b="1" dirty="0">
              <a:solidFill>
                <a:srgbClr val="FF3300"/>
              </a:solidFill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00"/>
                </a:solidFill>
              </a:rPr>
              <a:t>By </a:t>
            </a:r>
            <a:r>
              <a:rPr lang="en-US" sz="2000" b="1" dirty="0" smtClean="0">
                <a:solidFill>
                  <a:srgbClr val="006600"/>
                </a:solidFill>
              </a:rPr>
              <a:t>assuming  </a:t>
            </a:r>
            <a:r>
              <a:rPr lang="en-US" sz="2000" b="1" dirty="0">
                <a:solidFill>
                  <a:srgbClr val="006600"/>
                </a:solidFill>
              </a:rPr>
              <a:t>the data </a:t>
            </a:r>
            <a:r>
              <a:rPr lang="en-US" sz="2000" b="1" dirty="0" smtClean="0">
                <a:solidFill>
                  <a:srgbClr val="006600"/>
                </a:solidFill>
              </a:rPr>
              <a:t>is a </a:t>
            </a:r>
            <a:r>
              <a:rPr lang="en-US" sz="2000" b="1" i="1" dirty="0">
                <a:solidFill>
                  <a:srgbClr val="006600"/>
                </a:solidFill>
              </a:rPr>
              <a:t>sample </a:t>
            </a:r>
            <a:r>
              <a:rPr lang="en-US" sz="2000" b="1" dirty="0">
                <a:solidFill>
                  <a:srgbClr val="006600"/>
                </a:solidFill>
              </a:rPr>
              <a:t>from the parent population with </a:t>
            </a:r>
            <a:r>
              <a:rPr lang="en-US" sz="2000" b="1" dirty="0" smtClean="0">
                <a:solidFill>
                  <a:srgbClr val="006600"/>
                </a:solidFill>
              </a:rPr>
              <a:t>the values </a:t>
            </a:r>
            <a:r>
              <a:rPr lang="en-US" sz="2000" b="1" dirty="0">
                <a:solidFill>
                  <a:srgbClr val="006600"/>
                </a:solidFill>
              </a:rPr>
              <a:t>of the observations distributed according to the parent </a:t>
            </a:r>
            <a:r>
              <a:rPr lang="en-US" sz="2000" b="1" dirty="0" smtClean="0">
                <a:solidFill>
                  <a:srgbClr val="006600"/>
                </a:solidFill>
              </a:rPr>
              <a:t>population.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00"/>
                </a:solidFill>
              </a:rPr>
              <a:t>Then 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we can </a:t>
            </a:r>
            <a:r>
              <a:rPr lang="en-US" sz="2000" b="1" dirty="0" smtClean="0">
                <a:solidFill>
                  <a:srgbClr val="FF0000"/>
                </a:solidFill>
              </a:rPr>
              <a:t>estimate the </a:t>
            </a:r>
            <a:r>
              <a:rPr lang="en-US" sz="2000" b="1" dirty="0">
                <a:solidFill>
                  <a:srgbClr val="FF0000"/>
                </a:solidFill>
              </a:rPr>
              <a:t>shape and dispersion of the parent distribution to </a:t>
            </a:r>
            <a:r>
              <a:rPr lang="en-US" sz="2000" b="1" dirty="0" smtClean="0">
                <a:solidFill>
                  <a:srgbClr val="FF0000"/>
                </a:solidFill>
              </a:rPr>
              <a:t>get </a:t>
            </a:r>
            <a:r>
              <a:rPr lang="en-US" sz="2000" b="1" dirty="0">
                <a:solidFill>
                  <a:srgbClr val="FF0000"/>
                </a:solidFill>
              </a:rPr>
              <a:t>useful </a:t>
            </a:r>
            <a:r>
              <a:rPr lang="en-US" sz="2000" b="1" dirty="0" smtClean="0">
                <a:solidFill>
                  <a:srgbClr val="FF0000"/>
                </a:solidFill>
              </a:rPr>
              <a:t>information on </a:t>
            </a:r>
            <a:r>
              <a:rPr lang="en-US" sz="2000" b="1" dirty="0">
                <a:solidFill>
                  <a:srgbClr val="FF0000"/>
                </a:solidFill>
              </a:rPr>
              <a:t>the precision and reliability of our </a:t>
            </a:r>
            <a:r>
              <a:rPr lang="en-US" sz="2000" b="1" dirty="0" smtClean="0">
                <a:solidFill>
                  <a:srgbClr val="FF0000"/>
                </a:solidFill>
              </a:rPr>
              <a:t>sample results</a:t>
            </a:r>
            <a:r>
              <a:rPr lang="en-US" sz="2000" b="1" dirty="0">
                <a:solidFill>
                  <a:srgbClr val="FF0000"/>
                </a:solidFill>
              </a:rPr>
              <a:t>.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the sample mean </a:t>
            </a:r>
            <a:r>
              <a:rPr lang="en-US" sz="2000" b="1" i="1" dirty="0">
                <a:solidFill>
                  <a:srgbClr val="0000FF"/>
                </a:solidFill>
              </a:rPr>
              <a:t>T </a:t>
            </a:r>
            <a:r>
              <a:rPr lang="en-US" sz="2000" b="1" dirty="0">
                <a:solidFill>
                  <a:srgbClr val="0000FF"/>
                </a:solidFill>
              </a:rPr>
              <a:t>to be our best estimate from the data of the mean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FF"/>
                </a:solidFill>
              </a:rPr>
              <a:t>, </a:t>
            </a:r>
            <a:r>
              <a:rPr lang="en-US" sz="2000" b="1" dirty="0">
                <a:solidFill>
                  <a:srgbClr val="0000FF"/>
                </a:solidFill>
              </a:rPr>
              <a:t>and we consider </a:t>
            </a:r>
            <a:r>
              <a:rPr lang="en-US" sz="2000" b="1" dirty="0" smtClean="0">
                <a:solidFill>
                  <a:srgbClr val="0000FF"/>
                </a:solidFill>
              </a:rPr>
              <a:t>the sample </a:t>
            </a:r>
            <a:r>
              <a:rPr lang="en-US" sz="2000" b="1" dirty="0">
                <a:solidFill>
                  <a:srgbClr val="0000FF"/>
                </a:solidFill>
              </a:rPr>
              <a:t>variance S</a:t>
            </a:r>
            <a:r>
              <a:rPr lang="en-US" sz="2000" b="1" baseline="30000" dirty="0">
                <a:solidFill>
                  <a:srgbClr val="0000FF"/>
                </a:solidFill>
              </a:rPr>
              <a:t>2 </a:t>
            </a:r>
            <a:r>
              <a:rPr lang="en-US" sz="2000" b="1" dirty="0">
                <a:solidFill>
                  <a:srgbClr val="0000FF"/>
                </a:solidFill>
              </a:rPr>
              <a:t>to be our best estimate from the data of the variance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</a:t>
            </a:r>
            <a:r>
              <a:rPr lang="en-US" sz="2000" b="1" baseline="30000" dirty="0" smtClean="0">
                <a:solidFill>
                  <a:srgbClr val="0000FF"/>
                </a:solidFill>
              </a:rPr>
              <a:t>2</a:t>
            </a:r>
            <a:r>
              <a:rPr lang="en-US" sz="2000" b="1" dirty="0">
                <a:solidFill>
                  <a:srgbClr val="0000FF"/>
                </a:solidFill>
              </a:rPr>
              <a:t>, </a:t>
            </a:r>
            <a:r>
              <a:rPr lang="en-US" sz="2000" b="1" dirty="0" smtClean="0">
                <a:solidFill>
                  <a:srgbClr val="0000FF"/>
                </a:solidFill>
              </a:rPr>
              <a:t>from which </a:t>
            </a:r>
            <a:r>
              <a:rPr lang="en-US" sz="2000" b="1" dirty="0">
                <a:solidFill>
                  <a:srgbClr val="0000FF"/>
                </a:solidFill>
              </a:rPr>
              <a:t>we can estimate the uncertainty in our estimate of </a:t>
            </a:r>
            <a:r>
              <a:rPr lang="en-US" sz="2000" b="1" dirty="0" smtClean="0">
                <a:solidFill>
                  <a:srgbClr val="0000FF"/>
                </a:solidFill>
                <a:sym typeface="Symbol"/>
              </a:rPr>
              <a:t></a:t>
            </a:r>
            <a:r>
              <a:rPr lang="en-US" sz="2000" b="1" dirty="0" smtClean="0">
                <a:solidFill>
                  <a:srgbClr val="0000FF"/>
                </a:solidFill>
              </a:rPr>
              <a:t>·</a:t>
            </a:r>
            <a:endParaRPr lang="en-US" sz="2000" dirty="0">
              <a:solidFill>
                <a:srgbClr val="0000FF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712247"/>
            <a:ext cx="4248472" cy="5200650"/>
          </a:xfrm>
          <a:prstGeom prst="rect">
            <a:avLst/>
          </a:prstGeom>
          <a:noFill/>
          <a:ln w="762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53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228600"/>
            <a:ext cx="909637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4270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16632"/>
            <a:ext cx="9144000" cy="6063198"/>
          </a:xfrm>
          <a:prstGeom prst="rect">
            <a:avLst/>
          </a:prstGeom>
          <a:noFill/>
          <a:ln w="136525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u="sng" dirty="0">
                <a:solidFill>
                  <a:srgbClr val="FF0000"/>
                </a:solidFill>
              </a:rPr>
              <a:t>1.3 PARENT AND SAMPLE DISTRIBUTIONS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="1" baseline="-25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a quantity x,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experimental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point to be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exactly equal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quantity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repeated measurement of 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b="1" baseline="-250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because 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random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errors,  we observe 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discrepancy between </a:t>
            </a:r>
            <a:r>
              <a:rPr lang="en-US" sz="20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repeated consecutive measurements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more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measurements, a pattern will emerge from the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such that 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ome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measurements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be too large, some will be too small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average,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 we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 them to be distributed around the correct value, </a:t>
            </a:r>
            <a:r>
              <a:rPr lang="en-US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neglecting  systematic 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errors.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we could make an infinite number of measurements, then we could </a:t>
            </a:r>
            <a:r>
              <a:rPr lang="en-US" sz="20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exactly </a:t>
            </a:r>
            <a:r>
              <a:rPr lang="en-US" sz="20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distribution of the data points. </a:t>
            </a:r>
            <a:endParaRPr lang="en-US" sz="2000" b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000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infinite number of measurements </a:t>
            </a:r>
            <a:r>
              <a:rPr lang="en-US" sz="2000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possible in practice, but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hypothesize the existence of such a distribution that determines the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probability of 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getting any particular observation in a single measurement. </a:t>
            </a:r>
            <a:endParaRPr lang="en-US" sz="2000" b="1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</a:t>
            </a:r>
            <a:r>
              <a:rPr lang="en-US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called </a:t>
            </a:r>
            <a:r>
              <a:rPr lang="en-US" sz="2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 distribution</a:t>
            </a:r>
            <a:r>
              <a:rPr lang="en-US" sz="2000" b="1" i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0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Similarly, we can hypothesize that the </a:t>
            </a:r>
            <a:r>
              <a:rPr lang="en-US" sz="2000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measurements we </a:t>
            </a:r>
            <a:r>
              <a:rPr lang="en-US" sz="2000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made are samples from the parent distribution and they form the </a:t>
            </a:r>
            <a:r>
              <a:rPr lang="en-US" sz="2000" b="1" i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distribution</a:t>
            </a:r>
            <a:r>
              <a:rPr lang="en-US" sz="2000" b="1" i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1" i="1" u="sng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000" b="1" u="sng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b="1" u="sng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limit of an infinite number of measurements, the sample distribution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000" b="1" u="sng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becomes the parent distribution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023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0"/>
            <a:ext cx="8784976" cy="6617196"/>
          </a:xfrm>
          <a:prstGeom prst="rect">
            <a:avLst/>
          </a:prstGeom>
          <a:noFill/>
          <a:ln w="1270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u="sng" dirty="0">
                <a:solidFill>
                  <a:srgbClr val="FF0000"/>
                </a:solidFill>
              </a:rPr>
              <a:t>EXAMPLE 1.2 </a:t>
            </a:r>
            <a:r>
              <a:rPr lang="en-US" sz="2800" b="1" u="sng" dirty="0" smtClean="0">
                <a:solidFill>
                  <a:srgbClr val="FF0000"/>
                </a:solidFill>
              </a:rPr>
              <a:t>: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Students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drop a ball 50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 and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 the time it takes for the ball to fall 2.00 m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set of observations,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corrected for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systematic errors, ranges from about 0.59 s to 0.70 s, and some of the 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observations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identical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 1.2 shows a histogram or frequency plot of 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measurements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b="1" dirty="0" smtClean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height of a data bar represents the number of measurements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fall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the two values indicated by the upper and lower limits of the bar on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abscissa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plot. (See Appendix D.)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distribution results from random errors in measurement, then it is 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likely 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it can be described in terms of the </a:t>
            </a:r>
            <a:r>
              <a:rPr lang="en-US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Gaussian 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error </a:t>
            </a:r>
            <a:r>
              <a:rPr lang="en-US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distribution, 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familiar bell-shaped curve of statistical 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Gaussian curve, based on the mean and standard deviation of these </a:t>
            </a:r>
            <a:r>
              <a:rPr lang="en-US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measurements, is </a:t>
            </a:r>
            <a:r>
              <a:rPr lang="en-US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plotted as the solid line in Figure 1.2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curve summarizes the data of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sample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in terms of the Gaussian model and provides an estimate of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parent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measured data and the curve derived from them clearly do not agree exactly.</a:t>
            </a:r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coarseness of the experimental histogram distinguishes it at once from </a:t>
            </a:r>
            <a:r>
              <a:rPr lang="en-US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smooth </a:t>
            </a:r>
            <a:r>
              <a:rPr lang="en-US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theoretical Gaussian curve. </a:t>
            </a:r>
            <a:endParaRPr lang="en-US" b="1" u="sng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students were to make a great many measurements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they could plot the histogram in finer and finer bins, under ideal circumstances the histogram would eventually approach a smooth Gaussian curve.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u="sng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If they were to calculate the parameters from such a large sample, they could determine the parent distribution represented by the dotted curve in Figure 1.2</a:t>
            </a:r>
            <a:r>
              <a:rPr lang="en-US" b="1" u="sng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u="sng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98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226" y="260648"/>
            <a:ext cx="6575675" cy="6480719"/>
          </a:xfrm>
          <a:prstGeom prst="rect">
            <a:avLst/>
          </a:prstGeom>
          <a:noFill/>
          <a:ln w="127000" cmpd="tri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65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417" y="188640"/>
            <a:ext cx="8640960" cy="5570756"/>
          </a:xfrm>
          <a:prstGeom prst="rect">
            <a:avLst/>
          </a:prstGeom>
          <a:noFill/>
          <a:ln w="127000" cmpd="tri">
            <a:solidFill>
              <a:srgbClr val="00CC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occurrence of events in 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terms of a probability density function p(x), 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normalized to 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area (i.e., so that the integral 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entire curve is equal to 1) </a:t>
            </a:r>
            <a:r>
              <a:rPr lang="en-US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p(x), 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defined such 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in the limit of a very large number N of observations, the number 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of 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observations of the variable x between x and x + 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given </a:t>
            </a:r>
            <a:r>
              <a:rPr lang="en-US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  <a:p>
            <a:pPr algn="ctr">
              <a:buClr>
                <a:srgbClr val="FF0000"/>
              </a:buClr>
              <a:buSzPct val="120000"/>
            </a:pPr>
            <a:r>
              <a:rPr lang="en-US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Np(x</a:t>
            </a:r>
            <a:r>
              <a:rPr lang="en-US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en-US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x.</a:t>
            </a:r>
            <a:endParaRPr lang="en-US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solid and dashed curves in Figure 1.2 have been scaled in this way so that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ordinate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 correspond directly to the numbers of observations expected in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range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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a 50-event sample and the area under each curve corresponds to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total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 of the histogram.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Notation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parameters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parent distribution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defined by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Greek letters,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Latin letters to denote experimental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estimates of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assume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the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 of experiments asymptotically approach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parameters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parent distribution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measurements approaches infinity; </a:t>
            </a:r>
            <a:endParaRPr lang="en-US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parameters of the 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distribution </a:t>
            </a:r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 the parameters of the parent distribution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limit of </a:t>
            </a:r>
            <a:r>
              <a:rPr lang="en-US" b="1" i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infinite </a:t>
            </a:r>
            <a:r>
              <a:rPr lang="en-US" b="1" i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measurements. </a:t>
            </a:r>
            <a:endParaRPr lang="en-US" b="1" i="1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specify that there are </a:t>
            </a:r>
            <a:r>
              <a:rPr 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observations in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given 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experiment, then we can denote this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  <a:p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(parent </a:t>
            </a: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parameter) = lim </a:t>
            </a:r>
            <a:r>
              <a:rPr lang="pt-BR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BR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</a:t>
            </a:r>
            <a:r>
              <a:rPr lang="pt-BR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(experimental </a:t>
            </a:r>
            <a:r>
              <a:rPr lang="pt-B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parameter)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80648" cy="6375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6167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0486"/>
            <a:ext cx="7767796" cy="1557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116632"/>
            <a:ext cx="9002689" cy="6647974"/>
          </a:xfrm>
          <a:prstGeom prst="rect">
            <a:avLst/>
          </a:prstGeom>
          <a:noFill/>
          <a:ln w="127000" cmpd="tri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Mean, Median, and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</a:t>
            </a:r>
          </a:p>
          <a:p>
            <a:endParaRPr lang="en-US" sz="16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b="1" dirty="0" smtClean="0"/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400" b="1" u="sng" dirty="0" smtClean="0">
                <a:solidFill>
                  <a:srgbClr val="FF0000"/>
                </a:solidFill>
              </a:rPr>
              <a:t>Mean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0000FF"/>
                </a:solidFill>
              </a:rPr>
              <a:t>the </a:t>
            </a:r>
            <a:r>
              <a:rPr lang="en-US" sz="2000" b="1" i="1" dirty="0">
                <a:solidFill>
                  <a:srgbClr val="0000FF"/>
                </a:solidFill>
              </a:rPr>
              <a:t>mean </a:t>
            </a:r>
            <a:r>
              <a:rPr lang="en-US" sz="2000" b="1" i="1" dirty="0" smtClean="0">
                <a:solidFill>
                  <a:srgbClr val="0000FF"/>
                </a:solidFill>
              </a:rPr>
              <a:t>     </a:t>
            </a:r>
            <a:r>
              <a:rPr lang="en-US" sz="2000" b="1" dirty="0" smtClean="0">
                <a:solidFill>
                  <a:srgbClr val="0000FF"/>
                </a:solidFill>
              </a:rPr>
              <a:t>of </a:t>
            </a:r>
            <a:r>
              <a:rPr lang="en-US" sz="2000" b="1" dirty="0">
                <a:solidFill>
                  <a:srgbClr val="0000FF"/>
                </a:solidFill>
              </a:rPr>
              <a:t>the experimental distribution </a:t>
            </a:r>
            <a:r>
              <a:rPr lang="en-US" sz="2000" b="1" dirty="0" smtClean="0">
                <a:solidFill>
                  <a:srgbClr val="0000FF"/>
                </a:solidFill>
              </a:rPr>
              <a:t>is given as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pPr marL="342900" indent="-34290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Median</a:t>
            </a:r>
            <a:endParaRPr 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>
                <a:solidFill>
                  <a:srgbClr val="006600"/>
                </a:solidFill>
              </a:rPr>
              <a:t>The </a:t>
            </a:r>
            <a:r>
              <a:rPr lang="en-US" sz="2000" b="1" i="1" dirty="0">
                <a:solidFill>
                  <a:srgbClr val="006600"/>
                </a:solidFill>
              </a:rPr>
              <a:t>median </a:t>
            </a:r>
            <a:r>
              <a:rPr lang="en-US" sz="2000" b="1" dirty="0">
                <a:solidFill>
                  <a:srgbClr val="006600"/>
                </a:solidFill>
              </a:rPr>
              <a:t>of the parent population </a:t>
            </a:r>
            <a:r>
              <a:rPr lang="en-US" sz="2000" b="1" dirty="0" smtClean="0">
                <a:solidFill>
                  <a:srgbClr val="006600"/>
                </a:solidFill>
                <a:sym typeface="Symbol"/>
              </a:rPr>
              <a:t></a:t>
            </a:r>
            <a:r>
              <a:rPr lang="en-US" sz="2000" b="1" baseline="-25000" dirty="0" smtClean="0">
                <a:solidFill>
                  <a:srgbClr val="006600"/>
                </a:solidFill>
              </a:rPr>
              <a:t>1/2</a:t>
            </a:r>
            <a:r>
              <a:rPr lang="en-US" sz="2000" b="1" dirty="0" smtClean="0">
                <a:solidFill>
                  <a:srgbClr val="006600"/>
                </a:solidFill>
              </a:rPr>
              <a:t> , in the </a:t>
            </a:r>
            <a:r>
              <a:rPr lang="en-US" sz="2000" b="1" dirty="0">
                <a:solidFill>
                  <a:srgbClr val="006600"/>
                </a:solidFill>
              </a:rPr>
              <a:t>limit of an infinite number of determinations </a:t>
            </a:r>
            <a:r>
              <a:rPr lang="en-US" sz="2000" b="1" i="1" dirty="0" smtClean="0">
                <a:solidFill>
                  <a:srgbClr val="006600"/>
                </a:solidFill>
              </a:rPr>
              <a:t>x</a:t>
            </a:r>
            <a:r>
              <a:rPr lang="en-US" sz="2000" b="1" i="1" baseline="-25000" dirty="0" smtClean="0">
                <a:solidFill>
                  <a:srgbClr val="006600"/>
                </a:solidFill>
              </a:rPr>
              <a:t>i</a:t>
            </a:r>
            <a:r>
              <a:rPr lang="en-US" sz="2000" b="1" i="1" dirty="0" smtClean="0">
                <a:solidFill>
                  <a:srgbClr val="006600"/>
                </a:solidFill>
              </a:rPr>
              <a:t> </a:t>
            </a:r>
            <a:r>
              <a:rPr lang="en-US" sz="2000" b="1" dirty="0" smtClean="0">
                <a:solidFill>
                  <a:srgbClr val="006600"/>
                </a:solidFill>
              </a:rPr>
              <a:t>half </a:t>
            </a:r>
            <a:r>
              <a:rPr lang="en-US" sz="2000" b="1" dirty="0">
                <a:solidFill>
                  <a:srgbClr val="006600"/>
                </a:solidFill>
              </a:rPr>
              <a:t>the observations will be </a:t>
            </a:r>
            <a:r>
              <a:rPr lang="en-US" sz="2000" b="1" dirty="0" smtClean="0">
                <a:solidFill>
                  <a:srgbClr val="006600"/>
                </a:solidFill>
              </a:rPr>
              <a:t>less than </a:t>
            </a:r>
            <a:r>
              <a:rPr lang="en-US" sz="2000" b="1" dirty="0">
                <a:solidFill>
                  <a:srgbClr val="006600"/>
                </a:solidFill>
              </a:rPr>
              <a:t>the median and half will be greater</a:t>
            </a:r>
            <a:r>
              <a:rPr lang="en-US" sz="2000" b="1" dirty="0" smtClean="0">
                <a:solidFill>
                  <a:srgbClr val="006600"/>
                </a:solidFill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In terms of the parent distribution, </a:t>
            </a:r>
            <a:r>
              <a:rPr lang="en-US" sz="2000" b="1" dirty="0" smtClean="0">
                <a:solidFill>
                  <a:srgbClr val="FF00FF"/>
                </a:solidFill>
              </a:rPr>
              <a:t>the </a:t>
            </a:r>
            <a:r>
              <a:rPr lang="en-US" sz="2000" b="1" dirty="0">
                <a:solidFill>
                  <a:srgbClr val="FF00FF"/>
                </a:solidFill>
              </a:rPr>
              <a:t>probability is 50% that any measurement </a:t>
            </a:r>
            <a:r>
              <a:rPr lang="en-US" sz="2000" b="1" i="1" dirty="0">
                <a:solidFill>
                  <a:srgbClr val="FF00FF"/>
                </a:solidFill>
              </a:rPr>
              <a:t>x</a:t>
            </a:r>
            <a:r>
              <a:rPr lang="en-US" sz="2000" b="1" i="1" baseline="-25000" dirty="0">
                <a:solidFill>
                  <a:srgbClr val="FF00FF"/>
                </a:solidFill>
              </a:rPr>
              <a:t>i</a:t>
            </a:r>
            <a:r>
              <a:rPr lang="en-US" sz="2000" b="1" i="1" dirty="0" smtClean="0">
                <a:solidFill>
                  <a:srgbClr val="FF00FF"/>
                </a:solidFill>
              </a:rPr>
              <a:t> </a:t>
            </a:r>
            <a:r>
              <a:rPr lang="en-US" sz="2000" b="1" dirty="0">
                <a:solidFill>
                  <a:srgbClr val="FF00FF"/>
                </a:solidFill>
              </a:rPr>
              <a:t>will be larger or </a:t>
            </a:r>
            <a:r>
              <a:rPr lang="en-US" sz="2000" b="1" dirty="0" smtClean="0">
                <a:solidFill>
                  <a:srgbClr val="FF00FF"/>
                </a:solidFill>
              </a:rPr>
              <a:t>smaller than </a:t>
            </a:r>
            <a:r>
              <a:rPr lang="en-US" sz="2000" b="1" dirty="0">
                <a:solidFill>
                  <a:srgbClr val="FF00FF"/>
                </a:solidFill>
              </a:rPr>
              <a:t>the </a:t>
            </a:r>
            <a:r>
              <a:rPr lang="en-US" sz="2000" b="1" dirty="0" smtClean="0">
                <a:solidFill>
                  <a:srgbClr val="FF00FF"/>
                </a:solidFill>
              </a:rPr>
              <a:t>median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endParaRPr lang="en-US" b="1" dirty="0" smtClean="0">
              <a:solidFill>
                <a:srgbClr val="0000FF"/>
              </a:solidFill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endParaRPr lang="en-US" b="1" dirty="0" smtClean="0">
              <a:solidFill>
                <a:srgbClr val="0000FF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223" y="2116731"/>
            <a:ext cx="331999" cy="41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1186" y="2526847"/>
            <a:ext cx="6155834" cy="1673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1" y="6057510"/>
            <a:ext cx="3041255" cy="61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025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784976" cy="5601533"/>
          </a:xfrm>
          <a:prstGeom prst="rect">
            <a:avLst/>
          </a:prstGeom>
          <a:noFill/>
          <a:ln w="127000" cmpd="tri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800" b="1" i="1" u="sng" dirty="0" smtClean="0">
                <a:solidFill>
                  <a:srgbClr val="FF0000"/>
                </a:solidFill>
              </a:rPr>
              <a:t>Mode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mode, </a:t>
            </a:r>
            <a:r>
              <a:rPr lang="en-US" sz="2200" b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200" b="1" i="1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probable value </a:t>
            </a:r>
            <a:r>
              <a:rPr lang="en-US" sz="22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</a:t>
            </a:r>
            <a:r>
              <a:rPr lang="en-US" sz="2200" b="1" baseline="-25000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2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 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population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that </a:t>
            </a: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 for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parent distribution has the greatest value</a:t>
            </a: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limit </a:t>
            </a:r>
            <a:r>
              <a:rPr lang="en-US" sz="2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a </a:t>
            </a:r>
            <a:r>
              <a:rPr lang="en-US" sz="2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 number of observations, this value will probably occur most </a:t>
            </a:r>
            <a:r>
              <a:rPr lang="en-US" sz="2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</a:p>
          <a:p>
            <a:endParaRPr lang="en-US" sz="22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b="1" u="sng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200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of the mean, median, and most probable value to one </a:t>
            </a:r>
            <a:r>
              <a:rPr lang="en-US" sz="2200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 is </a:t>
            </a:r>
            <a:r>
              <a:rPr lang="en-US" sz="2200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illustrated in Figure 1.3</a:t>
            </a:r>
            <a:r>
              <a:rPr lang="en-US" sz="2200" b="1" dirty="0" smtClean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symmetrical distribution </a:t>
            </a:r>
            <a:r>
              <a:rPr lang="en-US" sz="2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parameters </a:t>
            </a:r>
            <a:r>
              <a:rPr lang="en-US" sz="2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 all </a:t>
            </a:r>
            <a:r>
              <a:rPr lang="en-US" sz="2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equal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symmetry of their definitions</a:t>
            </a: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an </a:t>
            </a:r>
            <a:r>
              <a:rPr lang="en-US" sz="2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asymmetric </a:t>
            </a:r>
            <a:r>
              <a:rPr lang="en-US" sz="22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such </a:t>
            </a:r>
            <a:r>
              <a:rPr lang="en-US" sz="2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that of Figure 1.3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median generally falls between the most </a:t>
            </a:r>
            <a:r>
              <a:rPr lang="en-US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probable value </a:t>
            </a:r>
            <a:r>
              <a:rPr lang="en-US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mean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2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SzPct val="120000"/>
              <a:buFont typeface="Wingdings" panose="05000000000000000000" pitchFamily="2" charset="2"/>
              <a:buChar char="q"/>
            </a:pP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probable value corresponds to the peak of the </a:t>
            </a:r>
            <a:r>
              <a:rPr lang="en-US" sz="2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distribution, and </a:t>
            </a:r>
            <a:r>
              <a:rPr lang="en-US" sz="2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areas on either side of the median are equal.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32856"/>
            <a:ext cx="6252752" cy="50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467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728663"/>
            <a:ext cx="8039100" cy="5400675"/>
          </a:xfrm>
          <a:prstGeom prst="rect">
            <a:avLst/>
          </a:prstGeom>
          <a:noFill/>
          <a:ln w="136525" cmpd="tri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57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1578</TotalTime>
  <Words>1837</Words>
  <Application>Microsoft Office PowerPoint</Application>
  <PresentationFormat>On-screen Show (4:3)</PresentationFormat>
  <Paragraphs>128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Naqvi</dc:creator>
  <cp:lastModifiedBy>Naqvi</cp:lastModifiedBy>
  <cp:revision>215</cp:revision>
  <dcterms:created xsi:type="dcterms:W3CDTF">2015-12-19T08:52:46Z</dcterms:created>
  <dcterms:modified xsi:type="dcterms:W3CDTF">2019-01-24T21:20:41Z</dcterms:modified>
</cp:coreProperties>
</file>