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3" r:id="rId3"/>
    <p:sldId id="393" r:id="rId4"/>
    <p:sldId id="324" r:id="rId5"/>
    <p:sldId id="396" r:id="rId6"/>
    <p:sldId id="330" r:id="rId7"/>
    <p:sldId id="414" r:id="rId8"/>
    <p:sldId id="415" r:id="rId9"/>
    <p:sldId id="416" r:id="rId10"/>
    <p:sldId id="417" r:id="rId11"/>
    <p:sldId id="419" r:id="rId12"/>
    <p:sldId id="338" r:id="rId13"/>
    <p:sldId id="342" r:id="rId14"/>
    <p:sldId id="34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33CC33"/>
    <a:srgbClr val="FF00FF"/>
    <a:srgbClr val="0000CC"/>
    <a:srgbClr val="006600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780" autoAdjust="0"/>
  </p:normalViewPr>
  <p:slideViewPr>
    <p:cSldViewPr>
      <p:cViewPr>
        <p:scale>
          <a:sx n="72" d="100"/>
          <a:sy n="72" d="100"/>
        </p:scale>
        <p:origin x="-124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9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8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1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2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6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7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4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4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5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C80-E557-4B4F-A2A3-77992F213702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3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84C80-E557-4B4F-A2A3-77992F213702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016C3-28E6-470B-9B7F-3DB518C91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5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772400" cy="1470025"/>
          </a:xfrm>
          <a:ln w="76200">
            <a:solidFill>
              <a:srgbClr val="0000CC"/>
            </a:solidFill>
          </a:ln>
        </p:spPr>
        <p:txBody>
          <a:bodyPr/>
          <a:lstStyle/>
          <a:p>
            <a:r>
              <a:rPr lang="en-US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Ch</a:t>
            </a:r>
            <a:r>
              <a:rPr lang="en-US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– 3-2</a:t>
            </a:r>
            <a:r>
              <a:rPr lang="en-US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b="1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NUCLEAR PROPERTIES</a:t>
            </a:r>
          </a:p>
        </p:txBody>
      </p:sp>
    </p:spTree>
    <p:extLst>
      <p:ext uri="{BB962C8B-B14F-4D97-AF65-F5344CB8AC3E}">
        <p14:creationId xmlns:p14="http://schemas.microsoft.com/office/powerpoint/2010/main" val="38335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1275522"/>
            <a:ext cx="5507935" cy="53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455687"/>
            <a:ext cx="7543800" cy="646331"/>
          </a:xfrm>
          <a:prstGeom prst="rect">
            <a:avLst/>
          </a:prstGeom>
          <a:noFill/>
          <a:ln w="127000" cmpd="tri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B/ A curve as a function of A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581400" cy="53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5750"/>
            <a:ext cx="90868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8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80988"/>
            <a:ext cx="893445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6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6200"/>
            <a:ext cx="89535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3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0011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2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64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Ch-3-2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0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0"/>
            <a:ext cx="89249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76225"/>
            <a:ext cx="882967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3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57163"/>
            <a:ext cx="4338637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163"/>
            <a:ext cx="4500563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89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95263"/>
            <a:ext cx="88011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4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610600" cy="6494085"/>
          </a:xfrm>
          <a:prstGeom prst="rect">
            <a:avLst/>
          </a:prstGeom>
          <a:noFill/>
          <a:ln w="127000" cmpd="tri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3.3 NUCLEAR BINDING ENERGY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The mass energy m</a:t>
            </a:r>
            <a:r>
              <a:rPr lang="en-US" b="1" baseline="-25000" dirty="0">
                <a:solidFill>
                  <a:srgbClr val="0000FF"/>
                </a:solidFill>
              </a:rPr>
              <a:t>N</a:t>
            </a:r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 of a certain nuclide is its atomic </a:t>
            </a:r>
            <a:r>
              <a:rPr lang="en-US" b="1" dirty="0" smtClean="0">
                <a:solidFill>
                  <a:srgbClr val="0000FF"/>
                </a:solidFill>
              </a:rPr>
              <a:t>mass energy m</a:t>
            </a:r>
            <a:r>
              <a:rPr lang="en-US" b="1" baseline="-25000" dirty="0" smtClean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c</a:t>
            </a:r>
            <a:r>
              <a:rPr lang="en-US" b="1" baseline="30000" dirty="0" smtClean="0">
                <a:solidFill>
                  <a:srgbClr val="0000FF"/>
                </a:solidFill>
              </a:rPr>
              <a:t>2 </a:t>
            </a:r>
            <a:r>
              <a:rPr lang="en-US" b="1" dirty="0" smtClean="0">
                <a:solidFill>
                  <a:srgbClr val="0000FF"/>
                </a:solidFill>
              </a:rPr>
              <a:t>less the </a:t>
            </a:r>
            <a:r>
              <a:rPr lang="en-US" b="1" dirty="0">
                <a:solidFill>
                  <a:srgbClr val="0000FF"/>
                </a:solidFill>
              </a:rPr>
              <a:t>total mass energy of Z electrons and the total electronic </a:t>
            </a:r>
            <a:r>
              <a:rPr lang="en-US" b="1" dirty="0" smtClean="0">
                <a:solidFill>
                  <a:srgbClr val="0000FF"/>
                </a:solidFill>
              </a:rPr>
              <a:t>binding </a:t>
            </a:r>
            <a:r>
              <a:rPr lang="en-US" b="1" dirty="0">
                <a:solidFill>
                  <a:srgbClr val="0000FF"/>
                </a:solidFill>
              </a:rPr>
              <a:t>energy: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8000"/>
                </a:solidFill>
              </a:rPr>
              <a:t>The </a:t>
            </a:r>
            <a:r>
              <a:rPr lang="en-US" b="1" i="1" dirty="0">
                <a:solidFill>
                  <a:srgbClr val="008000"/>
                </a:solidFill>
              </a:rPr>
              <a:t>binding energy B </a:t>
            </a:r>
            <a:r>
              <a:rPr lang="en-US" b="1" dirty="0">
                <a:solidFill>
                  <a:srgbClr val="008000"/>
                </a:solidFill>
              </a:rPr>
              <a:t>of a nucleus is the difference in mass energy between </a:t>
            </a:r>
            <a:r>
              <a:rPr lang="en-US" b="1" dirty="0" smtClean="0">
                <a:solidFill>
                  <a:srgbClr val="008000"/>
                </a:solidFill>
              </a:rPr>
              <a:t>a nucleus </a:t>
            </a:r>
            <a:r>
              <a:rPr lang="en-US" b="1" i="1" baseline="30000" dirty="0" smtClean="0">
                <a:solidFill>
                  <a:srgbClr val="008000"/>
                </a:solidFill>
              </a:rPr>
              <a:t>A</a:t>
            </a:r>
            <a:r>
              <a:rPr lang="en-US" b="1" i="1" dirty="0" smtClean="0">
                <a:solidFill>
                  <a:srgbClr val="008000"/>
                </a:solidFill>
              </a:rPr>
              <a:t>X</a:t>
            </a:r>
            <a:r>
              <a:rPr lang="en-US" b="1" i="1" baseline="-25000" dirty="0" smtClean="0">
                <a:solidFill>
                  <a:srgbClr val="008000"/>
                </a:solidFill>
              </a:rPr>
              <a:t>N</a:t>
            </a:r>
            <a:r>
              <a:rPr lang="en-US" b="1" i="1" dirty="0" smtClean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and its constituent Z protons and </a:t>
            </a:r>
            <a:r>
              <a:rPr lang="en-US" b="1" i="1" dirty="0">
                <a:solidFill>
                  <a:srgbClr val="008000"/>
                </a:solidFill>
              </a:rPr>
              <a:t>N </a:t>
            </a:r>
            <a:r>
              <a:rPr lang="en-US" b="1" dirty="0">
                <a:solidFill>
                  <a:srgbClr val="008000"/>
                </a:solidFill>
              </a:rPr>
              <a:t>neutrons</a:t>
            </a:r>
            <a:r>
              <a:rPr lang="en-US" b="1" dirty="0" smtClean="0">
                <a:solidFill>
                  <a:srgbClr val="008000"/>
                </a:solidFill>
              </a:rPr>
              <a:t>: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We also define </a:t>
            </a:r>
            <a:r>
              <a:rPr lang="en-US" b="1" i="1" dirty="0" smtClean="0">
                <a:solidFill>
                  <a:srgbClr val="FF00FF"/>
                </a:solidFill>
              </a:rPr>
              <a:t>mass </a:t>
            </a:r>
            <a:r>
              <a:rPr lang="en-US" b="1" i="1" dirty="0">
                <a:solidFill>
                  <a:srgbClr val="FF00FF"/>
                </a:solidFill>
              </a:rPr>
              <a:t>defect </a:t>
            </a:r>
            <a:r>
              <a:rPr lang="en-US" b="1" dirty="0" smtClean="0">
                <a:solidFill>
                  <a:srgbClr val="FF00FF"/>
                </a:solidFill>
                <a:sym typeface="Symbol"/>
              </a:rPr>
              <a:t>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>
                <a:solidFill>
                  <a:srgbClr val="FF00FF"/>
                </a:solidFill>
              </a:rPr>
              <a:t>= </a:t>
            </a:r>
            <a:r>
              <a:rPr lang="en-US" b="1" i="1" dirty="0">
                <a:solidFill>
                  <a:srgbClr val="FF00FF"/>
                </a:solidFill>
              </a:rPr>
              <a:t>(m </a:t>
            </a:r>
            <a:r>
              <a:rPr lang="en-US" b="1" dirty="0">
                <a:solidFill>
                  <a:srgbClr val="FF00FF"/>
                </a:solidFill>
              </a:rPr>
              <a:t>- </a:t>
            </a:r>
            <a:r>
              <a:rPr lang="en-US" b="1" i="1" dirty="0">
                <a:solidFill>
                  <a:srgbClr val="FF00FF"/>
                </a:solidFill>
              </a:rPr>
              <a:t>A) </a:t>
            </a:r>
            <a:r>
              <a:rPr lang="en-US" b="1" dirty="0" smtClean="0">
                <a:solidFill>
                  <a:srgbClr val="FF00FF"/>
                </a:solidFill>
              </a:rPr>
              <a:t>c</a:t>
            </a:r>
            <a:r>
              <a:rPr lang="en-US" b="1" baseline="30000" dirty="0" smtClean="0">
                <a:solidFill>
                  <a:srgbClr val="FF00FF"/>
                </a:solidFill>
              </a:rPr>
              <a:t>2</a:t>
            </a:r>
            <a:r>
              <a:rPr lang="en-US" b="1" dirty="0" smtClean="0">
                <a:solidFill>
                  <a:srgbClr val="FF00FF"/>
                </a:solidFill>
              </a:rPr>
              <a:t> , where m represents</a:t>
            </a:r>
            <a:r>
              <a:rPr lang="en-US" b="1" i="1" baseline="30000" dirty="0">
                <a:solidFill>
                  <a:srgbClr val="FF00FF"/>
                </a:solidFill>
              </a:rPr>
              <a:t> </a:t>
            </a:r>
            <a:r>
              <a:rPr lang="en-US" b="1" i="1" baseline="30000" dirty="0" smtClean="0">
                <a:solidFill>
                  <a:srgbClr val="FF00FF"/>
                </a:solidFill>
              </a:rPr>
              <a:t>A</a:t>
            </a:r>
            <a:r>
              <a:rPr lang="en-US" b="1" i="1" dirty="0" smtClean="0">
                <a:solidFill>
                  <a:srgbClr val="FF00FF"/>
                </a:solidFill>
              </a:rPr>
              <a:t>X</a:t>
            </a:r>
            <a:r>
              <a:rPr lang="en-US" b="1" i="1" baseline="-25000" dirty="0" smtClean="0">
                <a:solidFill>
                  <a:srgbClr val="FF00FF"/>
                </a:solidFill>
              </a:rPr>
              <a:t>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i="1" dirty="0">
                <a:solidFill>
                  <a:srgbClr val="FF0000"/>
                </a:solidFill>
              </a:rPr>
              <a:t>neutron separation energy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baseline="-25000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 is the amount </a:t>
            </a:r>
            <a:r>
              <a:rPr lang="en-US" b="1" dirty="0" smtClean="0">
                <a:solidFill>
                  <a:srgbClr val="FF0000"/>
                </a:solidFill>
              </a:rPr>
              <a:t>of energy </a:t>
            </a:r>
            <a:r>
              <a:rPr lang="en-US" b="1" dirty="0">
                <a:solidFill>
                  <a:srgbClr val="FF0000"/>
                </a:solidFill>
              </a:rPr>
              <a:t>that is needed to remove a neutron from a </a:t>
            </a:r>
            <a:r>
              <a:rPr lang="en-US" b="1" dirty="0" smtClean="0">
                <a:solidFill>
                  <a:srgbClr val="FF0000"/>
                </a:solidFill>
              </a:rPr>
              <a:t>nucleus           ; equal </a:t>
            </a:r>
            <a:r>
              <a:rPr lang="en-US" b="1" dirty="0">
                <a:solidFill>
                  <a:srgbClr val="FF0000"/>
                </a:solidFill>
              </a:rPr>
              <a:t>to </a:t>
            </a:r>
            <a:r>
              <a:rPr lang="en-US" b="1" dirty="0" smtClean="0">
                <a:solidFill>
                  <a:srgbClr val="FF0000"/>
                </a:solidFill>
              </a:rPr>
              <a:t>the difference </a:t>
            </a:r>
            <a:r>
              <a:rPr lang="en-US" b="1" dirty="0">
                <a:solidFill>
                  <a:srgbClr val="FF0000"/>
                </a:solidFill>
              </a:rPr>
              <a:t>in binding energies between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dirty="0" smtClean="0">
                <a:solidFill>
                  <a:srgbClr val="0000FF"/>
                </a:solidFill>
              </a:rPr>
              <a:t>Similarly </a:t>
            </a:r>
            <a:r>
              <a:rPr lang="en-US" b="1" dirty="0" smtClean="0">
                <a:solidFill>
                  <a:srgbClr val="0000FF"/>
                </a:solidFill>
              </a:rPr>
              <a:t>proton </a:t>
            </a:r>
            <a:r>
              <a:rPr lang="en-US" b="1" i="1" dirty="0" smtClean="0">
                <a:solidFill>
                  <a:srgbClr val="0000FF"/>
                </a:solidFill>
              </a:rPr>
              <a:t>separation </a:t>
            </a:r>
            <a:r>
              <a:rPr lang="en-US" b="1" i="1" dirty="0">
                <a:solidFill>
                  <a:srgbClr val="0000FF"/>
                </a:solidFill>
              </a:rPr>
              <a:t>energy  </a:t>
            </a:r>
            <a:r>
              <a:rPr lang="en-US" b="1" dirty="0" err="1" smtClean="0">
                <a:solidFill>
                  <a:srgbClr val="0000FF"/>
                </a:solidFill>
              </a:rPr>
              <a:t>S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p</a:t>
            </a:r>
            <a:r>
              <a:rPr lang="en-US" b="1" dirty="0" smtClean="0">
                <a:solidFill>
                  <a:srgbClr val="0000FF"/>
                </a:solidFill>
              </a:rPr>
              <a:t>  </a:t>
            </a:r>
            <a:r>
              <a:rPr lang="en-US" b="1" dirty="0">
                <a:solidFill>
                  <a:srgbClr val="0000FF"/>
                </a:solidFill>
              </a:rPr>
              <a:t>is the amount of energy that is needed to remove a </a:t>
            </a:r>
            <a:r>
              <a:rPr lang="en-US" b="1" dirty="0" smtClean="0">
                <a:solidFill>
                  <a:srgbClr val="0000FF"/>
                </a:solidFill>
              </a:rPr>
              <a:t>proton  </a:t>
            </a:r>
            <a:r>
              <a:rPr lang="en-US" b="1" dirty="0">
                <a:solidFill>
                  <a:srgbClr val="0000FF"/>
                </a:solidFill>
              </a:rPr>
              <a:t>from a nucleus </a:t>
            </a:r>
            <a:endParaRPr lang="en-US" b="1" i="1" dirty="0">
              <a:solidFill>
                <a:srgbClr val="0000FF"/>
              </a:solidFill>
            </a:endParaRPr>
          </a:p>
          <a:p>
            <a:endParaRPr lang="en-US" sz="2000" i="1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65" y="1371600"/>
            <a:ext cx="4868811" cy="62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462" y="2548597"/>
            <a:ext cx="4602676" cy="42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04647"/>
            <a:ext cx="4191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1" y="3868490"/>
            <a:ext cx="1635354" cy="26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860" y="4323277"/>
            <a:ext cx="5236540" cy="70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73" y="5867400"/>
            <a:ext cx="54816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43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04775"/>
            <a:ext cx="884872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36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919"/>
            <a:ext cx="7543799" cy="700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9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140</Words>
  <Application>Microsoft Office PowerPoint</Application>
  <PresentationFormat>On-screen Show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 – 3-2 NUCLEAR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Naqvi</dc:creator>
  <cp:lastModifiedBy>Naqvi</cp:lastModifiedBy>
  <cp:revision>190</cp:revision>
  <dcterms:created xsi:type="dcterms:W3CDTF">2015-01-20T11:40:04Z</dcterms:created>
  <dcterms:modified xsi:type="dcterms:W3CDTF">2017-02-10T13:37:35Z</dcterms:modified>
</cp:coreProperties>
</file>