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9" r:id="rId5"/>
    <p:sldId id="259" r:id="rId6"/>
    <p:sldId id="260" r:id="rId7"/>
    <p:sldId id="261" r:id="rId8"/>
    <p:sldId id="262" r:id="rId9"/>
    <p:sldId id="263" r:id="rId10"/>
    <p:sldId id="264" r:id="rId11"/>
    <p:sldId id="265" r:id="rId12"/>
    <p:sldId id="266" r:id="rId13"/>
    <p:sldId id="268" r:id="rId14"/>
    <p:sldId id="267"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SUS\Desktop\&#1605;&#1604;&#1601;&#1575;&#1578;%20&#1575;&#1604;&#1571;&#1608;&#1604;&#1575;&#1583;\&#1605;&#1604;&#1601;&#1575;&#1578;%20&#1570;&#1610;&#1606;&#1588;&#1578;&#1575;&#1610;&#1606;\v%20vs%20p%20(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SUS\Desktop\&#1605;&#1604;&#1601;&#1575;&#1578;%20&#1575;&#1604;&#1571;&#1608;&#1604;&#1575;&#1583;\&#1605;&#1604;&#1601;&#1575;&#1578;%20&#1570;&#1610;&#1606;&#1588;&#1578;&#1575;&#1610;&#1606;\v%20vs%20p%2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ar-SA"/>
  <c:chart>
    <c:title>
      <c:tx>
        <c:rich>
          <a:bodyPr/>
          <a:lstStyle/>
          <a:p>
            <a:pPr marL="0" marR="0" indent="0" algn="ctr" defTabSz="914400" rtl="0" eaLnBrk="1" fontAlgn="base"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US"/>
              <a:t>ln(v) vs </a:t>
            </a:r>
            <a:r>
              <a:rPr lang="el-GR" sz="1800" b="1" i="0" baseline="0"/>
              <a:t>ρ</a:t>
            </a:r>
            <a:r>
              <a:rPr lang="en-US"/>
              <a:t> </a:t>
            </a:r>
            <a:endParaRPr lang="el-GR" sz="1800" b="1" i="0" baseline="0"/>
          </a:p>
        </c:rich>
      </c:tx>
      <c:layout>
        <c:manualLayout>
          <c:xMode val="edge"/>
          <c:yMode val="edge"/>
          <c:x val="0.40904219062169461"/>
          <c:y val="0"/>
        </c:manualLayout>
      </c:layout>
    </c:title>
    <c:plotArea>
      <c:layout/>
      <c:scatterChart>
        <c:scatterStyle val="lineMarker"/>
        <c:ser>
          <c:idx val="0"/>
          <c:order val="0"/>
          <c:tx>
            <c:strRef>
              <c:f>Sheet1!$D$1</c:f>
              <c:strCache>
                <c:ptCount val="1"/>
                <c:pt idx="0">
                  <c:v>ln(v)</c:v>
                </c:pt>
              </c:strCache>
            </c:strRef>
          </c:tx>
          <c:spPr>
            <a:ln w="28575">
              <a:noFill/>
            </a:ln>
          </c:spPr>
          <c:trendline>
            <c:trendlineType val="linear"/>
            <c:dispRSqr val="1"/>
            <c:dispEq val="1"/>
            <c:trendlineLbl>
              <c:layout>
                <c:manualLayout>
                  <c:x val="-4.4612175343753696E-2"/>
                  <c:y val="-0.44824798360059009"/>
                </c:manualLayout>
              </c:layout>
              <c:numFmt formatCode="General" sourceLinked="0"/>
            </c:trendlineLbl>
          </c:trendline>
          <c:xVal>
            <c:numRef>
              <c:f>Sheet1!$A$2:$A$11</c:f>
              <c:numCache>
                <c:formatCode>0.00E+00</c:formatCode>
                <c:ptCount val="10"/>
                <c:pt idx="0">
                  <c:v>1.1000000000000001</c:v>
                </c:pt>
                <c:pt idx="1">
                  <c:v>2.9</c:v>
                </c:pt>
                <c:pt idx="2">
                  <c:v>7.5</c:v>
                </c:pt>
                <c:pt idx="3">
                  <c:v>18</c:v>
                </c:pt>
                <c:pt idx="4">
                  <c:v>43</c:v>
                </c:pt>
                <c:pt idx="5">
                  <c:v>83</c:v>
                </c:pt>
                <c:pt idx="6">
                  <c:v>150</c:v>
                </c:pt>
                <c:pt idx="7">
                  <c:v>370</c:v>
                </c:pt>
                <c:pt idx="8">
                  <c:v>630</c:v>
                </c:pt>
                <c:pt idx="9">
                  <c:v>1200</c:v>
                </c:pt>
              </c:numCache>
            </c:numRef>
          </c:xVal>
          <c:yVal>
            <c:numRef>
              <c:f>Sheet1!$D$2:$D$11</c:f>
              <c:numCache>
                <c:formatCode>General</c:formatCode>
                <c:ptCount val="10"/>
                <c:pt idx="0">
                  <c:v>0.61518563909023349</c:v>
                </c:pt>
                <c:pt idx="1">
                  <c:v>0.52472852893498212</c:v>
                </c:pt>
                <c:pt idx="2">
                  <c:v>0.32930374714260047</c:v>
                </c:pt>
                <c:pt idx="3">
                  <c:v>-5.129329438755046E-2</c:v>
                </c:pt>
                <c:pt idx="4">
                  <c:v>-0.44941699563734716</c:v>
                </c:pt>
                <c:pt idx="5">
                  <c:v>-1.0555527992076628</c:v>
                </c:pt>
                <c:pt idx="6">
                  <c:v>-1.6194882482876019</c:v>
                </c:pt>
                <c:pt idx="7">
                  <c:v>-1.7796332894302147</c:v>
                </c:pt>
                <c:pt idx="8">
                  <c:v>-1.9519282213808766</c:v>
                </c:pt>
                <c:pt idx="9">
                  <c:v>-1.9805015938249322</c:v>
                </c:pt>
              </c:numCache>
            </c:numRef>
          </c:yVal>
          <c:extLst xmlns:c16r2="http://schemas.microsoft.com/office/drawing/2015/06/chart">
            <c:ext xmlns:c16="http://schemas.microsoft.com/office/drawing/2014/chart" uri="{C3380CC4-5D6E-409C-BE32-E72D297353CC}">
              <c16:uniqueId val="{00000000-D602-4B78-BCB9-52ED6C81804D}"/>
            </c:ext>
          </c:extLst>
        </c:ser>
        <c:axId val="58555008"/>
        <c:axId val="58583296"/>
      </c:scatterChart>
      <c:valAx>
        <c:axId val="58555008"/>
        <c:scaling>
          <c:orientation val="minMax"/>
        </c:scaling>
        <c:axPos val="b"/>
        <c:title>
          <c:tx>
            <c:rich>
              <a:bodyPr/>
              <a:lstStyle/>
              <a:p>
                <a:pPr>
                  <a:defRPr/>
                </a:pPr>
                <a:r>
                  <a:rPr lang="el-GR" sz="1400" b="1" i="0" baseline="0"/>
                  <a:t>ρ</a:t>
                </a:r>
                <a:r>
                  <a:rPr lang="en-US" sz="1400" b="1" i="0" baseline="0"/>
                  <a:t> (10^16 kg/m^3</a:t>
                </a:r>
                <a:r>
                  <a:rPr lang="en-US" sz="1800" b="1" i="0" baseline="0"/>
                  <a:t>)</a:t>
                </a:r>
                <a:endParaRPr lang="el-GR" sz="1800" b="1" i="0" baseline="0"/>
              </a:p>
            </c:rich>
          </c:tx>
          <c:layout/>
        </c:title>
        <c:numFmt formatCode="0.00E+00" sourceLinked="1"/>
        <c:tickLblPos val="nextTo"/>
        <c:crossAx val="58583296"/>
        <c:crosses val="autoZero"/>
        <c:crossBetween val="midCat"/>
      </c:valAx>
      <c:valAx>
        <c:axId val="58583296"/>
        <c:scaling>
          <c:orientation val="minMax"/>
        </c:scaling>
        <c:axPos val="l"/>
        <c:majorGridlines/>
        <c:title>
          <c:tx>
            <c:rich>
              <a:bodyPr rot="-5400000" vert="horz"/>
              <a:lstStyle/>
              <a:p>
                <a:pPr>
                  <a:defRPr/>
                </a:pPr>
                <a:r>
                  <a:rPr lang="en-US"/>
                  <a:t>ln(v)</a:t>
                </a:r>
                <a:endParaRPr lang="ar-SA"/>
              </a:p>
            </c:rich>
          </c:tx>
          <c:layout/>
        </c:title>
        <c:numFmt formatCode="General" sourceLinked="1"/>
        <c:tickLblPos val="nextTo"/>
        <c:crossAx val="58555008"/>
        <c:crosses val="autoZero"/>
        <c:crossBetween val="midCat"/>
      </c:valAx>
    </c:plotArea>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ar-SA"/>
  <c:chart>
    <c:title>
      <c:tx>
        <c:rich>
          <a:bodyPr/>
          <a:lstStyle/>
          <a:p>
            <a:pPr marL="0" marR="0" indent="0" algn="ctr" defTabSz="914400" rtl="0" eaLnBrk="1" fontAlgn="base"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US"/>
              <a:t>ln(v) vs </a:t>
            </a:r>
            <a:r>
              <a:rPr lang="el-GR" sz="1800" b="1" i="0" baseline="0"/>
              <a:t>ρ</a:t>
            </a:r>
            <a:r>
              <a:rPr lang="en-US"/>
              <a:t> </a:t>
            </a:r>
            <a:endParaRPr lang="el-GR" sz="1800" b="1" i="0" baseline="0"/>
          </a:p>
        </c:rich>
      </c:tx>
      <c:layout>
        <c:manualLayout>
          <c:xMode val="edge"/>
          <c:yMode val="edge"/>
          <c:x val="0.40904219062169461"/>
          <c:y val="0"/>
        </c:manualLayout>
      </c:layout>
    </c:title>
    <c:plotArea>
      <c:layout/>
      <c:scatterChart>
        <c:scatterStyle val="lineMarker"/>
        <c:ser>
          <c:idx val="0"/>
          <c:order val="0"/>
          <c:tx>
            <c:strRef>
              <c:f>Sheet1!$D$1</c:f>
              <c:strCache>
                <c:ptCount val="1"/>
                <c:pt idx="0">
                  <c:v>ln(v)</c:v>
                </c:pt>
              </c:strCache>
            </c:strRef>
          </c:tx>
          <c:spPr>
            <a:ln w="28575">
              <a:noFill/>
            </a:ln>
          </c:spPr>
          <c:trendline>
            <c:trendlineType val="linear"/>
            <c:dispRSqr val="1"/>
            <c:dispEq val="1"/>
            <c:trendlineLbl>
              <c:layout>
                <c:manualLayout>
                  <c:x val="-5.6318047049674344E-2"/>
                  <c:y val="-0.40389614320753398"/>
                </c:manualLayout>
              </c:layout>
              <c:numFmt formatCode="General" sourceLinked="0"/>
            </c:trendlineLbl>
          </c:trendline>
          <c:xVal>
            <c:numRef>
              <c:f>Sheet1!$A$2:$A$7</c:f>
              <c:numCache>
                <c:formatCode>0.00E+00</c:formatCode>
                <c:ptCount val="6"/>
                <c:pt idx="0">
                  <c:v>1.1000000000000001</c:v>
                </c:pt>
                <c:pt idx="1">
                  <c:v>2.9</c:v>
                </c:pt>
                <c:pt idx="2">
                  <c:v>7.5</c:v>
                </c:pt>
                <c:pt idx="3">
                  <c:v>18</c:v>
                </c:pt>
                <c:pt idx="4">
                  <c:v>43</c:v>
                </c:pt>
                <c:pt idx="5">
                  <c:v>83</c:v>
                </c:pt>
              </c:numCache>
            </c:numRef>
          </c:xVal>
          <c:yVal>
            <c:numRef>
              <c:f>Sheet1!$D$2:$D$6</c:f>
              <c:numCache>
                <c:formatCode>General</c:formatCode>
                <c:ptCount val="5"/>
                <c:pt idx="0">
                  <c:v>0.61518563909023349</c:v>
                </c:pt>
                <c:pt idx="1">
                  <c:v>0.52472852893498212</c:v>
                </c:pt>
                <c:pt idx="2">
                  <c:v>0.32930374714260047</c:v>
                </c:pt>
                <c:pt idx="3">
                  <c:v>-5.129329438755046E-2</c:v>
                </c:pt>
                <c:pt idx="4">
                  <c:v>-0.44941699563734716</c:v>
                </c:pt>
              </c:numCache>
            </c:numRef>
          </c:yVal>
          <c:extLst xmlns:c16r2="http://schemas.microsoft.com/office/drawing/2015/06/chart">
            <c:ext xmlns:c16="http://schemas.microsoft.com/office/drawing/2014/chart" uri="{C3380CC4-5D6E-409C-BE32-E72D297353CC}">
              <c16:uniqueId val="{00000000-D602-4B78-BCB9-52ED6C81804D}"/>
            </c:ext>
          </c:extLst>
        </c:ser>
        <c:axId val="55011968"/>
        <c:axId val="55019008"/>
      </c:scatterChart>
      <c:valAx>
        <c:axId val="55011968"/>
        <c:scaling>
          <c:orientation val="minMax"/>
        </c:scaling>
        <c:axPos val="b"/>
        <c:title>
          <c:tx>
            <c:rich>
              <a:bodyPr/>
              <a:lstStyle/>
              <a:p>
                <a:pPr>
                  <a:defRPr/>
                </a:pPr>
                <a:r>
                  <a:rPr lang="el-GR" sz="1400" b="1" i="0" baseline="0"/>
                  <a:t>ρ</a:t>
                </a:r>
                <a:r>
                  <a:rPr lang="en-US" sz="1400" b="1" i="0" baseline="0"/>
                  <a:t> (10^16 kg/m^3</a:t>
                </a:r>
                <a:r>
                  <a:rPr lang="en-US" sz="1800" b="1" i="0" baseline="0"/>
                  <a:t>)</a:t>
                </a:r>
                <a:endParaRPr lang="el-GR" sz="1800" b="1" i="0" baseline="0"/>
              </a:p>
            </c:rich>
          </c:tx>
          <c:layout/>
        </c:title>
        <c:numFmt formatCode="0.00E+00" sourceLinked="1"/>
        <c:tickLblPos val="nextTo"/>
        <c:crossAx val="55019008"/>
        <c:crosses val="autoZero"/>
        <c:crossBetween val="midCat"/>
      </c:valAx>
      <c:valAx>
        <c:axId val="55019008"/>
        <c:scaling>
          <c:orientation val="minMax"/>
        </c:scaling>
        <c:axPos val="l"/>
        <c:majorGridlines/>
        <c:title>
          <c:tx>
            <c:rich>
              <a:bodyPr rot="-5400000" vert="horz"/>
              <a:lstStyle/>
              <a:p>
                <a:pPr>
                  <a:defRPr/>
                </a:pPr>
                <a:r>
                  <a:rPr lang="en-US"/>
                  <a:t>ln(v)</a:t>
                </a:r>
                <a:endParaRPr lang="ar-SA"/>
              </a:p>
            </c:rich>
          </c:tx>
          <c:layout/>
        </c:title>
        <c:numFmt formatCode="General" sourceLinked="1"/>
        <c:tickLblPos val="nextTo"/>
        <c:crossAx val="55011968"/>
        <c:crosses val="autoZero"/>
        <c:crossBetween val="midCat"/>
      </c:valAx>
    </c:plotArea>
    <c:plotVisOnly val="1"/>
    <c:dispBlanksAs val="gap"/>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2788BE1A-5E93-44B2-B80F-E72849F09CF0}" type="datetimeFigureOut">
              <a:rPr lang="ar-SA" smtClean="0"/>
              <a:t>04/04/38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9AFC86A-BADF-4231-A474-F0E8B3DBDBCD}"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788BE1A-5E93-44B2-B80F-E72849F09CF0}" type="datetimeFigureOut">
              <a:rPr lang="ar-SA" smtClean="0"/>
              <a:t>04/04/38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9AFC86A-BADF-4231-A474-F0E8B3DBDBCD}"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788BE1A-5E93-44B2-B80F-E72849F09CF0}" type="datetimeFigureOut">
              <a:rPr lang="ar-SA" smtClean="0"/>
              <a:t>04/04/38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9AFC86A-BADF-4231-A474-F0E8B3DBDBCD}"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788BE1A-5E93-44B2-B80F-E72849F09CF0}" type="datetimeFigureOut">
              <a:rPr lang="ar-SA" smtClean="0"/>
              <a:t>04/04/38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9AFC86A-BADF-4231-A474-F0E8B3DBDBCD}"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788BE1A-5E93-44B2-B80F-E72849F09CF0}" type="datetimeFigureOut">
              <a:rPr lang="ar-SA" smtClean="0"/>
              <a:t>04/04/38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9AFC86A-BADF-4231-A474-F0E8B3DBDBCD}"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2788BE1A-5E93-44B2-B80F-E72849F09CF0}" type="datetimeFigureOut">
              <a:rPr lang="ar-SA" smtClean="0"/>
              <a:t>04/04/38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9AFC86A-BADF-4231-A474-F0E8B3DBDBCD}"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2788BE1A-5E93-44B2-B80F-E72849F09CF0}" type="datetimeFigureOut">
              <a:rPr lang="ar-SA" smtClean="0"/>
              <a:t>04/04/38</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C9AFC86A-BADF-4231-A474-F0E8B3DBDBCD}"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2788BE1A-5E93-44B2-B80F-E72849F09CF0}" type="datetimeFigureOut">
              <a:rPr lang="ar-SA" smtClean="0"/>
              <a:t>04/04/38</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C9AFC86A-BADF-4231-A474-F0E8B3DBDBCD}"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788BE1A-5E93-44B2-B80F-E72849F09CF0}" type="datetimeFigureOut">
              <a:rPr lang="ar-SA" smtClean="0"/>
              <a:t>04/04/38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C9AFC86A-BADF-4231-A474-F0E8B3DBDBCD}"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788BE1A-5E93-44B2-B80F-E72849F09CF0}" type="datetimeFigureOut">
              <a:rPr lang="ar-SA" smtClean="0"/>
              <a:t>04/04/38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9AFC86A-BADF-4231-A474-F0E8B3DBDBCD}"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788BE1A-5E93-44B2-B80F-E72849F09CF0}" type="datetimeFigureOut">
              <a:rPr lang="ar-SA" smtClean="0"/>
              <a:t>04/04/38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9AFC86A-BADF-4231-A474-F0E8B3DBDBCD}"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788BE1A-5E93-44B2-B80F-E72849F09CF0}" type="datetimeFigureOut">
              <a:rPr lang="ar-SA" smtClean="0"/>
              <a:t>04/04/38</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9AFC86A-BADF-4231-A474-F0E8B3DBDBCD}"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smtClean="0"/>
              <a:t>Optical Pumping</a:t>
            </a:r>
            <a:endParaRPr lang="ar-SA" dirty="0"/>
          </a:p>
        </p:txBody>
      </p:sp>
      <p:sp>
        <p:nvSpPr>
          <p:cNvPr id="3" name="عنوان فرعي 2"/>
          <p:cNvSpPr>
            <a:spLocks noGrp="1"/>
          </p:cNvSpPr>
          <p:nvPr>
            <p:ph type="subTitle" idx="1"/>
          </p:nvPr>
        </p:nvSpPr>
        <p:spPr/>
        <p:txBody>
          <a:bodyPr/>
          <a:lstStyle/>
          <a:p>
            <a:r>
              <a:rPr lang="en-US" dirty="0" smtClean="0"/>
              <a:t>Student : Ahmad Al-</a:t>
            </a:r>
            <a:r>
              <a:rPr lang="en-US" dirty="0" err="1" smtClean="0"/>
              <a:t>Jama</a:t>
            </a:r>
            <a:endParaRPr lang="en-US" dirty="0" smtClean="0"/>
          </a:p>
          <a:p>
            <a:r>
              <a:rPr lang="en-US" dirty="0" smtClean="0"/>
              <a:t>Supervisor : </a:t>
            </a:r>
            <a:r>
              <a:rPr lang="en-US" dirty="0" err="1" smtClean="0"/>
              <a:t>Dr.Akhtar</a:t>
            </a:r>
            <a:r>
              <a:rPr lang="en-US" dirty="0" smtClean="0"/>
              <a:t> </a:t>
            </a:r>
            <a:r>
              <a:rPr lang="en-US" dirty="0" err="1" smtClean="0"/>
              <a:t>Naqvi</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Experimental Procedure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Absorption Cross Section</a:t>
            </a:r>
            <a:endParaRPr lang="ar-SA" dirty="0"/>
          </a:p>
        </p:txBody>
      </p:sp>
      <p:sp>
        <p:nvSpPr>
          <p:cNvPr id="3" name="عنصر نائب للمحتوى 2"/>
          <p:cNvSpPr>
            <a:spLocks noGrp="1"/>
          </p:cNvSpPr>
          <p:nvPr>
            <p:ph idx="1"/>
          </p:nvPr>
        </p:nvSpPr>
        <p:spPr>
          <a:xfrm>
            <a:off x="457200" y="1600200"/>
            <a:ext cx="8229600" cy="3628999"/>
          </a:xfrm>
        </p:spPr>
        <p:txBody>
          <a:bodyPr>
            <a:normAutofit/>
          </a:bodyPr>
          <a:lstStyle/>
          <a:p>
            <a:pPr algn="just" rtl="0"/>
            <a:r>
              <a:rPr lang="en-US" dirty="0" smtClean="0">
                <a:latin typeface="Times New Roman" pitchFamily="18" charset="0"/>
                <a:cs typeface="Times New Roman" pitchFamily="18" charset="0"/>
              </a:rPr>
              <a:t>We used the optical set-up in the last slide </a:t>
            </a:r>
            <a:r>
              <a:rPr lang="en-US" b="1" i="1" dirty="0" smtClean="0">
                <a:latin typeface="Times New Roman" pitchFamily="18" charset="0"/>
                <a:cs typeface="Times New Roman" pitchFamily="18" charset="0"/>
              </a:rPr>
              <a:t>without</a:t>
            </a:r>
            <a:r>
              <a:rPr lang="en-US" dirty="0" smtClean="0">
                <a:latin typeface="Times New Roman" pitchFamily="18" charset="0"/>
                <a:cs typeface="Times New Roman" pitchFamily="18" charset="0"/>
              </a:rPr>
              <a:t> the polarized and the ¼ plate.</a:t>
            </a:r>
          </a:p>
          <a:p>
            <a:pPr algn="just" rtl="0"/>
            <a:r>
              <a:rPr lang="en-US" dirty="0" smtClean="0">
                <a:latin typeface="Times New Roman" pitchFamily="18" charset="0"/>
                <a:cs typeface="Times New Roman" pitchFamily="18" charset="0"/>
              </a:rPr>
              <a:t>We sat the cell’s temperature to different values between 300 and …. (10 K steps), and measured the voltage at each temperature.</a:t>
            </a:r>
            <a:endParaRPr lang="ar-SA" dirty="0" smtClean="0">
              <a:latin typeface="Times New Roman" pitchFamily="18" charset="0"/>
              <a:cs typeface="Times New Roman" pitchFamily="18" charset="0"/>
            </a:endParaRPr>
          </a:p>
          <a:p>
            <a:pPr algn="l" rtl="0"/>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latin typeface="Times New Roman" pitchFamily="18" charset="0"/>
                <a:cs typeface="Times New Roman" pitchFamily="18" charset="0"/>
              </a:rPr>
              <a:t>Results and Discussion</a:t>
            </a:r>
            <a:endParaRPr lang="ar-SA" dirty="0">
              <a:latin typeface="Times New Roman" pitchFamily="18" charset="0"/>
              <a:cs typeface="Times New Roman" pitchFamily="18" charset="0"/>
            </a:endParaRPr>
          </a:p>
        </p:txBody>
      </p:sp>
      <p:graphicFrame>
        <p:nvGraphicFramePr>
          <p:cNvPr id="7" name="Chart 5">
            <a:extLst>
              <a:ext uri="{FF2B5EF4-FFF2-40B4-BE49-F238E27FC236}">
                <a16:creationId xmlns="" xmlns:xdr="http://schemas.openxmlformats.org/drawingml/2006/spreadsheetDrawing" xmlns:a16="http://schemas.microsoft.com/office/drawing/2014/main" xmlns:lc="http://schemas.openxmlformats.org/drawingml/2006/lockedCanvas" id="{00000000-0008-0000-0000-000006000000}"/>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latin typeface="Times New Roman" pitchFamily="18" charset="0"/>
                <a:cs typeface="Times New Roman" pitchFamily="18" charset="0"/>
              </a:rPr>
              <a:t>Results and Discussion</a:t>
            </a:r>
            <a:endParaRPr lang="ar-SA" dirty="0">
              <a:latin typeface="Times New Roman" pitchFamily="18" charset="0"/>
              <a:cs typeface="Times New Roman" pitchFamily="18" charset="0"/>
            </a:endParaRPr>
          </a:p>
        </p:txBody>
      </p:sp>
      <p:graphicFrame>
        <p:nvGraphicFramePr>
          <p:cNvPr id="12" name="Chart 5">
            <a:extLst>
              <a:ext uri="{FF2B5EF4-FFF2-40B4-BE49-F238E27FC236}">
                <a16:creationId xmlns="" xmlns:xdr="http://schemas.openxmlformats.org/drawingml/2006/spreadsheetDrawing" xmlns:a16="http://schemas.microsoft.com/office/drawing/2014/main" xmlns:lc="http://schemas.openxmlformats.org/drawingml/2006/lockedCanvas" id="{00000000-0008-0000-0000-000006000000}"/>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dirty="0" smtClean="0">
                <a:latin typeface="Times New Roman" pitchFamily="18" charset="0"/>
                <a:cs typeface="Times New Roman" pitchFamily="18" charset="0"/>
              </a:rPr>
              <a:t>Conclusion</a:t>
            </a:r>
            <a:endParaRPr lang="ar-SA" dirty="0">
              <a:latin typeface="Times New Roman" pitchFamily="18" charset="0"/>
              <a:cs typeface="Times New Roman" pitchFamily="18" charset="0"/>
            </a:endParaRPr>
          </a:p>
        </p:txBody>
      </p:sp>
      <p:pic>
        <p:nvPicPr>
          <p:cNvPr id="4" name="عنصر نائب للمحتوى 3" descr="CodeCogsEqn.png"/>
          <p:cNvPicPr>
            <a:picLocks noGrp="1" noChangeAspect="1"/>
          </p:cNvPicPr>
          <p:nvPr>
            <p:ph idx="1"/>
          </p:nvPr>
        </p:nvPicPr>
        <p:blipFill>
          <a:blip r:embed="rId2" cstate="print"/>
          <a:stretch>
            <a:fillRect/>
          </a:stretch>
        </p:blipFill>
        <p:spPr>
          <a:xfrm>
            <a:off x="1259632" y="3140968"/>
            <a:ext cx="6670461" cy="1050826"/>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smtClean="0">
                <a:latin typeface="Times New Roman" pitchFamily="18" charset="0"/>
                <a:cs typeface="Times New Roman" pitchFamily="18" charset="0"/>
              </a:rPr>
              <a:t>Thanks for listening</a:t>
            </a:r>
            <a:endParaRPr lang="ar-SA" dirty="0">
              <a:latin typeface="Times New Roman" pitchFamily="18" charset="0"/>
              <a:cs typeface="Times New Roman" pitchFamily="18" charset="0"/>
            </a:endParaRPr>
          </a:p>
        </p:txBody>
      </p:sp>
      <p:sp>
        <p:nvSpPr>
          <p:cNvPr id="3" name="عنوان فرعي 2"/>
          <p:cNvSpPr>
            <a:spLocks noGrp="1"/>
          </p:cNvSpPr>
          <p:nvPr>
            <p:ph type="subTitle" idx="1"/>
          </p:nvPr>
        </p:nvSpPr>
        <p:spPr/>
        <p:txBody>
          <a:bodyPr/>
          <a:lstStyle/>
          <a:p>
            <a:endParaRPr lang="ar-S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latin typeface="Times New Roman" pitchFamily="18" charset="0"/>
                <a:cs typeface="Times New Roman" pitchFamily="18" charset="0"/>
              </a:rPr>
              <a:t>Outline</a:t>
            </a:r>
            <a:endParaRPr lang="ar-SA" dirty="0">
              <a:latin typeface="Times New Roman" pitchFamily="18" charset="0"/>
              <a:cs typeface="Times New Roman" pitchFamily="18" charset="0"/>
            </a:endParaRPr>
          </a:p>
        </p:txBody>
      </p:sp>
      <p:sp>
        <p:nvSpPr>
          <p:cNvPr id="3" name="عنصر نائب للمحتوى 2"/>
          <p:cNvSpPr>
            <a:spLocks noGrp="1"/>
          </p:cNvSpPr>
          <p:nvPr>
            <p:ph idx="1"/>
          </p:nvPr>
        </p:nvSpPr>
        <p:spPr/>
        <p:txBody>
          <a:bodyPr/>
          <a:lstStyle/>
          <a:p>
            <a:pPr lvl="0" algn="l" rtl="0"/>
            <a:r>
              <a:rPr lang="en-US" dirty="0">
                <a:latin typeface="Times New Roman" pitchFamily="18" charset="0"/>
                <a:cs typeface="Times New Roman" pitchFamily="18" charset="0"/>
              </a:rPr>
              <a:t>Introduction</a:t>
            </a:r>
          </a:p>
          <a:p>
            <a:pPr lvl="0" algn="l" rtl="0"/>
            <a:r>
              <a:rPr lang="en-US" dirty="0">
                <a:latin typeface="Times New Roman" pitchFamily="18" charset="0"/>
                <a:cs typeface="Times New Roman" pitchFamily="18" charset="0"/>
              </a:rPr>
              <a:t>Theoretical Background</a:t>
            </a:r>
          </a:p>
          <a:p>
            <a:pPr lvl="0" algn="l" rtl="0"/>
            <a:r>
              <a:rPr lang="en-US" dirty="0">
                <a:latin typeface="Times New Roman" pitchFamily="18" charset="0"/>
                <a:cs typeface="Times New Roman" pitchFamily="18" charset="0"/>
              </a:rPr>
              <a:t>Experimental</a:t>
            </a:r>
          </a:p>
          <a:p>
            <a:pPr lvl="0" algn="l" rtl="0"/>
            <a:r>
              <a:rPr lang="en-US" dirty="0">
                <a:latin typeface="Times New Roman" pitchFamily="18" charset="0"/>
                <a:cs typeface="Times New Roman" pitchFamily="18" charset="0"/>
              </a:rPr>
              <a:t>Results and Discussion</a:t>
            </a:r>
          </a:p>
          <a:p>
            <a:pPr lvl="0" algn="l" rtl="0"/>
            <a:r>
              <a:rPr lang="en-US" dirty="0">
                <a:latin typeface="Times New Roman" pitchFamily="18" charset="0"/>
                <a:cs typeface="Times New Roman" pitchFamily="18" charset="0"/>
              </a:rPr>
              <a:t>Conclusion</a:t>
            </a:r>
          </a:p>
          <a:p>
            <a:pPr algn="l"/>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dirty="0" smtClean="0">
                <a:latin typeface="Times New Roman" pitchFamily="18" charset="0"/>
                <a:cs typeface="Times New Roman" pitchFamily="18" charset="0"/>
              </a:rPr>
              <a:t>Introduction</a:t>
            </a:r>
            <a:endParaRPr lang="ar-SA" dirty="0">
              <a:latin typeface="Times New Roman" pitchFamily="18" charset="0"/>
              <a:cs typeface="Times New Roman" pitchFamily="18" charset="0"/>
            </a:endParaRPr>
          </a:p>
        </p:txBody>
      </p:sp>
      <p:sp>
        <p:nvSpPr>
          <p:cNvPr id="3" name="عنصر نائب للمحتوى 2"/>
          <p:cNvSpPr>
            <a:spLocks noGrp="1"/>
          </p:cNvSpPr>
          <p:nvPr>
            <p:ph sz="half" idx="1"/>
          </p:nvPr>
        </p:nvSpPr>
        <p:spPr/>
        <p:txBody>
          <a:bodyPr/>
          <a:lstStyle/>
          <a:p>
            <a:pPr algn="l" rtl="0"/>
            <a:r>
              <a:rPr lang="en-US" dirty="0" smtClean="0">
                <a:latin typeface="Times New Roman" pitchFamily="18" charset="0"/>
                <a:cs typeface="Times New Roman" pitchFamily="18" charset="0"/>
              </a:rPr>
              <a:t>Optical pumping is the process that uses photons to change the distribution of the stated occupied by a collection of atoms.</a:t>
            </a:r>
          </a:p>
          <a:p>
            <a:pPr algn="l" rtl="0"/>
            <a:r>
              <a:rPr lang="en-US" dirty="0" smtClean="0">
                <a:latin typeface="Times New Roman" pitchFamily="18" charset="0"/>
                <a:cs typeface="Times New Roman" pitchFamily="18" charset="0"/>
              </a:rPr>
              <a:t>In 1966, Alfred Kastler won a Nobel Prize for his work on optical pumping.</a:t>
            </a:r>
            <a:endParaRPr lang="ar-SA" dirty="0">
              <a:latin typeface="Times New Roman" pitchFamily="18" charset="0"/>
              <a:cs typeface="Times New Roman" pitchFamily="18" charset="0"/>
            </a:endParaRPr>
          </a:p>
        </p:txBody>
      </p:sp>
      <p:pic>
        <p:nvPicPr>
          <p:cNvPr id="5" name="عنصر نائب للمحتوى 4" descr="kastler.jpg"/>
          <p:cNvPicPr>
            <a:picLocks noGrp="1" noChangeAspect="1"/>
          </p:cNvPicPr>
          <p:nvPr>
            <p:ph sz="half" idx="2"/>
          </p:nvPr>
        </p:nvPicPr>
        <p:blipFill>
          <a:blip r:embed="rId2" cstate="print"/>
          <a:stretch>
            <a:fillRect/>
          </a:stretch>
        </p:blipFill>
        <p:spPr>
          <a:xfrm>
            <a:off x="4648200" y="2180431"/>
            <a:ext cx="4038600" cy="33655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dirty="0" smtClean="0">
                <a:latin typeface="Times New Roman" pitchFamily="18" charset="0"/>
                <a:cs typeface="Times New Roman" pitchFamily="18" charset="0"/>
              </a:rPr>
              <a:t>Introduction</a:t>
            </a:r>
            <a:endParaRPr lang="ar-SA" dirty="0">
              <a:latin typeface="Times New Roman" pitchFamily="18" charset="0"/>
              <a:cs typeface="Times New Roman" pitchFamily="18" charset="0"/>
            </a:endParaRPr>
          </a:p>
        </p:txBody>
      </p:sp>
      <p:sp>
        <p:nvSpPr>
          <p:cNvPr id="3" name="عنصر نائب للمحتوى 2"/>
          <p:cNvSpPr>
            <a:spLocks noGrp="1"/>
          </p:cNvSpPr>
          <p:nvPr>
            <p:ph sz="half" idx="1"/>
          </p:nvPr>
        </p:nvSpPr>
        <p:spPr>
          <a:xfrm>
            <a:off x="457200" y="1600200"/>
            <a:ext cx="7859216" cy="4525963"/>
          </a:xfrm>
        </p:spPr>
        <p:txBody>
          <a:bodyPr/>
          <a:lstStyle/>
          <a:p>
            <a:pPr algn="l" rtl="0"/>
            <a:r>
              <a:rPr lang="en-US" dirty="0" smtClean="0">
                <a:latin typeface="Times New Roman" pitchFamily="18" charset="0"/>
                <a:cs typeface="Times New Roman" pitchFamily="18" charset="0"/>
              </a:rPr>
              <a:t>Rubidium  has the electron configuration :</a:t>
            </a:r>
          </a:p>
          <a:p>
            <a:pPr algn="l" rtl="0">
              <a:buNone/>
            </a:pPr>
            <a:endParaRPr lang="en-US" dirty="0" smtClean="0">
              <a:latin typeface="Times New Roman" pitchFamily="18" charset="0"/>
              <a:cs typeface="Times New Roman" pitchFamily="18" charset="0"/>
            </a:endParaRPr>
          </a:p>
          <a:p>
            <a:pPr algn="l" rtl="0"/>
            <a:endParaRPr lang="en-US" dirty="0">
              <a:latin typeface="Times New Roman" pitchFamily="18" charset="0"/>
              <a:cs typeface="Times New Roman" pitchFamily="18" charset="0"/>
            </a:endParaRPr>
          </a:p>
          <a:p>
            <a:pPr algn="l" rtl="0"/>
            <a:r>
              <a:rPr lang="en-US" dirty="0" smtClean="0">
                <a:latin typeface="Times New Roman" pitchFamily="18" charset="0"/>
                <a:cs typeface="Times New Roman" pitchFamily="18" charset="0"/>
              </a:rPr>
              <a:t>This means it’s a Hydrogen-like atom.</a:t>
            </a:r>
          </a:p>
          <a:p>
            <a:pPr algn="l" rtl="0"/>
            <a:r>
              <a:rPr lang="en-US" dirty="0" smtClean="0">
                <a:latin typeface="Times New Roman" pitchFamily="18" charset="0"/>
                <a:cs typeface="Times New Roman" pitchFamily="18" charset="0"/>
              </a:rPr>
              <a:t>For such atoms, the complete inner shells can be</a:t>
            </a:r>
          </a:p>
          <a:p>
            <a:pPr algn="l" rtl="0">
              <a:buNone/>
            </a:pPr>
            <a:r>
              <a:rPr lang="en-US" dirty="0" smtClean="0">
                <a:latin typeface="Times New Roman" pitchFamily="18" charset="0"/>
                <a:cs typeface="Times New Roman" pitchFamily="18" charset="0"/>
              </a:rPr>
              <a:t>ignored.</a:t>
            </a:r>
            <a:endParaRPr lang="ar-SA" dirty="0">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2" cstate="print"/>
          <a:srcRect/>
          <a:stretch>
            <a:fillRect/>
          </a:stretch>
        </p:blipFill>
        <p:spPr bwMode="auto">
          <a:xfrm>
            <a:off x="827584" y="2348880"/>
            <a:ext cx="3960440" cy="563601"/>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dirty="0" smtClean="0">
                <a:latin typeface="Times New Roman" pitchFamily="18" charset="0"/>
                <a:cs typeface="Times New Roman" pitchFamily="18" charset="0"/>
              </a:rPr>
              <a:t>Theoretical Background</a:t>
            </a:r>
            <a:endParaRPr lang="ar-SA" dirty="0">
              <a:latin typeface="Times New Roman" pitchFamily="18" charset="0"/>
              <a:cs typeface="Times New Roman" pitchFamily="18" charset="0"/>
            </a:endParaRPr>
          </a:p>
        </p:txBody>
      </p:sp>
      <p:sp>
        <p:nvSpPr>
          <p:cNvPr id="3" name="عنصر نائب للمحتوى 2"/>
          <p:cNvSpPr>
            <a:spLocks noGrp="1"/>
          </p:cNvSpPr>
          <p:nvPr>
            <p:ph sz="half" idx="1"/>
          </p:nvPr>
        </p:nvSpPr>
        <p:spPr>
          <a:xfrm>
            <a:off x="457200" y="1600201"/>
            <a:ext cx="4038600" cy="3629000"/>
          </a:xfrm>
        </p:spPr>
        <p:txBody>
          <a:bodyPr/>
          <a:lstStyle/>
          <a:p>
            <a:pPr algn="l" rtl="0"/>
            <a:r>
              <a:rPr lang="en-US" dirty="0" smtClean="0">
                <a:latin typeface="Times New Roman" pitchFamily="18" charset="0"/>
                <a:cs typeface="Times New Roman" pitchFamily="18" charset="0"/>
              </a:rPr>
              <a:t>Fine Structure :</a:t>
            </a:r>
          </a:p>
          <a:p>
            <a:pPr algn="l" rtl="0">
              <a:buNone/>
            </a:pPr>
            <a:r>
              <a:rPr lang="en-US" dirty="0" smtClean="0">
                <a:latin typeface="Times New Roman" pitchFamily="18" charset="0"/>
                <a:cs typeface="Times New Roman" pitchFamily="18" charset="0"/>
              </a:rPr>
              <a:t>    Results from </a:t>
            </a:r>
            <a:r>
              <a:rPr lang="en-US" b="1" dirty="0" smtClean="0">
                <a:latin typeface="Times New Roman" pitchFamily="18" charset="0"/>
                <a:cs typeface="Times New Roman" pitchFamily="18" charset="0"/>
              </a:rPr>
              <a:t>J = S + L</a:t>
            </a:r>
          </a:p>
          <a:p>
            <a:pPr algn="l" rtl="0"/>
            <a:endParaRPr lang="en-US" dirty="0">
              <a:latin typeface="Times New Roman" pitchFamily="18" charset="0"/>
              <a:cs typeface="Times New Roman" pitchFamily="18" charset="0"/>
            </a:endParaRPr>
          </a:p>
          <a:p>
            <a:pPr algn="l" rtl="0"/>
            <a:r>
              <a:rPr lang="en-US" dirty="0" smtClean="0">
                <a:latin typeface="Times New Roman" pitchFamily="18" charset="0"/>
                <a:cs typeface="Times New Roman" pitchFamily="18" charset="0"/>
              </a:rPr>
              <a:t>Hyperfine Structure :</a:t>
            </a:r>
          </a:p>
          <a:p>
            <a:pPr algn="l" rtl="0">
              <a:buNone/>
            </a:pPr>
            <a:r>
              <a:rPr lang="en-US" dirty="0" smtClean="0">
                <a:latin typeface="Times New Roman" pitchFamily="18" charset="0"/>
                <a:cs typeface="Times New Roman" pitchFamily="18" charset="0"/>
              </a:rPr>
              <a:t>    Results from </a:t>
            </a:r>
            <a:r>
              <a:rPr lang="en-US" b="1" dirty="0" smtClean="0">
                <a:latin typeface="Times New Roman" pitchFamily="18" charset="0"/>
                <a:cs typeface="Times New Roman" pitchFamily="18" charset="0"/>
              </a:rPr>
              <a:t>F = I + J</a:t>
            </a:r>
          </a:p>
          <a:p>
            <a:pPr algn="l" rtl="0">
              <a:buNone/>
            </a:pPr>
            <a:endParaRPr lang="en-US" b="1" dirty="0" smtClean="0">
              <a:latin typeface="Times New Roman" pitchFamily="18" charset="0"/>
              <a:cs typeface="Times New Roman" pitchFamily="18" charset="0"/>
            </a:endParaRPr>
          </a:p>
          <a:p>
            <a:pPr algn="l" rtl="0"/>
            <a:r>
              <a:rPr lang="en-US" dirty="0" smtClean="0">
                <a:latin typeface="Times New Roman" pitchFamily="18" charset="0"/>
                <a:cs typeface="Times New Roman" pitchFamily="18" charset="0"/>
              </a:rPr>
              <a:t>The Zeeman Effect :</a:t>
            </a:r>
          </a:p>
          <a:p>
            <a:pPr algn="l" rtl="0">
              <a:buFontTx/>
              <a:buChar char="-"/>
            </a:pPr>
            <a:endParaRPr lang="en-US" b="1" dirty="0" smtClean="0">
              <a:latin typeface="Times New Roman" pitchFamily="18" charset="0"/>
              <a:cs typeface="Times New Roman" pitchFamily="18" charset="0"/>
            </a:endParaRPr>
          </a:p>
        </p:txBody>
      </p:sp>
      <p:pic>
        <p:nvPicPr>
          <p:cNvPr id="1026" name="Picture 2"/>
          <p:cNvPicPr>
            <a:picLocks noGrp="1" noChangeAspect="1" noChangeArrowheads="1"/>
          </p:cNvPicPr>
          <p:nvPr>
            <p:ph sz="half" idx="2"/>
          </p:nvPr>
        </p:nvPicPr>
        <p:blipFill>
          <a:blip r:embed="rId2" cstate="print"/>
          <a:srcRect/>
          <a:stretch>
            <a:fillRect/>
          </a:stretch>
        </p:blipFill>
        <p:spPr bwMode="auto">
          <a:xfrm>
            <a:off x="5508104" y="1412776"/>
            <a:ext cx="2960683" cy="4392488"/>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899592" y="5229200"/>
            <a:ext cx="2487434" cy="79208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latin typeface="Times New Roman" pitchFamily="18" charset="0"/>
                <a:cs typeface="Times New Roman" pitchFamily="18" charset="0"/>
              </a:rPr>
              <a:t>Theoretical Background (Cont’d)</a:t>
            </a:r>
            <a:endParaRPr lang="ar-SA" dirty="0"/>
          </a:p>
        </p:txBody>
      </p:sp>
      <p:sp>
        <p:nvSpPr>
          <p:cNvPr id="3" name="عنصر نائب للمحتوى 2"/>
          <p:cNvSpPr>
            <a:spLocks noGrp="1"/>
          </p:cNvSpPr>
          <p:nvPr>
            <p:ph sz="half" idx="1"/>
          </p:nvPr>
        </p:nvSpPr>
        <p:spPr>
          <a:xfrm>
            <a:off x="457200" y="1600200"/>
            <a:ext cx="4038600" cy="4133056"/>
          </a:xfrm>
        </p:spPr>
        <p:txBody>
          <a:bodyPr/>
          <a:lstStyle/>
          <a:p>
            <a:pPr algn="l" rtl="0"/>
            <a:r>
              <a:rPr lang="en-US" dirty="0" smtClean="0">
                <a:latin typeface="Times New Roman" pitchFamily="18" charset="0"/>
                <a:cs typeface="Times New Roman" pitchFamily="18" charset="0"/>
              </a:rPr>
              <a:t>Absorption :</a:t>
            </a:r>
          </a:p>
          <a:p>
            <a:pPr algn="l" rtl="0"/>
            <a:endParaRPr lang="en-US" dirty="0" smtClean="0">
              <a:latin typeface="Times New Roman" pitchFamily="18" charset="0"/>
              <a:cs typeface="Times New Roman" pitchFamily="18" charset="0"/>
            </a:endParaRPr>
          </a:p>
          <a:p>
            <a:pPr algn="l" rtl="0"/>
            <a:endParaRPr lang="en-US" dirty="0" smtClean="0">
              <a:latin typeface="Times New Roman" pitchFamily="18" charset="0"/>
              <a:cs typeface="Times New Roman" pitchFamily="18" charset="0"/>
            </a:endParaRPr>
          </a:p>
          <a:p>
            <a:pPr algn="l" rtl="0"/>
            <a:r>
              <a:rPr lang="en-US" dirty="0" smtClean="0">
                <a:latin typeface="Times New Roman" pitchFamily="18" charset="0"/>
                <a:cs typeface="Times New Roman" pitchFamily="18" charset="0"/>
              </a:rPr>
              <a:t>Optical Pumping :</a:t>
            </a:r>
            <a:endParaRPr lang="en-US" dirty="0" smtClean="0">
              <a:latin typeface="Times New Roman" pitchFamily="18" charset="0"/>
              <a:cs typeface="Times New Roman" pitchFamily="18" charset="0"/>
            </a:endParaRPr>
          </a:p>
          <a:p>
            <a:pPr algn="l" rtl="0">
              <a:buNone/>
            </a:pPr>
            <a:r>
              <a:rPr lang="en-US" dirty="0" smtClean="0">
                <a:latin typeface="Times New Roman" pitchFamily="18" charset="0"/>
                <a:cs typeface="Times New Roman" pitchFamily="18" charset="0"/>
              </a:rPr>
              <a:t>Using circularly polarized</a:t>
            </a:r>
          </a:p>
          <a:p>
            <a:pPr algn="l" rtl="0">
              <a:buNone/>
            </a:pPr>
            <a:r>
              <a:rPr lang="en-US" dirty="0" smtClean="0">
                <a:latin typeface="Times New Roman" pitchFamily="18" charset="0"/>
                <a:cs typeface="Times New Roman" pitchFamily="18" charset="0"/>
              </a:rPr>
              <a:t>l</a:t>
            </a:r>
            <a:r>
              <a:rPr lang="en-US" dirty="0" smtClean="0">
                <a:latin typeface="Times New Roman" pitchFamily="18" charset="0"/>
                <a:cs typeface="Times New Roman" pitchFamily="18" charset="0"/>
              </a:rPr>
              <a:t>ight to excite electrons</a:t>
            </a:r>
          </a:p>
          <a:p>
            <a:pPr algn="l" rtl="0">
              <a:buNone/>
            </a:pPr>
            <a:r>
              <a:rPr lang="en-US" dirty="0" smtClean="0">
                <a:latin typeface="Times New Roman" pitchFamily="18" charset="0"/>
                <a:cs typeface="Times New Roman" pitchFamily="18" charset="0"/>
              </a:rPr>
              <a:t>where they can no longer</a:t>
            </a:r>
          </a:p>
          <a:p>
            <a:pPr algn="l" rtl="0">
              <a:buNone/>
            </a:pPr>
            <a:r>
              <a:rPr lang="en-US" dirty="0" smtClean="0">
                <a:latin typeface="Times New Roman" pitchFamily="18" charset="0"/>
                <a:cs typeface="Times New Roman" pitchFamily="18" charset="0"/>
              </a:rPr>
              <a:t>be excited. </a:t>
            </a:r>
          </a:p>
          <a:p>
            <a:pPr algn="l" rtl="0"/>
            <a:endParaRPr lang="en-US" b="1" dirty="0" smtClean="0">
              <a:latin typeface="Times New Roman" pitchFamily="18" charset="0"/>
              <a:cs typeface="Times New Roman" pitchFamily="18" charset="0"/>
            </a:endParaRPr>
          </a:p>
          <a:p>
            <a:pPr algn="l" rtl="0"/>
            <a:endParaRPr lang="ar-SA" dirty="0"/>
          </a:p>
        </p:txBody>
      </p:sp>
      <p:pic>
        <p:nvPicPr>
          <p:cNvPr id="2051" name="Picture 3"/>
          <p:cNvPicPr>
            <a:picLocks noChangeAspect="1" noChangeArrowheads="1"/>
          </p:cNvPicPr>
          <p:nvPr/>
        </p:nvPicPr>
        <p:blipFill>
          <a:blip r:embed="rId2" cstate="print"/>
          <a:srcRect/>
          <a:stretch>
            <a:fillRect/>
          </a:stretch>
        </p:blipFill>
        <p:spPr bwMode="auto">
          <a:xfrm>
            <a:off x="755576" y="2132856"/>
            <a:ext cx="2000250" cy="590550"/>
          </a:xfrm>
          <a:prstGeom prst="rect">
            <a:avLst/>
          </a:prstGeom>
          <a:noFill/>
          <a:ln w="9525">
            <a:noFill/>
            <a:miter lim="800000"/>
            <a:headEnd/>
            <a:tailEnd/>
          </a:ln>
        </p:spPr>
      </p:pic>
      <p:pic>
        <p:nvPicPr>
          <p:cNvPr id="2052" name="Picture 4"/>
          <p:cNvPicPr>
            <a:picLocks noGrp="1" noChangeAspect="1" noChangeArrowheads="1"/>
          </p:cNvPicPr>
          <p:nvPr>
            <p:ph sz="half" idx="2"/>
          </p:nvPr>
        </p:nvPicPr>
        <p:blipFill>
          <a:blip r:embed="rId3" cstate="print"/>
          <a:srcRect/>
          <a:stretch>
            <a:fillRect/>
          </a:stretch>
        </p:blipFill>
        <p:spPr bwMode="auto">
          <a:xfrm>
            <a:off x="4572000" y="2348880"/>
            <a:ext cx="4344534" cy="256028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Experimental Procedure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Equipments</a:t>
            </a:r>
            <a:endParaRPr lang="ar-SA" dirty="0">
              <a:latin typeface="Times New Roman" pitchFamily="18" charset="0"/>
              <a:cs typeface="Times New Roman" pitchFamily="18" charset="0"/>
            </a:endParaRPr>
          </a:p>
        </p:txBody>
      </p:sp>
      <p:sp>
        <p:nvSpPr>
          <p:cNvPr id="3" name="عنصر نائب للمحتوى 2"/>
          <p:cNvSpPr>
            <a:spLocks noGrp="1"/>
          </p:cNvSpPr>
          <p:nvPr>
            <p:ph idx="1"/>
          </p:nvPr>
        </p:nvSpPr>
        <p:spPr/>
        <p:txBody>
          <a:bodyPr>
            <a:normAutofit/>
          </a:bodyPr>
          <a:lstStyle/>
          <a:p>
            <a:pPr algn="just" rtl="0"/>
            <a:r>
              <a:rPr lang="en-US" sz="2800" dirty="0" smtClean="0">
                <a:latin typeface="Times New Roman" pitchFamily="18" charset="0"/>
                <a:cs typeface="Times New Roman" pitchFamily="18" charset="0"/>
              </a:rPr>
              <a:t>Rubidium Discharge Lamp : Filled with </a:t>
            </a:r>
            <a:r>
              <a:rPr lang="en-US" sz="2800" dirty="0" err="1" smtClean="0">
                <a:latin typeface="Times New Roman" pitchFamily="18" charset="0"/>
                <a:cs typeface="Times New Roman" pitchFamily="18" charset="0"/>
              </a:rPr>
              <a:t>Rb</a:t>
            </a:r>
            <a:r>
              <a:rPr lang="en-US" sz="2800" dirty="0" smtClean="0">
                <a:latin typeface="Times New Roman" pitchFamily="18" charset="0"/>
                <a:cs typeface="Times New Roman" pitchFamily="18" charset="0"/>
              </a:rPr>
              <a:t> gas and Xenon Buffer Gas.</a:t>
            </a:r>
          </a:p>
          <a:p>
            <a:pPr algn="just" rtl="0"/>
            <a:r>
              <a:rPr lang="en-US" sz="2800" dirty="0" smtClean="0">
                <a:latin typeface="Times New Roman" pitchFamily="18" charset="0"/>
                <a:cs typeface="Times New Roman" pitchFamily="18" charset="0"/>
              </a:rPr>
              <a:t>Lenses : One used to collimate the beam. The other used to focus it into the detector.</a:t>
            </a:r>
          </a:p>
          <a:p>
            <a:pPr algn="just" rtl="0"/>
            <a:r>
              <a:rPr lang="en-US" sz="2800" dirty="0" smtClean="0">
                <a:latin typeface="Times New Roman" pitchFamily="18" charset="0"/>
                <a:cs typeface="Times New Roman" pitchFamily="18" charset="0"/>
              </a:rPr>
              <a:t>Filter : Excludes all lines except the near-IR 795 nm line.</a:t>
            </a:r>
          </a:p>
          <a:p>
            <a:pPr algn="just" rtl="0"/>
            <a:r>
              <a:rPr lang="en-US" sz="2800" dirty="0" smtClean="0">
                <a:latin typeface="Times New Roman" pitchFamily="18" charset="0"/>
                <a:cs typeface="Times New Roman" pitchFamily="18" charset="0"/>
              </a:rPr>
              <a:t>Polarizer : Produces linearly-polarized light.</a:t>
            </a:r>
          </a:p>
          <a:p>
            <a:pPr algn="just" rtl="0"/>
            <a:r>
              <a:rPr lang="en-US" sz="2800" dirty="0" smtClean="0">
                <a:latin typeface="Times New Roman" pitchFamily="18" charset="0"/>
                <a:cs typeface="Times New Roman" pitchFamily="18" charset="0"/>
              </a:rPr>
              <a:t>¼ </a:t>
            </a:r>
            <a:r>
              <a:rPr lang="en-US" sz="2800" dirty="0" err="1" smtClean="0">
                <a:latin typeface="Times New Roman" pitchFamily="18" charset="0"/>
                <a:cs typeface="Times New Roman" pitchFamily="18" charset="0"/>
              </a:rPr>
              <a:t>Waveplate</a:t>
            </a:r>
            <a:r>
              <a:rPr lang="en-US" sz="2800" dirty="0" smtClean="0">
                <a:latin typeface="Times New Roman" pitchFamily="18" charset="0"/>
                <a:cs typeface="Times New Roman" pitchFamily="18" charset="0"/>
              </a:rPr>
              <a:t> : Produces circularly-polarized light.</a:t>
            </a:r>
            <a:endParaRPr lang="ar-SA" sz="28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Experimental Procedure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Equipments (Cont’d)</a:t>
            </a:r>
            <a:endParaRPr lang="ar-SA" dirty="0"/>
          </a:p>
        </p:txBody>
      </p:sp>
      <p:sp>
        <p:nvSpPr>
          <p:cNvPr id="3" name="عنصر نائب للمحتوى 2"/>
          <p:cNvSpPr>
            <a:spLocks noGrp="1"/>
          </p:cNvSpPr>
          <p:nvPr>
            <p:ph idx="1"/>
          </p:nvPr>
        </p:nvSpPr>
        <p:spPr/>
        <p:txBody>
          <a:bodyPr>
            <a:normAutofit lnSpcReduction="10000"/>
          </a:bodyPr>
          <a:lstStyle/>
          <a:p>
            <a:pPr algn="just" rtl="0"/>
            <a:r>
              <a:rPr lang="en-US" sz="2800" dirty="0" smtClean="0">
                <a:latin typeface="Times New Roman" pitchFamily="18" charset="0"/>
                <a:cs typeface="Times New Roman" pitchFamily="18" charset="0"/>
              </a:rPr>
              <a:t>Cell and heater : </a:t>
            </a:r>
            <a:r>
              <a:rPr lang="en-US" sz="2800" dirty="0">
                <a:latin typeface="Times New Roman" pitchFamily="18" charset="0"/>
                <a:cs typeface="Times New Roman" pitchFamily="18" charset="0"/>
              </a:rPr>
              <a:t>T</a:t>
            </a:r>
            <a:r>
              <a:rPr lang="en-US" sz="2800" dirty="0" smtClean="0">
                <a:latin typeface="Times New Roman" pitchFamily="18" charset="0"/>
                <a:cs typeface="Times New Roman" pitchFamily="18" charset="0"/>
              </a:rPr>
              <a:t>he cell is an insulated </a:t>
            </a:r>
            <a:r>
              <a:rPr lang="en-US" sz="2800" dirty="0" err="1" smtClean="0">
                <a:latin typeface="Times New Roman" pitchFamily="18" charset="0"/>
                <a:cs typeface="Times New Roman" pitchFamily="18" charset="0"/>
              </a:rPr>
              <a:t>perspex</a:t>
            </a:r>
            <a:r>
              <a:rPr lang="en-US" sz="2800" dirty="0" smtClean="0">
                <a:latin typeface="Times New Roman" pitchFamily="18" charset="0"/>
                <a:cs typeface="Times New Roman" pitchFamily="18" charset="0"/>
              </a:rPr>
              <a:t> cylinder with a bulb of rubidium and neon buffer gas. The bulb can be heated to change the </a:t>
            </a:r>
            <a:r>
              <a:rPr lang="en-US" sz="2800" dirty="0" err="1" smtClean="0">
                <a:latin typeface="Times New Roman" pitchFamily="18" charset="0"/>
                <a:cs typeface="Times New Roman" pitchFamily="18" charset="0"/>
              </a:rPr>
              <a:t>Rb</a:t>
            </a:r>
            <a:r>
              <a:rPr lang="en-US" sz="2800" dirty="0" smtClean="0">
                <a:latin typeface="Times New Roman" pitchFamily="18" charset="0"/>
                <a:cs typeface="Times New Roman" pitchFamily="18" charset="0"/>
              </a:rPr>
              <a:t> pressure and density.</a:t>
            </a:r>
          </a:p>
          <a:p>
            <a:pPr algn="just" rtl="0"/>
            <a:r>
              <a:rPr lang="en-US" sz="2800" dirty="0" smtClean="0">
                <a:latin typeface="Times New Roman" pitchFamily="18" charset="0"/>
                <a:cs typeface="Times New Roman" pitchFamily="18" charset="0"/>
              </a:rPr>
              <a:t>Magnetic field coils : The vertical field is to cancel the local field due to the Earth’s magnetic field. The horizontal field is for the Zeeman effect and the sweep field is for viewing the B =0 resonance.</a:t>
            </a:r>
          </a:p>
          <a:p>
            <a:pPr algn="just" rtl="0"/>
            <a:r>
              <a:rPr lang="en-US" sz="2800" dirty="0" smtClean="0">
                <a:latin typeface="Times New Roman" pitchFamily="18" charset="0"/>
                <a:cs typeface="Times New Roman" pitchFamily="18" charset="0"/>
              </a:rPr>
              <a:t>RF coils and signal generator : the RF magnetic field coils are located on the cell. The field is produced by a signal generator plugged into the electronics box.</a:t>
            </a:r>
            <a:endParaRPr lang="ar-SA" sz="2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Experimental Procedure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Equipments (Cont’d)</a:t>
            </a:r>
            <a:endParaRPr lang="ar-SA" dirty="0"/>
          </a:p>
        </p:txBody>
      </p:sp>
      <p:sp>
        <p:nvSpPr>
          <p:cNvPr id="3" name="عنصر نائب للمحتوى 2"/>
          <p:cNvSpPr>
            <a:spLocks noGrp="1"/>
          </p:cNvSpPr>
          <p:nvPr>
            <p:ph idx="1"/>
          </p:nvPr>
        </p:nvSpPr>
        <p:spPr>
          <a:xfrm>
            <a:off x="457200" y="1600201"/>
            <a:ext cx="8229600" cy="2188840"/>
          </a:xfrm>
        </p:spPr>
        <p:txBody>
          <a:bodyPr/>
          <a:lstStyle/>
          <a:p>
            <a:pPr algn="just" rtl="0"/>
            <a:r>
              <a:rPr lang="en-US" dirty="0" smtClean="0">
                <a:latin typeface="Times New Roman" pitchFamily="18" charset="0"/>
                <a:cs typeface="Times New Roman" pitchFamily="18" charset="0"/>
              </a:rPr>
              <a:t>RF coils and signal generator : the RF magnetic field coils are located on the cell. The field is produced by a signal generator plugged into the electronics box.</a:t>
            </a:r>
          </a:p>
          <a:p>
            <a:pPr algn="l" rtl="0">
              <a:buNone/>
            </a:pPr>
            <a:endParaRPr lang="ar-SA" dirty="0" smtClean="0">
              <a:latin typeface="Times New Roman" pitchFamily="18" charset="0"/>
              <a:cs typeface="Times New Roman" pitchFamily="18" charset="0"/>
            </a:endParaRPr>
          </a:p>
          <a:p>
            <a:pPr algn="l" rtl="0"/>
            <a:endParaRPr lang="ar-SA" dirty="0"/>
          </a:p>
        </p:txBody>
      </p:sp>
      <p:pic>
        <p:nvPicPr>
          <p:cNvPr id="3074" name="Picture 2"/>
          <p:cNvPicPr>
            <a:picLocks noChangeAspect="1" noChangeArrowheads="1"/>
          </p:cNvPicPr>
          <p:nvPr/>
        </p:nvPicPr>
        <p:blipFill>
          <a:blip r:embed="rId2" cstate="print"/>
          <a:srcRect/>
          <a:stretch>
            <a:fillRect/>
          </a:stretch>
        </p:blipFill>
        <p:spPr bwMode="auto">
          <a:xfrm>
            <a:off x="827584" y="3789040"/>
            <a:ext cx="7467600" cy="250507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417</Words>
  <Application>Microsoft Office PowerPoint</Application>
  <PresentationFormat>عرض على الشاشة (3:4)‏</PresentationFormat>
  <Paragraphs>61</Paragraphs>
  <Slides>14</Slides>
  <Notes>0</Notes>
  <HiddenSlides>0</HiddenSlides>
  <MMClips>0</MMClips>
  <ScaleCrop>false</ScaleCrop>
  <HeadingPairs>
    <vt:vector size="4" baseType="variant">
      <vt:variant>
        <vt:lpstr>سمة</vt:lpstr>
      </vt:variant>
      <vt:variant>
        <vt:i4>1</vt:i4>
      </vt:variant>
      <vt:variant>
        <vt:lpstr>عناوين الشرائح</vt:lpstr>
      </vt:variant>
      <vt:variant>
        <vt:i4>14</vt:i4>
      </vt:variant>
    </vt:vector>
  </HeadingPairs>
  <TitlesOfParts>
    <vt:vector size="15" baseType="lpstr">
      <vt:lpstr>سمة Office</vt:lpstr>
      <vt:lpstr>Optical Pumping</vt:lpstr>
      <vt:lpstr>Outline</vt:lpstr>
      <vt:lpstr>Introduction</vt:lpstr>
      <vt:lpstr>Introduction</vt:lpstr>
      <vt:lpstr>Theoretical Background</vt:lpstr>
      <vt:lpstr>Theoretical Background (Cont’d)</vt:lpstr>
      <vt:lpstr>Experimental Procedure : Equipments</vt:lpstr>
      <vt:lpstr>Experimental Procedure : Equipments (Cont’d)</vt:lpstr>
      <vt:lpstr>Experimental Procedure : Equipments (Cont’d)</vt:lpstr>
      <vt:lpstr>Experimental Procedure : Absorption Cross Section</vt:lpstr>
      <vt:lpstr>Results and Discussion</vt:lpstr>
      <vt:lpstr>Results and Discussion</vt:lpstr>
      <vt:lpstr>Conclusion</vt:lpstr>
      <vt:lpstr>Thanks for listening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Optical Pumping</dc:title>
  <dc:creator>ASUS</dc:creator>
  <cp:lastModifiedBy>ASUS</cp:lastModifiedBy>
  <cp:revision>16</cp:revision>
  <dcterms:created xsi:type="dcterms:W3CDTF">2017-01-02T02:05:04Z</dcterms:created>
  <dcterms:modified xsi:type="dcterms:W3CDTF">2017-01-02T03:56:58Z</dcterms:modified>
</cp:coreProperties>
</file>