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notesMasterIdLst>
    <p:notesMasterId r:id="rId15"/>
  </p:notesMasterIdLst>
  <p:sldIdLst>
    <p:sldId id="258" r:id="rId2"/>
    <p:sldId id="297" r:id="rId3"/>
    <p:sldId id="269" r:id="rId4"/>
    <p:sldId id="277" r:id="rId5"/>
    <p:sldId id="285" r:id="rId6"/>
    <p:sldId id="287" r:id="rId7"/>
    <p:sldId id="270" r:id="rId8"/>
    <p:sldId id="286" r:id="rId9"/>
    <p:sldId id="268" r:id="rId10"/>
    <p:sldId id="288" r:id="rId11"/>
    <p:sldId id="301" r:id="rId12"/>
    <p:sldId id="302" r:id="rId13"/>
    <p:sldId id="303" r:id="rId14"/>
  </p:sldIdLst>
  <p:sldSz cx="9144000" cy="6858000" type="screen4x3"/>
  <p:notesSz cx="7099300" cy="10234613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243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102" d="100"/>
          <a:sy n="102" d="100"/>
        </p:scale>
        <p:origin x="-2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33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33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7.wmf"/><Relationship Id="rId1" Type="http://schemas.openxmlformats.org/officeDocument/2006/relationships/image" Target="../media/image16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10" Type="http://schemas.openxmlformats.org/officeDocument/2006/relationships/image" Target="../media/image31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022937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1"/>
          <a:lstStyle>
            <a:lvl1pPr algn="r">
              <a:defRPr sz="13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64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1"/>
          <a:lstStyle>
            <a:lvl1pPr algn="l">
              <a:defRPr sz="1300"/>
            </a:lvl1pPr>
          </a:lstStyle>
          <a:p>
            <a:fld id="{4CA8CE00-1CAA-409D-A460-A1FC0433FED7}" type="datetimeFigureOut">
              <a:rPr lang="ar-SA" smtClean="0"/>
              <a:pPr/>
              <a:t>02/02/1431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022937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1" anchor="b"/>
          <a:lstStyle>
            <a:lvl1pPr algn="r">
              <a:defRPr sz="13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64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1" anchor="b"/>
          <a:lstStyle>
            <a:lvl1pPr algn="l">
              <a:defRPr sz="1300"/>
            </a:lvl1pPr>
          </a:lstStyle>
          <a:p>
            <a:fld id="{4A403F26-8D55-48E0-AC35-4F62F67C3467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3F26-8D55-48E0-AC35-4F62F67C3467}" type="slidenum">
              <a:rPr lang="ar-SA" smtClean="0"/>
              <a:pPr/>
              <a:t>1</a:t>
            </a:fld>
            <a:endParaRPr lang="ar-S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3F26-8D55-48E0-AC35-4F62F67C3467}" type="slidenum">
              <a:rPr lang="ar-SA" smtClean="0"/>
              <a:pPr/>
              <a:t>10</a:t>
            </a:fld>
            <a:endParaRPr lang="ar-S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3F26-8D55-48E0-AC35-4F62F67C3467}" type="slidenum">
              <a:rPr lang="ar-SA" smtClean="0"/>
              <a:pPr/>
              <a:t>11</a:t>
            </a:fld>
            <a:endParaRPr lang="ar-S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3F26-8D55-48E0-AC35-4F62F67C3467}" type="slidenum">
              <a:rPr lang="ar-SA" smtClean="0"/>
              <a:pPr/>
              <a:t>12</a:t>
            </a:fld>
            <a:endParaRPr lang="ar-S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3F26-8D55-48E0-AC35-4F62F67C3467}" type="slidenum">
              <a:rPr lang="ar-SA" smtClean="0"/>
              <a:pPr/>
              <a:t>13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3F26-8D55-48E0-AC35-4F62F67C3467}" type="slidenum">
              <a:rPr lang="ar-SA" smtClean="0"/>
              <a:pPr/>
              <a:t>2</a:t>
            </a:fld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3F26-8D55-48E0-AC35-4F62F67C3467}" type="slidenum">
              <a:rPr lang="ar-SA" smtClean="0"/>
              <a:pPr/>
              <a:t>3</a:t>
            </a:fld>
            <a:endParaRPr 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3F26-8D55-48E0-AC35-4F62F67C3467}" type="slidenum">
              <a:rPr lang="ar-SA" smtClean="0"/>
              <a:pPr/>
              <a:t>4</a:t>
            </a:fld>
            <a:endParaRPr lang="ar-S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3F26-8D55-48E0-AC35-4F62F67C3467}" type="slidenum">
              <a:rPr lang="ar-SA" smtClean="0"/>
              <a:pPr/>
              <a:t>5</a:t>
            </a:fld>
            <a:endParaRPr lang="ar-S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3F26-8D55-48E0-AC35-4F62F67C3467}" type="slidenum">
              <a:rPr lang="ar-SA" smtClean="0"/>
              <a:pPr/>
              <a:t>6</a:t>
            </a:fld>
            <a:endParaRPr lang="ar-S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3F26-8D55-48E0-AC35-4F62F67C3467}" type="slidenum">
              <a:rPr lang="ar-SA" smtClean="0"/>
              <a:pPr/>
              <a:t>7</a:t>
            </a:fld>
            <a:endParaRPr lang="ar-S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3F26-8D55-48E0-AC35-4F62F67C3467}" type="slidenum">
              <a:rPr lang="ar-SA" smtClean="0"/>
              <a:pPr/>
              <a:t>8</a:t>
            </a:fld>
            <a:endParaRPr lang="ar-S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3F26-8D55-48E0-AC35-4F62F67C3467}" type="slidenum">
              <a:rPr lang="ar-SA" smtClean="0"/>
              <a:pPr/>
              <a:t>9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0F48-7790-4AFE-9EC0-7FB67072A28D}" type="datetimeFigureOut">
              <a:rPr lang="ar-SA" smtClean="0"/>
              <a:pPr/>
              <a:t>02/02/1431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44BF-AE3C-4F17-AC3D-89C16E9A1A3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0F48-7790-4AFE-9EC0-7FB67072A28D}" type="datetimeFigureOut">
              <a:rPr lang="ar-SA" smtClean="0"/>
              <a:pPr/>
              <a:t>02/02/1431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44BF-AE3C-4F17-AC3D-89C16E9A1A3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0F48-7790-4AFE-9EC0-7FB67072A28D}" type="datetimeFigureOut">
              <a:rPr lang="ar-SA" smtClean="0"/>
              <a:pPr/>
              <a:t>02/02/1431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44BF-AE3C-4F17-AC3D-89C16E9A1A3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0F48-7790-4AFE-9EC0-7FB67072A28D}" type="datetimeFigureOut">
              <a:rPr lang="ar-SA" smtClean="0"/>
              <a:pPr/>
              <a:t>02/02/1431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44BF-AE3C-4F17-AC3D-89C16E9A1A3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0F48-7790-4AFE-9EC0-7FB67072A28D}" type="datetimeFigureOut">
              <a:rPr lang="ar-SA" smtClean="0"/>
              <a:pPr/>
              <a:t>02/02/1431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44BF-AE3C-4F17-AC3D-89C16E9A1A3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0F48-7790-4AFE-9EC0-7FB67072A28D}" type="datetimeFigureOut">
              <a:rPr lang="ar-SA" smtClean="0"/>
              <a:pPr/>
              <a:t>02/02/1431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44BF-AE3C-4F17-AC3D-89C16E9A1A3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0F48-7790-4AFE-9EC0-7FB67072A28D}" type="datetimeFigureOut">
              <a:rPr lang="ar-SA" smtClean="0"/>
              <a:pPr/>
              <a:t>02/02/1431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44BF-AE3C-4F17-AC3D-89C16E9A1A3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0F48-7790-4AFE-9EC0-7FB67072A28D}" type="datetimeFigureOut">
              <a:rPr lang="ar-SA" smtClean="0"/>
              <a:pPr/>
              <a:t>02/02/1431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44BF-AE3C-4F17-AC3D-89C16E9A1A3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0F48-7790-4AFE-9EC0-7FB67072A28D}" type="datetimeFigureOut">
              <a:rPr lang="ar-SA" smtClean="0"/>
              <a:pPr/>
              <a:t>02/02/1431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44BF-AE3C-4F17-AC3D-89C16E9A1A3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0F48-7790-4AFE-9EC0-7FB67072A28D}" type="datetimeFigureOut">
              <a:rPr lang="ar-SA" smtClean="0"/>
              <a:pPr/>
              <a:t>02/02/1431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44BF-AE3C-4F17-AC3D-89C16E9A1A3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0F48-7790-4AFE-9EC0-7FB67072A28D}" type="datetimeFigureOut">
              <a:rPr lang="ar-SA" smtClean="0"/>
              <a:pPr/>
              <a:t>02/02/1431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44BF-AE3C-4F17-AC3D-89C16E9A1A3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90F48-7790-4AFE-9EC0-7FB67072A28D}" type="datetimeFigureOut">
              <a:rPr lang="ar-SA" smtClean="0"/>
              <a:pPr/>
              <a:t>02/02/1431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A44BF-AE3C-4F17-AC3D-89C16E9A1A35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.gif"/><Relationship Id="rId11" Type="http://schemas.openxmlformats.org/officeDocument/2006/relationships/oleObject" Target="../embeddings/oleObject43.bin"/><Relationship Id="rId5" Type="http://schemas.openxmlformats.org/officeDocument/2006/relationships/image" Target="../media/image1.gif"/><Relationship Id="rId10" Type="http://schemas.openxmlformats.org/officeDocument/2006/relationships/image" Target="../media/image5.jpeg"/><Relationship Id="rId4" Type="http://schemas.openxmlformats.org/officeDocument/2006/relationships/image" Target="../media/image4.gif"/><Relationship Id="rId9" Type="http://schemas.openxmlformats.org/officeDocument/2006/relationships/oleObject" Target="../embeddings/oleObject4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51.png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45.png"/><Relationship Id="rId12" Type="http://schemas.openxmlformats.org/officeDocument/2006/relationships/image" Target="../media/image5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48.png"/><Relationship Id="rId4" Type="http://schemas.openxmlformats.org/officeDocument/2006/relationships/image" Target="../media/image2.gif"/><Relationship Id="rId9" Type="http://schemas.openxmlformats.org/officeDocument/2006/relationships/image" Target="../media/image47.png"/><Relationship Id="rId14" Type="http://schemas.openxmlformats.org/officeDocument/2006/relationships/oleObject" Target="../embeddings/oleObject44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13" Type="http://schemas.openxmlformats.org/officeDocument/2006/relationships/image" Target="../media/image59.png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53.png"/><Relationship Id="rId12" Type="http://schemas.openxmlformats.org/officeDocument/2006/relationships/image" Target="../media/image5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7.png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56.png"/><Relationship Id="rId4" Type="http://schemas.openxmlformats.org/officeDocument/2006/relationships/image" Target="../media/image2.gif"/><Relationship Id="rId9" Type="http://schemas.openxmlformats.org/officeDocument/2006/relationships/image" Target="../media/image5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6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9.bin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48.bin"/><Relationship Id="rId10" Type="http://schemas.openxmlformats.org/officeDocument/2006/relationships/oleObject" Target="../embeddings/oleObject52.bin"/><Relationship Id="rId4" Type="http://schemas.openxmlformats.org/officeDocument/2006/relationships/image" Target="../media/image2.gif"/><Relationship Id="rId9" Type="http://schemas.openxmlformats.org/officeDocument/2006/relationships/oleObject" Target="../embeddings/oleObject51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gif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gif"/><Relationship Id="rId5" Type="http://schemas.openxmlformats.org/officeDocument/2006/relationships/image" Target="../media/image5.jpeg"/><Relationship Id="rId10" Type="http://schemas.openxmlformats.org/officeDocument/2006/relationships/oleObject" Target="../embeddings/oleObject3.bin"/><Relationship Id="rId4" Type="http://schemas.openxmlformats.org/officeDocument/2006/relationships/image" Target="../media/image4.gif"/><Relationship Id="rId9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oleObject" Target="../embeddings/oleObject7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.gi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gif"/><Relationship Id="rId11" Type="http://schemas.openxmlformats.org/officeDocument/2006/relationships/oleObject" Target="../embeddings/oleObject5.bin"/><Relationship Id="rId5" Type="http://schemas.openxmlformats.org/officeDocument/2006/relationships/image" Target="../media/image5.jpeg"/><Relationship Id="rId10" Type="http://schemas.openxmlformats.org/officeDocument/2006/relationships/oleObject" Target="../embeddings/oleObject4.bin"/><Relationship Id="rId4" Type="http://schemas.openxmlformats.org/officeDocument/2006/relationships/image" Target="../media/image4.gif"/><Relationship Id="rId9" Type="http://schemas.openxmlformats.org/officeDocument/2006/relationships/image" Target="../media/image15.png"/><Relationship Id="rId1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oleObject" Target="../embeddings/oleObject14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.gif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gif"/><Relationship Id="rId11" Type="http://schemas.openxmlformats.org/officeDocument/2006/relationships/oleObject" Target="../embeddings/oleObject12.bin"/><Relationship Id="rId5" Type="http://schemas.openxmlformats.org/officeDocument/2006/relationships/image" Target="../media/image5.jpeg"/><Relationship Id="rId10" Type="http://schemas.openxmlformats.org/officeDocument/2006/relationships/oleObject" Target="../embeddings/oleObject11.bin"/><Relationship Id="rId4" Type="http://schemas.openxmlformats.org/officeDocument/2006/relationships/image" Target="../media/image4.gif"/><Relationship Id="rId9" Type="http://schemas.openxmlformats.org/officeDocument/2006/relationships/oleObject" Target="../embeddings/oleObject10.bin"/><Relationship Id="rId14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oleObject" Target="../embeddings/oleObject21.bin"/><Relationship Id="rId18" Type="http://schemas.openxmlformats.org/officeDocument/2006/relationships/oleObject" Target="../embeddings/oleObject26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.gif"/><Relationship Id="rId12" Type="http://schemas.openxmlformats.org/officeDocument/2006/relationships/oleObject" Target="../embeddings/oleObject20.bin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4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gif"/><Relationship Id="rId11" Type="http://schemas.openxmlformats.org/officeDocument/2006/relationships/oleObject" Target="../embeddings/oleObject19.bin"/><Relationship Id="rId5" Type="http://schemas.openxmlformats.org/officeDocument/2006/relationships/image" Target="../media/image5.jpeg"/><Relationship Id="rId15" Type="http://schemas.openxmlformats.org/officeDocument/2006/relationships/oleObject" Target="../embeddings/oleObject23.bin"/><Relationship Id="rId10" Type="http://schemas.openxmlformats.org/officeDocument/2006/relationships/oleObject" Target="../embeddings/oleObject18.bin"/><Relationship Id="rId4" Type="http://schemas.openxmlformats.org/officeDocument/2006/relationships/image" Target="../media/image4.gif"/><Relationship Id="rId9" Type="http://schemas.openxmlformats.org/officeDocument/2006/relationships/oleObject" Target="../embeddings/oleObject17.bin"/><Relationship Id="rId14" Type="http://schemas.openxmlformats.org/officeDocument/2006/relationships/oleObject" Target="../embeddings/oleObject2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27.bin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gif"/><Relationship Id="rId11" Type="http://schemas.openxmlformats.org/officeDocument/2006/relationships/image" Target="../media/image5.jpeg"/><Relationship Id="rId5" Type="http://schemas.openxmlformats.org/officeDocument/2006/relationships/image" Target="../media/image1.gif"/><Relationship Id="rId10" Type="http://schemas.openxmlformats.org/officeDocument/2006/relationships/oleObject" Target="../embeddings/oleObject30.bin"/><Relationship Id="rId4" Type="http://schemas.openxmlformats.org/officeDocument/2006/relationships/image" Target="../media/image4.gif"/><Relationship Id="rId9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8.png"/><Relationship Id="rId5" Type="http://schemas.openxmlformats.org/officeDocument/2006/relationships/image" Target="../media/image2.gif"/><Relationship Id="rId10" Type="http://schemas.openxmlformats.org/officeDocument/2006/relationships/image" Target="../media/image8.png"/><Relationship Id="rId4" Type="http://schemas.openxmlformats.org/officeDocument/2006/relationships/image" Target="../media/image1.gif"/><Relationship Id="rId9" Type="http://schemas.openxmlformats.org/officeDocument/2006/relationships/oleObject" Target="../embeddings/oleObject3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2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.gif"/><Relationship Id="rId11" Type="http://schemas.openxmlformats.org/officeDocument/2006/relationships/oleObject" Target="../embeddings/oleObject39.bin"/><Relationship Id="rId5" Type="http://schemas.openxmlformats.org/officeDocument/2006/relationships/image" Target="../media/image5.jpeg"/><Relationship Id="rId10" Type="http://schemas.openxmlformats.org/officeDocument/2006/relationships/oleObject" Target="../embeddings/oleObject38.bin"/><Relationship Id="rId4" Type="http://schemas.openxmlformats.org/officeDocument/2006/relationships/image" Target="../media/image4.gif"/><Relationship Id="rId9" Type="http://schemas.openxmlformats.org/officeDocument/2006/relationships/oleObject" Target="../embeddings/oleObject3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>
            <a:off x="500034" y="357166"/>
            <a:ext cx="8143932" cy="607223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56" name="Picture 8" descr="D:\back_kfupm\bac copy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57925" y="4619625"/>
            <a:ext cx="2886075" cy="2238375"/>
          </a:xfrm>
          <a:prstGeom prst="rect">
            <a:avLst/>
          </a:prstGeom>
          <a:noFill/>
        </p:spPr>
      </p:pic>
      <p:pic>
        <p:nvPicPr>
          <p:cNvPr id="2058" name="Picture 10" descr="D:\back_kfupm\KFUPM_L_G blue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06" y="71414"/>
            <a:ext cx="1643074" cy="164307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15" name="Rectangle 14"/>
          <p:cNvSpPr/>
          <p:nvPr/>
        </p:nvSpPr>
        <p:spPr>
          <a:xfrm>
            <a:off x="1643042" y="1714488"/>
            <a:ext cx="635798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Conjugate Gradient Method for Indefinite Matrices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>
            <a:off x="500034" y="357166"/>
            <a:ext cx="8143932" cy="607223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52" name="Picture 4" descr="D:\back_kfupm\ox_small_cmyk_pos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3183" y="5786454"/>
            <a:ext cx="1111231" cy="1000108"/>
          </a:xfrm>
          <a:prstGeom prst="rect">
            <a:avLst/>
          </a:prstGeom>
          <a:noFill/>
          <a:ln w="50800">
            <a:solidFill>
              <a:schemeClr val="tx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2056" name="Picture 8" descr="D:\back_kfupm\bac copy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57925" y="4619625"/>
            <a:ext cx="2886075" cy="2238375"/>
          </a:xfrm>
          <a:prstGeom prst="rect">
            <a:avLst/>
          </a:prstGeom>
          <a:noFill/>
        </p:spPr>
      </p:pic>
      <p:pic>
        <p:nvPicPr>
          <p:cNvPr id="2058" name="Picture 10" descr="D:\back_kfupm\KFUPM_L_G blue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406" y="71414"/>
            <a:ext cx="1643074" cy="164307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15" name="Rectangle 14"/>
          <p:cNvSpPr/>
          <p:nvPr/>
        </p:nvSpPr>
        <p:spPr>
          <a:xfrm>
            <a:off x="1697198" y="214290"/>
            <a:ext cx="5875198" cy="141577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Bramble-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Pasciak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CG</a:t>
            </a:r>
          </a:p>
          <a:p>
            <a:pPr algn="ctr"/>
            <a:r>
              <a:rPr lang="en-US" sz="3200" b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CG for Indefinite</a:t>
            </a:r>
            <a:endParaRPr lang="en-US" sz="3200" b="1" u="sng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642910" y="1857364"/>
          <a:ext cx="2286016" cy="860357"/>
        </p:xfrm>
        <a:graphic>
          <a:graphicData uri="http://schemas.openxmlformats.org/presentationml/2006/ole">
            <p:oleObj spid="_x0000_s41986" name="Equation" r:id="rId7" imgW="1282680" imgH="482400" progId="Equation.3">
              <p:embed/>
            </p:oleObj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429124" y="1928802"/>
          <a:ext cx="1357322" cy="678661"/>
        </p:xfrm>
        <a:graphic>
          <a:graphicData uri="http://schemas.openxmlformats.org/presentationml/2006/ole">
            <p:oleObj spid="_x0000_s41987" name="Equation" r:id="rId8" imgW="914400" imgH="457200" progId="Equation.3">
              <p:embed/>
            </p:oleObj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6672263" y="1816100"/>
          <a:ext cx="1657350" cy="692150"/>
        </p:xfrm>
        <a:graphic>
          <a:graphicData uri="http://schemas.openxmlformats.org/presentationml/2006/ole">
            <p:oleObj spid="_x0000_s41988" name="Equation" r:id="rId9" imgW="1244520" imgH="520560" progId="Equation.3">
              <p:embed/>
            </p:oleObj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4286248" y="2500306"/>
            <a:ext cx="18573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</a:rPr>
              <a:t>Preconditioner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053" name="Picture 5" descr="D:\back_kfupm\briitish_council_logo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643042" y="6072206"/>
            <a:ext cx="2386870" cy="714380"/>
          </a:xfrm>
          <a:prstGeom prst="rect">
            <a:avLst/>
          </a:prstGeom>
          <a:noFill/>
          <a:ln w="44450">
            <a:solidFill>
              <a:schemeClr val="tx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B/>
          </a:sp3d>
        </p:spPr>
      </p:pic>
      <p:sp>
        <p:nvSpPr>
          <p:cNvPr id="35" name="TextBox 34"/>
          <p:cNvSpPr txBox="1"/>
          <p:nvPr/>
        </p:nvSpPr>
        <p:spPr>
          <a:xfrm>
            <a:off x="6715140" y="2500306"/>
            <a:ext cx="18573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Inner Product</a:t>
            </a:r>
          </a:p>
        </p:txBody>
      </p:sp>
      <p:sp>
        <p:nvSpPr>
          <p:cNvPr id="37" name="Right Arrow 36"/>
          <p:cNvSpPr/>
          <p:nvPr/>
        </p:nvSpPr>
        <p:spPr>
          <a:xfrm>
            <a:off x="3214678" y="2285992"/>
            <a:ext cx="1071570" cy="21431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TextBox 39"/>
          <p:cNvSpPr txBox="1"/>
          <p:nvPr/>
        </p:nvSpPr>
        <p:spPr>
          <a:xfrm>
            <a:off x="3428992" y="1928802"/>
            <a:ext cx="7143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USE</a:t>
            </a:r>
          </a:p>
        </p:txBody>
      </p:sp>
      <p:grpSp>
        <p:nvGrpSpPr>
          <p:cNvPr id="2" name="Group 44"/>
          <p:cNvGrpSpPr/>
          <p:nvPr/>
        </p:nvGrpSpPr>
        <p:grpSpPr>
          <a:xfrm>
            <a:off x="5786446" y="4000504"/>
            <a:ext cx="2571768" cy="571504"/>
            <a:chOff x="2143108" y="3857628"/>
            <a:chExt cx="2571768" cy="571504"/>
          </a:xfrm>
        </p:grpSpPr>
        <p:sp>
          <p:nvSpPr>
            <p:cNvPr id="39" name="Rounded Rectangle 38"/>
            <p:cNvSpPr/>
            <p:nvPr/>
          </p:nvSpPr>
          <p:spPr>
            <a:xfrm>
              <a:off x="2143108" y="3857628"/>
              <a:ext cx="2571768" cy="571504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aphicFrame>
          <p:nvGraphicFramePr>
            <p:cNvPr id="42" name="Object 4"/>
            <p:cNvGraphicFramePr>
              <a:graphicFrameLocks noChangeAspect="1"/>
            </p:cNvGraphicFramePr>
            <p:nvPr/>
          </p:nvGraphicFramePr>
          <p:xfrm>
            <a:off x="2317737" y="3857628"/>
            <a:ext cx="325437" cy="434975"/>
          </p:xfrm>
          <a:graphic>
            <a:graphicData uri="http://schemas.openxmlformats.org/presentationml/2006/ole">
              <p:oleObj spid="_x0000_s41989" name="Equation" r:id="rId11" imgW="152280" imgH="203040" progId="Equation.3">
                <p:embed/>
              </p:oleObj>
            </a:graphicData>
          </a:graphic>
        </p:graphicFrame>
        <p:sp>
          <p:nvSpPr>
            <p:cNvPr id="41" name="TextBox 40"/>
            <p:cNvSpPr txBox="1"/>
            <p:nvPr/>
          </p:nvSpPr>
          <p:spPr>
            <a:xfrm>
              <a:off x="2857488" y="3929066"/>
              <a:ext cx="185738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sz="2400" b="1" dirty="0" smtClean="0">
                  <a:solidFill>
                    <a:schemeClr val="accent2">
                      <a:lumMod val="75000"/>
                    </a:schemeClr>
                  </a:solidFill>
                </a:rPr>
                <a:t>SPD  in  &lt; , &gt;</a:t>
              </a:r>
              <a:r>
                <a:rPr lang="en-US" sz="1200" b="1" dirty="0" smtClean="0">
                  <a:solidFill>
                    <a:schemeClr val="accent2">
                      <a:lumMod val="75000"/>
                    </a:schemeClr>
                  </a:solidFill>
                </a:rPr>
                <a:t>H</a:t>
              </a:r>
            </a:p>
          </p:txBody>
        </p:sp>
      </p:grpSp>
      <p:sp>
        <p:nvSpPr>
          <p:cNvPr id="44" name="Plus 43"/>
          <p:cNvSpPr/>
          <p:nvPr/>
        </p:nvSpPr>
        <p:spPr>
          <a:xfrm>
            <a:off x="6072198" y="2143116"/>
            <a:ext cx="428628" cy="357190"/>
          </a:xfrm>
          <a:prstGeom prst="mathPl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6" name="Down Arrow 45"/>
          <p:cNvSpPr/>
          <p:nvPr/>
        </p:nvSpPr>
        <p:spPr>
          <a:xfrm>
            <a:off x="7000892" y="2928934"/>
            <a:ext cx="214314" cy="928694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7" name="Picture 4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85786" y="3000372"/>
            <a:ext cx="4714908" cy="245503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pSp>
        <p:nvGrpSpPr>
          <p:cNvPr id="3" name="Group 51"/>
          <p:cNvGrpSpPr/>
          <p:nvPr/>
        </p:nvGrpSpPr>
        <p:grpSpPr>
          <a:xfrm>
            <a:off x="2357422" y="3835603"/>
            <a:ext cx="1643074" cy="1258496"/>
            <a:chOff x="2357422" y="3835603"/>
            <a:chExt cx="1643074" cy="1258496"/>
          </a:xfrm>
        </p:grpSpPr>
        <p:sp>
          <p:nvSpPr>
            <p:cNvPr id="48" name="TextBox 47"/>
            <p:cNvSpPr txBox="1"/>
            <p:nvPr/>
          </p:nvSpPr>
          <p:spPr>
            <a:xfrm>
              <a:off x="3643306" y="4786322"/>
              <a:ext cx="357190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sz="1400" b="1" dirty="0" smtClean="0">
                  <a:solidFill>
                    <a:srgbClr val="FF0000"/>
                  </a:solidFill>
                </a:rPr>
                <a:t>H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428992" y="3835603"/>
              <a:ext cx="357190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sz="1400" b="1" dirty="0" smtClean="0">
                  <a:solidFill>
                    <a:srgbClr val="FF0000"/>
                  </a:solidFill>
                </a:rPr>
                <a:t>H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714612" y="4714884"/>
              <a:ext cx="357190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sz="1400" b="1" dirty="0" smtClean="0">
                  <a:solidFill>
                    <a:srgbClr val="FF0000"/>
                  </a:solidFill>
                </a:rPr>
                <a:t>H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357422" y="3857628"/>
              <a:ext cx="357190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sz="1400" b="1" dirty="0" smtClean="0">
                  <a:solidFill>
                    <a:srgbClr val="FF0000"/>
                  </a:solidFill>
                </a:rPr>
                <a:t>H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>
            <a:off x="500034" y="357166"/>
            <a:ext cx="8143932" cy="607223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58" name="Picture 10" descr="D:\back_kfupm\KFUPM_L_G blue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06" y="71414"/>
            <a:ext cx="1643074" cy="164307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15" name="Rectangle 14"/>
          <p:cNvSpPr/>
          <p:nvPr/>
        </p:nvSpPr>
        <p:spPr>
          <a:xfrm>
            <a:off x="1697198" y="214290"/>
            <a:ext cx="58751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Bramble-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Pasciak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CG</a:t>
            </a: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43065" y="1214422"/>
            <a:ext cx="19335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657643" y="1285860"/>
            <a:ext cx="19145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" name="Pictu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157313" y="2143116"/>
            <a:ext cx="70580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928662" y="2928934"/>
            <a:ext cx="21717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" name="Picture 6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786182" y="3071810"/>
            <a:ext cx="19621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" name="Picture 7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000100" y="4824427"/>
            <a:ext cx="22098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8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357554" y="4752989"/>
            <a:ext cx="23145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9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85786" y="3857628"/>
            <a:ext cx="7267593" cy="44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" name="Picture 10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000100" y="5572140"/>
            <a:ext cx="6415099" cy="72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29030" name="Object 6"/>
          <p:cNvGraphicFramePr>
            <a:graphicFrameLocks noChangeAspect="1"/>
          </p:cNvGraphicFramePr>
          <p:nvPr/>
        </p:nvGraphicFramePr>
        <p:xfrm>
          <a:off x="7643834" y="285728"/>
          <a:ext cx="1357313" cy="677862"/>
        </p:xfrm>
        <a:graphic>
          <a:graphicData uri="http://schemas.openxmlformats.org/presentationml/2006/ole">
            <p:oleObj spid="_x0000_s129030" name="Equation" r:id="rId14" imgW="914400" imgH="457200" progId="Equation.3">
              <p:embed/>
            </p:oleObj>
          </a:graphicData>
        </a:graphic>
      </p:graphicFrame>
      <p:graphicFrame>
        <p:nvGraphicFramePr>
          <p:cNvPr id="129031" name="Object 7"/>
          <p:cNvGraphicFramePr>
            <a:graphicFrameLocks noChangeAspect="1"/>
          </p:cNvGraphicFramePr>
          <p:nvPr/>
        </p:nvGraphicFramePr>
        <p:xfrm>
          <a:off x="7388225" y="958850"/>
          <a:ext cx="1655763" cy="692150"/>
        </p:xfrm>
        <a:graphic>
          <a:graphicData uri="http://schemas.openxmlformats.org/presentationml/2006/ole">
            <p:oleObj spid="_x0000_s129031" name="Equation" r:id="rId15" imgW="1244520" imgH="520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>
            <a:off x="500034" y="357166"/>
            <a:ext cx="8143932" cy="607223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58" name="Picture 10" descr="D:\back_kfupm\KFUPM_L_G blue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06" y="71414"/>
            <a:ext cx="1643074" cy="164307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15" name="Rectangle 14"/>
          <p:cNvSpPr/>
          <p:nvPr/>
        </p:nvSpPr>
        <p:spPr>
          <a:xfrm>
            <a:off x="1697198" y="214290"/>
            <a:ext cx="58751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Bramble-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Pasciak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CG</a:t>
            </a:r>
          </a:p>
        </p:txBody>
      </p:sp>
      <p:graphicFrame>
        <p:nvGraphicFramePr>
          <p:cNvPr id="129030" name="Object 6"/>
          <p:cNvGraphicFramePr>
            <a:graphicFrameLocks noChangeAspect="1"/>
          </p:cNvGraphicFramePr>
          <p:nvPr/>
        </p:nvGraphicFramePr>
        <p:xfrm>
          <a:off x="7643834" y="285728"/>
          <a:ext cx="1357313" cy="677862"/>
        </p:xfrm>
        <a:graphic>
          <a:graphicData uri="http://schemas.openxmlformats.org/presentationml/2006/ole">
            <p:oleObj spid="_x0000_s131074" name="Equation" r:id="rId5" imgW="914400" imgH="457200" progId="Equation.3">
              <p:embed/>
            </p:oleObj>
          </a:graphicData>
        </a:graphic>
      </p:graphicFrame>
      <p:graphicFrame>
        <p:nvGraphicFramePr>
          <p:cNvPr id="129031" name="Object 7"/>
          <p:cNvGraphicFramePr>
            <a:graphicFrameLocks noChangeAspect="1"/>
          </p:cNvGraphicFramePr>
          <p:nvPr/>
        </p:nvGraphicFramePr>
        <p:xfrm>
          <a:off x="7388225" y="958850"/>
          <a:ext cx="1655763" cy="692150"/>
        </p:xfrm>
        <a:graphic>
          <a:graphicData uri="http://schemas.openxmlformats.org/presentationml/2006/ole">
            <p:oleObj spid="_x0000_s131075" name="Equation" r:id="rId6" imgW="1244520" imgH="520560" progId="Equation.3">
              <p:embed/>
            </p:oleObj>
          </a:graphicData>
        </a:graphic>
      </p:graphicFrame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38207" y="2077210"/>
            <a:ext cx="34290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410107" y="2148648"/>
            <a:ext cx="3810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66769" y="3220218"/>
            <a:ext cx="8020073" cy="637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409702" y="4286256"/>
            <a:ext cx="20669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481536" y="4357694"/>
            <a:ext cx="25146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7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266826" y="5286388"/>
            <a:ext cx="27908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8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195784" y="5357826"/>
            <a:ext cx="3805240" cy="67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TextBox 22"/>
          <p:cNvSpPr txBox="1"/>
          <p:nvPr/>
        </p:nvSpPr>
        <p:spPr>
          <a:xfrm>
            <a:off x="2124082" y="5857892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2008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>
            <a:off x="500034" y="357166"/>
            <a:ext cx="8143932" cy="607223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58" name="Picture 10" descr="D:\back_kfupm\KFUPM_L_G blue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06" y="71414"/>
            <a:ext cx="1643074" cy="164307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15" name="Rectangle 14"/>
          <p:cNvSpPr/>
          <p:nvPr/>
        </p:nvSpPr>
        <p:spPr>
          <a:xfrm>
            <a:off x="1697198" y="214290"/>
            <a:ext cx="58751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Bramble-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Pasciak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CG</a:t>
            </a:r>
          </a:p>
        </p:txBody>
      </p:sp>
      <p:graphicFrame>
        <p:nvGraphicFramePr>
          <p:cNvPr id="129030" name="Object 6"/>
          <p:cNvGraphicFramePr>
            <a:graphicFrameLocks noChangeAspect="1"/>
          </p:cNvGraphicFramePr>
          <p:nvPr/>
        </p:nvGraphicFramePr>
        <p:xfrm>
          <a:off x="7643834" y="285728"/>
          <a:ext cx="1357313" cy="677862"/>
        </p:xfrm>
        <a:graphic>
          <a:graphicData uri="http://schemas.openxmlformats.org/presentationml/2006/ole">
            <p:oleObj spid="_x0000_s133122" name="Equation" r:id="rId5" imgW="914400" imgH="457200" progId="Equation.3">
              <p:embed/>
            </p:oleObj>
          </a:graphicData>
        </a:graphic>
      </p:graphicFrame>
      <p:graphicFrame>
        <p:nvGraphicFramePr>
          <p:cNvPr id="129031" name="Object 7"/>
          <p:cNvGraphicFramePr>
            <a:graphicFrameLocks noChangeAspect="1"/>
          </p:cNvGraphicFramePr>
          <p:nvPr/>
        </p:nvGraphicFramePr>
        <p:xfrm>
          <a:off x="7388225" y="958850"/>
          <a:ext cx="1655763" cy="692150"/>
        </p:xfrm>
        <a:graphic>
          <a:graphicData uri="http://schemas.openxmlformats.org/presentationml/2006/ole">
            <p:oleObj spid="_x0000_s133123" name="Equation" r:id="rId6" imgW="1244520" imgH="520560" progId="Equation.3">
              <p:embed/>
            </p:oleObj>
          </a:graphicData>
        </a:graphic>
      </p:graphicFrame>
      <p:pic>
        <p:nvPicPr>
          <p:cNvPr id="24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85786" y="1785926"/>
            <a:ext cx="7715304" cy="1932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33124" name="Object 4"/>
          <p:cNvGraphicFramePr>
            <a:graphicFrameLocks noChangeAspect="1"/>
          </p:cNvGraphicFramePr>
          <p:nvPr/>
        </p:nvGraphicFramePr>
        <p:xfrm>
          <a:off x="1571604" y="4857760"/>
          <a:ext cx="709612" cy="320675"/>
        </p:xfrm>
        <a:graphic>
          <a:graphicData uri="http://schemas.openxmlformats.org/presentationml/2006/ole">
            <p:oleObj spid="_x0000_s133124" name="Equation" r:id="rId8" imgW="533160" imgH="241200" progId="Equation.3">
              <p:embed/>
            </p:oleObj>
          </a:graphicData>
        </a:graphic>
      </p:graphicFrame>
      <p:graphicFrame>
        <p:nvGraphicFramePr>
          <p:cNvPr id="133125" name="Object 5"/>
          <p:cNvGraphicFramePr>
            <a:graphicFrameLocks noChangeAspect="1"/>
          </p:cNvGraphicFramePr>
          <p:nvPr/>
        </p:nvGraphicFramePr>
        <p:xfrm>
          <a:off x="1500166" y="5500702"/>
          <a:ext cx="776288" cy="320675"/>
        </p:xfrm>
        <a:graphic>
          <a:graphicData uri="http://schemas.openxmlformats.org/presentationml/2006/ole">
            <p:oleObj spid="_x0000_s133125" name="Equation" r:id="rId9" imgW="583920" imgH="241200" progId="Equation.3">
              <p:embed/>
            </p:oleObj>
          </a:graphicData>
        </a:graphic>
      </p:graphicFrame>
      <p:sp>
        <p:nvSpPr>
          <p:cNvPr id="25" name="Right Arrow 24"/>
          <p:cNvSpPr/>
          <p:nvPr/>
        </p:nvSpPr>
        <p:spPr>
          <a:xfrm>
            <a:off x="2786050" y="5214950"/>
            <a:ext cx="1143008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3126" name="Object 6"/>
          <p:cNvGraphicFramePr>
            <a:graphicFrameLocks noChangeAspect="1"/>
          </p:cNvGraphicFramePr>
          <p:nvPr/>
        </p:nvGraphicFramePr>
        <p:xfrm>
          <a:off x="4429124" y="5286388"/>
          <a:ext cx="1804988" cy="371475"/>
        </p:xfrm>
        <a:graphic>
          <a:graphicData uri="http://schemas.openxmlformats.org/presentationml/2006/ole">
            <p:oleObj spid="_x0000_s133126" name="Equation" r:id="rId10" imgW="1358640" imgH="279360" progId="Equation.3">
              <p:embed/>
            </p:oleObj>
          </a:graphicData>
        </a:graphic>
      </p:graphicFrame>
      <p:graphicFrame>
        <p:nvGraphicFramePr>
          <p:cNvPr id="133127" name="Object 7"/>
          <p:cNvGraphicFramePr>
            <a:graphicFrameLocks noChangeAspect="1"/>
          </p:cNvGraphicFramePr>
          <p:nvPr/>
        </p:nvGraphicFramePr>
        <p:xfrm>
          <a:off x="6643702" y="5286388"/>
          <a:ext cx="876300" cy="371475"/>
        </p:xfrm>
        <a:graphic>
          <a:graphicData uri="http://schemas.openxmlformats.org/presentationml/2006/ole">
            <p:oleObj spid="_x0000_s133127" name="Equation" r:id="rId11" imgW="660240" imgH="279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3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3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>
            <a:off x="500034" y="357166"/>
            <a:ext cx="8143932" cy="607223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52" name="Picture 4" descr="D:\back_kfupm\ox_small_cmyk_pos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3183" y="5786454"/>
            <a:ext cx="1111231" cy="1000108"/>
          </a:xfrm>
          <a:prstGeom prst="rect">
            <a:avLst/>
          </a:prstGeom>
          <a:noFill/>
          <a:ln w="50800">
            <a:solidFill>
              <a:schemeClr val="tx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2053" name="Picture 5" descr="D:\back_kfupm\briitish_council_log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27874" y="6072206"/>
            <a:ext cx="2386870" cy="714380"/>
          </a:xfrm>
          <a:prstGeom prst="rect">
            <a:avLst/>
          </a:prstGeom>
          <a:noFill/>
          <a:ln w="44450">
            <a:solidFill>
              <a:schemeClr val="tx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2056" name="Picture 8" descr="D:\back_kfupm\bac copy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57925" y="4619625"/>
            <a:ext cx="2886075" cy="2238375"/>
          </a:xfrm>
          <a:prstGeom prst="rect">
            <a:avLst/>
          </a:prstGeom>
          <a:noFill/>
        </p:spPr>
      </p:pic>
      <p:pic>
        <p:nvPicPr>
          <p:cNvPr id="2058" name="Picture 10" descr="D:\back_kfupm\KFUPM_L_G blue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406" y="71414"/>
            <a:ext cx="1643074" cy="164307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19" name="Rectangle 18"/>
          <p:cNvSpPr/>
          <p:nvPr/>
        </p:nvSpPr>
        <p:spPr>
          <a:xfrm>
            <a:off x="2071670" y="500042"/>
            <a:ext cx="58991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Conjugate Gradient 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14348" y="1714488"/>
            <a:ext cx="7715304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7" name="TextBox 26"/>
          <p:cNvSpPr txBox="1"/>
          <p:nvPr/>
        </p:nvSpPr>
        <p:spPr>
          <a:xfrm>
            <a:off x="1000100" y="1785926"/>
            <a:ext cx="700092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1)   CG is a numerical method to solve a linear system of equations      </a:t>
            </a:r>
          </a:p>
        </p:txBody>
      </p:sp>
      <p:graphicFrame>
        <p:nvGraphicFramePr>
          <p:cNvPr id="74757" name="Object 5"/>
          <p:cNvGraphicFramePr>
            <a:graphicFrameLocks noChangeAspect="1"/>
          </p:cNvGraphicFramePr>
          <p:nvPr/>
        </p:nvGraphicFramePr>
        <p:xfrm>
          <a:off x="3500430" y="2143116"/>
          <a:ext cx="1144588" cy="500062"/>
        </p:xfrm>
        <a:graphic>
          <a:graphicData uri="http://schemas.openxmlformats.org/presentationml/2006/ole">
            <p:oleObj spid="_x0000_s74757" name="Equation" r:id="rId8" imgW="444240" imgH="177480" progId="Equation.3">
              <p:embed/>
            </p:oleObj>
          </a:graphicData>
        </a:graphic>
      </p:graphicFrame>
      <p:sp>
        <p:nvSpPr>
          <p:cNvPr id="28" name="Rounded Rectangle 27"/>
          <p:cNvSpPr/>
          <p:nvPr/>
        </p:nvSpPr>
        <p:spPr>
          <a:xfrm>
            <a:off x="714348" y="2857496"/>
            <a:ext cx="7715304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TextBox 28"/>
          <p:cNvSpPr txBox="1"/>
          <p:nvPr/>
        </p:nvSpPr>
        <p:spPr>
          <a:xfrm>
            <a:off x="1000100" y="2928934"/>
            <a:ext cx="700092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2)   CG is used when  A  is Symmetric and Positive definite matrix  (SPD)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714348" y="4000504"/>
            <a:ext cx="7715304" cy="142876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TextBox 31"/>
          <p:cNvSpPr txBox="1"/>
          <p:nvPr/>
        </p:nvSpPr>
        <p:spPr>
          <a:xfrm>
            <a:off x="928662" y="4071942"/>
            <a:ext cx="700092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3)   CG of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</a:rPr>
              <a:t>Hestenes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 and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</a:rPr>
              <a:t>Stiefel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 [1] is an effective popular method for solving large, sparse symmetric positive definite (SPD).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28728" y="4786322"/>
            <a:ext cx="642942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400" dirty="0" smtClean="0"/>
              <a:t>[1] M. R. </a:t>
            </a:r>
            <a:r>
              <a:rPr lang="en-US" sz="1400" dirty="0" err="1" smtClean="0"/>
              <a:t>Hestenes</a:t>
            </a:r>
            <a:r>
              <a:rPr lang="en-US" sz="1400" dirty="0" smtClean="0"/>
              <a:t> and E. </a:t>
            </a:r>
            <a:r>
              <a:rPr lang="en-US" sz="1400" dirty="0" err="1" smtClean="0"/>
              <a:t>Stiefel</a:t>
            </a:r>
            <a:r>
              <a:rPr lang="en-US" sz="1400" dirty="0" smtClean="0"/>
              <a:t>. Methods of conjugate gradient for solving linear systems. Journal of Research of the Natural Bureau of Standards, 49:409-435, 1952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 animBg="1"/>
      <p:bldP spid="29" grpId="0"/>
      <p:bldP spid="31" grpId="0" animBg="1"/>
      <p:bldP spid="32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>
            <a:off x="500034" y="357166"/>
            <a:ext cx="8143932" cy="607223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52" name="Picture 4" descr="D:\back_kfupm\ox_small_cmyk_pos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3183" y="5786454"/>
            <a:ext cx="1111231" cy="1000108"/>
          </a:xfrm>
          <a:prstGeom prst="rect">
            <a:avLst/>
          </a:prstGeom>
          <a:noFill/>
          <a:ln w="50800">
            <a:solidFill>
              <a:schemeClr val="tx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2053" name="Picture 5" descr="D:\back_kfupm\briitish_council_log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27874" y="6072206"/>
            <a:ext cx="2386870" cy="714380"/>
          </a:xfrm>
          <a:prstGeom prst="rect">
            <a:avLst/>
          </a:prstGeom>
          <a:noFill/>
          <a:ln w="44450">
            <a:solidFill>
              <a:schemeClr val="tx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2056" name="Picture 8" descr="D:\back_kfupm\bac copy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57925" y="4619625"/>
            <a:ext cx="2886075" cy="2238375"/>
          </a:xfrm>
          <a:prstGeom prst="rect">
            <a:avLst/>
          </a:prstGeom>
          <a:noFill/>
        </p:spPr>
      </p:pic>
      <p:pic>
        <p:nvPicPr>
          <p:cNvPr id="2058" name="Picture 10" descr="D:\back_kfupm\KFUPM_L_G blue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406" y="71414"/>
            <a:ext cx="1643074" cy="164307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15" name="Rectangle 14"/>
          <p:cNvSpPr/>
          <p:nvPr/>
        </p:nvSpPr>
        <p:spPr>
          <a:xfrm>
            <a:off x="2071670" y="500042"/>
            <a:ext cx="58991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Conjugate Gradient 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214414" y="1643050"/>
            <a:ext cx="6167645" cy="30718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1142976" y="5072074"/>
          <a:ext cx="1035050" cy="465137"/>
        </p:xfrm>
        <a:graphic>
          <a:graphicData uri="http://schemas.openxmlformats.org/presentationml/2006/ole">
            <p:oleObj spid="_x0000_s20482" name="Equation" r:id="rId9" imgW="368280" imgH="16488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357422" y="5072074"/>
            <a:ext cx="364333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600" b="1" dirty="0" smtClean="0">
                <a:solidFill>
                  <a:schemeClr val="accent2">
                    <a:lumMod val="75000"/>
                  </a:schemeClr>
                </a:solidFill>
              </a:rPr>
              <a:t>Standard inner product defined  by:</a:t>
            </a:r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5715008" y="4929198"/>
          <a:ext cx="1820881" cy="490888"/>
        </p:xfrm>
        <a:graphic>
          <a:graphicData uri="http://schemas.openxmlformats.org/presentationml/2006/ole">
            <p:oleObj spid="_x0000_s20483" name="Equation" r:id="rId10" imgW="8506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>
            <a:off x="500034" y="357166"/>
            <a:ext cx="8143932" cy="607223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52" name="Picture 4" descr="D:\back_kfupm\ox_small_cmyk_pos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3183" y="5786454"/>
            <a:ext cx="1111231" cy="1000108"/>
          </a:xfrm>
          <a:prstGeom prst="rect">
            <a:avLst/>
          </a:prstGeom>
          <a:noFill/>
          <a:ln w="50800">
            <a:solidFill>
              <a:schemeClr val="tx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2053" name="Picture 5" descr="D:\back_kfupm\briitish_council_log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27874" y="6072206"/>
            <a:ext cx="2386870" cy="714380"/>
          </a:xfrm>
          <a:prstGeom prst="rect">
            <a:avLst/>
          </a:prstGeom>
          <a:noFill/>
          <a:ln w="44450">
            <a:solidFill>
              <a:schemeClr val="tx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2056" name="Picture 8" descr="D:\back_kfupm\bac copy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57925" y="4619625"/>
            <a:ext cx="2886075" cy="2238375"/>
          </a:xfrm>
          <a:prstGeom prst="rect">
            <a:avLst/>
          </a:prstGeom>
          <a:noFill/>
        </p:spPr>
      </p:pic>
      <p:pic>
        <p:nvPicPr>
          <p:cNvPr id="2058" name="Picture 10" descr="D:\back_kfupm\KFUPM_L_G blue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406" y="71414"/>
            <a:ext cx="1643074" cy="164307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15" name="Rectangle 14"/>
          <p:cNvSpPr/>
          <p:nvPr/>
        </p:nvSpPr>
        <p:spPr>
          <a:xfrm>
            <a:off x="2071670" y="500042"/>
            <a:ext cx="47372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Preconditioning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357290" y="1643050"/>
            <a:ext cx="6792716" cy="136684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928926" y="3357562"/>
            <a:ext cx="3498230" cy="447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714348" y="4500570"/>
          <a:ext cx="1249021" cy="500066"/>
        </p:xfrm>
        <a:graphic>
          <a:graphicData uri="http://schemas.openxmlformats.org/presentationml/2006/ole">
            <p:oleObj spid="_x0000_s32771" name="Equation" r:id="rId10" imgW="444240" imgH="177480" progId="Equation.3">
              <p:embed/>
            </p:oleObj>
          </a:graphicData>
        </a:graphic>
      </p:graphicFrame>
      <p:sp>
        <p:nvSpPr>
          <p:cNvPr id="17" name="Right Arrow 16"/>
          <p:cNvSpPr/>
          <p:nvPr/>
        </p:nvSpPr>
        <p:spPr>
          <a:xfrm>
            <a:off x="2143108" y="4714884"/>
            <a:ext cx="1428760" cy="21431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FF0000"/>
              </a:solidFill>
            </a:endParaRPr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3786182" y="4500570"/>
          <a:ext cx="2390775" cy="571500"/>
        </p:xfrm>
        <a:graphic>
          <a:graphicData uri="http://schemas.openxmlformats.org/presentationml/2006/ole">
            <p:oleObj spid="_x0000_s32772" name="Equation" r:id="rId11" imgW="850680" imgH="203040" progId="Equation.3">
              <p:embed/>
            </p:oleObj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2214546" y="4357694"/>
          <a:ext cx="314325" cy="341313"/>
        </p:xfrm>
        <a:graphic>
          <a:graphicData uri="http://schemas.openxmlformats.org/presentationml/2006/ole">
            <p:oleObj spid="_x0000_s32773" name="Equation" r:id="rId12" imgW="152280" imgH="16488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071670" y="4929198"/>
            <a:ext cx="135732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400" b="1" dirty="0" err="1" smtClean="0">
                <a:solidFill>
                  <a:schemeClr val="accent2">
                    <a:lumMod val="75000"/>
                  </a:schemeClr>
                </a:solidFill>
              </a:rPr>
              <a:t>Preconditioner</a:t>
            </a:r>
            <a:endParaRPr lang="en-US" sz="14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28860" y="4429132"/>
            <a:ext cx="135732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Non-singular</a:t>
            </a:r>
          </a:p>
        </p:txBody>
      </p:sp>
      <p:sp>
        <p:nvSpPr>
          <p:cNvPr id="20" name="Right Arrow 19"/>
          <p:cNvSpPr/>
          <p:nvPr/>
        </p:nvSpPr>
        <p:spPr>
          <a:xfrm rot="5400000">
            <a:off x="4750595" y="5322107"/>
            <a:ext cx="714380" cy="21431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FF0000"/>
              </a:solidFill>
            </a:endParaRPr>
          </a:p>
        </p:txBody>
      </p:sp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4429124" y="5715016"/>
          <a:ext cx="1357312" cy="608013"/>
        </p:xfrm>
        <a:graphic>
          <a:graphicData uri="http://schemas.openxmlformats.org/presentationml/2006/ole">
            <p:oleObj spid="_x0000_s32774" name="Equation" r:id="rId13" imgW="482400" imgH="215640" progId="Equation.3">
              <p:embed/>
            </p:oleObj>
          </a:graphicData>
        </a:graphic>
      </p:graphicFrame>
      <p:sp>
        <p:nvSpPr>
          <p:cNvPr id="22" name="Down Arrow 21"/>
          <p:cNvSpPr/>
          <p:nvPr/>
        </p:nvSpPr>
        <p:spPr>
          <a:xfrm rot="3431976">
            <a:off x="6471690" y="4424789"/>
            <a:ext cx="282746" cy="1784598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7429520" y="4286256"/>
          <a:ext cx="1035073" cy="447486"/>
        </p:xfrm>
        <a:graphic>
          <a:graphicData uri="http://schemas.openxmlformats.org/presentationml/2006/ole">
            <p:oleObj spid="_x0000_s32775" name="Equation" r:id="rId14" imgW="558720" imgH="241200" progId="Equation.3">
              <p:embed/>
            </p:oleObj>
          </a:graphicData>
        </a:graphic>
      </p:graphicFrame>
      <p:cxnSp>
        <p:nvCxnSpPr>
          <p:cNvPr id="28" name="Curved Connector 27"/>
          <p:cNvCxnSpPr/>
          <p:nvPr/>
        </p:nvCxnSpPr>
        <p:spPr>
          <a:xfrm rot="10800000">
            <a:off x="5357818" y="2786058"/>
            <a:ext cx="2571768" cy="1500198"/>
          </a:xfrm>
          <a:prstGeom prst="curved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  <p:bldP spid="19" grpId="0"/>
      <p:bldP spid="20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>
            <a:off x="500034" y="357166"/>
            <a:ext cx="8143932" cy="607223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52" name="Picture 4" descr="D:\back_kfupm\ox_small_cmyk_pos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3183" y="5786454"/>
            <a:ext cx="1111231" cy="1000108"/>
          </a:xfrm>
          <a:prstGeom prst="rect">
            <a:avLst/>
          </a:prstGeom>
          <a:noFill/>
          <a:ln w="50800">
            <a:solidFill>
              <a:schemeClr val="tx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2053" name="Picture 5" descr="D:\back_kfupm\briitish_council_log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27874" y="6072206"/>
            <a:ext cx="2386870" cy="714380"/>
          </a:xfrm>
          <a:prstGeom prst="rect">
            <a:avLst/>
          </a:prstGeom>
          <a:noFill/>
          <a:ln w="44450">
            <a:solidFill>
              <a:schemeClr val="tx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2056" name="Picture 8" descr="D:\back_kfupm\bac copy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57925" y="4619625"/>
            <a:ext cx="2886075" cy="2238375"/>
          </a:xfrm>
          <a:prstGeom prst="rect">
            <a:avLst/>
          </a:prstGeom>
          <a:noFill/>
        </p:spPr>
      </p:pic>
      <p:pic>
        <p:nvPicPr>
          <p:cNvPr id="2058" name="Picture 10" descr="D:\back_kfupm\KFUPM_L_G blue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406" y="71414"/>
            <a:ext cx="1643074" cy="164307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15" name="Rectangle 14"/>
          <p:cNvSpPr/>
          <p:nvPr/>
        </p:nvSpPr>
        <p:spPr>
          <a:xfrm>
            <a:off x="1643042" y="516419"/>
            <a:ext cx="673460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Non-standard Inner Product</a:t>
            </a:r>
            <a:endParaRPr lang="en-US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57488" y="1643050"/>
            <a:ext cx="364333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600" b="1" dirty="0" smtClean="0">
                <a:solidFill>
                  <a:schemeClr val="accent2">
                    <a:lumMod val="75000"/>
                  </a:schemeClr>
                </a:solidFill>
              </a:rPr>
              <a:t>Standard inner product defined  by:</a:t>
            </a:r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6215074" y="1500174"/>
          <a:ext cx="1820881" cy="490888"/>
        </p:xfrm>
        <a:graphic>
          <a:graphicData uri="http://schemas.openxmlformats.org/presentationml/2006/ole">
            <p:oleObj spid="_x0000_s34819" name="Equation" r:id="rId8" imgW="850680" imgH="228600" progId="Equation.3">
              <p:embed/>
            </p:oleObj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1746250" y="1630363"/>
          <a:ext cx="863600" cy="388937"/>
        </p:xfrm>
        <a:graphic>
          <a:graphicData uri="http://schemas.openxmlformats.org/presentationml/2006/ole">
            <p:oleObj spid="_x0000_s34822" name="Equation" r:id="rId9" imgW="368280" imgH="164880" progId="Equation.3">
              <p:embed/>
            </p:oleObj>
          </a:graphicData>
        </a:graphic>
      </p:graphicFrame>
      <p:sp>
        <p:nvSpPr>
          <p:cNvPr id="17" name="Rounded Rectangle 16"/>
          <p:cNvSpPr/>
          <p:nvPr/>
        </p:nvSpPr>
        <p:spPr>
          <a:xfrm>
            <a:off x="642910" y="2357430"/>
            <a:ext cx="7143800" cy="164307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TextBox 15"/>
          <p:cNvSpPr txBox="1"/>
          <p:nvPr/>
        </p:nvSpPr>
        <p:spPr>
          <a:xfrm>
            <a:off x="5929322" y="2857496"/>
            <a:ext cx="17145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Defined by: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4348" y="2857496"/>
            <a:ext cx="364333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For any real symmetric    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3817938" y="2817815"/>
          <a:ext cx="460375" cy="434975"/>
        </p:xfrm>
        <a:graphic>
          <a:graphicData uri="http://schemas.openxmlformats.org/presentationml/2006/ole">
            <p:oleObj spid="_x0000_s34820" name="Equation" r:id="rId10" imgW="215640" imgH="203040" progId="Equation.3">
              <p:embed/>
            </p:oleObj>
          </a:graphicData>
        </a:graphic>
      </p:graphicFrame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4572000" y="2749549"/>
          <a:ext cx="1284288" cy="608013"/>
        </p:xfrm>
        <a:graphic>
          <a:graphicData uri="http://schemas.openxmlformats.org/presentationml/2006/ole">
            <p:oleObj spid="_x0000_s34818" name="Equation" r:id="rId11" imgW="457200" imgH="215640" progId="Equation.3">
              <p:embed/>
            </p:oleObj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2786050" y="3429000"/>
          <a:ext cx="2282825" cy="490538"/>
        </p:xfrm>
        <a:graphic>
          <a:graphicData uri="http://schemas.openxmlformats.org/presentationml/2006/ole">
            <p:oleObj spid="_x0000_s34821" name="Equation" r:id="rId12" imgW="1066680" imgH="228600" progId="Equation.3">
              <p:embed/>
            </p:oleObj>
          </a:graphicData>
        </a:graphic>
      </p:graphicFrame>
      <p:sp>
        <p:nvSpPr>
          <p:cNvPr id="18" name="Rectangle 17"/>
          <p:cNvSpPr/>
          <p:nvPr/>
        </p:nvSpPr>
        <p:spPr>
          <a:xfrm>
            <a:off x="785786" y="2357430"/>
            <a:ext cx="188243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Definition</a:t>
            </a:r>
            <a:endParaRPr lang="en-US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95310" y="4286256"/>
            <a:ext cx="7991532" cy="164307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TextBox 19"/>
          <p:cNvSpPr txBox="1"/>
          <p:nvPr/>
        </p:nvSpPr>
        <p:spPr>
          <a:xfrm>
            <a:off x="4071934" y="4714884"/>
            <a:ext cx="171451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Is an inner product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57224" y="4714884"/>
            <a:ext cx="227649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The symmetric bilinear form    </a:t>
            </a:r>
          </a:p>
        </p:txBody>
      </p:sp>
      <p:graphicFrame>
        <p:nvGraphicFramePr>
          <p:cNvPr id="22" name="Object 4"/>
          <p:cNvGraphicFramePr>
            <a:graphicFrameLocks noChangeAspect="1"/>
          </p:cNvGraphicFramePr>
          <p:nvPr/>
        </p:nvGraphicFramePr>
        <p:xfrm>
          <a:off x="7429520" y="4684713"/>
          <a:ext cx="379412" cy="352425"/>
        </p:xfrm>
        <a:graphic>
          <a:graphicData uri="http://schemas.openxmlformats.org/presentationml/2006/ole">
            <p:oleObj spid="_x0000_s34823" name="Equation" r:id="rId13" imgW="177480" imgH="164880" progId="Equation.3">
              <p:embed/>
            </p:oleObj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2857488" y="4857760"/>
          <a:ext cx="1284288" cy="608013"/>
        </p:xfrm>
        <a:graphic>
          <a:graphicData uri="http://schemas.openxmlformats.org/presentationml/2006/ole">
            <p:oleObj spid="_x0000_s34824" name="Equation" r:id="rId14" imgW="457200" imgH="215640" progId="Equation.3">
              <p:embed/>
            </p:oleObj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6858016" y="5143512"/>
            <a:ext cx="17145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Pos. def.</a:t>
            </a:r>
          </a:p>
        </p:txBody>
      </p:sp>
      <p:sp>
        <p:nvSpPr>
          <p:cNvPr id="27" name="Left-Right Arrow 26"/>
          <p:cNvSpPr/>
          <p:nvPr/>
        </p:nvSpPr>
        <p:spPr>
          <a:xfrm>
            <a:off x="5572132" y="4929198"/>
            <a:ext cx="1143008" cy="571504"/>
          </a:xfrm>
          <a:prstGeom prst="left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8" name="Right Bracket 27"/>
          <p:cNvSpPr/>
          <p:nvPr/>
        </p:nvSpPr>
        <p:spPr>
          <a:xfrm>
            <a:off x="5214942" y="4572008"/>
            <a:ext cx="285752" cy="1071570"/>
          </a:xfrm>
          <a:prstGeom prst="rightBracket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Right Bracket 28"/>
          <p:cNvSpPr/>
          <p:nvPr/>
        </p:nvSpPr>
        <p:spPr>
          <a:xfrm>
            <a:off x="8143900" y="4643446"/>
            <a:ext cx="285752" cy="1071570"/>
          </a:xfrm>
          <a:prstGeom prst="rightBracket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Left Bracket 30"/>
          <p:cNvSpPr/>
          <p:nvPr/>
        </p:nvSpPr>
        <p:spPr>
          <a:xfrm>
            <a:off x="857224" y="4643446"/>
            <a:ext cx="142876" cy="1071570"/>
          </a:xfrm>
          <a:prstGeom prst="leftBracket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Left Bracket 31"/>
          <p:cNvSpPr/>
          <p:nvPr/>
        </p:nvSpPr>
        <p:spPr>
          <a:xfrm>
            <a:off x="6858016" y="4643446"/>
            <a:ext cx="142876" cy="1071570"/>
          </a:xfrm>
          <a:prstGeom prst="leftBracket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6" grpId="0"/>
      <p:bldP spid="13" grpId="0"/>
      <p:bldP spid="18" grpId="0"/>
      <p:bldP spid="19" grpId="0" animBg="1"/>
      <p:bldP spid="20" grpId="0"/>
      <p:bldP spid="21" grpId="0"/>
      <p:bldP spid="26" grpId="0"/>
      <p:bldP spid="27" grpId="0" animBg="1"/>
      <p:bldP spid="28" grpId="0" animBg="1"/>
      <p:bldP spid="29" grpId="0" animBg="1"/>
      <p:bldP spid="31" grpId="0" animBg="1"/>
      <p:bldP spid="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>
            <a:off x="500034" y="357166"/>
            <a:ext cx="8143932" cy="607223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52" name="Picture 4" descr="D:\back_kfupm\ox_small_cmyk_pos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3183" y="5786454"/>
            <a:ext cx="1111231" cy="1000108"/>
          </a:xfrm>
          <a:prstGeom prst="rect">
            <a:avLst/>
          </a:prstGeom>
          <a:noFill/>
          <a:ln w="50800">
            <a:solidFill>
              <a:schemeClr val="tx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2053" name="Picture 5" descr="D:\back_kfupm\briitish_council_log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27874" y="6072206"/>
            <a:ext cx="2386870" cy="714380"/>
          </a:xfrm>
          <a:prstGeom prst="rect">
            <a:avLst/>
          </a:prstGeom>
          <a:noFill/>
          <a:ln w="44450">
            <a:solidFill>
              <a:schemeClr val="tx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2056" name="Picture 8" descr="D:\back_kfupm\bac copy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57925" y="4619625"/>
            <a:ext cx="2886075" cy="2238375"/>
          </a:xfrm>
          <a:prstGeom prst="rect">
            <a:avLst/>
          </a:prstGeom>
          <a:noFill/>
        </p:spPr>
      </p:pic>
      <p:pic>
        <p:nvPicPr>
          <p:cNvPr id="2058" name="Picture 10" descr="D:\back_kfupm\KFUPM_L_G blue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406" y="71414"/>
            <a:ext cx="1643074" cy="164307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15" name="Rectangle 14"/>
          <p:cNvSpPr/>
          <p:nvPr/>
        </p:nvSpPr>
        <p:spPr>
          <a:xfrm>
            <a:off x="2285984" y="428604"/>
            <a:ext cx="35766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Self-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Adjoint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857224" y="1529827"/>
            <a:ext cx="7715304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TextBox 12"/>
          <p:cNvSpPr txBox="1"/>
          <p:nvPr/>
        </p:nvSpPr>
        <p:spPr>
          <a:xfrm>
            <a:off x="1714480" y="1711104"/>
            <a:ext cx="20717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Self-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adjoint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 in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1142976" y="1601265"/>
          <a:ext cx="504805" cy="546668"/>
        </p:xfrm>
        <a:graphic>
          <a:graphicData uri="http://schemas.openxmlformats.org/presentationml/2006/ole">
            <p:oleObj spid="_x0000_s38916" name="Equation" r:id="rId8" imgW="152280" imgH="164880" progId="Equation.3">
              <p:embed/>
            </p:oleObj>
          </a:graphicData>
        </a:graphic>
      </p:graphicFrame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3714744" y="1815579"/>
          <a:ext cx="733425" cy="329591"/>
        </p:xfrm>
        <a:graphic>
          <a:graphicData uri="http://schemas.openxmlformats.org/presentationml/2006/ole">
            <p:oleObj spid="_x0000_s38914" name="Equation" r:id="rId9" imgW="368280" imgH="164880" progId="Equation.3">
              <p:embed/>
            </p:oleObj>
          </a:graphicData>
        </a:graphic>
      </p:graphicFrame>
      <p:sp>
        <p:nvSpPr>
          <p:cNvPr id="18" name="Rectangle 17"/>
          <p:cNvSpPr/>
          <p:nvPr/>
        </p:nvSpPr>
        <p:spPr>
          <a:xfrm rot="17840643">
            <a:off x="302409" y="1498482"/>
            <a:ext cx="14584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Definition</a:t>
            </a:r>
            <a:endParaRPr lang="en-US" sz="2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0" name="Left-Right Arrow 29"/>
          <p:cNvSpPr/>
          <p:nvPr/>
        </p:nvSpPr>
        <p:spPr>
          <a:xfrm>
            <a:off x="4643438" y="1601265"/>
            <a:ext cx="1143008" cy="571504"/>
          </a:xfrm>
          <a:prstGeom prst="left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6072198" y="1672703"/>
          <a:ext cx="2301894" cy="414333"/>
        </p:xfrm>
        <a:graphic>
          <a:graphicData uri="http://schemas.openxmlformats.org/presentationml/2006/ole">
            <p:oleObj spid="_x0000_s38921" name="Equation" r:id="rId10" imgW="1231560" imgH="203040" progId="Equation.3">
              <p:embed/>
            </p:oleObj>
          </a:graphicData>
        </a:graphic>
      </p:graphicFrame>
      <p:graphicFrame>
        <p:nvGraphicFramePr>
          <p:cNvPr id="38922" name="Object 10"/>
          <p:cNvGraphicFramePr>
            <a:graphicFrameLocks noChangeAspect="1"/>
          </p:cNvGraphicFramePr>
          <p:nvPr/>
        </p:nvGraphicFramePr>
        <p:xfrm>
          <a:off x="1144613" y="2357430"/>
          <a:ext cx="7142163" cy="466725"/>
        </p:xfrm>
        <a:graphic>
          <a:graphicData uri="http://schemas.openxmlformats.org/presentationml/2006/ole">
            <p:oleObj spid="_x0000_s38922" name="Equation" r:id="rId11" imgW="3822480" imgH="228600" progId="Equation.3">
              <p:embed/>
            </p:oleObj>
          </a:graphicData>
        </a:graphic>
      </p:graphicFrame>
      <p:sp>
        <p:nvSpPr>
          <p:cNvPr id="33" name="Rounded Rectangle 32"/>
          <p:cNvSpPr/>
          <p:nvPr/>
        </p:nvSpPr>
        <p:spPr>
          <a:xfrm>
            <a:off x="642910" y="3286124"/>
            <a:ext cx="7715304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4" name="TextBox 33"/>
          <p:cNvSpPr txBox="1"/>
          <p:nvPr/>
        </p:nvSpPr>
        <p:spPr>
          <a:xfrm>
            <a:off x="1500166" y="3467401"/>
            <a:ext cx="20717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Self-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adjoint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 in</a:t>
            </a:r>
          </a:p>
        </p:txBody>
      </p:sp>
      <p:graphicFrame>
        <p:nvGraphicFramePr>
          <p:cNvPr id="35" name="Object 4"/>
          <p:cNvGraphicFramePr>
            <a:graphicFrameLocks noChangeAspect="1"/>
          </p:cNvGraphicFramePr>
          <p:nvPr/>
        </p:nvGraphicFramePr>
        <p:xfrm>
          <a:off x="928662" y="3357562"/>
          <a:ext cx="504805" cy="546668"/>
        </p:xfrm>
        <a:graphic>
          <a:graphicData uri="http://schemas.openxmlformats.org/presentationml/2006/ole">
            <p:oleObj spid="_x0000_s38923" name="Equation" r:id="rId12" imgW="152280" imgH="164880" progId="Equation.3">
              <p:embed/>
            </p:oleObj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3411537" y="3521076"/>
          <a:ext cx="911225" cy="431800"/>
        </p:xfrm>
        <a:graphic>
          <a:graphicData uri="http://schemas.openxmlformats.org/presentationml/2006/ole">
            <p:oleObj spid="_x0000_s38924" name="Equation" r:id="rId13" imgW="457200" imgH="215640" progId="Equation.3">
              <p:embed/>
            </p:oleObj>
          </a:graphicData>
        </a:graphic>
      </p:graphicFrame>
      <p:sp>
        <p:nvSpPr>
          <p:cNvPr id="37" name="Left-Right Arrow 36"/>
          <p:cNvSpPr/>
          <p:nvPr/>
        </p:nvSpPr>
        <p:spPr>
          <a:xfrm>
            <a:off x="4429124" y="3357562"/>
            <a:ext cx="1143008" cy="571504"/>
          </a:xfrm>
          <a:prstGeom prst="left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38" name="Object 9"/>
          <p:cNvGraphicFramePr>
            <a:graphicFrameLocks noChangeAspect="1"/>
          </p:cNvGraphicFramePr>
          <p:nvPr/>
        </p:nvGraphicFramePr>
        <p:xfrm>
          <a:off x="5680075" y="3416301"/>
          <a:ext cx="2657475" cy="441325"/>
        </p:xfrm>
        <a:graphic>
          <a:graphicData uri="http://schemas.openxmlformats.org/presentationml/2006/ole">
            <p:oleObj spid="_x0000_s38925" name="Equation" r:id="rId14" imgW="1422360" imgH="215640" progId="Equation.3">
              <p:embed/>
            </p:oleObj>
          </a:graphicData>
        </a:graphic>
      </p:graphicFrame>
      <p:graphicFrame>
        <p:nvGraphicFramePr>
          <p:cNvPr id="38926" name="Object 14"/>
          <p:cNvGraphicFramePr>
            <a:graphicFrameLocks noChangeAspect="1"/>
          </p:cNvGraphicFramePr>
          <p:nvPr/>
        </p:nvGraphicFramePr>
        <p:xfrm>
          <a:off x="642910" y="4000504"/>
          <a:ext cx="5102225" cy="466725"/>
        </p:xfrm>
        <a:graphic>
          <a:graphicData uri="http://schemas.openxmlformats.org/presentationml/2006/ole">
            <p:oleObj spid="_x0000_s38926" name="Equation" r:id="rId15" imgW="2730240" imgH="228600" progId="Equation.3">
              <p:embed/>
            </p:oleObj>
          </a:graphicData>
        </a:graphic>
      </p:graphicFrame>
      <p:graphicFrame>
        <p:nvGraphicFramePr>
          <p:cNvPr id="38927" name="Object 15"/>
          <p:cNvGraphicFramePr>
            <a:graphicFrameLocks noChangeAspect="1"/>
          </p:cNvGraphicFramePr>
          <p:nvPr/>
        </p:nvGraphicFramePr>
        <p:xfrm>
          <a:off x="6000760" y="3929066"/>
          <a:ext cx="2356083" cy="571504"/>
        </p:xfrm>
        <a:graphic>
          <a:graphicData uri="http://schemas.openxmlformats.org/presentationml/2006/ole">
            <p:oleObj spid="_x0000_s38927" name="Equation" r:id="rId16" imgW="914400" imgH="203040" progId="Equation.3">
              <p:embed/>
            </p:oleObj>
          </a:graphicData>
        </a:graphic>
      </p:graphicFrame>
      <p:sp>
        <p:nvSpPr>
          <p:cNvPr id="41" name="Rounded Rectangle 40"/>
          <p:cNvSpPr/>
          <p:nvPr/>
        </p:nvSpPr>
        <p:spPr>
          <a:xfrm>
            <a:off x="642910" y="5000636"/>
            <a:ext cx="7715304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2" name="TextBox 41"/>
          <p:cNvSpPr txBox="1"/>
          <p:nvPr/>
        </p:nvSpPr>
        <p:spPr>
          <a:xfrm>
            <a:off x="1704956" y="5143512"/>
            <a:ext cx="20717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H-symmetric</a:t>
            </a:r>
          </a:p>
        </p:txBody>
      </p:sp>
      <p:graphicFrame>
        <p:nvGraphicFramePr>
          <p:cNvPr id="43" name="Object 4"/>
          <p:cNvGraphicFramePr>
            <a:graphicFrameLocks noChangeAspect="1"/>
          </p:cNvGraphicFramePr>
          <p:nvPr/>
        </p:nvGraphicFramePr>
        <p:xfrm>
          <a:off x="928662" y="5072074"/>
          <a:ext cx="504805" cy="546668"/>
        </p:xfrm>
        <a:graphic>
          <a:graphicData uri="http://schemas.openxmlformats.org/presentationml/2006/ole">
            <p:oleObj spid="_x0000_s38929" name="Equation" r:id="rId17" imgW="152280" imgH="164880" progId="Equation.3">
              <p:embed/>
            </p:oleObj>
          </a:graphicData>
        </a:graphic>
      </p:graphicFrame>
      <p:sp>
        <p:nvSpPr>
          <p:cNvPr id="45" name="Left-Right Arrow 44"/>
          <p:cNvSpPr/>
          <p:nvPr/>
        </p:nvSpPr>
        <p:spPr>
          <a:xfrm>
            <a:off x="3848096" y="5072074"/>
            <a:ext cx="1143008" cy="571504"/>
          </a:xfrm>
          <a:prstGeom prst="left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38932" name="Object 20"/>
          <p:cNvGraphicFramePr>
            <a:graphicFrameLocks noChangeAspect="1"/>
          </p:cNvGraphicFramePr>
          <p:nvPr/>
        </p:nvGraphicFramePr>
        <p:xfrm>
          <a:off x="5491170" y="5089525"/>
          <a:ext cx="1831975" cy="534987"/>
        </p:xfrm>
        <a:graphic>
          <a:graphicData uri="http://schemas.openxmlformats.org/presentationml/2006/ole">
            <p:oleObj spid="_x0000_s38932" name="Equation" r:id="rId18" imgW="711000" imgH="1904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8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8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3" grpId="0"/>
      <p:bldP spid="18" grpId="0"/>
      <p:bldP spid="30" grpId="0" animBg="1"/>
      <p:bldP spid="33" grpId="0" animBg="1"/>
      <p:bldP spid="34" grpId="0"/>
      <p:bldP spid="37" grpId="0" animBg="1"/>
      <p:bldP spid="41" grpId="0" animBg="1"/>
      <p:bldP spid="42" grpId="0"/>
      <p:bldP spid="4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>
            <a:off x="500034" y="357166"/>
            <a:ext cx="8143932" cy="607223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52" name="Picture 4" descr="D:\back_kfupm\ox_small_cmyk_pos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3183" y="5786454"/>
            <a:ext cx="1111231" cy="1000108"/>
          </a:xfrm>
          <a:prstGeom prst="rect">
            <a:avLst/>
          </a:prstGeom>
          <a:noFill/>
          <a:ln w="50800">
            <a:solidFill>
              <a:schemeClr val="tx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2056" name="Picture 8" descr="D:\back_kfupm\bac copy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57925" y="4619625"/>
            <a:ext cx="2886075" cy="2238375"/>
          </a:xfrm>
          <a:prstGeom prst="rect">
            <a:avLst/>
          </a:prstGeom>
          <a:noFill/>
        </p:spPr>
      </p:pic>
      <p:pic>
        <p:nvPicPr>
          <p:cNvPr id="2058" name="Picture 10" descr="D:\back_kfupm\KFUPM_L_G blue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406" y="71414"/>
            <a:ext cx="1643074" cy="164307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15" name="Rectangle 14"/>
          <p:cNvSpPr/>
          <p:nvPr/>
        </p:nvSpPr>
        <p:spPr>
          <a:xfrm>
            <a:off x="1697198" y="214290"/>
            <a:ext cx="5875198" cy="141577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Bramble-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Pasciak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CG</a:t>
            </a:r>
          </a:p>
          <a:p>
            <a:pPr algn="ctr"/>
            <a:r>
              <a:rPr lang="en-US" sz="3200" b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CG for Indefinite</a:t>
            </a:r>
            <a:endParaRPr lang="en-US" sz="3200" b="1" u="sng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071670" y="1845222"/>
          <a:ext cx="3357586" cy="1263650"/>
        </p:xfrm>
        <a:graphic>
          <a:graphicData uri="http://schemas.openxmlformats.org/presentationml/2006/ole">
            <p:oleObj spid="_x0000_s4101" name="Equation" r:id="rId7" imgW="1282680" imgH="482400" progId="Equation.3">
              <p:embed/>
            </p:oleObj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714348" y="3714752"/>
          <a:ext cx="1787532" cy="893766"/>
        </p:xfrm>
        <a:graphic>
          <a:graphicData uri="http://schemas.openxmlformats.org/presentationml/2006/ole">
            <p:oleObj spid="_x0000_s4102" name="Equation" r:id="rId8" imgW="914400" imgH="457200" progId="Equation.3">
              <p:embed/>
            </p:oleObj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530850" y="5173663"/>
          <a:ext cx="1655763" cy="692150"/>
        </p:xfrm>
        <a:graphic>
          <a:graphicData uri="http://schemas.openxmlformats.org/presentationml/2006/ole">
            <p:oleObj spid="_x0000_s4105" name="Equation" r:id="rId9" imgW="1244520" imgH="520560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429388" y="1559470"/>
            <a:ext cx="207170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Computational Fluid Dynamics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00826" y="2631040"/>
            <a:ext cx="17145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Optimizations</a:t>
            </a:r>
          </a:p>
        </p:txBody>
      </p:sp>
      <p:sp>
        <p:nvSpPr>
          <p:cNvPr id="18" name="Left Brace 17"/>
          <p:cNvSpPr/>
          <p:nvPr/>
        </p:nvSpPr>
        <p:spPr>
          <a:xfrm>
            <a:off x="6286512" y="1630908"/>
            <a:ext cx="142876" cy="57150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9" name="Left Brace 18"/>
          <p:cNvSpPr/>
          <p:nvPr/>
        </p:nvSpPr>
        <p:spPr>
          <a:xfrm>
            <a:off x="6429388" y="2631040"/>
            <a:ext cx="142876" cy="42862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21" name="Straight Arrow Connector 20"/>
          <p:cNvCxnSpPr/>
          <p:nvPr/>
        </p:nvCxnSpPr>
        <p:spPr>
          <a:xfrm rot="10800000" flipV="1">
            <a:off x="5500694" y="1916660"/>
            <a:ext cx="714380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>
            <a:off x="5572132" y="2488164"/>
            <a:ext cx="714380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571736" y="3131106"/>
            <a:ext cx="278608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Saddle Point Problem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2910" y="4488428"/>
            <a:ext cx="18573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</a:rPr>
              <a:t>Preconditioner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6" name="Right Brace 25"/>
          <p:cNvSpPr/>
          <p:nvPr/>
        </p:nvSpPr>
        <p:spPr>
          <a:xfrm>
            <a:off x="2571736" y="3643314"/>
            <a:ext cx="214314" cy="121444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2928926" y="4214818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3857620" y="3857628"/>
          <a:ext cx="2109787" cy="942975"/>
        </p:xfrm>
        <a:graphic>
          <a:graphicData uri="http://schemas.openxmlformats.org/presentationml/2006/ole">
            <p:oleObj spid="_x0000_s4106" name="Equation" r:id="rId10" imgW="1079280" imgH="482400" progId="Equation.3">
              <p:embed/>
            </p:oleObj>
          </a:graphicData>
        </a:graphic>
      </p:graphicFrame>
      <p:sp>
        <p:nvSpPr>
          <p:cNvPr id="33" name="Rounded Rectangle 32"/>
          <p:cNvSpPr/>
          <p:nvPr/>
        </p:nvSpPr>
        <p:spPr>
          <a:xfrm>
            <a:off x="642910" y="2071678"/>
            <a:ext cx="1357322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32" name="Straight Connector 31"/>
          <p:cNvCxnSpPr/>
          <p:nvPr/>
        </p:nvCxnSpPr>
        <p:spPr>
          <a:xfrm>
            <a:off x="571472" y="3500438"/>
            <a:ext cx="80010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42910" y="2130974"/>
            <a:ext cx="142876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>
              <a:buFont typeface="Wingdings" pitchFamily="2" charset="2"/>
              <a:buChar char="ü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Symmetric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Indefinite</a:t>
            </a:r>
            <a:endParaRPr lang="ar-SA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6286512" y="3929066"/>
            <a:ext cx="1857388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TextBox 29"/>
          <p:cNvSpPr txBox="1"/>
          <p:nvPr/>
        </p:nvSpPr>
        <p:spPr>
          <a:xfrm>
            <a:off x="6215074" y="4000504"/>
            <a:ext cx="192882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>
              <a:buFont typeface="Wingdings" pitchFamily="2" charset="2"/>
              <a:buChar char="ü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Non-symmetric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Positive definite</a:t>
            </a:r>
            <a:endParaRPr lang="ar-SA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36" name="Shape 35"/>
          <p:cNvCxnSpPr>
            <a:stCxn id="33" idx="2"/>
            <a:endCxn id="34" idx="0"/>
          </p:cNvCxnSpPr>
          <p:nvPr/>
        </p:nvCxnSpPr>
        <p:spPr>
          <a:xfrm rot="16200000" flipH="1">
            <a:off x="3732603" y="446463"/>
            <a:ext cx="1071570" cy="5893635"/>
          </a:xfrm>
          <a:prstGeom prst="curvedConnector3">
            <a:avLst>
              <a:gd name="adj1" fmla="val 5000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71472" y="4999048"/>
            <a:ext cx="80010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3" name="Picture 5" descr="D:\back_kfupm\briitish_council_logo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643042" y="6072206"/>
            <a:ext cx="2386870" cy="714380"/>
          </a:xfrm>
          <a:prstGeom prst="rect">
            <a:avLst/>
          </a:prstGeom>
          <a:noFill/>
          <a:ln w="44450">
            <a:solidFill>
              <a:schemeClr val="tx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B/>
          </a:sp3d>
        </p:spPr>
      </p:pic>
      <p:sp>
        <p:nvSpPr>
          <p:cNvPr id="39" name="Rounded Rectangle 38"/>
          <p:cNvSpPr/>
          <p:nvPr/>
        </p:nvSpPr>
        <p:spPr>
          <a:xfrm>
            <a:off x="1428728" y="5143512"/>
            <a:ext cx="3643338" cy="107157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TextBox 40"/>
          <p:cNvSpPr txBox="1"/>
          <p:nvPr/>
        </p:nvSpPr>
        <p:spPr>
          <a:xfrm>
            <a:off x="2214546" y="5286388"/>
            <a:ext cx="285752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Is   H-symmetric and positive definite    </a:t>
            </a:r>
          </a:p>
        </p:txBody>
      </p:sp>
      <p:graphicFrame>
        <p:nvGraphicFramePr>
          <p:cNvPr id="42" name="Object 4"/>
          <p:cNvGraphicFramePr>
            <a:graphicFrameLocks noChangeAspect="1"/>
          </p:cNvGraphicFramePr>
          <p:nvPr/>
        </p:nvGraphicFramePr>
        <p:xfrm>
          <a:off x="1643042" y="5357826"/>
          <a:ext cx="325437" cy="434975"/>
        </p:xfrm>
        <a:graphic>
          <a:graphicData uri="http://schemas.openxmlformats.org/presentationml/2006/ole">
            <p:oleObj spid="_x0000_s4108" name="Equation" r:id="rId12" imgW="15228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 animBg="1"/>
      <p:bldP spid="19" grpId="0" animBg="1"/>
      <p:bldP spid="24" grpId="0"/>
      <p:bldP spid="25" grpId="0"/>
      <p:bldP spid="26" grpId="0" animBg="1"/>
      <p:bldP spid="33" grpId="0" animBg="1"/>
      <p:bldP spid="14" grpId="0"/>
      <p:bldP spid="34" grpId="0" animBg="1"/>
      <p:bldP spid="30" grpId="0"/>
      <p:bldP spid="39" grpId="0" animBg="1"/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>
            <a:off x="500034" y="357166"/>
            <a:ext cx="8143932" cy="607223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56" name="Picture 8" descr="D:\back_kfupm\bac copy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57925" y="4619625"/>
            <a:ext cx="2886075" cy="2238375"/>
          </a:xfrm>
          <a:prstGeom prst="rect">
            <a:avLst/>
          </a:prstGeom>
          <a:noFill/>
        </p:spPr>
      </p:pic>
      <p:pic>
        <p:nvPicPr>
          <p:cNvPr id="2058" name="Picture 10" descr="D:\back_kfupm\KFUPM_L_G blue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06" y="71414"/>
            <a:ext cx="1643074" cy="164307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15" name="Rectangle 14"/>
          <p:cNvSpPr/>
          <p:nvPr/>
        </p:nvSpPr>
        <p:spPr>
          <a:xfrm>
            <a:off x="1697198" y="214290"/>
            <a:ext cx="5875198" cy="141577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Bramble-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Pasciak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CG</a:t>
            </a:r>
          </a:p>
          <a:p>
            <a:pPr algn="ctr"/>
            <a:r>
              <a:rPr lang="en-US" sz="3200" b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CG for Indefinite</a:t>
            </a:r>
            <a:endParaRPr lang="en-US" sz="3200" b="1" u="sng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642910" y="1857364"/>
          <a:ext cx="2286016" cy="860357"/>
        </p:xfrm>
        <a:graphic>
          <a:graphicData uri="http://schemas.openxmlformats.org/presentationml/2006/ole">
            <p:oleObj spid="_x0000_s36866" name="Equation" r:id="rId6" imgW="1282680" imgH="482400" progId="Equation.3">
              <p:embed/>
            </p:oleObj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429124" y="1928802"/>
          <a:ext cx="1357322" cy="678661"/>
        </p:xfrm>
        <a:graphic>
          <a:graphicData uri="http://schemas.openxmlformats.org/presentationml/2006/ole">
            <p:oleObj spid="_x0000_s36867" name="Equation" r:id="rId7" imgW="914400" imgH="457200" progId="Equation.3">
              <p:embed/>
            </p:oleObj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6672263" y="1816100"/>
          <a:ext cx="1657350" cy="692150"/>
        </p:xfrm>
        <a:graphic>
          <a:graphicData uri="http://schemas.openxmlformats.org/presentationml/2006/ole">
            <p:oleObj spid="_x0000_s36868" name="Equation" r:id="rId8" imgW="1244520" imgH="520560" progId="Equation.3">
              <p:embed/>
            </p:oleObj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4286248" y="2500306"/>
            <a:ext cx="18573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</a:rPr>
              <a:t>Preconditioner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715140" y="2500306"/>
            <a:ext cx="18573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Inner Product</a:t>
            </a:r>
          </a:p>
        </p:txBody>
      </p:sp>
      <p:sp>
        <p:nvSpPr>
          <p:cNvPr id="37" name="Right Arrow 36"/>
          <p:cNvSpPr/>
          <p:nvPr/>
        </p:nvSpPr>
        <p:spPr>
          <a:xfrm>
            <a:off x="3214678" y="2285992"/>
            <a:ext cx="1071570" cy="21431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TextBox 39"/>
          <p:cNvSpPr txBox="1"/>
          <p:nvPr/>
        </p:nvSpPr>
        <p:spPr>
          <a:xfrm>
            <a:off x="3428992" y="1928802"/>
            <a:ext cx="7143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USE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5786446" y="4000504"/>
            <a:ext cx="2571768" cy="571504"/>
            <a:chOff x="2143108" y="3857628"/>
            <a:chExt cx="2571768" cy="571504"/>
          </a:xfrm>
        </p:grpSpPr>
        <p:sp>
          <p:nvSpPr>
            <p:cNvPr id="39" name="Rounded Rectangle 38"/>
            <p:cNvSpPr/>
            <p:nvPr/>
          </p:nvSpPr>
          <p:spPr>
            <a:xfrm>
              <a:off x="2143108" y="3857628"/>
              <a:ext cx="2571768" cy="571504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aphicFrame>
          <p:nvGraphicFramePr>
            <p:cNvPr id="42" name="Object 4"/>
            <p:cNvGraphicFramePr>
              <a:graphicFrameLocks noChangeAspect="1"/>
            </p:cNvGraphicFramePr>
            <p:nvPr/>
          </p:nvGraphicFramePr>
          <p:xfrm>
            <a:off x="2317737" y="3857628"/>
            <a:ext cx="325437" cy="434975"/>
          </p:xfrm>
          <a:graphic>
            <a:graphicData uri="http://schemas.openxmlformats.org/presentationml/2006/ole">
              <p:oleObj spid="_x0000_s36870" name="Equation" r:id="rId9" imgW="152280" imgH="203040" progId="Equation.3">
                <p:embed/>
              </p:oleObj>
            </a:graphicData>
          </a:graphic>
        </p:graphicFrame>
        <p:sp>
          <p:nvSpPr>
            <p:cNvPr id="41" name="TextBox 40"/>
            <p:cNvSpPr txBox="1"/>
            <p:nvPr/>
          </p:nvSpPr>
          <p:spPr>
            <a:xfrm>
              <a:off x="2857488" y="3929066"/>
              <a:ext cx="185738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sz="2400" b="1" dirty="0" smtClean="0">
                  <a:solidFill>
                    <a:schemeClr val="accent2">
                      <a:lumMod val="75000"/>
                    </a:schemeClr>
                  </a:solidFill>
                </a:rPr>
                <a:t>SPD  in  &lt; , &gt;</a:t>
              </a:r>
              <a:r>
                <a:rPr lang="en-US" sz="1200" b="1" dirty="0" smtClean="0">
                  <a:solidFill>
                    <a:schemeClr val="accent2">
                      <a:lumMod val="75000"/>
                    </a:schemeClr>
                  </a:solidFill>
                </a:rPr>
                <a:t>H</a:t>
              </a:r>
            </a:p>
          </p:txBody>
        </p:sp>
      </p:grpSp>
      <p:sp>
        <p:nvSpPr>
          <p:cNvPr id="44" name="Plus 43"/>
          <p:cNvSpPr/>
          <p:nvPr/>
        </p:nvSpPr>
        <p:spPr>
          <a:xfrm>
            <a:off x="6072198" y="2143116"/>
            <a:ext cx="428628" cy="357190"/>
          </a:xfrm>
          <a:prstGeom prst="mathPl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6" name="Down Arrow 45"/>
          <p:cNvSpPr/>
          <p:nvPr/>
        </p:nvSpPr>
        <p:spPr>
          <a:xfrm>
            <a:off x="7000892" y="2928934"/>
            <a:ext cx="214314" cy="928694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7" name="Picture 4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85786" y="3000372"/>
            <a:ext cx="4714908" cy="245503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pSp>
        <p:nvGrpSpPr>
          <p:cNvPr id="52" name="Group 51"/>
          <p:cNvGrpSpPr/>
          <p:nvPr/>
        </p:nvGrpSpPr>
        <p:grpSpPr>
          <a:xfrm>
            <a:off x="2357422" y="3835603"/>
            <a:ext cx="1643074" cy="1258496"/>
            <a:chOff x="2357422" y="3835603"/>
            <a:chExt cx="1643074" cy="1258496"/>
          </a:xfrm>
        </p:grpSpPr>
        <p:sp>
          <p:nvSpPr>
            <p:cNvPr id="48" name="TextBox 47"/>
            <p:cNvSpPr txBox="1"/>
            <p:nvPr/>
          </p:nvSpPr>
          <p:spPr>
            <a:xfrm>
              <a:off x="3643306" y="4786322"/>
              <a:ext cx="357190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sz="1400" b="1" dirty="0" smtClean="0">
                  <a:solidFill>
                    <a:srgbClr val="FF0000"/>
                  </a:solidFill>
                </a:rPr>
                <a:t>H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428992" y="3835603"/>
              <a:ext cx="357190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sz="1400" b="1" dirty="0" smtClean="0">
                  <a:solidFill>
                    <a:srgbClr val="FF0000"/>
                  </a:solidFill>
                </a:rPr>
                <a:t>H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714612" y="4714884"/>
              <a:ext cx="357190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sz="1400" b="1" dirty="0" smtClean="0">
                  <a:solidFill>
                    <a:srgbClr val="FF0000"/>
                  </a:solidFill>
                </a:rPr>
                <a:t>H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357422" y="3857628"/>
              <a:ext cx="357190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sz="1400" b="1" dirty="0" smtClean="0">
                  <a:solidFill>
                    <a:srgbClr val="FF0000"/>
                  </a:solidFill>
                </a:rPr>
                <a:t>H</a:t>
              </a:r>
            </a:p>
          </p:txBody>
        </p:sp>
      </p:grpSp>
      <p:pic>
        <p:nvPicPr>
          <p:cNvPr id="36871" name="Picture 7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57158" y="5715016"/>
            <a:ext cx="3171824" cy="93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872" name="Picture 8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3643306" y="5929330"/>
            <a:ext cx="31051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5" grpId="0"/>
      <p:bldP spid="37" grpId="0" animBg="1"/>
      <p:bldP spid="40" grpId="0"/>
      <p:bldP spid="44" grpId="0" animBg="1"/>
      <p:bldP spid="4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>
            <a:off x="500034" y="357166"/>
            <a:ext cx="8143932" cy="607223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52" name="Picture 4" descr="D:\back_kfupm\ox_small_cmyk_pos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3183" y="5786454"/>
            <a:ext cx="1111231" cy="1000108"/>
          </a:xfrm>
          <a:prstGeom prst="rect">
            <a:avLst/>
          </a:prstGeom>
          <a:noFill/>
          <a:ln w="50800">
            <a:solidFill>
              <a:schemeClr val="tx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2053" name="Picture 5" descr="D:\back_kfupm\briitish_council_log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27874" y="6072206"/>
            <a:ext cx="2386870" cy="714380"/>
          </a:xfrm>
          <a:prstGeom prst="rect">
            <a:avLst/>
          </a:prstGeom>
          <a:noFill/>
          <a:ln w="44450">
            <a:solidFill>
              <a:schemeClr val="tx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B/>
          </a:sp3d>
        </p:spPr>
      </p:pic>
      <p:pic>
        <p:nvPicPr>
          <p:cNvPr id="2056" name="Picture 8" descr="D:\back_kfupm\bac copy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57925" y="4619625"/>
            <a:ext cx="2886075" cy="2238375"/>
          </a:xfrm>
          <a:prstGeom prst="rect">
            <a:avLst/>
          </a:prstGeom>
          <a:noFill/>
        </p:spPr>
      </p:pic>
      <p:pic>
        <p:nvPicPr>
          <p:cNvPr id="2058" name="Picture 10" descr="D:\back_kfupm\KFUPM_L_G blue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406" y="71414"/>
            <a:ext cx="1643074" cy="164307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15" name="Rectangle 14"/>
          <p:cNvSpPr/>
          <p:nvPr/>
        </p:nvSpPr>
        <p:spPr>
          <a:xfrm>
            <a:off x="1571604" y="142852"/>
            <a:ext cx="585791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Iterative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Krylov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Subspace Methods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3214678" y="2000240"/>
          <a:ext cx="1963300" cy="785818"/>
        </p:xfrm>
        <a:graphic>
          <a:graphicData uri="http://schemas.openxmlformats.org/presentationml/2006/ole">
            <p:oleObj spid="_x0000_s39938" name="Equation" r:id="rId8" imgW="444240" imgH="177480" progId="Equation.3">
              <p:embed/>
            </p:oleObj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785786" y="3143248"/>
            <a:ext cx="1928826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TextBox 10"/>
          <p:cNvSpPr txBox="1"/>
          <p:nvPr/>
        </p:nvSpPr>
        <p:spPr>
          <a:xfrm>
            <a:off x="1785918" y="3202544"/>
            <a:ext cx="8572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SPD</a:t>
            </a:r>
            <a:endParaRPr lang="ar-SA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785786" y="3143248"/>
          <a:ext cx="673100" cy="730250"/>
        </p:xfrm>
        <a:graphic>
          <a:graphicData uri="http://schemas.openxmlformats.org/presentationml/2006/ole">
            <p:oleObj spid="_x0000_s39939" name="Equation" r:id="rId9" imgW="152280" imgH="164880" progId="Equation.3">
              <p:embed/>
            </p:oleObj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1285852" y="4786322"/>
            <a:ext cx="714380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TextBox 13"/>
          <p:cNvSpPr txBox="1"/>
          <p:nvPr/>
        </p:nvSpPr>
        <p:spPr>
          <a:xfrm>
            <a:off x="1285852" y="4845618"/>
            <a:ext cx="8572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CG</a:t>
            </a:r>
            <a:endParaRPr lang="ar-SA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571868" y="3143248"/>
            <a:ext cx="1928826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TextBox 16"/>
          <p:cNvSpPr txBox="1"/>
          <p:nvPr/>
        </p:nvSpPr>
        <p:spPr>
          <a:xfrm>
            <a:off x="4214810" y="3202544"/>
            <a:ext cx="128588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b="1" dirty="0" err="1" smtClean="0">
                <a:solidFill>
                  <a:schemeClr val="accent2">
                    <a:lumMod val="75000"/>
                  </a:schemeClr>
                </a:solidFill>
              </a:rPr>
              <a:t>Symm</a:t>
            </a:r>
            <a:endParaRPr lang="ar-SA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18" name="Object 3"/>
          <p:cNvGraphicFramePr>
            <a:graphicFrameLocks noChangeAspect="1"/>
          </p:cNvGraphicFramePr>
          <p:nvPr/>
        </p:nvGraphicFramePr>
        <p:xfrm>
          <a:off x="3571868" y="3143248"/>
          <a:ext cx="673100" cy="730250"/>
        </p:xfrm>
        <a:graphic>
          <a:graphicData uri="http://schemas.openxmlformats.org/presentationml/2006/ole">
            <p:oleObj spid="_x0000_s39940" name="Equation" r:id="rId10" imgW="152280" imgH="164880" progId="Equation.3">
              <p:embed/>
            </p:oleObj>
          </a:graphicData>
        </a:graphic>
      </p:graphicFrame>
      <p:sp>
        <p:nvSpPr>
          <p:cNvPr id="19" name="Rounded Rectangle 18"/>
          <p:cNvSpPr/>
          <p:nvPr/>
        </p:nvSpPr>
        <p:spPr>
          <a:xfrm>
            <a:off x="3714744" y="4786322"/>
            <a:ext cx="1571636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TextBox 19"/>
          <p:cNvSpPr txBox="1"/>
          <p:nvPr/>
        </p:nvSpPr>
        <p:spPr>
          <a:xfrm>
            <a:off x="3714744" y="4845618"/>
            <a:ext cx="16430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MINRES</a:t>
            </a:r>
            <a:endParaRPr lang="ar-SA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286512" y="3143248"/>
            <a:ext cx="2214578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TextBox 21"/>
          <p:cNvSpPr txBox="1"/>
          <p:nvPr/>
        </p:nvSpPr>
        <p:spPr>
          <a:xfrm>
            <a:off x="7072330" y="3324525"/>
            <a:ext cx="15001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Non-Sym</a:t>
            </a:r>
            <a:endParaRPr lang="ar-SA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23" name="Object 3"/>
          <p:cNvGraphicFramePr>
            <a:graphicFrameLocks noChangeAspect="1"/>
          </p:cNvGraphicFramePr>
          <p:nvPr/>
        </p:nvGraphicFramePr>
        <p:xfrm>
          <a:off x="6286512" y="3143248"/>
          <a:ext cx="673100" cy="730250"/>
        </p:xfrm>
        <a:graphic>
          <a:graphicData uri="http://schemas.openxmlformats.org/presentationml/2006/ole">
            <p:oleObj spid="_x0000_s39941" name="Equation" r:id="rId11" imgW="152280" imgH="164880" progId="Equation.3">
              <p:embed/>
            </p:oleObj>
          </a:graphicData>
        </a:graphic>
      </p:graphicFrame>
      <p:sp>
        <p:nvSpPr>
          <p:cNvPr id="24" name="Rounded Rectangle 23"/>
          <p:cNvSpPr/>
          <p:nvPr/>
        </p:nvSpPr>
        <p:spPr>
          <a:xfrm>
            <a:off x="6429388" y="4786322"/>
            <a:ext cx="1571636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TextBox 24"/>
          <p:cNvSpPr txBox="1"/>
          <p:nvPr/>
        </p:nvSpPr>
        <p:spPr>
          <a:xfrm>
            <a:off x="6429388" y="4845618"/>
            <a:ext cx="16430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GMRES</a:t>
            </a:r>
            <a:endParaRPr lang="ar-SA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6" name="Down Arrow 25"/>
          <p:cNvSpPr/>
          <p:nvPr/>
        </p:nvSpPr>
        <p:spPr>
          <a:xfrm>
            <a:off x="1500166" y="4071942"/>
            <a:ext cx="285752" cy="642942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7" name="Down Arrow 26"/>
          <p:cNvSpPr/>
          <p:nvPr/>
        </p:nvSpPr>
        <p:spPr>
          <a:xfrm>
            <a:off x="4286248" y="4071942"/>
            <a:ext cx="285752" cy="642942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8" name="Down Arrow 27"/>
          <p:cNvSpPr/>
          <p:nvPr/>
        </p:nvSpPr>
        <p:spPr>
          <a:xfrm>
            <a:off x="7143768" y="4071942"/>
            <a:ext cx="285752" cy="642942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667</TotalTime>
  <Words>237</Words>
  <Application>Microsoft Office PowerPoint</Application>
  <PresentationFormat>On-screen Show (4:3)</PresentationFormat>
  <Paragraphs>79</Paragraphs>
  <Slides>13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Office Theme</vt:lpstr>
      <vt:lpstr>Equation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KFUPM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donil</dc:creator>
  <cp:lastModifiedBy>Administrator</cp:lastModifiedBy>
  <cp:revision>114</cp:revision>
  <dcterms:created xsi:type="dcterms:W3CDTF">2009-03-02T15:22:01Z</dcterms:created>
  <dcterms:modified xsi:type="dcterms:W3CDTF">2010-01-17T06:55:28Z</dcterms:modified>
</cp:coreProperties>
</file>