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8" r:id="rId3"/>
    <p:sldId id="264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3" r:id="rId14"/>
    <p:sldId id="274" r:id="rId15"/>
    <p:sldId id="275" r:id="rId16"/>
    <p:sldId id="276" r:id="rId17"/>
    <p:sldId id="277" r:id="rId18"/>
    <p:sldId id="271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024F3-F2AC-449A-BE9F-56F83AD46FD2}" type="datetimeFigureOut">
              <a:rPr lang="ar-SA" smtClean="0"/>
              <a:pPr/>
              <a:t>27/05/1429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138D7-7FCC-423F-9863-8134E5E00B9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4174" y="0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[Series Circuit]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285274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KFUPM , MATH 202 , 072</a:t>
            </a:r>
          </a:p>
          <a:p>
            <a:r>
              <a:rPr lang="en-US" dirty="0" smtClean="0"/>
              <a:t>1)Khalid </a:t>
            </a:r>
            <a:r>
              <a:rPr lang="en-US" dirty="0" err="1" smtClean="0"/>
              <a:t>Abdulghani</a:t>
            </a:r>
            <a:endParaRPr lang="en-US" dirty="0" smtClean="0"/>
          </a:p>
          <a:p>
            <a:r>
              <a:rPr lang="en-US" dirty="0" smtClean="0"/>
              <a:t>2)</a:t>
            </a:r>
            <a:r>
              <a:rPr lang="en-US" dirty="0" err="1" smtClean="0"/>
              <a:t>Khaldoon</a:t>
            </a:r>
            <a:r>
              <a:rPr lang="en-US" dirty="0" smtClean="0"/>
              <a:t> Al-</a:t>
            </a:r>
            <a:r>
              <a:rPr lang="en-US" dirty="0" err="1" smtClean="0"/>
              <a:t>Azzah</a:t>
            </a:r>
            <a:endParaRPr lang="en-US" dirty="0" smtClean="0"/>
          </a:p>
          <a:p>
            <a:r>
              <a:rPr lang="en-US" dirty="0" smtClean="0"/>
              <a:t>3)</a:t>
            </a:r>
            <a:r>
              <a:rPr lang="en-US" b="1" dirty="0" err="1" smtClean="0"/>
              <a:t>Yousef</a:t>
            </a:r>
            <a:r>
              <a:rPr lang="en-US" b="1" dirty="0" smtClean="0"/>
              <a:t> Al-</a:t>
            </a:r>
            <a:r>
              <a:rPr lang="en-US" b="1" dirty="0" err="1" smtClean="0"/>
              <a:t>Shaheen</a:t>
            </a:r>
            <a:endParaRPr lang="en-US" dirty="0" smtClean="0"/>
          </a:p>
          <a:p>
            <a:r>
              <a:rPr lang="en-US" dirty="0" smtClean="0"/>
              <a:t>4)Abdulrahman Al-Saggaf</a:t>
            </a:r>
          </a:p>
          <a:p>
            <a:r>
              <a:rPr lang="en-US" dirty="0" smtClean="0"/>
              <a:t>5)</a:t>
            </a:r>
            <a:r>
              <a:rPr lang="en-US" dirty="0" err="1" smtClean="0"/>
              <a:t>Ibraheem</a:t>
            </a:r>
            <a:r>
              <a:rPr lang="en-US" dirty="0" smtClean="0"/>
              <a:t> </a:t>
            </a:r>
            <a:r>
              <a:rPr lang="en-US" dirty="0" err="1" smtClean="0"/>
              <a:t>Alsufyani</a:t>
            </a:r>
            <a:endParaRPr lang="en-US" dirty="0" smtClean="0"/>
          </a:p>
          <a:p>
            <a:r>
              <a:rPr lang="en-US" dirty="0" smtClean="0"/>
              <a:t>6) Abdul-Aziz Abdul </a:t>
            </a:r>
            <a:r>
              <a:rPr lang="en-US" dirty="0" err="1" smtClean="0"/>
              <a:t>Hanif</a:t>
            </a: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3746" t="17752" r="12939" b="15680"/>
          <a:stretch>
            <a:fillRect/>
          </a:stretch>
        </p:blipFill>
        <p:spPr bwMode="auto">
          <a:xfrm>
            <a:off x="3857620" y="1000108"/>
            <a:ext cx="114300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0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9429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2390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24" y="1000108"/>
            <a:ext cx="764386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We solve it by applying KCL, KVL</a:t>
            </a:r>
          </a:p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By KVL</a:t>
            </a:r>
          </a:p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loop (1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………… (1)</a:t>
            </a:r>
          </a:p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Dividing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by L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(2)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we apply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KCL                       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Yields,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“First Eq.”</a:t>
            </a:r>
          </a:p>
          <a:p>
            <a:pPr algn="l" rtl="0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857364"/>
            <a:ext cx="2928958" cy="714380"/>
          </a:xfrm>
          <a:prstGeom prst="rect">
            <a:avLst/>
          </a:prstGeom>
          <a:noFill/>
        </p:spPr>
      </p:pic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000372"/>
            <a:ext cx="2428892" cy="642942"/>
          </a:xfrm>
          <a:prstGeom prst="rect">
            <a:avLst/>
          </a:prstGeom>
          <a:noFill/>
        </p:spPr>
      </p:pic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071942"/>
            <a:ext cx="1500198" cy="428628"/>
          </a:xfrm>
          <a:prstGeom prst="rect">
            <a:avLst/>
          </a:prstGeom>
          <a:noFill/>
        </p:spPr>
      </p:pic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857760"/>
            <a:ext cx="4214842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71462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85786" y="1000108"/>
            <a:ext cx="7000924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KVL :</a:t>
            </a: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loop (2) “The outer loop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l" rt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……. (3)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Dividing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 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………. (4)</a:t>
            </a:r>
          </a:p>
          <a:p>
            <a:pPr algn="l" rt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Applying KCL                         ,then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substitute in (4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Taking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as common factor </a:t>
            </a:r>
          </a:p>
          <a:p>
            <a:pPr algn="l" rt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“second Eq.”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714620"/>
            <a:ext cx="2457450" cy="61912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500438"/>
            <a:ext cx="1123950" cy="342900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785926"/>
            <a:ext cx="3057525" cy="619125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4071942"/>
            <a:ext cx="3171825" cy="619125"/>
          </a:xfrm>
          <a:prstGeom prst="rect">
            <a:avLst/>
          </a:prstGeom>
          <a:noFill/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5286388"/>
            <a:ext cx="2981325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71462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00166" y="1285860"/>
            <a:ext cx="592935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Now, we transfer the first and second DE’s to matrix system</a:t>
            </a:r>
          </a:p>
          <a:p>
            <a:pPr algn="l" rtl="0"/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857496"/>
            <a:ext cx="6715172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71462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000108"/>
            <a:ext cx="7986714" cy="1470025"/>
          </a:xfrm>
        </p:spPr>
        <p:txBody>
          <a:bodyPr/>
          <a:lstStyle/>
          <a:p>
            <a:r>
              <a:rPr lang="en-US" dirty="0" smtClean="0">
                <a:latin typeface="Arial Rounded MT Bold" pitchFamily="34" charset="0"/>
              </a:rPr>
              <a:t>Solving the DE using MATLAB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428868"/>
            <a:ext cx="78581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#33/P359: </a:t>
            </a: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 the system of 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571876"/>
            <a:ext cx="6786610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71462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285860"/>
            <a:ext cx="7358114" cy="4525963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function [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t,i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 = ES</a:t>
            </a:r>
          </a:p>
          <a:p>
            <a:pPr algn="l" rtl="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t_interval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=[0 4];</a:t>
            </a:r>
          </a:p>
          <a:p>
            <a:pPr algn="l" rtl="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initial_condition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=[0 0];</a:t>
            </a:r>
          </a:p>
          <a:p>
            <a:pPr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t,i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 = ode45(@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rhs,t_interval,initial_condition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plot(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t,i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(:,1),'-',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t,i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(:,2),'-.')</a:t>
            </a:r>
          </a:p>
          <a:p>
            <a:pPr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legend('i_1','i_2','Location','eastoutside');</a:t>
            </a:r>
          </a:p>
          <a:p>
            <a:pPr algn="l" rtl="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sprintf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('    t         i1         i2')</a:t>
            </a:r>
          </a:p>
          <a:p>
            <a:pPr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t,i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algn="l" rtl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71462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857365"/>
            <a:ext cx="7000924" cy="2643206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t,i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zeros(2,1);    % a column vector</a:t>
            </a:r>
          </a:p>
          <a:p>
            <a:pPr algn="l" rtl="0">
              <a:buNone/>
            </a:pP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di(1) = -11*i(1) + (3/1)*i(2) + ((100*sin(t))/1);</a:t>
            </a:r>
          </a:p>
          <a:p>
            <a:pPr algn="l" rtl="0">
              <a:buNone/>
            </a:pP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di(2) =  (3/1)*i(1) - (3/1)*i(2) + 0;</a:t>
            </a:r>
          </a:p>
          <a:p>
            <a:pPr algn="l" rtl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71462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43000"/>
          </a:xfrm>
        </p:spPr>
        <p:txBody>
          <a:bodyPr/>
          <a:lstStyle/>
          <a:p>
            <a:pPr rtl="0"/>
            <a:r>
              <a:rPr lang="en-US" dirty="0" smtClean="0">
                <a:latin typeface="Adobe Caslon Pro Bold" pitchFamily="18" charset="0"/>
              </a:rPr>
              <a:t>The solution of the problem</a:t>
            </a:r>
            <a:endParaRPr lang="en-US" dirty="0">
              <a:latin typeface="Adobe Caslon Pro Bold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928802"/>
            <a:ext cx="564360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71462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928802"/>
            <a:ext cx="7972452" cy="4054485"/>
          </a:xfrm>
        </p:spPr>
        <p:txBody>
          <a:bodyPr>
            <a:normAutofit fontScale="62500" lnSpcReduction="20000"/>
          </a:bodyPr>
          <a:lstStyle/>
          <a:p>
            <a:pPr algn="ctr" rtl="0">
              <a:buNone/>
            </a:pPr>
            <a:r>
              <a:rPr lang="nn-NO" dirty="0" smtClean="0"/>
              <a:t>t             i1           i2</a:t>
            </a:r>
          </a:p>
          <a:p>
            <a:pPr algn="ctr" rtl="0">
              <a:buNone/>
            </a:pPr>
            <a:r>
              <a:rPr lang="nn-NO" dirty="0" smtClean="0"/>
              <a:t>0              0         0</a:t>
            </a:r>
          </a:p>
          <a:p>
            <a:pPr algn="ctr" rtl="0">
              <a:buNone/>
            </a:pPr>
            <a:r>
              <a:rPr lang="nn-NO" dirty="0" smtClean="0"/>
              <a:t>    0.0073    0.0026    0.0000</a:t>
            </a:r>
          </a:p>
          <a:p>
            <a:pPr algn="ctr" rtl="0">
              <a:buNone/>
            </a:pPr>
            <a:r>
              <a:rPr lang="nn-NO" dirty="0" smtClean="0"/>
              <a:t>    0.0145    0.0100    0.0001</a:t>
            </a:r>
          </a:p>
          <a:p>
            <a:pPr algn="ctr" rtl="0">
              <a:buNone/>
            </a:pPr>
            <a:r>
              <a:rPr lang="nn-NO" dirty="0" smtClean="0"/>
              <a:t>    0.0218    0.0219    0.0005</a:t>
            </a:r>
          </a:p>
          <a:p>
            <a:pPr algn="ctr" rtl="0">
              <a:buNone/>
            </a:pPr>
            <a:r>
              <a:rPr lang="nn-NO" dirty="0" smtClean="0"/>
              <a:t>    0.0290    0.0381    0.0011</a:t>
            </a:r>
          </a:p>
          <a:p>
            <a:pPr algn="ctr" rtl="0">
              <a:buNone/>
            </a:pPr>
            <a:r>
              <a:rPr lang="nn-NO" dirty="0" smtClean="0"/>
              <a:t>    0.0363    0.0580    0.0021</a:t>
            </a:r>
          </a:p>
          <a:p>
            <a:pPr algn="ctr" rtl="0">
              <a:buNone/>
            </a:pPr>
            <a:r>
              <a:rPr lang="nn-NO" dirty="0" smtClean="0"/>
              <a:t>    0.0436    0.0815    0.0036</a:t>
            </a:r>
          </a:p>
          <a:p>
            <a:pPr algn="ctr" rtl="0">
              <a:buNone/>
            </a:pPr>
            <a:r>
              <a:rPr lang="nn-NO" dirty="0" smtClean="0"/>
              <a:t>    0.0508    0.1083    0.0055</a:t>
            </a:r>
          </a:p>
          <a:p>
            <a:pPr algn="ctr" rtl="0">
              <a:buNone/>
            </a:pPr>
            <a:r>
              <a:rPr lang="nn-NO" dirty="0" smtClean="0"/>
              <a:t>    0.0581    0.1382    0.0081</a:t>
            </a:r>
          </a:p>
          <a:p>
            <a:pPr algn="ctr" rtl="0">
              <a:buNone/>
            </a:pPr>
            <a:r>
              <a:rPr lang="nn-NO" dirty="0" smtClean="0"/>
              <a:t>    0.0676    0.1814    0.0123</a:t>
            </a:r>
          </a:p>
          <a:p>
            <a:pPr algn="ctr" rtl="0">
              <a:buNone/>
            </a:pPr>
            <a:r>
              <a:rPr lang="nn-NO" dirty="0" smtClean="0"/>
              <a:t>    0.0771    0.2289    0.0177</a:t>
            </a:r>
          </a:p>
          <a:p>
            <a:pPr algn="ctr" rtl="0">
              <a:buNone/>
            </a:pPr>
            <a:r>
              <a:rPr lang="nn-NO" dirty="0" smtClean="0"/>
              <a:t>    0.0865    0.2805    0.0244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/>
          <a:lstStyle/>
          <a:p>
            <a:pPr rtl="0"/>
            <a:r>
              <a:rPr lang="en-US" dirty="0" smtClean="0">
                <a:latin typeface="Adobe Caslon Pro Bold" pitchFamily="18" charset="0"/>
              </a:rPr>
              <a:t>The solution of the problem</a:t>
            </a:r>
            <a:endParaRPr lang="en-US" dirty="0">
              <a:latin typeface="Adobe Caslon Pro Bold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0"/>
            <a:ext cx="9139826" cy="692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428860" y="2357430"/>
            <a:ext cx="39290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6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very much</a:t>
            </a:r>
            <a:endParaRPr lang="en-US" sz="6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-24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90" y="107155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Engineering interest !!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828783" y="3600449"/>
            <a:ext cx="70008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4243776" y="2757093"/>
            <a:ext cx="714379" cy="248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4572008"/>
            <a:ext cx="264320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357422" y="221455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Voltage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3306" y="228599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&amp;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14876" y="221455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current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28" y="421481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resistors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14744" y="350043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Inductors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72264" y="414338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Capacitors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-24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4282" y="85723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problem</a:t>
            </a:r>
            <a:endParaRPr lang="ar-SA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85852" y="2000240"/>
            <a:ext cx="2000264" cy="6397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For resistors</a:t>
            </a:r>
            <a:endParaRPr lang="ar-S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142976" y="3143248"/>
            <a:ext cx="3111494" cy="2325695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	Ohms law can be applied easily by 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endParaRPr lang="en-US" dirty="0" smtClean="0"/>
          </a:p>
          <a:p>
            <a:pPr algn="ctr" rtl="0"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= ( I ) x (R) </a:t>
            </a:r>
            <a:endParaRPr lang="ar-SA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429124" y="2000240"/>
            <a:ext cx="4041775" cy="639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F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or capacitors and inductors</a:t>
            </a:r>
            <a:endParaRPr lang="ar-S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00562" y="3192488"/>
            <a:ext cx="4041775" cy="1308082"/>
          </a:xfrm>
        </p:spPr>
        <p:txBody>
          <a:bodyPr/>
          <a:lstStyle/>
          <a:p>
            <a:pPr algn="l">
              <a:buNone/>
            </a:pPr>
            <a:r>
              <a:rPr lang="en-US" dirty="0"/>
              <a:t> </a:t>
            </a:r>
            <a:r>
              <a:rPr lang="en-US" dirty="0" smtClean="0"/>
              <a:t>the current and voltage are dependent of each other and  functions  of time .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-24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66" y="92867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capacitors</a:t>
            </a:r>
            <a:endParaRPr lang="ar-SA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1142976" y="2500306"/>
            <a:ext cx="4038600" cy="2786082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/>
              <a:t>	the current through the capacitor depends on the change of voltage across its terminals</a:t>
            </a:r>
          </a:p>
          <a:p>
            <a:pPr algn="l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 C = C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643182"/>
            <a:ext cx="278608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0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Inductors 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1871662" y="2143116"/>
            <a:ext cx="120967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572000" y="2028828"/>
            <a:ext cx="4038600" cy="3328998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	The voltage across the inductor depends on the change of the  current passing through it </a:t>
            </a:r>
          </a:p>
          <a:p>
            <a:pPr algn="l" rtl="0">
              <a:buNone/>
            </a:pPr>
            <a:endParaRPr lang="en-US" dirty="0"/>
          </a:p>
          <a:p>
            <a:pPr algn="ctr" rtl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 =  L d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ar-SA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0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1554"/>
            <a:ext cx="8229600" cy="1143000"/>
          </a:xfrm>
        </p:spPr>
        <p:txBody>
          <a:bodyPr/>
          <a:lstStyle/>
          <a:p>
            <a:pPr rtl="0"/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Series circuit analysis 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666898" y="2476516"/>
            <a:ext cx="61912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-24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0011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Series circuit analysis 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33966" y="2000247"/>
            <a:ext cx="3810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2357430"/>
            <a:ext cx="350046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3071810"/>
            <a:ext cx="17716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00364" y="4643446"/>
            <a:ext cx="49339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0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4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solution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171702"/>
            <a:ext cx="36480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0893" y="4000504"/>
            <a:ext cx="20669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3257" t="18446" r="13886" b="15534"/>
          <a:stretch>
            <a:fillRect/>
          </a:stretch>
        </p:blipFill>
        <p:spPr bwMode="auto">
          <a:xfrm>
            <a:off x="0" y="0"/>
            <a:ext cx="9139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Converting the DEs into matrices  	 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437612"/>
            <a:ext cx="6715172" cy="327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355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[Series Circuit]</vt:lpstr>
      <vt:lpstr>Engineering interest !!</vt:lpstr>
      <vt:lpstr>The problem</vt:lpstr>
      <vt:lpstr>capacitors</vt:lpstr>
      <vt:lpstr>Inductors </vt:lpstr>
      <vt:lpstr>Series circuit analysis </vt:lpstr>
      <vt:lpstr>Series circuit analysis </vt:lpstr>
      <vt:lpstr>The solution</vt:lpstr>
      <vt:lpstr>Converting the DEs into matrices    </vt:lpstr>
      <vt:lpstr>Slide 10</vt:lpstr>
      <vt:lpstr>Slide 11</vt:lpstr>
      <vt:lpstr>Slide 12</vt:lpstr>
      <vt:lpstr>Solving the DE using MATLAB</vt:lpstr>
      <vt:lpstr>Slide 14</vt:lpstr>
      <vt:lpstr>Slide 15</vt:lpstr>
      <vt:lpstr>The solution of the problem</vt:lpstr>
      <vt:lpstr>The solution of the problem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</dc:title>
  <dc:creator>user</dc:creator>
  <cp:lastModifiedBy>Barhoom</cp:lastModifiedBy>
  <cp:revision>46</cp:revision>
  <dcterms:created xsi:type="dcterms:W3CDTF">2008-05-30T06:11:38Z</dcterms:created>
  <dcterms:modified xsi:type="dcterms:W3CDTF">2008-06-01T01:15:52Z</dcterms:modified>
</cp:coreProperties>
</file>