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4" r:id="rId1"/>
  </p:sldMasterIdLst>
  <p:sldIdLst>
    <p:sldId id="256" r:id="rId2"/>
    <p:sldId id="258" r:id="rId3"/>
    <p:sldId id="264" r:id="rId4"/>
    <p:sldId id="260" r:id="rId5"/>
    <p:sldId id="261" r:id="rId6"/>
    <p:sldId id="262" r:id="rId7"/>
    <p:sldId id="263" r:id="rId8"/>
    <p:sldId id="265" r:id="rId9"/>
    <p:sldId id="266" r:id="rId10"/>
    <p:sldId id="267" r:id="rId11"/>
    <p:sldId id="268" r:id="rId12"/>
    <p:sldId id="269" r:id="rId13"/>
    <p:sldId id="273" r:id="rId14"/>
    <p:sldId id="274" r:id="rId15"/>
    <p:sldId id="275" r:id="rId16"/>
    <p:sldId id="276" r:id="rId17"/>
    <p:sldId id="277" r:id="rId18"/>
    <p:sldId id="271" r:id="rId19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024F3-F2AC-449A-BE9F-56F83AD46FD2}" type="datetimeFigureOut">
              <a:rPr lang="ar-SA" smtClean="0"/>
              <a:pPr/>
              <a:t>27/05/1429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138D7-7FCC-423F-9863-8134E5E00B99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024F3-F2AC-449A-BE9F-56F83AD46FD2}" type="datetimeFigureOut">
              <a:rPr lang="ar-SA" smtClean="0"/>
              <a:pPr/>
              <a:t>27/05/1429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138D7-7FCC-423F-9863-8134E5E00B99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024F3-F2AC-449A-BE9F-56F83AD46FD2}" type="datetimeFigureOut">
              <a:rPr lang="ar-SA" smtClean="0"/>
              <a:pPr/>
              <a:t>27/05/1429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138D7-7FCC-423F-9863-8134E5E00B99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024F3-F2AC-449A-BE9F-56F83AD46FD2}" type="datetimeFigureOut">
              <a:rPr lang="ar-SA" smtClean="0"/>
              <a:pPr/>
              <a:t>27/05/1429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138D7-7FCC-423F-9863-8134E5E00B99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024F3-F2AC-449A-BE9F-56F83AD46FD2}" type="datetimeFigureOut">
              <a:rPr lang="ar-SA" smtClean="0"/>
              <a:pPr/>
              <a:t>27/05/1429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138D7-7FCC-423F-9863-8134E5E00B99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024F3-F2AC-449A-BE9F-56F83AD46FD2}" type="datetimeFigureOut">
              <a:rPr lang="ar-SA" smtClean="0"/>
              <a:pPr/>
              <a:t>27/05/1429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138D7-7FCC-423F-9863-8134E5E00B99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024F3-F2AC-449A-BE9F-56F83AD46FD2}" type="datetimeFigureOut">
              <a:rPr lang="ar-SA" smtClean="0"/>
              <a:pPr/>
              <a:t>27/05/1429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138D7-7FCC-423F-9863-8134E5E00B99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024F3-F2AC-449A-BE9F-56F83AD46FD2}" type="datetimeFigureOut">
              <a:rPr lang="ar-SA" smtClean="0"/>
              <a:pPr/>
              <a:t>27/05/1429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138D7-7FCC-423F-9863-8134E5E00B99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024F3-F2AC-449A-BE9F-56F83AD46FD2}" type="datetimeFigureOut">
              <a:rPr lang="ar-SA" smtClean="0"/>
              <a:pPr/>
              <a:t>27/05/1429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138D7-7FCC-423F-9863-8134E5E00B99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024F3-F2AC-449A-BE9F-56F83AD46FD2}" type="datetimeFigureOut">
              <a:rPr lang="ar-SA" smtClean="0"/>
              <a:pPr/>
              <a:t>27/05/1429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138D7-7FCC-423F-9863-8134E5E00B99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024F3-F2AC-449A-BE9F-56F83AD46FD2}" type="datetimeFigureOut">
              <a:rPr lang="ar-SA" smtClean="0"/>
              <a:pPr/>
              <a:t>27/05/1429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138D7-7FCC-423F-9863-8134E5E00B99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4024F3-F2AC-449A-BE9F-56F83AD46FD2}" type="datetimeFigureOut">
              <a:rPr lang="ar-SA" smtClean="0"/>
              <a:pPr/>
              <a:t>27/05/1429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C138D7-7FCC-423F-9863-8134E5E00B99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86" r:id="rId2"/>
    <p:sldLayoutId id="2147483987" r:id="rId3"/>
    <p:sldLayoutId id="2147483988" r:id="rId4"/>
    <p:sldLayoutId id="2147483989" r:id="rId5"/>
    <p:sldLayoutId id="2147483990" r:id="rId6"/>
    <p:sldLayoutId id="2147483991" r:id="rId7"/>
    <p:sldLayoutId id="2147483992" r:id="rId8"/>
    <p:sldLayoutId id="2147483993" r:id="rId9"/>
    <p:sldLayoutId id="2147483994" r:id="rId10"/>
    <p:sldLayoutId id="2147483995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7" Type="http://schemas.openxmlformats.org/officeDocument/2006/relationships/image" Target="../media/image2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23257" t="18446" r="13886" b="15534"/>
          <a:stretch>
            <a:fillRect/>
          </a:stretch>
        </p:blipFill>
        <p:spPr bwMode="auto">
          <a:xfrm>
            <a:off x="4174" y="0"/>
            <a:ext cx="913982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1714488"/>
            <a:ext cx="7772400" cy="1470025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[Series Circuit]</a:t>
            </a:r>
            <a:endParaRPr lang="ar-SA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86058"/>
            <a:ext cx="6400800" cy="2852742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KFUPM , MATH 202 , 072</a:t>
            </a:r>
          </a:p>
          <a:p>
            <a:r>
              <a:rPr lang="en-US" dirty="0" smtClean="0"/>
              <a:t>1)Khalid </a:t>
            </a:r>
            <a:r>
              <a:rPr lang="en-US" dirty="0" err="1" smtClean="0"/>
              <a:t>Abdulghani</a:t>
            </a:r>
            <a:endParaRPr lang="en-US" dirty="0" smtClean="0"/>
          </a:p>
          <a:p>
            <a:r>
              <a:rPr lang="en-US" dirty="0" smtClean="0"/>
              <a:t>2)</a:t>
            </a:r>
            <a:r>
              <a:rPr lang="en-US" dirty="0" err="1" smtClean="0"/>
              <a:t>Khaldoon</a:t>
            </a:r>
            <a:r>
              <a:rPr lang="en-US" dirty="0" smtClean="0"/>
              <a:t> Al-</a:t>
            </a:r>
            <a:r>
              <a:rPr lang="en-US" dirty="0" err="1" smtClean="0"/>
              <a:t>Azzah</a:t>
            </a:r>
            <a:endParaRPr lang="en-US" dirty="0" smtClean="0"/>
          </a:p>
          <a:p>
            <a:r>
              <a:rPr lang="en-US" dirty="0" smtClean="0"/>
              <a:t>3)</a:t>
            </a:r>
            <a:r>
              <a:rPr lang="en-US" b="1" dirty="0" err="1" smtClean="0"/>
              <a:t>Yousef</a:t>
            </a:r>
            <a:r>
              <a:rPr lang="en-US" b="1" dirty="0" smtClean="0"/>
              <a:t> Al-</a:t>
            </a:r>
            <a:r>
              <a:rPr lang="en-US" b="1" dirty="0" err="1" smtClean="0"/>
              <a:t>Shaheen</a:t>
            </a:r>
            <a:endParaRPr lang="en-US" dirty="0" smtClean="0"/>
          </a:p>
          <a:p>
            <a:r>
              <a:rPr lang="en-US" dirty="0" smtClean="0"/>
              <a:t>4)Abdulrahman Al-Saggaf</a:t>
            </a:r>
          </a:p>
          <a:p>
            <a:r>
              <a:rPr lang="en-US" dirty="0" smtClean="0"/>
              <a:t>5)</a:t>
            </a:r>
            <a:r>
              <a:rPr lang="en-US" dirty="0" err="1" smtClean="0"/>
              <a:t>Ibraheem</a:t>
            </a:r>
            <a:r>
              <a:rPr lang="en-US" dirty="0" smtClean="0"/>
              <a:t> </a:t>
            </a:r>
            <a:r>
              <a:rPr lang="en-US" dirty="0" err="1" smtClean="0"/>
              <a:t>Alsufyani</a:t>
            </a:r>
            <a:endParaRPr lang="en-US" dirty="0" smtClean="0"/>
          </a:p>
          <a:p>
            <a:r>
              <a:rPr lang="en-US" dirty="0" smtClean="0"/>
              <a:t>6) Abdul-Aziz Abdul </a:t>
            </a:r>
            <a:r>
              <a:rPr lang="en-US" dirty="0" err="1" smtClean="0"/>
              <a:t>Hanif</a:t>
            </a:r>
            <a:endParaRPr lang="en-US" dirty="0" smtClean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 l="13746" t="17752" r="12939" b="15680"/>
          <a:stretch>
            <a:fillRect/>
          </a:stretch>
        </p:blipFill>
        <p:spPr bwMode="auto">
          <a:xfrm>
            <a:off x="3857620" y="1000108"/>
            <a:ext cx="1143008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 l="23257" t="18446" r="13886" b="15534"/>
          <a:stretch>
            <a:fillRect/>
          </a:stretch>
        </p:blipFill>
        <p:spPr bwMode="auto">
          <a:xfrm>
            <a:off x="0" y="0"/>
            <a:ext cx="913982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0" y="942975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0" y="2390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57224" y="1000108"/>
            <a:ext cx="7643866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We solve it by applying KCL, KVL</a:t>
            </a:r>
          </a:p>
          <a:p>
            <a:pPr algn="l" rtl="0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By KVL</a:t>
            </a:r>
          </a:p>
          <a:p>
            <a:pPr algn="l" rtl="0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In loop (1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):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………… (1)</a:t>
            </a:r>
          </a:p>
          <a:p>
            <a:pPr algn="l" rtl="0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Dividing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by L</a:t>
            </a:r>
            <a:r>
              <a:rPr lang="en-US" sz="22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l" rtl="0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…………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(2)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/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/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Now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, we apply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KCL                           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in  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(2)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Yields,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/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/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“First Eq.”</a:t>
            </a:r>
          </a:p>
          <a:p>
            <a:pPr algn="l" rtl="0"/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/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9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108" name="Picture 1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28992" y="1857364"/>
            <a:ext cx="2928958" cy="714380"/>
          </a:xfrm>
          <a:prstGeom prst="rect">
            <a:avLst/>
          </a:prstGeom>
          <a:noFill/>
        </p:spPr>
      </p:pic>
      <p:sp>
        <p:nvSpPr>
          <p:cNvPr id="4111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110" name="Picture 14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43306" y="3000372"/>
            <a:ext cx="2428892" cy="642942"/>
          </a:xfrm>
          <a:prstGeom prst="rect">
            <a:avLst/>
          </a:prstGeom>
          <a:noFill/>
        </p:spPr>
      </p:pic>
      <p:sp>
        <p:nvSpPr>
          <p:cNvPr id="4113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112" name="Picture 16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28992" y="4071942"/>
            <a:ext cx="1500198" cy="428628"/>
          </a:xfrm>
          <a:prstGeom prst="rect">
            <a:avLst/>
          </a:prstGeom>
          <a:noFill/>
        </p:spPr>
      </p:pic>
      <p:sp>
        <p:nvSpPr>
          <p:cNvPr id="4115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114" name="Picture 18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43174" y="4857760"/>
            <a:ext cx="4214842" cy="7858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 l="23257" t="18446" r="13886" b="15534"/>
          <a:stretch>
            <a:fillRect/>
          </a:stretch>
        </p:blipFill>
        <p:spPr bwMode="auto">
          <a:xfrm>
            <a:off x="0" y="71462"/>
            <a:ext cx="913982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785786" y="1000108"/>
            <a:ext cx="7000924" cy="51552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By KVL :</a:t>
            </a:r>
          </a:p>
          <a:p>
            <a:pPr algn="l" rtl="0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 loop (2) “The outer loop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”</a:t>
            </a:r>
          </a:p>
          <a:p>
            <a:pPr algn="l" rtl="0"/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……. (3)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/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Dividing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by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2   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………. (4)</a:t>
            </a:r>
          </a:p>
          <a:p>
            <a:pPr algn="l" rtl="0"/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Applying KCL                         ,then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substitute in (4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l" rtl="0"/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/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/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/>
            <a:endParaRPr lang="en-US" sz="9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Taking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as common factor </a:t>
            </a:r>
          </a:p>
          <a:p>
            <a:pPr algn="l" rtl="0"/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“second Eq.”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/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00364" y="2714620"/>
            <a:ext cx="2457450" cy="619125"/>
          </a:xfrm>
          <a:prstGeom prst="rect">
            <a:avLst/>
          </a:prstGeom>
          <a:noFill/>
        </p:spPr>
      </p:pic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43174" y="3500438"/>
            <a:ext cx="1123950" cy="342900"/>
          </a:xfrm>
          <a:prstGeom prst="rect">
            <a:avLst/>
          </a:prstGeom>
          <a:noFill/>
        </p:spPr>
      </p:pic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00298" y="1785926"/>
            <a:ext cx="3057525" cy="619125"/>
          </a:xfrm>
          <a:prstGeom prst="rect">
            <a:avLst/>
          </a:prstGeom>
          <a:noFill/>
        </p:spPr>
      </p:pic>
      <p:sp>
        <p:nvSpPr>
          <p:cNvPr id="308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083" name="Picture 11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488" y="4071942"/>
            <a:ext cx="3171825" cy="619125"/>
          </a:xfrm>
          <a:prstGeom prst="rect">
            <a:avLst/>
          </a:prstGeom>
          <a:noFill/>
        </p:spPr>
      </p:pic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085" name="Picture 13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00364" y="5286388"/>
            <a:ext cx="2981325" cy="619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 l="23257" t="18446" r="13886" b="15534"/>
          <a:stretch>
            <a:fillRect/>
          </a:stretch>
        </p:blipFill>
        <p:spPr bwMode="auto">
          <a:xfrm>
            <a:off x="0" y="71462"/>
            <a:ext cx="913982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1500166" y="1285860"/>
            <a:ext cx="5929354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Now, we transfer the first and second DE’s to matrix system</a:t>
            </a:r>
          </a:p>
          <a:p>
            <a:pPr algn="l" rtl="0"/>
            <a:endParaRPr lang="en-US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28728" y="2857496"/>
            <a:ext cx="6715172" cy="22860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/>
          <a:srcRect l="23257" t="18446" r="13886" b="15534"/>
          <a:stretch>
            <a:fillRect/>
          </a:stretch>
        </p:blipFill>
        <p:spPr bwMode="auto">
          <a:xfrm>
            <a:off x="0" y="71462"/>
            <a:ext cx="913982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0034" y="1000108"/>
            <a:ext cx="7986714" cy="1470025"/>
          </a:xfrm>
        </p:spPr>
        <p:txBody>
          <a:bodyPr/>
          <a:lstStyle/>
          <a:p>
            <a:r>
              <a:rPr lang="en-US" dirty="0" smtClean="0">
                <a:latin typeface="Arial Rounded MT Bold" pitchFamily="34" charset="0"/>
              </a:rPr>
              <a:t>Solving the DE using MATLAB</a:t>
            </a:r>
            <a:endParaRPr lang="en-US" dirty="0">
              <a:latin typeface="Arial Rounded MT Bold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00100" y="2428868"/>
            <a:ext cx="785818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#33/P359: </a:t>
            </a:r>
          </a:p>
          <a:p>
            <a:pPr algn="l" rtl="0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have the system of DE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27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1273" name="Picture 9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57290" y="3571876"/>
            <a:ext cx="6786610" cy="19288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 l="23257" t="18446" r="13886" b="15534"/>
          <a:stretch>
            <a:fillRect/>
          </a:stretch>
        </p:blipFill>
        <p:spPr bwMode="auto">
          <a:xfrm>
            <a:off x="0" y="71462"/>
            <a:ext cx="913982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2976" y="1285860"/>
            <a:ext cx="7358114" cy="4525963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function [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t,i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] = ES</a:t>
            </a:r>
          </a:p>
          <a:p>
            <a:pPr algn="l" rtl="0">
              <a:buNone/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t_interval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=[0 4];</a:t>
            </a:r>
          </a:p>
          <a:p>
            <a:pPr algn="l" rtl="0">
              <a:buNone/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initial_condition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=[0 0];</a:t>
            </a:r>
          </a:p>
          <a:p>
            <a:pPr algn="l" rtl="0"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t,i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] = ode45(@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rhs,t_interval,initial_condition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algn="l" rtl="0"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plot(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t,i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(:,1),'-',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t,i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(:,2),'-.')</a:t>
            </a:r>
          </a:p>
          <a:p>
            <a:pPr algn="l" rtl="0"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legend('i_1','i_2','Location','eastoutside');</a:t>
            </a:r>
          </a:p>
          <a:p>
            <a:pPr algn="l" rtl="0">
              <a:buNone/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sprintf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('    t         i1         i2')</a:t>
            </a:r>
          </a:p>
          <a:p>
            <a:pPr algn="l" rtl="0"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t,i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]</a:t>
            </a:r>
          </a:p>
          <a:p>
            <a:pPr algn="l" rtl="0"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 l="23257" t="18446" r="13886" b="15534"/>
          <a:stretch>
            <a:fillRect/>
          </a:stretch>
        </p:blipFill>
        <p:spPr bwMode="auto">
          <a:xfrm>
            <a:off x="0" y="71462"/>
            <a:ext cx="913982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4414" y="1857365"/>
            <a:ext cx="7000924" cy="2643206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function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rhs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t,i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l" rtl="0">
              <a:buNone/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= zeros(2,1);    % a column vector</a:t>
            </a:r>
          </a:p>
          <a:p>
            <a:pPr algn="l" rtl="0">
              <a:buNone/>
            </a:pPr>
            <a:r>
              <a:rPr lang="it-IT" sz="2800" dirty="0">
                <a:latin typeface="Times New Roman" pitchFamily="18" charset="0"/>
                <a:cs typeface="Times New Roman" pitchFamily="18" charset="0"/>
              </a:rPr>
              <a:t>di(1) = -11*i(1) + (3/1)*i(2) + ((100*sin(t))/1);</a:t>
            </a:r>
          </a:p>
          <a:p>
            <a:pPr algn="l" rtl="0">
              <a:buNone/>
            </a:pPr>
            <a:r>
              <a:rPr lang="it-IT" sz="2800" dirty="0">
                <a:latin typeface="Times New Roman" pitchFamily="18" charset="0"/>
                <a:cs typeface="Times New Roman" pitchFamily="18" charset="0"/>
              </a:rPr>
              <a:t>di(2) =  (3/1)*i(1) - (3/1)*i(2) + 0;</a:t>
            </a:r>
          </a:p>
          <a:p>
            <a:pPr algn="l" rtl="0"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 l="23257" t="18446" r="13886" b="15534"/>
          <a:stretch>
            <a:fillRect/>
          </a:stretch>
        </p:blipFill>
        <p:spPr bwMode="auto">
          <a:xfrm>
            <a:off x="0" y="71462"/>
            <a:ext cx="913982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1000108"/>
            <a:ext cx="8229600" cy="1143000"/>
          </a:xfrm>
        </p:spPr>
        <p:txBody>
          <a:bodyPr/>
          <a:lstStyle/>
          <a:p>
            <a:pPr rtl="0"/>
            <a:r>
              <a:rPr lang="en-US" dirty="0" smtClean="0">
                <a:latin typeface="Adobe Caslon Pro Bold" pitchFamily="18" charset="0"/>
              </a:rPr>
              <a:t>The solution of the problem</a:t>
            </a:r>
            <a:endParaRPr lang="en-US" dirty="0">
              <a:latin typeface="Adobe Caslon Pro Bold" pitchFamily="18" charset="0"/>
            </a:endParaRP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57356" y="1928802"/>
            <a:ext cx="5643602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 l="23257" t="18446" r="13886" b="15534"/>
          <a:stretch>
            <a:fillRect/>
          </a:stretch>
        </p:blipFill>
        <p:spPr bwMode="auto">
          <a:xfrm>
            <a:off x="0" y="71462"/>
            <a:ext cx="913982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348" y="1928802"/>
            <a:ext cx="7972452" cy="4054485"/>
          </a:xfrm>
        </p:spPr>
        <p:txBody>
          <a:bodyPr>
            <a:normAutofit fontScale="62500" lnSpcReduction="20000"/>
          </a:bodyPr>
          <a:lstStyle/>
          <a:p>
            <a:pPr algn="ctr" rtl="0">
              <a:buNone/>
            </a:pPr>
            <a:r>
              <a:rPr lang="nn-NO" dirty="0" smtClean="0"/>
              <a:t>t             i1           i2</a:t>
            </a:r>
          </a:p>
          <a:p>
            <a:pPr algn="ctr" rtl="0">
              <a:buNone/>
            </a:pPr>
            <a:r>
              <a:rPr lang="nn-NO" dirty="0" smtClean="0"/>
              <a:t>0              0         0</a:t>
            </a:r>
          </a:p>
          <a:p>
            <a:pPr algn="ctr" rtl="0">
              <a:buNone/>
            </a:pPr>
            <a:r>
              <a:rPr lang="nn-NO" dirty="0" smtClean="0"/>
              <a:t>    0.0073    0.0026    0.0000</a:t>
            </a:r>
          </a:p>
          <a:p>
            <a:pPr algn="ctr" rtl="0">
              <a:buNone/>
            </a:pPr>
            <a:r>
              <a:rPr lang="nn-NO" dirty="0" smtClean="0"/>
              <a:t>    0.0145    0.0100    0.0001</a:t>
            </a:r>
          </a:p>
          <a:p>
            <a:pPr algn="ctr" rtl="0">
              <a:buNone/>
            </a:pPr>
            <a:r>
              <a:rPr lang="nn-NO" dirty="0" smtClean="0"/>
              <a:t>    0.0218    0.0219    0.0005</a:t>
            </a:r>
          </a:p>
          <a:p>
            <a:pPr algn="ctr" rtl="0">
              <a:buNone/>
            </a:pPr>
            <a:r>
              <a:rPr lang="nn-NO" dirty="0" smtClean="0"/>
              <a:t>    0.0290    0.0381    0.0011</a:t>
            </a:r>
          </a:p>
          <a:p>
            <a:pPr algn="ctr" rtl="0">
              <a:buNone/>
            </a:pPr>
            <a:r>
              <a:rPr lang="nn-NO" dirty="0" smtClean="0"/>
              <a:t>    0.0363    0.0580    0.0021</a:t>
            </a:r>
          </a:p>
          <a:p>
            <a:pPr algn="ctr" rtl="0">
              <a:buNone/>
            </a:pPr>
            <a:r>
              <a:rPr lang="nn-NO" dirty="0" smtClean="0"/>
              <a:t>    0.0436    0.0815    0.0036</a:t>
            </a:r>
          </a:p>
          <a:p>
            <a:pPr algn="ctr" rtl="0">
              <a:buNone/>
            </a:pPr>
            <a:r>
              <a:rPr lang="nn-NO" dirty="0" smtClean="0"/>
              <a:t>    0.0508    0.1083    0.0055</a:t>
            </a:r>
          </a:p>
          <a:p>
            <a:pPr algn="ctr" rtl="0">
              <a:buNone/>
            </a:pPr>
            <a:r>
              <a:rPr lang="nn-NO" dirty="0" smtClean="0"/>
              <a:t>    0.0581    0.1382    0.0081</a:t>
            </a:r>
          </a:p>
          <a:p>
            <a:pPr algn="ctr" rtl="0">
              <a:buNone/>
            </a:pPr>
            <a:r>
              <a:rPr lang="nn-NO" dirty="0" smtClean="0"/>
              <a:t>    0.0676    0.1814    0.0123</a:t>
            </a:r>
          </a:p>
          <a:p>
            <a:pPr algn="ctr" rtl="0">
              <a:buNone/>
            </a:pPr>
            <a:r>
              <a:rPr lang="nn-NO" dirty="0" smtClean="0"/>
              <a:t>    0.0771    0.2289    0.0177</a:t>
            </a:r>
          </a:p>
          <a:p>
            <a:pPr algn="ctr" rtl="0">
              <a:buNone/>
            </a:pPr>
            <a:r>
              <a:rPr lang="nn-NO" dirty="0" smtClean="0"/>
              <a:t>    0.0865    0.2805    0.0244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00034" y="1071546"/>
            <a:ext cx="8229600" cy="1143000"/>
          </a:xfrm>
        </p:spPr>
        <p:txBody>
          <a:bodyPr/>
          <a:lstStyle/>
          <a:p>
            <a:pPr rtl="0"/>
            <a:r>
              <a:rPr lang="en-US" dirty="0" smtClean="0">
                <a:latin typeface="Adobe Caslon Pro Bold" pitchFamily="18" charset="0"/>
              </a:rPr>
              <a:t>The solution of the problem</a:t>
            </a:r>
            <a:endParaRPr lang="en-US" dirty="0">
              <a:latin typeface="Adobe Caslon Pro Bold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 l="23257" t="18446" r="13886" b="15534"/>
          <a:stretch>
            <a:fillRect/>
          </a:stretch>
        </p:blipFill>
        <p:spPr bwMode="auto">
          <a:xfrm>
            <a:off x="0" y="0"/>
            <a:ext cx="9139826" cy="692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2428860" y="2357430"/>
            <a:ext cx="392909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sz="66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 you very much</a:t>
            </a:r>
            <a:endParaRPr lang="en-US" sz="6600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 l="23257" t="18446" r="13886" b="15534"/>
          <a:stretch>
            <a:fillRect/>
          </a:stretch>
        </p:blipFill>
        <p:spPr bwMode="auto">
          <a:xfrm>
            <a:off x="0" y="-24"/>
            <a:ext cx="913982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490" y="1071554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Engineering interest !!</a:t>
            </a:r>
            <a:endParaRPr lang="ar-SA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6200000">
            <a:off x="1828783" y="3600449"/>
            <a:ext cx="700088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6200000">
            <a:off x="4243776" y="2757093"/>
            <a:ext cx="714379" cy="24868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929322" y="4572008"/>
            <a:ext cx="2643206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2357422" y="2214554"/>
            <a:ext cx="1571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Voltage</a:t>
            </a:r>
            <a:endParaRPr lang="en-US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643306" y="2285992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&amp;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714876" y="2214554"/>
            <a:ext cx="1571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current</a:t>
            </a:r>
            <a:endParaRPr lang="en-US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428728" y="4214818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resistors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714744" y="3500438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Inductors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572264" y="4143380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Capacitors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/>
          <a:srcRect l="23257" t="18446" r="13886" b="15534"/>
          <a:stretch>
            <a:fillRect/>
          </a:stretch>
        </p:blipFill>
        <p:spPr bwMode="auto">
          <a:xfrm>
            <a:off x="0" y="-24"/>
            <a:ext cx="913982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14282" y="857232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problem</a:t>
            </a:r>
            <a:endParaRPr lang="ar-SA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1285852" y="2000240"/>
            <a:ext cx="2000264" cy="639762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For resistors</a:t>
            </a:r>
            <a:endParaRPr lang="ar-SA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1142976" y="3143248"/>
            <a:ext cx="3111494" cy="2325695"/>
          </a:xfrm>
        </p:spPr>
        <p:txBody>
          <a:bodyPr/>
          <a:lstStyle/>
          <a:p>
            <a:pPr algn="l" rtl="0">
              <a:buNone/>
            </a:pPr>
            <a:r>
              <a:rPr lang="en-US" dirty="0" smtClean="0"/>
              <a:t>	Ohms law can be applied easily by </a:t>
            </a:r>
          </a:p>
          <a:p>
            <a:pPr algn="l" rtl="0">
              <a:buNone/>
            </a:pPr>
            <a:endParaRPr lang="en-US" dirty="0"/>
          </a:p>
          <a:p>
            <a:pPr algn="l" rtl="0">
              <a:buNone/>
            </a:pPr>
            <a:endParaRPr lang="en-US" dirty="0" smtClean="0"/>
          </a:p>
          <a:p>
            <a:pPr algn="ctr" rtl="0">
              <a:buNone/>
            </a:pPr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 = ( I ) x (R) </a:t>
            </a:r>
            <a:endParaRPr lang="ar-SA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429124" y="2000240"/>
            <a:ext cx="4041775" cy="639762"/>
          </a:xfrm>
        </p:spPr>
        <p:txBody>
          <a:bodyPr/>
          <a:lstStyle/>
          <a:p>
            <a:pPr algn="l"/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F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or capacitors and inductors</a:t>
            </a:r>
            <a:endParaRPr lang="ar-SA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500562" y="3192488"/>
            <a:ext cx="4041775" cy="1308082"/>
          </a:xfrm>
        </p:spPr>
        <p:txBody>
          <a:bodyPr/>
          <a:lstStyle/>
          <a:p>
            <a:pPr algn="l">
              <a:buNone/>
            </a:pPr>
            <a:r>
              <a:rPr lang="en-US" dirty="0"/>
              <a:t> </a:t>
            </a:r>
            <a:r>
              <a:rPr lang="en-US" dirty="0" smtClean="0"/>
              <a:t>the current and voltage are dependent of each other and  functions  of time . 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 l="23257" t="18446" r="13886" b="15534"/>
          <a:stretch>
            <a:fillRect/>
          </a:stretch>
        </p:blipFill>
        <p:spPr bwMode="auto">
          <a:xfrm>
            <a:off x="0" y="-24"/>
            <a:ext cx="913982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4366" y="928678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capacitors</a:t>
            </a:r>
            <a:endParaRPr lang="ar-SA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sz="half" idx="1"/>
          </p:nvPr>
        </p:nvSpPr>
        <p:spPr>
          <a:xfrm>
            <a:off x="1142976" y="2500306"/>
            <a:ext cx="4038600" cy="2786082"/>
          </a:xfrm>
        </p:spPr>
        <p:txBody>
          <a:bodyPr>
            <a:normAutofit lnSpcReduction="10000"/>
          </a:bodyPr>
          <a:lstStyle/>
          <a:p>
            <a:pPr algn="l" rtl="0">
              <a:buNone/>
            </a:pPr>
            <a:r>
              <a:rPr lang="en-US" dirty="0" smtClean="0"/>
              <a:t>	the current through the capacitor depends on the change of voltage across its terminals</a:t>
            </a:r>
          </a:p>
          <a:p>
            <a:pPr algn="l">
              <a:buNone/>
            </a:pPr>
            <a:endParaRPr lang="en-US" dirty="0"/>
          </a:p>
          <a:p>
            <a:pPr algn="ctr">
              <a:buNone/>
            </a:pPr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I C = C </a:t>
            </a:r>
            <a:r>
              <a:rPr lang="en-US" dirty="0" err="1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dv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/ </a:t>
            </a:r>
            <a:r>
              <a:rPr lang="en-US" dirty="0" err="1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dt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57818" y="2643182"/>
            <a:ext cx="2786082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 l="23257" t="18446" r="13886" b="15534"/>
          <a:stretch>
            <a:fillRect/>
          </a:stretch>
        </p:blipFill>
        <p:spPr bwMode="auto">
          <a:xfrm>
            <a:off x="0" y="0"/>
            <a:ext cx="913982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Inductors </a:t>
            </a:r>
            <a:endParaRPr lang="ar-SA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Picture 5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 bwMode="auto">
          <a:xfrm>
            <a:off x="1871662" y="2143116"/>
            <a:ext cx="1209675" cy="324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>
          <a:xfrm>
            <a:off x="4572000" y="2028828"/>
            <a:ext cx="4038600" cy="3328998"/>
          </a:xfrm>
        </p:spPr>
        <p:txBody>
          <a:bodyPr/>
          <a:lstStyle/>
          <a:p>
            <a:pPr algn="l" rtl="0">
              <a:buNone/>
            </a:pPr>
            <a:r>
              <a:rPr lang="en-US" dirty="0" smtClean="0"/>
              <a:t>	The voltage across the inductor depends on the change of the  current passing through it </a:t>
            </a:r>
          </a:p>
          <a:p>
            <a:pPr algn="l" rtl="0">
              <a:buNone/>
            </a:pPr>
            <a:endParaRPr lang="en-US" dirty="0"/>
          </a:p>
          <a:p>
            <a:pPr algn="ctr" rtl="0">
              <a:buNone/>
            </a:pPr>
            <a:r>
              <a:rPr lang="en-US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  =  L d </a:t>
            </a:r>
            <a:r>
              <a:rPr lang="en-US" dirty="0" err="1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/ </a:t>
            </a:r>
            <a:r>
              <a:rPr lang="en-US" dirty="0" err="1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dt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ar-SA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 l="23257" t="18446" r="13886" b="15534"/>
          <a:stretch>
            <a:fillRect/>
          </a:stretch>
        </p:blipFill>
        <p:spPr bwMode="auto">
          <a:xfrm>
            <a:off x="0" y="0"/>
            <a:ext cx="913982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71554"/>
            <a:ext cx="8229600" cy="1143000"/>
          </a:xfrm>
        </p:spPr>
        <p:txBody>
          <a:bodyPr/>
          <a:lstStyle/>
          <a:p>
            <a:pPr rtl="0"/>
            <a:r>
              <a:rPr lang="en-US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Series circuit analysis </a:t>
            </a:r>
            <a:endParaRPr lang="ar-SA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666898" y="2476516"/>
            <a:ext cx="6191250" cy="323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/>
          <a:srcRect l="23257" t="18446" r="13886" b="15534"/>
          <a:stretch>
            <a:fillRect/>
          </a:stretch>
        </p:blipFill>
        <p:spPr bwMode="auto">
          <a:xfrm>
            <a:off x="0" y="-24"/>
            <a:ext cx="913982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000116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Series circuit analysis </a:t>
            </a:r>
            <a:endParaRPr lang="ar-SA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833966" y="2000247"/>
            <a:ext cx="381000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85852" y="2357430"/>
            <a:ext cx="3500462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15008" y="3071810"/>
            <a:ext cx="1771650" cy="120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000364" y="4643446"/>
            <a:ext cx="4933950" cy="120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 l="23257" t="18446" r="13886" b="15534"/>
          <a:stretch>
            <a:fillRect/>
          </a:stretch>
        </p:blipFill>
        <p:spPr bwMode="auto">
          <a:xfrm>
            <a:off x="0" y="0"/>
            <a:ext cx="913982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5724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solution</a:t>
            </a:r>
            <a:endParaRPr lang="ar-SA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571736" y="2171702"/>
            <a:ext cx="3648075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90893" y="4000504"/>
            <a:ext cx="2066925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 l="23257" t="18446" r="13886" b="15534"/>
          <a:stretch>
            <a:fillRect/>
          </a:stretch>
        </p:blipFill>
        <p:spPr bwMode="auto">
          <a:xfrm>
            <a:off x="0" y="0"/>
            <a:ext cx="913982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298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Converting the DEs into matrices  	 </a:t>
            </a:r>
            <a:endParaRPr lang="ar-SA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285852" y="2437612"/>
            <a:ext cx="6715172" cy="3277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533</TotalTime>
  <Words>355</Words>
  <Application>Microsoft Office PowerPoint</Application>
  <PresentationFormat>On-screen Show (4:3)</PresentationFormat>
  <Paragraphs>96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[Series Circuit]</vt:lpstr>
      <vt:lpstr>Engineering interest !!</vt:lpstr>
      <vt:lpstr>The problem</vt:lpstr>
      <vt:lpstr>capacitors</vt:lpstr>
      <vt:lpstr>Inductors </vt:lpstr>
      <vt:lpstr>Series circuit analysis </vt:lpstr>
      <vt:lpstr>Series circuit analysis </vt:lpstr>
      <vt:lpstr>The solution</vt:lpstr>
      <vt:lpstr>Converting the DEs into matrices    </vt:lpstr>
      <vt:lpstr>Slide 10</vt:lpstr>
      <vt:lpstr>Slide 11</vt:lpstr>
      <vt:lpstr>Slide 12</vt:lpstr>
      <vt:lpstr>Solving the DE using MATLAB</vt:lpstr>
      <vt:lpstr>Slide 14</vt:lpstr>
      <vt:lpstr>Slide 15</vt:lpstr>
      <vt:lpstr>The solution of the problem</vt:lpstr>
      <vt:lpstr>The solution of the problem</vt:lpstr>
      <vt:lpstr>Slide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</dc:title>
  <dc:creator>user</dc:creator>
  <cp:lastModifiedBy>Barhoom</cp:lastModifiedBy>
  <cp:revision>46</cp:revision>
  <dcterms:created xsi:type="dcterms:W3CDTF">2008-05-30T06:11:38Z</dcterms:created>
  <dcterms:modified xsi:type="dcterms:W3CDTF">2008-06-01T01:15:52Z</dcterms:modified>
</cp:coreProperties>
</file>