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61" r:id="rId6"/>
    <p:sldId id="262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6858000" cy="9906000" type="A4"/>
  <p:notesSz cx="6954838" cy="93091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مقطع بدون عنوان" id="{D85FD600-7170-49EA-AA85-387458E69E66}">
          <p14:sldIdLst>
            <p14:sldId id="256"/>
            <p14:sldId id="257"/>
            <p14:sldId id="258"/>
            <p14:sldId id="260"/>
            <p14:sldId id="261"/>
            <p14:sldId id="262"/>
            <p14:sldId id="266"/>
            <p14:sldId id="267"/>
            <p14:sldId id="268"/>
            <p14:sldId id="269"/>
            <p14:sldId id="270"/>
            <p14:sldId id="271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20" d="100"/>
          <a:sy n="120" d="100"/>
        </p:scale>
        <p:origin x="804" y="-412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ofPieChart>
        <c:ofPieType val="bar"/>
        <c:varyColors val="1"/>
        <c:ser>
          <c:idx val="0"/>
          <c:order val="0"/>
          <c:tx>
            <c:strRef>
              <c:f>ورقة1!$B$1</c:f>
              <c:strCache>
                <c:ptCount val="1"/>
                <c:pt idx="0">
                  <c:v>توزيع الدرجات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ورقة1!$A$2:$A$7</c:f>
              <c:strCache>
                <c:ptCount val="6"/>
                <c:pt idx="0">
                  <c:v>الاختبار النصفي</c:v>
                </c:pt>
                <c:pt idx="1">
                  <c:v>الاختبار النهائي</c:v>
                </c:pt>
                <c:pt idx="2">
                  <c:v>الاختبارات القصيرة</c:v>
                </c:pt>
                <c:pt idx="3">
                  <c:v>البحوث</c:v>
                </c:pt>
                <c:pt idx="4">
                  <c:v>الحضور</c:v>
                </c:pt>
                <c:pt idx="5">
                  <c:v>الواجبات</c:v>
                </c:pt>
              </c:strCache>
            </c:strRef>
          </c:cat>
          <c:val>
            <c:numRef>
              <c:f>ورقة1!$B$2:$B$7</c:f>
              <c:numCache>
                <c:formatCode>General</c:formatCode>
                <c:ptCount val="6"/>
                <c:pt idx="0">
                  <c:v>35</c:v>
                </c:pt>
                <c:pt idx="1">
                  <c:v>40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6E-4B19-924A-711E1DFBDA23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gapWidth val="100"/>
        <c:secondPieSize val="75"/>
        <c:serLines/>
      </c:ofPieChart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 b="0">
          <a:cs typeface="PT Bold Heading" panose="02010400000000000000" pitchFamily="2" charset="-78"/>
        </a:defRPr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B205AA-10E8-4BD1-B435-A3799EB6E05F}" type="doc">
      <dgm:prSet loTypeId="urn:microsoft.com/office/officeart/2005/8/layout/cycle2" loCatId="cycle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8F3AA2EB-7B3D-4511-911A-7E9A13A5FAAC}">
      <dgm:prSet phldrT="[نص]" custT="1"/>
      <dgm:spPr/>
      <dgm:t>
        <a:bodyPr/>
        <a:lstStyle/>
        <a:p>
          <a:pPr rtl="1"/>
          <a:r>
            <a:rPr lang="ar-SA" sz="2000" b="0" kern="1200">
              <a:effectLst/>
              <a:latin typeface="+mn-lt"/>
              <a:ea typeface="+mn-ea"/>
              <a:cs typeface="SKR HEAD1" pitchFamily="2" charset="-78"/>
            </a:rPr>
            <a:t>الاختبار</a:t>
          </a:r>
          <a:r>
            <a:rPr lang="ar-SA" sz="2000" b="0" kern="1200"/>
            <a:t> </a:t>
          </a:r>
          <a:endParaRPr lang="ar-SA" sz="2000" b="0" kern="1200" dirty="0"/>
        </a:p>
      </dgm:t>
    </dgm:pt>
    <dgm:pt modelId="{7618198C-43A6-4FBC-BA76-9B9839A57B21}" type="parTrans" cxnId="{F1E4CB34-9FE5-49A9-8B7B-D28C3904FA91}">
      <dgm:prSet/>
      <dgm:spPr/>
      <dgm:t>
        <a:bodyPr/>
        <a:lstStyle/>
        <a:p>
          <a:pPr rtl="1"/>
          <a:endParaRPr lang="ar-SA" sz="2000" b="0"/>
        </a:p>
      </dgm:t>
    </dgm:pt>
    <dgm:pt modelId="{71649F29-EC04-4813-ABBF-8522EF82EC98}" type="sibTrans" cxnId="{F1E4CB34-9FE5-49A9-8B7B-D28C3904FA91}">
      <dgm:prSet custT="1"/>
      <dgm:spPr/>
      <dgm:t>
        <a:bodyPr/>
        <a:lstStyle/>
        <a:p>
          <a:pPr rtl="1"/>
          <a:endParaRPr lang="ar-SA" sz="2000" b="0"/>
        </a:p>
      </dgm:t>
    </dgm:pt>
    <dgm:pt modelId="{CDF87C1F-BDE5-460A-BE22-BBC319811210}">
      <dgm:prSet phldrT="[نص]" custT="1"/>
      <dgm:spPr/>
      <dgm:t>
        <a:bodyPr/>
        <a:lstStyle/>
        <a:p>
          <a:pPr rtl="1"/>
          <a:r>
            <a:rPr lang="ar-SA" sz="2000" b="0" kern="1200">
              <a:effectLst/>
              <a:latin typeface="+mn-lt"/>
              <a:ea typeface="+mn-ea"/>
              <a:cs typeface="SKR HEAD1" pitchFamily="2" charset="-78"/>
            </a:rPr>
            <a:t>المناقشة والحوار</a:t>
          </a:r>
          <a:endParaRPr lang="ar-SA" sz="2000" b="0" kern="1200" dirty="0"/>
        </a:p>
      </dgm:t>
    </dgm:pt>
    <dgm:pt modelId="{1FF0F70E-12F8-42FF-BC65-3E2BFDB1D4EE}" type="parTrans" cxnId="{92441A8E-44B4-4FA3-8B03-37C70F0978DD}">
      <dgm:prSet/>
      <dgm:spPr/>
      <dgm:t>
        <a:bodyPr/>
        <a:lstStyle/>
        <a:p>
          <a:pPr rtl="1"/>
          <a:endParaRPr lang="ar-SA" sz="2000" b="0"/>
        </a:p>
      </dgm:t>
    </dgm:pt>
    <dgm:pt modelId="{3CADD3FB-BF7A-4367-974E-70A32CC23F4B}" type="sibTrans" cxnId="{92441A8E-44B4-4FA3-8B03-37C70F0978DD}">
      <dgm:prSet custT="1"/>
      <dgm:spPr/>
      <dgm:t>
        <a:bodyPr/>
        <a:lstStyle/>
        <a:p>
          <a:pPr rtl="1"/>
          <a:endParaRPr lang="ar-SA" sz="2000" b="0"/>
        </a:p>
      </dgm:t>
    </dgm:pt>
    <dgm:pt modelId="{E87FEBAE-9EF1-4CF4-94B3-6B282EC58A7A}">
      <dgm:prSet phldrT="[نص]" custT="1"/>
      <dgm:spPr/>
      <dgm:t>
        <a:bodyPr/>
        <a:lstStyle/>
        <a:p>
          <a:pPr rtl="1"/>
          <a:r>
            <a:rPr lang="ar-SA" sz="2000" b="0" kern="1200" dirty="0">
              <a:effectLst/>
              <a:latin typeface="+mn-lt"/>
              <a:ea typeface="+mn-ea"/>
              <a:cs typeface="SKR HEAD1" pitchFamily="2" charset="-78"/>
            </a:rPr>
            <a:t>تدريب الطالب على العرض</a:t>
          </a:r>
        </a:p>
      </dgm:t>
    </dgm:pt>
    <dgm:pt modelId="{B2A2B718-F406-4FE4-9CB9-73C4F6953D7F}" type="parTrans" cxnId="{54E794BD-7F70-4EB3-8B99-F7CAB1A6BC2F}">
      <dgm:prSet/>
      <dgm:spPr/>
      <dgm:t>
        <a:bodyPr/>
        <a:lstStyle/>
        <a:p>
          <a:pPr rtl="1"/>
          <a:endParaRPr lang="ar-SA" sz="2000" b="0"/>
        </a:p>
      </dgm:t>
    </dgm:pt>
    <dgm:pt modelId="{F506F9AE-C97E-4988-A89E-F2924E7B3459}" type="sibTrans" cxnId="{54E794BD-7F70-4EB3-8B99-F7CAB1A6BC2F}">
      <dgm:prSet custT="1"/>
      <dgm:spPr/>
      <dgm:t>
        <a:bodyPr/>
        <a:lstStyle/>
        <a:p>
          <a:pPr rtl="1"/>
          <a:endParaRPr lang="ar-SA" sz="2000" b="0"/>
        </a:p>
      </dgm:t>
    </dgm:pt>
    <dgm:pt modelId="{67565EC8-05BB-4407-AE75-6F1864B2AACC}">
      <dgm:prSet phldrT="[نص]" custT="1"/>
      <dgm:spPr/>
      <dgm:t>
        <a:bodyPr/>
        <a:lstStyle/>
        <a:p>
          <a:pPr rtl="1"/>
          <a:r>
            <a:rPr lang="ar-SA" sz="2000" b="0" kern="1200">
              <a:effectLst/>
              <a:latin typeface="+mn-lt"/>
              <a:ea typeface="+mn-ea"/>
              <a:cs typeface="SKR HEAD1" pitchFamily="2" charset="-78"/>
            </a:rPr>
            <a:t>البحوث</a:t>
          </a:r>
          <a:r>
            <a:rPr lang="ar-SA" sz="2000" b="0" kern="1200"/>
            <a:t> </a:t>
          </a:r>
          <a:endParaRPr lang="ar-SA" sz="2000" b="0" kern="1200" dirty="0"/>
        </a:p>
      </dgm:t>
    </dgm:pt>
    <dgm:pt modelId="{E2903E24-F591-4C89-B9C2-93BB1E99734E}" type="parTrans" cxnId="{B43F9F4A-1239-4A90-9A60-46444EB8F3CC}">
      <dgm:prSet/>
      <dgm:spPr/>
      <dgm:t>
        <a:bodyPr/>
        <a:lstStyle/>
        <a:p>
          <a:pPr rtl="1"/>
          <a:endParaRPr lang="ar-SA" sz="2000" b="0"/>
        </a:p>
      </dgm:t>
    </dgm:pt>
    <dgm:pt modelId="{E7BDEA73-A080-4924-8D3F-7EF11BEB0838}" type="sibTrans" cxnId="{B43F9F4A-1239-4A90-9A60-46444EB8F3CC}">
      <dgm:prSet custT="1"/>
      <dgm:spPr/>
      <dgm:t>
        <a:bodyPr/>
        <a:lstStyle/>
        <a:p>
          <a:pPr rtl="1"/>
          <a:endParaRPr lang="ar-SA" sz="2000" b="0"/>
        </a:p>
      </dgm:t>
    </dgm:pt>
    <dgm:pt modelId="{CCBC6CAF-1D15-42AA-BF69-FCEB42B8F023}">
      <dgm:prSet phldrT="[نص]" custT="1"/>
      <dgm:spPr/>
      <dgm:t>
        <a:bodyPr/>
        <a:lstStyle/>
        <a:p>
          <a:pPr rtl="1"/>
          <a:r>
            <a:rPr lang="ar-SA" sz="2000" b="0" kern="1200">
              <a:effectLst/>
              <a:latin typeface="+mn-lt"/>
              <a:ea typeface="+mn-ea"/>
              <a:cs typeface="SKR HEAD1" pitchFamily="2" charset="-78"/>
            </a:rPr>
            <a:t>الواجبات</a:t>
          </a:r>
          <a:endParaRPr lang="ar-SA" sz="2000" b="0" kern="1200" dirty="0">
            <a:effectLst/>
            <a:latin typeface="+mn-lt"/>
            <a:ea typeface="+mn-ea"/>
            <a:cs typeface="SKR HEAD1" pitchFamily="2" charset="-78"/>
          </a:endParaRPr>
        </a:p>
      </dgm:t>
    </dgm:pt>
    <dgm:pt modelId="{8C03F990-2E75-4FFA-954F-885F19C18A83}" type="parTrans" cxnId="{DECB34DE-9C60-455D-A974-AD48AC3A8DC3}">
      <dgm:prSet/>
      <dgm:spPr/>
      <dgm:t>
        <a:bodyPr/>
        <a:lstStyle/>
        <a:p>
          <a:pPr rtl="1"/>
          <a:endParaRPr lang="ar-SA" sz="2000" b="0"/>
        </a:p>
      </dgm:t>
    </dgm:pt>
    <dgm:pt modelId="{0D0592A3-3DB3-4743-BADB-2F50378A0FBF}" type="sibTrans" cxnId="{DECB34DE-9C60-455D-A974-AD48AC3A8DC3}">
      <dgm:prSet custT="1"/>
      <dgm:spPr/>
      <dgm:t>
        <a:bodyPr/>
        <a:lstStyle/>
        <a:p>
          <a:pPr rtl="1"/>
          <a:endParaRPr lang="ar-SA" sz="2000" b="0"/>
        </a:p>
      </dgm:t>
    </dgm:pt>
    <dgm:pt modelId="{DBAB97BB-54FB-4071-BA12-D0273CCE95B8}" type="pres">
      <dgm:prSet presAssocID="{1DB205AA-10E8-4BD1-B435-A3799EB6E05F}" presName="cycle" presStyleCnt="0">
        <dgm:presLayoutVars>
          <dgm:dir/>
          <dgm:resizeHandles val="exact"/>
        </dgm:presLayoutVars>
      </dgm:prSet>
      <dgm:spPr/>
    </dgm:pt>
    <dgm:pt modelId="{68ECD3FA-5E70-4717-A540-E889E96C0B46}" type="pres">
      <dgm:prSet presAssocID="{8F3AA2EB-7B3D-4511-911A-7E9A13A5FAAC}" presName="node" presStyleLbl="node1" presStyleIdx="0" presStyleCnt="5">
        <dgm:presLayoutVars>
          <dgm:bulletEnabled val="1"/>
        </dgm:presLayoutVars>
      </dgm:prSet>
      <dgm:spPr/>
    </dgm:pt>
    <dgm:pt modelId="{68EBBC0F-7EAC-46DC-ACE4-9E882423208C}" type="pres">
      <dgm:prSet presAssocID="{71649F29-EC04-4813-ABBF-8522EF82EC98}" presName="sibTrans" presStyleLbl="sibTrans2D1" presStyleIdx="0" presStyleCnt="5"/>
      <dgm:spPr/>
    </dgm:pt>
    <dgm:pt modelId="{69196F0A-D255-4669-B9A5-0E49AE96559E}" type="pres">
      <dgm:prSet presAssocID="{71649F29-EC04-4813-ABBF-8522EF82EC98}" presName="connectorText" presStyleLbl="sibTrans2D1" presStyleIdx="0" presStyleCnt="5"/>
      <dgm:spPr/>
    </dgm:pt>
    <dgm:pt modelId="{4CB796C2-17B7-426E-8BED-F86228F8F9E7}" type="pres">
      <dgm:prSet presAssocID="{CDF87C1F-BDE5-460A-BE22-BBC319811210}" presName="node" presStyleLbl="node1" presStyleIdx="1" presStyleCnt="5">
        <dgm:presLayoutVars>
          <dgm:bulletEnabled val="1"/>
        </dgm:presLayoutVars>
      </dgm:prSet>
      <dgm:spPr/>
    </dgm:pt>
    <dgm:pt modelId="{14BA4B36-688A-4C5A-BF01-969431FC5909}" type="pres">
      <dgm:prSet presAssocID="{3CADD3FB-BF7A-4367-974E-70A32CC23F4B}" presName="sibTrans" presStyleLbl="sibTrans2D1" presStyleIdx="1" presStyleCnt="5"/>
      <dgm:spPr/>
    </dgm:pt>
    <dgm:pt modelId="{B68517E5-8573-4FA7-8321-9F8CBE6BAD2D}" type="pres">
      <dgm:prSet presAssocID="{3CADD3FB-BF7A-4367-974E-70A32CC23F4B}" presName="connectorText" presStyleLbl="sibTrans2D1" presStyleIdx="1" presStyleCnt="5"/>
      <dgm:spPr/>
    </dgm:pt>
    <dgm:pt modelId="{D86E07AD-6CC8-4911-85EC-EDB7B006E436}" type="pres">
      <dgm:prSet presAssocID="{E87FEBAE-9EF1-4CF4-94B3-6B282EC58A7A}" presName="node" presStyleLbl="node1" presStyleIdx="2" presStyleCnt="5">
        <dgm:presLayoutVars>
          <dgm:bulletEnabled val="1"/>
        </dgm:presLayoutVars>
      </dgm:prSet>
      <dgm:spPr/>
    </dgm:pt>
    <dgm:pt modelId="{24A0D2A5-6B32-480F-807D-0996CFFCD8CC}" type="pres">
      <dgm:prSet presAssocID="{F506F9AE-C97E-4988-A89E-F2924E7B3459}" presName="sibTrans" presStyleLbl="sibTrans2D1" presStyleIdx="2" presStyleCnt="5"/>
      <dgm:spPr/>
    </dgm:pt>
    <dgm:pt modelId="{9508035A-121E-4F7D-A133-8AEBD9A59C96}" type="pres">
      <dgm:prSet presAssocID="{F506F9AE-C97E-4988-A89E-F2924E7B3459}" presName="connectorText" presStyleLbl="sibTrans2D1" presStyleIdx="2" presStyleCnt="5"/>
      <dgm:spPr/>
    </dgm:pt>
    <dgm:pt modelId="{F7247157-1E3C-4379-871E-6CB5B8DE794D}" type="pres">
      <dgm:prSet presAssocID="{67565EC8-05BB-4407-AE75-6F1864B2AACC}" presName="node" presStyleLbl="node1" presStyleIdx="3" presStyleCnt="5">
        <dgm:presLayoutVars>
          <dgm:bulletEnabled val="1"/>
        </dgm:presLayoutVars>
      </dgm:prSet>
      <dgm:spPr/>
    </dgm:pt>
    <dgm:pt modelId="{6D157661-E560-47F1-9014-BAC60388E73C}" type="pres">
      <dgm:prSet presAssocID="{E7BDEA73-A080-4924-8D3F-7EF11BEB0838}" presName="sibTrans" presStyleLbl="sibTrans2D1" presStyleIdx="3" presStyleCnt="5"/>
      <dgm:spPr/>
    </dgm:pt>
    <dgm:pt modelId="{0DD5E578-5B57-4B31-B389-A111E40C2BB3}" type="pres">
      <dgm:prSet presAssocID="{E7BDEA73-A080-4924-8D3F-7EF11BEB0838}" presName="connectorText" presStyleLbl="sibTrans2D1" presStyleIdx="3" presStyleCnt="5"/>
      <dgm:spPr/>
    </dgm:pt>
    <dgm:pt modelId="{0430337C-3F92-4B63-A7A5-E085B99C58EC}" type="pres">
      <dgm:prSet presAssocID="{CCBC6CAF-1D15-42AA-BF69-FCEB42B8F023}" presName="node" presStyleLbl="node1" presStyleIdx="4" presStyleCnt="5">
        <dgm:presLayoutVars>
          <dgm:bulletEnabled val="1"/>
        </dgm:presLayoutVars>
      </dgm:prSet>
      <dgm:spPr/>
    </dgm:pt>
    <dgm:pt modelId="{889E6D3B-ED6C-4AB9-97D0-7C26E4050A63}" type="pres">
      <dgm:prSet presAssocID="{0D0592A3-3DB3-4743-BADB-2F50378A0FBF}" presName="sibTrans" presStyleLbl="sibTrans2D1" presStyleIdx="4" presStyleCnt="5"/>
      <dgm:spPr/>
    </dgm:pt>
    <dgm:pt modelId="{F2DD8535-5AF7-4101-9D2B-010C0E5FD149}" type="pres">
      <dgm:prSet presAssocID="{0D0592A3-3DB3-4743-BADB-2F50378A0FBF}" presName="connectorText" presStyleLbl="sibTrans2D1" presStyleIdx="4" presStyleCnt="5"/>
      <dgm:spPr/>
    </dgm:pt>
  </dgm:ptLst>
  <dgm:cxnLst>
    <dgm:cxn modelId="{1203346C-6979-4BD5-8252-2D94CF26991D}" type="presOf" srcId="{E87FEBAE-9EF1-4CF4-94B3-6B282EC58A7A}" destId="{D86E07AD-6CC8-4911-85EC-EDB7B006E436}" srcOrd="0" destOrd="0" presId="urn:microsoft.com/office/officeart/2005/8/layout/cycle2"/>
    <dgm:cxn modelId="{F1E4CB34-9FE5-49A9-8B7B-D28C3904FA91}" srcId="{1DB205AA-10E8-4BD1-B435-A3799EB6E05F}" destId="{8F3AA2EB-7B3D-4511-911A-7E9A13A5FAAC}" srcOrd="0" destOrd="0" parTransId="{7618198C-43A6-4FBC-BA76-9B9839A57B21}" sibTransId="{71649F29-EC04-4813-ABBF-8522EF82EC98}"/>
    <dgm:cxn modelId="{92441A8E-44B4-4FA3-8B03-37C70F0978DD}" srcId="{1DB205AA-10E8-4BD1-B435-A3799EB6E05F}" destId="{CDF87C1F-BDE5-460A-BE22-BBC319811210}" srcOrd="1" destOrd="0" parTransId="{1FF0F70E-12F8-42FF-BC65-3E2BFDB1D4EE}" sibTransId="{3CADD3FB-BF7A-4367-974E-70A32CC23F4B}"/>
    <dgm:cxn modelId="{622A77DD-A895-48C3-A630-0465161125D9}" type="presOf" srcId="{8F3AA2EB-7B3D-4511-911A-7E9A13A5FAAC}" destId="{68ECD3FA-5E70-4717-A540-E889E96C0B46}" srcOrd="0" destOrd="0" presId="urn:microsoft.com/office/officeart/2005/8/layout/cycle2"/>
    <dgm:cxn modelId="{AAA24503-0478-4F49-9929-A79271DD1422}" type="presOf" srcId="{CDF87C1F-BDE5-460A-BE22-BBC319811210}" destId="{4CB796C2-17B7-426E-8BED-F86228F8F9E7}" srcOrd="0" destOrd="0" presId="urn:microsoft.com/office/officeart/2005/8/layout/cycle2"/>
    <dgm:cxn modelId="{DECB34DE-9C60-455D-A974-AD48AC3A8DC3}" srcId="{1DB205AA-10E8-4BD1-B435-A3799EB6E05F}" destId="{CCBC6CAF-1D15-42AA-BF69-FCEB42B8F023}" srcOrd="4" destOrd="0" parTransId="{8C03F990-2E75-4FFA-954F-885F19C18A83}" sibTransId="{0D0592A3-3DB3-4743-BADB-2F50378A0FBF}"/>
    <dgm:cxn modelId="{54E794BD-7F70-4EB3-8B99-F7CAB1A6BC2F}" srcId="{1DB205AA-10E8-4BD1-B435-A3799EB6E05F}" destId="{E87FEBAE-9EF1-4CF4-94B3-6B282EC58A7A}" srcOrd="2" destOrd="0" parTransId="{B2A2B718-F406-4FE4-9CB9-73C4F6953D7F}" sibTransId="{F506F9AE-C97E-4988-A89E-F2924E7B3459}"/>
    <dgm:cxn modelId="{4151AB53-84C4-4E8E-964B-BDBEC9917142}" type="presOf" srcId="{71649F29-EC04-4813-ABBF-8522EF82EC98}" destId="{68EBBC0F-7EAC-46DC-ACE4-9E882423208C}" srcOrd="0" destOrd="0" presId="urn:microsoft.com/office/officeart/2005/8/layout/cycle2"/>
    <dgm:cxn modelId="{47A837F0-50EE-4680-86B1-3941164EF595}" type="presOf" srcId="{1DB205AA-10E8-4BD1-B435-A3799EB6E05F}" destId="{DBAB97BB-54FB-4071-BA12-D0273CCE95B8}" srcOrd="0" destOrd="0" presId="urn:microsoft.com/office/officeart/2005/8/layout/cycle2"/>
    <dgm:cxn modelId="{EDE9119D-C87D-4E20-92B1-FF92C06BD8DC}" type="presOf" srcId="{67565EC8-05BB-4407-AE75-6F1864B2AACC}" destId="{F7247157-1E3C-4379-871E-6CB5B8DE794D}" srcOrd="0" destOrd="0" presId="urn:microsoft.com/office/officeart/2005/8/layout/cycle2"/>
    <dgm:cxn modelId="{143F6A64-0AB9-4318-AF54-76953D2216ED}" type="presOf" srcId="{CCBC6CAF-1D15-42AA-BF69-FCEB42B8F023}" destId="{0430337C-3F92-4B63-A7A5-E085B99C58EC}" srcOrd="0" destOrd="0" presId="urn:microsoft.com/office/officeart/2005/8/layout/cycle2"/>
    <dgm:cxn modelId="{BFF98FC4-5D2D-4DC1-B283-F6F0A2D5604B}" type="presOf" srcId="{E7BDEA73-A080-4924-8D3F-7EF11BEB0838}" destId="{6D157661-E560-47F1-9014-BAC60388E73C}" srcOrd="0" destOrd="0" presId="urn:microsoft.com/office/officeart/2005/8/layout/cycle2"/>
    <dgm:cxn modelId="{11438AAD-B679-4644-8BF7-218CEE0C3580}" type="presOf" srcId="{F506F9AE-C97E-4988-A89E-F2924E7B3459}" destId="{24A0D2A5-6B32-480F-807D-0996CFFCD8CC}" srcOrd="0" destOrd="0" presId="urn:microsoft.com/office/officeart/2005/8/layout/cycle2"/>
    <dgm:cxn modelId="{B43F9F4A-1239-4A90-9A60-46444EB8F3CC}" srcId="{1DB205AA-10E8-4BD1-B435-A3799EB6E05F}" destId="{67565EC8-05BB-4407-AE75-6F1864B2AACC}" srcOrd="3" destOrd="0" parTransId="{E2903E24-F591-4C89-B9C2-93BB1E99734E}" sibTransId="{E7BDEA73-A080-4924-8D3F-7EF11BEB0838}"/>
    <dgm:cxn modelId="{282DAE2D-13CD-4967-B204-D52F323978C7}" type="presOf" srcId="{F506F9AE-C97E-4988-A89E-F2924E7B3459}" destId="{9508035A-121E-4F7D-A133-8AEBD9A59C96}" srcOrd="1" destOrd="0" presId="urn:microsoft.com/office/officeart/2005/8/layout/cycle2"/>
    <dgm:cxn modelId="{3A08F17F-B6B7-4882-A646-BBCB7C00CBCD}" type="presOf" srcId="{E7BDEA73-A080-4924-8D3F-7EF11BEB0838}" destId="{0DD5E578-5B57-4B31-B389-A111E40C2BB3}" srcOrd="1" destOrd="0" presId="urn:microsoft.com/office/officeart/2005/8/layout/cycle2"/>
    <dgm:cxn modelId="{6BBA143A-8B9B-495C-88FD-0CB82BBEADB5}" type="presOf" srcId="{0D0592A3-3DB3-4743-BADB-2F50378A0FBF}" destId="{889E6D3B-ED6C-4AB9-97D0-7C26E4050A63}" srcOrd="0" destOrd="0" presId="urn:microsoft.com/office/officeart/2005/8/layout/cycle2"/>
    <dgm:cxn modelId="{5188D12A-8BF0-4AE9-A77C-A01880168A11}" type="presOf" srcId="{3CADD3FB-BF7A-4367-974E-70A32CC23F4B}" destId="{B68517E5-8573-4FA7-8321-9F8CBE6BAD2D}" srcOrd="1" destOrd="0" presId="urn:microsoft.com/office/officeart/2005/8/layout/cycle2"/>
    <dgm:cxn modelId="{CCC5645C-3445-4672-AE15-8EFE0D29826C}" type="presOf" srcId="{71649F29-EC04-4813-ABBF-8522EF82EC98}" destId="{69196F0A-D255-4669-B9A5-0E49AE96559E}" srcOrd="1" destOrd="0" presId="urn:microsoft.com/office/officeart/2005/8/layout/cycle2"/>
    <dgm:cxn modelId="{F98CF9A3-4B01-4C5D-ADFA-41C1DF7F63A7}" type="presOf" srcId="{3CADD3FB-BF7A-4367-974E-70A32CC23F4B}" destId="{14BA4B36-688A-4C5A-BF01-969431FC5909}" srcOrd="0" destOrd="0" presId="urn:microsoft.com/office/officeart/2005/8/layout/cycle2"/>
    <dgm:cxn modelId="{66937DD9-137C-443E-BF8E-60D38452A23E}" type="presOf" srcId="{0D0592A3-3DB3-4743-BADB-2F50378A0FBF}" destId="{F2DD8535-5AF7-4101-9D2B-010C0E5FD149}" srcOrd="1" destOrd="0" presId="urn:microsoft.com/office/officeart/2005/8/layout/cycle2"/>
    <dgm:cxn modelId="{DD7BCE2E-4631-4D58-92FF-56AB82FB5EC1}" type="presParOf" srcId="{DBAB97BB-54FB-4071-BA12-D0273CCE95B8}" destId="{68ECD3FA-5E70-4717-A540-E889E96C0B46}" srcOrd="0" destOrd="0" presId="urn:microsoft.com/office/officeart/2005/8/layout/cycle2"/>
    <dgm:cxn modelId="{AE7948A8-1FED-4211-BB24-7D3C4AF2223E}" type="presParOf" srcId="{DBAB97BB-54FB-4071-BA12-D0273CCE95B8}" destId="{68EBBC0F-7EAC-46DC-ACE4-9E882423208C}" srcOrd="1" destOrd="0" presId="urn:microsoft.com/office/officeart/2005/8/layout/cycle2"/>
    <dgm:cxn modelId="{757F233F-3E73-4D90-BA7E-5FD73D053378}" type="presParOf" srcId="{68EBBC0F-7EAC-46DC-ACE4-9E882423208C}" destId="{69196F0A-D255-4669-B9A5-0E49AE96559E}" srcOrd="0" destOrd="0" presId="urn:microsoft.com/office/officeart/2005/8/layout/cycle2"/>
    <dgm:cxn modelId="{E8BA26C5-7BA5-4DA8-BA00-9AC81E55F899}" type="presParOf" srcId="{DBAB97BB-54FB-4071-BA12-D0273CCE95B8}" destId="{4CB796C2-17B7-426E-8BED-F86228F8F9E7}" srcOrd="2" destOrd="0" presId="urn:microsoft.com/office/officeart/2005/8/layout/cycle2"/>
    <dgm:cxn modelId="{C0BB9654-EEE4-4F3A-8BDC-E034B2546327}" type="presParOf" srcId="{DBAB97BB-54FB-4071-BA12-D0273CCE95B8}" destId="{14BA4B36-688A-4C5A-BF01-969431FC5909}" srcOrd="3" destOrd="0" presId="urn:microsoft.com/office/officeart/2005/8/layout/cycle2"/>
    <dgm:cxn modelId="{6DA169DE-805A-4820-A56C-7D251F2032B1}" type="presParOf" srcId="{14BA4B36-688A-4C5A-BF01-969431FC5909}" destId="{B68517E5-8573-4FA7-8321-9F8CBE6BAD2D}" srcOrd="0" destOrd="0" presId="urn:microsoft.com/office/officeart/2005/8/layout/cycle2"/>
    <dgm:cxn modelId="{FC0D870A-1D16-43DA-A1DD-6CA63ECAE5A0}" type="presParOf" srcId="{DBAB97BB-54FB-4071-BA12-D0273CCE95B8}" destId="{D86E07AD-6CC8-4911-85EC-EDB7B006E436}" srcOrd="4" destOrd="0" presId="urn:microsoft.com/office/officeart/2005/8/layout/cycle2"/>
    <dgm:cxn modelId="{ABB985BE-1448-456E-A381-60993D4B091F}" type="presParOf" srcId="{DBAB97BB-54FB-4071-BA12-D0273CCE95B8}" destId="{24A0D2A5-6B32-480F-807D-0996CFFCD8CC}" srcOrd="5" destOrd="0" presId="urn:microsoft.com/office/officeart/2005/8/layout/cycle2"/>
    <dgm:cxn modelId="{2AFE0864-1615-47D5-A7BA-6120DCC33070}" type="presParOf" srcId="{24A0D2A5-6B32-480F-807D-0996CFFCD8CC}" destId="{9508035A-121E-4F7D-A133-8AEBD9A59C96}" srcOrd="0" destOrd="0" presId="urn:microsoft.com/office/officeart/2005/8/layout/cycle2"/>
    <dgm:cxn modelId="{6A2BDAFE-496B-4053-87F2-A6F99B839026}" type="presParOf" srcId="{DBAB97BB-54FB-4071-BA12-D0273CCE95B8}" destId="{F7247157-1E3C-4379-871E-6CB5B8DE794D}" srcOrd="6" destOrd="0" presId="urn:microsoft.com/office/officeart/2005/8/layout/cycle2"/>
    <dgm:cxn modelId="{D2223228-CCB4-4FCE-A548-02D8E3C478B4}" type="presParOf" srcId="{DBAB97BB-54FB-4071-BA12-D0273CCE95B8}" destId="{6D157661-E560-47F1-9014-BAC60388E73C}" srcOrd="7" destOrd="0" presId="urn:microsoft.com/office/officeart/2005/8/layout/cycle2"/>
    <dgm:cxn modelId="{6B41874B-223D-49BA-A45C-22D7739DDB08}" type="presParOf" srcId="{6D157661-E560-47F1-9014-BAC60388E73C}" destId="{0DD5E578-5B57-4B31-B389-A111E40C2BB3}" srcOrd="0" destOrd="0" presId="urn:microsoft.com/office/officeart/2005/8/layout/cycle2"/>
    <dgm:cxn modelId="{E00C6B19-6EDD-4A4E-AEE3-EBB4D4A14564}" type="presParOf" srcId="{DBAB97BB-54FB-4071-BA12-D0273CCE95B8}" destId="{0430337C-3F92-4B63-A7A5-E085B99C58EC}" srcOrd="8" destOrd="0" presId="urn:microsoft.com/office/officeart/2005/8/layout/cycle2"/>
    <dgm:cxn modelId="{269DCD20-9F7B-4CC5-85B7-A5387344EAE2}" type="presParOf" srcId="{DBAB97BB-54FB-4071-BA12-D0273CCE95B8}" destId="{889E6D3B-ED6C-4AB9-97D0-7C26E4050A63}" srcOrd="9" destOrd="0" presId="urn:microsoft.com/office/officeart/2005/8/layout/cycle2"/>
    <dgm:cxn modelId="{65A593E9-7ABF-4C4D-BBD3-AD1359E1708D}" type="presParOf" srcId="{889E6D3B-ED6C-4AB9-97D0-7C26E4050A63}" destId="{F2DD8535-5AF7-4101-9D2B-010C0E5FD14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ECD3FA-5E70-4717-A540-E889E96C0B46}">
      <dsp:nvSpPr>
        <dsp:cNvPr id="0" name=""/>
        <dsp:cNvSpPr/>
      </dsp:nvSpPr>
      <dsp:spPr>
        <a:xfrm>
          <a:off x="2396586" y="975"/>
          <a:ext cx="1435518" cy="143551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0" kern="1200">
              <a:effectLst/>
              <a:latin typeface="+mn-lt"/>
              <a:ea typeface="+mn-ea"/>
              <a:cs typeface="SKR HEAD1" pitchFamily="2" charset="-78"/>
            </a:rPr>
            <a:t>الاختبار</a:t>
          </a:r>
          <a:r>
            <a:rPr lang="ar-SA" sz="2000" b="0" kern="1200"/>
            <a:t> </a:t>
          </a:r>
          <a:endParaRPr lang="ar-SA" sz="2000" b="0" kern="1200" dirty="0"/>
        </a:p>
      </dsp:txBody>
      <dsp:txXfrm>
        <a:off x="2606813" y="211202"/>
        <a:ext cx="1015064" cy="1015064"/>
      </dsp:txXfrm>
    </dsp:sp>
    <dsp:sp modelId="{68EBBC0F-7EAC-46DC-ACE4-9E882423208C}">
      <dsp:nvSpPr>
        <dsp:cNvPr id="0" name=""/>
        <dsp:cNvSpPr/>
      </dsp:nvSpPr>
      <dsp:spPr>
        <a:xfrm rot="2160000">
          <a:off x="3786573" y="1103274"/>
          <a:ext cx="380930" cy="4844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000" b="0" kern="1200"/>
        </a:p>
      </dsp:txBody>
      <dsp:txXfrm>
        <a:off x="3797486" y="1166585"/>
        <a:ext cx="266651" cy="290693"/>
      </dsp:txXfrm>
    </dsp:sp>
    <dsp:sp modelId="{4CB796C2-17B7-426E-8BED-F86228F8F9E7}">
      <dsp:nvSpPr>
        <dsp:cNvPr id="0" name=""/>
        <dsp:cNvSpPr/>
      </dsp:nvSpPr>
      <dsp:spPr>
        <a:xfrm>
          <a:off x="4139415" y="1267215"/>
          <a:ext cx="1435518" cy="143551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0" kern="1200">
              <a:effectLst/>
              <a:latin typeface="+mn-lt"/>
              <a:ea typeface="+mn-ea"/>
              <a:cs typeface="SKR HEAD1" pitchFamily="2" charset="-78"/>
            </a:rPr>
            <a:t>المناقشة والحوار</a:t>
          </a:r>
          <a:endParaRPr lang="ar-SA" sz="2000" b="0" kern="1200" dirty="0"/>
        </a:p>
      </dsp:txBody>
      <dsp:txXfrm>
        <a:off x="4349642" y="1477442"/>
        <a:ext cx="1015064" cy="1015064"/>
      </dsp:txXfrm>
    </dsp:sp>
    <dsp:sp modelId="{14BA4B36-688A-4C5A-BF01-969431FC5909}">
      <dsp:nvSpPr>
        <dsp:cNvPr id="0" name=""/>
        <dsp:cNvSpPr/>
      </dsp:nvSpPr>
      <dsp:spPr>
        <a:xfrm rot="6480000">
          <a:off x="4337190" y="2756886"/>
          <a:ext cx="380930" cy="4844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000" b="0" kern="1200"/>
        </a:p>
      </dsp:txBody>
      <dsp:txXfrm rot="10800000">
        <a:off x="4411987" y="2799440"/>
        <a:ext cx="266651" cy="290693"/>
      </dsp:txXfrm>
    </dsp:sp>
    <dsp:sp modelId="{D86E07AD-6CC8-4911-85EC-EDB7B006E436}">
      <dsp:nvSpPr>
        <dsp:cNvPr id="0" name=""/>
        <dsp:cNvSpPr/>
      </dsp:nvSpPr>
      <dsp:spPr>
        <a:xfrm>
          <a:off x="3473714" y="3316033"/>
          <a:ext cx="1435518" cy="143551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0" kern="1200" dirty="0">
              <a:effectLst/>
              <a:latin typeface="+mn-lt"/>
              <a:ea typeface="+mn-ea"/>
              <a:cs typeface="SKR HEAD1" pitchFamily="2" charset="-78"/>
            </a:rPr>
            <a:t>تدريب الطالب على العرض</a:t>
          </a:r>
        </a:p>
      </dsp:txBody>
      <dsp:txXfrm>
        <a:off x="3683941" y="3526260"/>
        <a:ext cx="1015064" cy="1015064"/>
      </dsp:txXfrm>
    </dsp:sp>
    <dsp:sp modelId="{24A0D2A5-6B32-480F-807D-0996CFFCD8CC}">
      <dsp:nvSpPr>
        <dsp:cNvPr id="0" name=""/>
        <dsp:cNvSpPr/>
      </dsp:nvSpPr>
      <dsp:spPr>
        <a:xfrm rot="10800000">
          <a:off x="2934661" y="3791549"/>
          <a:ext cx="380930" cy="4844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000" b="0" kern="1200"/>
        </a:p>
      </dsp:txBody>
      <dsp:txXfrm rot="10800000">
        <a:off x="3048940" y="3888446"/>
        <a:ext cx="266651" cy="290693"/>
      </dsp:txXfrm>
    </dsp:sp>
    <dsp:sp modelId="{F7247157-1E3C-4379-871E-6CB5B8DE794D}">
      <dsp:nvSpPr>
        <dsp:cNvPr id="0" name=""/>
        <dsp:cNvSpPr/>
      </dsp:nvSpPr>
      <dsp:spPr>
        <a:xfrm>
          <a:off x="1319459" y="3316033"/>
          <a:ext cx="1435518" cy="143551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0" kern="1200">
              <a:effectLst/>
              <a:latin typeface="+mn-lt"/>
              <a:ea typeface="+mn-ea"/>
              <a:cs typeface="SKR HEAD1" pitchFamily="2" charset="-78"/>
            </a:rPr>
            <a:t>البحوث</a:t>
          </a:r>
          <a:r>
            <a:rPr lang="ar-SA" sz="2000" b="0" kern="1200"/>
            <a:t> </a:t>
          </a:r>
          <a:endParaRPr lang="ar-SA" sz="2000" b="0" kern="1200" dirty="0"/>
        </a:p>
      </dsp:txBody>
      <dsp:txXfrm>
        <a:off x="1529686" y="3526260"/>
        <a:ext cx="1015064" cy="1015064"/>
      </dsp:txXfrm>
    </dsp:sp>
    <dsp:sp modelId="{6D157661-E560-47F1-9014-BAC60388E73C}">
      <dsp:nvSpPr>
        <dsp:cNvPr id="0" name=""/>
        <dsp:cNvSpPr/>
      </dsp:nvSpPr>
      <dsp:spPr>
        <a:xfrm rot="15120000">
          <a:off x="1517234" y="2777393"/>
          <a:ext cx="380930" cy="4844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000" b="0" kern="1200"/>
        </a:p>
      </dsp:txBody>
      <dsp:txXfrm rot="10800000">
        <a:off x="1592031" y="2928633"/>
        <a:ext cx="266651" cy="290693"/>
      </dsp:txXfrm>
    </dsp:sp>
    <dsp:sp modelId="{0430337C-3F92-4B63-A7A5-E085B99C58EC}">
      <dsp:nvSpPr>
        <dsp:cNvPr id="0" name=""/>
        <dsp:cNvSpPr/>
      </dsp:nvSpPr>
      <dsp:spPr>
        <a:xfrm>
          <a:off x="653757" y="1267215"/>
          <a:ext cx="1435518" cy="143551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0" kern="1200">
              <a:effectLst/>
              <a:latin typeface="+mn-lt"/>
              <a:ea typeface="+mn-ea"/>
              <a:cs typeface="SKR HEAD1" pitchFamily="2" charset="-78"/>
            </a:rPr>
            <a:t>الواجبات</a:t>
          </a:r>
          <a:endParaRPr lang="ar-SA" sz="2000" b="0" kern="1200" dirty="0">
            <a:effectLst/>
            <a:latin typeface="+mn-lt"/>
            <a:ea typeface="+mn-ea"/>
            <a:cs typeface="SKR HEAD1" pitchFamily="2" charset="-78"/>
          </a:endParaRPr>
        </a:p>
      </dsp:txBody>
      <dsp:txXfrm>
        <a:off x="863984" y="1477442"/>
        <a:ext cx="1015064" cy="1015064"/>
      </dsp:txXfrm>
    </dsp:sp>
    <dsp:sp modelId="{889E6D3B-ED6C-4AB9-97D0-7C26E4050A63}">
      <dsp:nvSpPr>
        <dsp:cNvPr id="0" name=""/>
        <dsp:cNvSpPr/>
      </dsp:nvSpPr>
      <dsp:spPr>
        <a:xfrm rot="19440000">
          <a:off x="2043744" y="1115947"/>
          <a:ext cx="380930" cy="4844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000" b="0" kern="1200"/>
        </a:p>
      </dsp:txBody>
      <dsp:txXfrm>
        <a:off x="2054657" y="1246430"/>
        <a:ext cx="266651" cy="2906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941075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61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1"/>
          <a:lstStyle>
            <a:lvl1pPr algn="l">
              <a:defRPr sz="1200"/>
            </a:lvl1pPr>
          </a:lstStyle>
          <a:p>
            <a:fld id="{283AFBD4-84F1-4073-AE88-7EBB0AA2901A}" type="datetimeFigureOut">
              <a:rPr lang="ar-SA" smtClean="0"/>
              <a:t>26/03/1438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270125" y="698500"/>
            <a:ext cx="2414588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941075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61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1" anchor="b"/>
          <a:lstStyle>
            <a:lvl1pPr algn="l">
              <a:defRPr sz="1200"/>
            </a:lvl1pPr>
          </a:lstStyle>
          <a:p>
            <a:fld id="{050AA72F-F94B-4D96-84BB-7E2276AF99B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50767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AA72F-F94B-4D96-84BB-7E2276AF99B4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17617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AA72F-F94B-4D96-84BB-7E2276AF99B4}" type="slidenum">
              <a:rPr lang="ar-SA" smtClean="0"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17617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AA72F-F94B-4D96-84BB-7E2276AF99B4}" type="slidenum">
              <a:rPr lang="ar-SA" smtClean="0"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17617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AA72F-F94B-4D96-84BB-7E2276AF99B4}" type="slidenum">
              <a:rPr lang="ar-SA" smtClean="0"/>
              <a:t>10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17617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AA72F-F94B-4D96-84BB-7E2276AF99B4}" type="slidenum">
              <a:rPr lang="ar-SA" smtClean="0"/>
              <a:t>11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17617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AA72F-F94B-4D96-84BB-7E2276AF99B4}" type="slidenum">
              <a:rPr lang="ar-SA" smtClean="0"/>
              <a:t>12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176178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AA72F-F94B-4D96-84BB-7E2276AF99B4}" type="slidenum">
              <a:rPr lang="ar-SA" smtClean="0"/>
              <a:t>13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17617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3077287"/>
            <a:ext cx="5829300" cy="2123369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291EB-555F-4A7A-B84B-686ADCB9C807}" type="datetimeFigureOut">
              <a:rPr lang="ar-SA" smtClean="0"/>
              <a:t>26/03/1438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6649-9A5B-4DF5-9496-D20962348CE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85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291EB-555F-4A7A-B84B-686ADCB9C807}" type="datetimeFigureOut">
              <a:rPr lang="ar-SA" smtClean="0"/>
              <a:t>26/03/1438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6649-9A5B-4DF5-9496-D20962348CE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727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4972050" y="396706"/>
            <a:ext cx="1543050" cy="8452203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42900" y="396706"/>
            <a:ext cx="4514850" cy="8452203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291EB-555F-4A7A-B84B-686ADCB9C807}" type="datetimeFigureOut">
              <a:rPr lang="ar-SA" smtClean="0"/>
              <a:t>26/03/1438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6649-9A5B-4DF5-9496-D20962348CE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7982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291EB-555F-4A7A-B84B-686ADCB9C807}" type="datetimeFigureOut">
              <a:rPr lang="ar-SA" smtClean="0"/>
              <a:t>26/03/1438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6649-9A5B-4DF5-9496-D20962348CE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619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6365527"/>
            <a:ext cx="5829300" cy="1967442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4198590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291EB-555F-4A7A-B84B-686ADCB9C807}" type="datetimeFigureOut">
              <a:rPr lang="ar-SA" smtClean="0"/>
              <a:t>26/03/1438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6649-9A5B-4DF5-9496-D20962348CE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90409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342900" y="2311405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86150" y="2311405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291EB-555F-4A7A-B84B-686ADCB9C807}" type="datetimeFigureOut">
              <a:rPr lang="ar-SA" smtClean="0"/>
              <a:t>26/03/1438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6649-9A5B-4DF5-9496-D20962348CE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61737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291EB-555F-4A7A-B84B-686ADCB9C807}" type="datetimeFigureOut">
              <a:rPr lang="ar-SA" smtClean="0"/>
              <a:t>26/03/1438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6649-9A5B-4DF5-9496-D20962348CE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51725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291EB-555F-4A7A-B84B-686ADCB9C807}" type="datetimeFigureOut">
              <a:rPr lang="ar-SA" smtClean="0"/>
              <a:t>26/03/1438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6649-9A5B-4DF5-9496-D20962348CE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66829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291EB-555F-4A7A-B84B-686ADCB9C807}" type="datetimeFigureOut">
              <a:rPr lang="ar-SA" smtClean="0"/>
              <a:t>26/03/1438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6649-9A5B-4DF5-9496-D20962348CE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9372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9" y="394412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1" y="2072927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291EB-555F-4A7A-B84B-686ADCB9C807}" type="datetimeFigureOut">
              <a:rPr lang="ar-SA" smtClean="0"/>
              <a:t>26/03/1438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6649-9A5B-4DF5-9496-D20962348CE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91501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291EB-555F-4A7A-B84B-686ADCB9C807}" type="datetimeFigureOut">
              <a:rPr lang="ar-SA" smtClean="0"/>
              <a:t>26/03/1438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6649-9A5B-4DF5-9496-D20962348CE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12495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311405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9181401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291EB-555F-4A7A-B84B-686ADCB9C807}" type="datetimeFigureOut">
              <a:rPr lang="ar-SA" smtClean="0"/>
              <a:t>26/03/1438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9181401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9181401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B6649-9A5B-4DF5-9496-D20962348CE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18114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شكل حر 50"/>
          <p:cNvSpPr/>
          <p:nvPr/>
        </p:nvSpPr>
        <p:spPr>
          <a:xfrm>
            <a:off x="577323" y="3345682"/>
            <a:ext cx="4248000" cy="396000"/>
          </a:xfrm>
          <a:custGeom>
            <a:avLst/>
            <a:gdLst>
              <a:gd name="connsiteX0" fmla="*/ 56231 w 337379"/>
              <a:gd name="connsiteY0" fmla="*/ 0 h 3377996"/>
              <a:gd name="connsiteX1" fmla="*/ 281148 w 337379"/>
              <a:gd name="connsiteY1" fmla="*/ 0 h 3377996"/>
              <a:gd name="connsiteX2" fmla="*/ 337379 w 337379"/>
              <a:gd name="connsiteY2" fmla="*/ 56231 h 3377996"/>
              <a:gd name="connsiteX3" fmla="*/ 337379 w 337379"/>
              <a:gd name="connsiteY3" fmla="*/ 3377996 h 3377996"/>
              <a:gd name="connsiteX4" fmla="*/ 337379 w 337379"/>
              <a:gd name="connsiteY4" fmla="*/ 3377996 h 3377996"/>
              <a:gd name="connsiteX5" fmla="*/ 0 w 337379"/>
              <a:gd name="connsiteY5" fmla="*/ 3377996 h 3377996"/>
              <a:gd name="connsiteX6" fmla="*/ 0 w 337379"/>
              <a:gd name="connsiteY6" fmla="*/ 3377996 h 3377996"/>
              <a:gd name="connsiteX7" fmla="*/ 0 w 337379"/>
              <a:gd name="connsiteY7" fmla="*/ 56231 h 3377996"/>
              <a:gd name="connsiteX8" fmla="*/ 56231 w 337379"/>
              <a:gd name="connsiteY8" fmla="*/ 0 h 337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7379" h="3377996">
                <a:moveTo>
                  <a:pt x="0" y="2814982"/>
                </a:moveTo>
                <a:lnTo>
                  <a:pt x="0" y="563014"/>
                </a:lnTo>
                <a:cubicBezTo>
                  <a:pt x="0" y="252068"/>
                  <a:pt x="2514" y="5"/>
                  <a:pt x="5616" y="5"/>
                </a:cubicBezTo>
                <a:lnTo>
                  <a:pt x="337379" y="5"/>
                </a:lnTo>
                <a:lnTo>
                  <a:pt x="337379" y="5"/>
                </a:lnTo>
                <a:lnTo>
                  <a:pt x="337379" y="3377991"/>
                </a:lnTo>
                <a:lnTo>
                  <a:pt x="337379" y="3377991"/>
                </a:lnTo>
                <a:lnTo>
                  <a:pt x="5616" y="3377991"/>
                </a:lnTo>
                <a:cubicBezTo>
                  <a:pt x="2514" y="3377991"/>
                  <a:pt x="0" y="3125928"/>
                  <a:pt x="0" y="2814982"/>
                </a:cubicBezTo>
                <a:close/>
              </a:path>
            </a:pathLst>
          </a:custGeom>
          <a:solidFill>
            <a:srgbClr val="C0504D">
              <a:tint val="40000"/>
              <a:alpha val="90000"/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chemeClr val="accent2">
                <a:alpha val="90000"/>
              </a:scheme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64120" tIns="180000" rIns="247650" bIns="180000" numCol="1" spcCol="1270" anchor="ctr" anchorCtr="0">
            <a:noAutofit/>
          </a:bodyPr>
          <a:lstStyle/>
          <a:p>
            <a:pPr marL="0" lvl="1" algn="ctr" defTabSz="88900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ar-SA" sz="2000" kern="12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raditional Arabic" panose="02020603050405020304" pitchFamily="18" charset="-78"/>
                <a:cs typeface="SKR HEAD1" pitchFamily="2" charset="-78"/>
              </a:rPr>
              <a:t>الإيمان</a:t>
            </a:r>
          </a:p>
        </p:txBody>
      </p:sp>
      <p:sp>
        <p:nvSpPr>
          <p:cNvPr id="52" name="شكل حر 51"/>
          <p:cNvSpPr/>
          <p:nvPr/>
        </p:nvSpPr>
        <p:spPr>
          <a:xfrm>
            <a:off x="4732685" y="3332820"/>
            <a:ext cx="1547992" cy="421724"/>
          </a:xfrm>
          <a:custGeom>
            <a:avLst/>
            <a:gdLst>
              <a:gd name="connsiteX0" fmla="*/ 0 w 1547992"/>
              <a:gd name="connsiteY0" fmla="*/ 70289 h 421724"/>
              <a:gd name="connsiteX1" fmla="*/ 70289 w 1547992"/>
              <a:gd name="connsiteY1" fmla="*/ 0 h 421724"/>
              <a:gd name="connsiteX2" fmla="*/ 1477703 w 1547992"/>
              <a:gd name="connsiteY2" fmla="*/ 0 h 421724"/>
              <a:gd name="connsiteX3" fmla="*/ 1547992 w 1547992"/>
              <a:gd name="connsiteY3" fmla="*/ 70289 h 421724"/>
              <a:gd name="connsiteX4" fmla="*/ 1547992 w 1547992"/>
              <a:gd name="connsiteY4" fmla="*/ 351435 h 421724"/>
              <a:gd name="connsiteX5" fmla="*/ 1477703 w 1547992"/>
              <a:gd name="connsiteY5" fmla="*/ 421724 h 421724"/>
              <a:gd name="connsiteX6" fmla="*/ 70289 w 1547992"/>
              <a:gd name="connsiteY6" fmla="*/ 421724 h 421724"/>
              <a:gd name="connsiteX7" fmla="*/ 0 w 1547992"/>
              <a:gd name="connsiteY7" fmla="*/ 351435 h 421724"/>
              <a:gd name="connsiteX8" fmla="*/ 0 w 1547992"/>
              <a:gd name="connsiteY8" fmla="*/ 70289 h 421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7992" h="421724">
                <a:moveTo>
                  <a:pt x="0" y="70289"/>
                </a:moveTo>
                <a:cubicBezTo>
                  <a:pt x="0" y="31469"/>
                  <a:pt x="31469" y="0"/>
                  <a:pt x="70289" y="0"/>
                </a:cubicBezTo>
                <a:lnTo>
                  <a:pt x="1477703" y="0"/>
                </a:lnTo>
                <a:cubicBezTo>
                  <a:pt x="1516523" y="0"/>
                  <a:pt x="1547992" y="31469"/>
                  <a:pt x="1547992" y="70289"/>
                </a:cubicBezTo>
                <a:lnTo>
                  <a:pt x="1547992" y="351435"/>
                </a:lnTo>
                <a:cubicBezTo>
                  <a:pt x="1547992" y="390255"/>
                  <a:pt x="1516523" y="421724"/>
                  <a:pt x="1477703" y="421724"/>
                </a:cubicBezTo>
                <a:lnTo>
                  <a:pt x="70289" y="421724"/>
                </a:lnTo>
                <a:cubicBezTo>
                  <a:pt x="31469" y="421724"/>
                  <a:pt x="0" y="390255"/>
                  <a:pt x="0" y="351435"/>
                </a:cubicBezTo>
                <a:lnTo>
                  <a:pt x="0" y="70289"/>
                </a:lnTo>
                <a:close/>
              </a:path>
            </a:pathLst>
          </a:custGeom>
          <a:solidFill>
            <a:srgbClr val="C0504D"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7737" tIns="49162" rIns="77737" bIns="49162" numCol="1" spcCol="1270" anchor="ctr" anchorCtr="0">
            <a:noAutofit/>
          </a:bodyPr>
          <a:lstStyle/>
          <a:p>
            <a:pPr lvl="0" algn="ct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1500" kern="1200">
                <a:solidFill>
                  <a:sysClr val="window" lastClr="FFFFFF"/>
                </a:solidFill>
                <a:latin typeface="Calibri"/>
                <a:ea typeface="+mn-ea"/>
                <a:cs typeface="PT Bold Heading" panose="02010400000000000000" pitchFamily="2" charset="-78"/>
              </a:rPr>
              <a:t>عنوان المقرر</a:t>
            </a:r>
          </a:p>
        </p:txBody>
      </p:sp>
      <p:sp>
        <p:nvSpPr>
          <p:cNvPr id="49" name="شكل حر 48"/>
          <p:cNvSpPr/>
          <p:nvPr/>
        </p:nvSpPr>
        <p:spPr>
          <a:xfrm>
            <a:off x="577323" y="3825118"/>
            <a:ext cx="4248000" cy="396000"/>
          </a:xfrm>
          <a:custGeom>
            <a:avLst/>
            <a:gdLst>
              <a:gd name="connsiteX0" fmla="*/ 56231 w 337379"/>
              <a:gd name="connsiteY0" fmla="*/ 0 h 3377996"/>
              <a:gd name="connsiteX1" fmla="*/ 281148 w 337379"/>
              <a:gd name="connsiteY1" fmla="*/ 0 h 3377996"/>
              <a:gd name="connsiteX2" fmla="*/ 337379 w 337379"/>
              <a:gd name="connsiteY2" fmla="*/ 56231 h 3377996"/>
              <a:gd name="connsiteX3" fmla="*/ 337379 w 337379"/>
              <a:gd name="connsiteY3" fmla="*/ 3377996 h 3377996"/>
              <a:gd name="connsiteX4" fmla="*/ 337379 w 337379"/>
              <a:gd name="connsiteY4" fmla="*/ 3377996 h 3377996"/>
              <a:gd name="connsiteX5" fmla="*/ 0 w 337379"/>
              <a:gd name="connsiteY5" fmla="*/ 3377996 h 3377996"/>
              <a:gd name="connsiteX6" fmla="*/ 0 w 337379"/>
              <a:gd name="connsiteY6" fmla="*/ 3377996 h 3377996"/>
              <a:gd name="connsiteX7" fmla="*/ 0 w 337379"/>
              <a:gd name="connsiteY7" fmla="*/ 56231 h 3377996"/>
              <a:gd name="connsiteX8" fmla="*/ 56231 w 337379"/>
              <a:gd name="connsiteY8" fmla="*/ 0 h 337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7379" h="3377996">
                <a:moveTo>
                  <a:pt x="0" y="2814982"/>
                </a:moveTo>
                <a:lnTo>
                  <a:pt x="0" y="563014"/>
                </a:lnTo>
                <a:cubicBezTo>
                  <a:pt x="0" y="252068"/>
                  <a:pt x="2514" y="5"/>
                  <a:pt x="5616" y="5"/>
                </a:cubicBezTo>
                <a:lnTo>
                  <a:pt x="337379" y="5"/>
                </a:lnTo>
                <a:lnTo>
                  <a:pt x="337379" y="5"/>
                </a:lnTo>
                <a:lnTo>
                  <a:pt x="337379" y="3377991"/>
                </a:lnTo>
                <a:lnTo>
                  <a:pt x="337379" y="3377991"/>
                </a:lnTo>
                <a:lnTo>
                  <a:pt x="5616" y="3377991"/>
                </a:lnTo>
                <a:cubicBezTo>
                  <a:pt x="2514" y="3377991"/>
                  <a:pt x="0" y="3125928"/>
                  <a:pt x="0" y="2814982"/>
                </a:cubicBezTo>
                <a:close/>
              </a:path>
            </a:pathLst>
          </a:custGeom>
          <a:solidFill>
            <a:srgbClr val="9BBB59">
              <a:tint val="40000"/>
              <a:alpha val="90000"/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chemeClr val="accent3">
                <a:alpha val="90000"/>
              </a:scheme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64120" tIns="180000" rIns="247650" bIns="180000" numCol="1" spcCol="1270" anchor="ctr" anchorCtr="0">
            <a:noAutofit/>
          </a:bodyPr>
          <a:lstStyle/>
          <a:p>
            <a:pPr marL="0" lvl="1" algn="ctr" defTabSz="88900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ar-SA" sz="2000" kern="120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raditional Arabic" panose="02020603050405020304" pitchFamily="18" charset="-78"/>
                <a:cs typeface="SKR HEAD1" pitchFamily="2" charset="-78"/>
              </a:rPr>
              <a:t>داع 111 (</a:t>
            </a:r>
            <a:r>
              <a:rPr lang="en-US" sz="2000" kern="120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raditional Arabic" panose="02020603050405020304" pitchFamily="18" charset="-78"/>
                <a:cs typeface="SKR HEAD1" pitchFamily="2" charset="-78"/>
              </a:rPr>
              <a:t>IAS-111</a:t>
            </a:r>
            <a:r>
              <a:rPr lang="ar-SA" sz="2000" kern="120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raditional Arabic" panose="02020603050405020304" pitchFamily="18" charset="-78"/>
                <a:cs typeface="SKR HEAD1" pitchFamily="2" charset="-78"/>
              </a:rPr>
              <a:t>)</a:t>
            </a:r>
          </a:p>
        </p:txBody>
      </p:sp>
      <p:sp>
        <p:nvSpPr>
          <p:cNvPr id="50" name="شكل حر 49"/>
          <p:cNvSpPr/>
          <p:nvPr/>
        </p:nvSpPr>
        <p:spPr>
          <a:xfrm>
            <a:off x="4732685" y="3812256"/>
            <a:ext cx="1547992" cy="421724"/>
          </a:xfrm>
          <a:custGeom>
            <a:avLst/>
            <a:gdLst>
              <a:gd name="connsiteX0" fmla="*/ 0 w 1547992"/>
              <a:gd name="connsiteY0" fmla="*/ 70289 h 421724"/>
              <a:gd name="connsiteX1" fmla="*/ 70289 w 1547992"/>
              <a:gd name="connsiteY1" fmla="*/ 0 h 421724"/>
              <a:gd name="connsiteX2" fmla="*/ 1477703 w 1547992"/>
              <a:gd name="connsiteY2" fmla="*/ 0 h 421724"/>
              <a:gd name="connsiteX3" fmla="*/ 1547992 w 1547992"/>
              <a:gd name="connsiteY3" fmla="*/ 70289 h 421724"/>
              <a:gd name="connsiteX4" fmla="*/ 1547992 w 1547992"/>
              <a:gd name="connsiteY4" fmla="*/ 351435 h 421724"/>
              <a:gd name="connsiteX5" fmla="*/ 1477703 w 1547992"/>
              <a:gd name="connsiteY5" fmla="*/ 421724 h 421724"/>
              <a:gd name="connsiteX6" fmla="*/ 70289 w 1547992"/>
              <a:gd name="connsiteY6" fmla="*/ 421724 h 421724"/>
              <a:gd name="connsiteX7" fmla="*/ 0 w 1547992"/>
              <a:gd name="connsiteY7" fmla="*/ 351435 h 421724"/>
              <a:gd name="connsiteX8" fmla="*/ 0 w 1547992"/>
              <a:gd name="connsiteY8" fmla="*/ 70289 h 421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7992" h="421724">
                <a:moveTo>
                  <a:pt x="0" y="70289"/>
                </a:moveTo>
                <a:cubicBezTo>
                  <a:pt x="0" y="31469"/>
                  <a:pt x="31469" y="0"/>
                  <a:pt x="70289" y="0"/>
                </a:cubicBezTo>
                <a:lnTo>
                  <a:pt x="1477703" y="0"/>
                </a:lnTo>
                <a:cubicBezTo>
                  <a:pt x="1516523" y="0"/>
                  <a:pt x="1547992" y="31469"/>
                  <a:pt x="1547992" y="70289"/>
                </a:cubicBezTo>
                <a:lnTo>
                  <a:pt x="1547992" y="351435"/>
                </a:lnTo>
                <a:cubicBezTo>
                  <a:pt x="1547992" y="390255"/>
                  <a:pt x="1516523" y="421724"/>
                  <a:pt x="1477703" y="421724"/>
                </a:cubicBezTo>
                <a:lnTo>
                  <a:pt x="70289" y="421724"/>
                </a:lnTo>
                <a:cubicBezTo>
                  <a:pt x="31469" y="421724"/>
                  <a:pt x="0" y="390255"/>
                  <a:pt x="0" y="351435"/>
                </a:cubicBezTo>
                <a:lnTo>
                  <a:pt x="0" y="70289"/>
                </a:lnTo>
                <a:close/>
              </a:path>
            </a:pathLst>
          </a:custGeom>
          <a:solidFill>
            <a:srgbClr val="9BBB59"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7737" tIns="49162" rIns="77737" bIns="49162" numCol="1" spcCol="1270" anchor="ctr" anchorCtr="0">
            <a:noAutofit/>
          </a:bodyPr>
          <a:lstStyle/>
          <a:p>
            <a:pPr lvl="0" algn="ct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1500" kern="1200">
                <a:solidFill>
                  <a:sysClr val="window" lastClr="FFFFFF"/>
                </a:solidFill>
                <a:latin typeface="Calibri"/>
                <a:ea typeface="+mn-ea"/>
                <a:cs typeface="PT Bold Heading" panose="02010400000000000000" pitchFamily="2" charset="-78"/>
              </a:rPr>
              <a:t>رقم المقرر</a:t>
            </a:r>
          </a:p>
        </p:txBody>
      </p:sp>
      <p:sp>
        <p:nvSpPr>
          <p:cNvPr id="47" name="شكل حر 46"/>
          <p:cNvSpPr/>
          <p:nvPr/>
        </p:nvSpPr>
        <p:spPr>
          <a:xfrm>
            <a:off x="577323" y="4304554"/>
            <a:ext cx="4248000" cy="396000"/>
          </a:xfrm>
          <a:custGeom>
            <a:avLst/>
            <a:gdLst>
              <a:gd name="connsiteX0" fmla="*/ 56231 w 337379"/>
              <a:gd name="connsiteY0" fmla="*/ 0 h 3377996"/>
              <a:gd name="connsiteX1" fmla="*/ 281148 w 337379"/>
              <a:gd name="connsiteY1" fmla="*/ 0 h 3377996"/>
              <a:gd name="connsiteX2" fmla="*/ 337379 w 337379"/>
              <a:gd name="connsiteY2" fmla="*/ 56231 h 3377996"/>
              <a:gd name="connsiteX3" fmla="*/ 337379 w 337379"/>
              <a:gd name="connsiteY3" fmla="*/ 3377996 h 3377996"/>
              <a:gd name="connsiteX4" fmla="*/ 337379 w 337379"/>
              <a:gd name="connsiteY4" fmla="*/ 3377996 h 3377996"/>
              <a:gd name="connsiteX5" fmla="*/ 0 w 337379"/>
              <a:gd name="connsiteY5" fmla="*/ 3377996 h 3377996"/>
              <a:gd name="connsiteX6" fmla="*/ 0 w 337379"/>
              <a:gd name="connsiteY6" fmla="*/ 3377996 h 3377996"/>
              <a:gd name="connsiteX7" fmla="*/ 0 w 337379"/>
              <a:gd name="connsiteY7" fmla="*/ 56231 h 3377996"/>
              <a:gd name="connsiteX8" fmla="*/ 56231 w 337379"/>
              <a:gd name="connsiteY8" fmla="*/ 0 h 337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7379" h="3377996">
                <a:moveTo>
                  <a:pt x="0" y="2814982"/>
                </a:moveTo>
                <a:lnTo>
                  <a:pt x="0" y="563014"/>
                </a:lnTo>
                <a:cubicBezTo>
                  <a:pt x="0" y="252068"/>
                  <a:pt x="2514" y="5"/>
                  <a:pt x="5616" y="5"/>
                </a:cubicBezTo>
                <a:lnTo>
                  <a:pt x="337379" y="5"/>
                </a:lnTo>
                <a:lnTo>
                  <a:pt x="337379" y="5"/>
                </a:lnTo>
                <a:lnTo>
                  <a:pt x="337379" y="3377991"/>
                </a:lnTo>
                <a:lnTo>
                  <a:pt x="337379" y="3377991"/>
                </a:lnTo>
                <a:lnTo>
                  <a:pt x="5616" y="3377991"/>
                </a:lnTo>
                <a:cubicBezTo>
                  <a:pt x="2514" y="3377991"/>
                  <a:pt x="0" y="3125928"/>
                  <a:pt x="0" y="2814982"/>
                </a:cubicBezTo>
                <a:close/>
              </a:path>
            </a:pathLst>
          </a:custGeom>
          <a:solidFill>
            <a:srgbClr val="8064A2">
              <a:tint val="40000"/>
              <a:alpha val="90000"/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chemeClr val="accent4">
                <a:alpha val="90000"/>
              </a:scheme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64120" tIns="180000" rIns="247650" bIns="180000" numCol="1" spcCol="1270" anchor="ctr" anchorCtr="0">
            <a:noAutofit/>
          </a:bodyPr>
          <a:lstStyle/>
          <a:p>
            <a:pPr marL="0" lvl="1" algn="ctr" defTabSz="88900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ar-SA" sz="2000" kern="120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raditional Arabic" panose="02020603050405020304" pitchFamily="18" charset="-78"/>
                <a:cs typeface="SKR HEAD1" pitchFamily="2" charset="-78"/>
              </a:rPr>
              <a:t>2</a:t>
            </a:r>
          </a:p>
        </p:txBody>
      </p:sp>
      <p:sp>
        <p:nvSpPr>
          <p:cNvPr id="48" name="شكل حر 47"/>
          <p:cNvSpPr/>
          <p:nvPr/>
        </p:nvSpPr>
        <p:spPr>
          <a:xfrm>
            <a:off x="4732685" y="4291692"/>
            <a:ext cx="1547992" cy="421724"/>
          </a:xfrm>
          <a:custGeom>
            <a:avLst/>
            <a:gdLst>
              <a:gd name="connsiteX0" fmla="*/ 0 w 1547992"/>
              <a:gd name="connsiteY0" fmla="*/ 70289 h 421724"/>
              <a:gd name="connsiteX1" fmla="*/ 70289 w 1547992"/>
              <a:gd name="connsiteY1" fmla="*/ 0 h 421724"/>
              <a:gd name="connsiteX2" fmla="*/ 1477703 w 1547992"/>
              <a:gd name="connsiteY2" fmla="*/ 0 h 421724"/>
              <a:gd name="connsiteX3" fmla="*/ 1547992 w 1547992"/>
              <a:gd name="connsiteY3" fmla="*/ 70289 h 421724"/>
              <a:gd name="connsiteX4" fmla="*/ 1547992 w 1547992"/>
              <a:gd name="connsiteY4" fmla="*/ 351435 h 421724"/>
              <a:gd name="connsiteX5" fmla="*/ 1477703 w 1547992"/>
              <a:gd name="connsiteY5" fmla="*/ 421724 h 421724"/>
              <a:gd name="connsiteX6" fmla="*/ 70289 w 1547992"/>
              <a:gd name="connsiteY6" fmla="*/ 421724 h 421724"/>
              <a:gd name="connsiteX7" fmla="*/ 0 w 1547992"/>
              <a:gd name="connsiteY7" fmla="*/ 351435 h 421724"/>
              <a:gd name="connsiteX8" fmla="*/ 0 w 1547992"/>
              <a:gd name="connsiteY8" fmla="*/ 70289 h 421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7992" h="421724">
                <a:moveTo>
                  <a:pt x="0" y="70289"/>
                </a:moveTo>
                <a:cubicBezTo>
                  <a:pt x="0" y="31469"/>
                  <a:pt x="31469" y="0"/>
                  <a:pt x="70289" y="0"/>
                </a:cubicBezTo>
                <a:lnTo>
                  <a:pt x="1477703" y="0"/>
                </a:lnTo>
                <a:cubicBezTo>
                  <a:pt x="1516523" y="0"/>
                  <a:pt x="1547992" y="31469"/>
                  <a:pt x="1547992" y="70289"/>
                </a:cubicBezTo>
                <a:lnTo>
                  <a:pt x="1547992" y="351435"/>
                </a:lnTo>
                <a:cubicBezTo>
                  <a:pt x="1547992" y="390255"/>
                  <a:pt x="1516523" y="421724"/>
                  <a:pt x="1477703" y="421724"/>
                </a:cubicBezTo>
                <a:lnTo>
                  <a:pt x="70289" y="421724"/>
                </a:lnTo>
                <a:cubicBezTo>
                  <a:pt x="31469" y="421724"/>
                  <a:pt x="0" y="390255"/>
                  <a:pt x="0" y="351435"/>
                </a:cubicBezTo>
                <a:lnTo>
                  <a:pt x="0" y="70289"/>
                </a:lnTo>
                <a:close/>
              </a:path>
            </a:pathLst>
          </a:custGeom>
          <a:solidFill>
            <a:srgbClr val="8064A2"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7737" tIns="49162" rIns="77737" bIns="49162" numCol="1" spcCol="1270" anchor="ctr" anchorCtr="0">
            <a:noAutofit/>
          </a:bodyPr>
          <a:lstStyle/>
          <a:p>
            <a:pPr lvl="0" algn="ct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1500" kern="1200" dirty="0">
                <a:solidFill>
                  <a:sysClr val="window" lastClr="FFFFFF"/>
                </a:solidFill>
                <a:latin typeface="Calibri"/>
                <a:ea typeface="+mn-ea"/>
                <a:cs typeface="PT Bold Heading" panose="02010400000000000000" pitchFamily="2" charset="-78"/>
              </a:rPr>
              <a:t>عدد الساعات</a:t>
            </a:r>
          </a:p>
        </p:txBody>
      </p:sp>
      <p:sp>
        <p:nvSpPr>
          <p:cNvPr id="45" name="شكل حر 44"/>
          <p:cNvSpPr/>
          <p:nvPr/>
        </p:nvSpPr>
        <p:spPr>
          <a:xfrm>
            <a:off x="577323" y="4783990"/>
            <a:ext cx="4248000" cy="396000"/>
          </a:xfrm>
          <a:custGeom>
            <a:avLst/>
            <a:gdLst>
              <a:gd name="connsiteX0" fmla="*/ 56231 w 337379"/>
              <a:gd name="connsiteY0" fmla="*/ 0 h 3377996"/>
              <a:gd name="connsiteX1" fmla="*/ 281148 w 337379"/>
              <a:gd name="connsiteY1" fmla="*/ 0 h 3377996"/>
              <a:gd name="connsiteX2" fmla="*/ 337379 w 337379"/>
              <a:gd name="connsiteY2" fmla="*/ 56231 h 3377996"/>
              <a:gd name="connsiteX3" fmla="*/ 337379 w 337379"/>
              <a:gd name="connsiteY3" fmla="*/ 3377996 h 3377996"/>
              <a:gd name="connsiteX4" fmla="*/ 337379 w 337379"/>
              <a:gd name="connsiteY4" fmla="*/ 3377996 h 3377996"/>
              <a:gd name="connsiteX5" fmla="*/ 0 w 337379"/>
              <a:gd name="connsiteY5" fmla="*/ 3377996 h 3377996"/>
              <a:gd name="connsiteX6" fmla="*/ 0 w 337379"/>
              <a:gd name="connsiteY6" fmla="*/ 3377996 h 3377996"/>
              <a:gd name="connsiteX7" fmla="*/ 0 w 337379"/>
              <a:gd name="connsiteY7" fmla="*/ 56231 h 3377996"/>
              <a:gd name="connsiteX8" fmla="*/ 56231 w 337379"/>
              <a:gd name="connsiteY8" fmla="*/ 0 h 337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7379" h="3377996">
                <a:moveTo>
                  <a:pt x="0" y="2814982"/>
                </a:moveTo>
                <a:lnTo>
                  <a:pt x="0" y="563014"/>
                </a:lnTo>
                <a:cubicBezTo>
                  <a:pt x="0" y="252068"/>
                  <a:pt x="2514" y="5"/>
                  <a:pt x="5616" y="5"/>
                </a:cubicBezTo>
                <a:lnTo>
                  <a:pt x="337379" y="5"/>
                </a:lnTo>
                <a:lnTo>
                  <a:pt x="337379" y="5"/>
                </a:lnTo>
                <a:lnTo>
                  <a:pt x="337379" y="3377991"/>
                </a:lnTo>
                <a:lnTo>
                  <a:pt x="337379" y="3377991"/>
                </a:lnTo>
                <a:lnTo>
                  <a:pt x="5616" y="3377991"/>
                </a:lnTo>
                <a:cubicBezTo>
                  <a:pt x="2514" y="3377991"/>
                  <a:pt x="0" y="3125928"/>
                  <a:pt x="0" y="2814982"/>
                </a:cubicBezTo>
                <a:close/>
              </a:path>
            </a:pathLst>
          </a:custGeom>
          <a:solidFill>
            <a:srgbClr val="4BACC6">
              <a:tint val="40000"/>
              <a:alpha val="90000"/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chemeClr val="accent5">
                <a:alpha val="90000"/>
              </a:scheme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64120" tIns="180000" rIns="247650" bIns="180000" numCol="1" spcCol="1270" anchor="ctr" anchorCtr="0">
            <a:noAutofit/>
          </a:bodyPr>
          <a:lstStyle/>
          <a:p>
            <a:pPr marL="0" lvl="1" algn="ctr" defTabSz="88900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ar-SA" sz="2000" kern="12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raditional Arabic" panose="02020603050405020304" pitchFamily="18" charset="-78"/>
                <a:cs typeface="SKR HEAD1" pitchFamily="2" charset="-78"/>
              </a:rPr>
              <a:t>متطلب إلزامي</a:t>
            </a:r>
          </a:p>
        </p:txBody>
      </p:sp>
      <p:sp>
        <p:nvSpPr>
          <p:cNvPr id="46" name="شكل حر 45"/>
          <p:cNvSpPr/>
          <p:nvPr/>
        </p:nvSpPr>
        <p:spPr>
          <a:xfrm>
            <a:off x="4732685" y="4771128"/>
            <a:ext cx="1547992" cy="421724"/>
          </a:xfrm>
          <a:custGeom>
            <a:avLst/>
            <a:gdLst>
              <a:gd name="connsiteX0" fmla="*/ 0 w 1547992"/>
              <a:gd name="connsiteY0" fmla="*/ 70289 h 421724"/>
              <a:gd name="connsiteX1" fmla="*/ 70289 w 1547992"/>
              <a:gd name="connsiteY1" fmla="*/ 0 h 421724"/>
              <a:gd name="connsiteX2" fmla="*/ 1477703 w 1547992"/>
              <a:gd name="connsiteY2" fmla="*/ 0 h 421724"/>
              <a:gd name="connsiteX3" fmla="*/ 1547992 w 1547992"/>
              <a:gd name="connsiteY3" fmla="*/ 70289 h 421724"/>
              <a:gd name="connsiteX4" fmla="*/ 1547992 w 1547992"/>
              <a:gd name="connsiteY4" fmla="*/ 351435 h 421724"/>
              <a:gd name="connsiteX5" fmla="*/ 1477703 w 1547992"/>
              <a:gd name="connsiteY5" fmla="*/ 421724 h 421724"/>
              <a:gd name="connsiteX6" fmla="*/ 70289 w 1547992"/>
              <a:gd name="connsiteY6" fmla="*/ 421724 h 421724"/>
              <a:gd name="connsiteX7" fmla="*/ 0 w 1547992"/>
              <a:gd name="connsiteY7" fmla="*/ 351435 h 421724"/>
              <a:gd name="connsiteX8" fmla="*/ 0 w 1547992"/>
              <a:gd name="connsiteY8" fmla="*/ 70289 h 421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7992" h="421724">
                <a:moveTo>
                  <a:pt x="0" y="70289"/>
                </a:moveTo>
                <a:cubicBezTo>
                  <a:pt x="0" y="31469"/>
                  <a:pt x="31469" y="0"/>
                  <a:pt x="70289" y="0"/>
                </a:cubicBezTo>
                <a:lnTo>
                  <a:pt x="1477703" y="0"/>
                </a:lnTo>
                <a:cubicBezTo>
                  <a:pt x="1516523" y="0"/>
                  <a:pt x="1547992" y="31469"/>
                  <a:pt x="1547992" y="70289"/>
                </a:cubicBezTo>
                <a:lnTo>
                  <a:pt x="1547992" y="351435"/>
                </a:lnTo>
                <a:cubicBezTo>
                  <a:pt x="1547992" y="390255"/>
                  <a:pt x="1516523" y="421724"/>
                  <a:pt x="1477703" y="421724"/>
                </a:cubicBezTo>
                <a:lnTo>
                  <a:pt x="70289" y="421724"/>
                </a:lnTo>
                <a:cubicBezTo>
                  <a:pt x="31469" y="421724"/>
                  <a:pt x="0" y="390255"/>
                  <a:pt x="0" y="351435"/>
                </a:cubicBezTo>
                <a:lnTo>
                  <a:pt x="0" y="70289"/>
                </a:lnTo>
                <a:close/>
              </a:path>
            </a:pathLst>
          </a:custGeom>
          <a:solidFill>
            <a:srgbClr val="4BACC6"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7737" tIns="49162" rIns="77737" bIns="49162" numCol="1" spcCol="1270" anchor="ctr" anchorCtr="0">
            <a:noAutofit/>
          </a:bodyPr>
          <a:lstStyle/>
          <a:p>
            <a:pPr lvl="0" algn="ct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1500" kern="1200">
                <a:solidFill>
                  <a:sysClr val="window" lastClr="FFFFFF"/>
                </a:solidFill>
                <a:latin typeface="Calibri"/>
                <a:ea typeface="+mn-ea"/>
                <a:cs typeface="PT Bold Heading" panose="02010400000000000000" pitchFamily="2" charset="-78"/>
              </a:rPr>
              <a:t>نوع المقرر</a:t>
            </a:r>
          </a:p>
        </p:txBody>
      </p:sp>
      <p:sp>
        <p:nvSpPr>
          <p:cNvPr id="43" name="شكل حر 42"/>
          <p:cNvSpPr/>
          <p:nvPr/>
        </p:nvSpPr>
        <p:spPr>
          <a:xfrm>
            <a:off x="577323" y="5263426"/>
            <a:ext cx="4248000" cy="396000"/>
          </a:xfrm>
          <a:custGeom>
            <a:avLst/>
            <a:gdLst>
              <a:gd name="connsiteX0" fmla="*/ 56231 w 337379"/>
              <a:gd name="connsiteY0" fmla="*/ 0 h 3377996"/>
              <a:gd name="connsiteX1" fmla="*/ 281148 w 337379"/>
              <a:gd name="connsiteY1" fmla="*/ 0 h 3377996"/>
              <a:gd name="connsiteX2" fmla="*/ 337379 w 337379"/>
              <a:gd name="connsiteY2" fmla="*/ 56231 h 3377996"/>
              <a:gd name="connsiteX3" fmla="*/ 337379 w 337379"/>
              <a:gd name="connsiteY3" fmla="*/ 3377996 h 3377996"/>
              <a:gd name="connsiteX4" fmla="*/ 337379 w 337379"/>
              <a:gd name="connsiteY4" fmla="*/ 3377996 h 3377996"/>
              <a:gd name="connsiteX5" fmla="*/ 0 w 337379"/>
              <a:gd name="connsiteY5" fmla="*/ 3377996 h 3377996"/>
              <a:gd name="connsiteX6" fmla="*/ 0 w 337379"/>
              <a:gd name="connsiteY6" fmla="*/ 3377996 h 3377996"/>
              <a:gd name="connsiteX7" fmla="*/ 0 w 337379"/>
              <a:gd name="connsiteY7" fmla="*/ 56231 h 3377996"/>
              <a:gd name="connsiteX8" fmla="*/ 56231 w 337379"/>
              <a:gd name="connsiteY8" fmla="*/ 0 h 337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7379" h="3377996">
                <a:moveTo>
                  <a:pt x="0" y="2814982"/>
                </a:moveTo>
                <a:lnTo>
                  <a:pt x="0" y="563014"/>
                </a:lnTo>
                <a:cubicBezTo>
                  <a:pt x="0" y="252068"/>
                  <a:pt x="2514" y="5"/>
                  <a:pt x="5616" y="5"/>
                </a:cubicBezTo>
                <a:lnTo>
                  <a:pt x="337379" y="5"/>
                </a:lnTo>
                <a:lnTo>
                  <a:pt x="337379" y="5"/>
                </a:lnTo>
                <a:lnTo>
                  <a:pt x="337379" y="3377991"/>
                </a:lnTo>
                <a:lnTo>
                  <a:pt x="337379" y="3377991"/>
                </a:lnTo>
                <a:lnTo>
                  <a:pt x="5616" y="3377991"/>
                </a:lnTo>
                <a:cubicBezTo>
                  <a:pt x="2514" y="3377991"/>
                  <a:pt x="0" y="3125928"/>
                  <a:pt x="0" y="2814982"/>
                </a:cubicBezTo>
                <a:close/>
              </a:path>
            </a:pathLst>
          </a:custGeom>
          <a:solidFill>
            <a:srgbClr val="F79646">
              <a:tint val="40000"/>
              <a:alpha val="90000"/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chemeClr val="accent6">
                <a:alpha val="90000"/>
              </a:scheme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64120" tIns="180000" rIns="247650" bIns="180000" numCol="1" spcCol="1270" anchor="ctr" anchorCtr="0">
            <a:noAutofit/>
          </a:bodyPr>
          <a:lstStyle/>
          <a:p>
            <a:pPr marL="0" lvl="1" algn="ctr" defTabSz="88900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ar-SA" sz="2000" kern="120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raditional Arabic" panose="02020603050405020304" pitchFamily="18" charset="-78"/>
                <a:cs typeface="SKR HEAD1" pitchFamily="2" charset="-78"/>
              </a:rPr>
              <a:t>لا يوجد</a:t>
            </a:r>
          </a:p>
        </p:txBody>
      </p:sp>
      <p:sp>
        <p:nvSpPr>
          <p:cNvPr id="44" name="شكل حر 43"/>
          <p:cNvSpPr/>
          <p:nvPr/>
        </p:nvSpPr>
        <p:spPr>
          <a:xfrm>
            <a:off x="4732685" y="5250564"/>
            <a:ext cx="1547992" cy="421724"/>
          </a:xfrm>
          <a:custGeom>
            <a:avLst/>
            <a:gdLst>
              <a:gd name="connsiteX0" fmla="*/ 0 w 1547992"/>
              <a:gd name="connsiteY0" fmla="*/ 70289 h 421724"/>
              <a:gd name="connsiteX1" fmla="*/ 70289 w 1547992"/>
              <a:gd name="connsiteY1" fmla="*/ 0 h 421724"/>
              <a:gd name="connsiteX2" fmla="*/ 1477703 w 1547992"/>
              <a:gd name="connsiteY2" fmla="*/ 0 h 421724"/>
              <a:gd name="connsiteX3" fmla="*/ 1547992 w 1547992"/>
              <a:gd name="connsiteY3" fmla="*/ 70289 h 421724"/>
              <a:gd name="connsiteX4" fmla="*/ 1547992 w 1547992"/>
              <a:gd name="connsiteY4" fmla="*/ 351435 h 421724"/>
              <a:gd name="connsiteX5" fmla="*/ 1477703 w 1547992"/>
              <a:gd name="connsiteY5" fmla="*/ 421724 h 421724"/>
              <a:gd name="connsiteX6" fmla="*/ 70289 w 1547992"/>
              <a:gd name="connsiteY6" fmla="*/ 421724 h 421724"/>
              <a:gd name="connsiteX7" fmla="*/ 0 w 1547992"/>
              <a:gd name="connsiteY7" fmla="*/ 351435 h 421724"/>
              <a:gd name="connsiteX8" fmla="*/ 0 w 1547992"/>
              <a:gd name="connsiteY8" fmla="*/ 70289 h 421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7992" h="421724">
                <a:moveTo>
                  <a:pt x="0" y="70289"/>
                </a:moveTo>
                <a:cubicBezTo>
                  <a:pt x="0" y="31469"/>
                  <a:pt x="31469" y="0"/>
                  <a:pt x="70289" y="0"/>
                </a:cubicBezTo>
                <a:lnTo>
                  <a:pt x="1477703" y="0"/>
                </a:lnTo>
                <a:cubicBezTo>
                  <a:pt x="1516523" y="0"/>
                  <a:pt x="1547992" y="31469"/>
                  <a:pt x="1547992" y="70289"/>
                </a:cubicBezTo>
                <a:lnTo>
                  <a:pt x="1547992" y="351435"/>
                </a:lnTo>
                <a:cubicBezTo>
                  <a:pt x="1547992" y="390255"/>
                  <a:pt x="1516523" y="421724"/>
                  <a:pt x="1477703" y="421724"/>
                </a:cubicBezTo>
                <a:lnTo>
                  <a:pt x="70289" y="421724"/>
                </a:lnTo>
                <a:cubicBezTo>
                  <a:pt x="31469" y="421724"/>
                  <a:pt x="0" y="390255"/>
                  <a:pt x="0" y="351435"/>
                </a:cubicBezTo>
                <a:lnTo>
                  <a:pt x="0" y="70289"/>
                </a:lnTo>
                <a:close/>
              </a:path>
            </a:pathLst>
          </a:custGeom>
          <a:solidFill>
            <a:srgbClr val="F79646"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7737" tIns="49162" rIns="77737" bIns="49162" numCol="1" spcCol="1270" anchor="ctr" anchorCtr="0">
            <a:noAutofit/>
          </a:bodyPr>
          <a:lstStyle/>
          <a:p>
            <a:pPr lvl="0" algn="ct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1500" kern="1200">
                <a:solidFill>
                  <a:sysClr val="window" lastClr="FFFFFF"/>
                </a:solidFill>
                <a:latin typeface="Calibri"/>
                <a:ea typeface="+mn-ea"/>
                <a:cs typeface="PT Bold Heading" panose="02010400000000000000" pitchFamily="2" charset="-78"/>
              </a:rPr>
              <a:t>متطلب سابق</a:t>
            </a:r>
          </a:p>
        </p:txBody>
      </p:sp>
      <p:sp>
        <p:nvSpPr>
          <p:cNvPr id="41" name="مستطيل مستدير الزوايا 40"/>
          <p:cNvSpPr/>
          <p:nvPr/>
        </p:nvSpPr>
        <p:spPr>
          <a:xfrm>
            <a:off x="577323" y="5730000"/>
            <a:ext cx="4248000" cy="1188000"/>
          </a:xfrm>
          <a:prstGeom prst="roundRect">
            <a:avLst>
              <a:gd name="adj" fmla="val 6244"/>
            </a:avLst>
          </a:prstGeom>
          <a:solidFill>
            <a:srgbClr val="C0504D">
              <a:tint val="40000"/>
              <a:alpha val="90000"/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chemeClr val="accent2">
                <a:alpha val="90000"/>
              </a:scheme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0000" tIns="180000" rIns="180000" bIns="180000" numCol="1" spcCol="1270" anchor="ctr" anchorCtr="0">
            <a:noAutofit/>
          </a:bodyPr>
          <a:lstStyle/>
          <a:p>
            <a:pPr marL="0" lvl="1" algn="justLow" defTabSz="88900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ar-SA" sz="2000" kern="12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raditional Arabic" panose="02020603050405020304" pitchFamily="18" charset="-78"/>
                <a:cs typeface="SKR HEAD1" pitchFamily="2" charset="-78"/>
              </a:rPr>
              <a:t>دراسة العقيدة الصحيحة على منهج السلف الصالح ، وتعزيز الإيمان في نفوس الطلاب وإعطاء التصور الصحيح للإيمان والحياة ، بمنهج وسطي ، بعيدًا عن الغلو والتطرف.</a:t>
            </a:r>
            <a:endParaRPr lang="en-US" sz="2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aditional Arabic" panose="02020603050405020304" pitchFamily="18" charset="-78"/>
              <a:cs typeface="SKR HEAD1" pitchFamily="2" charset="-78"/>
            </a:endParaRPr>
          </a:p>
        </p:txBody>
      </p:sp>
      <p:sp>
        <p:nvSpPr>
          <p:cNvPr id="42" name="مستطيل مستدير الزوايا 41"/>
          <p:cNvSpPr/>
          <p:nvPr/>
        </p:nvSpPr>
        <p:spPr>
          <a:xfrm>
            <a:off x="4732685" y="5730000"/>
            <a:ext cx="1547992" cy="1188000"/>
          </a:xfrm>
          <a:prstGeom prst="roundRect">
            <a:avLst>
              <a:gd name="adj" fmla="val 10253"/>
            </a:avLst>
          </a:prstGeom>
          <a:solidFill>
            <a:srgbClr val="C0504D"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7737" tIns="49162" rIns="77737" bIns="49162" numCol="1" spcCol="1270" anchor="ctr" anchorCtr="0">
            <a:noAutofit/>
          </a:bodyPr>
          <a:lstStyle/>
          <a:p>
            <a:pPr lvl="0" algn="ct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1500" kern="1200">
                <a:solidFill>
                  <a:sysClr val="window" lastClr="FFFFFF"/>
                </a:solidFill>
                <a:latin typeface="Calibri"/>
                <a:ea typeface="+mn-ea"/>
                <a:cs typeface="PT Bold Heading" panose="02010400000000000000" pitchFamily="2" charset="-78"/>
              </a:rPr>
              <a:t>وصف المقرر</a:t>
            </a:r>
          </a:p>
        </p:txBody>
      </p:sp>
      <p:sp>
        <p:nvSpPr>
          <p:cNvPr id="39" name="شكل حر 38"/>
          <p:cNvSpPr/>
          <p:nvPr/>
        </p:nvSpPr>
        <p:spPr>
          <a:xfrm>
            <a:off x="577323" y="6988575"/>
            <a:ext cx="4248000" cy="396000"/>
          </a:xfrm>
          <a:custGeom>
            <a:avLst/>
            <a:gdLst>
              <a:gd name="connsiteX0" fmla="*/ 56231 w 337379"/>
              <a:gd name="connsiteY0" fmla="*/ 0 h 3377996"/>
              <a:gd name="connsiteX1" fmla="*/ 281148 w 337379"/>
              <a:gd name="connsiteY1" fmla="*/ 0 h 3377996"/>
              <a:gd name="connsiteX2" fmla="*/ 337379 w 337379"/>
              <a:gd name="connsiteY2" fmla="*/ 56231 h 3377996"/>
              <a:gd name="connsiteX3" fmla="*/ 337379 w 337379"/>
              <a:gd name="connsiteY3" fmla="*/ 3377996 h 3377996"/>
              <a:gd name="connsiteX4" fmla="*/ 337379 w 337379"/>
              <a:gd name="connsiteY4" fmla="*/ 3377996 h 3377996"/>
              <a:gd name="connsiteX5" fmla="*/ 0 w 337379"/>
              <a:gd name="connsiteY5" fmla="*/ 3377996 h 3377996"/>
              <a:gd name="connsiteX6" fmla="*/ 0 w 337379"/>
              <a:gd name="connsiteY6" fmla="*/ 3377996 h 3377996"/>
              <a:gd name="connsiteX7" fmla="*/ 0 w 337379"/>
              <a:gd name="connsiteY7" fmla="*/ 56231 h 3377996"/>
              <a:gd name="connsiteX8" fmla="*/ 56231 w 337379"/>
              <a:gd name="connsiteY8" fmla="*/ 0 h 337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7379" h="3377996">
                <a:moveTo>
                  <a:pt x="0" y="2814982"/>
                </a:moveTo>
                <a:lnTo>
                  <a:pt x="0" y="563014"/>
                </a:lnTo>
                <a:cubicBezTo>
                  <a:pt x="0" y="252068"/>
                  <a:pt x="2514" y="5"/>
                  <a:pt x="5616" y="5"/>
                </a:cubicBezTo>
                <a:lnTo>
                  <a:pt x="337379" y="5"/>
                </a:lnTo>
                <a:lnTo>
                  <a:pt x="337379" y="5"/>
                </a:lnTo>
                <a:lnTo>
                  <a:pt x="337379" y="3377991"/>
                </a:lnTo>
                <a:lnTo>
                  <a:pt x="337379" y="3377991"/>
                </a:lnTo>
                <a:lnTo>
                  <a:pt x="5616" y="3377991"/>
                </a:lnTo>
                <a:cubicBezTo>
                  <a:pt x="2514" y="3377991"/>
                  <a:pt x="0" y="3125928"/>
                  <a:pt x="0" y="2814982"/>
                </a:cubicBezTo>
                <a:close/>
              </a:path>
            </a:pathLst>
          </a:custGeom>
          <a:solidFill>
            <a:srgbClr val="9BBB59">
              <a:tint val="40000"/>
              <a:alpha val="90000"/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chemeClr val="accent3">
                <a:alpha val="90000"/>
              </a:scheme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64120" tIns="180000" rIns="247650" bIns="180000" numCol="1" spcCol="1270" anchor="ctr" anchorCtr="0">
            <a:noAutofit/>
          </a:bodyPr>
          <a:lstStyle/>
          <a:p>
            <a:pPr marL="0" lvl="1" algn="ctr" defTabSz="88900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ar-SA" sz="2000" kern="12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raditional Arabic" panose="02020603050405020304" pitchFamily="18" charset="-78"/>
                <a:cs typeface="SKR HEAD1" pitchFamily="2" charset="-78"/>
              </a:rPr>
              <a:t>كتاب الإيمان, د. محمد عبد القادر هنادي</a:t>
            </a:r>
          </a:p>
        </p:txBody>
      </p:sp>
      <p:sp>
        <p:nvSpPr>
          <p:cNvPr id="40" name="شكل حر 39"/>
          <p:cNvSpPr/>
          <p:nvPr/>
        </p:nvSpPr>
        <p:spPr>
          <a:xfrm>
            <a:off x="4732685" y="6975713"/>
            <a:ext cx="1547992" cy="421724"/>
          </a:xfrm>
          <a:custGeom>
            <a:avLst/>
            <a:gdLst>
              <a:gd name="connsiteX0" fmla="*/ 0 w 1547992"/>
              <a:gd name="connsiteY0" fmla="*/ 70289 h 421724"/>
              <a:gd name="connsiteX1" fmla="*/ 70289 w 1547992"/>
              <a:gd name="connsiteY1" fmla="*/ 0 h 421724"/>
              <a:gd name="connsiteX2" fmla="*/ 1477703 w 1547992"/>
              <a:gd name="connsiteY2" fmla="*/ 0 h 421724"/>
              <a:gd name="connsiteX3" fmla="*/ 1547992 w 1547992"/>
              <a:gd name="connsiteY3" fmla="*/ 70289 h 421724"/>
              <a:gd name="connsiteX4" fmla="*/ 1547992 w 1547992"/>
              <a:gd name="connsiteY4" fmla="*/ 351435 h 421724"/>
              <a:gd name="connsiteX5" fmla="*/ 1477703 w 1547992"/>
              <a:gd name="connsiteY5" fmla="*/ 421724 h 421724"/>
              <a:gd name="connsiteX6" fmla="*/ 70289 w 1547992"/>
              <a:gd name="connsiteY6" fmla="*/ 421724 h 421724"/>
              <a:gd name="connsiteX7" fmla="*/ 0 w 1547992"/>
              <a:gd name="connsiteY7" fmla="*/ 351435 h 421724"/>
              <a:gd name="connsiteX8" fmla="*/ 0 w 1547992"/>
              <a:gd name="connsiteY8" fmla="*/ 70289 h 421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7992" h="421724">
                <a:moveTo>
                  <a:pt x="0" y="70289"/>
                </a:moveTo>
                <a:cubicBezTo>
                  <a:pt x="0" y="31469"/>
                  <a:pt x="31469" y="0"/>
                  <a:pt x="70289" y="0"/>
                </a:cubicBezTo>
                <a:lnTo>
                  <a:pt x="1477703" y="0"/>
                </a:lnTo>
                <a:cubicBezTo>
                  <a:pt x="1516523" y="0"/>
                  <a:pt x="1547992" y="31469"/>
                  <a:pt x="1547992" y="70289"/>
                </a:cubicBezTo>
                <a:lnTo>
                  <a:pt x="1547992" y="351435"/>
                </a:lnTo>
                <a:cubicBezTo>
                  <a:pt x="1547992" y="390255"/>
                  <a:pt x="1516523" y="421724"/>
                  <a:pt x="1477703" y="421724"/>
                </a:cubicBezTo>
                <a:lnTo>
                  <a:pt x="70289" y="421724"/>
                </a:lnTo>
                <a:cubicBezTo>
                  <a:pt x="31469" y="421724"/>
                  <a:pt x="0" y="390255"/>
                  <a:pt x="0" y="351435"/>
                </a:cubicBezTo>
                <a:lnTo>
                  <a:pt x="0" y="70289"/>
                </a:lnTo>
                <a:close/>
              </a:path>
            </a:pathLst>
          </a:custGeom>
          <a:solidFill>
            <a:srgbClr val="9BBB59"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7737" tIns="49162" rIns="77737" bIns="49162" numCol="1" spcCol="1270" anchor="ctr" anchorCtr="0">
            <a:noAutofit/>
          </a:bodyPr>
          <a:lstStyle/>
          <a:p>
            <a:pPr lvl="0" algn="ct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1500" kern="1200">
                <a:solidFill>
                  <a:sysClr val="window" lastClr="FFFFFF"/>
                </a:solidFill>
                <a:latin typeface="Calibri"/>
                <a:ea typeface="+mn-ea"/>
                <a:cs typeface="PT Bold Heading" panose="02010400000000000000" pitchFamily="2" charset="-78"/>
              </a:rPr>
              <a:t>الكتاب المعتمد</a:t>
            </a:r>
          </a:p>
        </p:txBody>
      </p:sp>
      <p:grpSp>
        <p:nvGrpSpPr>
          <p:cNvPr id="67" name="مجموعة 66"/>
          <p:cNvGrpSpPr>
            <a:grpSpLocks noChangeAspect="1"/>
          </p:cNvGrpSpPr>
          <p:nvPr/>
        </p:nvGrpSpPr>
        <p:grpSpPr>
          <a:xfrm>
            <a:off x="1911953" y="1856734"/>
            <a:ext cx="3168000" cy="770437"/>
            <a:chOff x="1543382" y="1726578"/>
            <a:chExt cx="3849216" cy="936104"/>
          </a:xfrm>
        </p:grpSpPr>
        <p:sp>
          <p:nvSpPr>
            <p:cNvPr id="64" name="مستطيل 63"/>
            <p:cNvSpPr/>
            <p:nvPr/>
          </p:nvSpPr>
          <p:spPr>
            <a:xfrm>
              <a:off x="1900598" y="1726578"/>
              <a:ext cx="3492000" cy="792088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9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5" name="مستطيل 64"/>
            <p:cNvSpPr/>
            <p:nvPr/>
          </p:nvSpPr>
          <p:spPr>
            <a:xfrm>
              <a:off x="1638923" y="1870594"/>
              <a:ext cx="3492000" cy="7920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9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6" name="عنوان 3"/>
            <p:cNvSpPr txBox="1">
              <a:spLocks/>
            </p:cNvSpPr>
            <p:nvPr/>
          </p:nvSpPr>
          <p:spPr>
            <a:xfrm>
              <a:off x="1543382" y="2007408"/>
              <a:ext cx="3683084" cy="520201"/>
            </a:xfrm>
            <a:prstGeom prst="rect">
              <a:avLst/>
            </a:prstGeom>
            <a:effectLst/>
          </p:spPr>
          <p:txBody>
            <a:bodyPr vert="horz" wrap="none" lIns="91440" tIns="45720" rIns="91440" bIns="45720" rtlCol="1" anchor="ctr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contourClr>
                  <a:schemeClr val="accent1">
                    <a:shade val="75000"/>
                  </a:schemeClr>
                </a:contourClr>
              </a:sp3d>
            </a:bodyPr>
            <a:lstStyle>
              <a:lvl1pPr algn="ctr" defTabSz="914400" rtl="1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ar-SA" sz="2000" cap="all" dirty="0">
                  <a:ln w="0">
                    <a:noFill/>
                  </a:ln>
                  <a:effectLst/>
                  <a:cs typeface="PT Bold Heading" panose="02010400000000000000" pitchFamily="2" charset="-78"/>
                </a:rPr>
                <a:t>مقرر الإيمان .. أركانه وثمراته</a:t>
              </a:r>
              <a:endParaRPr lang="en-US" sz="2000" cap="all" dirty="0">
                <a:ln w="0">
                  <a:noFill/>
                </a:ln>
                <a:effectLst/>
                <a:cs typeface="PT Bold Heading" panose="02010400000000000000" pitchFamily="2" charset="-78"/>
              </a:endParaRPr>
            </a:p>
          </p:txBody>
        </p:sp>
      </p:grpSp>
      <p:pic>
        <p:nvPicPr>
          <p:cNvPr id="1028" name="Picture 4" descr="C:\Users\user\مركز يقين\الأرشيف\يقين\بدون-عنوان-3حح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9000" y="0"/>
            <a:ext cx="6876000" cy="1220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1" descr="C:\Users\user\مركز يقين\الأرشيف\يقين\بنر8.png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001" y="8913556"/>
            <a:ext cx="6948000" cy="10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2370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clipart-western-border-512x512-836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648323" y="2595000"/>
            <a:ext cx="3561355" cy="47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1377162" y="4568280"/>
            <a:ext cx="4103677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dirty="0">
                <a:cs typeface="PT Bold Heading" panose="02010400000000000000" pitchFamily="2" charset="-78"/>
              </a:rPr>
              <a:t>الاختبارات</a:t>
            </a:r>
          </a:p>
        </p:txBody>
      </p:sp>
    </p:spTree>
    <p:extLst>
      <p:ext uri="{BB962C8B-B14F-4D97-AF65-F5344CB8AC3E}">
        <p14:creationId xmlns:p14="http://schemas.microsoft.com/office/powerpoint/2010/main" val="1606567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clipart-western-border-512x512-836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648323" y="2595000"/>
            <a:ext cx="3561355" cy="47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1377162" y="4568280"/>
            <a:ext cx="4103677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dirty="0">
                <a:cs typeface="PT Bold Heading" panose="02010400000000000000" pitchFamily="2" charset="-78"/>
              </a:rPr>
              <a:t>اختبارات قصيرة</a:t>
            </a:r>
          </a:p>
        </p:txBody>
      </p:sp>
    </p:spTree>
    <p:extLst>
      <p:ext uri="{BB962C8B-B14F-4D97-AF65-F5344CB8AC3E}">
        <p14:creationId xmlns:p14="http://schemas.microsoft.com/office/powerpoint/2010/main" val="2686628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clipart-western-border-512x512-836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648323" y="2595000"/>
            <a:ext cx="3561355" cy="47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1377162" y="4568280"/>
            <a:ext cx="4103677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dirty="0">
                <a:cs typeface="PT Bold Heading" panose="02010400000000000000" pitchFamily="2" charset="-78"/>
              </a:rPr>
              <a:t>أوراق مساعدة</a:t>
            </a:r>
          </a:p>
        </p:txBody>
      </p:sp>
    </p:spTree>
    <p:extLst>
      <p:ext uri="{BB962C8B-B14F-4D97-AF65-F5344CB8AC3E}">
        <p14:creationId xmlns:p14="http://schemas.microsoft.com/office/powerpoint/2010/main" val="4001429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clipart-western-border-512x512-836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648323" y="2595000"/>
            <a:ext cx="3561355" cy="47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1377162" y="3933490"/>
            <a:ext cx="4103677" cy="20390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4400" dirty="0">
                <a:cs typeface="PT Bold Heading" panose="02010400000000000000" pitchFamily="2" charset="-78"/>
              </a:rPr>
              <a:t>نماذج من </a:t>
            </a:r>
          </a:p>
          <a:p>
            <a:pPr algn="ctr">
              <a:lnSpc>
                <a:spcPct val="150000"/>
              </a:lnSpc>
            </a:pPr>
            <a:r>
              <a:rPr lang="ar-SA" sz="4400" dirty="0">
                <a:cs typeface="PT Bold Heading" panose="02010400000000000000" pitchFamily="2" charset="-78"/>
              </a:rPr>
              <a:t>أنشطة الطلاب</a:t>
            </a:r>
          </a:p>
        </p:txBody>
      </p:sp>
    </p:spTree>
    <p:extLst>
      <p:ext uri="{BB962C8B-B14F-4D97-AF65-F5344CB8AC3E}">
        <p14:creationId xmlns:p14="http://schemas.microsoft.com/office/powerpoint/2010/main" val="2375959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مجموعة 66"/>
          <p:cNvGrpSpPr>
            <a:grpSpLocks noChangeAspect="1"/>
          </p:cNvGrpSpPr>
          <p:nvPr/>
        </p:nvGrpSpPr>
        <p:grpSpPr>
          <a:xfrm>
            <a:off x="1884807" y="1028644"/>
            <a:ext cx="2887122" cy="720000"/>
            <a:chOff x="1638923" y="1726578"/>
            <a:chExt cx="3753675" cy="936104"/>
          </a:xfrm>
        </p:grpSpPr>
        <p:sp>
          <p:nvSpPr>
            <p:cNvPr id="64" name="مستطيل 63"/>
            <p:cNvSpPr/>
            <p:nvPr/>
          </p:nvSpPr>
          <p:spPr>
            <a:xfrm>
              <a:off x="1900598" y="1726578"/>
              <a:ext cx="3492000" cy="792088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9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5" name="مستطيل 64"/>
            <p:cNvSpPr/>
            <p:nvPr/>
          </p:nvSpPr>
          <p:spPr>
            <a:xfrm>
              <a:off x="1638923" y="1870594"/>
              <a:ext cx="3492000" cy="7920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9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6" name="عنوان 3"/>
            <p:cNvSpPr txBox="1">
              <a:spLocks/>
            </p:cNvSpPr>
            <p:nvPr/>
          </p:nvSpPr>
          <p:spPr>
            <a:xfrm>
              <a:off x="1830993" y="1967393"/>
              <a:ext cx="3107862" cy="600231"/>
            </a:xfrm>
            <a:prstGeom prst="rect">
              <a:avLst/>
            </a:prstGeom>
            <a:effectLst/>
          </p:spPr>
          <p:txBody>
            <a:bodyPr vert="horz" wrap="none" lIns="91440" tIns="45720" rIns="91440" bIns="45720" rtlCol="1" anchor="ctr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contourClr>
                  <a:schemeClr val="accent1">
                    <a:shade val="75000"/>
                  </a:schemeClr>
                </a:contourClr>
              </a:sp3d>
            </a:bodyPr>
            <a:lstStyle>
              <a:lvl1pPr algn="ctr" defTabSz="914400" rtl="1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ar-SA" sz="2400" cap="all" dirty="0">
                  <a:ln w="0">
                    <a:noFill/>
                  </a:ln>
                  <a:effectLst/>
                  <a:cs typeface="PT Bold Heading" panose="02010400000000000000" pitchFamily="2" charset="-78"/>
                </a:rPr>
                <a:t>أهداف مقرر الإيمان </a:t>
              </a:r>
              <a:endParaRPr lang="en-US" sz="2400" cap="all" dirty="0">
                <a:ln w="0">
                  <a:noFill/>
                </a:ln>
                <a:effectLst/>
                <a:cs typeface="PT Bold Heading" panose="02010400000000000000" pitchFamily="2" charset="-78"/>
              </a:endParaRPr>
            </a:p>
          </p:txBody>
        </p:sp>
      </p:grpSp>
      <p:grpSp>
        <p:nvGrpSpPr>
          <p:cNvPr id="17" name="مجموعة 16"/>
          <p:cNvGrpSpPr/>
          <p:nvPr/>
        </p:nvGrpSpPr>
        <p:grpSpPr>
          <a:xfrm>
            <a:off x="404664" y="2108684"/>
            <a:ext cx="5868000" cy="828000"/>
            <a:chOff x="404664" y="2086014"/>
            <a:chExt cx="5868000" cy="828000"/>
          </a:xfrm>
        </p:grpSpPr>
        <p:sp>
          <p:nvSpPr>
            <p:cNvPr id="25" name="مستطيل 24"/>
            <p:cNvSpPr/>
            <p:nvPr/>
          </p:nvSpPr>
          <p:spPr>
            <a:xfrm>
              <a:off x="404664" y="2216752"/>
              <a:ext cx="5868000" cy="504000"/>
            </a:xfrm>
            <a:prstGeom prst="rect">
              <a:avLst/>
            </a:prstGeom>
            <a:ln>
              <a:solidFill>
                <a:schemeClr val="accent2">
                  <a:alpha val="90000"/>
                </a:schemeClr>
              </a:solidFill>
            </a:ln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0000" tIns="180000" rIns="180000" bIns="180000" numCol="1" spcCol="1270" anchor="ctr" anchorCtr="0">
              <a:noAutofit/>
            </a:bodyPr>
            <a:lstStyle/>
            <a:p>
              <a:pPr algn="ctr" defTabSz="1466850">
                <a:spcBef>
                  <a:spcPct val="0"/>
                </a:spcBef>
              </a:pPr>
              <a:r>
                <a:rPr lang="ar-SA" sz="20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Traditional Arabic" panose="02020603050405020304" pitchFamily="18" charset="-78"/>
                  <a:cs typeface="SKR HEAD1" pitchFamily="2" charset="-78"/>
                </a:rPr>
                <a:t>غرس التصور الاسلامي الصحيح للحياة والانسان في نفوس الطلاب.</a:t>
              </a:r>
            </a:p>
          </p:txBody>
        </p:sp>
        <p:grpSp>
          <p:nvGrpSpPr>
            <p:cNvPr id="6" name="مجموعة 5"/>
            <p:cNvGrpSpPr/>
            <p:nvPr/>
          </p:nvGrpSpPr>
          <p:grpSpPr>
            <a:xfrm>
              <a:off x="5552213" y="2086014"/>
              <a:ext cx="594769" cy="828000"/>
              <a:chOff x="5769260" y="3080792"/>
              <a:chExt cx="594769" cy="828000"/>
            </a:xfrm>
          </p:grpSpPr>
          <p:sp>
            <p:nvSpPr>
              <p:cNvPr id="27" name="양쪽 모서리가 둥근 사각형 33"/>
              <p:cNvSpPr/>
              <p:nvPr/>
            </p:nvSpPr>
            <p:spPr>
              <a:xfrm rot="10789999">
                <a:off x="5902249" y="3184724"/>
                <a:ext cx="461780" cy="72406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2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n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28" name="현 34"/>
              <p:cNvSpPr/>
              <p:nvPr/>
            </p:nvSpPr>
            <p:spPr>
              <a:xfrm rot="5389999">
                <a:off x="6166760" y="3142113"/>
                <a:ext cx="257222" cy="134588"/>
              </a:xfrm>
              <a:prstGeom prst="chord">
                <a:avLst>
                  <a:gd name="adj1" fmla="val 5330435"/>
                  <a:gd name="adj2" fmla="val 1620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n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29" name="직사각형 35"/>
              <p:cNvSpPr/>
              <p:nvPr/>
            </p:nvSpPr>
            <p:spPr>
              <a:xfrm rot="5389999">
                <a:off x="6003167" y="2928589"/>
                <a:ext cx="129298" cy="43612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n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30" name="현 32"/>
              <p:cNvSpPr/>
              <p:nvPr/>
            </p:nvSpPr>
            <p:spPr>
              <a:xfrm rot="5389999">
                <a:off x="5707562" y="3142490"/>
                <a:ext cx="254974" cy="131577"/>
              </a:xfrm>
              <a:prstGeom prst="chord">
                <a:avLst>
                  <a:gd name="adj1" fmla="val 5330435"/>
                  <a:gd name="adj2" fmla="val 16200000"/>
                </a:avLst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innerShdw blurRad="63500" dist="127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n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31" name="مستطيل 30"/>
              <p:cNvSpPr/>
              <p:nvPr/>
            </p:nvSpPr>
            <p:spPr>
              <a:xfrm>
                <a:off x="5966306" y="3221475"/>
                <a:ext cx="319318" cy="461665"/>
              </a:xfrm>
              <a:prstGeom prst="rect">
                <a:avLst/>
              </a:prstGeom>
            </p:spPr>
            <p:txBody>
              <a:bodyPr vert="horz" wrap="none">
                <a:spAutoFit/>
              </a:bodyPr>
              <a:lstStyle/>
              <a:p>
                <a:r>
                  <a:rPr lang="ar-SA" sz="2400" spc="-150" dirty="0">
                    <a:solidFill>
                      <a:schemeClr val="bg1"/>
                    </a:solidFill>
                    <a:cs typeface="PT Bold Heading" panose="02010400000000000000" pitchFamily="2" charset="-78"/>
                  </a:rPr>
                  <a:t>1</a:t>
                </a:r>
                <a:endParaRPr lang="ar-SA" sz="2400" spc="-150" dirty="0"/>
              </a:p>
            </p:txBody>
          </p:sp>
        </p:grpSp>
      </p:grpSp>
      <p:grpSp>
        <p:nvGrpSpPr>
          <p:cNvPr id="8" name="مجموعة 7"/>
          <p:cNvGrpSpPr/>
          <p:nvPr/>
        </p:nvGrpSpPr>
        <p:grpSpPr>
          <a:xfrm>
            <a:off x="404664" y="3111342"/>
            <a:ext cx="5868000" cy="1188072"/>
            <a:chOff x="649482" y="3980892"/>
            <a:chExt cx="5868000" cy="1188072"/>
          </a:xfrm>
        </p:grpSpPr>
        <p:sp>
          <p:nvSpPr>
            <p:cNvPr id="35" name="مستطيل 34"/>
            <p:cNvSpPr/>
            <p:nvPr/>
          </p:nvSpPr>
          <p:spPr>
            <a:xfrm>
              <a:off x="649482" y="4124964"/>
              <a:ext cx="5868000" cy="1044000"/>
            </a:xfrm>
            <a:prstGeom prst="rect">
              <a:avLst/>
            </a:prstGeom>
            <a:solidFill>
              <a:schemeClr val="accent5">
                <a:lumMod val="20000"/>
                <a:lumOff val="80000"/>
                <a:alpha val="90000"/>
              </a:schemeClr>
            </a:solidFill>
            <a:ln>
              <a:solidFill>
                <a:schemeClr val="accent5">
                  <a:alpha val="90000"/>
                </a:schemeClr>
              </a:solidFill>
            </a:ln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0000" tIns="180000" rIns="648000" bIns="180000" numCol="1" spcCol="1270" anchor="ctr" anchorCtr="0">
              <a:noAutofit/>
            </a:bodyPr>
            <a:lstStyle/>
            <a:p>
              <a:pPr algn="justLow" defTabSz="1466850">
                <a:spcBef>
                  <a:spcPct val="0"/>
                </a:spcBef>
              </a:pPr>
              <a:r>
                <a:rPr lang="ar-SA" sz="20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Traditional Arabic" panose="02020603050405020304" pitchFamily="18" charset="-78"/>
                  <a:cs typeface="SKR HEAD1" pitchFamily="2" charset="-78"/>
                </a:rPr>
                <a:t>ابراز جوانب تفرد وتميز العقيدة الاسلامية على غيرها من العقائد مثل: الوسطية والاعتدال، مخاطبة الفطرة الانسانية، استنادها الى البراهين العقلية والحسية والعلمية، فضلا عن الادلة الشرعية.</a:t>
              </a:r>
            </a:p>
          </p:txBody>
        </p:sp>
        <p:sp>
          <p:nvSpPr>
            <p:cNvPr id="37" name="양쪽 모서리가 둥근 사각형 33"/>
            <p:cNvSpPr/>
            <p:nvPr/>
          </p:nvSpPr>
          <p:spPr>
            <a:xfrm rot="10789999">
              <a:off x="5930391" y="4084824"/>
              <a:ext cx="461780" cy="72406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38" name="현 34"/>
            <p:cNvSpPr/>
            <p:nvPr/>
          </p:nvSpPr>
          <p:spPr>
            <a:xfrm rot="5389999">
              <a:off x="6194902" y="4042213"/>
              <a:ext cx="257222" cy="134588"/>
            </a:xfrm>
            <a:prstGeom prst="chord">
              <a:avLst>
                <a:gd name="adj1" fmla="val 5330435"/>
                <a:gd name="adj2" fmla="val 1620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53" name="직사각형 35"/>
            <p:cNvSpPr/>
            <p:nvPr/>
          </p:nvSpPr>
          <p:spPr>
            <a:xfrm rot="5389999">
              <a:off x="6031309" y="3828689"/>
              <a:ext cx="129298" cy="43612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54" name="현 32"/>
            <p:cNvSpPr/>
            <p:nvPr/>
          </p:nvSpPr>
          <p:spPr>
            <a:xfrm rot="5389999">
              <a:off x="5735704" y="4042590"/>
              <a:ext cx="254974" cy="131577"/>
            </a:xfrm>
            <a:prstGeom prst="chord">
              <a:avLst>
                <a:gd name="adj1" fmla="val 5330435"/>
                <a:gd name="adj2" fmla="val 16200000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innerShdw blurRad="63500" dist="127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55" name="مستطيل 54"/>
            <p:cNvSpPr/>
            <p:nvPr/>
          </p:nvSpPr>
          <p:spPr>
            <a:xfrm>
              <a:off x="5994448" y="4121575"/>
              <a:ext cx="319318" cy="461665"/>
            </a:xfrm>
            <a:prstGeom prst="rect">
              <a:avLst/>
            </a:prstGeom>
          </p:spPr>
          <p:txBody>
            <a:bodyPr vert="horz" wrap="none">
              <a:spAutoFit/>
            </a:bodyPr>
            <a:lstStyle/>
            <a:p>
              <a:r>
                <a:rPr lang="ar-SA" sz="2400" spc="-150" dirty="0">
                  <a:solidFill>
                    <a:schemeClr val="bg1"/>
                  </a:solidFill>
                  <a:cs typeface="PT Bold Heading" panose="02010400000000000000" pitchFamily="2" charset="-78"/>
                </a:rPr>
                <a:t>2</a:t>
              </a:r>
              <a:endParaRPr lang="ar-SA" sz="2400" spc="-150" dirty="0"/>
            </a:p>
          </p:txBody>
        </p:sp>
      </p:grpSp>
      <p:grpSp>
        <p:nvGrpSpPr>
          <p:cNvPr id="16" name="مجموعة 15"/>
          <p:cNvGrpSpPr/>
          <p:nvPr/>
        </p:nvGrpSpPr>
        <p:grpSpPr>
          <a:xfrm>
            <a:off x="404664" y="4496742"/>
            <a:ext cx="5868000" cy="855882"/>
            <a:chOff x="620688" y="4485040"/>
            <a:chExt cx="5868000" cy="855882"/>
          </a:xfrm>
        </p:grpSpPr>
        <p:sp>
          <p:nvSpPr>
            <p:cNvPr id="57" name="مستطيل 56"/>
            <p:cNvSpPr/>
            <p:nvPr/>
          </p:nvSpPr>
          <p:spPr>
            <a:xfrm>
              <a:off x="620688" y="4620922"/>
              <a:ext cx="5868000" cy="720000"/>
            </a:xfrm>
            <a:prstGeom prst="rect">
              <a:avLst/>
            </a:prstGeom>
            <a:solidFill>
              <a:schemeClr val="accent3">
                <a:lumMod val="20000"/>
                <a:lumOff val="80000"/>
                <a:alpha val="90000"/>
              </a:schemeClr>
            </a:solidFill>
            <a:ln>
              <a:solidFill>
                <a:schemeClr val="accent3">
                  <a:alpha val="90000"/>
                </a:schemeClr>
              </a:solidFill>
            </a:ln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0000" tIns="180000" rIns="648000" bIns="180000" numCol="1" spcCol="1270" anchor="ctr" anchorCtr="0">
              <a:noAutofit/>
            </a:bodyPr>
            <a:lstStyle/>
            <a:p>
              <a:pPr algn="justLow" defTabSz="1466850">
                <a:spcBef>
                  <a:spcPct val="0"/>
                </a:spcBef>
              </a:pPr>
              <a:r>
                <a:rPr lang="ar-SA" sz="20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Traditional Arabic" panose="02020603050405020304" pitchFamily="18" charset="-78"/>
                  <a:cs typeface="SKR HEAD1" pitchFamily="2" charset="-78"/>
                </a:rPr>
                <a:t>ترسيخ معاني الايمان الصحيحة في نفوس الطلاب، بعيدًا عن الغلو والتطرف من جهة، أو الاهمال والتقصير من جهة أخرى.</a:t>
              </a:r>
            </a:p>
          </p:txBody>
        </p:sp>
        <p:grpSp>
          <p:nvGrpSpPr>
            <p:cNvPr id="9" name="مجموعة 8"/>
            <p:cNvGrpSpPr/>
            <p:nvPr/>
          </p:nvGrpSpPr>
          <p:grpSpPr>
            <a:xfrm>
              <a:off x="5768608" y="4485040"/>
              <a:ext cx="594769" cy="828000"/>
              <a:chOff x="5768608" y="4476850"/>
              <a:chExt cx="594769" cy="828000"/>
            </a:xfrm>
          </p:grpSpPr>
          <p:sp>
            <p:nvSpPr>
              <p:cNvPr id="58" name="양쪽 모서리가 둥근 사각형 33"/>
              <p:cNvSpPr/>
              <p:nvPr/>
            </p:nvSpPr>
            <p:spPr>
              <a:xfrm rot="10789999">
                <a:off x="5901597" y="4580782"/>
                <a:ext cx="461780" cy="72406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3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n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59" name="현 34"/>
              <p:cNvSpPr/>
              <p:nvPr/>
            </p:nvSpPr>
            <p:spPr>
              <a:xfrm rot="5389999">
                <a:off x="6166108" y="4538171"/>
                <a:ext cx="257222" cy="134588"/>
              </a:xfrm>
              <a:prstGeom prst="chord">
                <a:avLst>
                  <a:gd name="adj1" fmla="val 5330435"/>
                  <a:gd name="adj2" fmla="val 1620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n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60" name="직사각형 35"/>
              <p:cNvSpPr/>
              <p:nvPr/>
            </p:nvSpPr>
            <p:spPr>
              <a:xfrm rot="5389999">
                <a:off x="6002515" y="4324647"/>
                <a:ext cx="129298" cy="43612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n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61" name="현 32"/>
              <p:cNvSpPr/>
              <p:nvPr/>
            </p:nvSpPr>
            <p:spPr>
              <a:xfrm rot="5389999">
                <a:off x="5706910" y="4538548"/>
                <a:ext cx="254974" cy="131577"/>
              </a:xfrm>
              <a:prstGeom prst="chord">
                <a:avLst>
                  <a:gd name="adj1" fmla="val 5330435"/>
                  <a:gd name="adj2" fmla="val 16200000"/>
                </a:avLst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  <a:effectLst>
                <a:innerShdw blurRad="63500" dist="127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n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62" name="مستطيل 61"/>
              <p:cNvSpPr/>
              <p:nvPr/>
            </p:nvSpPr>
            <p:spPr>
              <a:xfrm>
                <a:off x="5965654" y="4617533"/>
                <a:ext cx="319318" cy="461665"/>
              </a:xfrm>
              <a:prstGeom prst="rect">
                <a:avLst/>
              </a:prstGeom>
            </p:spPr>
            <p:txBody>
              <a:bodyPr vert="horz" wrap="none">
                <a:spAutoFit/>
              </a:bodyPr>
              <a:lstStyle/>
              <a:p>
                <a:r>
                  <a:rPr lang="ar-SA" sz="2400" spc="-150" dirty="0">
                    <a:solidFill>
                      <a:schemeClr val="bg1"/>
                    </a:solidFill>
                    <a:cs typeface="PT Bold Heading" panose="02010400000000000000" pitchFamily="2" charset="-78"/>
                  </a:rPr>
                  <a:t>3</a:t>
                </a:r>
                <a:endParaRPr lang="ar-SA" sz="2400" spc="-150" dirty="0"/>
              </a:p>
            </p:txBody>
          </p:sp>
        </p:grpSp>
      </p:grpSp>
      <p:grpSp>
        <p:nvGrpSpPr>
          <p:cNvPr id="15" name="مجموعة 14"/>
          <p:cNvGrpSpPr/>
          <p:nvPr/>
        </p:nvGrpSpPr>
        <p:grpSpPr>
          <a:xfrm>
            <a:off x="404664" y="5549952"/>
            <a:ext cx="5868000" cy="858718"/>
            <a:chOff x="620688" y="5540325"/>
            <a:chExt cx="5868000" cy="858718"/>
          </a:xfrm>
        </p:grpSpPr>
        <p:sp>
          <p:nvSpPr>
            <p:cNvPr id="69" name="مستطيل 68"/>
            <p:cNvSpPr/>
            <p:nvPr/>
          </p:nvSpPr>
          <p:spPr>
            <a:xfrm>
              <a:off x="620688" y="5679043"/>
              <a:ext cx="5868000" cy="720000"/>
            </a:xfrm>
            <a:prstGeom prst="rect">
              <a:avLst/>
            </a:prstGeom>
            <a:solidFill>
              <a:schemeClr val="accent4">
                <a:lumMod val="20000"/>
                <a:lumOff val="80000"/>
                <a:alpha val="90000"/>
              </a:schemeClr>
            </a:solidFill>
            <a:ln>
              <a:solidFill>
                <a:schemeClr val="accent4">
                  <a:alpha val="90000"/>
                </a:schemeClr>
              </a:solidFill>
            </a:ln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0000" tIns="180000" rIns="648000" bIns="180000" numCol="1" spcCol="1270" anchor="ctr" anchorCtr="0">
              <a:noAutofit/>
            </a:bodyPr>
            <a:lstStyle/>
            <a:p>
              <a:pPr algn="justLow" defTabSz="1466850">
                <a:spcBef>
                  <a:spcPct val="0"/>
                </a:spcBef>
              </a:pPr>
              <a:r>
                <a:rPr lang="ar-SA" sz="20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Traditional Arabic" panose="02020603050405020304" pitchFamily="18" charset="-78"/>
                  <a:cs typeface="SKR HEAD1" pitchFamily="2" charset="-78"/>
                </a:rPr>
                <a:t>ايضاح المعاني الحقيقية للولاء، والتحذير من الفهم المغلوط لمعاني الولاء في الاسلام.</a:t>
              </a:r>
            </a:p>
          </p:txBody>
        </p:sp>
        <p:grpSp>
          <p:nvGrpSpPr>
            <p:cNvPr id="10" name="مجموعة 9"/>
            <p:cNvGrpSpPr/>
            <p:nvPr/>
          </p:nvGrpSpPr>
          <p:grpSpPr>
            <a:xfrm>
              <a:off x="5764533" y="5540325"/>
              <a:ext cx="594769" cy="828000"/>
              <a:chOff x="5768608" y="5534971"/>
              <a:chExt cx="594769" cy="828000"/>
            </a:xfrm>
          </p:grpSpPr>
          <p:sp>
            <p:nvSpPr>
              <p:cNvPr id="70" name="양쪽 모서리가 둥근 사각형 33"/>
              <p:cNvSpPr/>
              <p:nvPr/>
            </p:nvSpPr>
            <p:spPr>
              <a:xfrm rot="10789999">
                <a:off x="5901597" y="5638903"/>
                <a:ext cx="461780" cy="72406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4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n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71" name="현 34"/>
              <p:cNvSpPr/>
              <p:nvPr/>
            </p:nvSpPr>
            <p:spPr>
              <a:xfrm rot="5389999">
                <a:off x="6166108" y="5596292"/>
                <a:ext cx="257222" cy="134588"/>
              </a:xfrm>
              <a:prstGeom prst="chord">
                <a:avLst>
                  <a:gd name="adj1" fmla="val 5330435"/>
                  <a:gd name="adj2" fmla="val 16200000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n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72" name="직사각형 35"/>
              <p:cNvSpPr/>
              <p:nvPr/>
            </p:nvSpPr>
            <p:spPr>
              <a:xfrm rot="5389999">
                <a:off x="6002515" y="5382768"/>
                <a:ext cx="129298" cy="43612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n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73" name="현 32"/>
              <p:cNvSpPr/>
              <p:nvPr/>
            </p:nvSpPr>
            <p:spPr>
              <a:xfrm rot="5389999">
                <a:off x="5706910" y="5596669"/>
                <a:ext cx="254974" cy="131577"/>
              </a:xfrm>
              <a:prstGeom prst="chord">
                <a:avLst>
                  <a:gd name="adj1" fmla="val 5330435"/>
                  <a:gd name="adj2" fmla="val 16200000"/>
                </a:avLst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effectLst>
                <a:innerShdw blurRad="63500" dist="127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n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74" name="مستطيل 73"/>
              <p:cNvSpPr/>
              <p:nvPr/>
            </p:nvSpPr>
            <p:spPr>
              <a:xfrm>
                <a:off x="5965654" y="5675654"/>
                <a:ext cx="319318" cy="461665"/>
              </a:xfrm>
              <a:prstGeom prst="rect">
                <a:avLst/>
              </a:prstGeom>
            </p:spPr>
            <p:txBody>
              <a:bodyPr vert="horz" wrap="none">
                <a:spAutoFit/>
              </a:bodyPr>
              <a:lstStyle/>
              <a:p>
                <a:r>
                  <a:rPr lang="ar-SA" sz="2400" spc="-150" dirty="0">
                    <a:solidFill>
                      <a:schemeClr val="bg1"/>
                    </a:solidFill>
                    <a:cs typeface="PT Bold Heading" panose="02010400000000000000" pitchFamily="2" charset="-78"/>
                  </a:rPr>
                  <a:t>4</a:t>
                </a:r>
                <a:endParaRPr lang="ar-SA" sz="2400" spc="-150" dirty="0"/>
              </a:p>
            </p:txBody>
          </p:sp>
        </p:grpSp>
      </p:grpSp>
      <p:grpSp>
        <p:nvGrpSpPr>
          <p:cNvPr id="14" name="مجموعة 13"/>
          <p:cNvGrpSpPr/>
          <p:nvPr/>
        </p:nvGrpSpPr>
        <p:grpSpPr>
          <a:xfrm>
            <a:off x="404664" y="6605998"/>
            <a:ext cx="5868000" cy="847888"/>
            <a:chOff x="620688" y="6609276"/>
            <a:chExt cx="5868000" cy="847888"/>
          </a:xfrm>
        </p:grpSpPr>
        <p:sp>
          <p:nvSpPr>
            <p:cNvPr id="76" name="مستطيل 75"/>
            <p:cNvSpPr/>
            <p:nvPr/>
          </p:nvSpPr>
          <p:spPr>
            <a:xfrm>
              <a:off x="620688" y="6737164"/>
              <a:ext cx="5868000" cy="720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90000"/>
              </a:schemeClr>
            </a:solidFill>
            <a:ln>
              <a:solidFill>
                <a:schemeClr val="accent6">
                  <a:alpha val="90000"/>
                </a:schemeClr>
              </a:solidFill>
            </a:ln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0000" tIns="180000" rIns="648000" bIns="180000" numCol="1" spcCol="1270" anchor="ctr" anchorCtr="0">
              <a:noAutofit/>
            </a:bodyPr>
            <a:lstStyle/>
            <a:p>
              <a:pPr algn="justLow" defTabSz="1466850">
                <a:spcBef>
                  <a:spcPct val="0"/>
                </a:spcBef>
              </a:pPr>
              <a:r>
                <a:rPr lang="ar-SA" sz="20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Traditional Arabic" panose="02020603050405020304" pitchFamily="18" charset="-78"/>
                  <a:cs typeface="SKR HEAD1" pitchFamily="2" charset="-78"/>
                </a:rPr>
                <a:t>بيان أن الاسلام دين رحمة وأمن لكل طوائف المجتمع، سواء كانوا مسلمين أو غير مسلمين.</a:t>
              </a:r>
            </a:p>
          </p:txBody>
        </p:sp>
        <p:grpSp>
          <p:nvGrpSpPr>
            <p:cNvPr id="11" name="مجموعة 10"/>
            <p:cNvGrpSpPr/>
            <p:nvPr/>
          </p:nvGrpSpPr>
          <p:grpSpPr>
            <a:xfrm>
              <a:off x="5768608" y="6609276"/>
              <a:ext cx="594769" cy="828000"/>
              <a:chOff x="5768608" y="6593092"/>
              <a:chExt cx="594769" cy="828000"/>
            </a:xfrm>
          </p:grpSpPr>
          <p:sp>
            <p:nvSpPr>
              <p:cNvPr id="77" name="양쪽 모서리가 둥근 사각형 33"/>
              <p:cNvSpPr/>
              <p:nvPr/>
            </p:nvSpPr>
            <p:spPr>
              <a:xfrm rot="10789999">
                <a:off x="5901597" y="6697024"/>
                <a:ext cx="461780" cy="72406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6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n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78" name="현 34"/>
              <p:cNvSpPr/>
              <p:nvPr/>
            </p:nvSpPr>
            <p:spPr>
              <a:xfrm rot="5389999">
                <a:off x="6166108" y="6654413"/>
                <a:ext cx="257222" cy="134588"/>
              </a:xfrm>
              <a:prstGeom prst="chord">
                <a:avLst>
                  <a:gd name="adj1" fmla="val 5330435"/>
                  <a:gd name="adj2" fmla="val 16200000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n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79" name="직사각형 35"/>
              <p:cNvSpPr/>
              <p:nvPr/>
            </p:nvSpPr>
            <p:spPr>
              <a:xfrm rot="5389999">
                <a:off x="6002515" y="6440889"/>
                <a:ext cx="129298" cy="43612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n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80" name="현 32"/>
              <p:cNvSpPr/>
              <p:nvPr/>
            </p:nvSpPr>
            <p:spPr>
              <a:xfrm rot="5389999">
                <a:off x="5706910" y="6654790"/>
                <a:ext cx="254974" cy="131577"/>
              </a:xfrm>
              <a:prstGeom prst="chord">
                <a:avLst>
                  <a:gd name="adj1" fmla="val 5330435"/>
                  <a:gd name="adj2" fmla="val 16200000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innerShdw blurRad="63500" dist="127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n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81" name="مستطيل 80"/>
              <p:cNvSpPr/>
              <p:nvPr/>
            </p:nvSpPr>
            <p:spPr>
              <a:xfrm>
                <a:off x="5965654" y="6733775"/>
                <a:ext cx="319318" cy="461665"/>
              </a:xfrm>
              <a:prstGeom prst="rect">
                <a:avLst/>
              </a:prstGeom>
            </p:spPr>
            <p:txBody>
              <a:bodyPr vert="horz" wrap="none">
                <a:spAutoFit/>
              </a:bodyPr>
              <a:lstStyle/>
              <a:p>
                <a:r>
                  <a:rPr lang="ar-SA" sz="2400" spc="-150" dirty="0">
                    <a:solidFill>
                      <a:schemeClr val="bg1"/>
                    </a:solidFill>
                    <a:cs typeface="PT Bold Heading" panose="02010400000000000000" pitchFamily="2" charset="-78"/>
                  </a:rPr>
                  <a:t>5</a:t>
                </a:r>
                <a:endParaRPr lang="ar-SA" sz="2400" spc="-150" dirty="0"/>
              </a:p>
            </p:txBody>
          </p:sp>
        </p:grpSp>
      </p:grpSp>
      <p:grpSp>
        <p:nvGrpSpPr>
          <p:cNvPr id="13" name="مجموعة 12"/>
          <p:cNvGrpSpPr/>
          <p:nvPr/>
        </p:nvGrpSpPr>
        <p:grpSpPr>
          <a:xfrm>
            <a:off x="404664" y="7651214"/>
            <a:ext cx="5868000" cy="828000"/>
            <a:chOff x="620688" y="7651214"/>
            <a:chExt cx="5868000" cy="828000"/>
          </a:xfrm>
        </p:grpSpPr>
        <p:sp>
          <p:nvSpPr>
            <p:cNvPr id="83" name="مستطيل 82"/>
            <p:cNvSpPr/>
            <p:nvPr/>
          </p:nvSpPr>
          <p:spPr>
            <a:xfrm>
              <a:off x="620688" y="7795286"/>
              <a:ext cx="5868000" cy="504000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90000"/>
              </a:schemeClr>
            </a:solidFill>
            <a:ln>
              <a:solidFill>
                <a:schemeClr val="tx2">
                  <a:alpha val="90000"/>
                </a:schemeClr>
              </a:solidFill>
            </a:ln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0000" tIns="180000" rIns="648000" bIns="180000" numCol="1" spcCol="1270" anchor="ctr" anchorCtr="0">
              <a:noAutofit/>
            </a:bodyPr>
            <a:lstStyle/>
            <a:p>
              <a:pPr algn="justLow" defTabSz="1466850">
                <a:spcBef>
                  <a:spcPct val="0"/>
                </a:spcBef>
              </a:pPr>
              <a:r>
                <a:rPr lang="ar-SA" sz="20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Traditional Arabic" panose="02020603050405020304" pitchFamily="18" charset="-78"/>
                  <a:cs typeface="SKR HEAD1" pitchFamily="2" charset="-78"/>
                </a:rPr>
                <a:t>بيان ضوابط التكفير، مع التأكيد على خطورة خوض غمار التكفير.</a:t>
              </a:r>
            </a:p>
          </p:txBody>
        </p:sp>
        <p:grpSp>
          <p:nvGrpSpPr>
            <p:cNvPr id="12" name="مجموعة 11"/>
            <p:cNvGrpSpPr/>
            <p:nvPr/>
          </p:nvGrpSpPr>
          <p:grpSpPr>
            <a:xfrm>
              <a:off x="5768608" y="7651214"/>
              <a:ext cx="594769" cy="828000"/>
              <a:chOff x="5768608" y="7651214"/>
              <a:chExt cx="594769" cy="828000"/>
            </a:xfrm>
          </p:grpSpPr>
          <p:sp>
            <p:nvSpPr>
              <p:cNvPr id="84" name="양쪽 모서리가 둥근 사각형 33"/>
              <p:cNvSpPr/>
              <p:nvPr/>
            </p:nvSpPr>
            <p:spPr>
              <a:xfrm rot="10789999">
                <a:off x="5901597" y="7755146"/>
                <a:ext cx="461780" cy="72406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tx2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n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85" name="현 34"/>
              <p:cNvSpPr/>
              <p:nvPr/>
            </p:nvSpPr>
            <p:spPr>
              <a:xfrm rot="5389999">
                <a:off x="6166108" y="7712535"/>
                <a:ext cx="257222" cy="134588"/>
              </a:xfrm>
              <a:prstGeom prst="chord">
                <a:avLst>
                  <a:gd name="adj1" fmla="val 5330435"/>
                  <a:gd name="adj2" fmla="val 16200000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n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86" name="직사각형 35"/>
              <p:cNvSpPr/>
              <p:nvPr/>
            </p:nvSpPr>
            <p:spPr>
              <a:xfrm rot="5389999">
                <a:off x="6002515" y="7499011"/>
                <a:ext cx="129298" cy="43612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n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87" name="현 32"/>
              <p:cNvSpPr/>
              <p:nvPr/>
            </p:nvSpPr>
            <p:spPr>
              <a:xfrm rot="5389999">
                <a:off x="5706910" y="7712912"/>
                <a:ext cx="254974" cy="131577"/>
              </a:xfrm>
              <a:prstGeom prst="chord">
                <a:avLst>
                  <a:gd name="adj1" fmla="val 5330435"/>
                  <a:gd name="adj2" fmla="val 16200000"/>
                </a:avLst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innerShdw blurRad="63500" dist="127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n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88" name="مستطيل 87"/>
              <p:cNvSpPr/>
              <p:nvPr/>
            </p:nvSpPr>
            <p:spPr>
              <a:xfrm>
                <a:off x="5965654" y="7791897"/>
                <a:ext cx="319318" cy="461665"/>
              </a:xfrm>
              <a:prstGeom prst="rect">
                <a:avLst/>
              </a:prstGeom>
            </p:spPr>
            <p:txBody>
              <a:bodyPr vert="horz" wrap="none">
                <a:spAutoFit/>
              </a:bodyPr>
              <a:lstStyle/>
              <a:p>
                <a:r>
                  <a:rPr lang="ar-SA" sz="2400" spc="-150" dirty="0">
                    <a:solidFill>
                      <a:schemeClr val="bg1"/>
                    </a:solidFill>
                    <a:cs typeface="PT Bold Heading" panose="02010400000000000000" pitchFamily="2" charset="-78"/>
                  </a:rPr>
                  <a:t>6</a:t>
                </a:r>
                <a:endParaRPr lang="ar-SA" sz="2400" spc="-150" dirty="0"/>
              </a:p>
            </p:txBody>
          </p:sp>
        </p:grpSp>
      </p:grpSp>
      <p:pic>
        <p:nvPicPr>
          <p:cNvPr id="90" name="Picture 1" descr="C:\Users\user\مركز يقين\الأرشيف\يقين\بنر8.png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001" y="8913556"/>
            <a:ext cx="6948000" cy="10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4" descr="C:\Users\user\مركز يقين\الأرشيف\يقين\بدون-عنوان-3حح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9000" y="0"/>
            <a:ext cx="6876000" cy="1220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6254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مجموعة 66"/>
          <p:cNvGrpSpPr>
            <a:grpSpLocks noChangeAspect="1"/>
          </p:cNvGrpSpPr>
          <p:nvPr/>
        </p:nvGrpSpPr>
        <p:grpSpPr>
          <a:xfrm>
            <a:off x="1664804" y="956556"/>
            <a:ext cx="2887122" cy="720000"/>
            <a:chOff x="1638923" y="1726578"/>
            <a:chExt cx="3753675" cy="936104"/>
          </a:xfrm>
        </p:grpSpPr>
        <p:sp>
          <p:nvSpPr>
            <p:cNvPr id="64" name="مستطيل 63"/>
            <p:cNvSpPr/>
            <p:nvPr/>
          </p:nvSpPr>
          <p:spPr>
            <a:xfrm>
              <a:off x="1900598" y="1726578"/>
              <a:ext cx="3492000" cy="792088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9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5" name="مستطيل 64"/>
            <p:cNvSpPr/>
            <p:nvPr/>
          </p:nvSpPr>
          <p:spPr>
            <a:xfrm>
              <a:off x="1638923" y="1870594"/>
              <a:ext cx="3492000" cy="7920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9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6" name="عنوان 3"/>
            <p:cNvSpPr txBox="1">
              <a:spLocks/>
            </p:cNvSpPr>
            <p:nvPr/>
          </p:nvSpPr>
          <p:spPr>
            <a:xfrm>
              <a:off x="1720536" y="1967393"/>
              <a:ext cx="3328780" cy="600231"/>
            </a:xfrm>
            <a:prstGeom prst="rect">
              <a:avLst/>
            </a:prstGeom>
            <a:effectLst/>
          </p:spPr>
          <p:txBody>
            <a:bodyPr vert="horz" wrap="none" lIns="91440" tIns="45720" rIns="91440" bIns="45720" rtlCol="1" anchor="ctr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contourClr>
                  <a:schemeClr val="accent1">
                    <a:shade val="75000"/>
                  </a:schemeClr>
                </a:contourClr>
              </a:sp3d>
            </a:bodyPr>
            <a:lstStyle>
              <a:lvl1pPr algn="ctr" defTabSz="914400" rtl="1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ar-SA" sz="2400" cap="all" dirty="0">
                  <a:ln w="0">
                    <a:noFill/>
                  </a:ln>
                  <a:effectLst/>
                  <a:cs typeface="PT Bold Heading" panose="02010400000000000000" pitchFamily="2" charset="-78"/>
                </a:rPr>
                <a:t>مفردات مقرر الإيمان </a:t>
              </a:r>
              <a:endParaRPr lang="en-US" sz="2400" cap="all" dirty="0">
                <a:ln w="0">
                  <a:noFill/>
                </a:ln>
                <a:effectLst/>
                <a:cs typeface="PT Bold Heading" panose="02010400000000000000" pitchFamily="2" charset="-78"/>
              </a:endParaRPr>
            </a:p>
          </p:txBody>
        </p:sp>
      </p:grpSp>
      <p:graphicFrame>
        <p:nvGraphicFramePr>
          <p:cNvPr id="63" name="جدول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966795"/>
              </p:ext>
            </p:extLst>
          </p:nvPr>
        </p:nvGraphicFramePr>
        <p:xfrm>
          <a:off x="620688" y="2307530"/>
          <a:ext cx="5400000" cy="660591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475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0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47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  <a:t> </a:t>
                      </a:r>
                      <a:endParaRPr lang="en-US" sz="1800" b="0" dirty="0">
                        <a:effectLst/>
                        <a:latin typeface="Traditional Arabic" pitchFamily="18" charset="-78"/>
                        <a:ea typeface="Calibri"/>
                        <a:cs typeface="SKR HEAD1" pitchFamily="2" charset="-78"/>
                      </a:endParaRPr>
                    </a:p>
                  </a:txBody>
                  <a:tcPr marL="68580" marR="68580" marT="0" marB="3600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  <a:t>الموضوع</a:t>
                      </a:r>
                      <a:endParaRPr lang="en-US" sz="1800" b="0" dirty="0">
                        <a:effectLst/>
                        <a:latin typeface="Traditional Arabic" pitchFamily="18" charset="-78"/>
                        <a:ea typeface="Calibri"/>
                        <a:cs typeface="SKR HEAD1" pitchFamily="2" charset="-78"/>
                      </a:endParaRPr>
                    </a:p>
                  </a:txBody>
                  <a:tcPr marL="68580" marR="68580" marT="0" marB="3600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  <a:t>الصفحة</a:t>
                      </a:r>
                      <a:endParaRPr lang="en-US" sz="1800" b="0" dirty="0">
                        <a:effectLst/>
                        <a:latin typeface="Traditional Arabic" pitchFamily="18" charset="-78"/>
                        <a:ea typeface="Calibri"/>
                        <a:cs typeface="SKR HEAD1" pitchFamily="2" charset="-78"/>
                      </a:endParaRPr>
                    </a:p>
                  </a:txBody>
                  <a:tcPr marL="68580" marR="68580" marT="0" marB="3600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  <a:t>1</a:t>
                      </a:r>
                      <a:endParaRPr lang="en-US" sz="1800" b="0" dirty="0">
                        <a:effectLst/>
                        <a:latin typeface="Traditional Arabic" pitchFamily="18" charset="-78"/>
                        <a:ea typeface="Calibri"/>
                        <a:cs typeface="SKR HEAD1" pitchFamily="2" charset="-78"/>
                      </a:endParaRPr>
                    </a:p>
                  </a:txBody>
                  <a:tcPr marL="68580" marR="68580" marT="0" marB="3600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  <a:t>مقدمة . </a:t>
                      </a:r>
                      <a:endParaRPr lang="en-US" sz="1800" b="0" dirty="0">
                        <a:effectLst/>
                        <a:latin typeface="Traditional Arabic" pitchFamily="18" charset="-78"/>
                        <a:ea typeface="Calibri"/>
                        <a:cs typeface="SKR HEAD1" pitchFamily="2" charset="-78"/>
                      </a:endParaRPr>
                    </a:p>
                  </a:txBody>
                  <a:tcPr marL="68580" marR="68580" marT="0" marB="3600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  <a:t> </a:t>
                      </a:r>
                      <a:endParaRPr lang="en-US" sz="1800" b="0" dirty="0">
                        <a:effectLst/>
                        <a:latin typeface="Traditional Arabic" pitchFamily="18" charset="-78"/>
                        <a:ea typeface="Calibri"/>
                        <a:cs typeface="SKR HEAD1" pitchFamily="2" charset="-78"/>
                      </a:endParaRPr>
                    </a:p>
                  </a:txBody>
                  <a:tcPr marL="68580" marR="68580" marT="0" marB="3600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  <a:t>2</a:t>
                      </a:r>
                      <a:endParaRPr lang="en-US" sz="1800" b="0" dirty="0">
                        <a:effectLst/>
                        <a:latin typeface="Traditional Arabic" pitchFamily="18" charset="-78"/>
                        <a:ea typeface="Calibri"/>
                        <a:cs typeface="SKR HEAD1" pitchFamily="2" charset="-78"/>
                      </a:endParaRPr>
                    </a:p>
                  </a:txBody>
                  <a:tcPr marL="68580" marR="68580" marT="0" marB="360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  <a:t>أركان الإيمان: الإيمان بالله –عز وجل-.</a:t>
                      </a:r>
                      <a:endParaRPr lang="en-US" sz="1800" b="0" dirty="0">
                        <a:effectLst/>
                        <a:latin typeface="Traditional Arabic" pitchFamily="18" charset="-78"/>
                        <a:ea typeface="Calibri"/>
                        <a:cs typeface="SKR HEAD1" pitchFamily="2" charset="-78"/>
                      </a:endParaRPr>
                    </a:p>
                  </a:txBody>
                  <a:tcPr marL="68580" marR="68580" marT="0" marB="36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  <a:t>19 – 38</a:t>
                      </a:r>
                      <a:endParaRPr lang="en-US" sz="1800" b="0" dirty="0">
                        <a:effectLst/>
                        <a:latin typeface="Traditional Arabic" pitchFamily="18" charset="-78"/>
                        <a:ea typeface="Calibri"/>
                        <a:cs typeface="SKR HEAD1" pitchFamily="2" charset="-78"/>
                      </a:endParaRPr>
                    </a:p>
                  </a:txBody>
                  <a:tcPr marL="68580" marR="68580" marT="0" marB="36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  <a:t>3</a:t>
                      </a:r>
                      <a:endParaRPr lang="en-US" sz="1800" b="0" dirty="0">
                        <a:effectLst/>
                        <a:latin typeface="Traditional Arabic" pitchFamily="18" charset="-78"/>
                        <a:ea typeface="Calibri"/>
                        <a:cs typeface="SKR HEAD1" pitchFamily="2" charset="-78"/>
                      </a:endParaRPr>
                    </a:p>
                  </a:txBody>
                  <a:tcPr marL="68580" marR="68580" marT="0" marB="360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  <a:t>أدلة وجود الله –عز وجل-</a:t>
                      </a:r>
                      <a:endParaRPr lang="en-US" sz="1800" b="0" dirty="0">
                        <a:effectLst/>
                        <a:latin typeface="Traditional Arabic" pitchFamily="18" charset="-78"/>
                        <a:ea typeface="Calibri"/>
                        <a:cs typeface="SKR HEAD1" pitchFamily="2" charset="-78"/>
                      </a:endParaRPr>
                    </a:p>
                  </a:txBody>
                  <a:tcPr marL="68580" marR="68580" marT="0" marB="36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  <a:t>4</a:t>
                      </a:r>
                      <a:endParaRPr lang="en-US" sz="1800" b="0" dirty="0">
                        <a:effectLst/>
                        <a:latin typeface="Traditional Arabic" pitchFamily="18" charset="-78"/>
                        <a:ea typeface="Calibri"/>
                        <a:cs typeface="SKR HEAD1" pitchFamily="2" charset="-78"/>
                      </a:endParaRPr>
                    </a:p>
                  </a:txBody>
                  <a:tcPr marL="68580" marR="68580" marT="0" marB="36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  <a:t>منهج القرآن في إثبات حقيقة وجود الله</a:t>
                      </a:r>
                      <a:endParaRPr lang="en-US" sz="1800" b="0" dirty="0">
                        <a:effectLst/>
                        <a:latin typeface="Traditional Arabic" pitchFamily="18" charset="-78"/>
                        <a:ea typeface="Calibri"/>
                        <a:cs typeface="SKR HEAD1" pitchFamily="2" charset="-78"/>
                      </a:endParaRPr>
                    </a:p>
                  </a:txBody>
                  <a:tcPr marL="68580" marR="68580" marT="0" marB="360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  <a:t>39 – 43</a:t>
                      </a:r>
                      <a:endParaRPr lang="en-US" sz="1800" b="0" dirty="0">
                        <a:effectLst/>
                        <a:latin typeface="Traditional Arabic" pitchFamily="18" charset="-78"/>
                        <a:ea typeface="Calibri"/>
                        <a:cs typeface="SKR HEAD1" pitchFamily="2" charset="-78"/>
                      </a:endParaRPr>
                    </a:p>
                  </a:txBody>
                  <a:tcPr marL="68580" marR="68580" marT="0" marB="360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  <a:t>5</a:t>
                      </a:r>
                      <a:endParaRPr lang="en-US" sz="1800" b="0" dirty="0">
                        <a:effectLst/>
                        <a:latin typeface="Traditional Arabic" pitchFamily="18" charset="-78"/>
                        <a:ea typeface="Calibri"/>
                        <a:cs typeface="SKR HEAD1" pitchFamily="2" charset="-78"/>
                      </a:endParaRPr>
                    </a:p>
                  </a:txBody>
                  <a:tcPr marL="68580" marR="68580" marT="0" marB="3600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  <a:t>فضائل التوحيد وأهميته. </a:t>
                      </a:r>
                      <a:endParaRPr lang="en-US" sz="1800" b="0" dirty="0">
                        <a:effectLst/>
                        <a:latin typeface="Traditional Arabic" pitchFamily="18" charset="-78"/>
                        <a:ea typeface="Calibri"/>
                        <a:cs typeface="SKR HEAD1" pitchFamily="2" charset="-78"/>
                      </a:endParaRPr>
                    </a:p>
                  </a:txBody>
                  <a:tcPr marL="68580" marR="68580" marT="0" marB="3600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  <a:t>47 – 52</a:t>
                      </a:r>
                      <a:endParaRPr lang="en-US" sz="1800" b="0" dirty="0">
                        <a:effectLst/>
                        <a:latin typeface="Traditional Arabic" pitchFamily="18" charset="-78"/>
                        <a:ea typeface="Calibri"/>
                        <a:cs typeface="SKR HEAD1" pitchFamily="2" charset="-78"/>
                      </a:endParaRPr>
                    </a:p>
                  </a:txBody>
                  <a:tcPr marL="68580" marR="68580" marT="0" marB="3600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  <a:t>6</a:t>
                      </a:r>
                      <a:endParaRPr lang="en-US" sz="1800" b="0" dirty="0">
                        <a:effectLst/>
                        <a:latin typeface="Traditional Arabic" pitchFamily="18" charset="-78"/>
                        <a:ea typeface="Calibri"/>
                        <a:cs typeface="SKR HEAD1" pitchFamily="2" charset="-78"/>
                      </a:endParaRPr>
                    </a:p>
                  </a:txBody>
                  <a:tcPr marL="68580" marR="68580" marT="0" marB="3600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  <a:t>أنواع التوحيد ونواقضه. </a:t>
                      </a:r>
                      <a:endParaRPr lang="en-US" sz="1800" b="0" dirty="0">
                        <a:effectLst/>
                        <a:latin typeface="Traditional Arabic" pitchFamily="18" charset="-78"/>
                        <a:ea typeface="Calibri"/>
                        <a:cs typeface="SKR HEAD1" pitchFamily="2" charset="-78"/>
                      </a:endParaRPr>
                    </a:p>
                  </a:txBody>
                  <a:tcPr marL="68580" marR="68580" marT="0" marB="36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  <a:t>53 – 74</a:t>
                      </a:r>
                      <a:endParaRPr lang="en-US" sz="1800" b="0" dirty="0">
                        <a:effectLst/>
                        <a:latin typeface="Traditional Arabic" pitchFamily="18" charset="-78"/>
                        <a:ea typeface="Calibri"/>
                        <a:cs typeface="SKR HEAD1" pitchFamily="2" charset="-78"/>
                      </a:endParaRPr>
                    </a:p>
                  </a:txBody>
                  <a:tcPr marL="68580" marR="68580" marT="0" marB="36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  <a:t>7</a:t>
                      </a:r>
                      <a:endParaRPr lang="en-US" sz="1800" b="0" dirty="0">
                        <a:effectLst/>
                        <a:latin typeface="Traditional Arabic" pitchFamily="18" charset="-78"/>
                        <a:ea typeface="Calibri"/>
                        <a:cs typeface="SKR HEAD1" pitchFamily="2" charset="-78"/>
                      </a:endParaRPr>
                    </a:p>
                  </a:txBody>
                  <a:tcPr marL="68580" marR="68580" marT="0" marB="3600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  <a:t>الإيمان بالملائكة –عليهم السلام-. </a:t>
                      </a:r>
                      <a:endParaRPr lang="en-US" sz="1800" b="0" dirty="0">
                        <a:effectLst/>
                        <a:latin typeface="Traditional Arabic" pitchFamily="18" charset="-78"/>
                        <a:ea typeface="Calibri"/>
                        <a:cs typeface="SKR HEAD1" pitchFamily="2" charset="-78"/>
                      </a:endParaRPr>
                    </a:p>
                  </a:txBody>
                  <a:tcPr marL="68580" marR="68580" marT="0" marB="3600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  <a:t>77 – 85</a:t>
                      </a:r>
                      <a:endParaRPr lang="en-US" sz="1800" b="0" dirty="0">
                        <a:effectLst/>
                        <a:latin typeface="Traditional Arabic" pitchFamily="18" charset="-78"/>
                        <a:ea typeface="Calibri"/>
                        <a:cs typeface="SKR HEAD1" pitchFamily="2" charset="-78"/>
                      </a:endParaRPr>
                    </a:p>
                  </a:txBody>
                  <a:tcPr marL="68580" marR="68580" marT="0" marB="3600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  <a:t>8</a:t>
                      </a:r>
                      <a:endParaRPr lang="en-US" sz="1800" b="0" dirty="0">
                        <a:effectLst/>
                        <a:latin typeface="Traditional Arabic" pitchFamily="18" charset="-78"/>
                        <a:ea typeface="Calibri"/>
                        <a:cs typeface="SKR HEAD1" pitchFamily="2" charset="-78"/>
                      </a:endParaRPr>
                    </a:p>
                  </a:txBody>
                  <a:tcPr marL="68580" marR="68580" marT="0" marB="360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  <a:t>الإيمان بالكتب السماوية. </a:t>
                      </a:r>
                      <a:endParaRPr lang="en-US" sz="1800" b="0" dirty="0">
                        <a:effectLst/>
                        <a:latin typeface="Traditional Arabic" pitchFamily="18" charset="-78"/>
                        <a:ea typeface="Calibri"/>
                        <a:cs typeface="SKR HEAD1" pitchFamily="2" charset="-78"/>
                      </a:endParaRPr>
                    </a:p>
                  </a:txBody>
                  <a:tcPr marL="68580" marR="68580" marT="0" marB="36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  <a:t>89 – 107</a:t>
                      </a:r>
                      <a:endParaRPr lang="en-US" sz="1800" b="0" dirty="0">
                        <a:effectLst/>
                        <a:latin typeface="Traditional Arabic" pitchFamily="18" charset="-78"/>
                        <a:ea typeface="Calibri"/>
                        <a:cs typeface="SKR HEAD1" pitchFamily="2" charset="-78"/>
                      </a:endParaRPr>
                    </a:p>
                  </a:txBody>
                  <a:tcPr marL="68580" marR="68580" marT="0" marB="36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  <a:t>9</a:t>
                      </a:r>
                      <a:endParaRPr lang="en-US" sz="1800" b="0" dirty="0">
                        <a:effectLst/>
                        <a:latin typeface="Traditional Arabic" pitchFamily="18" charset="-78"/>
                        <a:ea typeface="Calibri"/>
                        <a:cs typeface="SKR HEAD1" pitchFamily="2" charset="-78"/>
                      </a:endParaRPr>
                    </a:p>
                  </a:txBody>
                  <a:tcPr marL="68580" marR="68580" marT="0" marB="36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  <a:t>الإيمان بالرسل –عليهم السلام-. </a:t>
                      </a:r>
                      <a:endParaRPr lang="en-US" sz="1800" b="0" dirty="0">
                        <a:effectLst/>
                        <a:latin typeface="Traditional Arabic" pitchFamily="18" charset="-78"/>
                        <a:ea typeface="Calibri"/>
                        <a:cs typeface="SKR HEAD1" pitchFamily="2" charset="-78"/>
                      </a:endParaRPr>
                    </a:p>
                  </a:txBody>
                  <a:tcPr marL="68580" marR="68580" marT="0" marB="360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  <a:t>111 – 135</a:t>
                      </a:r>
                      <a:endParaRPr lang="en-US" sz="1800" b="0" dirty="0">
                        <a:effectLst/>
                        <a:latin typeface="Traditional Arabic" pitchFamily="18" charset="-78"/>
                        <a:ea typeface="Calibri"/>
                        <a:cs typeface="SKR HEAD1" pitchFamily="2" charset="-78"/>
                      </a:endParaRPr>
                    </a:p>
                  </a:txBody>
                  <a:tcPr marL="68580" marR="68580" marT="0" marB="360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  <a:t>10</a:t>
                      </a:r>
                      <a:endParaRPr lang="en-US" sz="1800" b="0" dirty="0">
                        <a:effectLst/>
                        <a:latin typeface="Traditional Arabic" pitchFamily="18" charset="-78"/>
                        <a:ea typeface="Calibri"/>
                        <a:cs typeface="SKR HEAD1" pitchFamily="2" charset="-78"/>
                      </a:endParaRPr>
                    </a:p>
                  </a:txBody>
                  <a:tcPr marL="68580" marR="68580" marT="0" marB="3600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  <a:t> الإيمان باليوم الآخر. </a:t>
                      </a:r>
                      <a:endParaRPr lang="en-US" sz="1800" b="0" dirty="0">
                        <a:effectLst/>
                        <a:latin typeface="Traditional Arabic" pitchFamily="18" charset="-78"/>
                        <a:ea typeface="Calibri"/>
                        <a:cs typeface="SKR HEAD1" pitchFamily="2" charset="-78"/>
                      </a:endParaRPr>
                    </a:p>
                  </a:txBody>
                  <a:tcPr marL="68580" marR="68580" marT="0" marB="3600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  <a:t>139 – 152</a:t>
                      </a:r>
                      <a:endParaRPr lang="en-US" sz="1800" b="0" dirty="0">
                        <a:effectLst/>
                        <a:latin typeface="Traditional Arabic" pitchFamily="18" charset="-78"/>
                        <a:ea typeface="Calibri"/>
                        <a:cs typeface="SKR HEAD1" pitchFamily="2" charset="-78"/>
                      </a:endParaRPr>
                    </a:p>
                  </a:txBody>
                  <a:tcPr marL="68580" marR="68580" marT="0" marB="3600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  <a:t>11</a:t>
                      </a:r>
                      <a:endParaRPr lang="en-US" sz="1800" b="0" dirty="0">
                        <a:effectLst/>
                        <a:latin typeface="Traditional Arabic" pitchFamily="18" charset="-78"/>
                        <a:ea typeface="Calibri"/>
                        <a:cs typeface="SKR HEAD1" pitchFamily="2" charset="-78"/>
                      </a:endParaRPr>
                    </a:p>
                  </a:txBody>
                  <a:tcPr marL="68580" marR="68580" marT="0" marB="3600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  <a:t>الإيمان بقضاء الله وقدره. </a:t>
                      </a:r>
                      <a:endParaRPr lang="en-US" sz="1800" b="0" dirty="0">
                        <a:effectLst/>
                        <a:latin typeface="Traditional Arabic" pitchFamily="18" charset="-78"/>
                        <a:ea typeface="Calibri"/>
                        <a:cs typeface="SKR HEAD1" pitchFamily="2" charset="-78"/>
                      </a:endParaRPr>
                    </a:p>
                  </a:txBody>
                  <a:tcPr marL="68580" marR="68580" marT="0" marB="36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  <a:t>155 – 177</a:t>
                      </a:r>
                      <a:endParaRPr lang="en-US" sz="1800" b="0" dirty="0">
                        <a:effectLst/>
                        <a:latin typeface="Traditional Arabic" pitchFamily="18" charset="-78"/>
                        <a:ea typeface="Calibri"/>
                        <a:cs typeface="SKR HEAD1" pitchFamily="2" charset="-78"/>
                      </a:endParaRPr>
                    </a:p>
                  </a:txBody>
                  <a:tcPr marL="68580" marR="68580" marT="0" marB="36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  <a:t>12</a:t>
                      </a:r>
                      <a:endParaRPr lang="en-US" sz="1800" b="0" dirty="0">
                        <a:effectLst/>
                        <a:latin typeface="Traditional Arabic" pitchFamily="18" charset="-78"/>
                        <a:ea typeface="Calibri"/>
                        <a:cs typeface="SKR HEAD1" pitchFamily="2" charset="-78"/>
                      </a:endParaRPr>
                    </a:p>
                  </a:txBody>
                  <a:tcPr marL="68580" marR="68580" marT="0" marB="3600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  <a:t>ثمرات الإيمان الاجتماعية:</a:t>
                      </a:r>
                      <a:b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</a:br>
                      <a: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  <a:t>-الإيمان وحماية الأمن والأوطان.</a:t>
                      </a:r>
                      <a:b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</a:br>
                      <a: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  <a:t>-الإيمان وعصمة الدماء.</a:t>
                      </a:r>
                      <a:b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</a:br>
                      <a: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  <a:t>-الإيمان والوقاية من الخمور والمخدرات.</a:t>
                      </a:r>
                      <a:endParaRPr lang="en-US" sz="1800" b="0" dirty="0">
                        <a:effectLst/>
                        <a:latin typeface="Traditional Arabic" pitchFamily="18" charset="-78"/>
                        <a:ea typeface="Calibri"/>
                        <a:cs typeface="SKR HEAD1" pitchFamily="2" charset="-78"/>
                      </a:endParaRPr>
                    </a:p>
                  </a:txBody>
                  <a:tcPr marL="68580" marR="68580" marT="0" marB="3600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  <a:t>335 – 393</a:t>
                      </a:r>
                      <a:endParaRPr lang="en-US" sz="1800" b="0" dirty="0">
                        <a:effectLst/>
                        <a:latin typeface="Traditional Arabic" pitchFamily="18" charset="-78"/>
                        <a:ea typeface="Calibri"/>
                        <a:cs typeface="SKR HEAD1" pitchFamily="2" charset="-78"/>
                      </a:endParaRPr>
                    </a:p>
                  </a:txBody>
                  <a:tcPr marL="68580" marR="68580" marT="0" marB="3600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مستطيل 2"/>
          <p:cNvSpPr/>
          <p:nvPr/>
        </p:nvSpPr>
        <p:spPr>
          <a:xfrm>
            <a:off x="800708" y="1811360"/>
            <a:ext cx="4896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dirty="0">
                <a:cs typeface="SKR HEAD1" pitchFamily="2" charset="-78"/>
              </a:rPr>
              <a:t>الكتاب: الإيمان أركانه وثمراته.  د. محمد هنادي</a:t>
            </a:r>
          </a:p>
        </p:txBody>
      </p:sp>
      <p:pic>
        <p:nvPicPr>
          <p:cNvPr id="98" name="Picture 1" descr="C:\Users\user\مركز يقين\الأرشيف\يقين\بنر8.png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001" y="8913556"/>
            <a:ext cx="6948000" cy="10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Picture 4" descr="C:\Users\user\مركز يقين\الأرشيف\يقين\بدون-عنوان-3حح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9000" y="0"/>
            <a:ext cx="6876000" cy="1220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3435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مستطيل 63"/>
          <p:cNvSpPr/>
          <p:nvPr/>
        </p:nvSpPr>
        <p:spPr>
          <a:xfrm>
            <a:off x="1880440" y="984945"/>
            <a:ext cx="2877629" cy="65273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9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5" name="مستطيل 64"/>
          <p:cNvSpPr/>
          <p:nvPr/>
        </p:nvSpPr>
        <p:spPr>
          <a:xfrm>
            <a:off x="1664803" y="1103623"/>
            <a:ext cx="2877629" cy="6527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9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6" name="عنوان 3"/>
          <p:cNvSpPr txBox="1">
            <a:spLocks/>
          </p:cNvSpPr>
          <p:nvPr/>
        </p:nvSpPr>
        <p:spPr>
          <a:xfrm>
            <a:off x="1849910" y="1076762"/>
            <a:ext cx="2507418" cy="707886"/>
          </a:xfrm>
          <a:prstGeom prst="rect">
            <a:avLst/>
          </a:prstGeom>
          <a:effectLst/>
        </p:spPr>
        <p:txBody>
          <a:bodyPr vert="horz" wrap="none" lIns="91440" tIns="45720" rIns="91440" bIns="45720" rtlCol="1" anchor="ctr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2000" dirty="0">
                <a:cs typeface="PT Bold Heading" panose="02010400000000000000" pitchFamily="2" charset="-78"/>
              </a:rPr>
              <a:t>توزيع المقررات الدراسية</a:t>
            </a:r>
          </a:p>
          <a:p>
            <a:r>
              <a:rPr lang="ar-SA" sz="2000" dirty="0">
                <a:cs typeface="PT Bold Heading" panose="02010400000000000000" pitchFamily="2" charset="-78"/>
              </a:rPr>
              <a:t>على المحاضرات الأكاديمية</a:t>
            </a:r>
          </a:p>
        </p:txBody>
      </p:sp>
      <p:graphicFrame>
        <p:nvGraphicFramePr>
          <p:cNvPr id="63" name="جدول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338165"/>
              </p:ext>
            </p:extLst>
          </p:nvPr>
        </p:nvGraphicFramePr>
        <p:xfrm>
          <a:off x="620688" y="2113788"/>
          <a:ext cx="5400000" cy="674136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140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6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28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0" algn="ctr" rtl="1">
                        <a:spcAft>
                          <a:spcPts val="0"/>
                        </a:spcAft>
                      </a:pPr>
                      <a:r>
                        <a:rPr lang="ar-SA" sz="1800" b="0" cap="small" dirty="0">
                          <a:effectLst/>
                          <a:cs typeface="SKR HEAD1" pitchFamily="2" charset="-78"/>
                        </a:rPr>
                        <a:t>الأسبوع</a:t>
                      </a:r>
                      <a:endParaRPr lang="en-US" sz="1800" b="0" dirty="0">
                        <a:effectLst/>
                        <a:latin typeface="Times New Roman"/>
                        <a:ea typeface="Calibri"/>
                        <a:cs typeface="SKR HEAD1" pitchFamily="2" charset="-78"/>
                      </a:endParaRPr>
                    </a:p>
                  </a:txBody>
                  <a:tcPr marL="64091" marR="64091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  <a:t>الموضوع</a:t>
                      </a:r>
                      <a:endParaRPr lang="en-US" sz="1800" b="0" dirty="0">
                        <a:effectLst/>
                        <a:latin typeface="Traditional Arabic" pitchFamily="18" charset="-78"/>
                        <a:ea typeface="Calibri"/>
                        <a:cs typeface="SKR HEAD1" pitchFamily="2" charset="-78"/>
                      </a:endParaRPr>
                    </a:p>
                  </a:txBody>
                  <a:tcPr marL="68580" marR="68580" marT="0" marB="360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spcAft>
                          <a:spcPts val="0"/>
                        </a:spcAft>
                      </a:pPr>
                      <a:r>
                        <a:rPr lang="ar-SA" sz="1800" b="0" cap="small" dirty="0">
                          <a:effectLst/>
                          <a:cs typeface="SKR HEAD1" pitchFamily="2" charset="-78"/>
                        </a:rPr>
                        <a:t>المحاضرات</a:t>
                      </a:r>
                      <a:endParaRPr lang="en-US" sz="1800" b="0" dirty="0">
                        <a:effectLst/>
                        <a:latin typeface="Times New Roman"/>
                        <a:ea typeface="Calibri"/>
                        <a:cs typeface="SKR HEAD1" pitchFamily="2" charset="-78"/>
                      </a:endParaRPr>
                    </a:p>
                  </a:txBody>
                  <a:tcPr marL="64091" marR="64091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ctr" rtl="1"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cs typeface="SKR HEAD1" pitchFamily="2" charset="-78"/>
                        </a:rPr>
                        <a:t>الأول</a:t>
                      </a:r>
                      <a:endParaRPr lang="en-US" sz="1800" b="0" dirty="0">
                        <a:effectLst/>
                        <a:latin typeface="Times New Roman"/>
                        <a:ea typeface="Calibri"/>
                        <a:cs typeface="SKR HEAD1" pitchFamily="2" charset="-78"/>
                      </a:endParaRPr>
                    </a:p>
                  </a:txBody>
                  <a:tcPr marL="64091" marR="64091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  <a:t>مقدمة . </a:t>
                      </a:r>
                      <a:endParaRPr lang="en-US" sz="1800" b="0" dirty="0">
                        <a:effectLst/>
                        <a:latin typeface="Traditional Arabic" pitchFamily="18" charset="-78"/>
                        <a:ea typeface="Calibri"/>
                        <a:cs typeface="SKR HEAD1" pitchFamily="2" charset="-78"/>
                      </a:endParaRPr>
                    </a:p>
                  </a:txBody>
                  <a:tcPr marL="68580" marR="68580" marT="0" marB="360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spcAft>
                          <a:spcPts val="0"/>
                        </a:spcAft>
                      </a:pPr>
                      <a:r>
                        <a:rPr lang="en-US" sz="1050" b="0" dirty="0">
                          <a:effectLst/>
                          <a:cs typeface="SKR HEAD1" pitchFamily="2" charset="-78"/>
                        </a:rPr>
                        <a:t>1</a:t>
                      </a:r>
                      <a:endParaRPr lang="en-US" sz="1050" b="0" dirty="0">
                        <a:effectLst/>
                        <a:latin typeface="Times New Roman"/>
                        <a:ea typeface="Calibri"/>
                        <a:cs typeface="SKR HEAD1" pitchFamily="2" charset="-78"/>
                      </a:endParaRPr>
                    </a:p>
                  </a:txBody>
                  <a:tcPr marL="64091" marR="64091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ctr" rtl="1"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cs typeface="SKR HEAD1" pitchFamily="2" charset="-78"/>
                        </a:rPr>
                        <a:t>الأول والثاني</a:t>
                      </a:r>
                      <a:endParaRPr lang="en-US" sz="1800" b="0" dirty="0">
                        <a:effectLst/>
                        <a:latin typeface="Times New Roman"/>
                        <a:ea typeface="Calibri"/>
                        <a:cs typeface="SKR HEAD1" pitchFamily="2" charset="-78"/>
                      </a:endParaRPr>
                    </a:p>
                  </a:txBody>
                  <a:tcPr marL="64091" marR="64091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  <a:t>أركان الإيمان: الإيمان بالله –عز وجل-.</a:t>
                      </a:r>
                      <a:endParaRPr lang="en-US" sz="1800" b="0" dirty="0">
                        <a:effectLst/>
                        <a:latin typeface="Traditional Arabic" pitchFamily="18" charset="-78"/>
                        <a:ea typeface="Calibri"/>
                        <a:cs typeface="SKR HEAD1" pitchFamily="2" charset="-78"/>
                      </a:endParaRPr>
                    </a:p>
                  </a:txBody>
                  <a:tcPr marL="68580" marR="68580" marT="0" marB="3600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cs typeface="SKR HEAD1" pitchFamily="2" charset="-78"/>
                        </a:rPr>
                        <a:t>4</a:t>
                      </a:r>
                      <a:endParaRPr lang="en-US" sz="1800" b="0" dirty="0">
                        <a:effectLst/>
                        <a:latin typeface="Times New Roman"/>
                        <a:ea typeface="Calibri"/>
                        <a:cs typeface="SKR HEAD1" pitchFamily="2" charset="-78"/>
                      </a:endParaRPr>
                    </a:p>
                  </a:txBody>
                  <a:tcPr marL="64091" marR="64091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ctr" rtl="1"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cs typeface="SKR HEAD1" pitchFamily="2" charset="-78"/>
                        </a:rPr>
                        <a:t>الثالث</a:t>
                      </a:r>
                      <a:endParaRPr lang="en-US" sz="1800" b="0" dirty="0">
                        <a:effectLst/>
                        <a:latin typeface="Times New Roman"/>
                        <a:ea typeface="Calibri"/>
                        <a:cs typeface="SKR HEAD1" pitchFamily="2" charset="-78"/>
                      </a:endParaRPr>
                    </a:p>
                  </a:txBody>
                  <a:tcPr marL="64091" marR="64091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  <a:t>أدلة وجود الله –عز وجل-</a:t>
                      </a:r>
                      <a:endParaRPr lang="en-US" sz="1800" b="0" dirty="0">
                        <a:effectLst/>
                        <a:latin typeface="Traditional Arabic" pitchFamily="18" charset="-78"/>
                        <a:ea typeface="Calibri"/>
                        <a:cs typeface="SKR HEAD1" pitchFamily="2" charset="-78"/>
                      </a:endParaRPr>
                    </a:p>
                  </a:txBody>
                  <a:tcPr marL="68580" marR="68580" marT="0" marB="36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cs typeface="SKR HEAD1" pitchFamily="2" charset="-78"/>
                        </a:rPr>
                        <a:t>1</a:t>
                      </a:r>
                      <a:endParaRPr lang="en-US" sz="1800" b="0" dirty="0">
                        <a:effectLst/>
                        <a:latin typeface="Times New Roman"/>
                        <a:ea typeface="Calibri"/>
                        <a:cs typeface="SKR HEAD1" pitchFamily="2" charset="-78"/>
                      </a:endParaRPr>
                    </a:p>
                  </a:txBody>
                  <a:tcPr marL="64091" marR="64091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ctr" rtl="1"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cs typeface="SKR HEAD1" pitchFamily="2" charset="-78"/>
                        </a:rPr>
                        <a:t>الرابع</a:t>
                      </a:r>
                      <a:endParaRPr lang="en-US" sz="1800" b="0" dirty="0">
                        <a:effectLst/>
                        <a:latin typeface="Times New Roman"/>
                        <a:ea typeface="Calibri"/>
                        <a:cs typeface="SKR HEAD1" pitchFamily="2" charset="-78"/>
                      </a:endParaRPr>
                    </a:p>
                  </a:txBody>
                  <a:tcPr marL="64091" marR="64091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  <a:t>منهج القرآن في إثبات حقيقة وجود الله</a:t>
                      </a:r>
                      <a:endParaRPr lang="en-US" sz="1800" b="0" dirty="0">
                        <a:effectLst/>
                        <a:latin typeface="Traditional Arabic" pitchFamily="18" charset="-78"/>
                        <a:ea typeface="Calibri"/>
                        <a:cs typeface="SKR HEAD1" pitchFamily="2" charset="-78"/>
                      </a:endParaRPr>
                    </a:p>
                  </a:txBody>
                  <a:tcPr marL="68580" marR="68580" marT="0" marB="3600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cs typeface="SKR HEAD1" pitchFamily="2" charset="-78"/>
                        </a:rPr>
                        <a:t>2</a:t>
                      </a:r>
                      <a:endParaRPr lang="en-US" sz="1800" b="0" dirty="0">
                        <a:effectLst/>
                        <a:latin typeface="Times New Roman"/>
                        <a:ea typeface="Calibri"/>
                        <a:cs typeface="SKR HEAD1" pitchFamily="2" charset="-78"/>
                      </a:endParaRPr>
                    </a:p>
                  </a:txBody>
                  <a:tcPr marL="64091" marR="64091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ctr" rtl="1"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cs typeface="SKR HEAD1" pitchFamily="2" charset="-78"/>
                        </a:rPr>
                        <a:t>الخامس</a:t>
                      </a:r>
                      <a:endParaRPr lang="en-US" sz="1800" b="0" dirty="0">
                        <a:effectLst/>
                        <a:latin typeface="Times New Roman"/>
                        <a:ea typeface="Calibri"/>
                        <a:cs typeface="SKR HEAD1" pitchFamily="2" charset="-78"/>
                      </a:endParaRPr>
                    </a:p>
                  </a:txBody>
                  <a:tcPr marL="64091" marR="64091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  <a:t>فضائل التوحيد وأهميته. </a:t>
                      </a:r>
                      <a:endParaRPr lang="en-US" sz="1800" b="0" dirty="0">
                        <a:effectLst/>
                        <a:latin typeface="Traditional Arabic" pitchFamily="18" charset="-78"/>
                        <a:ea typeface="Calibri"/>
                        <a:cs typeface="SKR HEAD1" pitchFamily="2" charset="-78"/>
                      </a:endParaRPr>
                    </a:p>
                  </a:txBody>
                  <a:tcPr marL="68580" marR="68580" marT="0" marB="36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cs typeface="SKR HEAD1" pitchFamily="2" charset="-78"/>
                        </a:rPr>
                        <a:t>1</a:t>
                      </a:r>
                      <a:endParaRPr lang="en-US" sz="1800" b="0" dirty="0">
                        <a:effectLst/>
                        <a:latin typeface="Times New Roman"/>
                        <a:ea typeface="Calibri"/>
                        <a:cs typeface="SKR HEAD1" pitchFamily="2" charset="-78"/>
                      </a:endParaRPr>
                    </a:p>
                  </a:txBody>
                  <a:tcPr marL="64091" marR="6409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ctr" rtl="1"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cs typeface="SKR HEAD1" pitchFamily="2" charset="-78"/>
                        </a:rPr>
                        <a:t>الخامس والسادس</a:t>
                      </a:r>
                      <a:endParaRPr lang="en-US" sz="1800" b="0" dirty="0">
                        <a:effectLst/>
                        <a:latin typeface="Times New Roman"/>
                        <a:ea typeface="Calibri"/>
                        <a:cs typeface="SKR HEAD1" pitchFamily="2" charset="-78"/>
                      </a:endParaRPr>
                    </a:p>
                  </a:txBody>
                  <a:tcPr marL="64091" marR="64091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  <a:t>أنواع التوحيد ونواقضه. </a:t>
                      </a:r>
                      <a:endParaRPr lang="en-US" sz="1800" b="0" dirty="0">
                        <a:effectLst/>
                        <a:latin typeface="Traditional Arabic" pitchFamily="18" charset="-78"/>
                        <a:ea typeface="Calibri"/>
                        <a:cs typeface="SKR HEAD1" pitchFamily="2" charset="-78"/>
                      </a:endParaRPr>
                    </a:p>
                  </a:txBody>
                  <a:tcPr marL="68580" marR="68580" marT="0" marB="360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spcAft>
                          <a:spcPts val="0"/>
                        </a:spcAft>
                      </a:pPr>
                      <a:r>
                        <a:rPr lang="en-US" sz="1050" b="0" dirty="0">
                          <a:effectLst/>
                          <a:cs typeface="SKR HEAD1" pitchFamily="2" charset="-78"/>
                        </a:rPr>
                        <a:t>4</a:t>
                      </a:r>
                      <a:endParaRPr lang="en-US" sz="1050" b="0" dirty="0">
                        <a:effectLst/>
                        <a:latin typeface="Times New Roman"/>
                        <a:ea typeface="Calibri"/>
                        <a:cs typeface="SKR HEAD1" pitchFamily="2" charset="-78"/>
                      </a:endParaRPr>
                    </a:p>
                  </a:txBody>
                  <a:tcPr marL="64091" marR="64091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ctr" rtl="1"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cs typeface="SKR HEAD1" pitchFamily="2" charset="-78"/>
                        </a:rPr>
                        <a:t>السابع</a:t>
                      </a:r>
                      <a:endParaRPr lang="en-US" sz="1800" b="0" dirty="0">
                        <a:effectLst/>
                        <a:latin typeface="Times New Roman"/>
                        <a:ea typeface="Calibri"/>
                        <a:cs typeface="SKR HEAD1" pitchFamily="2" charset="-78"/>
                      </a:endParaRPr>
                    </a:p>
                  </a:txBody>
                  <a:tcPr marL="64091" marR="64091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  <a:t>الإيمان بالملائكة –عليهم السلام-. </a:t>
                      </a:r>
                      <a:endParaRPr lang="en-US" sz="1800" b="0" dirty="0">
                        <a:effectLst/>
                        <a:latin typeface="Traditional Arabic" pitchFamily="18" charset="-78"/>
                        <a:ea typeface="Calibri"/>
                        <a:cs typeface="SKR HEAD1" pitchFamily="2" charset="-78"/>
                      </a:endParaRPr>
                    </a:p>
                  </a:txBody>
                  <a:tcPr marL="68580" marR="68580" marT="0" marB="3600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cs typeface="SKR HEAD1" pitchFamily="2" charset="-78"/>
                        </a:rPr>
                        <a:t>2</a:t>
                      </a:r>
                      <a:endParaRPr lang="en-US" sz="1800" b="0" dirty="0">
                        <a:effectLst/>
                        <a:latin typeface="Times New Roman"/>
                        <a:ea typeface="Calibri"/>
                        <a:cs typeface="SKR HEAD1" pitchFamily="2" charset="-78"/>
                      </a:endParaRPr>
                    </a:p>
                  </a:txBody>
                  <a:tcPr marL="64091" marR="64091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ctr" rtl="1"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cs typeface="SKR HEAD1" pitchFamily="2" charset="-78"/>
                        </a:rPr>
                        <a:t>الثامن</a:t>
                      </a:r>
                      <a:endParaRPr lang="en-US" sz="1800" b="0" dirty="0">
                        <a:effectLst/>
                        <a:latin typeface="Times New Roman"/>
                        <a:ea typeface="Calibri"/>
                        <a:cs typeface="SKR HEAD1" pitchFamily="2" charset="-78"/>
                      </a:endParaRPr>
                    </a:p>
                  </a:txBody>
                  <a:tcPr marL="64091" marR="64091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  <a:t>الإيمان بالكتب السماوية. </a:t>
                      </a:r>
                      <a:endParaRPr lang="en-US" sz="1800" b="0" dirty="0">
                        <a:effectLst/>
                        <a:latin typeface="Traditional Arabic" pitchFamily="18" charset="-78"/>
                        <a:ea typeface="Calibri"/>
                        <a:cs typeface="SKR HEAD1" pitchFamily="2" charset="-78"/>
                      </a:endParaRPr>
                    </a:p>
                  </a:txBody>
                  <a:tcPr marL="68580" marR="68580" marT="0" marB="36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cs typeface="SKR HEAD1" pitchFamily="2" charset="-78"/>
                        </a:rPr>
                        <a:t>2</a:t>
                      </a:r>
                      <a:endParaRPr lang="en-US" sz="1800" b="0" dirty="0">
                        <a:effectLst/>
                        <a:latin typeface="Times New Roman"/>
                        <a:ea typeface="Calibri"/>
                        <a:cs typeface="SKR HEAD1" pitchFamily="2" charset="-78"/>
                      </a:endParaRPr>
                    </a:p>
                  </a:txBody>
                  <a:tcPr marL="64091" marR="64091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ctr" rtl="1"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cs typeface="SKR HEAD1" pitchFamily="2" charset="-78"/>
                        </a:rPr>
                        <a:t>التاسع والعاشر</a:t>
                      </a:r>
                      <a:endParaRPr lang="en-US" sz="1800" b="0" dirty="0">
                        <a:effectLst/>
                        <a:latin typeface="Times New Roman"/>
                        <a:ea typeface="Calibri"/>
                        <a:cs typeface="SKR HEAD1" pitchFamily="2" charset="-78"/>
                      </a:endParaRPr>
                    </a:p>
                  </a:txBody>
                  <a:tcPr marL="64091" marR="64091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  <a:t>الإيمان بالرسل –عليهم السلام-. </a:t>
                      </a:r>
                      <a:endParaRPr lang="en-US" sz="1800" b="0" dirty="0">
                        <a:effectLst/>
                        <a:latin typeface="Traditional Arabic" pitchFamily="18" charset="-78"/>
                        <a:ea typeface="Calibri"/>
                        <a:cs typeface="SKR HEAD1" pitchFamily="2" charset="-78"/>
                      </a:endParaRPr>
                    </a:p>
                  </a:txBody>
                  <a:tcPr marL="68580" marR="68580" marT="0" marB="3600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cs typeface="SKR HEAD1" pitchFamily="2" charset="-78"/>
                        </a:rPr>
                        <a:t>3</a:t>
                      </a:r>
                      <a:endParaRPr lang="en-US" sz="1800" b="0" dirty="0">
                        <a:effectLst/>
                        <a:latin typeface="Times New Roman"/>
                        <a:ea typeface="Calibri"/>
                        <a:cs typeface="SKR HEAD1" pitchFamily="2" charset="-78"/>
                      </a:endParaRPr>
                    </a:p>
                  </a:txBody>
                  <a:tcPr marL="64091" marR="64091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ctr" rtl="1"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cs typeface="SKR HEAD1" pitchFamily="2" charset="-78"/>
                        </a:rPr>
                        <a:t>العاشر</a:t>
                      </a:r>
                      <a:endParaRPr lang="en-US" sz="1800" b="0" dirty="0">
                        <a:effectLst/>
                        <a:latin typeface="Times New Roman"/>
                        <a:ea typeface="Calibri"/>
                        <a:cs typeface="SKR HEAD1" pitchFamily="2" charset="-78"/>
                      </a:endParaRPr>
                    </a:p>
                  </a:txBody>
                  <a:tcPr marL="64091" marR="64091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  <a:t> الإيمان باليوم الآخر</a:t>
                      </a:r>
                      <a:endParaRPr lang="en-US" sz="1800" b="0" dirty="0">
                        <a:effectLst/>
                        <a:latin typeface="Traditional Arabic" pitchFamily="18" charset="-78"/>
                        <a:ea typeface="Calibri"/>
                        <a:cs typeface="SKR HEAD1" pitchFamily="2" charset="-78"/>
                      </a:endParaRPr>
                    </a:p>
                  </a:txBody>
                  <a:tcPr marL="68580" marR="68580" marT="0" marB="3600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spcAft>
                          <a:spcPts val="0"/>
                        </a:spcAft>
                      </a:pPr>
                      <a:r>
                        <a:rPr lang="en-US" sz="1050" b="0" dirty="0">
                          <a:effectLst/>
                          <a:cs typeface="SKR HEAD1" pitchFamily="2" charset="-78"/>
                        </a:rPr>
                        <a:t>2</a:t>
                      </a:r>
                      <a:endParaRPr lang="en-US" sz="1050" b="0" dirty="0">
                        <a:effectLst/>
                        <a:latin typeface="Times New Roman"/>
                        <a:ea typeface="Calibri"/>
                        <a:cs typeface="SKR HEAD1" pitchFamily="2" charset="-78"/>
                      </a:endParaRPr>
                    </a:p>
                  </a:txBody>
                  <a:tcPr marL="64091" marR="6409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ctr" rtl="1"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cs typeface="SKR HEAD1" pitchFamily="2" charset="-78"/>
                        </a:rPr>
                        <a:t>الحادي عشر والثاني عشر</a:t>
                      </a:r>
                      <a:endParaRPr lang="en-US" sz="1800" b="0" dirty="0">
                        <a:effectLst/>
                        <a:latin typeface="Times New Roman"/>
                        <a:ea typeface="Calibri"/>
                        <a:cs typeface="SKR HEAD1" pitchFamily="2" charset="-78"/>
                      </a:endParaRPr>
                    </a:p>
                  </a:txBody>
                  <a:tcPr marL="64091" marR="64091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  <a:t>الإيمان بقضاء الله وقدره. </a:t>
                      </a:r>
                      <a:endParaRPr lang="en-US" sz="1800" b="0" dirty="0">
                        <a:effectLst/>
                        <a:latin typeface="Traditional Arabic" pitchFamily="18" charset="-78"/>
                        <a:ea typeface="Calibri"/>
                        <a:cs typeface="SKR HEAD1" pitchFamily="2" charset="-78"/>
                      </a:endParaRPr>
                    </a:p>
                  </a:txBody>
                  <a:tcPr marL="68580" marR="68580" marT="0" marB="360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cs typeface="SKR HEAD1" pitchFamily="2" charset="-78"/>
                        </a:rPr>
                        <a:t>3</a:t>
                      </a:r>
                      <a:endParaRPr lang="en-US" sz="1800" b="0" dirty="0">
                        <a:effectLst/>
                        <a:latin typeface="Times New Roman"/>
                        <a:ea typeface="Calibri"/>
                        <a:cs typeface="SKR HEAD1" pitchFamily="2" charset="-78"/>
                      </a:endParaRPr>
                    </a:p>
                  </a:txBody>
                  <a:tcPr marL="64091" marR="64091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ctr" rtl="1"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cs typeface="SKR HEAD1" pitchFamily="2" charset="-78"/>
                        </a:rPr>
                        <a:t>الثالث عشر إلى الخامس عشر</a:t>
                      </a:r>
                      <a:endParaRPr lang="en-US" sz="1800" b="0" dirty="0">
                        <a:effectLst/>
                        <a:latin typeface="Times New Roman"/>
                        <a:ea typeface="Calibri"/>
                        <a:cs typeface="SKR HEAD1" pitchFamily="2" charset="-78"/>
                      </a:endParaRPr>
                    </a:p>
                  </a:txBody>
                  <a:tcPr marL="64091" marR="64091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  <a:t>ثمرات الإيمان الاجتماعية:</a:t>
                      </a:r>
                      <a:b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</a:br>
                      <a: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  <a:t>-الإيمان وحماية الأمن والأوطان.</a:t>
                      </a:r>
                      <a:b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</a:br>
                      <a: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  <a:t>-الإيمان وعصمة الدماء.</a:t>
                      </a:r>
                      <a:b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</a:br>
                      <a:r>
                        <a:rPr lang="ar-SA" sz="1800" b="0" dirty="0">
                          <a:effectLst/>
                          <a:latin typeface="Traditional Arabic" pitchFamily="18" charset="-78"/>
                          <a:cs typeface="SKR HEAD1" pitchFamily="2" charset="-78"/>
                        </a:rPr>
                        <a:t>-الإيمان والوقاية من الخمور والمخدرات.</a:t>
                      </a:r>
                      <a:endParaRPr lang="en-US" sz="1800" b="0" dirty="0">
                        <a:effectLst/>
                        <a:latin typeface="Traditional Arabic" pitchFamily="18" charset="-78"/>
                        <a:ea typeface="Calibri"/>
                        <a:cs typeface="SKR HEAD1" pitchFamily="2" charset="-78"/>
                      </a:endParaRPr>
                    </a:p>
                  </a:txBody>
                  <a:tcPr marL="68580" marR="68580" marT="0" marB="3600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spcAft>
                          <a:spcPts val="0"/>
                        </a:spcAft>
                      </a:pPr>
                      <a:r>
                        <a:rPr lang="en-US" sz="1050" b="0" dirty="0">
                          <a:effectLst/>
                          <a:cs typeface="SKR HEAD1" pitchFamily="2" charset="-78"/>
                        </a:rPr>
                        <a:t>4</a:t>
                      </a:r>
                      <a:endParaRPr lang="en-US" sz="1050" b="0" dirty="0">
                        <a:effectLst/>
                        <a:latin typeface="Times New Roman"/>
                        <a:ea typeface="Calibri"/>
                        <a:cs typeface="SKR HEAD1" pitchFamily="2" charset="-78"/>
                      </a:endParaRPr>
                    </a:p>
                  </a:txBody>
                  <a:tcPr marL="64091" marR="64091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9" name="Picture 1" descr="C:\Users\user\مركز يقين\الأرشيف\يقين\بنر8.png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001" y="8913556"/>
            <a:ext cx="6948000" cy="10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user\مركز يقين\الأرشيف\يقين\بدون-عنوان-3حح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9000" y="0"/>
            <a:ext cx="6876000" cy="1220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5363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مستطيل 63"/>
          <p:cNvSpPr/>
          <p:nvPr/>
        </p:nvSpPr>
        <p:spPr>
          <a:xfrm>
            <a:off x="1880440" y="984945"/>
            <a:ext cx="2877629" cy="65273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9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5" name="مستطيل 64"/>
          <p:cNvSpPr/>
          <p:nvPr/>
        </p:nvSpPr>
        <p:spPr>
          <a:xfrm>
            <a:off x="1664803" y="1103623"/>
            <a:ext cx="2877629" cy="6527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9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6" name="عنوان 3"/>
          <p:cNvSpPr txBox="1">
            <a:spLocks/>
          </p:cNvSpPr>
          <p:nvPr/>
        </p:nvSpPr>
        <p:spPr>
          <a:xfrm>
            <a:off x="2249054" y="1199873"/>
            <a:ext cx="1709122" cy="461665"/>
          </a:xfrm>
          <a:prstGeom prst="rect">
            <a:avLst/>
          </a:prstGeom>
          <a:effectLst/>
        </p:spPr>
        <p:txBody>
          <a:bodyPr vert="horz" wrap="none" lIns="91440" tIns="45720" rIns="91440" bIns="45720" rtlCol="1" anchor="ctr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2400" dirty="0">
                <a:cs typeface="PT Bold Heading" panose="02010400000000000000" pitchFamily="2" charset="-78"/>
              </a:rPr>
              <a:t>أدوات القياس</a:t>
            </a:r>
          </a:p>
        </p:txBody>
      </p:sp>
      <p:pic>
        <p:nvPicPr>
          <p:cNvPr id="9" name="Picture 1" descr="C:\Users\user\مركز يقين\الأرشيف\يقين\بنر8.png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001" y="8913556"/>
            <a:ext cx="6948000" cy="10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user\مركز يقين\الأرشيف\يقين\بدون-عنوان-3حح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9000" y="0"/>
            <a:ext cx="6876000" cy="1220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رسم تخطيطي 1"/>
          <p:cNvGraphicFramePr/>
          <p:nvPr>
            <p:extLst>
              <p:ext uri="{D42A27DB-BD31-4B8C-83A1-F6EECF244321}">
                <p14:modId xmlns:p14="http://schemas.microsoft.com/office/powerpoint/2010/main" val="331608780"/>
              </p:ext>
            </p:extLst>
          </p:nvPr>
        </p:nvGraphicFramePr>
        <p:xfrm>
          <a:off x="296652" y="2756756"/>
          <a:ext cx="622869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835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مستطيل 63"/>
          <p:cNvSpPr/>
          <p:nvPr/>
        </p:nvSpPr>
        <p:spPr>
          <a:xfrm>
            <a:off x="1880440" y="984945"/>
            <a:ext cx="2877629" cy="65273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9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5" name="مستطيل 64"/>
          <p:cNvSpPr/>
          <p:nvPr/>
        </p:nvSpPr>
        <p:spPr>
          <a:xfrm>
            <a:off x="1664803" y="1103623"/>
            <a:ext cx="2877629" cy="6527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9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6" name="عنوان 3"/>
          <p:cNvSpPr txBox="1">
            <a:spLocks/>
          </p:cNvSpPr>
          <p:nvPr/>
        </p:nvSpPr>
        <p:spPr>
          <a:xfrm>
            <a:off x="1936470" y="1199873"/>
            <a:ext cx="2334293" cy="461665"/>
          </a:xfrm>
          <a:prstGeom prst="rect">
            <a:avLst/>
          </a:prstGeom>
          <a:effectLst/>
        </p:spPr>
        <p:txBody>
          <a:bodyPr vert="horz" wrap="none" lIns="91440" tIns="45720" rIns="91440" bIns="45720" rtlCol="1" anchor="ctr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2400" dirty="0">
                <a:cs typeface="PT Bold Heading" panose="02010400000000000000" pitchFamily="2" charset="-78"/>
              </a:rPr>
              <a:t>المدخلات والمخرجات</a:t>
            </a:r>
          </a:p>
        </p:txBody>
      </p:sp>
      <p:pic>
        <p:nvPicPr>
          <p:cNvPr id="9" name="Picture 1" descr="C:\Users\user\مركز يقين\الأرشيف\يقين\بنر8.png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001" y="8913556"/>
            <a:ext cx="6948000" cy="10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user\مركز يقين\الأرشيف\يقين\بدون-عنوان-3حح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9000" y="0"/>
            <a:ext cx="6876000" cy="1220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مجموعة 13"/>
          <p:cNvGrpSpPr/>
          <p:nvPr/>
        </p:nvGrpSpPr>
        <p:grpSpPr>
          <a:xfrm>
            <a:off x="279113" y="2288704"/>
            <a:ext cx="6264696" cy="2124000"/>
            <a:chOff x="152636" y="3188804"/>
            <a:chExt cx="6264696" cy="2124000"/>
          </a:xfrm>
        </p:grpSpPr>
        <p:sp>
          <p:nvSpPr>
            <p:cNvPr id="15" name="مستطيل ذو زوايا قطرية مستديرة 14"/>
            <p:cNvSpPr/>
            <p:nvPr/>
          </p:nvSpPr>
          <p:spPr>
            <a:xfrm>
              <a:off x="152636" y="3188804"/>
              <a:ext cx="6264696" cy="2124000"/>
            </a:xfrm>
            <a:prstGeom prst="round2DiagRect">
              <a:avLst/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144000" numCol="1" spcCol="1270" anchor="t" anchorCtr="0">
              <a:noAutofit/>
            </a:bodyPr>
            <a:lstStyle/>
            <a:p>
              <a:pPr lvl="0" algn="ctr" defTabSz="1155700" rtl="1">
                <a:spcBef>
                  <a:spcPct val="0"/>
                </a:spcBef>
              </a:pPr>
              <a:r>
                <a:rPr lang="ar-SA" sz="2000" kern="1200" dirty="0">
                  <a:cs typeface="SKR HEAD1" pitchFamily="2" charset="-78"/>
                </a:rPr>
                <a:t>شرح أركان الإيمان بأدلتها النقلية والعقلية والفطرية والعلمية المادية</a:t>
              </a:r>
            </a:p>
          </p:txBody>
        </p:sp>
        <p:sp>
          <p:nvSpPr>
            <p:cNvPr id="16" name="مستطيل ذو زوايا قطرية مستديرة 15"/>
            <p:cNvSpPr/>
            <p:nvPr/>
          </p:nvSpPr>
          <p:spPr>
            <a:xfrm>
              <a:off x="279907" y="3764868"/>
              <a:ext cx="5940000" cy="1404000"/>
            </a:xfrm>
            <a:prstGeom prst="round2Diag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36000" tIns="99918" rIns="36000" bIns="99918" numCol="1" spcCol="1270" anchor="t" anchorCtr="0">
              <a:noAutofit/>
            </a:bodyPr>
            <a:lstStyle/>
            <a:p>
              <a:pPr lvl="0" algn="ctr" defTabSz="9779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000" kern="1200" dirty="0">
                  <a:solidFill>
                    <a:schemeClr val="bg1"/>
                  </a:solidFill>
                  <a:cs typeface="SKR HEAD1" pitchFamily="2" charset="-78"/>
                </a:rPr>
                <a:t>يعرف </a:t>
              </a:r>
              <a:r>
                <a:rPr lang="ar-SA" sz="2000" kern="1200" dirty="0">
                  <a:cs typeface="SKR HEAD1" pitchFamily="2" charset="-78"/>
                </a:rPr>
                <a:t>الطالب أركان الإيمان</a:t>
              </a:r>
              <a:endParaRPr lang="en-US" sz="2000" kern="1200" dirty="0">
                <a:cs typeface="SKR HEAD1" pitchFamily="2" charset="-78"/>
              </a:endParaRPr>
            </a:p>
            <a:p>
              <a:pPr lvl="0" algn="ctr" defTabSz="9779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000" kern="1200" dirty="0">
                  <a:cs typeface="SKR HEAD1" pitchFamily="2" charset="-78"/>
                </a:rPr>
                <a:t>يدرك أهمية أركان الإيمان ومنزلتها من الدين . </a:t>
              </a:r>
              <a:endParaRPr lang="en-US" sz="2000" kern="1200" dirty="0">
                <a:cs typeface="SKR HEAD1" pitchFamily="2" charset="-78"/>
              </a:endParaRPr>
            </a:p>
            <a:p>
              <a:pPr lvl="0" algn="ctr" defTabSz="9779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000" kern="1200" dirty="0">
                  <a:cs typeface="SKR HEAD1" pitchFamily="2" charset="-78"/>
                </a:rPr>
                <a:t>يستدل بالنقل الشرعي والعقل والفطرة والعلم الحديث لتثبيت الإيمان بهذه الأركان</a:t>
              </a:r>
            </a:p>
          </p:txBody>
        </p:sp>
      </p:grpSp>
      <p:sp>
        <p:nvSpPr>
          <p:cNvPr id="18" name="مستطيل ذو زوايا قطرية مستديرة 17"/>
          <p:cNvSpPr/>
          <p:nvPr/>
        </p:nvSpPr>
        <p:spPr>
          <a:xfrm>
            <a:off x="279113" y="4622009"/>
            <a:ext cx="6264696" cy="2124000"/>
          </a:xfrm>
          <a:prstGeom prst="round2Diag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060" tIns="99060" rIns="99060" bIns="144000" numCol="1" spcCol="1270" anchor="t" anchorCtr="0">
            <a:noAutofit/>
          </a:bodyPr>
          <a:lstStyle/>
          <a:p>
            <a:pPr lvl="0" algn="ctr" defTabSz="1155700">
              <a:spcBef>
                <a:spcPct val="0"/>
              </a:spcBef>
            </a:pPr>
            <a:r>
              <a:rPr lang="ar-SA" sz="2000" dirty="0">
                <a:cs typeface="SKR HEAD1" pitchFamily="2" charset="-78"/>
              </a:rPr>
              <a:t>تحصين الطالب ضد الأقوال والشبه الفاسدة في أبواب الإيمان </a:t>
            </a:r>
            <a:endParaRPr lang="ar-SA" sz="2000" kern="1200" dirty="0">
              <a:cs typeface="SKR HEAD1" pitchFamily="2" charset="-78"/>
            </a:endParaRPr>
          </a:p>
        </p:txBody>
      </p:sp>
      <p:sp>
        <p:nvSpPr>
          <p:cNvPr id="19" name="مستطيل ذو زوايا قطرية مستديرة 18"/>
          <p:cNvSpPr/>
          <p:nvPr/>
        </p:nvSpPr>
        <p:spPr>
          <a:xfrm>
            <a:off x="406384" y="5198073"/>
            <a:ext cx="5940000" cy="1404000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spcFirstLastPara="0" vert="horz" wrap="square" lIns="36000" tIns="99918" rIns="36000" bIns="99918" numCol="1" spcCol="1270" anchor="t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2000" dirty="0">
                <a:cs typeface="SKR HEAD1" pitchFamily="2" charset="-78"/>
              </a:rPr>
              <a:t>يميز الطالب الأقوال الصحيحة و الفاسدة في أبواب الإيمان.  </a:t>
            </a:r>
          </a:p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2000" dirty="0">
                <a:cs typeface="SKR HEAD1" pitchFamily="2" charset="-78"/>
              </a:rPr>
              <a:t>ينقد الانحرافات العقدية والآراء الباطلة. </a:t>
            </a:r>
          </a:p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2000" dirty="0">
                <a:cs typeface="SKR HEAD1" pitchFamily="2" charset="-78"/>
              </a:rPr>
              <a:t>يبين أسباب الانحرافات العقدية مع اقتراح الحلول المناسبة لها. </a:t>
            </a:r>
          </a:p>
        </p:txBody>
      </p:sp>
      <p:sp>
        <p:nvSpPr>
          <p:cNvPr id="22" name="مستطيل ذو زوايا قطرية مستديرة 21"/>
          <p:cNvSpPr/>
          <p:nvPr/>
        </p:nvSpPr>
        <p:spPr>
          <a:xfrm>
            <a:off x="279113" y="6955314"/>
            <a:ext cx="6264696" cy="2124000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060" tIns="99060" rIns="99060" bIns="144000" numCol="1" spcCol="1270" anchor="t" anchorCtr="0">
            <a:noAutofit/>
          </a:bodyPr>
          <a:lstStyle/>
          <a:p>
            <a:pPr lvl="0" algn="ctr" defTabSz="1155700">
              <a:spcBef>
                <a:spcPct val="0"/>
              </a:spcBef>
            </a:pPr>
            <a:r>
              <a:rPr lang="ar-SA" sz="2000" dirty="0">
                <a:cs typeface="SKR HEAD1" pitchFamily="2" charset="-78"/>
              </a:rPr>
              <a:t>بيان آثار الإيمان الصحيح على الفرد والمجتمع</a:t>
            </a:r>
            <a:endParaRPr lang="ar-SA" sz="2000" kern="1200" dirty="0">
              <a:cs typeface="SKR HEAD1" pitchFamily="2" charset="-78"/>
            </a:endParaRPr>
          </a:p>
        </p:txBody>
      </p:sp>
      <p:sp>
        <p:nvSpPr>
          <p:cNvPr id="23" name="مستطيل ذو زوايا قطرية مستديرة 22"/>
          <p:cNvSpPr/>
          <p:nvPr/>
        </p:nvSpPr>
        <p:spPr>
          <a:xfrm>
            <a:off x="406384" y="7531378"/>
            <a:ext cx="5940000" cy="1404000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spcFirstLastPara="0" vert="horz" wrap="square" lIns="36000" tIns="99918" rIns="36000" bIns="99918" numCol="1" spcCol="1270" anchor="t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2000" dirty="0">
                <a:cs typeface="SKR HEAD1" pitchFamily="2" charset="-78"/>
              </a:rPr>
              <a:t>يربط الطالب بين الإيمان الصحيح والنتائج الإيجابية المترتبة عليه في الواقع.</a:t>
            </a:r>
          </a:p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2000" dirty="0">
                <a:cs typeface="SKR HEAD1" pitchFamily="2" charset="-78"/>
              </a:rPr>
              <a:t>يوضح الطالب أثر الإيمان الصحيح على الفرد والمجتمع في الدنيا والآخرة.</a:t>
            </a:r>
          </a:p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2000" dirty="0">
                <a:cs typeface="SKR HEAD1" pitchFamily="2" charset="-78"/>
              </a:rPr>
              <a:t>يقارن الطالب بين الفرد والمجتمع </a:t>
            </a:r>
            <a:r>
              <a:rPr lang="ar-SA" sz="2000" dirty="0" err="1">
                <a:cs typeface="SKR HEAD1" pitchFamily="2" charset="-78"/>
              </a:rPr>
              <a:t>المتحلي</a:t>
            </a:r>
            <a:r>
              <a:rPr lang="ar-SA" sz="2000" dirty="0">
                <a:cs typeface="SKR HEAD1" pitchFamily="2" charset="-78"/>
              </a:rPr>
              <a:t> بالإيمان الصحيح  وغيره.</a:t>
            </a:r>
          </a:p>
        </p:txBody>
      </p:sp>
      <p:sp>
        <p:nvSpPr>
          <p:cNvPr id="12" name="مربع نص 11"/>
          <p:cNvSpPr txBox="1"/>
          <p:nvPr/>
        </p:nvSpPr>
        <p:spPr>
          <a:xfrm>
            <a:off x="5661248" y="2288704"/>
            <a:ext cx="88256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>
                <a:solidFill>
                  <a:schemeClr val="accent2">
                    <a:lumMod val="75000"/>
                  </a:schemeClr>
                </a:solidFill>
                <a:cs typeface="SKR HEAD1" pitchFamily="2" charset="-78"/>
              </a:rPr>
              <a:t>مدخلات</a:t>
            </a:r>
          </a:p>
        </p:txBody>
      </p:sp>
      <p:sp>
        <p:nvSpPr>
          <p:cNvPr id="25" name="مربع نص 24"/>
          <p:cNvSpPr txBox="1"/>
          <p:nvPr/>
        </p:nvSpPr>
        <p:spPr>
          <a:xfrm>
            <a:off x="5658591" y="4630636"/>
            <a:ext cx="88256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>
                <a:solidFill>
                  <a:schemeClr val="accent4">
                    <a:lumMod val="75000"/>
                  </a:schemeClr>
                </a:solidFill>
                <a:cs typeface="SKR HEAD1" pitchFamily="2" charset="-78"/>
              </a:rPr>
              <a:t>مدخلات</a:t>
            </a:r>
          </a:p>
        </p:txBody>
      </p:sp>
      <p:sp>
        <p:nvSpPr>
          <p:cNvPr id="26" name="مربع نص 25"/>
          <p:cNvSpPr txBox="1"/>
          <p:nvPr/>
        </p:nvSpPr>
        <p:spPr>
          <a:xfrm>
            <a:off x="5661248" y="6955314"/>
            <a:ext cx="88256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>
                <a:solidFill>
                  <a:schemeClr val="tx2">
                    <a:lumMod val="75000"/>
                  </a:schemeClr>
                </a:solidFill>
                <a:cs typeface="SKR HEAD1" pitchFamily="2" charset="-78"/>
              </a:rPr>
              <a:t>مدخلات</a:t>
            </a:r>
          </a:p>
        </p:txBody>
      </p:sp>
      <p:sp>
        <p:nvSpPr>
          <p:cNvPr id="27" name="مربع نص 26"/>
          <p:cNvSpPr txBox="1"/>
          <p:nvPr/>
        </p:nvSpPr>
        <p:spPr>
          <a:xfrm>
            <a:off x="5463823" y="2864768"/>
            <a:ext cx="88256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>
                <a:solidFill>
                  <a:schemeClr val="accent2">
                    <a:lumMod val="20000"/>
                    <a:lumOff val="80000"/>
                  </a:schemeClr>
                </a:solidFill>
                <a:cs typeface="SKR HEAD1" pitchFamily="2" charset="-78"/>
              </a:rPr>
              <a:t>مخرجات</a:t>
            </a:r>
          </a:p>
        </p:txBody>
      </p:sp>
      <p:sp>
        <p:nvSpPr>
          <p:cNvPr id="28" name="مربع نص 27"/>
          <p:cNvSpPr txBox="1"/>
          <p:nvPr/>
        </p:nvSpPr>
        <p:spPr>
          <a:xfrm>
            <a:off x="5463822" y="5198073"/>
            <a:ext cx="88256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>
                <a:solidFill>
                  <a:schemeClr val="accent4">
                    <a:lumMod val="20000"/>
                    <a:lumOff val="80000"/>
                  </a:schemeClr>
                </a:solidFill>
                <a:cs typeface="SKR HEAD1" pitchFamily="2" charset="-78"/>
              </a:rPr>
              <a:t>مخرجات</a:t>
            </a:r>
          </a:p>
        </p:txBody>
      </p:sp>
      <p:sp>
        <p:nvSpPr>
          <p:cNvPr id="29" name="مربع نص 28"/>
          <p:cNvSpPr txBox="1"/>
          <p:nvPr/>
        </p:nvSpPr>
        <p:spPr>
          <a:xfrm>
            <a:off x="5498767" y="7473280"/>
            <a:ext cx="88256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>
                <a:solidFill>
                  <a:schemeClr val="accent1">
                    <a:lumMod val="20000"/>
                    <a:lumOff val="80000"/>
                  </a:schemeClr>
                </a:solidFill>
                <a:cs typeface="SKR HEAD1" pitchFamily="2" charset="-78"/>
              </a:rPr>
              <a:t>مخرجات</a:t>
            </a:r>
          </a:p>
        </p:txBody>
      </p:sp>
    </p:spTree>
    <p:extLst>
      <p:ext uri="{BB962C8B-B14F-4D97-AF65-F5344CB8AC3E}">
        <p14:creationId xmlns:p14="http://schemas.microsoft.com/office/powerpoint/2010/main" val="3966146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مستطيل 63"/>
          <p:cNvSpPr/>
          <p:nvPr/>
        </p:nvSpPr>
        <p:spPr>
          <a:xfrm>
            <a:off x="1880440" y="984945"/>
            <a:ext cx="2877629" cy="65273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9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5" name="مستطيل 64"/>
          <p:cNvSpPr/>
          <p:nvPr/>
        </p:nvSpPr>
        <p:spPr>
          <a:xfrm>
            <a:off x="1664803" y="1103623"/>
            <a:ext cx="2877629" cy="6527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9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6" name="عنوان 3"/>
          <p:cNvSpPr txBox="1">
            <a:spLocks/>
          </p:cNvSpPr>
          <p:nvPr/>
        </p:nvSpPr>
        <p:spPr>
          <a:xfrm>
            <a:off x="2313978" y="1199873"/>
            <a:ext cx="1579279" cy="461665"/>
          </a:xfrm>
          <a:prstGeom prst="rect">
            <a:avLst/>
          </a:prstGeom>
          <a:effectLst/>
        </p:spPr>
        <p:txBody>
          <a:bodyPr vert="horz" wrap="none" lIns="91440" tIns="45720" rIns="91440" bIns="45720" rtlCol="1" anchor="ctr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2400" dirty="0">
                <a:cs typeface="PT Bold Heading" panose="02010400000000000000" pitchFamily="2" charset="-78"/>
              </a:rPr>
              <a:t>أساتذة المقرر</a:t>
            </a:r>
          </a:p>
        </p:txBody>
      </p:sp>
      <p:pic>
        <p:nvPicPr>
          <p:cNvPr id="9" name="Picture 1" descr="C:\Users\user\مركز يقين\الأرشيف\يقين\بنر8.png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001" y="8913556"/>
            <a:ext cx="6948000" cy="10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user\مركز يقين\الأرشيف\يقين\بدون-عنوان-3حح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9000" y="0"/>
            <a:ext cx="6876000" cy="1220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" name="مجموعة 30"/>
          <p:cNvGrpSpPr/>
          <p:nvPr/>
        </p:nvGrpSpPr>
        <p:grpSpPr>
          <a:xfrm>
            <a:off x="224644" y="4629092"/>
            <a:ext cx="6008411" cy="1152000"/>
            <a:chOff x="226772" y="3429000"/>
            <a:chExt cx="6008411" cy="1152000"/>
          </a:xfrm>
        </p:grpSpPr>
        <p:sp>
          <p:nvSpPr>
            <p:cNvPr id="32" name="شكل حر 31"/>
            <p:cNvSpPr/>
            <p:nvPr/>
          </p:nvSpPr>
          <p:spPr>
            <a:xfrm>
              <a:off x="226772" y="3429000"/>
              <a:ext cx="1178753" cy="1152000"/>
            </a:xfrm>
            <a:custGeom>
              <a:avLst/>
              <a:gdLst>
                <a:gd name="connsiteX0" fmla="*/ 0 w 1178753"/>
                <a:gd name="connsiteY0" fmla="*/ 115200 h 1152000"/>
                <a:gd name="connsiteX1" fmla="*/ 115200 w 1178753"/>
                <a:gd name="connsiteY1" fmla="*/ 0 h 1152000"/>
                <a:gd name="connsiteX2" fmla="*/ 1063553 w 1178753"/>
                <a:gd name="connsiteY2" fmla="*/ 0 h 1152000"/>
                <a:gd name="connsiteX3" fmla="*/ 1178753 w 1178753"/>
                <a:gd name="connsiteY3" fmla="*/ 115200 h 1152000"/>
                <a:gd name="connsiteX4" fmla="*/ 1178753 w 1178753"/>
                <a:gd name="connsiteY4" fmla="*/ 1036800 h 1152000"/>
                <a:gd name="connsiteX5" fmla="*/ 1063553 w 1178753"/>
                <a:gd name="connsiteY5" fmla="*/ 1152000 h 1152000"/>
                <a:gd name="connsiteX6" fmla="*/ 115200 w 1178753"/>
                <a:gd name="connsiteY6" fmla="*/ 1152000 h 1152000"/>
                <a:gd name="connsiteX7" fmla="*/ 0 w 1178753"/>
                <a:gd name="connsiteY7" fmla="*/ 1036800 h 1152000"/>
                <a:gd name="connsiteX8" fmla="*/ 0 w 1178753"/>
                <a:gd name="connsiteY8" fmla="*/ 115200 h 115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78753" h="1152000">
                  <a:moveTo>
                    <a:pt x="0" y="115200"/>
                  </a:moveTo>
                  <a:cubicBezTo>
                    <a:pt x="0" y="51577"/>
                    <a:pt x="51577" y="0"/>
                    <a:pt x="115200" y="0"/>
                  </a:cubicBezTo>
                  <a:lnTo>
                    <a:pt x="1063553" y="0"/>
                  </a:lnTo>
                  <a:cubicBezTo>
                    <a:pt x="1127176" y="0"/>
                    <a:pt x="1178753" y="51577"/>
                    <a:pt x="1178753" y="115200"/>
                  </a:cubicBezTo>
                  <a:lnTo>
                    <a:pt x="1178753" y="1036800"/>
                  </a:lnTo>
                  <a:cubicBezTo>
                    <a:pt x="1178753" y="1100423"/>
                    <a:pt x="1127176" y="1152000"/>
                    <a:pt x="1063553" y="1152000"/>
                  </a:cubicBezTo>
                  <a:lnTo>
                    <a:pt x="115200" y="1152000"/>
                  </a:lnTo>
                  <a:cubicBezTo>
                    <a:pt x="51577" y="1152000"/>
                    <a:pt x="0" y="1100423"/>
                    <a:pt x="0" y="1036800"/>
                  </a:cubicBezTo>
                  <a:lnTo>
                    <a:pt x="0" y="115200"/>
                  </a:lnTo>
                  <a:close/>
                </a:path>
              </a:pathLst>
            </a:cu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68580" rIns="0" bIns="874980" numCol="1" spcCol="1270" anchor="t" anchorCtr="0">
              <a:noAutofit/>
            </a:bodyPr>
            <a:lstStyle/>
            <a:p>
              <a:pPr lvl="0" algn="ctr" defTabSz="800100" rtl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ar-SA" sz="1800" kern="1200">
                  <a:cs typeface="SKR HEAD1" pitchFamily="2" charset="-78"/>
                </a:rPr>
                <a:t>التخصص الدقيق</a:t>
              </a:r>
              <a:endParaRPr lang="ar-SA" sz="1800" kern="1200" dirty="0"/>
            </a:p>
          </p:txBody>
        </p:sp>
        <p:sp>
          <p:nvSpPr>
            <p:cNvPr id="33" name="شكل حر 32"/>
            <p:cNvSpPr/>
            <p:nvPr/>
          </p:nvSpPr>
          <p:spPr>
            <a:xfrm>
              <a:off x="344647" y="3879001"/>
              <a:ext cx="943002" cy="539997"/>
            </a:xfrm>
            <a:custGeom>
              <a:avLst/>
              <a:gdLst>
                <a:gd name="connsiteX0" fmla="*/ 0 w 943002"/>
                <a:gd name="connsiteY0" fmla="*/ 54000 h 539997"/>
                <a:gd name="connsiteX1" fmla="*/ 54000 w 943002"/>
                <a:gd name="connsiteY1" fmla="*/ 0 h 539997"/>
                <a:gd name="connsiteX2" fmla="*/ 889002 w 943002"/>
                <a:gd name="connsiteY2" fmla="*/ 0 h 539997"/>
                <a:gd name="connsiteX3" fmla="*/ 943002 w 943002"/>
                <a:gd name="connsiteY3" fmla="*/ 54000 h 539997"/>
                <a:gd name="connsiteX4" fmla="*/ 943002 w 943002"/>
                <a:gd name="connsiteY4" fmla="*/ 485997 h 539997"/>
                <a:gd name="connsiteX5" fmla="*/ 889002 w 943002"/>
                <a:gd name="connsiteY5" fmla="*/ 539997 h 539997"/>
                <a:gd name="connsiteX6" fmla="*/ 54000 w 943002"/>
                <a:gd name="connsiteY6" fmla="*/ 539997 h 539997"/>
                <a:gd name="connsiteX7" fmla="*/ 0 w 943002"/>
                <a:gd name="connsiteY7" fmla="*/ 485997 h 539997"/>
                <a:gd name="connsiteX8" fmla="*/ 0 w 943002"/>
                <a:gd name="connsiteY8" fmla="*/ 54000 h 539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43002" h="539997">
                  <a:moveTo>
                    <a:pt x="0" y="54000"/>
                  </a:moveTo>
                  <a:cubicBezTo>
                    <a:pt x="0" y="24177"/>
                    <a:pt x="24177" y="0"/>
                    <a:pt x="54000" y="0"/>
                  </a:cubicBezTo>
                  <a:lnTo>
                    <a:pt x="889002" y="0"/>
                  </a:lnTo>
                  <a:cubicBezTo>
                    <a:pt x="918825" y="0"/>
                    <a:pt x="943002" y="24177"/>
                    <a:pt x="943002" y="54000"/>
                  </a:cubicBezTo>
                  <a:lnTo>
                    <a:pt x="943002" y="485997"/>
                  </a:lnTo>
                  <a:cubicBezTo>
                    <a:pt x="943002" y="515820"/>
                    <a:pt x="918825" y="539997"/>
                    <a:pt x="889002" y="539997"/>
                  </a:cubicBezTo>
                  <a:lnTo>
                    <a:pt x="54000" y="539997"/>
                  </a:lnTo>
                  <a:cubicBezTo>
                    <a:pt x="24177" y="539997"/>
                    <a:pt x="0" y="515820"/>
                    <a:pt x="0" y="485997"/>
                  </a:cubicBezTo>
                  <a:lnTo>
                    <a:pt x="0" y="54000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1536" tIns="50106" rIns="61536" bIns="50106" numCol="1" spcCol="1270" anchor="ctr" anchorCtr="0">
              <a:noAutofit/>
            </a:bodyPr>
            <a:lstStyle/>
            <a:p>
              <a:pPr lvl="0" algn="ct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1800" kern="1200">
                  <a:ln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cs typeface="SKR HEAD1" pitchFamily="2" charset="-78"/>
                </a:rPr>
                <a:t>فقه</a:t>
              </a:r>
              <a:endParaRPr lang="ar-SA" sz="1800" kern="1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34" name="شكل حر 33"/>
            <p:cNvSpPr/>
            <p:nvPr/>
          </p:nvSpPr>
          <p:spPr>
            <a:xfrm>
              <a:off x="1493932" y="3429000"/>
              <a:ext cx="1178753" cy="1152000"/>
            </a:xfrm>
            <a:custGeom>
              <a:avLst/>
              <a:gdLst>
                <a:gd name="connsiteX0" fmla="*/ 0 w 1178753"/>
                <a:gd name="connsiteY0" fmla="*/ 115200 h 1152000"/>
                <a:gd name="connsiteX1" fmla="*/ 115200 w 1178753"/>
                <a:gd name="connsiteY1" fmla="*/ 0 h 1152000"/>
                <a:gd name="connsiteX2" fmla="*/ 1063553 w 1178753"/>
                <a:gd name="connsiteY2" fmla="*/ 0 h 1152000"/>
                <a:gd name="connsiteX3" fmla="*/ 1178753 w 1178753"/>
                <a:gd name="connsiteY3" fmla="*/ 115200 h 1152000"/>
                <a:gd name="connsiteX4" fmla="*/ 1178753 w 1178753"/>
                <a:gd name="connsiteY4" fmla="*/ 1036800 h 1152000"/>
                <a:gd name="connsiteX5" fmla="*/ 1063553 w 1178753"/>
                <a:gd name="connsiteY5" fmla="*/ 1152000 h 1152000"/>
                <a:gd name="connsiteX6" fmla="*/ 115200 w 1178753"/>
                <a:gd name="connsiteY6" fmla="*/ 1152000 h 1152000"/>
                <a:gd name="connsiteX7" fmla="*/ 0 w 1178753"/>
                <a:gd name="connsiteY7" fmla="*/ 1036800 h 1152000"/>
                <a:gd name="connsiteX8" fmla="*/ 0 w 1178753"/>
                <a:gd name="connsiteY8" fmla="*/ 115200 h 115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78753" h="1152000">
                  <a:moveTo>
                    <a:pt x="0" y="115200"/>
                  </a:moveTo>
                  <a:cubicBezTo>
                    <a:pt x="0" y="51577"/>
                    <a:pt x="51577" y="0"/>
                    <a:pt x="115200" y="0"/>
                  </a:cubicBezTo>
                  <a:lnTo>
                    <a:pt x="1063553" y="0"/>
                  </a:lnTo>
                  <a:cubicBezTo>
                    <a:pt x="1127176" y="0"/>
                    <a:pt x="1178753" y="51577"/>
                    <a:pt x="1178753" y="115200"/>
                  </a:cubicBezTo>
                  <a:lnTo>
                    <a:pt x="1178753" y="1036800"/>
                  </a:lnTo>
                  <a:cubicBezTo>
                    <a:pt x="1178753" y="1100423"/>
                    <a:pt x="1127176" y="1152000"/>
                    <a:pt x="1063553" y="1152000"/>
                  </a:cubicBezTo>
                  <a:lnTo>
                    <a:pt x="115200" y="1152000"/>
                  </a:lnTo>
                  <a:cubicBezTo>
                    <a:pt x="51577" y="1152000"/>
                    <a:pt x="0" y="1100423"/>
                    <a:pt x="0" y="1036800"/>
                  </a:cubicBezTo>
                  <a:lnTo>
                    <a:pt x="0" y="115200"/>
                  </a:lnTo>
                  <a:close/>
                </a:path>
              </a:pathLst>
            </a:cu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68580" rIns="0" bIns="874980" numCol="1" spcCol="1270" anchor="t" anchorCtr="0">
              <a:noAutofit/>
            </a:bodyPr>
            <a:lstStyle/>
            <a:p>
              <a:pPr lvl="0" algn="ctr" defTabSz="800100" rtl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ar-SA" sz="1800" kern="1200">
                  <a:cs typeface="SKR HEAD1" pitchFamily="2" charset="-78"/>
                </a:rPr>
                <a:t>التخصص العام</a:t>
              </a:r>
              <a:endParaRPr lang="ar-SA" sz="1800" kern="1200" dirty="0"/>
            </a:p>
          </p:txBody>
        </p:sp>
        <p:sp>
          <p:nvSpPr>
            <p:cNvPr id="35" name="شكل حر 34"/>
            <p:cNvSpPr/>
            <p:nvPr/>
          </p:nvSpPr>
          <p:spPr>
            <a:xfrm>
              <a:off x="1611807" y="3879001"/>
              <a:ext cx="943002" cy="539997"/>
            </a:xfrm>
            <a:custGeom>
              <a:avLst/>
              <a:gdLst>
                <a:gd name="connsiteX0" fmla="*/ 0 w 943002"/>
                <a:gd name="connsiteY0" fmla="*/ 54000 h 539997"/>
                <a:gd name="connsiteX1" fmla="*/ 54000 w 943002"/>
                <a:gd name="connsiteY1" fmla="*/ 0 h 539997"/>
                <a:gd name="connsiteX2" fmla="*/ 889002 w 943002"/>
                <a:gd name="connsiteY2" fmla="*/ 0 h 539997"/>
                <a:gd name="connsiteX3" fmla="*/ 943002 w 943002"/>
                <a:gd name="connsiteY3" fmla="*/ 54000 h 539997"/>
                <a:gd name="connsiteX4" fmla="*/ 943002 w 943002"/>
                <a:gd name="connsiteY4" fmla="*/ 485997 h 539997"/>
                <a:gd name="connsiteX5" fmla="*/ 889002 w 943002"/>
                <a:gd name="connsiteY5" fmla="*/ 539997 h 539997"/>
                <a:gd name="connsiteX6" fmla="*/ 54000 w 943002"/>
                <a:gd name="connsiteY6" fmla="*/ 539997 h 539997"/>
                <a:gd name="connsiteX7" fmla="*/ 0 w 943002"/>
                <a:gd name="connsiteY7" fmla="*/ 485997 h 539997"/>
                <a:gd name="connsiteX8" fmla="*/ 0 w 943002"/>
                <a:gd name="connsiteY8" fmla="*/ 54000 h 539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43002" h="539997">
                  <a:moveTo>
                    <a:pt x="0" y="54000"/>
                  </a:moveTo>
                  <a:cubicBezTo>
                    <a:pt x="0" y="24177"/>
                    <a:pt x="24177" y="0"/>
                    <a:pt x="54000" y="0"/>
                  </a:cubicBezTo>
                  <a:lnTo>
                    <a:pt x="889002" y="0"/>
                  </a:lnTo>
                  <a:cubicBezTo>
                    <a:pt x="918825" y="0"/>
                    <a:pt x="943002" y="24177"/>
                    <a:pt x="943002" y="54000"/>
                  </a:cubicBezTo>
                  <a:lnTo>
                    <a:pt x="943002" y="485997"/>
                  </a:lnTo>
                  <a:cubicBezTo>
                    <a:pt x="943002" y="515820"/>
                    <a:pt x="918825" y="539997"/>
                    <a:pt x="889002" y="539997"/>
                  </a:cubicBezTo>
                  <a:lnTo>
                    <a:pt x="54000" y="539997"/>
                  </a:lnTo>
                  <a:cubicBezTo>
                    <a:pt x="24177" y="539997"/>
                    <a:pt x="0" y="515820"/>
                    <a:pt x="0" y="485997"/>
                  </a:cubicBezTo>
                  <a:lnTo>
                    <a:pt x="0" y="54000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1536" tIns="50106" rIns="61536" bIns="50106" numCol="1" spcCol="1270" anchor="ctr" anchorCtr="0">
              <a:noAutofit/>
            </a:bodyPr>
            <a:lstStyle/>
            <a:p>
              <a:pPr lvl="0" algn="ct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1800" kern="1200">
                  <a:ln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cs typeface="SKR HEAD1" pitchFamily="2" charset="-78"/>
                </a:rPr>
                <a:t>شريعة</a:t>
              </a:r>
              <a:endParaRPr lang="ar-SA" sz="1800" kern="1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36" name="شكل حر 35"/>
            <p:cNvSpPr/>
            <p:nvPr/>
          </p:nvSpPr>
          <p:spPr>
            <a:xfrm>
              <a:off x="2761091" y="3429000"/>
              <a:ext cx="1178753" cy="1152000"/>
            </a:xfrm>
            <a:custGeom>
              <a:avLst/>
              <a:gdLst>
                <a:gd name="connsiteX0" fmla="*/ 0 w 1178753"/>
                <a:gd name="connsiteY0" fmla="*/ 115200 h 1152000"/>
                <a:gd name="connsiteX1" fmla="*/ 115200 w 1178753"/>
                <a:gd name="connsiteY1" fmla="*/ 0 h 1152000"/>
                <a:gd name="connsiteX2" fmla="*/ 1063553 w 1178753"/>
                <a:gd name="connsiteY2" fmla="*/ 0 h 1152000"/>
                <a:gd name="connsiteX3" fmla="*/ 1178753 w 1178753"/>
                <a:gd name="connsiteY3" fmla="*/ 115200 h 1152000"/>
                <a:gd name="connsiteX4" fmla="*/ 1178753 w 1178753"/>
                <a:gd name="connsiteY4" fmla="*/ 1036800 h 1152000"/>
                <a:gd name="connsiteX5" fmla="*/ 1063553 w 1178753"/>
                <a:gd name="connsiteY5" fmla="*/ 1152000 h 1152000"/>
                <a:gd name="connsiteX6" fmla="*/ 115200 w 1178753"/>
                <a:gd name="connsiteY6" fmla="*/ 1152000 h 1152000"/>
                <a:gd name="connsiteX7" fmla="*/ 0 w 1178753"/>
                <a:gd name="connsiteY7" fmla="*/ 1036800 h 1152000"/>
                <a:gd name="connsiteX8" fmla="*/ 0 w 1178753"/>
                <a:gd name="connsiteY8" fmla="*/ 115200 h 115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78753" h="1152000">
                  <a:moveTo>
                    <a:pt x="0" y="115200"/>
                  </a:moveTo>
                  <a:cubicBezTo>
                    <a:pt x="0" y="51577"/>
                    <a:pt x="51577" y="0"/>
                    <a:pt x="115200" y="0"/>
                  </a:cubicBezTo>
                  <a:lnTo>
                    <a:pt x="1063553" y="0"/>
                  </a:lnTo>
                  <a:cubicBezTo>
                    <a:pt x="1127176" y="0"/>
                    <a:pt x="1178753" y="51577"/>
                    <a:pt x="1178753" y="115200"/>
                  </a:cubicBezTo>
                  <a:lnTo>
                    <a:pt x="1178753" y="1036800"/>
                  </a:lnTo>
                  <a:cubicBezTo>
                    <a:pt x="1178753" y="1100423"/>
                    <a:pt x="1127176" y="1152000"/>
                    <a:pt x="1063553" y="1152000"/>
                  </a:cubicBezTo>
                  <a:lnTo>
                    <a:pt x="115200" y="1152000"/>
                  </a:lnTo>
                  <a:cubicBezTo>
                    <a:pt x="51577" y="1152000"/>
                    <a:pt x="0" y="1100423"/>
                    <a:pt x="0" y="1036800"/>
                  </a:cubicBezTo>
                  <a:lnTo>
                    <a:pt x="0" y="115200"/>
                  </a:lnTo>
                  <a:close/>
                </a:path>
              </a:pathLst>
            </a:cu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68580" rIns="0" bIns="874980" numCol="1" spcCol="1270" anchor="t" anchorCtr="0">
              <a:noAutofit/>
            </a:bodyPr>
            <a:lstStyle/>
            <a:p>
              <a:pPr lvl="0" algn="ctr" defTabSz="800100" rtl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ar-SA" sz="1800" kern="1200">
                  <a:cs typeface="SKR HEAD1" pitchFamily="2" charset="-78"/>
                </a:rPr>
                <a:t>الرتبة الأكاديمية</a:t>
              </a:r>
              <a:endParaRPr lang="ar-SA" sz="1800" kern="1200" dirty="0"/>
            </a:p>
          </p:txBody>
        </p:sp>
        <p:sp>
          <p:nvSpPr>
            <p:cNvPr id="37" name="شكل حر 36"/>
            <p:cNvSpPr/>
            <p:nvPr/>
          </p:nvSpPr>
          <p:spPr>
            <a:xfrm>
              <a:off x="2878966" y="3879001"/>
              <a:ext cx="943002" cy="539997"/>
            </a:xfrm>
            <a:custGeom>
              <a:avLst/>
              <a:gdLst>
                <a:gd name="connsiteX0" fmla="*/ 0 w 943002"/>
                <a:gd name="connsiteY0" fmla="*/ 54000 h 539997"/>
                <a:gd name="connsiteX1" fmla="*/ 54000 w 943002"/>
                <a:gd name="connsiteY1" fmla="*/ 0 h 539997"/>
                <a:gd name="connsiteX2" fmla="*/ 889002 w 943002"/>
                <a:gd name="connsiteY2" fmla="*/ 0 h 539997"/>
                <a:gd name="connsiteX3" fmla="*/ 943002 w 943002"/>
                <a:gd name="connsiteY3" fmla="*/ 54000 h 539997"/>
                <a:gd name="connsiteX4" fmla="*/ 943002 w 943002"/>
                <a:gd name="connsiteY4" fmla="*/ 485997 h 539997"/>
                <a:gd name="connsiteX5" fmla="*/ 889002 w 943002"/>
                <a:gd name="connsiteY5" fmla="*/ 539997 h 539997"/>
                <a:gd name="connsiteX6" fmla="*/ 54000 w 943002"/>
                <a:gd name="connsiteY6" fmla="*/ 539997 h 539997"/>
                <a:gd name="connsiteX7" fmla="*/ 0 w 943002"/>
                <a:gd name="connsiteY7" fmla="*/ 485997 h 539997"/>
                <a:gd name="connsiteX8" fmla="*/ 0 w 943002"/>
                <a:gd name="connsiteY8" fmla="*/ 54000 h 539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43002" h="539997">
                  <a:moveTo>
                    <a:pt x="0" y="54000"/>
                  </a:moveTo>
                  <a:cubicBezTo>
                    <a:pt x="0" y="24177"/>
                    <a:pt x="24177" y="0"/>
                    <a:pt x="54000" y="0"/>
                  </a:cubicBezTo>
                  <a:lnTo>
                    <a:pt x="889002" y="0"/>
                  </a:lnTo>
                  <a:cubicBezTo>
                    <a:pt x="918825" y="0"/>
                    <a:pt x="943002" y="24177"/>
                    <a:pt x="943002" y="54000"/>
                  </a:cubicBezTo>
                  <a:lnTo>
                    <a:pt x="943002" y="485997"/>
                  </a:lnTo>
                  <a:cubicBezTo>
                    <a:pt x="943002" y="515820"/>
                    <a:pt x="918825" y="539997"/>
                    <a:pt x="889002" y="539997"/>
                  </a:cubicBezTo>
                  <a:lnTo>
                    <a:pt x="54000" y="539997"/>
                  </a:lnTo>
                  <a:cubicBezTo>
                    <a:pt x="24177" y="539997"/>
                    <a:pt x="0" y="515820"/>
                    <a:pt x="0" y="485997"/>
                  </a:cubicBezTo>
                  <a:lnTo>
                    <a:pt x="0" y="54000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1536" tIns="50106" rIns="61536" bIns="50106" numCol="1" spcCol="1270" anchor="ctr" anchorCtr="0">
              <a:noAutofit/>
            </a:bodyPr>
            <a:lstStyle/>
            <a:p>
              <a:pPr lvl="0" algn="ct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1800" kern="1200">
                  <a:ln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cs typeface="SKR HEAD1" pitchFamily="2" charset="-78"/>
                </a:rPr>
                <a:t>أستاذ مساعد</a:t>
              </a:r>
              <a:endParaRPr lang="ar-SA" sz="1800" kern="1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38" name="شكل حر 37"/>
            <p:cNvSpPr/>
            <p:nvPr/>
          </p:nvSpPr>
          <p:spPr>
            <a:xfrm>
              <a:off x="4028251" y="3429000"/>
              <a:ext cx="2206932" cy="1152000"/>
            </a:xfrm>
            <a:custGeom>
              <a:avLst/>
              <a:gdLst>
                <a:gd name="connsiteX0" fmla="*/ 0 w 2206932"/>
                <a:gd name="connsiteY0" fmla="*/ 115200 h 1152000"/>
                <a:gd name="connsiteX1" fmla="*/ 115200 w 2206932"/>
                <a:gd name="connsiteY1" fmla="*/ 0 h 1152000"/>
                <a:gd name="connsiteX2" fmla="*/ 2091732 w 2206932"/>
                <a:gd name="connsiteY2" fmla="*/ 0 h 1152000"/>
                <a:gd name="connsiteX3" fmla="*/ 2206932 w 2206932"/>
                <a:gd name="connsiteY3" fmla="*/ 115200 h 1152000"/>
                <a:gd name="connsiteX4" fmla="*/ 2206932 w 2206932"/>
                <a:gd name="connsiteY4" fmla="*/ 1036800 h 1152000"/>
                <a:gd name="connsiteX5" fmla="*/ 2091732 w 2206932"/>
                <a:gd name="connsiteY5" fmla="*/ 1152000 h 1152000"/>
                <a:gd name="connsiteX6" fmla="*/ 115200 w 2206932"/>
                <a:gd name="connsiteY6" fmla="*/ 1152000 h 1152000"/>
                <a:gd name="connsiteX7" fmla="*/ 0 w 2206932"/>
                <a:gd name="connsiteY7" fmla="*/ 1036800 h 1152000"/>
                <a:gd name="connsiteX8" fmla="*/ 0 w 2206932"/>
                <a:gd name="connsiteY8" fmla="*/ 115200 h 115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06932" h="1152000">
                  <a:moveTo>
                    <a:pt x="0" y="115200"/>
                  </a:moveTo>
                  <a:cubicBezTo>
                    <a:pt x="0" y="51577"/>
                    <a:pt x="51577" y="0"/>
                    <a:pt x="115200" y="0"/>
                  </a:cubicBezTo>
                  <a:lnTo>
                    <a:pt x="2091732" y="0"/>
                  </a:lnTo>
                  <a:cubicBezTo>
                    <a:pt x="2155355" y="0"/>
                    <a:pt x="2206932" y="51577"/>
                    <a:pt x="2206932" y="115200"/>
                  </a:cubicBezTo>
                  <a:lnTo>
                    <a:pt x="2206932" y="1036800"/>
                  </a:lnTo>
                  <a:cubicBezTo>
                    <a:pt x="2206932" y="1100423"/>
                    <a:pt x="2155355" y="1152000"/>
                    <a:pt x="2091732" y="1152000"/>
                  </a:cubicBezTo>
                  <a:lnTo>
                    <a:pt x="115200" y="1152000"/>
                  </a:lnTo>
                  <a:cubicBezTo>
                    <a:pt x="51577" y="1152000"/>
                    <a:pt x="0" y="1100423"/>
                    <a:pt x="0" y="1036800"/>
                  </a:cubicBezTo>
                  <a:lnTo>
                    <a:pt x="0" y="115200"/>
                  </a:lnTo>
                  <a:close/>
                </a:path>
              </a:pathLst>
            </a:cu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68580" rIns="0" bIns="874980" numCol="1" spcCol="1270" anchor="t" anchorCtr="0">
              <a:noAutofit/>
            </a:bodyPr>
            <a:lstStyle/>
            <a:p>
              <a:pPr lvl="0" algn="ctr" defTabSz="800100" rtl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ar-SA" sz="1800" kern="1200" dirty="0">
                  <a:cs typeface="SKR HEAD1" pitchFamily="2" charset="-78"/>
                </a:rPr>
                <a:t>الأستاذ</a:t>
              </a:r>
              <a:endParaRPr lang="ar-SA" sz="1800" kern="1200" dirty="0"/>
            </a:p>
          </p:txBody>
        </p:sp>
        <p:sp>
          <p:nvSpPr>
            <p:cNvPr id="39" name="شكل حر 38"/>
            <p:cNvSpPr/>
            <p:nvPr/>
          </p:nvSpPr>
          <p:spPr>
            <a:xfrm>
              <a:off x="4104349" y="3878999"/>
              <a:ext cx="2054736" cy="540000"/>
            </a:xfrm>
            <a:custGeom>
              <a:avLst/>
              <a:gdLst>
                <a:gd name="connsiteX0" fmla="*/ 0 w 2054736"/>
                <a:gd name="connsiteY0" fmla="*/ 54000 h 540000"/>
                <a:gd name="connsiteX1" fmla="*/ 54000 w 2054736"/>
                <a:gd name="connsiteY1" fmla="*/ 0 h 540000"/>
                <a:gd name="connsiteX2" fmla="*/ 2000736 w 2054736"/>
                <a:gd name="connsiteY2" fmla="*/ 0 h 540000"/>
                <a:gd name="connsiteX3" fmla="*/ 2054736 w 2054736"/>
                <a:gd name="connsiteY3" fmla="*/ 54000 h 540000"/>
                <a:gd name="connsiteX4" fmla="*/ 2054736 w 2054736"/>
                <a:gd name="connsiteY4" fmla="*/ 486000 h 540000"/>
                <a:gd name="connsiteX5" fmla="*/ 2000736 w 2054736"/>
                <a:gd name="connsiteY5" fmla="*/ 540000 h 540000"/>
                <a:gd name="connsiteX6" fmla="*/ 54000 w 2054736"/>
                <a:gd name="connsiteY6" fmla="*/ 540000 h 540000"/>
                <a:gd name="connsiteX7" fmla="*/ 0 w 2054736"/>
                <a:gd name="connsiteY7" fmla="*/ 486000 h 540000"/>
                <a:gd name="connsiteX8" fmla="*/ 0 w 2054736"/>
                <a:gd name="connsiteY8" fmla="*/ 54000 h 5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54736" h="540000">
                  <a:moveTo>
                    <a:pt x="0" y="54000"/>
                  </a:moveTo>
                  <a:cubicBezTo>
                    <a:pt x="0" y="24177"/>
                    <a:pt x="24177" y="0"/>
                    <a:pt x="54000" y="0"/>
                  </a:cubicBezTo>
                  <a:lnTo>
                    <a:pt x="2000736" y="0"/>
                  </a:lnTo>
                  <a:cubicBezTo>
                    <a:pt x="2030559" y="0"/>
                    <a:pt x="2054736" y="24177"/>
                    <a:pt x="2054736" y="54000"/>
                  </a:cubicBezTo>
                  <a:lnTo>
                    <a:pt x="2054736" y="486000"/>
                  </a:lnTo>
                  <a:cubicBezTo>
                    <a:pt x="2054736" y="515823"/>
                    <a:pt x="2030559" y="540000"/>
                    <a:pt x="2000736" y="540000"/>
                  </a:cubicBezTo>
                  <a:lnTo>
                    <a:pt x="54000" y="540000"/>
                  </a:lnTo>
                  <a:cubicBezTo>
                    <a:pt x="24177" y="540000"/>
                    <a:pt x="0" y="515823"/>
                    <a:pt x="0" y="486000"/>
                  </a:cubicBezTo>
                  <a:lnTo>
                    <a:pt x="0" y="54000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1536" tIns="50106" rIns="61536" bIns="50106" numCol="1" spcCol="1270" anchor="ctr" anchorCtr="0">
              <a:noAutofit/>
            </a:bodyPr>
            <a:lstStyle/>
            <a:p>
              <a:pPr lvl="0" algn="ct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1800" kern="1200" dirty="0">
                  <a:ln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cs typeface="SKR HEAD1" pitchFamily="2" charset="-78"/>
                </a:rPr>
                <a:t>د. سعيد بن حسين القحطاني</a:t>
              </a:r>
              <a:endParaRPr lang="ar-SA" sz="1800" kern="1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30" name="مجموعة 29"/>
          <p:cNvGrpSpPr/>
          <p:nvPr/>
        </p:nvGrpSpPr>
        <p:grpSpPr>
          <a:xfrm>
            <a:off x="238877" y="6501456"/>
            <a:ext cx="5994178" cy="2556000"/>
            <a:chOff x="242808" y="4844988"/>
            <a:chExt cx="5994178" cy="2556000"/>
          </a:xfrm>
        </p:grpSpPr>
        <p:sp>
          <p:nvSpPr>
            <p:cNvPr id="4" name="مستطيل مستدير الزوايا 3"/>
            <p:cNvSpPr/>
            <p:nvPr/>
          </p:nvSpPr>
          <p:spPr>
            <a:xfrm>
              <a:off x="242808" y="4844988"/>
              <a:ext cx="1260000" cy="2556000"/>
            </a:xfrm>
            <a:prstGeom prst="roundRect">
              <a:avLst>
                <a:gd name="adj" fmla="val 8539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68580" rIns="0" bIns="874980" numCol="1" spcCol="1270" anchor="t" anchorCtr="0">
              <a:noAutofit/>
            </a:bodyPr>
            <a:lstStyle/>
            <a:p>
              <a:pPr lvl="0" algn="ctr" defTabSz="800100" rtl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ar-SA" sz="1800" kern="1200" dirty="0">
                  <a:cs typeface="SKR HEAD1" pitchFamily="2" charset="-78"/>
                </a:rPr>
                <a:t>التخصص الدقيق</a:t>
              </a:r>
              <a:endParaRPr lang="ar-SA" sz="1800" kern="1200" dirty="0"/>
            </a:p>
          </p:txBody>
        </p:sp>
        <p:sp>
          <p:nvSpPr>
            <p:cNvPr id="5" name="شكل حر 4"/>
            <p:cNvSpPr/>
            <p:nvPr/>
          </p:nvSpPr>
          <p:spPr>
            <a:xfrm>
              <a:off x="314808" y="5295253"/>
              <a:ext cx="1116000" cy="539469"/>
            </a:xfrm>
            <a:custGeom>
              <a:avLst/>
              <a:gdLst>
                <a:gd name="connsiteX0" fmla="*/ 0 w 1260000"/>
                <a:gd name="connsiteY0" fmla="*/ 53947 h 539469"/>
                <a:gd name="connsiteX1" fmla="*/ 53947 w 1260000"/>
                <a:gd name="connsiteY1" fmla="*/ 0 h 539469"/>
                <a:gd name="connsiteX2" fmla="*/ 1206053 w 1260000"/>
                <a:gd name="connsiteY2" fmla="*/ 0 h 539469"/>
                <a:gd name="connsiteX3" fmla="*/ 1260000 w 1260000"/>
                <a:gd name="connsiteY3" fmla="*/ 53947 h 539469"/>
                <a:gd name="connsiteX4" fmla="*/ 1260000 w 1260000"/>
                <a:gd name="connsiteY4" fmla="*/ 485522 h 539469"/>
                <a:gd name="connsiteX5" fmla="*/ 1206053 w 1260000"/>
                <a:gd name="connsiteY5" fmla="*/ 539469 h 539469"/>
                <a:gd name="connsiteX6" fmla="*/ 53947 w 1260000"/>
                <a:gd name="connsiteY6" fmla="*/ 539469 h 539469"/>
                <a:gd name="connsiteX7" fmla="*/ 0 w 1260000"/>
                <a:gd name="connsiteY7" fmla="*/ 485522 h 539469"/>
                <a:gd name="connsiteX8" fmla="*/ 0 w 1260000"/>
                <a:gd name="connsiteY8" fmla="*/ 53947 h 539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60000" h="539469">
                  <a:moveTo>
                    <a:pt x="0" y="53947"/>
                  </a:moveTo>
                  <a:cubicBezTo>
                    <a:pt x="0" y="24153"/>
                    <a:pt x="24153" y="0"/>
                    <a:pt x="53947" y="0"/>
                  </a:cubicBezTo>
                  <a:lnTo>
                    <a:pt x="1206053" y="0"/>
                  </a:lnTo>
                  <a:cubicBezTo>
                    <a:pt x="1235847" y="0"/>
                    <a:pt x="1260000" y="24153"/>
                    <a:pt x="1260000" y="53947"/>
                  </a:cubicBezTo>
                  <a:lnTo>
                    <a:pt x="1260000" y="485522"/>
                  </a:lnTo>
                  <a:cubicBezTo>
                    <a:pt x="1260000" y="515316"/>
                    <a:pt x="1235847" y="539469"/>
                    <a:pt x="1206053" y="539469"/>
                  </a:cubicBezTo>
                  <a:lnTo>
                    <a:pt x="53947" y="539469"/>
                  </a:lnTo>
                  <a:cubicBezTo>
                    <a:pt x="24153" y="539469"/>
                    <a:pt x="0" y="515316"/>
                    <a:pt x="0" y="485522"/>
                  </a:cubicBezTo>
                  <a:lnTo>
                    <a:pt x="0" y="53947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801" tIns="50091" rIns="15801" bIns="50091" numCol="1" spcCol="1270" anchor="ctr" anchorCtr="0">
              <a:noAutofit/>
            </a:bodyPr>
            <a:lstStyle/>
            <a:p>
              <a:pPr lvl="0" algn="ctr" defTabSz="800100" rtl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ar-SA" sz="1800" kern="1200" dirty="0">
                  <a:ln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cs typeface="SKR HEAD1" pitchFamily="2" charset="-78"/>
                </a:rPr>
                <a:t>الكتاب والسنة</a:t>
              </a:r>
              <a:endParaRPr lang="ar-SA" sz="1800" kern="1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6" name="مستطيل مستدير الزوايا 5"/>
            <p:cNvSpPr/>
            <p:nvPr/>
          </p:nvSpPr>
          <p:spPr>
            <a:xfrm>
              <a:off x="1582627" y="4844988"/>
              <a:ext cx="1260000" cy="2556000"/>
            </a:xfrm>
            <a:prstGeom prst="roundRect">
              <a:avLst>
                <a:gd name="adj" fmla="val 8539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68580" rIns="0" bIns="874980" numCol="1" spcCol="1270" anchor="t" anchorCtr="0">
              <a:noAutofit/>
            </a:bodyPr>
            <a:lstStyle/>
            <a:p>
              <a:pPr lvl="0" algn="ctr" defTabSz="800100" rtl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ar-SA" sz="1800" kern="1200" dirty="0">
                  <a:cs typeface="SKR HEAD1" pitchFamily="2" charset="-78"/>
                </a:rPr>
                <a:t>التخصص العام</a:t>
              </a:r>
              <a:endParaRPr lang="ar-SA" sz="1800" kern="1200" dirty="0"/>
            </a:p>
          </p:txBody>
        </p:sp>
        <p:sp>
          <p:nvSpPr>
            <p:cNvPr id="10" name="شكل حر 9"/>
            <p:cNvSpPr/>
            <p:nvPr/>
          </p:nvSpPr>
          <p:spPr>
            <a:xfrm>
              <a:off x="1654627" y="5295253"/>
              <a:ext cx="1116000" cy="539469"/>
            </a:xfrm>
            <a:custGeom>
              <a:avLst/>
              <a:gdLst>
                <a:gd name="connsiteX0" fmla="*/ 0 w 1260000"/>
                <a:gd name="connsiteY0" fmla="*/ 53947 h 539469"/>
                <a:gd name="connsiteX1" fmla="*/ 53947 w 1260000"/>
                <a:gd name="connsiteY1" fmla="*/ 0 h 539469"/>
                <a:gd name="connsiteX2" fmla="*/ 1206053 w 1260000"/>
                <a:gd name="connsiteY2" fmla="*/ 0 h 539469"/>
                <a:gd name="connsiteX3" fmla="*/ 1260000 w 1260000"/>
                <a:gd name="connsiteY3" fmla="*/ 53947 h 539469"/>
                <a:gd name="connsiteX4" fmla="*/ 1260000 w 1260000"/>
                <a:gd name="connsiteY4" fmla="*/ 485522 h 539469"/>
                <a:gd name="connsiteX5" fmla="*/ 1206053 w 1260000"/>
                <a:gd name="connsiteY5" fmla="*/ 539469 h 539469"/>
                <a:gd name="connsiteX6" fmla="*/ 53947 w 1260000"/>
                <a:gd name="connsiteY6" fmla="*/ 539469 h 539469"/>
                <a:gd name="connsiteX7" fmla="*/ 0 w 1260000"/>
                <a:gd name="connsiteY7" fmla="*/ 485522 h 539469"/>
                <a:gd name="connsiteX8" fmla="*/ 0 w 1260000"/>
                <a:gd name="connsiteY8" fmla="*/ 53947 h 539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60000" h="539469">
                  <a:moveTo>
                    <a:pt x="0" y="53947"/>
                  </a:moveTo>
                  <a:cubicBezTo>
                    <a:pt x="0" y="24153"/>
                    <a:pt x="24153" y="0"/>
                    <a:pt x="53947" y="0"/>
                  </a:cubicBezTo>
                  <a:lnTo>
                    <a:pt x="1206053" y="0"/>
                  </a:lnTo>
                  <a:cubicBezTo>
                    <a:pt x="1235847" y="0"/>
                    <a:pt x="1260000" y="24153"/>
                    <a:pt x="1260000" y="53947"/>
                  </a:cubicBezTo>
                  <a:lnTo>
                    <a:pt x="1260000" y="485522"/>
                  </a:lnTo>
                  <a:cubicBezTo>
                    <a:pt x="1260000" y="515316"/>
                    <a:pt x="1235847" y="539469"/>
                    <a:pt x="1206053" y="539469"/>
                  </a:cubicBezTo>
                  <a:lnTo>
                    <a:pt x="53947" y="539469"/>
                  </a:lnTo>
                  <a:cubicBezTo>
                    <a:pt x="24153" y="539469"/>
                    <a:pt x="0" y="515316"/>
                    <a:pt x="0" y="485522"/>
                  </a:cubicBezTo>
                  <a:lnTo>
                    <a:pt x="0" y="53947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801" tIns="50091" rIns="15801" bIns="50091" numCol="1" spcCol="1270" anchor="ctr" anchorCtr="0">
              <a:noAutofit/>
            </a:bodyPr>
            <a:lstStyle/>
            <a:p>
              <a:pPr lvl="0" algn="ctr" defTabSz="800100" rtl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ar-SA" sz="1800" kern="1200" dirty="0">
                  <a:ln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cs typeface="SKR HEAD1" pitchFamily="2" charset="-78"/>
                </a:rPr>
                <a:t>دراسات اسلامية</a:t>
              </a:r>
              <a:endParaRPr lang="ar-SA" sz="1800" kern="1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5" name="مستطيل مستدير الزوايا 14"/>
            <p:cNvSpPr/>
            <p:nvPr/>
          </p:nvSpPr>
          <p:spPr>
            <a:xfrm>
              <a:off x="2922446" y="4844988"/>
              <a:ext cx="1260000" cy="2556000"/>
            </a:xfrm>
            <a:prstGeom prst="roundRect">
              <a:avLst>
                <a:gd name="adj" fmla="val 6797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68580" rIns="0" bIns="874980" numCol="1" spcCol="1270" anchor="t" anchorCtr="0">
              <a:noAutofit/>
            </a:bodyPr>
            <a:lstStyle/>
            <a:p>
              <a:pPr lvl="0" algn="ctr" defTabSz="800100" rtl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ar-SA" sz="1800" kern="1200" dirty="0">
                  <a:cs typeface="SKR HEAD1" pitchFamily="2" charset="-78"/>
                </a:rPr>
                <a:t>الرتبة الأكاديمية</a:t>
              </a:r>
              <a:endParaRPr lang="ar-SA" sz="1800" kern="1200" dirty="0"/>
            </a:p>
          </p:txBody>
        </p:sp>
        <p:sp>
          <p:nvSpPr>
            <p:cNvPr id="16" name="شكل حر 15"/>
            <p:cNvSpPr/>
            <p:nvPr/>
          </p:nvSpPr>
          <p:spPr>
            <a:xfrm>
              <a:off x="2994446" y="5295253"/>
              <a:ext cx="1116000" cy="539469"/>
            </a:xfrm>
            <a:custGeom>
              <a:avLst/>
              <a:gdLst>
                <a:gd name="connsiteX0" fmla="*/ 0 w 1260000"/>
                <a:gd name="connsiteY0" fmla="*/ 53947 h 539469"/>
                <a:gd name="connsiteX1" fmla="*/ 53947 w 1260000"/>
                <a:gd name="connsiteY1" fmla="*/ 0 h 539469"/>
                <a:gd name="connsiteX2" fmla="*/ 1206053 w 1260000"/>
                <a:gd name="connsiteY2" fmla="*/ 0 h 539469"/>
                <a:gd name="connsiteX3" fmla="*/ 1260000 w 1260000"/>
                <a:gd name="connsiteY3" fmla="*/ 53947 h 539469"/>
                <a:gd name="connsiteX4" fmla="*/ 1260000 w 1260000"/>
                <a:gd name="connsiteY4" fmla="*/ 485522 h 539469"/>
                <a:gd name="connsiteX5" fmla="*/ 1206053 w 1260000"/>
                <a:gd name="connsiteY5" fmla="*/ 539469 h 539469"/>
                <a:gd name="connsiteX6" fmla="*/ 53947 w 1260000"/>
                <a:gd name="connsiteY6" fmla="*/ 539469 h 539469"/>
                <a:gd name="connsiteX7" fmla="*/ 0 w 1260000"/>
                <a:gd name="connsiteY7" fmla="*/ 485522 h 539469"/>
                <a:gd name="connsiteX8" fmla="*/ 0 w 1260000"/>
                <a:gd name="connsiteY8" fmla="*/ 53947 h 539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60000" h="539469">
                  <a:moveTo>
                    <a:pt x="0" y="53947"/>
                  </a:moveTo>
                  <a:cubicBezTo>
                    <a:pt x="0" y="24153"/>
                    <a:pt x="24153" y="0"/>
                    <a:pt x="53947" y="0"/>
                  </a:cubicBezTo>
                  <a:lnTo>
                    <a:pt x="1206053" y="0"/>
                  </a:lnTo>
                  <a:cubicBezTo>
                    <a:pt x="1235847" y="0"/>
                    <a:pt x="1260000" y="24153"/>
                    <a:pt x="1260000" y="53947"/>
                  </a:cubicBezTo>
                  <a:lnTo>
                    <a:pt x="1260000" y="485522"/>
                  </a:lnTo>
                  <a:cubicBezTo>
                    <a:pt x="1260000" y="515316"/>
                    <a:pt x="1235847" y="539469"/>
                    <a:pt x="1206053" y="539469"/>
                  </a:cubicBezTo>
                  <a:lnTo>
                    <a:pt x="53947" y="539469"/>
                  </a:lnTo>
                  <a:cubicBezTo>
                    <a:pt x="24153" y="539469"/>
                    <a:pt x="0" y="515316"/>
                    <a:pt x="0" y="485522"/>
                  </a:cubicBezTo>
                  <a:lnTo>
                    <a:pt x="0" y="53947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801" tIns="50091" rIns="15801" bIns="50091" numCol="1" spcCol="1270" anchor="ctr" anchorCtr="0">
              <a:noAutofit/>
            </a:bodyPr>
            <a:lstStyle/>
            <a:p>
              <a:pPr lvl="0" algn="ctr" defTabSz="800100" rtl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ar-SA" sz="1800" kern="1200" dirty="0">
                  <a:ln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cs typeface="SKR HEAD1" pitchFamily="2" charset="-78"/>
                </a:rPr>
                <a:t>محاضر</a:t>
              </a:r>
              <a:endParaRPr lang="ar-SA" sz="1800" kern="1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0" name="مستطيل مستدير الزوايا 19"/>
            <p:cNvSpPr/>
            <p:nvPr/>
          </p:nvSpPr>
          <p:spPr>
            <a:xfrm>
              <a:off x="4244426" y="4844988"/>
              <a:ext cx="1992560" cy="2556000"/>
            </a:xfrm>
            <a:prstGeom prst="roundRect">
              <a:avLst>
                <a:gd name="adj" fmla="val 4552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68580" rIns="0" bIns="874980" numCol="1" spcCol="1270" anchor="t" anchorCtr="0">
              <a:noAutofit/>
            </a:bodyPr>
            <a:lstStyle/>
            <a:p>
              <a:pPr lvl="0" algn="ctr" defTabSz="800100" rtl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ar-SA" sz="1800" kern="1200" dirty="0">
                  <a:cs typeface="SKR HEAD1" pitchFamily="2" charset="-78"/>
                </a:rPr>
                <a:t>الأستاذ</a:t>
              </a:r>
              <a:endParaRPr lang="ar-SA" sz="1800" kern="1200" dirty="0"/>
            </a:p>
          </p:txBody>
        </p:sp>
        <p:sp>
          <p:nvSpPr>
            <p:cNvPr id="21" name="شكل حر 20"/>
            <p:cNvSpPr/>
            <p:nvPr/>
          </p:nvSpPr>
          <p:spPr>
            <a:xfrm>
              <a:off x="4313132" y="5294987"/>
              <a:ext cx="1855147" cy="540000"/>
            </a:xfrm>
            <a:custGeom>
              <a:avLst/>
              <a:gdLst>
                <a:gd name="connsiteX0" fmla="*/ 0 w 1855147"/>
                <a:gd name="connsiteY0" fmla="*/ 54000 h 540000"/>
                <a:gd name="connsiteX1" fmla="*/ 54000 w 1855147"/>
                <a:gd name="connsiteY1" fmla="*/ 0 h 540000"/>
                <a:gd name="connsiteX2" fmla="*/ 1801147 w 1855147"/>
                <a:gd name="connsiteY2" fmla="*/ 0 h 540000"/>
                <a:gd name="connsiteX3" fmla="*/ 1855147 w 1855147"/>
                <a:gd name="connsiteY3" fmla="*/ 54000 h 540000"/>
                <a:gd name="connsiteX4" fmla="*/ 1855147 w 1855147"/>
                <a:gd name="connsiteY4" fmla="*/ 486000 h 540000"/>
                <a:gd name="connsiteX5" fmla="*/ 1801147 w 1855147"/>
                <a:gd name="connsiteY5" fmla="*/ 540000 h 540000"/>
                <a:gd name="connsiteX6" fmla="*/ 54000 w 1855147"/>
                <a:gd name="connsiteY6" fmla="*/ 540000 h 540000"/>
                <a:gd name="connsiteX7" fmla="*/ 0 w 1855147"/>
                <a:gd name="connsiteY7" fmla="*/ 486000 h 540000"/>
                <a:gd name="connsiteX8" fmla="*/ 0 w 1855147"/>
                <a:gd name="connsiteY8" fmla="*/ 54000 h 5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55147" h="540000">
                  <a:moveTo>
                    <a:pt x="0" y="54000"/>
                  </a:moveTo>
                  <a:cubicBezTo>
                    <a:pt x="0" y="24177"/>
                    <a:pt x="24177" y="0"/>
                    <a:pt x="54000" y="0"/>
                  </a:cubicBezTo>
                  <a:lnTo>
                    <a:pt x="1801147" y="0"/>
                  </a:lnTo>
                  <a:cubicBezTo>
                    <a:pt x="1830970" y="0"/>
                    <a:pt x="1855147" y="24177"/>
                    <a:pt x="1855147" y="54000"/>
                  </a:cubicBezTo>
                  <a:lnTo>
                    <a:pt x="1855147" y="486000"/>
                  </a:lnTo>
                  <a:cubicBezTo>
                    <a:pt x="1855147" y="515823"/>
                    <a:pt x="1830970" y="540000"/>
                    <a:pt x="1801147" y="540000"/>
                  </a:cubicBezTo>
                  <a:lnTo>
                    <a:pt x="54000" y="540000"/>
                  </a:lnTo>
                  <a:cubicBezTo>
                    <a:pt x="24177" y="540000"/>
                    <a:pt x="0" y="515823"/>
                    <a:pt x="0" y="486000"/>
                  </a:cubicBezTo>
                  <a:lnTo>
                    <a:pt x="0" y="54000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1536" tIns="50106" rIns="61536" bIns="50106" numCol="1" spcCol="1270" anchor="ctr" anchorCtr="0">
              <a:noAutofit/>
            </a:bodyPr>
            <a:lstStyle/>
            <a:p>
              <a:pPr lvl="0" algn="ct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1800" kern="1200" dirty="0">
                  <a:ln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cs typeface="SKR HEAD1" pitchFamily="2" charset="-78"/>
                </a:rPr>
                <a:t>د. عبدالعزيز أبو صقر</a:t>
              </a:r>
              <a:endParaRPr lang="ar-SA" sz="1800" kern="1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81" name="شكل حر 80"/>
            <p:cNvSpPr/>
            <p:nvPr/>
          </p:nvSpPr>
          <p:spPr>
            <a:xfrm>
              <a:off x="314807" y="5961438"/>
              <a:ext cx="1116000" cy="539469"/>
            </a:xfrm>
            <a:custGeom>
              <a:avLst/>
              <a:gdLst>
                <a:gd name="connsiteX0" fmla="*/ 0 w 1260000"/>
                <a:gd name="connsiteY0" fmla="*/ 53947 h 539469"/>
                <a:gd name="connsiteX1" fmla="*/ 53947 w 1260000"/>
                <a:gd name="connsiteY1" fmla="*/ 0 h 539469"/>
                <a:gd name="connsiteX2" fmla="*/ 1206053 w 1260000"/>
                <a:gd name="connsiteY2" fmla="*/ 0 h 539469"/>
                <a:gd name="connsiteX3" fmla="*/ 1260000 w 1260000"/>
                <a:gd name="connsiteY3" fmla="*/ 53947 h 539469"/>
                <a:gd name="connsiteX4" fmla="*/ 1260000 w 1260000"/>
                <a:gd name="connsiteY4" fmla="*/ 485522 h 539469"/>
                <a:gd name="connsiteX5" fmla="*/ 1206053 w 1260000"/>
                <a:gd name="connsiteY5" fmla="*/ 539469 h 539469"/>
                <a:gd name="connsiteX6" fmla="*/ 53947 w 1260000"/>
                <a:gd name="connsiteY6" fmla="*/ 539469 h 539469"/>
                <a:gd name="connsiteX7" fmla="*/ 0 w 1260000"/>
                <a:gd name="connsiteY7" fmla="*/ 485522 h 539469"/>
                <a:gd name="connsiteX8" fmla="*/ 0 w 1260000"/>
                <a:gd name="connsiteY8" fmla="*/ 53947 h 539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60000" h="539469">
                  <a:moveTo>
                    <a:pt x="0" y="53947"/>
                  </a:moveTo>
                  <a:cubicBezTo>
                    <a:pt x="0" y="24153"/>
                    <a:pt x="24153" y="0"/>
                    <a:pt x="53947" y="0"/>
                  </a:cubicBezTo>
                  <a:lnTo>
                    <a:pt x="1206053" y="0"/>
                  </a:lnTo>
                  <a:cubicBezTo>
                    <a:pt x="1235847" y="0"/>
                    <a:pt x="1260000" y="24153"/>
                    <a:pt x="1260000" y="53947"/>
                  </a:cubicBezTo>
                  <a:lnTo>
                    <a:pt x="1260000" y="485522"/>
                  </a:lnTo>
                  <a:cubicBezTo>
                    <a:pt x="1260000" y="515316"/>
                    <a:pt x="1235847" y="539469"/>
                    <a:pt x="1206053" y="539469"/>
                  </a:cubicBezTo>
                  <a:lnTo>
                    <a:pt x="53947" y="539469"/>
                  </a:lnTo>
                  <a:cubicBezTo>
                    <a:pt x="24153" y="539469"/>
                    <a:pt x="0" y="515316"/>
                    <a:pt x="0" y="485522"/>
                  </a:cubicBezTo>
                  <a:lnTo>
                    <a:pt x="0" y="53947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801" tIns="50091" rIns="15801" bIns="50091" numCol="1" spcCol="1270" anchor="ctr" anchorCtr="0">
              <a:noAutofit/>
            </a:bodyPr>
            <a:lstStyle/>
            <a:p>
              <a:pPr lvl="0" algn="ctr" defTabSz="800100" rtl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ar-SA" sz="1800" kern="1200" dirty="0">
                  <a:ln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cs typeface="SKR HEAD1" pitchFamily="2" charset="-78"/>
                </a:rPr>
                <a:t>عقيدة</a:t>
              </a:r>
              <a:endParaRPr lang="ar-SA" sz="1800" kern="1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82" name="شكل حر 81"/>
            <p:cNvSpPr/>
            <p:nvPr/>
          </p:nvSpPr>
          <p:spPr>
            <a:xfrm>
              <a:off x="1654626" y="5961438"/>
              <a:ext cx="1116000" cy="539469"/>
            </a:xfrm>
            <a:custGeom>
              <a:avLst/>
              <a:gdLst>
                <a:gd name="connsiteX0" fmla="*/ 0 w 1260000"/>
                <a:gd name="connsiteY0" fmla="*/ 53947 h 539469"/>
                <a:gd name="connsiteX1" fmla="*/ 53947 w 1260000"/>
                <a:gd name="connsiteY1" fmla="*/ 0 h 539469"/>
                <a:gd name="connsiteX2" fmla="*/ 1206053 w 1260000"/>
                <a:gd name="connsiteY2" fmla="*/ 0 h 539469"/>
                <a:gd name="connsiteX3" fmla="*/ 1260000 w 1260000"/>
                <a:gd name="connsiteY3" fmla="*/ 53947 h 539469"/>
                <a:gd name="connsiteX4" fmla="*/ 1260000 w 1260000"/>
                <a:gd name="connsiteY4" fmla="*/ 485522 h 539469"/>
                <a:gd name="connsiteX5" fmla="*/ 1206053 w 1260000"/>
                <a:gd name="connsiteY5" fmla="*/ 539469 h 539469"/>
                <a:gd name="connsiteX6" fmla="*/ 53947 w 1260000"/>
                <a:gd name="connsiteY6" fmla="*/ 539469 h 539469"/>
                <a:gd name="connsiteX7" fmla="*/ 0 w 1260000"/>
                <a:gd name="connsiteY7" fmla="*/ 485522 h 539469"/>
                <a:gd name="connsiteX8" fmla="*/ 0 w 1260000"/>
                <a:gd name="connsiteY8" fmla="*/ 53947 h 539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60000" h="539469">
                  <a:moveTo>
                    <a:pt x="0" y="53947"/>
                  </a:moveTo>
                  <a:cubicBezTo>
                    <a:pt x="0" y="24153"/>
                    <a:pt x="24153" y="0"/>
                    <a:pt x="53947" y="0"/>
                  </a:cubicBezTo>
                  <a:lnTo>
                    <a:pt x="1206053" y="0"/>
                  </a:lnTo>
                  <a:cubicBezTo>
                    <a:pt x="1235847" y="0"/>
                    <a:pt x="1260000" y="24153"/>
                    <a:pt x="1260000" y="53947"/>
                  </a:cubicBezTo>
                  <a:lnTo>
                    <a:pt x="1260000" y="485522"/>
                  </a:lnTo>
                  <a:cubicBezTo>
                    <a:pt x="1260000" y="515316"/>
                    <a:pt x="1235847" y="539469"/>
                    <a:pt x="1206053" y="539469"/>
                  </a:cubicBezTo>
                  <a:lnTo>
                    <a:pt x="53947" y="539469"/>
                  </a:lnTo>
                  <a:cubicBezTo>
                    <a:pt x="24153" y="539469"/>
                    <a:pt x="0" y="515316"/>
                    <a:pt x="0" y="485522"/>
                  </a:cubicBezTo>
                  <a:lnTo>
                    <a:pt x="0" y="53947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801" tIns="50091" rIns="15801" bIns="50091" numCol="1" spcCol="1270" anchor="ctr" anchorCtr="0">
              <a:noAutofit/>
            </a:bodyPr>
            <a:lstStyle/>
            <a:p>
              <a:pPr algn="ctr"/>
              <a:r>
                <a:rPr lang="ar-SA" dirty="0">
                  <a:ln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cs typeface="SKR HEAD1" pitchFamily="2" charset="-78"/>
                </a:rPr>
                <a:t>أصول الدين</a:t>
              </a:r>
            </a:p>
          </p:txBody>
        </p:sp>
        <p:sp>
          <p:nvSpPr>
            <p:cNvPr id="83" name="شكل حر 82"/>
            <p:cNvSpPr/>
            <p:nvPr/>
          </p:nvSpPr>
          <p:spPr>
            <a:xfrm>
              <a:off x="2994445" y="5961438"/>
              <a:ext cx="1116000" cy="539469"/>
            </a:xfrm>
            <a:custGeom>
              <a:avLst/>
              <a:gdLst>
                <a:gd name="connsiteX0" fmla="*/ 0 w 1260000"/>
                <a:gd name="connsiteY0" fmla="*/ 53947 h 539469"/>
                <a:gd name="connsiteX1" fmla="*/ 53947 w 1260000"/>
                <a:gd name="connsiteY1" fmla="*/ 0 h 539469"/>
                <a:gd name="connsiteX2" fmla="*/ 1206053 w 1260000"/>
                <a:gd name="connsiteY2" fmla="*/ 0 h 539469"/>
                <a:gd name="connsiteX3" fmla="*/ 1260000 w 1260000"/>
                <a:gd name="connsiteY3" fmla="*/ 53947 h 539469"/>
                <a:gd name="connsiteX4" fmla="*/ 1260000 w 1260000"/>
                <a:gd name="connsiteY4" fmla="*/ 485522 h 539469"/>
                <a:gd name="connsiteX5" fmla="*/ 1206053 w 1260000"/>
                <a:gd name="connsiteY5" fmla="*/ 539469 h 539469"/>
                <a:gd name="connsiteX6" fmla="*/ 53947 w 1260000"/>
                <a:gd name="connsiteY6" fmla="*/ 539469 h 539469"/>
                <a:gd name="connsiteX7" fmla="*/ 0 w 1260000"/>
                <a:gd name="connsiteY7" fmla="*/ 485522 h 539469"/>
                <a:gd name="connsiteX8" fmla="*/ 0 w 1260000"/>
                <a:gd name="connsiteY8" fmla="*/ 53947 h 539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60000" h="539469">
                  <a:moveTo>
                    <a:pt x="0" y="53947"/>
                  </a:moveTo>
                  <a:cubicBezTo>
                    <a:pt x="0" y="24153"/>
                    <a:pt x="24153" y="0"/>
                    <a:pt x="53947" y="0"/>
                  </a:cubicBezTo>
                  <a:lnTo>
                    <a:pt x="1206053" y="0"/>
                  </a:lnTo>
                  <a:cubicBezTo>
                    <a:pt x="1235847" y="0"/>
                    <a:pt x="1260000" y="24153"/>
                    <a:pt x="1260000" y="53947"/>
                  </a:cubicBezTo>
                  <a:lnTo>
                    <a:pt x="1260000" y="485522"/>
                  </a:lnTo>
                  <a:cubicBezTo>
                    <a:pt x="1260000" y="515316"/>
                    <a:pt x="1235847" y="539469"/>
                    <a:pt x="1206053" y="539469"/>
                  </a:cubicBezTo>
                  <a:lnTo>
                    <a:pt x="53947" y="539469"/>
                  </a:lnTo>
                  <a:cubicBezTo>
                    <a:pt x="24153" y="539469"/>
                    <a:pt x="0" y="515316"/>
                    <a:pt x="0" y="485522"/>
                  </a:cubicBezTo>
                  <a:lnTo>
                    <a:pt x="0" y="53947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801" tIns="50091" rIns="15801" bIns="50091" numCol="1" spcCol="1270" anchor="ctr" anchorCtr="0">
              <a:noAutofit/>
            </a:bodyPr>
            <a:lstStyle/>
            <a:p>
              <a:pPr lvl="0" algn="ctr" defTabSz="800100" rtl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ar-SA" sz="1800" kern="1200" dirty="0">
                  <a:ln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cs typeface="SKR HEAD1" pitchFamily="2" charset="-78"/>
                </a:rPr>
                <a:t>أستاذ مساعد</a:t>
              </a:r>
              <a:endParaRPr lang="ar-SA" sz="1800" kern="1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84" name="شكل حر 83"/>
            <p:cNvSpPr/>
            <p:nvPr/>
          </p:nvSpPr>
          <p:spPr>
            <a:xfrm>
              <a:off x="4313131" y="5961172"/>
              <a:ext cx="1855147" cy="540000"/>
            </a:xfrm>
            <a:custGeom>
              <a:avLst/>
              <a:gdLst>
                <a:gd name="connsiteX0" fmla="*/ 0 w 1855147"/>
                <a:gd name="connsiteY0" fmla="*/ 54000 h 540000"/>
                <a:gd name="connsiteX1" fmla="*/ 54000 w 1855147"/>
                <a:gd name="connsiteY1" fmla="*/ 0 h 540000"/>
                <a:gd name="connsiteX2" fmla="*/ 1801147 w 1855147"/>
                <a:gd name="connsiteY2" fmla="*/ 0 h 540000"/>
                <a:gd name="connsiteX3" fmla="*/ 1855147 w 1855147"/>
                <a:gd name="connsiteY3" fmla="*/ 54000 h 540000"/>
                <a:gd name="connsiteX4" fmla="*/ 1855147 w 1855147"/>
                <a:gd name="connsiteY4" fmla="*/ 486000 h 540000"/>
                <a:gd name="connsiteX5" fmla="*/ 1801147 w 1855147"/>
                <a:gd name="connsiteY5" fmla="*/ 540000 h 540000"/>
                <a:gd name="connsiteX6" fmla="*/ 54000 w 1855147"/>
                <a:gd name="connsiteY6" fmla="*/ 540000 h 540000"/>
                <a:gd name="connsiteX7" fmla="*/ 0 w 1855147"/>
                <a:gd name="connsiteY7" fmla="*/ 486000 h 540000"/>
                <a:gd name="connsiteX8" fmla="*/ 0 w 1855147"/>
                <a:gd name="connsiteY8" fmla="*/ 54000 h 5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55147" h="540000">
                  <a:moveTo>
                    <a:pt x="0" y="54000"/>
                  </a:moveTo>
                  <a:cubicBezTo>
                    <a:pt x="0" y="24177"/>
                    <a:pt x="24177" y="0"/>
                    <a:pt x="54000" y="0"/>
                  </a:cubicBezTo>
                  <a:lnTo>
                    <a:pt x="1801147" y="0"/>
                  </a:lnTo>
                  <a:cubicBezTo>
                    <a:pt x="1830970" y="0"/>
                    <a:pt x="1855147" y="24177"/>
                    <a:pt x="1855147" y="54000"/>
                  </a:cubicBezTo>
                  <a:lnTo>
                    <a:pt x="1855147" y="486000"/>
                  </a:lnTo>
                  <a:cubicBezTo>
                    <a:pt x="1855147" y="515823"/>
                    <a:pt x="1830970" y="540000"/>
                    <a:pt x="1801147" y="540000"/>
                  </a:cubicBezTo>
                  <a:lnTo>
                    <a:pt x="54000" y="540000"/>
                  </a:lnTo>
                  <a:cubicBezTo>
                    <a:pt x="24177" y="540000"/>
                    <a:pt x="0" y="515823"/>
                    <a:pt x="0" y="486000"/>
                  </a:cubicBezTo>
                  <a:lnTo>
                    <a:pt x="0" y="54000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1536" tIns="50106" rIns="61536" bIns="50106" numCol="1" spcCol="1270" anchor="ctr" anchorCtr="0">
              <a:noAutofit/>
            </a:bodyPr>
            <a:lstStyle/>
            <a:p>
              <a:pPr lvl="0" algn="ct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1800" kern="1200" dirty="0">
                  <a:ln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cs typeface="SKR HEAD1" pitchFamily="2" charset="-78"/>
                </a:rPr>
                <a:t>د. موسى السلمي</a:t>
              </a:r>
              <a:endParaRPr lang="ar-SA" sz="1800" kern="1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85" name="شكل حر 84"/>
            <p:cNvSpPr/>
            <p:nvPr/>
          </p:nvSpPr>
          <p:spPr>
            <a:xfrm>
              <a:off x="314808" y="6645454"/>
              <a:ext cx="1116000" cy="539469"/>
            </a:xfrm>
            <a:custGeom>
              <a:avLst/>
              <a:gdLst>
                <a:gd name="connsiteX0" fmla="*/ 0 w 1260000"/>
                <a:gd name="connsiteY0" fmla="*/ 53947 h 539469"/>
                <a:gd name="connsiteX1" fmla="*/ 53947 w 1260000"/>
                <a:gd name="connsiteY1" fmla="*/ 0 h 539469"/>
                <a:gd name="connsiteX2" fmla="*/ 1206053 w 1260000"/>
                <a:gd name="connsiteY2" fmla="*/ 0 h 539469"/>
                <a:gd name="connsiteX3" fmla="*/ 1260000 w 1260000"/>
                <a:gd name="connsiteY3" fmla="*/ 53947 h 539469"/>
                <a:gd name="connsiteX4" fmla="*/ 1260000 w 1260000"/>
                <a:gd name="connsiteY4" fmla="*/ 485522 h 539469"/>
                <a:gd name="connsiteX5" fmla="*/ 1206053 w 1260000"/>
                <a:gd name="connsiteY5" fmla="*/ 539469 h 539469"/>
                <a:gd name="connsiteX6" fmla="*/ 53947 w 1260000"/>
                <a:gd name="connsiteY6" fmla="*/ 539469 h 539469"/>
                <a:gd name="connsiteX7" fmla="*/ 0 w 1260000"/>
                <a:gd name="connsiteY7" fmla="*/ 485522 h 539469"/>
                <a:gd name="connsiteX8" fmla="*/ 0 w 1260000"/>
                <a:gd name="connsiteY8" fmla="*/ 53947 h 539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60000" h="539469">
                  <a:moveTo>
                    <a:pt x="0" y="53947"/>
                  </a:moveTo>
                  <a:cubicBezTo>
                    <a:pt x="0" y="24153"/>
                    <a:pt x="24153" y="0"/>
                    <a:pt x="53947" y="0"/>
                  </a:cubicBezTo>
                  <a:lnTo>
                    <a:pt x="1206053" y="0"/>
                  </a:lnTo>
                  <a:cubicBezTo>
                    <a:pt x="1235847" y="0"/>
                    <a:pt x="1260000" y="24153"/>
                    <a:pt x="1260000" y="53947"/>
                  </a:cubicBezTo>
                  <a:lnTo>
                    <a:pt x="1260000" y="485522"/>
                  </a:lnTo>
                  <a:cubicBezTo>
                    <a:pt x="1260000" y="515316"/>
                    <a:pt x="1235847" y="539469"/>
                    <a:pt x="1206053" y="539469"/>
                  </a:cubicBezTo>
                  <a:lnTo>
                    <a:pt x="53947" y="539469"/>
                  </a:lnTo>
                  <a:cubicBezTo>
                    <a:pt x="24153" y="539469"/>
                    <a:pt x="0" y="515316"/>
                    <a:pt x="0" y="485522"/>
                  </a:cubicBezTo>
                  <a:lnTo>
                    <a:pt x="0" y="53947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801" tIns="50091" rIns="15801" bIns="50091" numCol="1" spcCol="1270" anchor="ctr" anchorCtr="0">
              <a:noAutofit/>
            </a:bodyPr>
            <a:lstStyle/>
            <a:p>
              <a:pPr algn="ctr"/>
              <a:r>
                <a:rPr lang="ar-SA" dirty="0">
                  <a:ln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cs typeface="SKR HEAD1" pitchFamily="2" charset="-78"/>
                </a:rPr>
                <a:t>سياسة شرعية</a:t>
              </a:r>
            </a:p>
          </p:txBody>
        </p:sp>
        <p:sp>
          <p:nvSpPr>
            <p:cNvPr id="86" name="شكل حر 85"/>
            <p:cNvSpPr/>
            <p:nvPr/>
          </p:nvSpPr>
          <p:spPr>
            <a:xfrm>
              <a:off x="1654627" y="6645454"/>
              <a:ext cx="1116000" cy="539469"/>
            </a:xfrm>
            <a:custGeom>
              <a:avLst/>
              <a:gdLst>
                <a:gd name="connsiteX0" fmla="*/ 0 w 1260000"/>
                <a:gd name="connsiteY0" fmla="*/ 53947 h 539469"/>
                <a:gd name="connsiteX1" fmla="*/ 53947 w 1260000"/>
                <a:gd name="connsiteY1" fmla="*/ 0 h 539469"/>
                <a:gd name="connsiteX2" fmla="*/ 1206053 w 1260000"/>
                <a:gd name="connsiteY2" fmla="*/ 0 h 539469"/>
                <a:gd name="connsiteX3" fmla="*/ 1260000 w 1260000"/>
                <a:gd name="connsiteY3" fmla="*/ 53947 h 539469"/>
                <a:gd name="connsiteX4" fmla="*/ 1260000 w 1260000"/>
                <a:gd name="connsiteY4" fmla="*/ 485522 h 539469"/>
                <a:gd name="connsiteX5" fmla="*/ 1206053 w 1260000"/>
                <a:gd name="connsiteY5" fmla="*/ 539469 h 539469"/>
                <a:gd name="connsiteX6" fmla="*/ 53947 w 1260000"/>
                <a:gd name="connsiteY6" fmla="*/ 539469 h 539469"/>
                <a:gd name="connsiteX7" fmla="*/ 0 w 1260000"/>
                <a:gd name="connsiteY7" fmla="*/ 485522 h 539469"/>
                <a:gd name="connsiteX8" fmla="*/ 0 w 1260000"/>
                <a:gd name="connsiteY8" fmla="*/ 53947 h 539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60000" h="539469">
                  <a:moveTo>
                    <a:pt x="0" y="53947"/>
                  </a:moveTo>
                  <a:cubicBezTo>
                    <a:pt x="0" y="24153"/>
                    <a:pt x="24153" y="0"/>
                    <a:pt x="53947" y="0"/>
                  </a:cubicBezTo>
                  <a:lnTo>
                    <a:pt x="1206053" y="0"/>
                  </a:lnTo>
                  <a:cubicBezTo>
                    <a:pt x="1235847" y="0"/>
                    <a:pt x="1260000" y="24153"/>
                    <a:pt x="1260000" y="53947"/>
                  </a:cubicBezTo>
                  <a:lnTo>
                    <a:pt x="1260000" y="485522"/>
                  </a:lnTo>
                  <a:cubicBezTo>
                    <a:pt x="1260000" y="515316"/>
                    <a:pt x="1235847" y="539469"/>
                    <a:pt x="1206053" y="539469"/>
                  </a:cubicBezTo>
                  <a:lnTo>
                    <a:pt x="53947" y="539469"/>
                  </a:lnTo>
                  <a:cubicBezTo>
                    <a:pt x="24153" y="539469"/>
                    <a:pt x="0" y="515316"/>
                    <a:pt x="0" y="485522"/>
                  </a:cubicBezTo>
                  <a:lnTo>
                    <a:pt x="0" y="53947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801" tIns="50091" rIns="15801" bIns="50091" numCol="1" spcCol="1270" anchor="ctr" anchorCtr="0">
              <a:noAutofit/>
            </a:bodyPr>
            <a:lstStyle/>
            <a:p>
              <a:pPr lvl="0" algn="ctr" defTabSz="800100" rtl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ar-SA" sz="1800" kern="1200" dirty="0">
                  <a:ln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cs typeface="SKR HEAD1" pitchFamily="2" charset="-78"/>
                </a:rPr>
                <a:t>فقه</a:t>
              </a:r>
              <a:endParaRPr lang="ar-SA" sz="1800" kern="1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89" name="شكل حر 88"/>
            <p:cNvSpPr/>
            <p:nvPr/>
          </p:nvSpPr>
          <p:spPr>
            <a:xfrm>
              <a:off x="2994446" y="6645454"/>
              <a:ext cx="1116000" cy="539469"/>
            </a:xfrm>
            <a:custGeom>
              <a:avLst/>
              <a:gdLst>
                <a:gd name="connsiteX0" fmla="*/ 0 w 1260000"/>
                <a:gd name="connsiteY0" fmla="*/ 53947 h 539469"/>
                <a:gd name="connsiteX1" fmla="*/ 53947 w 1260000"/>
                <a:gd name="connsiteY1" fmla="*/ 0 h 539469"/>
                <a:gd name="connsiteX2" fmla="*/ 1206053 w 1260000"/>
                <a:gd name="connsiteY2" fmla="*/ 0 h 539469"/>
                <a:gd name="connsiteX3" fmla="*/ 1260000 w 1260000"/>
                <a:gd name="connsiteY3" fmla="*/ 53947 h 539469"/>
                <a:gd name="connsiteX4" fmla="*/ 1260000 w 1260000"/>
                <a:gd name="connsiteY4" fmla="*/ 485522 h 539469"/>
                <a:gd name="connsiteX5" fmla="*/ 1206053 w 1260000"/>
                <a:gd name="connsiteY5" fmla="*/ 539469 h 539469"/>
                <a:gd name="connsiteX6" fmla="*/ 53947 w 1260000"/>
                <a:gd name="connsiteY6" fmla="*/ 539469 h 539469"/>
                <a:gd name="connsiteX7" fmla="*/ 0 w 1260000"/>
                <a:gd name="connsiteY7" fmla="*/ 485522 h 539469"/>
                <a:gd name="connsiteX8" fmla="*/ 0 w 1260000"/>
                <a:gd name="connsiteY8" fmla="*/ 53947 h 539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60000" h="539469">
                  <a:moveTo>
                    <a:pt x="0" y="53947"/>
                  </a:moveTo>
                  <a:cubicBezTo>
                    <a:pt x="0" y="24153"/>
                    <a:pt x="24153" y="0"/>
                    <a:pt x="53947" y="0"/>
                  </a:cubicBezTo>
                  <a:lnTo>
                    <a:pt x="1206053" y="0"/>
                  </a:lnTo>
                  <a:cubicBezTo>
                    <a:pt x="1235847" y="0"/>
                    <a:pt x="1260000" y="24153"/>
                    <a:pt x="1260000" y="53947"/>
                  </a:cubicBezTo>
                  <a:lnTo>
                    <a:pt x="1260000" y="485522"/>
                  </a:lnTo>
                  <a:cubicBezTo>
                    <a:pt x="1260000" y="515316"/>
                    <a:pt x="1235847" y="539469"/>
                    <a:pt x="1206053" y="539469"/>
                  </a:cubicBezTo>
                  <a:lnTo>
                    <a:pt x="53947" y="539469"/>
                  </a:lnTo>
                  <a:cubicBezTo>
                    <a:pt x="24153" y="539469"/>
                    <a:pt x="0" y="515316"/>
                    <a:pt x="0" y="485522"/>
                  </a:cubicBezTo>
                  <a:lnTo>
                    <a:pt x="0" y="53947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801" tIns="50091" rIns="15801" bIns="50091" numCol="1" spcCol="1270" anchor="ctr" anchorCtr="0">
              <a:noAutofit/>
            </a:bodyPr>
            <a:lstStyle/>
            <a:p>
              <a:pPr lvl="0" algn="ctr" defTabSz="800100" rtl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ar-SA" sz="1800" kern="1200" dirty="0">
                  <a:ln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cs typeface="SKR HEAD1" pitchFamily="2" charset="-78"/>
                </a:rPr>
                <a:t>محاضر</a:t>
              </a:r>
              <a:endParaRPr lang="ar-SA" sz="1800" kern="1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91" name="شكل حر 90"/>
            <p:cNvSpPr/>
            <p:nvPr/>
          </p:nvSpPr>
          <p:spPr>
            <a:xfrm>
              <a:off x="4313132" y="6645188"/>
              <a:ext cx="1855147" cy="540000"/>
            </a:xfrm>
            <a:custGeom>
              <a:avLst/>
              <a:gdLst>
                <a:gd name="connsiteX0" fmla="*/ 0 w 1855147"/>
                <a:gd name="connsiteY0" fmla="*/ 54000 h 540000"/>
                <a:gd name="connsiteX1" fmla="*/ 54000 w 1855147"/>
                <a:gd name="connsiteY1" fmla="*/ 0 h 540000"/>
                <a:gd name="connsiteX2" fmla="*/ 1801147 w 1855147"/>
                <a:gd name="connsiteY2" fmla="*/ 0 h 540000"/>
                <a:gd name="connsiteX3" fmla="*/ 1855147 w 1855147"/>
                <a:gd name="connsiteY3" fmla="*/ 54000 h 540000"/>
                <a:gd name="connsiteX4" fmla="*/ 1855147 w 1855147"/>
                <a:gd name="connsiteY4" fmla="*/ 486000 h 540000"/>
                <a:gd name="connsiteX5" fmla="*/ 1801147 w 1855147"/>
                <a:gd name="connsiteY5" fmla="*/ 540000 h 540000"/>
                <a:gd name="connsiteX6" fmla="*/ 54000 w 1855147"/>
                <a:gd name="connsiteY6" fmla="*/ 540000 h 540000"/>
                <a:gd name="connsiteX7" fmla="*/ 0 w 1855147"/>
                <a:gd name="connsiteY7" fmla="*/ 486000 h 540000"/>
                <a:gd name="connsiteX8" fmla="*/ 0 w 1855147"/>
                <a:gd name="connsiteY8" fmla="*/ 54000 h 5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55147" h="540000">
                  <a:moveTo>
                    <a:pt x="0" y="54000"/>
                  </a:moveTo>
                  <a:cubicBezTo>
                    <a:pt x="0" y="24177"/>
                    <a:pt x="24177" y="0"/>
                    <a:pt x="54000" y="0"/>
                  </a:cubicBezTo>
                  <a:lnTo>
                    <a:pt x="1801147" y="0"/>
                  </a:lnTo>
                  <a:cubicBezTo>
                    <a:pt x="1830970" y="0"/>
                    <a:pt x="1855147" y="24177"/>
                    <a:pt x="1855147" y="54000"/>
                  </a:cubicBezTo>
                  <a:lnTo>
                    <a:pt x="1855147" y="486000"/>
                  </a:lnTo>
                  <a:cubicBezTo>
                    <a:pt x="1855147" y="515823"/>
                    <a:pt x="1830970" y="540000"/>
                    <a:pt x="1801147" y="540000"/>
                  </a:cubicBezTo>
                  <a:lnTo>
                    <a:pt x="54000" y="540000"/>
                  </a:lnTo>
                  <a:cubicBezTo>
                    <a:pt x="24177" y="540000"/>
                    <a:pt x="0" y="515823"/>
                    <a:pt x="0" y="486000"/>
                  </a:cubicBezTo>
                  <a:lnTo>
                    <a:pt x="0" y="54000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1536" tIns="50106" rIns="61536" bIns="50106" numCol="1" spcCol="1270" anchor="ctr" anchorCtr="0">
              <a:noAutofit/>
            </a:bodyPr>
            <a:lstStyle/>
            <a:p>
              <a:pPr lvl="0" algn="ct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1800" kern="1200" dirty="0">
                  <a:ln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cs typeface="SKR HEAD1" pitchFamily="2" charset="-78"/>
                </a:rPr>
                <a:t>عبدالرحمن السعدي</a:t>
              </a:r>
              <a:endParaRPr lang="ar-SA" sz="1800" kern="1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112" name="مجموعة 111"/>
          <p:cNvGrpSpPr/>
          <p:nvPr/>
        </p:nvGrpSpPr>
        <p:grpSpPr>
          <a:xfrm>
            <a:off x="4109055" y="3750577"/>
            <a:ext cx="2124000" cy="878515"/>
            <a:chOff x="4304235" y="3570485"/>
            <a:chExt cx="2124000" cy="878515"/>
          </a:xfrm>
        </p:grpSpPr>
        <p:pic>
          <p:nvPicPr>
            <p:cNvPr id="113" name="Picture 13" descr="C:\Users\user\مركز يقين\الأرشيف\يقين\شريط-أرزق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4235" y="3570485"/>
              <a:ext cx="2124000" cy="8785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4" name="مستطيل 113"/>
            <p:cNvSpPr/>
            <p:nvPr/>
          </p:nvSpPr>
          <p:spPr>
            <a:xfrm>
              <a:off x="4965471" y="3779164"/>
              <a:ext cx="79701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ar-SA" sz="2000" dirty="0">
                  <a:ln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cs typeface="PT Bold Heading" panose="02010400000000000000" pitchFamily="2" charset="-78"/>
                </a:rPr>
                <a:t>المنسق</a:t>
              </a:r>
            </a:p>
          </p:txBody>
        </p:sp>
      </p:grpSp>
      <p:grpSp>
        <p:nvGrpSpPr>
          <p:cNvPr id="115" name="مجموعة 114"/>
          <p:cNvGrpSpPr/>
          <p:nvPr/>
        </p:nvGrpSpPr>
        <p:grpSpPr>
          <a:xfrm>
            <a:off x="4109055" y="5706455"/>
            <a:ext cx="2124000" cy="878515"/>
            <a:chOff x="4304235" y="5736734"/>
            <a:chExt cx="2124000" cy="878515"/>
          </a:xfrm>
        </p:grpSpPr>
        <p:pic>
          <p:nvPicPr>
            <p:cNvPr id="116" name="Picture 12" descr="C:\Users\user\مركز يقين\الأرشيف\يقين\شريط-أخضر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4235" y="5736734"/>
              <a:ext cx="2124000" cy="8785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7" name="مستطيل 116"/>
            <p:cNvSpPr/>
            <p:nvPr/>
          </p:nvSpPr>
          <p:spPr>
            <a:xfrm>
              <a:off x="4867187" y="5975936"/>
              <a:ext cx="93807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ar-SA" sz="2000" dirty="0">
                  <a:ln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cs typeface="PT Bold Heading" panose="02010400000000000000" pitchFamily="2" charset="-78"/>
                </a:rPr>
                <a:t>الأساتذة</a:t>
              </a:r>
            </a:p>
          </p:txBody>
        </p:sp>
      </p:grpSp>
      <p:grpSp>
        <p:nvGrpSpPr>
          <p:cNvPr id="118" name="مجموعة 117"/>
          <p:cNvGrpSpPr/>
          <p:nvPr/>
        </p:nvGrpSpPr>
        <p:grpSpPr>
          <a:xfrm>
            <a:off x="224644" y="2439018"/>
            <a:ext cx="5947852" cy="1152000"/>
            <a:chOff x="287331" y="3429000"/>
            <a:chExt cx="5947852" cy="1152000"/>
          </a:xfrm>
        </p:grpSpPr>
        <p:sp>
          <p:nvSpPr>
            <p:cNvPr id="125" name="مستطيل مستدير الزوايا 124"/>
            <p:cNvSpPr/>
            <p:nvPr/>
          </p:nvSpPr>
          <p:spPr>
            <a:xfrm>
              <a:off x="287331" y="3429000"/>
              <a:ext cx="5947852" cy="1152000"/>
            </a:xfrm>
            <a:prstGeom prst="roundRect">
              <a:avLst>
                <a:gd name="adj" fmla="val 9559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68580" rIns="0" bIns="874980" numCol="1" spcCol="1270" anchor="t" anchorCtr="0">
              <a:noAutofit/>
            </a:bodyPr>
            <a:lstStyle/>
            <a:p>
              <a:pPr lvl="0" algn="ctr" defTabSz="800100" rtl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ar-SA" dirty="0">
                  <a:cs typeface="SKR HEAD1" pitchFamily="2" charset="-78"/>
                </a:rPr>
                <a:t>مادة</a:t>
              </a:r>
              <a:r>
                <a:rPr lang="ar-SA" dirty="0"/>
                <a:t> </a:t>
              </a:r>
              <a:r>
                <a:rPr lang="ar-SA" dirty="0">
                  <a:cs typeface="SKR HEAD1" pitchFamily="2" charset="-78"/>
                </a:rPr>
                <a:t>الإيمان (داع 111)</a:t>
              </a:r>
            </a:p>
          </p:txBody>
        </p:sp>
        <p:sp>
          <p:nvSpPr>
            <p:cNvPr id="120" name="شكل حر 119"/>
            <p:cNvSpPr/>
            <p:nvPr/>
          </p:nvSpPr>
          <p:spPr>
            <a:xfrm>
              <a:off x="344647" y="3879001"/>
              <a:ext cx="943002" cy="539997"/>
            </a:xfrm>
            <a:custGeom>
              <a:avLst/>
              <a:gdLst>
                <a:gd name="connsiteX0" fmla="*/ 0 w 943002"/>
                <a:gd name="connsiteY0" fmla="*/ 54000 h 539997"/>
                <a:gd name="connsiteX1" fmla="*/ 54000 w 943002"/>
                <a:gd name="connsiteY1" fmla="*/ 0 h 539997"/>
                <a:gd name="connsiteX2" fmla="*/ 889002 w 943002"/>
                <a:gd name="connsiteY2" fmla="*/ 0 h 539997"/>
                <a:gd name="connsiteX3" fmla="*/ 943002 w 943002"/>
                <a:gd name="connsiteY3" fmla="*/ 54000 h 539997"/>
                <a:gd name="connsiteX4" fmla="*/ 943002 w 943002"/>
                <a:gd name="connsiteY4" fmla="*/ 485997 h 539997"/>
                <a:gd name="connsiteX5" fmla="*/ 889002 w 943002"/>
                <a:gd name="connsiteY5" fmla="*/ 539997 h 539997"/>
                <a:gd name="connsiteX6" fmla="*/ 54000 w 943002"/>
                <a:gd name="connsiteY6" fmla="*/ 539997 h 539997"/>
                <a:gd name="connsiteX7" fmla="*/ 0 w 943002"/>
                <a:gd name="connsiteY7" fmla="*/ 485997 h 539997"/>
                <a:gd name="connsiteX8" fmla="*/ 0 w 943002"/>
                <a:gd name="connsiteY8" fmla="*/ 54000 h 539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43002" h="539997">
                  <a:moveTo>
                    <a:pt x="0" y="54000"/>
                  </a:moveTo>
                  <a:cubicBezTo>
                    <a:pt x="0" y="24177"/>
                    <a:pt x="24177" y="0"/>
                    <a:pt x="54000" y="0"/>
                  </a:cubicBezTo>
                  <a:lnTo>
                    <a:pt x="889002" y="0"/>
                  </a:lnTo>
                  <a:cubicBezTo>
                    <a:pt x="918825" y="0"/>
                    <a:pt x="943002" y="24177"/>
                    <a:pt x="943002" y="54000"/>
                  </a:cubicBezTo>
                  <a:lnTo>
                    <a:pt x="943002" y="485997"/>
                  </a:lnTo>
                  <a:cubicBezTo>
                    <a:pt x="943002" y="515820"/>
                    <a:pt x="918825" y="539997"/>
                    <a:pt x="889002" y="539997"/>
                  </a:cubicBezTo>
                  <a:lnTo>
                    <a:pt x="54000" y="539997"/>
                  </a:lnTo>
                  <a:cubicBezTo>
                    <a:pt x="24177" y="539997"/>
                    <a:pt x="0" y="515820"/>
                    <a:pt x="0" y="485997"/>
                  </a:cubicBezTo>
                  <a:lnTo>
                    <a:pt x="0" y="54000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1536" tIns="50106" rIns="61536" bIns="50106" numCol="1" spcCol="1270" anchor="ctr" anchorCtr="0">
              <a:noAutofit/>
            </a:bodyPr>
            <a:lstStyle/>
            <a:p>
              <a:pPr lvl="0" algn="ct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1800" kern="1200" dirty="0">
                  <a:ln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cs typeface="SKR HEAD1" pitchFamily="2" charset="-78"/>
                </a:rPr>
                <a:t>161</a:t>
              </a:r>
              <a:endParaRPr lang="ar-SA" sz="1800" kern="1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22" name="شكل حر 121"/>
            <p:cNvSpPr/>
            <p:nvPr/>
          </p:nvSpPr>
          <p:spPr>
            <a:xfrm>
              <a:off x="1611807" y="3879001"/>
              <a:ext cx="943002" cy="539997"/>
            </a:xfrm>
            <a:custGeom>
              <a:avLst/>
              <a:gdLst>
                <a:gd name="connsiteX0" fmla="*/ 0 w 943002"/>
                <a:gd name="connsiteY0" fmla="*/ 54000 h 539997"/>
                <a:gd name="connsiteX1" fmla="*/ 54000 w 943002"/>
                <a:gd name="connsiteY1" fmla="*/ 0 h 539997"/>
                <a:gd name="connsiteX2" fmla="*/ 889002 w 943002"/>
                <a:gd name="connsiteY2" fmla="*/ 0 h 539997"/>
                <a:gd name="connsiteX3" fmla="*/ 943002 w 943002"/>
                <a:gd name="connsiteY3" fmla="*/ 54000 h 539997"/>
                <a:gd name="connsiteX4" fmla="*/ 943002 w 943002"/>
                <a:gd name="connsiteY4" fmla="*/ 485997 h 539997"/>
                <a:gd name="connsiteX5" fmla="*/ 889002 w 943002"/>
                <a:gd name="connsiteY5" fmla="*/ 539997 h 539997"/>
                <a:gd name="connsiteX6" fmla="*/ 54000 w 943002"/>
                <a:gd name="connsiteY6" fmla="*/ 539997 h 539997"/>
                <a:gd name="connsiteX7" fmla="*/ 0 w 943002"/>
                <a:gd name="connsiteY7" fmla="*/ 485997 h 539997"/>
                <a:gd name="connsiteX8" fmla="*/ 0 w 943002"/>
                <a:gd name="connsiteY8" fmla="*/ 54000 h 539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43002" h="539997">
                  <a:moveTo>
                    <a:pt x="0" y="54000"/>
                  </a:moveTo>
                  <a:cubicBezTo>
                    <a:pt x="0" y="24177"/>
                    <a:pt x="24177" y="0"/>
                    <a:pt x="54000" y="0"/>
                  </a:cubicBezTo>
                  <a:lnTo>
                    <a:pt x="889002" y="0"/>
                  </a:lnTo>
                  <a:cubicBezTo>
                    <a:pt x="918825" y="0"/>
                    <a:pt x="943002" y="24177"/>
                    <a:pt x="943002" y="54000"/>
                  </a:cubicBezTo>
                  <a:lnTo>
                    <a:pt x="943002" y="485997"/>
                  </a:lnTo>
                  <a:cubicBezTo>
                    <a:pt x="943002" y="515820"/>
                    <a:pt x="918825" y="539997"/>
                    <a:pt x="889002" y="539997"/>
                  </a:cubicBezTo>
                  <a:lnTo>
                    <a:pt x="54000" y="539997"/>
                  </a:lnTo>
                  <a:cubicBezTo>
                    <a:pt x="24177" y="539997"/>
                    <a:pt x="0" y="515820"/>
                    <a:pt x="0" y="485997"/>
                  </a:cubicBezTo>
                  <a:lnTo>
                    <a:pt x="0" y="54000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1536" tIns="50106" rIns="61536" bIns="50106" numCol="1" spcCol="1270" anchor="ctr" anchorCtr="0">
              <a:noAutofit/>
            </a:bodyPr>
            <a:lstStyle/>
            <a:p>
              <a:pPr lvl="0" algn="ct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1800" kern="1200" dirty="0">
                  <a:ln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cs typeface="SKR HEAD1" pitchFamily="2" charset="-78"/>
                </a:rPr>
                <a:t>2016-2017</a:t>
              </a:r>
              <a:endParaRPr lang="ar-SA" sz="1800" kern="1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24" name="شكل حر 123"/>
            <p:cNvSpPr/>
            <p:nvPr/>
          </p:nvSpPr>
          <p:spPr>
            <a:xfrm>
              <a:off x="2878966" y="3879001"/>
              <a:ext cx="943002" cy="539997"/>
            </a:xfrm>
            <a:custGeom>
              <a:avLst/>
              <a:gdLst>
                <a:gd name="connsiteX0" fmla="*/ 0 w 943002"/>
                <a:gd name="connsiteY0" fmla="*/ 54000 h 539997"/>
                <a:gd name="connsiteX1" fmla="*/ 54000 w 943002"/>
                <a:gd name="connsiteY1" fmla="*/ 0 h 539997"/>
                <a:gd name="connsiteX2" fmla="*/ 889002 w 943002"/>
                <a:gd name="connsiteY2" fmla="*/ 0 h 539997"/>
                <a:gd name="connsiteX3" fmla="*/ 943002 w 943002"/>
                <a:gd name="connsiteY3" fmla="*/ 54000 h 539997"/>
                <a:gd name="connsiteX4" fmla="*/ 943002 w 943002"/>
                <a:gd name="connsiteY4" fmla="*/ 485997 h 539997"/>
                <a:gd name="connsiteX5" fmla="*/ 889002 w 943002"/>
                <a:gd name="connsiteY5" fmla="*/ 539997 h 539997"/>
                <a:gd name="connsiteX6" fmla="*/ 54000 w 943002"/>
                <a:gd name="connsiteY6" fmla="*/ 539997 h 539997"/>
                <a:gd name="connsiteX7" fmla="*/ 0 w 943002"/>
                <a:gd name="connsiteY7" fmla="*/ 485997 h 539997"/>
                <a:gd name="connsiteX8" fmla="*/ 0 w 943002"/>
                <a:gd name="connsiteY8" fmla="*/ 54000 h 539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43002" h="539997">
                  <a:moveTo>
                    <a:pt x="0" y="54000"/>
                  </a:moveTo>
                  <a:cubicBezTo>
                    <a:pt x="0" y="24177"/>
                    <a:pt x="24177" y="0"/>
                    <a:pt x="54000" y="0"/>
                  </a:cubicBezTo>
                  <a:lnTo>
                    <a:pt x="889002" y="0"/>
                  </a:lnTo>
                  <a:cubicBezTo>
                    <a:pt x="918825" y="0"/>
                    <a:pt x="943002" y="24177"/>
                    <a:pt x="943002" y="54000"/>
                  </a:cubicBezTo>
                  <a:lnTo>
                    <a:pt x="943002" y="485997"/>
                  </a:lnTo>
                  <a:cubicBezTo>
                    <a:pt x="943002" y="515820"/>
                    <a:pt x="918825" y="539997"/>
                    <a:pt x="889002" y="539997"/>
                  </a:cubicBezTo>
                  <a:lnTo>
                    <a:pt x="54000" y="539997"/>
                  </a:lnTo>
                  <a:cubicBezTo>
                    <a:pt x="24177" y="539997"/>
                    <a:pt x="0" y="515820"/>
                    <a:pt x="0" y="485997"/>
                  </a:cubicBezTo>
                  <a:lnTo>
                    <a:pt x="0" y="54000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1536" tIns="50106" rIns="61536" bIns="50106" numCol="1" spcCol="1270" anchor="ctr" anchorCtr="0">
              <a:noAutofit/>
            </a:bodyPr>
            <a:lstStyle/>
            <a:p>
              <a:pPr lvl="0" algn="ct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1800" kern="1200" dirty="0">
                  <a:ln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cs typeface="SKR HEAD1" pitchFamily="2" charset="-78"/>
                </a:rPr>
                <a:t>1437- 1438</a:t>
              </a:r>
              <a:endParaRPr lang="ar-SA" sz="1800" kern="1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26" name="شكل حر 125"/>
            <p:cNvSpPr/>
            <p:nvPr/>
          </p:nvSpPr>
          <p:spPr>
            <a:xfrm>
              <a:off x="4104349" y="3878999"/>
              <a:ext cx="2054736" cy="540000"/>
            </a:xfrm>
            <a:custGeom>
              <a:avLst/>
              <a:gdLst>
                <a:gd name="connsiteX0" fmla="*/ 0 w 2054736"/>
                <a:gd name="connsiteY0" fmla="*/ 54000 h 540000"/>
                <a:gd name="connsiteX1" fmla="*/ 54000 w 2054736"/>
                <a:gd name="connsiteY1" fmla="*/ 0 h 540000"/>
                <a:gd name="connsiteX2" fmla="*/ 2000736 w 2054736"/>
                <a:gd name="connsiteY2" fmla="*/ 0 h 540000"/>
                <a:gd name="connsiteX3" fmla="*/ 2054736 w 2054736"/>
                <a:gd name="connsiteY3" fmla="*/ 54000 h 540000"/>
                <a:gd name="connsiteX4" fmla="*/ 2054736 w 2054736"/>
                <a:gd name="connsiteY4" fmla="*/ 486000 h 540000"/>
                <a:gd name="connsiteX5" fmla="*/ 2000736 w 2054736"/>
                <a:gd name="connsiteY5" fmla="*/ 540000 h 540000"/>
                <a:gd name="connsiteX6" fmla="*/ 54000 w 2054736"/>
                <a:gd name="connsiteY6" fmla="*/ 540000 h 540000"/>
                <a:gd name="connsiteX7" fmla="*/ 0 w 2054736"/>
                <a:gd name="connsiteY7" fmla="*/ 486000 h 540000"/>
                <a:gd name="connsiteX8" fmla="*/ 0 w 2054736"/>
                <a:gd name="connsiteY8" fmla="*/ 54000 h 5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54736" h="540000">
                  <a:moveTo>
                    <a:pt x="0" y="54000"/>
                  </a:moveTo>
                  <a:cubicBezTo>
                    <a:pt x="0" y="24177"/>
                    <a:pt x="24177" y="0"/>
                    <a:pt x="54000" y="0"/>
                  </a:cubicBezTo>
                  <a:lnTo>
                    <a:pt x="2000736" y="0"/>
                  </a:lnTo>
                  <a:cubicBezTo>
                    <a:pt x="2030559" y="0"/>
                    <a:pt x="2054736" y="24177"/>
                    <a:pt x="2054736" y="54000"/>
                  </a:cubicBezTo>
                  <a:lnTo>
                    <a:pt x="2054736" y="486000"/>
                  </a:lnTo>
                  <a:cubicBezTo>
                    <a:pt x="2054736" y="515823"/>
                    <a:pt x="2030559" y="540000"/>
                    <a:pt x="2000736" y="540000"/>
                  </a:cubicBezTo>
                  <a:lnTo>
                    <a:pt x="54000" y="540000"/>
                  </a:lnTo>
                  <a:cubicBezTo>
                    <a:pt x="24177" y="540000"/>
                    <a:pt x="0" y="515823"/>
                    <a:pt x="0" y="486000"/>
                  </a:cubicBezTo>
                  <a:lnTo>
                    <a:pt x="0" y="54000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1536" tIns="50106" rIns="61536" bIns="50106" numCol="1" spcCol="1270" anchor="ctr" anchorCtr="0">
              <a:noAutofit/>
            </a:bodyPr>
            <a:lstStyle/>
            <a:p>
              <a:pPr lvl="0" algn="ct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1800" kern="1200" dirty="0">
                  <a:ln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cs typeface="SKR HEAD1" pitchFamily="2" charset="-78"/>
                </a:rPr>
                <a:t>الفصل الدراسي الأول</a:t>
              </a:r>
              <a:endParaRPr lang="ar-SA" sz="1800" kern="12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7530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مستطيل 63"/>
          <p:cNvSpPr/>
          <p:nvPr/>
        </p:nvSpPr>
        <p:spPr>
          <a:xfrm>
            <a:off x="1880440" y="984945"/>
            <a:ext cx="2877629" cy="65273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9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5" name="مستطيل 64"/>
          <p:cNvSpPr/>
          <p:nvPr/>
        </p:nvSpPr>
        <p:spPr>
          <a:xfrm>
            <a:off x="1664803" y="1103623"/>
            <a:ext cx="2877629" cy="6527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9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6" name="عنوان 3"/>
          <p:cNvSpPr txBox="1">
            <a:spLocks/>
          </p:cNvSpPr>
          <p:nvPr/>
        </p:nvSpPr>
        <p:spPr>
          <a:xfrm>
            <a:off x="2179326" y="1199873"/>
            <a:ext cx="1848584" cy="461665"/>
          </a:xfrm>
          <a:prstGeom prst="rect">
            <a:avLst/>
          </a:prstGeom>
          <a:effectLst/>
        </p:spPr>
        <p:txBody>
          <a:bodyPr vert="horz" wrap="none" lIns="91440" tIns="45720" rIns="91440" bIns="45720" rtlCol="1" anchor="ctr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 sz="216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PT Bold Heading" panose="02010400000000000000" pitchFamily="2" charset="-78"/>
              </a:defRPr>
            </a:pPr>
            <a:r>
              <a:rPr lang="ar-SA" sz="2400" dirty="0">
                <a:solidFill>
                  <a:prstClr val="black"/>
                </a:solidFill>
                <a:cs typeface="PT Bold Heading" panose="02010400000000000000" pitchFamily="2" charset="-78"/>
              </a:rPr>
              <a:t>توزيع الدرجات</a:t>
            </a:r>
          </a:p>
        </p:txBody>
      </p:sp>
      <p:pic>
        <p:nvPicPr>
          <p:cNvPr id="9" name="Picture 1" descr="C:\Users\user\مركز يقين\الأرشيف\يقين\بنر8.png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001" y="8913556"/>
            <a:ext cx="6948000" cy="10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user\مركز يقين\الأرشيف\يقين\بدون-عنوان-3حح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9000" y="0"/>
            <a:ext cx="6876000" cy="1220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مخطط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7206931"/>
              </p:ext>
            </p:extLst>
          </p:nvPr>
        </p:nvGraphicFramePr>
        <p:xfrm>
          <a:off x="646494" y="2684748"/>
          <a:ext cx="4914246" cy="55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74931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clipart-western-border-512x512-836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648323" y="2595000"/>
            <a:ext cx="3561355" cy="47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1377162" y="4568280"/>
            <a:ext cx="4103677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dirty="0">
                <a:cs typeface="PT Bold Heading" panose="02010400000000000000" pitchFamily="2" charset="-78"/>
              </a:rPr>
              <a:t>المفردات والأهداف</a:t>
            </a:r>
          </a:p>
        </p:txBody>
      </p:sp>
    </p:spTree>
    <p:extLst>
      <p:ext uri="{BB962C8B-B14F-4D97-AF65-F5344CB8AC3E}">
        <p14:creationId xmlns:p14="http://schemas.microsoft.com/office/powerpoint/2010/main" val="409842461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581</Words>
  <Application>Microsoft Office PowerPoint</Application>
  <PresentationFormat>A4 Paper (210x297 mm)</PresentationFormat>
  <Paragraphs>180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맑은 고딕</vt:lpstr>
      <vt:lpstr>Arial</vt:lpstr>
      <vt:lpstr>Calibri</vt:lpstr>
      <vt:lpstr>PT Bold Heading</vt:lpstr>
      <vt:lpstr>SKR HEAD1</vt:lpstr>
      <vt:lpstr>Times New Roman</vt:lpstr>
      <vt:lpstr>Traditional Arabic</vt:lpstr>
      <vt:lpstr>نسق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Mahmoud Adbais</cp:lastModifiedBy>
  <cp:revision>53</cp:revision>
  <cp:lastPrinted>2016-11-29T17:50:29Z</cp:lastPrinted>
  <dcterms:created xsi:type="dcterms:W3CDTF">2016-11-23T16:53:30Z</dcterms:created>
  <dcterms:modified xsi:type="dcterms:W3CDTF">2016-12-25T20:22:09Z</dcterms:modified>
</cp:coreProperties>
</file>