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61" r:id="rId6"/>
    <p:sldId id="269" r:id="rId7"/>
    <p:sldId id="262" r:id="rId8"/>
    <p:sldId id="263" r:id="rId9"/>
    <p:sldId id="264" r:id="rId10"/>
    <p:sldId id="266" r:id="rId11"/>
    <p:sldId id="267" r:id="rId12"/>
    <p:sldId id="268" r:id="rId13"/>
    <p:sldId id="270" r:id="rId14"/>
    <p:sldId id="271" r:id="rId15"/>
    <p:sldId id="272" r:id="rId16"/>
    <p:sldId id="273" r:id="rId17"/>
    <p:sldId id="275" r:id="rId18"/>
    <p:sldId id="276" r:id="rId19"/>
    <p:sldId id="277" r:id="rId20"/>
    <p:sldId id="278" r:id="rId21"/>
    <p:sldId id="27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435" autoAdjust="0"/>
  </p:normalViewPr>
  <p:slideViewPr>
    <p:cSldViewPr>
      <p:cViewPr varScale="1">
        <p:scale>
          <a:sx n="62" d="100"/>
          <a:sy n="62" d="100"/>
        </p:scale>
        <p:origin x="-158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6742BA-8A0E-4922-8DF6-47735049A106}" type="datetimeFigureOut">
              <a:rPr lang="en-US" smtClean="0"/>
              <a:t>10/7/2012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CC28BC-57C1-4B1F-BBDF-79B9763C1D85}" type="slidenum">
              <a:rPr lang="en-US" smtClean="0"/>
              <a:t>‹#›</a:t>
            </a:fld>
            <a:endParaRPr lang="en-US"/>
          </a:p>
        </p:txBody>
      </p:sp>
    </p:spTree>
    <p:extLst>
      <p:ext uri="{BB962C8B-B14F-4D97-AF65-F5344CB8AC3E}">
        <p14:creationId xmlns:p14="http://schemas.microsoft.com/office/powerpoint/2010/main" val="892589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C28BC-57C1-4B1F-BBDF-79B9763C1D85}" type="slidenum">
              <a:rPr lang="en-US" smtClean="0"/>
              <a:t>5</a:t>
            </a:fld>
            <a:endParaRPr lang="en-US"/>
          </a:p>
        </p:txBody>
      </p:sp>
    </p:spTree>
    <p:extLst>
      <p:ext uri="{BB962C8B-B14F-4D97-AF65-F5344CB8AC3E}">
        <p14:creationId xmlns:p14="http://schemas.microsoft.com/office/powerpoint/2010/main" val="23309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C28BC-57C1-4B1F-BBDF-79B9763C1D85}" type="slidenum">
              <a:rPr lang="en-US" smtClean="0"/>
              <a:t>7</a:t>
            </a:fld>
            <a:endParaRPr lang="en-US"/>
          </a:p>
        </p:txBody>
      </p:sp>
    </p:spTree>
    <p:extLst>
      <p:ext uri="{BB962C8B-B14F-4D97-AF65-F5344CB8AC3E}">
        <p14:creationId xmlns:p14="http://schemas.microsoft.com/office/powerpoint/2010/main" val="1117806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C28BC-57C1-4B1F-BBDF-79B9763C1D85}" type="slidenum">
              <a:rPr lang="en-US" smtClean="0"/>
              <a:t>10</a:t>
            </a:fld>
            <a:endParaRPr lang="en-US"/>
          </a:p>
        </p:txBody>
      </p:sp>
    </p:spTree>
    <p:extLst>
      <p:ext uri="{BB962C8B-B14F-4D97-AF65-F5344CB8AC3E}">
        <p14:creationId xmlns:p14="http://schemas.microsoft.com/office/powerpoint/2010/main" val="3808299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C28BC-57C1-4B1F-BBDF-79B9763C1D85}" type="slidenum">
              <a:rPr lang="en-US" smtClean="0"/>
              <a:t>11</a:t>
            </a:fld>
            <a:endParaRPr lang="en-US"/>
          </a:p>
        </p:txBody>
      </p:sp>
    </p:spTree>
    <p:extLst>
      <p:ext uri="{BB962C8B-B14F-4D97-AF65-F5344CB8AC3E}">
        <p14:creationId xmlns:p14="http://schemas.microsoft.com/office/powerpoint/2010/main" val="542396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C28BC-57C1-4B1F-BBDF-79B9763C1D85}" type="slidenum">
              <a:rPr lang="en-US" smtClean="0"/>
              <a:t>12</a:t>
            </a:fld>
            <a:endParaRPr lang="en-US"/>
          </a:p>
        </p:txBody>
      </p:sp>
    </p:spTree>
    <p:extLst>
      <p:ext uri="{BB962C8B-B14F-4D97-AF65-F5344CB8AC3E}">
        <p14:creationId xmlns:p14="http://schemas.microsoft.com/office/powerpoint/2010/main" val="3168070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C28BC-57C1-4B1F-BBDF-79B9763C1D85}" type="slidenum">
              <a:rPr lang="en-US" smtClean="0"/>
              <a:t>14</a:t>
            </a:fld>
            <a:endParaRPr lang="en-US"/>
          </a:p>
        </p:txBody>
      </p:sp>
    </p:spTree>
    <p:extLst>
      <p:ext uri="{BB962C8B-B14F-4D97-AF65-F5344CB8AC3E}">
        <p14:creationId xmlns:p14="http://schemas.microsoft.com/office/powerpoint/2010/main" val="135614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C28BC-57C1-4B1F-BBDF-79B9763C1D85}" type="slidenum">
              <a:rPr lang="en-US" smtClean="0"/>
              <a:t>15</a:t>
            </a:fld>
            <a:endParaRPr lang="en-US"/>
          </a:p>
        </p:txBody>
      </p:sp>
    </p:spTree>
    <p:extLst>
      <p:ext uri="{BB962C8B-B14F-4D97-AF65-F5344CB8AC3E}">
        <p14:creationId xmlns:p14="http://schemas.microsoft.com/office/powerpoint/2010/main" val="1213700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C28BC-57C1-4B1F-BBDF-79B9763C1D85}" type="slidenum">
              <a:rPr lang="en-US" smtClean="0"/>
              <a:t>16</a:t>
            </a:fld>
            <a:endParaRPr lang="en-US"/>
          </a:p>
        </p:txBody>
      </p:sp>
    </p:spTree>
    <p:extLst>
      <p:ext uri="{BB962C8B-B14F-4D97-AF65-F5344CB8AC3E}">
        <p14:creationId xmlns:p14="http://schemas.microsoft.com/office/powerpoint/2010/main" val="1299645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C28BC-57C1-4B1F-BBDF-79B9763C1D85}" type="slidenum">
              <a:rPr lang="en-US" smtClean="0"/>
              <a:t>18</a:t>
            </a:fld>
            <a:endParaRPr lang="en-US"/>
          </a:p>
        </p:txBody>
      </p:sp>
    </p:spTree>
    <p:extLst>
      <p:ext uri="{BB962C8B-B14F-4D97-AF65-F5344CB8AC3E}">
        <p14:creationId xmlns:p14="http://schemas.microsoft.com/office/powerpoint/2010/main" val="3168070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09ACB59-3DDF-432A-B742-1A09F3B2B998}" type="datetimeFigureOut">
              <a:rPr lang="en-US" smtClean="0"/>
              <a:t>10/7/2012</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0A569F5-EA96-4D3E-A05F-C81B47EA2907}"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09ACB59-3DDF-432A-B742-1A09F3B2B998}" type="datetimeFigureOut">
              <a:rPr lang="en-US" smtClean="0"/>
              <a:t>10/7/2012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80A569F5-EA96-4D3E-A05F-C81B47EA2907}"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09ACB59-3DDF-432A-B742-1A09F3B2B998}" type="datetimeFigureOut">
              <a:rPr lang="en-US" smtClean="0"/>
              <a:t>10/7/2012</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0A569F5-EA96-4D3E-A05F-C81B47EA2907}"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09ACB59-3DDF-432A-B742-1A09F3B2B998}" type="datetimeFigureOut">
              <a:rPr lang="en-US" smtClean="0"/>
              <a:t>10/7/2012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569F5-EA96-4D3E-A05F-C81B47EA2907}"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09ACB59-3DDF-432A-B742-1A09F3B2B998}" type="datetimeFigureOut">
              <a:rPr lang="en-US" smtClean="0"/>
              <a:t>10/7/2012</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80A569F5-EA96-4D3E-A05F-C81B47EA2907}"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09ACB59-3DDF-432A-B742-1A09F3B2B998}" type="datetimeFigureOut">
              <a:rPr lang="en-US" smtClean="0"/>
              <a:t>10/7/2012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80A569F5-EA96-4D3E-A05F-C81B47EA290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09ACB59-3DDF-432A-B742-1A09F3B2B998}" type="datetimeFigureOut">
              <a:rPr lang="en-US" smtClean="0"/>
              <a:t>10/7/2012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0A569F5-EA96-4D3E-A05F-C81B47EA290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0A569F5-EA96-4D3E-A05F-C81B47EA2907}"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09ACB59-3DDF-432A-B742-1A09F3B2B998}" type="datetimeFigureOut">
              <a:rPr lang="en-US" smtClean="0"/>
              <a:t>10/7/2012</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80A569F5-EA96-4D3E-A05F-C81B47EA2907}"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609ACB59-3DDF-432A-B742-1A09F3B2B998}" type="datetimeFigureOut">
              <a:rPr lang="en-US" smtClean="0"/>
              <a:t>10/7/2012</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9ACB59-3DDF-432A-B742-1A09F3B2B998}" type="datetimeFigureOut">
              <a:rPr lang="en-US" smtClean="0"/>
              <a:t>10/7/2012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569F5-EA96-4D3E-A05F-C81B47EA290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80A569F5-EA96-4D3E-A05F-C81B47EA2907}"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09ACB59-3DDF-432A-B742-1A09F3B2B998}" type="datetimeFigureOut">
              <a:rPr lang="en-US" smtClean="0"/>
              <a:t>10/7/2012</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09ACB59-3DDF-432A-B742-1A09F3B2B998}" type="datetimeFigureOut">
              <a:rPr lang="en-US" smtClean="0"/>
              <a:t>10/7/2012</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0A569F5-EA96-4D3E-A05F-C81B47EA2907}"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819400"/>
            <a:ext cx="6400800" cy="3048000"/>
          </a:xfrm>
        </p:spPr>
        <p:txBody>
          <a:bodyPr>
            <a:normAutofit fontScale="92500" lnSpcReduction="10000"/>
          </a:bodyPr>
          <a:lstStyle/>
          <a:p>
            <a:r>
              <a:rPr lang="en-US" cap="none" dirty="0"/>
              <a:t>Objectives</a:t>
            </a:r>
          </a:p>
          <a:p>
            <a:endParaRPr lang="en-US" cap="none" dirty="0"/>
          </a:p>
          <a:p>
            <a:pPr marL="285750" indent="-285750" algn="l">
              <a:buFont typeface="Wingdings" pitchFamily="2" charset="2"/>
              <a:buChar char="q"/>
            </a:pPr>
            <a:r>
              <a:rPr lang="en-US" cap="none" dirty="0"/>
              <a:t>Differentiate b/w fixed and variable costs</a:t>
            </a:r>
          </a:p>
          <a:p>
            <a:pPr marL="285750" indent="-285750" algn="l">
              <a:buFont typeface="Wingdings" pitchFamily="2" charset="2"/>
              <a:buChar char="q"/>
            </a:pPr>
            <a:endParaRPr lang="en-US" cap="none" dirty="0"/>
          </a:p>
          <a:p>
            <a:pPr marL="285750" indent="-285750" algn="l">
              <a:buFont typeface="Wingdings" pitchFamily="2" charset="2"/>
              <a:buChar char="q"/>
            </a:pPr>
            <a:r>
              <a:rPr lang="en-US" cap="none" dirty="0"/>
              <a:t>Break-even points (units &amp; dollar amount)</a:t>
            </a:r>
          </a:p>
          <a:p>
            <a:pPr marL="285750" indent="-285750" algn="l">
              <a:buFont typeface="Wingdings" pitchFamily="2" charset="2"/>
              <a:buChar char="q"/>
            </a:pPr>
            <a:endParaRPr lang="en-US" cap="none" dirty="0"/>
          </a:p>
          <a:p>
            <a:pPr marL="285750" indent="-285750" algn="l">
              <a:buFont typeface="Wingdings" pitchFamily="2" charset="2"/>
              <a:buChar char="q"/>
            </a:pPr>
            <a:r>
              <a:rPr lang="en-US" cap="none" dirty="0"/>
              <a:t>Define business, financial, and total risk.</a:t>
            </a:r>
          </a:p>
          <a:p>
            <a:pPr algn="l"/>
            <a:endParaRPr lang="en-US" cap="none" dirty="0"/>
          </a:p>
          <a:p>
            <a:pPr marL="285750" indent="-285750" algn="l">
              <a:buFont typeface="Wingdings" pitchFamily="2" charset="2"/>
              <a:buChar char="q"/>
            </a:pPr>
            <a:r>
              <a:rPr lang="en-US" cap="none" dirty="0"/>
              <a:t>Calculate the degree of each risk.</a:t>
            </a:r>
          </a:p>
          <a:p>
            <a:pPr marL="285750" indent="-285750" algn="l">
              <a:buFont typeface="Wingdings" pitchFamily="2" charset="2"/>
              <a:buChar char="q"/>
            </a:pPr>
            <a:endParaRPr lang="en-US" cap="none" dirty="0"/>
          </a:p>
          <a:p>
            <a:pPr marL="285750" indent="-285750" algn="l">
              <a:buFont typeface="Wingdings" pitchFamily="2" charset="2"/>
              <a:buChar char="q"/>
            </a:pPr>
            <a:r>
              <a:rPr lang="en-US" cap="none" dirty="0"/>
              <a:t>Show the dynamics of the degree of all 3 risks as the firm’s sales level changes</a:t>
            </a:r>
          </a:p>
          <a:p>
            <a:endParaRPr lang="en-US" dirty="0"/>
          </a:p>
        </p:txBody>
      </p:sp>
      <p:sp>
        <p:nvSpPr>
          <p:cNvPr id="2" name="Title 1"/>
          <p:cNvSpPr>
            <a:spLocks noGrp="1"/>
          </p:cNvSpPr>
          <p:nvPr>
            <p:ph type="ctrTitle"/>
          </p:nvPr>
        </p:nvSpPr>
        <p:spPr/>
        <p:txBody>
          <a:bodyPr>
            <a:normAutofit fontScale="90000"/>
          </a:bodyPr>
          <a:lstStyle/>
          <a:p>
            <a:r>
              <a:rPr lang="en-US" dirty="0"/>
              <a:t>Chapter 6</a:t>
            </a:r>
            <a:br>
              <a:rPr lang="en-US" dirty="0"/>
            </a:br>
            <a:r>
              <a:rPr lang="en-US" dirty="0"/>
              <a:t>Break-Even and Leverage Analysis</a:t>
            </a:r>
          </a:p>
        </p:txBody>
      </p:sp>
    </p:spTree>
    <p:extLst>
      <p:ext uri="{BB962C8B-B14F-4D97-AF65-F5344CB8AC3E}">
        <p14:creationId xmlns:p14="http://schemas.microsoft.com/office/powerpoint/2010/main" val="3743778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a:t>The importance of managing the firm cost is as important as keeping track of its profits.</a:t>
            </a:r>
          </a:p>
          <a:p>
            <a:endParaRPr lang="en-US" dirty="0"/>
          </a:p>
          <a:p>
            <a:r>
              <a:rPr lang="en-US" dirty="0"/>
              <a:t>In fact, costs are an important component in determining the profitability of the firm.</a:t>
            </a:r>
          </a:p>
          <a:p>
            <a:endParaRPr lang="en-US" dirty="0"/>
          </a:p>
          <a:p>
            <a:r>
              <a:rPr lang="en-US" dirty="0"/>
              <a:t>Additionally, cost analysis will have a direct impact on managerial decisions regarding:</a:t>
            </a:r>
          </a:p>
          <a:p>
            <a:pPr lvl="1"/>
            <a:r>
              <a:rPr lang="en-US" dirty="0"/>
              <a:t>How to price the firm products.</a:t>
            </a:r>
          </a:p>
          <a:p>
            <a:pPr lvl="1"/>
            <a:r>
              <a:rPr lang="en-US" dirty="0"/>
              <a:t>How to finance the firms assets   </a:t>
            </a:r>
          </a:p>
          <a:p>
            <a:endParaRPr lang="en-US" dirty="0"/>
          </a:p>
        </p:txBody>
      </p:sp>
    </p:spTree>
    <p:extLst>
      <p:ext uri="{BB962C8B-B14F-4D97-AF65-F5344CB8AC3E}">
        <p14:creationId xmlns:p14="http://schemas.microsoft.com/office/powerpoint/2010/main" val="2970294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Type of Costs</a:t>
            </a:r>
            <a:endParaRPr lang="en-US" dirty="0"/>
          </a:p>
        </p:txBody>
      </p:sp>
      <p:sp>
        <p:nvSpPr>
          <p:cNvPr id="3" name="Content Placeholder 2"/>
          <p:cNvSpPr>
            <a:spLocks noGrp="1"/>
          </p:cNvSpPr>
          <p:nvPr>
            <p:ph sz="quarter" idx="1"/>
          </p:nvPr>
        </p:nvSpPr>
        <p:spPr/>
        <p:txBody>
          <a:bodyPr/>
          <a:lstStyle/>
          <a:p>
            <a:r>
              <a:rPr lang="en-US" dirty="0" smtClean="0"/>
              <a:t>Variable Costs</a:t>
            </a:r>
          </a:p>
          <a:p>
            <a:pPr lvl="1"/>
            <a:r>
              <a:rPr lang="en-US" dirty="0" smtClean="0"/>
              <a:t>Cost expected to change at the same rate as Sales.</a:t>
            </a:r>
          </a:p>
          <a:p>
            <a:pPr lvl="1"/>
            <a:r>
              <a:rPr lang="en-US" dirty="0" smtClean="0"/>
              <a:t>Such as sales commissions, raw material costs, hourly wages.</a:t>
            </a:r>
            <a:endParaRPr lang="en-US" dirty="0"/>
          </a:p>
          <a:p>
            <a:endParaRPr lang="en-US" dirty="0" smtClean="0"/>
          </a:p>
          <a:p>
            <a:endParaRPr lang="en-US" dirty="0"/>
          </a:p>
          <a:p>
            <a:r>
              <a:rPr lang="en-US" dirty="0" smtClean="0"/>
              <a:t>Fixed Cost</a:t>
            </a:r>
          </a:p>
          <a:p>
            <a:pPr lvl="1"/>
            <a:r>
              <a:rPr lang="en-US" dirty="0" smtClean="0"/>
              <a:t>Cost that are expected to remain constant regardless of the quantity produced.</a:t>
            </a:r>
          </a:p>
          <a:p>
            <a:pPr lvl="1"/>
            <a:r>
              <a:rPr lang="en-US" dirty="0" smtClean="0"/>
              <a:t>Such as building rents, salaries, depreciation</a:t>
            </a:r>
            <a:endParaRPr lang="en-US" dirty="0"/>
          </a:p>
        </p:txBody>
      </p:sp>
    </p:spTree>
    <p:extLst>
      <p:ext uri="{BB962C8B-B14F-4D97-AF65-F5344CB8AC3E}">
        <p14:creationId xmlns:p14="http://schemas.microsoft.com/office/powerpoint/2010/main" val="8623566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Each Cost Type</a:t>
            </a:r>
            <a:endParaRPr lang="en-US" dirty="0"/>
          </a:p>
        </p:txBody>
      </p:sp>
      <p:sp>
        <p:nvSpPr>
          <p:cNvPr id="3" name="Content Placeholder 2"/>
          <p:cNvSpPr>
            <a:spLocks noGrp="1"/>
          </p:cNvSpPr>
          <p:nvPr>
            <p:ph sz="quarter" idx="1"/>
          </p:nvPr>
        </p:nvSpPr>
        <p:spPr>
          <a:xfrm>
            <a:off x="301752" y="3581400"/>
            <a:ext cx="8503920" cy="2819400"/>
          </a:xfrm>
        </p:spPr>
        <p:txBody>
          <a:bodyPr>
            <a:normAutofit fontScale="85000" lnSpcReduction="20000"/>
          </a:bodyPr>
          <a:lstStyle/>
          <a:p>
            <a:pPr marL="0" indent="0">
              <a:buNone/>
            </a:pPr>
            <a:r>
              <a:rPr lang="en-US" b="1" u="sng" dirty="0" smtClean="0"/>
              <a:t>VC: </a:t>
            </a:r>
            <a:r>
              <a:rPr lang="en-US" dirty="0" smtClean="0"/>
              <a:t>are expected to change at a rate similar to Sales</a:t>
            </a:r>
          </a:p>
          <a:p>
            <a:r>
              <a:rPr lang="en-US" dirty="0" smtClean="0"/>
              <a:t>Thus, the total VC increase as more units are produced.</a:t>
            </a:r>
          </a:p>
          <a:p>
            <a:r>
              <a:rPr lang="en-US" dirty="0" smtClean="0"/>
              <a:t>However, the </a:t>
            </a:r>
            <a:r>
              <a:rPr lang="en-US" dirty="0" err="1" smtClean="0"/>
              <a:t>TVC</a:t>
            </a:r>
            <a:r>
              <a:rPr lang="en-US" dirty="0" smtClean="0"/>
              <a:t>/unit are always constant </a:t>
            </a:r>
          </a:p>
          <a:p>
            <a:pPr marL="0" indent="0">
              <a:buNone/>
            </a:pPr>
            <a:endParaRPr lang="en-US" b="1" u="sng" dirty="0" smtClean="0"/>
          </a:p>
          <a:p>
            <a:pPr marL="0" indent="0">
              <a:buNone/>
            </a:pPr>
            <a:r>
              <a:rPr lang="en-US" b="1" u="sng" dirty="0" smtClean="0"/>
              <a:t>FC: </a:t>
            </a:r>
            <a:r>
              <a:rPr lang="en-US" dirty="0" smtClean="0"/>
              <a:t>are expected to be constant regardless of unit produced.</a:t>
            </a:r>
          </a:p>
          <a:p>
            <a:r>
              <a:rPr lang="en-US" dirty="0" smtClean="0"/>
              <a:t>Thus, Total FC will not change as more units produced</a:t>
            </a:r>
          </a:p>
          <a:p>
            <a:r>
              <a:rPr lang="en-US" dirty="0" smtClean="0"/>
              <a:t>However, the </a:t>
            </a:r>
            <a:r>
              <a:rPr lang="en-US" dirty="0" err="1" smtClean="0"/>
              <a:t>TFC</a:t>
            </a:r>
            <a:r>
              <a:rPr lang="en-US" dirty="0" smtClean="0"/>
              <a:t>/unit is actually decreasing as more units produced </a:t>
            </a:r>
          </a:p>
          <a:p>
            <a:pPr marL="0" indent="0">
              <a:buNone/>
            </a:pPr>
            <a:endParaRPr lang="en-US" dirty="0"/>
          </a:p>
        </p:txBody>
      </p:sp>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19200"/>
            <a:ext cx="88392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0908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Break-even Analysis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152400" y="1447800"/>
                <a:ext cx="8839200" cy="4876800"/>
              </a:xfrm>
            </p:spPr>
            <p:txBody>
              <a:bodyPr>
                <a:normAutofit fontScale="70000" lnSpcReduction="20000"/>
              </a:bodyPr>
              <a:lstStyle/>
              <a:p>
                <a:r>
                  <a:rPr lang="en-US" dirty="0" smtClean="0"/>
                  <a:t>The break-even point is a point(could be units or dollars) where the level of sales makes the profits(using any measure) to be zero.</a:t>
                </a:r>
              </a:p>
              <a:p>
                <a:r>
                  <a:rPr lang="en-US" dirty="0" smtClean="0"/>
                  <a:t>Q*(P) – Q*(V) – F = 0  </a:t>
                </a:r>
                <a:r>
                  <a:rPr lang="en-US" dirty="0" smtClean="0">
                    <a:sym typeface="Wingdings" pitchFamily="2" charset="2"/>
                  </a:rPr>
                  <a:t> </a:t>
                </a:r>
              </a:p>
              <a:p>
                <a:r>
                  <a:rPr lang="en-US" dirty="0" smtClean="0">
                    <a:sym typeface="Wingdings" pitchFamily="2" charset="2"/>
                  </a:rPr>
                  <a:t>Q*</a:t>
                </a:r>
                <a:r>
                  <a:rPr lang="en-US" baseline="-25000" dirty="0" smtClean="0">
                    <a:sym typeface="Wingdings" pitchFamily="2" charset="2"/>
                  </a:rPr>
                  <a:t>(break-even-output)</a:t>
                </a:r>
                <a:r>
                  <a:rPr lang="en-US" dirty="0" smtClean="0">
                    <a:sym typeface="Wingdings" pitchFamily="2" charset="2"/>
                  </a:rPr>
                  <a:t> = </a:t>
                </a:r>
                <a14:m>
                  <m:oMath xmlns:m="http://schemas.openxmlformats.org/officeDocument/2006/math">
                    <m:f>
                      <m:fPr>
                        <m:ctrlPr>
                          <a:rPr lang="en-US" i="1" dirty="0" smtClean="0">
                            <a:latin typeface="Cambria Math"/>
                            <a:sym typeface="Wingdings" pitchFamily="2" charset="2"/>
                          </a:rPr>
                        </m:ctrlPr>
                      </m:fPr>
                      <m:num>
                        <m:r>
                          <a:rPr lang="en-US" b="0" i="1" dirty="0" smtClean="0">
                            <a:latin typeface="Cambria Math"/>
                            <a:sym typeface="Wingdings" pitchFamily="2" charset="2"/>
                          </a:rPr>
                          <m:t>𝐹</m:t>
                        </m:r>
                      </m:num>
                      <m:den>
                        <m:d>
                          <m:dPr>
                            <m:ctrlPr>
                              <a:rPr lang="en-US" b="0" i="1" dirty="0" smtClean="0">
                                <a:latin typeface="Cambria Math"/>
                                <a:sym typeface="Wingdings" pitchFamily="2" charset="2"/>
                              </a:rPr>
                            </m:ctrlPr>
                          </m:dPr>
                          <m:e>
                            <m:r>
                              <a:rPr lang="en-US" b="0" i="1" dirty="0" smtClean="0">
                                <a:latin typeface="Cambria Math"/>
                                <a:sym typeface="Wingdings" pitchFamily="2" charset="2"/>
                              </a:rPr>
                              <m:t>𝑃</m:t>
                            </m:r>
                            <m:r>
                              <a:rPr lang="en-US" b="0" i="1" dirty="0" smtClean="0">
                                <a:latin typeface="Cambria Math"/>
                                <a:sym typeface="Wingdings" pitchFamily="2" charset="2"/>
                              </a:rPr>
                              <m:t>−</m:t>
                            </m:r>
                            <m:r>
                              <a:rPr lang="en-US" b="0" i="1" dirty="0" smtClean="0">
                                <a:latin typeface="Cambria Math"/>
                                <a:sym typeface="Wingdings" pitchFamily="2" charset="2"/>
                              </a:rPr>
                              <m:t>𝑉</m:t>
                            </m:r>
                          </m:e>
                        </m:d>
                      </m:den>
                    </m:f>
                  </m:oMath>
                </a14:m>
                <a:r>
                  <a:rPr lang="en-US" dirty="0" smtClean="0">
                    <a:sym typeface="Wingdings" pitchFamily="2" charset="2"/>
                  </a:rPr>
                  <a:t> ,    where P&gt;V</a:t>
                </a:r>
                <a:endParaRPr lang="en-US" baseline="-25000" dirty="0" smtClean="0"/>
              </a:p>
              <a:p>
                <a:r>
                  <a:rPr lang="en-US" dirty="0" smtClean="0"/>
                  <a:t>The denom. is called the </a:t>
                </a:r>
                <a:r>
                  <a:rPr lang="en-US" b="1" i="1" u="sng" dirty="0" smtClean="0">
                    <a:solidFill>
                      <a:srgbClr val="0000FF"/>
                    </a:solidFill>
                  </a:rPr>
                  <a:t>contribution margin per unit (CM) </a:t>
                </a:r>
                <a:r>
                  <a:rPr lang="en-US" dirty="0" smtClean="0"/>
                  <a:t>because it shows the amount each unit sold contributes to cover the firm’s fixed cost</a:t>
                </a:r>
              </a:p>
              <a:p>
                <a:pPr marL="0" indent="0">
                  <a:buNone/>
                </a:pPr>
                <a:endParaRPr lang="en-US" b="1" i="1" u="sng" dirty="0" smtClean="0">
                  <a:solidFill>
                    <a:srgbClr val="0000FF"/>
                  </a:solidFill>
                </a:endParaRPr>
              </a:p>
              <a:p>
                <a:r>
                  <a:rPr lang="en-US" dirty="0" smtClean="0"/>
                  <a:t>Thus, the $ amount of Sales required to break-even $BE:</a:t>
                </a:r>
              </a:p>
              <a:p>
                <a:r>
                  <a:rPr lang="en-US" dirty="0" smtClean="0">
                    <a:solidFill>
                      <a:srgbClr val="FF0000"/>
                    </a:solidFill>
                  </a:rPr>
                  <a:t>$BE = P(Q*)</a:t>
                </a:r>
              </a:p>
              <a:p>
                <a:r>
                  <a:rPr lang="en-US" dirty="0" smtClean="0">
                    <a:solidFill>
                      <a:srgbClr val="FF0000"/>
                    </a:solidFill>
                  </a:rPr>
                  <a:t>Thus, </a:t>
                </a:r>
                <a14:m>
                  <m:oMath xmlns:m="http://schemas.openxmlformats.org/officeDocument/2006/math">
                    <m:r>
                      <a:rPr lang="en-US" b="0" i="1" smtClean="0">
                        <a:solidFill>
                          <a:srgbClr val="FF0000"/>
                        </a:solidFill>
                        <a:latin typeface="Cambria Math"/>
                      </a:rPr>
                      <m:t>$</m:t>
                    </m:r>
                    <m:r>
                      <a:rPr lang="en-US" b="0" i="1" smtClean="0">
                        <a:solidFill>
                          <a:srgbClr val="FF0000"/>
                        </a:solidFill>
                        <a:latin typeface="Cambria Math"/>
                      </a:rPr>
                      <m:t>𝐵𝐸</m:t>
                    </m:r>
                    <m:r>
                      <a:rPr lang="en-US" b="0" i="1" smtClean="0">
                        <a:solidFill>
                          <a:srgbClr val="FF0000"/>
                        </a:solidFill>
                        <a:latin typeface="Cambria Math"/>
                      </a:rPr>
                      <m:t>=</m:t>
                    </m:r>
                    <m:r>
                      <a:rPr lang="en-US" b="0" i="1" smtClean="0">
                        <a:solidFill>
                          <a:srgbClr val="FF0000"/>
                        </a:solidFill>
                        <a:latin typeface="Cambria Math"/>
                      </a:rPr>
                      <m:t>𝑃</m:t>
                    </m:r>
                    <m:r>
                      <a:rPr lang="en-US" b="0" i="1" smtClean="0">
                        <a:solidFill>
                          <a:srgbClr val="FF0000"/>
                        </a:solidFill>
                        <a:latin typeface="Cambria Math"/>
                      </a:rPr>
                      <m:t> </m:t>
                    </m:r>
                    <m:f>
                      <m:fPr>
                        <m:ctrlPr>
                          <a:rPr lang="en-US" b="0" i="1" smtClean="0">
                            <a:solidFill>
                              <a:srgbClr val="FF0000"/>
                            </a:solidFill>
                            <a:latin typeface="Cambria Math"/>
                          </a:rPr>
                        </m:ctrlPr>
                      </m:fPr>
                      <m:num>
                        <m:r>
                          <a:rPr lang="en-US" b="0" i="1" smtClean="0">
                            <a:solidFill>
                              <a:srgbClr val="FF0000"/>
                            </a:solidFill>
                            <a:latin typeface="Cambria Math"/>
                          </a:rPr>
                          <m:t>𝐹</m:t>
                        </m:r>
                      </m:num>
                      <m:den>
                        <m:r>
                          <a:rPr lang="en-US" b="0" i="1" smtClean="0">
                            <a:solidFill>
                              <a:srgbClr val="FF0000"/>
                            </a:solidFill>
                            <a:latin typeface="Cambria Math"/>
                          </a:rPr>
                          <m:t>(</m:t>
                        </m:r>
                        <m:r>
                          <a:rPr lang="en-US" b="0" i="1" smtClean="0">
                            <a:solidFill>
                              <a:srgbClr val="FF0000"/>
                            </a:solidFill>
                            <a:latin typeface="Cambria Math"/>
                          </a:rPr>
                          <m:t>𝑃</m:t>
                        </m:r>
                        <m:r>
                          <a:rPr lang="en-US" b="0" i="1" smtClean="0">
                            <a:solidFill>
                              <a:srgbClr val="FF0000"/>
                            </a:solidFill>
                            <a:latin typeface="Cambria Math"/>
                          </a:rPr>
                          <m:t>−</m:t>
                        </m:r>
                        <m:r>
                          <a:rPr lang="en-US" b="0" i="1" smtClean="0">
                            <a:solidFill>
                              <a:srgbClr val="FF0000"/>
                            </a:solidFill>
                            <a:latin typeface="Cambria Math"/>
                          </a:rPr>
                          <m:t>𝑉</m:t>
                        </m:r>
                        <m:r>
                          <a:rPr lang="en-US" b="0" i="1" smtClean="0">
                            <a:solidFill>
                              <a:srgbClr val="FF0000"/>
                            </a:solidFill>
                            <a:latin typeface="Cambria Math"/>
                          </a:rPr>
                          <m:t>)</m:t>
                        </m:r>
                      </m:den>
                    </m:f>
                    <m:r>
                      <a:rPr lang="en-US" b="0" i="0" smtClean="0">
                        <a:solidFill>
                          <a:srgbClr val="FF0000"/>
                        </a:solidFill>
                        <a:latin typeface="Cambria Math"/>
                      </a:rPr>
                      <m:t>=</m:t>
                    </m:r>
                    <m:f>
                      <m:fPr>
                        <m:ctrlPr>
                          <a:rPr lang="en-US" i="1" dirty="0" smtClean="0">
                            <a:solidFill>
                              <a:srgbClr val="FF0000"/>
                            </a:solidFill>
                            <a:latin typeface="Cambria Math"/>
                          </a:rPr>
                        </m:ctrlPr>
                      </m:fPr>
                      <m:num>
                        <m:r>
                          <a:rPr lang="en-US" b="0" i="1" dirty="0" smtClean="0">
                            <a:solidFill>
                              <a:srgbClr val="FF0000"/>
                            </a:solidFill>
                            <a:latin typeface="Cambria Math"/>
                          </a:rPr>
                          <m:t>𝐹</m:t>
                        </m:r>
                      </m:num>
                      <m:den>
                        <m:f>
                          <m:fPr>
                            <m:ctrlPr>
                              <a:rPr lang="en-US" i="1" dirty="0" smtClean="0">
                                <a:solidFill>
                                  <a:srgbClr val="FF0000"/>
                                </a:solidFill>
                                <a:latin typeface="Cambria Math"/>
                              </a:rPr>
                            </m:ctrlPr>
                          </m:fPr>
                          <m:num>
                            <m:r>
                              <a:rPr lang="en-US" b="0" i="1" dirty="0" smtClean="0">
                                <a:solidFill>
                                  <a:srgbClr val="FF0000"/>
                                </a:solidFill>
                                <a:latin typeface="Cambria Math"/>
                              </a:rPr>
                              <m:t>(</m:t>
                            </m:r>
                            <m:r>
                              <a:rPr lang="en-US" b="0" i="1" dirty="0" smtClean="0">
                                <a:solidFill>
                                  <a:srgbClr val="FF0000"/>
                                </a:solidFill>
                                <a:latin typeface="Cambria Math"/>
                              </a:rPr>
                              <m:t>𝑃</m:t>
                            </m:r>
                            <m:r>
                              <a:rPr lang="en-US" b="0" i="1" dirty="0" smtClean="0">
                                <a:solidFill>
                                  <a:srgbClr val="FF0000"/>
                                </a:solidFill>
                                <a:latin typeface="Cambria Math"/>
                              </a:rPr>
                              <m:t>−</m:t>
                            </m:r>
                            <m:r>
                              <a:rPr lang="en-US" b="0" i="1" dirty="0" smtClean="0">
                                <a:solidFill>
                                  <a:srgbClr val="FF0000"/>
                                </a:solidFill>
                                <a:latin typeface="Cambria Math"/>
                              </a:rPr>
                              <m:t>𝑉</m:t>
                            </m:r>
                            <m:r>
                              <a:rPr lang="en-US" b="0" i="1" dirty="0" smtClean="0">
                                <a:solidFill>
                                  <a:srgbClr val="FF0000"/>
                                </a:solidFill>
                                <a:latin typeface="Cambria Math"/>
                              </a:rPr>
                              <m:t>)</m:t>
                            </m:r>
                          </m:num>
                          <m:den>
                            <m:r>
                              <a:rPr lang="en-US" b="0" i="1" dirty="0" smtClean="0">
                                <a:solidFill>
                                  <a:srgbClr val="FF0000"/>
                                </a:solidFill>
                                <a:latin typeface="Cambria Math"/>
                              </a:rPr>
                              <m:t>𝑃</m:t>
                            </m:r>
                          </m:den>
                        </m:f>
                      </m:den>
                    </m:f>
                    <m:r>
                      <a:rPr lang="en-US" b="0" i="0" smtClean="0">
                        <a:solidFill>
                          <a:srgbClr val="FF0000"/>
                        </a:solidFill>
                        <a:latin typeface="Cambria Math"/>
                      </a:rPr>
                      <m:t> </m:t>
                    </m:r>
                  </m:oMath>
                </a14:m>
                <a:endParaRPr lang="en-US" dirty="0" smtClean="0">
                  <a:solidFill>
                    <a:srgbClr val="FF0000"/>
                  </a:solidFill>
                </a:endParaRPr>
              </a:p>
              <a:p>
                <a:pPr marL="0" indent="0">
                  <a:buNone/>
                </a:pPr>
                <a:endParaRPr lang="en-US" dirty="0" smtClean="0">
                  <a:solidFill>
                    <a:srgbClr val="FF0000"/>
                  </a:solidFill>
                </a:endParaRPr>
              </a:p>
              <a:p>
                <a:r>
                  <a:rPr lang="en-US" dirty="0" smtClean="0">
                    <a:sym typeface="Wingdings" pitchFamily="2" charset="2"/>
                  </a:rPr>
                  <a:t>Note, that  the denom. is CM as a percentage of the selling price CM%</a:t>
                </a:r>
              </a:p>
              <a:p>
                <a:endParaRPr lang="en-US" dirty="0" smtClean="0">
                  <a:sym typeface="Wingdings" pitchFamily="2" charset="2"/>
                </a:endParaRPr>
              </a:p>
              <a:p>
                <a:r>
                  <a:rPr lang="en-US" dirty="0" smtClean="0">
                    <a:solidFill>
                      <a:srgbClr val="0000FF"/>
                    </a:solidFill>
                    <a:sym typeface="Wingdings" pitchFamily="2" charset="2"/>
                  </a:rPr>
                  <a:t>Also, note that what affect the Q* and $BE is the fixed costs. Thus, is because the P is fixed and the V/unit is also constant. What is changing is the fixed cost.</a:t>
                </a:r>
              </a:p>
              <a:p>
                <a:pPr marL="0" indent="0">
                  <a:buNone/>
                </a:pPr>
                <a:endParaRPr lang="en-US" dirty="0">
                  <a:sym typeface="Wingdings" pitchFamily="2" charset="2"/>
                </a:endParaRP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152400" y="1447800"/>
                <a:ext cx="8839200" cy="4876800"/>
              </a:xfrm>
              <a:blipFill rotWithShape="1">
                <a:blip r:embed="rId3"/>
                <a:stretch>
                  <a:fillRect l="-207" t="-1875" b="-1125"/>
                </a:stretch>
              </a:blipFill>
            </p:spPr>
            <p:txBody>
              <a:bodyPr/>
              <a:lstStyle/>
              <a:p>
                <a:r>
                  <a:rPr lang="en-US">
                    <a:noFill/>
                  </a:rPr>
                  <a:t> </a:t>
                </a:r>
              </a:p>
            </p:txBody>
          </p:sp>
        </mc:Fallback>
      </mc:AlternateContent>
    </p:spTree>
    <p:extLst>
      <p:ext uri="{BB962C8B-B14F-4D97-AF65-F5344CB8AC3E}">
        <p14:creationId xmlns:p14="http://schemas.microsoft.com/office/powerpoint/2010/main" val="39714972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2"/>
          <p:cNvSpPr>
            <a:spLocks/>
          </p:cNvSpPr>
          <p:nvPr/>
        </p:nvSpPr>
        <p:spPr bwMode="auto">
          <a:xfrm>
            <a:off x="1905000" y="3733800"/>
            <a:ext cx="2973388" cy="2058988"/>
          </a:xfrm>
          <a:custGeom>
            <a:avLst/>
            <a:gdLst>
              <a:gd name="T0" fmla="*/ 0 w 1873"/>
              <a:gd name="T1" fmla="*/ 528 h 1297"/>
              <a:gd name="T2" fmla="*/ 0 w 1873"/>
              <a:gd name="T3" fmla="*/ 1296 h 1297"/>
              <a:gd name="T4" fmla="*/ 1872 w 1873"/>
              <a:gd name="T5" fmla="*/ 0 h 1297"/>
              <a:gd name="T6" fmla="*/ 0 w 1873"/>
              <a:gd name="T7" fmla="*/ 528 h 1297"/>
            </a:gdLst>
            <a:ahLst/>
            <a:cxnLst>
              <a:cxn ang="0">
                <a:pos x="T0" y="T1"/>
              </a:cxn>
              <a:cxn ang="0">
                <a:pos x="T2" y="T3"/>
              </a:cxn>
              <a:cxn ang="0">
                <a:pos x="T4" y="T5"/>
              </a:cxn>
              <a:cxn ang="0">
                <a:pos x="T6" y="T7"/>
              </a:cxn>
            </a:cxnLst>
            <a:rect l="0" t="0" r="r" b="b"/>
            <a:pathLst>
              <a:path w="1873" h="1297">
                <a:moveTo>
                  <a:pt x="0" y="528"/>
                </a:moveTo>
                <a:lnTo>
                  <a:pt x="0" y="1296"/>
                </a:lnTo>
                <a:lnTo>
                  <a:pt x="1872" y="0"/>
                </a:lnTo>
                <a:lnTo>
                  <a:pt x="0" y="528"/>
                </a:lnTo>
              </a:path>
            </a:pathLst>
          </a:custGeom>
          <a:solidFill>
            <a:srgbClr val="FF0000">
              <a:alpha val="50000"/>
            </a:srgbClr>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5" name="Freeform 3"/>
          <p:cNvSpPr>
            <a:spLocks/>
          </p:cNvSpPr>
          <p:nvPr/>
        </p:nvSpPr>
        <p:spPr bwMode="auto">
          <a:xfrm>
            <a:off x="4876800" y="1828800"/>
            <a:ext cx="2820988" cy="1906588"/>
          </a:xfrm>
          <a:custGeom>
            <a:avLst/>
            <a:gdLst>
              <a:gd name="T0" fmla="*/ 1728 w 1777"/>
              <a:gd name="T1" fmla="*/ 720 h 1201"/>
              <a:gd name="T2" fmla="*/ 0 w 1777"/>
              <a:gd name="T3" fmla="*/ 1200 h 1201"/>
              <a:gd name="T4" fmla="*/ 1776 w 1777"/>
              <a:gd name="T5" fmla="*/ 0 h 1201"/>
              <a:gd name="T6" fmla="*/ 1728 w 1777"/>
              <a:gd name="T7" fmla="*/ 720 h 1201"/>
            </a:gdLst>
            <a:ahLst/>
            <a:cxnLst>
              <a:cxn ang="0">
                <a:pos x="T0" y="T1"/>
              </a:cxn>
              <a:cxn ang="0">
                <a:pos x="T2" y="T3"/>
              </a:cxn>
              <a:cxn ang="0">
                <a:pos x="T4" y="T5"/>
              </a:cxn>
              <a:cxn ang="0">
                <a:pos x="T6" y="T7"/>
              </a:cxn>
            </a:cxnLst>
            <a:rect l="0" t="0" r="r" b="b"/>
            <a:pathLst>
              <a:path w="1777" h="1201">
                <a:moveTo>
                  <a:pt x="1728" y="720"/>
                </a:moveTo>
                <a:lnTo>
                  <a:pt x="0" y="1200"/>
                </a:lnTo>
                <a:lnTo>
                  <a:pt x="1776" y="0"/>
                </a:lnTo>
                <a:lnTo>
                  <a:pt x="1728" y="720"/>
                </a:lnTo>
              </a:path>
            </a:pathLst>
          </a:custGeom>
          <a:solidFill>
            <a:srgbClr val="CCFFCC"/>
          </a:solidFill>
          <a:ln>
            <a:noFill/>
          </a:ln>
          <a:effectLst/>
          <a:extLst>
            <a:ext uri="{91240B29-F687-4F45-9708-019B960494DF}">
              <a14:hiddenLine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6" name="Line 4"/>
          <p:cNvSpPr>
            <a:spLocks noChangeShapeType="1"/>
          </p:cNvSpPr>
          <p:nvPr/>
        </p:nvSpPr>
        <p:spPr bwMode="auto">
          <a:xfrm>
            <a:off x="1905000" y="1676400"/>
            <a:ext cx="4724400" cy="0"/>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17" name="Rectangle 5"/>
          <p:cNvSpPr>
            <a:spLocks noGrp="1" noChangeArrowheads="1"/>
          </p:cNvSpPr>
          <p:nvPr>
            <p:ph type="title"/>
          </p:nvPr>
        </p:nvSpPr>
        <p:spPr>
          <a:xfrm>
            <a:off x="1333500" y="457200"/>
            <a:ext cx="6781800" cy="533400"/>
          </a:xfrm>
          <a:noFill/>
          <a:ln/>
        </p:spPr>
        <p:txBody>
          <a:bodyPr>
            <a:normAutofit fontScale="90000"/>
          </a:bodyPr>
          <a:lstStyle/>
          <a:p>
            <a:r>
              <a:rPr lang="en-US" b="1" dirty="0"/>
              <a:t>Break-Even Chart</a:t>
            </a:r>
          </a:p>
        </p:txBody>
      </p:sp>
      <p:sp>
        <p:nvSpPr>
          <p:cNvPr id="13319" name="Rectangle 7"/>
          <p:cNvSpPr>
            <a:spLocks noGrp="1" noChangeArrowheads="1"/>
          </p:cNvSpPr>
          <p:nvPr>
            <p:ph type="body" idx="1"/>
          </p:nvPr>
        </p:nvSpPr>
        <p:spPr>
          <a:xfrm>
            <a:off x="762000" y="6019800"/>
            <a:ext cx="7772400" cy="304800"/>
          </a:xfrm>
          <a:noFill/>
          <a:ln/>
        </p:spPr>
        <p:txBody>
          <a:bodyPr>
            <a:normAutofit fontScale="92500" lnSpcReduction="20000"/>
          </a:bodyPr>
          <a:lstStyle/>
          <a:p>
            <a:pPr algn="ctr">
              <a:buFont typeface="Monotype Sorts" pitchFamily="2" charset="2"/>
              <a:buNone/>
            </a:pPr>
            <a:r>
              <a:rPr lang="en-US" sz="1800" dirty="0">
                <a:solidFill>
                  <a:schemeClr val="hlink"/>
                </a:solidFill>
                <a:effectLst>
                  <a:outerShdw blurRad="38100" dist="38100" dir="2700000" algn="tl">
                    <a:srgbClr val="C0C0C0"/>
                  </a:outerShdw>
                </a:effectLst>
              </a:rPr>
              <a:t>QUANTITY PRODUCED AND SOLD</a:t>
            </a:r>
          </a:p>
        </p:txBody>
      </p:sp>
      <p:sp>
        <p:nvSpPr>
          <p:cNvPr id="13321" name="Line 9"/>
          <p:cNvSpPr>
            <a:spLocks noChangeShapeType="1"/>
          </p:cNvSpPr>
          <p:nvPr/>
        </p:nvSpPr>
        <p:spPr bwMode="auto">
          <a:xfrm>
            <a:off x="1905000" y="2209800"/>
            <a:ext cx="0" cy="358140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2" name="Line 10"/>
          <p:cNvSpPr>
            <a:spLocks noChangeShapeType="1"/>
          </p:cNvSpPr>
          <p:nvPr/>
        </p:nvSpPr>
        <p:spPr bwMode="auto">
          <a:xfrm flipH="1">
            <a:off x="1905000" y="5791200"/>
            <a:ext cx="5486400" cy="0"/>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3" name="Line 11"/>
          <p:cNvSpPr>
            <a:spLocks noChangeShapeType="1"/>
          </p:cNvSpPr>
          <p:nvPr/>
        </p:nvSpPr>
        <p:spPr bwMode="auto">
          <a:xfrm flipV="1">
            <a:off x="1905000" y="4419600"/>
            <a:ext cx="5715000" cy="1371600"/>
          </a:xfrm>
          <a:prstGeom prst="line">
            <a:avLst/>
          </a:prstGeom>
          <a:noFill/>
          <a:ln w="12700">
            <a:solidFill>
              <a:srgbClr val="B760F9"/>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4" name="Line 12"/>
          <p:cNvSpPr>
            <a:spLocks noChangeShapeType="1"/>
          </p:cNvSpPr>
          <p:nvPr/>
        </p:nvSpPr>
        <p:spPr bwMode="auto">
          <a:xfrm>
            <a:off x="1905000" y="4572000"/>
            <a:ext cx="5638800" cy="0"/>
          </a:xfrm>
          <a:prstGeom prst="line">
            <a:avLst/>
          </a:prstGeom>
          <a:noFill/>
          <a:ln w="254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5" name="Line 13"/>
          <p:cNvSpPr>
            <a:spLocks noChangeShapeType="1"/>
          </p:cNvSpPr>
          <p:nvPr/>
        </p:nvSpPr>
        <p:spPr bwMode="auto">
          <a:xfrm flipV="1">
            <a:off x="1905000" y="2971800"/>
            <a:ext cx="5715000" cy="16002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6" name="Line 14"/>
          <p:cNvSpPr>
            <a:spLocks noChangeShapeType="1"/>
          </p:cNvSpPr>
          <p:nvPr/>
        </p:nvSpPr>
        <p:spPr bwMode="auto">
          <a:xfrm>
            <a:off x="4876800" y="3733800"/>
            <a:ext cx="0" cy="2057400"/>
          </a:xfrm>
          <a:prstGeom prst="line">
            <a:avLst/>
          </a:prstGeom>
          <a:noFill/>
          <a:ln w="12700">
            <a:solidFill>
              <a:schemeClr val="hlink"/>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7" name="Line 15"/>
          <p:cNvSpPr>
            <a:spLocks noChangeShapeType="1"/>
          </p:cNvSpPr>
          <p:nvPr/>
        </p:nvSpPr>
        <p:spPr bwMode="auto">
          <a:xfrm flipH="1">
            <a:off x="1905000" y="3733800"/>
            <a:ext cx="2971800" cy="0"/>
          </a:xfrm>
          <a:prstGeom prst="line">
            <a:avLst/>
          </a:prstGeom>
          <a:noFill/>
          <a:ln w="12700">
            <a:solidFill>
              <a:schemeClr val="hlink"/>
            </a:solidFill>
            <a:prstDash val="dash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8" name="Rectangle 16"/>
          <p:cNvSpPr>
            <a:spLocks noChangeArrowheads="1"/>
          </p:cNvSpPr>
          <p:nvPr/>
        </p:nvSpPr>
        <p:spPr bwMode="auto">
          <a:xfrm>
            <a:off x="4786313" y="2111375"/>
            <a:ext cx="18700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a:solidFill>
                  <a:srgbClr val="42B200"/>
                </a:solidFill>
                <a:effectLst>
                  <a:outerShdw blurRad="38100" dist="38100" dir="2700000" algn="tl">
                    <a:srgbClr val="C0C0C0"/>
                  </a:outerShdw>
                </a:effectLst>
              </a:rPr>
              <a:t>Total Revenues</a:t>
            </a:r>
          </a:p>
        </p:txBody>
      </p:sp>
      <p:sp>
        <p:nvSpPr>
          <p:cNvPr id="13329" name="Rectangle 17"/>
          <p:cNvSpPr>
            <a:spLocks noChangeArrowheads="1"/>
          </p:cNvSpPr>
          <p:nvPr/>
        </p:nvSpPr>
        <p:spPr bwMode="auto">
          <a:xfrm>
            <a:off x="6691313" y="2568575"/>
            <a:ext cx="9048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a:effectLst>
                  <a:outerShdw blurRad="38100" dist="38100" dir="2700000" algn="tl">
                    <a:srgbClr val="C0C0C0"/>
                  </a:outerShdw>
                </a:effectLst>
              </a:rPr>
              <a:t>Profits</a:t>
            </a:r>
          </a:p>
        </p:txBody>
      </p:sp>
      <p:sp>
        <p:nvSpPr>
          <p:cNvPr id="13330" name="Rectangle 18"/>
          <p:cNvSpPr>
            <a:spLocks noChangeArrowheads="1"/>
          </p:cNvSpPr>
          <p:nvPr/>
        </p:nvSpPr>
        <p:spPr bwMode="auto">
          <a:xfrm>
            <a:off x="4938713" y="4244975"/>
            <a:ext cx="14763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a:solidFill>
                  <a:schemeClr val="accent2"/>
                </a:solidFill>
                <a:effectLst>
                  <a:outerShdw blurRad="38100" dist="38100" dir="2700000" algn="tl">
                    <a:srgbClr val="C0C0C0"/>
                  </a:outerShdw>
                </a:effectLst>
              </a:rPr>
              <a:t>Fixed Costs</a:t>
            </a:r>
          </a:p>
        </p:txBody>
      </p:sp>
      <p:sp>
        <p:nvSpPr>
          <p:cNvPr id="13331" name="Rectangle 19"/>
          <p:cNvSpPr>
            <a:spLocks noChangeArrowheads="1"/>
          </p:cNvSpPr>
          <p:nvPr/>
        </p:nvSpPr>
        <p:spPr bwMode="auto">
          <a:xfrm>
            <a:off x="5853113" y="4778375"/>
            <a:ext cx="17684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a:solidFill>
                  <a:srgbClr val="B760F9"/>
                </a:solidFill>
                <a:effectLst>
                  <a:outerShdw blurRad="38100" dist="38100" dir="2700000" algn="tl">
                    <a:srgbClr val="C0C0C0"/>
                  </a:outerShdw>
                </a:effectLst>
              </a:rPr>
              <a:t>Variable Costs</a:t>
            </a:r>
          </a:p>
        </p:txBody>
      </p:sp>
      <p:sp>
        <p:nvSpPr>
          <p:cNvPr id="13332" name="Rectangle 20"/>
          <p:cNvSpPr>
            <a:spLocks noChangeArrowheads="1"/>
          </p:cNvSpPr>
          <p:nvPr/>
        </p:nvSpPr>
        <p:spPr bwMode="auto">
          <a:xfrm>
            <a:off x="1966913" y="4625975"/>
            <a:ext cx="9683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a:effectLst>
                  <a:outerShdw blurRad="38100" dist="38100" dir="2700000" algn="tl">
                    <a:srgbClr val="C0C0C0"/>
                  </a:outerShdw>
                </a:effectLst>
              </a:rPr>
              <a:t>Losses</a:t>
            </a:r>
          </a:p>
        </p:txBody>
      </p:sp>
      <p:sp>
        <p:nvSpPr>
          <p:cNvPr id="13333" name="Rectangle 21"/>
          <p:cNvSpPr>
            <a:spLocks noChangeArrowheads="1"/>
          </p:cNvSpPr>
          <p:nvPr/>
        </p:nvSpPr>
        <p:spPr bwMode="auto">
          <a:xfrm rot="16200000">
            <a:off x="-630237" y="3711575"/>
            <a:ext cx="284797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solidFill>
                  <a:schemeClr val="hlink"/>
                </a:solidFill>
                <a:effectLst>
                  <a:outerShdw blurRad="38100" dist="38100" dir="2700000" algn="tl">
                    <a:srgbClr val="C0C0C0"/>
                  </a:outerShdw>
                </a:effectLst>
              </a:rPr>
              <a:t>REVENUES AND COSTS</a:t>
            </a:r>
          </a:p>
          <a:p>
            <a:r>
              <a:rPr lang="en-US">
                <a:solidFill>
                  <a:schemeClr val="hlink"/>
                </a:solidFill>
                <a:effectLst>
                  <a:outerShdw blurRad="38100" dist="38100" dir="2700000" algn="tl">
                    <a:srgbClr val="C0C0C0"/>
                  </a:outerShdw>
                </a:effectLst>
              </a:rPr>
              <a:t>($ thousands)</a:t>
            </a:r>
          </a:p>
        </p:txBody>
      </p:sp>
      <p:sp>
        <p:nvSpPr>
          <p:cNvPr id="13338" name="Rectangle 26"/>
          <p:cNvSpPr>
            <a:spLocks noChangeArrowheads="1"/>
          </p:cNvSpPr>
          <p:nvPr/>
        </p:nvSpPr>
        <p:spPr bwMode="auto">
          <a:xfrm>
            <a:off x="6234113" y="3330575"/>
            <a:ext cx="14255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a:solidFill>
                  <a:schemeClr val="tx2"/>
                </a:solidFill>
                <a:effectLst>
                  <a:outerShdw blurRad="38100" dist="38100" dir="2700000" algn="tl">
                    <a:srgbClr val="C0C0C0"/>
                  </a:outerShdw>
                </a:effectLst>
              </a:rPr>
              <a:t>Total Costs</a:t>
            </a:r>
          </a:p>
        </p:txBody>
      </p:sp>
      <p:sp>
        <p:nvSpPr>
          <p:cNvPr id="13339" name="Line 27"/>
          <p:cNvSpPr>
            <a:spLocks noChangeShapeType="1"/>
          </p:cNvSpPr>
          <p:nvPr/>
        </p:nvSpPr>
        <p:spPr bwMode="auto">
          <a:xfrm flipV="1">
            <a:off x="1905000" y="1828800"/>
            <a:ext cx="5791200" cy="3962400"/>
          </a:xfrm>
          <a:prstGeom prst="line">
            <a:avLst/>
          </a:prstGeom>
          <a:noFill/>
          <a:ln w="25400">
            <a:solidFill>
              <a:srgbClr val="42B2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18242677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Operating Break-Even Point (OBE)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152400" y="1527048"/>
                <a:ext cx="8839200" cy="4572000"/>
              </a:xfrm>
            </p:spPr>
            <p:txBody>
              <a:bodyPr>
                <a:normAutofit/>
              </a:bodyPr>
              <a:lstStyle/>
              <a:p>
                <a:r>
                  <a:rPr lang="en-US" dirty="0" smtClean="0"/>
                  <a:t>Here we </a:t>
                </a:r>
                <a:r>
                  <a:rPr lang="en-US" dirty="0"/>
                  <a:t>measure the profit by EBIT (operating income)* </a:t>
                </a:r>
              </a:p>
              <a:p>
                <a:r>
                  <a:rPr lang="en-US" dirty="0" smtClean="0"/>
                  <a:t>OBE: is the unit </a:t>
                </a:r>
                <a:r>
                  <a:rPr lang="en-US" dirty="0"/>
                  <a:t>sales required to make the EBIT=0</a:t>
                </a:r>
              </a:p>
              <a:p>
                <a:r>
                  <a:rPr lang="en-US" dirty="0" smtClean="0"/>
                  <a:t>Q*(P) </a:t>
                </a:r>
                <a:r>
                  <a:rPr lang="en-US" dirty="0"/>
                  <a:t>– </a:t>
                </a:r>
                <a:r>
                  <a:rPr lang="en-US" dirty="0" smtClean="0"/>
                  <a:t>Q*(V) </a:t>
                </a:r>
                <a:r>
                  <a:rPr lang="en-US" dirty="0"/>
                  <a:t>– F = EBIT = 0 </a:t>
                </a:r>
                <a:r>
                  <a:rPr lang="en-US" dirty="0">
                    <a:sym typeface="Wingdings" pitchFamily="2" charset="2"/>
                  </a:rPr>
                  <a:t></a:t>
                </a:r>
              </a:p>
              <a:p>
                <a:r>
                  <a:rPr lang="en-US" dirty="0">
                    <a:sym typeface="Wingdings" pitchFamily="2" charset="2"/>
                  </a:rPr>
                  <a:t> </a:t>
                </a:r>
                <a:r>
                  <a:rPr lang="en-US" dirty="0" smtClean="0">
                    <a:sym typeface="Wingdings" pitchFamily="2" charset="2"/>
                  </a:rPr>
                  <a:t>Q*</a:t>
                </a:r>
                <a:r>
                  <a:rPr lang="en-US" baseline="-25000" dirty="0" smtClean="0">
                    <a:sym typeface="Wingdings" pitchFamily="2" charset="2"/>
                  </a:rPr>
                  <a:t>(</a:t>
                </a:r>
                <a:r>
                  <a:rPr lang="en-US" baseline="-25000" dirty="0">
                    <a:sym typeface="Wingdings" pitchFamily="2" charset="2"/>
                  </a:rPr>
                  <a:t>break-even-output)</a:t>
                </a:r>
                <a:r>
                  <a:rPr lang="en-US" dirty="0">
                    <a:sym typeface="Wingdings" pitchFamily="2" charset="2"/>
                  </a:rPr>
                  <a:t> = </a:t>
                </a:r>
                <a14:m>
                  <m:oMath xmlns:m="http://schemas.openxmlformats.org/officeDocument/2006/math">
                    <m:f>
                      <m:fPr>
                        <m:ctrlPr>
                          <a:rPr lang="en-US" i="1" dirty="0">
                            <a:latin typeface="Cambria Math"/>
                            <a:sym typeface="Wingdings" pitchFamily="2" charset="2"/>
                          </a:rPr>
                        </m:ctrlPr>
                      </m:fPr>
                      <m:num>
                        <m:r>
                          <a:rPr lang="en-US" i="1" dirty="0">
                            <a:latin typeface="Cambria Math"/>
                            <a:sym typeface="Wingdings" pitchFamily="2" charset="2"/>
                          </a:rPr>
                          <m:t>𝐹</m:t>
                        </m:r>
                        <m:r>
                          <a:rPr lang="en-US" b="0" i="1" dirty="0" smtClean="0">
                            <a:latin typeface="Cambria Math"/>
                            <a:sym typeface="Wingdings" pitchFamily="2" charset="2"/>
                          </a:rPr>
                          <m:t>+</m:t>
                        </m:r>
                        <m:r>
                          <a:rPr lang="en-US" b="0" i="1" dirty="0" smtClean="0">
                            <a:latin typeface="Cambria Math"/>
                            <a:sym typeface="Wingdings" pitchFamily="2" charset="2"/>
                          </a:rPr>
                          <m:t>𝐸𝐵𝐼𝑇</m:t>
                        </m:r>
                      </m:num>
                      <m:den>
                        <m:d>
                          <m:dPr>
                            <m:ctrlPr>
                              <a:rPr lang="en-US" i="1" dirty="0">
                                <a:latin typeface="Cambria Math"/>
                                <a:sym typeface="Wingdings" pitchFamily="2" charset="2"/>
                              </a:rPr>
                            </m:ctrlPr>
                          </m:dPr>
                          <m:e>
                            <m:r>
                              <a:rPr lang="en-US" i="1" dirty="0">
                                <a:latin typeface="Cambria Math"/>
                                <a:sym typeface="Wingdings" pitchFamily="2" charset="2"/>
                              </a:rPr>
                              <m:t>𝑃</m:t>
                            </m:r>
                            <m:r>
                              <a:rPr lang="en-US" i="1" dirty="0">
                                <a:latin typeface="Cambria Math"/>
                                <a:sym typeface="Wingdings" pitchFamily="2" charset="2"/>
                              </a:rPr>
                              <m:t>−</m:t>
                            </m:r>
                            <m:r>
                              <a:rPr lang="en-US" i="1" dirty="0">
                                <a:latin typeface="Cambria Math"/>
                                <a:sym typeface="Wingdings" pitchFamily="2" charset="2"/>
                              </a:rPr>
                              <m:t>𝑉</m:t>
                            </m:r>
                          </m:e>
                        </m:d>
                      </m:den>
                    </m:f>
                  </m:oMath>
                </a14:m>
                <a:r>
                  <a:rPr lang="en-US" dirty="0">
                    <a:sym typeface="Wingdings" pitchFamily="2" charset="2"/>
                  </a:rPr>
                  <a:t> </a:t>
                </a:r>
                <a:r>
                  <a:rPr lang="en-US" dirty="0" smtClean="0">
                    <a:sym typeface="Wingdings" pitchFamily="2" charset="2"/>
                  </a:rPr>
                  <a:t>,   where </a:t>
                </a:r>
                <a:r>
                  <a:rPr lang="en-US" dirty="0">
                    <a:sym typeface="Wingdings" pitchFamily="2" charset="2"/>
                  </a:rPr>
                  <a:t>P&gt;V</a:t>
                </a:r>
                <a:endParaRPr lang="en-US" baseline="-25000" dirty="0"/>
              </a:p>
              <a:p>
                <a:r>
                  <a:rPr lang="en-US" dirty="0" smtClean="0">
                    <a:solidFill>
                      <a:srgbClr val="FF0000"/>
                    </a:solidFill>
                  </a:rPr>
                  <a:t>$OBE </a:t>
                </a:r>
                <a:r>
                  <a:rPr lang="en-US" dirty="0">
                    <a:solidFill>
                      <a:srgbClr val="FF0000"/>
                    </a:solidFill>
                  </a:rPr>
                  <a:t>= P(Q*)</a:t>
                </a:r>
              </a:p>
              <a:p>
                <a:r>
                  <a:rPr lang="en-US" dirty="0">
                    <a:solidFill>
                      <a:srgbClr val="FF0000"/>
                    </a:solidFill>
                  </a:rPr>
                  <a:t>Thus, </a:t>
                </a:r>
                <a14:m>
                  <m:oMath xmlns:m="http://schemas.openxmlformats.org/officeDocument/2006/math">
                    <m:r>
                      <a:rPr lang="en-US" i="1">
                        <a:solidFill>
                          <a:srgbClr val="FF0000"/>
                        </a:solidFill>
                        <a:latin typeface="Cambria Math"/>
                      </a:rPr>
                      <m:t>$</m:t>
                    </m:r>
                    <m:r>
                      <a:rPr lang="en-US" b="0" i="1" smtClean="0">
                        <a:solidFill>
                          <a:srgbClr val="FF0000"/>
                        </a:solidFill>
                        <a:latin typeface="Cambria Math"/>
                      </a:rPr>
                      <m:t>𝑂</m:t>
                    </m:r>
                    <m:r>
                      <a:rPr lang="en-US" i="1">
                        <a:solidFill>
                          <a:srgbClr val="FF0000"/>
                        </a:solidFill>
                        <a:latin typeface="Cambria Math"/>
                      </a:rPr>
                      <m:t>𝐵𝐸</m:t>
                    </m:r>
                    <m:r>
                      <a:rPr lang="en-US" i="1">
                        <a:solidFill>
                          <a:srgbClr val="FF0000"/>
                        </a:solidFill>
                        <a:latin typeface="Cambria Math"/>
                      </a:rPr>
                      <m:t>=</m:t>
                    </m:r>
                    <m:r>
                      <a:rPr lang="en-US" i="1">
                        <a:solidFill>
                          <a:srgbClr val="FF0000"/>
                        </a:solidFill>
                        <a:latin typeface="Cambria Math"/>
                      </a:rPr>
                      <m:t>𝑃</m:t>
                    </m:r>
                    <m:r>
                      <a:rPr lang="en-US" i="1">
                        <a:solidFill>
                          <a:srgbClr val="FF0000"/>
                        </a:solidFill>
                        <a:latin typeface="Cambria Math"/>
                      </a:rPr>
                      <m:t> </m:t>
                    </m:r>
                    <m:f>
                      <m:fPr>
                        <m:ctrlPr>
                          <a:rPr lang="en-US" i="1">
                            <a:solidFill>
                              <a:srgbClr val="FF0000"/>
                            </a:solidFill>
                            <a:latin typeface="Cambria Math"/>
                          </a:rPr>
                        </m:ctrlPr>
                      </m:fPr>
                      <m:num>
                        <m:r>
                          <a:rPr lang="en-US" i="1">
                            <a:solidFill>
                              <a:srgbClr val="FF0000"/>
                            </a:solidFill>
                            <a:latin typeface="Cambria Math"/>
                          </a:rPr>
                          <m:t>𝐹</m:t>
                        </m:r>
                        <m:r>
                          <a:rPr lang="en-US" b="0" i="1" smtClean="0">
                            <a:solidFill>
                              <a:srgbClr val="FF0000"/>
                            </a:solidFill>
                            <a:latin typeface="Cambria Math"/>
                          </a:rPr>
                          <m:t>+</m:t>
                        </m:r>
                        <m:r>
                          <a:rPr lang="en-US" b="0" i="1" smtClean="0">
                            <a:solidFill>
                              <a:srgbClr val="FF0000"/>
                            </a:solidFill>
                            <a:latin typeface="Cambria Math"/>
                          </a:rPr>
                          <m:t>𝐸𝐵𝐼𝑇</m:t>
                        </m:r>
                      </m:num>
                      <m:den>
                        <m:r>
                          <a:rPr lang="en-US" i="1">
                            <a:solidFill>
                              <a:srgbClr val="FF0000"/>
                            </a:solidFill>
                            <a:latin typeface="Cambria Math"/>
                          </a:rPr>
                          <m:t>(</m:t>
                        </m:r>
                        <m:r>
                          <a:rPr lang="en-US" i="1">
                            <a:solidFill>
                              <a:srgbClr val="FF0000"/>
                            </a:solidFill>
                            <a:latin typeface="Cambria Math"/>
                          </a:rPr>
                          <m:t>𝑃</m:t>
                        </m:r>
                        <m:r>
                          <a:rPr lang="en-US" i="1">
                            <a:solidFill>
                              <a:srgbClr val="FF0000"/>
                            </a:solidFill>
                            <a:latin typeface="Cambria Math"/>
                          </a:rPr>
                          <m:t>−</m:t>
                        </m:r>
                        <m:r>
                          <a:rPr lang="en-US" i="1">
                            <a:solidFill>
                              <a:srgbClr val="FF0000"/>
                            </a:solidFill>
                            <a:latin typeface="Cambria Math"/>
                          </a:rPr>
                          <m:t>𝑉</m:t>
                        </m:r>
                        <m:r>
                          <a:rPr lang="en-US" i="1">
                            <a:solidFill>
                              <a:srgbClr val="FF0000"/>
                            </a:solidFill>
                            <a:latin typeface="Cambria Math"/>
                          </a:rPr>
                          <m:t>)</m:t>
                        </m:r>
                      </m:den>
                    </m:f>
                    <m:r>
                      <a:rPr lang="en-US">
                        <a:solidFill>
                          <a:srgbClr val="FF0000"/>
                        </a:solidFill>
                        <a:latin typeface="Cambria Math"/>
                      </a:rPr>
                      <m:t>=</m:t>
                    </m:r>
                    <m:f>
                      <m:fPr>
                        <m:ctrlPr>
                          <a:rPr lang="en-US" i="1" dirty="0">
                            <a:solidFill>
                              <a:srgbClr val="FF0000"/>
                            </a:solidFill>
                            <a:latin typeface="Cambria Math"/>
                          </a:rPr>
                        </m:ctrlPr>
                      </m:fPr>
                      <m:num>
                        <m:r>
                          <a:rPr lang="en-US" i="1" dirty="0">
                            <a:solidFill>
                              <a:srgbClr val="FF0000"/>
                            </a:solidFill>
                            <a:latin typeface="Cambria Math"/>
                          </a:rPr>
                          <m:t>𝐹</m:t>
                        </m:r>
                        <m:r>
                          <a:rPr lang="en-US" b="0" i="1" dirty="0" smtClean="0">
                            <a:solidFill>
                              <a:srgbClr val="FF0000"/>
                            </a:solidFill>
                            <a:latin typeface="Cambria Math"/>
                          </a:rPr>
                          <m:t>+</m:t>
                        </m:r>
                        <m:r>
                          <a:rPr lang="en-US" b="0" i="1" dirty="0" smtClean="0">
                            <a:solidFill>
                              <a:srgbClr val="FF0000"/>
                            </a:solidFill>
                            <a:latin typeface="Cambria Math"/>
                          </a:rPr>
                          <m:t>𝐸𝐵𝐼𝑇</m:t>
                        </m:r>
                      </m:num>
                      <m:den>
                        <m:f>
                          <m:fPr>
                            <m:ctrlPr>
                              <a:rPr lang="en-US" i="1" dirty="0">
                                <a:solidFill>
                                  <a:srgbClr val="FF0000"/>
                                </a:solidFill>
                                <a:latin typeface="Cambria Math"/>
                              </a:rPr>
                            </m:ctrlPr>
                          </m:fPr>
                          <m:num>
                            <m:r>
                              <a:rPr lang="en-US" i="1" dirty="0">
                                <a:solidFill>
                                  <a:srgbClr val="FF0000"/>
                                </a:solidFill>
                                <a:latin typeface="Cambria Math"/>
                              </a:rPr>
                              <m:t>(</m:t>
                            </m:r>
                            <m:r>
                              <a:rPr lang="en-US" i="1" dirty="0">
                                <a:solidFill>
                                  <a:srgbClr val="FF0000"/>
                                </a:solidFill>
                                <a:latin typeface="Cambria Math"/>
                              </a:rPr>
                              <m:t>𝑃</m:t>
                            </m:r>
                            <m:r>
                              <a:rPr lang="en-US" i="1" dirty="0">
                                <a:solidFill>
                                  <a:srgbClr val="FF0000"/>
                                </a:solidFill>
                                <a:latin typeface="Cambria Math"/>
                              </a:rPr>
                              <m:t>−</m:t>
                            </m:r>
                            <m:r>
                              <a:rPr lang="en-US" i="1" dirty="0">
                                <a:solidFill>
                                  <a:srgbClr val="FF0000"/>
                                </a:solidFill>
                                <a:latin typeface="Cambria Math"/>
                              </a:rPr>
                              <m:t>𝑉</m:t>
                            </m:r>
                            <m:r>
                              <a:rPr lang="en-US" i="1" dirty="0">
                                <a:solidFill>
                                  <a:srgbClr val="FF0000"/>
                                </a:solidFill>
                                <a:latin typeface="Cambria Math"/>
                              </a:rPr>
                              <m:t>)</m:t>
                            </m:r>
                          </m:num>
                          <m:den>
                            <m:r>
                              <a:rPr lang="en-US" i="1" dirty="0">
                                <a:solidFill>
                                  <a:srgbClr val="FF0000"/>
                                </a:solidFill>
                                <a:latin typeface="Cambria Math"/>
                              </a:rPr>
                              <m:t>𝑃</m:t>
                            </m:r>
                          </m:den>
                        </m:f>
                      </m:den>
                    </m:f>
                    <m:r>
                      <a:rPr lang="en-US">
                        <a:solidFill>
                          <a:srgbClr val="FF0000"/>
                        </a:solidFill>
                        <a:latin typeface="Cambria Math"/>
                      </a:rPr>
                      <m:t> </m:t>
                    </m:r>
                  </m:oMath>
                </a14:m>
                <a:endParaRPr lang="en-US" dirty="0">
                  <a:solidFill>
                    <a:srgbClr val="FF0000"/>
                  </a:solidFill>
                </a:endParaRPr>
              </a:p>
              <a:p>
                <a:pPr lvl="1"/>
                <a:r>
                  <a:rPr lang="en-US" dirty="0" smtClean="0"/>
                  <a:t>The amount of $ Sales needed so that EBIT = 0</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152400" y="1527048"/>
                <a:ext cx="8839200" cy="4572000"/>
              </a:xfrm>
              <a:blipFill rotWithShape="1">
                <a:blip r:embed="rId3"/>
                <a:stretch>
                  <a:fillRect l="-690" t="-1200" b="-267"/>
                </a:stretch>
              </a:blipFill>
            </p:spPr>
            <p:txBody>
              <a:bodyPr/>
              <a:lstStyle/>
              <a:p>
                <a:r>
                  <a:rPr lang="en-US">
                    <a:noFill/>
                  </a:rPr>
                  <a:t> </a:t>
                </a:r>
              </a:p>
            </p:txBody>
          </p:sp>
        </mc:Fallback>
      </mc:AlternateContent>
    </p:spTree>
    <p:extLst>
      <p:ext uri="{BB962C8B-B14F-4D97-AF65-F5344CB8AC3E}">
        <p14:creationId xmlns:p14="http://schemas.microsoft.com/office/powerpoint/2010/main" val="1361745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Break-Even Points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301752" y="1447800"/>
                <a:ext cx="8503920" cy="5562600"/>
              </a:xfrm>
            </p:spPr>
            <p:txBody>
              <a:bodyPr>
                <a:normAutofit fontScale="77500" lnSpcReduction="20000"/>
              </a:bodyPr>
              <a:lstStyle/>
              <a:p>
                <a:r>
                  <a:rPr lang="en-US" dirty="0" smtClean="0"/>
                  <a:t>Instead of setting EBIT= 0 in the BE equation, we could set any other value, such as target EBIT (</a:t>
                </a:r>
                <a:r>
                  <a:rPr lang="en-US" dirty="0" err="1" smtClean="0"/>
                  <a:t>T_EBIT</a:t>
                </a:r>
                <a:r>
                  <a:rPr lang="en-US" dirty="0" smtClean="0"/>
                  <a:t>). </a:t>
                </a:r>
              </a:p>
              <a:p>
                <a:endParaRPr lang="en-US" dirty="0"/>
              </a:p>
              <a:p>
                <a:r>
                  <a:rPr lang="en-US" dirty="0" smtClean="0"/>
                  <a:t>That is, we want to know the break-even point($ or units) that will make our </a:t>
                </a:r>
                <a:r>
                  <a:rPr lang="en-US" dirty="0" err="1" smtClean="0"/>
                  <a:t>T_EBIT</a:t>
                </a:r>
                <a:r>
                  <a:rPr lang="en-US" dirty="0" smtClean="0"/>
                  <a:t> = 0. </a:t>
                </a:r>
              </a:p>
              <a:p>
                <a:r>
                  <a:rPr lang="en-US" dirty="0">
                    <a:sym typeface="Wingdings" pitchFamily="2" charset="2"/>
                  </a:rPr>
                  <a:t>Q</a:t>
                </a:r>
                <a:r>
                  <a:rPr lang="en-US" dirty="0" smtClean="0">
                    <a:sym typeface="Wingdings" pitchFamily="2" charset="2"/>
                  </a:rPr>
                  <a:t>*</a:t>
                </a:r>
                <a:r>
                  <a:rPr lang="en-US" baseline="-25000" dirty="0" smtClean="0">
                    <a:sym typeface="Wingdings" pitchFamily="2" charset="2"/>
                  </a:rPr>
                  <a:t>(T-break-even-output</a:t>
                </a:r>
                <a:r>
                  <a:rPr lang="en-US" baseline="-25000" dirty="0">
                    <a:sym typeface="Wingdings" pitchFamily="2" charset="2"/>
                  </a:rPr>
                  <a:t>)</a:t>
                </a:r>
                <a:r>
                  <a:rPr lang="en-US" dirty="0">
                    <a:sym typeface="Wingdings" pitchFamily="2" charset="2"/>
                  </a:rPr>
                  <a:t> = </a:t>
                </a:r>
                <a14:m>
                  <m:oMath xmlns:m="http://schemas.openxmlformats.org/officeDocument/2006/math">
                    <m:f>
                      <m:fPr>
                        <m:ctrlPr>
                          <a:rPr lang="en-US" i="1" dirty="0">
                            <a:latin typeface="Cambria Math"/>
                            <a:sym typeface="Wingdings" pitchFamily="2" charset="2"/>
                          </a:rPr>
                        </m:ctrlPr>
                      </m:fPr>
                      <m:num>
                        <m:r>
                          <a:rPr lang="en-US" i="1" dirty="0">
                            <a:latin typeface="Cambria Math"/>
                            <a:sym typeface="Wingdings" pitchFamily="2" charset="2"/>
                          </a:rPr>
                          <m:t>𝐹</m:t>
                        </m:r>
                        <m:r>
                          <a:rPr lang="en-US" i="1" dirty="0">
                            <a:latin typeface="Cambria Math"/>
                            <a:sym typeface="Wingdings" pitchFamily="2" charset="2"/>
                          </a:rPr>
                          <m:t>+</m:t>
                        </m:r>
                        <m:r>
                          <a:rPr lang="en-US" b="0" i="1" dirty="0" smtClean="0">
                            <a:latin typeface="Cambria Math"/>
                            <a:sym typeface="Wingdings" pitchFamily="2" charset="2"/>
                          </a:rPr>
                          <m:t>𝑇</m:t>
                        </m:r>
                        <m:r>
                          <a:rPr lang="en-US" b="0" i="1" dirty="0" smtClean="0">
                            <a:latin typeface="Cambria Math"/>
                            <a:sym typeface="Wingdings" pitchFamily="2" charset="2"/>
                          </a:rPr>
                          <m:t>_</m:t>
                        </m:r>
                        <m:r>
                          <a:rPr lang="en-US" i="1" dirty="0">
                            <a:latin typeface="Cambria Math"/>
                            <a:sym typeface="Wingdings" pitchFamily="2" charset="2"/>
                          </a:rPr>
                          <m:t>𝐸𝐵𝐼𝑇</m:t>
                        </m:r>
                      </m:num>
                      <m:den>
                        <m:d>
                          <m:dPr>
                            <m:ctrlPr>
                              <a:rPr lang="en-US" i="1" dirty="0">
                                <a:latin typeface="Cambria Math"/>
                                <a:sym typeface="Wingdings" pitchFamily="2" charset="2"/>
                              </a:rPr>
                            </m:ctrlPr>
                          </m:dPr>
                          <m:e>
                            <m:r>
                              <a:rPr lang="en-US" i="1" dirty="0">
                                <a:latin typeface="Cambria Math"/>
                                <a:sym typeface="Wingdings" pitchFamily="2" charset="2"/>
                              </a:rPr>
                              <m:t>𝑃</m:t>
                            </m:r>
                            <m:r>
                              <a:rPr lang="en-US" i="1" dirty="0">
                                <a:latin typeface="Cambria Math"/>
                                <a:sym typeface="Wingdings" pitchFamily="2" charset="2"/>
                              </a:rPr>
                              <m:t>−</m:t>
                            </m:r>
                            <m:r>
                              <a:rPr lang="en-US" i="1" dirty="0">
                                <a:latin typeface="Cambria Math"/>
                                <a:sym typeface="Wingdings" pitchFamily="2" charset="2"/>
                              </a:rPr>
                              <m:t>𝑉</m:t>
                            </m:r>
                          </m:e>
                        </m:d>
                      </m:den>
                    </m:f>
                  </m:oMath>
                </a14:m>
                <a:r>
                  <a:rPr lang="en-US" dirty="0">
                    <a:sym typeface="Wingdings" pitchFamily="2" charset="2"/>
                  </a:rPr>
                  <a:t> ,   where </a:t>
                </a:r>
                <a:r>
                  <a:rPr lang="en-US" dirty="0" smtClean="0">
                    <a:sym typeface="Wingdings" pitchFamily="2" charset="2"/>
                  </a:rPr>
                  <a:t>P&gt;V</a:t>
                </a:r>
              </a:p>
              <a:p>
                <a:pPr lvl="1"/>
                <a:r>
                  <a:rPr lang="en-US" dirty="0" smtClean="0"/>
                  <a:t>The amount of units needed to reach </a:t>
                </a:r>
                <a:r>
                  <a:rPr lang="en-US" dirty="0" err="1" smtClean="0"/>
                  <a:t>target_EBIT</a:t>
                </a:r>
                <a:endParaRPr lang="en-US" dirty="0"/>
              </a:p>
              <a:p>
                <a:r>
                  <a:rPr lang="en-US" dirty="0" smtClean="0">
                    <a:solidFill>
                      <a:srgbClr val="FF0000"/>
                    </a:solidFill>
                  </a:rPr>
                  <a:t>$</a:t>
                </a:r>
                <a:r>
                  <a:rPr lang="en-US" dirty="0" err="1" smtClean="0">
                    <a:solidFill>
                      <a:srgbClr val="FF0000"/>
                    </a:solidFill>
                  </a:rPr>
                  <a:t>T_OBE</a:t>
                </a:r>
                <a:r>
                  <a:rPr lang="en-US" dirty="0" smtClean="0">
                    <a:solidFill>
                      <a:srgbClr val="FF0000"/>
                    </a:solidFill>
                  </a:rPr>
                  <a:t> </a:t>
                </a:r>
                <a:r>
                  <a:rPr lang="en-US" dirty="0">
                    <a:solidFill>
                      <a:srgbClr val="FF0000"/>
                    </a:solidFill>
                  </a:rPr>
                  <a:t>= P(Q*)</a:t>
                </a:r>
              </a:p>
              <a:p>
                <a:r>
                  <a:rPr lang="en-US" dirty="0">
                    <a:solidFill>
                      <a:srgbClr val="FF0000"/>
                    </a:solidFill>
                  </a:rPr>
                  <a:t>Thus, </a:t>
                </a:r>
                <a14:m>
                  <m:oMath xmlns:m="http://schemas.openxmlformats.org/officeDocument/2006/math">
                    <m:r>
                      <a:rPr lang="en-US" i="1">
                        <a:solidFill>
                          <a:srgbClr val="FF0000"/>
                        </a:solidFill>
                        <a:latin typeface="Cambria Math"/>
                      </a:rPr>
                      <m:t>$</m:t>
                    </m:r>
                    <m:r>
                      <a:rPr lang="en-US" b="0" i="1" smtClean="0">
                        <a:solidFill>
                          <a:srgbClr val="FF0000"/>
                        </a:solidFill>
                        <a:latin typeface="Cambria Math"/>
                      </a:rPr>
                      <m:t>𝑇</m:t>
                    </m:r>
                    <m:r>
                      <a:rPr lang="en-US" b="0" i="1" smtClean="0">
                        <a:solidFill>
                          <a:srgbClr val="FF0000"/>
                        </a:solidFill>
                        <a:latin typeface="Cambria Math"/>
                      </a:rPr>
                      <m:t>_</m:t>
                    </m:r>
                    <m:r>
                      <a:rPr lang="en-US" i="1">
                        <a:solidFill>
                          <a:srgbClr val="FF0000"/>
                        </a:solidFill>
                        <a:latin typeface="Cambria Math"/>
                      </a:rPr>
                      <m:t>𝑂𝐵𝐸</m:t>
                    </m:r>
                    <m:r>
                      <a:rPr lang="en-US" i="1">
                        <a:solidFill>
                          <a:srgbClr val="FF0000"/>
                        </a:solidFill>
                        <a:latin typeface="Cambria Math"/>
                      </a:rPr>
                      <m:t>=</m:t>
                    </m:r>
                    <m:r>
                      <a:rPr lang="en-US" i="1">
                        <a:solidFill>
                          <a:srgbClr val="FF0000"/>
                        </a:solidFill>
                        <a:latin typeface="Cambria Math"/>
                      </a:rPr>
                      <m:t>𝑃</m:t>
                    </m:r>
                    <m:r>
                      <a:rPr lang="en-US" i="1">
                        <a:solidFill>
                          <a:srgbClr val="FF0000"/>
                        </a:solidFill>
                        <a:latin typeface="Cambria Math"/>
                      </a:rPr>
                      <m:t> </m:t>
                    </m:r>
                    <m:f>
                      <m:fPr>
                        <m:ctrlPr>
                          <a:rPr lang="en-US" i="1">
                            <a:solidFill>
                              <a:srgbClr val="FF0000"/>
                            </a:solidFill>
                            <a:latin typeface="Cambria Math"/>
                          </a:rPr>
                        </m:ctrlPr>
                      </m:fPr>
                      <m:num>
                        <m:r>
                          <a:rPr lang="en-US" i="1">
                            <a:solidFill>
                              <a:srgbClr val="FF0000"/>
                            </a:solidFill>
                            <a:latin typeface="Cambria Math"/>
                          </a:rPr>
                          <m:t>𝐹</m:t>
                        </m:r>
                        <m:r>
                          <a:rPr lang="en-US" i="1">
                            <a:solidFill>
                              <a:srgbClr val="FF0000"/>
                            </a:solidFill>
                            <a:latin typeface="Cambria Math"/>
                          </a:rPr>
                          <m:t>+</m:t>
                        </m:r>
                        <m:r>
                          <a:rPr lang="en-US" b="0" i="1" smtClean="0">
                            <a:solidFill>
                              <a:srgbClr val="FF0000"/>
                            </a:solidFill>
                            <a:latin typeface="Cambria Math"/>
                          </a:rPr>
                          <m:t>𝑇</m:t>
                        </m:r>
                        <m:r>
                          <a:rPr lang="en-US" b="0" i="1" smtClean="0">
                            <a:solidFill>
                              <a:srgbClr val="FF0000"/>
                            </a:solidFill>
                            <a:latin typeface="Cambria Math"/>
                          </a:rPr>
                          <m:t>_</m:t>
                        </m:r>
                        <m:r>
                          <a:rPr lang="en-US" i="1">
                            <a:solidFill>
                              <a:srgbClr val="FF0000"/>
                            </a:solidFill>
                            <a:latin typeface="Cambria Math"/>
                          </a:rPr>
                          <m:t>𝐸𝐵𝐼𝑇</m:t>
                        </m:r>
                      </m:num>
                      <m:den>
                        <m:r>
                          <a:rPr lang="en-US" i="1">
                            <a:solidFill>
                              <a:srgbClr val="FF0000"/>
                            </a:solidFill>
                            <a:latin typeface="Cambria Math"/>
                          </a:rPr>
                          <m:t>(</m:t>
                        </m:r>
                        <m:r>
                          <a:rPr lang="en-US" i="1">
                            <a:solidFill>
                              <a:srgbClr val="FF0000"/>
                            </a:solidFill>
                            <a:latin typeface="Cambria Math"/>
                          </a:rPr>
                          <m:t>𝑃</m:t>
                        </m:r>
                        <m:r>
                          <a:rPr lang="en-US" i="1">
                            <a:solidFill>
                              <a:srgbClr val="FF0000"/>
                            </a:solidFill>
                            <a:latin typeface="Cambria Math"/>
                          </a:rPr>
                          <m:t>−</m:t>
                        </m:r>
                        <m:r>
                          <a:rPr lang="en-US" i="1">
                            <a:solidFill>
                              <a:srgbClr val="FF0000"/>
                            </a:solidFill>
                            <a:latin typeface="Cambria Math"/>
                          </a:rPr>
                          <m:t>𝑉</m:t>
                        </m:r>
                        <m:r>
                          <a:rPr lang="en-US" i="1">
                            <a:solidFill>
                              <a:srgbClr val="FF0000"/>
                            </a:solidFill>
                            <a:latin typeface="Cambria Math"/>
                          </a:rPr>
                          <m:t>)</m:t>
                        </m:r>
                      </m:den>
                    </m:f>
                    <m:r>
                      <a:rPr lang="en-US">
                        <a:solidFill>
                          <a:srgbClr val="FF0000"/>
                        </a:solidFill>
                        <a:latin typeface="Cambria Math"/>
                      </a:rPr>
                      <m:t>=</m:t>
                    </m:r>
                    <m:f>
                      <m:fPr>
                        <m:ctrlPr>
                          <a:rPr lang="en-US" i="1" dirty="0">
                            <a:solidFill>
                              <a:srgbClr val="FF0000"/>
                            </a:solidFill>
                            <a:latin typeface="Cambria Math"/>
                          </a:rPr>
                        </m:ctrlPr>
                      </m:fPr>
                      <m:num>
                        <m:r>
                          <a:rPr lang="en-US" i="1" dirty="0">
                            <a:solidFill>
                              <a:srgbClr val="FF0000"/>
                            </a:solidFill>
                            <a:latin typeface="Cambria Math"/>
                          </a:rPr>
                          <m:t>𝐹</m:t>
                        </m:r>
                        <m:r>
                          <a:rPr lang="en-US" i="1" dirty="0">
                            <a:solidFill>
                              <a:srgbClr val="FF0000"/>
                            </a:solidFill>
                            <a:latin typeface="Cambria Math"/>
                          </a:rPr>
                          <m:t>+</m:t>
                        </m:r>
                        <m:r>
                          <a:rPr lang="en-US" b="0" i="1" dirty="0" smtClean="0">
                            <a:solidFill>
                              <a:srgbClr val="FF0000"/>
                            </a:solidFill>
                            <a:latin typeface="Cambria Math"/>
                          </a:rPr>
                          <m:t>𝑇</m:t>
                        </m:r>
                        <m:r>
                          <a:rPr lang="en-US" b="0" i="1" dirty="0" smtClean="0">
                            <a:solidFill>
                              <a:srgbClr val="FF0000"/>
                            </a:solidFill>
                            <a:latin typeface="Cambria Math"/>
                          </a:rPr>
                          <m:t>_</m:t>
                        </m:r>
                        <m:r>
                          <a:rPr lang="en-US" i="1" dirty="0">
                            <a:solidFill>
                              <a:srgbClr val="FF0000"/>
                            </a:solidFill>
                            <a:latin typeface="Cambria Math"/>
                          </a:rPr>
                          <m:t>𝐸𝐵𝐼𝑇</m:t>
                        </m:r>
                      </m:num>
                      <m:den>
                        <m:f>
                          <m:fPr>
                            <m:ctrlPr>
                              <a:rPr lang="en-US" i="1" dirty="0">
                                <a:solidFill>
                                  <a:srgbClr val="FF0000"/>
                                </a:solidFill>
                                <a:latin typeface="Cambria Math"/>
                              </a:rPr>
                            </m:ctrlPr>
                          </m:fPr>
                          <m:num>
                            <m:r>
                              <a:rPr lang="en-US" i="1" dirty="0">
                                <a:solidFill>
                                  <a:srgbClr val="FF0000"/>
                                </a:solidFill>
                                <a:latin typeface="Cambria Math"/>
                              </a:rPr>
                              <m:t>(</m:t>
                            </m:r>
                            <m:r>
                              <a:rPr lang="en-US" i="1" dirty="0">
                                <a:solidFill>
                                  <a:srgbClr val="FF0000"/>
                                </a:solidFill>
                                <a:latin typeface="Cambria Math"/>
                              </a:rPr>
                              <m:t>𝑃</m:t>
                            </m:r>
                            <m:r>
                              <a:rPr lang="en-US" i="1" dirty="0">
                                <a:solidFill>
                                  <a:srgbClr val="FF0000"/>
                                </a:solidFill>
                                <a:latin typeface="Cambria Math"/>
                              </a:rPr>
                              <m:t>−</m:t>
                            </m:r>
                            <m:r>
                              <a:rPr lang="en-US" i="1" dirty="0">
                                <a:solidFill>
                                  <a:srgbClr val="FF0000"/>
                                </a:solidFill>
                                <a:latin typeface="Cambria Math"/>
                              </a:rPr>
                              <m:t>𝑉</m:t>
                            </m:r>
                            <m:r>
                              <a:rPr lang="en-US" i="1" dirty="0">
                                <a:solidFill>
                                  <a:srgbClr val="FF0000"/>
                                </a:solidFill>
                                <a:latin typeface="Cambria Math"/>
                              </a:rPr>
                              <m:t>)</m:t>
                            </m:r>
                          </m:num>
                          <m:den>
                            <m:r>
                              <a:rPr lang="en-US" i="1" dirty="0">
                                <a:solidFill>
                                  <a:srgbClr val="FF0000"/>
                                </a:solidFill>
                                <a:latin typeface="Cambria Math"/>
                              </a:rPr>
                              <m:t>𝑃</m:t>
                            </m:r>
                          </m:den>
                        </m:f>
                      </m:den>
                    </m:f>
                    <m:r>
                      <a:rPr lang="en-US">
                        <a:solidFill>
                          <a:srgbClr val="FF0000"/>
                        </a:solidFill>
                        <a:latin typeface="Cambria Math"/>
                      </a:rPr>
                      <m:t> </m:t>
                    </m:r>
                  </m:oMath>
                </a14:m>
                <a:endParaRPr lang="en-US" dirty="0" smtClean="0">
                  <a:solidFill>
                    <a:srgbClr val="FF0000"/>
                  </a:solidFill>
                </a:endParaRPr>
              </a:p>
              <a:p>
                <a:pPr lvl="1"/>
                <a:r>
                  <a:rPr lang="en-US" dirty="0" smtClean="0">
                    <a:solidFill>
                      <a:srgbClr val="FF0000"/>
                    </a:solidFill>
                  </a:rPr>
                  <a:t>The $ amount of Sales to make </a:t>
                </a:r>
                <a:r>
                  <a:rPr lang="en-US" dirty="0" err="1" smtClean="0">
                    <a:solidFill>
                      <a:srgbClr val="FF0000"/>
                    </a:solidFill>
                  </a:rPr>
                  <a:t>T_EBIT</a:t>
                </a:r>
                <a:r>
                  <a:rPr lang="en-US" dirty="0" smtClean="0">
                    <a:solidFill>
                      <a:srgbClr val="FF0000"/>
                    </a:solidFill>
                  </a:rPr>
                  <a:t>=0</a:t>
                </a:r>
              </a:p>
              <a:p>
                <a:endParaRPr lang="en-US" dirty="0" smtClean="0"/>
              </a:p>
              <a:p>
                <a:r>
                  <a:rPr lang="en-US" dirty="0" smtClean="0"/>
                  <a:t>Another BE Points is the cash break-even: Taking out the depreciation from the FC since it is non-cash expenses. Thus </a:t>
                </a:r>
                <a:r>
                  <a:rPr lang="en-US" dirty="0" err="1" smtClean="0"/>
                  <a:t>T_EBIT</a:t>
                </a:r>
                <a:r>
                  <a:rPr lang="en-US" dirty="0" smtClean="0"/>
                  <a:t> = - dep.</a:t>
                </a:r>
              </a:p>
              <a:p>
                <a:r>
                  <a:rPr lang="en-US" dirty="0" smtClean="0"/>
                  <a:t>Similarly we can define any point by just setting </a:t>
                </a:r>
                <a:r>
                  <a:rPr lang="en-US" dirty="0" err="1"/>
                  <a:t>T_EBIT</a:t>
                </a:r>
                <a:r>
                  <a:rPr lang="en-US" dirty="0"/>
                  <a:t> </a:t>
                </a:r>
                <a:r>
                  <a:rPr lang="en-US" dirty="0" smtClean="0"/>
                  <a:t> to what we want</a:t>
                </a: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301752" y="1447800"/>
                <a:ext cx="8503920" cy="5562600"/>
              </a:xfrm>
              <a:blipFill rotWithShape="1">
                <a:blip r:embed="rId2"/>
                <a:stretch>
                  <a:fillRect l="-358" t="-1754"/>
                </a:stretch>
              </a:blipFill>
            </p:spPr>
            <p:txBody>
              <a:bodyPr/>
              <a:lstStyle/>
              <a:p>
                <a:r>
                  <a:rPr lang="en-US">
                    <a:noFill/>
                  </a:rPr>
                  <a:t> </a:t>
                </a:r>
              </a:p>
            </p:txBody>
          </p:sp>
        </mc:Fallback>
      </mc:AlternateContent>
    </p:spTree>
    <p:extLst>
      <p:ext uri="{BB962C8B-B14F-4D97-AF65-F5344CB8AC3E}">
        <p14:creationId xmlns:p14="http://schemas.microsoft.com/office/powerpoint/2010/main" val="746357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sz="quarter" idx="1"/>
          </p:nvPr>
        </p:nvSpPr>
        <p:spPr>
          <a:xfrm>
            <a:off x="301752" y="1447800"/>
            <a:ext cx="8503920" cy="5334000"/>
          </a:xfrm>
        </p:spPr>
        <p:txBody>
          <a:bodyPr>
            <a:normAutofit fontScale="85000" lnSpcReduction="20000"/>
          </a:bodyPr>
          <a:lstStyle/>
          <a:p>
            <a:r>
              <a:rPr lang="en-US" dirty="0" smtClean="0"/>
              <a:t>Firm x is selling computers for $30 per unit.</a:t>
            </a:r>
          </a:p>
          <a:p>
            <a:r>
              <a:rPr lang="en-US" dirty="0" smtClean="0"/>
              <a:t>The variable costs are 2/3 of the selling price.</a:t>
            </a:r>
          </a:p>
          <a:p>
            <a:r>
              <a:rPr lang="en-US" dirty="0" smtClean="0"/>
              <a:t>The Fixed cost is $100,000. </a:t>
            </a:r>
          </a:p>
          <a:p>
            <a:r>
              <a:rPr lang="en-US" dirty="0" smtClean="0"/>
              <a:t>The target profit is $50,000</a:t>
            </a:r>
          </a:p>
          <a:p>
            <a:endParaRPr lang="en-US" dirty="0"/>
          </a:p>
          <a:p>
            <a:r>
              <a:rPr lang="en-US" dirty="0" smtClean="0">
                <a:solidFill>
                  <a:srgbClr val="0000FF"/>
                </a:solidFill>
              </a:rPr>
              <a:t>P= 30, V=2/3(30)=20, F=100,000</a:t>
            </a:r>
          </a:p>
          <a:p>
            <a:r>
              <a:rPr lang="en-US" dirty="0" smtClean="0">
                <a:solidFill>
                  <a:srgbClr val="0000FF"/>
                </a:solidFill>
              </a:rPr>
              <a:t>Q*= 100,000/(30-20) = 10,000 units to break-even</a:t>
            </a:r>
          </a:p>
          <a:p>
            <a:r>
              <a:rPr lang="en-US" dirty="0" smtClean="0">
                <a:solidFill>
                  <a:srgbClr val="0000FF"/>
                </a:solidFill>
              </a:rPr>
              <a:t>$BE= 30(10,000)=$300,000 in sales is needed to break=even. </a:t>
            </a:r>
          </a:p>
          <a:p>
            <a:r>
              <a:rPr lang="en-US" dirty="0" smtClean="0">
                <a:solidFill>
                  <a:srgbClr val="0000FF"/>
                </a:solidFill>
              </a:rPr>
              <a:t>The CM = 10, the CM%= 10/30 = 1/3= 33.33%</a:t>
            </a:r>
          </a:p>
          <a:p>
            <a:r>
              <a:rPr lang="en-US" dirty="0" smtClean="0">
                <a:solidFill>
                  <a:srgbClr val="0000FF"/>
                </a:solidFill>
              </a:rPr>
              <a:t>$BE = 100,000/33.33% = $300,000</a:t>
            </a:r>
          </a:p>
          <a:p>
            <a:r>
              <a:rPr lang="en-US" dirty="0" smtClean="0">
                <a:solidFill>
                  <a:srgbClr val="0000FF"/>
                </a:solidFill>
              </a:rPr>
              <a:t>$</a:t>
            </a:r>
            <a:r>
              <a:rPr lang="en-US" dirty="0" err="1" smtClean="0">
                <a:solidFill>
                  <a:srgbClr val="0000FF"/>
                </a:solidFill>
              </a:rPr>
              <a:t>T_BE</a:t>
            </a:r>
            <a:r>
              <a:rPr lang="en-US" dirty="0" smtClean="0">
                <a:solidFill>
                  <a:srgbClr val="0000FF"/>
                </a:solidFill>
              </a:rPr>
              <a:t> = (100,000+50,000)/33.33% = $450,000 is needed in sales so that the firm can have a profit of $50,000</a:t>
            </a:r>
          </a:p>
          <a:p>
            <a:r>
              <a:rPr lang="en-US" dirty="0" err="1" smtClean="0">
                <a:solidFill>
                  <a:srgbClr val="0000FF"/>
                </a:solidFill>
              </a:rPr>
              <a:t>T_Q</a:t>
            </a:r>
            <a:r>
              <a:rPr lang="en-US" dirty="0" smtClean="0">
                <a:solidFill>
                  <a:srgbClr val="0000FF"/>
                </a:solidFill>
              </a:rPr>
              <a:t>* = 450,000/30 = 15,000 unit must be produced to have a profit of $50,000</a:t>
            </a:r>
          </a:p>
          <a:p>
            <a:endParaRPr lang="en-US" dirty="0"/>
          </a:p>
        </p:txBody>
      </p:sp>
    </p:spTree>
    <p:extLst>
      <p:ext uri="{BB962C8B-B14F-4D97-AF65-F5344CB8AC3E}">
        <p14:creationId xmlns:p14="http://schemas.microsoft.com/office/powerpoint/2010/main" val="35251935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Leverage Analysis</a:t>
            </a:r>
            <a:endParaRPr lang="en-US" dirty="0"/>
          </a:p>
        </p:txBody>
      </p:sp>
      <p:sp>
        <p:nvSpPr>
          <p:cNvPr id="3" name="Content Placeholder 2"/>
          <p:cNvSpPr>
            <a:spLocks noGrp="1"/>
          </p:cNvSpPr>
          <p:nvPr>
            <p:ph sz="quarter" idx="1"/>
          </p:nvPr>
        </p:nvSpPr>
        <p:spPr>
          <a:xfrm>
            <a:off x="301752" y="1527048"/>
            <a:ext cx="8503920" cy="5102352"/>
          </a:xfrm>
        </p:spPr>
        <p:txBody>
          <a:bodyPr>
            <a:normAutofit fontScale="92500"/>
          </a:bodyPr>
          <a:lstStyle/>
          <a:p>
            <a:r>
              <a:rPr lang="en-US" dirty="0" smtClean="0"/>
              <a:t>There are 2 main sorts of leverage that we will discuss. </a:t>
            </a:r>
          </a:p>
          <a:p>
            <a:pPr marL="514350" indent="-514350">
              <a:buFont typeface="+mj-lt"/>
              <a:buAutoNum type="arabicPeriod"/>
            </a:pPr>
            <a:r>
              <a:rPr lang="en-US" dirty="0" smtClean="0"/>
              <a:t>Operating leverage:</a:t>
            </a:r>
          </a:p>
          <a:p>
            <a:pPr lvl="1"/>
            <a:r>
              <a:rPr lang="en-US" dirty="0" smtClean="0"/>
              <a:t>It is a measure that shows how operating income (EBIT) is sensitive to changes in Sales. </a:t>
            </a:r>
          </a:p>
          <a:p>
            <a:pPr lvl="1"/>
            <a:r>
              <a:rPr lang="en-US" dirty="0" smtClean="0"/>
              <a:t>Also, it is used to measure how risky is the operating income (EBIT).  </a:t>
            </a:r>
          </a:p>
          <a:p>
            <a:pPr lvl="1"/>
            <a:r>
              <a:rPr lang="en-US" dirty="0" smtClean="0"/>
              <a:t>The use of fixed operating cost by the firm.* </a:t>
            </a:r>
          </a:p>
          <a:p>
            <a:pPr lvl="1"/>
            <a:r>
              <a:rPr lang="en-US" dirty="0" smtClean="0"/>
              <a:t>Operating fixed costs are the main driver for the </a:t>
            </a:r>
            <a:r>
              <a:rPr lang="en-US" dirty="0" err="1" smtClean="0"/>
              <a:t>OL</a:t>
            </a:r>
            <a:r>
              <a:rPr lang="en-US" dirty="0" smtClean="0"/>
              <a:t> </a:t>
            </a:r>
          </a:p>
          <a:p>
            <a:pPr marL="0" indent="0">
              <a:buNone/>
            </a:pPr>
            <a:endParaRPr lang="en-US" dirty="0" smtClean="0"/>
          </a:p>
          <a:p>
            <a:pPr marL="514350" indent="-514350">
              <a:buFont typeface="+mj-lt"/>
              <a:buAutoNum type="arabicPeriod" startAt="2"/>
            </a:pPr>
            <a:r>
              <a:rPr lang="en-US" dirty="0" smtClean="0"/>
              <a:t>Financial leverage</a:t>
            </a:r>
          </a:p>
          <a:p>
            <a:pPr lvl="1"/>
            <a:r>
              <a:rPr lang="en-US" dirty="0"/>
              <a:t>It is a measure that shows how </a:t>
            </a:r>
            <a:r>
              <a:rPr lang="en-US" dirty="0" smtClean="0"/>
              <a:t>Net income (NI) is sensitive to changes in fixed financing costs.</a:t>
            </a:r>
          </a:p>
          <a:p>
            <a:pPr lvl="1"/>
            <a:r>
              <a:rPr lang="en-US" dirty="0" smtClean="0"/>
              <a:t>Fixed financing costs (interest &amp; preferred dividends) are the main driver of FL</a:t>
            </a:r>
          </a:p>
          <a:p>
            <a:pPr marL="0" indent="0">
              <a:buNone/>
            </a:pPr>
            <a:endParaRPr lang="en-US" dirty="0" smtClean="0"/>
          </a:p>
          <a:p>
            <a:endParaRPr lang="en-US" dirty="0"/>
          </a:p>
        </p:txBody>
      </p:sp>
    </p:spTree>
    <p:extLst>
      <p:ext uri="{BB962C8B-B14F-4D97-AF65-F5344CB8AC3E}">
        <p14:creationId xmlns:p14="http://schemas.microsoft.com/office/powerpoint/2010/main" val="11389721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Operating leverage </a:t>
            </a:r>
            <a:r>
              <a:rPr lang="en-US" dirty="0" err="1" smtClean="0"/>
              <a:t>OL</a:t>
            </a:r>
            <a:endParaRPr lang="en-US" dirty="0"/>
          </a:p>
        </p:txBody>
      </p:sp>
      <p:sp>
        <p:nvSpPr>
          <p:cNvPr id="3" name="Content Placeholder 2"/>
          <p:cNvSpPr>
            <a:spLocks noGrp="1"/>
          </p:cNvSpPr>
          <p:nvPr>
            <p:ph sz="quarter" idx="1"/>
          </p:nvPr>
        </p:nvSpPr>
        <p:spPr>
          <a:xfrm>
            <a:off x="301752" y="1371600"/>
            <a:ext cx="8503920" cy="5257800"/>
          </a:xfrm>
        </p:spPr>
        <p:txBody>
          <a:bodyPr>
            <a:normAutofit fontScale="85000" lnSpcReduction="10000"/>
          </a:bodyPr>
          <a:lstStyle/>
          <a:p>
            <a:r>
              <a:rPr lang="en-US" dirty="0" smtClean="0"/>
              <a:t>A firms that heavily use </a:t>
            </a:r>
            <a:r>
              <a:rPr lang="en-US" dirty="0" err="1" smtClean="0"/>
              <a:t>OL</a:t>
            </a:r>
            <a:r>
              <a:rPr lang="en-US" dirty="0"/>
              <a:t> </a:t>
            </a:r>
            <a:r>
              <a:rPr lang="en-US" dirty="0" smtClean="0"/>
              <a:t>will have their operating income (EBIT) is more variable (high </a:t>
            </a:r>
            <a:r>
              <a:rPr lang="en-US" dirty="0" err="1" smtClean="0"/>
              <a:t>st.</a:t>
            </a:r>
            <a:r>
              <a:rPr lang="en-US" dirty="0" smtClean="0"/>
              <a:t> </a:t>
            </a:r>
            <a:r>
              <a:rPr lang="en-US" dirty="0" err="1" smtClean="0"/>
              <a:t>dev</a:t>
            </a:r>
            <a:r>
              <a:rPr lang="en-US" dirty="0" smtClean="0"/>
              <a:t>) than firms that do not. </a:t>
            </a:r>
          </a:p>
          <a:p>
            <a:endParaRPr lang="en-US" dirty="0"/>
          </a:p>
          <a:p>
            <a:r>
              <a:rPr lang="en-US" dirty="0" smtClean="0"/>
              <a:t>Variability in EBIT is called </a:t>
            </a:r>
            <a:r>
              <a:rPr lang="en-US" dirty="0" smtClean="0">
                <a:solidFill>
                  <a:srgbClr val="0000FF"/>
                </a:solidFill>
              </a:rPr>
              <a:t>Business Risk</a:t>
            </a:r>
            <a:r>
              <a:rPr lang="en-US" dirty="0" smtClean="0"/>
              <a:t>. </a:t>
            </a:r>
            <a:endParaRPr lang="en-US" dirty="0"/>
          </a:p>
          <a:p>
            <a:pPr lvl="1"/>
            <a:r>
              <a:rPr lang="en-US" dirty="0" smtClean="0"/>
              <a:t>The more variable  (sales are relative to its cost, the more variable becomes the EBIT. This, in turn, will increase the probability that the firm will not be able to pay it expenses.</a:t>
            </a:r>
          </a:p>
          <a:p>
            <a:pPr lvl="1"/>
            <a:r>
              <a:rPr lang="en-US" dirty="0" smtClean="0"/>
              <a:t>Thus, firms that heavily use </a:t>
            </a:r>
            <a:r>
              <a:rPr lang="en-US" dirty="0" err="1" smtClean="0"/>
              <a:t>OL</a:t>
            </a:r>
            <a:r>
              <a:rPr lang="en-US" dirty="0" smtClean="0"/>
              <a:t> are exposed to a higher Business Risk than those that do not.</a:t>
            </a:r>
          </a:p>
          <a:p>
            <a:pPr lvl="1"/>
            <a:endParaRPr lang="en-US" dirty="0">
              <a:solidFill>
                <a:srgbClr val="0000FF"/>
              </a:solidFill>
            </a:endParaRPr>
          </a:p>
          <a:p>
            <a:r>
              <a:rPr lang="en-US" dirty="0" smtClean="0">
                <a:solidFill>
                  <a:srgbClr val="0000FF"/>
                </a:solidFill>
              </a:rPr>
              <a:t>Examples of Business Risk</a:t>
            </a:r>
          </a:p>
          <a:p>
            <a:pPr lvl="1"/>
            <a:r>
              <a:rPr lang="en-US" dirty="0" smtClean="0">
                <a:solidFill>
                  <a:srgbClr val="0000FF"/>
                </a:solidFill>
              </a:rPr>
              <a:t>The state of the economy, labor strike, firm competitive position, customers’ strike**</a:t>
            </a:r>
          </a:p>
          <a:p>
            <a:r>
              <a:rPr lang="en-US" dirty="0" smtClean="0"/>
              <a:t>Overall, to a large degree, the firm management have little control over the business risk because it is a function of the industry in which the firm operate.</a:t>
            </a:r>
            <a:endParaRPr lang="en-US" dirty="0"/>
          </a:p>
        </p:txBody>
      </p:sp>
    </p:spTree>
    <p:extLst>
      <p:ext uri="{BB962C8B-B14F-4D97-AF65-F5344CB8AC3E}">
        <p14:creationId xmlns:p14="http://schemas.microsoft.com/office/powerpoint/2010/main" val="26693951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Degree of the Operating Leverage </a:t>
            </a:r>
            <a:r>
              <a:rPr lang="en-US" dirty="0" err="1" smtClean="0"/>
              <a:t>DOL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301752" y="1524000"/>
                <a:ext cx="8503920" cy="5330952"/>
              </a:xfrm>
            </p:spPr>
            <p:txBody>
              <a:bodyPr>
                <a:normAutofit fontScale="77500" lnSpcReduction="20000"/>
              </a:bodyPr>
              <a:lstStyle/>
              <a:p>
                <a:r>
                  <a:rPr lang="en-US" b="1" dirty="0" err="1" smtClean="0">
                    <a:solidFill>
                      <a:srgbClr val="0000FF"/>
                    </a:solidFill>
                    <a:latin typeface="Cambria Math"/>
                  </a:rPr>
                  <a:t>DOL</a:t>
                </a:r>
                <a:r>
                  <a:rPr lang="en-US" b="1" dirty="0" smtClean="0">
                    <a:solidFill>
                      <a:srgbClr val="0000FF"/>
                    </a:solidFill>
                    <a:latin typeface="Cambria Math"/>
                  </a:rPr>
                  <a:t> is the degree to which the presence of fixed costs </a:t>
                </a:r>
                <a:r>
                  <a:rPr lang="en-US" b="1" dirty="0" err="1" smtClean="0">
                    <a:solidFill>
                      <a:srgbClr val="0000FF"/>
                    </a:solidFill>
                    <a:latin typeface="Cambria Math"/>
                  </a:rPr>
                  <a:t>mulitplies</a:t>
                </a:r>
                <a:r>
                  <a:rPr lang="en-US" b="1" dirty="0" smtClean="0">
                    <a:solidFill>
                      <a:srgbClr val="0000FF"/>
                    </a:solidFill>
                    <a:latin typeface="Cambria Math"/>
                  </a:rPr>
                  <a:t> changes in sales to even larger changes in EBIT</a:t>
                </a:r>
              </a:p>
              <a:p>
                <a14:m>
                  <m:oMath xmlns:m="http://schemas.openxmlformats.org/officeDocument/2006/math">
                    <m:r>
                      <a:rPr lang="en-US" b="0" i="1" smtClean="0">
                        <a:latin typeface="Cambria Math"/>
                      </a:rPr>
                      <m:t>𝐷𝑂𝐿</m:t>
                    </m:r>
                    <m:r>
                      <a:rPr lang="en-US" b="0" i="1" smtClean="0">
                        <a:latin typeface="Cambria Math"/>
                      </a:rPr>
                      <m:t>= </m:t>
                    </m:r>
                    <m:f>
                      <m:fPr>
                        <m:ctrlPr>
                          <a:rPr lang="en-US" b="0" i="1" smtClean="0">
                            <a:latin typeface="Cambria Math"/>
                          </a:rPr>
                        </m:ctrlPr>
                      </m:fPr>
                      <m:num>
                        <m:r>
                          <a:rPr lang="en-US" b="0" i="1" smtClean="0">
                            <a:latin typeface="Cambria Math"/>
                          </a:rPr>
                          <m:t>%</m:t>
                        </m:r>
                        <m:r>
                          <a:rPr lang="en-US" b="0" i="1" smtClean="0">
                            <a:latin typeface="Cambria Math"/>
                            <a:ea typeface="Cambria Math"/>
                          </a:rPr>
                          <m:t>∆ </m:t>
                        </m:r>
                        <m:r>
                          <a:rPr lang="en-US" b="0" i="1" smtClean="0">
                            <a:latin typeface="Cambria Math"/>
                            <a:ea typeface="Cambria Math"/>
                          </a:rPr>
                          <m:t>𝐸𝐵𝐼𝑇</m:t>
                        </m:r>
                      </m:num>
                      <m:den>
                        <m:r>
                          <a:rPr lang="en-US" i="1">
                            <a:latin typeface="Cambria Math"/>
                          </a:rPr>
                          <m:t>%</m:t>
                        </m:r>
                        <m:r>
                          <a:rPr lang="en-US" i="1" smtClean="0">
                            <a:latin typeface="Cambria Math"/>
                            <a:ea typeface="Cambria Math"/>
                          </a:rPr>
                          <m:t>∆</m:t>
                        </m:r>
                        <m:r>
                          <a:rPr lang="en-US" b="0" i="1" smtClean="0">
                            <a:latin typeface="Cambria Math"/>
                            <a:ea typeface="Cambria Math"/>
                          </a:rPr>
                          <m:t> </m:t>
                        </m:r>
                        <m:r>
                          <a:rPr lang="en-US" b="0" i="1" smtClean="0">
                            <a:latin typeface="Cambria Math"/>
                            <a:ea typeface="Cambria Math"/>
                          </a:rPr>
                          <m:t>𝑆𝑎𝑙𝑒𝑠</m:t>
                        </m:r>
                      </m:den>
                    </m:f>
                  </m:oMath>
                </a14:m>
                <a:r>
                  <a:rPr lang="en-US" b="0" dirty="0" smtClean="0"/>
                  <a:t> =</a:t>
                </a:r>
              </a:p>
              <a:p>
                <a:r>
                  <a:rPr lang="en-US" dirty="0" smtClean="0"/>
                  <a:t>If </a:t>
                </a:r>
                <a:r>
                  <a:rPr lang="en-US" dirty="0" err="1" smtClean="0"/>
                  <a:t>DOL</a:t>
                </a:r>
                <a:r>
                  <a:rPr lang="en-US" dirty="0" smtClean="0"/>
                  <a:t> =2, then </a:t>
                </a:r>
                <a14:m>
                  <m:oMath xmlns:m="http://schemas.openxmlformats.org/officeDocument/2006/math">
                    <m:r>
                      <a:rPr lang="en-US" i="1">
                        <a:latin typeface="Cambria Math"/>
                      </a:rPr>
                      <m:t>%</m:t>
                    </m:r>
                    <m:r>
                      <a:rPr lang="en-US" i="1">
                        <a:latin typeface="Cambria Math"/>
                        <a:ea typeface="Cambria Math"/>
                      </a:rPr>
                      <m:t>∆ </m:t>
                    </m:r>
                    <m:r>
                      <a:rPr lang="en-US" i="1">
                        <a:latin typeface="Cambria Math"/>
                        <a:ea typeface="Cambria Math"/>
                      </a:rPr>
                      <m:t>𝑆𝑎𝑙𝑒𝑠</m:t>
                    </m:r>
                  </m:oMath>
                </a14:m>
                <a:r>
                  <a:rPr lang="en-US" dirty="0"/>
                  <a:t> =10</a:t>
                </a:r>
                <a:r>
                  <a:rPr lang="en-US" dirty="0" smtClean="0"/>
                  <a:t>% will make </a:t>
                </a:r>
                <a14:m>
                  <m:oMath xmlns:m="http://schemas.openxmlformats.org/officeDocument/2006/math">
                    <m:r>
                      <a:rPr lang="en-US" i="1">
                        <a:latin typeface="Cambria Math"/>
                      </a:rPr>
                      <m:t>%</m:t>
                    </m:r>
                    <m:r>
                      <a:rPr lang="en-US" i="1">
                        <a:latin typeface="Cambria Math"/>
                        <a:ea typeface="Cambria Math"/>
                      </a:rPr>
                      <m:t>∆ </m:t>
                    </m:r>
                    <m:r>
                      <a:rPr lang="en-US" i="1">
                        <a:latin typeface="Cambria Math"/>
                        <a:ea typeface="Cambria Math"/>
                      </a:rPr>
                      <m:t>𝐸𝐵𝐼𝑇</m:t>
                    </m:r>
                  </m:oMath>
                </a14:m>
                <a:r>
                  <a:rPr lang="en-US" dirty="0" smtClean="0"/>
                  <a:t>= 20%, </a:t>
                </a:r>
              </a:p>
              <a:p>
                <a:r>
                  <a:rPr lang="en-US" dirty="0" smtClean="0"/>
                  <a:t>The </a:t>
                </a:r>
                <a14:m>
                  <m:oMath xmlns:m="http://schemas.openxmlformats.org/officeDocument/2006/math">
                    <m:r>
                      <a:rPr lang="en-US" i="1">
                        <a:latin typeface="Cambria Math"/>
                      </a:rPr>
                      <m:t>%</m:t>
                    </m:r>
                    <m:r>
                      <a:rPr lang="en-US" i="1">
                        <a:latin typeface="Cambria Math"/>
                        <a:ea typeface="Cambria Math"/>
                      </a:rPr>
                      <m:t>∆ </m:t>
                    </m:r>
                    <m:r>
                      <a:rPr lang="en-US" b="0" i="1" smtClean="0">
                        <a:latin typeface="Cambria Math"/>
                        <a:ea typeface="Cambria Math"/>
                      </a:rPr>
                      <m:t>𝑆𝑎𝑙𝑒𝑠</m:t>
                    </m:r>
                  </m:oMath>
                </a14:m>
                <a:r>
                  <a:rPr lang="en-US" dirty="0" smtClean="0"/>
                  <a:t> must be x by 2 to reach the </a:t>
                </a:r>
                <a14:m>
                  <m:oMath xmlns:m="http://schemas.openxmlformats.org/officeDocument/2006/math">
                    <m:r>
                      <a:rPr lang="en-US" i="1">
                        <a:latin typeface="Cambria Math"/>
                      </a:rPr>
                      <m:t>%</m:t>
                    </m:r>
                    <m:r>
                      <a:rPr lang="en-US" i="1">
                        <a:latin typeface="Cambria Math"/>
                        <a:ea typeface="Cambria Math"/>
                      </a:rPr>
                      <m:t>∆ </m:t>
                    </m:r>
                    <m:r>
                      <a:rPr lang="en-US" b="0" i="1" smtClean="0">
                        <a:latin typeface="Cambria Math"/>
                        <a:ea typeface="Cambria Math"/>
                      </a:rPr>
                      <m:t>𝐸𝐵𝐼𝑇</m:t>
                    </m:r>
                  </m:oMath>
                </a14:m>
                <a:endParaRPr lang="en-US" dirty="0"/>
              </a:p>
              <a:p>
                <a:endParaRPr lang="en-US" dirty="0" smtClean="0"/>
              </a:p>
              <a:p>
                <a:r>
                  <a:rPr lang="en-US" dirty="0" smtClean="0"/>
                  <a:t>Note, EBIT will be more variable than sales (high exposure to operating leverage and thus high business risk) if the firm have some fixed costs. </a:t>
                </a:r>
              </a:p>
              <a:p>
                <a:pPr lvl="1"/>
                <a:r>
                  <a:rPr lang="en-US" dirty="0" smtClean="0"/>
                  <a:t>Note that EBIT = Sales – VC – FC</a:t>
                </a:r>
              </a:p>
              <a:p>
                <a:pPr lvl="1"/>
                <a:r>
                  <a:rPr lang="en-US" dirty="0" smtClean="0"/>
                  <a:t>Since VC move with sales, then what contributes to the variation in EBIT is the fixed cost.*</a:t>
                </a:r>
              </a:p>
              <a:p>
                <a:pPr lvl="1"/>
                <a:endParaRPr lang="en-US" dirty="0"/>
              </a:p>
              <a:p>
                <a:r>
                  <a:rPr lang="en-US" dirty="0" smtClean="0">
                    <a:solidFill>
                      <a:srgbClr val="FF0000"/>
                    </a:solidFill>
                  </a:rPr>
                  <a:t>Note here that high </a:t>
                </a:r>
                <a:r>
                  <a:rPr lang="en-US" dirty="0" err="1" smtClean="0">
                    <a:solidFill>
                      <a:srgbClr val="FF0000"/>
                    </a:solidFill>
                  </a:rPr>
                  <a:t>DOL</a:t>
                </a:r>
                <a:r>
                  <a:rPr lang="en-US" dirty="0" smtClean="0">
                    <a:solidFill>
                      <a:srgbClr val="FF0000"/>
                    </a:solidFill>
                  </a:rPr>
                  <a:t> is only preferable if Sale is increasing. </a:t>
                </a:r>
              </a:p>
              <a:p>
                <a:pPr lvl="1"/>
                <a:r>
                  <a:rPr lang="en-US" dirty="0" smtClean="0">
                    <a:solidFill>
                      <a:srgbClr val="FF0000"/>
                    </a:solidFill>
                  </a:rPr>
                  <a:t>If sales are decreasing, then high </a:t>
                </a:r>
                <a:r>
                  <a:rPr lang="en-US" dirty="0" err="1" smtClean="0">
                    <a:solidFill>
                      <a:srgbClr val="FF0000"/>
                    </a:solidFill>
                  </a:rPr>
                  <a:t>DOL</a:t>
                </a:r>
                <a:r>
                  <a:rPr lang="en-US" dirty="0" smtClean="0">
                    <a:solidFill>
                      <a:srgbClr val="FF0000"/>
                    </a:solidFill>
                  </a:rPr>
                  <a:t> means that  EBIT will decline at a higher rate</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301752" y="1524000"/>
                <a:ext cx="8503920" cy="5330952"/>
              </a:xfrm>
              <a:blipFill rotWithShape="1">
                <a:blip r:embed="rId3"/>
                <a:stretch>
                  <a:fillRect l="-358" t="-1943"/>
                </a:stretch>
              </a:blipFill>
            </p:spPr>
            <p:txBody>
              <a:bodyPr/>
              <a:lstStyle/>
              <a:p>
                <a:r>
                  <a:rPr lang="en-US">
                    <a:noFill/>
                  </a:rPr>
                  <a:t> </a:t>
                </a:r>
              </a:p>
            </p:txBody>
          </p:sp>
        </mc:Fallback>
      </mc:AlternateContent>
    </p:spTree>
    <p:extLst>
      <p:ext uri="{BB962C8B-B14F-4D97-AF65-F5344CB8AC3E}">
        <p14:creationId xmlns:p14="http://schemas.microsoft.com/office/powerpoint/2010/main" val="3509763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DOL</a:t>
            </a:r>
            <a:r>
              <a:rPr lang="en-US" dirty="0" smtClean="0"/>
              <a:t> in Corporate Finance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r>
                  <a:rPr lang="en-US" dirty="0" smtClean="0"/>
                  <a:t>There is away to determine the </a:t>
                </a:r>
                <a:r>
                  <a:rPr lang="en-US" dirty="0" err="1" smtClean="0"/>
                  <a:t>DOL</a:t>
                </a:r>
                <a:r>
                  <a:rPr lang="en-US" dirty="0" smtClean="0"/>
                  <a:t> by looking at 1 financial statement instead of 2.</a:t>
                </a:r>
              </a:p>
              <a:p>
                <a:endParaRPr lang="en-US" dirty="0"/>
              </a:p>
              <a:p>
                <a14:m>
                  <m:oMath xmlns:m="http://schemas.openxmlformats.org/officeDocument/2006/math">
                    <m:r>
                      <a:rPr lang="en-US" b="0" i="1" smtClean="0">
                        <a:latin typeface="Cambria Math"/>
                      </a:rPr>
                      <m:t>𝐷𝑂𝐿</m:t>
                    </m:r>
                    <m:r>
                      <a:rPr lang="en-US" b="0" i="1" smtClean="0">
                        <a:latin typeface="Cambria Math"/>
                      </a:rPr>
                      <m:t>= </m:t>
                    </m:r>
                    <m:f>
                      <m:fPr>
                        <m:ctrlPr>
                          <a:rPr lang="en-US" b="0" i="1" smtClean="0">
                            <a:latin typeface="Cambria Math"/>
                          </a:rPr>
                        </m:ctrlPr>
                      </m:fPr>
                      <m:num>
                        <m:r>
                          <a:rPr lang="en-US" b="0" i="1" smtClean="0">
                            <a:latin typeface="Cambria Math"/>
                          </a:rPr>
                          <m:t>𝐸𝐵𝐼𝑇</m:t>
                        </m:r>
                        <m:r>
                          <a:rPr lang="en-US" b="0" i="1" smtClean="0">
                            <a:latin typeface="Cambria Math"/>
                          </a:rPr>
                          <m:t>+</m:t>
                        </m:r>
                        <m:r>
                          <a:rPr lang="en-US" b="0" i="1" smtClean="0">
                            <a:latin typeface="Cambria Math"/>
                          </a:rPr>
                          <m:t>𝐹𝐶</m:t>
                        </m:r>
                        <m:r>
                          <a:rPr lang="en-US" b="0" i="1" smtClean="0">
                            <a:latin typeface="Cambria Math"/>
                          </a:rPr>
                          <m:t> </m:t>
                        </m:r>
                      </m:num>
                      <m:den>
                        <m:r>
                          <a:rPr lang="en-US" b="0" i="1" smtClean="0">
                            <a:latin typeface="Cambria Math"/>
                          </a:rPr>
                          <m:t>𝐸𝐵𝐼𝑇</m:t>
                        </m:r>
                      </m:den>
                    </m:f>
                    <m:r>
                      <a:rPr lang="en-US" b="0" i="1" smtClean="0">
                        <a:latin typeface="Cambria Math"/>
                      </a:rPr>
                      <m:t>=</m:t>
                    </m:r>
                    <m:f>
                      <m:fPr>
                        <m:ctrlPr>
                          <a:rPr lang="en-US" i="1">
                            <a:latin typeface="Cambria Math"/>
                          </a:rPr>
                        </m:ctrlPr>
                      </m:fPr>
                      <m:num>
                        <m:r>
                          <a:rPr lang="en-US" b="0" i="1" smtClean="0">
                            <a:latin typeface="Cambria Math"/>
                          </a:rPr>
                          <m:t>𝑆𝑎𝑙𝑒𝑠</m:t>
                        </m:r>
                        <m:r>
                          <a:rPr lang="en-US" b="0" i="1" smtClean="0">
                            <a:latin typeface="Cambria Math"/>
                          </a:rPr>
                          <m:t> −</m:t>
                        </m:r>
                        <m:r>
                          <a:rPr lang="en-US" b="0" i="1" smtClean="0">
                            <a:latin typeface="Cambria Math"/>
                          </a:rPr>
                          <m:t>𝑇𝑉𝐶</m:t>
                        </m:r>
                      </m:num>
                      <m:den>
                        <m:r>
                          <a:rPr lang="en-US" b="0" i="1" smtClean="0">
                            <a:latin typeface="Cambria Math"/>
                          </a:rPr>
                          <m:t>𝑆𝑎𝑙𝑒𝑠</m:t>
                        </m:r>
                        <m:r>
                          <a:rPr lang="en-US" b="0" i="1" smtClean="0">
                            <a:latin typeface="Cambria Math"/>
                          </a:rPr>
                          <m:t> −</m:t>
                        </m:r>
                        <m:r>
                          <a:rPr lang="en-US" b="0" i="1" smtClean="0">
                            <a:latin typeface="Cambria Math"/>
                          </a:rPr>
                          <m:t>𝑇𝑉𝐶</m:t>
                        </m:r>
                        <m:r>
                          <a:rPr lang="en-US" b="0" i="1" smtClean="0">
                            <a:latin typeface="Cambria Math"/>
                          </a:rPr>
                          <m:t> −</m:t>
                        </m:r>
                        <m:r>
                          <a:rPr lang="en-US" b="0" i="1" smtClean="0">
                            <a:latin typeface="Cambria Math"/>
                          </a:rPr>
                          <m:t>𝑇𝐹𝐶</m:t>
                        </m:r>
                      </m:den>
                    </m:f>
                  </m:oMath>
                </a14:m>
                <a:r>
                  <a:rPr lang="en-US" dirty="0" smtClean="0"/>
                  <a:t>=</a:t>
                </a:r>
                <a14:m>
                  <m:oMath xmlns:m="http://schemas.openxmlformats.org/officeDocument/2006/math">
                    <m:f>
                      <m:fPr>
                        <m:ctrlPr>
                          <a:rPr lang="en-US" i="1">
                            <a:latin typeface="Cambria Math"/>
                          </a:rPr>
                        </m:ctrlPr>
                      </m:fPr>
                      <m:num>
                        <m:r>
                          <a:rPr lang="en-US" b="0" i="1" smtClean="0">
                            <a:latin typeface="Cambria Math"/>
                          </a:rPr>
                          <m:t>𝑆𝑎𝑙𝑒𝑠</m:t>
                        </m:r>
                        <m:r>
                          <a:rPr lang="en-US" b="0" i="1" smtClean="0">
                            <a:latin typeface="Cambria Math"/>
                          </a:rPr>
                          <m:t>−</m:t>
                        </m:r>
                        <m:r>
                          <a:rPr lang="en-US" b="0" i="1" smtClean="0">
                            <a:latin typeface="Cambria Math"/>
                          </a:rPr>
                          <m:t>𝑇𝑉𝐶</m:t>
                        </m:r>
                      </m:num>
                      <m:den>
                        <m:r>
                          <a:rPr lang="en-US" i="1">
                            <a:latin typeface="Cambria Math"/>
                          </a:rPr>
                          <m:t>𝐸𝐵𝐼𝑇</m:t>
                        </m:r>
                      </m:den>
                    </m:f>
                  </m:oMath>
                </a14:m>
                <a:endParaRPr lang="en-US" dirty="0" smtClean="0"/>
              </a:p>
              <a:p>
                <a:endParaRPr lang="en-US" dirty="0" smtClean="0"/>
              </a:p>
              <a:p>
                <a:r>
                  <a:rPr lang="en-US" dirty="0" smtClean="0"/>
                  <a:t>High </a:t>
                </a:r>
                <a:r>
                  <a:rPr lang="en-US" dirty="0" err="1" smtClean="0"/>
                  <a:t>DOL</a:t>
                </a:r>
                <a:r>
                  <a:rPr lang="en-US" dirty="0" smtClean="0"/>
                  <a:t> means that the firm operating income (EBIT) is more sensitive to changes in Sales. </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2"/>
                <a:stretch>
                  <a:fillRect l="-789" t="-1200"/>
                </a:stretch>
              </a:blipFill>
            </p:spPr>
            <p:txBody>
              <a:bodyPr/>
              <a:lstStyle/>
              <a:p>
                <a:r>
                  <a:rPr lang="en-US">
                    <a:noFill/>
                  </a:rPr>
                  <a:t> </a:t>
                </a:r>
              </a:p>
            </p:txBody>
          </p:sp>
        </mc:Fallback>
      </mc:AlternateContent>
    </p:spTree>
    <p:extLst>
      <p:ext uri="{BB962C8B-B14F-4D97-AF65-F5344CB8AC3E}">
        <p14:creationId xmlns:p14="http://schemas.microsoft.com/office/powerpoint/2010/main" val="21295133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p:cNvSpPr>
            <a:spLocks noChangeShapeType="1"/>
          </p:cNvSpPr>
          <p:nvPr/>
        </p:nvSpPr>
        <p:spPr bwMode="auto">
          <a:xfrm>
            <a:off x="1905000" y="1676400"/>
            <a:ext cx="5257800" cy="0"/>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5" name="Rectangle 3"/>
          <p:cNvSpPr>
            <a:spLocks noGrp="1" noChangeArrowheads="1"/>
          </p:cNvSpPr>
          <p:nvPr>
            <p:ph type="title"/>
          </p:nvPr>
        </p:nvSpPr>
        <p:spPr>
          <a:xfrm>
            <a:off x="228600" y="228600"/>
            <a:ext cx="8796135" cy="1143000"/>
          </a:xfrm>
          <a:noFill/>
          <a:ln/>
        </p:spPr>
        <p:txBody>
          <a:bodyPr>
            <a:noAutofit/>
          </a:bodyPr>
          <a:lstStyle/>
          <a:p>
            <a:pPr algn="l"/>
            <a:r>
              <a:rPr lang="en-US" sz="2400" dirty="0">
                <a:solidFill>
                  <a:srgbClr val="FF0000"/>
                </a:solidFill>
              </a:rPr>
              <a:t>Now, subject each firm to a 50% increase in sales for next </a:t>
            </a:r>
            <a:r>
              <a:rPr lang="en-US" sz="2400" dirty="0" smtClean="0">
                <a:solidFill>
                  <a:srgbClr val="FF0000"/>
                </a:solidFill>
              </a:rPr>
              <a:t>year. Which </a:t>
            </a:r>
            <a:r>
              <a:rPr lang="en-US" sz="2400" dirty="0">
                <a:solidFill>
                  <a:srgbClr val="FF0000"/>
                </a:solidFill>
              </a:rPr>
              <a:t>firm do you think will be more “sensitive” to </a:t>
            </a:r>
            <a:r>
              <a:rPr lang="en-US" sz="2400" dirty="0" smtClean="0">
                <a:solidFill>
                  <a:srgbClr val="FF0000"/>
                </a:solidFill>
              </a:rPr>
              <a:t>the change </a:t>
            </a:r>
            <a:r>
              <a:rPr lang="en-US" sz="2400" dirty="0">
                <a:solidFill>
                  <a:srgbClr val="FF0000"/>
                </a:solidFill>
              </a:rPr>
              <a:t>in sales</a:t>
            </a:r>
            <a:endParaRPr lang="en-US" sz="2400" b="1" dirty="0">
              <a:solidFill>
                <a:srgbClr val="FF0000"/>
              </a:solidFill>
            </a:endParaRPr>
          </a:p>
        </p:txBody>
      </p:sp>
      <p:sp>
        <p:nvSpPr>
          <p:cNvPr id="8196" name="Rectangle 4"/>
          <p:cNvSpPr>
            <a:spLocks noGrp="1" noChangeArrowheads="1"/>
          </p:cNvSpPr>
          <p:nvPr>
            <p:ph type="body" idx="1"/>
          </p:nvPr>
        </p:nvSpPr>
        <p:spPr>
          <a:xfrm>
            <a:off x="304800" y="1676400"/>
            <a:ext cx="8458200" cy="4648200"/>
          </a:xfrm>
          <a:noFill/>
          <a:ln/>
        </p:spPr>
        <p:txBody>
          <a:bodyPr/>
          <a:lstStyle/>
          <a:p>
            <a:pPr marL="457200" lvl="1" indent="-342900">
              <a:spcBef>
                <a:spcPct val="0"/>
              </a:spcBef>
              <a:spcAft>
                <a:spcPct val="0"/>
              </a:spcAft>
              <a:buFont typeface="Monotype Sorts" pitchFamily="2" charset="2"/>
              <a:buNone/>
            </a:pPr>
            <a:r>
              <a:rPr lang="en-US" sz="3200" dirty="0"/>
              <a:t>				      </a:t>
            </a:r>
            <a:r>
              <a:rPr lang="en-US" sz="3200" dirty="0">
                <a:solidFill>
                  <a:schemeClr val="hlink"/>
                </a:solidFill>
                <a:effectLst>
                  <a:outerShdw blurRad="38100" dist="38100" dir="2700000" algn="tl">
                    <a:srgbClr val="C0C0C0"/>
                  </a:outerShdw>
                </a:effectLst>
              </a:rPr>
              <a:t>Firm </a:t>
            </a:r>
            <a:r>
              <a:rPr lang="en-US" sz="3200" dirty="0" smtClean="0">
                <a:solidFill>
                  <a:schemeClr val="hlink"/>
                </a:solidFill>
                <a:effectLst>
                  <a:outerShdw blurRad="38100" dist="38100" dir="2700000" algn="tl">
                    <a:srgbClr val="C0C0C0"/>
                  </a:outerShdw>
                </a:effectLst>
              </a:rPr>
              <a:t>F    </a:t>
            </a:r>
            <a:r>
              <a:rPr lang="en-US" sz="3200" dirty="0">
                <a:solidFill>
                  <a:schemeClr val="hlink"/>
                </a:solidFill>
                <a:effectLst>
                  <a:outerShdw blurRad="38100" dist="38100" dir="2700000" algn="tl">
                    <a:srgbClr val="C0C0C0"/>
                  </a:outerShdw>
                </a:effectLst>
              </a:rPr>
              <a:t>Firm V   Firm 2F</a:t>
            </a:r>
            <a:endParaRPr lang="en-US" sz="3200" dirty="0"/>
          </a:p>
          <a:p>
            <a:pPr marL="457200" lvl="1" indent="-342900">
              <a:spcAft>
                <a:spcPct val="0"/>
              </a:spcAft>
              <a:buFont typeface="Monotype Sorts" pitchFamily="2" charset="2"/>
              <a:buNone/>
            </a:pPr>
            <a:r>
              <a:rPr lang="en-US" sz="3200" i="1" dirty="0"/>
              <a:t>Sales</a:t>
            </a:r>
            <a:r>
              <a:rPr lang="en-US" sz="3200" dirty="0"/>
              <a:t>			$10		$11	     $19.5</a:t>
            </a:r>
          </a:p>
          <a:p>
            <a:pPr marL="457200" lvl="1" indent="-342900">
              <a:spcBef>
                <a:spcPct val="0"/>
              </a:spcBef>
              <a:spcAft>
                <a:spcPct val="0"/>
              </a:spcAft>
              <a:buFont typeface="Monotype Sorts" pitchFamily="2" charset="2"/>
              <a:buNone/>
            </a:pPr>
            <a:r>
              <a:rPr lang="en-US" sz="3200" i="1" dirty="0"/>
              <a:t>Operating Costs</a:t>
            </a:r>
            <a:endParaRPr lang="en-US" sz="3200" dirty="0"/>
          </a:p>
          <a:p>
            <a:pPr marL="457200" lvl="1" indent="-342900">
              <a:spcBef>
                <a:spcPct val="0"/>
              </a:spcBef>
              <a:spcAft>
                <a:spcPct val="0"/>
              </a:spcAft>
              <a:buFont typeface="Monotype Sorts" pitchFamily="2" charset="2"/>
              <a:buNone/>
            </a:pPr>
            <a:r>
              <a:rPr lang="en-US" sz="3200" dirty="0"/>
              <a:t>	Fixed			    7		    2	       14</a:t>
            </a:r>
          </a:p>
          <a:p>
            <a:pPr marL="457200" lvl="1" indent="-342900">
              <a:spcBef>
                <a:spcPct val="0"/>
              </a:spcBef>
              <a:spcAft>
                <a:spcPct val="0"/>
              </a:spcAft>
              <a:buFont typeface="Monotype Sorts" pitchFamily="2" charset="2"/>
              <a:buNone/>
            </a:pPr>
            <a:r>
              <a:rPr lang="en-US" sz="3200" dirty="0"/>
              <a:t>   Variable		    2		    7		 3</a:t>
            </a:r>
          </a:p>
          <a:p>
            <a:pPr marL="457200" lvl="1" indent="-342900">
              <a:spcBef>
                <a:spcPct val="0"/>
              </a:spcBef>
              <a:spcAft>
                <a:spcPct val="0"/>
              </a:spcAft>
              <a:buFont typeface="Monotype Sorts" pitchFamily="2" charset="2"/>
              <a:buNone/>
            </a:pPr>
            <a:r>
              <a:rPr lang="en-US" sz="3200" i="1" dirty="0"/>
              <a:t>Operating Profit</a:t>
            </a:r>
            <a:r>
              <a:rPr lang="en-US" sz="3200" dirty="0"/>
              <a:t>	</a:t>
            </a:r>
            <a:r>
              <a:rPr lang="en-US" sz="3200" dirty="0">
                <a:solidFill>
                  <a:schemeClr val="tx2"/>
                </a:solidFill>
                <a:effectLst>
                  <a:outerShdw blurRad="38100" dist="38100" dir="2700000" algn="tl">
                    <a:srgbClr val="C0C0C0"/>
                  </a:outerShdw>
                </a:effectLst>
              </a:rPr>
              <a:t>$</a:t>
            </a:r>
            <a:r>
              <a:rPr lang="en-US" sz="3200" dirty="0"/>
              <a:t>  </a:t>
            </a:r>
            <a:r>
              <a:rPr lang="en-US" sz="3200" dirty="0">
                <a:solidFill>
                  <a:schemeClr val="tx2"/>
                </a:solidFill>
                <a:effectLst>
                  <a:outerShdw blurRad="38100" dist="38100" dir="2700000" algn="tl">
                    <a:srgbClr val="C0C0C0"/>
                  </a:outerShdw>
                </a:effectLst>
              </a:rPr>
              <a:t>1		$  2	     $  2.5</a:t>
            </a:r>
          </a:p>
          <a:p>
            <a:pPr marL="457200" lvl="1" indent="-342900">
              <a:spcBef>
                <a:spcPct val="40000"/>
              </a:spcBef>
              <a:spcAft>
                <a:spcPct val="0"/>
              </a:spcAft>
              <a:buFont typeface="Monotype Sorts" pitchFamily="2" charset="2"/>
              <a:buNone/>
            </a:pPr>
            <a:r>
              <a:rPr lang="en-US" sz="3200" dirty="0"/>
              <a:t>	FC/total costs	 .78		 .22	       .82</a:t>
            </a:r>
          </a:p>
          <a:p>
            <a:pPr marL="457200" lvl="1" indent="-342900">
              <a:spcBef>
                <a:spcPct val="0"/>
              </a:spcBef>
              <a:spcAft>
                <a:spcPct val="0"/>
              </a:spcAft>
              <a:buFont typeface="Monotype Sorts" pitchFamily="2" charset="2"/>
              <a:buNone/>
            </a:pPr>
            <a:r>
              <a:rPr lang="en-US" sz="3200" dirty="0"/>
              <a:t>   FC/sales		 .70		 .18	       .72</a:t>
            </a:r>
          </a:p>
        </p:txBody>
      </p:sp>
      <p:sp>
        <p:nvSpPr>
          <p:cNvPr id="8198" name="Line 6"/>
          <p:cNvSpPr>
            <a:spLocks noChangeShapeType="1"/>
          </p:cNvSpPr>
          <p:nvPr/>
        </p:nvSpPr>
        <p:spPr bwMode="auto">
          <a:xfrm flipH="1">
            <a:off x="4038600" y="4419600"/>
            <a:ext cx="7620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9" name="Line 7"/>
          <p:cNvSpPr>
            <a:spLocks noChangeShapeType="1"/>
          </p:cNvSpPr>
          <p:nvPr/>
        </p:nvSpPr>
        <p:spPr bwMode="auto">
          <a:xfrm>
            <a:off x="457200" y="2438400"/>
            <a:ext cx="8153400" cy="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0" name="Line 8"/>
          <p:cNvSpPr>
            <a:spLocks noChangeShapeType="1"/>
          </p:cNvSpPr>
          <p:nvPr/>
        </p:nvSpPr>
        <p:spPr bwMode="auto">
          <a:xfrm flipH="1">
            <a:off x="7391400" y="4419600"/>
            <a:ext cx="9906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1" name="Line 9"/>
          <p:cNvSpPr>
            <a:spLocks noChangeShapeType="1"/>
          </p:cNvSpPr>
          <p:nvPr/>
        </p:nvSpPr>
        <p:spPr bwMode="auto">
          <a:xfrm flipH="1">
            <a:off x="5867400" y="4419600"/>
            <a:ext cx="7620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2" name="Rectangle 10"/>
          <p:cNvSpPr>
            <a:spLocks noChangeArrowheads="1"/>
          </p:cNvSpPr>
          <p:nvPr/>
        </p:nvSpPr>
        <p:spPr bwMode="auto">
          <a:xfrm>
            <a:off x="1128713" y="1966913"/>
            <a:ext cx="2278062"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2400">
                <a:solidFill>
                  <a:schemeClr val="hlink"/>
                </a:solidFill>
                <a:effectLst>
                  <a:outerShdw blurRad="38100" dist="38100" dir="2700000" algn="tl">
                    <a:srgbClr val="C0C0C0"/>
                  </a:outerShdw>
                </a:effectLst>
              </a:rPr>
              <a:t>(in thousands)</a:t>
            </a:r>
          </a:p>
        </p:txBody>
      </p:sp>
    </p:spTree>
    <p:extLst>
      <p:ext uri="{BB962C8B-B14F-4D97-AF65-F5344CB8AC3E}">
        <p14:creationId xmlns:p14="http://schemas.microsoft.com/office/powerpoint/2010/main" val="224769856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1905000" y="1676400"/>
            <a:ext cx="5257800" cy="0"/>
          </a:xfrm>
          <a:prstGeom prst="line">
            <a:avLst/>
          </a:prstGeom>
          <a:noFill/>
          <a:ln w="762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3" name="Rectangle 3"/>
          <p:cNvSpPr>
            <a:spLocks noGrp="1" noChangeArrowheads="1"/>
          </p:cNvSpPr>
          <p:nvPr>
            <p:ph type="title"/>
          </p:nvPr>
        </p:nvSpPr>
        <p:spPr>
          <a:xfrm>
            <a:off x="1676400" y="0"/>
            <a:ext cx="6781800" cy="1066800"/>
          </a:xfrm>
          <a:noFill/>
          <a:ln/>
        </p:spPr>
        <p:txBody>
          <a:bodyPr>
            <a:normAutofit/>
          </a:bodyPr>
          <a:lstStyle/>
          <a:p>
            <a:r>
              <a:rPr lang="en-US" b="1" dirty="0" smtClean="0"/>
              <a:t>%50 increase in sales</a:t>
            </a:r>
            <a:endParaRPr lang="en-US" b="1" dirty="0"/>
          </a:p>
        </p:txBody>
      </p:sp>
      <p:sp>
        <p:nvSpPr>
          <p:cNvPr id="10244" name="Rectangle 4"/>
          <p:cNvSpPr>
            <a:spLocks noGrp="1" noChangeArrowheads="1"/>
          </p:cNvSpPr>
          <p:nvPr>
            <p:ph type="body" idx="1"/>
          </p:nvPr>
        </p:nvSpPr>
        <p:spPr>
          <a:xfrm>
            <a:off x="304800" y="1828800"/>
            <a:ext cx="8458200" cy="4419600"/>
          </a:xfrm>
          <a:noFill/>
          <a:ln/>
        </p:spPr>
        <p:txBody>
          <a:bodyPr>
            <a:normAutofit fontScale="92500" lnSpcReduction="10000"/>
          </a:bodyPr>
          <a:lstStyle/>
          <a:p>
            <a:pPr marL="122238" lvl="1" indent="-7938">
              <a:spcBef>
                <a:spcPct val="0"/>
              </a:spcBef>
              <a:spcAft>
                <a:spcPct val="0"/>
              </a:spcAft>
              <a:buFont typeface="Monotype Sorts" pitchFamily="2" charset="2"/>
              <a:buNone/>
            </a:pPr>
            <a:r>
              <a:rPr lang="en-US" sz="3200" dirty="0"/>
              <a:t>				      </a:t>
            </a:r>
            <a:r>
              <a:rPr lang="en-US" sz="3200" dirty="0">
                <a:solidFill>
                  <a:schemeClr val="hlink"/>
                </a:solidFill>
                <a:effectLst>
                  <a:outerShdw blurRad="38100" dist="38100" dir="2700000" algn="tl">
                    <a:srgbClr val="C0C0C0"/>
                  </a:outerShdw>
                </a:effectLst>
              </a:rPr>
              <a:t>Firm F    Firm V   Firm 2F</a:t>
            </a:r>
            <a:endParaRPr lang="en-US" sz="3200" dirty="0"/>
          </a:p>
          <a:p>
            <a:pPr marL="122238" lvl="1" indent="-7938">
              <a:spcAft>
                <a:spcPct val="0"/>
              </a:spcAft>
              <a:buFont typeface="Monotype Sorts" pitchFamily="2" charset="2"/>
              <a:buNone/>
            </a:pPr>
            <a:r>
              <a:rPr lang="en-US" sz="3200" i="1" dirty="0"/>
              <a:t>Sales</a:t>
            </a:r>
            <a:r>
              <a:rPr lang="en-US" sz="3200" dirty="0"/>
              <a:t>			$15	      $16.5	     $29.25</a:t>
            </a:r>
          </a:p>
          <a:p>
            <a:pPr marL="122238" lvl="1" indent="-7938">
              <a:spcBef>
                <a:spcPct val="0"/>
              </a:spcBef>
              <a:spcAft>
                <a:spcPct val="0"/>
              </a:spcAft>
              <a:buFont typeface="Monotype Sorts" pitchFamily="2" charset="2"/>
              <a:buNone/>
            </a:pPr>
            <a:r>
              <a:rPr lang="en-US" sz="3200" i="1" dirty="0"/>
              <a:t>Operating Costs</a:t>
            </a:r>
            <a:endParaRPr lang="en-US" sz="3200" dirty="0"/>
          </a:p>
          <a:p>
            <a:pPr marL="0" indent="0">
              <a:spcBef>
                <a:spcPct val="0"/>
              </a:spcBef>
              <a:spcAft>
                <a:spcPct val="0"/>
              </a:spcAft>
              <a:buFont typeface="Monotype Sorts" pitchFamily="2" charset="2"/>
              <a:buNone/>
            </a:pPr>
            <a:r>
              <a:rPr lang="en-US" dirty="0"/>
              <a:t>    </a:t>
            </a:r>
            <a:r>
              <a:rPr lang="en-US" sz="3200" dirty="0"/>
              <a:t>Fixed			    7		  2	       </a:t>
            </a:r>
            <a:r>
              <a:rPr lang="en-US" sz="3200" dirty="0" smtClean="0"/>
              <a:t>     14</a:t>
            </a:r>
            <a:endParaRPr lang="en-US" sz="3200" dirty="0"/>
          </a:p>
          <a:p>
            <a:pPr marL="122238" lvl="1" indent="-7938">
              <a:spcBef>
                <a:spcPct val="0"/>
              </a:spcBef>
              <a:spcAft>
                <a:spcPct val="0"/>
              </a:spcAft>
              <a:buFont typeface="Monotype Sorts" pitchFamily="2" charset="2"/>
              <a:buNone/>
            </a:pPr>
            <a:r>
              <a:rPr lang="en-US" sz="3200" dirty="0"/>
              <a:t>   Variable		    </a:t>
            </a:r>
            <a:r>
              <a:rPr lang="en-US" sz="3200" dirty="0" smtClean="0"/>
              <a:t>	    3</a:t>
            </a:r>
            <a:r>
              <a:rPr lang="en-US" sz="3200" dirty="0"/>
              <a:t>		10.5		 4.5</a:t>
            </a:r>
          </a:p>
          <a:p>
            <a:pPr marL="122238" lvl="1" indent="-7938">
              <a:spcBef>
                <a:spcPct val="0"/>
              </a:spcBef>
              <a:spcAft>
                <a:spcPct val="0"/>
              </a:spcAft>
              <a:buFont typeface="Monotype Sorts" pitchFamily="2" charset="2"/>
              <a:buNone/>
            </a:pPr>
            <a:r>
              <a:rPr lang="en-US" sz="3200" i="1" dirty="0"/>
              <a:t>Operating Profit</a:t>
            </a:r>
            <a:r>
              <a:rPr lang="en-US" sz="3200" dirty="0"/>
              <a:t>	</a:t>
            </a:r>
            <a:r>
              <a:rPr lang="en-US" sz="3200" dirty="0">
                <a:solidFill>
                  <a:schemeClr val="tx2"/>
                </a:solidFill>
                <a:effectLst>
                  <a:outerShdw blurRad="38100" dist="38100" dir="2700000" algn="tl">
                    <a:srgbClr val="C0C0C0"/>
                  </a:outerShdw>
                </a:effectLst>
              </a:rPr>
              <a:t>$</a:t>
            </a:r>
            <a:r>
              <a:rPr lang="en-US" sz="3200" dirty="0"/>
              <a:t>  </a:t>
            </a:r>
            <a:r>
              <a:rPr lang="en-US" sz="3200" dirty="0">
                <a:solidFill>
                  <a:schemeClr val="tx2"/>
                </a:solidFill>
                <a:effectLst>
                  <a:outerShdw blurRad="38100" dist="38100" dir="2700000" algn="tl">
                    <a:srgbClr val="C0C0C0"/>
                  </a:outerShdw>
                </a:effectLst>
              </a:rPr>
              <a:t>5	      </a:t>
            </a:r>
            <a:r>
              <a:rPr lang="en-US" sz="3200" dirty="0" smtClean="0">
                <a:solidFill>
                  <a:schemeClr val="tx2"/>
                </a:solidFill>
                <a:effectLst>
                  <a:outerShdw blurRad="38100" dist="38100" dir="2700000" algn="tl">
                    <a:srgbClr val="C0C0C0"/>
                  </a:outerShdw>
                </a:effectLst>
              </a:rPr>
              <a:t>   $  </a:t>
            </a:r>
            <a:r>
              <a:rPr lang="en-US" sz="3200" dirty="0">
                <a:solidFill>
                  <a:schemeClr val="tx2"/>
                </a:solidFill>
                <a:effectLst>
                  <a:outerShdw blurRad="38100" dist="38100" dir="2700000" algn="tl">
                    <a:srgbClr val="C0C0C0"/>
                  </a:outerShdw>
                </a:effectLst>
              </a:rPr>
              <a:t>4	     $10.75</a:t>
            </a:r>
          </a:p>
          <a:p>
            <a:pPr marL="122238" lvl="1" indent="-7938">
              <a:buFont typeface="Monotype Sorts" pitchFamily="2" charset="2"/>
              <a:buNone/>
            </a:pPr>
            <a:r>
              <a:rPr lang="en-US" sz="3200" dirty="0" smtClean="0">
                <a:solidFill>
                  <a:srgbClr val="42B200"/>
                </a:solidFill>
                <a:effectLst>
                  <a:outerShdw blurRad="38100" dist="38100" dir="2700000" algn="tl">
                    <a:srgbClr val="C0C0C0"/>
                  </a:outerShdw>
                </a:effectLst>
              </a:rPr>
              <a:t>Percent Change </a:t>
            </a:r>
            <a:r>
              <a:rPr lang="en-US" sz="3200" dirty="0">
                <a:solidFill>
                  <a:srgbClr val="42B200"/>
                </a:solidFill>
                <a:effectLst>
                  <a:outerShdw blurRad="38100" dist="38100" dir="2700000" algn="tl">
                    <a:srgbClr val="C0C0C0"/>
                  </a:outerShdw>
                </a:effectLst>
              </a:rPr>
              <a:t>in EBIT</a:t>
            </a:r>
            <a:r>
              <a:rPr lang="en-US" sz="3200" dirty="0"/>
              <a:t>*</a:t>
            </a:r>
            <a:r>
              <a:rPr lang="en-US" sz="3200" dirty="0">
                <a:solidFill>
                  <a:srgbClr val="42B200"/>
                </a:solidFill>
                <a:effectLst>
                  <a:outerShdw blurRad="38100" dist="38100" dir="2700000" algn="tl">
                    <a:srgbClr val="C0C0C0"/>
                  </a:outerShdw>
                </a:effectLst>
              </a:rPr>
              <a:t>	</a:t>
            </a:r>
            <a:r>
              <a:rPr lang="en-US" sz="3200" dirty="0" smtClean="0">
                <a:solidFill>
                  <a:srgbClr val="42B200"/>
                </a:solidFill>
                <a:effectLst>
                  <a:outerShdw blurRad="38100" dist="38100" dir="2700000" algn="tl">
                    <a:srgbClr val="C0C0C0"/>
                  </a:outerShdw>
                </a:effectLst>
              </a:rPr>
              <a:t>		   </a:t>
            </a:r>
          </a:p>
          <a:p>
            <a:pPr marL="122238" lvl="1" indent="-7938">
              <a:buFont typeface="Monotype Sorts" pitchFamily="2" charset="2"/>
              <a:buNone/>
            </a:pPr>
            <a:r>
              <a:rPr lang="en-US" sz="3200" dirty="0">
                <a:solidFill>
                  <a:srgbClr val="42B200"/>
                </a:solidFill>
                <a:effectLst>
                  <a:outerShdw blurRad="38100" dist="38100" dir="2700000" algn="tl">
                    <a:srgbClr val="C0C0C0"/>
                  </a:outerShdw>
                </a:effectLst>
              </a:rPr>
              <a:t> </a:t>
            </a:r>
            <a:r>
              <a:rPr lang="en-US" sz="3200" dirty="0" smtClean="0">
                <a:solidFill>
                  <a:srgbClr val="42B200"/>
                </a:solidFill>
                <a:effectLst>
                  <a:outerShdw blurRad="38100" dist="38100" dir="2700000" algn="tl">
                    <a:srgbClr val="C0C0C0"/>
                  </a:outerShdw>
                </a:effectLst>
              </a:rPr>
              <a:t>                                    400</a:t>
            </a:r>
            <a:r>
              <a:rPr lang="en-US" sz="3200" dirty="0">
                <a:solidFill>
                  <a:srgbClr val="42B200"/>
                </a:solidFill>
                <a:effectLst>
                  <a:outerShdw blurRad="38100" dist="38100" dir="2700000" algn="tl">
                    <a:srgbClr val="C0C0C0"/>
                  </a:outerShdw>
                </a:effectLst>
              </a:rPr>
              <a:t>%      100%       330</a:t>
            </a:r>
            <a:r>
              <a:rPr lang="en-US" sz="3200" dirty="0" smtClean="0">
                <a:solidFill>
                  <a:srgbClr val="42B200"/>
                </a:solidFill>
                <a:effectLst>
                  <a:outerShdw blurRad="38100" dist="38100" dir="2700000" algn="tl">
                    <a:srgbClr val="C0C0C0"/>
                  </a:outerShdw>
                </a:effectLst>
              </a:rPr>
              <a:t>%</a:t>
            </a:r>
          </a:p>
          <a:p>
            <a:pPr marL="122238" lvl="1" indent="-7938">
              <a:buNone/>
            </a:pPr>
            <a:r>
              <a:rPr lang="en-US" sz="3200" dirty="0" smtClean="0">
                <a:solidFill>
                  <a:srgbClr val="FF0000"/>
                </a:solidFill>
                <a:effectLst>
                  <a:outerShdw blurRad="38100" dist="38100" dir="2700000" algn="tl">
                    <a:srgbClr val="C0C0C0"/>
                  </a:outerShdw>
                </a:effectLst>
              </a:rPr>
              <a:t>	</a:t>
            </a:r>
            <a:r>
              <a:rPr lang="en-US" sz="3200" dirty="0" err="1" smtClean="0">
                <a:solidFill>
                  <a:srgbClr val="FF0000"/>
                </a:solidFill>
                <a:effectLst>
                  <a:outerShdw blurRad="38100" dist="38100" dir="2700000" algn="tl">
                    <a:srgbClr val="C0C0C0"/>
                  </a:outerShdw>
                </a:effectLst>
              </a:rPr>
              <a:t>DOL</a:t>
            </a:r>
            <a:r>
              <a:rPr lang="en-US" sz="3200" dirty="0" smtClean="0">
                <a:solidFill>
                  <a:srgbClr val="FF0000"/>
                </a:solidFill>
                <a:effectLst>
                  <a:outerShdw blurRad="38100" dist="38100" dir="2700000" algn="tl">
                    <a:srgbClr val="C0C0C0"/>
                  </a:outerShdw>
                </a:effectLst>
              </a:rPr>
              <a:t> 			8     	       6.6             2</a:t>
            </a:r>
            <a:endParaRPr lang="en-US" sz="3200" dirty="0">
              <a:solidFill>
                <a:srgbClr val="FF0000"/>
              </a:solidFill>
              <a:effectLst>
                <a:outerShdw blurRad="38100" dist="38100" dir="2700000" algn="tl">
                  <a:srgbClr val="C0C0C0"/>
                </a:outerShdw>
              </a:effectLst>
            </a:endParaRPr>
          </a:p>
          <a:p>
            <a:pPr marL="122238" lvl="1" indent="-7938">
              <a:buFont typeface="Monotype Sorts" pitchFamily="2" charset="2"/>
              <a:buNone/>
            </a:pPr>
            <a:endParaRPr lang="en-US" sz="3200" dirty="0">
              <a:solidFill>
                <a:srgbClr val="42B200"/>
              </a:solidFill>
              <a:effectLst>
                <a:outerShdw blurRad="38100" dist="38100" dir="2700000" algn="tl">
                  <a:srgbClr val="C0C0C0"/>
                </a:outerShdw>
              </a:effectLst>
            </a:endParaRPr>
          </a:p>
        </p:txBody>
      </p:sp>
      <p:sp>
        <p:nvSpPr>
          <p:cNvPr id="10245" name="Line 5"/>
          <p:cNvSpPr>
            <a:spLocks noChangeShapeType="1"/>
          </p:cNvSpPr>
          <p:nvPr/>
        </p:nvSpPr>
        <p:spPr bwMode="auto">
          <a:xfrm>
            <a:off x="1828800" y="1600200"/>
            <a:ext cx="5257800" cy="0"/>
          </a:xfrm>
          <a:prstGeom prst="line">
            <a:avLst/>
          </a:prstGeom>
          <a:noFill/>
          <a:ln w="762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6" name="Line 6"/>
          <p:cNvSpPr>
            <a:spLocks noChangeShapeType="1"/>
          </p:cNvSpPr>
          <p:nvPr/>
        </p:nvSpPr>
        <p:spPr bwMode="auto">
          <a:xfrm flipH="1">
            <a:off x="4038600" y="4038600"/>
            <a:ext cx="7620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7" name="Line 7"/>
          <p:cNvSpPr>
            <a:spLocks noChangeShapeType="1"/>
          </p:cNvSpPr>
          <p:nvPr/>
        </p:nvSpPr>
        <p:spPr bwMode="auto">
          <a:xfrm>
            <a:off x="457200" y="2438400"/>
            <a:ext cx="8153400" cy="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Line 8"/>
          <p:cNvSpPr>
            <a:spLocks noChangeShapeType="1"/>
          </p:cNvSpPr>
          <p:nvPr/>
        </p:nvSpPr>
        <p:spPr bwMode="auto">
          <a:xfrm flipH="1">
            <a:off x="7391400" y="4038600"/>
            <a:ext cx="12192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9" name="Line 9"/>
          <p:cNvSpPr>
            <a:spLocks noChangeShapeType="1"/>
          </p:cNvSpPr>
          <p:nvPr/>
        </p:nvSpPr>
        <p:spPr bwMode="auto">
          <a:xfrm flipH="1">
            <a:off x="5715000" y="4038600"/>
            <a:ext cx="914400" cy="0"/>
          </a:xfrm>
          <a:prstGeom prst="line">
            <a:avLst/>
          </a:prstGeom>
          <a:noFill/>
          <a:ln w="508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0" name="Rectangle 10"/>
          <p:cNvSpPr>
            <a:spLocks noChangeArrowheads="1"/>
          </p:cNvSpPr>
          <p:nvPr/>
        </p:nvSpPr>
        <p:spPr bwMode="auto">
          <a:xfrm>
            <a:off x="1128713" y="1966913"/>
            <a:ext cx="2278062"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2400">
                <a:solidFill>
                  <a:schemeClr val="hlink"/>
                </a:solidFill>
                <a:effectLst>
                  <a:outerShdw blurRad="38100" dist="38100" dir="2700000" algn="tl">
                    <a:srgbClr val="C0C0C0"/>
                  </a:outerShdw>
                </a:effectLst>
              </a:rPr>
              <a:t>(in thousands)</a:t>
            </a:r>
          </a:p>
        </p:txBody>
      </p:sp>
      <p:sp>
        <p:nvSpPr>
          <p:cNvPr id="10251" name="Rectangle 11"/>
          <p:cNvSpPr>
            <a:spLocks noChangeArrowheads="1"/>
          </p:cNvSpPr>
          <p:nvPr/>
        </p:nvSpPr>
        <p:spPr bwMode="auto">
          <a:xfrm>
            <a:off x="253206" y="4953000"/>
            <a:ext cx="3303587" cy="406400"/>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2000" dirty="0" smtClean="0"/>
              <a:t>(</a:t>
            </a:r>
            <a:r>
              <a:rPr lang="en-US" sz="2000" dirty="0" err="1"/>
              <a:t>EBIT</a:t>
            </a:r>
            <a:r>
              <a:rPr lang="en-US" sz="2000" baseline="-25000" dirty="0" err="1"/>
              <a:t>t</a:t>
            </a:r>
            <a:r>
              <a:rPr lang="en-US" sz="2000" dirty="0"/>
              <a:t> - EBIT </a:t>
            </a:r>
            <a:r>
              <a:rPr lang="en-US" sz="2000" baseline="-25000" dirty="0"/>
              <a:t>t-1</a:t>
            </a:r>
            <a:r>
              <a:rPr lang="en-US" sz="2000" dirty="0"/>
              <a:t>) / EBIT </a:t>
            </a:r>
            <a:r>
              <a:rPr lang="en-US" sz="2000" baseline="-25000" dirty="0"/>
              <a:t>t-1</a:t>
            </a:r>
          </a:p>
        </p:txBody>
      </p:sp>
      <p:sp>
        <p:nvSpPr>
          <p:cNvPr id="12" name="Rectangle 11"/>
          <p:cNvSpPr>
            <a:spLocks noChangeArrowheads="1"/>
          </p:cNvSpPr>
          <p:nvPr/>
        </p:nvSpPr>
        <p:spPr bwMode="auto">
          <a:xfrm>
            <a:off x="405605" y="6019800"/>
            <a:ext cx="3055325" cy="39754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l"/>
            <a:r>
              <a:rPr lang="en-US" sz="2000" dirty="0" err="1" smtClean="0"/>
              <a:t>DOL</a:t>
            </a:r>
            <a:r>
              <a:rPr lang="en-US" sz="2000" dirty="0" smtClean="0"/>
              <a:t> = EBIT + FC / EBIT</a:t>
            </a:r>
            <a:endParaRPr lang="en-US" sz="2000" baseline="-25000" dirty="0"/>
          </a:p>
        </p:txBody>
      </p:sp>
    </p:spTree>
    <p:extLst>
      <p:ext uri="{BB962C8B-B14F-4D97-AF65-F5344CB8AC3E}">
        <p14:creationId xmlns:p14="http://schemas.microsoft.com/office/powerpoint/2010/main" val="53446752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Leverage FL</a:t>
            </a:r>
            <a:endParaRPr lang="en-US" dirty="0"/>
          </a:p>
        </p:txBody>
      </p:sp>
      <p:sp>
        <p:nvSpPr>
          <p:cNvPr id="3" name="Content Placeholder 2"/>
          <p:cNvSpPr>
            <a:spLocks noGrp="1"/>
          </p:cNvSpPr>
          <p:nvPr>
            <p:ph sz="quarter" idx="1"/>
          </p:nvPr>
        </p:nvSpPr>
        <p:spPr>
          <a:xfrm>
            <a:off x="301752" y="1527048"/>
            <a:ext cx="8503920" cy="4873752"/>
          </a:xfrm>
        </p:spPr>
        <p:txBody>
          <a:bodyPr>
            <a:normAutofit fontScale="92500" lnSpcReduction="10000"/>
          </a:bodyPr>
          <a:lstStyle/>
          <a:p>
            <a:r>
              <a:rPr lang="en-US" dirty="0" smtClean="0"/>
              <a:t>The sensitivity of Net income to changes in fixed financing costs, such as interest expenses, preferred dividends. </a:t>
            </a:r>
          </a:p>
          <a:p>
            <a:pPr lvl="1"/>
            <a:r>
              <a:rPr lang="en-US" dirty="0" smtClean="0"/>
              <a:t>Thus, it is similar to the </a:t>
            </a:r>
            <a:r>
              <a:rPr lang="en-US" dirty="0" err="1" smtClean="0"/>
              <a:t>OL</a:t>
            </a:r>
            <a:r>
              <a:rPr lang="en-US" dirty="0" smtClean="0"/>
              <a:t>, but instead of fixed operating cost, we use fixed financing cost.</a:t>
            </a:r>
            <a:endParaRPr lang="en-US" dirty="0"/>
          </a:p>
          <a:p>
            <a:endParaRPr lang="en-US" dirty="0" smtClean="0"/>
          </a:p>
          <a:p>
            <a:r>
              <a:rPr lang="en-US" dirty="0" smtClean="0"/>
              <a:t>A high FL firm means that its profit (net income) is very sensitive to changes in fixed financing costs. </a:t>
            </a:r>
          </a:p>
          <a:p>
            <a:pPr lvl="1"/>
            <a:r>
              <a:rPr lang="en-US" dirty="0" smtClean="0"/>
              <a:t>Thus, it would be exposed to the </a:t>
            </a:r>
            <a:r>
              <a:rPr lang="en-US" dirty="0" smtClean="0">
                <a:solidFill>
                  <a:srgbClr val="FF0000"/>
                </a:solidFill>
              </a:rPr>
              <a:t>financial risk</a:t>
            </a:r>
          </a:p>
          <a:p>
            <a:pPr lvl="2"/>
            <a:r>
              <a:rPr lang="en-US" dirty="0" smtClean="0">
                <a:solidFill>
                  <a:srgbClr val="FF0000"/>
                </a:solidFill>
              </a:rPr>
              <a:t>High probability not meeting its fixed financing costs (default)</a:t>
            </a:r>
          </a:p>
          <a:p>
            <a:pPr lvl="2"/>
            <a:r>
              <a:rPr lang="en-US" dirty="0" smtClean="0">
                <a:solidFill>
                  <a:srgbClr val="FF0000"/>
                </a:solidFill>
              </a:rPr>
              <a:t>Possible insolvency</a:t>
            </a:r>
          </a:p>
          <a:p>
            <a:pPr lvl="2"/>
            <a:r>
              <a:rPr lang="en-US" dirty="0" smtClean="0">
                <a:solidFill>
                  <a:srgbClr val="FF0000"/>
                </a:solidFill>
              </a:rPr>
              <a:t>Bankruptcy if it defaulted on interest payment obligations</a:t>
            </a:r>
          </a:p>
          <a:p>
            <a:pPr lvl="3"/>
            <a:r>
              <a:rPr lang="en-US" dirty="0" smtClean="0">
                <a:solidFill>
                  <a:srgbClr val="0000FF"/>
                </a:solidFill>
              </a:rPr>
              <a:t>Obviously, the more debt, the more levered the firm is, the more exposure to financial risk. </a:t>
            </a:r>
          </a:p>
        </p:txBody>
      </p:sp>
    </p:spTree>
    <p:extLst>
      <p:ext uri="{BB962C8B-B14F-4D97-AF65-F5344CB8AC3E}">
        <p14:creationId xmlns:p14="http://schemas.microsoft.com/office/powerpoint/2010/main" val="1917330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leverage FL</a:t>
            </a:r>
            <a:endParaRPr lang="en-US" dirty="0"/>
          </a:p>
        </p:txBody>
      </p:sp>
      <p:sp>
        <p:nvSpPr>
          <p:cNvPr id="3" name="Content Placeholder 2"/>
          <p:cNvSpPr>
            <a:spLocks noGrp="1"/>
          </p:cNvSpPr>
          <p:nvPr>
            <p:ph sz="quarter" idx="1"/>
          </p:nvPr>
        </p:nvSpPr>
        <p:spPr/>
        <p:txBody>
          <a:bodyPr/>
          <a:lstStyle/>
          <a:p>
            <a:r>
              <a:rPr lang="en-US" dirty="0" smtClean="0"/>
              <a:t>Unlike operating leverage (</a:t>
            </a:r>
            <a:r>
              <a:rPr lang="en-US" dirty="0" err="1" smtClean="0"/>
              <a:t>OL</a:t>
            </a:r>
            <a:r>
              <a:rPr lang="en-US" dirty="0" smtClean="0"/>
              <a:t>), financial leverage can be controlled by management. </a:t>
            </a:r>
          </a:p>
          <a:p>
            <a:pPr lvl="1"/>
            <a:r>
              <a:rPr lang="en-US" dirty="0" smtClean="0"/>
              <a:t>It’s their decision to finance asset by equity, preferred equity, and/or debt. </a:t>
            </a:r>
          </a:p>
          <a:p>
            <a:pPr lvl="1"/>
            <a:r>
              <a:rPr lang="en-US" dirty="0" smtClean="0"/>
              <a:t>Its their say what type of debt to use (long </a:t>
            </a:r>
            <a:r>
              <a:rPr lang="en-US" dirty="0" err="1" smtClean="0"/>
              <a:t>vs</a:t>
            </a:r>
            <a:r>
              <a:rPr lang="en-US" dirty="0" smtClean="0"/>
              <a:t> short).</a:t>
            </a:r>
          </a:p>
          <a:p>
            <a:pPr lvl="1"/>
            <a:r>
              <a:rPr lang="en-US" dirty="0" smtClean="0"/>
              <a:t>Its their choice how much of each type of financing to use</a:t>
            </a:r>
          </a:p>
          <a:p>
            <a:endParaRPr lang="en-US" dirty="0"/>
          </a:p>
          <a:p>
            <a:r>
              <a:rPr lang="en-US" dirty="0" smtClean="0"/>
              <a:t>Thus, the financial risk exposure is determined by management choices. </a:t>
            </a:r>
            <a:endParaRPr lang="en-US" dirty="0"/>
          </a:p>
        </p:txBody>
      </p:sp>
    </p:spTree>
    <p:extLst>
      <p:ext uri="{BB962C8B-B14F-4D97-AF65-F5344CB8AC3E}">
        <p14:creationId xmlns:p14="http://schemas.microsoft.com/office/powerpoint/2010/main" val="33114481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Degree of the Financial Leverage (</a:t>
            </a:r>
            <a:r>
              <a:rPr lang="en-US" dirty="0" err="1" smtClean="0"/>
              <a:t>DFL</a:t>
            </a:r>
            <a:r>
              <a:rPr lang="en-US" dirty="0" smtClean="0"/>
              <a: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301752" y="1524000"/>
                <a:ext cx="8503920" cy="5330952"/>
              </a:xfrm>
            </p:spPr>
            <p:txBody>
              <a:bodyPr>
                <a:normAutofit/>
              </a:bodyPr>
              <a:lstStyle/>
              <a:p>
                <a14:m>
                  <m:oMath xmlns:m="http://schemas.openxmlformats.org/officeDocument/2006/math">
                    <m:r>
                      <a:rPr lang="en-US" b="0" i="1" smtClean="0">
                        <a:latin typeface="Cambria Math"/>
                      </a:rPr>
                      <m:t>𝐷𝐹𝐿</m:t>
                    </m:r>
                    <m:r>
                      <a:rPr lang="en-US" b="0" i="1" smtClean="0">
                        <a:latin typeface="Cambria Math"/>
                      </a:rPr>
                      <m:t>= </m:t>
                    </m:r>
                    <m:f>
                      <m:fPr>
                        <m:ctrlPr>
                          <a:rPr lang="en-US" b="0" i="1" smtClean="0">
                            <a:latin typeface="Cambria Math"/>
                          </a:rPr>
                        </m:ctrlPr>
                      </m:fPr>
                      <m:num>
                        <m:r>
                          <a:rPr lang="en-US" b="0" i="1" smtClean="0">
                            <a:latin typeface="Cambria Math"/>
                          </a:rPr>
                          <m:t>%</m:t>
                        </m:r>
                        <m:r>
                          <a:rPr lang="en-US" b="0" i="1" smtClean="0">
                            <a:latin typeface="Cambria Math"/>
                            <a:ea typeface="Cambria Math"/>
                          </a:rPr>
                          <m:t>∆ </m:t>
                        </m:r>
                        <m:r>
                          <a:rPr lang="en-US" b="0" i="1" smtClean="0">
                            <a:latin typeface="Cambria Math"/>
                            <a:ea typeface="Cambria Math"/>
                          </a:rPr>
                          <m:t>𝐸𝑃𝑆</m:t>
                        </m:r>
                      </m:num>
                      <m:den>
                        <m:r>
                          <a:rPr lang="en-US" i="1">
                            <a:latin typeface="Cambria Math"/>
                          </a:rPr>
                          <m:t>%</m:t>
                        </m:r>
                        <m:r>
                          <a:rPr lang="en-US" i="1" smtClean="0">
                            <a:latin typeface="Cambria Math"/>
                            <a:ea typeface="Cambria Math"/>
                          </a:rPr>
                          <m:t>∆</m:t>
                        </m:r>
                        <m:r>
                          <a:rPr lang="en-US" b="0" i="1" smtClean="0">
                            <a:latin typeface="Cambria Math"/>
                            <a:ea typeface="Cambria Math"/>
                          </a:rPr>
                          <m:t> </m:t>
                        </m:r>
                        <m:r>
                          <a:rPr lang="en-US" b="0" i="1" smtClean="0">
                            <a:latin typeface="Cambria Math"/>
                            <a:ea typeface="Cambria Math"/>
                          </a:rPr>
                          <m:t>𝐸𝐵𝐼𝑇</m:t>
                        </m:r>
                      </m:den>
                    </m:f>
                  </m:oMath>
                </a14:m>
                <a:r>
                  <a:rPr lang="en-US" b="0" dirty="0" smtClean="0"/>
                  <a:t> =</a:t>
                </a:r>
              </a:p>
              <a:p>
                <a:r>
                  <a:rPr lang="en-US" dirty="0" smtClean="0"/>
                  <a:t>If </a:t>
                </a:r>
                <a:r>
                  <a:rPr lang="en-US" dirty="0" err="1" smtClean="0"/>
                  <a:t>DFL</a:t>
                </a:r>
                <a:r>
                  <a:rPr lang="en-US" dirty="0" smtClean="0"/>
                  <a:t>=2, then </a:t>
                </a:r>
                <a14:m>
                  <m:oMath xmlns:m="http://schemas.openxmlformats.org/officeDocument/2006/math">
                    <m:r>
                      <a:rPr lang="en-US" i="1">
                        <a:latin typeface="Cambria Math"/>
                      </a:rPr>
                      <m:t>%</m:t>
                    </m:r>
                    <m:r>
                      <a:rPr lang="en-US" i="1">
                        <a:latin typeface="Cambria Math"/>
                        <a:ea typeface="Cambria Math"/>
                      </a:rPr>
                      <m:t>∆ </m:t>
                    </m:r>
                    <m:r>
                      <a:rPr lang="en-US" i="1">
                        <a:latin typeface="Cambria Math"/>
                        <a:ea typeface="Cambria Math"/>
                      </a:rPr>
                      <m:t>𝐸𝐵𝐼𝑇</m:t>
                    </m:r>
                  </m:oMath>
                </a14:m>
                <a:r>
                  <a:rPr lang="en-US" dirty="0" smtClean="0"/>
                  <a:t>= 10% will make </a:t>
                </a:r>
                <a14:m>
                  <m:oMath xmlns:m="http://schemas.openxmlformats.org/officeDocument/2006/math">
                    <m:r>
                      <a:rPr lang="en-US" i="1">
                        <a:latin typeface="Cambria Math"/>
                      </a:rPr>
                      <m:t>%</m:t>
                    </m:r>
                    <m:r>
                      <a:rPr lang="en-US" i="1">
                        <a:latin typeface="Cambria Math"/>
                        <a:ea typeface="Cambria Math"/>
                      </a:rPr>
                      <m:t>∆ </m:t>
                    </m:r>
                    <m:r>
                      <a:rPr lang="en-US" b="0" i="1" smtClean="0">
                        <a:latin typeface="Cambria Math"/>
                        <a:ea typeface="Cambria Math"/>
                      </a:rPr>
                      <m:t>𝐸𝑃𝑆</m:t>
                    </m:r>
                  </m:oMath>
                </a14:m>
                <a:r>
                  <a:rPr lang="en-US" dirty="0" smtClean="0"/>
                  <a:t> =20%, </a:t>
                </a:r>
              </a:p>
              <a:p>
                <a:endParaRPr lang="en-US" dirty="0" smtClean="0">
                  <a:solidFill>
                    <a:srgbClr val="FF0000"/>
                  </a:solidFill>
                </a:endParaRPr>
              </a:p>
              <a:p>
                <a:r>
                  <a:rPr lang="en-US" dirty="0" smtClean="0">
                    <a:solidFill>
                      <a:srgbClr val="FF0000"/>
                    </a:solidFill>
                  </a:rPr>
                  <a:t>Similar to </a:t>
                </a:r>
                <a:r>
                  <a:rPr lang="en-US" dirty="0" err="1" smtClean="0">
                    <a:solidFill>
                      <a:srgbClr val="FF0000"/>
                    </a:solidFill>
                  </a:rPr>
                  <a:t>DOL</a:t>
                </a:r>
                <a:r>
                  <a:rPr lang="en-US" dirty="0" smtClean="0">
                    <a:solidFill>
                      <a:srgbClr val="FF0000"/>
                    </a:solidFill>
                  </a:rPr>
                  <a:t>, high </a:t>
                </a:r>
                <a:r>
                  <a:rPr lang="en-US" dirty="0" err="1" smtClean="0">
                    <a:solidFill>
                      <a:srgbClr val="FF0000"/>
                    </a:solidFill>
                  </a:rPr>
                  <a:t>DFL</a:t>
                </a:r>
                <a:r>
                  <a:rPr lang="en-US" dirty="0" smtClean="0">
                    <a:solidFill>
                      <a:srgbClr val="FF0000"/>
                    </a:solidFill>
                  </a:rPr>
                  <a:t> is only preferable if EBIT is increasing. </a:t>
                </a:r>
              </a:p>
              <a:p>
                <a:pPr lvl="1"/>
                <a:r>
                  <a:rPr lang="en-US" dirty="0" smtClean="0">
                    <a:solidFill>
                      <a:srgbClr val="FF0000"/>
                    </a:solidFill>
                  </a:rPr>
                  <a:t>If EBIT is decreasing, then high </a:t>
                </a:r>
                <a:r>
                  <a:rPr lang="en-US" dirty="0" err="1" smtClean="0">
                    <a:solidFill>
                      <a:srgbClr val="FF0000"/>
                    </a:solidFill>
                  </a:rPr>
                  <a:t>DFL</a:t>
                </a:r>
                <a:r>
                  <a:rPr lang="en-US" dirty="0" smtClean="0">
                    <a:solidFill>
                      <a:srgbClr val="FF0000"/>
                    </a:solidFill>
                  </a:rPr>
                  <a:t> means that EPS (which factors in interest expenses and preferred dividends) will decline at a higher rate</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301752" y="1524000"/>
                <a:ext cx="8503920" cy="5330952"/>
              </a:xfrm>
              <a:blipFill rotWithShape="1">
                <a:blip r:embed="rId3"/>
                <a:stretch>
                  <a:fillRect l="-789"/>
                </a:stretch>
              </a:blipFill>
            </p:spPr>
            <p:txBody>
              <a:bodyPr/>
              <a:lstStyle/>
              <a:p>
                <a:r>
                  <a:rPr lang="en-US">
                    <a:noFill/>
                  </a:rPr>
                  <a:t> </a:t>
                </a:r>
              </a:p>
            </p:txBody>
          </p:sp>
        </mc:Fallback>
      </mc:AlternateContent>
    </p:spTree>
    <p:extLst>
      <p:ext uri="{BB962C8B-B14F-4D97-AF65-F5344CB8AC3E}">
        <p14:creationId xmlns:p14="http://schemas.microsoft.com/office/powerpoint/2010/main" val="19533112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DFL</a:t>
            </a:r>
            <a:r>
              <a:rPr lang="en-US" dirty="0" smtClean="0"/>
              <a:t> in Corporate Finance</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sz="quarter" idx="1"/>
              </p:nvPr>
            </p:nvSpPr>
            <p:spPr/>
            <p:txBody>
              <a:bodyPr>
                <a:normAutofit fontScale="92500" lnSpcReduction="20000"/>
              </a:bodyPr>
              <a:lstStyle/>
              <a:p>
                <a:r>
                  <a:rPr lang="en-US" dirty="0" smtClean="0"/>
                  <a:t>There is away to determine the </a:t>
                </a:r>
                <a:r>
                  <a:rPr lang="en-US" dirty="0" err="1" smtClean="0"/>
                  <a:t>DFL</a:t>
                </a:r>
                <a:r>
                  <a:rPr lang="en-US" dirty="0" smtClean="0"/>
                  <a:t> by looking at 1 financial statement instead of 2.</a:t>
                </a:r>
              </a:p>
              <a:p>
                <a:endParaRPr lang="en-US" dirty="0"/>
              </a:p>
              <a:p>
                <a14:m>
                  <m:oMath xmlns:m="http://schemas.openxmlformats.org/officeDocument/2006/math">
                    <m:r>
                      <a:rPr lang="en-US" b="0" i="1" smtClean="0">
                        <a:latin typeface="Cambria Math"/>
                      </a:rPr>
                      <m:t>𝐷</m:t>
                    </m:r>
                    <m:r>
                      <a:rPr lang="en-US" b="0" i="1" smtClean="0">
                        <a:latin typeface="Cambria Math"/>
                      </a:rPr>
                      <m:t>𝐹</m:t>
                    </m:r>
                    <m:r>
                      <a:rPr lang="en-US" b="0" i="1" smtClean="0">
                        <a:latin typeface="Cambria Math"/>
                      </a:rPr>
                      <m:t>𝐿</m:t>
                    </m:r>
                    <m:r>
                      <a:rPr lang="en-US" b="0" i="1" smtClean="0">
                        <a:latin typeface="Cambria Math"/>
                      </a:rPr>
                      <m:t>= </m:t>
                    </m:r>
                    <m:f>
                      <m:fPr>
                        <m:ctrlPr>
                          <a:rPr lang="en-US" b="0" i="1" smtClean="0">
                            <a:latin typeface="Cambria Math"/>
                          </a:rPr>
                        </m:ctrlPr>
                      </m:fPr>
                      <m:num>
                        <m:r>
                          <a:rPr lang="en-US" b="0" i="1" smtClean="0">
                            <a:latin typeface="Cambria Math"/>
                          </a:rPr>
                          <m:t>𝐸𝐵𝐼𝑇</m:t>
                        </m:r>
                      </m:num>
                      <m:den>
                        <m:r>
                          <a:rPr lang="en-US" b="0" i="1" smtClean="0">
                            <a:latin typeface="Cambria Math"/>
                          </a:rPr>
                          <m:t>𝐸𝐵𝑇</m:t>
                        </m:r>
                        <m:r>
                          <a:rPr lang="en-US" b="0" i="1" smtClean="0">
                            <a:latin typeface="Cambria Math"/>
                          </a:rPr>
                          <m:t> − </m:t>
                        </m:r>
                        <m:f>
                          <m:fPr>
                            <m:ctrlPr>
                              <a:rPr lang="en-US" b="0" i="1" smtClean="0">
                                <a:latin typeface="Cambria Math"/>
                              </a:rPr>
                            </m:ctrlPr>
                          </m:fPr>
                          <m:num>
                            <m:r>
                              <a:rPr lang="en-US" b="0" i="1" smtClean="0">
                                <a:latin typeface="Cambria Math"/>
                              </a:rPr>
                              <m:t>𝑃𝐷</m:t>
                            </m:r>
                          </m:num>
                          <m:den>
                            <m:r>
                              <a:rPr lang="en-US" b="0" i="1" smtClean="0">
                                <a:latin typeface="Cambria Math"/>
                              </a:rPr>
                              <m:t>(</m:t>
                            </m:r>
                            <m:r>
                              <a:rPr lang="en-US" b="0" i="1" smtClean="0">
                                <a:latin typeface="Cambria Math"/>
                              </a:rPr>
                              <m:t>1</m:t>
                            </m:r>
                            <m:r>
                              <a:rPr lang="en-US" b="0" i="1" smtClean="0">
                                <a:latin typeface="Cambria Math"/>
                              </a:rPr>
                              <m:t>−</m:t>
                            </m:r>
                            <m:r>
                              <a:rPr lang="en-US" b="0" i="1" smtClean="0">
                                <a:latin typeface="Cambria Math"/>
                              </a:rPr>
                              <m:t>𝑡</m:t>
                            </m:r>
                            <m:r>
                              <a:rPr lang="en-US" b="0" i="1" smtClean="0">
                                <a:latin typeface="Cambria Math"/>
                              </a:rPr>
                              <m:t>)</m:t>
                            </m:r>
                          </m:den>
                        </m:f>
                      </m:den>
                    </m:f>
                  </m:oMath>
                </a14:m>
                <a:endParaRPr lang="en-US" dirty="0" smtClean="0"/>
              </a:p>
              <a:p>
                <a:endParaRPr lang="en-US" dirty="0" smtClean="0"/>
              </a:p>
              <a:p>
                <a:r>
                  <a:rPr lang="en-US" dirty="0" smtClean="0">
                    <a:solidFill>
                      <a:srgbClr val="0000FF"/>
                    </a:solidFill>
                  </a:rPr>
                  <a:t>We want to how much EBIT (before paying any financing costs) – nominator</a:t>
                </a:r>
              </a:p>
              <a:p>
                <a:endParaRPr lang="en-US" dirty="0">
                  <a:solidFill>
                    <a:srgbClr val="0000FF"/>
                  </a:solidFill>
                </a:endParaRPr>
              </a:p>
              <a:p>
                <a:r>
                  <a:rPr lang="en-US" dirty="0" smtClean="0">
                    <a:solidFill>
                      <a:srgbClr val="0000FF"/>
                    </a:solidFill>
                  </a:rPr>
                  <a:t>is relatively to the earning after paying all financing costs, including preferred dividends, </a:t>
                </a:r>
                <a:r>
                  <a:rPr lang="en-US" i="1" u="sng" dirty="0" smtClean="0">
                    <a:solidFill>
                      <a:srgbClr val="FF0000"/>
                    </a:solidFill>
                  </a:rPr>
                  <a:t>but before taxing all these costs</a:t>
                </a:r>
                <a:endParaRPr lang="en-US" i="1" u="sng" dirty="0">
                  <a:solidFill>
                    <a:srgbClr val="FF0000"/>
                  </a:solidFill>
                </a:endParaRPr>
              </a:p>
            </p:txBody>
          </p:sp>
        </mc:Choice>
        <mc:Fallback>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2"/>
                <a:stretch>
                  <a:fillRect l="-645" t="-2667" r="-1577"/>
                </a:stretch>
              </a:blipFill>
            </p:spPr>
            <p:txBody>
              <a:bodyPr/>
              <a:lstStyle/>
              <a:p>
                <a:r>
                  <a:rPr lang="en-US">
                    <a:noFill/>
                  </a:rPr>
                  <a:t> </a:t>
                </a:r>
              </a:p>
            </p:txBody>
          </p:sp>
        </mc:Fallback>
      </mc:AlternateContent>
    </p:spTree>
    <p:extLst>
      <p:ext uri="{BB962C8B-B14F-4D97-AF65-F5344CB8AC3E}">
        <p14:creationId xmlns:p14="http://schemas.microsoft.com/office/powerpoint/2010/main" val="14793297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Combined Leverage (CL)</a:t>
            </a:r>
            <a:endParaRPr lang="en-US" dirty="0"/>
          </a:p>
        </p:txBody>
      </p:sp>
      <p:sp>
        <p:nvSpPr>
          <p:cNvPr id="3" name="Content Placeholder 2"/>
          <p:cNvSpPr>
            <a:spLocks noGrp="1"/>
          </p:cNvSpPr>
          <p:nvPr>
            <p:ph sz="quarter" idx="1"/>
          </p:nvPr>
        </p:nvSpPr>
        <p:spPr/>
        <p:txBody>
          <a:bodyPr/>
          <a:lstStyle/>
          <a:p>
            <a:r>
              <a:rPr lang="en-US" dirty="0" smtClean="0"/>
              <a:t>Is combining both leverages (operating and financial). </a:t>
            </a:r>
          </a:p>
          <a:p>
            <a:endParaRPr lang="en-US" dirty="0"/>
          </a:p>
          <a:p>
            <a:r>
              <a:rPr lang="en-US" dirty="0" smtClean="0"/>
              <a:t>It is the variability of the net income measured by EPS. This is called the </a:t>
            </a:r>
            <a:r>
              <a:rPr lang="en-US" dirty="0" smtClean="0">
                <a:solidFill>
                  <a:srgbClr val="FF0000"/>
                </a:solidFill>
              </a:rPr>
              <a:t>(Total Risk)</a:t>
            </a:r>
          </a:p>
          <a:p>
            <a:endParaRPr lang="en-US" dirty="0"/>
          </a:p>
          <a:p>
            <a:r>
              <a:rPr lang="en-US" dirty="0" smtClean="0"/>
              <a:t>A firm with a high total leverage means that its EPS is highly sensitive to changes in sales. </a:t>
            </a:r>
            <a:endParaRPr lang="en-US" dirty="0"/>
          </a:p>
        </p:txBody>
      </p:sp>
    </p:spTree>
    <p:extLst>
      <p:ext uri="{BB962C8B-B14F-4D97-AF65-F5344CB8AC3E}">
        <p14:creationId xmlns:p14="http://schemas.microsoft.com/office/powerpoint/2010/main" val="40331209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 of Combined Leverage (DCL)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r>
                  <a:rPr lang="en-US" dirty="0" smtClean="0"/>
                  <a:t>Note that the degree of the combined leverage is multiplicative instead of additive.</a:t>
                </a:r>
              </a:p>
              <a:p>
                <a:endParaRPr lang="en-US" dirty="0"/>
              </a:p>
              <a:p>
                <a:r>
                  <a:rPr lang="en-US" dirty="0" smtClean="0"/>
                  <a:t>Thus, DCL = </a:t>
                </a:r>
                <a:r>
                  <a:rPr lang="en-US" dirty="0" err="1" smtClean="0"/>
                  <a:t>DOL</a:t>
                </a:r>
                <a:r>
                  <a:rPr lang="en-US" dirty="0" smtClean="0"/>
                  <a:t> x </a:t>
                </a:r>
                <a:r>
                  <a:rPr lang="en-US" dirty="0" err="1" smtClean="0"/>
                  <a:t>DFL</a:t>
                </a:r>
                <a:r>
                  <a:rPr lang="en-US" dirty="0" smtClean="0"/>
                  <a:t>= </a:t>
                </a:r>
                <a14:m>
                  <m:oMath xmlns:m="http://schemas.openxmlformats.org/officeDocument/2006/math">
                    <m:f>
                      <m:fPr>
                        <m:ctrlPr>
                          <a:rPr lang="en-US" b="0" i="1" smtClean="0">
                            <a:latin typeface="Cambria Math"/>
                          </a:rPr>
                        </m:ctrlPr>
                      </m:fPr>
                      <m:num>
                        <m:r>
                          <a:rPr lang="en-US" i="1">
                            <a:latin typeface="Cambria Math"/>
                          </a:rPr>
                          <m:t>%</m:t>
                        </m:r>
                        <m:r>
                          <a:rPr lang="en-US" i="1">
                            <a:latin typeface="Cambria Math"/>
                            <a:ea typeface="Cambria Math"/>
                          </a:rPr>
                          <m:t>∆</m:t>
                        </m:r>
                        <m:r>
                          <a:rPr lang="en-US" b="0" i="1" smtClean="0">
                            <a:latin typeface="Cambria Math"/>
                            <a:ea typeface="Cambria Math"/>
                          </a:rPr>
                          <m:t>𝐸𝐵𝐼𝑇</m:t>
                        </m:r>
                      </m:num>
                      <m:den>
                        <m:r>
                          <a:rPr lang="en-US" i="1">
                            <a:latin typeface="Cambria Math"/>
                          </a:rPr>
                          <m:t>%</m:t>
                        </m:r>
                        <m:r>
                          <a:rPr lang="en-US" i="1">
                            <a:latin typeface="Cambria Math"/>
                            <a:ea typeface="Cambria Math"/>
                          </a:rPr>
                          <m:t>∆</m:t>
                        </m:r>
                        <m:r>
                          <a:rPr lang="en-US" i="1">
                            <a:latin typeface="Cambria Math"/>
                            <a:ea typeface="Cambria Math"/>
                          </a:rPr>
                          <m:t>𝑆𝑎𝑙𝑒𝑠</m:t>
                        </m:r>
                      </m:den>
                    </m:f>
                    <m:r>
                      <a:rPr lang="en-US" dirty="0">
                        <a:latin typeface="Cambria Math"/>
                        <a:ea typeface="Cambria Math"/>
                      </a:rPr>
                      <m:t>×</m:t>
                    </m:r>
                    <m:f>
                      <m:fPr>
                        <m:ctrlPr>
                          <a:rPr lang="en-US" i="1">
                            <a:latin typeface="Cambria Math"/>
                          </a:rPr>
                        </m:ctrlPr>
                      </m:fPr>
                      <m:num>
                        <m:r>
                          <a:rPr lang="en-US" i="1">
                            <a:latin typeface="Cambria Math"/>
                          </a:rPr>
                          <m:t>%</m:t>
                        </m:r>
                        <m:r>
                          <a:rPr lang="en-US" i="1">
                            <a:latin typeface="Cambria Math"/>
                            <a:ea typeface="Cambria Math"/>
                          </a:rPr>
                          <m:t>∆</m:t>
                        </m:r>
                        <m:r>
                          <a:rPr lang="en-US" b="0" i="1" smtClean="0">
                            <a:latin typeface="Cambria Math"/>
                            <a:ea typeface="Cambria Math"/>
                          </a:rPr>
                          <m:t>𝐸𝑃𝑆</m:t>
                        </m:r>
                      </m:num>
                      <m:den>
                        <m:r>
                          <a:rPr lang="en-US" i="1">
                            <a:latin typeface="Cambria Math"/>
                          </a:rPr>
                          <m:t>%</m:t>
                        </m:r>
                        <m:r>
                          <a:rPr lang="en-US" i="1">
                            <a:latin typeface="Cambria Math"/>
                            <a:ea typeface="Cambria Math"/>
                          </a:rPr>
                          <m:t>∆</m:t>
                        </m:r>
                        <m:r>
                          <a:rPr lang="en-US" b="0" i="1" smtClean="0">
                            <a:latin typeface="Cambria Math"/>
                            <a:ea typeface="Cambria Math"/>
                          </a:rPr>
                          <m:t>𝐸𝐵𝐼𝑇</m:t>
                        </m:r>
                      </m:den>
                    </m:f>
                  </m:oMath>
                </a14:m>
                <a:r>
                  <a:rPr lang="en-US" dirty="0" smtClean="0"/>
                  <a:t> = </a:t>
                </a:r>
                <a14:m>
                  <m:oMath xmlns:m="http://schemas.openxmlformats.org/officeDocument/2006/math">
                    <m:f>
                      <m:fPr>
                        <m:ctrlPr>
                          <a:rPr lang="en-US" i="1">
                            <a:latin typeface="Cambria Math"/>
                          </a:rPr>
                        </m:ctrlPr>
                      </m:fPr>
                      <m:num>
                        <m:r>
                          <a:rPr lang="en-US" i="1">
                            <a:latin typeface="Cambria Math"/>
                          </a:rPr>
                          <m:t>%</m:t>
                        </m:r>
                        <m:r>
                          <a:rPr lang="en-US" i="1">
                            <a:latin typeface="Cambria Math"/>
                            <a:ea typeface="Cambria Math"/>
                          </a:rPr>
                          <m:t>∆</m:t>
                        </m:r>
                        <m:r>
                          <a:rPr lang="en-US" i="1">
                            <a:latin typeface="Cambria Math"/>
                            <a:ea typeface="Cambria Math"/>
                          </a:rPr>
                          <m:t>𝐸𝑃𝑆</m:t>
                        </m:r>
                      </m:num>
                      <m:den>
                        <m:r>
                          <a:rPr lang="en-US" i="1">
                            <a:latin typeface="Cambria Math"/>
                          </a:rPr>
                          <m:t>%</m:t>
                        </m:r>
                        <m:r>
                          <a:rPr lang="en-US" i="1">
                            <a:latin typeface="Cambria Math"/>
                            <a:ea typeface="Cambria Math"/>
                          </a:rPr>
                          <m:t>∆</m:t>
                        </m:r>
                        <m:r>
                          <a:rPr lang="en-US" i="1">
                            <a:latin typeface="Cambria Math"/>
                            <a:ea typeface="Cambria Math"/>
                          </a:rPr>
                          <m:t>𝑆𝑎𝑙𝑒𝑠</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2"/>
                <a:stretch>
                  <a:fillRect l="-789" t="-1200"/>
                </a:stretch>
              </a:blipFill>
            </p:spPr>
            <p:txBody>
              <a:bodyPr/>
              <a:lstStyle/>
              <a:p>
                <a:r>
                  <a:rPr lang="en-US">
                    <a:noFill/>
                  </a:rPr>
                  <a:t> </a:t>
                </a:r>
              </a:p>
            </p:txBody>
          </p:sp>
        </mc:Fallback>
      </mc:AlternateContent>
    </p:spTree>
    <p:extLst>
      <p:ext uri="{BB962C8B-B14F-4D97-AF65-F5344CB8AC3E}">
        <p14:creationId xmlns:p14="http://schemas.microsoft.com/office/powerpoint/2010/main" val="23089167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2101</TotalTime>
  <Words>1830</Words>
  <Application>Microsoft Office PowerPoint</Application>
  <PresentationFormat>On-screen Show (4:3)</PresentationFormat>
  <Paragraphs>205</Paragraphs>
  <Slides>21</Slides>
  <Notes>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Civic</vt:lpstr>
      <vt:lpstr>Chapter 6 Break-Even and Leverage Analysis</vt:lpstr>
      <vt:lpstr>Introduction</vt:lpstr>
      <vt:lpstr>General Type of Costs</vt:lpstr>
      <vt:lpstr>Properties of Each Cost Type</vt:lpstr>
      <vt:lpstr>Break-even Analysis</vt:lpstr>
      <vt:lpstr>Break-Even Chart</vt:lpstr>
      <vt:lpstr>Operating Break-Even Point (OBE)</vt:lpstr>
      <vt:lpstr>Other Break-Even Points</vt:lpstr>
      <vt:lpstr>Examples</vt:lpstr>
      <vt:lpstr>Leverage Analysis</vt:lpstr>
      <vt:lpstr>Operating leverage OL</vt:lpstr>
      <vt:lpstr>The Degree of the Operating Leverage DOL</vt:lpstr>
      <vt:lpstr>DOL in Corporate Finance</vt:lpstr>
      <vt:lpstr>Now, subject each firm to a 50% increase in sales for next year. Which firm do you think will be more “sensitive” to the change in sales</vt:lpstr>
      <vt:lpstr>%50 increase in sales</vt:lpstr>
      <vt:lpstr>Financial Leverage FL</vt:lpstr>
      <vt:lpstr>Financial leverage FL</vt:lpstr>
      <vt:lpstr>The Degree of the Financial Leverage (DFL)</vt:lpstr>
      <vt:lpstr>DFL in Corporate Finance</vt:lpstr>
      <vt:lpstr>The Combined Leverage (CL)</vt:lpstr>
      <vt:lpstr>Degree of Combined Leverage (DCL)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Break-Even and Leverage Analysis</dc:title>
  <dc:creator>Hesham Merdad</dc:creator>
  <cp:lastModifiedBy>Hesham Merdad</cp:lastModifiedBy>
  <cp:revision>72</cp:revision>
  <dcterms:created xsi:type="dcterms:W3CDTF">2012-09-06T11:56:29Z</dcterms:created>
  <dcterms:modified xsi:type="dcterms:W3CDTF">2012-10-07T06:57:00Z</dcterms:modified>
</cp:coreProperties>
</file>