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6" r:id="rId2"/>
    <p:sldId id="361" r:id="rId3"/>
    <p:sldId id="362" r:id="rId4"/>
    <p:sldId id="363" r:id="rId5"/>
    <p:sldId id="364" r:id="rId6"/>
    <p:sldId id="365" r:id="rId7"/>
    <p:sldId id="366" r:id="rId8"/>
    <p:sldId id="367" r:id="rId9"/>
    <p:sldId id="368" r:id="rId10"/>
    <p:sldId id="369" r:id="rId11"/>
    <p:sldId id="370" r:id="rId12"/>
    <p:sldId id="371" r:id="rId13"/>
    <p:sldId id="372" r:id="rId14"/>
    <p:sldId id="373" r:id="rId15"/>
    <p:sldId id="374" r:id="rId16"/>
    <p:sldId id="375" r:id="rId17"/>
    <p:sldId id="350" r:id="rId18"/>
    <p:sldId id="351" r:id="rId19"/>
    <p:sldId id="352" r:id="rId20"/>
    <p:sldId id="376" r:id="rId21"/>
    <p:sldId id="377" r:id="rId22"/>
    <p:sldId id="378" r:id="rId23"/>
    <p:sldId id="379" r:id="rId24"/>
    <p:sldId id="380" r:id="rId25"/>
    <p:sldId id="381" r:id="rId26"/>
    <p:sldId id="382" r:id="rId27"/>
    <p:sldId id="383" r:id="rId28"/>
    <p:sldId id="384" r:id="rId29"/>
    <p:sldId id="385" r:id="rId30"/>
    <p:sldId id="386" r:id="rId31"/>
    <p:sldId id="387" r:id="rId32"/>
    <p:sldId id="388" r:id="rId33"/>
    <p:sldId id="389" r:id="rId34"/>
    <p:sldId id="390" r:id="rId35"/>
    <p:sldId id="393" r:id="rId36"/>
    <p:sldId id="394" r:id="rId37"/>
    <p:sldId id="395" r:id="rId38"/>
    <p:sldId id="396" r:id="rId39"/>
    <p:sldId id="397" r:id="rId40"/>
    <p:sldId id="398" r:id="rId41"/>
    <p:sldId id="399" r:id="rId42"/>
    <p:sldId id="400" r:id="rId43"/>
    <p:sldId id="401" r:id="rId44"/>
    <p:sldId id="402" r:id="rId45"/>
    <p:sldId id="403" r:id="rId46"/>
    <p:sldId id="404" r:id="rId47"/>
    <p:sldId id="405" r:id="rId48"/>
    <p:sldId id="406" r:id="rId49"/>
    <p:sldId id="407" r:id="rId50"/>
    <p:sldId id="408" r:id="rId51"/>
    <p:sldId id="409" r:id="rId52"/>
    <p:sldId id="410" r:id="rId53"/>
    <p:sldId id="411" r:id="rId54"/>
    <p:sldId id="412" r:id="rId55"/>
    <p:sldId id="413" r:id="rId56"/>
    <p:sldId id="414" r:id="rId57"/>
    <p:sldId id="415" r:id="rId58"/>
    <p:sldId id="416" r:id="rId59"/>
    <p:sldId id="417" r:id="rId60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3300"/>
    <a:srgbClr val="99FF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08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58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3664BFC-5D7F-4AD3-9A23-590884C81CB6}" type="datetime1">
              <a:rPr lang="en-US"/>
              <a:pPr>
                <a:defRPr/>
              </a:pPr>
              <a:t>9/5/2022</a:t>
            </a:fld>
            <a:endParaRPr lang="en-US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022725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58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7AFB96A-FAD6-4DD3-8DD5-5EFD929FC46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948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24D9502-7D92-4F81-A086-FAA28ACE909D}" type="datetime1">
              <a:rPr lang="en-US"/>
              <a:pPr>
                <a:defRPr/>
              </a:pPr>
              <a:t>9/5/2022</a:t>
            </a:fld>
            <a:endParaRPr lang="en-US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D6963DA-711D-44B3-A13D-D784720979E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9037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EFCE78D-1C50-4273-A776-53B80B3580C5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542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A8567B9-6B72-4FFE-BD74-33D53C5F7B82}" type="slidenum">
              <a:rPr lang="ar-SA" smtClean="0"/>
              <a:pPr eaLnBrk="1" hangingPunct="1"/>
              <a:t>1</a:t>
            </a:fld>
            <a:endParaRPr lang="en-US"/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CBCBD49C-887D-43F7-8CA5-251CABF1A49C}" type="slidenum">
              <a:rPr lang="en-US" smtClean="0">
                <a:latin typeface="Times New Roman" pitchFamily="18" charset="0"/>
              </a:rPr>
              <a:pPr/>
              <a:t>55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699FA521-EA83-4C71-9997-D3DB65EEED0D}" type="slidenum">
              <a:rPr lang="en-US" smtClean="0">
                <a:latin typeface="Times New Roman" pitchFamily="18" charset="0"/>
              </a:rPr>
              <a:pPr/>
              <a:t>56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276B7397-E8EC-40B0-A5FE-9646A692535B}" type="slidenum">
              <a:rPr lang="en-US" smtClean="0">
                <a:latin typeface="Times New Roman" pitchFamily="18" charset="0"/>
              </a:rPr>
              <a:pPr/>
              <a:t>57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608C7AE5-073E-4D70-A86F-094B00D4D8F7}" type="slidenum">
              <a:rPr lang="en-US" smtClean="0">
                <a:latin typeface="Times New Roman" pitchFamily="18" charset="0"/>
              </a:rPr>
              <a:pPr/>
              <a:t>58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0D64B4B0-252C-4B84-A7FA-1EBA9A2CD990}" type="slidenum">
              <a:rPr lang="en-US" smtClean="0">
                <a:latin typeface="Times New Roman" pitchFamily="18" charset="0"/>
              </a:rPr>
              <a:pPr/>
              <a:t>59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C5E1E1DA-5586-4898-9391-4CA325E9504F}" type="slidenum">
              <a:rPr lang="en-US" smtClean="0">
                <a:latin typeface="Times New Roman" pitchFamily="18" charset="0"/>
              </a:rPr>
              <a:pPr/>
              <a:t>47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EF9EB295-64DE-4638-B6D5-B32657653D73}" type="slidenum">
              <a:rPr lang="en-US" smtClean="0">
                <a:latin typeface="Times New Roman" pitchFamily="18" charset="0"/>
              </a:rPr>
              <a:pPr/>
              <a:t>48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DD6A1F49-4CC3-4BF0-91EE-C1C244302B6B}" type="slidenum">
              <a:rPr lang="en-US" smtClean="0">
                <a:latin typeface="Times New Roman" pitchFamily="18" charset="0"/>
              </a:rPr>
              <a:pPr/>
              <a:t>49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6B6DA291-5319-40A2-85B1-C701D8AFBC3B}" type="slidenum">
              <a:rPr lang="en-US" smtClean="0">
                <a:latin typeface="Times New Roman" pitchFamily="18" charset="0"/>
              </a:rPr>
              <a:pPr/>
              <a:t>50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D60BE858-CCD9-459C-81C3-BF38FA84A492}" type="slidenum">
              <a:rPr lang="en-US" smtClean="0">
                <a:latin typeface="Times New Roman" pitchFamily="18" charset="0"/>
              </a:rPr>
              <a:pPr/>
              <a:t>51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50D3784E-5FCC-4FA4-9CB0-CCFBFED21D96}" type="slidenum">
              <a:rPr lang="en-US" smtClean="0">
                <a:latin typeface="Times New Roman" pitchFamily="18" charset="0"/>
              </a:rPr>
              <a:pPr/>
              <a:t>52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FD97C62C-D5BD-492E-BBDF-2237E0D4660F}" type="slidenum">
              <a:rPr lang="en-US" smtClean="0">
                <a:latin typeface="Times New Roman" pitchFamily="18" charset="0"/>
              </a:rPr>
              <a:pPr/>
              <a:t>53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D5ED6518-AB45-4A31-80D4-42D4DD127A82}" type="slidenum">
              <a:rPr lang="en-US" smtClean="0">
                <a:latin typeface="Times New Roman" pitchFamily="18" charset="0"/>
              </a:rPr>
              <a:pPr/>
              <a:t>54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1484313"/>
          </a:xfrm>
          <a:prstGeom prst="rect">
            <a:avLst/>
          </a:prstGeom>
          <a:gradFill rotWithShape="1">
            <a:gsLst>
              <a:gs pos="0">
                <a:srgbClr val="006A00"/>
              </a:gs>
              <a:gs pos="50000">
                <a:srgbClr val="008000"/>
              </a:gs>
              <a:gs pos="100000">
                <a:srgbClr val="006A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17" descr="kfupm_small_siz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4663"/>
            <a:ext cx="9109075" cy="38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5"/>
          <p:cNvSpPr>
            <a:spLocks noChangeArrowheads="1"/>
          </p:cNvSpPr>
          <p:nvPr userDrawn="1"/>
        </p:nvSpPr>
        <p:spPr bwMode="auto">
          <a:xfrm>
            <a:off x="0" y="1484313"/>
            <a:ext cx="9144000" cy="215900"/>
          </a:xfrm>
          <a:prstGeom prst="rect">
            <a:avLst/>
          </a:prstGeom>
          <a:gradFill rotWithShape="1">
            <a:gsLst>
              <a:gs pos="0">
                <a:srgbClr val="765E00"/>
              </a:gs>
              <a:gs pos="50000">
                <a:srgbClr val="FFCC00"/>
              </a:gs>
              <a:gs pos="100000">
                <a:srgbClr val="765E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19" descr="KFUPM_logo_small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0"/>
            <a:ext cx="15049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709544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E11BF-02FB-4180-8476-CA5115C72AFF}" type="datetime1">
              <a:rPr lang="en-US"/>
              <a:pPr>
                <a:defRPr/>
              </a:pPr>
              <a:t>9/5/2022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EE499-2009-KFUPM-Dr. Abdullatif A. Al-Shuhail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E608F-5DD0-4CA6-B261-EBB7EF811AA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84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0663" y="115888"/>
            <a:ext cx="2178050" cy="59674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925" y="115888"/>
            <a:ext cx="6383338" cy="59674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51431-D2EC-4D5C-83F2-674CF33A139C}" type="datetime1">
              <a:rPr lang="en-US"/>
              <a:pPr>
                <a:defRPr/>
              </a:pPr>
              <a:t>9/5/2022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EE499-2009-KFUPM-Dr. Abdullatif A. Al-Shuhail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61524-87B3-465E-B686-CF492616EE2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22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5" y="115888"/>
            <a:ext cx="8229600" cy="1000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9388" y="1557338"/>
            <a:ext cx="4208462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0250" y="1557338"/>
            <a:ext cx="4208463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F8158-34C2-484F-8517-D2A395298EBF}" type="datetime1">
              <a:rPr lang="en-US"/>
              <a:pPr>
                <a:defRPr/>
              </a:pPr>
              <a:t>9/5/2022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EE499-2009-KFUPM-Dr. Abdullatif A. Al-Shuhail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ED109-4B50-45D8-8F3F-A4FE95B5F54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88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37865-E02B-436F-B299-5BF488FFC2A5}" type="datetime1">
              <a:rPr lang="en-US"/>
              <a:pPr>
                <a:defRPr/>
              </a:pPr>
              <a:t>9/5/2022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EE499-2009-KFUPM-Dr. Abdullatif A. Al-Shuhail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3AEC0-F08C-4E8B-8703-C4019930A04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46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23355-875E-41F6-8EE9-1CDEE87BDD45}" type="datetime1">
              <a:rPr lang="en-US"/>
              <a:pPr>
                <a:defRPr/>
              </a:pPr>
              <a:t>9/5/2022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EE499-2009-KFUPM-Dr. Abdullatif A. Al-Shuhail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9622E-63E8-41B6-860A-417B6BA57BE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54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1557338"/>
            <a:ext cx="4208462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0250" y="1557338"/>
            <a:ext cx="420846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409D3-E49A-4967-BCFA-D862B7844124}" type="datetime1">
              <a:rPr lang="en-US"/>
              <a:pPr>
                <a:defRPr/>
              </a:pPr>
              <a:t>9/5/2022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EE499-2009-KFUPM-Dr. Abdullatif A. Al-Shuhail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056E2-BBF4-4BA2-9116-CB3F3C77988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51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E72BD-300A-49A5-A3EB-C5C1CACAF26A}" type="datetime1">
              <a:rPr lang="en-US"/>
              <a:pPr>
                <a:defRPr/>
              </a:pPr>
              <a:t>9/5/2022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EE499-2009-KFUPM-Dr. Abdullatif A. Al-Shuhail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A18AB-6CE7-48FA-8355-81B76BFAF30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01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F2CB0-68C7-4E96-AF26-8732894A41EE}" type="datetime1">
              <a:rPr lang="en-US"/>
              <a:pPr>
                <a:defRPr/>
              </a:pPr>
              <a:t>9/5/2022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EE499-2009-KFUPM-Dr. Abdullatif A. Al-Shuhail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DCA99-8353-46F0-BACB-81B5141396E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03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1A5E0-07FA-445B-9045-4420218D852B}" type="datetime1">
              <a:rPr lang="en-US"/>
              <a:pPr>
                <a:defRPr/>
              </a:pPr>
              <a:t>9/5/2022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EE499-2009-KFUPM-Dr. Abdullatif A. Al-Shuhail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4E790-0F22-406F-A5A0-5D15EF8170D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0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68D9B-37DD-446F-A3BB-1E85D95E6801}" type="datetime1">
              <a:rPr lang="en-US"/>
              <a:pPr>
                <a:defRPr/>
              </a:pPr>
              <a:t>9/5/2022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EE499-2009-KFUPM-Dr. Abdullatif A. Al-Shuhail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775DB-96E7-4CE8-B571-6266B426574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00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00FDE-2329-4E86-B024-3D05B184D10F}" type="datetime1">
              <a:rPr lang="en-US"/>
              <a:pPr>
                <a:defRPr/>
              </a:pPr>
              <a:t>9/5/2022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EE499-2009-KFUPM-Dr. Abdullatif A. Al-Shuhail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5F215-0A26-4973-BC99-0784C2F9D0B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91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1" descr="kfupm_small_siz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4663"/>
            <a:ext cx="9109075" cy="38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1"/>
          <p:cNvSpPr>
            <a:spLocks noChangeArrowheads="1"/>
          </p:cNvSpPr>
          <p:nvPr userDrawn="1"/>
        </p:nvSpPr>
        <p:spPr bwMode="auto">
          <a:xfrm>
            <a:off x="0" y="0"/>
            <a:ext cx="9144000" cy="1152525"/>
          </a:xfrm>
          <a:prstGeom prst="rect">
            <a:avLst/>
          </a:prstGeom>
          <a:gradFill rotWithShape="1">
            <a:gsLst>
              <a:gs pos="0">
                <a:srgbClr val="006A00"/>
              </a:gs>
              <a:gs pos="50000">
                <a:srgbClr val="008000"/>
              </a:gs>
              <a:gs pos="100000">
                <a:srgbClr val="006A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115888"/>
            <a:ext cx="82296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557338"/>
            <a:ext cx="856932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73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001C5AC-0816-49B3-B93E-EEEC8DA71226}" type="datetime1">
              <a:rPr lang="en-US"/>
              <a:pPr>
                <a:defRPr/>
              </a:pPr>
              <a:t>9/5/2022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373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EE499-2009-KFUPM-Dr. Abdullatif A. Al-Shuhail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73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2448006-768A-4485-9A55-EE8F896683A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Group 16"/>
          <p:cNvGrpSpPr>
            <a:grpSpLocks/>
          </p:cNvGrpSpPr>
          <p:nvPr userDrawn="1"/>
        </p:nvGrpSpPr>
        <p:grpSpPr bwMode="auto">
          <a:xfrm>
            <a:off x="0" y="836613"/>
            <a:ext cx="8893175" cy="5400675"/>
            <a:chOff x="67" y="618"/>
            <a:chExt cx="5398" cy="3039"/>
          </a:xfrm>
        </p:grpSpPr>
        <p:sp>
          <p:nvSpPr>
            <p:cNvPr id="1036" name="Line 13"/>
            <p:cNvSpPr>
              <a:spLocks noChangeShapeType="1"/>
            </p:cNvSpPr>
            <p:nvPr userDrawn="1"/>
          </p:nvSpPr>
          <p:spPr bwMode="auto">
            <a:xfrm>
              <a:off x="67" y="3657"/>
              <a:ext cx="52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Arc 14"/>
            <p:cNvSpPr>
              <a:spLocks/>
            </p:cNvSpPr>
            <p:nvPr userDrawn="1"/>
          </p:nvSpPr>
          <p:spPr bwMode="auto">
            <a:xfrm flipV="1">
              <a:off x="5329" y="3339"/>
              <a:ext cx="136" cy="318"/>
            </a:xfrm>
            <a:custGeom>
              <a:avLst/>
              <a:gdLst>
                <a:gd name="T0" fmla="*/ 0 w 21600"/>
                <a:gd name="T1" fmla="*/ 0 h 21600"/>
                <a:gd name="T2" fmla="*/ 136 w 21600"/>
                <a:gd name="T3" fmla="*/ 318 h 21600"/>
                <a:gd name="T4" fmla="*/ 0 w 21600"/>
                <a:gd name="T5" fmla="*/ 318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8" name="Line 15"/>
            <p:cNvSpPr>
              <a:spLocks noChangeShapeType="1"/>
            </p:cNvSpPr>
            <p:nvPr userDrawn="1"/>
          </p:nvSpPr>
          <p:spPr bwMode="auto">
            <a:xfrm flipV="1">
              <a:off x="5465" y="618"/>
              <a:ext cx="0" cy="272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4" name="Rectangle 17"/>
          <p:cNvSpPr>
            <a:spLocks noChangeArrowheads="1"/>
          </p:cNvSpPr>
          <p:nvPr userDrawn="1"/>
        </p:nvSpPr>
        <p:spPr bwMode="auto">
          <a:xfrm>
            <a:off x="0" y="1125538"/>
            <a:ext cx="9144000" cy="215900"/>
          </a:xfrm>
          <a:prstGeom prst="rect">
            <a:avLst/>
          </a:prstGeom>
          <a:gradFill rotWithShape="1">
            <a:gsLst>
              <a:gs pos="0">
                <a:srgbClr val="765E00"/>
              </a:gs>
              <a:gs pos="50000">
                <a:srgbClr val="FFCC00"/>
              </a:gs>
              <a:gs pos="100000">
                <a:srgbClr val="765E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35" name="Picture 22" descr="KFUPM_logo_small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44450"/>
            <a:ext cx="104775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8000"/>
        </a:buClr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8000"/>
        </a:buClr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8000"/>
        </a:buClr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8000"/>
        </a:buClr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wailmousa@kfupm.edu.s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faculty.kfupm.edu.sa/ES/ashuhail/GEOP315.ht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18.wmf"/><Relationship Id="rId3" Type="http://schemas.openxmlformats.org/officeDocument/2006/relationships/image" Target="../media/image13.wmf"/><Relationship Id="rId7" Type="http://schemas.openxmlformats.org/officeDocument/2006/relationships/image" Target="../media/image15.wmf"/><Relationship Id="rId12" Type="http://schemas.openxmlformats.org/officeDocument/2006/relationships/oleObject" Target="../embeddings/oleObject11.bin"/><Relationship Id="rId2" Type="http://schemas.openxmlformats.org/officeDocument/2006/relationships/oleObject" Target="../embeddings/oleObject6.bin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7.wmf"/><Relationship Id="rId5" Type="http://schemas.openxmlformats.org/officeDocument/2006/relationships/image" Target="../media/image14.wmf"/><Relationship Id="rId15" Type="http://schemas.openxmlformats.org/officeDocument/2006/relationships/image" Target="../media/image20.png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16.wmf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-gpi.physik.uni-karlsruhe.de/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ilandgas.org.uk/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deo.columbia.edu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85938"/>
            <a:ext cx="7772400" cy="28575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/>
              <a:t>GEOP501 - Reflection Seismology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Chapter 1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Introduction to Seismic Exploration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786313"/>
            <a:ext cx="9144000" cy="20716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Abdullatif A. Al-Shuhail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Professor of Geophysics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Geosciences Department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>
                <a:hlinkClick r:id="rId3"/>
              </a:rPr>
              <a:t>ashuhail@kfupm.edu.sa</a:t>
            </a:r>
            <a:endParaRPr lang="en-US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1200" dirty="0"/>
              <a:t>For more info, follow: </a:t>
            </a:r>
            <a:r>
              <a:rPr lang="en-US" sz="1200" dirty="0">
                <a:hlinkClick r:id="rId4"/>
              </a:rPr>
              <a:t>http://faculty.kfupm.edu.sa/ES/ashuhail/GEOP315.htm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791F365-7668-4189-B7E1-DB97417F6CC6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B2C0154-C47F-4C15-8EF2-F3FE3C711089}" type="slidenum">
              <a:rPr lang="ar-SA" smtClean="0"/>
              <a:pPr eaLnBrk="1" hangingPunct="1"/>
              <a:t>10</a:t>
            </a:fld>
            <a:endParaRPr lang="en-US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1285875"/>
            <a:ext cx="8929688" cy="36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Symbol" pitchFamily="18" charset="2"/>
              <a:buChar char=""/>
              <a:tabLst>
                <a:tab pos="228600" algn="l"/>
              </a:tabLst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Body waves</a:t>
            </a:r>
          </a:p>
          <a:p>
            <a:pPr marL="342900" indent="-342900">
              <a:buFont typeface="Symbol" pitchFamily="18" charset="2"/>
              <a:buChar char=""/>
              <a:tabLst>
                <a:tab pos="228600" algn="l"/>
              </a:tabLst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Font typeface="Symbol" pitchFamily="18" charset="2"/>
              <a:buChar char=""/>
              <a:tabLst>
                <a:tab pos="228600" algn="l"/>
              </a:tabLs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S-wave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"/>
              <a:tabLst>
                <a:tab pos="228600" algn="l"/>
              </a:tabLst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Particle motion is perpendicular to propagation direction.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"/>
              <a:tabLst>
                <a:tab pos="228600" algn="l"/>
              </a:tabLst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Two S-waves in any solid material : vertical (SV) and horizontal (SH)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"/>
              <a:tabLst>
                <a:tab pos="228600" algn="l"/>
              </a:tabLst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Slower than P-waves (velocity is about half of P-wave in same medium): 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"/>
              <a:tabLst>
                <a:tab pos="228600" algn="l"/>
              </a:tabLst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velocity (</a:t>
            </a:r>
            <a:r>
              <a:rPr lang="en-US" sz="1400" dirty="0">
                <a:latin typeface="Symbol" pitchFamily="18" charset="2"/>
                <a:cs typeface="Times New Roman" pitchFamily="18" charset="0"/>
              </a:rPr>
              <a:t>b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) is given by: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"/>
              <a:tabLst>
                <a:tab pos="228600" algn="l"/>
              </a:tabLst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"/>
              <a:tabLst>
                <a:tab pos="228600" algn="l"/>
              </a:tabLst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"/>
              <a:tabLst>
                <a:tab pos="228600" algn="l"/>
              </a:tabLst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Expensive to generate, record, and process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"/>
              <a:tabLst>
                <a:tab pos="228600" algn="l"/>
              </a:tabLst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Rarely used in seismic exploration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Rectangle 2"/>
          <p:cNvSpPr txBox="1">
            <a:spLocks noChangeArrowheads="1"/>
          </p:cNvSpPr>
          <p:nvPr/>
        </p:nvSpPr>
        <p:spPr bwMode="auto">
          <a:xfrm>
            <a:off x="112713" y="214313"/>
            <a:ext cx="8174037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buClr>
                <a:srgbClr val="FFFF00"/>
              </a:buClr>
            </a:pP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Seismic waves</a:t>
            </a:r>
            <a:endParaRPr lang="en-US" sz="390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5366" name="Picture 3" descr="D:\Latif\Coursework\Undergraduate\GEOP315\2009\Notes\Chapter1\S-wav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02579" y="3206436"/>
            <a:ext cx="2900499" cy="1289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5" descr="http://web.ics.purdue.edu/~braile/edumod/waves/Lwave_files/image00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667783"/>
            <a:ext cx="2952328" cy="151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536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0126021"/>
              </p:ext>
            </p:extLst>
          </p:nvPr>
        </p:nvGraphicFramePr>
        <p:xfrm>
          <a:off x="2941191" y="3645024"/>
          <a:ext cx="601662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58800" imgH="469900" progId="Equation.3">
                  <p:embed/>
                </p:oleObj>
              </mc:Choice>
              <mc:Fallback>
                <p:oleObj name="Equation" r:id="rId4" imgW="558800" imgH="4699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1191" y="3645024"/>
                        <a:ext cx="601662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2875" y="5072063"/>
            <a:ext cx="3571875" cy="11080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Typical values: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Air: 0 m/s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Water: 0 m/s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Sedimentary rocks: 800-3000 m/s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5AD1548-30B3-7323-E914-17286A0B9296}"/>
              </a:ext>
            </a:extLst>
          </p:cNvPr>
          <p:cNvCxnSpPr>
            <a:cxnSpLocks/>
          </p:cNvCxnSpPr>
          <p:nvPr/>
        </p:nvCxnSpPr>
        <p:spPr>
          <a:xfrm>
            <a:off x="7308304" y="2401971"/>
            <a:ext cx="15121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8A9825-9FC3-2222-D1C8-605712FDACD9}"/>
              </a:ext>
            </a:extLst>
          </p:cNvPr>
          <p:cNvCxnSpPr>
            <a:cxnSpLocks/>
          </p:cNvCxnSpPr>
          <p:nvPr/>
        </p:nvCxnSpPr>
        <p:spPr>
          <a:xfrm>
            <a:off x="7308303" y="2400710"/>
            <a:ext cx="1" cy="31089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DDBDA2C-975E-424D-C50A-E6D18B78C779}"/>
              </a:ext>
            </a:extLst>
          </p:cNvPr>
          <p:cNvSpPr txBox="1"/>
          <p:nvPr/>
        </p:nvSpPr>
        <p:spPr>
          <a:xfrm flipH="1">
            <a:off x="7937450" y="2042264"/>
            <a:ext cx="749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tabLst>
                <a:tab pos="228600" algn="l"/>
              </a:tabLst>
            </a:pP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A92304-0727-4DBA-61DA-0FD39E13374D}"/>
              </a:ext>
            </a:extLst>
          </p:cNvPr>
          <p:cNvSpPr txBox="1"/>
          <p:nvPr/>
        </p:nvSpPr>
        <p:spPr>
          <a:xfrm flipH="1">
            <a:off x="6469508" y="5085184"/>
            <a:ext cx="749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tabLst>
                <a:tab pos="228600" algn="l"/>
              </a:tabLst>
            </a:pP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Z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A99AAD-D2D9-B98E-00BF-0BBAFC9EC5AF}"/>
              </a:ext>
            </a:extLst>
          </p:cNvPr>
          <p:cNvSpPr txBox="1"/>
          <p:nvPr/>
        </p:nvSpPr>
        <p:spPr>
          <a:xfrm>
            <a:off x="7794307" y="5387459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6D3A50-8431-BB8C-7E15-A42DB8F2C186}"/>
              </a:ext>
            </a:extLst>
          </p:cNvPr>
          <p:cNvSpPr txBox="1"/>
          <p:nvPr/>
        </p:nvSpPr>
        <p:spPr>
          <a:xfrm>
            <a:off x="5075450" y="4287855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SH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8F0D5D5-2E9E-E1A7-B44A-2C33BC50EC59}"/>
              </a:ext>
            </a:extLst>
          </p:cNvPr>
          <p:cNvCxnSpPr>
            <a:cxnSpLocks/>
          </p:cNvCxnSpPr>
          <p:nvPr/>
        </p:nvCxnSpPr>
        <p:spPr>
          <a:xfrm>
            <a:off x="7937450" y="1631548"/>
            <a:ext cx="0" cy="736240"/>
          </a:xfrm>
          <a:prstGeom prst="straightConnector1">
            <a:avLst/>
          </a:prstGeom>
          <a:ln w="76200">
            <a:solidFill>
              <a:srgbClr val="008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56E61BD-EAF9-E6F4-BD47-C86D37966113}"/>
              </a:ext>
            </a:extLst>
          </p:cNvPr>
          <p:cNvSpPr txBox="1"/>
          <p:nvPr/>
        </p:nvSpPr>
        <p:spPr>
          <a:xfrm flipH="1">
            <a:off x="6929338" y="1815002"/>
            <a:ext cx="749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tabLst>
                <a:tab pos="228600" algn="l"/>
              </a:tabLst>
            </a:pP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3D70D10-AD36-0F0E-CECC-C652368DD25B}"/>
              </a:ext>
            </a:extLst>
          </p:cNvPr>
          <p:cNvCxnSpPr>
            <a:cxnSpLocks/>
          </p:cNvCxnSpPr>
          <p:nvPr/>
        </p:nvCxnSpPr>
        <p:spPr>
          <a:xfrm>
            <a:off x="6587290" y="3928969"/>
            <a:ext cx="0" cy="736240"/>
          </a:xfrm>
          <a:prstGeom prst="straightConnector1">
            <a:avLst/>
          </a:prstGeom>
          <a:ln w="76200">
            <a:solidFill>
              <a:srgbClr val="008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8F265EE-49E4-4EFE-6D5E-A16B0B858869}"/>
              </a:ext>
            </a:extLst>
          </p:cNvPr>
          <p:cNvSpPr txBox="1"/>
          <p:nvPr/>
        </p:nvSpPr>
        <p:spPr>
          <a:xfrm flipH="1">
            <a:off x="5579178" y="4112423"/>
            <a:ext cx="749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tabLst>
                <a:tab pos="228600" algn="l"/>
              </a:tabLst>
            </a:pP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59D10E3-22D6-25AB-4309-230AAC67F163}"/>
              </a:ext>
            </a:extLst>
          </p:cNvPr>
          <p:cNvCxnSpPr>
            <a:cxnSpLocks/>
          </p:cNvCxnSpPr>
          <p:nvPr/>
        </p:nvCxnSpPr>
        <p:spPr>
          <a:xfrm>
            <a:off x="7176997" y="2411596"/>
            <a:ext cx="0" cy="2467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3263160-4546-50C6-E54B-6D84E3DB8B1F}"/>
              </a:ext>
            </a:extLst>
          </p:cNvPr>
          <p:cNvSpPr txBox="1"/>
          <p:nvPr/>
        </p:nvSpPr>
        <p:spPr>
          <a:xfrm rot="5400000">
            <a:off x="5739176" y="3409363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Propagation direction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4599DFE-141B-4612-89B5-1725C5116A09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712C6C3-42DD-4E2A-946F-962339540410}" type="slidenum">
              <a:rPr lang="ar-SA" smtClean="0"/>
              <a:pPr eaLnBrk="1" hangingPunct="1"/>
              <a:t>11</a:t>
            </a:fld>
            <a:endParaRPr lang="en-US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1285875"/>
            <a:ext cx="892968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Symbol" pitchFamily="18" charset="2"/>
              <a:buChar char=""/>
              <a:tabLst>
                <a:tab pos="228600" algn="l"/>
              </a:tabLst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Surface waves</a:t>
            </a:r>
          </a:p>
          <a:p>
            <a:pPr marL="342900" indent="-342900">
              <a:buFont typeface="Symbol" pitchFamily="18" charset="2"/>
              <a:buChar char=""/>
              <a:tabLst>
                <a:tab pos="228600" algn="l"/>
              </a:tabLst>
            </a:pPr>
            <a:endParaRPr lang="en-US" sz="140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Font typeface="Symbol" pitchFamily="18" charset="2"/>
              <a:buChar char=""/>
              <a:tabLst>
                <a:tab pos="228600" algn="l"/>
              </a:tabLst>
            </a:pPr>
            <a:r>
              <a:rPr lang="en-US" sz="1400">
                <a:latin typeface="Times New Roman" pitchFamily="18" charset="0"/>
                <a:cs typeface="Times New Roman" pitchFamily="18" charset="0"/>
              </a:rPr>
              <a:t>They exist due to the presence of a free surface</a:t>
            </a:r>
          </a:p>
          <a:p>
            <a:pPr marL="800100" lvl="1" indent="-342900">
              <a:tabLst>
                <a:tab pos="228600" algn="l"/>
              </a:tabLst>
            </a:pPr>
            <a:r>
              <a:rPr lang="en-US" sz="1400">
                <a:latin typeface="Times New Roman" pitchFamily="18" charset="0"/>
                <a:cs typeface="Times New Roman" pitchFamily="18" charset="0"/>
              </a:rPr>
              <a:t>	(vacuum over any material) or an interface that</a:t>
            </a:r>
          </a:p>
          <a:p>
            <a:pPr marL="800100" lvl="1" indent="-342900">
              <a:tabLst>
                <a:tab pos="228600" algn="l"/>
              </a:tabLst>
            </a:pPr>
            <a:r>
              <a:rPr lang="en-US" sz="1400">
                <a:latin typeface="Times New Roman" pitchFamily="18" charset="0"/>
                <a:cs typeface="Times New Roman" pitchFamily="18" charset="0"/>
              </a:rPr>
              <a:t>	 separates two highly-contrasting media.</a:t>
            </a:r>
          </a:p>
          <a:p>
            <a:pPr marL="800100" lvl="1" indent="-342900">
              <a:buFont typeface="Symbol" pitchFamily="18" charset="2"/>
              <a:buChar char=""/>
              <a:tabLst>
                <a:tab pos="228600" algn="l"/>
              </a:tabLst>
            </a:pPr>
            <a:endParaRPr lang="en-US" sz="120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Font typeface="Symbol" pitchFamily="18" charset="2"/>
              <a:buChar char=""/>
              <a:tabLst>
                <a:tab pos="228600" algn="l"/>
              </a:tabLst>
            </a:pPr>
            <a:r>
              <a:rPr lang="en-US" sz="1400">
                <a:latin typeface="Times New Roman" pitchFamily="18" charset="0"/>
                <a:cs typeface="Times New Roman" pitchFamily="18" charset="0"/>
              </a:rPr>
              <a:t>They are called surface waves because they are</a:t>
            </a:r>
          </a:p>
          <a:p>
            <a:pPr marL="800100" lvl="1" indent="-342900">
              <a:tabLst>
                <a:tab pos="228600" algn="l"/>
              </a:tabLst>
            </a:pPr>
            <a:r>
              <a:rPr lang="en-US" sz="1400">
                <a:latin typeface="Times New Roman" pitchFamily="18" charset="0"/>
                <a:cs typeface="Times New Roman" pitchFamily="18" charset="0"/>
              </a:rPr>
              <a:t>	tied to the free surface or an interface.</a:t>
            </a:r>
          </a:p>
          <a:p>
            <a:pPr marL="800100" lvl="1" indent="-342900">
              <a:buFont typeface="Symbol" pitchFamily="18" charset="2"/>
              <a:buChar char=""/>
              <a:tabLst>
                <a:tab pos="228600" algn="l"/>
              </a:tabLst>
            </a:pPr>
            <a:endParaRPr lang="en-US" sz="120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Font typeface="Symbol" pitchFamily="18" charset="2"/>
              <a:buChar char=""/>
              <a:tabLst>
                <a:tab pos="228600" algn="l"/>
              </a:tabLst>
            </a:pPr>
            <a:r>
              <a:rPr lang="en-US" sz="1400">
                <a:latin typeface="Times New Roman" pitchFamily="18" charset="0"/>
                <a:cs typeface="Times New Roman" pitchFamily="18" charset="0"/>
              </a:rPr>
              <a:t>Their amplitudes decay exponentially with the </a:t>
            </a:r>
          </a:p>
          <a:p>
            <a:pPr marL="800100" lvl="1" indent="-342900">
              <a:tabLst>
                <a:tab pos="228600" algn="l"/>
              </a:tabLst>
            </a:pPr>
            <a:r>
              <a:rPr lang="en-US" sz="1400">
                <a:latin typeface="Times New Roman" pitchFamily="18" charset="0"/>
                <a:cs typeface="Times New Roman" pitchFamily="18" charset="0"/>
              </a:rPr>
              <a:t>	distance from the surface.</a:t>
            </a:r>
          </a:p>
          <a:p>
            <a:pPr marL="800100" lvl="1" indent="-342900">
              <a:buFont typeface="Symbol" pitchFamily="18" charset="2"/>
              <a:buChar char=""/>
              <a:tabLst>
                <a:tab pos="228600" algn="l"/>
              </a:tabLst>
            </a:pPr>
            <a:endParaRPr lang="en-US" sz="120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Font typeface="Symbol" pitchFamily="18" charset="2"/>
              <a:buChar char=""/>
              <a:tabLst>
                <a:tab pos="228600" algn="l"/>
              </a:tabLst>
            </a:pPr>
            <a:r>
              <a:rPr lang="en-US" sz="1400">
                <a:latin typeface="Times New Roman" pitchFamily="18" charset="0"/>
                <a:cs typeface="Times New Roman" pitchFamily="18" charset="0"/>
              </a:rPr>
              <a:t>Most commonly encountered surface wave in </a:t>
            </a:r>
          </a:p>
          <a:p>
            <a:pPr marL="800100" lvl="1" indent="-342900">
              <a:tabLst>
                <a:tab pos="228600" algn="l"/>
              </a:tabLst>
            </a:pPr>
            <a:r>
              <a:rPr lang="en-US" sz="1400">
                <a:latin typeface="Times New Roman" pitchFamily="18" charset="0"/>
                <a:cs typeface="Times New Roman" pitchFamily="18" charset="0"/>
              </a:rPr>
              <a:t>	seismic exploration is the Rayleigh wave (ground roll)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Font typeface="Symbol" pitchFamily="18" charset="2"/>
              <a:buChar char=""/>
              <a:tabLst>
                <a:tab pos="228600" algn="l"/>
              </a:tabLst>
            </a:pPr>
            <a:endParaRPr lang="en-US" sz="1200"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Ø"/>
              <a:tabLst>
                <a:tab pos="228600" algn="l"/>
              </a:tabLst>
            </a:pPr>
            <a:r>
              <a:rPr lang="en-US" sz="1200">
                <a:latin typeface="Times New Roman" pitchFamily="18" charset="0"/>
                <a:cs typeface="Times New Roman" pitchFamily="18" charset="0"/>
              </a:rPr>
              <a:t>It propagates along the ground surface.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Ø"/>
              <a:tabLst>
                <a:tab pos="228600" algn="l"/>
              </a:tabLst>
            </a:pPr>
            <a:r>
              <a:rPr lang="en-US" sz="1200">
                <a:latin typeface="Times New Roman" pitchFamily="18" charset="0"/>
                <a:cs typeface="Times New Roman" pitchFamily="18" charset="0"/>
              </a:rPr>
              <a:t>Particle motion is elliptical.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Ø"/>
              <a:tabLst>
                <a:tab pos="228600" algn="l"/>
              </a:tabLst>
            </a:pPr>
            <a:r>
              <a:rPr lang="en-US" sz="1200">
                <a:latin typeface="Times New Roman" pitchFamily="18" charset="0"/>
                <a:cs typeface="Times New Roman" pitchFamily="18" charset="0"/>
              </a:rPr>
              <a:t>Velocity is slightly less than S-wave in the same medium.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Ø"/>
              <a:tabLst>
                <a:tab pos="228600" algn="l"/>
              </a:tabLst>
            </a:pPr>
            <a:r>
              <a:rPr lang="en-US" sz="1200">
                <a:latin typeface="Times New Roman" pitchFamily="18" charset="0"/>
                <a:cs typeface="Times New Roman" pitchFamily="18" charset="0"/>
              </a:rPr>
              <a:t>Most of the Rayleigh wave’s energy is confined to 1-2 wavelengths of depth. 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Ø"/>
              <a:tabLst>
                <a:tab pos="228600" algn="l"/>
              </a:tabLst>
            </a:pPr>
            <a:r>
              <a:rPr lang="en-US" sz="1200">
                <a:latin typeface="Times New Roman" pitchFamily="18" charset="0"/>
                <a:cs typeface="Times New Roman" pitchFamily="18" charset="0"/>
              </a:rPr>
              <a:t>Considered noise in seismic exploration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9" name="Rectangle 2"/>
          <p:cNvSpPr txBox="1">
            <a:spLocks noChangeArrowheads="1"/>
          </p:cNvSpPr>
          <p:nvPr/>
        </p:nvSpPr>
        <p:spPr bwMode="auto">
          <a:xfrm>
            <a:off x="112713" y="214313"/>
            <a:ext cx="8174037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buClr>
                <a:srgbClr val="FFFF00"/>
              </a:buClr>
            </a:pP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Seismic waves</a:t>
            </a:r>
            <a:endParaRPr lang="en-US" sz="390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6390" name="Picture 1" descr="D:\Latif\Coursework\Undergraduate\GEOP315\2009\Notes\Chapter1\Rayleig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60848"/>
            <a:ext cx="3783278" cy="2129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16866" y="4841865"/>
            <a:ext cx="2569934" cy="132343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Typical values: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Air: 0 m/s       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Water: 0 m/s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Sedimentary rocks: 500-2500 m/s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4ECA3A9-26B0-C4BD-22BA-CA3FE6089D57}"/>
              </a:ext>
            </a:extLst>
          </p:cNvPr>
          <p:cNvCxnSpPr>
            <a:cxnSpLocks/>
          </p:cNvCxnSpPr>
          <p:nvPr/>
        </p:nvCxnSpPr>
        <p:spPr>
          <a:xfrm rot="16200000">
            <a:off x="7245860" y="2987389"/>
            <a:ext cx="0" cy="2467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8A45DC2-96DD-9F3B-F5B2-DEB2B0F7873B}"/>
              </a:ext>
            </a:extLst>
          </p:cNvPr>
          <p:cNvSpPr txBox="1"/>
          <p:nvPr/>
        </p:nvSpPr>
        <p:spPr>
          <a:xfrm>
            <a:off x="6012160" y="4275632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Propagation direction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F93FB7C-602A-AD14-0732-D88EE77DA296}"/>
              </a:ext>
            </a:extLst>
          </p:cNvPr>
          <p:cNvCxnSpPr>
            <a:cxnSpLocks/>
          </p:cNvCxnSpPr>
          <p:nvPr/>
        </p:nvCxnSpPr>
        <p:spPr>
          <a:xfrm>
            <a:off x="7740352" y="1298575"/>
            <a:ext cx="0" cy="736240"/>
          </a:xfrm>
          <a:prstGeom prst="straightConnector1">
            <a:avLst/>
          </a:prstGeom>
          <a:ln w="76200">
            <a:solidFill>
              <a:srgbClr val="008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E2CC174-BBDA-D6B7-0CD6-B60E50F7FDEB}"/>
              </a:ext>
            </a:extLst>
          </p:cNvPr>
          <p:cNvSpPr txBox="1"/>
          <p:nvPr/>
        </p:nvSpPr>
        <p:spPr>
          <a:xfrm flipH="1">
            <a:off x="6732240" y="1482029"/>
            <a:ext cx="749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tabLst>
                <a:tab pos="228600" algn="l"/>
              </a:tabLst>
            </a:pP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1"/>
          <p:cNvSpPr txBox="1">
            <a:spLocks noGrp="1"/>
          </p:cNvSpPr>
          <p:nvPr/>
        </p:nvSpPr>
        <p:spPr bwMode="auto">
          <a:xfrm>
            <a:off x="457200" y="633730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ABC8CAE-AEAF-4944-B06E-D473B94929E8}" type="datetime1">
              <a:rPr lang="en-US" sz="900"/>
              <a:pPr eaLnBrk="1" hangingPunct="1"/>
              <a:t>9/5/2022</a:t>
            </a:fld>
            <a:endParaRPr lang="en-US" sz="90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6553200" y="633730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93C10AEF-FAE9-49D9-8FEF-F8CD11F56C32}" type="slidenum">
              <a:rPr lang="ar-SA" sz="900" b="1"/>
              <a:pPr algn="r" eaLnBrk="1" hangingPunct="1"/>
              <a:t>12</a:t>
            </a:fld>
            <a:endParaRPr lang="en-US" sz="900" b="1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1214438"/>
            <a:ext cx="5786438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Symbol" pitchFamily="18" charset="2"/>
              <a:buChar char=""/>
              <a:tabLst>
                <a:tab pos="228600" algn="l"/>
              </a:tabLst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Propagation effects on waves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lnSpc>
                <a:spcPct val="150000"/>
              </a:lnSpc>
              <a:buFont typeface="Symbol" pitchFamily="18" charset="2"/>
              <a:buChar char=""/>
              <a:tabLst>
                <a:tab pos="228600" algn="l"/>
              </a:tabLst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Effects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on amplitude</a:t>
            </a:r>
          </a:p>
          <a:p>
            <a:pPr marL="1257300" lvl="2" indent="-342900">
              <a:lnSpc>
                <a:spcPct val="150000"/>
              </a:lnSpc>
              <a:buFont typeface="Symbol" pitchFamily="18" charset="2"/>
              <a:buChar char=""/>
              <a:tabLst>
                <a:tab pos="228600" algn="l"/>
              </a:tabLst>
            </a:pPr>
            <a:r>
              <a:rPr lang="en-US" sz="1400" u="sng">
                <a:latin typeface="Times New Roman" pitchFamily="18" charset="0"/>
                <a:cs typeface="Times New Roman" pitchFamily="18" charset="0"/>
              </a:rPr>
              <a:t>Geometrical spreading (spherical divergence):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 As the wavefront gets farther from the source, it spreads over a larger surface area causing the intensity (energy density) to decrease.</a:t>
            </a:r>
          </a:p>
          <a:p>
            <a:pPr marL="1257300" lvl="2" indent="-342900">
              <a:lnSpc>
                <a:spcPct val="150000"/>
              </a:lnSpc>
              <a:buFont typeface="Symbol" pitchFamily="18" charset="2"/>
              <a:buChar char="·"/>
              <a:tabLst>
                <a:tab pos="228600" algn="l"/>
              </a:tabLst>
            </a:pPr>
            <a:r>
              <a:rPr lang="en-US" sz="1400" u="sng">
                <a:latin typeface="Times New Roman" pitchFamily="18" charset="0"/>
                <a:cs typeface="Times New Roman" pitchFamily="18" charset="0"/>
              </a:rPr>
              <a:t>Absorption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: In some sediments (e.g., loose sand), considerable part of the seismic energy is lost as heat due to sand-particle friction.</a:t>
            </a:r>
          </a:p>
        </p:txBody>
      </p:sp>
      <p:sp>
        <p:nvSpPr>
          <p:cNvPr id="17413" name="Rectangle 2"/>
          <p:cNvSpPr txBox="1">
            <a:spLocks noChangeArrowheads="1"/>
          </p:cNvSpPr>
          <p:nvPr/>
        </p:nvSpPr>
        <p:spPr bwMode="auto">
          <a:xfrm>
            <a:off x="112713" y="214313"/>
            <a:ext cx="8174037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buClr>
                <a:srgbClr val="FFFF00"/>
              </a:buClr>
            </a:pP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Seismic waves</a:t>
            </a:r>
            <a:endParaRPr lang="en-US" sz="3900">
              <a:solidFill>
                <a:schemeClr val="bg1"/>
              </a:solidFill>
              <a:latin typeface="Times New Roman" pitchFamily="18" charset="0"/>
            </a:endParaRPr>
          </a:p>
        </p:txBody>
      </p:sp>
      <p:graphicFrame>
        <p:nvGraphicFramePr>
          <p:cNvPr id="17414" name="Object 4"/>
          <p:cNvGraphicFramePr>
            <a:graphicFrameLocks noChangeAspect="1"/>
          </p:cNvGraphicFramePr>
          <p:nvPr/>
        </p:nvGraphicFramePr>
        <p:xfrm>
          <a:off x="1150938" y="4857750"/>
          <a:ext cx="681037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60113" imgH="393529" progId="Equation.3">
                  <p:embed/>
                </p:oleObj>
              </mc:Choice>
              <mc:Fallback>
                <p:oleObj name="Equation" r:id="rId2" imgW="660113" imgH="39352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0938" y="4857750"/>
                        <a:ext cx="681037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3" name="Group 11"/>
          <p:cNvGraphicFramePr>
            <a:graphicFrameLocks noGrp="1"/>
          </p:cNvGraphicFramePr>
          <p:nvPr/>
        </p:nvGraphicFramePr>
        <p:xfrm>
          <a:off x="0" y="4500563"/>
          <a:ext cx="5715000" cy="1752600"/>
        </p:xfrm>
        <a:graphic>
          <a:graphicData uri="http://schemas.openxmlformats.org/drawingml/2006/table">
            <a:tbl>
              <a:tblPr/>
              <a:tblGrid>
                <a:gridCol w="1014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72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33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975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Mechanism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Effect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Correction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54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Geometrical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0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0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54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Absorption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0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0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7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0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0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7437" name="Object 33"/>
          <p:cNvGraphicFramePr>
            <a:graphicFrameLocks noChangeAspect="1"/>
          </p:cNvGraphicFramePr>
          <p:nvPr/>
        </p:nvGraphicFramePr>
        <p:xfrm>
          <a:off x="2016125" y="5000625"/>
          <a:ext cx="1979613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17700" imgH="228600" progId="Equation.3">
                  <p:embed/>
                </p:oleObj>
              </mc:Choice>
              <mc:Fallback>
                <p:oleObj name="Equation" r:id="rId4" imgW="1917700" imgH="228600" progId="Equation.3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6125" y="5000625"/>
                        <a:ext cx="1979613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38" name="Object 34"/>
          <p:cNvGraphicFramePr>
            <a:graphicFrameLocks noChangeAspect="1"/>
          </p:cNvGraphicFramePr>
          <p:nvPr/>
        </p:nvGraphicFramePr>
        <p:xfrm>
          <a:off x="1008063" y="5538788"/>
          <a:ext cx="930275" cy="300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01309" imgH="241195" progId="Equation.3">
                  <p:embed/>
                </p:oleObj>
              </mc:Choice>
              <mc:Fallback>
                <p:oleObj name="Equation" r:id="rId6" imgW="901309" imgH="241195" progId="Equation.3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8063" y="5538788"/>
                        <a:ext cx="930275" cy="300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39" name="Object 35"/>
          <p:cNvGraphicFramePr>
            <a:graphicFrameLocks noChangeAspect="1"/>
          </p:cNvGraphicFramePr>
          <p:nvPr/>
        </p:nvGraphicFramePr>
        <p:xfrm>
          <a:off x="2016125" y="5465763"/>
          <a:ext cx="2255838" cy="300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184400" imgH="241300" progId="Equation.3">
                  <p:embed/>
                </p:oleObj>
              </mc:Choice>
              <mc:Fallback>
                <p:oleObj name="Equation" r:id="rId8" imgW="2184400" imgH="241300" progId="Equation.3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6125" y="5465763"/>
                        <a:ext cx="2255838" cy="300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40" name="Object 36"/>
          <p:cNvGraphicFramePr>
            <a:graphicFrameLocks noChangeAspect="1"/>
          </p:cNvGraphicFramePr>
          <p:nvPr/>
        </p:nvGraphicFramePr>
        <p:xfrm>
          <a:off x="1079500" y="5770563"/>
          <a:ext cx="82550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99753" imgH="393529" progId="Equation.3">
                  <p:embed/>
                </p:oleObj>
              </mc:Choice>
              <mc:Fallback>
                <p:oleObj name="Equation" r:id="rId10" imgW="799753" imgH="393529" progId="Equation.3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0" y="5770563"/>
                        <a:ext cx="825500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41" name="Object 37"/>
          <p:cNvGraphicFramePr>
            <a:graphicFrameLocks noChangeAspect="1"/>
          </p:cNvGraphicFramePr>
          <p:nvPr/>
        </p:nvGraphicFramePr>
        <p:xfrm>
          <a:off x="2005013" y="5878513"/>
          <a:ext cx="3709987" cy="300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594100" imgH="241300" progId="Equation.3">
                  <p:embed/>
                </p:oleObj>
              </mc:Choice>
              <mc:Fallback>
                <p:oleObj name="Equation" r:id="rId12" imgW="3594100" imgH="241300" progId="Equation.3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5013" y="5878513"/>
                        <a:ext cx="3709987" cy="300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42" name="Picture 4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3" t="41211" r="7813" b="12646"/>
          <a:stretch>
            <a:fillRect/>
          </a:stretch>
        </p:blipFill>
        <p:spPr bwMode="auto">
          <a:xfrm>
            <a:off x="5786438" y="4500563"/>
            <a:ext cx="3214687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3" name="Picture 4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1" t="16602" r="3908" b="2510"/>
          <a:stretch>
            <a:fillRect/>
          </a:stretch>
        </p:blipFill>
        <p:spPr bwMode="auto">
          <a:xfrm>
            <a:off x="5786438" y="1360488"/>
            <a:ext cx="1466850" cy="2925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44" name="Picture 4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0" t="16216" r="4179" b="3088"/>
          <a:stretch>
            <a:fillRect/>
          </a:stretch>
        </p:blipFill>
        <p:spPr bwMode="auto">
          <a:xfrm>
            <a:off x="7543800" y="1360488"/>
            <a:ext cx="1470025" cy="2925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45" name="TextBox 43"/>
          <p:cNvSpPr txBox="1">
            <a:spLocks noChangeArrowheads="1"/>
          </p:cNvSpPr>
          <p:nvPr/>
        </p:nvSpPr>
        <p:spPr bwMode="auto">
          <a:xfrm>
            <a:off x="6000750" y="4248150"/>
            <a:ext cx="1006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200" b="1">
                <a:latin typeface="Times New Roman" pitchFamily="18" charset="0"/>
                <a:cs typeface="Times New Roman" pitchFamily="18" charset="0"/>
              </a:rPr>
              <a:t>Before gain</a:t>
            </a:r>
          </a:p>
        </p:txBody>
      </p:sp>
      <p:sp>
        <p:nvSpPr>
          <p:cNvPr id="17446" name="TextBox 44"/>
          <p:cNvSpPr txBox="1">
            <a:spLocks noChangeArrowheads="1"/>
          </p:cNvSpPr>
          <p:nvPr/>
        </p:nvSpPr>
        <p:spPr bwMode="auto">
          <a:xfrm>
            <a:off x="7780338" y="4243388"/>
            <a:ext cx="1006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200" b="1">
                <a:latin typeface="Times New Roman" pitchFamily="18" charset="0"/>
                <a:cs typeface="Times New Roman" pitchFamily="18" charset="0"/>
              </a:rPr>
              <a:t>After gain</a:t>
            </a:r>
          </a:p>
        </p:txBody>
      </p:sp>
      <p:sp>
        <p:nvSpPr>
          <p:cNvPr id="17447" name="Date Placeholder 18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8AB7A4A-E525-4F9F-812C-79980BBD1721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17448" name="Slide Number Placeholder 1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DB077D2-DF5F-489E-A2F9-E02DFBC5A521}" type="slidenum">
              <a:rPr lang="ar-SA" smtClean="0"/>
              <a:pPr eaLnBrk="1" hangingPunct="1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1"/>
          <p:cNvSpPr txBox="1">
            <a:spLocks noGrp="1"/>
          </p:cNvSpPr>
          <p:nvPr/>
        </p:nvSpPr>
        <p:spPr bwMode="auto">
          <a:xfrm>
            <a:off x="457200" y="633730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3C7FA8D-98B5-41B0-BAC9-6F1F259C1E57}" type="datetime1">
              <a:rPr lang="en-US" sz="900"/>
              <a:pPr eaLnBrk="1" hangingPunct="1"/>
              <a:t>9/5/2022</a:t>
            </a:fld>
            <a:endParaRPr lang="en-US" sz="900"/>
          </a:p>
        </p:txBody>
      </p:sp>
      <p:sp>
        <p:nvSpPr>
          <p:cNvPr id="18435" name="Slide Number Placeholder 3"/>
          <p:cNvSpPr txBox="1">
            <a:spLocks noGrp="1"/>
          </p:cNvSpPr>
          <p:nvPr/>
        </p:nvSpPr>
        <p:spPr bwMode="auto">
          <a:xfrm>
            <a:off x="6553200" y="633730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3C18E87A-B564-443F-8549-5C4A43010884}" type="slidenum">
              <a:rPr lang="ar-SA" sz="900" b="1"/>
              <a:pPr algn="r" eaLnBrk="1" hangingPunct="1"/>
              <a:t>13</a:t>
            </a:fld>
            <a:endParaRPr lang="en-US" sz="900" b="1"/>
          </a:p>
        </p:txBody>
      </p:sp>
      <p:sp>
        <p:nvSpPr>
          <p:cNvPr id="18436" name="Rectangle 2"/>
          <p:cNvSpPr txBox="1">
            <a:spLocks noChangeArrowheads="1"/>
          </p:cNvSpPr>
          <p:nvPr/>
        </p:nvSpPr>
        <p:spPr bwMode="auto">
          <a:xfrm>
            <a:off x="112713" y="214313"/>
            <a:ext cx="8174037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buClr>
                <a:srgbClr val="FFFF00"/>
              </a:buClr>
            </a:pP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Seismic waves</a:t>
            </a:r>
            <a:endParaRPr lang="en-US" sz="39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0" y="1285875"/>
            <a:ext cx="600075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Symbol" pitchFamily="18" charset="2"/>
              <a:buChar char=""/>
              <a:tabLst>
                <a:tab pos="228600" algn="l"/>
              </a:tabLst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Propagation effects on waves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lnSpc>
                <a:spcPct val="150000"/>
              </a:lnSpc>
              <a:buFont typeface="Symbol" pitchFamily="18" charset="2"/>
              <a:buChar char="·"/>
              <a:tabLst>
                <a:tab pos="228600" algn="l"/>
              </a:tabLst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Effects on velocity</a:t>
            </a:r>
          </a:p>
          <a:p>
            <a:pPr marL="1257300" lvl="2" indent="-342900">
              <a:lnSpc>
                <a:spcPct val="150000"/>
              </a:lnSpc>
              <a:buFont typeface="Symbol" pitchFamily="18" charset="2"/>
              <a:buChar char="·"/>
              <a:tabLst>
                <a:tab pos="228600" algn="l"/>
              </a:tabLst>
            </a:pPr>
            <a:r>
              <a:rPr lang="en-US" sz="1400" u="sng">
                <a:latin typeface="Times New Roman" pitchFamily="18" charset="0"/>
                <a:cs typeface="Times New Roman" pitchFamily="18" charset="0"/>
              </a:rPr>
              <a:t>Dispersion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: Different frequencies of surface waves (e.g., ground roll) tend to travel with different velocities.</a:t>
            </a:r>
          </a:p>
        </p:txBody>
      </p:sp>
      <p:pic>
        <p:nvPicPr>
          <p:cNvPr id="18438" name="Picture 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0" t="33521" r="61426" b="13745"/>
          <a:stretch>
            <a:fillRect/>
          </a:stretch>
        </p:blipFill>
        <p:spPr bwMode="auto">
          <a:xfrm rot="120000">
            <a:off x="6043613" y="1397000"/>
            <a:ext cx="2376487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Date Placeholder 7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472428F-7C81-4DC9-8D4C-37CA883C89C5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18440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8834C20-E119-4E2E-98C6-03AFD46D2CCE}" type="slidenum">
              <a:rPr lang="ar-SA" smtClean="0"/>
              <a:pPr eaLnBrk="1" hangingPunct="1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1"/>
          <p:cNvSpPr txBox="1">
            <a:spLocks noGrp="1"/>
          </p:cNvSpPr>
          <p:nvPr/>
        </p:nvSpPr>
        <p:spPr bwMode="auto">
          <a:xfrm>
            <a:off x="457200" y="633730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0B101B1-C6AE-4D8A-85C7-86F0436D9F1C}" type="datetime1">
              <a:rPr lang="en-US" sz="900"/>
              <a:pPr eaLnBrk="1" hangingPunct="1"/>
              <a:t>9/5/2022</a:t>
            </a:fld>
            <a:endParaRPr lang="en-US" sz="900"/>
          </a:p>
        </p:txBody>
      </p:sp>
      <p:sp>
        <p:nvSpPr>
          <p:cNvPr id="19459" name="Slide Number Placeholder 3"/>
          <p:cNvSpPr txBox="1">
            <a:spLocks noGrp="1"/>
          </p:cNvSpPr>
          <p:nvPr/>
        </p:nvSpPr>
        <p:spPr bwMode="auto">
          <a:xfrm>
            <a:off x="6553200" y="633730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B1262AB9-1A43-46A6-9D35-406EC7CF68EE}" type="slidenum">
              <a:rPr lang="ar-SA" sz="900" b="1"/>
              <a:pPr algn="r" eaLnBrk="1" hangingPunct="1"/>
              <a:t>14</a:t>
            </a:fld>
            <a:endParaRPr lang="en-US" sz="900" b="1"/>
          </a:p>
        </p:txBody>
      </p:sp>
      <p:sp>
        <p:nvSpPr>
          <p:cNvPr id="19460" name="Rectangle 2"/>
          <p:cNvSpPr txBox="1">
            <a:spLocks noChangeArrowheads="1"/>
          </p:cNvSpPr>
          <p:nvPr/>
        </p:nvSpPr>
        <p:spPr bwMode="auto">
          <a:xfrm>
            <a:off x="112713" y="214313"/>
            <a:ext cx="8174037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buClr>
                <a:srgbClr val="FFFF00"/>
              </a:buClr>
            </a:pP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Seismic waves</a:t>
            </a:r>
            <a:endParaRPr lang="en-US" sz="39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0" y="1285875"/>
            <a:ext cx="5143500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Symbol" pitchFamily="18" charset="2"/>
              <a:buChar char=""/>
              <a:tabLst>
                <a:tab pos="228600" algn="l"/>
              </a:tabLst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Interface effects on waves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 Narrow" pitchFamily="34" charset="0"/>
              <a:buAutoNum type="arabicPeriod"/>
              <a:tabLst>
                <a:tab pos="22860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Reflection</a:t>
            </a:r>
          </a:p>
          <a:p>
            <a:pPr marL="1257300" lvl="2" indent="-342900">
              <a:lnSpc>
                <a:spcPct val="150000"/>
              </a:lnSpc>
              <a:buFont typeface="Symbol" pitchFamily="18" charset="2"/>
              <a:buChar char="·"/>
              <a:tabLst>
                <a:tab pos="228600" algn="l"/>
              </a:tabLst>
            </a:pP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When a wave encounters an interface (i.e., boundary between two layers), part of its energy is reflected and the rest is transmitted.</a:t>
            </a:r>
          </a:p>
          <a:p>
            <a:pPr marL="1257300" lvl="2" indent="-342900">
              <a:lnSpc>
                <a:spcPct val="150000"/>
              </a:lnSpc>
              <a:buFont typeface="Symbol" pitchFamily="18" charset="2"/>
              <a:buChar char="·"/>
              <a:tabLst>
                <a:tab pos="228600" algn="l"/>
              </a:tabLst>
            </a:pP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Snell’s Law governs the angles of reflected and transmitted waves.</a:t>
            </a:r>
          </a:p>
          <a:p>
            <a:pPr marL="1257300" lvl="2" indent="-342900">
              <a:lnSpc>
                <a:spcPct val="150000"/>
              </a:lnSpc>
              <a:buFont typeface="Symbol" pitchFamily="18" charset="2"/>
              <a:buChar char="·"/>
              <a:tabLst>
                <a:tab pos="228600" algn="l"/>
              </a:tabLst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 Narrow" pitchFamily="34" charset="0"/>
              <a:buAutoNum type="arabicPeriod"/>
              <a:tabLst>
                <a:tab pos="22860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Refraction</a:t>
            </a:r>
          </a:p>
          <a:p>
            <a:pPr marL="1257300" lvl="2" indent="-342900">
              <a:lnSpc>
                <a:spcPct val="150000"/>
              </a:lnSpc>
              <a:buFont typeface="Symbol" pitchFamily="18" charset="2"/>
              <a:buChar char="·"/>
              <a:tabLst>
                <a:tab pos="228600" algn="l"/>
              </a:tabLst>
            </a:pP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It occurs when the angle of transmission is 90˚.</a:t>
            </a:r>
          </a:p>
          <a:p>
            <a:pPr marL="1257300" lvl="2" indent="-342900">
              <a:lnSpc>
                <a:spcPct val="150000"/>
              </a:lnSpc>
              <a:buFont typeface="Symbol" pitchFamily="18" charset="2"/>
              <a:buChar char="·"/>
              <a:tabLst>
                <a:tab pos="228600" algn="l"/>
              </a:tabLst>
            </a:pP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Angle of incidence, in this case, is called the critical angle given as:</a:t>
            </a:r>
          </a:p>
          <a:p>
            <a:pPr marL="1257300" lvl="2" indent="-342900">
              <a:lnSpc>
                <a:spcPct val="150000"/>
              </a:lnSpc>
              <a:buFont typeface="Symbol" pitchFamily="18" charset="2"/>
              <a:buChar char="·"/>
              <a:tabLst>
                <a:tab pos="228600" algn="l"/>
              </a:tabLst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lnSpc>
                <a:spcPct val="150000"/>
              </a:lnSpc>
              <a:buFont typeface="Symbol" pitchFamily="18" charset="2"/>
              <a:buChar char="·"/>
              <a:tabLst>
                <a:tab pos="228600" algn="l"/>
              </a:tabLst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marL="1714500" lvl="3" indent="-342900">
              <a:lnSpc>
                <a:spcPct val="150000"/>
              </a:lnSpc>
              <a:buFont typeface="Courier New" pitchFamily="49" charset="0"/>
              <a:buChar char="o"/>
              <a:tabLst>
                <a:tab pos="228600" algn="l"/>
              </a:tabLst>
            </a:pP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and v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are wave velocities in the incidence and transmission media</a:t>
            </a:r>
          </a:p>
        </p:txBody>
      </p:sp>
      <p:graphicFrame>
        <p:nvGraphicFramePr>
          <p:cNvPr id="19462" name="Object 3"/>
          <p:cNvGraphicFramePr>
            <a:graphicFrameLocks noChangeAspect="1"/>
          </p:cNvGraphicFramePr>
          <p:nvPr/>
        </p:nvGraphicFramePr>
        <p:xfrm>
          <a:off x="2413000" y="4932363"/>
          <a:ext cx="1243013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39392" imgH="482391" progId="Equation.3">
                  <p:embed/>
                </p:oleObj>
              </mc:Choice>
              <mc:Fallback>
                <p:oleObj name="Equation" r:id="rId2" imgW="939392" imgH="482391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0" y="4932363"/>
                        <a:ext cx="1243013" cy="639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6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8" t="30225" r="8691" b="6055"/>
          <a:stretch>
            <a:fillRect/>
          </a:stretch>
        </p:blipFill>
        <p:spPr bwMode="auto">
          <a:xfrm>
            <a:off x="5000625" y="2682875"/>
            <a:ext cx="407193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Date Placeholder 8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240AF88-9198-4610-AB8C-D729CAFAD163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19465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99552DF-B211-406A-9D5C-5A222C26FD4E}" type="slidenum">
              <a:rPr lang="ar-SA" smtClean="0"/>
              <a:pPr eaLnBrk="1" hangingPunct="1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1"/>
          <p:cNvSpPr txBox="1">
            <a:spLocks noGrp="1"/>
          </p:cNvSpPr>
          <p:nvPr/>
        </p:nvSpPr>
        <p:spPr bwMode="auto">
          <a:xfrm>
            <a:off x="457200" y="633730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4E84613-BEAB-462B-B754-684519D34E6A}" type="datetime1">
              <a:rPr lang="en-US" sz="900"/>
              <a:pPr eaLnBrk="1" hangingPunct="1"/>
              <a:t>9/5/2022</a:t>
            </a:fld>
            <a:endParaRPr lang="en-US" sz="90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6553200" y="633730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40847B0D-6153-483E-B7BF-C7129115276B}" type="slidenum">
              <a:rPr lang="ar-SA" sz="900" b="1"/>
              <a:pPr algn="r" eaLnBrk="1" hangingPunct="1"/>
              <a:t>15</a:t>
            </a:fld>
            <a:endParaRPr lang="en-US" sz="900" b="1"/>
          </a:p>
        </p:txBody>
      </p:sp>
      <p:sp>
        <p:nvSpPr>
          <p:cNvPr id="20484" name="Rectangle 2"/>
          <p:cNvSpPr txBox="1">
            <a:spLocks noChangeArrowheads="1"/>
          </p:cNvSpPr>
          <p:nvPr/>
        </p:nvSpPr>
        <p:spPr bwMode="auto">
          <a:xfrm>
            <a:off x="112713" y="214313"/>
            <a:ext cx="8174037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buClr>
                <a:srgbClr val="FFFF00"/>
              </a:buClr>
            </a:pP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Seismic waves</a:t>
            </a:r>
            <a:endParaRPr lang="en-US" sz="39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0" y="1285875"/>
            <a:ext cx="892968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Symbol" pitchFamily="18" charset="2"/>
              <a:buChar char=""/>
              <a:tabLst>
                <a:tab pos="228600" algn="l"/>
              </a:tabLst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Interface effects on waves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 Narrow" pitchFamily="34" charset="0"/>
              <a:buAutoNum type="arabicPeriod" startAt="3"/>
              <a:tabLst>
                <a:tab pos="228600" algn="l"/>
              </a:tabLst>
            </a:pPr>
            <a:r>
              <a:rPr lang="en-US" sz="1600">
                <a:latin typeface="Times New Roman" pitchFamily="18" charset="0"/>
                <a:cs typeface="Times New Roman" pitchFamily="18" charset="0"/>
              </a:rPr>
              <a:t>Diffraction</a:t>
            </a:r>
          </a:p>
          <a:p>
            <a:pPr marL="1257300" lvl="2" indent="-342900">
              <a:lnSpc>
                <a:spcPct val="150000"/>
              </a:lnSpc>
              <a:buFont typeface="Symbol" pitchFamily="18" charset="2"/>
              <a:buChar char="·"/>
              <a:tabLst>
                <a:tab pos="228600" algn="l"/>
              </a:tabLst>
            </a:pPr>
            <a:r>
              <a:rPr lang="en-US" sz="1200">
                <a:latin typeface="Times New Roman" pitchFamily="18" charset="0"/>
                <a:cs typeface="Times New Roman" pitchFamily="18" charset="0"/>
              </a:rPr>
              <a:t>When a seismic wave encounters a sharp interface, its energy is diffracted (scattered) in all directions.</a:t>
            </a:r>
          </a:p>
          <a:p>
            <a:pPr marL="1257300" lvl="2" indent="-342900">
              <a:lnSpc>
                <a:spcPct val="150000"/>
              </a:lnSpc>
              <a:buFont typeface="Symbol" pitchFamily="18" charset="2"/>
              <a:buChar char="·"/>
              <a:tabLst>
                <a:tab pos="228600" algn="l"/>
              </a:tabLst>
            </a:pPr>
            <a:endParaRPr lang="en-US" sz="1200"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lnSpc>
                <a:spcPct val="150000"/>
              </a:lnSpc>
              <a:buFont typeface="Symbol" pitchFamily="18" charset="2"/>
              <a:buChar char="·"/>
              <a:tabLst>
                <a:tab pos="228600" algn="l"/>
              </a:tabLst>
            </a:pPr>
            <a:r>
              <a:rPr lang="en-US" sz="1200">
                <a:latin typeface="Times New Roman" pitchFamily="18" charset="0"/>
                <a:cs typeface="Times New Roman" pitchFamily="18" charset="0"/>
              </a:rPr>
              <a:t>Scattered energy produces a hyperbolic diffraction (scattering) on the seismic shot record.</a:t>
            </a:r>
          </a:p>
          <a:p>
            <a:pPr marL="1257300" lvl="2" indent="-342900">
              <a:lnSpc>
                <a:spcPct val="150000"/>
              </a:lnSpc>
              <a:buFont typeface="Symbol" pitchFamily="18" charset="2"/>
              <a:buChar char="·"/>
              <a:tabLst>
                <a:tab pos="228600" algn="l"/>
              </a:tabLst>
            </a:pPr>
            <a:endParaRPr lang="en-US" sz="1200"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lnSpc>
                <a:spcPct val="150000"/>
              </a:lnSpc>
              <a:buFont typeface="Symbol" pitchFamily="18" charset="2"/>
              <a:buChar char="·"/>
              <a:tabLst>
                <a:tab pos="228600" algn="l"/>
              </a:tabLst>
            </a:pPr>
            <a:r>
              <a:rPr lang="en-US" sz="1200">
                <a:latin typeface="Times New Roman" pitchFamily="18" charset="0"/>
                <a:cs typeface="Times New Roman" pitchFamily="18" charset="0"/>
              </a:rPr>
              <a:t>Solutions of the wave equation are required to handle diffractions because they do not follow Snell’s Law.</a:t>
            </a:r>
          </a:p>
        </p:txBody>
      </p:sp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t="13745" r="17480" b="11548"/>
          <a:stretch>
            <a:fillRect/>
          </a:stretch>
        </p:blipFill>
        <p:spPr bwMode="auto">
          <a:xfrm>
            <a:off x="5595938" y="3605213"/>
            <a:ext cx="3021012" cy="2600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6" t="22501" r="9766" b="21249"/>
          <a:stretch>
            <a:fillRect/>
          </a:stretch>
        </p:blipFill>
        <p:spPr bwMode="auto">
          <a:xfrm>
            <a:off x="1428750" y="3619500"/>
            <a:ext cx="2692400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Date Placeholder 8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3EE62E2-0439-413E-9E1B-BB8830D6B0EA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20489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AC2C433-92BE-44D7-AE13-4853764A953F}" type="slidenum">
              <a:rPr lang="ar-SA" smtClean="0"/>
              <a:pPr eaLnBrk="1" hangingPunct="1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1"/>
          <p:cNvSpPr txBox="1">
            <a:spLocks noGrp="1"/>
          </p:cNvSpPr>
          <p:nvPr/>
        </p:nvSpPr>
        <p:spPr bwMode="auto">
          <a:xfrm>
            <a:off x="457200" y="633730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A0B6053-02CA-41A5-94DF-E1A498DA7F40}" type="datetime1">
              <a:rPr lang="en-US" sz="900"/>
              <a:pPr eaLnBrk="1" hangingPunct="1"/>
              <a:t>9/5/2022</a:t>
            </a:fld>
            <a:endParaRPr lang="en-US" sz="900"/>
          </a:p>
        </p:txBody>
      </p:sp>
      <p:sp>
        <p:nvSpPr>
          <p:cNvPr id="21507" name="Slide Number Placeholder 3"/>
          <p:cNvSpPr txBox="1">
            <a:spLocks noGrp="1"/>
          </p:cNvSpPr>
          <p:nvPr/>
        </p:nvSpPr>
        <p:spPr bwMode="auto">
          <a:xfrm>
            <a:off x="6553200" y="633730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19BA656E-6AF1-41D3-BE00-D631AF065F02}" type="slidenum">
              <a:rPr lang="ar-SA" sz="900" b="1"/>
              <a:pPr algn="r" eaLnBrk="1" hangingPunct="1"/>
              <a:t>16</a:t>
            </a:fld>
            <a:endParaRPr lang="en-US" sz="900" b="1"/>
          </a:p>
        </p:txBody>
      </p:sp>
      <p:sp>
        <p:nvSpPr>
          <p:cNvPr id="21508" name="Rectangle 2"/>
          <p:cNvSpPr txBox="1">
            <a:spLocks noChangeArrowheads="1"/>
          </p:cNvSpPr>
          <p:nvPr/>
        </p:nvSpPr>
        <p:spPr bwMode="auto">
          <a:xfrm>
            <a:off x="112713" y="214313"/>
            <a:ext cx="8174037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buClr>
                <a:srgbClr val="FFFF00"/>
              </a:buClr>
            </a:pP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Seismic waves</a:t>
            </a:r>
            <a:endParaRPr lang="en-US" sz="39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0" y="1285875"/>
            <a:ext cx="4357688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Symbol" pitchFamily="18" charset="2"/>
              <a:buChar char=""/>
              <a:tabLst>
                <a:tab pos="228600" algn="l"/>
              </a:tabLst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Interface effects on waves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 Narrow" pitchFamily="34" charset="0"/>
              <a:buAutoNum type="arabicPeriod" startAt="4"/>
              <a:tabLst>
                <a:tab pos="228600" algn="l"/>
              </a:tabLst>
            </a:pPr>
            <a:r>
              <a:rPr lang="en-US" sz="1600">
                <a:latin typeface="Times New Roman" pitchFamily="18" charset="0"/>
                <a:cs typeface="Times New Roman" pitchFamily="18" charset="0"/>
              </a:rPr>
              <a:t>Reflection coefficients</a:t>
            </a:r>
          </a:p>
          <a:p>
            <a:pPr marL="1257300" lvl="2" indent="-342900">
              <a:lnSpc>
                <a:spcPct val="150000"/>
              </a:lnSpc>
              <a:buFont typeface="Symbol" pitchFamily="18" charset="2"/>
              <a:buChar char="·"/>
              <a:tabLst>
                <a:tab pos="228600" algn="l"/>
              </a:tabLst>
            </a:pPr>
            <a:r>
              <a:rPr lang="en-US" sz="1200">
                <a:latin typeface="Times New Roman" pitchFamily="18" charset="0"/>
                <a:cs typeface="Times New Roman" pitchFamily="18" charset="0"/>
              </a:rPr>
              <a:t>When a seismic wave encounters an interface, its energy is reflected, transmitted, and converted to other modes (i.e., P to S).</a:t>
            </a:r>
          </a:p>
          <a:p>
            <a:pPr marL="1257300" lvl="2" indent="-342900">
              <a:lnSpc>
                <a:spcPct val="150000"/>
              </a:lnSpc>
              <a:buFont typeface="Symbol" pitchFamily="18" charset="2"/>
              <a:buChar char="·"/>
              <a:tabLst>
                <a:tab pos="228600" algn="l"/>
              </a:tabLst>
            </a:pPr>
            <a:endParaRPr lang="en-US" sz="1200"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lnSpc>
                <a:spcPct val="150000"/>
              </a:lnSpc>
              <a:buFont typeface="Symbol" pitchFamily="18" charset="2"/>
              <a:buChar char="·"/>
              <a:tabLst>
                <a:tab pos="228600" algn="l"/>
              </a:tabLst>
            </a:pPr>
            <a:r>
              <a:rPr lang="en-US" sz="1200">
                <a:latin typeface="Times New Roman" pitchFamily="18" charset="0"/>
                <a:cs typeface="Times New Roman" pitchFamily="18" charset="0"/>
              </a:rPr>
              <a:t>Zoeppritz equations govern how much is reflected, transmitted, and converted to other modes.  </a:t>
            </a:r>
          </a:p>
          <a:p>
            <a:pPr marL="1257300" lvl="2" indent="-342900">
              <a:lnSpc>
                <a:spcPct val="150000"/>
              </a:lnSpc>
              <a:buFont typeface="Symbol" pitchFamily="18" charset="2"/>
              <a:buChar char="·"/>
              <a:tabLst>
                <a:tab pos="228600" algn="l"/>
              </a:tabLst>
            </a:pPr>
            <a:endParaRPr lang="en-US" sz="1200"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lnSpc>
                <a:spcPct val="150000"/>
              </a:lnSpc>
              <a:buFont typeface="Symbol" pitchFamily="18" charset="2"/>
              <a:buChar char="·"/>
              <a:tabLst>
                <a:tab pos="228600" algn="l"/>
              </a:tabLst>
            </a:pPr>
            <a:r>
              <a:rPr lang="en-US" sz="1200">
                <a:latin typeface="Times New Roman" pitchFamily="18" charset="0"/>
                <a:cs typeface="Times New Roman" pitchFamily="18" charset="0"/>
              </a:rPr>
              <a:t>Zoeppritz equations are complicated functions of rock properties and angles.</a:t>
            </a:r>
          </a:p>
          <a:p>
            <a:pPr marL="1257300" lvl="2" indent="-342900">
              <a:lnSpc>
                <a:spcPct val="150000"/>
              </a:lnSpc>
              <a:buFont typeface="Symbol" pitchFamily="18" charset="2"/>
              <a:buChar char="·"/>
              <a:tabLst>
                <a:tab pos="228600" algn="l"/>
              </a:tabLst>
            </a:pPr>
            <a:endParaRPr lang="en-US" sz="1200"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lnSpc>
                <a:spcPct val="150000"/>
              </a:lnSpc>
              <a:buFont typeface="Symbol" pitchFamily="18" charset="2"/>
              <a:buChar char="·"/>
              <a:tabLst>
                <a:tab pos="228600" algn="l"/>
              </a:tabLst>
            </a:pPr>
            <a:r>
              <a:rPr lang="en-US" sz="120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200" u="sng">
                <a:latin typeface="Times New Roman" pitchFamily="18" charset="0"/>
                <a:cs typeface="Times New Roman" pitchFamily="18" charset="0"/>
              </a:rPr>
              <a:t>reflection coefficient (RC)</a:t>
            </a:r>
            <a:r>
              <a:rPr lang="en-US" sz="1200">
                <a:latin typeface="Times New Roman" pitchFamily="18" charset="0"/>
                <a:cs typeface="Times New Roman" pitchFamily="18" charset="0"/>
              </a:rPr>
              <a:t> is the ratio of reflected to incident energy.  At normal incidence angles (&lt;15˚), it is given as:</a:t>
            </a:r>
          </a:p>
        </p:txBody>
      </p:sp>
      <p:graphicFrame>
        <p:nvGraphicFramePr>
          <p:cNvPr id="21510" name="Object 2"/>
          <p:cNvGraphicFramePr>
            <a:graphicFrameLocks noChangeAspect="1"/>
          </p:cNvGraphicFramePr>
          <p:nvPr/>
        </p:nvGraphicFramePr>
        <p:xfrm>
          <a:off x="4000500" y="5572125"/>
          <a:ext cx="1462088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04900" imgH="431800" progId="Equation.3">
                  <p:embed/>
                </p:oleObj>
              </mc:Choice>
              <mc:Fallback>
                <p:oleObj name="Equation" r:id="rId2" imgW="1104900" imgH="431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0" y="5572125"/>
                        <a:ext cx="1462088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511" name="Group 40"/>
          <p:cNvGrpSpPr>
            <a:grpSpLocks/>
          </p:cNvGrpSpPr>
          <p:nvPr/>
        </p:nvGrpSpPr>
        <p:grpSpPr bwMode="auto">
          <a:xfrm>
            <a:off x="4546600" y="1346200"/>
            <a:ext cx="4311650" cy="3508375"/>
            <a:chOff x="5791200" y="1066800"/>
            <a:chExt cx="4311828" cy="3508177"/>
          </a:xfrm>
        </p:grpSpPr>
        <p:sp>
          <p:nvSpPr>
            <p:cNvPr id="21517" name="AutoShape 1026"/>
            <p:cNvSpPr>
              <a:spLocks noChangeArrowheads="1"/>
            </p:cNvSpPr>
            <p:nvPr/>
          </p:nvSpPr>
          <p:spPr bwMode="auto">
            <a:xfrm>
              <a:off x="5791200" y="3203377"/>
              <a:ext cx="4272370" cy="1371600"/>
            </a:xfrm>
            <a:prstGeom prst="parallelogram">
              <a:avLst>
                <a:gd name="adj" fmla="val 147250"/>
              </a:avLst>
            </a:prstGeom>
            <a:solidFill>
              <a:schemeClr val="bg2"/>
            </a:solidFill>
            <a:ln w="12700">
              <a:solidFill>
                <a:schemeClr val="tx2"/>
              </a:solidFill>
              <a:miter lim="800000"/>
              <a:headEnd/>
              <a:tailEnd type="none" w="lg" len="lg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1518" name="Line 1027"/>
            <p:cNvSpPr>
              <a:spLocks noChangeShapeType="1"/>
            </p:cNvSpPr>
            <p:nvPr/>
          </p:nvSpPr>
          <p:spPr bwMode="auto">
            <a:xfrm>
              <a:off x="7000124" y="1907977"/>
              <a:ext cx="847087" cy="1981200"/>
            </a:xfrm>
            <a:prstGeom prst="line">
              <a:avLst/>
            </a:prstGeom>
            <a:noFill/>
            <a:ln w="28575">
              <a:solidFill>
                <a:srgbClr val="66FF33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9" name="Line 1028"/>
            <p:cNvSpPr>
              <a:spLocks noChangeShapeType="1"/>
            </p:cNvSpPr>
            <p:nvPr/>
          </p:nvSpPr>
          <p:spPr bwMode="auto">
            <a:xfrm flipV="1">
              <a:off x="7847210" y="1907977"/>
              <a:ext cx="845407" cy="1984375"/>
            </a:xfrm>
            <a:prstGeom prst="line">
              <a:avLst/>
            </a:prstGeom>
            <a:noFill/>
            <a:ln w="28575">
              <a:solidFill>
                <a:srgbClr val="66FF33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0" name="AutoShape 1029"/>
            <p:cNvSpPr>
              <a:spLocks noChangeArrowheads="1"/>
            </p:cNvSpPr>
            <p:nvPr/>
          </p:nvSpPr>
          <p:spPr bwMode="auto">
            <a:xfrm>
              <a:off x="5831498" y="1069777"/>
              <a:ext cx="4271530" cy="1371600"/>
            </a:xfrm>
            <a:prstGeom prst="parallelogram">
              <a:avLst>
                <a:gd name="adj" fmla="val 147221"/>
              </a:avLst>
            </a:prstGeom>
            <a:solidFill>
              <a:schemeClr val="bg2">
                <a:alpha val="50195"/>
              </a:schemeClr>
            </a:solidFill>
            <a:ln w="12700">
              <a:solidFill>
                <a:schemeClr val="tx2"/>
              </a:solidFill>
              <a:miter lim="800000"/>
              <a:headEnd/>
              <a:tailEnd type="none" w="lg" len="lg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1521" name="Freeform 1031"/>
            <p:cNvSpPr>
              <a:spLocks/>
            </p:cNvSpPr>
            <p:nvPr/>
          </p:nvSpPr>
          <p:spPr bwMode="auto">
            <a:xfrm>
              <a:off x="6888185" y="1679376"/>
              <a:ext cx="182888" cy="182870"/>
            </a:xfrm>
            <a:custGeom>
              <a:avLst/>
              <a:gdLst>
                <a:gd name="T0" fmla="*/ 2147483647 w 150"/>
                <a:gd name="T1" fmla="*/ 0 h 121"/>
                <a:gd name="T2" fmla="*/ 2147483647 w 150"/>
                <a:gd name="T3" fmla="*/ 2147483647 h 121"/>
                <a:gd name="T4" fmla="*/ 0 w 150"/>
                <a:gd name="T5" fmla="*/ 0 h 121"/>
                <a:gd name="T6" fmla="*/ 2147483647 w 150"/>
                <a:gd name="T7" fmla="*/ 0 h 121"/>
                <a:gd name="T8" fmla="*/ 2147483647 w 150"/>
                <a:gd name="T9" fmla="*/ 0 h 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121"/>
                <a:gd name="T17" fmla="*/ 150 w 150"/>
                <a:gd name="T18" fmla="*/ 121 h 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121">
                  <a:moveTo>
                    <a:pt x="150" y="0"/>
                  </a:moveTo>
                  <a:lnTo>
                    <a:pt x="75" y="121"/>
                  </a:lnTo>
                  <a:lnTo>
                    <a:pt x="0" y="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FF3300"/>
            </a:solidFill>
            <a:ln w="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2" name="Freeform 1032"/>
            <p:cNvSpPr>
              <a:spLocks/>
            </p:cNvSpPr>
            <p:nvPr/>
          </p:nvSpPr>
          <p:spPr bwMode="auto">
            <a:xfrm>
              <a:off x="8612022" y="1679377"/>
              <a:ext cx="182888" cy="182870"/>
            </a:xfrm>
            <a:custGeom>
              <a:avLst/>
              <a:gdLst>
                <a:gd name="T0" fmla="*/ 2147483647 w 10"/>
                <a:gd name="T1" fmla="*/ 0 h 6"/>
                <a:gd name="T2" fmla="*/ 2147483647 w 10"/>
                <a:gd name="T3" fmla="*/ 2147483647 h 6"/>
                <a:gd name="T4" fmla="*/ 0 w 10"/>
                <a:gd name="T5" fmla="*/ 0 h 6"/>
                <a:gd name="T6" fmla="*/ 2147483647 w 10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6"/>
                <a:gd name="T14" fmla="*/ 10 w 10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6">
                  <a:moveTo>
                    <a:pt x="10" y="0"/>
                  </a:moveTo>
                  <a:lnTo>
                    <a:pt x="5" y="6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solidFill>
              <a:srgbClr val="FF3300"/>
            </a:solidFill>
            <a:ln w="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3" name="Text Box 1033"/>
            <p:cNvSpPr txBox="1">
              <a:spLocks noChangeArrowheads="1"/>
            </p:cNvSpPr>
            <p:nvPr/>
          </p:nvSpPr>
          <p:spPr bwMode="auto">
            <a:xfrm>
              <a:off x="7505300" y="1066800"/>
              <a:ext cx="20197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>
                  <a:latin typeface="Times New Roman" pitchFamily="18" charset="0"/>
                </a:rPr>
                <a:t>Earth’s surface</a:t>
              </a:r>
            </a:p>
          </p:txBody>
        </p:sp>
        <p:sp>
          <p:nvSpPr>
            <p:cNvPr id="21524" name="Text Box 1034"/>
            <p:cNvSpPr txBox="1">
              <a:spLocks noChangeArrowheads="1"/>
            </p:cNvSpPr>
            <p:nvPr/>
          </p:nvSpPr>
          <p:spPr bwMode="auto">
            <a:xfrm>
              <a:off x="6123403" y="4270177"/>
              <a:ext cx="195379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>
                  <a:latin typeface="Times New Roman" pitchFamily="18" charset="0"/>
                </a:rPr>
                <a:t>Subsurface reflector</a:t>
              </a:r>
            </a:p>
          </p:txBody>
        </p:sp>
        <p:sp>
          <p:nvSpPr>
            <p:cNvPr id="21525" name="Text Box 1035"/>
            <p:cNvSpPr txBox="1">
              <a:spLocks noChangeArrowheads="1"/>
            </p:cNvSpPr>
            <p:nvPr/>
          </p:nvSpPr>
          <p:spPr bwMode="auto">
            <a:xfrm>
              <a:off x="6960666" y="1374577"/>
              <a:ext cx="7975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>
                  <a:latin typeface="Times New Roman" pitchFamily="18" charset="0"/>
                </a:rPr>
                <a:t>S</a:t>
              </a:r>
            </a:p>
          </p:txBody>
        </p:sp>
        <p:sp>
          <p:nvSpPr>
            <p:cNvPr id="21526" name="Text Box 1036"/>
            <p:cNvSpPr txBox="1">
              <a:spLocks noChangeArrowheads="1"/>
            </p:cNvSpPr>
            <p:nvPr/>
          </p:nvSpPr>
          <p:spPr bwMode="auto">
            <a:xfrm>
              <a:off x="8612022" y="1374577"/>
              <a:ext cx="8059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>
                  <a:latin typeface="Times New Roman" pitchFamily="18" charset="0"/>
                </a:rPr>
                <a:t>R</a:t>
              </a:r>
            </a:p>
          </p:txBody>
        </p:sp>
        <p:sp>
          <p:nvSpPr>
            <p:cNvPr id="21527" name="AutoShape 1037"/>
            <p:cNvSpPr>
              <a:spLocks noChangeArrowheads="1"/>
            </p:cNvSpPr>
            <p:nvPr/>
          </p:nvSpPr>
          <p:spPr bwMode="auto">
            <a:xfrm>
              <a:off x="7806072" y="3889177"/>
              <a:ext cx="91440" cy="91435"/>
            </a:xfrm>
            <a:prstGeom prst="flowChartConnector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1528" name="Text Box 1038"/>
            <p:cNvSpPr txBox="1">
              <a:spLocks noChangeArrowheads="1"/>
            </p:cNvSpPr>
            <p:nvPr/>
          </p:nvSpPr>
          <p:spPr bwMode="auto">
            <a:xfrm>
              <a:off x="7926965" y="3660577"/>
              <a:ext cx="1047734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>
                  <a:latin typeface="Times New Roman" pitchFamily="18" charset="0"/>
                </a:rPr>
                <a:t>Reflection point</a:t>
              </a:r>
            </a:p>
          </p:txBody>
        </p:sp>
      </p:grpSp>
      <p:sp>
        <p:nvSpPr>
          <p:cNvPr id="21512" name="Text Box 1035"/>
          <p:cNvSpPr txBox="1">
            <a:spLocks noChangeArrowheads="1"/>
          </p:cNvSpPr>
          <p:nvPr/>
        </p:nvSpPr>
        <p:spPr bwMode="auto">
          <a:xfrm>
            <a:off x="6091238" y="3295650"/>
            <a:ext cx="15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1</a:t>
            </a:r>
          </a:p>
        </p:txBody>
      </p:sp>
      <p:sp>
        <p:nvSpPr>
          <p:cNvPr id="21513" name="Text Box 1035"/>
          <p:cNvSpPr txBox="1">
            <a:spLocks noChangeArrowheads="1"/>
          </p:cNvSpPr>
          <p:nvPr/>
        </p:nvSpPr>
        <p:spPr bwMode="auto">
          <a:xfrm>
            <a:off x="7005638" y="3143250"/>
            <a:ext cx="304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RC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6143625" y="5143500"/>
            <a:ext cx="2857500" cy="857250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10000"/>
              </a:spcAft>
              <a:buClr>
                <a:srgbClr val="008000"/>
              </a:buClr>
              <a:buFont typeface="Wingdings" pitchFamily="2" charset="2"/>
              <a:buNone/>
              <a:defRPr/>
            </a:pPr>
            <a:r>
              <a:rPr lang="en-US" sz="1200" kern="0" dirty="0">
                <a:latin typeface="Symbol" pitchFamily="18" charset="2"/>
                <a:cs typeface="+mn-cs"/>
              </a:rPr>
              <a:t>r</a:t>
            </a:r>
            <a:r>
              <a:rPr lang="en-US" sz="1200" kern="0" baseline="-25000" dirty="0">
                <a:latin typeface="Times New Roman" pitchFamily="18" charset="0"/>
                <a:cs typeface="+mn-cs"/>
              </a:rPr>
              <a:t>1</a:t>
            </a:r>
            <a:r>
              <a:rPr lang="en-US" sz="1200" kern="0" dirty="0">
                <a:latin typeface="Times New Roman" pitchFamily="18" charset="0"/>
                <a:cs typeface="+mn-cs"/>
              </a:rPr>
              <a:t>: density in incident medium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10000"/>
              </a:spcAft>
              <a:buClr>
                <a:srgbClr val="008000"/>
              </a:buClr>
              <a:buFont typeface="Wingdings" pitchFamily="2" charset="2"/>
              <a:buNone/>
              <a:defRPr/>
            </a:pPr>
            <a:r>
              <a:rPr lang="en-US" sz="1200" kern="0" dirty="0">
                <a:latin typeface="Symbol" pitchFamily="18" charset="2"/>
                <a:cs typeface="+mn-cs"/>
              </a:rPr>
              <a:t>r</a:t>
            </a:r>
            <a:r>
              <a:rPr lang="en-US" sz="1200" kern="0" baseline="-25000" dirty="0">
                <a:latin typeface="Times New Roman" pitchFamily="18" charset="0"/>
                <a:cs typeface="+mn-cs"/>
              </a:rPr>
              <a:t>2</a:t>
            </a:r>
            <a:r>
              <a:rPr lang="en-US" sz="1200" kern="0" dirty="0">
                <a:latin typeface="Times New Roman" pitchFamily="18" charset="0"/>
                <a:cs typeface="+mn-cs"/>
              </a:rPr>
              <a:t>: density in refraction medium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10000"/>
              </a:spcAft>
              <a:buClr>
                <a:srgbClr val="008000"/>
              </a:buClr>
              <a:buFont typeface="Wingdings" pitchFamily="2" charset="2"/>
              <a:buNone/>
              <a:defRPr/>
            </a:pPr>
            <a:r>
              <a:rPr lang="en-US" sz="1200" kern="0" dirty="0">
                <a:latin typeface="Times New Roman" pitchFamily="18" charset="0"/>
                <a:cs typeface="+mn-cs"/>
              </a:rPr>
              <a:t>V</a:t>
            </a:r>
            <a:r>
              <a:rPr lang="en-US" sz="1200" kern="0" baseline="-25000" dirty="0">
                <a:latin typeface="Times New Roman" pitchFamily="18" charset="0"/>
                <a:cs typeface="+mn-cs"/>
              </a:rPr>
              <a:t>1</a:t>
            </a:r>
            <a:r>
              <a:rPr lang="en-US" sz="1200" kern="0" dirty="0">
                <a:latin typeface="Times New Roman" pitchFamily="18" charset="0"/>
                <a:cs typeface="+mn-cs"/>
              </a:rPr>
              <a:t>: seismic velocity in incident medium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10000"/>
              </a:spcAft>
              <a:buClr>
                <a:srgbClr val="008000"/>
              </a:buClr>
              <a:buFont typeface="Wingdings" pitchFamily="2" charset="2"/>
              <a:buNone/>
              <a:defRPr/>
            </a:pPr>
            <a:r>
              <a:rPr lang="en-US" sz="1200" kern="0" dirty="0">
                <a:latin typeface="Times New Roman" pitchFamily="18" charset="0"/>
                <a:cs typeface="+mn-cs"/>
              </a:rPr>
              <a:t>V</a:t>
            </a:r>
            <a:r>
              <a:rPr lang="en-US" sz="1200" kern="0" baseline="-25000" dirty="0">
                <a:latin typeface="Times New Roman" pitchFamily="18" charset="0"/>
                <a:cs typeface="+mn-cs"/>
              </a:rPr>
              <a:t>2</a:t>
            </a:r>
            <a:r>
              <a:rPr lang="en-US" sz="1200" kern="0" dirty="0">
                <a:latin typeface="Times New Roman" pitchFamily="18" charset="0"/>
                <a:cs typeface="+mn-cs"/>
              </a:rPr>
              <a:t>: seismic velocity in refraction medium</a:t>
            </a:r>
          </a:p>
        </p:txBody>
      </p:sp>
      <p:sp>
        <p:nvSpPr>
          <p:cNvPr id="21515" name="Date Placeholder 2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CCD0A70-A673-411F-983E-6396953692D0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21516" name="Slide Number Placeholder 2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75CC2A8-8C92-4797-A112-A1BAA4D8CC29}" type="slidenum">
              <a:rPr lang="ar-SA" smtClean="0"/>
              <a:pPr eaLnBrk="1" hangingPunct="1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85875"/>
            <a:ext cx="4786313" cy="5000625"/>
          </a:xfrm>
        </p:spPr>
        <p:txBody>
          <a:bodyPr/>
          <a:lstStyle/>
          <a:p>
            <a:pPr eaLnBrk="1" hangingPunct="1">
              <a:buClrTx/>
            </a:pPr>
            <a:r>
              <a:rPr lang="en-US" sz="2400">
                <a:latin typeface="Times New Roman" pitchFamily="18" charset="0"/>
              </a:rPr>
              <a:t>Single horizontal layer</a:t>
            </a:r>
          </a:p>
          <a:p>
            <a:pPr lvl="1" eaLnBrk="1" hangingPunct="1">
              <a:buClrTx/>
              <a:buFont typeface="Arial" pitchFamily="34" charset="0"/>
              <a:buChar char="•"/>
            </a:pPr>
            <a:r>
              <a:rPr lang="en-US" sz="1600">
                <a:latin typeface="Times New Roman" pitchFamily="18" charset="0"/>
              </a:rPr>
              <a:t>T</a:t>
            </a:r>
            <a:r>
              <a:rPr lang="en-US" sz="1600" baseline="30000">
                <a:latin typeface="Times New Roman" pitchFamily="18" charset="0"/>
              </a:rPr>
              <a:t>2</a:t>
            </a:r>
            <a:r>
              <a:rPr lang="en-US" sz="1600">
                <a:latin typeface="Times New Roman" pitchFamily="18" charset="0"/>
              </a:rPr>
              <a:t> = T</a:t>
            </a:r>
            <a:r>
              <a:rPr lang="en-US" sz="1600" baseline="-25000">
                <a:latin typeface="Times New Roman" pitchFamily="18" charset="0"/>
              </a:rPr>
              <a:t>0</a:t>
            </a:r>
            <a:r>
              <a:rPr lang="en-US" sz="1600" baseline="30000">
                <a:latin typeface="Times New Roman" pitchFamily="18" charset="0"/>
              </a:rPr>
              <a:t>2</a:t>
            </a:r>
            <a:r>
              <a:rPr lang="en-US" sz="1600">
                <a:latin typeface="Times New Roman" pitchFamily="18" charset="0"/>
              </a:rPr>
              <a:t> + X</a:t>
            </a:r>
            <a:r>
              <a:rPr lang="en-US" sz="1600" baseline="30000">
                <a:latin typeface="Times New Roman" pitchFamily="18" charset="0"/>
              </a:rPr>
              <a:t>2</a:t>
            </a:r>
            <a:r>
              <a:rPr lang="en-US" sz="1600">
                <a:latin typeface="Times New Roman" pitchFamily="18" charset="0"/>
              </a:rPr>
              <a:t>/V</a:t>
            </a:r>
            <a:r>
              <a:rPr lang="en-US" sz="1600" baseline="30000">
                <a:latin typeface="Times New Roman" pitchFamily="18" charset="0"/>
              </a:rPr>
              <a:t>2</a:t>
            </a:r>
            <a:endParaRPr lang="en-US" sz="1600">
              <a:latin typeface="Times New Roman" pitchFamily="18" charset="0"/>
            </a:endParaRPr>
          </a:p>
          <a:p>
            <a:pPr lvl="1" eaLnBrk="1" hangingPunct="1">
              <a:buClrTx/>
              <a:buFont typeface="Arial" pitchFamily="34" charset="0"/>
              <a:buChar char="•"/>
            </a:pPr>
            <a:r>
              <a:rPr lang="en-US" sz="1600">
                <a:latin typeface="Times New Roman" pitchFamily="18" charset="0"/>
              </a:rPr>
              <a:t>It is a hyperbola with apex at X= 0 and T</a:t>
            </a:r>
            <a:r>
              <a:rPr lang="en-US" sz="1600" baseline="-25000">
                <a:latin typeface="Times New Roman" pitchFamily="18" charset="0"/>
              </a:rPr>
              <a:t>0</a:t>
            </a:r>
            <a:r>
              <a:rPr lang="en-US" sz="1600">
                <a:latin typeface="Times New Roman" pitchFamily="18" charset="0"/>
              </a:rPr>
              <a:t>= 2H/V</a:t>
            </a:r>
          </a:p>
          <a:p>
            <a:pPr lvl="2" eaLnBrk="1" hangingPunct="1">
              <a:buClrTx/>
            </a:pPr>
            <a:r>
              <a:rPr lang="en-US" sz="1600">
                <a:latin typeface="Times New Roman" pitchFamily="18" charset="0"/>
              </a:rPr>
              <a:t>V and H are the layer velocity and thickness</a:t>
            </a:r>
          </a:p>
          <a:p>
            <a:pPr lvl="1" eaLnBrk="1" hangingPunct="1">
              <a:buClrTx/>
              <a:buFont typeface="Arial" pitchFamily="34" charset="0"/>
              <a:buChar char="•"/>
            </a:pPr>
            <a:r>
              <a:rPr lang="en-US" sz="1600">
                <a:latin typeface="Times New Roman" pitchFamily="18" charset="0"/>
              </a:rPr>
              <a:t>T</a:t>
            </a:r>
            <a:r>
              <a:rPr lang="en-US" sz="1600" baseline="30000">
                <a:latin typeface="Times New Roman" pitchFamily="18" charset="0"/>
              </a:rPr>
              <a:t>2</a:t>
            </a:r>
            <a:r>
              <a:rPr lang="en-US" sz="1600">
                <a:latin typeface="Times New Roman" pitchFamily="18" charset="0"/>
              </a:rPr>
              <a:t>-X</a:t>
            </a:r>
            <a:r>
              <a:rPr lang="en-US" sz="1600" baseline="30000">
                <a:latin typeface="Times New Roman" pitchFamily="18" charset="0"/>
              </a:rPr>
              <a:t>2</a:t>
            </a:r>
            <a:r>
              <a:rPr lang="en-US" sz="1600">
                <a:latin typeface="Times New Roman" pitchFamily="18" charset="0"/>
              </a:rPr>
              <a:t> plot is a straight line whose slope= 1/V</a:t>
            </a:r>
            <a:r>
              <a:rPr lang="en-US" sz="1600" baseline="30000">
                <a:latin typeface="Times New Roman" pitchFamily="18" charset="0"/>
              </a:rPr>
              <a:t>2</a:t>
            </a:r>
            <a:r>
              <a:rPr lang="en-US" sz="1600">
                <a:latin typeface="Times New Roman" pitchFamily="18" charset="0"/>
              </a:rPr>
              <a:t> and intercept = T</a:t>
            </a:r>
            <a:r>
              <a:rPr lang="en-US" sz="1600" baseline="-25000">
                <a:latin typeface="Times New Roman" pitchFamily="18" charset="0"/>
              </a:rPr>
              <a:t>0</a:t>
            </a:r>
            <a:r>
              <a:rPr lang="en-US" sz="1600" baseline="30000">
                <a:latin typeface="Times New Roman" pitchFamily="18" charset="0"/>
              </a:rPr>
              <a:t>2</a:t>
            </a:r>
            <a:endParaRPr lang="en-US" sz="1600">
              <a:latin typeface="Times New Roman" pitchFamily="18" charset="0"/>
            </a:endParaRPr>
          </a:p>
          <a:p>
            <a:pPr lvl="1" eaLnBrk="1" hangingPunct="1">
              <a:buClrTx/>
              <a:buFont typeface="Arial" pitchFamily="34" charset="0"/>
              <a:buChar char="•"/>
            </a:pPr>
            <a:r>
              <a:rPr lang="en-US" sz="1600">
                <a:latin typeface="Times New Roman" pitchFamily="18" charset="0"/>
              </a:rPr>
              <a:t>T</a:t>
            </a:r>
            <a:r>
              <a:rPr lang="en-US" sz="1600" baseline="30000">
                <a:latin typeface="Times New Roman" pitchFamily="18" charset="0"/>
              </a:rPr>
              <a:t>2</a:t>
            </a:r>
            <a:r>
              <a:rPr lang="en-US" sz="1600">
                <a:latin typeface="Times New Roman" pitchFamily="18" charset="0"/>
              </a:rPr>
              <a:t>-X</a:t>
            </a:r>
            <a:r>
              <a:rPr lang="en-US" sz="1600" baseline="30000">
                <a:latin typeface="Times New Roman" pitchFamily="18" charset="0"/>
              </a:rPr>
              <a:t>2</a:t>
            </a:r>
            <a:r>
              <a:rPr lang="en-US" sz="1600">
                <a:latin typeface="Times New Roman" pitchFamily="18" charset="0"/>
              </a:rPr>
              <a:t> plot can be used to find V and H</a:t>
            </a:r>
          </a:p>
          <a:p>
            <a:pPr lvl="1" eaLnBrk="1" hangingPunct="1">
              <a:buClrTx/>
              <a:buFont typeface="Arial" pitchFamily="34" charset="0"/>
              <a:buChar char="•"/>
            </a:pPr>
            <a:r>
              <a:rPr lang="en-US" sz="1600">
                <a:latin typeface="Times New Roman" pitchFamily="18" charset="0"/>
              </a:rPr>
              <a:t>Normal moveout (NMO) </a:t>
            </a:r>
          </a:p>
          <a:p>
            <a:pPr lvl="2" eaLnBrk="1" hangingPunct="1">
              <a:buClrTx/>
            </a:pPr>
            <a:r>
              <a:rPr lang="en-US" sz="1600">
                <a:latin typeface="Times New Roman" pitchFamily="18" charset="0"/>
              </a:rPr>
              <a:t>the difference between traveltimes at offsets X and 0</a:t>
            </a:r>
          </a:p>
          <a:p>
            <a:pPr lvl="2" algn="ctr" eaLnBrk="1" hangingPunct="1">
              <a:buClrTx/>
              <a:buFontTx/>
              <a:buNone/>
            </a:pPr>
            <a:r>
              <a:rPr lang="en-US" sz="1600">
                <a:latin typeface="Symbol" pitchFamily="18" charset="2"/>
                <a:sym typeface="MT Symbol"/>
              </a:rPr>
              <a:t>D</a:t>
            </a:r>
            <a:r>
              <a:rPr lang="en-US" sz="1600">
                <a:latin typeface="Times New Roman" pitchFamily="18" charset="0"/>
              </a:rPr>
              <a:t>T</a:t>
            </a:r>
            <a:r>
              <a:rPr lang="en-US" sz="1600" baseline="-25000">
                <a:latin typeface="Times New Roman" pitchFamily="18" charset="0"/>
              </a:rPr>
              <a:t>NMO</a:t>
            </a:r>
            <a:r>
              <a:rPr lang="en-US" sz="1600">
                <a:latin typeface="Times New Roman" pitchFamily="18" charset="0"/>
              </a:rPr>
              <a:t> (X)</a:t>
            </a:r>
            <a:r>
              <a:rPr lang="en-US" sz="1600">
                <a:latin typeface="Times New Roman" pitchFamily="18" charset="0"/>
                <a:sym typeface="Symbol" pitchFamily="18" charset="2"/>
              </a:rPr>
              <a:t></a:t>
            </a:r>
            <a:r>
              <a:rPr lang="en-US" sz="1600">
                <a:latin typeface="Times New Roman" pitchFamily="18" charset="0"/>
              </a:rPr>
              <a:t>X</a:t>
            </a:r>
            <a:r>
              <a:rPr lang="en-US" sz="1600" baseline="30000">
                <a:latin typeface="Times New Roman" pitchFamily="18" charset="0"/>
              </a:rPr>
              <a:t>2</a:t>
            </a:r>
            <a:r>
              <a:rPr lang="en-US" sz="1600">
                <a:latin typeface="Times New Roman" pitchFamily="18" charset="0"/>
              </a:rPr>
              <a:t>/(2T</a:t>
            </a:r>
            <a:r>
              <a:rPr lang="en-US" sz="1600" baseline="-25000">
                <a:latin typeface="Times New Roman" pitchFamily="18" charset="0"/>
              </a:rPr>
              <a:t>0</a:t>
            </a:r>
            <a:r>
              <a:rPr lang="en-US" sz="1600">
                <a:latin typeface="Times New Roman" pitchFamily="18" charset="0"/>
              </a:rPr>
              <a:t>V</a:t>
            </a:r>
            <a:r>
              <a:rPr lang="en-US" sz="1600" baseline="30000">
                <a:latin typeface="Times New Roman" pitchFamily="18" charset="0"/>
              </a:rPr>
              <a:t>2</a:t>
            </a:r>
            <a:r>
              <a:rPr lang="en-US" sz="1600">
                <a:latin typeface="Times New Roman" pitchFamily="18" charset="0"/>
              </a:rPr>
              <a:t>)</a:t>
            </a:r>
            <a:endParaRPr lang="en-US" sz="1600" baseline="30000">
              <a:latin typeface="Times New Roman" pitchFamily="18" charset="0"/>
            </a:endParaRPr>
          </a:p>
          <a:p>
            <a:pPr lvl="2" eaLnBrk="1" hangingPunct="1">
              <a:buClrTx/>
            </a:pPr>
            <a:r>
              <a:rPr lang="en-US" sz="1600">
                <a:latin typeface="Times New Roman" pitchFamily="18" charset="0"/>
              </a:rPr>
              <a:t>used to flatten the T-X curve before stacking</a:t>
            </a:r>
          </a:p>
          <a:p>
            <a:pPr lvl="1" eaLnBrk="1" hangingPunct="1">
              <a:buClrTx/>
              <a:buFont typeface="Arial" pitchFamily="34" charset="0"/>
              <a:buChar char="•"/>
            </a:pPr>
            <a:r>
              <a:rPr lang="en-US" sz="1600">
                <a:latin typeface="Times New Roman" pitchFamily="18" charset="0"/>
              </a:rPr>
              <a:t>We usually know T, T</a:t>
            </a:r>
            <a:r>
              <a:rPr lang="en-US" sz="1600" baseline="-25000">
                <a:latin typeface="Times New Roman" pitchFamily="18" charset="0"/>
              </a:rPr>
              <a:t>0</a:t>
            </a:r>
            <a:r>
              <a:rPr lang="en-US" sz="1600">
                <a:latin typeface="Times New Roman" pitchFamily="18" charset="0"/>
              </a:rPr>
              <a:t>, and X from the seismic section and we want to know V and H.</a:t>
            </a:r>
          </a:p>
        </p:txBody>
      </p:sp>
      <p:sp>
        <p:nvSpPr>
          <p:cNvPr id="2253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73100"/>
          </a:xfrm>
        </p:spPr>
        <p:txBody>
          <a:bodyPr lIns="82039" tIns="41020" rIns="82039" bIns="41020"/>
          <a:lstStyle/>
          <a:p>
            <a:pPr eaLnBrk="1" hangingPunct="1">
              <a:buClr>
                <a:schemeClr val="accent1"/>
              </a:buClr>
            </a:pPr>
            <a:r>
              <a:rPr lang="en-US" sz="4000">
                <a:effectLst/>
                <a:latin typeface="Times New Roman" pitchFamily="18" charset="0"/>
              </a:rPr>
              <a:t>Time-distance (T-X) curves</a:t>
            </a:r>
          </a:p>
        </p:txBody>
      </p:sp>
      <p:sp>
        <p:nvSpPr>
          <p:cNvPr id="22532" name="Date Placeholder 1"/>
          <p:cNvSpPr txBox="1">
            <a:spLocks noGrp="1"/>
          </p:cNvSpPr>
          <p:nvPr/>
        </p:nvSpPr>
        <p:spPr bwMode="auto">
          <a:xfrm>
            <a:off x="457200" y="633730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78A8AC0-28C5-4134-AC79-AB1962CF0CCE}" type="datetime1">
              <a:rPr lang="en-US" sz="900"/>
              <a:pPr eaLnBrk="1" hangingPunct="1"/>
              <a:t>9/5/2022</a:t>
            </a:fld>
            <a:endParaRPr lang="en-US" sz="900"/>
          </a:p>
        </p:txBody>
      </p:sp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5" t="12187" r="9766" b="8125"/>
          <a:stretch>
            <a:fillRect/>
          </a:stretch>
        </p:blipFill>
        <p:spPr bwMode="auto">
          <a:xfrm>
            <a:off x="4786313" y="1357313"/>
            <a:ext cx="3933825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Slide Number Placeholder 3"/>
          <p:cNvSpPr txBox="1">
            <a:spLocks noGrp="1"/>
          </p:cNvSpPr>
          <p:nvPr/>
        </p:nvSpPr>
        <p:spPr bwMode="auto">
          <a:xfrm>
            <a:off x="6553200" y="633730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B80E8576-F5DB-41B0-AC50-4C76B499098F}" type="slidenum">
              <a:rPr lang="ar-SA" sz="900" b="1"/>
              <a:pPr algn="r" eaLnBrk="1" hangingPunct="1"/>
              <a:t>17</a:t>
            </a:fld>
            <a:endParaRPr lang="en-US" sz="900" b="1"/>
          </a:p>
        </p:txBody>
      </p:sp>
      <p:graphicFrame>
        <p:nvGraphicFramePr>
          <p:cNvPr id="8" name="Group 217"/>
          <p:cNvGraphicFramePr>
            <a:graphicFrameLocks noGrp="1"/>
          </p:cNvGraphicFramePr>
          <p:nvPr/>
        </p:nvGraphicFramePr>
        <p:xfrm>
          <a:off x="7000875" y="3322638"/>
          <a:ext cx="1298575" cy="535049"/>
        </p:xfrm>
        <a:graphic>
          <a:graphicData uri="http://schemas.openxmlformats.org/drawingml/2006/table">
            <a:tbl>
              <a:tblPr/>
              <a:tblGrid>
                <a:gridCol w="692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6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6111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 (m/s)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395" marR="91395" marT="45649" marB="456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 (m)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395" marR="91395" marT="45649" marB="456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876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395" marR="91395" marT="45649" marB="456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395" marR="91395" marT="45649" marB="456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546" name="Date Placeholder 8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DD5A1CF-439F-4264-A1EF-379355939A60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22547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F53B783-50EC-4195-9148-CF13C08F22EE}" type="slidenum">
              <a:rPr lang="ar-SA" smtClean="0"/>
              <a:pPr eaLnBrk="1" hangingPunct="1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73100"/>
          </a:xfrm>
        </p:spPr>
        <p:txBody>
          <a:bodyPr lIns="82039" tIns="41020" rIns="82039" bIns="41020"/>
          <a:lstStyle/>
          <a:p>
            <a:pPr eaLnBrk="1" hangingPunct="1">
              <a:buClr>
                <a:schemeClr val="accent1"/>
              </a:buClr>
            </a:pPr>
            <a:r>
              <a:rPr lang="en-US" sz="4000">
                <a:effectLst/>
                <a:latin typeface="Times New Roman" pitchFamily="18" charset="0"/>
              </a:rPr>
              <a:t>Time-distance (T-X) curves</a:t>
            </a:r>
          </a:p>
        </p:txBody>
      </p:sp>
      <p:sp>
        <p:nvSpPr>
          <p:cNvPr id="23555" name="Date Placeholder 1"/>
          <p:cNvSpPr txBox="1">
            <a:spLocks noGrp="1"/>
          </p:cNvSpPr>
          <p:nvPr/>
        </p:nvSpPr>
        <p:spPr bwMode="auto">
          <a:xfrm>
            <a:off x="457200" y="633730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FB8522E-A915-4C24-8BC3-7542083CDAD1}" type="datetime1">
              <a:rPr lang="en-US" sz="900"/>
              <a:pPr eaLnBrk="1" hangingPunct="1"/>
              <a:t>9/5/2022</a:t>
            </a:fld>
            <a:endParaRPr lang="en-US" sz="900"/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6553200" y="633730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D8687D92-9064-423A-B899-9635D9E78BDC}" type="slidenum">
              <a:rPr lang="ar-SA" sz="900" b="1"/>
              <a:pPr algn="r" eaLnBrk="1" hangingPunct="1"/>
              <a:t>18</a:t>
            </a:fld>
            <a:endParaRPr lang="en-US" sz="900" b="1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1266825"/>
            <a:ext cx="4953000" cy="494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Times New Roman" pitchFamily="18" charset="0"/>
                <a:cs typeface="+mn-cs"/>
              </a:rPr>
              <a:t>Single dipping layer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kern="0" dirty="0">
                <a:latin typeface="Times New Roman" pitchFamily="18" charset="0"/>
                <a:cs typeface="+mn-cs"/>
              </a:rPr>
              <a:t>T</a:t>
            </a:r>
            <a:r>
              <a:rPr lang="en-US" sz="1600" kern="0" baseline="30000" dirty="0">
                <a:latin typeface="Times New Roman" pitchFamily="18" charset="0"/>
                <a:cs typeface="+mn-cs"/>
              </a:rPr>
              <a:t>2</a:t>
            </a:r>
            <a:r>
              <a:rPr lang="en-US" sz="1600" kern="0" dirty="0">
                <a:latin typeface="Times New Roman" pitchFamily="18" charset="0"/>
                <a:cs typeface="+mn-cs"/>
              </a:rPr>
              <a:t> = T</a:t>
            </a:r>
            <a:r>
              <a:rPr lang="en-US" sz="1600" kern="0" baseline="-25000" dirty="0">
                <a:latin typeface="Times New Roman" pitchFamily="18" charset="0"/>
                <a:cs typeface="+mn-cs"/>
              </a:rPr>
              <a:t>0</a:t>
            </a:r>
            <a:r>
              <a:rPr lang="en-US" sz="1600" kern="0" baseline="30000" dirty="0">
                <a:latin typeface="Times New Roman" pitchFamily="18" charset="0"/>
                <a:cs typeface="+mn-cs"/>
              </a:rPr>
              <a:t>2 </a:t>
            </a:r>
            <a:r>
              <a:rPr lang="en-US" sz="1600" kern="0" dirty="0">
                <a:latin typeface="Times New Roman" pitchFamily="18" charset="0"/>
                <a:cs typeface="+mn-cs"/>
              </a:rPr>
              <a:t>cos</a:t>
            </a:r>
            <a:r>
              <a:rPr lang="en-US" sz="1600" kern="0" baseline="30000" dirty="0">
                <a:latin typeface="Times New Roman" pitchFamily="18" charset="0"/>
                <a:cs typeface="+mn-cs"/>
              </a:rPr>
              <a:t>2</a:t>
            </a:r>
            <a:r>
              <a:rPr lang="en-US" sz="1600" kern="0" dirty="0">
                <a:latin typeface="Times New Roman" pitchFamily="18" charset="0"/>
                <a:cs typeface="+mn-cs"/>
                <a:sym typeface="Symbol" pitchFamily="18" charset="2"/>
              </a:rPr>
              <a:t> </a:t>
            </a:r>
            <a:r>
              <a:rPr lang="en-US" sz="1600" kern="0" dirty="0">
                <a:latin typeface="Times New Roman" pitchFamily="18" charset="0"/>
                <a:cs typeface="+mn-cs"/>
              </a:rPr>
              <a:t>+ (X+2H sin</a:t>
            </a:r>
            <a:r>
              <a:rPr lang="en-US" sz="1600" kern="0" dirty="0">
                <a:latin typeface="Times New Roman" pitchFamily="18" charset="0"/>
                <a:cs typeface="+mn-cs"/>
                <a:sym typeface="Symbol" pitchFamily="18" charset="2"/>
              </a:rPr>
              <a:t></a:t>
            </a:r>
            <a:r>
              <a:rPr lang="en-US" sz="1600" kern="0" dirty="0">
                <a:latin typeface="Times New Roman" pitchFamily="18" charset="0"/>
                <a:cs typeface="+mn-cs"/>
              </a:rPr>
              <a:t>)</a:t>
            </a:r>
            <a:r>
              <a:rPr lang="en-US" sz="1600" kern="0" baseline="30000" dirty="0">
                <a:latin typeface="Times New Roman" pitchFamily="18" charset="0"/>
                <a:cs typeface="+mn-cs"/>
              </a:rPr>
              <a:t>2</a:t>
            </a:r>
            <a:r>
              <a:rPr lang="en-US" sz="1600" kern="0" dirty="0">
                <a:latin typeface="Times New Roman" pitchFamily="18" charset="0"/>
                <a:cs typeface="+mn-cs"/>
              </a:rPr>
              <a:t>/V</a:t>
            </a:r>
            <a:r>
              <a:rPr lang="en-US" sz="1600" kern="0" baseline="30000" dirty="0">
                <a:latin typeface="Times New Roman" pitchFamily="18" charset="0"/>
                <a:cs typeface="+mn-cs"/>
              </a:rPr>
              <a:t>2</a:t>
            </a:r>
            <a:endParaRPr lang="en-US" sz="1600" kern="0" dirty="0">
              <a:latin typeface="Times New Roman" pitchFamily="18" charset="0"/>
              <a:cs typeface="+mn-cs"/>
            </a:endParaRPr>
          </a:p>
          <a:p>
            <a:pPr marL="1143000" lvl="2" indent="-2286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 kern="0" dirty="0">
                <a:latin typeface="Times New Roman" pitchFamily="18" charset="0"/>
                <a:cs typeface="+mn-cs"/>
                <a:sym typeface="Symbol" pitchFamily="18" charset="2"/>
              </a:rPr>
              <a:t>: layer dip angle</a:t>
            </a:r>
            <a:endParaRPr lang="en-US" sz="1400" kern="0" dirty="0">
              <a:latin typeface="Times New Roman" pitchFamily="18" charset="0"/>
              <a:cs typeface="+mn-cs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kern="0" dirty="0">
                <a:latin typeface="Times New Roman" pitchFamily="18" charset="0"/>
                <a:cs typeface="+mn-cs"/>
              </a:rPr>
              <a:t>T-X curve is a hyperbola with apex at: 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1600" kern="0" dirty="0">
                <a:latin typeface="Times New Roman" pitchFamily="18" charset="0"/>
                <a:cs typeface="+mn-cs"/>
              </a:rPr>
              <a:t>	</a:t>
            </a:r>
            <a:r>
              <a:rPr lang="en-US" sz="1600" kern="0" dirty="0" err="1">
                <a:latin typeface="Times New Roman" pitchFamily="18" charset="0"/>
                <a:cs typeface="+mn-cs"/>
              </a:rPr>
              <a:t>X</a:t>
            </a:r>
            <a:r>
              <a:rPr lang="en-US" sz="1600" kern="0" baseline="-25000" dirty="0" err="1">
                <a:latin typeface="Times New Roman" pitchFamily="18" charset="0"/>
                <a:cs typeface="+mn-cs"/>
              </a:rPr>
              <a:t>a</a:t>
            </a:r>
            <a:r>
              <a:rPr lang="en-US" sz="1600" kern="0" dirty="0">
                <a:latin typeface="Times New Roman" pitchFamily="18" charset="0"/>
                <a:cs typeface="+mn-cs"/>
              </a:rPr>
              <a:t>= -2H sin</a:t>
            </a:r>
            <a:r>
              <a:rPr lang="en-US" sz="1600" kern="0" dirty="0">
                <a:latin typeface="Times New Roman" pitchFamily="18" charset="0"/>
                <a:cs typeface="+mn-cs"/>
                <a:sym typeface="Symbol" pitchFamily="18" charset="2"/>
              </a:rPr>
              <a:t> and T</a:t>
            </a:r>
            <a:r>
              <a:rPr lang="en-US" sz="1600" kern="0" baseline="-25000" dirty="0">
                <a:latin typeface="Times New Roman" pitchFamily="18" charset="0"/>
                <a:cs typeface="+mn-cs"/>
                <a:sym typeface="Symbol" pitchFamily="18" charset="2"/>
              </a:rPr>
              <a:t>a</a:t>
            </a:r>
            <a:r>
              <a:rPr lang="en-US" sz="1600" kern="0" dirty="0">
                <a:latin typeface="Times New Roman" pitchFamily="18" charset="0"/>
                <a:cs typeface="+mn-cs"/>
                <a:sym typeface="Symbol" pitchFamily="18" charset="2"/>
              </a:rPr>
              <a:t>=</a:t>
            </a:r>
            <a:r>
              <a:rPr lang="en-US" sz="1600" kern="0" dirty="0">
                <a:latin typeface="Times New Roman" pitchFamily="18" charset="0"/>
                <a:cs typeface="+mn-cs"/>
              </a:rPr>
              <a:t>T</a:t>
            </a:r>
            <a:r>
              <a:rPr lang="en-US" sz="1600" kern="0" baseline="-25000" dirty="0">
                <a:latin typeface="Times New Roman" pitchFamily="18" charset="0"/>
                <a:cs typeface="+mn-cs"/>
              </a:rPr>
              <a:t>0</a:t>
            </a:r>
            <a:r>
              <a:rPr lang="en-US" sz="1600" kern="0" dirty="0">
                <a:latin typeface="Times New Roman" pitchFamily="18" charset="0"/>
                <a:cs typeface="+mn-cs"/>
              </a:rPr>
              <a:t>cos</a:t>
            </a:r>
            <a:r>
              <a:rPr lang="en-US" sz="1600" kern="0" dirty="0">
                <a:latin typeface="Times New Roman" pitchFamily="18" charset="0"/>
                <a:cs typeface="+mn-cs"/>
                <a:sym typeface="Symbol" pitchFamily="18" charset="2"/>
              </a:rPr>
              <a:t>, [T</a:t>
            </a:r>
            <a:r>
              <a:rPr lang="en-US" sz="1600" kern="0" baseline="-25000" dirty="0">
                <a:latin typeface="Times New Roman" pitchFamily="18" charset="0"/>
                <a:cs typeface="+mn-cs"/>
                <a:sym typeface="Symbol" pitchFamily="18" charset="2"/>
              </a:rPr>
              <a:t>0</a:t>
            </a:r>
            <a:r>
              <a:rPr lang="en-US" sz="1600" kern="0" dirty="0">
                <a:latin typeface="Times New Roman" pitchFamily="18" charset="0"/>
                <a:cs typeface="+mn-cs"/>
                <a:sym typeface="Symbol" pitchFamily="18" charset="2"/>
              </a:rPr>
              <a:t>=2H/V].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kern="0" dirty="0">
                <a:latin typeface="Times New Roman" pitchFamily="18" charset="0"/>
                <a:cs typeface="+mn-cs"/>
              </a:rPr>
              <a:t>We usually know T, T</a:t>
            </a:r>
            <a:r>
              <a:rPr lang="en-US" sz="1600" kern="0" baseline="-25000" dirty="0">
                <a:latin typeface="Times New Roman" pitchFamily="18" charset="0"/>
                <a:cs typeface="+mn-cs"/>
              </a:rPr>
              <a:t>0</a:t>
            </a:r>
            <a:r>
              <a:rPr lang="en-US" sz="1600" kern="0" dirty="0">
                <a:latin typeface="Times New Roman" pitchFamily="18" charset="0"/>
                <a:cs typeface="+mn-cs"/>
              </a:rPr>
              <a:t>, and X from the seismic section and we want to know </a:t>
            </a:r>
            <a:r>
              <a:rPr lang="en-US" sz="1600" kern="0" dirty="0">
                <a:latin typeface="Times New Roman" pitchFamily="18" charset="0"/>
                <a:cs typeface="+mn-cs"/>
                <a:sym typeface="Symbol" pitchFamily="18" charset="2"/>
              </a:rPr>
              <a:t>,</a:t>
            </a:r>
            <a:r>
              <a:rPr lang="en-US" sz="1600" kern="0" dirty="0">
                <a:latin typeface="Times New Roman" pitchFamily="18" charset="0"/>
                <a:cs typeface="+mn-cs"/>
              </a:rPr>
              <a:t> V, and H.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u="sng" kern="0" dirty="0">
                <a:latin typeface="Times New Roman" pitchFamily="18" charset="0"/>
                <a:cs typeface="+mn-cs"/>
              </a:rPr>
              <a:t>dip moveout (DMO)</a:t>
            </a:r>
            <a:r>
              <a:rPr lang="en-US" sz="1600" kern="0" dirty="0">
                <a:latin typeface="Times New Roman" pitchFamily="18" charset="0"/>
                <a:cs typeface="+mn-cs"/>
              </a:rPr>
              <a:t>: the difference between traveltimes at offsets +X and -X divided by X</a:t>
            </a: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 kern="0" dirty="0">
                <a:latin typeface="Symbol" pitchFamily="18" charset="2"/>
                <a:cs typeface="+mn-cs"/>
                <a:sym typeface="MT Symbol"/>
              </a:rPr>
              <a:t>D</a:t>
            </a:r>
            <a:r>
              <a:rPr lang="en-US" sz="1400" kern="0" dirty="0">
                <a:latin typeface="Times New Roman" pitchFamily="18" charset="0"/>
                <a:cs typeface="+mn-cs"/>
              </a:rPr>
              <a:t>T</a:t>
            </a:r>
            <a:r>
              <a:rPr lang="en-US" sz="1400" kern="0" baseline="-25000" dirty="0">
                <a:latin typeface="Times New Roman" pitchFamily="18" charset="0"/>
                <a:cs typeface="+mn-cs"/>
              </a:rPr>
              <a:t>DMO</a:t>
            </a:r>
            <a:r>
              <a:rPr lang="en-US" sz="1400" kern="0" dirty="0">
                <a:latin typeface="Times New Roman" pitchFamily="18" charset="0"/>
                <a:cs typeface="+mn-cs"/>
              </a:rPr>
              <a:t> (X)</a:t>
            </a:r>
            <a:r>
              <a:rPr lang="en-US" sz="1400" kern="0" dirty="0">
                <a:latin typeface="Times New Roman" pitchFamily="18" charset="0"/>
                <a:cs typeface="+mn-cs"/>
                <a:sym typeface="Symbol" pitchFamily="18" charset="2"/>
              </a:rPr>
              <a:t></a:t>
            </a:r>
            <a:r>
              <a:rPr lang="en-US" sz="1400" kern="0" dirty="0">
                <a:latin typeface="Times New Roman" pitchFamily="18" charset="0"/>
                <a:cs typeface="+mn-cs"/>
              </a:rPr>
              <a:t>2sin</a:t>
            </a:r>
            <a:r>
              <a:rPr lang="en-US" sz="1400" kern="0" dirty="0">
                <a:latin typeface="Times New Roman" pitchFamily="18" charset="0"/>
                <a:cs typeface="+mn-cs"/>
                <a:sym typeface="Symbol" pitchFamily="18" charset="2"/>
              </a:rPr>
              <a:t></a:t>
            </a:r>
            <a:r>
              <a:rPr lang="en-US" sz="1400" kern="0" dirty="0">
                <a:latin typeface="Times New Roman" pitchFamily="18" charset="0"/>
                <a:cs typeface="+mn-cs"/>
              </a:rPr>
              <a:t>/V</a:t>
            </a:r>
          </a:p>
          <a:p>
            <a:pPr marL="790575" lvl="1" indent="-346075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dirty="0">
                <a:latin typeface="Times New Roman" pitchFamily="18" charset="0"/>
                <a:cs typeface="Arial" charset="0"/>
              </a:rPr>
              <a:t>To calculate layer properties:</a:t>
            </a:r>
          </a:p>
          <a:p>
            <a:pPr marL="1346200" lvl="2" indent="-4572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400" dirty="0">
                <a:latin typeface="Times New Roman" pitchFamily="18" charset="0"/>
                <a:cs typeface="Arial" charset="0"/>
              </a:rPr>
              <a:t>We read T</a:t>
            </a:r>
            <a:r>
              <a:rPr lang="en-US" sz="1400" baseline="-25000" dirty="0">
                <a:latin typeface="Times New Roman" pitchFamily="18" charset="0"/>
                <a:cs typeface="Arial" charset="0"/>
              </a:rPr>
              <a:t>a</a:t>
            </a:r>
            <a:r>
              <a:rPr lang="en-US" sz="1400" dirty="0">
                <a:latin typeface="Times New Roman" pitchFamily="18" charset="0"/>
                <a:cs typeface="Arial" charset="0"/>
              </a:rPr>
              <a:t>, </a:t>
            </a:r>
            <a:r>
              <a:rPr lang="en-US" sz="1400" dirty="0">
                <a:latin typeface="Times New Roman" pitchFamily="18" charset="0"/>
                <a:cs typeface="Arial" charset="0"/>
                <a:sym typeface="Symbol" pitchFamily="18" charset="2"/>
              </a:rPr>
              <a:t>T</a:t>
            </a:r>
            <a:r>
              <a:rPr lang="en-US" sz="1400" baseline="-25000" dirty="0">
                <a:latin typeface="Times New Roman" pitchFamily="18" charset="0"/>
                <a:cs typeface="Arial" charset="0"/>
                <a:sym typeface="Symbol" pitchFamily="18" charset="2"/>
              </a:rPr>
              <a:t>0</a:t>
            </a:r>
            <a:r>
              <a:rPr lang="en-US" sz="1400" dirty="0">
                <a:latin typeface="Times New Roman" pitchFamily="18" charset="0"/>
                <a:cs typeface="Arial" charset="0"/>
                <a:sym typeface="Symbol" pitchFamily="18" charset="2"/>
              </a:rPr>
              <a:t>, </a:t>
            </a:r>
            <a:r>
              <a:rPr lang="en-US" sz="1400" dirty="0">
                <a:latin typeface="Times New Roman" pitchFamily="18" charset="0"/>
                <a:cs typeface="Arial" charset="0"/>
              </a:rPr>
              <a:t>and </a:t>
            </a:r>
            <a:r>
              <a:rPr lang="en-US" sz="1400" dirty="0">
                <a:latin typeface="Symbol" pitchFamily="18" charset="2"/>
                <a:cs typeface="Arial" charset="0"/>
                <a:sym typeface="MT Symbol"/>
              </a:rPr>
              <a:t>D</a:t>
            </a:r>
            <a:r>
              <a:rPr lang="en-US" sz="1400" dirty="0">
                <a:latin typeface="Times New Roman" pitchFamily="18" charset="0"/>
                <a:cs typeface="Arial" charset="0"/>
              </a:rPr>
              <a:t>T</a:t>
            </a:r>
            <a:r>
              <a:rPr lang="en-US" sz="1400" baseline="-25000" dirty="0">
                <a:latin typeface="Times New Roman" pitchFamily="18" charset="0"/>
                <a:cs typeface="Arial" charset="0"/>
              </a:rPr>
              <a:t>DMO</a:t>
            </a:r>
            <a:r>
              <a:rPr lang="en-US" sz="1400" dirty="0">
                <a:latin typeface="Times New Roman" pitchFamily="18" charset="0"/>
                <a:cs typeface="Arial" charset="0"/>
              </a:rPr>
              <a:t> from the seismic record.</a:t>
            </a:r>
          </a:p>
          <a:p>
            <a:pPr marL="1346200" lvl="2" indent="-4572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400" dirty="0">
                <a:latin typeface="Times New Roman" pitchFamily="18" charset="0"/>
                <a:cs typeface="Arial" charset="0"/>
                <a:sym typeface="Symbol" pitchFamily="18" charset="2"/>
              </a:rPr>
              <a:t>Then, </a:t>
            </a:r>
            <a:r>
              <a:rPr lang="en-US" sz="1400" dirty="0">
                <a:latin typeface="Times New Roman" pitchFamily="18" charset="0"/>
                <a:cs typeface="Arial" charset="0"/>
              </a:rPr>
              <a:t>we use them as follows:  </a:t>
            </a:r>
          </a:p>
          <a:p>
            <a:pPr marL="1803400" lvl="3" indent="-4572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100" dirty="0">
                <a:latin typeface="Times New Roman" pitchFamily="18" charset="0"/>
                <a:cs typeface="Arial" charset="0"/>
              </a:rPr>
              <a:t>Cos </a:t>
            </a:r>
            <a:r>
              <a:rPr lang="en-US" sz="1100" dirty="0">
                <a:latin typeface="Times New Roman" pitchFamily="18" charset="0"/>
                <a:cs typeface="Arial" charset="0"/>
                <a:sym typeface="Symbol" pitchFamily="18" charset="2"/>
              </a:rPr>
              <a:t> = T</a:t>
            </a:r>
            <a:r>
              <a:rPr lang="en-US" sz="1100" baseline="-25000" dirty="0">
                <a:latin typeface="Times New Roman" pitchFamily="18" charset="0"/>
                <a:cs typeface="Arial" charset="0"/>
                <a:sym typeface="Symbol" pitchFamily="18" charset="2"/>
              </a:rPr>
              <a:t>a</a:t>
            </a:r>
            <a:r>
              <a:rPr lang="en-US" sz="1100" dirty="0">
                <a:latin typeface="Times New Roman" pitchFamily="18" charset="0"/>
                <a:cs typeface="Arial" charset="0"/>
                <a:sym typeface="Symbol" pitchFamily="18" charset="2"/>
              </a:rPr>
              <a:t>/</a:t>
            </a:r>
            <a:r>
              <a:rPr lang="en-US" sz="1100" dirty="0">
                <a:latin typeface="Times New Roman" pitchFamily="18" charset="0"/>
                <a:cs typeface="Arial" charset="0"/>
              </a:rPr>
              <a:t>T</a:t>
            </a:r>
            <a:r>
              <a:rPr lang="en-US" sz="1100" baseline="-25000" dirty="0">
                <a:latin typeface="Times New Roman" pitchFamily="18" charset="0"/>
                <a:cs typeface="Arial" charset="0"/>
              </a:rPr>
              <a:t>0</a:t>
            </a:r>
            <a:r>
              <a:rPr lang="en-US" sz="1100" dirty="0">
                <a:latin typeface="Times New Roman" pitchFamily="18" charset="0"/>
                <a:cs typeface="Arial" charset="0"/>
              </a:rPr>
              <a:t> </a:t>
            </a:r>
            <a:r>
              <a:rPr lang="en-US" sz="1100" dirty="0">
                <a:latin typeface="Times New Roman" pitchFamily="18" charset="0"/>
                <a:cs typeface="Arial" charset="0"/>
                <a:sym typeface="Symbol" pitchFamily="18" charset="2"/>
              </a:rPr>
              <a:t></a:t>
            </a:r>
            <a:r>
              <a:rPr lang="en-US" sz="1100" dirty="0">
                <a:latin typeface="Times New Roman" pitchFamily="18" charset="0"/>
                <a:cs typeface="Arial" charset="0"/>
              </a:rPr>
              <a:t> V </a:t>
            </a:r>
            <a:r>
              <a:rPr lang="en-US" sz="1100" dirty="0">
                <a:latin typeface="Times New Roman" pitchFamily="18" charset="0"/>
                <a:cs typeface="Arial" charset="0"/>
                <a:sym typeface="Symbol" pitchFamily="18" charset="2"/>
              </a:rPr>
              <a:t></a:t>
            </a:r>
            <a:r>
              <a:rPr lang="en-US" sz="1100" dirty="0">
                <a:latin typeface="Times New Roman" pitchFamily="18" charset="0"/>
                <a:cs typeface="Arial" charset="0"/>
              </a:rPr>
              <a:t> 2sin </a:t>
            </a:r>
            <a:r>
              <a:rPr lang="en-US" sz="1100" dirty="0">
                <a:latin typeface="Times New Roman" pitchFamily="18" charset="0"/>
                <a:cs typeface="Arial" charset="0"/>
                <a:sym typeface="Symbol" pitchFamily="18" charset="2"/>
              </a:rPr>
              <a:t></a:t>
            </a:r>
            <a:r>
              <a:rPr lang="en-US" sz="1100" dirty="0">
                <a:latin typeface="Times New Roman" pitchFamily="18" charset="0"/>
                <a:cs typeface="Arial" charset="0"/>
              </a:rPr>
              <a:t>/</a:t>
            </a:r>
            <a:r>
              <a:rPr lang="en-US" sz="1100" dirty="0">
                <a:latin typeface="Symbol" pitchFamily="18" charset="2"/>
                <a:cs typeface="Arial" charset="0"/>
                <a:sym typeface="MT Symbol"/>
              </a:rPr>
              <a:t>D</a:t>
            </a:r>
            <a:r>
              <a:rPr lang="en-US" sz="1100" dirty="0">
                <a:latin typeface="Times New Roman" pitchFamily="18" charset="0"/>
                <a:cs typeface="Arial" charset="0"/>
              </a:rPr>
              <a:t>T</a:t>
            </a:r>
            <a:r>
              <a:rPr lang="en-US" sz="1100" baseline="-25000" dirty="0">
                <a:latin typeface="Times New Roman" pitchFamily="18" charset="0"/>
                <a:cs typeface="Arial" charset="0"/>
              </a:rPr>
              <a:t>DMO</a:t>
            </a:r>
            <a:r>
              <a:rPr lang="en-US" sz="1100" dirty="0">
                <a:latin typeface="Times New Roman" pitchFamily="18" charset="0"/>
                <a:cs typeface="Arial" charset="0"/>
              </a:rPr>
              <a:t> </a:t>
            </a:r>
            <a:r>
              <a:rPr lang="en-US" sz="1100" dirty="0">
                <a:latin typeface="Times New Roman" pitchFamily="18" charset="0"/>
                <a:cs typeface="Arial" charset="0"/>
                <a:sym typeface="Symbol" pitchFamily="18" charset="2"/>
              </a:rPr>
              <a:t></a:t>
            </a:r>
            <a:r>
              <a:rPr lang="en-US" sz="1100" dirty="0">
                <a:latin typeface="Times New Roman" pitchFamily="18" charset="0"/>
                <a:cs typeface="Arial" charset="0"/>
              </a:rPr>
              <a:t> </a:t>
            </a:r>
            <a:r>
              <a:rPr lang="en-US" sz="1100" dirty="0">
                <a:latin typeface="Times New Roman" pitchFamily="18" charset="0"/>
                <a:cs typeface="Arial" charset="0"/>
                <a:sym typeface="Symbol" pitchFamily="18" charset="2"/>
              </a:rPr>
              <a:t>H = V T</a:t>
            </a:r>
            <a:r>
              <a:rPr lang="en-US" sz="1100" baseline="-25000" dirty="0">
                <a:latin typeface="Times New Roman" pitchFamily="18" charset="0"/>
                <a:cs typeface="Arial" charset="0"/>
                <a:sym typeface="Symbol" pitchFamily="18" charset="2"/>
              </a:rPr>
              <a:t>0</a:t>
            </a:r>
            <a:r>
              <a:rPr lang="en-US" sz="1100" dirty="0">
                <a:latin typeface="Times New Roman" pitchFamily="18" charset="0"/>
                <a:cs typeface="Arial" charset="0"/>
                <a:sym typeface="Symbol" pitchFamily="18" charset="2"/>
              </a:rPr>
              <a:t>/2</a:t>
            </a:r>
          </a:p>
          <a:p>
            <a:pPr marL="1803400" lvl="3" indent="-4572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100" dirty="0">
                <a:latin typeface="Times New Roman" pitchFamily="18" charset="0"/>
                <a:cs typeface="Arial" charset="0"/>
              </a:rPr>
              <a:t>Cos </a:t>
            </a:r>
            <a:r>
              <a:rPr lang="en-US" sz="1100" dirty="0">
                <a:latin typeface="Times New Roman" pitchFamily="18" charset="0"/>
                <a:cs typeface="Arial" charset="0"/>
                <a:sym typeface="Symbol" pitchFamily="18" charset="2"/>
              </a:rPr>
              <a:t> = T</a:t>
            </a:r>
            <a:r>
              <a:rPr lang="en-US" sz="1100" baseline="-25000" dirty="0">
                <a:latin typeface="Times New Roman" pitchFamily="18" charset="0"/>
                <a:cs typeface="Arial" charset="0"/>
                <a:sym typeface="Symbol" pitchFamily="18" charset="2"/>
              </a:rPr>
              <a:t>a</a:t>
            </a:r>
            <a:r>
              <a:rPr lang="en-US" sz="1100" dirty="0">
                <a:latin typeface="Times New Roman" pitchFamily="18" charset="0"/>
                <a:cs typeface="Arial" charset="0"/>
                <a:sym typeface="Symbol" pitchFamily="18" charset="2"/>
              </a:rPr>
              <a:t>/</a:t>
            </a:r>
            <a:r>
              <a:rPr lang="en-US" sz="1100" dirty="0">
                <a:latin typeface="Times New Roman" pitchFamily="18" charset="0"/>
                <a:cs typeface="Arial" charset="0"/>
              </a:rPr>
              <a:t>T</a:t>
            </a:r>
            <a:r>
              <a:rPr lang="en-US" sz="1100" baseline="-25000" dirty="0">
                <a:latin typeface="Times New Roman" pitchFamily="18" charset="0"/>
                <a:cs typeface="Arial" charset="0"/>
              </a:rPr>
              <a:t>0</a:t>
            </a:r>
            <a:r>
              <a:rPr lang="en-US" sz="1100" dirty="0">
                <a:latin typeface="Times New Roman" pitchFamily="18" charset="0"/>
                <a:cs typeface="Arial" charset="0"/>
              </a:rPr>
              <a:t> </a:t>
            </a:r>
            <a:r>
              <a:rPr lang="en-US" sz="1100" dirty="0">
                <a:latin typeface="Times New Roman" pitchFamily="18" charset="0"/>
                <a:cs typeface="Arial" charset="0"/>
                <a:sym typeface="Symbol" pitchFamily="18" charset="2"/>
              </a:rPr>
              <a:t></a:t>
            </a:r>
            <a:r>
              <a:rPr lang="en-US" sz="1100" dirty="0">
                <a:latin typeface="Times New Roman" pitchFamily="18" charset="0"/>
                <a:cs typeface="Arial" charset="0"/>
              </a:rPr>
              <a:t> H </a:t>
            </a:r>
            <a:r>
              <a:rPr lang="en-US" sz="1100" dirty="0">
                <a:latin typeface="Times New Roman" pitchFamily="18" charset="0"/>
                <a:cs typeface="Arial" charset="0"/>
                <a:sym typeface="Symbol" pitchFamily="18" charset="2"/>
              </a:rPr>
              <a:t>=</a:t>
            </a:r>
            <a:r>
              <a:rPr lang="en-US" sz="1100" dirty="0">
                <a:latin typeface="Times New Roman" pitchFamily="18" charset="0"/>
                <a:cs typeface="Arial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Arial" charset="0"/>
                <a:sym typeface="Symbol" pitchFamily="18" charset="2"/>
              </a:rPr>
              <a:t>X</a:t>
            </a:r>
            <a:r>
              <a:rPr lang="en-US" sz="1100" baseline="-25000" dirty="0" err="1">
                <a:latin typeface="Times New Roman" pitchFamily="18" charset="0"/>
                <a:cs typeface="Arial" charset="0"/>
                <a:sym typeface="Symbol" pitchFamily="18" charset="2"/>
              </a:rPr>
              <a:t>a</a:t>
            </a:r>
            <a:r>
              <a:rPr lang="en-US" sz="1100" dirty="0">
                <a:latin typeface="Times New Roman" pitchFamily="18" charset="0"/>
                <a:cs typeface="Arial" charset="0"/>
                <a:sym typeface="Symbol" pitchFamily="18" charset="2"/>
              </a:rPr>
              <a:t>/(-</a:t>
            </a:r>
            <a:r>
              <a:rPr lang="en-US" sz="1100" dirty="0">
                <a:latin typeface="Times New Roman" pitchFamily="18" charset="0"/>
                <a:cs typeface="Arial" charset="0"/>
              </a:rPr>
              <a:t>2sin </a:t>
            </a:r>
            <a:r>
              <a:rPr lang="en-US" sz="1100" dirty="0">
                <a:latin typeface="Times New Roman" pitchFamily="18" charset="0"/>
                <a:cs typeface="Arial" charset="0"/>
                <a:sym typeface="Symbol" pitchFamily="18" charset="2"/>
              </a:rPr>
              <a:t>)</a:t>
            </a:r>
            <a:r>
              <a:rPr lang="en-US" sz="1100" dirty="0">
                <a:latin typeface="Times New Roman" pitchFamily="18" charset="0"/>
                <a:cs typeface="Arial" charset="0"/>
              </a:rPr>
              <a:t> </a:t>
            </a:r>
            <a:r>
              <a:rPr lang="en-US" sz="1100" dirty="0">
                <a:latin typeface="Times New Roman" pitchFamily="18" charset="0"/>
                <a:cs typeface="Arial" charset="0"/>
                <a:sym typeface="Symbol" pitchFamily="18" charset="2"/>
              </a:rPr>
              <a:t></a:t>
            </a:r>
            <a:r>
              <a:rPr lang="en-US" sz="1100" dirty="0">
                <a:latin typeface="Times New Roman" pitchFamily="18" charset="0"/>
                <a:cs typeface="Arial" charset="0"/>
              </a:rPr>
              <a:t> </a:t>
            </a:r>
            <a:r>
              <a:rPr lang="en-US" sz="1100" dirty="0">
                <a:latin typeface="Times New Roman" pitchFamily="18" charset="0"/>
                <a:cs typeface="Arial" charset="0"/>
                <a:sym typeface="Symbol" pitchFamily="18" charset="2"/>
              </a:rPr>
              <a:t>V = 2H/ T</a:t>
            </a:r>
            <a:r>
              <a:rPr lang="en-US" sz="1100" baseline="-25000" dirty="0">
                <a:latin typeface="Times New Roman" pitchFamily="18" charset="0"/>
                <a:cs typeface="Arial" charset="0"/>
                <a:sym typeface="Symbol" pitchFamily="18" charset="2"/>
              </a:rPr>
              <a:t>0</a:t>
            </a:r>
            <a:endParaRPr lang="en-US" sz="1400" kern="0" dirty="0">
              <a:latin typeface="Times New Roman" pitchFamily="18" charset="0"/>
              <a:cs typeface="+mn-cs"/>
              <a:sym typeface="Symbol" pitchFamily="18" charset="2"/>
            </a:endParaRPr>
          </a:p>
        </p:txBody>
      </p:sp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7" t="17812" r="10938" b="26875"/>
          <a:stretch>
            <a:fillRect/>
          </a:stretch>
        </p:blipFill>
        <p:spPr bwMode="auto">
          <a:xfrm>
            <a:off x="4743450" y="1571625"/>
            <a:ext cx="411480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Group 217"/>
          <p:cNvGraphicFramePr>
            <a:graphicFrameLocks noGrp="1"/>
          </p:cNvGraphicFramePr>
          <p:nvPr/>
        </p:nvGraphicFramePr>
        <p:xfrm>
          <a:off x="6143625" y="4643438"/>
          <a:ext cx="1657350" cy="535049"/>
        </p:xfrm>
        <a:graphic>
          <a:graphicData uri="http://schemas.openxmlformats.org/drawingml/2006/table">
            <a:tbl>
              <a:tblPr/>
              <a:tblGrid>
                <a:gridCol w="357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2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6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6111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q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mbol" pitchFamily="18" charset="2"/>
                        <a:cs typeface="Arial" charset="0"/>
                      </a:endParaRPr>
                    </a:p>
                  </a:txBody>
                  <a:tcPr marL="91475" marR="91475" marT="45649" marB="456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 (m/s)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75" marR="91475" marT="45649" marB="456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 (m)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75" marR="91475" marT="45649" marB="456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876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75" marR="91475" marT="45649" marB="456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75" marR="91475" marT="45649" marB="456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75" marR="91475" marT="45649" marB="456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573" name="Date Placeholder 9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BA75442-0DFD-4E21-B106-565C8BB2D2D5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23574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EC564CD-8CA6-4545-88D6-670ACCE2C6C2}" type="slidenum">
              <a:rPr lang="ar-SA" smtClean="0"/>
              <a:pPr eaLnBrk="1" hangingPunct="1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1986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0" y="1285875"/>
                <a:ext cx="4364038" cy="4929188"/>
              </a:xfrm>
            </p:spPr>
            <p:txBody>
              <a:bodyPr/>
              <a:lstStyle/>
              <a:p>
                <a:pPr eaLnBrk="1" hangingPunct="1">
                  <a:buClrTx/>
                  <a:defRPr/>
                </a:pPr>
                <a:r>
                  <a:rPr lang="en-US" sz="2400" dirty="0">
                    <a:latin typeface="Times New Roman" pitchFamily="18" charset="0"/>
                  </a:rPr>
                  <a:t>Multiple</a:t>
                </a:r>
                <a:r>
                  <a:rPr lang="en-US" sz="2200" dirty="0">
                    <a:latin typeface="Times New Roman" pitchFamily="18" charset="0"/>
                  </a:rPr>
                  <a:t> layers</a:t>
                </a:r>
              </a:p>
              <a:p>
                <a:pPr lvl="1" eaLnBrk="1" hangingPunct="1">
                  <a:buClrTx/>
                  <a:buFont typeface="Arial" pitchFamily="34" charset="0"/>
                  <a:buChar char="•"/>
                  <a:defRPr/>
                </a:pPr>
                <a:r>
                  <a:rPr lang="en-US" sz="1400" dirty="0">
                    <a:latin typeface="Times New Roman" pitchFamily="18" charset="0"/>
                  </a:rPr>
                  <a:t>T-X curve is NOT exactly a hyperbola.</a:t>
                </a:r>
              </a:p>
              <a:p>
                <a:pPr lvl="1" eaLnBrk="1" hangingPunct="1">
                  <a:buClrTx/>
                  <a:buFont typeface="Arial" pitchFamily="34" charset="0"/>
                  <a:buChar char="•"/>
                  <a:defRPr/>
                </a:pPr>
                <a:endParaRPr lang="en-US" sz="1400" dirty="0">
                  <a:latin typeface="Times New Roman" pitchFamily="18" charset="0"/>
                </a:endParaRPr>
              </a:p>
              <a:p>
                <a:pPr lvl="1" eaLnBrk="1" hangingPunct="1">
                  <a:lnSpc>
                    <a:spcPct val="90000"/>
                  </a:lnSpc>
                  <a:buClrTx/>
                  <a:buFont typeface="Arial" pitchFamily="34" charset="0"/>
                  <a:buChar char="•"/>
                  <a:defRPr/>
                </a:pPr>
                <a:r>
                  <a:rPr lang="en-US" sz="1400" dirty="0">
                    <a:latin typeface="Times New Roman" pitchFamily="18" charset="0"/>
                  </a:rPr>
                  <a:t>It resembles a hyperbola only at short offsets (X/Z&lt;1, Z: reflector’s depth).</a:t>
                </a:r>
              </a:p>
              <a:p>
                <a:pPr lvl="1" eaLnBrk="1" hangingPunct="1">
                  <a:lnSpc>
                    <a:spcPct val="90000"/>
                  </a:lnSpc>
                  <a:buClrTx/>
                  <a:buFont typeface="Arial" pitchFamily="34" charset="0"/>
                  <a:buChar char="•"/>
                  <a:defRPr/>
                </a:pPr>
                <a:endParaRPr lang="en-US" sz="1400" dirty="0">
                  <a:latin typeface="Times New Roman" pitchFamily="18" charset="0"/>
                </a:endParaRPr>
              </a:p>
              <a:p>
                <a:pPr lvl="1" eaLnBrk="1" hangingPunct="1">
                  <a:lnSpc>
                    <a:spcPct val="90000"/>
                  </a:lnSpc>
                  <a:buClrTx/>
                  <a:buFont typeface="Arial" pitchFamily="34" charset="0"/>
                  <a:buChar char="•"/>
                  <a:defRPr/>
                </a:pPr>
                <a:r>
                  <a:rPr lang="en-US" sz="1400" dirty="0">
                    <a:latin typeface="Times New Roman" pitchFamily="18" charset="0"/>
                  </a:rPr>
                  <a:t>We fit a hyperbola to T-X curve at short offsets.</a:t>
                </a:r>
              </a:p>
              <a:p>
                <a:pPr lvl="1" eaLnBrk="1" hangingPunct="1">
                  <a:lnSpc>
                    <a:spcPct val="90000"/>
                  </a:lnSpc>
                  <a:buClrTx/>
                  <a:buFont typeface="Arial" pitchFamily="34" charset="0"/>
                  <a:buChar char="•"/>
                  <a:defRPr/>
                </a:pPr>
                <a:endParaRPr lang="en-US" sz="1400" dirty="0">
                  <a:latin typeface="Times New Roman" pitchFamily="18" charset="0"/>
                </a:endParaRPr>
              </a:p>
              <a:p>
                <a:pPr lvl="1" eaLnBrk="1" hangingPunct="1">
                  <a:lnSpc>
                    <a:spcPct val="90000"/>
                  </a:lnSpc>
                  <a:buClrTx/>
                  <a:buFont typeface="Arial" pitchFamily="34" charset="0"/>
                  <a:buChar char="•"/>
                  <a:defRPr/>
                </a:pPr>
                <a:r>
                  <a:rPr lang="en-US" sz="1400" dirty="0">
                    <a:latin typeface="Times New Roman" pitchFamily="18" charset="0"/>
                  </a:rPr>
                  <a:t>This means that we are lumping layers above reflector  into one single layer with an average velocity that we call the </a:t>
                </a:r>
                <a:r>
                  <a:rPr lang="en-US" sz="1400" u="sng" dirty="0">
                    <a:latin typeface="Times New Roman" pitchFamily="18" charset="0"/>
                  </a:rPr>
                  <a:t>stacking velocity</a:t>
                </a:r>
                <a:r>
                  <a:rPr lang="en-US" sz="1400" dirty="0">
                    <a:latin typeface="Times New Roman" pitchFamily="18" charset="0"/>
                  </a:rPr>
                  <a:t>.</a:t>
                </a:r>
              </a:p>
              <a:p>
                <a:pPr lvl="1" eaLnBrk="1" hangingPunct="1">
                  <a:lnSpc>
                    <a:spcPct val="90000"/>
                  </a:lnSpc>
                  <a:buClrTx/>
                  <a:buFont typeface="Arial" pitchFamily="34" charset="0"/>
                  <a:buChar char="•"/>
                  <a:defRPr/>
                </a:pPr>
                <a:endParaRPr lang="en-US" sz="1400" dirty="0">
                  <a:latin typeface="Times New Roman" pitchFamily="18" charset="0"/>
                </a:endParaRPr>
              </a:p>
              <a:p>
                <a:pPr lvl="1" eaLnBrk="1" hangingPunct="1">
                  <a:buClrTx/>
                  <a:buFont typeface="Arial" pitchFamily="34" charset="0"/>
                  <a:buChar char="•"/>
                  <a:defRPr/>
                </a:pPr>
                <a:r>
                  <a:rPr lang="en-US" sz="1400" dirty="0">
                    <a:latin typeface="Times New Roman" pitchFamily="18" charset="0"/>
                  </a:rPr>
                  <a:t>To calculate layers velocities and thicknesses:</a:t>
                </a:r>
                <a:endParaRPr lang="en-US" sz="1600" dirty="0">
                  <a:latin typeface="Times New Roman" pitchFamily="18" charset="0"/>
                </a:endParaRPr>
              </a:p>
              <a:p>
                <a:pPr marL="1222326" lvl="2" indent="-307718" eaLnBrk="1" hangingPunct="1">
                  <a:buClrTx/>
                  <a:buSzPct val="100000"/>
                  <a:buFont typeface="+mj-lt"/>
                  <a:buAutoNum type="arabicPeriod"/>
                  <a:defRPr/>
                </a:pPr>
                <a:r>
                  <a:rPr lang="en-US" sz="1200" dirty="0">
                    <a:latin typeface="Times New Roman" pitchFamily="18" charset="0"/>
                  </a:rPr>
                  <a:t>Calculate stacking velocities: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sz="1200" b="0" i="1" smtClean="0">
                            <a:latin typeface="Cambria Math"/>
                          </a:rPr>
                          <m:t>𝑠𝑖</m:t>
                        </m:r>
                      </m:sub>
                    </m:sSub>
                    <m:r>
                      <a:rPr lang="en-US" sz="12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latin typeface="Cambria Math"/>
                                  </a:rPr>
                                  <m:t>𝑠𝑙𝑜𝑝𝑒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r>
                  <a:rPr lang="en-US" sz="1200" dirty="0">
                    <a:latin typeface="Times New Roman" pitchFamily="18" charset="0"/>
                  </a:rPr>
                  <a:t>,</a:t>
                </a:r>
              </a:p>
              <a:p>
                <a:pPr marL="822276" lvl="1" indent="-307718" eaLnBrk="1" hangingPunct="1">
                  <a:buClrTx/>
                  <a:buSzPct val="100000"/>
                  <a:buFontTx/>
                  <a:buNone/>
                  <a:defRPr/>
                </a:pPr>
                <a:r>
                  <a:rPr lang="en-US" sz="1200" dirty="0">
                    <a:latin typeface="Times New Roman" pitchFamily="18" charset="0"/>
                  </a:rPr>
                  <a:t>		</a:t>
                </a:r>
                <a:r>
                  <a:rPr lang="en-US" sz="1200" dirty="0" err="1">
                    <a:latin typeface="Times New Roman" pitchFamily="18" charset="0"/>
                  </a:rPr>
                  <a:t>V</a:t>
                </a:r>
                <a:r>
                  <a:rPr lang="en-US" sz="1200" baseline="-25000" dirty="0" err="1">
                    <a:latin typeface="Times New Roman" pitchFamily="18" charset="0"/>
                  </a:rPr>
                  <a:t>si</a:t>
                </a:r>
                <a:r>
                  <a:rPr lang="en-US" sz="1200" dirty="0">
                    <a:latin typeface="Times New Roman" pitchFamily="18" charset="0"/>
                  </a:rPr>
                  <a:t>: stacking velocity to bottom of </a:t>
                </a:r>
                <a:r>
                  <a:rPr lang="en-US" sz="1200" dirty="0" err="1">
                    <a:latin typeface="Times New Roman" pitchFamily="18" charset="0"/>
                  </a:rPr>
                  <a:t>i</a:t>
                </a:r>
                <a:r>
                  <a:rPr lang="en-US" sz="1200" baseline="30000" dirty="0" err="1">
                    <a:latin typeface="Times New Roman" pitchFamily="18" charset="0"/>
                  </a:rPr>
                  <a:t>th</a:t>
                </a:r>
                <a:r>
                  <a:rPr lang="en-US" sz="1200" dirty="0">
                    <a:latin typeface="Times New Roman" pitchFamily="18" charset="0"/>
                  </a:rPr>
                  <a:t> layer</a:t>
                </a:r>
                <a:endParaRPr lang="en-US" sz="1600" dirty="0">
                  <a:latin typeface="Times New Roman" pitchFamily="18" charset="0"/>
                </a:endParaRPr>
              </a:p>
              <a:p>
                <a:pPr lvl="2">
                  <a:buClrTx/>
                  <a:buFontTx/>
                  <a:buNone/>
                  <a:defRPr/>
                </a:pPr>
                <a:r>
                  <a:rPr lang="en-US" sz="1200" dirty="0">
                    <a:latin typeface="Times New Roman" pitchFamily="18" charset="0"/>
                  </a:rPr>
                  <a:t>2.    Calculate layers interval (Dix) velocities:</a:t>
                </a:r>
              </a:p>
              <a:p>
                <a:pPr lvl="1">
                  <a:buClr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12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𝑠𝑖</m:t>
                                  </m:r>
                                </m:sub>
                                <m:sup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200" b="0" i="1" smtClean="0">
                                  <a:latin typeface="Cambria Math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0</m:t>
                                  </m:r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200" b="0" i="1" smtClean="0">
                                  <a:latin typeface="Cambria Math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i="1">
                                      <a:latin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latin typeface="Cambria Math"/>
                                    </a:rPr>
                                    <m:t>𝑠𝑖</m:t>
                                  </m:r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200" i="1">
                                  <a:latin typeface="Cambria Math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latin typeface="Cambria Math"/>
                                    </a:rPr>
                                    <m:t>0</m:t>
                                  </m:r>
                                  <m:r>
                                    <a:rPr lang="en-US" sz="1200" i="1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0</m:t>
                                  </m:r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200" b="0" i="1" smtClean="0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0</m:t>
                                  </m:r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1050" dirty="0">
                  <a:latin typeface="Times New Roman" pitchFamily="18" charset="0"/>
                </a:endParaRPr>
              </a:p>
              <a:p>
                <a:pPr>
                  <a:buClrTx/>
                  <a:buFontTx/>
                  <a:buNone/>
                  <a:defRPr/>
                </a:pPr>
                <a:r>
                  <a:rPr lang="en-US" sz="1200" dirty="0">
                    <a:latin typeface="Times New Roman" pitchFamily="18" charset="0"/>
                  </a:rPr>
                  <a:t>		3.    Calculate layers thicknesses: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sz="1200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2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sz="1200" b="0" i="1" smtClean="0">
                            <a:latin typeface="Cambria Math"/>
                          </a:rPr>
                          <m:t>.(</m:t>
                        </m:r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200" i="1">
                                <a:latin typeface="Cambria Math"/>
                              </a:rPr>
                              <m:t>0</m:t>
                            </m:r>
                            <m:r>
                              <a:rPr lang="en-US" sz="12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sz="1200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200" i="1">
                                <a:latin typeface="Cambria Math"/>
                              </a:rPr>
                              <m:t>0</m:t>
                            </m:r>
                            <m:r>
                              <a:rPr lang="en-US" sz="1200" i="1">
                                <a:latin typeface="Cambria Math"/>
                              </a:rPr>
                              <m:t>𝑖</m:t>
                            </m:r>
                            <m:r>
                              <a:rPr lang="en-US" sz="1200" i="1">
                                <a:latin typeface="Cambria Math"/>
                              </a:rPr>
                              <m:t>−</m:t>
                            </m:r>
                            <m:r>
                              <a:rPr lang="en-US" sz="12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US" sz="12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400" dirty="0">
                    <a:latin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198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0" y="1285875"/>
                <a:ext cx="4364038" cy="4929188"/>
              </a:xfrm>
              <a:blipFill rotWithShape="1">
                <a:blip r:embed="rId2"/>
                <a:stretch>
                  <a:fillRect l="-1816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579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73100"/>
          </a:xfrm>
        </p:spPr>
        <p:txBody>
          <a:bodyPr lIns="82048" tIns="41025" rIns="82048" bIns="41025"/>
          <a:lstStyle/>
          <a:p>
            <a:pPr eaLnBrk="1" hangingPunct="1"/>
            <a:r>
              <a:rPr lang="en-US" sz="3900">
                <a:effectLst/>
                <a:latin typeface="Times New Roman" pitchFamily="18" charset="0"/>
              </a:rPr>
              <a:t>Time-distance (T-X) curves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8" t="29062" r="15039" b="5312"/>
          <a:stretch>
            <a:fillRect/>
          </a:stretch>
        </p:blipFill>
        <p:spPr bwMode="auto">
          <a:xfrm>
            <a:off x="4286250" y="1357313"/>
            <a:ext cx="3149600" cy="2100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Date Placeholder 1"/>
          <p:cNvSpPr txBox="1">
            <a:spLocks noGrp="1"/>
          </p:cNvSpPr>
          <p:nvPr/>
        </p:nvSpPr>
        <p:spPr bwMode="auto">
          <a:xfrm>
            <a:off x="457200" y="633730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605DDA9-C0BE-4E6C-A974-6BA813A28E1E}" type="datetime1">
              <a:rPr lang="en-US" sz="900"/>
              <a:pPr eaLnBrk="1" hangingPunct="1"/>
              <a:t>9/5/2022</a:t>
            </a:fld>
            <a:endParaRPr lang="en-US" sz="900"/>
          </a:p>
        </p:txBody>
      </p:sp>
      <p:sp>
        <p:nvSpPr>
          <p:cNvPr id="24582" name="Slide Number Placeholder 3"/>
          <p:cNvSpPr txBox="1">
            <a:spLocks noGrp="1"/>
          </p:cNvSpPr>
          <p:nvPr/>
        </p:nvSpPr>
        <p:spPr bwMode="auto">
          <a:xfrm>
            <a:off x="6553200" y="633730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7633EF65-988C-4806-981C-0B08B269E0E4}" type="slidenum">
              <a:rPr lang="ar-SA" sz="900" b="1"/>
              <a:pPr algn="r" eaLnBrk="1" hangingPunct="1"/>
              <a:t>19</a:t>
            </a:fld>
            <a:endParaRPr lang="en-US" sz="900" b="1"/>
          </a:p>
        </p:txBody>
      </p:sp>
      <p:pic>
        <p:nvPicPr>
          <p:cNvPr id="2458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9" t="31250" r="25977" b="5000"/>
          <a:stretch>
            <a:fillRect/>
          </a:stretch>
        </p:blipFill>
        <p:spPr bwMode="auto">
          <a:xfrm>
            <a:off x="4857750" y="3529013"/>
            <a:ext cx="3357563" cy="2686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Group 217"/>
          <p:cNvGraphicFramePr>
            <a:graphicFrameLocks noGrp="1"/>
          </p:cNvGraphicFramePr>
          <p:nvPr/>
        </p:nvGraphicFramePr>
        <p:xfrm>
          <a:off x="7445375" y="2446338"/>
          <a:ext cx="1587500" cy="1054099"/>
        </p:xfrm>
        <a:graphic>
          <a:graphicData uri="http://schemas.openxmlformats.org/drawingml/2006/table">
            <a:tbl>
              <a:tblPr/>
              <a:tblGrid>
                <a:gridCol w="287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2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69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6625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77" marR="91477" marT="45734" marB="4573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 (m/s)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77" marR="91477" marT="45734" marB="4573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 (m)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77" marR="91477" marT="45734" marB="4573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158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77" marR="91477" marT="45734" marB="4573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77" marR="91477" marT="45734" marB="4573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77" marR="91477" marT="45734" marB="4573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158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77" marR="91477" marT="45734" marB="4573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77" marR="91477" marT="45734" marB="4573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77" marR="91477" marT="45734" marB="4573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158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77" marR="91477" marT="45734" marB="4573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77" marR="91477" marT="45734" marB="4573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77" marR="91477" marT="45734" marB="4573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60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32C414B-6775-4EFF-AAAC-0BDDB1752B3A}" type="slidenum">
              <a:rPr lang="ar-SA" smtClean="0"/>
              <a:pPr eaLnBrk="1" hangingPunct="1"/>
              <a:t>19</a:t>
            </a:fld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3344976-A65F-4AAD-9EE4-0FD96B240072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71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70B2073-5AA0-428C-BAB6-0E5B9C0E3960}" type="slidenum">
              <a:rPr lang="ar-SA" smtClean="0"/>
              <a:pPr eaLnBrk="1" hangingPunct="1"/>
              <a:t>2</a:t>
            </a:fld>
            <a:endParaRPr lang="en-US"/>
          </a:p>
        </p:txBody>
      </p:sp>
      <p:sp>
        <p:nvSpPr>
          <p:cNvPr id="7172" name="AutoShape 1026"/>
          <p:cNvSpPr>
            <a:spLocks noChangeArrowheads="1"/>
          </p:cNvSpPr>
          <p:nvPr/>
        </p:nvSpPr>
        <p:spPr bwMode="auto">
          <a:xfrm>
            <a:off x="3929063" y="3983038"/>
            <a:ext cx="4832350" cy="1371600"/>
          </a:xfrm>
          <a:prstGeom prst="parallelogram">
            <a:avLst>
              <a:gd name="adj" fmla="val 147255"/>
            </a:avLst>
          </a:prstGeom>
          <a:solidFill>
            <a:schemeClr val="bg2"/>
          </a:solidFill>
          <a:ln w="12700">
            <a:solidFill>
              <a:schemeClr val="tx2"/>
            </a:solidFill>
            <a:miter lim="800000"/>
            <a:headEnd/>
            <a:tailEnd type="none" w="lg" len="lg"/>
          </a:ln>
        </p:spPr>
        <p:txBody>
          <a:bodyPr lIns="0" tIns="0" rIns="0" bIns="0" anchor="ctr">
            <a:spAutoFit/>
          </a:bodyPr>
          <a:lstStyle/>
          <a:p>
            <a:endParaRPr lang="en-US" sz="2000"/>
          </a:p>
        </p:txBody>
      </p:sp>
      <p:sp>
        <p:nvSpPr>
          <p:cNvPr id="7173" name="Line 1027"/>
          <p:cNvSpPr>
            <a:spLocks noChangeShapeType="1"/>
          </p:cNvSpPr>
          <p:nvPr/>
        </p:nvSpPr>
        <p:spPr bwMode="auto">
          <a:xfrm>
            <a:off x="5295900" y="2687638"/>
            <a:ext cx="958850" cy="1981200"/>
          </a:xfrm>
          <a:prstGeom prst="line">
            <a:avLst/>
          </a:prstGeom>
          <a:noFill/>
          <a:ln w="28575">
            <a:solidFill>
              <a:srgbClr val="66FF33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Line 1028"/>
          <p:cNvSpPr>
            <a:spLocks noChangeShapeType="1"/>
          </p:cNvSpPr>
          <p:nvPr/>
        </p:nvSpPr>
        <p:spPr bwMode="auto">
          <a:xfrm flipV="1">
            <a:off x="6254750" y="2687638"/>
            <a:ext cx="955675" cy="1984375"/>
          </a:xfrm>
          <a:prstGeom prst="line">
            <a:avLst/>
          </a:prstGeom>
          <a:noFill/>
          <a:ln w="28575">
            <a:solidFill>
              <a:srgbClr val="66FF33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AutoShape 1029"/>
          <p:cNvSpPr>
            <a:spLocks noChangeArrowheads="1"/>
          </p:cNvSpPr>
          <p:nvPr/>
        </p:nvSpPr>
        <p:spPr bwMode="auto">
          <a:xfrm>
            <a:off x="3975100" y="1849438"/>
            <a:ext cx="4830763" cy="1371600"/>
          </a:xfrm>
          <a:prstGeom prst="parallelogram">
            <a:avLst>
              <a:gd name="adj" fmla="val 147206"/>
            </a:avLst>
          </a:prstGeom>
          <a:solidFill>
            <a:schemeClr val="bg2">
              <a:alpha val="50195"/>
            </a:schemeClr>
          </a:solidFill>
          <a:ln w="12700">
            <a:solidFill>
              <a:schemeClr val="tx2"/>
            </a:solidFill>
            <a:miter lim="800000"/>
            <a:headEnd/>
            <a:tailEnd type="none" w="lg" len="lg"/>
          </a:ln>
        </p:spPr>
        <p:txBody>
          <a:bodyPr lIns="0" tIns="0" rIns="0" bIns="0" anchor="ctr">
            <a:spAutoFit/>
          </a:bodyPr>
          <a:lstStyle/>
          <a:p>
            <a:endParaRPr lang="en-US" sz="2000"/>
          </a:p>
        </p:txBody>
      </p:sp>
      <p:sp>
        <p:nvSpPr>
          <p:cNvPr id="7176" name="Freeform 1031"/>
          <p:cNvSpPr>
            <a:spLocks/>
          </p:cNvSpPr>
          <p:nvPr/>
        </p:nvSpPr>
        <p:spPr bwMode="auto">
          <a:xfrm>
            <a:off x="5251450" y="2459038"/>
            <a:ext cx="141288" cy="192087"/>
          </a:xfrm>
          <a:custGeom>
            <a:avLst/>
            <a:gdLst>
              <a:gd name="T0" fmla="*/ 2147483647 w 150"/>
              <a:gd name="T1" fmla="*/ 0 h 121"/>
              <a:gd name="T2" fmla="*/ 2147483647 w 150"/>
              <a:gd name="T3" fmla="*/ 2147483647 h 121"/>
              <a:gd name="T4" fmla="*/ 0 w 150"/>
              <a:gd name="T5" fmla="*/ 0 h 121"/>
              <a:gd name="T6" fmla="*/ 2147483647 w 150"/>
              <a:gd name="T7" fmla="*/ 0 h 121"/>
              <a:gd name="T8" fmla="*/ 2147483647 w 150"/>
              <a:gd name="T9" fmla="*/ 0 h 1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0"/>
              <a:gd name="T16" fmla="*/ 0 h 121"/>
              <a:gd name="T17" fmla="*/ 150 w 150"/>
              <a:gd name="T18" fmla="*/ 121 h 1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0" h="121">
                <a:moveTo>
                  <a:pt x="150" y="0"/>
                </a:moveTo>
                <a:lnTo>
                  <a:pt x="75" y="121"/>
                </a:lnTo>
                <a:lnTo>
                  <a:pt x="0" y="0"/>
                </a:lnTo>
                <a:lnTo>
                  <a:pt x="150" y="0"/>
                </a:lnTo>
                <a:close/>
              </a:path>
            </a:pathLst>
          </a:custGeom>
          <a:solidFill>
            <a:srgbClr val="FF3300"/>
          </a:solidFill>
          <a:ln w="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7" name="Freeform 1032"/>
          <p:cNvSpPr>
            <a:spLocks/>
          </p:cNvSpPr>
          <p:nvPr/>
        </p:nvSpPr>
        <p:spPr bwMode="auto">
          <a:xfrm>
            <a:off x="7119938" y="2459038"/>
            <a:ext cx="141287" cy="192087"/>
          </a:xfrm>
          <a:custGeom>
            <a:avLst/>
            <a:gdLst>
              <a:gd name="T0" fmla="*/ 2147483647 w 10"/>
              <a:gd name="T1" fmla="*/ 0 h 6"/>
              <a:gd name="T2" fmla="*/ 2147483647 w 10"/>
              <a:gd name="T3" fmla="*/ 2147483647 h 6"/>
              <a:gd name="T4" fmla="*/ 0 w 10"/>
              <a:gd name="T5" fmla="*/ 0 h 6"/>
              <a:gd name="T6" fmla="*/ 2147483647 w 10"/>
              <a:gd name="T7" fmla="*/ 0 h 6"/>
              <a:gd name="T8" fmla="*/ 0 60000 65536"/>
              <a:gd name="T9" fmla="*/ 0 60000 65536"/>
              <a:gd name="T10" fmla="*/ 0 60000 65536"/>
              <a:gd name="T11" fmla="*/ 0 60000 65536"/>
              <a:gd name="T12" fmla="*/ 0 w 10"/>
              <a:gd name="T13" fmla="*/ 0 h 6"/>
              <a:gd name="T14" fmla="*/ 10 w 1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" h="6">
                <a:moveTo>
                  <a:pt x="10" y="0"/>
                </a:moveTo>
                <a:lnTo>
                  <a:pt x="5" y="6"/>
                </a:lnTo>
                <a:lnTo>
                  <a:pt x="0" y="0"/>
                </a:lnTo>
                <a:lnTo>
                  <a:pt x="10" y="0"/>
                </a:lnTo>
              </a:path>
            </a:pathLst>
          </a:custGeom>
          <a:solidFill>
            <a:srgbClr val="FF3300"/>
          </a:solidFill>
          <a:ln w="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8" name="Text Box 1033"/>
          <p:cNvSpPr txBox="1">
            <a:spLocks noChangeArrowheads="1"/>
          </p:cNvSpPr>
          <p:nvPr/>
        </p:nvSpPr>
        <p:spPr bwMode="auto">
          <a:xfrm>
            <a:off x="5529263" y="1846263"/>
            <a:ext cx="2284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Earth’s surface</a:t>
            </a:r>
          </a:p>
        </p:txBody>
      </p:sp>
      <p:sp>
        <p:nvSpPr>
          <p:cNvPr id="7179" name="Text Box 1034"/>
          <p:cNvSpPr txBox="1">
            <a:spLocks noChangeArrowheads="1"/>
          </p:cNvSpPr>
          <p:nvPr/>
        </p:nvSpPr>
        <p:spPr bwMode="auto">
          <a:xfrm>
            <a:off x="4157663" y="504983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Subsurface reflector</a:t>
            </a:r>
          </a:p>
        </p:txBody>
      </p:sp>
      <p:sp>
        <p:nvSpPr>
          <p:cNvPr id="7180" name="Text Box 1035"/>
          <p:cNvSpPr txBox="1">
            <a:spLocks noChangeArrowheads="1"/>
          </p:cNvSpPr>
          <p:nvPr/>
        </p:nvSpPr>
        <p:spPr bwMode="auto">
          <a:xfrm>
            <a:off x="5251450" y="2154238"/>
            <a:ext cx="90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S</a:t>
            </a:r>
          </a:p>
        </p:txBody>
      </p:sp>
      <p:sp>
        <p:nvSpPr>
          <p:cNvPr id="7181" name="Text Box 1036"/>
          <p:cNvSpPr txBox="1">
            <a:spLocks noChangeArrowheads="1"/>
          </p:cNvSpPr>
          <p:nvPr/>
        </p:nvSpPr>
        <p:spPr bwMode="auto">
          <a:xfrm>
            <a:off x="7119938" y="2154238"/>
            <a:ext cx="90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R</a:t>
            </a:r>
          </a:p>
        </p:txBody>
      </p:sp>
      <p:sp>
        <p:nvSpPr>
          <p:cNvPr id="7182" name="AutoShape 1037"/>
          <p:cNvSpPr>
            <a:spLocks noChangeArrowheads="1"/>
          </p:cNvSpPr>
          <p:nvPr/>
        </p:nvSpPr>
        <p:spPr bwMode="auto">
          <a:xfrm>
            <a:off x="6208713" y="4668838"/>
            <a:ext cx="182562" cy="182562"/>
          </a:xfrm>
          <a:prstGeom prst="flowChartConnector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 type="none" w="lg" len="lg"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endParaRPr lang="en-US" sz="2000"/>
          </a:p>
        </p:txBody>
      </p:sp>
      <p:sp>
        <p:nvSpPr>
          <p:cNvPr id="7183" name="Text Box 1038"/>
          <p:cNvSpPr txBox="1">
            <a:spLocks noChangeArrowheads="1"/>
          </p:cNvSpPr>
          <p:nvPr/>
        </p:nvSpPr>
        <p:spPr bwMode="auto">
          <a:xfrm>
            <a:off x="6345238" y="4440238"/>
            <a:ext cx="11842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Reflection point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0" y="1500188"/>
            <a:ext cx="4143375" cy="5000625"/>
          </a:xfrm>
          <a:prstGeom prst="rect">
            <a:avLst/>
          </a:prstGeom>
        </p:spPr>
        <p:txBody>
          <a:bodyPr/>
          <a:lstStyle/>
          <a:p>
            <a:pPr marL="457200" indent="-457200" defTabSz="1019175">
              <a:spcBef>
                <a:spcPct val="20000"/>
              </a:spcBef>
              <a:buClr>
                <a:schemeClr val="hlink"/>
              </a:buClr>
              <a:buSzPct val="70000"/>
              <a:buFont typeface="+mj-lt"/>
              <a:buAutoNum type="arabicPeriod"/>
              <a:defRPr/>
            </a:pPr>
            <a:r>
              <a:rPr lang="en-US" kern="0" dirty="0">
                <a:latin typeface="Times New Roman" pitchFamily="18" charset="0"/>
                <a:cs typeface="+mn-cs"/>
              </a:rPr>
              <a:t>We send artificially-generated seismic waves into the subsurface.</a:t>
            </a:r>
          </a:p>
          <a:p>
            <a:pPr marL="457200" indent="-457200" defTabSz="1019175">
              <a:spcBef>
                <a:spcPct val="20000"/>
              </a:spcBef>
              <a:buClr>
                <a:schemeClr val="hlink"/>
              </a:buClr>
              <a:buSzPct val="70000"/>
              <a:buFont typeface="+mj-lt"/>
              <a:buAutoNum type="arabicPeriod"/>
              <a:defRPr/>
            </a:pPr>
            <a:endParaRPr lang="en-US" kern="0" dirty="0">
              <a:latin typeface="Times New Roman" pitchFamily="18" charset="0"/>
              <a:cs typeface="+mn-cs"/>
            </a:endParaRPr>
          </a:p>
          <a:p>
            <a:pPr marL="457200" indent="-457200" defTabSz="1019175">
              <a:spcBef>
                <a:spcPct val="20000"/>
              </a:spcBef>
              <a:buClr>
                <a:schemeClr val="hlink"/>
              </a:buClr>
              <a:buSzPct val="70000"/>
              <a:buFont typeface="+mj-lt"/>
              <a:buAutoNum type="arabicPeriod"/>
              <a:defRPr/>
            </a:pPr>
            <a:r>
              <a:rPr lang="en-US" kern="0" dirty="0">
                <a:latin typeface="Times New Roman" pitchFamily="18" charset="0"/>
                <a:cs typeface="+mn-cs"/>
              </a:rPr>
              <a:t>The waves get reflected off layer boundaries.</a:t>
            </a:r>
          </a:p>
          <a:p>
            <a:pPr marL="457200" indent="-457200" defTabSz="1019175">
              <a:spcBef>
                <a:spcPct val="20000"/>
              </a:spcBef>
              <a:buClr>
                <a:schemeClr val="hlink"/>
              </a:buClr>
              <a:buSzPct val="70000"/>
              <a:buFont typeface="+mj-lt"/>
              <a:buAutoNum type="arabicPeriod"/>
              <a:defRPr/>
            </a:pPr>
            <a:endParaRPr lang="en-US" kern="0" dirty="0">
              <a:latin typeface="Times New Roman" pitchFamily="18" charset="0"/>
              <a:cs typeface="+mn-cs"/>
            </a:endParaRPr>
          </a:p>
          <a:p>
            <a:pPr marL="457200" indent="-457200" defTabSz="1019175">
              <a:spcBef>
                <a:spcPct val="20000"/>
              </a:spcBef>
              <a:buClr>
                <a:schemeClr val="hlink"/>
              </a:buClr>
              <a:buSzPct val="70000"/>
              <a:buFont typeface="+mj-lt"/>
              <a:buAutoNum type="arabicPeriod"/>
              <a:defRPr/>
            </a:pPr>
            <a:r>
              <a:rPr lang="en-US" kern="0" dirty="0">
                <a:latin typeface="Times New Roman" pitchFamily="18" charset="0"/>
                <a:cs typeface="+mn-cs"/>
              </a:rPr>
              <a:t>We record the times and amplitudes of the reflected waves on the surface.</a:t>
            </a:r>
          </a:p>
          <a:p>
            <a:pPr marL="457200" indent="-457200" defTabSz="1019175">
              <a:spcBef>
                <a:spcPct val="20000"/>
              </a:spcBef>
              <a:buClr>
                <a:schemeClr val="hlink"/>
              </a:buClr>
              <a:buSzPct val="70000"/>
              <a:buFont typeface="+mj-lt"/>
              <a:buAutoNum type="arabicPeriod"/>
              <a:defRPr/>
            </a:pPr>
            <a:endParaRPr lang="en-US" kern="0" dirty="0">
              <a:latin typeface="Times New Roman" pitchFamily="18" charset="0"/>
              <a:cs typeface="+mn-cs"/>
            </a:endParaRPr>
          </a:p>
          <a:p>
            <a:pPr marL="457200" indent="-457200" defTabSz="1019175">
              <a:spcBef>
                <a:spcPct val="20000"/>
              </a:spcBef>
              <a:buClr>
                <a:schemeClr val="hlink"/>
              </a:buClr>
              <a:buSzPct val="70000"/>
              <a:buFont typeface="+mj-lt"/>
              <a:buAutoNum type="arabicPeriod"/>
              <a:defRPr/>
            </a:pPr>
            <a:r>
              <a:rPr lang="en-US" kern="0" dirty="0">
                <a:latin typeface="Times New Roman" pitchFamily="18" charset="0"/>
                <a:cs typeface="+mn-cs"/>
              </a:rPr>
              <a:t>We process the records to enhance the signal and suppress the noise.</a:t>
            </a:r>
          </a:p>
          <a:p>
            <a:pPr marL="457200" indent="-457200" defTabSz="1019175">
              <a:spcBef>
                <a:spcPct val="20000"/>
              </a:spcBef>
              <a:buClr>
                <a:schemeClr val="hlink"/>
              </a:buClr>
              <a:buSzPct val="70000"/>
              <a:buFont typeface="+mj-lt"/>
              <a:buAutoNum type="arabicPeriod"/>
              <a:defRPr/>
            </a:pPr>
            <a:endParaRPr lang="en-US" kern="0" dirty="0">
              <a:latin typeface="Times New Roman" pitchFamily="18" charset="0"/>
              <a:cs typeface="+mn-cs"/>
            </a:endParaRPr>
          </a:p>
          <a:p>
            <a:pPr marL="457200" indent="-457200" defTabSz="1019175">
              <a:spcBef>
                <a:spcPct val="20000"/>
              </a:spcBef>
              <a:buClr>
                <a:schemeClr val="hlink"/>
              </a:buClr>
              <a:buSzPct val="70000"/>
              <a:buFont typeface="+mj-lt"/>
              <a:buAutoNum type="arabicPeriod"/>
              <a:defRPr/>
            </a:pPr>
            <a:r>
              <a:rPr lang="en-US" kern="0" dirty="0">
                <a:latin typeface="Times New Roman" pitchFamily="18" charset="0"/>
                <a:cs typeface="+mn-cs"/>
              </a:rPr>
              <a:t>We interpret the records geologically.</a:t>
            </a:r>
          </a:p>
        </p:txBody>
      </p:sp>
      <p:sp>
        <p:nvSpPr>
          <p:cNvPr id="7185" name="Rectangle 1030"/>
          <p:cNvSpPr>
            <a:spLocks noChangeArrowheads="1"/>
          </p:cNvSpPr>
          <p:nvPr/>
        </p:nvSpPr>
        <p:spPr bwMode="auto">
          <a:xfrm>
            <a:off x="142875" y="214313"/>
            <a:ext cx="831215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39" tIns="41020" rIns="82039" bIns="41020" anchor="b"/>
          <a:lstStyle/>
          <a:p>
            <a:pPr algn="ctr"/>
            <a:r>
              <a:rPr lang="en-US" sz="4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basic principle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Seismic Signal and Noise</a:t>
            </a:r>
          </a:p>
        </p:txBody>
      </p:sp>
      <p:sp>
        <p:nvSpPr>
          <p:cNvPr id="2560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D56D510-30E1-4C2B-B964-D53D9E81EBF4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256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FC1F61B-E2C6-4E7B-90A6-E0DCAF46D778}" type="slidenum">
              <a:rPr lang="ar-SA" smtClean="0"/>
              <a:pPr eaLnBrk="1" hangingPunct="1"/>
              <a:t>20</a:t>
            </a:fld>
            <a:endParaRPr lang="en-US"/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7500" r="10352"/>
          <a:stretch>
            <a:fillRect/>
          </a:stretch>
        </p:blipFill>
        <p:spPr bwMode="auto">
          <a:xfrm>
            <a:off x="857250" y="1185863"/>
            <a:ext cx="69834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Seismic Signal and Noise</a:t>
            </a:r>
          </a:p>
        </p:txBody>
      </p:sp>
      <p:sp>
        <p:nvSpPr>
          <p:cNvPr id="2662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BA88CFB-2E42-45F7-8C93-3F79A9837440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266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F164DAB-B469-49E0-ADFF-03B87998951E}" type="slidenum">
              <a:rPr lang="ar-SA" smtClean="0"/>
              <a:pPr eaLnBrk="1" hangingPunct="1"/>
              <a:t>21</a:t>
            </a:fld>
            <a:endParaRPr lang="en-US"/>
          </a:p>
        </p:txBody>
      </p:sp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7500" r="9180"/>
          <a:stretch>
            <a:fillRect/>
          </a:stretch>
        </p:blipFill>
        <p:spPr bwMode="auto">
          <a:xfrm>
            <a:off x="1000125" y="1185863"/>
            <a:ext cx="69834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Seismic Signal and Noise</a:t>
            </a:r>
          </a:p>
        </p:txBody>
      </p:sp>
      <p:sp>
        <p:nvSpPr>
          <p:cNvPr id="2765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34043CA-7929-453F-8826-7767E823964C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68E9FBD-3AA5-4E4C-A2E4-76CA1FFCB392}" type="slidenum">
              <a:rPr lang="ar-SA" smtClean="0"/>
              <a:pPr eaLnBrk="1" hangingPunct="1"/>
              <a:t>22</a:t>
            </a:fld>
            <a:endParaRPr lang="en-US"/>
          </a:p>
        </p:txBody>
      </p:sp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11250" r="9180" b="5312"/>
          <a:stretch>
            <a:fillRect/>
          </a:stretch>
        </p:blipFill>
        <p:spPr bwMode="auto">
          <a:xfrm>
            <a:off x="500063" y="1214438"/>
            <a:ext cx="78549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Seismic Signal and Noise</a:t>
            </a:r>
          </a:p>
        </p:txBody>
      </p:sp>
      <p:sp>
        <p:nvSpPr>
          <p:cNvPr id="2867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2F4943F-2282-42D0-927E-0436EE5F681B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286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B0029CE-6884-4CDB-AB62-954B72AB34BC}" type="slidenum">
              <a:rPr lang="ar-SA" smtClean="0"/>
              <a:pPr eaLnBrk="1" hangingPunct="1"/>
              <a:t>23</a:t>
            </a:fld>
            <a:endParaRPr lang="en-US"/>
          </a:p>
        </p:txBody>
      </p:sp>
      <p:pic>
        <p:nvPicPr>
          <p:cNvPr id="45058" name="Picture 2" descr="C:\Documents and Settings\ashuhail\My Documents\My Pictures\dun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8" y="1214438"/>
            <a:ext cx="3636962" cy="5029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8" name="Picture 3" descr="C:\Documents and Settings\ashuhail\My Documents\My Pictures\M-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185863"/>
            <a:ext cx="3727450" cy="502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79" name="Rectangle 13"/>
          <p:cNvSpPr>
            <a:spLocks noChangeArrowheads="1"/>
          </p:cNvSpPr>
          <p:nvPr/>
        </p:nvSpPr>
        <p:spPr bwMode="auto">
          <a:xfrm>
            <a:off x="5857875" y="3000375"/>
            <a:ext cx="1214438" cy="390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/>
          <a:p>
            <a:pPr algn="ctr" defTabSz="1019175"/>
            <a:r>
              <a:rPr lang="en-US">
                <a:latin typeface="Times New Roman" pitchFamily="18" charset="0"/>
                <a:cs typeface="Times New Roman" pitchFamily="18" charset="0"/>
              </a:rPr>
              <a:t>Diffraction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Seismic Signal and Noise</a:t>
            </a:r>
          </a:p>
        </p:txBody>
      </p:sp>
      <p:sp>
        <p:nvSpPr>
          <p:cNvPr id="2969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8EC4CC4-7230-4AEA-B64F-545A3A80C66F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297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98437B0-0D76-46E9-8AD1-37C335A8780B}" type="slidenum">
              <a:rPr lang="ar-SA" smtClean="0"/>
              <a:pPr eaLnBrk="1" hangingPunct="1"/>
              <a:t>24</a:t>
            </a:fld>
            <a:endParaRPr lang="en-US"/>
          </a:p>
        </p:txBody>
      </p:sp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3" t="36562" r="8594" b="15625"/>
          <a:stretch>
            <a:fillRect/>
          </a:stretch>
        </p:blipFill>
        <p:spPr bwMode="auto">
          <a:xfrm>
            <a:off x="0" y="2071688"/>
            <a:ext cx="8869363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0" y="1323975"/>
            <a:ext cx="8858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2400"/>
              <a:t>Seismic wavelets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Data Acquisition</a:t>
            </a:r>
          </a:p>
        </p:txBody>
      </p:sp>
      <p:sp>
        <p:nvSpPr>
          <p:cNvPr id="3072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B18063F-4D6B-44DD-8B8B-4C2F2D488479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307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B1E0773-ABD2-4DE8-87BF-963E0CDE90FB}" type="slidenum">
              <a:rPr lang="ar-SA" smtClean="0"/>
              <a:pPr eaLnBrk="1" hangingPunct="1"/>
              <a:t>25</a:t>
            </a:fld>
            <a:endParaRPr lang="en-US"/>
          </a:p>
        </p:txBody>
      </p:sp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8" r="9473"/>
          <a:stretch>
            <a:fillRect/>
          </a:stretch>
        </p:blipFill>
        <p:spPr bwMode="auto">
          <a:xfrm>
            <a:off x="642938" y="1285875"/>
            <a:ext cx="7715250" cy="4929188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00313" y="1357313"/>
            <a:ext cx="3500437" cy="5715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Data Acquisition</a:t>
            </a:r>
          </a:p>
        </p:txBody>
      </p:sp>
      <p:sp>
        <p:nvSpPr>
          <p:cNvPr id="3174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C606558-DF63-4C50-8BED-41A7B02ECB42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317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C1CFE7C-7060-4096-9590-54D6BC7ED6AC}" type="slidenum">
              <a:rPr lang="ar-SA" smtClean="0"/>
              <a:pPr eaLnBrk="1" hangingPunct="1"/>
              <a:t>26</a:t>
            </a:fld>
            <a:endParaRPr lang="en-US"/>
          </a:p>
        </p:txBody>
      </p:sp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r="9570"/>
          <a:stretch>
            <a:fillRect/>
          </a:stretch>
        </p:blipFill>
        <p:spPr bwMode="auto">
          <a:xfrm>
            <a:off x="1214438" y="1357313"/>
            <a:ext cx="6546850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Data Acquisition</a:t>
            </a:r>
          </a:p>
        </p:txBody>
      </p:sp>
      <p:sp>
        <p:nvSpPr>
          <p:cNvPr id="3277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93FDE4C-3A13-43DF-AB69-C68A4A8912AB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327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6B44620-DE32-4E00-8DF0-C7C3087FA706}" type="slidenum">
              <a:rPr lang="ar-SA" smtClean="0"/>
              <a:pPr eaLnBrk="1" hangingPunct="1"/>
              <a:t>27</a:t>
            </a:fld>
            <a:endParaRPr lang="en-US"/>
          </a:p>
        </p:txBody>
      </p:sp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8594" r="9570" b="5624"/>
          <a:stretch>
            <a:fillRect/>
          </a:stretch>
        </p:blipFill>
        <p:spPr bwMode="auto">
          <a:xfrm>
            <a:off x="714375" y="1285875"/>
            <a:ext cx="7497763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Data Acquisition</a:t>
            </a:r>
          </a:p>
        </p:txBody>
      </p:sp>
      <p:sp>
        <p:nvSpPr>
          <p:cNvPr id="3379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5A6FEDF-C155-4807-B1A3-DDE639B02A20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337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DCFF3A8-8C17-4020-A43F-6F375A74E5D8}" type="slidenum">
              <a:rPr lang="ar-SA" smtClean="0"/>
              <a:pPr eaLnBrk="1" hangingPunct="1"/>
              <a:t>28</a:t>
            </a:fld>
            <a:endParaRPr lang="en-US"/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8594" r="9570"/>
          <a:stretch>
            <a:fillRect/>
          </a:stretch>
        </p:blipFill>
        <p:spPr bwMode="auto">
          <a:xfrm>
            <a:off x="1000125" y="1285875"/>
            <a:ext cx="6950075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Data Acquisition</a:t>
            </a:r>
          </a:p>
        </p:txBody>
      </p:sp>
      <p:sp>
        <p:nvSpPr>
          <p:cNvPr id="3481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45CD105-9F93-458C-84DB-7A22A54C92BF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348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3237610-3DEA-4E7A-955B-417E6B15E17B}" type="slidenum">
              <a:rPr lang="ar-SA" smtClean="0"/>
              <a:pPr eaLnBrk="1" hangingPunct="1"/>
              <a:t>29</a:t>
            </a:fld>
            <a:endParaRPr lang="en-US"/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r="9570"/>
          <a:stretch>
            <a:fillRect/>
          </a:stretch>
        </p:blipFill>
        <p:spPr bwMode="auto">
          <a:xfrm>
            <a:off x="1214438" y="1285875"/>
            <a:ext cx="6388100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2713" y="214313"/>
            <a:ext cx="8174037" cy="681037"/>
          </a:xfrm>
        </p:spPr>
        <p:txBody>
          <a:bodyPr/>
          <a:lstStyle/>
          <a:p>
            <a:pPr>
              <a:buClr>
                <a:srgbClr val="FFFF00"/>
              </a:buClr>
            </a:pPr>
            <a:r>
              <a:rPr lang="en-US" sz="4000">
                <a:effectLst/>
                <a:latin typeface="Times New Roman" pitchFamily="18" charset="0"/>
              </a:rPr>
              <a:t>Seismic waves</a:t>
            </a:r>
            <a:endParaRPr lang="en-US" sz="3900">
              <a:effectLst/>
              <a:latin typeface="Times New Roman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85875"/>
            <a:ext cx="8929688" cy="4929188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FFFF00"/>
              </a:buClr>
              <a:defRPr/>
            </a:pPr>
            <a:r>
              <a:rPr lang="en-US" sz="2800" dirty="0">
                <a:latin typeface="Times New Roman" pitchFamily="18" charset="0"/>
              </a:rPr>
              <a:t>Elasticity theory</a:t>
            </a:r>
          </a:p>
          <a:p>
            <a:pPr lvl="1">
              <a:lnSpc>
                <a:spcPct val="90000"/>
              </a:lnSpc>
              <a:buClr>
                <a:srgbClr val="FFFF00"/>
              </a:buClr>
              <a:defRPr/>
            </a:pPr>
            <a:r>
              <a:rPr lang="en-US" sz="2400" dirty="0">
                <a:latin typeface="Times New Roman" pitchFamily="18" charset="0"/>
              </a:rPr>
              <a:t>Stress (</a:t>
            </a:r>
            <a:r>
              <a:rPr lang="en-US" sz="2400" dirty="0">
                <a:latin typeface="Symbol" pitchFamily="18" charset="2"/>
              </a:rPr>
              <a:t>s</a:t>
            </a:r>
            <a:r>
              <a:rPr lang="en-US" sz="2400" dirty="0">
                <a:latin typeface="Times New Roman" pitchFamily="18" charset="0"/>
              </a:rPr>
              <a:t>)</a:t>
            </a:r>
            <a:endParaRPr lang="en-US" sz="2500" dirty="0">
              <a:latin typeface="Times New Roman" pitchFamily="18" charset="0"/>
            </a:endParaRPr>
          </a:p>
          <a:p>
            <a:pPr lvl="2">
              <a:lnSpc>
                <a:spcPct val="90000"/>
              </a:lnSpc>
              <a:buClr>
                <a:srgbClr val="FFFF00"/>
              </a:buClr>
              <a:defRPr/>
            </a:pPr>
            <a:r>
              <a:rPr lang="en-US" sz="2000" dirty="0">
                <a:latin typeface="Times New Roman" pitchFamily="18" charset="0"/>
              </a:rPr>
              <a:t>Force per unit area, with units of pressure such as Pascal (N/m</a:t>
            </a:r>
            <a:r>
              <a:rPr lang="en-US" sz="2000" baseline="30000" dirty="0">
                <a:latin typeface="Times New Roman" pitchFamily="18" charset="0"/>
              </a:rPr>
              <a:t>2</a:t>
            </a:r>
            <a:r>
              <a:rPr lang="en-US" sz="2000" dirty="0">
                <a:latin typeface="Times New Roman" pitchFamily="18" charset="0"/>
              </a:rPr>
              <a:t>) or psi (Pounds/in</a:t>
            </a:r>
            <a:r>
              <a:rPr lang="en-US" sz="2000" baseline="30000" dirty="0">
                <a:latin typeface="Times New Roman" pitchFamily="18" charset="0"/>
              </a:rPr>
              <a:t>2</a:t>
            </a:r>
            <a:r>
              <a:rPr lang="en-US" sz="2000" dirty="0">
                <a:latin typeface="Times New Roman" pitchFamily="18" charset="0"/>
              </a:rPr>
              <a:t>).</a:t>
            </a:r>
          </a:p>
          <a:p>
            <a:pPr lvl="2">
              <a:lnSpc>
                <a:spcPct val="90000"/>
              </a:lnSpc>
              <a:buClr>
                <a:srgbClr val="FFFF00"/>
              </a:buClr>
              <a:defRPr/>
            </a:pPr>
            <a:endParaRPr lang="en-US" sz="2200" dirty="0">
              <a:latin typeface="Times New Roman" pitchFamily="18" charset="0"/>
            </a:endParaRPr>
          </a:p>
          <a:p>
            <a:pPr lvl="1">
              <a:lnSpc>
                <a:spcPct val="90000"/>
              </a:lnSpc>
              <a:buClr>
                <a:srgbClr val="FFFF00"/>
              </a:buClr>
              <a:defRPr/>
            </a:pPr>
            <a:r>
              <a:rPr lang="en-US" sz="2400" dirty="0">
                <a:latin typeface="Times New Roman" pitchFamily="18" charset="0"/>
              </a:rPr>
              <a:t>Strain (</a:t>
            </a:r>
            <a:r>
              <a:rPr lang="en-US" sz="2400" dirty="0">
                <a:latin typeface="Symbol" pitchFamily="18" charset="2"/>
              </a:rPr>
              <a:t>e</a:t>
            </a:r>
            <a:r>
              <a:rPr lang="en-US" sz="2400" dirty="0">
                <a:latin typeface="Times New Roman" pitchFamily="18" charset="0"/>
              </a:rPr>
              <a:t>)</a:t>
            </a:r>
            <a:endParaRPr lang="en-US" sz="2600" dirty="0">
              <a:latin typeface="Times New Roman" pitchFamily="18" charset="0"/>
            </a:endParaRPr>
          </a:p>
          <a:p>
            <a:pPr lvl="2">
              <a:defRPr/>
            </a:pPr>
            <a:r>
              <a:rPr 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Fractional change in a length, area, or volume of a body due to the application of stress.</a:t>
            </a:r>
          </a:p>
          <a:p>
            <a:pPr lvl="2">
              <a:defRPr/>
            </a:pPr>
            <a:r>
              <a:rPr 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For example, if a rod of length L is stretched by an amount </a:t>
            </a:r>
            <a:r>
              <a:rPr lang="en-US" sz="2000" dirty="0">
                <a:latin typeface="Symbol" pitchFamily="18" charset="2"/>
                <a:ea typeface="+mn-ea"/>
                <a:cs typeface="Times New Roman" pitchFamily="18" charset="0"/>
              </a:rPr>
              <a:t>D</a:t>
            </a:r>
            <a:r>
              <a:rPr 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L, the strain is </a:t>
            </a:r>
            <a:r>
              <a:rPr lang="en-US" sz="2000" dirty="0">
                <a:latin typeface="Symbol" pitchFamily="18" charset="2"/>
                <a:ea typeface="+mn-ea"/>
                <a:cs typeface="Times New Roman" pitchFamily="18" charset="0"/>
              </a:rPr>
              <a:t>D</a:t>
            </a:r>
            <a:r>
              <a:rPr 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L/L.</a:t>
            </a:r>
          </a:p>
          <a:p>
            <a:pPr lvl="2">
              <a:defRPr/>
            </a:pPr>
            <a:endParaRPr lang="en-US" sz="20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196" name="Date Placeholder 30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D011DBC-B8FE-4D62-9316-E9D133369A72}" type="datetime1">
              <a:rPr lang="en-US" smtClean="0"/>
              <a:pPr eaLnBrk="1" hangingPunct="1"/>
              <a:t>9/5/2022</a:t>
            </a:fld>
            <a:endParaRPr lang="en-US" dirty="0"/>
          </a:p>
        </p:txBody>
      </p:sp>
      <p:sp>
        <p:nvSpPr>
          <p:cNvPr id="8197" name="Slide Number Placeholder 3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3AE9E94-5A7E-46C0-8E6B-07A5187BCBA5}" type="slidenum">
              <a:rPr lang="ar-SA" smtClean="0"/>
              <a:pPr eaLnBrk="1" hangingPunct="1"/>
              <a:t>3</a:t>
            </a:fld>
            <a:endParaRPr lang="en-US"/>
          </a:p>
        </p:txBody>
      </p:sp>
      <p:sp>
        <p:nvSpPr>
          <p:cNvPr id="2" name="Cylinder 1">
            <a:extLst>
              <a:ext uri="{FF2B5EF4-FFF2-40B4-BE49-F238E27FC236}">
                <a16:creationId xmlns:a16="http://schemas.microsoft.com/office/drawing/2014/main" id="{46E0F1A1-C61D-D33A-5D36-349927C777B0}"/>
              </a:ext>
            </a:extLst>
          </p:cNvPr>
          <p:cNvSpPr/>
          <p:nvPr/>
        </p:nvSpPr>
        <p:spPr>
          <a:xfrm rot="5400000">
            <a:off x="3059832" y="3411885"/>
            <a:ext cx="288032" cy="432048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ylinder 3">
            <a:extLst>
              <a:ext uri="{FF2B5EF4-FFF2-40B4-BE49-F238E27FC236}">
                <a16:creationId xmlns:a16="http://schemas.microsoft.com/office/drawing/2014/main" id="{1826025A-D091-CDA7-3063-8C07FA8AC507}"/>
              </a:ext>
            </a:extLst>
          </p:cNvPr>
          <p:cNvSpPr/>
          <p:nvPr/>
        </p:nvSpPr>
        <p:spPr>
          <a:xfrm rot="5400000">
            <a:off x="5436096" y="5284093"/>
            <a:ext cx="288032" cy="576064"/>
          </a:xfrm>
          <a:prstGeom prst="ca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5BDC276-560D-E603-3B73-E63515CF5D7B}"/>
              </a:ext>
            </a:extLst>
          </p:cNvPr>
          <p:cNvCxnSpPr>
            <a:cxnSpLocks/>
          </p:cNvCxnSpPr>
          <p:nvPr/>
        </p:nvCxnSpPr>
        <p:spPr>
          <a:xfrm>
            <a:off x="5940152" y="5572125"/>
            <a:ext cx="797628" cy="0"/>
          </a:xfrm>
          <a:prstGeom prst="straightConnector1">
            <a:avLst/>
          </a:prstGeom>
          <a:ln w="762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32945A3-5471-DFB6-2352-A29361F2DF5D}"/>
              </a:ext>
            </a:extLst>
          </p:cNvPr>
          <p:cNvCxnSpPr>
            <a:cxnSpLocks/>
          </p:cNvCxnSpPr>
          <p:nvPr/>
        </p:nvCxnSpPr>
        <p:spPr>
          <a:xfrm flipH="1">
            <a:off x="1043608" y="5301208"/>
            <a:ext cx="438912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0BF01C1-CB15-C0F1-2E1A-7549F79A8F18}"/>
              </a:ext>
            </a:extLst>
          </p:cNvPr>
          <p:cNvCxnSpPr>
            <a:cxnSpLocks/>
          </p:cNvCxnSpPr>
          <p:nvPr/>
        </p:nvCxnSpPr>
        <p:spPr>
          <a:xfrm flipH="1">
            <a:off x="5300072" y="5805264"/>
            <a:ext cx="64008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6CA683C-296B-D23F-6D36-D065737519C2}"/>
              </a:ext>
            </a:extLst>
          </p:cNvPr>
          <p:cNvSpPr txBox="1"/>
          <p:nvPr/>
        </p:nvSpPr>
        <p:spPr>
          <a:xfrm>
            <a:off x="5370534" y="5809360"/>
            <a:ext cx="781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Symbol" panose="05050102010706020507" pitchFamily="18" charset="2"/>
              </a:rPr>
              <a:t>D</a:t>
            </a:r>
            <a:r>
              <a:rPr lang="en-US" sz="1800" b="1" dirty="0">
                <a:latin typeface="Times New Roman" pitchFamily="18" charset="0"/>
              </a:rPr>
              <a:t>L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A8FE95-9AB8-7C56-7EF4-5D2B3E11E1A6}"/>
              </a:ext>
            </a:extLst>
          </p:cNvPr>
          <p:cNvSpPr txBox="1"/>
          <p:nvPr/>
        </p:nvSpPr>
        <p:spPr>
          <a:xfrm>
            <a:off x="3347864" y="4958753"/>
            <a:ext cx="781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itchFamily="18" charset="0"/>
              </a:rPr>
              <a:t>L</a:t>
            </a:r>
            <a:endParaRPr 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E64E44-F435-13FD-C170-DE173388E609}"/>
              </a:ext>
            </a:extLst>
          </p:cNvPr>
          <p:cNvSpPr txBox="1"/>
          <p:nvPr/>
        </p:nvSpPr>
        <p:spPr>
          <a:xfrm>
            <a:off x="6809788" y="5343599"/>
            <a:ext cx="9547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B78F68A-1AD1-4B35-9619-1D7C5974387A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358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6D8E506-8E71-493F-882E-AB1EED4C5337}" type="slidenum">
              <a:rPr lang="ar-SA" smtClean="0"/>
              <a:pPr eaLnBrk="1" hangingPunct="1"/>
              <a:t>30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2-D Field Procedures</a:t>
            </a:r>
          </a:p>
        </p:txBody>
      </p:sp>
      <p:pic>
        <p:nvPicPr>
          <p:cNvPr id="3584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2" t="19061" r="20117" b="9218"/>
          <a:stretch>
            <a:fillRect/>
          </a:stretch>
        </p:blipFill>
        <p:spPr bwMode="auto">
          <a:xfrm>
            <a:off x="928688" y="1185863"/>
            <a:ext cx="7099300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3AC42DF-AF42-46AA-A994-881B0DB8214C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368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4D3BFC1-BAF5-4595-A7FB-1092ED1E8EB1}" type="slidenum">
              <a:rPr lang="ar-SA" smtClean="0"/>
              <a:pPr eaLnBrk="1" hangingPunct="1"/>
              <a:t>31</a:t>
            </a:fld>
            <a:endParaRPr lang="en-US"/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7813" r="9570"/>
          <a:stretch>
            <a:fillRect/>
          </a:stretch>
        </p:blipFill>
        <p:spPr bwMode="auto">
          <a:xfrm>
            <a:off x="1085850" y="1357313"/>
            <a:ext cx="6772275" cy="482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2-D Field Procedures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7F03A6F-0FAC-41D8-B269-5538EEC527D5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378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B6863F3-5565-4A85-AEBF-BCEEBF0A9E0F}" type="slidenum">
              <a:rPr lang="ar-SA" smtClean="0"/>
              <a:pPr eaLnBrk="1" hangingPunct="1"/>
              <a:t>32</a:t>
            </a:fld>
            <a:endParaRPr lang="en-US"/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6406" r="9570"/>
          <a:stretch>
            <a:fillRect/>
          </a:stretch>
        </p:blipFill>
        <p:spPr bwMode="auto">
          <a:xfrm>
            <a:off x="946150" y="1214438"/>
            <a:ext cx="6911975" cy="5000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2-D Field Procedures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308F2EC-9A1C-44F8-9629-905B4C61A972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389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2C1A669-8ED6-4654-8764-254B43C19408}" type="slidenum">
              <a:rPr lang="ar-SA" smtClean="0"/>
              <a:pPr eaLnBrk="1" hangingPunct="1"/>
              <a:t>33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2-D Field Procedures</a:t>
            </a:r>
          </a:p>
        </p:txBody>
      </p:sp>
      <p:pic>
        <p:nvPicPr>
          <p:cNvPr id="38917" name="Picture 2" descr="D:\Latif\Coursework\Undergraduate\GEOP315\2009\Notes\Introduction\2-D-res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t="3337"/>
          <a:stretch>
            <a:fillRect/>
          </a:stretch>
        </p:blipFill>
        <p:spPr bwMode="auto">
          <a:xfrm>
            <a:off x="1928813" y="1277938"/>
            <a:ext cx="6089650" cy="4937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8" name="TextBox 6"/>
          <p:cNvSpPr txBox="1">
            <a:spLocks noChangeArrowheads="1"/>
          </p:cNvSpPr>
          <p:nvPr/>
        </p:nvSpPr>
        <p:spPr bwMode="auto">
          <a:xfrm>
            <a:off x="0" y="1281113"/>
            <a:ext cx="21431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2400" b="1"/>
              <a:t>    Example</a:t>
            </a:r>
            <a:endParaRPr lang="en-US" sz="1400" b="1"/>
          </a:p>
        </p:txBody>
      </p:sp>
      <p:sp>
        <p:nvSpPr>
          <p:cNvPr id="38919" name="TextBox 7"/>
          <p:cNvSpPr txBox="1">
            <a:spLocks noChangeArrowheads="1"/>
          </p:cNvSpPr>
          <p:nvPr/>
        </p:nvSpPr>
        <p:spPr bwMode="auto">
          <a:xfrm rot="-5400000">
            <a:off x="6739732" y="4596606"/>
            <a:ext cx="2928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u="sng">
                <a:hlinkClick r:id="rId3"/>
              </a:rPr>
              <a:t>www-gpi.physik.uni-karlsruhe.de</a:t>
            </a:r>
            <a:endParaRPr lang="en-US" sz="14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3-D Seismic Exploration</a:t>
            </a:r>
          </a:p>
        </p:txBody>
      </p:sp>
      <p:sp>
        <p:nvSpPr>
          <p:cNvPr id="3993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75CE49F-5197-46E5-9253-80974952BBE7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3994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A377922-DC5C-4D5A-9F42-0B65018795B8}" type="slidenum">
              <a:rPr lang="ar-SA" smtClean="0"/>
              <a:pPr eaLnBrk="1" hangingPunct="1"/>
              <a:t>34</a:t>
            </a:fld>
            <a:endParaRPr lang="en-US"/>
          </a:p>
        </p:txBody>
      </p:sp>
      <p:pic>
        <p:nvPicPr>
          <p:cNvPr id="3994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21094" r="16602"/>
          <a:stretch>
            <a:fillRect/>
          </a:stretch>
        </p:blipFill>
        <p:spPr bwMode="auto">
          <a:xfrm>
            <a:off x="714375" y="1214438"/>
            <a:ext cx="7529513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2" name="TextBox 8"/>
          <p:cNvSpPr txBox="1">
            <a:spLocks noChangeArrowheads="1"/>
          </p:cNvSpPr>
          <p:nvPr/>
        </p:nvSpPr>
        <p:spPr bwMode="auto">
          <a:xfrm rot="-5400000">
            <a:off x="3833019" y="4525169"/>
            <a:ext cx="1928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Cordsen et al., 2000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3-D Seismic Exploration</a:t>
            </a:r>
          </a:p>
        </p:txBody>
      </p:sp>
      <p:sp>
        <p:nvSpPr>
          <p:cNvPr id="4096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1A4B291-6F38-4586-9F05-078EF5FBC4C1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409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D93C67D-81E4-4D24-8F8B-29745E23F835}" type="slidenum">
              <a:rPr lang="ar-SA" smtClean="0"/>
              <a:pPr eaLnBrk="1" hangingPunct="1"/>
              <a:t>35</a:t>
            </a:fld>
            <a:endParaRPr lang="en-US"/>
          </a:p>
        </p:txBody>
      </p:sp>
      <p:pic>
        <p:nvPicPr>
          <p:cNvPr id="40965" name="Picture 2" descr="D:\Latif\Coursework\Undergraduate\GEOP315\2009\Notes\Introduction\3-D-res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8" t="8522" r="8586" b="6248"/>
          <a:stretch>
            <a:fillRect/>
          </a:stretch>
        </p:blipFill>
        <p:spPr bwMode="auto">
          <a:xfrm>
            <a:off x="2143125" y="1357313"/>
            <a:ext cx="5168900" cy="4846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6" name="TextBox 7"/>
          <p:cNvSpPr txBox="1">
            <a:spLocks noChangeArrowheads="1"/>
          </p:cNvSpPr>
          <p:nvPr/>
        </p:nvSpPr>
        <p:spPr bwMode="auto">
          <a:xfrm rot="-5400000">
            <a:off x="6489701" y="5060950"/>
            <a:ext cx="2000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u="sng">
                <a:hlinkClick r:id="rId3"/>
              </a:rPr>
              <a:t>www.oilandgas.org.uk</a:t>
            </a:r>
            <a:endParaRPr lang="en-US" sz="1400"/>
          </a:p>
        </p:txBody>
      </p:sp>
      <p:sp>
        <p:nvSpPr>
          <p:cNvPr id="40967" name="TextBox 6"/>
          <p:cNvSpPr txBox="1">
            <a:spLocks noChangeArrowheads="1"/>
          </p:cNvSpPr>
          <p:nvPr/>
        </p:nvSpPr>
        <p:spPr bwMode="auto">
          <a:xfrm>
            <a:off x="0" y="1281113"/>
            <a:ext cx="21431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2400" b="1"/>
              <a:t>    Example</a:t>
            </a:r>
            <a:endParaRPr lang="en-US" sz="1400" b="1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Time-Lapse (4-D) Seismic Exploration</a:t>
            </a:r>
          </a:p>
        </p:txBody>
      </p:sp>
      <p:sp>
        <p:nvSpPr>
          <p:cNvPr id="4198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72F56FA-D7E9-4E92-A682-0F157999EAAC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B075365-D16C-4543-9CF8-46D55CBF294F}" type="slidenum">
              <a:rPr lang="ar-SA" smtClean="0"/>
              <a:pPr eaLnBrk="1" hangingPunct="1"/>
              <a:t>36</a:t>
            </a:fld>
            <a:endParaRPr lang="en-US"/>
          </a:p>
        </p:txBody>
      </p:sp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" t="20470" r="15723" b="9218"/>
          <a:stretch>
            <a:fillRect/>
          </a:stretch>
        </p:blipFill>
        <p:spPr bwMode="auto">
          <a:xfrm>
            <a:off x="0" y="1257300"/>
            <a:ext cx="9051925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0" name="TextBox 7"/>
          <p:cNvSpPr txBox="1">
            <a:spLocks noChangeArrowheads="1"/>
          </p:cNvSpPr>
          <p:nvPr/>
        </p:nvSpPr>
        <p:spPr bwMode="auto">
          <a:xfrm>
            <a:off x="0" y="1785938"/>
            <a:ext cx="2928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>
                <a:hlinkClick r:id="rId3"/>
              </a:rPr>
              <a:t>www.ldeo.columbia.edu</a:t>
            </a:r>
            <a:endParaRPr lang="en-US" sz="1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Seismic Data Processing</a:t>
            </a:r>
          </a:p>
        </p:txBody>
      </p:sp>
      <p:sp>
        <p:nvSpPr>
          <p:cNvPr id="4301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9699ACD-3903-41C0-9E07-200602DE9E5B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F01B16C-32D0-4B52-A6C1-8F0E8635753B}" type="slidenum">
              <a:rPr lang="ar-SA" smtClean="0"/>
              <a:pPr eaLnBrk="1" hangingPunct="1"/>
              <a:t>37</a:t>
            </a:fld>
            <a:endParaRPr lang="en-US"/>
          </a:p>
        </p:txBody>
      </p:sp>
      <p:pic>
        <p:nvPicPr>
          <p:cNvPr id="4301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r="9570"/>
          <a:stretch>
            <a:fillRect/>
          </a:stretch>
        </p:blipFill>
        <p:spPr bwMode="auto">
          <a:xfrm>
            <a:off x="1214438" y="1185863"/>
            <a:ext cx="650716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DDAFADE-AADD-4EBD-880E-CF4F9737BF9F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440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FF2446E-07CF-4538-BE6C-8B875AEA8BF0}" type="slidenum">
              <a:rPr lang="ar-SA" smtClean="0"/>
              <a:pPr eaLnBrk="1" hangingPunct="1"/>
              <a:t>38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4925" y="0"/>
            <a:ext cx="8229600" cy="1000125"/>
          </a:xfrm>
        </p:spPr>
        <p:txBody>
          <a:bodyPr/>
          <a:lstStyle/>
          <a:p>
            <a:pPr>
              <a:defRPr/>
            </a:pPr>
            <a:r>
              <a:rPr lang="en-US" dirty="0"/>
              <a:t>Seismic Data Processing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857375" y="1379538"/>
            <a:ext cx="5334000" cy="47402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Conventional Processing Flow</a:t>
            </a:r>
          </a:p>
          <a:p>
            <a:pPr lvl="1" eaLnBrk="0" hangingPunct="0">
              <a:spcBef>
                <a:spcPct val="50000"/>
              </a:spcBef>
              <a:defRPr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1.   Preprocessing</a:t>
            </a:r>
          </a:p>
          <a:p>
            <a:pPr marL="912813" lvl="2" eaLnBrk="0" hangingPunct="0">
              <a:spcBef>
                <a:spcPct val="50000"/>
              </a:spcBef>
              <a:defRPr/>
            </a:pPr>
            <a:r>
              <a:rPr lang="en-US" sz="1600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       Reformatting</a:t>
            </a:r>
          </a:p>
          <a:p>
            <a:pPr marL="912813" lvl="2" eaLnBrk="0" hangingPunct="0">
              <a:spcBef>
                <a:spcPct val="50000"/>
              </a:spcBef>
              <a:defRPr/>
            </a:pPr>
            <a:r>
              <a:rPr lang="en-US" sz="1600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       Editing</a:t>
            </a:r>
          </a:p>
          <a:p>
            <a:pPr marL="912813" lvl="2" eaLnBrk="0" hangingPunct="0">
              <a:spcBef>
                <a:spcPct val="50000"/>
              </a:spcBef>
              <a:defRPr/>
            </a:pPr>
            <a:r>
              <a:rPr lang="en-US" sz="1600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       Amplitude gain</a:t>
            </a:r>
          </a:p>
          <a:p>
            <a:pPr marL="912813" lvl="2" eaLnBrk="0" hangingPunct="0">
              <a:spcBef>
                <a:spcPct val="50000"/>
              </a:spcBef>
              <a:defRPr/>
            </a:pPr>
            <a:r>
              <a:rPr lang="en-US" sz="1600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       Setup of field geometry</a:t>
            </a:r>
          </a:p>
          <a:p>
            <a:pPr marL="912813" lvl="1" indent="-455613" eaLnBrk="0" hangingPunct="0">
              <a:spcBef>
                <a:spcPct val="50000"/>
              </a:spcBef>
              <a:defRPr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2.  Deconvolution and filtering</a:t>
            </a:r>
          </a:p>
          <a:p>
            <a:pPr marL="912813" lvl="1" indent="-455613" eaLnBrk="0" hangingPunct="0">
              <a:spcBef>
                <a:spcPct val="50000"/>
              </a:spcBef>
              <a:defRPr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3.   CMP sorting</a:t>
            </a:r>
          </a:p>
          <a:p>
            <a:pPr marL="912813" lvl="1" indent="-455613" eaLnBrk="0" hangingPunct="0">
              <a:spcBef>
                <a:spcPct val="50000"/>
              </a:spcBef>
              <a:defRPr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4.   Velocity analysis</a:t>
            </a:r>
          </a:p>
          <a:p>
            <a:pPr marL="912813" lvl="1" indent="-455613" eaLnBrk="0" hangingPunct="0">
              <a:spcBef>
                <a:spcPct val="50000"/>
              </a:spcBef>
              <a:defRPr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5.   Static corrections</a:t>
            </a:r>
          </a:p>
          <a:p>
            <a:pPr marL="912813" lvl="1" indent="-455613" eaLnBrk="0" hangingPunct="0">
              <a:spcBef>
                <a:spcPct val="50000"/>
              </a:spcBef>
              <a:defRPr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6.   NMO correction and muting</a:t>
            </a:r>
          </a:p>
          <a:p>
            <a:pPr marL="912813" lvl="1" indent="-455613" eaLnBrk="0" hangingPunct="0">
              <a:spcBef>
                <a:spcPct val="50000"/>
              </a:spcBef>
              <a:defRPr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7.  Stacking</a:t>
            </a:r>
          </a:p>
          <a:p>
            <a:pPr marL="912813" lvl="1" indent="-455613" eaLnBrk="0" hangingPunct="0">
              <a:spcBef>
                <a:spcPct val="50000"/>
              </a:spcBef>
              <a:defRPr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8.  Migration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870FE2F-2106-4817-9E03-B5CBBC5C8D89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4505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7992B2F-FB66-46F8-8A78-0CC4EE62DEB2}" type="slidenum">
              <a:rPr lang="ar-SA" smtClean="0"/>
              <a:pPr eaLnBrk="1" hangingPunct="1"/>
              <a:t>39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Seismic Data Processing</a:t>
            </a:r>
          </a:p>
        </p:txBody>
      </p:sp>
      <p:pic>
        <p:nvPicPr>
          <p:cNvPr id="4506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8" t="9218" r="9473"/>
          <a:stretch>
            <a:fillRect/>
          </a:stretch>
        </p:blipFill>
        <p:spPr bwMode="auto">
          <a:xfrm>
            <a:off x="857250" y="1185863"/>
            <a:ext cx="716756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53BF77E-65C0-4E39-9B08-0C3E38D2A3A7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B0A1510-9448-43AD-95FE-D2305A2BC947}" type="slidenum">
              <a:rPr lang="ar-SA" smtClean="0"/>
              <a:pPr eaLnBrk="1" hangingPunct="1"/>
              <a:t>4</a:t>
            </a:fld>
            <a:endParaRPr lang="en-US"/>
          </a:p>
        </p:txBody>
      </p:sp>
      <p:sp>
        <p:nvSpPr>
          <p:cNvPr id="9220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9221" name="Group 1"/>
          <p:cNvGrpSpPr>
            <a:grpSpLocks noChangeAspect="1"/>
          </p:cNvGrpSpPr>
          <p:nvPr/>
        </p:nvGrpSpPr>
        <p:grpSpPr bwMode="auto">
          <a:xfrm>
            <a:off x="1914525" y="1439863"/>
            <a:ext cx="5372100" cy="4632325"/>
            <a:chOff x="4239" y="3695"/>
            <a:chExt cx="4350" cy="3857"/>
          </a:xfrm>
        </p:grpSpPr>
        <p:sp>
          <p:nvSpPr>
            <p:cNvPr id="9223" name="AutoShape 25"/>
            <p:cNvSpPr>
              <a:spLocks noChangeAspect="1" noChangeArrowheads="1" noTextEdit="1"/>
            </p:cNvSpPr>
            <p:nvPr/>
          </p:nvSpPr>
          <p:spPr bwMode="auto">
            <a:xfrm>
              <a:off x="4239" y="3695"/>
              <a:ext cx="4350" cy="3857"/>
            </a:xfrm>
            <a:prstGeom prst="rect">
              <a:avLst/>
            </a:prstGeom>
            <a:solidFill>
              <a:srgbClr val="333333"/>
            </a:solidFill>
            <a:ln w="19050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224" name="Group 21"/>
            <p:cNvGrpSpPr>
              <a:grpSpLocks/>
            </p:cNvGrpSpPr>
            <p:nvPr/>
          </p:nvGrpSpPr>
          <p:grpSpPr bwMode="auto">
            <a:xfrm>
              <a:off x="4539" y="4157"/>
              <a:ext cx="3550" cy="2932"/>
              <a:chOff x="2589" y="3849"/>
              <a:chExt cx="3550" cy="2931"/>
            </a:xfrm>
          </p:grpSpPr>
          <p:sp>
            <p:nvSpPr>
              <p:cNvPr id="9244" name="Line 24"/>
              <p:cNvSpPr>
                <a:spLocks noChangeShapeType="1"/>
              </p:cNvSpPr>
              <p:nvPr/>
            </p:nvSpPr>
            <p:spPr bwMode="auto">
              <a:xfrm flipH="1">
                <a:off x="2589" y="5546"/>
                <a:ext cx="1200" cy="1234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5" name="Line 23"/>
              <p:cNvSpPr>
                <a:spLocks noChangeShapeType="1"/>
              </p:cNvSpPr>
              <p:nvPr/>
            </p:nvSpPr>
            <p:spPr bwMode="auto">
              <a:xfrm flipV="1">
                <a:off x="3789" y="5546"/>
                <a:ext cx="2350" cy="1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6" name="Line 22"/>
              <p:cNvSpPr>
                <a:spLocks noChangeShapeType="1"/>
              </p:cNvSpPr>
              <p:nvPr/>
            </p:nvSpPr>
            <p:spPr bwMode="auto">
              <a:xfrm flipH="1" flipV="1">
                <a:off x="3789" y="3849"/>
                <a:ext cx="1" cy="1697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25" name="AutoShape 20"/>
            <p:cNvSpPr>
              <a:spLocks noChangeArrowheads="1"/>
            </p:cNvSpPr>
            <p:nvPr/>
          </p:nvSpPr>
          <p:spPr bwMode="auto">
            <a:xfrm>
              <a:off x="5439" y="4929"/>
              <a:ext cx="1350" cy="1234"/>
            </a:xfrm>
            <a:prstGeom prst="cube">
              <a:avLst>
                <a:gd name="adj" fmla="val 25000"/>
              </a:avLst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6" name="Text Box 19"/>
            <p:cNvSpPr txBox="1">
              <a:spLocks noChangeArrowheads="1"/>
            </p:cNvSpPr>
            <p:nvPr/>
          </p:nvSpPr>
          <p:spPr bwMode="auto">
            <a:xfrm>
              <a:off x="8139" y="5700"/>
              <a:ext cx="450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8819" tIns="74409" rIns="148819" bIns="74409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2200" b="1" i="1" dirty="0">
                  <a:solidFill>
                    <a:srgbClr val="FFFF00"/>
                  </a:solidFill>
                  <a:cs typeface="Times New Roman" pitchFamily="18" charset="0"/>
                </a:rPr>
                <a:t>X</a:t>
              </a:r>
              <a:endParaRPr lang="en-US" dirty="0"/>
            </a:p>
          </p:txBody>
        </p:sp>
        <p:sp>
          <p:nvSpPr>
            <p:cNvPr id="9227" name="Text Box 18"/>
            <p:cNvSpPr txBox="1">
              <a:spLocks noChangeArrowheads="1"/>
            </p:cNvSpPr>
            <p:nvPr/>
          </p:nvSpPr>
          <p:spPr bwMode="auto">
            <a:xfrm>
              <a:off x="4239" y="7089"/>
              <a:ext cx="450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8819" tIns="74409" rIns="148819" bIns="74409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2200" b="1" i="1" dirty="0">
                  <a:solidFill>
                    <a:srgbClr val="FFFF00"/>
                  </a:solidFill>
                  <a:cs typeface="Times New Roman" pitchFamily="18" charset="0"/>
                </a:rPr>
                <a:t>Z</a:t>
              </a:r>
              <a:endParaRPr lang="en-US" dirty="0"/>
            </a:p>
          </p:txBody>
        </p:sp>
        <p:sp>
          <p:nvSpPr>
            <p:cNvPr id="9228" name="Text Box 17"/>
            <p:cNvSpPr txBox="1">
              <a:spLocks noChangeArrowheads="1"/>
            </p:cNvSpPr>
            <p:nvPr/>
          </p:nvSpPr>
          <p:spPr bwMode="auto">
            <a:xfrm>
              <a:off x="5589" y="3695"/>
              <a:ext cx="450" cy="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8819" tIns="74409" rIns="148819" bIns="74409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2200" b="1" i="1" dirty="0">
                  <a:solidFill>
                    <a:srgbClr val="FFFF00"/>
                  </a:solidFill>
                  <a:cs typeface="Times New Roman" pitchFamily="18" charset="0"/>
                </a:rPr>
                <a:t>Y</a:t>
              </a:r>
              <a:endParaRPr lang="en-US" dirty="0"/>
            </a:p>
          </p:txBody>
        </p:sp>
        <p:sp>
          <p:nvSpPr>
            <p:cNvPr id="9229" name="AutoShape 16"/>
            <p:cNvSpPr>
              <a:spLocks noChangeArrowheads="1"/>
            </p:cNvSpPr>
            <p:nvPr/>
          </p:nvSpPr>
          <p:spPr bwMode="auto">
            <a:xfrm>
              <a:off x="5442" y="5123"/>
              <a:ext cx="1111" cy="1044"/>
            </a:xfrm>
            <a:prstGeom prst="cube">
              <a:avLst>
                <a:gd name="adj" fmla="val 25023"/>
              </a:avLst>
            </a:prstGeom>
            <a:noFill/>
            <a:ln w="19050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0" name="Line 15"/>
            <p:cNvSpPr>
              <a:spLocks noChangeShapeType="1"/>
            </p:cNvSpPr>
            <p:nvPr/>
          </p:nvSpPr>
          <p:spPr bwMode="auto">
            <a:xfrm>
              <a:off x="5715" y="4821"/>
              <a:ext cx="1111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1" name="Freeform 14"/>
            <p:cNvSpPr>
              <a:spLocks/>
            </p:cNvSpPr>
            <p:nvPr/>
          </p:nvSpPr>
          <p:spPr bwMode="auto">
            <a:xfrm>
              <a:off x="6275" y="6262"/>
              <a:ext cx="216" cy="3"/>
            </a:xfrm>
            <a:custGeom>
              <a:avLst/>
              <a:gdLst>
                <a:gd name="T0" fmla="*/ 0 w 420"/>
                <a:gd name="T1" fmla="*/ 1 h 5"/>
                <a:gd name="T2" fmla="*/ 1 w 420"/>
                <a:gd name="T3" fmla="*/ 0 h 5"/>
                <a:gd name="T4" fmla="*/ 0 60000 65536"/>
                <a:gd name="T5" fmla="*/ 0 60000 65536"/>
                <a:gd name="T6" fmla="*/ 0 w 420"/>
                <a:gd name="T7" fmla="*/ 0 h 5"/>
                <a:gd name="T8" fmla="*/ 420 w 420"/>
                <a:gd name="T9" fmla="*/ 5 h 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20" h="5">
                  <a:moveTo>
                    <a:pt x="0" y="5"/>
                  </a:moveTo>
                  <a:lnTo>
                    <a:pt x="420" y="0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dash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2" name="Line 13"/>
            <p:cNvSpPr>
              <a:spLocks noChangeShapeType="1"/>
            </p:cNvSpPr>
            <p:nvPr/>
          </p:nvSpPr>
          <p:spPr bwMode="auto">
            <a:xfrm>
              <a:off x="6830" y="4932"/>
              <a:ext cx="1" cy="95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Line 12"/>
            <p:cNvSpPr>
              <a:spLocks noChangeShapeType="1"/>
            </p:cNvSpPr>
            <p:nvPr/>
          </p:nvSpPr>
          <p:spPr bwMode="auto">
            <a:xfrm flipH="1">
              <a:off x="5350" y="5218"/>
              <a:ext cx="1" cy="19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prstDash val="dash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4" name="Freeform 11"/>
            <p:cNvSpPr>
              <a:spLocks/>
            </p:cNvSpPr>
            <p:nvPr/>
          </p:nvSpPr>
          <p:spPr bwMode="auto">
            <a:xfrm rot="-1507382">
              <a:off x="6553" y="5027"/>
              <a:ext cx="278" cy="99"/>
            </a:xfrm>
            <a:custGeom>
              <a:avLst/>
              <a:gdLst>
                <a:gd name="T0" fmla="*/ 0 w 420"/>
                <a:gd name="T1" fmla="*/ 2147483647 h 5"/>
                <a:gd name="T2" fmla="*/ 7 w 420"/>
                <a:gd name="T3" fmla="*/ 0 h 5"/>
                <a:gd name="T4" fmla="*/ 0 60000 65536"/>
                <a:gd name="T5" fmla="*/ 0 60000 65536"/>
                <a:gd name="T6" fmla="*/ 0 w 420"/>
                <a:gd name="T7" fmla="*/ 0 h 5"/>
                <a:gd name="T8" fmla="*/ 420 w 420"/>
                <a:gd name="T9" fmla="*/ 5 h 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20" h="5">
                  <a:moveTo>
                    <a:pt x="0" y="5"/>
                  </a:moveTo>
                  <a:lnTo>
                    <a:pt x="420" y="0"/>
                  </a:lnTo>
                </a:path>
              </a:pathLst>
            </a:custGeom>
            <a:noFill/>
            <a:ln w="9525">
              <a:solidFill>
                <a:srgbClr val="00FF00"/>
              </a:solidFill>
              <a:prstDash val="dash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5" name="Line 10"/>
            <p:cNvSpPr>
              <a:spLocks noChangeShapeType="1"/>
            </p:cNvSpPr>
            <p:nvPr/>
          </p:nvSpPr>
          <p:spPr bwMode="auto">
            <a:xfrm flipV="1">
              <a:off x="5350" y="4837"/>
              <a:ext cx="370" cy="38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6" name="Text Box 9"/>
            <p:cNvSpPr txBox="1">
              <a:spLocks noChangeArrowheads="1"/>
            </p:cNvSpPr>
            <p:nvPr/>
          </p:nvSpPr>
          <p:spPr bwMode="auto">
            <a:xfrm>
              <a:off x="6065" y="4552"/>
              <a:ext cx="370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200" b="1" i="1" dirty="0">
                  <a:solidFill>
                    <a:srgbClr val="FF0000"/>
                  </a:solidFill>
                  <a:cs typeface="Times New Roman" pitchFamily="18" charset="0"/>
                </a:rPr>
                <a:t>x</a:t>
              </a:r>
              <a:endParaRPr lang="en-US" i="1" dirty="0"/>
            </a:p>
          </p:txBody>
        </p:sp>
        <p:sp>
          <p:nvSpPr>
            <p:cNvPr id="9237" name="Text Box 8"/>
            <p:cNvSpPr txBox="1">
              <a:spLocks noChangeArrowheads="1"/>
            </p:cNvSpPr>
            <p:nvPr/>
          </p:nvSpPr>
          <p:spPr bwMode="auto">
            <a:xfrm>
              <a:off x="6830" y="5218"/>
              <a:ext cx="371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200" b="1" i="1" dirty="0">
                  <a:solidFill>
                    <a:srgbClr val="FF0000"/>
                  </a:solidFill>
                  <a:cs typeface="Times New Roman" pitchFamily="18" charset="0"/>
                </a:rPr>
                <a:t>y</a:t>
              </a:r>
              <a:endParaRPr lang="en-US" i="1" dirty="0"/>
            </a:p>
          </p:txBody>
        </p:sp>
        <p:sp>
          <p:nvSpPr>
            <p:cNvPr id="9238" name="Text Box 7"/>
            <p:cNvSpPr txBox="1">
              <a:spLocks noChangeArrowheads="1"/>
            </p:cNvSpPr>
            <p:nvPr/>
          </p:nvSpPr>
          <p:spPr bwMode="auto">
            <a:xfrm>
              <a:off x="5257" y="4837"/>
              <a:ext cx="370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200" b="1" i="1" dirty="0">
                  <a:solidFill>
                    <a:srgbClr val="FF0000"/>
                  </a:solidFill>
                  <a:cs typeface="Times New Roman" pitchFamily="18" charset="0"/>
                </a:rPr>
                <a:t>z</a:t>
              </a:r>
              <a:endParaRPr lang="en-US" i="1" dirty="0"/>
            </a:p>
          </p:txBody>
        </p:sp>
        <p:sp>
          <p:nvSpPr>
            <p:cNvPr id="9239" name="Text Box 6"/>
            <p:cNvSpPr txBox="1">
              <a:spLocks noChangeArrowheads="1"/>
            </p:cNvSpPr>
            <p:nvPr/>
          </p:nvSpPr>
          <p:spPr bwMode="auto">
            <a:xfrm>
              <a:off x="6183" y="6265"/>
              <a:ext cx="370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200" b="1">
                  <a:solidFill>
                    <a:srgbClr val="00FF00"/>
                  </a:solidFill>
                  <a:cs typeface="Times New Roman" pitchFamily="18" charset="0"/>
                </a:rPr>
                <a:t>  u</a:t>
              </a:r>
              <a:endParaRPr lang="en-US"/>
            </a:p>
          </p:txBody>
        </p:sp>
        <p:sp>
          <p:nvSpPr>
            <p:cNvPr id="9240" name="Text Box 5"/>
            <p:cNvSpPr txBox="1">
              <a:spLocks noChangeArrowheads="1"/>
            </p:cNvSpPr>
            <p:nvPr/>
          </p:nvSpPr>
          <p:spPr bwMode="auto">
            <a:xfrm>
              <a:off x="5072" y="5218"/>
              <a:ext cx="370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200" b="1">
                  <a:solidFill>
                    <a:srgbClr val="00FF00"/>
                  </a:solidFill>
                  <a:cs typeface="Times New Roman" pitchFamily="18" charset="0"/>
                </a:rPr>
                <a:t>  v</a:t>
              </a:r>
              <a:endParaRPr lang="en-US"/>
            </a:p>
          </p:txBody>
        </p:sp>
        <p:sp>
          <p:nvSpPr>
            <p:cNvPr id="9241" name="Text Box 4"/>
            <p:cNvSpPr txBox="1">
              <a:spLocks noChangeArrowheads="1"/>
            </p:cNvSpPr>
            <p:nvPr/>
          </p:nvSpPr>
          <p:spPr bwMode="auto">
            <a:xfrm>
              <a:off x="6553" y="5027"/>
              <a:ext cx="369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200" b="1">
                  <a:solidFill>
                    <a:srgbClr val="00FF00"/>
                  </a:solidFill>
                  <a:cs typeface="Times New Roman" pitchFamily="18" charset="0"/>
                </a:rPr>
                <a:t>  w</a:t>
              </a:r>
              <a:endParaRPr lang="en-US"/>
            </a:p>
          </p:txBody>
        </p:sp>
        <p:sp>
          <p:nvSpPr>
            <p:cNvPr id="9242" name="Line 3"/>
            <p:cNvSpPr>
              <a:spLocks noChangeShapeType="1"/>
            </p:cNvSpPr>
            <p:nvPr/>
          </p:nvSpPr>
          <p:spPr bwMode="auto">
            <a:xfrm flipH="1">
              <a:off x="6090" y="4340"/>
              <a:ext cx="1455" cy="783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3" name="Text Box 2"/>
            <p:cNvSpPr txBox="1">
              <a:spLocks noChangeArrowheads="1"/>
            </p:cNvSpPr>
            <p:nvPr/>
          </p:nvSpPr>
          <p:spPr bwMode="auto">
            <a:xfrm>
              <a:off x="7571" y="4171"/>
              <a:ext cx="464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400" b="1" i="1">
                  <a:solidFill>
                    <a:srgbClr val="00FFFF"/>
                  </a:solidFill>
                  <a:cs typeface="Times New Roman" pitchFamily="18" charset="0"/>
                </a:rPr>
                <a:t>F</a:t>
              </a:r>
              <a:endParaRPr lang="en-US"/>
            </a:p>
          </p:txBody>
        </p:sp>
      </p:grpSp>
      <p:sp>
        <p:nvSpPr>
          <p:cNvPr id="9222" name="Rectangle 2"/>
          <p:cNvSpPr>
            <a:spLocks noChangeArrowheads="1"/>
          </p:cNvSpPr>
          <p:nvPr/>
        </p:nvSpPr>
        <p:spPr bwMode="auto">
          <a:xfrm>
            <a:off x="112713" y="214313"/>
            <a:ext cx="8174037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buClr>
                <a:srgbClr val="FFFF00"/>
              </a:buClr>
            </a:pP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Seismic waves</a:t>
            </a:r>
            <a:endParaRPr lang="en-US" sz="390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2E96A95-E83C-4BBC-A000-16E15F658F34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460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603B23D-FC5A-4807-81CD-8C3C03F16A33}" type="slidenum">
              <a:rPr lang="ar-SA" smtClean="0"/>
              <a:pPr eaLnBrk="1" hangingPunct="1"/>
              <a:t>40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Seismic Data Processing</a:t>
            </a:r>
          </a:p>
        </p:txBody>
      </p:sp>
      <p:pic>
        <p:nvPicPr>
          <p:cNvPr id="4608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t="9218" r="9570"/>
          <a:stretch>
            <a:fillRect/>
          </a:stretch>
        </p:blipFill>
        <p:spPr bwMode="auto">
          <a:xfrm>
            <a:off x="857250" y="1185863"/>
            <a:ext cx="713898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ED8EF57-DBD3-4D33-95F9-0B74B59C47D4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471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F1D0151-7BAE-4EF5-90CF-21F6D7A925DD}" type="slidenum">
              <a:rPr lang="ar-SA" smtClean="0"/>
              <a:pPr eaLnBrk="1" hangingPunct="1"/>
              <a:t>41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Seismic Data Processing</a:t>
            </a:r>
          </a:p>
        </p:txBody>
      </p:sp>
      <p:pic>
        <p:nvPicPr>
          <p:cNvPr id="4710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9219" r="9570"/>
          <a:stretch>
            <a:fillRect/>
          </a:stretch>
        </p:blipFill>
        <p:spPr bwMode="auto">
          <a:xfrm>
            <a:off x="857250" y="1185863"/>
            <a:ext cx="716756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AD48101-E6E7-4C4D-A4B8-8586063898DB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481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EE43607-B3D4-40F1-BD7F-71F90CDB87ED}" type="slidenum">
              <a:rPr lang="ar-SA" smtClean="0"/>
              <a:pPr eaLnBrk="1" hangingPunct="1"/>
              <a:t>42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Seismic Data Processing</a:t>
            </a:r>
          </a:p>
        </p:txBody>
      </p:sp>
      <p:pic>
        <p:nvPicPr>
          <p:cNvPr id="4813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9218" r="9570"/>
          <a:stretch>
            <a:fillRect/>
          </a:stretch>
        </p:blipFill>
        <p:spPr bwMode="auto">
          <a:xfrm>
            <a:off x="857250" y="1185863"/>
            <a:ext cx="716756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B5AE06A-6F58-440D-AA5B-938BFDDE29AD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491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73A9292-119C-485F-B921-7ED94F3C8655}" type="slidenum">
              <a:rPr lang="ar-SA" smtClean="0"/>
              <a:pPr eaLnBrk="1" hangingPunct="1"/>
              <a:t>43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Seismic Data Processing</a:t>
            </a:r>
          </a:p>
        </p:txBody>
      </p:sp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7813" r="9570"/>
          <a:stretch>
            <a:fillRect/>
          </a:stretch>
        </p:blipFill>
        <p:spPr bwMode="auto">
          <a:xfrm>
            <a:off x="928688" y="1185863"/>
            <a:ext cx="70580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B4EF3A2-7636-40E6-9FDA-40D22668FB7A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5017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A1B0EE8-88C0-4F8D-BB0B-1172E354F635}" type="slidenum">
              <a:rPr lang="ar-SA" smtClean="0"/>
              <a:pPr eaLnBrk="1" hangingPunct="1"/>
              <a:t>44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Seismic Data Processing</a:t>
            </a:r>
          </a:p>
        </p:txBody>
      </p:sp>
      <p:pic>
        <p:nvPicPr>
          <p:cNvPr id="501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7813" r="9570"/>
          <a:stretch>
            <a:fillRect/>
          </a:stretch>
        </p:blipFill>
        <p:spPr bwMode="auto">
          <a:xfrm>
            <a:off x="928688" y="1185863"/>
            <a:ext cx="70580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00A3EED-B6A6-4619-BBCB-293F91EA1C18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512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588F9E8-49C5-4369-813B-5C0EE3C1B568}" type="slidenum">
              <a:rPr lang="ar-SA" smtClean="0"/>
              <a:pPr eaLnBrk="1" hangingPunct="1"/>
              <a:t>45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Seismic Data Processing</a:t>
            </a:r>
          </a:p>
        </p:txBody>
      </p:sp>
      <p:pic>
        <p:nvPicPr>
          <p:cNvPr id="512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10625" r="9570"/>
          <a:stretch>
            <a:fillRect/>
          </a:stretch>
        </p:blipFill>
        <p:spPr bwMode="auto">
          <a:xfrm>
            <a:off x="792163" y="1185863"/>
            <a:ext cx="72802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BFA4832-CDFD-4C19-904E-05082FF5FC7E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522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E1182FC-E859-4275-91D2-D7F095D9F6F3}" type="slidenum">
              <a:rPr lang="ar-SA" smtClean="0"/>
              <a:pPr eaLnBrk="1" hangingPunct="1"/>
              <a:t>46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Seismic Data Processing</a:t>
            </a:r>
          </a:p>
        </p:txBody>
      </p:sp>
      <p:pic>
        <p:nvPicPr>
          <p:cNvPr id="522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10625" r="9570"/>
          <a:stretch>
            <a:fillRect/>
          </a:stretch>
        </p:blipFill>
        <p:spPr bwMode="auto">
          <a:xfrm>
            <a:off x="785813" y="1185863"/>
            <a:ext cx="72802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0" y="1268760"/>
            <a:ext cx="8892480" cy="4896544"/>
          </a:xfrm>
        </p:spPr>
        <p:txBody>
          <a:bodyPr/>
          <a:lstStyle/>
          <a:p>
            <a:pPr eaLnBrk="1" hangingPunct="1">
              <a:buClrTx/>
              <a:buFont typeface="Arial" pitchFamily="34" charset="0"/>
              <a:buChar char="•"/>
            </a:pPr>
            <a:r>
              <a:rPr lang="en-US" sz="2200" b="1" dirty="0">
                <a:latin typeface="Times New Roman" pitchFamily="18" charset="0"/>
              </a:rPr>
              <a:t>Introduction</a:t>
            </a:r>
          </a:p>
          <a:p>
            <a:pPr lvl="1" eaLnBrk="1" hangingPunct="1">
              <a:buClrTx/>
              <a:buFont typeface="Arial" pitchFamily="34" charset="0"/>
              <a:buChar char="•"/>
            </a:pPr>
            <a:r>
              <a:rPr lang="en-US" sz="1800" dirty="0">
                <a:latin typeface="Times New Roman" pitchFamily="18" charset="0"/>
              </a:rPr>
              <a:t>Seismic interpretation (SI) refers to the extraction of geological information from the seismic data.</a:t>
            </a:r>
          </a:p>
          <a:p>
            <a:pPr lvl="1" eaLnBrk="1" hangingPunct="1">
              <a:buClrTx/>
              <a:buFont typeface="Arial" pitchFamily="34" charset="0"/>
              <a:buChar char="•"/>
            </a:pPr>
            <a:endParaRPr lang="en-US" sz="1800" dirty="0">
              <a:latin typeface="Times New Roman" pitchFamily="18" charset="0"/>
            </a:endParaRPr>
          </a:p>
          <a:p>
            <a:pPr lvl="1" eaLnBrk="1" hangingPunct="1">
              <a:buClrTx/>
              <a:buFont typeface="Arial" pitchFamily="34" charset="0"/>
              <a:buChar char="•"/>
            </a:pPr>
            <a:r>
              <a:rPr lang="en-US" sz="1800" dirty="0">
                <a:latin typeface="Times New Roman" pitchFamily="18" charset="0"/>
              </a:rPr>
              <a:t>SI is performed on migrated and stacked seismic data. </a:t>
            </a:r>
          </a:p>
          <a:p>
            <a:pPr lvl="1" eaLnBrk="1" hangingPunct="1">
              <a:buClrTx/>
              <a:buFont typeface="Arial" pitchFamily="34" charset="0"/>
              <a:buChar char="•"/>
            </a:pPr>
            <a:endParaRPr lang="en-US" sz="1800" dirty="0">
              <a:latin typeface="Times New Roman" pitchFamily="18" charset="0"/>
            </a:endParaRPr>
          </a:p>
          <a:p>
            <a:pPr lvl="1" eaLnBrk="1" hangingPunct="1">
              <a:buClrTx/>
              <a:buFont typeface="Arial" pitchFamily="34" charset="0"/>
              <a:buChar char="•"/>
            </a:pPr>
            <a:r>
              <a:rPr lang="en-US" sz="1800" dirty="0">
                <a:latin typeface="Times New Roman" pitchFamily="18" charset="0"/>
              </a:rPr>
              <a:t>SI is usually supported by other non-seismic data such as gravity, magnetic, well-log, and geological data.</a:t>
            </a:r>
          </a:p>
          <a:p>
            <a:pPr lvl="1" eaLnBrk="1" hangingPunct="1">
              <a:buClrTx/>
              <a:buFont typeface="Arial" pitchFamily="34" charset="0"/>
              <a:buChar char="•"/>
            </a:pPr>
            <a:endParaRPr lang="en-US" sz="1800" dirty="0">
              <a:latin typeface="Times New Roman" pitchFamily="18" charset="0"/>
            </a:endParaRPr>
          </a:p>
          <a:p>
            <a:pPr lvl="1" eaLnBrk="1" hangingPunct="1">
              <a:buClrTx/>
              <a:buFont typeface="Arial" pitchFamily="34" charset="0"/>
              <a:buChar char="•"/>
            </a:pPr>
            <a:r>
              <a:rPr lang="en-US" sz="1800" dirty="0">
                <a:latin typeface="Times New Roman" pitchFamily="18" charset="0"/>
              </a:rPr>
              <a:t>SI is mainly used for two purposes:</a:t>
            </a:r>
          </a:p>
          <a:p>
            <a:pPr lvl="2" eaLnBrk="1" hangingPunct="1">
              <a:buClrTx/>
              <a:buFont typeface="Arial" pitchFamily="34" charset="0"/>
              <a:buChar char="•"/>
            </a:pPr>
            <a:r>
              <a:rPr lang="en-US" sz="1400" dirty="0">
                <a:latin typeface="Times New Roman" pitchFamily="18" charset="0"/>
              </a:rPr>
              <a:t>Prospect evaluation</a:t>
            </a:r>
          </a:p>
          <a:p>
            <a:pPr lvl="2" eaLnBrk="1" hangingPunct="1">
              <a:buClrTx/>
              <a:buFont typeface="Arial" pitchFamily="34" charset="0"/>
              <a:buChar char="•"/>
            </a:pPr>
            <a:r>
              <a:rPr lang="en-US" sz="1400" dirty="0">
                <a:latin typeface="Times New Roman" pitchFamily="18" charset="0"/>
              </a:rPr>
              <a:t>Reservoir development</a:t>
            </a:r>
          </a:p>
          <a:p>
            <a:pPr lvl="1" eaLnBrk="1" hangingPunct="1">
              <a:buClrTx/>
              <a:buFont typeface="Arial" pitchFamily="34" charset="0"/>
              <a:buChar char="•"/>
            </a:pPr>
            <a:endParaRPr lang="en-US" sz="1800" dirty="0">
              <a:latin typeface="Times New Roman" pitchFamily="18" charset="0"/>
            </a:endParaRPr>
          </a:p>
          <a:p>
            <a:pPr lvl="1" eaLnBrk="1" hangingPunct="1">
              <a:buClrTx/>
              <a:buFont typeface="Arial" pitchFamily="34" charset="0"/>
              <a:buChar char="•"/>
            </a:pPr>
            <a:r>
              <a:rPr lang="en-US" sz="1800" dirty="0">
                <a:latin typeface="Times New Roman" pitchFamily="18" charset="0"/>
              </a:rPr>
              <a:t>Although SI comes after seismic data acquisition and processing, it is important for acquisition and processing and interpretation professionals to communicate continuously.</a:t>
            </a:r>
          </a:p>
        </p:txBody>
      </p:sp>
      <p:sp>
        <p:nvSpPr>
          <p:cNvPr id="57348" name="Rectangle 102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72353"/>
          </a:xfrm>
        </p:spPr>
        <p:txBody>
          <a:bodyPr lIns="82048" tIns="41025" rIns="82048" bIns="41025"/>
          <a:lstStyle/>
          <a:p>
            <a:pPr algn="ctr" eaLnBrk="1" hangingPunct="1">
              <a:buClr>
                <a:srgbClr val="FFFF00"/>
              </a:buClr>
              <a:defRPr/>
            </a:pPr>
            <a:r>
              <a:rPr lang="en-US" sz="3900" dirty="0">
                <a:latin typeface="Times New Roman" pitchFamily="18" charset="0"/>
              </a:rPr>
              <a:t>Seismic Data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27105824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68760"/>
            <a:ext cx="4945785" cy="4968552"/>
          </a:xfrm>
        </p:spPr>
        <p:txBody>
          <a:bodyPr/>
          <a:lstStyle/>
          <a:p>
            <a:pPr eaLnBrk="1" hangingPunct="1">
              <a:buClrTx/>
            </a:pPr>
            <a:r>
              <a:rPr lang="en-US" sz="2000" b="1" dirty="0">
                <a:latin typeface="Times New Roman" pitchFamily="18" charset="0"/>
              </a:rPr>
              <a:t>Introduction</a:t>
            </a:r>
          </a:p>
          <a:p>
            <a:pPr marL="867596" lvl="1" indent="-410291" eaLnBrk="1" hangingPunct="1">
              <a:buClrTx/>
            </a:pPr>
            <a:r>
              <a:rPr lang="en-US" sz="1600" dirty="0">
                <a:latin typeface="Times New Roman" pitchFamily="18" charset="0"/>
              </a:rPr>
              <a:t>Occurrence of a commercial petroleum prospect requires the following factors:</a:t>
            </a:r>
          </a:p>
          <a:p>
            <a:pPr marL="1267914" lvl="2" indent="-410291" eaLnBrk="1" hangingPunct="1">
              <a:buClrTx/>
              <a:buFont typeface="Tahoma" pitchFamily="34" charset="0"/>
              <a:buAutoNum type="arabicPeriod"/>
            </a:pPr>
            <a:r>
              <a:rPr lang="en-US" sz="1200" dirty="0">
                <a:latin typeface="Times New Roman" pitchFamily="18" charset="0"/>
              </a:rPr>
              <a:t>Source rock (high porosity but low permeability)</a:t>
            </a:r>
          </a:p>
          <a:p>
            <a:pPr marL="1267914" lvl="2" indent="-410291" eaLnBrk="1" hangingPunct="1">
              <a:buClrTx/>
              <a:buFont typeface="Tahoma" pitchFamily="34" charset="0"/>
              <a:buAutoNum type="arabicPeriod"/>
            </a:pPr>
            <a:r>
              <a:rPr lang="en-US" sz="1200" dirty="0">
                <a:latin typeface="Times New Roman" pitchFamily="18" charset="0"/>
              </a:rPr>
              <a:t>Sufficient temperature and time to generate petroleum, but not  destroy it</a:t>
            </a:r>
          </a:p>
          <a:p>
            <a:pPr marL="1267914" lvl="2" indent="-410291" eaLnBrk="1" hangingPunct="1">
              <a:buClrTx/>
              <a:buFont typeface="Tahoma" pitchFamily="34" charset="0"/>
              <a:buAutoNum type="arabicPeriod"/>
            </a:pPr>
            <a:r>
              <a:rPr lang="en-US" sz="1200" dirty="0">
                <a:latin typeface="Times New Roman" pitchFamily="18" charset="0"/>
              </a:rPr>
              <a:t>Migration of petroleum from source to reservoir rock</a:t>
            </a:r>
          </a:p>
          <a:p>
            <a:pPr marL="1267914" lvl="2" indent="-410291" eaLnBrk="1" hangingPunct="1">
              <a:buClrTx/>
              <a:buFont typeface="Tahoma" pitchFamily="34" charset="0"/>
              <a:buAutoNum type="arabicPeriod"/>
            </a:pPr>
            <a:r>
              <a:rPr lang="en-US" sz="1200" dirty="0">
                <a:latin typeface="Times New Roman" pitchFamily="18" charset="0"/>
              </a:rPr>
              <a:t>Reservoir rock (high porosity and high permeability)</a:t>
            </a:r>
          </a:p>
          <a:p>
            <a:pPr marL="1267914" lvl="2" indent="-410291" eaLnBrk="1" hangingPunct="1">
              <a:buClrTx/>
              <a:buFont typeface="Tahoma" pitchFamily="34" charset="0"/>
              <a:buAutoNum type="arabicPeriod"/>
            </a:pPr>
            <a:r>
              <a:rPr lang="en-US" sz="1200" dirty="0">
                <a:latin typeface="Times New Roman" pitchFamily="18" charset="0"/>
              </a:rPr>
              <a:t>Trap</a:t>
            </a:r>
          </a:p>
          <a:p>
            <a:pPr marL="867596" lvl="1" indent="-410291" eaLnBrk="1" hangingPunct="1">
              <a:buClr>
                <a:srgbClr val="FFFF00"/>
              </a:buClr>
            </a:pPr>
            <a:endParaRPr lang="en-US" sz="1600" dirty="0">
              <a:latin typeface="Times New Roman" pitchFamily="18" charset="0"/>
            </a:endParaRPr>
          </a:p>
          <a:p>
            <a:pPr marL="867596" lvl="1" indent="-410291" eaLnBrk="1" hangingPunct="1">
              <a:buClrTx/>
              <a:buFont typeface="Times New Roman" pitchFamily="18" charset="0"/>
              <a:buChar char="−"/>
            </a:pPr>
            <a:r>
              <a:rPr lang="en-US" sz="1600" dirty="0">
                <a:latin typeface="Times New Roman" pitchFamily="18" charset="0"/>
              </a:rPr>
              <a:t>These factors have to be timed appropriately to trap petroleum in commercial amounts.</a:t>
            </a:r>
          </a:p>
          <a:p>
            <a:pPr marL="867596" lvl="1" indent="-410291" eaLnBrk="1" hangingPunct="1">
              <a:buClrTx/>
              <a:buFont typeface="Times New Roman" pitchFamily="18" charset="0"/>
              <a:buChar char="−"/>
            </a:pPr>
            <a:endParaRPr lang="en-US" sz="1600" dirty="0">
              <a:latin typeface="Times New Roman" pitchFamily="18" charset="0"/>
            </a:endParaRPr>
          </a:p>
          <a:p>
            <a:pPr marL="867596" lvl="1" indent="-410291" eaLnBrk="1" hangingPunct="1">
              <a:buClrTx/>
              <a:buFont typeface="Times New Roman" pitchFamily="18" charset="0"/>
              <a:buChar char="−"/>
            </a:pPr>
            <a:r>
              <a:rPr lang="en-US" sz="1600" dirty="0">
                <a:latin typeface="Times New Roman" pitchFamily="18" charset="0"/>
              </a:rPr>
              <a:t>Porosity refers to the amount of pore space in the rock.</a:t>
            </a:r>
          </a:p>
          <a:p>
            <a:pPr marL="1267914" lvl="2" indent="-410291" eaLnBrk="1" hangingPunct="1">
              <a:buClrTx/>
              <a:buFont typeface="Times New Roman" pitchFamily="18" charset="0"/>
              <a:buChar char="−"/>
            </a:pPr>
            <a:endParaRPr lang="en-US" sz="1200" dirty="0">
              <a:latin typeface="Times New Roman" pitchFamily="18" charset="0"/>
            </a:endParaRPr>
          </a:p>
          <a:p>
            <a:pPr marL="867596" lvl="1" indent="-410291" eaLnBrk="1" hangingPunct="1">
              <a:buClrTx/>
              <a:buFont typeface="Times New Roman" pitchFamily="18" charset="0"/>
              <a:buChar char="−"/>
            </a:pPr>
            <a:r>
              <a:rPr lang="en-US" sz="1600" dirty="0">
                <a:latin typeface="Times New Roman" pitchFamily="18" charset="0"/>
              </a:rPr>
              <a:t>Permeability refers to the ability of a rock to flow fluids.</a:t>
            </a:r>
          </a:p>
        </p:txBody>
      </p:sp>
      <p:sp>
        <p:nvSpPr>
          <p:cNvPr id="9" name="Rectangle 102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72353"/>
          </a:xfrm>
        </p:spPr>
        <p:txBody>
          <a:bodyPr lIns="82048" tIns="41025" rIns="82048" bIns="41025"/>
          <a:lstStyle/>
          <a:p>
            <a:pPr algn="ctr" eaLnBrk="1" hangingPunct="1">
              <a:buClr>
                <a:srgbClr val="FFFF00"/>
              </a:buClr>
              <a:defRPr/>
            </a:pPr>
            <a:r>
              <a:rPr lang="en-US" sz="3900" dirty="0">
                <a:latin typeface="Times New Roman" pitchFamily="18" charset="0"/>
              </a:rPr>
              <a:t>Seismic Data Interpretation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854" y="1268760"/>
            <a:ext cx="3763146" cy="5544616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Box 13"/>
          <p:cNvSpPr txBox="1">
            <a:spLocks noChangeArrowheads="1"/>
          </p:cNvSpPr>
          <p:nvPr/>
        </p:nvSpPr>
        <p:spPr bwMode="auto">
          <a:xfrm>
            <a:off x="5437940" y="3429496"/>
            <a:ext cx="1870364" cy="328373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/>
            <a:endParaRPr lang="en-US" sz="13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13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13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13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13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13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13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13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Porous/impermeable</a:t>
            </a:r>
          </a:p>
          <a:p>
            <a:pPr algn="ctr" eaLnBrk="1" hangingPunct="1"/>
            <a:endParaRPr lang="en-US" sz="13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13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13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13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13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13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13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13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6" name="TextBox 13"/>
          <p:cNvSpPr txBox="1">
            <a:spLocks noChangeArrowheads="1"/>
          </p:cNvSpPr>
          <p:nvPr/>
        </p:nvSpPr>
        <p:spPr bwMode="auto">
          <a:xfrm>
            <a:off x="5868144" y="3429000"/>
            <a:ext cx="3275856" cy="28291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3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Porous/permeable</a:t>
            </a:r>
          </a:p>
        </p:txBody>
      </p:sp>
    </p:spTree>
    <p:extLst>
      <p:ext uri="{BB962C8B-B14F-4D97-AF65-F5344CB8AC3E}">
        <p14:creationId xmlns:p14="http://schemas.microsoft.com/office/powerpoint/2010/main" val="2450289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68760"/>
            <a:ext cx="5264727" cy="2592288"/>
          </a:xfrm>
        </p:spPr>
        <p:txBody>
          <a:bodyPr/>
          <a:lstStyle/>
          <a:p>
            <a:pPr eaLnBrk="1" hangingPunct="1">
              <a:buClrTx/>
              <a:buFont typeface="Arial" pitchFamily="34" charset="0"/>
              <a:buChar char="•"/>
            </a:pPr>
            <a:r>
              <a:rPr lang="en-US" sz="1800" b="1" dirty="0">
                <a:latin typeface="Times New Roman" pitchFamily="18" charset="0"/>
              </a:rPr>
              <a:t>Trap</a:t>
            </a:r>
          </a:p>
          <a:p>
            <a:pPr lvl="1" eaLnBrk="1" hangingPunct="1">
              <a:buClrTx/>
              <a:buFont typeface="Arial" pitchFamily="34" charset="0"/>
              <a:buChar char="•"/>
            </a:pPr>
            <a:r>
              <a:rPr lang="en-US" sz="1400" dirty="0">
                <a:latin typeface="Times New Roman" pitchFamily="18" charset="0"/>
              </a:rPr>
              <a:t>A trap is a place where petroleum is barred from further movement (migration).</a:t>
            </a:r>
          </a:p>
          <a:p>
            <a:pPr lvl="1" eaLnBrk="1" hangingPunct="1">
              <a:buClrTx/>
              <a:buFont typeface="Arial" pitchFamily="34" charset="0"/>
              <a:buChar char="•"/>
            </a:pPr>
            <a:endParaRPr lang="en-US" sz="1400" dirty="0">
              <a:latin typeface="Times New Roman" pitchFamily="18" charset="0"/>
            </a:endParaRPr>
          </a:p>
          <a:p>
            <a:pPr lvl="1" eaLnBrk="1" hangingPunct="1">
              <a:buClrTx/>
              <a:buFont typeface="Arial" pitchFamily="34" charset="0"/>
              <a:buChar char="•"/>
            </a:pPr>
            <a:r>
              <a:rPr lang="en-US" sz="1400" dirty="0">
                <a:latin typeface="Times New Roman" pitchFamily="18" charset="0"/>
              </a:rPr>
              <a:t>The trap includes the reservoir and cap rock (seal).</a:t>
            </a:r>
          </a:p>
          <a:p>
            <a:pPr lvl="1" eaLnBrk="1" hangingPunct="1">
              <a:buClrTx/>
              <a:buFont typeface="Arial" pitchFamily="34" charset="0"/>
              <a:buChar char="•"/>
            </a:pPr>
            <a:endParaRPr lang="en-US" sz="1400" dirty="0">
              <a:latin typeface="Times New Roman" pitchFamily="18" charset="0"/>
            </a:endParaRPr>
          </a:p>
          <a:p>
            <a:pPr lvl="1" eaLnBrk="1" hangingPunct="1">
              <a:buClrTx/>
              <a:buFont typeface="Arial" pitchFamily="34" charset="0"/>
              <a:buChar char="•"/>
            </a:pPr>
            <a:r>
              <a:rPr lang="en-US" sz="1400" dirty="0">
                <a:latin typeface="Times New Roman" pitchFamily="18" charset="0"/>
              </a:rPr>
              <a:t>Traps can be divided into:</a:t>
            </a:r>
          </a:p>
          <a:p>
            <a:pPr lvl="2" eaLnBrk="1" hangingPunct="1">
              <a:buClrTx/>
              <a:buFont typeface="Arial" pitchFamily="34" charset="0"/>
              <a:buChar char="•"/>
            </a:pPr>
            <a:r>
              <a:rPr lang="en-US" sz="1100" dirty="0">
                <a:latin typeface="Times New Roman" pitchFamily="18" charset="0"/>
              </a:rPr>
              <a:t>Structural - Caused by tectonic processes</a:t>
            </a:r>
          </a:p>
          <a:p>
            <a:pPr lvl="2" eaLnBrk="1" hangingPunct="1">
              <a:buClrTx/>
              <a:buFont typeface="Arial" pitchFamily="34" charset="0"/>
              <a:buChar char="•"/>
            </a:pPr>
            <a:r>
              <a:rPr lang="en-US" sz="1100" dirty="0">
                <a:latin typeface="Times New Roman" pitchFamily="18" charset="0"/>
              </a:rPr>
              <a:t>Stratigraphic - Caused by depositional morphology or diagenesis</a:t>
            </a:r>
          </a:p>
          <a:p>
            <a:pPr lvl="1" eaLnBrk="1" hangingPunct="1">
              <a:buClrTx/>
              <a:buFont typeface="Arial" pitchFamily="34" charset="0"/>
              <a:buChar char="•"/>
            </a:pPr>
            <a:endParaRPr lang="en-US" sz="1400" b="1" dirty="0">
              <a:latin typeface="Times New Roman" pitchFamily="18" charset="0"/>
            </a:endParaRPr>
          </a:p>
        </p:txBody>
      </p:sp>
      <p:sp>
        <p:nvSpPr>
          <p:cNvPr id="9" name="Rectangle 102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72353"/>
          </a:xfrm>
        </p:spPr>
        <p:txBody>
          <a:bodyPr lIns="82048" tIns="41025" rIns="82048" bIns="41025"/>
          <a:lstStyle/>
          <a:p>
            <a:pPr algn="ctr" eaLnBrk="1" hangingPunct="1">
              <a:buClr>
                <a:srgbClr val="FFFF00"/>
              </a:buClr>
              <a:defRPr/>
            </a:pPr>
            <a:r>
              <a:rPr lang="en-US" sz="3900" dirty="0">
                <a:latin typeface="Times New Roman" pitchFamily="18" charset="0"/>
              </a:rPr>
              <a:t>Seismic Data Interpretation</a:t>
            </a:r>
          </a:p>
        </p:txBody>
      </p:sp>
      <p:graphicFrame>
        <p:nvGraphicFramePr>
          <p:cNvPr id="6" name="Group 4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956384"/>
              </p:ext>
            </p:extLst>
          </p:nvPr>
        </p:nvGraphicFramePr>
        <p:xfrm>
          <a:off x="0" y="3824210"/>
          <a:ext cx="9143999" cy="3025588"/>
        </p:xfrm>
        <a:graphic>
          <a:graphicData uri="http://schemas.openxmlformats.org/drawingml/2006/table">
            <a:tbl>
              <a:tblPr/>
              <a:tblGrid>
                <a:gridCol w="630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36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76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96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1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5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57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49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1543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17534"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Stratigraphic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94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Associated with unconformity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9" marR="91429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Not associated with unconformity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9" marR="91429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653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Supra-unconformity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9" marR="91429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Sub-unconformity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9" marR="91429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Depositional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9" marR="91429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Diagenetic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9" marR="91429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95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Onlap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9" marR="91429" marT="45714" marB="45714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Valley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9" marR="91429" marT="45714" marB="45714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Channel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9" marR="91429" marT="45714" marB="45714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Truncation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9" marR="91429" marT="45714" marB="45714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Pinchout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9" marR="91429" marT="45714" marB="45714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Channel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9" marR="91429" marT="45714" marB="45714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Bar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9" marR="91429" marT="45714" marB="45714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Reef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9" marR="91429" marT="45714" marB="45714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Porosity and/or permeability transition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29" marR="91429" marT="45714" marB="45714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Group 4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179999"/>
              </p:ext>
            </p:extLst>
          </p:nvPr>
        </p:nvGraphicFramePr>
        <p:xfrm>
          <a:off x="5258955" y="734900"/>
          <a:ext cx="3885045" cy="3092823"/>
        </p:xfrm>
        <a:graphic>
          <a:graphicData uri="http://schemas.openxmlformats.org/drawingml/2006/table">
            <a:tbl>
              <a:tblPr/>
              <a:tblGrid>
                <a:gridCol w="457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68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63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32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08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3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25644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Structural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9" marR="91439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99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Diapiric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9" marR="91439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Fold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9" marR="91439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Fault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9" marR="91439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2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Shale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9" marR="91439" marT="45714" marB="45714" vert="eaVert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Salt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9" marR="91439" marT="45714" marB="45714" vert="eaVert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Compressional anticlines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9" marR="91439" marT="45714" marB="45714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Compactional anticlines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9" marR="91439" marT="45714" marB="45714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9" marR="91439" marT="45714" marB="45714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Reverse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9" marR="91439" marT="45714" marB="45714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Strike-slip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9" marR="91439" marT="45714" marB="45714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8703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2713" y="214313"/>
            <a:ext cx="8174037" cy="681037"/>
          </a:xfrm>
        </p:spPr>
        <p:txBody>
          <a:bodyPr/>
          <a:lstStyle/>
          <a:p>
            <a:pPr>
              <a:buClr>
                <a:srgbClr val="FFFF00"/>
              </a:buClr>
            </a:pPr>
            <a:r>
              <a:rPr lang="en-US" sz="4000">
                <a:effectLst/>
                <a:latin typeface="Times New Roman" pitchFamily="18" charset="0"/>
              </a:rPr>
              <a:t>Seismic waves</a:t>
            </a:r>
            <a:endParaRPr lang="en-US" sz="3900">
              <a:effectLst/>
              <a:latin typeface="Times New Roman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85875"/>
            <a:ext cx="8929688" cy="4929188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FFFF00"/>
              </a:buClr>
              <a:defRPr/>
            </a:pPr>
            <a:r>
              <a:rPr lang="en-US" sz="2800" dirty="0">
                <a:latin typeface="Times New Roman" pitchFamily="18" charset="0"/>
              </a:rPr>
              <a:t>Elasticity</a:t>
            </a:r>
            <a:r>
              <a:rPr lang="en-US" sz="2900" dirty="0">
                <a:latin typeface="Times New Roman" pitchFamily="18" charset="0"/>
              </a:rPr>
              <a:t> theory</a:t>
            </a:r>
          </a:p>
          <a:p>
            <a:pPr lvl="1">
              <a:lnSpc>
                <a:spcPct val="90000"/>
              </a:lnSpc>
              <a:buClr>
                <a:srgbClr val="FFFF00"/>
              </a:buClr>
              <a:defRPr/>
            </a:pPr>
            <a:r>
              <a:rPr lang="en-US" sz="2400" dirty="0">
                <a:latin typeface="Times New Roman" pitchFamily="18" charset="0"/>
              </a:rPr>
              <a:t>Hooke’s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</a:rPr>
              <a:t>Law</a:t>
            </a:r>
            <a:endParaRPr lang="en-US" dirty="0">
              <a:latin typeface="Times New Roman" pitchFamily="18" charset="0"/>
            </a:endParaRPr>
          </a:p>
          <a:p>
            <a:pPr lvl="2">
              <a:lnSpc>
                <a:spcPct val="90000"/>
              </a:lnSpc>
              <a:buClr>
                <a:srgbClr val="FFFF00"/>
              </a:buClr>
              <a:defRPr/>
            </a:pPr>
            <a:r>
              <a:rPr lang="en-US" sz="2000" dirty="0">
                <a:latin typeface="Times New Roman" pitchFamily="18" charset="0"/>
              </a:rPr>
              <a:t>For small strains (&lt;10</a:t>
            </a:r>
            <a:r>
              <a:rPr lang="en-US" sz="2000" baseline="30000" dirty="0">
                <a:latin typeface="Times New Roman" pitchFamily="18" charset="0"/>
              </a:rPr>
              <a:t>-6</a:t>
            </a:r>
            <a:r>
              <a:rPr lang="en-US" sz="2000" dirty="0">
                <a:latin typeface="Times New Roman" pitchFamily="18" charset="0"/>
              </a:rPr>
              <a:t>), stress is linearly proportional to strain:</a:t>
            </a:r>
          </a:p>
          <a:p>
            <a:pPr lvl="2">
              <a:lnSpc>
                <a:spcPct val="90000"/>
              </a:lnSpc>
              <a:buClr>
                <a:srgbClr val="FFFF00"/>
              </a:buClr>
              <a:defRPr/>
            </a:pPr>
            <a:endParaRPr lang="en-US" sz="2000" dirty="0">
              <a:latin typeface="Times New Roman" pitchFamily="18" charset="0"/>
            </a:endParaRPr>
          </a:p>
          <a:p>
            <a:pPr lvl="2">
              <a:lnSpc>
                <a:spcPct val="90000"/>
              </a:lnSpc>
              <a:buClr>
                <a:srgbClr val="FFFF00"/>
              </a:buClr>
              <a:defRPr/>
            </a:pPr>
            <a:endParaRPr lang="en-US" sz="2200" dirty="0">
              <a:latin typeface="Times New Roman" pitchFamily="18" charset="0"/>
            </a:endParaRPr>
          </a:p>
          <a:p>
            <a:pPr lvl="1">
              <a:lnSpc>
                <a:spcPct val="90000"/>
              </a:lnSpc>
              <a:buClr>
                <a:srgbClr val="FFFF00"/>
              </a:buClr>
              <a:defRPr/>
            </a:pPr>
            <a:r>
              <a:rPr lang="en-US" sz="2400" dirty="0">
                <a:latin typeface="Times New Roman" pitchFamily="18" charset="0"/>
              </a:rPr>
              <a:t>Elastic constants</a:t>
            </a:r>
            <a:endParaRPr lang="en-US" sz="2600" dirty="0">
              <a:latin typeface="Times New Roman" pitchFamily="18" charset="0"/>
            </a:endParaRPr>
          </a:p>
          <a:p>
            <a:pPr lvl="2">
              <a:defRPr/>
            </a:pPr>
            <a:r>
              <a:rPr 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In the above equation, c is called the elastic constant.</a:t>
            </a:r>
          </a:p>
          <a:p>
            <a:pPr lvl="2">
              <a:defRPr/>
            </a:pPr>
            <a:r>
              <a:rPr 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Most rocks (e.g., sandstones, </a:t>
            </a:r>
            <a:r>
              <a:rPr lang="en-US" sz="2000" dirty="0" err="1">
                <a:latin typeface="Times New Roman" pitchFamily="18" charset="0"/>
                <a:ea typeface="+mn-ea"/>
                <a:cs typeface="Times New Roman" pitchFamily="18" charset="0"/>
              </a:rPr>
              <a:t>limestones</a:t>
            </a:r>
            <a:r>
              <a:rPr 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) are </a:t>
            </a:r>
            <a:r>
              <a:rPr lang="en-US" sz="2000" u="sng" dirty="0">
                <a:latin typeface="Times New Roman" pitchFamily="18" charset="0"/>
                <a:ea typeface="+mn-ea"/>
                <a:cs typeface="Times New Roman" pitchFamily="18" charset="0"/>
              </a:rPr>
              <a:t>isotropic</a:t>
            </a:r>
            <a:r>
              <a:rPr 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; where c is a combination of only two elastic constants (</a:t>
            </a:r>
            <a:r>
              <a:rPr lang="en-US" sz="2000" dirty="0">
                <a:latin typeface="Symbol" pitchFamily="18" charset="2"/>
                <a:ea typeface="+mn-ea"/>
                <a:cs typeface="Times New Roman" pitchFamily="18" charset="0"/>
              </a:rPr>
              <a:t>l, m</a:t>
            </a:r>
            <a:r>
              <a:rPr 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) called Lame’s constants.</a:t>
            </a:r>
          </a:p>
          <a:p>
            <a:pPr lvl="2">
              <a:defRPr/>
            </a:pPr>
            <a:r>
              <a:rPr 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Some rocks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(e.g.,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shales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are </a:t>
            </a:r>
            <a:r>
              <a:rPr lang="en-US" sz="2000" u="sng" dirty="0">
                <a:latin typeface="Times New Roman" pitchFamily="18" charset="0"/>
                <a:ea typeface="+mn-ea"/>
                <a:cs typeface="Times New Roman" pitchFamily="18" charset="0"/>
              </a:rPr>
              <a:t>anisotropic</a:t>
            </a:r>
            <a:r>
              <a:rPr 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; where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 is a combination of more than two elastic constants.</a:t>
            </a:r>
          </a:p>
          <a:p>
            <a:pPr lvl="2">
              <a:defRPr/>
            </a:pPr>
            <a:r>
              <a:rPr 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Practically, </a:t>
            </a:r>
            <a:r>
              <a:rPr lang="en-US" sz="2000" u="sng" dirty="0">
                <a:latin typeface="Times New Roman" pitchFamily="18" charset="0"/>
                <a:ea typeface="+mn-ea"/>
                <a:cs typeface="Times New Roman" pitchFamily="18" charset="0"/>
              </a:rPr>
              <a:t>isotropy</a:t>
            </a:r>
            <a:r>
              <a:rPr 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 means that seismic properties (e.g., velocity) is </a:t>
            </a:r>
            <a:r>
              <a:rPr lang="en-US" sz="2000" u="sng" dirty="0">
                <a:latin typeface="Times New Roman" pitchFamily="18" charset="0"/>
                <a:ea typeface="+mn-ea"/>
                <a:cs typeface="Times New Roman" pitchFamily="18" charset="0"/>
              </a:rPr>
              <a:t>independent</a:t>
            </a:r>
            <a:r>
              <a:rPr 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 of measurement </a:t>
            </a:r>
            <a:r>
              <a:rPr lang="en-US" sz="2000" u="sng" dirty="0">
                <a:latin typeface="Times New Roman" pitchFamily="18" charset="0"/>
                <a:ea typeface="+mn-ea"/>
                <a:cs typeface="Times New Roman" pitchFamily="18" charset="0"/>
              </a:rPr>
              <a:t>direction</a:t>
            </a:r>
            <a:r>
              <a:rPr 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; while anisotropy is the opposite.</a:t>
            </a:r>
          </a:p>
        </p:txBody>
      </p:sp>
      <p:graphicFrame>
        <p:nvGraphicFramePr>
          <p:cNvPr id="10244" name="Object 2"/>
          <p:cNvGraphicFramePr>
            <a:graphicFrameLocks noChangeAspect="1"/>
          </p:cNvGraphicFramePr>
          <p:nvPr/>
        </p:nvGraphicFramePr>
        <p:xfrm>
          <a:off x="3840163" y="2786063"/>
          <a:ext cx="12668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95085" imgH="139639" progId="Equation.3">
                  <p:embed/>
                </p:oleObj>
              </mc:Choice>
              <mc:Fallback>
                <p:oleObj name="Equation" r:id="rId2" imgW="495085" imgH="13963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0163" y="2786063"/>
                        <a:ext cx="126682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49D8D3C-B7CF-49D5-BC85-0D165B789A8A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102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DA43B81-96C8-4AAE-9655-4AD3E8E1FF41}" type="slidenum">
              <a:rPr lang="ar-SA" smtClean="0"/>
              <a:pPr eaLnBrk="1" hangingPunct="1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58"/>
          <a:stretch>
            <a:fillRect/>
          </a:stretch>
        </p:blipFill>
        <p:spPr bwMode="auto">
          <a:xfrm>
            <a:off x="1835696" y="2204864"/>
            <a:ext cx="5374129" cy="301604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03689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lIns="81994" tIns="40995" rIns="81994" bIns="40995">
            <a:spAutoFit/>
          </a:bodyPr>
          <a:lstStyle/>
          <a:p>
            <a:pPr algn="ctr" defTabSz="820642" eaLnBrk="0" hangingPunct="0"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Seismic Data Interpretation</a:t>
            </a:r>
          </a:p>
          <a:p>
            <a:pPr algn="ctr" defTabSz="820642" eaLnBrk="0" hangingPunct="0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Structural Traps - Faults</a:t>
            </a:r>
          </a:p>
        </p:txBody>
      </p:sp>
    </p:spTree>
    <p:extLst>
      <p:ext uri="{BB962C8B-B14F-4D97-AF65-F5344CB8AC3E}">
        <p14:creationId xmlns:p14="http://schemas.microsoft.com/office/powerpoint/2010/main" val="3525895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98"/>
          <a:stretch>
            <a:fillRect/>
          </a:stretch>
        </p:blipFill>
        <p:spPr bwMode="auto">
          <a:xfrm>
            <a:off x="2339752" y="1484784"/>
            <a:ext cx="5329316" cy="4659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1907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lIns="81994" tIns="40995" rIns="81994" bIns="40995">
            <a:spAutoFit/>
          </a:bodyPr>
          <a:lstStyle/>
          <a:p>
            <a:pPr algn="ctr" defTabSz="820642" eaLnBrk="0" hangingPunct="0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Seismic Data Interpretation</a:t>
            </a:r>
          </a:p>
          <a:p>
            <a:pPr algn="ctr" defTabSz="820642" eaLnBrk="0" hangingPunct="0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Structural Traps - Faults</a:t>
            </a:r>
          </a:p>
        </p:txBody>
      </p:sp>
    </p:spTree>
    <p:extLst>
      <p:ext uri="{BB962C8B-B14F-4D97-AF65-F5344CB8AC3E}">
        <p14:creationId xmlns:p14="http://schemas.microsoft.com/office/powerpoint/2010/main" val="12675516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1907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lIns="81994" tIns="40995" rIns="81994" bIns="40995">
            <a:spAutoFit/>
          </a:bodyPr>
          <a:lstStyle/>
          <a:p>
            <a:pPr algn="ctr" defTabSz="820642" eaLnBrk="0" hangingPunct="0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Seismic Data Interpretation</a:t>
            </a:r>
          </a:p>
          <a:p>
            <a:pPr algn="ctr" defTabSz="820642" eaLnBrk="0" hangingPunct="0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Structural Traps - Faults</a:t>
            </a: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0" y="1411941"/>
            <a:ext cx="4849091" cy="544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/>
          <a:lstStyle/>
          <a:p>
            <a:pPr marL="608314" indent="-608314" defTabSz="1018606">
              <a:lnSpc>
                <a:spcPct val="90000"/>
              </a:lnSpc>
              <a:spcBef>
                <a:spcPct val="20000"/>
              </a:spcBef>
              <a:buSzPct val="70000"/>
              <a:buFont typeface="Wingdings" pitchFamily="2" charset="2"/>
              <a:buChar char="n"/>
            </a:pPr>
            <a:r>
              <a:rPr lang="en-US" sz="2400" dirty="0">
                <a:latin typeface="Times New Roman" pitchFamily="18" charset="0"/>
              </a:rPr>
              <a:t>Important evidences of faulting on seismic sections include:</a:t>
            </a:r>
          </a:p>
          <a:p>
            <a:pPr marL="1042824" lvl="1" indent="-532809" defTabSz="1018606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sz="2000" dirty="0">
                <a:latin typeface="Times New Roman" pitchFamily="18" charset="0"/>
              </a:rPr>
              <a:t>Reflection termination against the fault plane</a:t>
            </a:r>
          </a:p>
          <a:p>
            <a:pPr marL="1042824" lvl="1" indent="-532809" defTabSz="1018606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endParaRPr lang="en-US" sz="2000" dirty="0">
              <a:latin typeface="Times New Roman" pitchFamily="18" charset="0"/>
            </a:endParaRPr>
          </a:p>
          <a:p>
            <a:pPr marL="1042824" lvl="1" indent="-532809" defTabSz="1018606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sz="2000" dirty="0">
                <a:latin typeface="Times New Roman" pitchFamily="18" charset="0"/>
              </a:rPr>
              <a:t>Diffractions along fault plane</a:t>
            </a:r>
          </a:p>
          <a:p>
            <a:pPr marL="1042824" lvl="1" indent="-532809" defTabSz="1018606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endParaRPr lang="en-US" sz="2000" dirty="0">
              <a:latin typeface="Times New Roman" pitchFamily="18" charset="0"/>
            </a:endParaRPr>
          </a:p>
          <a:p>
            <a:pPr marL="1042824" lvl="1" indent="-532809" defTabSz="1018606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sz="2000" dirty="0">
                <a:latin typeface="Times New Roman" pitchFamily="18" charset="0"/>
              </a:rPr>
              <a:t>Offset (vertical and horizontal) of reflections across the fault plane</a:t>
            </a:r>
          </a:p>
          <a:p>
            <a:pPr marL="1042824" lvl="1" indent="-532809" defTabSz="1018606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endParaRPr lang="en-US" sz="2000" dirty="0">
              <a:latin typeface="Times New Roman" pitchFamily="18" charset="0"/>
            </a:endParaRPr>
          </a:p>
          <a:p>
            <a:pPr marL="1042824" lvl="1" indent="-532809" defTabSz="1018606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sz="2000" dirty="0">
                <a:latin typeface="Times New Roman" pitchFamily="18" charset="0"/>
              </a:rPr>
              <a:t>Differential reflection dip across the fault plane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1374"/>
          <a:stretch>
            <a:fillRect/>
          </a:stretch>
        </p:blipFill>
        <p:spPr bwMode="auto">
          <a:xfrm>
            <a:off x="4860032" y="1479176"/>
            <a:ext cx="3779912" cy="465871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8598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1907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lIns="81994" tIns="40995" rIns="81994" bIns="40995">
            <a:spAutoFit/>
          </a:bodyPr>
          <a:lstStyle/>
          <a:p>
            <a:pPr algn="ctr" defTabSz="820642" eaLnBrk="0" hangingPunct="0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Seismic Data Interpretation</a:t>
            </a:r>
          </a:p>
          <a:p>
            <a:pPr algn="ctr" defTabSz="820642" eaLnBrk="0" hangingPunct="0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Structural Traps - Folds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1268760"/>
            <a:ext cx="9144000" cy="502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/>
          <a:lstStyle/>
          <a:p>
            <a:pPr marL="608314" indent="-608314" defTabSz="1018606">
              <a:lnSpc>
                <a:spcPct val="90000"/>
              </a:lnSpc>
              <a:spcBef>
                <a:spcPct val="20000"/>
              </a:spcBef>
              <a:buSzPct val="70000"/>
              <a:buFont typeface="Wingdings" pitchFamily="2" charset="2"/>
              <a:buChar char="n"/>
            </a:pPr>
            <a:r>
              <a:rPr lang="en-US" sz="2400" dirty="0">
                <a:latin typeface="Times New Roman" pitchFamily="18" charset="0"/>
              </a:rPr>
              <a:t>Folding is associated with the following environments:</a:t>
            </a:r>
          </a:p>
          <a:p>
            <a:pPr marL="967215" lvl="1" indent="-457200" defTabSz="1018606">
              <a:lnSpc>
                <a:spcPct val="9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000" dirty="0">
                <a:latin typeface="Times New Roman" pitchFamily="18" charset="0"/>
              </a:rPr>
              <a:t>Excessive horizontal compressive stresses</a:t>
            </a:r>
          </a:p>
          <a:p>
            <a:pPr marL="967215" lvl="1" indent="-457200" defTabSz="1018606">
              <a:lnSpc>
                <a:spcPct val="9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000" dirty="0">
                <a:latin typeface="Times New Roman" pitchFamily="18" charset="0"/>
              </a:rPr>
              <a:t>Diapers:</a:t>
            </a:r>
          </a:p>
          <a:p>
            <a:pPr marL="1362930" lvl="2" indent="-342900" defTabSz="1018606">
              <a:lnSpc>
                <a:spcPct val="90000"/>
              </a:lnSpc>
              <a:spcBef>
                <a:spcPct val="20000"/>
              </a:spcBef>
              <a:buSzPct val="70000"/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</a:rPr>
              <a:t>Salt</a:t>
            </a:r>
          </a:p>
          <a:p>
            <a:pPr marL="1362930" lvl="2" indent="-342900" defTabSz="1018606">
              <a:lnSpc>
                <a:spcPct val="90000"/>
              </a:lnSpc>
              <a:spcBef>
                <a:spcPct val="20000"/>
              </a:spcBef>
              <a:buSzPct val="70000"/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</a:rPr>
              <a:t>Shale</a:t>
            </a:r>
          </a:p>
          <a:p>
            <a:pPr marL="967215" lvl="1" indent="-457200" defTabSz="1018606">
              <a:lnSpc>
                <a:spcPct val="9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000" dirty="0">
                <a:latin typeface="Times New Roman" pitchFamily="18" charset="0"/>
              </a:rPr>
              <a:t>Differential compaction</a:t>
            </a:r>
          </a:p>
          <a:p>
            <a:pPr marL="967215" lvl="1" indent="-457200" defTabSz="1018606">
              <a:lnSpc>
                <a:spcPct val="9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000" dirty="0">
                <a:latin typeface="Times New Roman" pitchFamily="18" charset="0"/>
              </a:rPr>
              <a:t>Arching due to intrusions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35" b="20200"/>
          <a:stretch>
            <a:fillRect/>
          </a:stretch>
        </p:blipFill>
        <p:spPr bwMode="auto">
          <a:xfrm>
            <a:off x="5364089" y="1700809"/>
            <a:ext cx="3388382" cy="432048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3300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1907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lIns="81994" tIns="40995" rIns="81994" bIns="40995">
            <a:spAutoFit/>
          </a:bodyPr>
          <a:lstStyle/>
          <a:p>
            <a:pPr algn="ctr" defTabSz="820642" eaLnBrk="0" hangingPunct="0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Seismic Data Interpretation</a:t>
            </a:r>
          </a:p>
          <a:p>
            <a:pPr algn="ctr" defTabSz="820642" eaLnBrk="0" hangingPunct="0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Structural Traps - Diapirs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1352688"/>
            <a:ext cx="3325091" cy="301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/>
          <a:lstStyle/>
          <a:p>
            <a:pPr marL="608314" indent="-608314" algn="just" defTabSz="1018606">
              <a:lnSpc>
                <a:spcPct val="90000"/>
              </a:lnSpc>
              <a:spcBef>
                <a:spcPct val="20000"/>
              </a:spcBef>
              <a:buSzPct val="70000"/>
              <a:buFont typeface="Wingdings" pitchFamily="2" charset="2"/>
              <a:buChar char="n"/>
            </a:pPr>
            <a:r>
              <a:rPr lang="en-US" dirty="0">
                <a:latin typeface="Times New Roman" pitchFamily="18" charset="0"/>
              </a:rPr>
              <a:t>Diapirs result from the movement of salt and shale due to rock density inversion together with pressure and temperature.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5" t="6610" b="20248"/>
          <a:stretch>
            <a:fillRect/>
          </a:stretch>
        </p:blipFill>
        <p:spPr bwMode="auto">
          <a:xfrm>
            <a:off x="3325091" y="1404162"/>
            <a:ext cx="5351365" cy="476114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6911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1907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lIns="81994" tIns="40995" rIns="81994" bIns="40995">
            <a:spAutoFit/>
          </a:bodyPr>
          <a:lstStyle/>
          <a:p>
            <a:pPr algn="ctr" defTabSz="820642" eaLnBrk="0" hangingPunct="0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Seismic Data Interpretation</a:t>
            </a:r>
          </a:p>
          <a:p>
            <a:pPr algn="ctr" defTabSz="820642" eaLnBrk="0" hangingPunct="0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Stratigraphic Traps - Reefs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1340768"/>
            <a:ext cx="914400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/>
          <a:lstStyle/>
          <a:p>
            <a:pPr marL="608314" indent="-608314" defTabSz="1018606">
              <a:lnSpc>
                <a:spcPct val="90000"/>
              </a:lnSpc>
              <a:spcBef>
                <a:spcPct val="20000"/>
              </a:spcBef>
              <a:buSzPct val="70000"/>
              <a:buFont typeface="Wingdings" pitchFamily="2" charset="2"/>
              <a:buChar char="n"/>
            </a:pPr>
            <a:r>
              <a:rPr lang="en-US" sz="2400" dirty="0">
                <a:latin typeface="Times New Roman" pitchFamily="18" charset="0"/>
              </a:rPr>
              <a:t>Reefs are carbonate depositional structures that develop in tropical areas.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2" r="5302" b="16267"/>
          <a:stretch>
            <a:fillRect/>
          </a:stretch>
        </p:blipFill>
        <p:spPr bwMode="auto">
          <a:xfrm>
            <a:off x="2097329" y="1844824"/>
            <a:ext cx="6435111" cy="4129276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Oval 4"/>
          <p:cNvSpPr>
            <a:spLocks noChangeArrowheads="1"/>
          </p:cNvSpPr>
          <p:nvPr/>
        </p:nvSpPr>
        <p:spPr bwMode="auto">
          <a:xfrm>
            <a:off x="3499195" y="4005064"/>
            <a:ext cx="2008909" cy="1008529"/>
          </a:xfrm>
          <a:prstGeom prst="ellipse">
            <a:avLst/>
          </a:prstGeom>
          <a:noFill/>
          <a:ln w="38100" cap="sq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058" tIns="41029" rIns="82058" bIns="4102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364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1907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lIns="81994" tIns="40995" rIns="81994" bIns="40995">
            <a:spAutoFit/>
          </a:bodyPr>
          <a:lstStyle/>
          <a:p>
            <a:pPr algn="ctr" defTabSz="820642" eaLnBrk="0" hangingPunct="0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Seismic Data Interpretation</a:t>
            </a:r>
          </a:p>
          <a:p>
            <a:pPr algn="ctr" defTabSz="820642" eaLnBrk="0" hangingPunct="0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Stratigraphic Traps - Channels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1268760"/>
            <a:ext cx="9144000" cy="502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/>
          <a:lstStyle/>
          <a:p>
            <a:pPr marL="608314" indent="-608314" defTabSz="1018606">
              <a:lnSpc>
                <a:spcPct val="90000"/>
              </a:lnSpc>
              <a:spcBef>
                <a:spcPct val="20000"/>
              </a:spcBef>
              <a:buSzPct val="70000"/>
              <a:buFont typeface="Wingdings" pitchFamily="2" charset="2"/>
              <a:buChar char="n"/>
            </a:pPr>
            <a:r>
              <a:rPr lang="en-US" sz="2400" dirty="0">
                <a:latin typeface="Times New Roman" pitchFamily="18" charset="0"/>
              </a:rPr>
              <a:t>They are sediment-filled ancients streams (rivers).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10"/>
          <a:stretch>
            <a:fillRect/>
          </a:stretch>
        </p:blipFill>
        <p:spPr bwMode="auto">
          <a:xfrm>
            <a:off x="179512" y="1700809"/>
            <a:ext cx="8604448" cy="4287724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2424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r="7576" b="5495"/>
          <a:stretch>
            <a:fillRect/>
          </a:stretch>
        </p:blipFill>
        <p:spPr bwMode="auto">
          <a:xfrm>
            <a:off x="467544" y="1466667"/>
            <a:ext cx="8174182" cy="462662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1907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lIns="81994" tIns="40995" rIns="81994" bIns="40995">
            <a:spAutoFit/>
          </a:bodyPr>
          <a:lstStyle/>
          <a:p>
            <a:pPr algn="ctr" defTabSz="820642" eaLnBrk="0" hangingPunct="0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Seismic Data Interpretation</a:t>
            </a:r>
          </a:p>
          <a:p>
            <a:pPr algn="ctr" defTabSz="820642" eaLnBrk="0" hangingPunct="0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Stratigraphic Traps - Channels</a:t>
            </a:r>
          </a:p>
        </p:txBody>
      </p:sp>
      <p:sp>
        <p:nvSpPr>
          <p:cNvPr id="24580" name="Oval 5"/>
          <p:cNvSpPr>
            <a:spLocks noChangeArrowheads="1"/>
          </p:cNvSpPr>
          <p:nvPr/>
        </p:nvSpPr>
        <p:spPr bwMode="auto">
          <a:xfrm>
            <a:off x="1437362" y="4088844"/>
            <a:ext cx="2008909" cy="1008529"/>
          </a:xfrm>
          <a:prstGeom prst="ellipse">
            <a:avLst/>
          </a:prstGeom>
          <a:noFill/>
          <a:ln w="38100" cap="sq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058" tIns="41029" rIns="82058" bIns="41029"/>
          <a:lstStyle/>
          <a:p>
            <a:endParaRPr lang="en-US"/>
          </a:p>
        </p:txBody>
      </p:sp>
      <p:sp>
        <p:nvSpPr>
          <p:cNvPr id="24581" name="Oval 6"/>
          <p:cNvSpPr>
            <a:spLocks noChangeArrowheads="1"/>
          </p:cNvSpPr>
          <p:nvPr/>
        </p:nvSpPr>
        <p:spPr bwMode="auto">
          <a:xfrm>
            <a:off x="4970271" y="4088844"/>
            <a:ext cx="2008909" cy="1008529"/>
          </a:xfrm>
          <a:prstGeom prst="ellipse">
            <a:avLst/>
          </a:prstGeom>
          <a:noFill/>
          <a:ln w="38100" cap="sq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058" tIns="41029" rIns="82058" bIns="4102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103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0" y="1411941"/>
            <a:ext cx="9144000" cy="544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/>
          <a:lstStyle/>
          <a:p>
            <a:pPr marL="608314" indent="-608314" defTabSz="1018606">
              <a:lnSpc>
                <a:spcPct val="90000"/>
              </a:lnSpc>
              <a:spcBef>
                <a:spcPct val="20000"/>
              </a:spcBef>
              <a:buSzPct val="70000"/>
              <a:buFont typeface="Wingdings" pitchFamily="2" charset="2"/>
              <a:buChar char="n"/>
            </a:pPr>
            <a:r>
              <a:rPr lang="en-US" sz="2400" dirty="0">
                <a:latin typeface="Times New Roman" pitchFamily="18" charset="0"/>
              </a:rPr>
              <a:t>They are time periods during which sediment erosion or no deposition occurred.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1907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lIns="81994" tIns="40995" rIns="81994" bIns="40995">
            <a:spAutoFit/>
          </a:bodyPr>
          <a:lstStyle/>
          <a:p>
            <a:pPr algn="ctr" defTabSz="820642" eaLnBrk="0" hangingPunct="0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Seismic Data Interpretation</a:t>
            </a:r>
          </a:p>
          <a:p>
            <a:pPr algn="ctr" defTabSz="820642" eaLnBrk="0" hangingPunct="0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Stratigraphic Traps - Unconformities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>
            <a:fillRect/>
          </a:stretch>
        </p:blipFill>
        <p:spPr bwMode="auto">
          <a:xfrm>
            <a:off x="288032" y="2348880"/>
            <a:ext cx="8244408" cy="327351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5804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1412776"/>
            <a:ext cx="8028384" cy="4722579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1907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lIns="81994" tIns="40995" rIns="81994" bIns="40995">
            <a:spAutoFit/>
          </a:bodyPr>
          <a:lstStyle/>
          <a:p>
            <a:pPr algn="ctr" defTabSz="820642" eaLnBrk="0" hangingPunct="0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Seismic Data Interpretation</a:t>
            </a:r>
          </a:p>
          <a:p>
            <a:pPr algn="ctr" defTabSz="820642" eaLnBrk="0" hangingPunct="0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Stratigraphic Traps - Unconformities</a:t>
            </a:r>
          </a:p>
        </p:txBody>
      </p:sp>
    </p:spTree>
    <p:extLst>
      <p:ext uri="{BB962C8B-B14F-4D97-AF65-F5344CB8AC3E}">
        <p14:creationId xmlns:p14="http://schemas.microsoft.com/office/powerpoint/2010/main" val="3388117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2713" y="214313"/>
            <a:ext cx="8174037" cy="681037"/>
          </a:xfrm>
        </p:spPr>
        <p:txBody>
          <a:bodyPr/>
          <a:lstStyle/>
          <a:p>
            <a:pPr>
              <a:buClr>
                <a:srgbClr val="FFFF00"/>
              </a:buClr>
            </a:pPr>
            <a:r>
              <a:rPr lang="en-US" sz="4000">
                <a:effectLst/>
                <a:latin typeface="Times New Roman" pitchFamily="18" charset="0"/>
              </a:rPr>
              <a:t>Seismic waves</a:t>
            </a:r>
            <a:endParaRPr lang="en-US" sz="3900">
              <a:effectLst/>
              <a:latin typeface="Times New Roman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85875"/>
            <a:ext cx="8929688" cy="4929188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FFFF00"/>
              </a:buClr>
              <a:defRPr/>
            </a:pPr>
            <a:r>
              <a:rPr lang="en-US" sz="2400" dirty="0">
                <a:latin typeface="Times New Roman" pitchFamily="18" charset="0"/>
              </a:rPr>
              <a:t>Wave equation</a:t>
            </a:r>
            <a:endParaRPr lang="en-US" sz="2800" dirty="0">
              <a:latin typeface="Times New Roman" pitchFamily="18" charset="0"/>
            </a:endParaRPr>
          </a:p>
          <a:p>
            <a:pPr lvl="1">
              <a:lnSpc>
                <a:spcPct val="90000"/>
              </a:lnSpc>
              <a:buClr>
                <a:srgbClr val="FFFF00"/>
              </a:buClr>
              <a:defRPr/>
            </a:pPr>
            <a:r>
              <a:rPr lang="en-US" sz="2000" dirty="0">
                <a:latin typeface="Times New Roman" pitchFamily="18" charset="0"/>
              </a:rPr>
              <a:t>It relates displacements of earth particles in space and time as a seismic wave passes.</a:t>
            </a:r>
          </a:p>
          <a:p>
            <a:pPr lvl="1">
              <a:lnSpc>
                <a:spcPct val="90000"/>
              </a:lnSpc>
              <a:buClr>
                <a:srgbClr val="FFFF00"/>
              </a:buClr>
              <a:defRPr/>
            </a:pPr>
            <a:endParaRPr lang="en-US" sz="2000" dirty="0">
              <a:latin typeface="Times New Roman" pitchFamily="18" charset="0"/>
            </a:endParaRPr>
          </a:p>
          <a:p>
            <a:pPr lvl="1">
              <a:lnSpc>
                <a:spcPct val="90000"/>
              </a:lnSpc>
              <a:buClr>
                <a:srgbClr val="FFFF00"/>
              </a:buClr>
              <a:defRPr/>
            </a:pPr>
            <a:r>
              <a:rPr lang="en-US" sz="2000" dirty="0">
                <a:latin typeface="Times New Roman" pitchFamily="18" charset="0"/>
              </a:rPr>
              <a:t>For a seismic wave that propagates only along the x-axis:</a:t>
            </a:r>
            <a:endParaRPr lang="en-US" sz="2400" dirty="0">
              <a:latin typeface="Times New Roman" pitchFamily="18" charset="0"/>
            </a:endParaRPr>
          </a:p>
          <a:p>
            <a:pPr lvl="2">
              <a:lnSpc>
                <a:spcPct val="90000"/>
              </a:lnSpc>
              <a:buClr>
                <a:srgbClr val="FFFF00"/>
              </a:buClr>
              <a:defRPr/>
            </a:pPr>
            <a:endParaRPr lang="en-US" sz="1800" dirty="0">
              <a:latin typeface="Times New Roman" pitchFamily="18" charset="0"/>
            </a:endParaRPr>
          </a:p>
          <a:p>
            <a:pPr lvl="2">
              <a:lnSpc>
                <a:spcPct val="90000"/>
              </a:lnSpc>
              <a:buClr>
                <a:srgbClr val="FFFF00"/>
              </a:buClr>
              <a:defRPr/>
            </a:pPr>
            <a:endParaRPr lang="en-US" sz="2000" dirty="0">
              <a:latin typeface="Times New Roman" pitchFamily="18" charset="0"/>
            </a:endParaRPr>
          </a:p>
          <a:p>
            <a:pPr lvl="2">
              <a:defRPr/>
            </a:pPr>
            <a:r>
              <a:rPr lang="en-US" sz="1800" dirty="0">
                <a:latin typeface="Times New Roman" pitchFamily="18" charset="0"/>
                <a:ea typeface="+mn-ea"/>
                <a:cs typeface="Times New Roman" pitchFamily="18" charset="0"/>
              </a:rPr>
              <a:t>In the above equation: </a:t>
            </a:r>
          </a:p>
          <a:p>
            <a:pPr lvl="3">
              <a:defRPr/>
            </a:pPr>
            <a:r>
              <a:rPr lang="en-US" sz="1400" dirty="0">
                <a:latin typeface="Times New Roman" pitchFamily="18" charset="0"/>
                <a:ea typeface="+mn-ea"/>
                <a:cs typeface="Times New Roman" pitchFamily="18" charset="0"/>
              </a:rPr>
              <a:t>V: seismic wave velocity; u: particle displacement; </a:t>
            </a:r>
          </a:p>
          <a:p>
            <a:pPr lvl="3">
              <a:buFontTx/>
              <a:buNone/>
              <a:defRPr/>
            </a:pPr>
            <a:r>
              <a:rPr lang="en-US" sz="1400" dirty="0">
                <a:latin typeface="Times New Roman" pitchFamily="18" charset="0"/>
                <a:ea typeface="+mn-ea"/>
                <a:cs typeface="Times New Roman" pitchFamily="18" charset="0"/>
              </a:rPr>
              <a:t>	x: distance along x-axis; t: time</a:t>
            </a:r>
          </a:p>
          <a:p>
            <a:pPr lvl="2">
              <a:defRPr/>
            </a:pPr>
            <a:endParaRPr lang="en-US" sz="1800" dirty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2">
              <a:defRPr/>
            </a:pPr>
            <a:r>
              <a:rPr lang="en-US" sz="1800" dirty="0">
                <a:latin typeface="Times New Roman" pitchFamily="18" charset="0"/>
                <a:ea typeface="+mn-ea"/>
                <a:cs typeface="Times New Roman" pitchFamily="18" charset="0"/>
              </a:rPr>
              <a:t>General solution:</a:t>
            </a:r>
          </a:p>
          <a:p>
            <a:pPr lvl="2">
              <a:defRPr/>
            </a:pPr>
            <a:endParaRPr lang="en-US" sz="1800" dirty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3">
              <a:defRPr/>
            </a:pPr>
            <a:endParaRPr lang="en-US" sz="1400" dirty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3">
              <a:defRPr/>
            </a:pPr>
            <a:r>
              <a:rPr lang="en-US" sz="1400" dirty="0">
                <a:latin typeface="Times New Roman" pitchFamily="18" charset="0"/>
                <a:ea typeface="+mn-ea"/>
                <a:cs typeface="Times New Roman" pitchFamily="18" charset="0"/>
              </a:rPr>
              <a:t>f and g are arbitrary functions of x and t; where f represents a wave moving along the positive x-axis and g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represents a wave moving </a:t>
            </a:r>
            <a:r>
              <a:rPr lang="en-US" sz="1400" dirty="0">
                <a:latin typeface="Times New Roman" pitchFamily="18" charset="0"/>
                <a:ea typeface="+mn-ea"/>
                <a:cs typeface="Times New Roman" pitchFamily="18" charset="0"/>
              </a:rPr>
              <a:t>along the negative x-axis.</a:t>
            </a:r>
          </a:p>
        </p:txBody>
      </p:sp>
      <p:graphicFrame>
        <p:nvGraphicFramePr>
          <p:cNvPr id="11268" name="Object 2"/>
          <p:cNvGraphicFramePr>
            <a:graphicFrameLocks noChangeAspect="1"/>
          </p:cNvGraphicFramePr>
          <p:nvPr/>
        </p:nvGraphicFramePr>
        <p:xfrm>
          <a:off x="3643313" y="3071813"/>
          <a:ext cx="1357312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90600" imgH="419100" progId="Equation.3">
                  <p:embed/>
                </p:oleObj>
              </mc:Choice>
              <mc:Fallback>
                <p:oleObj name="Equation" r:id="rId2" imgW="990600" imgH="4191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3313" y="3071813"/>
                        <a:ext cx="1357312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3"/>
          <p:cNvGraphicFramePr>
            <a:graphicFrameLocks noChangeAspect="1"/>
          </p:cNvGraphicFramePr>
          <p:nvPr/>
        </p:nvGraphicFramePr>
        <p:xfrm>
          <a:off x="2500313" y="5246688"/>
          <a:ext cx="2500312" cy="32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62100" imgH="203200" progId="Equation.3">
                  <p:embed/>
                </p:oleObj>
              </mc:Choice>
              <mc:Fallback>
                <p:oleObj name="Equation" r:id="rId4" imgW="1562100" imgH="203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313" y="5246688"/>
                        <a:ext cx="2500312" cy="325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Date Placeholder 5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6DE1ECB-8A4A-4A81-AFF6-F2EADA93819B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1127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FF5EE7A-77EB-4429-BA41-7EF1E18E5A72}" type="slidenum">
              <a:rPr lang="ar-SA" smtClean="0"/>
              <a:pPr eaLnBrk="1" hangingPunct="1"/>
              <a:t>6</a:t>
            </a:fld>
            <a:endParaRPr lang="en-US"/>
          </a:p>
        </p:txBody>
      </p:sp>
      <p:pic>
        <p:nvPicPr>
          <p:cNvPr id="11272" name="Picture 2" descr="D:\Latif\Coursework\Undergraduate\GEOP315\2009\Notes\Chapter1\Figure-Solutions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49" b="25862"/>
          <a:stretch>
            <a:fillRect/>
          </a:stretch>
        </p:blipFill>
        <p:spPr bwMode="auto">
          <a:xfrm>
            <a:off x="5357813" y="3000375"/>
            <a:ext cx="3505200" cy="2606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8459788" y="3214688"/>
            <a:ext cx="214312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A6615AC-C6FE-4AA0-8F21-179CC9388BC5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15CDB5C-DD10-479C-AE2F-0FB081854C17}" type="slidenum">
              <a:rPr lang="ar-SA" smtClean="0"/>
              <a:pPr eaLnBrk="1" hangingPunct="1"/>
              <a:t>7</a:t>
            </a:fld>
            <a:endParaRPr lang="en-US"/>
          </a:p>
        </p:txBody>
      </p:sp>
      <p:sp>
        <p:nvSpPr>
          <p:cNvPr id="12292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293" name="Rectangle 2"/>
          <p:cNvSpPr txBox="1">
            <a:spLocks noChangeArrowheads="1"/>
          </p:cNvSpPr>
          <p:nvPr/>
        </p:nvSpPr>
        <p:spPr bwMode="auto">
          <a:xfrm>
            <a:off x="112713" y="214313"/>
            <a:ext cx="8174037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buClr>
                <a:srgbClr val="FFFF00"/>
              </a:buClr>
            </a:pP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Seismic waves</a:t>
            </a:r>
            <a:endParaRPr lang="en-US" sz="39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0" y="1285875"/>
            <a:ext cx="8929688" cy="492918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n-US" sz="2400" kern="0" dirty="0">
                <a:latin typeface="Times New Roman" pitchFamily="18" charset="0"/>
                <a:cs typeface="+mn-cs"/>
              </a:rPr>
              <a:t>General aspects</a:t>
            </a:r>
            <a:endParaRPr lang="en-US" sz="2800" kern="0" dirty="0">
              <a:latin typeface="Times New Roman" pitchFamily="18" charset="0"/>
              <a:cs typeface="+mn-cs"/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  <a:tabLst>
                <a:tab pos="228600" algn="l"/>
              </a:tabLst>
              <a:defRPr/>
            </a:pPr>
            <a:endParaRPr lang="en-US" sz="2000" dirty="0">
              <a:latin typeface="Times New Roman"/>
              <a:ea typeface="Times New Roman"/>
              <a:cs typeface="Arial" charset="0"/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  <a:tabLst>
                <a:tab pos="228600" algn="l"/>
              </a:tabLst>
              <a:defRPr/>
            </a:pPr>
            <a:r>
              <a:rPr lang="en-US" sz="2000" dirty="0">
                <a:latin typeface="Times New Roman"/>
                <a:ea typeface="Times New Roman"/>
                <a:cs typeface="Arial" charset="0"/>
              </a:rPr>
              <a:t>The surface on which the wave amplitude is the same is called the </a:t>
            </a:r>
            <a:r>
              <a:rPr lang="en-US" sz="2000" u="sng" dirty="0">
                <a:latin typeface="Times New Roman"/>
                <a:ea typeface="Times New Roman"/>
                <a:cs typeface="Arial" charset="0"/>
              </a:rPr>
              <a:t>wavefront </a:t>
            </a:r>
            <a:r>
              <a:rPr lang="en-US" sz="2000" dirty="0">
                <a:latin typeface="Times New Roman"/>
                <a:ea typeface="Times New Roman"/>
                <a:cs typeface="Arial" charset="0"/>
              </a:rPr>
              <a:t>(dashed lines in previous figure). 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  <a:defRPr/>
            </a:pPr>
            <a:endParaRPr lang="en-US" sz="2000" dirty="0">
              <a:latin typeface="Times New Roman"/>
              <a:ea typeface="Times New Roman"/>
              <a:cs typeface="Arial" charset="0"/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  <a:tabLst>
                <a:tab pos="228600" algn="l"/>
              </a:tabLst>
              <a:defRPr/>
            </a:pPr>
            <a:r>
              <a:rPr lang="en-US" sz="2000" dirty="0">
                <a:latin typeface="Times New Roman"/>
                <a:ea typeface="Times New Roman"/>
                <a:cs typeface="Arial" charset="0"/>
              </a:rPr>
              <a:t>The normal to the wavefront surface is called </a:t>
            </a:r>
            <a:r>
              <a:rPr lang="en-US" sz="2000" u="sng" dirty="0">
                <a:latin typeface="Times New Roman"/>
                <a:ea typeface="Times New Roman"/>
                <a:cs typeface="Arial" charset="0"/>
              </a:rPr>
              <a:t>ray</a:t>
            </a:r>
            <a:r>
              <a:rPr lang="en-US" sz="2000" dirty="0">
                <a:latin typeface="Times New Roman"/>
                <a:ea typeface="Times New Roman"/>
                <a:cs typeface="Arial" charset="0"/>
              </a:rPr>
              <a:t> or propagation direction (arrows in previous figure).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  <a:defRPr/>
            </a:pPr>
            <a:r>
              <a:rPr lang="en-US" sz="2000" dirty="0">
                <a:latin typeface="Times New Roman"/>
                <a:ea typeface="Times New Roman"/>
                <a:cs typeface="Arial" charset="0"/>
              </a:rPr>
              <a:t> 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  <a:tabLst>
                <a:tab pos="228600" algn="l"/>
              </a:tabLst>
              <a:defRPr/>
            </a:pPr>
            <a:r>
              <a:rPr lang="en-US" sz="2000" dirty="0">
                <a:latin typeface="Times New Roman"/>
                <a:ea typeface="Times New Roman"/>
                <a:cs typeface="Arial" charset="0"/>
              </a:rPr>
              <a:t>Wavefronts are spherical near the source and become planar far from it (planar in previous figure).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  <a:defRPr/>
            </a:pPr>
            <a:endParaRPr lang="en-US" sz="2000" dirty="0">
              <a:latin typeface="Times New Roman"/>
              <a:ea typeface="Times New Roman"/>
              <a:cs typeface="Arial" charset="0"/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  <a:tabLst>
                <a:tab pos="228600" algn="l"/>
              </a:tabLst>
              <a:defRPr/>
            </a:pPr>
            <a:r>
              <a:rPr lang="en-US" sz="2000" dirty="0">
                <a:latin typeface="Times New Roman"/>
                <a:ea typeface="Times New Roman"/>
                <a:cs typeface="Arial" charset="0"/>
              </a:rPr>
              <a:t>A seismic wave is a sinusoid with a wide frequency band (2-120 Hz) and short time duration (50-100 ms) (a.k.a. </a:t>
            </a:r>
            <a:r>
              <a:rPr lang="en-US" sz="2000" u="sng" dirty="0">
                <a:latin typeface="Times New Roman"/>
                <a:ea typeface="Times New Roman"/>
                <a:cs typeface="Arial" charset="0"/>
              </a:rPr>
              <a:t>wavelet</a:t>
            </a:r>
            <a:r>
              <a:rPr lang="en-US" sz="2000" dirty="0">
                <a:latin typeface="Times New Roman"/>
                <a:ea typeface="Times New Roman"/>
                <a:cs typeface="Arial" charset="0"/>
              </a:rPr>
              <a:t>) (circled in previous figure).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A555BAD-8738-474D-A7CA-41FE87F84E71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AA98DD0-1F16-4B2E-8072-AB67569E05AC}" type="slidenum">
              <a:rPr lang="ar-SA" smtClean="0"/>
              <a:pPr eaLnBrk="1" hangingPunct="1"/>
              <a:t>8</a:t>
            </a:fld>
            <a:endParaRPr lang="en-US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285875"/>
            <a:ext cx="8929688" cy="465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Symbol" pitchFamily="18" charset="2"/>
              <a:buChar char=""/>
              <a:tabLst>
                <a:tab pos="228600" algn="l"/>
              </a:tabLst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General aspects</a:t>
            </a:r>
          </a:p>
          <a:p>
            <a:pPr marL="800100" lvl="1" indent="-342900">
              <a:buFont typeface="Symbol" pitchFamily="18" charset="2"/>
              <a:buChar char=""/>
              <a:tabLst>
                <a:tab pos="228600" algn="l"/>
              </a:tabLs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Typical wave characteristics in petroleum seismic exploration:</a:t>
            </a:r>
          </a:p>
          <a:p>
            <a:pPr marL="800100" lvl="1" indent="-342900">
              <a:buFont typeface="Symbol" pitchFamily="18" charset="2"/>
              <a:buChar char=""/>
              <a:tabLst>
                <a:tab pos="228600" algn="l"/>
              </a:tabLst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Ø"/>
              <a:tabLst>
                <a:tab pos="22860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Most of the reflected energy is contained within a frequency range of 2 – 120 Hz.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Ø"/>
              <a:tabLst>
                <a:tab pos="22860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The dominant frequency range of reflected energy is 15 - 50 Hz. 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Ø"/>
              <a:tabLst>
                <a:tab pos="22860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The dominant wavelength range is 30 – 400 m.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Font typeface="Symbol" pitchFamily="18" charset="2"/>
              <a:buChar char=""/>
              <a:tabLst>
                <a:tab pos="228600" algn="l"/>
              </a:tabLst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Font typeface="Symbol" pitchFamily="18" charset="2"/>
              <a:buChar char=""/>
              <a:tabLst>
                <a:tab pos="228600" algn="l"/>
              </a:tabLs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Waves commonly encountered in seismic exploration include:</a:t>
            </a:r>
          </a:p>
          <a:p>
            <a:pPr marL="800100" lvl="1" indent="-342900">
              <a:buFont typeface="Symbol" pitchFamily="18" charset="2"/>
              <a:buChar char=""/>
              <a:tabLst>
                <a:tab pos="228600" algn="l"/>
              </a:tabLst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"/>
              <a:tabLst>
                <a:tab pos="228600" algn="l"/>
              </a:tabLst>
            </a:pPr>
            <a:r>
              <a:rPr lang="en-US" sz="1400" u="sng" dirty="0">
                <a:latin typeface="Times New Roman" pitchFamily="18" charset="0"/>
                <a:cs typeface="Times New Roman" pitchFamily="18" charset="0"/>
              </a:rPr>
              <a:t>Seismic wave: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wave in the frequency range (0 – 1,000 Hz).</a:t>
            </a:r>
            <a:endParaRPr lang="en-US" sz="1400" u="sng" dirty="0"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"/>
              <a:tabLst>
                <a:tab pos="228600" algn="l"/>
              </a:tabLst>
            </a:pPr>
            <a:r>
              <a:rPr lang="en-US" sz="1400" u="sng" dirty="0">
                <a:latin typeface="Times New Roman" pitchFamily="18" charset="0"/>
                <a:cs typeface="Times New Roman" pitchFamily="18" charset="0"/>
              </a:rPr>
              <a:t>Acoustic wave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: P-wave.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"/>
              <a:tabLst>
                <a:tab pos="228600" algn="l"/>
              </a:tabLst>
            </a:pPr>
            <a:r>
              <a:rPr lang="en-US" sz="1400" u="sng" dirty="0">
                <a:latin typeface="Times New Roman" pitchFamily="18" charset="0"/>
                <a:cs typeface="Times New Roman" pitchFamily="18" charset="0"/>
              </a:rPr>
              <a:t>Sonic wave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: wave in the hearing frequency range of humans (20 – 20,000 Hz).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"/>
              <a:tabLst>
                <a:tab pos="228600" algn="l"/>
              </a:tabLst>
            </a:pPr>
            <a:r>
              <a:rPr lang="en-US" sz="1400" u="sng" dirty="0">
                <a:latin typeface="Times New Roman" pitchFamily="18" charset="0"/>
                <a:cs typeface="Times New Roman" pitchFamily="18" charset="0"/>
              </a:rPr>
              <a:t>Ultrasonic wave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: wave whose frequency is &gt; 20,000 Hz, commonly used in logs and lab experiments.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"/>
              <a:tabLst>
                <a:tab pos="228600" algn="l"/>
              </a:tabLst>
            </a:pPr>
            <a:r>
              <a:rPr lang="en-US" sz="1400" u="sng" dirty="0">
                <a:latin typeface="Times New Roman" pitchFamily="18" charset="0"/>
                <a:cs typeface="Times New Roman" pitchFamily="18" charset="0"/>
              </a:rPr>
              <a:t>Infrasonic wave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: wave whose frequency is &lt;20 Hz, commonly encountered in earthquake studies.</a:t>
            </a:r>
            <a:endParaRPr lang="en-US" dirty="0"/>
          </a:p>
        </p:txBody>
      </p:sp>
      <p:sp>
        <p:nvSpPr>
          <p:cNvPr id="13317" name="Rectangle 2"/>
          <p:cNvSpPr txBox="1">
            <a:spLocks noChangeArrowheads="1"/>
          </p:cNvSpPr>
          <p:nvPr/>
        </p:nvSpPr>
        <p:spPr bwMode="auto">
          <a:xfrm>
            <a:off x="112713" y="214313"/>
            <a:ext cx="8174037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buClr>
                <a:srgbClr val="FFFF00"/>
              </a:buClr>
            </a:pP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Seismic waves</a:t>
            </a:r>
            <a:endParaRPr lang="en-US" sz="390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BFA4DAA-F9A6-48A2-91D2-8BACC71692F4}" type="datetime1">
              <a:rPr lang="en-US" smtClean="0"/>
              <a:pPr eaLnBrk="1" hangingPunct="1"/>
              <a:t>9/5/2022</a:t>
            </a:fld>
            <a:endParaRPr lang="en-US"/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07B8293-816B-4BA9-B14F-718DD84DE36C}" type="slidenum">
              <a:rPr lang="ar-SA" smtClean="0"/>
              <a:pPr eaLnBrk="1" hangingPunct="1"/>
              <a:t>9</a:t>
            </a:fld>
            <a:endParaRPr lang="en-US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1285875"/>
            <a:ext cx="5715000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Symbol" pitchFamily="18" charset="2"/>
              <a:buChar char=""/>
              <a:tabLst>
                <a:tab pos="228600" algn="l"/>
              </a:tabLst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Body waves</a:t>
            </a:r>
          </a:p>
          <a:p>
            <a:pPr marL="342900" indent="-342900">
              <a:buFont typeface="Symbol" pitchFamily="18" charset="2"/>
              <a:buChar char=""/>
              <a:tabLst>
                <a:tab pos="228600" algn="l"/>
              </a:tabLst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Font typeface="Symbol" pitchFamily="18" charset="2"/>
              <a:buChar char=""/>
              <a:tabLst>
                <a:tab pos="228600" algn="l"/>
              </a:tabLs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P-wave</a:t>
            </a:r>
          </a:p>
          <a:p>
            <a:pPr marL="800100" lvl="1" indent="-342900">
              <a:buFont typeface="Symbol" pitchFamily="18" charset="2"/>
              <a:buChar char=""/>
              <a:tabLst>
                <a:tab pos="228600" algn="l"/>
              </a:tabLst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Ø"/>
              <a:tabLst>
                <a:tab pos="22860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Particle motion is parallel to propagation direction.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Ø"/>
              <a:tabLst>
                <a:tab pos="22860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Fastest: velocity (</a:t>
            </a:r>
            <a:r>
              <a:rPr lang="en-US" sz="1600" dirty="0">
                <a:latin typeface="Symbol" pitchFamily="18" charset="2"/>
                <a:cs typeface="Times New Roman" pitchFamily="18" charset="0"/>
              </a:rPr>
              <a:t>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) given by: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Ø"/>
              <a:tabLst>
                <a:tab pos="228600" algn="l"/>
              </a:tabLst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1714500" lvl="3" indent="-342900">
              <a:lnSpc>
                <a:spcPct val="150000"/>
              </a:lnSpc>
              <a:buFont typeface="Wingdings" pitchFamily="2" charset="2"/>
              <a:buChar char="Ø"/>
              <a:tabLst>
                <a:tab pos="228600" algn="l"/>
              </a:tabLst>
            </a:pPr>
            <a:r>
              <a:rPr lang="en-US" sz="1400" dirty="0">
                <a:latin typeface="Symbol" pitchFamily="18" charset="2"/>
                <a:cs typeface="Times New Roman" pitchFamily="18" charset="0"/>
              </a:rPr>
              <a:t>r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: material density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Ø"/>
              <a:tabLst>
                <a:tab pos="22860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Least expensive to generate, record, and process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Ø"/>
              <a:tabLst>
                <a:tab pos="228600" algn="l"/>
              </a:tabLst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Most commonly used wave in seismic exploration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1" name="Rectangle 2"/>
          <p:cNvSpPr txBox="1">
            <a:spLocks noChangeArrowheads="1"/>
          </p:cNvSpPr>
          <p:nvPr/>
        </p:nvSpPr>
        <p:spPr bwMode="auto">
          <a:xfrm>
            <a:off x="112713" y="214313"/>
            <a:ext cx="8174037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buClr>
                <a:srgbClr val="FFFF00"/>
              </a:buClr>
            </a:pP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Seismic waves</a:t>
            </a:r>
            <a:endParaRPr lang="en-US" sz="39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34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4344" name="Object 4"/>
          <p:cNvGraphicFramePr>
            <a:graphicFrameLocks noChangeAspect="1"/>
          </p:cNvGraphicFramePr>
          <p:nvPr/>
        </p:nvGraphicFramePr>
        <p:xfrm>
          <a:off x="3992563" y="3282950"/>
          <a:ext cx="93662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76300" imgH="469900" progId="Equation.3">
                  <p:embed/>
                </p:oleObj>
              </mc:Choice>
              <mc:Fallback>
                <p:oleObj name="Equation" r:id="rId2" imgW="876300" imgH="4699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2563" y="3282950"/>
                        <a:ext cx="93662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43608" y="4941168"/>
            <a:ext cx="4320480" cy="110799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Typical values: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Air: 331 m/s (at STP)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Water: 1500 m/s (at STP)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Sedimentary rocks: 1800-6000 m/s (in situ)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9A1B273-789D-99CD-94C8-7CE99F79CD79}"/>
              </a:ext>
            </a:extLst>
          </p:cNvPr>
          <p:cNvGrpSpPr/>
          <p:nvPr/>
        </p:nvGrpSpPr>
        <p:grpSpPr>
          <a:xfrm>
            <a:off x="5868144" y="2420888"/>
            <a:ext cx="2909591" cy="3520008"/>
            <a:chOff x="5997902" y="2204864"/>
            <a:chExt cx="2909591" cy="3520008"/>
          </a:xfrm>
        </p:grpSpPr>
        <p:pic>
          <p:nvPicPr>
            <p:cNvPr id="14342" name="Picture 2" descr="D:\Latif\Coursework\Undergraduate\GEOP315\2009\Notes\Chapter1\P-wave.gif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728415" y="2499542"/>
              <a:ext cx="3310690" cy="27432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8AF4A531-38BC-CCBB-6B88-C56437960506}"/>
                </a:ext>
              </a:extLst>
            </p:cNvPr>
            <p:cNvCxnSpPr/>
            <p:nvPr/>
          </p:nvCxnSpPr>
          <p:spPr>
            <a:xfrm>
              <a:off x="5997902" y="2204864"/>
              <a:ext cx="290959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C3FE851-DA72-CF02-11C2-63193FE5119A}"/>
                </a:ext>
              </a:extLst>
            </p:cNvPr>
            <p:cNvCxnSpPr>
              <a:cxnSpLocks/>
            </p:cNvCxnSpPr>
            <p:nvPr/>
          </p:nvCxnSpPr>
          <p:spPr>
            <a:xfrm>
              <a:off x="6012160" y="2204864"/>
              <a:ext cx="0" cy="352000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A7CC502-FDEC-0172-E9EE-026546778522}"/>
              </a:ext>
            </a:extLst>
          </p:cNvPr>
          <p:cNvSpPr txBox="1"/>
          <p:nvPr/>
        </p:nvSpPr>
        <p:spPr>
          <a:xfrm flipH="1">
            <a:off x="8028383" y="1972680"/>
            <a:ext cx="749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tabLst>
                <a:tab pos="228600" algn="l"/>
              </a:tabLst>
            </a:pP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CAAB68-1350-DB6F-6715-5680F057EB5C}"/>
              </a:ext>
            </a:extLst>
          </p:cNvPr>
          <p:cNvSpPr txBox="1"/>
          <p:nvPr/>
        </p:nvSpPr>
        <p:spPr>
          <a:xfrm flipH="1">
            <a:off x="5068550" y="5681379"/>
            <a:ext cx="749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tabLst>
                <a:tab pos="228600" algn="l"/>
              </a:tabLst>
            </a:pP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Z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EC5D570-D137-684D-CA01-B418C8B82B33}"/>
              </a:ext>
            </a:extLst>
          </p:cNvPr>
          <p:cNvCxnSpPr>
            <a:cxnSpLocks/>
          </p:cNvCxnSpPr>
          <p:nvPr/>
        </p:nvCxnSpPr>
        <p:spPr>
          <a:xfrm>
            <a:off x="7308304" y="1556792"/>
            <a:ext cx="0" cy="736240"/>
          </a:xfrm>
          <a:prstGeom prst="straightConnector1">
            <a:avLst/>
          </a:prstGeom>
          <a:ln w="76200">
            <a:solidFill>
              <a:srgbClr val="008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C0CDDD2-342A-2042-68C5-44E275AE740C}"/>
              </a:ext>
            </a:extLst>
          </p:cNvPr>
          <p:cNvSpPr txBox="1"/>
          <p:nvPr/>
        </p:nvSpPr>
        <p:spPr>
          <a:xfrm flipH="1">
            <a:off x="6300192" y="1740246"/>
            <a:ext cx="749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tabLst>
                <a:tab pos="228600" algn="l"/>
              </a:tabLst>
            </a:pP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2D49ED8-033F-5185-ABEE-E94E4F38D8FC}"/>
              </a:ext>
            </a:extLst>
          </p:cNvPr>
          <p:cNvCxnSpPr>
            <a:cxnSpLocks/>
          </p:cNvCxnSpPr>
          <p:nvPr/>
        </p:nvCxnSpPr>
        <p:spPr>
          <a:xfrm>
            <a:off x="5783459" y="3027478"/>
            <a:ext cx="0" cy="2467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7E4F8D1-42B9-988D-CA9F-D97A05466020}"/>
              </a:ext>
            </a:extLst>
          </p:cNvPr>
          <p:cNvSpPr txBox="1"/>
          <p:nvPr/>
        </p:nvSpPr>
        <p:spPr>
          <a:xfrm rot="5400000">
            <a:off x="4345638" y="4025245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Propagation direction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1316</TotalTime>
  <Words>2558</Words>
  <Application>Microsoft Office PowerPoint</Application>
  <PresentationFormat>On-screen Show (4:3)</PresentationFormat>
  <Paragraphs>572</Paragraphs>
  <Slides>59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9" baseType="lpstr">
      <vt:lpstr>Arial</vt:lpstr>
      <vt:lpstr>Arial Narrow</vt:lpstr>
      <vt:lpstr>Cambria Math</vt:lpstr>
      <vt:lpstr>Courier New</vt:lpstr>
      <vt:lpstr>Symbol</vt:lpstr>
      <vt:lpstr>Tahoma</vt:lpstr>
      <vt:lpstr>Times New Roman</vt:lpstr>
      <vt:lpstr>Wingdings</vt:lpstr>
      <vt:lpstr>Default Design</vt:lpstr>
      <vt:lpstr>Equation</vt:lpstr>
      <vt:lpstr>GEOP501 - Reflection Seismology  Chapter 1  Introduction to Seismic Exploration</vt:lpstr>
      <vt:lpstr>PowerPoint Presentation</vt:lpstr>
      <vt:lpstr>Seismic waves</vt:lpstr>
      <vt:lpstr>PowerPoint Presentation</vt:lpstr>
      <vt:lpstr>Seismic waves</vt:lpstr>
      <vt:lpstr>Seismic waves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Time-distance (T-X) curves</vt:lpstr>
      <vt:lpstr>Time-distance (T-X) curves</vt:lpstr>
      <vt:lpstr>Time-distance (T-X) curves</vt:lpstr>
      <vt:lpstr>Seismic Signal and Noise</vt:lpstr>
      <vt:lpstr>Seismic Signal and Noise</vt:lpstr>
      <vt:lpstr>Seismic Signal and Noise</vt:lpstr>
      <vt:lpstr>Seismic Signal and Noise</vt:lpstr>
      <vt:lpstr>Seismic Signal and Noise</vt:lpstr>
      <vt:lpstr>Data Acquisition</vt:lpstr>
      <vt:lpstr>Data Acquisition</vt:lpstr>
      <vt:lpstr>Data Acquisition</vt:lpstr>
      <vt:lpstr>Data Acquisition</vt:lpstr>
      <vt:lpstr>Data Acquisition</vt:lpstr>
      <vt:lpstr>2-D Field Procedures</vt:lpstr>
      <vt:lpstr>2-D Field Procedures</vt:lpstr>
      <vt:lpstr>2-D Field Procedures</vt:lpstr>
      <vt:lpstr>2-D Field Procedures</vt:lpstr>
      <vt:lpstr>3-D Seismic Exploration</vt:lpstr>
      <vt:lpstr>3-D Seismic Exploration</vt:lpstr>
      <vt:lpstr>Time-Lapse (4-D) Seismic Exploration</vt:lpstr>
      <vt:lpstr>Seismic Data Processing</vt:lpstr>
      <vt:lpstr>Seismic Data Processing</vt:lpstr>
      <vt:lpstr>Seismic Data Processing</vt:lpstr>
      <vt:lpstr>Seismic Data Processing</vt:lpstr>
      <vt:lpstr>Seismic Data Processing</vt:lpstr>
      <vt:lpstr>Seismic Data Processing</vt:lpstr>
      <vt:lpstr>Seismic Data Processing</vt:lpstr>
      <vt:lpstr>Seismic Data Processing</vt:lpstr>
      <vt:lpstr>Seismic Data Processing</vt:lpstr>
      <vt:lpstr>Seismic Data Processing</vt:lpstr>
      <vt:lpstr>Seismic Data Interpretation</vt:lpstr>
      <vt:lpstr>Seismic Data Interpretation</vt:lpstr>
      <vt:lpstr>Seismic Data Interpretation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King Fahd University Of Pet &amp; Min.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Abdullatif Abdulrahman Al-Shuhail</cp:lastModifiedBy>
  <cp:revision>311</cp:revision>
  <dcterms:created xsi:type="dcterms:W3CDTF">2009-04-21T09:18:31Z</dcterms:created>
  <dcterms:modified xsi:type="dcterms:W3CDTF">2022-09-04T23:29:29Z</dcterms:modified>
</cp:coreProperties>
</file>