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2" r:id="rId4"/>
    <p:sldId id="267" r:id="rId5"/>
    <p:sldId id="270" r:id="rId6"/>
    <p:sldId id="272" r:id="rId7"/>
    <p:sldId id="274" r:id="rId8"/>
    <p:sldId id="277" r:id="rId9"/>
    <p:sldId id="278" r:id="rId10"/>
    <p:sldId id="279" r:id="rId11"/>
    <p:sldId id="280" r:id="rId12"/>
    <p:sldId id="283" r:id="rId13"/>
    <p:sldId id="284" r:id="rId14"/>
    <p:sldId id="290" r:id="rId15"/>
    <p:sldId id="291" r:id="rId16"/>
    <p:sldId id="294" r:id="rId17"/>
    <p:sldId id="295" r:id="rId18"/>
    <p:sldId id="298" r:id="rId19"/>
    <p:sldId id="300" r:id="rId20"/>
    <p:sldId id="301" r:id="rId21"/>
    <p:sldId id="305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066" y="-86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19AA-7752-4B4F-8708-B938969A479C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4AB6-B2B1-495F-BA77-F5F67813A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974AD-A59D-49F4-BDCA-C88A295AEC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5F6E2-BFA7-4209-88E8-7C5142CE2A7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/>
            <a:fld id="{E174B0A2-4557-40C2-9F75-0B16E9584A45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5F6E2-BFA7-4209-88E8-7C5142CE2A7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/>
            <a:fld id="{E174B0A2-4557-40C2-9F75-0B16E9584A45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0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0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BDE0-ECD1-4AD4-8A5C-D36DED48E9D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BE3F-24A0-4D17-8B13-52AE6AF2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1.jpe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image" Target="../media/image49.jpe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png"/><Relationship Id="rId11" Type="http://schemas.openxmlformats.org/officeDocument/2006/relationships/image" Target="../media/image54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0.jpe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9.wmf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4.w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1.jpeg"/><Relationship Id="rId4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.wmf"/><Relationship Id="rId23" Type="http://schemas.openxmlformats.org/officeDocument/2006/relationships/image" Target="../media/image9.wmf"/><Relationship Id="rId10" Type="http://schemas.openxmlformats.org/officeDocument/2006/relationships/image" Target="../media/image10.jpeg"/><Relationship Id="rId19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7.emf"/><Relationship Id="rId4" Type="http://schemas.openxmlformats.org/officeDocument/2006/relationships/image" Target="../media/image90.wmf"/><Relationship Id="rId9" Type="http://schemas.openxmlformats.org/officeDocument/2006/relationships/image" Target="../media/image41.png"/><Relationship Id="rId14" Type="http://schemas.openxmlformats.org/officeDocument/2006/relationships/image" Target="../media/image9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04.wmf"/><Relationship Id="rId17" Type="http://schemas.openxmlformats.org/officeDocument/2006/relationships/image" Target="../media/image10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jpe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image" Target="../media/image105.wmf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8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11" Type="http://schemas.openxmlformats.org/officeDocument/2006/relationships/image" Target="../media/image21.wmf"/><Relationship Id="rId5" Type="http://schemas.openxmlformats.org/officeDocument/2006/relationships/image" Target="../media/image22.jpe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8.wmf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1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311" y="363165"/>
            <a:ext cx="6539867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Miscellaneous Other Third Order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Nonlinearities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25" y="913158"/>
            <a:ext cx="8988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many mechanisms through which light interacts with matter.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there are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ocal third order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nonlinearities associated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coupling of light to molecular degrees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reedom like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vibrational and rotational molecular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motions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relatively fast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 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100fs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10’s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times scales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73" y="2113487"/>
            <a:ext cx="91709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nonlinear effects occur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transition from single molecules to condensed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matter.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Waals, coulomb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other interactions can lead to co-operative behavior on the scale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wavelengths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larger, and/or to the weak breaking of molecular symmetries. For example,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intermolecular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interactions and geometry effects lead to strong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inter-molecule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coupling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relative orientation of molecules and the nonlinear response can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non-local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very slow. In photorefractive materials, charge transport due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Coulomb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subsequent to the absorption of light also results in non-locality.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nonlinearities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two classes of materials can be very large and hence can be very accessible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experiments at low powers. Unfortunately, in some cases they have erroneously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referred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Kerr nonlinearities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73" y="4975809"/>
            <a:ext cx="923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Electrostriction, thermal effects and cascading of second order nonlinearities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lead 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onlinear changes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refractive index (or the phase of light beams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non-locally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propagation of mechanical effects (sound waves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thermal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effects (heat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coupling between optical waves at different frequencies via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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(“cascading’) respectively.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110170" y="4261408"/>
            <a:ext cx="607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	Electrons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trapped in acceptor sites.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7086600" y="3000169"/>
            <a:ext cx="2057400" cy="2922587"/>
            <a:chOff x="6601538" y="1412875"/>
            <a:chExt cx="2058275" cy="2922588"/>
          </a:xfrm>
        </p:grpSpPr>
        <p:sp>
          <p:nvSpPr>
            <p:cNvPr id="31772" name="Rectangle 20"/>
            <p:cNvSpPr>
              <a:spLocks noChangeArrowheads="1"/>
            </p:cNvSpPr>
            <p:nvPr/>
          </p:nvSpPr>
          <p:spPr bwMode="auto">
            <a:xfrm>
              <a:off x="6601538" y="2870037"/>
              <a:ext cx="2058275" cy="13650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7133577" y="2298700"/>
              <a:ext cx="1054548" cy="20367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4" name="Text Box 38"/>
            <p:cNvSpPr txBox="1">
              <a:spLocks noChangeArrowheads="1"/>
            </p:cNvSpPr>
            <p:nvPr/>
          </p:nvSpPr>
          <p:spPr bwMode="auto">
            <a:xfrm>
              <a:off x="7488605" y="2874366"/>
              <a:ext cx="305022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775" name="Text Box 39"/>
            <p:cNvSpPr txBox="1">
              <a:spLocks noChangeArrowheads="1"/>
            </p:cNvSpPr>
            <p:nvPr/>
          </p:nvSpPr>
          <p:spPr bwMode="auto">
            <a:xfrm>
              <a:off x="8063811" y="2860512"/>
              <a:ext cx="253704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6" name="Text Box 38"/>
            <p:cNvSpPr txBox="1">
              <a:spLocks noChangeArrowheads="1"/>
            </p:cNvSpPr>
            <p:nvPr/>
          </p:nvSpPr>
          <p:spPr bwMode="auto">
            <a:xfrm>
              <a:off x="7377724" y="2874363"/>
              <a:ext cx="305022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777" name="Text Box 38"/>
            <p:cNvSpPr txBox="1">
              <a:spLocks noChangeArrowheads="1"/>
            </p:cNvSpPr>
            <p:nvPr/>
          </p:nvSpPr>
          <p:spPr bwMode="auto">
            <a:xfrm>
              <a:off x="7613345" y="2874365"/>
              <a:ext cx="305022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778" name="Text Box 38"/>
            <p:cNvSpPr txBox="1">
              <a:spLocks noChangeArrowheads="1"/>
            </p:cNvSpPr>
            <p:nvPr/>
          </p:nvSpPr>
          <p:spPr bwMode="auto">
            <a:xfrm>
              <a:off x="7696506" y="2874365"/>
              <a:ext cx="305022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9" name="Text Box 38"/>
            <p:cNvSpPr txBox="1">
              <a:spLocks noChangeArrowheads="1"/>
            </p:cNvSpPr>
            <p:nvPr/>
          </p:nvSpPr>
          <p:spPr bwMode="auto">
            <a:xfrm>
              <a:off x="7294564" y="2888217"/>
              <a:ext cx="305022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0" name="Text Box 39"/>
            <p:cNvSpPr txBox="1">
              <a:spLocks noChangeArrowheads="1"/>
            </p:cNvSpPr>
            <p:nvPr/>
          </p:nvSpPr>
          <p:spPr bwMode="auto">
            <a:xfrm>
              <a:off x="6982702" y="2860510"/>
              <a:ext cx="253704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1" name="Text Box 39"/>
            <p:cNvSpPr txBox="1">
              <a:spLocks noChangeArrowheads="1"/>
            </p:cNvSpPr>
            <p:nvPr/>
          </p:nvSpPr>
          <p:spPr bwMode="auto">
            <a:xfrm>
              <a:off x="8188556" y="2860510"/>
              <a:ext cx="253704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2" name="Text Box 39"/>
            <p:cNvSpPr txBox="1">
              <a:spLocks noChangeArrowheads="1"/>
            </p:cNvSpPr>
            <p:nvPr/>
          </p:nvSpPr>
          <p:spPr bwMode="auto">
            <a:xfrm>
              <a:off x="7162889" y="2860509"/>
              <a:ext cx="253704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3" name="Text Box 39"/>
            <p:cNvSpPr txBox="1">
              <a:spLocks noChangeArrowheads="1"/>
            </p:cNvSpPr>
            <p:nvPr/>
          </p:nvSpPr>
          <p:spPr bwMode="auto">
            <a:xfrm>
              <a:off x="7869768" y="2860508"/>
              <a:ext cx="253704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4" name="Text Box 39"/>
            <p:cNvSpPr txBox="1">
              <a:spLocks noChangeArrowheads="1"/>
            </p:cNvSpPr>
            <p:nvPr/>
          </p:nvSpPr>
          <p:spPr bwMode="auto">
            <a:xfrm>
              <a:off x="6871816" y="2860510"/>
              <a:ext cx="253704" cy="1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785" name="Picture 6" descr="red pulse"/>
            <p:cNvPicPr>
              <a:picLocks noChangeAspect="1" noChangeArrowheads="1"/>
            </p:cNvPicPr>
            <p:nvPr/>
          </p:nvPicPr>
          <p:blipFill>
            <a:blip r:embed="rId3" cstate="print"/>
            <a:srcRect t="-2217" r="55774" b="53239"/>
            <a:stretch>
              <a:fillRect/>
            </a:stretch>
          </p:blipFill>
          <p:spPr bwMode="auto">
            <a:xfrm>
              <a:off x="6954981" y="1412875"/>
              <a:ext cx="1399903" cy="889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Down Arrow 122"/>
            <p:cNvSpPr/>
            <p:nvPr/>
          </p:nvSpPr>
          <p:spPr bwMode="auto">
            <a:xfrm>
              <a:off x="7397214" y="2354262"/>
              <a:ext cx="485982" cy="4794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4462463" y="668338"/>
          <a:ext cx="4556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4" imgW="2781000" imgH="393480" progId="Equation.3">
                  <p:embed/>
                </p:oleObj>
              </mc:Choice>
              <mc:Fallback>
                <p:oleObj name="Equation" r:id="rId4" imgW="278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668338"/>
                        <a:ext cx="45561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163521" y="90193"/>
            <a:ext cx="6075362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electrons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response to: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Diffusion to regions of lower electron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density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conduction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 which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creates local space charge fields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endParaRPr 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26"/>
          <p:cNvGrpSpPr/>
          <p:nvPr/>
        </p:nvGrpSpPr>
        <p:grpSpPr>
          <a:xfrm>
            <a:off x="187183" y="4686293"/>
            <a:ext cx="6565932" cy="2060927"/>
            <a:chOff x="187183" y="4686293"/>
            <a:chExt cx="6565932" cy="2060927"/>
          </a:xfrm>
        </p:grpSpPr>
        <p:grpSp>
          <p:nvGrpSpPr>
            <p:cNvPr id="15" name="Group 74"/>
            <p:cNvGrpSpPr/>
            <p:nvPr/>
          </p:nvGrpSpPr>
          <p:grpSpPr>
            <a:xfrm>
              <a:off x="187183" y="4686293"/>
              <a:ext cx="6565932" cy="2060927"/>
              <a:chOff x="2057546" y="2274148"/>
              <a:chExt cx="6565932" cy="2060927"/>
            </a:xfrm>
          </p:grpSpPr>
          <p:cxnSp>
            <p:nvCxnSpPr>
              <p:cNvPr id="137" name="Straight Connector 136"/>
              <p:cNvCxnSpPr/>
              <p:nvPr/>
            </p:nvCxnSpPr>
            <p:spPr bwMode="auto">
              <a:xfrm flipV="1">
                <a:off x="2080062" y="3464055"/>
                <a:ext cx="3371850" cy="142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 Box 13"/>
              <p:cNvSpPr txBox="1">
                <a:spLocks noChangeArrowheads="1"/>
              </p:cNvSpPr>
              <p:nvPr/>
            </p:nvSpPr>
            <p:spPr bwMode="auto">
              <a:xfrm>
                <a:off x="2823152" y="2274148"/>
                <a:ext cx="2205038" cy="40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Conduction band                                  </a:t>
                </a:r>
              </a:p>
            </p:txBody>
          </p:sp>
          <p:sp>
            <p:nvSpPr>
              <p:cNvPr id="139" name="TextBox 71"/>
              <p:cNvSpPr txBox="1">
                <a:spLocks noChangeArrowheads="1"/>
              </p:cNvSpPr>
              <p:nvPr/>
            </p:nvSpPr>
            <p:spPr bwMode="auto">
              <a:xfrm>
                <a:off x="5447724" y="3249742"/>
                <a:ext cx="23455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Electron donor states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 bwMode="auto">
              <a:xfrm>
                <a:off x="2078472" y="2770611"/>
                <a:ext cx="349091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auto">
              <a:xfrm flipV="1">
                <a:off x="2077460" y="3962388"/>
                <a:ext cx="325654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51"/>
              <p:cNvSpPr txBox="1">
                <a:spLocks noChangeArrowheads="1"/>
              </p:cNvSpPr>
              <p:nvPr/>
            </p:nvSpPr>
            <p:spPr bwMode="auto">
              <a:xfrm>
                <a:off x="2704092" y="3934965"/>
                <a:ext cx="15588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Valence band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 bwMode="auto">
              <a:xfrm>
                <a:off x="2057546" y="3710983"/>
                <a:ext cx="3346450" cy="158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71"/>
              <p:cNvSpPr txBox="1">
                <a:spLocks noChangeArrowheads="1"/>
              </p:cNvSpPr>
              <p:nvPr/>
            </p:nvSpPr>
            <p:spPr bwMode="auto">
              <a:xfrm>
                <a:off x="5475433" y="3553821"/>
                <a:ext cx="261481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Electron acceptor states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 bwMode="auto">
              <a:xfrm>
                <a:off x="2057546" y="3087534"/>
                <a:ext cx="3346450" cy="158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71"/>
              <p:cNvSpPr txBox="1">
                <a:spLocks noChangeArrowheads="1"/>
              </p:cNvSpPr>
              <p:nvPr/>
            </p:nvSpPr>
            <p:spPr bwMode="auto">
              <a:xfrm>
                <a:off x="5489287" y="2847966"/>
                <a:ext cx="3134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Ionized electron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donor states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25"/>
            <p:cNvGrpSpPr>
              <a:grpSpLocks/>
            </p:cNvGrpSpPr>
            <p:nvPr/>
          </p:nvGrpSpPr>
          <p:grpSpPr bwMode="auto">
            <a:xfrm>
              <a:off x="866063" y="5765496"/>
              <a:ext cx="304800" cy="519111"/>
              <a:chOff x="3627" y="3500"/>
              <a:chExt cx="191" cy="327"/>
            </a:xfrm>
          </p:grpSpPr>
          <p:sp>
            <p:nvSpPr>
              <p:cNvPr id="151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500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631435" y="5092981"/>
              <a:ext cx="395277" cy="523860"/>
              <a:chOff x="3601" y="3500"/>
              <a:chExt cx="249" cy="330"/>
            </a:xfrm>
          </p:grpSpPr>
          <p:sp>
            <p:nvSpPr>
              <p:cNvPr id="154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5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3042126" y="5106837"/>
              <a:ext cx="395277" cy="523860"/>
              <a:chOff x="3601" y="3500"/>
              <a:chExt cx="249" cy="330"/>
            </a:xfrm>
          </p:grpSpPr>
          <p:sp>
            <p:nvSpPr>
              <p:cNvPr id="157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2902669" y="5723500"/>
              <a:ext cx="304800" cy="519111"/>
              <a:chOff x="3627" y="3491"/>
              <a:chExt cx="191" cy="327"/>
            </a:xfrm>
          </p:grpSpPr>
          <p:sp>
            <p:nvSpPr>
              <p:cNvPr id="160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809071" y="5106837"/>
              <a:ext cx="395277" cy="523860"/>
              <a:chOff x="3601" y="3500"/>
              <a:chExt cx="249" cy="330"/>
            </a:xfrm>
          </p:grpSpPr>
          <p:sp>
            <p:nvSpPr>
              <p:cNvPr id="163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1849727" y="5723501"/>
              <a:ext cx="304800" cy="519111"/>
              <a:chOff x="3627" y="3491"/>
              <a:chExt cx="191" cy="327"/>
            </a:xfrm>
          </p:grpSpPr>
          <p:sp>
            <p:nvSpPr>
              <p:cNvPr id="166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64281" y="5723502"/>
              <a:ext cx="304800" cy="519111"/>
              <a:chOff x="3627" y="3491"/>
              <a:chExt cx="191" cy="327"/>
            </a:xfrm>
          </p:grpSpPr>
          <p:sp>
            <p:nvSpPr>
              <p:cNvPr id="169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1379580" y="5092981"/>
              <a:ext cx="395277" cy="523860"/>
              <a:chOff x="3601" y="3500"/>
              <a:chExt cx="249" cy="330"/>
            </a:xfrm>
          </p:grpSpPr>
          <p:sp>
            <p:nvSpPr>
              <p:cNvPr id="172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3249035" y="5723498"/>
              <a:ext cx="304800" cy="519111"/>
              <a:chOff x="3627" y="3491"/>
              <a:chExt cx="191" cy="327"/>
            </a:xfrm>
          </p:grpSpPr>
          <p:sp>
            <p:nvSpPr>
              <p:cNvPr id="175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2141582" y="5106835"/>
              <a:ext cx="395277" cy="523860"/>
              <a:chOff x="3601" y="3500"/>
              <a:chExt cx="249" cy="330"/>
            </a:xfrm>
          </p:grpSpPr>
          <p:sp>
            <p:nvSpPr>
              <p:cNvPr id="178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506458" y="1822778"/>
            <a:ext cx="6565932" cy="2185622"/>
            <a:chOff x="506458" y="1822778"/>
            <a:chExt cx="6565932" cy="2185622"/>
          </a:xfrm>
        </p:grpSpPr>
        <p:grpSp>
          <p:nvGrpSpPr>
            <p:cNvPr id="3" name="Group 74"/>
            <p:cNvGrpSpPr/>
            <p:nvPr/>
          </p:nvGrpSpPr>
          <p:grpSpPr>
            <a:xfrm>
              <a:off x="506458" y="1822778"/>
              <a:ext cx="6565932" cy="2185622"/>
              <a:chOff x="2057546" y="2149453"/>
              <a:chExt cx="6565932" cy="2185622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 flipV="1">
                <a:off x="2080062" y="3464055"/>
                <a:ext cx="3371850" cy="142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2823152" y="2149453"/>
                <a:ext cx="2205038" cy="40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Conduction band                                  </a:t>
                </a:r>
              </a:p>
            </p:txBody>
          </p:sp>
          <p:sp>
            <p:nvSpPr>
              <p:cNvPr id="118" name="TextBox 71"/>
              <p:cNvSpPr txBox="1">
                <a:spLocks noChangeArrowheads="1"/>
              </p:cNvSpPr>
              <p:nvPr/>
            </p:nvSpPr>
            <p:spPr bwMode="auto">
              <a:xfrm>
                <a:off x="5447724" y="3249742"/>
                <a:ext cx="23455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Electron donor states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078472" y="2770611"/>
                <a:ext cx="3490913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auto">
              <a:xfrm flipV="1">
                <a:off x="2077460" y="3962388"/>
                <a:ext cx="325654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51"/>
              <p:cNvSpPr txBox="1">
                <a:spLocks noChangeArrowheads="1"/>
              </p:cNvSpPr>
              <p:nvPr/>
            </p:nvSpPr>
            <p:spPr bwMode="auto">
              <a:xfrm>
                <a:off x="2704092" y="3934965"/>
                <a:ext cx="15588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Valence band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>
                <a:off x="2057546" y="3710983"/>
                <a:ext cx="3346450" cy="158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71"/>
              <p:cNvSpPr txBox="1">
                <a:spLocks noChangeArrowheads="1"/>
              </p:cNvSpPr>
              <p:nvPr/>
            </p:nvSpPr>
            <p:spPr bwMode="auto">
              <a:xfrm>
                <a:off x="5475433" y="3553821"/>
                <a:ext cx="261481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Electron acceptor states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 bwMode="auto">
              <a:xfrm>
                <a:off x="2057546" y="3087534"/>
                <a:ext cx="3346450" cy="1587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71"/>
              <p:cNvSpPr txBox="1">
                <a:spLocks noChangeArrowheads="1"/>
              </p:cNvSpPr>
              <p:nvPr/>
            </p:nvSpPr>
            <p:spPr bwMode="auto">
              <a:xfrm>
                <a:off x="5489287" y="2847966"/>
                <a:ext cx="3134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Ionized electron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donor states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185336" y="2001008"/>
              <a:ext cx="304800" cy="519111"/>
              <a:chOff x="3627" y="3491"/>
              <a:chExt cx="191" cy="327"/>
            </a:xfrm>
          </p:grpSpPr>
          <p:sp>
            <p:nvSpPr>
              <p:cNvPr id="114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950710" y="2354161"/>
              <a:ext cx="395277" cy="523860"/>
              <a:chOff x="3601" y="3500"/>
              <a:chExt cx="249" cy="330"/>
            </a:xfrm>
          </p:grpSpPr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361401" y="2368017"/>
              <a:ext cx="395277" cy="523860"/>
              <a:chOff x="3601" y="3500"/>
              <a:chExt cx="249" cy="330"/>
            </a:xfrm>
          </p:grpSpPr>
          <p:sp>
            <p:nvSpPr>
              <p:cNvPr id="109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35797" y="2014863"/>
              <a:ext cx="304800" cy="519111"/>
              <a:chOff x="3627" y="3491"/>
              <a:chExt cx="191" cy="327"/>
            </a:xfrm>
          </p:grpSpPr>
          <p:sp>
            <p:nvSpPr>
              <p:cNvPr id="107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128346" y="2368017"/>
              <a:ext cx="395277" cy="523860"/>
              <a:chOff x="3601" y="3500"/>
              <a:chExt cx="249" cy="330"/>
            </a:xfrm>
          </p:grpSpPr>
          <p:sp>
            <p:nvSpPr>
              <p:cNvPr id="105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169002" y="2014863"/>
              <a:ext cx="304800" cy="519111"/>
              <a:chOff x="3627" y="3491"/>
              <a:chExt cx="191" cy="327"/>
            </a:xfrm>
          </p:grpSpPr>
          <p:sp>
            <p:nvSpPr>
              <p:cNvPr id="103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769700" y="1987154"/>
              <a:ext cx="304800" cy="519111"/>
              <a:chOff x="3627" y="3491"/>
              <a:chExt cx="191" cy="327"/>
            </a:xfrm>
          </p:grpSpPr>
          <p:sp>
            <p:nvSpPr>
              <p:cNvPr id="101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781985" y="2354161"/>
              <a:ext cx="395277" cy="523860"/>
              <a:chOff x="3601" y="3500"/>
              <a:chExt cx="249" cy="330"/>
            </a:xfrm>
          </p:grpSpPr>
          <p:sp>
            <p:nvSpPr>
              <p:cNvPr id="99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3582163" y="2014861"/>
              <a:ext cx="304800" cy="519111"/>
              <a:chOff x="3627" y="3491"/>
              <a:chExt cx="191" cy="327"/>
            </a:xfrm>
          </p:grpSpPr>
          <p:sp>
            <p:nvSpPr>
              <p:cNvPr id="97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2460857" y="2368015"/>
              <a:ext cx="395277" cy="523860"/>
              <a:chOff x="3601" y="3500"/>
              <a:chExt cx="249" cy="330"/>
            </a:xfrm>
          </p:grpSpPr>
          <p:sp>
            <p:nvSpPr>
              <p:cNvPr id="93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3601" y="3500"/>
                <a:ext cx="24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Group 220"/>
            <p:cNvGrpSpPr/>
            <p:nvPr/>
          </p:nvGrpSpPr>
          <p:grpSpPr>
            <a:xfrm>
              <a:off x="4378656" y="2083997"/>
              <a:ext cx="1282154" cy="400110"/>
              <a:chOff x="7426036" y="6359239"/>
              <a:chExt cx="1282154" cy="400110"/>
            </a:xfrm>
          </p:grpSpPr>
          <p:cxnSp>
            <p:nvCxnSpPr>
              <p:cNvPr id="222" name="Straight Arrow Connector 221"/>
              <p:cNvCxnSpPr/>
              <p:nvPr/>
            </p:nvCxnSpPr>
            <p:spPr>
              <a:xfrm>
                <a:off x="7426036" y="6580909"/>
                <a:ext cx="969819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8409710" y="6359239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40273" y="1401663"/>
          <a:ext cx="45354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6" imgW="2705040" imgH="279360" progId="Equation.3">
                  <p:embed/>
                </p:oleObj>
              </mc:Choice>
              <mc:Fallback>
                <p:oleObj name="Equation" r:id="rId6" imgW="2705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73" y="1401663"/>
                        <a:ext cx="45354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7375567" y="21836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mobility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8222777" y="716508"/>
            <a:ext cx="423080" cy="545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435522" y="232011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carrier diffusion constant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6073254" y="491322"/>
            <a:ext cx="930323" cy="4117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7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82953"/>
              </p:ext>
            </p:extLst>
          </p:nvPr>
        </p:nvGraphicFramePr>
        <p:xfrm>
          <a:off x="82087" y="1682513"/>
          <a:ext cx="3328819" cy="62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3" imgW="2286000" imgH="431640" progId="Equation.3">
                  <p:embed/>
                </p:oleObj>
              </mc:Choice>
              <mc:Fallback>
                <p:oleObj name="Equation" r:id="rId3" imgW="2286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7" y="1682513"/>
                        <a:ext cx="3328819" cy="6294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20969"/>
              </p:ext>
            </p:extLst>
          </p:nvPr>
        </p:nvGraphicFramePr>
        <p:xfrm>
          <a:off x="155334" y="369065"/>
          <a:ext cx="4168959" cy="59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5" imgW="2273040" imgH="393480" progId="Equation.3">
                  <p:embed/>
                </p:oleObj>
              </mc:Choice>
              <mc:Fallback>
                <p:oleObj name="Equation" r:id="rId5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34" y="369065"/>
                        <a:ext cx="4168959" cy="596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TextBox 117"/>
          <p:cNvSpPr txBox="1">
            <a:spLocks noChangeArrowheads="1"/>
          </p:cNvSpPr>
          <p:nvPr/>
        </p:nvSpPr>
        <p:spPr bwMode="auto">
          <a:xfrm>
            <a:off x="82087" y="775831"/>
            <a:ext cx="603402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“background”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conduction band (thermal excitation etc.) </a:t>
            </a:r>
          </a:p>
        </p:txBody>
      </p:sp>
      <p:graphicFrame>
        <p:nvGraphicFramePr>
          <p:cNvPr id="32772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465912"/>
              </p:ext>
            </p:extLst>
          </p:nvPr>
        </p:nvGraphicFramePr>
        <p:xfrm>
          <a:off x="82087" y="1155422"/>
          <a:ext cx="4499613" cy="63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Equation" r:id="rId7" imgW="3060360" imgH="431640" progId="Equation.3">
                  <p:embed/>
                </p:oleObj>
              </mc:Choice>
              <mc:Fallback>
                <p:oleObj name="Equation" r:id="rId7" imgW="306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7" y="1155422"/>
                        <a:ext cx="4499613" cy="635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1103"/>
              </p:ext>
            </p:extLst>
          </p:nvPr>
        </p:nvGraphicFramePr>
        <p:xfrm>
          <a:off x="5054600" y="2244725"/>
          <a:ext cx="15160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Equation" r:id="rId9" imgW="990360" imgH="279360" progId="Equation.3">
                  <p:embed/>
                </p:oleObj>
              </mc:Choice>
              <mc:Fallback>
                <p:oleObj name="Equation" r:id="rId9" imgW="990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2244725"/>
                        <a:ext cx="15160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598" y="4156869"/>
            <a:ext cx="9002180" cy="2711242"/>
            <a:chOff x="38598" y="4156869"/>
            <a:chExt cx="9002180" cy="2711242"/>
          </a:xfrm>
        </p:grpSpPr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8598" y="4530402"/>
              <a:ext cx="69451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An additional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possibility is to use a strong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bias field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so as to “overcome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”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diffusion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effects.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In this 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regime the net field across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the beam eclipses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small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diffusion effects and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hence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the net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space charge field varies with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optical intensity (not with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its derivative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with diffusion). The space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charge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field opposes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the applied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field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, reducing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the net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field in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region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of the optical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beam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. Furthermore, steady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state “turn-on”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can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also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reduced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by illuminating the whole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sample uniformly, called  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</a:t>
              </a:r>
              <a:r>
                <a:rPr lang="en-US" sz="18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which contributes an extra  uniform background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  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937" y="4156869"/>
              <a:ext cx="461637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Screening Nonlinearity: Applied DC Bias Field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Picture 7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41231" y="4949818"/>
              <a:ext cx="1499547" cy="1918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86937" y="55870"/>
            <a:ext cx="89011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	Since electrons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trapped in new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sites, charge separation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produces “space charge” field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Refractive index change via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electro-optic effect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7" name="Picture 1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b="3911"/>
          <a:stretch/>
        </p:blipFill>
        <p:spPr bwMode="auto">
          <a:xfrm>
            <a:off x="6449402" y="385959"/>
            <a:ext cx="2694598" cy="34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2" name="Picture 12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5253" b="11630"/>
          <a:stretch/>
        </p:blipFill>
        <p:spPr bwMode="auto">
          <a:xfrm>
            <a:off x="7020345" y="3827616"/>
            <a:ext cx="2111380" cy="104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73"/>
          <p:cNvSpPr txBox="1">
            <a:spLocks noChangeArrowheads="1"/>
          </p:cNvSpPr>
          <p:nvPr/>
        </p:nvSpPr>
        <p:spPr bwMode="auto">
          <a:xfrm>
            <a:off x="38598" y="2641193"/>
            <a:ext cx="69900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“turn-on “and “turn-off “ response times are usually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very slow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“turn-on” time,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secs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determined by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integrated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absorbed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flux and the carrier diffusion time.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turn-off” time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the thermal excitation rate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their diffusion time.</a:t>
            </a:r>
          </a:p>
        </p:txBody>
      </p:sp>
    </p:spTree>
    <p:extLst>
      <p:ext uri="{BB962C8B-B14F-4D97-AF65-F5344CB8AC3E}">
        <p14:creationId xmlns:p14="http://schemas.microsoft.com/office/powerpoint/2010/main" val="4403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65984"/>
              </p:ext>
            </p:extLst>
          </p:nvPr>
        </p:nvGraphicFramePr>
        <p:xfrm>
          <a:off x="793113" y="1069334"/>
          <a:ext cx="66278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Equation" r:id="rId4" imgW="4063680" imgH="431640" progId="Equation.3">
                  <p:embed/>
                </p:oleObj>
              </mc:Choice>
              <mc:Fallback>
                <p:oleObj name="Equation" r:id="rId4" imgW="406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3" y="1069334"/>
                        <a:ext cx="6627813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68400" y="1839461"/>
            <a:ext cx="5543840" cy="1863599"/>
            <a:chOff x="370762" y="4816125"/>
            <a:chExt cx="5543840" cy="1863599"/>
          </a:xfrm>
        </p:grpSpPr>
        <p:pic>
          <p:nvPicPr>
            <p:cNvPr id="1742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991" y="5668449"/>
              <a:ext cx="44291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2"/>
            <p:cNvGrpSpPr/>
            <p:nvPr/>
          </p:nvGrpSpPr>
          <p:grpSpPr>
            <a:xfrm>
              <a:off x="1282857" y="4816125"/>
              <a:ext cx="2824163" cy="523878"/>
              <a:chOff x="1282857" y="5046496"/>
              <a:chExt cx="2824163" cy="523878"/>
            </a:xfrm>
          </p:grpSpPr>
          <p:sp>
            <p:nvSpPr>
              <p:cNvPr id="33823" name="Line 7"/>
              <p:cNvSpPr>
                <a:spLocks noChangeShapeType="1"/>
              </p:cNvSpPr>
              <p:nvPr/>
            </p:nvSpPr>
            <p:spPr bwMode="auto">
              <a:xfrm flipH="1">
                <a:off x="1282857" y="5568431"/>
                <a:ext cx="5334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4" name="Line 8"/>
              <p:cNvSpPr>
                <a:spLocks noChangeShapeType="1"/>
              </p:cNvSpPr>
              <p:nvPr/>
            </p:nvSpPr>
            <p:spPr bwMode="auto">
              <a:xfrm flipH="1">
                <a:off x="3573620" y="5568431"/>
                <a:ext cx="5334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5" name="Line 9"/>
              <p:cNvSpPr>
                <a:spLocks noChangeShapeType="1"/>
              </p:cNvSpPr>
              <p:nvPr/>
            </p:nvSpPr>
            <p:spPr bwMode="auto">
              <a:xfrm flipH="1">
                <a:off x="2502057" y="5568431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6" name="Text Box 10"/>
              <p:cNvSpPr txBox="1">
                <a:spLocks noChangeArrowheads="1"/>
              </p:cNvSpPr>
              <p:nvPr/>
            </p:nvSpPr>
            <p:spPr bwMode="auto">
              <a:xfrm>
                <a:off x="2299663" y="5046496"/>
                <a:ext cx="949325" cy="523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="1" baseline="-25000" dirty="0" err="1">
                    <a:latin typeface="Times New Roman" pitchFamily="18" charset="0"/>
                    <a:cs typeface="Times New Roman" pitchFamily="18" charset="0"/>
                  </a:rPr>
                  <a:t>total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4790364" y="5488043"/>
              <a:ext cx="368490" cy="368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70762" y="5503960"/>
              <a:ext cx="4804011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919536"/>
                </p:ext>
              </p:extLst>
            </p:nvPr>
          </p:nvGraphicFramePr>
          <p:xfrm>
            <a:off x="3670562" y="4846597"/>
            <a:ext cx="406855" cy="50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16" name="Equation" r:id="rId7" imgW="203040" imgH="253800" progId="Equation.3">
                    <p:embed/>
                  </p:oleObj>
                </mc:Choice>
                <mc:Fallback>
                  <p:oleObj name="Equation" r:id="rId7" imgW="2030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562" y="4846597"/>
                          <a:ext cx="406855" cy="509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700034"/>
                </p:ext>
              </p:extLst>
            </p:nvPr>
          </p:nvGraphicFramePr>
          <p:xfrm>
            <a:off x="1407047" y="4862025"/>
            <a:ext cx="406400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17" name="Equation" r:id="rId9" imgW="203040" imgH="253800" progId="Equation.3">
                    <p:embed/>
                  </p:oleObj>
                </mc:Choice>
                <mc:Fallback>
                  <p:oleObj name="Equation" r:id="rId9" imgW="2030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7047" y="4862025"/>
                          <a:ext cx="406400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82025"/>
                </p:ext>
              </p:extLst>
            </p:nvPr>
          </p:nvGraphicFramePr>
          <p:xfrm>
            <a:off x="5154972" y="5334317"/>
            <a:ext cx="759630" cy="303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18" name="Equation" r:id="rId10" imgW="444240" imgH="177480" progId="Equation.3">
                    <p:embed/>
                  </p:oleObj>
                </mc:Choice>
                <mc:Fallback>
                  <p:oleObj name="Equation" r:id="rId10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4972" y="5334317"/>
                          <a:ext cx="759630" cy="303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Oval 46"/>
            <p:cNvSpPr/>
            <p:nvPr/>
          </p:nvSpPr>
          <p:spPr>
            <a:xfrm>
              <a:off x="2225407" y="5629618"/>
              <a:ext cx="914400" cy="5508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9316" y="6279614"/>
              <a:ext cx="4131259" cy="400110"/>
            </a:xfrm>
            <a:prstGeom prst="rect">
              <a:avLst/>
            </a:prstGeom>
            <a:noFill/>
            <a:ln w="31750">
              <a:solidFill>
                <a:srgbClr val="7030A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Index depressed less in this region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443" y="311284"/>
            <a:ext cx="846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steady-state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constant, and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the diffusion terms can be neglected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relatively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broad beams,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                 , the space charge field is given by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5238"/>
              </p:ext>
            </p:extLst>
          </p:nvPr>
        </p:nvGraphicFramePr>
        <p:xfrm>
          <a:off x="3115569" y="596693"/>
          <a:ext cx="916101" cy="3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Equation" r:id="rId12" imgW="571320" imgH="228600" progId="Equation.3">
                  <p:embed/>
                </p:oleObj>
              </mc:Choice>
              <mc:Fallback>
                <p:oleObj name="Equation" r:id="rId12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569" y="596693"/>
                        <a:ext cx="916101" cy="366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oup 115"/>
          <p:cNvGraphicFramePr>
            <a:graphicFrameLocks noGrp="1"/>
          </p:cNvGraphicFramePr>
          <p:nvPr/>
        </p:nvGraphicFramePr>
        <p:xfrm>
          <a:off x="183582" y="3871935"/>
          <a:ext cx="8769350" cy="2884777"/>
        </p:xfrm>
        <a:graphic>
          <a:graphicData uri="http://schemas.openxmlformats.org/drawingml/2006/table">
            <a:tbl>
              <a:tblPr/>
              <a:tblGrid>
                <a:gridCol w="2280031"/>
                <a:gridCol w="1004821"/>
                <a:gridCol w="1163766"/>
                <a:gridCol w="967932"/>
                <a:gridCol w="1219200"/>
                <a:gridCol w="1168971"/>
                <a:gridCol w="964629"/>
              </a:tblGrid>
              <a:tr h="572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m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pm/V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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diel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sec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)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" charset="2"/>
                        </a:rPr>
                        <a:t>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KV/cm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Nb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0.4-0.6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Nb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0.4-0.6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BaTiO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0.4-0.9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0.1-1.0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3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0.9-1.3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6822" y="6307768"/>
            <a:ext cx="739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Calibri" pitchFamily="34" charset="0"/>
              </a:rPr>
              <a:t>*</a:t>
            </a:r>
            <a:r>
              <a:rPr lang="en-US" sz="1800" dirty="0" smtClean="0">
                <a:latin typeface="+mn-lt"/>
              </a:rPr>
              <a:t>at an intensity of 1 </a:t>
            </a:r>
            <a:r>
              <a:rPr lang="en-US" sz="1800" i="1" dirty="0" smtClean="0">
                <a:latin typeface="+mn-lt"/>
              </a:rPr>
              <a:t>Watt</a:t>
            </a:r>
            <a:r>
              <a:rPr lang="en-US" sz="1800" dirty="0" smtClean="0">
                <a:latin typeface="+mn-lt"/>
              </a:rPr>
              <a:t>/</a:t>
            </a:r>
            <a:r>
              <a:rPr lang="en-US" sz="1800" i="1" dirty="0" smtClean="0">
                <a:latin typeface="+mn-lt"/>
              </a:rPr>
              <a:t>cm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       </a:t>
            </a:r>
            <a:r>
              <a:rPr lang="en-US" sz="1800" baseline="30000" dirty="0" smtClean="0">
                <a:latin typeface="+mn-lt"/>
              </a:rPr>
              <a:t>**</a:t>
            </a:r>
            <a:r>
              <a:rPr lang="en-US" sz="1800" dirty="0" smtClean="0">
                <a:latin typeface="+mn-lt"/>
              </a:rPr>
              <a:t> with enhancement can go to 5x10</a:t>
            </a:r>
            <a:r>
              <a:rPr lang="en-US" baseline="30000" dirty="0" smtClean="0">
                <a:latin typeface="+mn-lt"/>
              </a:rPr>
              <a:t>-4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0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800600" y="2602860"/>
            <a:ext cx="4052888" cy="730250"/>
            <a:chOff x="4800167" y="2109034"/>
            <a:chExt cx="4052888" cy="731132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5527964" y="2109034"/>
              <a:ext cx="3325091" cy="731132"/>
              <a:chOff x="5514109" y="2607814"/>
              <a:chExt cx="3463639" cy="731132"/>
            </a:xfrm>
          </p:grpSpPr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5513357" y="2607814"/>
                <a:ext cx="2202658" cy="731132"/>
              </a:xfrm>
              <a:custGeom>
                <a:avLst/>
                <a:gdLst>
                  <a:gd name="T0" fmla="*/ 12 w 2649"/>
                  <a:gd name="T1" fmla="*/ 1 h 2410"/>
                  <a:gd name="T2" fmla="*/ 72 w 2649"/>
                  <a:gd name="T3" fmla="*/ 1 h 2410"/>
                  <a:gd name="T4" fmla="*/ 134 w 2649"/>
                  <a:gd name="T5" fmla="*/ 1 h 2410"/>
                  <a:gd name="T6" fmla="*/ 195 w 2649"/>
                  <a:gd name="T7" fmla="*/ 1 h 2410"/>
                  <a:gd name="T8" fmla="*/ 255 w 2649"/>
                  <a:gd name="T9" fmla="*/ 1 h 2410"/>
                  <a:gd name="T10" fmla="*/ 315 w 2649"/>
                  <a:gd name="T11" fmla="*/ 1 h 2410"/>
                  <a:gd name="T12" fmla="*/ 375 w 2649"/>
                  <a:gd name="T13" fmla="*/ 0 h 2410"/>
                  <a:gd name="T14" fmla="*/ 435 w 2649"/>
                  <a:gd name="T15" fmla="*/ 1 h 2410"/>
                  <a:gd name="T16" fmla="*/ 497 w 2649"/>
                  <a:gd name="T17" fmla="*/ 1 h 2410"/>
                  <a:gd name="T18" fmla="*/ 557 w 2649"/>
                  <a:gd name="T19" fmla="*/ 1 h 2410"/>
                  <a:gd name="T20" fmla="*/ 618 w 2649"/>
                  <a:gd name="T21" fmla="*/ 1 h 2410"/>
                  <a:gd name="T22" fmla="*/ 678 w 2649"/>
                  <a:gd name="T23" fmla="*/ 1 h 2410"/>
                  <a:gd name="T24" fmla="*/ 738 w 2649"/>
                  <a:gd name="T25" fmla="*/ 1 h 2410"/>
                  <a:gd name="T26" fmla="*/ 800 w 2649"/>
                  <a:gd name="T27" fmla="*/ 1 h 2410"/>
                  <a:gd name="T28" fmla="*/ 860 w 2649"/>
                  <a:gd name="T29" fmla="*/ 1 h 2410"/>
                  <a:gd name="T30" fmla="*/ 920 w 2649"/>
                  <a:gd name="T31" fmla="*/ 1 h 2410"/>
                  <a:gd name="T32" fmla="*/ 981 w 2649"/>
                  <a:gd name="T33" fmla="*/ 1 h 2410"/>
                  <a:gd name="T34" fmla="*/ 1041 w 2649"/>
                  <a:gd name="T35" fmla="*/ 1 h 2410"/>
                  <a:gd name="T36" fmla="*/ 1101 w 2649"/>
                  <a:gd name="T37" fmla="*/ 1 h 2410"/>
                  <a:gd name="T38" fmla="*/ 1163 w 2649"/>
                  <a:gd name="T39" fmla="*/ 1 h 2410"/>
                  <a:gd name="T40" fmla="*/ 1223 w 2649"/>
                  <a:gd name="T41" fmla="*/ 1 h 2410"/>
                  <a:gd name="T42" fmla="*/ 1283 w 2649"/>
                  <a:gd name="T43" fmla="*/ 1 h 2410"/>
                  <a:gd name="T44" fmla="*/ 1344 w 2649"/>
                  <a:gd name="T45" fmla="*/ 1 h 2410"/>
                  <a:gd name="T46" fmla="*/ 1404 w 2649"/>
                  <a:gd name="T47" fmla="*/ 1 h 2410"/>
                  <a:gd name="T48" fmla="*/ 1464 w 2649"/>
                  <a:gd name="T49" fmla="*/ 1 h 2410"/>
                  <a:gd name="T50" fmla="*/ 1526 w 2649"/>
                  <a:gd name="T51" fmla="*/ 1 h 2410"/>
                  <a:gd name="T52" fmla="*/ 1586 w 2649"/>
                  <a:gd name="T53" fmla="*/ 1 h 2410"/>
                  <a:gd name="T54" fmla="*/ 1646 w 2649"/>
                  <a:gd name="T55" fmla="*/ 1 h 2410"/>
                  <a:gd name="T56" fmla="*/ 1707 w 2649"/>
                  <a:gd name="T57" fmla="*/ 1 h 2410"/>
                  <a:gd name="T58" fmla="*/ 1767 w 2649"/>
                  <a:gd name="T59" fmla="*/ 1 h 2410"/>
                  <a:gd name="T60" fmla="*/ 1829 w 2649"/>
                  <a:gd name="T61" fmla="*/ 1 h 2410"/>
                  <a:gd name="T62" fmla="*/ 1889 w 2649"/>
                  <a:gd name="T63" fmla="*/ 0 h 2410"/>
                  <a:gd name="T64" fmla="*/ 1949 w 2649"/>
                  <a:gd name="T65" fmla="*/ 1 h 2410"/>
                  <a:gd name="T66" fmla="*/ 2009 w 2649"/>
                  <a:gd name="T67" fmla="*/ 1 h 2410"/>
                  <a:gd name="T68" fmla="*/ 2070 w 2649"/>
                  <a:gd name="T69" fmla="*/ 1 h 2410"/>
                  <a:gd name="T70" fmla="*/ 2130 w 2649"/>
                  <a:gd name="T71" fmla="*/ 1 h 2410"/>
                  <a:gd name="T72" fmla="*/ 2192 w 2649"/>
                  <a:gd name="T73" fmla="*/ 1 h 2410"/>
                  <a:gd name="T74" fmla="*/ 2252 w 2649"/>
                  <a:gd name="T75" fmla="*/ 1 h 2410"/>
                  <a:gd name="T76" fmla="*/ 2312 w 2649"/>
                  <a:gd name="T77" fmla="*/ 1 h 2410"/>
                  <a:gd name="T78" fmla="*/ 2372 w 2649"/>
                  <a:gd name="T79" fmla="*/ 1 h 2410"/>
                  <a:gd name="T80" fmla="*/ 2432 w 2649"/>
                  <a:gd name="T81" fmla="*/ 1 h 2410"/>
                  <a:gd name="T82" fmla="*/ 2495 w 2649"/>
                  <a:gd name="T83" fmla="*/ 1 h 2410"/>
                  <a:gd name="T84" fmla="*/ 2555 w 2649"/>
                  <a:gd name="T85" fmla="*/ 1 h 2410"/>
                  <a:gd name="T86" fmla="*/ 2615 w 2649"/>
                  <a:gd name="T87" fmla="*/ 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6775090" y="2607814"/>
                <a:ext cx="2202658" cy="731132"/>
              </a:xfrm>
              <a:custGeom>
                <a:avLst/>
                <a:gdLst>
                  <a:gd name="T0" fmla="*/ 12 w 2649"/>
                  <a:gd name="T1" fmla="*/ 1 h 2410"/>
                  <a:gd name="T2" fmla="*/ 72 w 2649"/>
                  <a:gd name="T3" fmla="*/ 1 h 2410"/>
                  <a:gd name="T4" fmla="*/ 134 w 2649"/>
                  <a:gd name="T5" fmla="*/ 1 h 2410"/>
                  <a:gd name="T6" fmla="*/ 195 w 2649"/>
                  <a:gd name="T7" fmla="*/ 1 h 2410"/>
                  <a:gd name="T8" fmla="*/ 255 w 2649"/>
                  <a:gd name="T9" fmla="*/ 1 h 2410"/>
                  <a:gd name="T10" fmla="*/ 315 w 2649"/>
                  <a:gd name="T11" fmla="*/ 1 h 2410"/>
                  <a:gd name="T12" fmla="*/ 375 w 2649"/>
                  <a:gd name="T13" fmla="*/ 0 h 2410"/>
                  <a:gd name="T14" fmla="*/ 435 w 2649"/>
                  <a:gd name="T15" fmla="*/ 1 h 2410"/>
                  <a:gd name="T16" fmla="*/ 497 w 2649"/>
                  <a:gd name="T17" fmla="*/ 1 h 2410"/>
                  <a:gd name="T18" fmla="*/ 557 w 2649"/>
                  <a:gd name="T19" fmla="*/ 1 h 2410"/>
                  <a:gd name="T20" fmla="*/ 618 w 2649"/>
                  <a:gd name="T21" fmla="*/ 1 h 2410"/>
                  <a:gd name="T22" fmla="*/ 678 w 2649"/>
                  <a:gd name="T23" fmla="*/ 1 h 2410"/>
                  <a:gd name="T24" fmla="*/ 738 w 2649"/>
                  <a:gd name="T25" fmla="*/ 1 h 2410"/>
                  <a:gd name="T26" fmla="*/ 800 w 2649"/>
                  <a:gd name="T27" fmla="*/ 1 h 2410"/>
                  <a:gd name="T28" fmla="*/ 860 w 2649"/>
                  <a:gd name="T29" fmla="*/ 1 h 2410"/>
                  <a:gd name="T30" fmla="*/ 920 w 2649"/>
                  <a:gd name="T31" fmla="*/ 1 h 2410"/>
                  <a:gd name="T32" fmla="*/ 981 w 2649"/>
                  <a:gd name="T33" fmla="*/ 1 h 2410"/>
                  <a:gd name="T34" fmla="*/ 1041 w 2649"/>
                  <a:gd name="T35" fmla="*/ 1 h 2410"/>
                  <a:gd name="T36" fmla="*/ 1101 w 2649"/>
                  <a:gd name="T37" fmla="*/ 1 h 2410"/>
                  <a:gd name="T38" fmla="*/ 1163 w 2649"/>
                  <a:gd name="T39" fmla="*/ 1 h 2410"/>
                  <a:gd name="T40" fmla="*/ 1223 w 2649"/>
                  <a:gd name="T41" fmla="*/ 1 h 2410"/>
                  <a:gd name="T42" fmla="*/ 1283 w 2649"/>
                  <a:gd name="T43" fmla="*/ 1 h 2410"/>
                  <a:gd name="T44" fmla="*/ 1344 w 2649"/>
                  <a:gd name="T45" fmla="*/ 1 h 2410"/>
                  <a:gd name="T46" fmla="*/ 1404 w 2649"/>
                  <a:gd name="T47" fmla="*/ 1 h 2410"/>
                  <a:gd name="T48" fmla="*/ 1464 w 2649"/>
                  <a:gd name="T49" fmla="*/ 1 h 2410"/>
                  <a:gd name="T50" fmla="*/ 1526 w 2649"/>
                  <a:gd name="T51" fmla="*/ 1 h 2410"/>
                  <a:gd name="T52" fmla="*/ 1586 w 2649"/>
                  <a:gd name="T53" fmla="*/ 1 h 2410"/>
                  <a:gd name="T54" fmla="*/ 1646 w 2649"/>
                  <a:gd name="T55" fmla="*/ 1 h 2410"/>
                  <a:gd name="T56" fmla="*/ 1707 w 2649"/>
                  <a:gd name="T57" fmla="*/ 1 h 2410"/>
                  <a:gd name="T58" fmla="*/ 1767 w 2649"/>
                  <a:gd name="T59" fmla="*/ 1 h 2410"/>
                  <a:gd name="T60" fmla="*/ 1829 w 2649"/>
                  <a:gd name="T61" fmla="*/ 1 h 2410"/>
                  <a:gd name="T62" fmla="*/ 1889 w 2649"/>
                  <a:gd name="T63" fmla="*/ 0 h 2410"/>
                  <a:gd name="T64" fmla="*/ 1949 w 2649"/>
                  <a:gd name="T65" fmla="*/ 1 h 2410"/>
                  <a:gd name="T66" fmla="*/ 2009 w 2649"/>
                  <a:gd name="T67" fmla="*/ 1 h 2410"/>
                  <a:gd name="T68" fmla="*/ 2070 w 2649"/>
                  <a:gd name="T69" fmla="*/ 1 h 2410"/>
                  <a:gd name="T70" fmla="*/ 2130 w 2649"/>
                  <a:gd name="T71" fmla="*/ 1 h 2410"/>
                  <a:gd name="T72" fmla="*/ 2192 w 2649"/>
                  <a:gd name="T73" fmla="*/ 1 h 2410"/>
                  <a:gd name="T74" fmla="*/ 2252 w 2649"/>
                  <a:gd name="T75" fmla="*/ 1 h 2410"/>
                  <a:gd name="T76" fmla="*/ 2312 w 2649"/>
                  <a:gd name="T77" fmla="*/ 1 h 2410"/>
                  <a:gd name="T78" fmla="*/ 2372 w 2649"/>
                  <a:gd name="T79" fmla="*/ 1 h 2410"/>
                  <a:gd name="T80" fmla="*/ 2432 w 2649"/>
                  <a:gd name="T81" fmla="*/ 1 h 2410"/>
                  <a:gd name="T82" fmla="*/ 2495 w 2649"/>
                  <a:gd name="T83" fmla="*/ 1 h 2410"/>
                  <a:gd name="T84" fmla="*/ 2555 w 2649"/>
                  <a:gd name="T85" fmla="*/ 1 h 2410"/>
                  <a:gd name="T86" fmla="*/ 2615 w 2649"/>
                  <a:gd name="T87" fmla="*/ 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861" name="TextBox 72"/>
            <p:cNvSpPr txBox="1">
              <a:spLocks noChangeArrowheads="1"/>
            </p:cNvSpPr>
            <p:nvPr/>
          </p:nvSpPr>
          <p:spPr bwMode="auto">
            <a:xfrm>
              <a:off x="4800167" y="2115833"/>
              <a:ext cx="582211" cy="40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4657725" y="5328597"/>
            <a:ext cx="4281488" cy="609600"/>
            <a:chOff x="4657292" y="4835220"/>
            <a:chExt cx="4281487" cy="609600"/>
          </a:xfrm>
        </p:grpSpPr>
        <p:pic>
          <p:nvPicPr>
            <p:cNvPr id="348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965" t="-3072" r="19777" b="-713"/>
            <a:stretch>
              <a:fillRect/>
            </a:stretch>
          </p:blipFill>
          <p:spPr bwMode="auto">
            <a:xfrm>
              <a:off x="5514110" y="4835220"/>
              <a:ext cx="338050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Straight Connector 78"/>
            <p:cNvCxnSpPr/>
            <p:nvPr/>
          </p:nvCxnSpPr>
          <p:spPr>
            <a:xfrm flipV="1">
              <a:off x="5509780" y="5140020"/>
              <a:ext cx="3428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9" name="TextBox 80"/>
            <p:cNvSpPr txBox="1">
              <a:spLocks noChangeArrowheads="1"/>
            </p:cNvSpPr>
            <p:nvPr/>
          </p:nvSpPr>
          <p:spPr bwMode="auto">
            <a:xfrm>
              <a:off x="4657292" y="4959045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4572000" y="4553897"/>
            <a:ext cx="4343400" cy="569913"/>
            <a:chOff x="4571568" y="4061531"/>
            <a:chExt cx="4343403" cy="568902"/>
          </a:xfrm>
        </p:grpSpPr>
        <p:pic>
          <p:nvPicPr>
            <p:cNvPr id="348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2600" r="7201" b="1817"/>
            <a:stretch>
              <a:fillRect/>
            </a:stretch>
          </p:blipFill>
          <p:spPr bwMode="auto">
            <a:xfrm>
              <a:off x="5543118" y="4061531"/>
              <a:ext cx="3343275" cy="56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5" name="Straight Connector 74"/>
            <p:cNvCxnSpPr/>
            <p:nvPr/>
          </p:nvCxnSpPr>
          <p:spPr>
            <a:xfrm flipV="1">
              <a:off x="5485969" y="4345190"/>
              <a:ext cx="34290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6" name="TextBox 82"/>
            <p:cNvSpPr txBox="1">
              <a:spLocks noChangeArrowheads="1"/>
            </p:cNvSpPr>
            <p:nvPr/>
          </p:nvSpPr>
          <p:spPr bwMode="auto">
            <a:xfrm>
              <a:off x="4571568" y="4087508"/>
              <a:ext cx="853120" cy="39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rot="16200000" flipH="1">
            <a:off x="3490912" y="4233223"/>
            <a:ext cx="3990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4845050" y="3766217"/>
            <a:ext cx="4051300" cy="509866"/>
            <a:chOff x="4845411" y="3272816"/>
            <a:chExt cx="4050510" cy="509459"/>
          </a:xfrm>
        </p:grpSpPr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5514109" y="3272816"/>
              <a:ext cx="3366655" cy="509459"/>
              <a:chOff x="5514109" y="2607814"/>
              <a:chExt cx="3463639" cy="731132"/>
            </a:xfrm>
          </p:grpSpPr>
          <p:sp>
            <p:nvSpPr>
              <p:cNvPr id="34852" name="Freeform 30"/>
              <p:cNvSpPr>
                <a:spLocks/>
              </p:cNvSpPr>
              <p:nvPr/>
            </p:nvSpPr>
            <p:spPr bwMode="auto">
              <a:xfrm>
                <a:off x="5514109" y="2607815"/>
                <a:ext cx="2202874" cy="731131"/>
              </a:xfrm>
              <a:custGeom>
                <a:avLst/>
                <a:gdLst>
                  <a:gd name="T0" fmla="*/ 2147483647 w 2649"/>
                  <a:gd name="T1" fmla="*/ 2147483647 h 2410"/>
                  <a:gd name="T2" fmla="*/ 2147483647 w 2649"/>
                  <a:gd name="T3" fmla="*/ 2147483647 h 2410"/>
                  <a:gd name="T4" fmla="*/ 2147483647 w 2649"/>
                  <a:gd name="T5" fmla="*/ 2147483647 h 2410"/>
                  <a:gd name="T6" fmla="*/ 2147483647 w 2649"/>
                  <a:gd name="T7" fmla="*/ 2147483647 h 2410"/>
                  <a:gd name="T8" fmla="*/ 2147483647 w 2649"/>
                  <a:gd name="T9" fmla="*/ 2147483647 h 2410"/>
                  <a:gd name="T10" fmla="*/ 2147483647 w 2649"/>
                  <a:gd name="T11" fmla="*/ 2147483647 h 2410"/>
                  <a:gd name="T12" fmla="*/ 2147483647 w 2649"/>
                  <a:gd name="T13" fmla="*/ 0 h 2410"/>
                  <a:gd name="T14" fmla="*/ 2147483647 w 2649"/>
                  <a:gd name="T15" fmla="*/ 2147483647 h 2410"/>
                  <a:gd name="T16" fmla="*/ 2147483647 w 2649"/>
                  <a:gd name="T17" fmla="*/ 2147483647 h 2410"/>
                  <a:gd name="T18" fmla="*/ 2147483647 w 2649"/>
                  <a:gd name="T19" fmla="*/ 2147483647 h 2410"/>
                  <a:gd name="T20" fmla="*/ 2147483647 w 2649"/>
                  <a:gd name="T21" fmla="*/ 2147483647 h 2410"/>
                  <a:gd name="T22" fmla="*/ 2147483647 w 2649"/>
                  <a:gd name="T23" fmla="*/ 2147483647 h 2410"/>
                  <a:gd name="T24" fmla="*/ 2147483647 w 2649"/>
                  <a:gd name="T25" fmla="*/ 2147483647 h 2410"/>
                  <a:gd name="T26" fmla="*/ 2147483647 w 2649"/>
                  <a:gd name="T27" fmla="*/ 2147483647 h 2410"/>
                  <a:gd name="T28" fmla="*/ 2147483647 w 2649"/>
                  <a:gd name="T29" fmla="*/ 2147483647 h 2410"/>
                  <a:gd name="T30" fmla="*/ 2147483647 w 2649"/>
                  <a:gd name="T31" fmla="*/ 2147483647 h 2410"/>
                  <a:gd name="T32" fmla="*/ 2147483647 w 2649"/>
                  <a:gd name="T33" fmla="*/ 2147483647 h 2410"/>
                  <a:gd name="T34" fmla="*/ 2147483647 w 2649"/>
                  <a:gd name="T35" fmla="*/ 2147483647 h 2410"/>
                  <a:gd name="T36" fmla="*/ 2147483647 w 2649"/>
                  <a:gd name="T37" fmla="*/ 2147483647 h 2410"/>
                  <a:gd name="T38" fmla="*/ 2147483647 w 2649"/>
                  <a:gd name="T39" fmla="*/ 2147483647 h 2410"/>
                  <a:gd name="T40" fmla="*/ 2147483647 w 2649"/>
                  <a:gd name="T41" fmla="*/ 2147483647 h 2410"/>
                  <a:gd name="T42" fmla="*/ 2147483647 w 2649"/>
                  <a:gd name="T43" fmla="*/ 2147483647 h 2410"/>
                  <a:gd name="T44" fmla="*/ 2147483647 w 2649"/>
                  <a:gd name="T45" fmla="*/ 2147483647 h 2410"/>
                  <a:gd name="T46" fmla="*/ 2147483647 w 2649"/>
                  <a:gd name="T47" fmla="*/ 2147483647 h 2410"/>
                  <a:gd name="T48" fmla="*/ 2147483647 w 2649"/>
                  <a:gd name="T49" fmla="*/ 2147483647 h 2410"/>
                  <a:gd name="T50" fmla="*/ 2147483647 w 2649"/>
                  <a:gd name="T51" fmla="*/ 2147483647 h 2410"/>
                  <a:gd name="T52" fmla="*/ 2147483647 w 2649"/>
                  <a:gd name="T53" fmla="*/ 2147483647 h 2410"/>
                  <a:gd name="T54" fmla="*/ 2147483647 w 2649"/>
                  <a:gd name="T55" fmla="*/ 2147483647 h 2410"/>
                  <a:gd name="T56" fmla="*/ 2147483647 w 2649"/>
                  <a:gd name="T57" fmla="*/ 2147483647 h 2410"/>
                  <a:gd name="T58" fmla="*/ 2147483647 w 2649"/>
                  <a:gd name="T59" fmla="*/ 2147483647 h 2410"/>
                  <a:gd name="T60" fmla="*/ 2147483647 w 2649"/>
                  <a:gd name="T61" fmla="*/ 2147483647 h 2410"/>
                  <a:gd name="T62" fmla="*/ 2147483647 w 2649"/>
                  <a:gd name="T63" fmla="*/ 0 h 2410"/>
                  <a:gd name="T64" fmla="*/ 2147483647 w 2649"/>
                  <a:gd name="T65" fmla="*/ 2147483647 h 2410"/>
                  <a:gd name="T66" fmla="*/ 2147483647 w 2649"/>
                  <a:gd name="T67" fmla="*/ 2147483647 h 2410"/>
                  <a:gd name="T68" fmla="*/ 2147483647 w 2649"/>
                  <a:gd name="T69" fmla="*/ 2147483647 h 2410"/>
                  <a:gd name="T70" fmla="*/ 2147483647 w 2649"/>
                  <a:gd name="T71" fmla="*/ 2147483647 h 2410"/>
                  <a:gd name="T72" fmla="*/ 2147483647 w 2649"/>
                  <a:gd name="T73" fmla="*/ 2147483647 h 2410"/>
                  <a:gd name="T74" fmla="*/ 2147483647 w 2649"/>
                  <a:gd name="T75" fmla="*/ 2147483647 h 2410"/>
                  <a:gd name="T76" fmla="*/ 2147483647 w 2649"/>
                  <a:gd name="T77" fmla="*/ 2147483647 h 2410"/>
                  <a:gd name="T78" fmla="*/ 2147483647 w 2649"/>
                  <a:gd name="T79" fmla="*/ 2147483647 h 2410"/>
                  <a:gd name="T80" fmla="*/ 2147483647 w 2649"/>
                  <a:gd name="T81" fmla="*/ 2147483647 h 2410"/>
                  <a:gd name="T82" fmla="*/ 2147483647 w 2649"/>
                  <a:gd name="T83" fmla="*/ 2147483647 h 2410"/>
                  <a:gd name="T84" fmla="*/ 2147483647 w 2649"/>
                  <a:gd name="T85" fmla="*/ 2147483647 h 2410"/>
                  <a:gd name="T86" fmla="*/ 2147483647 w 2649"/>
                  <a:gd name="T87" fmla="*/ 2147483647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53" name="Freeform 30"/>
              <p:cNvSpPr>
                <a:spLocks/>
              </p:cNvSpPr>
              <p:nvPr/>
            </p:nvSpPr>
            <p:spPr bwMode="auto">
              <a:xfrm>
                <a:off x="6774874" y="2607814"/>
                <a:ext cx="2202874" cy="731131"/>
              </a:xfrm>
              <a:custGeom>
                <a:avLst/>
                <a:gdLst>
                  <a:gd name="T0" fmla="*/ 2147483647 w 2649"/>
                  <a:gd name="T1" fmla="*/ 2147483647 h 2410"/>
                  <a:gd name="T2" fmla="*/ 2147483647 w 2649"/>
                  <a:gd name="T3" fmla="*/ 2147483647 h 2410"/>
                  <a:gd name="T4" fmla="*/ 2147483647 w 2649"/>
                  <a:gd name="T5" fmla="*/ 2147483647 h 2410"/>
                  <a:gd name="T6" fmla="*/ 2147483647 w 2649"/>
                  <a:gd name="T7" fmla="*/ 2147483647 h 2410"/>
                  <a:gd name="T8" fmla="*/ 2147483647 w 2649"/>
                  <a:gd name="T9" fmla="*/ 2147483647 h 2410"/>
                  <a:gd name="T10" fmla="*/ 2147483647 w 2649"/>
                  <a:gd name="T11" fmla="*/ 2147483647 h 2410"/>
                  <a:gd name="T12" fmla="*/ 2147483647 w 2649"/>
                  <a:gd name="T13" fmla="*/ 0 h 2410"/>
                  <a:gd name="T14" fmla="*/ 2147483647 w 2649"/>
                  <a:gd name="T15" fmla="*/ 2147483647 h 2410"/>
                  <a:gd name="T16" fmla="*/ 2147483647 w 2649"/>
                  <a:gd name="T17" fmla="*/ 2147483647 h 2410"/>
                  <a:gd name="T18" fmla="*/ 2147483647 w 2649"/>
                  <a:gd name="T19" fmla="*/ 2147483647 h 2410"/>
                  <a:gd name="T20" fmla="*/ 2147483647 w 2649"/>
                  <a:gd name="T21" fmla="*/ 2147483647 h 2410"/>
                  <a:gd name="T22" fmla="*/ 2147483647 w 2649"/>
                  <a:gd name="T23" fmla="*/ 2147483647 h 2410"/>
                  <a:gd name="T24" fmla="*/ 2147483647 w 2649"/>
                  <a:gd name="T25" fmla="*/ 2147483647 h 2410"/>
                  <a:gd name="T26" fmla="*/ 2147483647 w 2649"/>
                  <a:gd name="T27" fmla="*/ 2147483647 h 2410"/>
                  <a:gd name="T28" fmla="*/ 2147483647 w 2649"/>
                  <a:gd name="T29" fmla="*/ 2147483647 h 2410"/>
                  <a:gd name="T30" fmla="*/ 2147483647 w 2649"/>
                  <a:gd name="T31" fmla="*/ 2147483647 h 2410"/>
                  <a:gd name="T32" fmla="*/ 2147483647 w 2649"/>
                  <a:gd name="T33" fmla="*/ 2147483647 h 2410"/>
                  <a:gd name="T34" fmla="*/ 2147483647 w 2649"/>
                  <a:gd name="T35" fmla="*/ 2147483647 h 2410"/>
                  <a:gd name="T36" fmla="*/ 2147483647 w 2649"/>
                  <a:gd name="T37" fmla="*/ 2147483647 h 2410"/>
                  <a:gd name="T38" fmla="*/ 2147483647 w 2649"/>
                  <a:gd name="T39" fmla="*/ 2147483647 h 2410"/>
                  <a:gd name="T40" fmla="*/ 2147483647 w 2649"/>
                  <a:gd name="T41" fmla="*/ 2147483647 h 2410"/>
                  <a:gd name="T42" fmla="*/ 2147483647 w 2649"/>
                  <a:gd name="T43" fmla="*/ 2147483647 h 2410"/>
                  <a:gd name="T44" fmla="*/ 2147483647 w 2649"/>
                  <a:gd name="T45" fmla="*/ 2147483647 h 2410"/>
                  <a:gd name="T46" fmla="*/ 2147483647 w 2649"/>
                  <a:gd name="T47" fmla="*/ 2147483647 h 2410"/>
                  <a:gd name="T48" fmla="*/ 2147483647 w 2649"/>
                  <a:gd name="T49" fmla="*/ 2147483647 h 2410"/>
                  <a:gd name="T50" fmla="*/ 2147483647 w 2649"/>
                  <a:gd name="T51" fmla="*/ 2147483647 h 2410"/>
                  <a:gd name="T52" fmla="*/ 2147483647 w 2649"/>
                  <a:gd name="T53" fmla="*/ 2147483647 h 2410"/>
                  <a:gd name="T54" fmla="*/ 2147483647 w 2649"/>
                  <a:gd name="T55" fmla="*/ 2147483647 h 2410"/>
                  <a:gd name="T56" fmla="*/ 2147483647 w 2649"/>
                  <a:gd name="T57" fmla="*/ 2147483647 h 2410"/>
                  <a:gd name="T58" fmla="*/ 2147483647 w 2649"/>
                  <a:gd name="T59" fmla="*/ 2147483647 h 2410"/>
                  <a:gd name="T60" fmla="*/ 2147483647 w 2649"/>
                  <a:gd name="T61" fmla="*/ 2147483647 h 2410"/>
                  <a:gd name="T62" fmla="*/ 2147483647 w 2649"/>
                  <a:gd name="T63" fmla="*/ 0 h 2410"/>
                  <a:gd name="T64" fmla="*/ 2147483647 w 2649"/>
                  <a:gd name="T65" fmla="*/ 2147483647 h 2410"/>
                  <a:gd name="T66" fmla="*/ 2147483647 w 2649"/>
                  <a:gd name="T67" fmla="*/ 2147483647 h 2410"/>
                  <a:gd name="T68" fmla="*/ 2147483647 w 2649"/>
                  <a:gd name="T69" fmla="*/ 2147483647 h 2410"/>
                  <a:gd name="T70" fmla="*/ 2147483647 w 2649"/>
                  <a:gd name="T71" fmla="*/ 2147483647 h 2410"/>
                  <a:gd name="T72" fmla="*/ 2147483647 w 2649"/>
                  <a:gd name="T73" fmla="*/ 2147483647 h 2410"/>
                  <a:gd name="T74" fmla="*/ 2147483647 w 2649"/>
                  <a:gd name="T75" fmla="*/ 2147483647 h 2410"/>
                  <a:gd name="T76" fmla="*/ 2147483647 w 2649"/>
                  <a:gd name="T77" fmla="*/ 2147483647 h 2410"/>
                  <a:gd name="T78" fmla="*/ 2147483647 w 2649"/>
                  <a:gd name="T79" fmla="*/ 2147483647 h 2410"/>
                  <a:gd name="T80" fmla="*/ 2147483647 w 2649"/>
                  <a:gd name="T81" fmla="*/ 2147483647 h 2410"/>
                  <a:gd name="T82" fmla="*/ 2147483647 w 2649"/>
                  <a:gd name="T83" fmla="*/ 2147483647 h 2410"/>
                  <a:gd name="T84" fmla="*/ 2147483647 w 2649"/>
                  <a:gd name="T85" fmla="*/ 2147483647 h 2410"/>
                  <a:gd name="T86" fmla="*/ 2147483647 w 2649"/>
                  <a:gd name="T87" fmla="*/ 2147483647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V="1">
              <a:off x="5467590" y="3553858"/>
              <a:ext cx="34283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0" name="Rectangle 81"/>
            <p:cNvSpPr>
              <a:spLocks noChangeArrowheads="1"/>
            </p:cNvSpPr>
            <p:nvPr/>
          </p:nvSpPr>
          <p:spPr bwMode="auto">
            <a:xfrm>
              <a:off x="4845411" y="3346981"/>
              <a:ext cx="6383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b="1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82550" y="3712540"/>
          <a:ext cx="3656937" cy="214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5" imgW="2286000" imgH="1346040" progId="Equation.3">
                  <p:embed/>
                </p:oleObj>
              </mc:Choice>
              <mc:Fallback>
                <p:oleObj name="Equation" r:id="rId5" imgW="22860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3712540"/>
                        <a:ext cx="3656937" cy="2147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/>
          <p:nvPr/>
        </p:nvCxnSpPr>
        <p:spPr>
          <a:xfrm rot="5400000">
            <a:off x="5418138" y="3452172"/>
            <a:ext cx="56515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807744" y="3441854"/>
            <a:ext cx="565308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4185444" y="3465666"/>
            <a:ext cx="565150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575844" y="3451378"/>
            <a:ext cx="565150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979738" y="3455347"/>
            <a:ext cx="56515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5222875" y="618485"/>
            <a:ext cx="3681413" cy="1536700"/>
            <a:chOff x="5223164" y="124677"/>
            <a:chExt cx="3681846" cy="1536987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5223164" y="529777"/>
              <a:ext cx="3681846" cy="1131887"/>
              <a:chOff x="213" y="2080"/>
              <a:chExt cx="2325" cy="267"/>
            </a:xfrm>
          </p:grpSpPr>
          <p:sp>
            <p:nvSpPr>
              <p:cNvPr id="34842" name="Rectangle 31"/>
              <p:cNvSpPr>
                <a:spLocks noChangeArrowheads="1"/>
              </p:cNvSpPr>
              <p:nvPr/>
            </p:nvSpPr>
            <p:spPr bwMode="auto">
              <a:xfrm>
                <a:off x="213" y="2080"/>
                <a:ext cx="394" cy="26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43" name="Rectangle 32"/>
              <p:cNvSpPr>
                <a:spLocks noChangeArrowheads="1"/>
              </p:cNvSpPr>
              <p:nvPr/>
            </p:nvSpPr>
            <p:spPr bwMode="auto">
              <a:xfrm flipH="1">
                <a:off x="597" y="2080"/>
                <a:ext cx="394" cy="26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44" name="Rectangle 33"/>
              <p:cNvSpPr>
                <a:spLocks noChangeArrowheads="1"/>
              </p:cNvSpPr>
              <p:nvPr/>
            </p:nvSpPr>
            <p:spPr bwMode="auto">
              <a:xfrm>
                <a:off x="981" y="2080"/>
                <a:ext cx="394" cy="26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45" name="Rectangle 34"/>
              <p:cNvSpPr>
                <a:spLocks noChangeArrowheads="1"/>
              </p:cNvSpPr>
              <p:nvPr/>
            </p:nvSpPr>
            <p:spPr bwMode="auto">
              <a:xfrm flipH="1">
                <a:off x="1365" y="2080"/>
                <a:ext cx="394" cy="26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46" name="Rectangle 35"/>
              <p:cNvSpPr>
                <a:spLocks noChangeArrowheads="1"/>
              </p:cNvSpPr>
              <p:nvPr/>
            </p:nvSpPr>
            <p:spPr bwMode="auto">
              <a:xfrm>
                <a:off x="1751" y="2080"/>
                <a:ext cx="394" cy="26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47" name="Rectangle 36"/>
              <p:cNvSpPr>
                <a:spLocks noChangeArrowheads="1"/>
              </p:cNvSpPr>
              <p:nvPr/>
            </p:nvSpPr>
            <p:spPr bwMode="auto">
              <a:xfrm flipH="1">
                <a:off x="2144" y="2080"/>
                <a:ext cx="394" cy="26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33CCCC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841" name="TextBox 35"/>
            <p:cNvSpPr txBox="1">
              <a:spLocks noChangeArrowheads="1"/>
            </p:cNvSpPr>
            <p:nvPr/>
          </p:nvSpPr>
          <p:spPr bwMode="auto">
            <a:xfrm>
              <a:off x="5375564" y="124677"/>
              <a:ext cx="3153798" cy="400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Spatial Intensity Distribution</a:t>
              </a:r>
            </a:p>
          </p:txBody>
        </p:sp>
      </p:grpSp>
      <p:grpSp>
        <p:nvGrpSpPr>
          <p:cNvPr id="12" name="Group 49"/>
          <p:cNvGrpSpPr/>
          <p:nvPr/>
        </p:nvGrpSpPr>
        <p:grpSpPr>
          <a:xfrm>
            <a:off x="353623" y="1434319"/>
            <a:ext cx="3559629" cy="2109787"/>
            <a:chOff x="408214" y="1011238"/>
            <a:chExt cx="3559629" cy="2109787"/>
          </a:xfrm>
        </p:grpSpPr>
        <p:sp>
          <p:nvSpPr>
            <p:cNvPr id="48" name="Rectangle 47"/>
            <p:cNvSpPr/>
            <p:nvPr/>
          </p:nvSpPr>
          <p:spPr>
            <a:xfrm>
              <a:off x="408214" y="1534886"/>
              <a:ext cx="3559629" cy="11756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>
              <a:off x="1150144" y="1832769"/>
              <a:ext cx="2095500" cy="4810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3" name="TextBox 9"/>
            <p:cNvSpPr txBox="1">
              <a:spLocks noChangeArrowheads="1"/>
            </p:cNvSpPr>
            <p:nvPr/>
          </p:nvSpPr>
          <p:spPr bwMode="auto">
            <a:xfrm rot="10800000">
              <a:off x="2181534" y="2700338"/>
              <a:ext cx="317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4" name="TextBox 20"/>
            <p:cNvSpPr txBox="1">
              <a:spLocks noChangeArrowheads="1"/>
            </p:cNvSpPr>
            <p:nvPr/>
          </p:nvSpPr>
          <p:spPr bwMode="auto">
            <a:xfrm rot="10800000">
              <a:off x="1954213" y="2690813"/>
              <a:ext cx="3190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1765300" y="1127125"/>
            <a:ext cx="331788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4" name="Equation" r:id="rId7" imgW="177480" imgH="215640" progId="Equation.3">
                    <p:embed/>
                  </p:oleObj>
                </mc:Choice>
                <mc:Fallback>
                  <p:oleObj name="Equation" r:id="rId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300" y="1127125"/>
                          <a:ext cx="331788" cy="401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2344738" y="1128713"/>
            <a:ext cx="37941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5" name="Equation" r:id="rId9" imgW="203040" imgH="215640" progId="Equation.3">
                    <p:embed/>
                  </p:oleObj>
                </mc:Choice>
                <mc:Fallback>
                  <p:oleObj name="Equation" r:id="rId9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738" y="1128713"/>
                          <a:ext cx="379412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rot="16200000" flipH="1">
              <a:off x="1205707" y="1818481"/>
              <a:ext cx="2095500" cy="481013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30" name="TextBox 1"/>
          <p:cNvSpPr txBox="1">
            <a:spLocks noChangeArrowheads="1"/>
          </p:cNvSpPr>
          <p:nvPr/>
        </p:nvSpPr>
        <p:spPr bwMode="auto">
          <a:xfrm>
            <a:off x="0" y="617704"/>
            <a:ext cx="403828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Gratings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induced in photorefractive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media have some unusual properties.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3372" y="6131431"/>
            <a:ext cx="4691677" cy="369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/2 phase shift between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735" y="117920"/>
            <a:ext cx="8585589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Novel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/2 Phase Shift Intensity Between Index Change Maxima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93952" y="2448870"/>
            <a:ext cx="23352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0" y="601308"/>
            <a:ext cx="5463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Light couples via electric dipole effects to the vibrational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(non-electronic) normal modes in matter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leads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contributions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10-20% in glasses). The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formulation below is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 normally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valid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widths 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078636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vibrations modulate the molecular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polarizability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01757" y="494270"/>
            <a:ext cx="3371478" cy="3756751"/>
            <a:chOff x="5546109" y="494270"/>
            <a:chExt cx="3371478" cy="3756751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09" y="923927"/>
              <a:ext cx="3371478" cy="3327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6322044" y="494270"/>
              <a:ext cx="2081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e.g. CO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molecule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8696" y="796451"/>
              <a:ext cx="14863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 vibration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(at rest)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92882" y="2880594"/>
              <a:ext cx="11503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Vibrating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molecule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98264" y="62623"/>
            <a:ext cx="615413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Nuclear (Vibrational) Contributions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9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92586"/>
              </p:ext>
            </p:extLst>
          </p:nvPr>
        </p:nvGraphicFramePr>
        <p:xfrm>
          <a:off x="152123" y="2442136"/>
          <a:ext cx="5425764" cy="87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5" imgW="3606480" imgH="583920" progId="Equation.3">
                  <p:embed/>
                </p:oleObj>
              </mc:Choice>
              <mc:Fallback>
                <p:oleObj name="Equation" r:id="rId5" imgW="36064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23" y="2442136"/>
                        <a:ext cx="5425764" cy="876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3921438" y="3611728"/>
            <a:ext cx="2143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Raman</a:t>
            </a: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hyperpolarizability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95" name="AutoShape 35"/>
          <p:cNvSpPr>
            <a:spLocks/>
          </p:cNvSpPr>
          <p:nvPr/>
        </p:nvSpPr>
        <p:spPr bwMode="auto">
          <a:xfrm rot="16200000">
            <a:off x="4412258" y="2945136"/>
            <a:ext cx="177636" cy="642138"/>
          </a:xfrm>
          <a:prstGeom prst="leftBrace">
            <a:avLst>
              <a:gd name="adj1" fmla="val 347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3263916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Summation over all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modes “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249903" y="3177387"/>
            <a:ext cx="2302328" cy="114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375796" y="3028572"/>
            <a:ext cx="545642" cy="558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57441" y="3383072"/>
            <a:ext cx="20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Vibration amplitude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(optically driven)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endCxn id="117795" idx="1"/>
          </p:cNvCxnSpPr>
          <p:nvPr/>
        </p:nvCxnSpPr>
        <p:spPr>
          <a:xfrm flipH="1" flipV="1">
            <a:off x="4501076" y="3355023"/>
            <a:ext cx="391937" cy="3512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/>
          <p:nvPr/>
        </p:nvGrpSpPr>
        <p:grpSpPr>
          <a:xfrm>
            <a:off x="5339" y="4251021"/>
            <a:ext cx="8567738" cy="800100"/>
            <a:chOff x="54020" y="3322954"/>
            <a:chExt cx="8567738" cy="80010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1107918"/>
                </p:ext>
              </p:extLst>
            </p:nvPr>
          </p:nvGraphicFramePr>
          <p:xfrm>
            <a:off x="5397545" y="3322954"/>
            <a:ext cx="3224213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8" name="Equation" r:id="rId7" imgW="2108160" imgH="520560" progId="Equation.3">
                    <p:embed/>
                  </p:oleObj>
                </mc:Choice>
                <mc:Fallback>
                  <p:oleObj name="Equation" r:id="rId7" imgW="2108160" imgH="520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45" y="3322954"/>
                          <a:ext cx="3224213" cy="80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4020" y="3388701"/>
              <a:ext cx="5179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When an optical field of frequency 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is applied,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this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gives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rise to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 nonlinear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polarizability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in the </a:t>
              </a:r>
              <a:r>
                <a:rPr lang="en-US" sz="1800" i="1" dirty="0">
                  <a:latin typeface="Times New Roman" pitchFamily="18" charset="0"/>
                  <a:cs typeface="Times New Roman" pitchFamily="18" charset="0"/>
                </a:rPr>
                <a:t>molecule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081" y="5084218"/>
            <a:ext cx="9219190" cy="1773782"/>
            <a:chOff x="-38908" y="30037"/>
            <a:chExt cx="9219190" cy="1773782"/>
          </a:xfrm>
        </p:grpSpPr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-38908" y="30037"/>
              <a:ext cx="921919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From classical mechanics, there is an all-optical force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which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induces the vibration in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mode with frequency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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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(approximated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as a simple harmonic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oscillator)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in the molecule given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by</a:t>
              </a:r>
            </a:p>
            <a:p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where        is the effective mass associated with the vibration.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4932743"/>
                </p:ext>
              </p:extLst>
            </p:nvPr>
          </p:nvGraphicFramePr>
          <p:xfrm>
            <a:off x="15875" y="739775"/>
            <a:ext cx="8470900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9" name="Equation" r:id="rId9" imgW="5524200" imgH="444240" progId="Equation.3">
                    <p:embed/>
                  </p:oleObj>
                </mc:Choice>
                <mc:Fallback>
                  <p:oleObj name="Equation" r:id="rId9" imgW="55242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5" y="739775"/>
                          <a:ext cx="8470900" cy="6889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837701"/>
                </p:ext>
              </p:extLst>
            </p:nvPr>
          </p:nvGraphicFramePr>
          <p:xfrm>
            <a:off x="677269" y="1456482"/>
            <a:ext cx="329970" cy="34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0" name="Equation" r:id="rId11" imgW="241200" imgH="253800" progId="Equation.3">
                    <p:embed/>
                  </p:oleObj>
                </mc:Choice>
                <mc:Fallback>
                  <p:oleObj name="Equation" r:id="rId11" imgW="241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69" y="1456482"/>
                          <a:ext cx="329970" cy="34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48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19973" y="23788"/>
            <a:ext cx="8698255" cy="2958302"/>
            <a:chOff x="257298" y="3481118"/>
            <a:chExt cx="8698255" cy="2958302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465168" y="3481118"/>
            <a:ext cx="660876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2" name="Equation" r:id="rId4" imgW="4254480" imgH="393480" progId="Equation.3">
                    <p:embed/>
                  </p:oleObj>
                </mc:Choice>
                <mc:Fallback>
                  <p:oleObj name="Equation" r:id="rId4" imgW="4254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168" y="3481118"/>
                          <a:ext cx="6608762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827034" y="4057810"/>
              <a:ext cx="24551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Vibration driven at 2</a:t>
              </a:r>
              <a:r>
                <a:rPr lang="en-US" sz="1800" i="1" dirty="0" smtClean="0">
                  <a:solidFill>
                    <a:srgbClr val="FF0000"/>
                  </a:solidFill>
                  <a:sym typeface="Symbol"/>
                </a:rPr>
                <a:t>,</a:t>
              </a:r>
              <a:endParaRPr lang="en-US" sz="1800" i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small response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84253" y="5278710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vibrational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states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89326" y="4177160"/>
              <a:ext cx="287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Vibration driven at 0</a:t>
              </a:r>
              <a:r>
                <a:rPr lang="en-US" sz="1800" i="1" dirty="0" smtClean="0">
                  <a:solidFill>
                    <a:srgbClr val="FF0000"/>
                  </a:solidFill>
                  <a:sym typeface="Symbol"/>
                </a:rPr>
                <a:t>,</a:t>
              </a:r>
              <a:endParaRPr lang="en-US" sz="1800" i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net displacement of atoms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257298" y="4068633"/>
              <a:ext cx="1680950" cy="2362649"/>
              <a:chOff x="257306" y="1057429"/>
              <a:chExt cx="1680950" cy="236264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306" y="3418490"/>
                <a:ext cx="1678675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9581" y="1387248"/>
                <a:ext cx="1678675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84605" y="1057429"/>
                <a:ext cx="1473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“virtual” state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5818" y="264286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endParaRPr lang="en-US" sz="1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V="1">
                <a:off x="281970" y="3100812"/>
                <a:ext cx="1610435" cy="273347"/>
              </a:xfrm>
              <a:prstGeom prst="re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16200000" flipV="1">
                <a:off x="244838" y="2891297"/>
                <a:ext cx="1008427" cy="34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6200000" flipV="1">
                <a:off x="244838" y="1899779"/>
                <a:ext cx="1008427" cy="34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24999" y="178171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endParaRPr lang="en-US" sz="1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7"/>
            <p:cNvGrpSpPr/>
            <p:nvPr/>
          </p:nvGrpSpPr>
          <p:grpSpPr>
            <a:xfrm>
              <a:off x="7235085" y="4202676"/>
              <a:ext cx="1720468" cy="1467653"/>
              <a:chOff x="7290178" y="1962649"/>
              <a:chExt cx="1720468" cy="1467653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7290178" y="2391632"/>
                <a:ext cx="1678675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 flipV="1">
                <a:off x="7301550" y="3102648"/>
                <a:ext cx="1610435" cy="273347"/>
              </a:xfrm>
              <a:prstGeom prst="re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331971" y="3420322"/>
                <a:ext cx="1678675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7315202" y="1962649"/>
                <a:ext cx="1473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“virtual” state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rot="16200000" flipV="1">
                <a:off x="7319503" y="2882116"/>
                <a:ext cx="1008427" cy="34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402347" y="266674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endParaRPr lang="en-US" sz="1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7615122" y="2924348"/>
                <a:ext cx="1008427" cy="34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8105591" y="2697955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-</a:t>
                </a:r>
                <a:endParaRPr lang="en-US" sz="1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923968" y="6070088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vibrational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states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1022464" y="5472176"/>
            <a:ext cx="3105652" cy="601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3" name="Equation" r:id="rId6" imgW="2031840" imgH="393480" progId="Equation.3">
                    <p:embed/>
                  </p:oleObj>
                </mc:Choice>
                <mc:Fallback>
                  <p:oleObj name="Equation" r:id="rId6" imgW="2031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464" y="5472176"/>
                          <a:ext cx="3105652" cy="601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2"/>
            <p:cNvGraphicFramePr>
              <a:graphicFrameLocks noChangeAspect="1"/>
            </p:cNvGraphicFramePr>
            <p:nvPr/>
          </p:nvGraphicFramePr>
          <p:xfrm>
            <a:off x="5039979" y="4765358"/>
            <a:ext cx="2097088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4" name="Equation" r:id="rId8" imgW="1371600" imgH="393480" progId="Equation.3">
                    <p:embed/>
                  </p:oleObj>
                </mc:Choice>
                <mc:Fallback>
                  <p:oleObj name="Equation" r:id="rId8" imgW="1371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9979" y="4765358"/>
                          <a:ext cx="2097088" cy="601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1"/>
          <p:cNvGrpSpPr/>
          <p:nvPr/>
        </p:nvGrpSpPr>
        <p:grpSpPr>
          <a:xfrm>
            <a:off x="5206" y="3841732"/>
            <a:ext cx="9276899" cy="1301087"/>
            <a:chOff x="-299450" y="1725326"/>
            <a:chExt cx="9276899" cy="1301087"/>
          </a:xfrm>
        </p:grpSpPr>
        <p:graphicFrame>
          <p:nvGraphicFramePr>
            <p:cNvPr id="5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255919"/>
                </p:ext>
              </p:extLst>
            </p:nvPr>
          </p:nvGraphicFramePr>
          <p:xfrm>
            <a:off x="10636" y="2023281"/>
            <a:ext cx="7970552" cy="1003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5" name="Equation" r:id="rId10" imgW="5067000" imgH="634680" progId="Equation.3">
                    <p:embed/>
                  </p:oleObj>
                </mc:Choice>
                <mc:Fallback>
                  <p:oleObj name="Equation" r:id="rId10" imgW="506700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6" y="2023281"/>
                          <a:ext cx="7970552" cy="100313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Box 6"/>
            <p:cNvSpPr txBox="1">
              <a:spLocks noChangeArrowheads="1"/>
            </p:cNvSpPr>
            <p:nvPr/>
          </p:nvSpPr>
          <p:spPr bwMode="auto">
            <a:xfrm>
              <a:off x="-299450" y="1725326"/>
              <a:ext cx="92768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Solving for the optically driven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displacement and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substituting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into the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nonlinear polarization gives</a:t>
              </a:r>
            </a:p>
          </p:txBody>
        </p:sp>
      </p:grp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025207"/>
              </p:ext>
            </p:extLst>
          </p:nvPr>
        </p:nvGraphicFramePr>
        <p:xfrm>
          <a:off x="259664" y="3058319"/>
          <a:ext cx="7639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" name="Equation" r:id="rId12" imgW="5029200" imgH="507960" progId="Equation.3">
                  <p:embed/>
                </p:oleObj>
              </mc:Choice>
              <mc:Fallback>
                <p:oleObj name="Equation" r:id="rId12" imgW="5029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64" y="3058319"/>
                        <a:ext cx="76390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69383"/>
              </p:ext>
            </p:extLst>
          </p:nvPr>
        </p:nvGraphicFramePr>
        <p:xfrm>
          <a:off x="709613" y="5289550"/>
          <a:ext cx="608647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name="Equation" r:id="rId14" imgW="3848040" imgH="838080" progId="Equation.3">
                  <p:embed/>
                </p:oleObj>
              </mc:Choice>
              <mc:Fallback>
                <p:oleObj name="Equation" r:id="rId14" imgW="384804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5289550"/>
                        <a:ext cx="608647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1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50881"/>
              </p:ext>
            </p:extLst>
          </p:nvPr>
        </p:nvGraphicFramePr>
        <p:xfrm>
          <a:off x="709613" y="558727"/>
          <a:ext cx="8249561" cy="2386302"/>
        </p:xfrm>
        <a:graphic>
          <a:graphicData uri="http://schemas.openxmlformats.org/drawingml/2006/table">
            <a:tbl>
              <a:tblPr/>
              <a:tblGrid>
                <a:gridCol w="3930555"/>
                <a:gridCol w="1337481"/>
                <a:gridCol w="1296537"/>
                <a:gridCol w="1684988"/>
              </a:tblGrid>
              <a:tr h="6070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Glass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Wavelength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Nuclear Fraction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Measurement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Method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6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Fused silica (SiO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visible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15-18%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Raman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56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87% GeS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-13%Ga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825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nm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5%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fs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OKE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4019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64%PbO-14%Bi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-7%B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-15%SiO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825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nm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5%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fs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OKE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736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0%-50%GeO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in GeO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-SiO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800 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nm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13-18%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fs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SRTBC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9757" marR="89757" marT="44879" marB="448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7682" name="Rectangle 1"/>
          <p:cNvSpPr>
            <a:spLocks noChangeArrowheads="1"/>
          </p:cNvSpPr>
          <p:nvPr/>
        </p:nvSpPr>
        <p:spPr bwMode="auto">
          <a:xfrm>
            <a:off x="1119188" y="76276"/>
            <a:ext cx="4777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Fractional contribution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2,nuc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the total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27683" name="TextBox 3"/>
          <p:cNvSpPr txBox="1">
            <a:spLocks noChangeArrowheads="1"/>
          </p:cNvSpPr>
          <p:nvPr/>
        </p:nvSpPr>
        <p:spPr bwMode="auto">
          <a:xfrm>
            <a:off x="788988" y="4627490"/>
            <a:ext cx="4592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SRTBC – spectrally resolved two beam coupling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165100" y="3505132"/>
            <a:ext cx="8978900" cy="3352868"/>
            <a:chOff x="139472" y="1752532"/>
            <a:chExt cx="8979151" cy="335286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2"/>
            <a:stretch>
              <a:fillRect/>
            </a:stretch>
          </p:blipFill>
          <p:spPr bwMode="auto">
            <a:xfrm>
              <a:off x="139700" y="1752532"/>
              <a:ext cx="8672513" cy="335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 bwMode="auto">
            <a:xfrm>
              <a:off x="2827185" y="2657475"/>
              <a:ext cx="12700" cy="1466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1271392" y="4124325"/>
              <a:ext cx="259245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3551105" y="1936750"/>
              <a:ext cx="0" cy="720725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2172642" y="3778465"/>
              <a:ext cx="654308" cy="40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Kerr</a:t>
              </a: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2497626" y="3330557"/>
              <a:ext cx="1334584" cy="40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Vibrational</a:t>
              </a: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1852417" y="1908085"/>
              <a:ext cx="1872969" cy="40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Re-orientational</a:t>
              </a: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6420448" y="1972745"/>
              <a:ext cx="2698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Single pulse measurements</a:t>
              </a: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 rot="-5400000">
              <a:off x="-767142" y="3064026"/>
              <a:ext cx="227489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      n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2,ef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/W)                                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16"/>
            <p:cNvSpPr txBox="1">
              <a:spLocks noChangeArrowheads="1"/>
            </p:cNvSpPr>
            <p:nvPr/>
          </p:nvSpPr>
          <p:spPr bwMode="auto">
            <a:xfrm rot="16200000">
              <a:off x="3481360" y="3125859"/>
              <a:ext cx="227489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      n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2,ef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/W)                                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8988" y="3142034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linear molecule CS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(liquid)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450014" y="68858"/>
            <a:ext cx="222772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Electrostriction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50199" y="3186070"/>
            <a:ext cx="6692900" cy="835027"/>
            <a:chOff x="10" y="1327"/>
            <a:chExt cx="4216" cy="526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1391" y="1327"/>
              <a:ext cx="14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Elasto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-optic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interaction</a:t>
              </a:r>
            </a:p>
          </p:txBody>
        </p:sp>
        <p:graphicFrame>
          <p:nvGraphicFramePr>
            <p:cNvPr id="2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851082"/>
                </p:ext>
              </p:extLst>
            </p:nvPr>
          </p:nvGraphicFramePr>
          <p:xfrm>
            <a:off x="10" y="1553"/>
            <a:ext cx="421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2" name="Equation" r:id="rId3" imgW="4292280" imgH="304560" progId="Equation.3">
                    <p:embed/>
                  </p:oleObj>
                </mc:Choice>
                <mc:Fallback>
                  <p:oleObj name="Equation" r:id="rId3" imgW="429228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" y="1553"/>
                          <a:ext cx="4216" cy="3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3035308" y="1116663"/>
            <a:ext cx="61086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the presence of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charges there is 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electric field and a compressive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force squeezing the medium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\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This compressive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force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produces a strain field       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case,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associated with the electric field.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38218"/>
              </p:ext>
            </p:extLst>
          </p:nvPr>
        </p:nvGraphicFramePr>
        <p:xfrm>
          <a:off x="7538934" y="1693571"/>
          <a:ext cx="398321" cy="37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"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934" y="1693571"/>
                        <a:ext cx="398321" cy="3773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4"/>
          <p:cNvGrpSpPr/>
          <p:nvPr/>
        </p:nvGrpSpPr>
        <p:grpSpPr>
          <a:xfrm>
            <a:off x="315003" y="690992"/>
            <a:ext cx="2563880" cy="1775676"/>
            <a:chOff x="428798" y="641345"/>
            <a:chExt cx="2563880" cy="1775676"/>
          </a:xfrm>
        </p:grpSpPr>
        <p:sp>
          <p:nvSpPr>
            <p:cNvPr id="35855" name="TextBox 10"/>
            <p:cNvSpPr txBox="1">
              <a:spLocks noChangeArrowheads="1"/>
            </p:cNvSpPr>
            <p:nvPr/>
          </p:nvSpPr>
          <p:spPr bwMode="auto">
            <a:xfrm>
              <a:off x="562359" y="641345"/>
              <a:ext cx="20826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Consider a capacitor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28798" y="838405"/>
              <a:ext cx="2563880" cy="1578616"/>
              <a:chOff x="581891" y="2119742"/>
              <a:chExt cx="2563522" cy="15777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78399" y="2480710"/>
                <a:ext cx="2341236" cy="913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78399" y="2425178"/>
                <a:ext cx="2326950" cy="15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78399" y="3435857"/>
                <a:ext cx="2326950" cy="15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61" name="TextBox 15"/>
              <p:cNvSpPr txBox="1">
                <a:spLocks noChangeArrowheads="1"/>
              </p:cNvSpPr>
              <p:nvPr/>
            </p:nvSpPr>
            <p:spPr bwMode="auto">
              <a:xfrm>
                <a:off x="747728" y="2119742"/>
                <a:ext cx="21226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+++++++++++++</a:t>
                </a:r>
              </a:p>
            </p:txBody>
          </p:sp>
          <p:sp>
            <p:nvSpPr>
              <p:cNvPr id="35862" name="TextBox 16"/>
              <p:cNvSpPr txBox="1">
                <a:spLocks noChangeArrowheads="1"/>
              </p:cNvSpPr>
              <p:nvPr/>
            </p:nvSpPr>
            <p:spPr bwMode="auto">
              <a:xfrm>
                <a:off x="581891" y="3297377"/>
                <a:ext cx="25635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----------------------------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1571343" y="2874986"/>
                <a:ext cx="485507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5845" name="Object 3"/>
              <p:cNvGraphicFramePr>
                <a:graphicFrameLocks noChangeAspect="1"/>
              </p:cNvGraphicFramePr>
              <p:nvPr/>
            </p:nvGraphicFramePr>
            <p:xfrm>
              <a:off x="1911350" y="2496120"/>
              <a:ext cx="388506" cy="5650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54" name="Equation" r:id="rId7" imgW="139680" imgH="203040" progId="Equation.3">
                      <p:embed/>
                    </p:oleObj>
                  </mc:Choice>
                  <mc:Fallback>
                    <p:oleObj name="Equation" r:id="rId7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1350" y="2496120"/>
                            <a:ext cx="388506" cy="5650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3" name="Straight Arrow Connector 42"/>
            <p:cNvCxnSpPr/>
            <p:nvPr/>
          </p:nvCxnSpPr>
          <p:spPr>
            <a:xfrm rot="5400000">
              <a:off x="1228300" y="1624083"/>
              <a:ext cx="518616" cy="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60060" y="1337478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47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3378"/>
              </p:ext>
            </p:extLst>
          </p:nvPr>
        </p:nvGraphicFramePr>
        <p:xfrm>
          <a:off x="418948" y="2466668"/>
          <a:ext cx="761365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" name="Equation" r:id="rId9" imgW="5270400" imgH="482400" progId="Equation.3">
                  <p:embed/>
                </p:oleObj>
              </mc:Choice>
              <mc:Fallback>
                <p:oleObj name="Equation" r:id="rId9" imgW="5270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8" y="2466668"/>
                        <a:ext cx="7613651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241422" y="618371"/>
            <a:ext cx="5341527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[Universal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mechanism, always has the same sign (+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3868" y="3953180"/>
            <a:ext cx="9275490" cy="847132"/>
            <a:chOff x="-73868" y="3953180"/>
            <a:chExt cx="9275490" cy="84713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-73868" y="3953180"/>
              <a:ext cx="9275490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compressive forces →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increase (density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change&gt;0)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→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 pitchFamily="2" charset="2"/>
                </a:rPr>
                <a:t> increase in local EM field energy density</a:t>
              </a:r>
              <a:endParaRPr lang="en-US" sz="2400" dirty="0">
                <a:latin typeface="Times New Roman" pitchFamily="18" charset="0"/>
                <a:cs typeface="Times New Roman" pitchFamily="18" charset="0"/>
                <a:sym typeface="WP IconicSymbolsA" pitchFamily="2" charset="2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-49398" y="4430980"/>
              <a:ext cx="9226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Work done in compressing the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medium (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U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= Increase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in EM energy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density (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W)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5459" y="5241100"/>
            <a:ext cx="6973517" cy="708691"/>
            <a:chOff x="817171" y="5259388"/>
            <a:chExt cx="6973517" cy="708691"/>
          </a:xfrm>
        </p:grpSpPr>
        <p:graphicFrame>
          <p:nvGraphicFramePr>
            <p:cNvPr id="3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0475436"/>
                </p:ext>
              </p:extLst>
            </p:nvPr>
          </p:nvGraphicFramePr>
          <p:xfrm>
            <a:off x="911225" y="5259388"/>
            <a:ext cx="687946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6" name="Equation" r:id="rId11" imgW="4584600" imgH="431640" progId="Equation.3">
                    <p:embed/>
                  </p:oleObj>
                </mc:Choice>
                <mc:Fallback>
                  <p:oleObj name="Equation" r:id="rId11" imgW="4584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5" y="5259388"/>
                          <a:ext cx="6879463" cy="647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817171" y="5289317"/>
              <a:ext cx="2236425" cy="6787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12483"/>
              </p:ext>
            </p:extLst>
          </p:nvPr>
        </p:nvGraphicFramePr>
        <p:xfrm>
          <a:off x="368786" y="6140348"/>
          <a:ext cx="8161506" cy="71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" name="Equation" r:id="rId13" imgW="5600700" imgH="495300" progId="Equation.3">
                  <p:embed/>
                </p:oleObj>
              </mc:Choice>
              <mc:Fallback>
                <p:oleObj name="Equation" r:id="rId13" imgW="560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86" y="6140348"/>
                        <a:ext cx="8161506" cy="717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98348"/>
            <a:ext cx="91101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“Turn-on” and “turn-off” times are a complex issue because turning on or off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 optical beam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involves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compressive forces. They lead to the generation of 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spectrum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acoustic waves.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acoustic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decay time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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details of beam shape, sample boundaries etc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influence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acoustic spectrum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generated which includes both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compressional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shear waves.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7"/>
          <p:cNvSpPr txBox="1">
            <a:spLocks noChangeArrowheads="1"/>
          </p:cNvSpPr>
          <p:nvPr/>
        </p:nvSpPr>
        <p:spPr bwMode="auto">
          <a:xfrm>
            <a:off x="286861" y="2931067"/>
            <a:ext cx="88233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an “infinite” medium, the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shortest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“turn-on” and “turn-off” times are given by the acoustic transit time across the optical beam [beam diameter]/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with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~1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micron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nsec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giving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s-ns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12589"/>
              </p:ext>
            </p:extLst>
          </p:nvPr>
        </p:nvGraphicFramePr>
        <p:xfrm>
          <a:off x="239402" y="3666543"/>
          <a:ext cx="8631382" cy="309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128"/>
                <a:gridCol w="1471579"/>
                <a:gridCol w="1817784"/>
                <a:gridCol w="1551710"/>
                <a:gridCol w="706581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Polarization</a:t>
                      </a:r>
                    </a:p>
                    <a:p>
                      <a:pPr algn="ctr"/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m)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Elasto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-optic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(10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newton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en-US" sz="2400" b="0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eff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8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Fused silica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(0.63)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0.12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3.69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1.46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GaAs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[110]  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1.15)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3.37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[001]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(0.63)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0.20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polystyrene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(0.63)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0.31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Methanol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0.32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0.083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5.7x10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72208"/>
              </p:ext>
            </p:extLst>
          </p:nvPr>
        </p:nvGraphicFramePr>
        <p:xfrm>
          <a:off x="3769434" y="7022525"/>
          <a:ext cx="2635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434" y="7022525"/>
                        <a:ext cx="263525" cy="33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16"/>
          <p:cNvSpPr txBox="1">
            <a:spLocks noChangeArrowheads="1"/>
          </p:cNvSpPr>
          <p:nvPr/>
        </p:nvSpPr>
        <p:spPr bwMode="auto">
          <a:xfrm>
            <a:off x="1724972" y="2358280"/>
            <a:ext cx="323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Material in beam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densified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Sound waves generated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961756" y="2335780"/>
            <a:ext cx="2619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beam turned off,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sound waves generated</a:t>
            </a:r>
          </a:p>
        </p:txBody>
      </p:sp>
      <p:pic>
        <p:nvPicPr>
          <p:cNvPr id="34855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3" y="1298677"/>
            <a:ext cx="7148040" cy="11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96051" y="159372"/>
            <a:ext cx="2943434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Thermo-Optic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Effect</a:t>
            </a:r>
          </a:p>
        </p:txBody>
      </p:sp>
      <p:sp>
        <p:nvSpPr>
          <p:cNvPr id="37893" name="TextBox 30"/>
          <p:cNvSpPr txBox="1">
            <a:spLocks noChangeArrowheads="1"/>
          </p:cNvSpPr>
          <p:nvPr/>
        </p:nvSpPr>
        <p:spPr bwMode="auto">
          <a:xfrm>
            <a:off x="-4764" y="669925"/>
            <a:ext cx="893039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is a very complex problem in general which can be simplified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some useful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limits. </a:t>
            </a:r>
          </a:p>
        </p:txBody>
      </p:sp>
      <p:graphicFrame>
        <p:nvGraphicFramePr>
          <p:cNvPr id="3789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82936"/>
              </p:ext>
            </p:extLst>
          </p:nvPr>
        </p:nvGraphicFramePr>
        <p:xfrm>
          <a:off x="82788" y="1152879"/>
          <a:ext cx="2949788" cy="84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8" name="Equation" r:id="rId3" imgW="1726920" imgH="495000" progId="Equation.3">
                  <p:embed/>
                </p:oleObj>
              </mc:Choice>
              <mc:Fallback>
                <p:oleObj name="Equation" r:id="rId3" imgW="1726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" y="1152879"/>
                        <a:ext cx="2949788" cy="84669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4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3197535" y="1094657"/>
            <a:ext cx="5942887" cy="1215025"/>
            <a:chOff x="3065511" y="5001949"/>
            <a:chExt cx="5942887" cy="1215025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3065511" y="5001949"/>
              <a:ext cx="1214670" cy="12150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7" name="Text Box 12"/>
            <p:cNvSpPr txBox="1">
              <a:spLocks noChangeArrowheads="1"/>
            </p:cNvSpPr>
            <p:nvPr/>
          </p:nvSpPr>
          <p:spPr bwMode="auto">
            <a:xfrm>
              <a:off x="4280181" y="5234999"/>
              <a:ext cx="4728217" cy="74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α</a:t>
              </a:r>
              <a:r>
                <a:rPr lang="en-US" sz="28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(absorption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coefficient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ρ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(density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 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(specific heat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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(thermal diffusion constant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8159" y="2374632"/>
            <a:ext cx="7127610" cy="1688304"/>
            <a:chOff x="33834" y="3561409"/>
            <a:chExt cx="7127610" cy="1688304"/>
          </a:xfrm>
        </p:grpSpPr>
        <p:sp>
          <p:nvSpPr>
            <p:cNvPr id="37894" name="TextBox 34"/>
            <p:cNvSpPr txBox="1">
              <a:spLocks noChangeArrowheads="1"/>
            </p:cNvSpPr>
            <p:nvPr/>
          </p:nvSpPr>
          <p:spPr bwMode="auto">
            <a:xfrm>
              <a:off x="33834" y="3561409"/>
              <a:ext cx="612443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The local temperature is given by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the thermal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diffusion equation</a:t>
              </a: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where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is the absorbed power per unit volume per unit time.</a:t>
              </a:r>
            </a:p>
          </p:txBody>
        </p:sp>
        <p:graphicFrame>
          <p:nvGraphicFramePr>
            <p:cNvPr id="3789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1658608"/>
                </p:ext>
              </p:extLst>
            </p:nvPr>
          </p:nvGraphicFramePr>
          <p:xfrm>
            <a:off x="2472198" y="3834060"/>
            <a:ext cx="3335934" cy="62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9" name="Equation" r:id="rId5" imgW="2450880" imgH="457200" progId="Equation.3">
                    <p:embed/>
                  </p:oleObj>
                </mc:Choice>
                <mc:Fallback>
                  <p:oleObj name="Equation" r:id="rId5" imgW="2450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198" y="3834060"/>
                          <a:ext cx="3335934" cy="62294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77453" y="4748782"/>
              <a:ext cx="7083991" cy="500931"/>
              <a:chOff x="-152177" y="4130360"/>
              <a:chExt cx="7083532" cy="500494"/>
            </a:xfrm>
          </p:grpSpPr>
          <p:sp>
            <p:nvSpPr>
              <p:cNvPr id="13" name="TextBox 5"/>
              <p:cNvSpPr txBox="1">
                <a:spLocks noChangeArrowheads="1"/>
              </p:cNvSpPr>
              <p:nvPr/>
            </p:nvSpPr>
            <p:spPr bwMode="auto">
              <a:xfrm>
                <a:off x="-152177" y="4195685"/>
                <a:ext cx="7083532" cy="369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Note that                   has the units of inverse time which we define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as       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2402171"/>
                  </p:ext>
                </p:extLst>
              </p:nvPr>
            </p:nvGraphicFramePr>
            <p:xfrm>
              <a:off x="802293" y="4160882"/>
              <a:ext cx="1057437" cy="4699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030" name="Equation" r:id="rId7" imgW="685800" imgH="304560" progId="Equation.3">
                      <p:embed/>
                    </p:oleObj>
                  </mc:Choice>
                  <mc:Fallback>
                    <p:oleObj name="Equation" r:id="rId7" imgW="685800" imgH="304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2293" y="4160882"/>
                            <a:ext cx="1057437" cy="4699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429433"/>
                  </p:ext>
                </p:extLst>
              </p:nvPr>
            </p:nvGraphicFramePr>
            <p:xfrm>
              <a:off x="6322717" y="4130360"/>
              <a:ext cx="413604" cy="4549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031" name="Equation" r:id="rId9" imgW="253800" imgH="279360" progId="Equation.3">
                      <p:embed/>
                    </p:oleObj>
                  </mc:Choice>
                  <mc:Fallback>
                    <p:oleObj name="Equation" r:id="rId9" imgW="25380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2717" y="4130360"/>
                            <a:ext cx="413604" cy="45496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4"/>
          <p:cNvGrpSpPr/>
          <p:nvPr/>
        </p:nvGrpSpPr>
        <p:grpSpPr>
          <a:xfrm>
            <a:off x="141830" y="4221224"/>
            <a:ext cx="8910536" cy="1566340"/>
            <a:chOff x="82788" y="5183463"/>
            <a:chExt cx="8910536" cy="1566340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611886"/>
                </p:ext>
              </p:extLst>
            </p:nvPr>
          </p:nvGraphicFramePr>
          <p:xfrm>
            <a:off x="131369" y="5183463"/>
            <a:ext cx="5832084" cy="436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32" name="Equation" r:id="rId11" imgW="3733560" imgH="279360" progId="Equation.3">
                    <p:embed/>
                  </p:oleObj>
                </mc:Choice>
                <mc:Fallback>
                  <p:oleObj name="Equation" r:id="rId11" imgW="37335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69" y="5183463"/>
                          <a:ext cx="5832084" cy="436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82788" y="5592531"/>
              <a:ext cx="8910536" cy="397361"/>
              <a:chOff x="366194" y="5745707"/>
              <a:chExt cx="8910606" cy="397362"/>
            </a:xfrm>
          </p:grpSpPr>
          <p:sp>
            <p:nvSpPr>
              <p:cNvPr id="18" name="TextBox 10"/>
              <p:cNvSpPr txBox="1">
                <a:spLocks noChangeArrowheads="1"/>
              </p:cNvSpPr>
              <p:nvPr/>
            </p:nvSpPr>
            <p:spPr bwMode="auto">
              <a:xfrm>
                <a:off x="366194" y="5745707"/>
                <a:ext cx="8910606" cy="369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Assume 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that maximum temperature distribution has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spatial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distribution </a:t>
                </a:r>
              </a:p>
            </p:txBody>
          </p:sp>
          <p:graphicFrame>
            <p:nvGraphicFramePr>
              <p:cNvPr id="1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6844076"/>
                  </p:ext>
                </p:extLst>
              </p:nvPr>
            </p:nvGraphicFramePr>
            <p:xfrm>
              <a:off x="1212246" y="5782232"/>
              <a:ext cx="1078371" cy="36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033" name="Equation" r:id="rId13" imgW="761760" imgH="253800" progId="Equation.3">
                      <p:embed/>
                    </p:oleObj>
                  </mc:Choice>
                  <mc:Fallback>
                    <p:oleObj name="Equation" r:id="rId13" imgW="76176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2246" y="5782232"/>
                            <a:ext cx="1078371" cy="360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140336"/>
                </p:ext>
              </p:extLst>
            </p:nvPr>
          </p:nvGraphicFramePr>
          <p:xfrm>
            <a:off x="2089909" y="5961863"/>
            <a:ext cx="5397166" cy="787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34" name="Equation" r:id="rId15" imgW="3568700" imgH="520700" progId="Equation.3">
                    <p:embed/>
                  </p:oleObj>
                </mc:Choice>
                <mc:Fallback>
                  <p:oleObj name="Equation" r:id="rId15" imgW="3568700" imgH="5207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909" y="5961863"/>
                          <a:ext cx="5397166" cy="7879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40702"/>
              </p:ext>
            </p:extLst>
          </p:nvPr>
        </p:nvGraphicFramePr>
        <p:xfrm>
          <a:off x="637013" y="5667687"/>
          <a:ext cx="6335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5" name="Equation" r:id="rId17" imgW="4127400" imgH="609480" progId="Equation.3">
                  <p:embed/>
                </p:oleObj>
              </mc:Choice>
              <mc:Fallback>
                <p:oleObj name="Equation" r:id="rId17" imgW="4127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13" y="5667687"/>
                        <a:ext cx="6335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ultiply 23"/>
          <p:cNvSpPr/>
          <p:nvPr/>
        </p:nvSpPr>
        <p:spPr>
          <a:xfrm>
            <a:off x="5510633" y="5907229"/>
            <a:ext cx="504825" cy="4365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98898"/>
              </p:ext>
            </p:extLst>
          </p:nvPr>
        </p:nvGraphicFramePr>
        <p:xfrm>
          <a:off x="7417511" y="1975466"/>
          <a:ext cx="1209265" cy="1188720"/>
        </p:xfrm>
        <a:graphic>
          <a:graphicData uri="http://schemas.openxmlformats.org/drawingml/2006/table">
            <a:tbl>
              <a:tblPr/>
              <a:tblGrid>
                <a:gridCol w="404824"/>
                <a:gridCol w="399617"/>
                <a:gridCol w="404824"/>
              </a:tblGrid>
              <a:tr h="339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526417"/>
              </p:ext>
            </p:extLst>
          </p:nvPr>
        </p:nvGraphicFramePr>
        <p:xfrm>
          <a:off x="7918794" y="2410369"/>
          <a:ext cx="328261" cy="32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Equation" r:id="rId3" imgW="215640" imgH="215640" progId="Equation.3">
                  <p:embed/>
                </p:oleObj>
              </mc:Choice>
              <mc:Fallback>
                <p:oleObj name="Equation" r:id="rId3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794" y="2410369"/>
                        <a:ext cx="328261" cy="327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43157"/>
              </p:ext>
            </p:extLst>
          </p:nvPr>
        </p:nvGraphicFramePr>
        <p:xfrm>
          <a:off x="8316076" y="2817745"/>
          <a:ext cx="270750" cy="36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076" y="2817745"/>
                        <a:ext cx="270750" cy="365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20415"/>
              </p:ext>
            </p:extLst>
          </p:nvPr>
        </p:nvGraphicFramePr>
        <p:xfrm>
          <a:off x="7483251" y="1986101"/>
          <a:ext cx="328024" cy="32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7" imgW="215640" imgH="215640" progId="Equation.3">
                  <p:embed/>
                </p:oleObj>
              </mc:Choice>
              <mc:Fallback>
                <p:oleObj name="Equation" r:id="rId7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251" y="1986101"/>
                        <a:ext cx="328024" cy="328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61854"/>
              </p:ext>
            </p:extLst>
          </p:nvPr>
        </p:nvGraphicFramePr>
        <p:xfrm>
          <a:off x="6825077" y="2255773"/>
          <a:ext cx="510260" cy="46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8" imgW="279360" imgH="253800" progId="Equation.3">
                  <p:embed/>
                </p:oleObj>
              </mc:Choice>
              <mc:Fallback>
                <p:oleObj name="Equation" r:id="rId8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077" y="2255773"/>
                        <a:ext cx="510260" cy="462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72706" y="155638"/>
            <a:ext cx="657751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Molecule Re-orientation Effects in Liquids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060" y="1806005"/>
            <a:ext cx="5975216" cy="881326"/>
            <a:chOff x="81060" y="1806005"/>
            <a:chExt cx="5975216" cy="881326"/>
          </a:xfrm>
        </p:grpSpPr>
        <p:sp>
          <p:nvSpPr>
            <p:cNvPr id="21509" name="Text Box 7"/>
            <p:cNvSpPr txBox="1">
              <a:spLocks noChangeArrowheads="1"/>
            </p:cNvSpPr>
            <p:nvPr/>
          </p:nvSpPr>
          <p:spPr bwMode="auto">
            <a:xfrm>
              <a:off x="81060" y="1949565"/>
              <a:ext cx="159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Consider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CS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43" name="Oval 8"/>
            <p:cNvSpPr>
              <a:spLocks noChangeArrowheads="1"/>
            </p:cNvSpPr>
            <p:nvPr/>
          </p:nvSpPr>
          <p:spPr bwMode="auto">
            <a:xfrm>
              <a:off x="1503701" y="2033834"/>
              <a:ext cx="1740990" cy="4256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45" name="Text Box 9"/>
            <p:cNvSpPr txBox="1">
              <a:spLocks noChangeArrowheads="1"/>
            </p:cNvSpPr>
            <p:nvPr/>
          </p:nvSpPr>
          <p:spPr bwMode="auto">
            <a:xfrm>
              <a:off x="1784068" y="2064086"/>
              <a:ext cx="14750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       C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50" name="Line 10"/>
            <p:cNvSpPr>
              <a:spLocks noChangeShapeType="1"/>
            </p:cNvSpPr>
            <p:nvPr/>
          </p:nvSpPr>
          <p:spPr bwMode="auto">
            <a:xfrm>
              <a:off x="2075101" y="2187198"/>
              <a:ext cx="265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51" name="Line 11"/>
            <p:cNvSpPr>
              <a:spLocks noChangeShapeType="1"/>
            </p:cNvSpPr>
            <p:nvPr/>
          </p:nvSpPr>
          <p:spPr bwMode="auto">
            <a:xfrm>
              <a:off x="2063141" y="2272841"/>
              <a:ext cx="265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48" name="Line 14"/>
            <p:cNvSpPr>
              <a:spLocks noChangeShapeType="1"/>
            </p:cNvSpPr>
            <p:nvPr/>
          </p:nvSpPr>
          <p:spPr bwMode="auto">
            <a:xfrm>
              <a:off x="2635523" y="2193889"/>
              <a:ext cx="295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49" name="Line 15"/>
            <p:cNvSpPr>
              <a:spLocks noChangeShapeType="1"/>
            </p:cNvSpPr>
            <p:nvPr/>
          </p:nvSpPr>
          <p:spPr bwMode="auto">
            <a:xfrm>
              <a:off x="2639292" y="2279532"/>
              <a:ext cx="295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40" name="Picture 9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423" y="1806005"/>
              <a:ext cx="2495853" cy="88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5400" y="3259768"/>
            <a:ext cx="9088600" cy="2537331"/>
            <a:chOff x="55400" y="3259768"/>
            <a:chExt cx="9088600" cy="2537331"/>
          </a:xfrm>
        </p:grpSpPr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43430" y="3359916"/>
              <a:ext cx="2800570" cy="243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3"/>
            <p:cNvGrpSpPr/>
            <p:nvPr/>
          </p:nvGrpSpPr>
          <p:grpSpPr>
            <a:xfrm>
              <a:off x="55400" y="3259768"/>
              <a:ext cx="5897768" cy="714426"/>
              <a:chOff x="231452" y="4154712"/>
              <a:chExt cx="5897768" cy="71442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31452" y="4222807"/>
                <a:ext cx="58977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>
                    <a:latin typeface="Times New Roman" pitchFamily="18" charset="0"/>
                    <a:cs typeface="Times New Roman" pitchFamily="18" charset="0"/>
                  </a:rPr>
                  <a:t>Euler angles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relate the polarization      induced in a molecule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 the induced polarization      in laboratory frame of reference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2653935"/>
                  </p:ext>
                </p:extLst>
              </p:nvPr>
            </p:nvGraphicFramePr>
            <p:xfrm>
              <a:off x="3497228" y="4154712"/>
              <a:ext cx="267376" cy="37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" name="Equation" r:id="rId12" imgW="164880" imgH="228600" progId="Equation.3">
                      <p:embed/>
                    </p:oleObj>
                  </mc:Choice>
                  <mc:Fallback>
                    <p:oleObj name="Equation" r:id="rId12" imgW="16488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497228" y="4154712"/>
                            <a:ext cx="267376" cy="370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2990491"/>
                  </p:ext>
                </p:extLst>
              </p:nvPr>
            </p:nvGraphicFramePr>
            <p:xfrm>
              <a:off x="2853848" y="4485101"/>
              <a:ext cx="246063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2" name="Equation" r:id="rId14" imgW="152280" imgH="203040" progId="Equation.3">
                      <p:embed/>
                    </p:oleObj>
                  </mc:Choice>
                  <mc:Fallback>
                    <p:oleObj name="Equation" r:id="rId14" imgW="152280" imgH="20304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3848" y="4485101"/>
                            <a:ext cx="246063" cy="330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504948"/>
                </p:ext>
              </p:extLst>
            </p:nvPr>
          </p:nvGraphicFramePr>
          <p:xfrm>
            <a:off x="91916" y="3905419"/>
            <a:ext cx="6305550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" name="Equation" r:id="rId16" imgW="4292280" imgH="393480" progId="Equation.3">
                    <p:embed/>
                  </p:oleObj>
                </mc:Choice>
                <mc:Fallback>
                  <p:oleObj name="Equation" r:id="rId16" imgW="4292280" imgH="39348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" y="3905419"/>
                          <a:ext cx="6305550" cy="579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58508" y="760654"/>
            <a:ext cx="8780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Anisotropic molecules in a liquid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re-orient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response to a light-induced torque, hindered by viscosity and randomized by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fluctuations in the positional, rotational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vibrational degrees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freedom.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“turn-on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time depends on the strength of the applied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field,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liquid viscosity and molecular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shape. The “turn-off”, 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depends on the latter two.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325" y="4482511"/>
            <a:ext cx="8792302" cy="2225649"/>
            <a:chOff x="88217" y="2859773"/>
            <a:chExt cx="8792302" cy="2225649"/>
          </a:xfrm>
        </p:grpSpPr>
        <p:grpSp>
          <p:nvGrpSpPr>
            <p:cNvPr id="28" name="Group 27"/>
            <p:cNvGrpSpPr/>
            <p:nvPr/>
          </p:nvGrpSpPr>
          <p:grpSpPr>
            <a:xfrm>
              <a:off x="181052" y="2859773"/>
              <a:ext cx="8699467" cy="1200329"/>
              <a:chOff x="8592" y="4309194"/>
              <a:chExt cx="8699467" cy="120032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592" y="4309194"/>
                <a:ext cx="8699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There is a torque exerted on a molecule by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strong field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which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re-orients it towards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z.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corresponding potential is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given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by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4746277"/>
                  </p:ext>
                </p:extLst>
              </p:nvPr>
            </p:nvGraphicFramePr>
            <p:xfrm>
              <a:off x="99017" y="4812619"/>
              <a:ext cx="2232025" cy="585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4" name="Equation" r:id="rId18" imgW="1498320" imgH="393480" progId="Equation.3">
                      <p:embed/>
                    </p:oleObj>
                  </mc:Choice>
                  <mc:Fallback>
                    <p:oleObj name="Equation" r:id="rId18" imgW="149832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017" y="4812619"/>
                            <a:ext cx="2232025" cy="5857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" name="Group 29"/>
            <p:cNvGrpSpPr/>
            <p:nvPr/>
          </p:nvGrpSpPr>
          <p:grpSpPr>
            <a:xfrm>
              <a:off x="88217" y="3885093"/>
              <a:ext cx="8781571" cy="1200329"/>
              <a:chOff x="88217" y="5534649"/>
              <a:chExt cx="8781571" cy="120032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8217" y="5534649"/>
                <a:ext cx="878157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Temperature fluctuations of energy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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en-US" baseline="-25000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tend to randomize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molecular orientation where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Boltzman’s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constant.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Molecular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reoriention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times (e.g.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ps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in CS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&gt;&gt; period of EM field oscillation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P IconicSymbolsA" pitchFamily="2" charset="2"/>
                  </a:rPr>
                  <a:t>→ molecular re-orientation cannot follow the field at 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.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It follows the time average of        .</a:t>
                </a:r>
                <a:endParaRPr lang="en-US" dirty="0"/>
              </a:p>
            </p:txBody>
          </p:sp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5383166"/>
                  </p:ext>
                </p:extLst>
              </p:nvPr>
            </p:nvGraphicFramePr>
            <p:xfrm>
              <a:off x="8309277" y="6341300"/>
              <a:ext cx="431171" cy="3936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5" name="Equation" r:id="rId20" imgW="291960" imgH="266400" progId="Equation.3">
                      <p:embed/>
                    </p:oleObj>
                  </mc:Choice>
                  <mc:Fallback>
                    <p:oleObj name="Equation" r:id="rId20" imgW="291960" imgH="2664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8309277" y="6341300"/>
                            <a:ext cx="431171" cy="3936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60048"/>
              </p:ext>
            </p:extLst>
          </p:nvPr>
        </p:nvGraphicFramePr>
        <p:xfrm>
          <a:off x="209292" y="2687331"/>
          <a:ext cx="5201126" cy="47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Equation" r:id="rId22" imgW="3111480" imgH="279360" progId="Equation.3">
                  <p:embed/>
                </p:oleObj>
              </mc:Choice>
              <mc:Fallback>
                <p:oleObj name="Equation" r:id="rId22" imgW="3111480" imgH="279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92" y="2687331"/>
                        <a:ext cx="5201126" cy="47025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83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78050"/>
              </p:ext>
            </p:extLst>
          </p:nvPr>
        </p:nvGraphicFramePr>
        <p:xfrm>
          <a:off x="167367" y="837521"/>
          <a:ext cx="7397085" cy="1307254"/>
        </p:xfrm>
        <a:graphic>
          <a:graphicData uri="http://schemas.openxmlformats.org/drawingml/2006/table">
            <a:tbl>
              <a:tblPr/>
              <a:tblGrid>
                <a:gridCol w="1733004"/>
                <a:gridCol w="807756"/>
                <a:gridCol w="734323"/>
                <a:gridCol w="807756"/>
                <a:gridCol w="593986"/>
                <a:gridCol w="948093"/>
                <a:gridCol w="807756"/>
                <a:gridCol w="964411"/>
              </a:tblGrid>
              <a:tr h="3411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Material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GaAs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NaCl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ZnO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Acetone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methanol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4676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</a:t>
                      </a:r>
                      <a:r>
                        <a:rPr lang="en-US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ms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0.080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3.1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0.72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0.39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45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C"/>
                    </a:solidFill>
                  </a:tcPr>
                </a:tc>
              </a:tr>
              <a:tr h="4676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dn/dT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x10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(/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)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1.6-2.7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0.13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0.25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0.1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-5.6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-6.2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-4.0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41794"/>
              </p:ext>
            </p:extLst>
          </p:nvPr>
        </p:nvGraphicFramePr>
        <p:xfrm>
          <a:off x="58737" y="0"/>
          <a:ext cx="90265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Equation" r:id="rId3" imgW="5854700" imgH="571500" progId="Equation.3">
                  <p:embed/>
                </p:oleObj>
              </mc:Choice>
              <mc:Fallback>
                <p:oleObj name="Equation" r:id="rId3" imgW="5854700" imgH="571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" y="0"/>
                        <a:ext cx="90265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411791"/>
              </p:ext>
            </p:extLst>
          </p:nvPr>
        </p:nvGraphicFramePr>
        <p:xfrm>
          <a:off x="305276" y="3901847"/>
          <a:ext cx="7952227" cy="80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Equation" r:id="rId5" imgW="4889160" imgH="495000" progId="Equation.3">
                  <p:embed/>
                </p:oleObj>
              </mc:Choice>
              <mc:Fallback>
                <p:oleObj name="Equation" r:id="rId5" imgW="4889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" y="3901847"/>
                        <a:ext cx="7952227" cy="8060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87432"/>
              </p:ext>
            </p:extLst>
          </p:nvPr>
        </p:nvGraphicFramePr>
        <p:xfrm>
          <a:off x="74576" y="2115094"/>
          <a:ext cx="1578228" cy="42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" name="Equation" r:id="rId7" imgW="952200" imgH="253800" progId="Equation.3">
                  <p:embed/>
                </p:oleObj>
              </mc:Choice>
              <mc:Fallback>
                <p:oleObj name="Equation" r:id="rId7" imgW="952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76" y="2115094"/>
                        <a:ext cx="1578228" cy="4214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31"/>
          <p:cNvGrpSpPr/>
          <p:nvPr/>
        </p:nvGrpSpPr>
        <p:grpSpPr>
          <a:xfrm>
            <a:off x="1000285" y="2080622"/>
            <a:ext cx="8004175" cy="1323975"/>
            <a:chOff x="357627" y="1090670"/>
            <a:chExt cx="8004175" cy="1323975"/>
          </a:xfrm>
        </p:grpSpPr>
        <p:pic>
          <p:nvPicPr>
            <p:cNvPr id="20" name="Picture 6" descr="red pulse"/>
            <p:cNvPicPr>
              <a:picLocks noChangeAspect="1" noChangeArrowheads="1"/>
            </p:cNvPicPr>
            <p:nvPr/>
          </p:nvPicPr>
          <p:blipFill>
            <a:blip r:embed="rId9" cstate="print"/>
            <a:srcRect t="-2217" r="55774" b="53239"/>
            <a:stretch>
              <a:fillRect/>
            </a:stretch>
          </p:blipFill>
          <p:spPr bwMode="auto">
            <a:xfrm>
              <a:off x="1851047" y="1181010"/>
              <a:ext cx="569913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56527" y="1351020"/>
              <a:ext cx="3968750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643085" y="1720760"/>
              <a:ext cx="415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2228872" y="1725523"/>
              <a:ext cx="415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584347" y="1357223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2806570" y="1517708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480365" y="1090670"/>
              <a:ext cx="0" cy="1101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4017636"/>
                </p:ext>
              </p:extLst>
            </p:nvPr>
          </p:nvGraphicFramePr>
          <p:xfrm>
            <a:off x="3782882" y="1238308"/>
            <a:ext cx="713357" cy="393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2" name="Equation" r:id="rId11" imgW="368280" imgH="203040" progId="Equation.3">
                    <p:embed/>
                  </p:oleObj>
                </mc:Choice>
                <mc:Fallback>
                  <p:oleObj name="Equation" r:id="rId11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2882" y="1238308"/>
                          <a:ext cx="713357" cy="3935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8079227" y="1768533"/>
              <a:ext cx="28257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6050402" y="1255770"/>
              <a:ext cx="174278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Decay time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lang="en-US" sz="2800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</a:t>
              </a:r>
              <a:endPara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6542527" y="1651058"/>
              <a:ext cx="914400" cy="382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20835" y="1866810"/>
              <a:ext cx="263525" cy="263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357627" y="1744720"/>
            <a:ext cx="14541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3" name="Equation" r:id="rId13" imgW="838080" imgH="253800" progId="Equation.3">
                    <p:embed/>
                  </p:oleObj>
                </mc:Choice>
                <mc:Fallback>
                  <p:oleObj name="Equation" r:id="rId13" imgW="838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627" y="1744720"/>
                          <a:ext cx="1454150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204374" y="4607262"/>
            <a:ext cx="7691529" cy="2109392"/>
            <a:chOff x="193674" y="3923850"/>
            <a:chExt cx="7691529" cy="2109392"/>
          </a:xfrm>
        </p:grpSpPr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259998" y="3923850"/>
              <a:ext cx="728436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For high repetition rates (mode-locked lasers), the key question is the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energy accumulation over all the pulses within the time window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lang="en-US" sz="2800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!</a:t>
              </a:r>
            </a:p>
          </p:txBody>
        </p:sp>
        <p:grpSp>
          <p:nvGrpSpPr>
            <p:cNvPr id="42" name="Group 25"/>
            <p:cNvGrpSpPr>
              <a:grpSpLocks/>
            </p:cNvGrpSpPr>
            <p:nvPr/>
          </p:nvGrpSpPr>
          <p:grpSpPr bwMode="auto">
            <a:xfrm>
              <a:off x="193674" y="4693292"/>
              <a:ext cx="7691529" cy="1339950"/>
              <a:chOff x="193963" y="4693081"/>
              <a:chExt cx="7691876" cy="1340478"/>
            </a:xfrm>
          </p:grpSpPr>
          <p:sp>
            <p:nvSpPr>
              <p:cNvPr id="43" name="TextBox 23"/>
              <p:cNvSpPr txBox="1">
                <a:spLocks noChangeArrowheads="1"/>
              </p:cNvSpPr>
              <p:nvPr/>
            </p:nvSpPr>
            <p:spPr bwMode="auto">
              <a:xfrm>
                <a:off x="193963" y="4693081"/>
                <a:ext cx="7691876" cy="1077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e.g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For a mode-locked laser operating with 1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ps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pulses at a repetition rate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of 100 MHZ accumulates energy from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pulses over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</a:t>
                </a:r>
                <a:r>
                  <a:rPr lang="en-US" sz="2800" baseline="-250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giving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a cumulative         </a:t>
                </a:r>
              </a:p>
            </p:txBody>
          </p:sp>
          <p:graphicFrame>
            <p:nvGraphicFramePr>
              <p:cNvPr id="44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6604358"/>
                  </p:ext>
                </p:extLst>
              </p:nvPr>
            </p:nvGraphicFramePr>
            <p:xfrm>
              <a:off x="2347275" y="5507889"/>
              <a:ext cx="5197709" cy="525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74" name="Equation" r:id="rId15" imgW="2882880" imgH="291960" progId="Equation.3">
                      <p:embed/>
                    </p:oleObj>
                  </mc:Choice>
                  <mc:Fallback>
                    <p:oleObj name="Equation" r:id="rId15" imgW="288288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7275" y="5507889"/>
                            <a:ext cx="5197709" cy="5256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92740"/>
              </p:ext>
            </p:extLst>
          </p:nvPr>
        </p:nvGraphicFramePr>
        <p:xfrm>
          <a:off x="407072" y="3277598"/>
          <a:ext cx="8036938" cy="75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5" name="Equation" r:id="rId17" imgW="4851360" imgH="457200" progId="Equation.3">
                  <p:embed/>
                </p:oleObj>
              </mc:Choice>
              <mc:Fallback>
                <p:oleObj name="Equation" r:id="rId17" imgW="4851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72" y="3277598"/>
                        <a:ext cx="8036938" cy="7577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7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825163" y="223828"/>
            <a:ext cx="7484962" cy="46166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(3)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Via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Cascaded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Nonlinear Processes: Non-local</a:t>
            </a:r>
          </a:p>
        </p:txBody>
      </p:sp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71438" y="759264"/>
            <a:ext cx="281545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nonlinear phase shift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fundamental beam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the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non-phase-matched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second harmonic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fundamental interacts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on propagation.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is,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propagation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required making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non-local.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529"/>
            <a:ext cx="5798257" cy="27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67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65" y="759264"/>
            <a:ext cx="6276136" cy="36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3125" y="174738"/>
            <a:ext cx="6598900" cy="1283732"/>
            <a:chOff x="178328" y="3672273"/>
            <a:chExt cx="6598900" cy="1283732"/>
          </a:xfrm>
        </p:grpSpPr>
        <p:sp>
          <p:nvSpPr>
            <p:cNvPr id="49" name="TextBox 1"/>
            <p:cNvSpPr txBox="1">
              <a:spLocks noChangeArrowheads="1"/>
            </p:cNvSpPr>
            <p:nvPr/>
          </p:nvSpPr>
          <p:spPr bwMode="auto">
            <a:xfrm>
              <a:off x="178328" y="3672273"/>
              <a:ext cx="4294830" cy="36933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Low Fundamental Depletion Approximation</a:t>
              </a:r>
            </a:p>
          </p:txBody>
        </p:sp>
        <p:graphicFrame>
          <p:nvGraphicFramePr>
            <p:cNvPr id="5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872887"/>
                </p:ext>
              </p:extLst>
            </p:nvPr>
          </p:nvGraphicFramePr>
          <p:xfrm>
            <a:off x="178328" y="4046749"/>
            <a:ext cx="6499938" cy="816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7" name="Equation" r:id="rId3" imgW="4089240" imgH="520560" progId="Equation.3">
                    <p:embed/>
                  </p:oleObj>
                </mc:Choice>
                <mc:Fallback>
                  <p:oleObj name="Equation" r:id="rId3" imgW="4089240" imgH="520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328" y="4046749"/>
                          <a:ext cx="6499938" cy="81616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51"/>
            <p:cNvSpPr/>
            <p:nvPr/>
          </p:nvSpPr>
          <p:spPr>
            <a:xfrm>
              <a:off x="2466639" y="4041605"/>
              <a:ext cx="4310589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239" y="1969775"/>
            <a:ext cx="891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But, this is not really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since there is no refractive index change. What can be measured is a nonlinear phase shift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NL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9" y="1616712"/>
            <a:ext cx="887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VNB: Sign of nonlinearity depends on sign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, i.e. can be self-focusing or self-defocusing!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86799"/>
              </p:ext>
            </p:extLst>
          </p:nvPr>
        </p:nvGraphicFramePr>
        <p:xfrm>
          <a:off x="-8139" y="3443288"/>
          <a:ext cx="5220219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8" name="Equation" r:id="rId5" imgW="3873240" imgH="520560" progId="Equation.3">
                  <p:embed/>
                </p:oleObj>
              </mc:Choice>
              <mc:Fallback>
                <p:oleObj name="Equation" r:id="rId5" imgW="3873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39" y="3443288"/>
                        <a:ext cx="5220219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54402"/>
              </p:ext>
            </p:extLst>
          </p:nvPr>
        </p:nvGraphicFramePr>
        <p:xfrm>
          <a:off x="100013" y="4303713"/>
          <a:ext cx="60213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Equation" r:id="rId7" imgW="3860640" imgH="812520" progId="Equation.3">
                  <p:embed/>
                </p:oleObj>
              </mc:Choice>
              <mc:Fallback>
                <p:oleObj name="Equation" r:id="rId7" imgW="38606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4303713"/>
                        <a:ext cx="60213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-8140" y="5661126"/>
            <a:ext cx="6108403" cy="954908"/>
            <a:chOff x="27159" y="5241031"/>
            <a:chExt cx="6108403" cy="954908"/>
          </a:xfrm>
        </p:grpSpPr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27159" y="5241031"/>
              <a:ext cx="6108403" cy="923330"/>
              <a:chOff x="745588" y="6063172"/>
              <a:chExt cx="6328949" cy="925453"/>
            </a:xfrm>
          </p:grpSpPr>
          <p:sp>
            <p:nvSpPr>
              <p:cNvPr id="54" name="TextBox 12"/>
              <p:cNvSpPr txBox="1">
                <a:spLocks noChangeArrowheads="1"/>
              </p:cNvSpPr>
              <p:nvPr/>
            </p:nvSpPr>
            <p:spPr bwMode="auto">
              <a:xfrm>
                <a:off x="745588" y="6063172"/>
                <a:ext cx="6328949" cy="925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e.g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. QPM LiNbO</a:t>
                </a:r>
                <a:r>
                  <a:rPr lang="en-US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=1cm: maximum              =2x10</a:t>
                </a:r>
                <a:r>
                  <a:rPr lang="en-US" sz="1800" baseline="30000" dirty="0">
                    <a:latin typeface="Times New Roman" pitchFamily="18" charset="0"/>
                    <a:cs typeface="Times New Roman" pitchFamily="18" charset="0"/>
                  </a:rPr>
                  <a:t>-12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cm</a:t>
                </a:r>
                <a:r>
                  <a:rPr lang="en-US" sz="1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/W  </a:t>
                </a:r>
              </a:p>
            </p:txBody>
          </p:sp>
          <p:graphicFrame>
            <p:nvGraphicFramePr>
              <p:cNvPr id="55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4684013"/>
                  </p:ext>
                </p:extLst>
              </p:nvPr>
            </p:nvGraphicFramePr>
            <p:xfrm>
              <a:off x="4635165" y="6121988"/>
              <a:ext cx="726636" cy="363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100" name="Equation" r:id="rId9" imgW="482400" imgH="241200" progId="Equation.3">
                      <p:embed/>
                    </p:oleObj>
                  </mc:Choice>
                  <mc:Fallback>
                    <p:oleObj name="Equation" r:id="rId9" imgW="4824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5165" y="6121988"/>
                            <a:ext cx="726636" cy="363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27159" y="5260800"/>
              <a:ext cx="6034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e.g. DSTMS,                       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: maximum             =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4x10</a:t>
              </a:r>
              <a:r>
                <a:rPr lang="en-US" sz="1800" baseline="30000" dirty="0">
                  <a:latin typeface="Times New Roman" pitchFamily="18" charset="0"/>
                  <a:cs typeface="Times New Roman" pitchFamily="18" charset="0"/>
                </a:rPr>
                <a:t>-13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sz="18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/W</a:t>
              </a:r>
            </a:p>
          </p:txBody>
        </p:sp>
        <p:graphicFrame>
          <p:nvGraphicFramePr>
            <p:cNvPr id="5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325937"/>
                </p:ext>
              </p:extLst>
            </p:nvPr>
          </p:nvGraphicFramePr>
          <p:xfrm>
            <a:off x="1331067" y="5303385"/>
            <a:ext cx="1318995" cy="355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1" name="Equation" r:id="rId11" imgW="876240" imgH="228600" progId="Equation.3">
                    <p:embed/>
                  </p:oleObj>
                </mc:Choice>
                <mc:Fallback>
                  <p:oleObj name="Equation" r:id="rId11" imgW="876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067" y="5303385"/>
                          <a:ext cx="1318995" cy="3556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110838"/>
                </p:ext>
              </p:extLst>
            </p:nvPr>
          </p:nvGraphicFramePr>
          <p:xfrm>
            <a:off x="3637293" y="5831116"/>
            <a:ext cx="701315" cy="364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02" name="Equation" r:id="rId13" imgW="482400" imgH="241200" progId="Equation.3">
                    <p:embed/>
                  </p:oleObj>
                </mc:Choice>
                <mc:Fallback>
                  <p:oleObj name="Equation" r:id="rId13" imgW="482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7293" y="5831116"/>
                          <a:ext cx="701315" cy="3648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46888"/>
              </p:ext>
            </p:extLst>
          </p:nvPr>
        </p:nvGraphicFramePr>
        <p:xfrm>
          <a:off x="35405" y="2616106"/>
          <a:ext cx="4691325" cy="75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3" name="Equation" r:id="rId14" imgW="3276360" imgH="520560" progId="Equation.3">
                  <p:embed/>
                </p:oleObj>
              </mc:Choice>
              <mc:Fallback>
                <p:oleObj name="Equation" r:id="rId14" imgW="3276360" imgH="5205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5" y="2616106"/>
                        <a:ext cx="4691325" cy="757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208992" y="2292940"/>
            <a:ext cx="2942083" cy="4552298"/>
            <a:chOff x="6208992" y="2292940"/>
            <a:chExt cx="2942083" cy="4552298"/>
          </a:xfrm>
        </p:grpSpPr>
        <p:pic>
          <p:nvPicPr>
            <p:cNvPr id="80" name="Picture 48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0" t="4352" b="4502"/>
            <a:stretch/>
          </p:blipFill>
          <p:spPr bwMode="auto">
            <a:xfrm>
              <a:off x="6208992" y="4279392"/>
              <a:ext cx="2942083" cy="2565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3" t="48383" b="11477"/>
            <a:stretch/>
          </p:blipFill>
          <p:spPr bwMode="auto">
            <a:xfrm>
              <a:off x="6245712" y="2292940"/>
              <a:ext cx="2879999" cy="1999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3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52154"/>
              </p:ext>
            </p:extLst>
          </p:nvPr>
        </p:nvGraphicFramePr>
        <p:xfrm>
          <a:off x="333158" y="1020104"/>
          <a:ext cx="8248650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3" imgW="5308560" imgH="1549080" progId="Equation.3">
                  <p:embed/>
                </p:oleObj>
              </mc:Choice>
              <mc:Fallback>
                <p:oleObj name="Equation" r:id="rId3" imgW="53085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58" y="1020104"/>
                        <a:ext cx="8248650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8704" y="3417229"/>
            <a:ext cx="8019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definition, the net index change saturates when all of the molecules are lined up!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9338" y="3844163"/>
            <a:ext cx="9302675" cy="2545954"/>
            <a:chOff x="0" y="4163658"/>
            <a:chExt cx="9302675" cy="2545954"/>
          </a:xfrm>
        </p:grpSpPr>
        <p:sp>
          <p:nvSpPr>
            <p:cNvPr id="12" name="TextBox 11"/>
            <p:cNvSpPr txBox="1"/>
            <p:nvPr/>
          </p:nvSpPr>
          <p:spPr>
            <a:xfrm>
              <a:off x="0" y="4163658"/>
              <a:ext cx="93026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Approximate “turn-on” and “turn-off” times can be obtained from the Debye rotational diffusion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equation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terms of the “order parameter”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given by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173070"/>
                </p:ext>
              </p:extLst>
            </p:nvPr>
          </p:nvGraphicFramePr>
          <p:xfrm>
            <a:off x="5164846" y="4486823"/>
            <a:ext cx="1808728" cy="513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9" name="Equation" r:id="rId5" imgW="1396800" imgH="393480" progId="Equation.3">
                    <p:embed/>
                  </p:oleObj>
                </mc:Choice>
                <mc:Fallback>
                  <p:oleObj name="Equation" r:id="rId5" imgW="1396800" imgH="39348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846" y="4486823"/>
                          <a:ext cx="1808728" cy="5138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2060" y="4912789"/>
              <a:ext cx="8145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When the molecules are randomly oriented,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=0 and when they are all aligned,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=1.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8514034"/>
                </p:ext>
              </p:extLst>
            </p:nvPr>
          </p:nvGraphicFramePr>
          <p:xfrm>
            <a:off x="379342" y="5213925"/>
            <a:ext cx="7583487" cy="700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0" name="Equation" r:id="rId7" imgW="4952880" imgH="457200" progId="Equation.3">
                    <p:embed/>
                  </p:oleObj>
                </mc:Choice>
                <mc:Fallback>
                  <p:oleObj name="Equation" r:id="rId7" imgW="4952880" imgH="457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342" y="5213925"/>
                          <a:ext cx="7583487" cy="700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995785"/>
                </p:ext>
              </p:extLst>
            </p:nvPr>
          </p:nvGraphicFramePr>
          <p:xfrm>
            <a:off x="359923" y="5913242"/>
            <a:ext cx="5951538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1" name="Equation" r:id="rId9" imgW="3746160" imgH="266400" progId="Equation.3">
                    <p:embed/>
                  </p:oleObj>
                </mc:Choice>
                <mc:Fallback>
                  <p:oleObj name="Equation" r:id="rId9" imgW="37461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923" y="5913242"/>
                          <a:ext cx="5951538" cy="4270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2060" y="6340280"/>
              <a:ext cx="8275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Typical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range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from a few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simple molecules like CS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large molecules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921732"/>
                </p:ext>
              </p:extLst>
            </p:nvPr>
          </p:nvGraphicFramePr>
          <p:xfrm>
            <a:off x="809408" y="6340280"/>
            <a:ext cx="338456" cy="359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2" name="Equation" r:id="rId11" imgW="203040" imgH="215640" progId="Equation.3">
                    <p:embed/>
                  </p:oleObj>
                </mc:Choice>
                <mc:Fallback>
                  <p:oleObj name="Equation" r:id="rId11" imgW="2030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09408" y="6340280"/>
                          <a:ext cx="338456" cy="3596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77956"/>
              </p:ext>
            </p:extLst>
          </p:nvPr>
        </p:nvGraphicFramePr>
        <p:xfrm>
          <a:off x="469900" y="290513"/>
          <a:ext cx="7440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13" imgW="5105160" imgH="495000" progId="Equation.3">
                  <p:embed/>
                </p:oleObj>
              </mc:Choice>
              <mc:Fallback>
                <p:oleObj name="Equation" r:id="rId13" imgW="510516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90513"/>
                        <a:ext cx="74406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1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3337470" y="40944"/>
            <a:ext cx="2246128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Liquid Crystals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62226" y="502609"/>
            <a:ext cx="8963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Nonlinear optics of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liquid crystals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some ways closely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related to the previous case. Strong inter-molecular forces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liquid molecules in the liquid state can lead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unique form of matter in which molecular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clusters” exist,  aligned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along a direction in space (“director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”). Note that in contrast to the solid state where X-ray diffraction patterns reveal 3D positional correlation, there is no such positional correlation between the molecules.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orientational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correlation only exists over a finite temperature range above the melting point.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268890"/>
            <a:ext cx="9296199" cy="3266553"/>
            <a:chOff x="0" y="2268890"/>
            <a:chExt cx="9296199" cy="3266553"/>
          </a:xfrm>
        </p:grpSpPr>
        <p:pic>
          <p:nvPicPr>
            <p:cNvPr id="69" name="Picture 68" descr="varieties of liquid crystals.jpg"/>
            <p:cNvPicPr>
              <a:picLocks noChangeAspect="1"/>
            </p:cNvPicPr>
            <p:nvPr/>
          </p:nvPicPr>
          <p:blipFill rotWithShape="1">
            <a:blip r:embed="rId3" cstate="print"/>
            <a:srcRect l="18890" t="47873" r="56085" b="28468"/>
            <a:stretch/>
          </p:blipFill>
          <p:spPr bwMode="auto">
            <a:xfrm>
              <a:off x="6904233" y="3241933"/>
              <a:ext cx="1852149" cy="180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124540" y="4633680"/>
              <a:ext cx="7705767" cy="901763"/>
              <a:chOff x="124540" y="4633680"/>
              <a:chExt cx="7705767" cy="90176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08433" y="4633680"/>
                <a:ext cx="4421874" cy="66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Examples of  R and R’ are  C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2n+1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2n+1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O, nitro,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cyano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(e.g. 5CB) etc.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33584" y="4719850"/>
                <a:ext cx="3343175" cy="466299"/>
                <a:chOff x="1119118" y="2033515"/>
                <a:chExt cx="3343175" cy="466299"/>
              </a:xfrm>
            </p:grpSpPr>
            <p:grpSp>
              <p:nvGrpSpPr>
                <p:cNvPr id="47" name="Group 18"/>
                <p:cNvGrpSpPr/>
                <p:nvPr/>
              </p:nvGrpSpPr>
              <p:grpSpPr>
                <a:xfrm>
                  <a:off x="1119118" y="2033517"/>
                  <a:ext cx="928818" cy="245339"/>
                  <a:chOff x="1328388" y="973491"/>
                  <a:chExt cx="2322394" cy="655141"/>
                </a:xfrm>
              </p:grpSpPr>
              <p:grpSp>
                <p:nvGrpSpPr>
                  <p:cNvPr id="60" name="Group 14"/>
                  <p:cNvGrpSpPr/>
                  <p:nvPr/>
                </p:nvGrpSpPr>
                <p:grpSpPr>
                  <a:xfrm>
                    <a:off x="2472525" y="973491"/>
                    <a:ext cx="1178257" cy="639219"/>
                    <a:chOff x="2472525" y="973491"/>
                    <a:chExt cx="1178257" cy="639219"/>
                  </a:xfrm>
                </p:grpSpPr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16200000" flipH="1">
                      <a:off x="3063932" y="987140"/>
                      <a:ext cx="600499" cy="57320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5400000" flipH="1" flipV="1">
                      <a:off x="2458876" y="1025860"/>
                      <a:ext cx="600499" cy="57320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15"/>
                  <p:cNvGrpSpPr/>
                  <p:nvPr/>
                </p:nvGrpSpPr>
                <p:grpSpPr>
                  <a:xfrm>
                    <a:off x="1328388" y="1025858"/>
                    <a:ext cx="1144132" cy="602774"/>
                    <a:chOff x="2472525" y="1009936"/>
                    <a:chExt cx="1144132" cy="602774"/>
                  </a:xfrm>
                </p:grpSpPr>
                <p:cxnSp>
                  <p:nvCxnSpPr>
                    <p:cNvPr id="62" name="Straight Connector 16"/>
                    <p:cNvCxnSpPr/>
                    <p:nvPr/>
                  </p:nvCxnSpPr>
                  <p:spPr>
                    <a:xfrm rot="16200000" flipH="1">
                      <a:off x="3029806" y="1023585"/>
                      <a:ext cx="600499" cy="57320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5400000" flipH="1" flipV="1">
                      <a:off x="2458876" y="1025860"/>
                      <a:ext cx="600499" cy="57320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8" name="Hexagon 47"/>
                <p:cNvSpPr/>
                <p:nvPr/>
              </p:nvSpPr>
              <p:spPr>
                <a:xfrm>
                  <a:off x="2338373" y="2062810"/>
                  <a:ext cx="517817" cy="435920"/>
                </a:xfrm>
                <a:prstGeom prst="hexagon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Hexagon 48"/>
                <p:cNvSpPr/>
                <p:nvPr/>
              </p:nvSpPr>
              <p:spPr>
                <a:xfrm>
                  <a:off x="3172309" y="2063894"/>
                  <a:ext cx="517817" cy="435920"/>
                </a:xfrm>
                <a:prstGeom prst="hexagon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2031893" y="2271010"/>
                  <a:ext cx="313142" cy="3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0800000">
                  <a:off x="2859166" y="2278601"/>
                  <a:ext cx="313142" cy="3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0800000">
                  <a:off x="3693101" y="2279685"/>
                  <a:ext cx="313142" cy="32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V="1">
                  <a:off x="2666296" y="2134972"/>
                  <a:ext cx="178091" cy="988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2340939" y="2136056"/>
                  <a:ext cx="178091" cy="988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3501342" y="2130635"/>
                  <a:ext cx="178091" cy="988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3175985" y="2131719"/>
                  <a:ext cx="178091" cy="988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2466074" y="2446679"/>
                  <a:ext cx="272055" cy="24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3300010" y="2460776"/>
                  <a:ext cx="272055" cy="24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3944202" y="2088108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>
                      <a:latin typeface="Times New Roman" pitchFamily="18" charset="0"/>
                      <a:cs typeface="Times New Roman" pitchFamily="18" charset="0"/>
                    </a:rPr>
                    <a:t>CN</a:t>
                  </a:r>
                  <a:endParaRPr lang="en-US" sz="1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7" name="Right Brace 66"/>
              <p:cNvSpPr/>
              <p:nvPr/>
            </p:nvSpPr>
            <p:spPr>
              <a:xfrm rot="5400000">
                <a:off x="598799" y="4513484"/>
                <a:ext cx="279781" cy="1228299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9330" y="5155852"/>
                <a:ext cx="857029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lang="en-US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0" y="2674742"/>
              <a:ext cx="92961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There are many “families” of liquid crystals. Most of the molecules can be considered to have 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ellipsoidal shapes as shown below. The most commonly used and extensively studied  molecule is 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he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nematic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(at room temperature) 5CB, shown below.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5"/>
            <p:cNvSpPr txBox="1">
              <a:spLocks noChangeArrowheads="1"/>
            </p:cNvSpPr>
            <p:nvPr/>
          </p:nvSpPr>
          <p:spPr bwMode="auto">
            <a:xfrm>
              <a:off x="191951" y="2268890"/>
              <a:ext cx="38202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latin typeface="Times New Roman" pitchFamily="18" charset="0"/>
                  <a:cs typeface="Times New Roman" pitchFamily="18" charset="0"/>
                </a:rPr>
                <a:t>General Properties of  Liquid Crystals</a:t>
              </a:r>
              <a:endParaRPr lang="en-US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15447"/>
              <a:ext cx="6780179" cy="93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0" y="5535443"/>
            <a:ext cx="9144000" cy="1200329"/>
            <a:chOff x="0" y="953309"/>
            <a:chExt cx="9144000" cy="1200329"/>
          </a:xfrm>
        </p:grpSpPr>
        <p:sp>
          <p:nvSpPr>
            <p:cNvPr id="71" name="TextBox 70"/>
            <p:cNvSpPr txBox="1"/>
            <p:nvPr/>
          </p:nvSpPr>
          <p:spPr>
            <a:xfrm>
              <a:off x="0" y="953309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 single molecular structure can take on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different liquid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crystal ordering as temperature or the side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groups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are changed. For example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nCB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is not a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liquid crystal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n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4, it is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/>
                </a:rPr>
                <a:t>nematic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 for n=5-7 and then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smectic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for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larger n.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Note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that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ordering is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not perfect and is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described by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the “order parameter”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Q.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average of the direction of 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  <a:sym typeface="Symbol"/>
                </a:rPr>
                <a:t>α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||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 over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all molecules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,    , called the “director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”.</a:t>
              </a:r>
              <a:endParaRPr lang="en-US" dirty="0"/>
            </a:p>
          </p:txBody>
        </p:sp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4596991"/>
                </p:ext>
              </p:extLst>
            </p:nvPr>
          </p:nvGraphicFramePr>
          <p:xfrm>
            <a:off x="6410683" y="1804477"/>
            <a:ext cx="221606" cy="310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3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0683" y="1804477"/>
                          <a:ext cx="221606" cy="3102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51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64294"/>
            <a:ext cx="5547352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Liquid Crystals Nonlinear Optics - Re-orientation Effects 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0" y="805216"/>
            <a:ext cx="9212778" cy="2031325"/>
            <a:chOff x="0" y="955344"/>
            <a:chExt cx="9212778" cy="2031325"/>
          </a:xfrm>
        </p:grpSpPr>
        <p:sp>
          <p:nvSpPr>
            <p:cNvPr id="3" name="TextBox 2"/>
            <p:cNvSpPr txBox="1"/>
            <p:nvPr/>
          </p:nvSpPr>
          <p:spPr>
            <a:xfrm>
              <a:off x="0" y="955344"/>
              <a:ext cx="921277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As the temperature is increased above the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nematic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-isotropic phase transition, limited orientational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order persists over sub-wavelength volumes with directors (     ) not parallel to each other.  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These clusters behave like large, highly polarizable molecules and can be oriented by strong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optical fields as discussed before for the single molecule case. The larger the cluster size, the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larger the nonlinearity and the slower the response time, as shown below. As the temperature is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increased, the cluster size decreases until this re-orientational nonlinearity reaches the single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molecule value (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baseline="30000" dirty="0" smtClean="0">
                  <a:latin typeface="Times New Roman" pitchFamily="18" charset="0"/>
                  <a:cs typeface="Times New Roman" pitchFamily="18" charset="0"/>
                </a:rPr>
                <a:t>-13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r>
                <a:rPr lang="en-US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/W).</a:t>
              </a:r>
            </a:p>
          </p:txBody>
        </p:sp>
        <p:graphicFrame>
          <p:nvGraphicFramePr>
            <p:cNvPr id="38195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6713851"/>
                </p:ext>
              </p:extLst>
            </p:nvPr>
          </p:nvGraphicFramePr>
          <p:xfrm>
            <a:off x="5575492" y="1252844"/>
            <a:ext cx="23653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0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492" y="1252844"/>
                          <a:ext cx="23653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888179" y="2961563"/>
            <a:ext cx="4255821" cy="3773605"/>
            <a:chOff x="4888179" y="2961563"/>
            <a:chExt cx="4255821" cy="3773605"/>
          </a:xfrm>
        </p:grpSpPr>
        <p:pic>
          <p:nvPicPr>
            <p:cNvPr id="8" name="Picture 7" descr="isotropic reorientation nonlinearity.jpg"/>
            <p:cNvPicPr>
              <a:picLocks noChangeAspect="1"/>
            </p:cNvPicPr>
            <p:nvPr/>
          </p:nvPicPr>
          <p:blipFill>
            <a:blip r:embed="rId5" cstate="print"/>
            <a:srcRect r="14815" b="6756"/>
            <a:stretch>
              <a:fillRect/>
            </a:stretch>
          </p:blipFill>
          <p:spPr>
            <a:xfrm rot="10800000">
              <a:off x="5377218" y="2961563"/>
              <a:ext cx="3766782" cy="36575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66598" y="6335058"/>
              <a:ext cx="20006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Temperature (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034099" y="4437799"/>
              <a:ext cx="21082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(arbitrary units)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84734" y="3493826"/>
              <a:ext cx="1161978" cy="70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6071" y="5076966"/>
              <a:ext cx="977496" cy="4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9262" y="5530898"/>
              <a:ext cx="894561" cy="255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5486402" y="3084393"/>
              <a:ext cx="1552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</a:t>
              </a:r>
              <a:r>
                <a:rPr lang="en-US" dirty="0" smtClean="0"/>
                <a:t>10</a:t>
              </a:r>
              <a:r>
                <a:rPr lang="en-US" sz="2400" baseline="30000" dirty="0" smtClean="0"/>
                <a:t>-11</a:t>
              </a:r>
              <a:r>
                <a:rPr lang="en-US" dirty="0" smtClean="0"/>
                <a:t>cm</a:t>
              </a:r>
              <a:r>
                <a:rPr lang="en-US" sz="2400" baseline="30000" dirty="0" smtClean="0"/>
                <a:t>2</a:t>
              </a:r>
              <a:r>
                <a:rPr lang="en-US" dirty="0" smtClean="0"/>
                <a:t>/W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002508"/>
            <a:ext cx="4556609" cy="3664420"/>
            <a:chOff x="0" y="3098044"/>
            <a:chExt cx="4556609" cy="3664420"/>
          </a:xfrm>
        </p:grpSpPr>
        <p:grpSp>
          <p:nvGrpSpPr>
            <p:cNvPr id="6" name="Group 40"/>
            <p:cNvGrpSpPr/>
            <p:nvPr/>
          </p:nvGrpSpPr>
          <p:grpSpPr>
            <a:xfrm>
              <a:off x="0" y="3098044"/>
              <a:ext cx="4556609" cy="3634629"/>
              <a:chOff x="56334" y="3057099"/>
              <a:chExt cx="4556609" cy="363462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856095" y="6291618"/>
                <a:ext cx="20006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Temperature (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" name="Picture 4" descr="isotropic reorientation time.jpg"/>
              <p:cNvPicPr>
                <a:picLocks noChangeAspect="1"/>
              </p:cNvPicPr>
              <p:nvPr/>
            </p:nvPicPr>
            <p:blipFill>
              <a:blip r:embed="rId9" cstate="print"/>
              <a:srcRect l="10411" t="4392" r="5205" b="6938"/>
              <a:stretch>
                <a:fillRect/>
              </a:stretch>
            </p:blipFill>
            <p:spPr>
              <a:xfrm>
                <a:off x="409432" y="3057099"/>
                <a:ext cx="4203511" cy="357571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-1396628" y="4537281"/>
                <a:ext cx="32752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Relaxation tin time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</a:t>
                </a:r>
                <a:r>
                  <a:rPr lang="en-US" sz="2400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( 100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nsec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9" name="Object 38"/>
              <p:cNvGraphicFramePr>
                <a:graphicFrameLocks noChangeAspect="1"/>
              </p:cNvGraphicFramePr>
              <p:nvPr/>
            </p:nvGraphicFramePr>
            <p:xfrm>
              <a:off x="2717800" y="4448175"/>
              <a:ext cx="1736725" cy="665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1" name="Equation" r:id="rId10" imgW="1091880" imgH="419040" progId="Equation.3">
                      <p:embed/>
                    </p:oleObj>
                  </mc:Choice>
                  <mc:Fallback>
                    <p:oleObj name="Equation" r:id="rId10" imgW="109188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800" y="4448175"/>
                            <a:ext cx="1736725" cy="665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2" name="TextBox 41"/>
            <p:cNvSpPr txBox="1"/>
            <p:nvPr/>
          </p:nvSpPr>
          <p:spPr>
            <a:xfrm>
              <a:off x="1505804" y="6362354"/>
              <a:ext cx="20006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Temperature (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5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7" y="2025543"/>
            <a:ext cx="2901751" cy="195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96463"/>
            <a:ext cx="756957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Enhanced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Orientational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Nonlinearity: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Freedericksz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Transition in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Nematic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Phase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91809" y="408282"/>
            <a:ext cx="2604880" cy="2202036"/>
            <a:chOff x="13648" y="1674646"/>
            <a:chExt cx="2604880" cy="2202036"/>
          </a:xfrm>
        </p:grpSpPr>
        <p:grpSp>
          <p:nvGrpSpPr>
            <p:cNvPr id="4" name="Group 162"/>
            <p:cNvGrpSpPr/>
            <p:nvPr/>
          </p:nvGrpSpPr>
          <p:grpSpPr>
            <a:xfrm>
              <a:off x="13648" y="1808542"/>
              <a:ext cx="2604880" cy="2068140"/>
              <a:chOff x="6775996" y="1784351"/>
              <a:chExt cx="2604880" cy="2068140"/>
            </a:xfrm>
          </p:grpSpPr>
          <p:sp>
            <p:nvSpPr>
              <p:cNvPr id="8" name="Rectangle 498"/>
              <p:cNvSpPr>
                <a:spLocks noChangeArrowheads="1"/>
              </p:cNvSpPr>
              <p:nvPr/>
            </p:nvSpPr>
            <p:spPr bwMode="auto">
              <a:xfrm>
                <a:off x="6775996" y="3267716"/>
                <a:ext cx="26048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it-IT" sz="1900" dirty="0">
                    <a:solidFill>
                      <a:srgbClr val="1F1A17"/>
                    </a:solidFill>
                    <a:latin typeface="Times New Roman" pitchFamily="18" charset="0"/>
                    <a:cs typeface="Times New Roman" pitchFamily="18" charset="0"/>
                  </a:rPr>
                  <a:t>Planar </a:t>
                </a:r>
                <a:r>
                  <a:rPr lang="it-IT" sz="1900" dirty="0" smtClean="0">
                    <a:solidFill>
                      <a:srgbClr val="1F1A17"/>
                    </a:solidFill>
                    <a:latin typeface="Times New Roman" pitchFamily="18" charset="0"/>
                    <a:cs typeface="Times New Roman" pitchFamily="18" charset="0"/>
                  </a:rPr>
                  <a:t>molecule alignment</a:t>
                </a:r>
              </a:p>
              <a:p>
                <a:pPr algn="ctr">
                  <a:defRPr/>
                </a:pPr>
                <a:r>
                  <a:rPr lang="it-IT" sz="1900" dirty="0" smtClean="0">
                    <a:solidFill>
                      <a:srgbClr val="1F1A17"/>
                    </a:solidFill>
                    <a:latin typeface="Times New Roman" pitchFamily="18" charset="0"/>
                    <a:cs typeface="Times New Roman" pitchFamily="18" charset="0"/>
                  </a:rPr>
                  <a:t>in zero field</a:t>
                </a:r>
                <a:endParaRPr lang="it-IT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ectangle 500"/>
              <p:cNvSpPr>
                <a:spLocks noChangeArrowheads="1"/>
              </p:cNvSpPr>
              <p:nvPr/>
            </p:nvSpPr>
            <p:spPr bwMode="auto">
              <a:xfrm>
                <a:off x="7169150" y="2930525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501"/>
              <p:cNvSpPr>
                <a:spLocks noChangeArrowheads="1"/>
              </p:cNvSpPr>
              <p:nvPr/>
            </p:nvSpPr>
            <p:spPr bwMode="auto">
              <a:xfrm>
                <a:off x="7310437" y="278447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502"/>
              <p:cNvSpPr>
                <a:spLocks noChangeArrowheads="1"/>
              </p:cNvSpPr>
              <p:nvPr/>
            </p:nvSpPr>
            <p:spPr bwMode="auto">
              <a:xfrm>
                <a:off x="7112000" y="2757487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503"/>
              <p:cNvSpPr>
                <a:spLocks noChangeArrowheads="1"/>
              </p:cNvSpPr>
              <p:nvPr/>
            </p:nvSpPr>
            <p:spPr bwMode="auto">
              <a:xfrm>
                <a:off x="7508875" y="293052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ectangle 504"/>
              <p:cNvSpPr>
                <a:spLocks noChangeArrowheads="1"/>
              </p:cNvSpPr>
              <p:nvPr/>
            </p:nvSpPr>
            <p:spPr bwMode="auto">
              <a:xfrm>
                <a:off x="7735887" y="287337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505"/>
              <p:cNvSpPr>
                <a:spLocks noChangeArrowheads="1"/>
              </p:cNvSpPr>
              <p:nvPr/>
            </p:nvSpPr>
            <p:spPr bwMode="auto">
              <a:xfrm>
                <a:off x="8020050" y="293052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506"/>
              <p:cNvSpPr>
                <a:spLocks noChangeArrowheads="1"/>
              </p:cNvSpPr>
              <p:nvPr/>
            </p:nvSpPr>
            <p:spPr bwMode="auto">
              <a:xfrm>
                <a:off x="8304212" y="287337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507"/>
              <p:cNvSpPr>
                <a:spLocks noChangeArrowheads="1"/>
              </p:cNvSpPr>
              <p:nvPr/>
            </p:nvSpPr>
            <p:spPr bwMode="auto">
              <a:xfrm>
                <a:off x="8077200" y="2814637"/>
                <a:ext cx="114300" cy="174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508"/>
              <p:cNvSpPr>
                <a:spLocks noChangeArrowheads="1"/>
              </p:cNvSpPr>
              <p:nvPr/>
            </p:nvSpPr>
            <p:spPr bwMode="auto">
              <a:xfrm>
                <a:off x="7850187" y="275748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509"/>
              <p:cNvSpPr>
                <a:spLocks noChangeArrowheads="1"/>
              </p:cNvSpPr>
              <p:nvPr/>
            </p:nvSpPr>
            <p:spPr bwMode="auto">
              <a:xfrm>
                <a:off x="7623175" y="2757487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510"/>
              <p:cNvSpPr>
                <a:spLocks noChangeArrowheads="1"/>
              </p:cNvSpPr>
              <p:nvPr/>
            </p:nvSpPr>
            <p:spPr bwMode="auto">
              <a:xfrm>
                <a:off x="8532812" y="2757487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511"/>
              <p:cNvSpPr>
                <a:spLocks noChangeArrowheads="1"/>
              </p:cNvSpPr>
              <p:nvPr/>
            </p:nvSpPr>
            <p:spPr bwMode="auto">
              <a:xfrm>
                <a:off x="7224712" y="2700337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512"/>
              <p:cNvSpPr>
                <a:spLocks noChangeArrowheads="1"/>
              </p:cNvSpPr>
              <p:nvPr/>
            </p:nvSpPr>
            <p:spPr bwMode="auto">
              <a:xfrm>
                <a:off x="8475662" y="2987675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513"/>
              <p:cNvSpPr>
                <a:spLocks noChangeArrowheads="1"/>
              </p:cNvSpPr>
              <p:nvPr/>
            </p:nvSpPr>
            <p:spPr bwMode="auto">
              <a:xfrm>
                <a:off x="8475662" y="2814637"/>
                <a:ext cx="112713" cy="174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514"/>
              <p:cNvSpPr>
                <a:spLocks noChangeArrowheads="1"/>
              </p:cNvSpPr>
              <p:nvPr/>
            </p:nvSpPr>
            <p:spPr bwMode="auto">
              <a:xfrm>
                <a:off x="7169150" y="2757487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515"/>
              <p:cNvSpPr>
                <a:spLocks noChangeArrowheads="1"/>
              </p:cNvSpPr>
              <p:nvPr/>
            </p:nvSpPr>
            <p:spPr bwMode="auto">
              <a:xfrm>
                <a:off x="7056437" y="2873375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516"/>
              <p:cNvSpPr>
                <a:spLocks noChangeArrowheads="1"/>
              </p:cNvSpPr>
              <p:nvPr/>
            </p:nvSpPr>
            <p:spPr bwMode="auto">
              <a:xfrm>
                <a:off x="7508875" y="270033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517"/>
              <p:cNvSpPr>
                <a:spLocks noChangeArrowheads="1"/>
              </p:cNvSpPr>
              <p:nvPr/>
            </p:nvSpPr>
            <p:spPr bwMode="auto">
              <a:xfrm>
                <a:off x="7396162" y="2873375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518"/>
              <p:cNvSpPr>
                <a:spLocks noChangeArrowheads="1"/>
              </p:cNvSpPr>
              <p:nvPr/>
            </p:nvSpPr>
            <p:spPr bwMode="auto">
              <a:xfrm>
                <a:off x="7337425" y="2987675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519"/>
              <p:cNvSpPr>
                <a:spLocks noChangeArrowheads="1"/>
              </p:cNvSpPr>
              <p:nvPr/>
            </p:nvSpPr>
            <p:spPr bwMode="auto">
              <a:xfrm>
                <a:off x="7735887" y="293052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ectangle 520"/>
              <p:cNvSpPr>
                <a:spLocks noChangeArrowheads="1"/>
              </p:cNvSpPr>
              <p:nvPr/>
            </p:nvSpPr>
            <p:spPr bwMode="auto">
              <a:xfrm>
                <a:off x="7793037" y="264318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521"/>
              <p:cNvSpPr>
                <a:spLocks noChangeArrowheads="1"/>
              </p:cNvSpPr>
              <p:nvPr/>
            </p:nvSpPr>
            <p:spPr bwMode="auto">
              <a:xfrm>
                <a:off x="7653337" y="255428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Rectangle 522"/>
              <p:cNvSpPr>
                <a:spLocks noChangeArrowheads="1"/>
              </p:cNvSpPr>
              <p:nvPr/>
            </p:nvSpPr>
            <p:spPr bwMode="auto">
              <a:xfrm>
                <a:off x="7450137" y="25273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523"/>
              <p:cNvSpPr>
                <a:spLocks noChangeArrowheads="1"/>
              </p:cNvSpPr>
              <p:nvPr/>
            </p:nvSpPr>
            <p:spPr bwMode="auto">
              <a:xfrm>
                <a:off x="7850187" y="270033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 524"/>
              <p:cNvSpPr>
                <a:spLocks noChangeArrowheads="1"/>
              </p:cNvSpPr>
              <p:nvPr/>
            </p:nvSpPr>
            <p:spPr bwMode="auto">
              <a:xfrm>
                <a:off x="8077200" y="264318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525"/>
              <p:cNvSpPr>
                <a:spLocks noChangeArrowheads="1"/>
              </p:cNvSpPr>
              <p:nvPr/>
            </p:nvSpPr>
            <p:spPr bwMode="auto">
              <a:xfrm>
                <a:off x="8361362" y="270033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526"/>
              <p:cNvSpPr>
                <a:spLocks noChangeArrowheads="1"/>
              </p:cNvSpPr>
              <p:nvPr/>
            </p:nvSpPr>
            <p:spPr bwMode="auto">
              <a:xfrm>
                <a:off x="8645525" y="2643187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527"/>
              <p:cNvSpPr>
                <a:spLocks noChangeArrowheads="1"/>
              </p:cNvSpPr>
              <p:nvPr/>
            </p:nvSpPr>
            <p:spPr bwMode="auto">
              <a:xfrm>
                <a:off x="8645525" y="2873375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Rectangle 528"/>
              <p:cNvSpPr>
                <a:spLocks noChangeArrowheads="1"/>
              </p:cNvSpPr>
              <p:nvPr/>
            </p:nvSpPr>
            <p:spPr bwMode="auto">
              <a:xfrm>
                <a:off x="7337425" y="2584450"/>
                <a:ext cx="112712" cy="1746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Rectangle 529"/>
              <p:cNvSpPr>
                <a:spLocks noChangeArrowheads="1"/>
              </p:cNvSpPr>
              <p:nvPr/>
            </p:nvSpPr>
            <p:spPr bwMode="auto">
              <a:xfrm>
                <a:off x="8418512" y="2584450"/>
                <a:ext cx="114300" cy="1746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530"/>
              <p:cNvSpPr>
                <a:spLocks noChangeArrowheads="1"/>
              </p:cNvSpPr>
              <p:nvPr/>
            </p:nvSpPr>
            <p:spPr bwMode="auto">
              <a:xfrm>
                <a:off x="7112000" y="2527300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531"/>
              <p:cNvSpPr>
                <a:spLocks noChangeArrowheads="1"/>
              </p:cNvSpPr>
              <p:nvPr/>
            </p:nvSpPr>
            <p:spPr bwMode="auto">
              <a:xfrm>
                <a:off x="8191500" y="2527300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532"/>
              <p:cNvSpPr>
                <a:spLocks noChangeArrowheads="1"/>
              </p:cNvSpPr>
              <p:nvPr/>
            </p:nvSpPr>
            <p:spPr bwMode="auto">
              <a:xfrm>
                <a:off x="7964487" y="2527300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533"/>
              <p:cNvSpPr>
                <a:spLocks noChangeArrowheads="1"/>
              </p:cNvSpPr>
              <p:nvPr/>
            </p:nvSpPr>
            <p:spPr bwMode="auto">
              <a:xfrm>
                <a:off x="8816975" y="2757487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534"/>
              <p:cNvSpPr>
                <a:spLocks noChangeArrowheads="1"/>
              </p:cNvSpPr>
              <p:nvPr/>
            </p:nvSpPr>
            <p:spPr bwMode="auto">
              <a:xfrm>
                <a:off x="8816975" y="2987675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535"/>
              <p:cNvSpPr>
                <a:spLocks noChangeArrowheads="1"/>
              </p:cNvSpPr>
              <p:nvPr/>
            </p:nvSpPr>
            <p:spPr bwMode="auto">
              <a:xfrm>
                <a:off x="8816975" y="2584450"/>
                <a:ext cx="112712" cy="1746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536"/>
              <p:cNvSpPr>
                <a:spLocks noChangeArrowheads="1"/>
              </p:cNvSpPr>
              <p:nvPr/>
            </p:nvSpPr>
            <p:spPr bwMode="auto">
              <a:xfrm>
                <a:off x="8816975" y="2814637"/>
                <a:ext cx="112712" cy="174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537"/>
              <p:cNvSpPr>
                <a:spLocks noChangeArrowheads="1"/>
              </p:cNvSpPr>
              <p:nvPr/>
            </p:nvSpPr>
            <p:spPr bwMode="auto">
              <a:xfrm>
                <a:off x="7396162" y="2643187"/>
                <a:ext cx="112713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538"/>
              <p:cNvSpPr>
                <a:spLocks noChangeArrowheads="1"/>
              </p:cNvSpPr>
              <p:nvPr/>
            </p:nvSpPr>
            <p:spPr bwMode="auto">
              <a:xfrm>
                <a:off x="7281862" y="247015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541"/>
              <p:cNvSpPr>
                <a:spLocks noChangeArrowheads="1"/>
              </p:cNvSpPr>
              <p:nvPr/>
            </p:nvSpPr>
            <p:spPr bwMode="auto">
              <a:xfrm>
                <a:off x="7623175" y="2470150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542"/>
              <p:cNvSpPr>
                <a:spLocks noChangeArrowheads="1"/>
              </p:cNvSpPr>
              <p:nvPr/>
            </p:nvSpPr>
            <p:spPr bwMode="auto">
              <a:xfrm>
                <a:off x="7850187" y="24130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543"/>
              <p:cNvSpPr>
                <a:spLocks noChangeArrowheads="1"/>
              </p:cNvSpPr>
              <p:nvPr/>
            </p:nvSpPr>
            <p:spPr bwMode="auto">
              <a:xfrm>
                <a:off x="8134350" y="247015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544"/>
              <p:cNvSpPr>
                <a:spLocks noChangeArrowheads="1"/>
              </p:cNvSpPr>
              <p:nvPr/>
            </p:nvSpPr>
            <p:spPr bwMode="auto">
              <a:xfrm>
                <a:off x="8361362" y="25273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545"/>
              <p:cNvSpPr>
                <a:spLocks noChangeArrowheads="1"/>
              </p:cNvSpPr>
              <p:nvPr/>
            </p:nvSpPr>
            <p:spPr bwMode="auto">
              <a:xfrm>
                <a:off x="8418512" y="24130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Rectangle 546"/>
              <p:cNvSpPr>
                <a:spLocks noChangeArrowheads="1"/>
              </p:cNvSpPr>
              <p:nvPr/>
            </p:nvSpPr>
            <p:spPr bwMode="auto">
              <a:xfrm>
                <a:off x="8645525" y="247015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549"/>
              <p:cNvSpPr>
                <a:spLocks noChangeArrowheads="1"/>
              </p:cNvSpPr>
              <p:nvPr/>
            </p:nvSpPr>
            <p:spPr bwMode="auto">
              <a:xfrm>
                <a:off x="8418512" y="24130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553"/>
              <p:cNvSpPr>
                <a:spLocks noChangeArrowheads="1"/>
              </p:cNvSpPr>
              <p:nvPr/>
            </p:nvSpPr>
            <p:spPr bwMode="auto">
              <a:xfrm>
                <a:off x="8645525" y="25273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4"/>
              <p:cNvSpPr>
                <a:spLocks noChangeArrowheads="1"/>
              </p:cNvSpPr>
              <p:nvPr/>
            </p:nvSpPr>
            <p:spPr bwMode="auto">
              <a:xfrm>
                <a:off x="8588375" y="252730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555"/>
              <p:cNvSpPr>
                <a:spLocks noChangeArrowheads="1"/>
              </p:cNvSpPr>
              <p:nvPr/>
            </p:nvSpPr>
            <p:spPr bwMode="auto">
              <a:xfrm>
                <a:off x="7281862" y="2470150"/>
                <a:ext cx="114300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Rectangle 557"/>
              <p:cNvSpPr>
                <a:spLocks noChangeArrowheads="1"/>
              </p:cNvSpPr>
              <p:nvPr/>
            </p:nvSpPr>
            <p:spPr bwMode="auto">
              <a:xfrm>
                <a:off x="8816975" y="2413000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558"/>
              <p:cNvSpPr>
                <a:spLocks noChangeArrowheads="1"/>
              </p:cNvSpPr>
              <p:nvPr/>
            </p:nvSpPr>
            <p:spPr bwMode="auto">
              <a:xfrm>
                <a:off x="7169150" y="2413000"/>
                <a:ext cx="112712" cy="1587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016750" y="2268538"/>
                <a:ext cx="1927225" cy="114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011988" y="3030538"/>
                <a:ext cx="1927225" cy="114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Up Arrow 61"/>
              <p:cNvSpPr/>
              <p:nvPr/>
            </p:nvSpPr>
            <p:spPr bwMode="auto">
              <a:xfrm>
                <a:off x="7872412" y="1784351"/>
                <a:ext cx="195263" cy="455612"/>
              </a:xfrm>
              <a:prstGeom prst="up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7" name="Object 19"/>
            <p:cNvGraphicFramePr>
              <a:graphicFrameLocks noChangeAspect="1"/>
            </p:cNvGraphicFramePr>
            <p:nvPr/>
          </p:nvGraphicFramePr>
          <p:xfrm>
            <a:off x="1347408" y="1674646"/>
            <a:ext cx="477838" cy="547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4" name="Equation" r:id="rId4" imgW="139680" imgH="203040" progId="Equation.3">
                    <p:embed/>
                  </p:oleObj>
                </mc:Choice>
                <mc:Fallback>
                  <p:oleObj name="Equation" r:id="rId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408" y="1674646"/>
                          <a:ext cx="477838" cy="547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22"/>
          <p:cNvGrpSpPr/>
          <p:nvPr/>
        </p:nvGrpSpPr>
        <p:grpSpPr>
          <a:xfrm>
            <a:off x="2696689" y="381684"/>
            <a:ext cx="6283033" cy="1777523"/>
            <a:chOff x="2523752" y="1738312"/>
            <a:chExt cx="6283033" cy="1777523"/>
          </a:xfrm>
        </p:grpSpPr>
        <p:sp>
          <p:nvSpPr>
            <p:cNvPr id="125" name="Rectangle 630"/>
            <p:cNvSpPr>
              <a:spLocks noChangeArrowheads="1"/>
            </p:cNvSpPr>
            <p:nvPr/>
          </p:nvSpPr>
          <p:spPr bwMode="auto">
            <a:xfrm>
              <a:off x="5295235" y="1738312"/>
              <a:ext cx="3511550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523752" y="1761509"/>
              <a:ext cx="623760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For an increasing  DC field, a phase transition (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Freedericksz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transition) occurs at which the molecules begin to re-orient. The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required field is given by </a:t>
              </a:r>
            </a:p>
            <a:p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where “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” is the plate separation,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l-GR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ε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</a:t>
              </a:r>
              <a:r>
                <a:rPr lang="el-GR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ε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||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-</a:t>
              </a:r>
              <a:r>
                <a:rPr lang="el-GR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ε</a:t>
              </a:r>
              <a:r>
                <a:rPr lang="el-GR" sz="24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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 and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is the “splay”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Frank elastic constant (10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-11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800" i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newtons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).</a:t>
              </a:r>
              <a:endParaRPr lang="en-US" sz="1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481682"/>
                </p:ext>
              </p:extLst>
            </p:nvPr>
          </p:nvGraphicFramePr>
          <p:xfrm>
            <a:off x="5282846" y="2267104"/>
            <a:ext cx="1282700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5" name="Equation" r:id="rId6" imgW="876240" imgH="444240" progId="Equation.3">
                    <p:embed/>
                  </p:oleObj>
                </mc:Choice>
                <mc:Fallback>
                  <p:oleObj name="Equation" r:id="rId6" imgW="8762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846" y="2267104"/>
                          <a:ext cx="1282700" cy="650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03639"/>
              </p:ext>
            </p:extLst>
          </p:nvPr>
        </p:nvGraphicFramePr>
        <p:xfrm>
          <a:off x="3132569" y="2685857"/>
          <a:ext cx="2974752" cy="91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Equation" r:id="rId8" imgW="2006280" imgH="545760" progId="Equation.3">
                  <p:embed/>
                </p:oleObj>
              </mc:Choice>
              <mc:Fallback>
                <p:oleObj name="Equation" r:id="rId8" imgW="20062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69" y="2685857"/>
                        <a:ext cx="2974752" cy="911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3" y="2671690"/>
            <a:ext cx="2716839" cy="13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3982066"/>
            <a:ext cx="9133629" cy="2875934"/>
            <a:chOff x="-1" y="3982066"/>
            <a:chExt cx="9133629" cy="2875934"/>
          </a:xfrm>
        </p:grpSpPr>
        <p:sp>
          <p:nvSpPr>
            <p:cNvPr id="14336" name="TextBox 14335"/>
            <p:cNvSpPr txBox="1"/>
            <p:nvPr/>
          </p:nvSpPr>
          <p:spPr>
            <a:xfrm>
              <a:off x="0" y="3982066"/>
              <a:ext cx="52116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Freedericksz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transition can also be induced by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time averaged           as shown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previously for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single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molecule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re-orientation.</a:t>
              </a:r>
              <a:endParaRPr lang="en-US" dirty="0"/>
            </a:p>
          </p:txBody>
        </p:sp>
        <p:graphicFrame>
          <p:nvGraphicFramePr>
            <p:cNvPr id="14337" name="Object 14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2258949"/>
                </p:ext>
              </p:extLst>
            </p:nvPr>
          </p:nvGraphicFramePr>
          <p:xfrm>
            <a:off x="1428777" y="4176700"/>
            <a:ext cx="532561" cy="53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7" name="Equation" r:id="rId11" imgW="330057" imgH="330057" progId="Equation.3">
                    <p:embed/>
                  </p:oleObj>
                </mc:Choice>
                <mc:Fallback>
                  <p:oleObj name="Equation" r:id="rId11" imgW="330057" imgH="330057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777" y="4176700"/>
                          <a:ext cx="532561" cy="5340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8" name="Rectangle 14337"/>
            <p:cNvSpPr/>
            <p:nvPr/>
          </p:nvSpPr>
          <p:spPr>
            <a:xfrm>
              <a:off x="-1" y="4905396"/>
              <a:ext cx="521168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Application of  both a bias DC field and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 optical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field in transparent liquid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crystals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leads to nonlinear effects with very small optical powers, of order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mW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4359" name="Picture 2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" t="5109" r="2801"/>
            <a:stretch/>
          </p:blipFill>
          <p:spPr bwMode="auto">
            <a:xfrm>
              <a:off x="5467160" y="3982066"/>
              <a:ext cx="3666468" cy="2875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4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" y="2081689"/>
            <a:ext cx="3847851" cy="150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0540"/>
            <a:ext cx="809067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Giant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Orientational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Optical Nonlinearities in Doped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Nematic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Liquid Crystals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68" y="551199"/>
            <a:ext cx="9013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photosensitive dye or molecule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dopant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used to mediate, facilitate and enhance the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reorientation process. Largest effects are obtained with molecules which undergo trans-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isomerization, e.g.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azobenzenes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8635"/>
            <a:ext cx="4836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Conformational change on photon absorption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azobenzene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molecules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59070" y="1389794"/>
            <a:ext cx="3788217" cy="2386573"/>
            <a:chOff x="5159070" y="1389794"/>
            <a:chExt cx="3788217" cy="2386573"/>
          </a:xfrm>
        </p:grpSpPr>
        <p:pic>
          <p:nvPicPr>
            <p:cNvPr id="6" name="Picture 5" descr="Fig 5.8.jpg"/>
            <p:cNvPicPr>
              <a:picLocks noChangeAspect="1"/>
            </p:cNvPicPr>
            <p:nvPr/>
          </p:nvPicPr>
          <p:blipFill>
            <a:blip r:embed="rId4" cstate="print"/>
            <a:srcRect l="24718" t="45568" r="28298" b="20189"/>
            <a:stretch>
              <a:fillRect/>
            </a:stretch>
          </p:blipFill>
          <p:spPr bwMode="auto">
            <a:xfrm>
              <a:off x="5246207" y="2122713"/>
              <a:ext cx="3575713" cy="165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159070" y="1389794"/>
              <a:ext cx="378821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Change in liquid crystal molecular 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alignment due to isomerization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1974202"/>
                </p:ext>
              </p:extLst>
            </p:nvPr>
          </p:nvGraphicFramePr>
          <p:xfrm>
            <a:off x="6139527" y="2015418"/>
            <a:ext cx="2028973" cy="44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9" name="Equation" r:id="rId5" imgW="1218960" imgH="266400" progId="Equation.3">
                    <p:embed/>
                  </p:oleObj>
                </mc:Choice>
                <mc:Fallback>
                  <p:oleObj name="Equation" r:id="rId5" imgW="12189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9527" y="2015418"/>
                          <a:ext cx="2028973" cy="44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2667" y="3586789"/>
            <a:ext cx="9013237" cy="3271212"/>
            <a:chOff x="62667" y="3586789"/>
            <a:chExt cx="9013237" cy="32712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2668" y="3586789"/>
              <a:ext cx="2332690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latin typeface="Times New Roman" pitchFamily="18" charset="0"/>
                  <a:cs typeface="Times New Roman" pitchFamily="18" charset="0"/>
                </a:rPr>
                <a:t>Thermal Nonlinearities</a:t>
              </a:r>
              <a:endParaRPr lang="en-US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392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1" b="4162"/>
            <a:stretch/>
          </p:blipFill>
          <p:spPr bwMode="auto">
            <a:xfrm>
              <a:off x="62667" y="3956121"/>
              <a:ext cx="3484171" cy="290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3656533" y="3956120"/>
              <a:ext cx="5419371" cy="2872581"/>
              <a:chOff x="3656533" y="3956120"/>
              <a:chExt cx="5419371" cy="287258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656533" y="3956120"/>
                <a:ext cx="5419371" cy="287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large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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/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in the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region is a consequence of the rapid decrease with increasing temperature of the size of the aligned regions as the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nematic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to isotropic liquid crystal transition is approached. At the temperature at which the difference 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en-US" sz="2400" i="1" baseline="-250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-n</a:t>
                </a:r>
                <a:r>
                  <a:rPr lang="en-US" sz="2400" i="1" baseline="-250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vanishes, the domains become sub-wavelength and the material strongly scatters the light. These effects can be enhanced by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including other strongly absorbing molecules. The resulting nonlinearities can attain values of 1 </a:t>
                </a:r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cm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/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W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usually with large attenuation coefficients.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856024" y="4032017"/>
                <a:ext cx="136478" cy="2320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0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12"/>
          <p:cNvSpPr txBox="1">
            <a:spLocks noChangeArrowheads="1"/>
          </p:cNvSpPr>
          <p:nvPr/>
        </p:nvSpPr>
        <p:spPr bwMode="auto">
          <a:xfrm>
            <a:off x="2490211" y="186433"/>
            <a:ext cx="414972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Photorefractive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Nonlinearities</a:t>
            </a:r>
          </a:p>
        </p:txBody>
      </p:sp>
      <p:sp>
        <p:nvSpPr>
          <p:cNvPr id="37892" name="TextBox 40"/>
          <p:cNvSpPr txBox="1">
            <a:spLocks noChangeArrowheads="1"/>
          </p:cNvSpPr>
          <p:nvPr/>
        </p:nvSpPr>
        <p:spPr bwMode="auto">
          <a:xfrm>
            <a:off x="0" y="83874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non-local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nonlinearities occur due to a combination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phenomena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indirectly lead an index change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in electro-optic active media.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Photorefractive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materials have electron donor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acceptor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states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defects, dopants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etc.)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which are located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“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valence”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“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conduction” bands.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2065" y="2194254"/>
            <a:ext cx="6305510" cy="1977797"/>
            <a:chOff x="1389069" y="1821511"/>
            <a:chExt cx="6305510" cy="1977797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1411585" y="2928288"/>
              <a:ext cx="3371850" cy="14287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74" name="Text Box 13"/>
            <p:cNvSpPr txBox="1">
              <a:spLocks noChangeArrowheads="1"/>
            </p:cNvSpPr>
            <p:nvPr/>
          </p:nvSpPr>
          <p:spPr bwMode="auto">
            <a:xfrm>
              <a:off x="2154675" y="1821511"/>
              <a:ext cx="2205038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Conduction band                                  </a:t>
              </a:r>
            </a:p>
          </p:txBody>
        </p:sp>
        <p:sp>
          <p:nvSpPr>
            <p:cNvPr id="62475" name="TextBox 71"/>
            <p:cNvSpPr txBox="1">
              <a:spLocks noChangeArrowheads="1"/>
            </p:cNvSpPr>
            <p:nvPr/>
          </p:nvSpPr>
          <p:spPr bwMode="auto">
            <a:xfrm>
              <a:off x="4779247" y="2713975"/>
              <a:ext cx="23455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Electron donor states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409995" y="2234844"/>
              <a:ext cx="3490913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1408983" y="3426621"/>
              <a:ext cx="325654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78" name="TextBox 51"/>
            <p:cNvSpPr txBox="1">
              <a:spLocks noChangeArrowheads="1"/>
            </p:cNvSpPr>
            <p:nvPr/>
          </p:nvSpPr>
          <p:spPr bwMode="auto">
            <a:xfrm>
              <a:off x="2035615" y="3399198"/>
              <a:ext cx="15588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Valence band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1389069" y="3175216"/>
              <a:ext cx="3346450" cy="15875"/>
            </a:xfrm>
            <a:prstGeom prst="line">
              <a:avLst/>
            </a:prstGeom>
            <a:ln w="381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80" name="TextBox 71"/>
            <p:cNvSpPr txBox="1">
              <a:spLocks noChangeArrowheads="1"/>
            </p:cNvSpPr>
            <p:nvPr/>
          </p:nvSpPr>
          <p:spPr bwMode="auto">
            <a:xfrm>
              <a:off x="4806956" y="3018054"/>
              <a:ext cx="2614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Electron acceptor states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1389069" y="2440927"/>
              <a:ext cx="3346450" cy="1587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71"/>
            <p:cNvSpPr txBox="1">
              <a:spLocks noChangeArrowheads="1"/>
            </p:cNvSpPr>
            <p:nvPr/>
          </p:nvSpPr>
          <p:spPr bwMode="auto">
            <a:xfrm>
              <a:off x="4806954" y="2242923"/>
              <a:ext cx="2887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Ionized electron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donor states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6259" y="4412634"/>
            <a:ext cx="86658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magnitude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2,eff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very large. However, there is a nonlinearity 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response time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 constant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trade-off. 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the accumulated energy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absorbed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from a beam that is the key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parameter. There are a number of different photorefractive mechanisms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possible which give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rise to nonlinear effects..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We focus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the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steady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state response due to the diffusion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screening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mechanisms which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electro-optic active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materials lead to index changes.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Box 66"/>
          <p:cNvSpPr txBox="1">
            <a:spLocks noChangeArrowheads="1"/>
          </p:cNvSpPr>
          <p:nvPr/>
        </p:nvSpPr>
        <p:spPr bwMode="auto">
          <a:xfrm>
            <a:off x="110784" y="5626302"/>
            <a:ext cx="6643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Initially density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electrons in the conduction band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beam maximum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87" name="Text Box 13"/>
          <p:cNvSpPr txBox="1">
            <a:spLocks noChangeArrowheads="1"/>
          </p:cNvSpPr>
          <p:nvPr/>
        </p:nvSpPr>
        <p:spPr bwMode="auto">
          <a:xfrm>
            <a:off x="0" y="875812"/>
            <a:ext cx="8703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promoted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neutral electron donor states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“conduction</a:t>
            </a:r>
          </a:p>
          <a:p>
            <a:pPr marL="457200" indent="-45720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band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by the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light, resulting in ionized electron donor states.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6873" y="569181"/>
            <a:ext cx="211474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No Applied DC field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6720166" y="3699590"/>
            <a:ext cx="2423834" cy="3158410"/>
            <a:chOff x="5342660" y="3631350"/>
            <a:chExt cx="2423834" cy="3158410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5342660" y="3631350"/>
              <a:ext cx="2057400" cy="2922588"/>
              <a:chOff x="6601538" y="1412875"/>
              <a:chExt cx="2058275" cy="2922588"/>
            </a:xfrm>
          </p:grpSpPr>
          <p:sp>
            <p:nvSpPr>
              <p:cNvPr id="31819" name="Rectangle 20"/>
              <p:cNvSpPr>
                <a:spLocks noChangeArrowheads="1"/>
              </p:cNvSpPr>
              <p:nvPr/>
            </p:nvSpPr>
            <p:spPr bwMode="auto">
              <a:xfrm>
                <a:off x="6601538" y="2870037"/>
                <a:ext cx="2058275" cy="136509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7133576" y="2298700"/>
                <a:ext cx="1054548" cy="203676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21" name="Text Box 38"/>
              <p:cNvSpPr txBox="1">
                <a:spLocks noChangeArrowheads="1"/>
              </p:cNvSpPr>
              <p:nvPr/>
            </p:nvSpPr>
            <p:spPr bwMode="auto">
              <a:xfrm>
                <a:off x="7488605" y="2874366"/>
                <a:ext cx="25370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31822" name="Text Box 38"/>
              <p:cNvSpPr txBox="1">
                <a:spLocks noChangeArrowheads="1"/>
              </p:cNvSpPr>
              <p:nvPr/>
            </p:nvSpPr>
            <p:spPr bwMode="auto">
              <a:xfrm>
                <a:off x="7350002" y="2874363"/>
                <a:ext cx="25370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31823" name="Text Box 38"/>
              <p:cNvSpPr txBox="1">
                <a:spLocks noChangeArrowheads="1"/>
              </p:cNvSpPr>
              <p:nvPr/>
            </p:nvSpPr>
            <p:spPr bwMode="auto">
              <a:xfrm>
                <a:off x="7627206" y="2874365"/>
                <a:ext cx="25370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31824" name="Text Box 38"/>
              <p:cNvSpPr txBox="1">
                <a:spLocks noChangeArrowheads="1"/>
              </p:cNvSpPr>
              <p:nvPr/>
            </p:nvSpPr>
            <p:spPr bwMode="auto">
              <a:xfrm>
                <a:off x="7696506" y="2874365"/>
                <a:ext cx="25370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25" name="Text Box 38"/>
              <p:cNvSpPr txBox="1">
                <a:spLocks noChangeArrowheads="1"/>
              </p:cNvSpPr>
              <p:nvPr/>
            </p:nvSpPr>
            <p:spPr bwMode="auto">
              <a:xfrm>
                <a:off x="7266842" y="2888217"/>
                <a:ext cx="25370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1826" name="Picture 6" descr="red puls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-2217" r="55774" b="53239"/>
              <a:stretch>
                <a:fillRect/>
              </a:stretch>
            </p:blipFill>
            <p:spPr bwMode="auto">
              <a:xfrm>
                <a:off x="6954981" y="1412875"/>
                <a:ext cx="1399903" cy="889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Down Arrow 95"/>
              <p:cNvSpPr/>
              <p:nvPr/>
            </p:nvSpPr>
            <p:spPr bwMode="auto">
              <a:xfrm>
                <a:off x="7397213" y="2354263"/>
                <a:ext cx="485982" cy="479425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128"/>
            <p:cNvGrpSpPr/>
            <p:nvPr/>
          </p:nvGrpSpPr>
          <p:grpSpPr>
            <a:xfrm>
              <a:off x="6484340" y="6389650"/>
              <a:ext cx="1282154" cy="400110"/>
              <a:chOff x="7426036" y="6359239"/>
              <a:chExt cx="1282154" cy="400110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7426036" y="6580909"/>
                <a:ext cx="969819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8409710" y="6359239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903572" y="2392580"/>
            <a:ext cx="1677900" cy="320029"/>
            <a:chOff x="768" y="1392"/>
            <a:chExt cx="4059" cy="1215"/>
          </a:xfrm>
        </p:grpSpPr>
        <p:sp>
          <p:nvSpPr>
            <p:cNvPr id="31817" name="Freeform 30"/>
            <p:cNvSpPr>
              <a:spLocks/>
            </p:cNvSpPr>
            <p:nvPr/>
          </p:nvSpPr>
          <p:spPr bwMode="auto">
            <a:xfrm>
              <a:off x="768" y="1392"/>
              <a:ext cx="2649" cy="1215"/>
            </a:xfrm>
            <a:custGeom>
              <a:avLst/>
              <a:gdLst>
                <a:gd name="T0" fmla="*/ 12 w 2649"/>
                <a:gd name="T1" fmla="*/ 1 h 2410"/>
                <a:gd name="T2" fmla="*/ 72 w 2649"/>
                <a:gd name="T3" fmla="*/ 1 h 2410"/>
                <a:gd name="T4" fmla="*/ 134 w 2649"/>
                <a:gd name="T5" fmla="*/ 1 h 2410"/>
                <a:gd name="T6" fmla="*/ 195 w 2649"/>
                <a:gd name="T7" fmla="*/ 1 h 2410"/>
                <a:gd name="T8" fmla="*/ 255 w 2649"/>
                <a:gd name="T9" fmla="*/ 1 h 2410"/>
                <a:gd name="T10" fmla="*/ 315 w 2649"/>
                <a:gd name="T11" fmla="*/ 1 h 2410"/>
                <a:gd name="T12" fmla="*/ 375 w 2649"/>
                <a:gd name="T13" fmla="*/ 0 h 2410"/>
                <a:gd name="T14" fmla="*/ 435 w 2649"/>
                <a:gd name="T15" fmla="*/ 1 h 2410"/>
                <a:gd name="T16" fmla="*/ 497 w 2649"/>
                <a:gd name="T17" fmla="*/ 1 h 2410"/>
                <a:gd name="T18" fmla="*/ 557 w 2649"/>
                <a:gd name="T19" fmla="*/ 1 h 2410"/>
                <a:gd name="T20" fmla="*/ 618 w 2649"/>
                <a:gd name="T21" fmla="*/ 1 h 2410"/>
                <a:gd name="T22" fmla="*/ 678 w 2649"/>
                <a:gd name="T23" fmla="*/ 1 h 2410"/>
                <a:gd name="T24" fmla="*/ 738 w 2649"/>
                <a:gd name="T25" fmla="*/ 1 h 2410"/>
                <a:gd name="T26" fmla="*/ 800 w 2649"/>
                <a:gd name="T27" fmla="*/ 1 h 2410"/>
                <a:gd name="T28" fmla="*/ 860 w 2649"/>
                <a:gd name="T29" fmla="*/ 1 h 2410"/>
                <a:gd name="T30" fmla="*/ 920 w 2649"/>
                <a:gd name="T31" fmla="*/ 1 h 2410"/>
                <a:gd name="T32" fmla="*/ 981 w 2649"/>
                <a:gd name="T33" fmla="*/ 1 h 2410"/>
                <a:gd name="T34" fmla="*/ 1041 w 2649"/>
                <a:gd name="T35" fmla="*/ 1 h 2410"/>
                <a:gd name="T36" fmla="*/ 1101 w 2649"/>
                <a:gd name="T37" fmla="*/ 1 h 2410"/>
                <a:gd name="T38" fmla="*/ 1163 w 2649"/>
                <a:gd name="T39" fmla="*/ 1 h 2410"/>
                <a:gd name="T40" fmla="*/ 1223 w 2649"/>
                <a:gd name="T41" fmla="*/ 1 h 2410"/>
                <a:gd name="T42" fmla="*/ 1283 w 2649"/>
                <a:gd name="T43" fmla="*/ 1 h 2410"/>
                <a:gd name="T44" fmla="*/ 1344 w 2649"/>
                <a:gd name="T45" fmla="*/ 1 h 2410"/>
                <a:gd name="T46" fmla="*/ 1404 w 2649"/>
                <a:gd name="T47" fmla="*/ 1 h 2410"/>
                <a:gd name="T48" fmla="*/ 1464 w 2649"/>
                <a:gd name="T49" fmla="*/ 1 h 2410"/>
                <a:gd name="T50" fmla="*/ 1526 w 2649"/>
                <a:gd name="T51" fmla="*/ 1 h 2410"/>
                <a:gd name="T52" fmla="*/ 1586 w 2649"/>
                <a:gd name="T53" fmla="*/ 1 h 2410"/>
                <a:gd name="T54" fmla="*/ 1646 w 2649"/>
                <a:gd name="T55" fmla="*/ 1 h 2410"/>
                <a:gd name="T56" fmla="*/ 1707 w 2649"/>
                <a:gd name="T57" fmla="*/ 1 h 2410"/>
                <a:gd name="T58" fmla="*/ 1767 w 2649"/>
                <a:gd name="T59" fmla="*/ 1 h 2410"/>
                <a:gd name="T60" fmla="*/ 1829 w 2649"/>
                <a:gd name="T61" fmla="*/ 1 h 2410"/>
                <a:gd name="T62" fmla="*/ 1889 w 2649"/>
                <a:gd name="T63" fmla="*/ 0 h 2410"/>
                <a:gd name="T64" fmla="*/ 1949 w 2649"/>
                <a:gd name="T65" fmla="*/ 1 h 2410"/>
                <a:gd name="T66" fmla="*/ 2009 w 2649"/>
                <a:gd name="T67" fmla="*/ 1 h 2410"/>
                <a:gd name="T68" fmla="*/ 2070 w 2649"/>
                <a:gd name="T69" fmla="*/ 1 h 2410"/>
                <a:gd name="T70" fmla="*/ 2130 w 2649"/>
                <a:gd name="T71" fmla="*/ 1 h 2410"/>
                <a:gd name="T72" fmla="*/ 2192 w 2649"/>
                <a:gd name="T73" fmla="*/ 1 h 2410"/>
                <a:gd name="T74" fmla="*/ 2252 w 2649"/>
                <a:gd name="T75" fmla="*/ 1 h 2410"/>
                <a:gd name="T76" fmla="*/ 2312 w 2649"/>
                <a:gd name="T77" fmla="*/ 1 h 2410"/>
                <a:gd name="T78" fmla="*/ 2372 w 2649"/>
                <a:gd name="T79" fmla="*/ 1 h 2410"/>
                <a:gd name="T80" fmla="*/ 2432 w 2649"/>
                <a:gd name="T81" fmla="*/ 1 h 2410"/>
                <a:gd name="T82" fmla="*/ 2495 w 2649"/>
                <a:gd name="T83" fmla="*/ 1 h 2410"/>
                <a:gd name="T84" fmla="*/ 2555 w 2649"/>
                <a:gd name="T85" fmla="*/ 1 h 2410"/>
                <a:gd name="T86" fmla="*/ 2615 w 2649"/>
                <a:gd name="T87" fmla="*/ 1 h 2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9"/>
                <a:gd name="T133" fmla="*/ 0 h 2410"/>
                <a:gd name="T134" fmla="*/ 2649 w 2649"/>
                <a:gd name="T135" fmla="*/ 2410 h 2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9" h="2410">
                  <a:moveTo>
                    <a:pt x="0" y="1198"/>
                  </a:moveTo>
                  <a:lnTo>
                    <a:pt x="12" y="1130"/>
                  </a:lnTo>
                  <a:lnTo>
                    <a:pt x="43" y="979"/>
                  </a:lnTo>
                  <a:lnTo>
                    <a:pt x="72" y="833"/>
                  </a:lnTo>
                  <a:lnTo>
                    <a:pt x="103" y="691"/>
                  </a:lnTo>
                  <a:lnTo>
                    <a:pt x="134" y="558"/>
                  </a:lnTo>
                  <a:lnTo>
                    <a:pt x="163" y="437"/>
                  </a:lnTo>
                  <a:lnTo>
                    <a:pt x="195" y="326"/>
                  </a:lnTo>
                  <a:lnTo>
                    <a:pt x="224" y="230"/>
                  </a:lnTo>
                  <a:lnTo>
                    <a:pt x="255" y="149"/>
                  </a:lnTo>
                  <a:lnTo>
                    <a:pt x="284" y="83"/>
                  </a:lnTo>
                  <a:lnTo>
                    <a:pt x="315" y="36"/>
                  </a:lnTo>
                  <a:lnTo>
                    <a:pt x="346" y="9"/>
                  </a:lnTo>
                  <a:lnTo>
                    <a:pt x="375" y="0"/>
                  </a:lnTo>
                  <a:lnTo>
                    <a:pt x="406" y="9"/>
                  </a:lnTo>
                  <a:lnTo>
                    <a:pt x="435" y="36"/>
                  </a:lnTo>
                  <a:lnTo>
                    <a:pt x="466" y="83"/>
                  </a:lnTo>
                  <a:lnTo>
                    <a:pt x="497" y="149"/>
                  </a:lnTo>
                  <a:lnTo>
                    <a:pt x="526" y="230"/>
                  </a:lnTo>
                  <a:lnTo>
                    <a:pt x="557" y="326"/>
                  </a:lnTo>
                  <a:lnTo>
                    <a:pt x="587" y="437"/>
                  </a:lnTo>
                  <a:lnTo>
                    <a:pt x="618" y="558"/>
                  </a:lnTo>
                  <a:lnTo>
                    <a:pt x="649" y="691"/>
                  </a:lnTo>
                  <a:lnTo>
                    <a:pt x="678" y="833"/>
                  </a:lnTo>
                  <a:lnTo>
                    <a:pt x="709" y="979"/>
                  </a:lnTo>
                  <a:lnTo>
                    <a:pt x="738" y="1130"/>
                  </a:lnTo>
                  <a:lnTo>
                    <a:pt x="769" y="1280"/>
                  </a:lnTo>
                  <a:lnTo>
                    <a:pt x="800" y="1431"/>
                  </a:lnTo>
                  <a:lnTo>
                    <a:pt x="829" y="1577"/>
                  </a:lnTo>
                  <a:lnTo>
                    <a:pt x="860" y="1719"/>
                  </a:lnTo>
                  <a:lnTo>
                    <a:pt x="889" y="1852"/>
                  </a:lnTo>
                  <a:lnTo>
                    <a:pt x="920" y="1973"/>
                  </a:lnTo>
                  <a:lnTo>
                    <a:pt x="950" y="2084"/>
                  </a:lnTo>
                  <a:lnTo>
                    <a:pt x="981" y="2180"/>
                  </a:lnTo>
                  <a:lnTo>
                    <a:pt x="1012" y="2261"/>
                  </a:lnTo>
                  <a:lnTo>
                    <a:pt x="1041" y="2327"/>
                  </a:lnTo>
                  <a:lnTo>
                    <a:pt x="1072" y="2374"/>
                  </a:lnTo>
                  <a:lnTo>
                    <a:pt x="1101" y="2401"/>
                  </a:lnTo>
                  <a:lnTo>
                    <a:pt x="1132" y="2410"/>
                  </a:lnTo>
                  <a:lnTo>
                    <a:pt x="1163" y="2401"/>
                  </a:lnTo>
                  <a:lnTo>
                    <a:pt x="1192" y="2374"/>
                  </a:lnTo>
                  <a:lnTo>
                    <a:pt x="1223" y="2327"/>
                  </a:lnTo>
                  <a:lnTo>
                    <a:pt x="1252" y="2261"/>
                  </a:lnTo>
                  <a:lnTo>
                    <a:pt x="1283" y="2180"/>
                  </a:lnTo>
                  <a:lnTo>
                    <a:pt x="1314" y="2084"/>
                  </a:lnTo>
                  <a:lnTo>
                    <a:pt x="1344" y="1973"/>
                  </a:lnTo>
                  <a:lnTo>
                    <a:pt x="1375" y="1852"/>
                  </a:lnTo>
                  <a:lnTo>
                    <a:pt x="1404" y="1719"/>
                  </a:lnTo>
                  <a:lnTo>
                    <a:pt x="1435" y="1577"/>
                  </a:lnTo>
                  <a:lnTo>
                    <a:pt x="1464" y="1431"/>
                  </a:lnTo>
                  <a:lnTo>
                    <a:pt x="1495" y="1280"/>
                  </a:lnTo>
                  <a:lnTo>
                    <a:pt x="1526" y="1130"/>
                  </a:lnTo>
                  <a:lnTo>
                    <a:pt x="1555" y="979"/>
                  </a:lnTo>
                  <a:lnTo>
                    <a:pt x="1586" y="833"/>
                  </a:lnTo>
                  <a:lnTo>
                    <a:pt x="1615" y="691"/>
                  </a:lnTo>
                  <a:lnTo>
                    <a:pt x="1646" y="558"/>
                  </a:lnTo>
                  <a:lnTo>
                    <a:pt x="1677" y="437"/>
                  </a:lnTo>
                  <a:lnTo>
                    <a:pt x="1707" y="326"/>
                  </a:lnTo>
                  <a:lnTo>
                    <a:pt x="1738" y="230"/>
                  </a:lnTo>
                  <a:lnTo>
                    <a:pt x="1767" y="149"/>
                  </a:lnTo>
                  <a:lnTo>
                    <a:pt x="1798" y="83"/>
                  </a:lnTo>
                  <a:lnTo>
                    <a:pt x="1829" y="36"/>
                  </a:lnTo>
                  <a:lnTo>
                    <a:pt x="1858" y="9"/>
                  </a:lnTo>
                  <a:lnTo>
                    <a:pt x="1889" y="0"/>
                  </a:lnTo>
                  <a:lnTo>
                    <a:pt x="1918" y="9"/>
                  </a:lnTo>
                  <a:lnTo>
                    <a:pt x="1949" y="36"/>
                  </a:lnTo>
                  <a:lnTo>
                    <a:pt x="1980" y="83"/>
                  </a:lnTo>
                  <a:lnTo>
                    <a:pt x="2009" y="149"/>
                  </a:lnTo>
                  <a:lnTo>
                    <a:pt x="2040" y="230"/>
                  </a:lnTo>
                  <a:lnTo>
                    <a:pt x="2070" y="326"/>
                  </a:lnTo>
                  <a:lnTo>
                    <a:pt x="2101" y="437"/>
                  </a:lnTo>
                  <a:lnTo>
                    <a:pt x="2130" y="558"/>
                  </a:lnTo>
                  <a:lnTo>
                    <a:pt x="2161" y="691"/>
                  </a:lnTo>
                  <a:lnTo>
                    <a:pt x="2192" y="833"/>
                  </a:lnTo>
                  <a:lnTo>
                    <a:pt x="2221" y="979"/>
                  </a:lnTo>
                  <a:lnTo>
                    <a:pt x="2252" y="1130"/>
                  </a:lnTo>
                  <a:lnTo>
                    <a:pt x="2281" y="1280"/>
                  </a:lnTo>
                  <a:lnTo>
                    <a:pt x="2312" y="1431"/>
                  </a:lnTo>
                  <a:lnTo>
                    <a:pt x="2343" y="1577"/>
                  </a:lnTo>
                  <a:lnTo>
                    <a:pt x="2372" y="1719"/>
                  </a:lnTo>
                  <a:lnTo>
                    <a:pt x="2403" y="1852"/>
                  </a:lnTo>
                  <a:lnTo>
                    <a:pt x="2432" y="1973"/>
                  </a:lnTo>
                  <a:lnTo>
                    <a:pt x="2464" y="2084"/>
                  </a:lnTo>
                  <a:lnTo>
                    <a:pt x="2495" y="2180"/>
                  </a:lnTo>
                  <a:lnTo>
                    <a:pt x="2524" y="2261"/>
                  </a:lnTo>
                  <a:lnTo>
                    <a:pt x="2555" y="2327"/>
                  </a:lnTo>
                  <a:lnTo>
                    <a:pt x="2584" y="2374"/>
                  </a:lnTo>
                  <a:lnTo>
                    <a:pt x="2615" y="2401"/>
                  </a:lnTo>
                  <a:lnTo>
                    <a:pt x="2649" y="2408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18" name="Freeform 31"/>
            <p:cNvSpPr>
              <a:spLocks/>
            </p:cNvSpPr>
            <p:nvPr/>
          </p:nvSpPr>
          <p:spPr bwMode="auto">
            <a:xfrm>
              <a:off x="3414" y="1996"/>
              <a:ext cx="1413" cy="611"/>
            </a:xfrm>
            <a:custGeom>
              <a:avLst/>
              <a:gdLst>
                <a:gd name="T0" fmla="*/ 0 w 1413"/>
                <a:gd name="T1" fmla="*/ 1 h 1212"/>
                <a:gd name="T2" fmla="*/ 20 w 1413"/>
                <a:gd name="T3" fmla="*/ 1 h 1212"/>
                <a:gd name="T4" fmla="*/ 41 w 1413"/>
                <a:gd name="T5" fmla="*/ 1 h 1212"/>
                <a:gd name="T6" fmla="*/ 60 w 1413"/>
                <a:gd name="T7" fmla="*/ 1 h 1212"/>
                <a:gd name="T8" fmla="*/ 81 w 1413"/>
                <a:gd name="T9" fmla="*/ 1 h 1212"/>
                <a:gd name="T10" fmla="*/ 101 w 1413"/>
                <a:gd name="T11" fmla="*/ 1 h 1212"/>
                <a:gd name="T12" fmla="*/ 122 w 1413"/>
                <a:gd name="T13" fmla="*/ 1 h 1212"/>
                <a:gd name="T14" fmla="*/ 143 w 1413"/>
                <a:gd name="T15" fmla="*/ 1 h 1212"/>
                <a:gd name="T16" fmla="*/ 162 w 1413"/>
                <a:gd name="T17" fmla="*/ 1 h 1212"/>
                <a:gd name="T18" fmla="*/ 183 w 1413"/>
                <a:gd name="T19" fmla="*/ 1 h 1212"/>
                <a:gd name="T20" fmla="*/ 203 w 1413"/>
                <a:gd name="T21" fmla="*/ 1 h 1212"/>
                <a:gd name="T22" fmla="*/ 224 w 1413"/>
                <a:gd name="T23" fmla="*/ 1 h 1212"/>
                <a:gd name="T24" fmla="*/ 245 w 1413"/>
                <a:gd name="T25" fmla="*/ 1 h 1212"/>
                <a:gd name="T26" fmla="*/ 264 w 1413"/>
                <a:gd name="T27" fmla="*/ 1 h 1212"/>
                <a:gd name="T28" fmla="*/ 285 w 1413"/>
                <a:gd name="T29" fmla="*/ 1 h 1212"/>
                <a:gd name="T30" fmla="*/ 305 w 1413"/>
                <a:gd name="T31" fmla="*/ 1 h 1212"/>
                <a:gd name="T32" fmla="*/ 326 w 1413"/>
                <a:gd name="T33" fmla="*/ 1 h 1212"/>
                <a:gd name="T34" fmla="*/ 347 w 1413"/>
                <a:gd name="T35" fmla="*/ 1 h 1212"/>
                <a:gd name="T36" fmla="*/ 366 w 1413"/>
                <a:gd name="T37" fmla="*/ 1 h 1212"/>
                <a:gd name="T38" fmla="*/ 387 w 1413"/>
                <a:gd name="T39" fmla="*/ 1 h 1212"/>
                <a:gd name="T40" fmla="*/ 407 w 1413"/>
                <a:gd name="T41" fmla="*/ 1 h 1212"/>
                <a:gd name="T42" fmla="*/ 428 w 1413"/>
                <a:gd name="T43" fmla="*/ 1 h 1212"/>
                <a:gd name="T44" fmla="*/ 447 w 1413"/>
                <a:gd name="T45" fmla="*/ 1 h 1212"/>
                <a:gd name="T46" fmla="*/ 468 w 1413"/>
                <a:gd name="T47" fmla="*/ 1 h 1212"/>
                <a:gd name="T48" fmla="*/ 489 w 1413"/>
                <a:gd name="T49" fmla="*/ 1 h 1212"/>
                <a:gd name="T50" fmla="*/ 544 w 1413"/>
                <a:gd name="T51" fmla="*/ 0 h 1212"/>
                <a:gd name="T52" fmla="*/ 1413 w 1413"/>
                <a:gd name="T53" fmla="*/ 0 h 1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13"/>
                <a:gd name="T82" fmla="*/ 0 h 1212"/>
                <a:gd name="T83" fmla="*/ 1413 w 1413"/>
                <a:gd name="T84" fmla="*/ 1212 h 12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13" h="1212">
                  <a:moveTo>
                    <a:pt x="0" y="1212"/>
                  </a:moveTo>
                  <a:lnTo>
                    <a:pt x="20" y="1208"/>
                  </a:lnTo>
                  <a:lnTo>
                    <a:pt x="41" y="1194"/>
                  </a:lnTo>
                  <a:lnTo>
                    <a:pt x="60" y="1170"/>
                  </a:lnTo>
                  <a:lnTo>
                    <a:pt x="81" y="1138"/>
                  </a:lnTo>
                  <a:lnTo>
                    <a:pt x="101" y="1097"/>
                  </a:lnTo>
                  <a:lnTo>
                    <a:pt x="122" y="1049"/>
                  </a:lnTo>
                  <a:lnTo>
                    <a:pt x="143" y="994"/>
                  </a:lnTo>
                  <a:lnTo>
                    <a:pt x="162" y="933"/>
                  </a:lnTo>
                  <a:lnTo>
                    <a:pt x="183" y="867"/>
                  </a:lnTo>
                  <a:lnTo>
                    <a:pt x="203" y="796"/>
                  </a:lnTo>
                  <a:lnTo>
                    <a:pt x="224" y="723"/>
                  </a:lnTo>
                  <a:lnTo>
                    <a:pt x="245" y="648"/>
                  </a:lnTo>
                  <a:lnTo>
                    <a:pt x="264" y="572"/>
                  </a:lnTo>
                  <a:lnTo>
                    <a:pt x="285" y="497"/>
                  </a:lnTo>
                  <a:lnTo>
                    <a:pt x="305" y="424"/>
                  </a:lnTo>
                  <a:lnTo>
                    <a:pt x="326" y="353"/>
                  </a:lnTo>
                  <a:lnTo>
                    <a:pt x="347" y="287"/>
                  </a:lnTo>
                  <a:lnTo>
                    <a:pt x="366" y="226"/>
                  </a:lnTo>
                  <a:lnTo>
                    <a:pt x="387" y="171"/>
                  </a:lnTo>
                  <a:lnTo>
                    <a:pt x="407" y="123"/>
                  </a:lnTo>
                  <a:lnTo>
                    <a:pt x="428" y="82"/>
                  </a:lnTo>
                  <a:lnTo>
                    <a:pt x="447" y="50"/>
                  </a:lnTo>
                  <a:lnTo>
                    <a:pt x="468" y="26"/>
                  </a:lnTo>
                  <a:lnTo>
                    <a:pt x="489" y="12"/>
                  </a:lnTo>
                  <a:lnTo>
                    <a:pt x="544" y="0"/>
                  </a:lnTo>
                  <a:lnTo>
                    <a:pt x="1413" y="0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1"/>
          <p:cNvSpPr txBox="1">
            <a:spLocks noChangeArrowheads="1"/>
          </p:cNvSpPr>
          <p:nvPr/>
        </p:nvSpPr>
        <p:spPr bwMode="auto">
          <a:xfrm>
            <a:off x="4714305" y="2483922"/>
            <a:ext cx="3285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(neutral) donor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71"/>
          <p:cNvSpPr txBox="1">
            <a:spLocks noChangeArrowheads="1"/>
          </p:cNvSpPr>
          <p:nvPr/>
        </p:nvSpPr>
        <p:spPr bwMode="auto">
          <a:xfrm>
            <a:off x="4710825" y="2740240"/>
            <a:ext cx="2615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acceptor states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71"/>
          <p:cNvSpPr txBox="1">
            <a:spLocks noChangeArrowheads="1"/>
          </p:cNvSpPr>
          <p:nvPr/>
        </p:nvSpPr>
        <p:spPr bwMode="auto">
          <a:xfrm>
            <a:off x="4714353" y="2095426"/>
            <a:ext cx="3129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Ionized electron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donor states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7711"/>
              </p:ext>
            </p:extLst>
          </p:nvPr>
        </p:nvGraphicFramePr>
        <p:xfrm>
          <a:off x="277041" y="4975312"/>
          <a:ext cx="4808756" cy="62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4" imgW="2971800" imgH="393480" progId="Equation.3">
                  <p:embed/>
                </p:oleObj>
              </mc:Choice>
              <mc:Fallback>
                <p:oleObj name="Equation" r:id="rId4" imgW="2971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41" y="4975312"/>
                        <a:ext cx="4808756" cy="6284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95939"/>
              </p:ext>
            </p:extLst>
          </p:nvPr>
        </p:nvGraphicFramePr>
        <p:xfrm>
          <a:off x="5204118" y="1679242"/>
          <a:ext cx="3032096" cy="49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6" imgW="1828800" imgH="291960" progId="Equation.3">
                  <p:embed/>
                </p:oleObj>
              </mc:Choice>
              <mc:Fallback>
                <p:oleObj name="Equation" r:id="rId6" imgW="1828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118" y="1679242"/>
                        <a:ext cx="3032096" cy="4931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2983049" y="102968"/>
            <a:ext cx="321197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Screening Nonlinearity</a:t>
            </a:r>
            <a:endParaRPr lang="en-US" sz="2400" b="1" dirty="0"/>
          </a:p>
        </p:txBody>
      </p:sp>
      <p:pic>
        <p:nvPicPr>
          <p:cNvPr id="18470" name="Picture 3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6540" r="17251" b="8271"/>
          <a:stretch/>
        </p:blipFill>
        <p:spPr bwMode="auto">
          <a:xfrm>
            <a:off x="458558" y="1544786"/>
            <a:ext cx="4316723" cy="18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419426" y="3239489"/>
            <a:ext cx="6026182" cy="1335563"/>
            <a:chOff x="423080" y="4039858"/>
            <a:chExt cx="6026182" cy="1335563"/>
          </a:xfrm>
        </p:grpSpPr>
        <p:graphicFrame>
          <p:nvGraphicFramePr>
            <p:cNvPr id="44036" name="Object 4"/>
            <p:cNvGraphicFramePr>
              <a:graphicFrameLocks noChangeAspect="1"/>
            </p:cNvGraphicFramePr>
            <p:nvPr/>
          </p:nvGraphicFramePr>
          <p:xfrm>
            <a:off x="916936" y="4039858"/>
            <a:ext cx="3506787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3" name="Equation" r:id="rId9" imgW="2450880" imgH="482400" progId="Equation.3">
                    <p:embed/>
                  </p:oleObj>
                </mc:Choice>
                <mc:Fallback>
                  <p:oleObj name="Equation" r:id="rId9" imgW="24508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936" y="4039858"/>
                          <a:ext cx="3506787" cy="696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4462821" y="4612946"/>
              <a:ext cx="1986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recombination time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2" name="Straight Arrow Connector 91"/>
            <p:cNvCxnSpPr>
              <a:stCxn id="85" idx="1"/>
            </p:cNvCxnSpPr>
            <p:nvPr/>
          </p:nvCxnSpPr>
          <p:spPr>
            <a:xfrm rot="10800000">
              <a:off x="4189865" y="4708480"/>
              <a:ext cx="272956" cy="89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23080" y="4667535"/>
              <a:ext cx="35814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equivalent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(dark) intensity due to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thermally excited electrons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2129051" y="4572002"/>
              <a:ext cx="341194" cy="1228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67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2785</Words>
  <Application>Microsoft Office PowerPoint</Application>
  <PresentationFormat>On-screen Show (4:3)</PresentationFormat>
  <Paragraphs>499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Optics &amp; Photonics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Optics &amp; Photonics</dc:creator>
  <cp:lastModifiedBy>Dr. George Stegeman</cp:lastModifiedBy>
  <cp:revision>78</cp:revision>
  <dcterms:created xsi:type="dcterms:W3CDTF">2012-01-03T14:11:26Z</dcterms:created>
  <dcterms:modified xsi:type="dcterms:W3CDTF">2012-02-28T08:04:31Z</dcterms:modified>
</cp:coreProperties>
</file>