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69" r:id="rId3"/>
    <p:sldId id="273" r:id="rId4"/>
    <p:sldId id="276" r:id="rId5"/>
    <p:sldId id="277" r:id="rId6"/>
    <p:sldId id="279" r:id="rId7"/>
    <p:sldId id="280" r:id="rId8"/>
    <p:sldId id="281" r:id="rId9"/>
    <p:sldId id="284" r:id="rId10"/>
    <p:sldId id="286" r:id="rId11"/>
    <p:sldId id="29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napToGrid="0">
      <p:cViewPr varScale="1">
        <p:scale>
          <a:sx n="43" d="100"/>
          <a:sy n="43" d="100"/>
        </p:scale>
        <p:origin x="-76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7E3E0-EE12-4B2A-B82B-4EB7DAF82845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5829C-CA30-4A26-8C58-EE2AB43BD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9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B974AD-A59D-49F4-BDCA-C88A295AEC1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1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2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8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571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9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F42D7-C07D-4A57-B0D6-3C20960F5769}" type="datetimeFigureOut">
              <a:rPr lang="en-US" smtClean="0"/>
              <a:t>2/26/2012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483B0-6A53-4678-9525-FE9A1389C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oleObject" Target="../embeddings/oleObject5.bin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.bin"/><Relationship Id="rId20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2.bin"/><Relationship Id="rId19" Type="http://schemas.openxmlformats.org/officeDocument/2006/relationships/oleObject" Target="../embeddings/oleObject6.bin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3.png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pn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17.wmf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oleObject" Target="../embeddings/oleObject12.bin"/><Relationship Id="rId5" Type="http://schemas.openxmlformats.org/officeDocument/2006/relationships/image" Target="../media/image9.png"/><Relationship Id="rId10" Type="http://schemas.openxmlformats.org/officeDocument/2006/relationships/image" Target="../media/image25.jpeg"/><Relationship Id="rId4" Type="http://schemas.openxmlformats.org/officeDocument/2006/relationships/image" Target="../media/image8.pn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1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4.jpe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2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1944119" y="187669"/>
            <a:ext cx="5244577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Charge Carrier Related Nonlinearities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-117695" y="1249473"/>
            <a:ext cx="3467100" cy="2347912"/>
            <a:chOff x="185738" y="3947669"/>
            <a:chExt cx="3467092" cy="2348351"/>
          </a:xfrm>
        </p:grpSpPr>
        <p:sp>
          <p:nvSpPr>
            <p:cNvPr id="12310" name="Text Box 31"/>
            <p:cNvSpPr txBox="1">
              <a:spLocks noChangeArrowheads="1"/>
            </p:cNvSpPr>
            <p:nvPr/>
          </p:nvSpPr>
          <p:spPr bwMode="auto">
            <a:xfrm>
              <a:off x="2333639" y="5118821"/>
              <a:ext cx="638315" cy="46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-25000" dirty="0" err="1">
                  <a:latin typeface="Times New Roman" pitchFamily="18" charset="0"/>
                  <a:cs typeface="Times New Roman" pitchFamily="18" charset="0"/>
                </a:rPr>
                <a:t>gap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11" name="Text Box 7"/>
            <p:cNvSpPr txBox="1">
              <a:spLocks noChangeArrowheads="1"/>
            </p:cNvSpPr>
            <p:nvPr/>
          </p:nvSpPr>
          <p:spPr bwMode="auto">
            <a:xfrm>
              <a:off x="1235080" y="3947669"/>
              <a:ext cx="2084476" cy="400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Before Absorption</a:t>
              </a:r>
            </a:p>
          </p:txBody>
        </p: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1109655" y="4429122"/>
              <a:ext cx="2543175" cy="1866898"/>
              <a:chOff x="123818" y="3400422"/>
              <a:chExt cx="2543175" cy="1866898"/>
            </a:xfrm>
          </p:grpSpPr>
          <p:pic>
            <p:nvPicPr>
              <p:cNvPr id="123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7159" y="3400422"/>
                <a:ext cx="2428875" cy="828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2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8845"/>
              <a:stretch>
                <a:fillRect/>
              </a:stretch>
            </p:blipFill>
            <p:spPr bwMode="auto">
              <a:xfrm flipV="1">
                <a:off x="123818" y="4567231"/>
                <a:ext cx="2543175" cy="7000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61" name="Straight Arrow Connector 60"/>
            <p:cNvCxnSpPr/>
            <p:nvPr/>
          </p:nvCxnSpPr>
          <p:spPr>
            <a:xfrm rot="16200000" flipH="1">
              <a:off x="2107350" y="5379068"/>
              <a:ext cx="5573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7"/>
            <p:cNvGrpSpPr>
              <a:grpSpLocks/>
            </p:cNvGrpSpPr>
            <p:nvPr/>
          </p:nvGrpSpPr>
          <p:grpSpPr bwMode="auto">
            <a:xfrm>
              <a:off x="185738" y="5021983"/>
              <a:ext cx="1549408" cy="766630"/>
              <a:chOff x="5129213" y="3878983"/>
              <a:chExt cx="1549408" cy="766630"/>
            </a:xfrm>
          </p:grpSpPr>
          <p:grpSp>
            <p:nvGrpSpPr>
              <p:cNvPr id="9" name="Group 16"/>
              <p:cNvGrpSpPr>
                <a:grpSpLocks/>
              </p:cNvGrpSpPr>
              <p:nvPr/>
            </p:nvGrpSpPr>
            <p:grpSpPr bwMode="auto">
              <a:xfrm>
                <a:off x="5129213" y="3878983"/>
                <a:ext cx="1525597" cy="280854"/>
                <a:chOff x="768" y="1392"/>
                <a:chExt cx="4059" cy="1215"/>
              </a:xfrm>
            </p:grpSpPr>
            <p:sp>
              <p:nvSpPr>
                <p:cNvPr id="12325" name="Freeform 17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6" name="Freeform 18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0" name="Group 16"/>
              <p:cNvGrpSpPr>
                <a:grpSpLocks/>
              </p:cNvGrpSpPr>
              <p:nvPr/>
            </p:nvGrpSpPr>
            <p:grpSpPr bwMode="auto">
              <a:xfrm>
                <a:off x="5153024" y="4031383"/>
                <a:ext cx="1525597" cy="280854"/>
                <a:chOff x="768" y="1392"/>
                <a:chExt cx="4059" cy="1215"/>
              </a:xfrm>
            </p:grpSpPr>
            <p:sp>
              <p:nvSpPr>
                <p:cNvPr id="12323" name="Freeform 17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4" name="Freeform 18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6"/>
              <p:cNvGrpSpPr>
                <a:grpSpLocks/>
              </p:cNvGrpSpPr>
              <p:nvPr/>
            </p:nvGrpSpPr>
            <p:grpSpPr bwMode="auto">
              <a:xfrm>
                <a:off x="5148253" y="4212359"/>
                <a:ext cx="1525597" cy="280854"/>
                <a:chOff x="768" y="1392"/>
                <a:chExt cx="4059" cy="1215"/>
              </a:xfrm>
            </p:grpSpPr>
            <p:sp>
              <p:nvSpPr>
                <p:cNvPr id="12321" name="Freeform 17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2" name="Freeform 18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5143485" y="4364759"/>
                <a:ext cx="1525597" cy="280854"/>
                <a:chOff x="768" y="1392"/>
                <a:chExt cx="4059" cy="1215"/>
              </a:xfrm>
            </p:grpSpPr>
            <p:sp>
              <p:nvSpPr>
                <p:cNvPr id="12319" name="Freeform 17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320" name="Freeform 18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aphicFrame>
            <p:nvGraphicFramePr>
              <p:cNvPr id="15379" name="Object 19"/>
              <p:cNvGraphicFramePr>
                <a:graphicFrameLocks noChangeAspect="1"/>
              </p:cNvGraphicFramePr>
              <p:nvPr/>
            </p:nvGraphicFramePr>
            <p:xfrm>
              <a:off x="5643565" y="4031446"/>
              <a:ext cx="530228" cy="39034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39" name="Equation" r:id="rId5" imgW="241200" imgH="177480" progId="Equation.3">
                      <p:embed/>
                    </p:oleObj>
                  </mc:Choice>
                  <mc:Fallback>
                    <p:oleObj name="Equation" r:id="rId5" imgW="2412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43565" y="4031446"/>
                            <a:ext cx="530228" cy="39034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3298894" y="1257456"/>
            <a:ext cx="5688631" cy="2546351"/>
            <a:chOff x="4799039" y="3968722"/>
            <a:chExt cx="5689352" cy="2546377"/>
          </a:xfrm>
        </p:grpSpPr>
        <p:sp>
          <p:nvSpPr>
            <p:cNvPr id="12300" name="Text Box 8"/>
            <p:cNvSpPr txBox="1">
              <a:spLocks noChangeArrowheads="1"/>
            </p:cNvSpPr>
            <p:nvPr/>
          </p:nvSpPr>
          <p:spPr bwMode="auto">
            <a:xfrm>
              <a:off x="5102853" y="3968722"/>
              <a:ext cx="2003437" cy="396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>
                  <a:latin typeface="Times New Roman" pitchFamily="18" charset="0"/>
                  <a:cs typeface="Times New Roman" pitchFamily="18" charset="0"/>
                </a:rPr>
                <a:t>After Absorption</a:t>
              </a:r>
            </a:p>
          </p:txBody>
        </p:sp>
        <p:pic>
          <p:nvPicPr>
            <p:cNvPr id="123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33978" y="4391025"/>
              <a:ext cx="2676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2" name="Text Box 33"/>
            <p:cNvSpPr txBox="1">
              <a:spLocks noChangeArrowheads="1"/>
            </p:cNvSpPr>
            <p:nvPr/>
          </p:nvSpPr>
          <p:spPr bwMode="auto">
            <a:xfrm>
              <a:off x="4799039" y="5085509"/>
              <a:ext cx="702525" cy="46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gap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230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14939" y="5629274"/>
              <a:ext cx="2371725" cy="885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8" name="Straight Arrow Connector 87"/>
            <p:cNvCxnSpPr/>
            <p:nvPr/>
          </p:nvCxnSpPr>
          <p:spPr>
            <a:xfrm rot="16200000" flipH="1">
              <a:off x="5065040" y="5393518"/>
              <a:ext cx="1057286" cy="142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35"/>
            <p:cNvGrpSpPr>
              <a:grpSpLocks/>
            </p:cNvGrpSpPr>
            <p:nvPr/>
          </p:nvGrpSpPr>
          <p:grpSpPr bwMode="auto">
            <a:xfrm rot="5400000">
              <a:off x="6716691" y="5185461"/>
              <a:ext cx="1025498" cy="380599"/>
              <a:chOff x="992" y="-1087"/>
              <a:chExt cx="3592" cy="1261"/>
            </a:xfrm>
          </p:grpSpPr>
          <p:sp>
            <p:nvSpPr>
              <p:cNvPr id="12308" name="Freeform 36"/>
              <p:cNvSpPr>
                <a:spLocks/>
              </p:cNvSpPr>
              <p:nvPr/>
            </p:nvSpPr>
            <p:spPr bwMode="auto">
              <a:xfrm>
                <a:off x="992" y="-1087"/>
                <a:ext cx="2184" cy="1215"/>
              </a:xfrm>
              <a:custGeom>
                <a:avLst/>
                <a:gdLst>
                  <a:gd name="T0" fmla="*/ 12 w 2649"/>
                  <a:gd name="T1" fmla="*/ 1 h 2410"/>
                  <a:gd name="T2" fmla="*/ 72 w 2649"/>
                  <a:gd name="T3" fmla="*/ 1 h 2410"/>
                  <a:gd name="T4" fmla="*/ 134 w 2649"/>
                  <a:gd name="T5" fmla="*/ 1 h 2410"/>
                  <a:gd name="T6" fmla="*/ 195 w 2649"/>
                  <a:gd name="T7" fmla="*/ 1 h 2410"/>
                  <a:gd name="T8" fmla="*/ 255 w 2649"/>
                  <a:gd name="T9" fmla="*/ 1 h 2410"/>
                  <a:gd name="T10" fmla="*/ 315 w 2649"/>
                  <a:gd name="T11" fmla="*/ 1 h 2410"/>
                  <a:gd name="T12" fmla="*/ 375 w 2649"/>
                  <a:gd name="T13" fmla="*/ 0 h 2410"/>
                  <a:gd name="T14" fmla="*/ 435 w 2649"/>
                  <a:gd name="T15" fmla="*/ 1 h 2410"/>
                  <a:gd name="T16" fmla="*/ 497 w 2649"/>
                  <a:gd name="T17" fmla="*/ 1 h 2410"/>
                  <a:gd name="T18" fmla="*/ 557 w 2649"/>
                  <a:gd name="T19" fmla="*/ 1 h 2410"/>
                  <a:gd name="T20" fmla="*/ 618 w 2649"/>
                  <a:gd name="T21" fmla="*/ 1 h 2410"/>
                  <a:gd name="T22" fmla="*/ 678 w 2649"/>
                  <a:gd name="T23" fmla="*/ 1 h 2410"/>
                  <a:gd name="T24" fmla="*/ 738 w 2649"/>
                  <a:gd name="T25" fmla="*/ 1 h 2410"/>
                  <a:gd name="T26" fmla="*/ 800 w 2649"/>
                  <a:gd name="T27" fmla="*/ 1 h 2410"/>
                  <a:gd name="T28" fmla="*/ 860 w 2649"/>
                  <a:gd name="T29" fmla="*/ 1 h 2410"/>
                  <a:gd name="T30" fmla="*/ 920 w 2649"/>
                  <a:gd name="T31" fmla="*/ 1 h 2410"/>
                  <a:gd name="T32" fmla="*/ 981 w 2649"/>
                  <a:gd name="T33" fmla="*/ 1 h 2410"/>
                  <a:gd name="T34" fmla="*/ 1041 w 2649"/>
                  <a:gd name="T35" fmla="*/ 1 h 2410"/>
                  <a:gd name="T36" fmla="*/ 1101 w 2649"/>
                  <a:gd name="T37" fmla="*/ 1 h 2410"/>
                  <a:gd name="T38" fmla="*/ 1163 w 2649"/>
                  <a:gd name="T39" fmla="*/ 1 h 2410"/>
                  <a:gd name="T40" fmla="*/ 1223 w 2649"/>
                  <a:gd name="T41" fmla="*/ 1 h 2410"/>
                  <a:gd name="T42" fmla="*/ 1283 w 2649"/>
                  <a:gd name="T43" fmla="*/ 1 h 2410"/>
                  <a:gd name="T44" fmla="*/ 1344 w 2649"/>
                  <a:gd name="T45" fmla="*/ 1 h 2410"/>
                  <a:gd name="T46" fmla="*/ 1404 w 2649"/>
                  <a:gd name="T47" fmla="*/ 1 h 2410"/>
                  <a:gd name="T48" fmla="*/ 1464 w 2649"/>
                  <a:gd name="T49" fmla="*/ 1 h 2410"/>
                  <a:gd name="T50" fmla="*/ 1526 w 2649"/>
                  <a:gd name="T51" fmla="*/ 1 h 2410"/>
                  <a:gd name="T52" fmla="*/ 1586 w 2649"/>
                  <a:gd name="T53" fmla="*/ 1 h 2410"/>
                  <a:gd name="T54" fmla="*/ 1646 w 2649"/>
                  <a:gd name="T55" fmla="*/ 1 h 2410"/>
                  <a:gd name="T56" fmla="*/ 1707 w 2649"/>
                  <a:gd name="T57" fmla="*/ 1 h 2410"/>
                  <a:gd name="T58" fmla="*/ 1767 w 2649"/>
                  <a:gd name="T59" fmla="*/ 1 h 2410"/>
                  <a:gd name="T60" fmla="*/ 1829 w 2649"/>
                  <a:gd name="T61" fmla="*/ 1 h 2410"/>
                  <a:gd name="T62" fmla="*/ 1889 w 2649"/>
                  <a:gd name="T63" fmla="*/ 0 h 2410"/>
                  <a:gd name="T64" fmla="*/ 1949 w 2649"/>
                  <a:gd name="T65" fmla="*/ 1 h 2410"/>
                  <a:gd name="T66" fmla="*/ 2009 w 2649"/>
                  <a:gd name="T67" fmla="*/ 1 h 2410"/>
                  <a:gd name="T68" fmla="*/ 2070 w 2649"/>
                  <a:gd name="T69" fmla="*/ 1 h 2410"/>
                  <a:gd name="T70" fmla="*/ 2130 w 2649"/>
                  <a:gd name="T71" fmla="*/ 1 h 2410"/>
                  <a:gd name="T72" fmla="*/ 2192 w 2649"/>
                  <a:gd name="T73" fmla="*/ 1 h 2410"/>
                  <a:gd name="T74" fmla="*/ 2252 w 2649"/>
                  <a:gd name="T75" fmla="*/ 1 h 2410"/>
                  <a:gd name="T76" fmla="*/ 2312 w 2649"/>
                  <a:gd name="T77" fmla="*/ 1 h 2410"/>
                  <a:gd name="T78" fmla="*/ 2372 w 2649"/>
                  <a:gd name="T79" fmla="*/ 1 h 2410"/>
                  <a:gd name="T80" fmla="*/ 2432 w 2649"/>
                  <a:gd name="T81" fmla="*/ 1 h 2410"/>
                  <a:gd name="T82" fmla="*/ 2495 w 2649"/>
                  <a:gd name="T83" fmla="*/ 1 h 2410"/>
                  <a:gd name="T84" fmla="*/ 2555 w 2649"/>
                  <a:gd name="T85" fmla="*/ 1 h 2410"/>
                  <a:gd name="T86" fmla="*/ 2615 w 2649"/>
                  <a:gd name="T87" fmla="*/ 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309" name="Freeform 37"/>
              <p:cNvSpPr>
                <a:spLocks/>
              </p:cNvSpPr>
              <p:nvPr/>
            </p:nvSpPr>
            <p:spPr bwMode="auto">
              <a:xfrm>
                <a:off x="3171" y="-437"/>
                <a:ext cx="1413" cy="611"/>
              </a:xfrm>
              <a:custGeom>
                <a:avLst/>
                <a:gdLst>
                  <a:gd name="T0" fmla="*/ 0 w 1413"/>
                  <a:gd name="T1" fmla="*/ 1 h 1212"/>
                  <a:gd name="T2" fmla="*/ 20 w 1413"/>
                  <a:gd name="T3" fmla="*/ 1 h 1212"/>
                  <a:gd name="T4" fmla="*/ 41 w 1413"/>
                  <a:gd name="T5" fmla="*/ 1 h 1212"/>
                  <a:gd name="T6" fmla="*/ 60 w 1413"/>
                  <a:gd name="T7" fmla="*/ 1 h 1212"/>
                  <a:gd name="T8" fmla="*/ 81 w 1413"/>
                  <a:gd name="T9" fmla="*/ 1 h 1212"/>
                  <a:gd name="T10" fmla="*/ 101 w 1413"/>
                  <a:gd name="T11" fmla="*/ 1 h 1212"/>
                  <a:gd name="T12" fmla="*/ 122 w 1413"/>
                  <a:gd name="T13" fmla="*/ 1 h 1212"/>
                  <a:gd name="T14" fmla="*/ 143 w 1413"/>
                  <a:gd name="T15" fmla="*/ 1 h 1212"/>
                  <a:gd name="T16" fmla="*/ 162 w 1413"/>
                  <a:gd name="T17" fmla="*/ 1 h 1212"/>
                  <a:gd name="T18" fmla="*/ 183 w 1413"/>
                  <a:gd name="T19" fmla="*/ 1 h 1212"/>
                  <a:gd name="T20" fmla="*/ 203 w 1413"/>
                  <a:gd name="T21" fmla="*/ 1 h 1212"/>
                  <a:gd name="T22" fmla="*/ 224 w 1413"/>
                  <a:gd name="T23" fmla="*/ 1 h 1212"/>
                  <a:gd name="T24" fmla="*/ 245 w 1413"/>
                  <a:gd name="T25" fmla="*/ 1 h 1212"/>
                  <a:gd name="T26" fmla="*/ 264 w 1413"/>
                  <a:gd name="T27" fmla="*/ 1 h 1212"/>
                  <a:gd name="T28" fmla="*/ 285 w 1413"/>
                  <a:gd name="T29" fmla="*/ 1 h 1212"/>
                  <a:gd name="T30" fmla="*/ 305 w 1413"/>
                  <a:gd name="T31" fmla="*/ 1 h 1212"/>
                  <a:gd name="T32" fmla="*/ 326 w 1413"/>
                  <a:gd name="T33" fmla="*/ 1 h 1212"/>
                  <a:gd name="T34" fmla="*/ 347 w 1413"/>
                  <a:gd name="T35" fmla="*/ 1 h 1212"/>
                  <a:gd name="T36" fmla="*/ 366 w 1413"/>
                  <a:gd name="T37" fmla="*/ 1 h 1212"/>
                  <a:gd name="T38" fmla="*/ 387 w 1413"/>
                  <a:gd name="T39" fmla="*/ 1 h 1212"/>
                  <a:gd name="T40" fmla="*/ 407 w 1413"/>
                  <a:gd name="T41" fmla="*/ 1 h 1212"/>
                  <a:gd name="T42" fmla="*/ 428 w 1413"/>
                  <a:gd name="T43" fmla="*/ 1 h 1212"/>
                  <a:gd name="T44" fmla="*/ 447 w 1413"/>
                  <a:gd name="T45" fmla="*/ 1 h 1212"/>
                  <a:gd name="T46" fmla="*/ 468 w 1413"/>
                  <a:gd name="T47" fmla="*/ 1 h 1212"/>
                  <a:gd name="T48" fmla="*/ 489 w 1413"/>
                  <a:gd name="T49" fmla="*/ 1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28575">
                <a:solidFill>
                  <a:schemeClr val="accent2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306" name="Text Box 33"/>
            <p:cNvSpPr txBox="1">
              <a:spLocks noChangeArrowheads="1"/>
            </p:cNvSpPr>
            <p:nvPr/>
          </p:nvSpPr>
          <p:spPr bwMode="auto">
            <a:xfrm>
              <a:off x="9094884" y="5116710"/>
              <a:ext cx="1393507" cy="461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</a:t>
              </a:r>
              <a:r>
                <a:rPr lang="en-US" sz="2400" baseline="-25000" dirty="0" err="1" smtClean="0">
                  <a:latin typeface="Times New Roman" pitchFamily="18" charset="0"/>
                  <a:cs typeface="Times New Roman" pitchFamily="18" charset="0"/>
                </a:rPr>
                <a:t>gap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US" sz="2400" baseline="-25000" dirty="0" err="1">
                  <a:latin typeface="Times New Roman" pitchFamily="18" charset="0"/>
                  <a:cs typeface="Times New Roman" pitchFamily="18" charset="0"/>
                </a:rPr>
                <a:t>gap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7" name="Text Box 38"/>
            <p:cNvSpPr txBox="1">
              <a:spLocks noChangeArrowheads="1"/>
            </p:cNvSpPr>
            <p:nvPr/>
          </p:nvSpPr>
          <p:spPr bwMode="auto">
            <a:xfrm>
              <a:off x="7158135" y="5174896"/>
              <a:ext cx="1710942" cy="1015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</a:t>
              </a:r>
            </a:p>
            <a:p>
              <a:pPr algn="ctr"/>
              <a:r>
                <a:rPr lang="en-US" sz="1800" dirty="0" smtClean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 </a:t>
              </a:r>
              <a:r>
                <a:rPr lang="en-US" sz="1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Recombination</a:t>
              </a:r>
            </a:p>
            <a:p>
              <a:pPr algn="ctr"/>
              <a:r>
                <a:rPr lang="en-US" sz="1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time</a:t>
              </a:r>
            </a:p>
          </p:txBody>
        </p:sp>
      </p:grpSp>
      <p:cxnSp>
        <p:nvCxnSpPr>
          <p:cNvPr id="48" name="Straight Arrow Connector 47"/>
          <p:cNvCxnSpPr/>
          <p:nvPr/>
        </p:nvCxnSpPr>
        <p:spPr>
          <a:xfrm rot="16200000" flipV="1">
            <a:off x="1176382" y="2738404"/>
            <a:ext cx="1187450" cy="158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9192" y="826852"/>
            <a:ext cx="397416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Bandgap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Renormalization (Band Filling)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4967" b="40391"/>
          <a:stretch/>
        </p:blipFill>
        <p:spPr bwMode="auto">
          <a:xfrm>
            <a:off x="89192" y="3649722"/>
            <a:ext cx="3492180" cy="1394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4363101" y="2282717"/>
            <a:ext cx="1175609" cy="848878"/>
            <a:chOff x="6781223" y="5668680"/>
            <a:chExt cx="1175609" cy="848878"/>
          </a:xfrm>
        </p:grpSpPr>
        <p:sp>
          <p:nvSpPr>
            <p:cNvPr id="12332" name="TextBox 41"/>
            <p:cNvSpPr txBox="1">
              <a:spLocks noChangeArrowheads="1"/>
            </p:cNvSpPr>
            <p:nvPr/>
          </p:nvSpPr>
          <p:spPr bwMode="auto">
            <a:xfrm>
              <a:off x="6983362" y="5670787"/>
              <a:ext cx="34176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  <p:sp>
          <p:nvSpPr>
            <p:cNvPr id="12333" name="TextBox 43"/>
            <p:cNvSpPr txBox="1">
              <a:spLocks noChangeArrowheads="1"/>
            </p:cNvSpPr>
            <p:nvPr/>
          </p:nvSpPr>
          <p:spPr bwMode="auto">
            <a:xfrm>
              <a:off x="6781223" y="5994340"/>
              <a:ext cx="40427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34" name="TextBox 44"/>
            <p:cNvSpPr txBox="1">
              <a:spLocks noChangeArrowheads="1"/>
            </p:cNvSpPr>
            <p:nvPr/>
          </p:nvSpPr>
          <p:spPr bwMode="auto">
            <a:xfrm>
              <a:off x="7552554" y="5668680"/>
              <a:ext cx="404278" cy="523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i="1" baseline="-25000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315200" y="5734791"/>
              <a:ext cx="0" cy="438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7535213" y="5942039"/>
              <a:ext cx="0" cy="4389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7091464" y="6167395"/>
              <a:ext cx="224270" cy="2194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7" name="TextBox 49"/>
          <p:cNvSpPr txBox="1">
            <a:spLocks noChangeArrowheads="1"/>
          </p:cNvSpPr>
          <p:nvPr/>
        </p:nvSpPr>
        <p:spPr bwMode="auto">
          <a:xfrm>
            <a:off x="6086165" y="1278171"/>
            <a:ext cx="30160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Absorption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induced transition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an electron from valence to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conduction band conserves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796199" y="3642303"/>
            <a:ext cx="4578338" cy="1392238"/>
            <a:chOff x="4478292" y="5454763"/>
            <a:chExt cx="4578338" cy="1392238"/>
          </a:xfrm>
        </p:grpSpPr>
        <p:grpSp>
          <p:nvGrpSpPr>
            <p:cNvPr id="62" name="Group 3"/>
            <p:cNvGrpSpPr>
              <a:grpSpLocks/>
            </p:cNvGrpSpPr>
            <p:nvPr/>
          </p:nvGrpSpPr>
          <p:grpSpPr bwMode="auto">
            <a:xfrm>
              <a:off x="5495866" y="5454763"/>
              <a:ext cx="3560764" cy="1392238"/>
              <a:chOff x="3504" y="819"/>
              <a:chExt cx="2285" cy="877"/>
            </a:xfrm>
          </p:grpSpPr>
          <p:graphicFrame>
            <p:nvGraphicFramePr>
              <p:cNvPr id="63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47792677"/>
                  </p:ext>
                </p:extLst>
              </p:nvPr>
            </p:nvGraphicFramePr>
            <p:xfrm>
              <a:off x="4072" y="819"/>
              <a:ext cx="1717" cy="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0" name="Equation" r:id="rId10" imgW="1739880" imgH="457200" progId="Equation.3">
                      <p:embed/>
                    </p:oleObj>
                  </mc:Choice>
                  <mc:Fallback>
                    <p:oleObj name="Equation" r:id="rId10" imgW="1739880" imgH="457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72" y="819"/>
                            <a:ext cx="1717" cy="45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4" name="Text Box 6"/>
              <p:cNvSpPr txBox="1">
                <a:spLocks noChangeArrowheads="1"/>
              </p:cNvSpPr>
              <p:nvPr/>
            </p:nvSpPr>
            <p:spPr bwMode="auto">
              <a:xfrm>
                <a:off x="3504" y="1269"/>
                <a:ext cx="2285" cy="4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Symbol"/>
                  <a:buChar char="W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frequency at which 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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occurs    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r>
                  <a:rPr lang="en-US" sz="2000" i="1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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 frequency at which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n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measured</a:t>
                </a:r>
                <a:endParaRPr lang="en-US" sz="2400" dirty="0"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478292" y="5553487"/>
              <a:ext cx="1996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Kramers-Kronig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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56635" y="1791412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Conduction Band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7438" y="3179817"/>
            <a:ext cx="1460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Valence Band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4" name="Group 93"/>
          <p:cNvGrpSpPr>
            <a:grpSpLocks/>
          </p:cNvGrpSpPr>
          <p:nvPr/>
        </p:nvGrpSpPr>
        <p:grpSpPr bwMode="auto">
          <a:xfrm>
            <a:off x="113612" y="5006120"/>
            <a:ext cx="7640671" cy="1744669"/>
            <a:chOff x="63" y="1708"/>
            <a:chExt cx="5368" cy="1465"/>
          </a:xfrm>
        </p:grpSpPr>
        <p:grpSp>
          <p:nvGrpSpPr>
            <p:cNvPr id="56" name="Group 94"/>
            <p:cNvGrpSpPr>
              <a:grpSpLocks/>
            </p:cNvGrpSpPr>
            <p:nvPr/>
          </p:nvGrpSpPr>
          <p:grpSpPr bwMode="auto">
            <a:xfrm>
              <a:off x="63" y="1708"/>
              <a:ext cx="5368" cy="1465"/>
              <a:chOff x="63" y="1708"/>
              <a:chExt cx="5368" cy="1465"/>
            </a:xfrm>
          </p:grpSpPr>
          <p:pic>
            <p:nvPicPr>
              <p:cNvPr id="60" name="Picture 95" descr="index dispersion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6183" r="2414" b="14577"/>
              <a:stretch>
                <a:fillRect/>
              </a:stretch>
            </p:blipFill>
            <p:spPr bwMode="auto">
              <a:xfrm>
                <a:off x="3185" y="1708"/>
                <a:ext cx="1989" cy="1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5" name="Group 96"/>
              <p:cNvGrpSpPr>
                <a:grpSpLocks/>
              </p:cNvGrpSpPr>
              <p:nvPr/>
            </p:nvGrpSpPr>
            <p:grpSpPr bwMode="auto">
              <a:xfrm>
                <a:off x="63" y="1728"/>
                <a:ext cx="2698" cy="1414"/>
                <a:chOff x="183" y="1768"/>
                <a:chExt cx="2698" cy="1414"/>
              </a:xfrm>
            </p:grpSpPr>
            <p:pic>
              <p:nvPicPr>
                <p:cNvPr id="72" name="Picture 97" descr="LineShapeLorentz"/>
                <p:cNvPicPr>
                  <a:picLocks noChangeAspect="1" noChangeArrowheads="1"/>
                </p:cNvPicPr>
                <p:nvPr/>
              </p:nvPicPr>
              <p:blipFill>
                <a:blip r:embed="rId13" cstate="print"/>
                <a:srcRect l="12932" t="12430" r="9267" b="19548"/>
                <a:stretch>
                  <a:fillRect/>
                </a:stretch>
              </p:blipFill>
              <p:spPr bwMode="auto">
                <a:xfrm>
                  <a:off x="662" y="1768"/>
                  <a:ext cx="1989" cy="12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73" name="Object 98"/>
                <p:cNvGraphicFramePr>
                  <a:graphicFrameLocks noChangeAspect="1"/>
                </p:cNvGraphicFramePr>
                <p:nvPr/>
              </p:nvGraphicFramePr>
              <p:xfrm>
                <a:off x="183" y="2023"/>
                <a:ext cx="478" cy="2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41" name="Equation" r:id="rId14" imgW="368280" imgH="177480" progId="Equation.3">
                        <p:embed/>
                      </p:oleObj>
                    </mc:Choice>
                    <mc:Fallback>
                      <p:oleObj name="Equation" r:id="rId14" imgW="36828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83" y="2023"/>
                              <a:ext cx="478" cy="23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74" name="Object 99"/>
                <p:cNvGraphicFramePr>
                  <a:graphicFrameLocks noChangeAspect="1"/>
                </p:cNvGraphicFramePr>
                <p:nvPr/>
              </p:nvGraphicFramePr>
              <p:xfrm>
                <a:off x="2560" y="2785"/>
                <a:ext cx="321" cy="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1342" name="Equation" r:id="rId16" imgW="241200" imgH="177480" progId="Equation.3">
                        <p:embed/>
                      </p:oleObj>
                    </mc:Choice>
                    <mc:Fallback>
                      <p:oleObj name="Equation" r:id="rId16" imgW="24120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560" y="2785"/>
                              <a:ext cx="321" cy="237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75" name="Line 100"/>
                <p:cNvSpPr>
                  <a:spLocks noChangeShapeType="1"/>
                </p:cNvSpPr>
                <p:nvPr/>
              </p:nvSpPr>
              <p:spPr bwMode="auto">
                <a:xfrm>
                  <a:off x="1707" y="1801"/>
                  <a:ext cx="0" cy="111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1512" y="2852"/>
                  <a:ext cx="530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2400" i="1" dirty="0" err="1" smtClean="0">
                      <a:latin typeface="Times New Roman" pitchFamily="18" charset="0"/>
                      <a:cs typeface="Times New Roman" pitchFamily="18" charset="0"/>
                    </a:rPr>
                    <a:t>E</a:t>
                  </a:r>
                  <a:r>
                    <a:rPr lang="en-US" sz="2800" baseline="-25000" dirty="0" err="1" smtClean="0">
                      <a:latin typeface="Times New Roman" pitchFamily="18" charset="0"/>
                      <a:cs typeface="Times New Roman" pitchFamily="18" charset="0"/>
                    </a:rPr>
                    <a:t>gap</a:t>
                  </a:r>
                  <a:endParaRPr lang="en-US" sz="24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66" name="Line 102"/>
              <p:cNvSpPr>
                <a:spLocks noChangeShapeType="1"/>
              </p:cNvSpPr>
              <p:nvPr/>
            </p:nvSpPr>
            <p:spPr bwMode="auto">
              <a:xfrm>
                <a:off x="4149" y="1802"/>
                <a:ext cx="0" cy="111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103"/>
              <p:cNvSpPr txBox="1">
                <a:spLocks noChangeArrowheads="1"/>
              </p:cNvSpPr>
              <p:nvPr/>
            </p:nvSpPr>
            <p:spPr bwMode="auto">
              <a:xfrm>
                <a:off x="3964" y="2843"/>
                <a:ext cx="580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i="1" dirty="0" err="1" smtClean="0">
                    <a:latin typeface="Times New Roman" pitchFamily="18" charset="0"/>
                    <a:cs typeface="Times New Roman" pitchFamily="18" charset="0"/>
                  </a:rPr>
                  <a:t>E</a:t>
                </a:r>
                <a:r>
                  <a:rPr lang="en-US" sz="2800" baseline="-25000" dirty="0" err="1" smtClean="0">
                    <a:latin typeface="Times New Roman" pitchFamily="18" charset="0"/>
                    <a:cs typeface="Times New Roman" pitchFamily="18" charset="0"/>
                  </a:rPr>
                  <a:t>gap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8" name="Object 104"/>
              <p:cNvGraphicFramePr>
                <a:graphicFrameLocks noChangeAspect="1"/>
              </p:cNvGraphicFramePr>
              <p:nvPr/>
            </p:nvGraphicFramePr>
            <p:xfrm>
              <a:off x="5110" y="2678"/>
              <a:ext cx="321" cy="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3" name="Equation" r:id="rId18" imgW="241200" imgH="177480" progId="Equation.3">
                      <p:embed/>
                    </p:oleObj>
                  </mc:Choice>
                  <mc:Fallback>
                    <p:oleObj name="Equation" r:id="rId18" imgW="24120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10" y="2678"/>
                            <a:ext cx="321" cy="2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Object 105"/>
              <p:cNvGraphicFramePr>
                <a:graphicFrameLocks noChangeAspect="1"/>
              </p:cNvGraphicFramePr>
              <p:nvPr/>
            </p:nvGraphicFramePr>
            <p:xfrm>
              <a:off x="2881" y="1970"/>
              <a:ext cx="313" cy="2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344" name="Equation" r:id="rId19" imgW="215640" imgH="177480" progId="Equation.3">
                      <p:embed/>
                    </p:oleObj>
                  </mc:Choice>
                  <mc:Fallback>
                    <p:oleObj name="Equation" r:id="rId19" imgW="215640" imgH="1774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81" y="1970"/>
                            <a:ext cx="313" cy="25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0" name="Line 106"/>
              <p:cNvSpPr>
                <a:spLocks noChangeShapeType="1"/>
              </p:cNvSpPr>
              <p:nvPr/>
            </p:nvSpPr>
            <p:spPr bwMode="auto">
              <a:xfrm>
                <a:off x="3215" y="2512"/>
                <a:ext cx="68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Text Box 107"/>
              <p:cNvSpPr txBox="1">
                <a:spLocks noChangeArrowheads="1"/>
              </p:cNvSpPr>
              <p:nvPr/>
            </p:nvSpPr>
            <p:spPr bwMode="auto">
              <a:xfrm>
                <a:off x="2753" y="2380"/>
                <a:ext cx="51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ym typeface="Symbol" pitchFamily="18" charset="2"/>
                  </a:rPr>
                  <a:t>0.01</a:t>
                </a:r>
              </a:p>
            </p:txBody>
          </p:sp>
        </p:grpSp>
        <p:sp>
          <p:nvSpPr>
            <p:cNvPr id="57" name="AutoShape 108"/>
            <p:cNvSpPr>
              <a:spLocks noChangeArrowheads="1"/>
            </p:cNvSpPr>
            <p:nvPr/>
          </p:nvSpPr>
          <p:spPr bwMode="auto">
            <a:xfrm>
              <a:off x="2031" y="2139"/>
              <a:ext cx="615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711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11"/>
          <p:cNvSpPr txBox="1">
            <a:spLocks noChangeArrowheads="1"/>
          </p:cNvSpPr>
          <p:nvPr/>
        </p:nvSpPr>
        <p:spPr bwMode="auto">
          <a:xfrm>
            <a:off x="1" y="197181"/>
            <a:ext cx="5371700" cy="369332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Example of Multi-Quantum Well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(MQW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) Nonlinearities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0" y="597291"/>
            <a:ext cx="42605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Nonlinear absorption change (room temp.)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measured versus intensity and converted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index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change  via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Kramers-Kronig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61299" y="1793502"/>
            <a:ext cx="310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factor of </a:t>
            </a:r>
            <a:r>
              <a:rPr lang="en-US" smtClean="0">
                <a:latin typeface="Times New Roman" pitchFamily="18" charset="0"/>
                <a:cs typeface="Times New Roman" pitchFamily="18" charset="0"/>
                <a:sym typeface="Symbol"/>
              </a:rPr>
              <a:t>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3-4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enhancement!!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782" y="76206"/>
            <a:ext cx="3544945" cy="33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23699" y="2645515"/>
            <a:ext cx="153760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Dots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14847"/>
            <a:ext cx="8076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Quantum dot effects become important when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crystallite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size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Bohr radius). For example,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Bohr radius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3.2nm,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CdSe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5.6nm,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CdTe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7.4nm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GaAs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12.5nm.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66836"/>
            <a:ext cx="4038125" cy="289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177655" y="3983828"/>
            <a:ext cx="44765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Definitive measurements were performed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on very well-characterized samples by</a:t>
            </a:r>
          </a:p>
          <a:p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Banfi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De Giorgio et al. in range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 3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77655" y="4956904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Measurements at1.2m (), 1.4m () and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1.58m 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) for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sym typeface="Wingdings 2"/>
              </a:rPr>
              <a:t>CdTe</a:t>
            </a:r>
            <a:endParaRPr lang="en-US" sz="1800" dirty="0"/>
          </a:p>
        </p:txBody>
      </p:sp>
      <p:sp>
        <p:nvSpPr>
          <p:cNvPr id="66" name="TextBox 65"/>
          <p:cNvSpPr txBox="1"/>
          <p:nvPr/>
        </p:nvSpPr>
        <p:spPr>
          <a:xfrm>
            <a:off x="4260530" y="5710681"/>
            <a:ext cx="4310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Measurements at 0.79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m (+) for CdS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0.9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Se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0.1</a:t>
            </a:r>
            <a:endParaRPr lang="en-US" sz="1800" dirty="0"/>
          </a:p>
        </p:txBody>
      </p:sp>
      <p:sp>
        <p:nvSpPr>
          <p:cNvPr id="67" name="TextBox 66"/>
          <p:cNvSpPr txBox="1"/>
          <p:nvPr/>
        </p:nvSpPr>
        <p:spPr>
          <a:xfrm>
            <a:off x="4260530" y="6191873"/>
            <a:ext cx="3996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Note the trend that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{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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(3)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} seems to fall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when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4150981" y="1407026"/>
            <a:ext cx="1795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 change per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excited electron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8" grpId="0" animBg="1"/>
      <p:bldP spid="3" grpId="0"/>
      <p:bldP spid="64" grpId="0"/>
      <p:bldP spid="65" grpId="0"/>
      <p:bldP spid="66" grpId="0"/>
      <p:bldP spid="6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812" y="248854"/>
            <a:ext cx="7140160" cy="65659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Nonlinear Refraction and Absorption in Quantum Dots for 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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u="sng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 3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II-VI Semiconductors</a:t>
            </a: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772" y="1037230"/>
            <a:ext cx="8980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Experimental QD test of the previously discussed off-resonance universal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x,x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functions for bulk semiconductors (discussed previously) by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M. Sheik-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Bahae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et. al., IEEE J. Quant. Electron.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, 249 (1994).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714188" y="2158621"/>
            <a:ext cx="4306985" cy="3697122"/>
            <a:chOff x="2134759" y="1503528"/>
            <a:chExt cx="4306985" cy="3697122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09863" y="1657350"/>
              <a:ext cx="3724275" cy="3543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1" name="Object 3"/>
            <p:cNvGraphicFramePr>
              <a:graphicFrameLocks noChangeAspect="1"/>
            </p:cNvGraphicFramePr>
            <p:nvPr/>
          </p:nvGraphicFramePr>
          <p:xfrm>
            <a:off x="5337922" y="2169996"/>
            <a:ext cx="1103822" cy="450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8" name="Equation" r:id="rId4" imgW="622080" imgH="253800" progId="Equation.3">
                    <p:embed/>
                  </p:oleObj>
                </mc:Choice>
                <mc:Fallback>
                  <p:oleObj name="Equation" r:id="rId4" imgW="6220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7922" y="2169996"/>
                          <a:ext cx="1103822" cy="450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5882185" y="256577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0.8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46728" y="2554406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0.6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79242" y="254075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0.7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5159" y="2540759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0.5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3462" y="150352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43032" y="24065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2518" y="3223145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-2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47497" y="4112524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-4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614151" y="3156108"/>
              <a:ext cx="3502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Real{</a:t>
              </a:r>
              <a:r>
                <a:rPr lang="en-US" dirty="0" smtClean="0">
                  <a:sym typeface="Symbol"/>
                </a:rPr>
                <a:t></a:t>
              </a:r>
              <a:r>
                <a:rPr lang="en-US" sz="2400" baseline="30000" dirty="0" smtClean="0">
                  <a:sym typeface="Symbol"/>
                </a:rPr>
                <a:t>(3)</a:t>
              </a:r>
              <a:r>
                <a:rPr lang="en-US" dirty="0" smtClean="0">
                  <a:sym typeface="Symbol"/>
                </a:rPr>
                <a:t>} in units of 10</a:t>
              </a:r>
              <a:r>
                <a:rPr lang="en-US" sz="2400" baseline="30000" dirty="0" smtClean="0">
                  <a:sym typeface="Symbol"/>
                </a:rPr>
                <a:t>-19</a:t>
              </a:r>
              <a:r>
                <a:rPr lang="en-US" dirty="0" smtClean="0">
                  <a:sym typeface="Symbol"/>
                </a:rPr>
                <a:t>m</a:t>
              </a:r>
              <a:r>
                <a:rPr lang="en-US" sz="2400" baseline="30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V</a:t>
              </a:r>
              <a:r>
                <a:rPr lang="en-US" sz="2400" baseline="30000" dirty="0" smtClean="0">
                  <a:sym typeface="Symbol"/>
                </a:rPr>
                <a:t>-2</a:t>
              </a:r>
              <a:endParaRPr lang="en-US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1" y="2017459"/>
            <a:ext cx="4590835" cy="4070345"/>
            <a:chOff x="1935370" y="1498843"/>
            <a:chExt cx="4590835" cy="407034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7975" y="1709738"/>
              <a:ext cx="344805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292824" y="1733265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-18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08748" y="2663587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-19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67804" y="4533331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-21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92824" y="3603009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sz="2400" baseline="30000" dirty="0" smtClean="0">
                  <a:latin typeface="Times New Roman" pitchFamily="18" charset="0"/>
                  <a:cs typeface="Times New Roman" pitchFamily="18" charset="0"/>
                </a:rPr>
                <a:t>-20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688610" y="4995080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1.0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20938" y="497005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2.0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83207" y="49837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131030" y="3303183"/>
              <a:ext cx="40703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smtClean="0">
                  <a:sym typeface="Symbol"/>
                </a:rPr>
                <a:t>/</a:t>
              </a:r>
              <a:r>
                <a:rPr lang="en-US" sz="2400" baseline="-25000" dirty="0" smtClean="0">
                  <a:sym typeface="Symbol"/>
                </a:rPr>
                <a:t>0</a:t>
              </a:r>
              <a:r>
                <a:rPr lang="en-US" dirty="0" smtClean="0">
                  <a:sym typeface="Symbol"/>
                </a:rPr>
                <a:t>)</a:t>
              </a:r>
              <a:r>
                <a:rPr lang="en-US" sz="2400" baseline="30000" dirty="0" smtClean="0">
                  <a:sym typeface="Symbol"/>
                </a:rPr>
                <a:t>4</a:t>
              </a:r>
              <a:r>
                <a:rPr lang="en-US" dirty="0" smtClean="0">
                  <a:sym typeface="Symbol"/>
                </a:rPr>
                <a:t> </a:t>
              </a:r>
              <a:r>
                <a:rPr lang="en-US" sz="1800" dirty="0" err="1" smtClean="0"/>
                <a:t>Imag</a:t>
              </a:r>
              <a:r>
                <a:rPr lang="en-US" dirty="0" smtClean="0"/>
                <a:t>{</a:t>
              </a:r>
              <a:r>
                <a:rPr lang="en-US" dirty="0" smtClean="0">
                  <a:sym typeface="Symbol"/>
                </a:rPr>
                <a:t></a:t>
              </a:r>
              <a:r>
                <a:rPr lang="en-US" sz="2400" baseline="30000" dirty="0" smtClean="0">
                  <a:sym typeface="Symbol"/>
                </a:rPr>
                <a:t>(3)</a:t>
              </a:r>
              <a:r>
                <a:rPr lang="en-US" dirty="0" smtClean="0">
                  <a:sym typeface="Symbol"/>
                </a:rPr>
                <a:t>} in units of m</a:t>
              </a:r>
              <a:r>
                <a:rPr lang="en-US" sz="2400" baseline="30000" dirty="0" smtClean="0">
                  <a:sym typeface="Symbol"/>
                </a:rPr>
                <a:t>2</a:t>
              </a:r>
              <a:r>
                <a:rPr lang="en-US" dirty="0" smtClean="0">
                  <a:sym typeface="Symbol"/>
                </a:rPr>
                <a:t>V</a:t>
              </a:r>
              <a:r>
                <a:rPr lang="en-US" sz="2400" baseline="30000" dirty="0" smtClean="0">
                  <a:sym typeface="Symbol"/>
                </a:rPr>
                <a:t>-2</a:t>
              </a:r>
              <a:endParaRPr lang="en-US" dirty="0"/>
            </a:p>
          </p:txBody>
        </p:sp>
        <p:graphicFrame>
          <p:nvGraphicFramePr>
            <p:cNvPr id="31" name="Object 3"/>
            <p:cNvGraphicFramePr>
              <a:graphicFrameLocks noChangeAspect="1"/>
            </p:cNvGraphicFramePr>
            <p:nvPr/>
          </p:nvGraphicFramePr>
          <p:xfrm>
            <a:off x="3228311" y="5062680"/>
            <a:ext cx="1161655" cy="46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99" name="Equation" r:id="rId7" imgW="634680" imgH="253800" progId="Equation.3">
                    <p:embed/>
                  </p:oleObj>
                </mc:Choice>
                <mc:Fallback>
                  <p:oleObj name="Equation" r:id="rId7" imgW="63468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311" y="5062680"/>
                          <a:ext cx="1161655" cy="464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3084394" y="2511188"/>
              <a:ext cx="1518364" cy="147732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Nanocrystals</a:t>
              </a:r>
              <a:endParaRPr lang="en-US" sz="1800" dirty="0" smtClean="0"/>
            </a:p>
            <a:p>
              <a:r>
                <a:rPr lang="en-US" sz="1800" dirty="0" smtClean="0"/>
                <a:t>+  0.79</a:t>
              </a:r>
              <a:r>
                <a:rPr lang="en-US" sz="1800" dirty="0" smtClean="0">
                  <a:sym typeface="Symbol"/>
                </a:rPr>
                <a:t>m</a:t>
              </a:r>
            </a:p>
            <a:p>
              <a:r>
                <a:rPr lang="en-US" sz="1800" dirty="0" smtClean="0">
                  <a:sym typeface="Symbol"/>
                </a:rPr>
                <a:t>   2.2 m</a:t>
              </a:r>
              <a:endParaRPr lang="en-US" sz="1800" dirty="0" smtClean="0"/>
            </a:p>
            <a:p>
              <a:pPr>
                <a:buFont typeface="Wingdings"/>
                <a:buChar char="¬"/>
              </a:pPr>
              <a:r>
                <a:rPr lang="en-US" sz="1800" dirty="0" smtClean="0">
                  <a:sym typeface="Wingdings"/>
                </a:rPr>
                <a:t> 1.4 </a:t>
              </a:r>
              <a:r>
                <a:rPr lang="en-US" sz="1800" dirty="0" smtClean="0">
                  <a:sym typeface="Symbol"/>
                </a:rPr>
                <a:t>m</a:t>
              </a:r>
            </a:p>
            <a:p>
              <a:r>
                <a:rPr lang="en-US" sz="1800" b="1" dirty="0" smtClean="0">
                  <a:sym typeface="Wingdings 2"/>
                </a:rPr>
                <a:t> </a:t>
              </a:r>
              <a:r>
                <a:rPr lang="en-US" sz="1800" dirty="0" smtClean="0">
                  <a:sym typeface="Wingdings 2"/>
                </a:rPr>
                <a:t>1.58</a:t>
              </a:r>
              <a:r>
                <a:rPr lang="en-US" sz="1800" dirty="0" smtClean="0">
                  <a:sym typeface="Symbol"/>
                </a:rPr>
                <a:t>m</a:t>
              </a:r>
              <a:endParaRPr lang="en-US" sz="1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9805" y="3998794"/>
              <a:ext cx="2816861" cy="9541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</a:t>
              </a:r>
              <a:r>
                <a:rPr lang="en-US" sz="1800" dirty="0" smtClean="0"/>
                <a:t>Bulk</a:t>
              </a:r>
            </a:p>
            <a:p>
              <a:r>
                <a:rPr lang="en-US" sz="1800" dirty="0" smtClean="0"/>
                <a:t>     </a:t>
              </a:r>
              <a:r>
                <a:rPr lang="en-US" sz="1800" dirty="0" err="1" smtClean="0"/>
                <a:t>CdS</a:t>
              </a:r>
              <a:r>
                <a:rPr lang="en-US" sz="1800" dirty="0" smtClean="0"/>
                <a:t> 0.69</a:t>
              </a:r>
              <a:r>
                <a:rPr lang="en-US" sz="1800" dirty="0" smtClean="0">
                  <a:sym typeface="Symbol"/>
                </a:rPr>
                <a:t>m</a:t>
              </a:r>
              <a:endParaRPr lang="en-US" sz="1800" dirty="0" smtClean="0"/>
            </a:p>
            <a:p>
              <a:r>
                <a:rPr lang="en-US" sz="1800" dirty="0" smtClean="0"/>
                <a:t>▼  </a:t>
              </a:r>
              <a:r>
                <a:rPr lang="en-US" sz="1800" dirty="0" err="1" smtClean="0"/>
                <a:t>CdTe</a:t>
              </a:r>
              <a:r>
                <a:rPr lang="en-US" sz="1800" dirty="0" smtClean="0"/>
                <a:t>  12, 1.4, 1.58</a:t>
              </a:r>
              <a:r>
                <a:rPr lang="en-US" sz="1800" dirty="0" smtClean="0">
                  <a:sym typeface="Symbol"/>
                </a:rPr>
                <a:t>m</a:t>
              </a:r>
              <a:endParaRPr lang="en-US" sz="1800" dirty="0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3166281" y="4380931"/>
              <a:ext cx="163773" cy="15012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90843" y="6145690"/>
            <a:ext cx="7821637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within the experimental uncertainty (factor of 2), no enhancements were</a:t>
            </a:r>
          </a:p>
          <a:p>
            <a:pPr algn="ctr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found in II-VI semiconductors for the far off-resonance nonlinearities!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7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54"/>
          <p:cNvSpPr txBox="1">
            <a:spLocks noChangeArrowheads="1"/>
          </p:cNvSpPr>
          <p:nvPr/>
        </p:nvSpPr>
        <p:spPr bwMode="auto">
          <a:xfrm>
            <a:off x="82762" y="227372"/>
            <a:ext cx="1882280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Bleaching</a:t>
            </a:r>
          </a:p>
        </p:txBody>
      </p:sp>
      <p:pic>
        <p:nvPicPr>
          <p:cNvPr id="12343" name="Picture 5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" r="6565"/>
          <a:stretch/>
        </p:blipFill>
        <p:spPr bwMode="auto">
          <a:xfrm>
            <a:off x="149519" y="779364"/>
            <a:ext cx="3631045" cy="18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8"/>
          <p:cNvGrpSpPr/>
          <p:nvPr/>
        </p:nvGrpSpPr>
        <p:grpSpPr>
          <a:xfrm>
            <a:off x="4684974" y="227372"/>
            <a:ext cx="3824704" cy="6011839"/>
            <a:chOff x="163774" y="846161"/>
            <a:chExt cx="3824704" cy="6011839"/>
          </a:xfrm>
        </p:grpSpPr>
        <p:pic>
          <p:nvPicPr>
            <p:cNvPr id="37" name="Picture 36" descr="GaAs LT INDEX.jpg"/>
            <p:cNvPicPr>
              <a:picLocks noChangeAspect="1"/>
            </p:cNvPicPr>
            <p:nvPr/>
          </p:nvPicPr>
          <p:blipFill>
            <a:blip r:embed="rId3" cstate="print"/>
            <a:srcRect l="3622" t="13259" r="4802" b="4223"/>
            <a:stretch>
              <a:fillRect/>
            </a:stretch>
          </p:blipFill>
          <p:spPr>
            <a:xfrm>
              <a:off x="163774" y="3575713"/>
              <a:ext cx="3824704" cy="3282287"/>
            </a:xfrm>
            <a:prstGeom prst="rect">
              <a:avLst/>
            </a:prstGeom>
          </p:spPr>
        </p:pic>
        <p:pic>
          <p:nvPicPr>
            <p:cNvPr id="38" name="Picture 37" descr="GaAs LT ABSORPTION.jpg"/>
            <p:cNvPicPr>
              <a:picLocks noChangeAspect="1"/>
            </p:cNvPicPr>
            <p:nvPr/>
          </p:nvPicPr>
          <p:blipFill rotWithShape="1">
            <a:blip r:embed="rId4" cstate="print"/>
            <a:srcRect l="6668" t="3400" r="4411" b="23100"/>
            <a:stretch/>
          </p:blipFill>
          <p:spPr>
            <a:xfrm>
              <a:off x="247164" y="846161"/>
              <a:ext cx="3656098" cy="2729552"/>
            </a:xfrm>
            <a:prstGeom prst="rect">
              <a:avLst/>
            </a:prstGeom>
          </p:spPr>
        </p:pic>
      </p:grpSp>
      <p:pic>
        <p:nvPicPr>
          <p:cNvPr id="39" name="Picture 38" descr="3D GAAS RT.jpg"/>
          <p:cNvPicPr>
            <a:picLocks noChangeAspect="1"/>
          </p:cNvPicPr>
          <p:nvPr/>
        </p:nvPicPr>
        <p:blipFill>
          <a:blip r:embed="rId5" cstate="print"/>
          <a:srcRect l="3535" t="8716" r="8399" b="5340"/>
          <a:stretch>
            <a:fillRect/>
          </a:stretch>
        </p:blipFill>
        <p:spPr>
          <a:xfrm>
            <a:off x="630451" y="2956924"/>
            <a:ext cx="3439236" cy="31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54841" y="682384"/>
            <a:ext cx="8682826" cy="1508105"/>
            <a:chOff x="354841" y="818864"/>
            <a:chExt cx="8682826" cy="1508105"/>
          </a:xfrm>
        </p:grpSpPr>
        <p:sp>
          <p:nvSpPr>
            <p:cNvPr id="3" name="TextBox 2"/>
            <p:cNvSpPr txBox="1"/>
            <p:nvPr/>
          </p:nvSpPr>
          <p:spPr>
            <a:xfrm>
              <a:off x="354841" y="818864"/>
              <a:ext cx="8682826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Most interesting case is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GaAs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, carrier lifetimes are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</a:rPr>
                <a:t>nsec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  effective </a:t>
              </a:r>
              <a:r>
                <a:rPr lang="en-US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e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(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linewidths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) 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meV</a:t>
              </a:r>
              <a:endParaRPr lang="en-US" sz="1800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classical dispersion (</a:t>
              </a:r>
              <a:r>
                <a:rPr lang="en-US" sz="18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Haug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&amp; Koch) is of form                                         .</a:t>
              </a:r>
            </a:p>
            <a:p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 near resonance, as discussed before                                       </a:t>
              </a:r>
            </a:p>
            <a:p>
              <a:r>
                <a:rPr lang="en-US" i="1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E</a:t>
              </a:r>
              <a:r>
                <a:rPr lang="en-US" sz="2400" i="1" baseline="-25000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e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–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electron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energy level to which electron excited in conduction band</a:t>
              </a:r>
            </a:p>
            <a:p>
              <a:r>
                <a:rPr lang="en-US" sz="1800" i="1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E</a:t>
              </a:r>
              <a:r>
                <a:rPr lang="en-US" sz="2400" i="1" baseline="-250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h</a:t>
              </a: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– electron energy level in valence band from which electron excited by absorption </a:t>
              </a:r>
              <a:endParaRPr lang="en-US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4835477" y="1064711"/>
            <a:ext cx="2306652" cy="4092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6" name="Equation" r:id="rId3" imgW="1574640" imgH="279360" progId="Equation.3">
                    <p:embed/>
                  </p:oleObj>
                </mc:Choice>
                <mc:Fallback>
                  <p:oleObj name="Equation" r:id="rId3" imgW="1574640" imgH="2793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5477" y="1064711"/>
                          <a:ext cx="2306652" cy="40924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 Box 54"/>
          <p:cNvSpPr txBox="1">
            <a:spLocks noChangeArrowheads="1"/>
          </p:cNvSpPr>
          <p:nvPr/>
        </p:nvSpPr>
        <p:spPr bwMode="auto">
          <a:xfrm>
            <a:off x="189526" y="317590"/>
            <a:ext cx="4489246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Carrier Nonlinearities Near Resonance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824" y="2190489"/>
            <a:ext cx="8949843" cy="1451945"/>
            <a:chOff x="252924" y="2190489"/>
            <a:chExt cx="8949843" cy="1451945"/>
          </a:xfrm>
        </p:grpSpPr>
        <p:graphicFrame>
          <p:nvGraphicFramePr>
            <p:cNvPr id="5325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2129360"/>
                </p:ext>
              </p:extLst>
            </p:nvPr>
          </p:nvGraphicFramePr>
          <p:xfrm>
            <a:off x="252924" y="2847096"/>
            <a:ext cx="4692650" cy="795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7" name="Equation" r:id="rId5" imgW="2997000" imgH="507960" progId="Equation.3">
                    <p:embed/>
                  </p:oleObj>
                </mc:Choice>
                <mc:Fallback>
                  <p:oleObj name="Equation" r:id="rId5" imgW="29970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924" y="2847096"/>
                          <a:ext cx="4692650" cy="795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97344812"/>
                </p:ext>
              </p:extLst>
            </p:nvPr>
          </p:nvGraphicFramePr>
          <p:xfrm>
            <a:off x="5230842" y="2190489"/>
            <a:ext cx="3971925" cy="1417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48" name="Equation" r:id="rId7" imgW="2628720" imgH="939600" progId="Equation.3">
                    <p:embed/>
                  </p:oleObj>
                </mc:Choice>
                <mc:Fallback>
                  <p:oleObj name="Equation" r:id="rId7" imgW="262872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30842" y="2190489"/>
                          <a:ext cx="3971925" cy="1417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54626" y="2331526"/>
              <a:ext cx="3313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1800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Simplest case of a 2 band model: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7" y="4573803"/>
            <a:ext cx="7665565" cy="228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051262"/>
              </p:ext>
            </p:extLst>
          </p:nvPr>
        </p:nvGraphicFramePr>
        <p:xfrm>
          <a:off x="855527" y="3685398"/>
          <a:ext cx="71834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9" name="Equation" r:id="rId10" imgW="4736880" imgH="495000" progId="Equation.3">
                  <p:embed/>
                </p:oleObj>
              </mc:Choice>
              <mc:Fallback>
                <p:oleObj name="Equation" r:id="rId10" imgW="473688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527" y="3685398"/>
                        <a:ext cx="7183438" cy="749300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74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919175" y="398463"/>
            <a:ext cx="2676525" cy="1863725"/>
            <a:chOff x="2733675" y="569913"/>
            <a:chExt cx="2676525" cy="1863725"/>
          </a:xfrm>
        </p:grpSpPr>
        <p:pic>
          <p:nvPicPr>
            <p:cNvPr id="1947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33675" y="569913"/>
              <a:ext cx="2676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20"/>
            <p:cNvGrpSpPr>
              <a:grpSpLocks/>
            </p:cNvGrpSpPr>
            <p:nvPr/>
          </p:nvGrpSpPr>
          <p:grpSpPr bwMode="auto">
            <a:xfrm>
              <a:off x="2897188" y="1347788"/>
              <a:ext cx="303212" cy="519112"/>
              <a:chOff x="3627" y="3491"/>
              <a:chExt cx="191" cy="327"/>
            </a:xfrm>
          </p:grpSpPr>
          <p:sp>
            <p:nvSpPr>
              <p:cNvPr id="19506" name="Oval 21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07" name="Text Box 22"/>
              <p:cNvSpPr txBox="1">
                <a:spLocks noChangeArrowheads="1"/>
              </p:cNvSpPr>
              <p:nvPr/>
            </p:nvSpPr>
            <p:spPr bwMode="auto">
              <a:xfrm>
                <a:off x="3627" y="349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29494"/>
            <a:stretch>
              <a:fillRect/>
            </a:stretch>
          </p:blipFill>
          <p:spPr bwMode="auto">
            <a:xfrm>
              <a:off x="2814638" y="1808163"/>
              <a:ext cx="23717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Line 19"/>
            <p:cNvSpPr>
              <a:spLocks noChangeShapeType="1"/>
            </p:cNvSpPr>
            <p:nvPr/>
          </p:nvSpPr>
          <p:spPr bwMode="auto">
            <a:xfrm flipV="1">
              <a:off x="3222625" y="989013"/>
              <a:ext cx="0" cy="108108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69" name="Text Box 43"/>
          <p:cNvSpPr txBox="1">
            <a:spLocks noChangeArrowheads="1"/>
          </p:cNvSpPr>
          <p:nvPr/>
        </p:nvSpPr>
        <p:spPr bwMode="auto">
          <a:xfrm>
            <a:off x="7093439" y="1206378"/>
            <a:ext cx="20505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 BOTH an index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change AND gain!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77479" y="426243"/>
            <a:ext cx="4041569" cy="1863725"/>
            <a:chOff x="4314809" y="531886"/>
            <a:chExt cx="4041569" cy="1863725"/>
          </a:xfrm>
        </p:grpSpPr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6671" y="531886"/>
              <a:ext cx="2676525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1"/>
            <p:cNvGrpSpPr>
              <a:grpSpLocks/>
            </p:cNvGrpSpPr>
            <p:nvPr/>
          </p:nvGrpSpPr>
          <p:grpSpPr bwMode="auto">
            <a:xfrm>
              <a:off x="6811741" y="1379276"/>
              <a:ext cx="1544637" cy="449263"/>
              <a:chOff x="6683375" y="1444626"/>
              <a:chExt cx="1544638" cy="449263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6683375" y="1444626"/>
                <a:ext cx="1525588" cy="280988"/>
                <a:chOff x="768" y="1392"/>
                <a:chExt cx="4059" cy="1215"/>
              </a:xfrm>
            </p:grpSpPr>
            <p:sp>
              <p:nvSpPr>
                <p:cNvPr id="19501" name="Freeform 36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2" name="Freeform 37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8" name="Group 39"/>
              <p:cNvGrpSpPr>
                <a:grpSpLocks/>
              </p:cNvGrpSpPr>
              <p:nvPr/>
            </p:nvGrpSpPr>
            <p:grpSpPr bwMode="auto">
              <a:xfrm>
                <a:off x="6702425" y="1612901"/>
                <a:ext cx="1525588" cy="280988"/>
                <a:chOff x="768" y="1392"/>
                <a:chExt cx="4059" cy="1215"/>
              </a:xfrm>
            </p:grpSpPr>
            <p:sp>
              <p:nvSpPr>
                <p:cNvPr id="19499" name="Freeform 40"/>
                <p:cNvSpPr>
                  <a:spLocks/>
                </p:cNvSpPr>
                <p:nvPr/>
              </p:nvSpPr>
              <p:spPr bwMode="auto">
                <a:xfrm>
                  <a:off x="768" y="1392"/>
                  <a:ext cx="2649" cy="1215"/>
                </a:xfrm>
                <a:custGeom>
                  <a:avLst/>
                  <a:gdLst>
                    <a:gd name="T0" fmla="*/ 12 w 2649"/>
                    <a:gd name="T1" fmla="*/ 1 h 2410"/>
                    <a:gd name="T2" fmla="*/ 72 w 2649"/>
                    <a:gd name="T3" fmla="*/ 1 h 2410"/>
                    <a:gd name="T4" fmla="*/ 134 w 2649"/>
                    <a:gd name="T5" fmla="*/ 1 h 2410"/>
                    <a:gd name="T6" fmla="*/ 195 w 2649"/>
                    <a:gd name="T7" fmla="*/ 1 h 2410"/>
                    <a:gd name="T8" fmla="*/ 255 w 2649"/>
                    <a:gd name="T9" fmla="*/ 1 h 2410"/>
                    <a:gd name="T10" fmla="*/ 315 w 2649"/>
                    <a:gd name="T11" fmla="*/ 1 h 2410"/>
                    <a:gd name="T12" fmla="*/ 375 w 2649"/>
                    <a:gd name="T13" fmla="*/ 0 h 2410"/>
                    <a:gd name="T14" fmla="*/ 435 w 2649"/>
                    <a:gd name="T15" fmla="*/ 1 h 2410"/>
                    <a:gd name="T16" fmla="*/ 497 w 2649"/>
                    <a:gd name="T17" fmla="*/ 1 h 2410"/>
                    <a:gd name="T18" fmla="*/ 557 w 2649"/>
                    <a:gd name="T19" fmla="*/ 1 h 2410"/>
                    <a:gd name="T20" fmla="*/ 618 w 2649"/>
                    <a:gd name="T21" fmla="*/ 1 h 2410"/>
                    <a:gd name="T22" fmla="*/ 678 w 2649"/>
                    <a:gd name="T23" fmla="*/ 1 h 2410"/>
                    <a:gd name="T24" fmla="*/ 738 w 2649"/>
                    <a:gd name="T25" fmla="*/ 1 h 2410"/>
                    <a:gd name="T26" fmla="*/ 800 w 2649"/>
                    <a:gd name="T27" fmla="*/ 1 h 2410"/>
                    <a:gd name="T28" fmla="*/ 860 w 2649"/>
                    <a:gd name="T29" fmla="*/ 1 h 2410"/>
                    <a:gd name="T30" fmla="*/ 920 w 2649"/>
                    <a:gd name="T31" fmla="*/ 1 h 2410"/>
                    <a:gd name="T32" fmla="*/ 981 w 2649"/>
                    <a:gd name="T33" fmla="*/ 1 h 2410"/>
                    <a:gd name="T34" fmla="*/ 1041 w 2649"/>
                    <a:gd name="T35" fmla="*/ 1 h 2410"/>
                    <a:gd name="T36" fmla="*/ 1101 w 2649"/>
                    <a:gd name="T37" fmla="*/ 1 h 2410"/>
                    <a:gd name="T38" fmla="*/ 1163 w 2649"/>
                    <a:gd name="T39" fmla="*/ 1 h 2410"/>
                    <a:gd name="T40" fmla="*/ 1223 w 2649"/>
                    <a:gd name="T41" fmla="*/ 1 h 2410"/>
                    <a:gd name="T42" fmla="*/ 1283 w 2649"/>
                    <a:gd name="T43" fmla="*/ 1 h 2410"/>
                    <a:gd name="T44" fmla="*/ 1344 w 2649"/>
                    <a:gd name="T45" fmla="*/ 1 h 2410"/>
                    <a:gd name="T46" fmla="*/ 1404 w 2649"/>
                    <a:gd name="T47" fmla="*/ 1 h 2410"/>
                    <a:gd name="T48" fmla="*/ 1464 w 2649"/>
                    <a:gd name="T49" fmla="*/ 1 h 2410"/>
                    <a:gd name="T50" fmla="*/ 1526 w 2649"/>
                    <a:gd name="T51" fmla="*/ 1 h 2410"/>
                    <a:gd name="T52" fmla="*/ 1586 w 2649"/>
                    <a:gd name="T53" fmla="*/ 1 h 2410"/>
                    <a:gd name="T54" fmla="*/ 1646 w 2649"/>
                    <a:gd name="T55" fmla="*/ 1 h 2410"/>
                    <a:gd name="T56" fmla="*/ 1707 w 2649"/>
                    <a:gd name="T57" fmla="*/ 1 h 2410"/>
                    <a:gd name="T58" fmla="*/ 1767 w 2649"/>
                    <a:gd name="T59" fmla="*/ 1 h 2410"/>
                    <a:gd name="T60" fmla="*/ 1829 w 2649"/>
                    <a:gd name="T61" fmla="*/ 1 h 2410"/>
                    <a:gd name="T62" fmla="*/ 1889 w 2649"/>
                    <a:gd name="T63" fmla="*/ 0 h 2410"/>
                    <a:gd name="T64" fmla="*/ 1949 w 2649"/>
                    <a:gd name="T65" fmla="*/ 1 h 2410"/>
                    <a:gd name="T66" fmla="*/ 2009 w 2649"/>
                    <a:gd name="T67" fmla="*/ 1 h 2410"/>
                    <a:gd name="T68" fmla="*/ 2070 w 2649"/>
                    <a:gd name="T69" fmla="*/ 1 h 2410"/>
                    <a:gd name="T70" fmla="*/ 2130 w 2649"/>
                    <a:gd name="T71" fmla="*/ 1 h 2410"/>
                    <a:gd name="T72" fmla="*/ 2192 w 2649"/>
                    <a:gd name="T73" fmla="*/ 1 h 2410"/>
                    <a:gd name="T74" fmla="*/ 2252 w 2649"/>
                    <a:gd name="T75" fmla="*/ 1 h 2410"/>
                    <a:gd name="T76" fmla="*/ 2312 w 2649"/>
                    <a:gd name="T77" fmla="*/ 1 h 2410"/>
                    <a:gd name="T78" fmla="*/ 2372 w 2649"/>
                    <a:gd name="T79" fmla="*/ 1 h 2410"/>
                    <a:gd name="T80" fmla="*/ 2432 w 2649"/>
                    <a:gd name="T81" fmla="*/ 1 h 2410"/>
                    <a:gd name="T82" fmla="*/ 2495 w 2649"/>
                    <a:gd name="T83" fmla="*/ 1 h 2410"/>
                    <a:gd name="T84" fmla="*/ 2555 w 2649"/>
                    <a:gd name="T85" fmla="*/ 1 h 2410"/>
                    <a:gd name="T86" fmla="*/ 2615 w 2649"/>
                    <a:gd name="T87" fmla="*/ 1 h 241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2649"/>
                    <a:gd name="T133" fmla="*/ 0 h 2410"/>
                    <a:gd name="T134" fmla="*/ 2649 w 2649"/>
                    <a:gd name="T135" fmla="*/ 2410 h 241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2649" h="2410">
                      <a:moveTo>
                        <a:pt x="0" y="1198"/>
                      </a:moveTo>
                      <a:lnTo>
                        <a:pt x="12" y="1130"/>
                      </a:lnTo>
                      <a:lnTo>
                        <a:pt x="43" y="979"/>
                      </a:lnTo>
                      <a:lnTo>
                        <a:pt x="72" y="833"/>
                      </a:lnTo>
                      <a:lnTo>
                        <a:pt x="103" y="691"/>
                      </a:lnTo>
                      <a:lnTo>
                        <a:pt x="134" y="558"/>
                      </a:lnTo>
                      <a:lnTo>
                        <a:pt x="163" y="437"/>
                      </a:lnTo>
                      <a:lnTo>
                        <a:pt x="195" y="326"/>
                      </a:lnTo>
                      <a:lnTo>
                        <a:pt x="224" y="230"/>
                      </a:lnTo>
                      <a:lnTo>
                        <a:pt x="255" y="149"/>
                      </a:lnTo>
                      <a:lnTo>
                        <a:pt x="284" y="83"/>
                      </a:lnTo>
                      <a:lnTo>
                        <a:pt x="315" y="36"/>
                      </a:lnTo>
                      <a:lnTo>
                        <a:pt x="346" y="9"/>
                      </a:lnTo>
                      <a:lnTo>
                        <a:pt x="375" y="0"/>
                      </a:lnTo>
                      <a:lnTo>
                        <a:pt x="406" y="9"/>
                      </a:lnTo>
                      <a:lnTo>
                        <a:pt x="435" y="36"/>
                      </a:lnTo>
                      <a:lnTo>
                        <a:pt x="466" y="83"/>
                      </a:lnTo>
                      <a:lnTo>
                        <a:pt x="497" y="149"/>
                      </a:lnTo>
                      <a:lnTo>
                        <a:pt x="526" y="230"/>
                      </a:lnTo>
                      <a:lnTo>
                        <a:pt x="557" y="326"/>
                      </a:lnTo>
                      <a:lnTo>
                        <a:pt x="587" y="437"/>
                      </a:lnTo>
                      <a:lnTo>
                        <a:pt x="618" y="558"/>
                      </a:lnTo>
                      <a:lnTo>
                        <a:pt x="649" y="691"/>
                      </a:lnTo>
                      <a:lnTo>
                        <a:pt x="678" y="833"/>
                      </a:lnTo>
                      <a:lnTo>
                        <a:pt x="709" y="979"/>
                      </a:lnTo>
                      <a:lnTo>
                        <a:pt x="738" y="1130"/>
                      </a:lnTo>
                      <a:lnTo>
                        <a:pt x="769" y="1280"/>
                      </a:lnTo>
                      <a:lnTo>
                        <a:pt x="800" y="1431"/>
                      </a:lnTo>
                      <a:lnTo>
                        <a:pt x="829" y="1577"/>
                      </a:lnTo>
                      <a:lnTo>
                        <a:pt x="860" y="1719"/>
                      </a:lnTo>
                      <a:lnTo>
                        <a:pt x="889" y="1852"/>
                      </a:lnTo>
                      <a:lnTo>
                        <a:pt x="920" y="1973"/>
                      </a:lnTo>
                      <a:lnTo>
                        <a:pt x="950" y="2084"/>
                      </a:lnTo>
                      <a:lnTo>
                        <a:pt x="981" y="2180"/>
                      </a:lnTo>
                      <a:lnTo>
                        <a:pt x="1012" y="2261"/>
                      </a:lnTo>
                      <a:lnTo>
                        <a:pt x="1041" y="2327"/>
                      </a:lnTo>
                      <a:lnTo>
                        <a:pt x="1072" y="2374"/>
                      </a:lnTo>
                      <a:lnTo>
                        <a:pt x="1101" y="2401"/>
                      </a:lnTo>
                      <a:lnTo>
                        <a:pt x="1132" y="2410"/>
                      </a:lnTo>
                      <a:lnTo>
                        <a:pt x="1163" y="2401"/>
                      </a:lnTo>
                      <a:lnTo>
                        <a:pt x="1192" y="2374"/>
                      </a:lnTo>
                      <a:lnTo>
                        <a:pt x="1223" y="2327"/>
                      </a:lnTo>
                      <a:lnTo>
                        <a:pt x="1252" y="2261"/>
                      </a:lnTo>
                      <a:lnTo>
                        <a:pt x="1283" y="2180"/>
                      </a:lnTo>
                      <a:lnTo>
                        <a:pt x="1314" y="2084"/>
                      </a:lnTo>
                      <a:lnTo>
                        <a:pt x="1344" y="1973"/>
                      </a:lnTo>
                      <a:lnTo>
                        <a:pt x="1375" y="1852"/>
                      </a:lnTo>
                      <a:lnTo>
                        <a:pt x="1404" y="1719"/>
                      </a:lnTo>
                      <a:lnTo>
                        <a:pt x="1435" y="1577"/>
                      </a:lnTo>
                      <a:lnTo>
                        <a:pt x="1464" y="1431"/>
                      </a:lnTo>
                      <a:lnTo>
                        <a:pt x="1495" y="1280"/>
                      </a:lnTo>
                      <a:lnTo>
                        <a:pt x="1526" y="1130"/>
                      </a:lnTo>
                      <a:lnTo>
                        <a:pt x="1555" y="979"/>
                      </a:lnTo>
                      <a:lnTo>
                        <a:pt x="1586" y="833"/>
                      </a:lnTo>
                      <a:lnTo>
                        <a:pt x="1615" y="691"/>
                      </a:lnTo>
                      <a:lnTo>
                        <a:pt x="1646" y="558"/>
                      </a:lnTo>
                      <a:lnTo>
                        <a:pt x="1677" y="437"/>
                      </a:lnTo>
                      <a:lnTo>
                        <a:pt x="1707" y="326"/>
                      </a:lnTo>
                      <a:lnTo>
                        <a:pt x="1738" y="230"/>
                      </a:lnTo>
                      <a:lnTo>
                        <a:pt x="1767" y="149"/>
                      </a:lnTo>
                      <a:lnTo>
                        <a:pt x="1798" y="83"/>
                      </a:lnTo>
                      <a:lnTo>
                        <a:pt x="1829" y="36"/>
                      </a:lnTo>
                      <a:lnTo>
                        <a:pt x="1858" y="9"/>
                      </a:lnTo>
                      <a:lnTo>
                        <a:pt x="1889" y="0"/>
                      </a:lnTo>
                      <a:lnTo>
                        <a:pt x="1918" y="9"/>
                      </a:lnTo>
                      <a:lnTo>
                        <a:pt x="1949" y="36"/>
                      </a:lnTo>
                      <a:lnTo>
                        <a:pt x="1980" y="83"/>
                      </a:lnTo>
                      <a:lnTo>
                        <a:pt x="2009" y="149"/>
                      </a:lnTo>
                      <a:lnTo>
                        <a:pt x="2040" y="230"/>
                      </a:lnTo>
                      <a:lnTo>
                        <a:pt x="2070" y="326"/>
                      </a:lnTo>
                      <a:lnTo>
                        <a:pt x="2101" y="437"/>
                      </a:lnTo>
                      <a:lnTo>
                        <a:pt x="2130" y="558"/>
                      </a:lnTo>
                      <a:lnTo>
                        <a:pt x="2161" y="691"/>
                      </a:lnTo>
                      <a:lnTo>
                        <a:pt x="2192" y="833"/>
                      </a:lnTo>
                      <a:lnTo>
                        <a:pt x="2221" y="979"/>
                      </a:lnTo>
                      <a:lnTo>
                        <a:pt x="2252" y="1130"/>
                      </a:lnTo>
                      <a:lnTo>
                        <a:pt x="2281" y="1280"/>
                      </a:lnTo>
                      <a:lnTo>
                        <a:pt x="2312" y="1431"/>
                      </a:lnTo>
                      <a:lnTo>
                        <a:pt x="2343" y="1577"/>
                      </a:lnTo>
                      <a:lnTo>
                        <a:pt x="2372" y="1719"/>
                      </a:lnTo>
                      <a:lnTo>
                        <a:pt x="2403" y="1852"/>
                      </a:lnTo>
                      <a:lnTo>
                        <a:pt x="2432" y="1973"/>
                      </a:lnTo>
                      <a:lnTo>
                        <a:pt x="2464" y="2084"/>
                      </a:lnTo>
                      <a:lnTo>
                        <a:pt x="2495" y="2180"/>
                      </a:lnTo>
                      <a:lnTo>
                        <a:pt x="2524" y="2261"/>
                      </a:lnTo>
                      <a:lnTo>
                        <a:pt x="2555" y="2327"/>
                      </a:lnTo>
                      <a:lnTo>
                        <a:pt x="2584" y="2374"/>
                      </a:lnTo>
                      <a:lnTo>
                        <a:pt x="2615" y="2401"/>
                      </a:lnTo>
                      <a:lnTo>
                        <a:pt x="2649" y="2408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0" name="Freeform 41"/>
                <p:cNvSpPr>
                  <a:spLocks/>
                </p:cNvSpPr>
                <p:nvPr/>
              </p:nvSpPr>
              <p:spPr bwMode="auto">
                <a:xfrm>
                  <a:off x="3414" y="1996"/>
                  <a:ext cx="1413" cy="611"/>
                </a:xfrm>
                <a:custGeom>
                  <a:avLst/>
                  <a:gdLst>
                    <a:gd name="T0" fmla="*/ 0 w 1413"/>
                    <a:gd name="T1" fmla="*/ 1 h 1212"/>
                    <a:gd name="T2" fmla="*/ 20 w 1413"/>
                    <a:gd name="T3" fmla="*/ 1 h 1212"/>
                    <a:gd name="T4" fmla="*/ 41 w 1413"/>
                    <a:gd name="T5" fmla="*/ 1 h 1212"/>
                    <a:gd name="T6" fmla="*/ 60 w 1413"/>
                    <a:gd name="T7" fmla="*/ 1 h 1212"/>
                    <a:gd name="T8" fmla="*/ 81 w 1413"/>
                    <a:gd name="T9" fmla="*/ 1 h 1212"/>
                    <a:gd name="T10" fmla="*/ 101 w 1413"/>
                    <a:gd name="T11" fmla="*/ 1 h 1212"/>
                    <a:gd name="T12" fmla="*/ 122 w 1413"/>
                    <a:gd name="T13" fmla="*/ 1 h 1212"/>
                    <a:gd name="T14" fmla="*/ 143 w 1413"/>
                    <a:gd name="T15" fmla="*/ 1 h 1212"/>
                    <a:gd name="T16" fmla="*/ 162 w 1413"/>
                    <a:gd name="T17" fmla="*/ 1 h 1212"/>
                    <a:gd name="T18" fmla="*/ 183 w 1413"/>
                    <a:gd name="T19" fmla="*/ 1 h 1212"/>
                    <a:gd name="T20" fmla="*/ 203 w 1413"/>
                    <a:gd name="T21" fmla="*/ 1 h 1212"/>
                    <a:gd name="T22" fmla="*/ 224 w 1413"/>
                    <a:gd name="T23" fmla="*/ 1 h 1212"/>
                    <a:gd name="T24" fmla="*/ 245 w 1413"/>
                    <a:gd name="T25" fmla="*/ 1 h 1212"/>
                    <a:gd name="T26" fmla="*/ 264 w 1413"/>
                    <a:gd name="T27" fmla="*/ 1 h 1212"/>
                    <a:gd name="T28" fmla="*/ 285 w 1413"/>
                    <a:gd name="T29" fmla="*/ 1 h 1212"/>
                    <a:gd name="T30" fmla="*/ 305 w 1413"/>
                    <a:gd name="T31" fmla="*/ 1 h 1212"/>
                    <a:gd name="T32" fmla="*/ 326 w 1413"/>
                    <a:gd name="T33" fmla="*/ 1 h 1212"/>
                    <a:gd name="T34" fmla="*/ 347 w 1413"/>
                    <a:gd name="T35" fmla="*/ 1 h 1212"/>
                    <a:gd name="T36" fmla="*/ 366 w 1413"/>
                    <a:gd name="T37" fmla="*/ 1 h 1212"/>
                    <a:gd name="T38" fmla="*/ 387 w 1413"/>
                    <a:gd name="T39" fmla="*/ 1 h 1212"/>
                    <a:gd name="T40" fmla="*/ 407 w 1413"/>
                    <a:gd name="T41" fmla="*/ 1 h 1212"/>
                    <a:gd name="T42" fmla="*/ 428 w 1413"/>
                    <a:gd name="T43" fmla="*/ 1 h 1212"/>
                    <a:gd name="T44" fmla="*/ 447 w 1413"/>
                    <a:gd name="T45" fmla="*/ 1 h 1212"/>
                    <a:gd name="T46" fmla="*/ 468 w 1413"/>
                    <a:gd name="T47" fmla="*/ 1 h 1212"/>
                    <a:gd name="T48" fmla="*/ 489 w 1413"/>
                    <a:gd name="T49" fmla="*/ 1 h 1212"/>
                    <a:gd name="T50" fmla="*/ 544 w 1413"/>
                    <a:gd name="T51" fmla="*/ 0 h 1212"/>
                    <a:gd name="T52" fmla="*/ 1413 w 1413"/>
                    <a:gd name="T53" fmla="*/ 0 h 1212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413"/>
                    <a:gd name="T82" fmla="*/ 0 h 1212"/>
                    <a:gd name="T83" fmla="*/ 1413 w 1413"/>
                    <a:gd name="T84" fmla="*/ 1212 h 1212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413" h="1212">
                      <a:moveTo>
                        <a:pt x="0" y="1212"/>
                      </a:moveTo>
                      <a:lnTo>
                        <a:pt x="20" y="1208"/>
                      </a:lnTo>
                      <a:lnTo>
                        <a:pt x="41" y="1194"/>
                      </a:lnTo>
                      <a:lnTo>
                        <a:pt x="60" y="1170"/>
                      </a:lnTo>
                      <a:lnTo>
                        <a:pt x="81" y="1138"/>
                      </a:lnTo>
                      <a:lnTo>
                        <a:pt x="101" y="1097"/>
                      </a:lnTo>
                      <a:lnTo>
                        <a:pt x="122" y="1049"/>
                      </a:lnTo>
                      <a:lnTo>
                        <a:pt x="143" y="994"/>
                      </a:lnTo>
                      <a:lnTo>
                        <a:pt x="162" y="933"/>
                      </a:lnTo>
                      <a:lnTo>
                        <a:pt x="183" y="867"/>
                      </a:lnTo>
                      <a:lnTo>
                        <a:pt x="203" y="796"/>
                      </a:lnTo>
                      <a:lnTo>
                        <a:pt x="224" y="723"/>
                      </a:lnTo>
                      <a:lnTo>
                        <a:pt x="245" y="648"/>
                      </a:lnTo>
                      <a:lnTo>
                        <a:pt x="264" y="572"/>
                      </a:lnTo>
                      <a:lnTo>
                        <a:pt x="285" y="497"/>
                      </a:lnTo>
                      <a:lnTo>
                        <a:pt x="305" y="424"/>
                      </a:lnTo>
                      <a:lnTo>
                        <a:pt x="326" y="353"/>
                      </a:lnTo>
                      <a:lnTo>
                        <a:pt x="347" y="287"/>
                      </a:lnTo>
                      <a:lnTo>
                        <a:pt x="366" y="226"/>
                      </a:lnTo>
                      <a:lnTo>
                        <a:pt x="387" y="171"/>
                      </a:lnTo>
                      <a:lnTo>
                        <a:pt x="407" y="123"/>
                      </a:lnTo>
                      <a:lnTo>
                        <a:pt x="428" y="82"/>
                      </a:lnTo>
                      <a:lnTo>
                        <a:pt x="447" y="50"/>
                      </a:lnTo>
                      <a:lnTo>
                        <a:pt x="468" y="26"/>
                      </a:lnTo>
                      <a:lnTo>
                        <a:pt x="489" y="12"/>
                      </a:lnTo>
                      <a:lnTo>
                        <a:pt x="544" y="0"/>
                      </a:lnTo>
                      <a:lnTo>
                        <a:pt x="1413" y="0"/>
                      </a:lnTo>
                    </a:path>
                  </a:pathLst>
                </a:custGeom>
                <a:noFill/>
                <a:ln w="5715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/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pic>
          <p:nvPicPr>
            <p:cNvPr id="5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b="29494"/>
            <a:stretch>
              <a:fillRect/>
            </a:stretch>
          </p:blipFill>
          <p:spPr bwMode="auto">
            <a:xfrm>
              <a:off x="4855096" y="1770136"/>
              <a:ext cx="2371725" cy="625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8" name="Group 35"/>
            <p:cNvGrpSpPr>
              <a:grpSpLocks/>
            </p:cNvGrpSpPr>
            <p:nvPr/>
          </p:nvGrpSpPr>
          <p:grpSpPr bwMode="auto">
            <a:xfrm rot="5400000">
              <a:off x="5901260" y="1177999"/>
              <a:ext cx="1095375" cy="488950"/>
              <a:chOff x="768" y="1392"/>
              <a:chExt cx="4059" cy="1215"/>
            </a:xfrm>
          </p:grpSpPr>
          <p:sp>
            <p:nvSpPr>
              <p:cNvPr id="69" name="Freeform 36"/>
              <p:cNvSpPr>
                <a:spLocks/>
              </p:cNvSpPr>
              <p:nvPr/>
            </p:nvSpPr>
            <p:spPr bwMode="auto">
              <a:xfrm>
                <a:off x="768" y="1392"/>
                <a:ext cx="2649" cy="1215"/>
              </a:xfrm>
              <a:custGeom>
                <a:avLst/>
                <a:gdLst>
                  <a:gd name="T0" fmla="*/ 12 w 2649"/>
                  <a:gd name="T1" fmla="*/ 1 h 2410"/>
                  <a:gd name="T2" fmla="*/ 72 w 2649"/>
                  <a:gd name="T3" fmla="*/ 1 h 2410"/>
                  <a:gd name="T4" fmla="*/ 134 w 2649"/>
                  <a:gd name="T5" fmla="*/ 1 h 2410"/>
                  <a:gd name="T6" fmla="*/ 195 w 2649"/>
                  <a:gd name="T7" fmla="*/ 1 h 2410"/>
                  <a:gd name="T8" fmla="*/ 255 w 2649"/>
                  <a:gd name="T9" fmla="*/ 1 h 2410"/>
                  <a:gd name="T10" fmla="*/ 315 w 2649"/>
                  <a:gd name="T11" fmla="*/ 1 h 2410"/>
                  <a:gd name="T12" fmla="*/ 375 w 2649"/>
                  <a:gd name="T13" fmla="*/ 0 h 2410"/>
                  <a:gd name="T14" fmla="*/ 435 w 2649"/>
                  <a:gd name="T15" fmla="*/ 1 h 2410"/>
                  <a:gd name="T16" fmla="*/ 497 w 2649"/>
                  <a:gd name="T17" fmla="*/ 1 h 2410"/>
                  <a:gd name="T18" fmla="*/ 557 w 2649"/>
                  <a:gd name="T19" fmla="*/ 1 h 2410"/>
                  <a:gd name="T20" fmla="*/ 618 w 2649"/>
                  <a:gd name="T21" fmla="*/ 1 h 2410"/>
                  <a:gd name="T22" fmla="*/ 678 w 2649"/>
                  <a:gd name="T23" fmla="*/ 1 h 2410"/>
                  <a:gd name="T24" fmla="*/ 738 w 2649"/>
                  <a:gd name="T25" fmla="*/ 1 h 2410"/>
                  <a:gd name="T26" fmla="*/ 800 w 2649"/>
                  <a:gd name="T27" fmla="*/ 1 h 2410"/>
                  <a:gd name="T28" fmla="*/ 860 w 2649"/>
                  <a:gd name="T29" fmla="*/ 1 h 2410"/>
                  <a:gd name="T30" fmla="*/ 920 w 2649"/>
                  <a:gd name="T31" fmla="*/ 1 h 2410"/>
                  <a:gd name="T32" fmla="*/ 981 w 2649"/>
                  <a:gd name="T33" fmla="*/ 1 h 2410"/>
                  <a:gd name="T34" fmla="*/ 1041 w 2649"/>
                  <a:gd name="T35" fmla="*/ 1 h 2410"/>
                  <a:gd name="T36" fmla="*/ 1101 w 2649"/>
                  <a:gd name="T37" fmla="*/ 1 h 2410"/>
                  <a:gd name="T38" fmla="*/ 1163 w 2649"/>
                  <a:gd name="T39" fmla="*/ 1 h 2410"/>
                  <a:gd name="T40" fmla="*/ 1223 w 2649"/>
                  <a:gd name="T41" fmla="*/ 1 h 2410"/>
                  <a:gd name="T42" fmla="*/ 1283 w 2649"/>
                  <a:gd name="T43" fmla="*/ 1 h 2410"/>
                  <a:gd name="T44" fmla="*/ 1344 w 2649"/>
                  <a:gd name="T45" fmla="*/ 1 h 2410"/>
                  <a:gd name="T46" fmla="*/ 1404 w 2649"/>
                  <a:gd name="T47" fmla="*/ 1 h 2410"/>
                  <a:gd name="T48" fmla="*/ 1464 w 2649"/>
                  <a:gd name="T49" fmla="*/ 1 h 2410"/>
                  <a:gd name="T50" fmla="*/ 1526 w 2649"/>
                  <a:gd name="T51" fmla="*/ 1 h 2410"/>
                  <a:gd name="T52" fmla="*/ 1586 w 2649"/>
                  <a:gd name="T53" fmla="*/ 1 h 2410"/>
                  <a:gd name="T54" fmla="*/ 1646 w 2649"/>
                  <a:gd name="T55" fmla="*/ 1 h 2410"/>
                  <a:gd name="T56" fmla="*/ 1707 w 2649"/>
                  <a:gd name="T57" fmla="*/ 1 h 2410"/>
                  <a:gd name="T58" fmla="*/ 1767 w 2649"/>
                  <a:gd name="T59" fmla="*/ 1 h 2410"/>
                  <a:gd name="T60" fmla="*/ 1829 w 2649"/>
                  <a:gd name="T61" fmla="*/ 1 h 2410"/>
                  <a:gd name="T62" fmla="*/ 1889 w 2649"/>
                  <a:gd name="T63" fmla="*/ 0 h 2410"/>
                  <a:gd name="T64" fmla="*/ 1949 w 2649"/>
                  <a:gd name="T65" fmla="*/ 1 h 2410"/>
                  <a:gd name="T66" fmla="*/ 2009 w 2649"/>
                  <a:gd name="T67" fmla="*/ 1 h 2410"/>
                  <a:gd name="T68" fmla="*/ 2070 w 2649"/>
                  <a:gd name="T69" fmla="*/ 1 h 2410"/>
                  <a:gd name="T70" fmla="*/ 2130 w 2649"/>
                  <a:gd name="T71" fmla="*/ 1 h 2410"/>
                  <a:gd name="T72" fmla="*/ 2192 w 2649"/>
                  <a:gd name="T73" fmla="*/ 1 h 2410"/>
                  <a:gd name="T74" fmla="*/ 2252 w 2649"/>
                  <a:gd name="T75" fmla="*/ 1 h 2410"/>
                  <a:gd name="T76" fmla="*/ 2312 w 2649"/>
                  <a:gd name="T77" fmla="*/ 1 h 2410"/>
                  <a:gd name="T78" fmla="*/ 2372 w 2649"/>
                  <a:gd name="T79" fmla="*/ 1 h 2410"/>
                  <a:gd name="T80" fmla="*/ 2432 w 2649"/>
                  <a:gd name="T81" fmla="*/ 1 h 2410"/>
                  <a:gd name="T82" fmla="*/ 2495 w 2649"/>
                  <a:gd name="T83" fmla="*/ 1 h 2410"/>
                  <a:gd name="T84" fmla="*/ 2555 w 2649"/>
                  <a:gd name="T85" fmla="*/ 1 h 2410"/>
                  <a:gd name="T86" fmla="*/ 2615 w 2649"/>
                  <a:gd name="T87" fmla="*/ 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28575">
                <a:solidFill>
                  <a:srgbClr val="BBE0E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37"/>
              <p:cNvSpPr>
                <a:spLocks/>
              </p:cNvSpPr>
              <p:nvPr/>
            </p:nvSpPr>
            <p:spPr bwMode="auto">
              <a:xfrm>
                <a:off x="3414" y="1996"/>
                <a:ext cx="1413" cy="611"/>
              </a:xfrm>
              <a:custGeom>
                <a:avLst/>
                <a:gdLst>
                  <a:gd name="T0" fmla="*/ 0 w 1413"/>
                  <a:gd name="T1" fmla="*/ 1 h 1212"/>
                  <a:gd name="T2" fmla="*/ 20 w 1413"/>
                  <a:gd name="T3" fmla="*/ 1 h 1212"/>
                  <a:gd name="T4" fmla="*/ 41 w 1413"/>
                  <a:gd name="T5" fmla="*/ 1 h 1212"/>
                  <a:gd name="T6" fmla="*/ 60 w 1413"/>
                  <a:gd name="T7" fmla="*/ 1 h 1212"/>
                  <a:gd name="T8" fmla="*/ 81 w 1413"/>
                  <a:gd name="T9" fmla="*/ 1 h 1212"/>
                  <a:gd name="T10" fmla="*/ 101 w 1413"/>
                  <a:gd name="T11" fmla="*/ 1 h 1212"/>
                  <a:gd name="T12" fmla="*/ 122 w 1413"/>
                  <a:gd name="T13" fmla="*/ 1 h 1212"/>
                  <a:gd name="T14" fmla="*/ 143 w 1413"/>
                  <a:gd name="T15" fmla="*/ 1 h 1212"/>
                  <a:gd name="T16" fmla="*/ 162 w 1413"/>
                  <a:gd name="T17" fmla="*/ 1 h 1212"/>
                  <a:gd name="T18" fmla="*/ 183 w 1413"/>
                  <a:gd name="T19" fmla="*/ 1 h 1212"/>
                  <a:gd name="T20" fmla="*/ 203 w 1413"/>
                  <a:gd name="T21" fmla="*/ 1 h 1212"/>
                  <a:gd name="T22" fmla="*/ 224 w 1413"/>
                  <a:gd name="T23" fmla="*/ 1 h 1212"/>
                  <a:gd name="T24" fmla="*/ 245 w 1413"/>
                  <a:gd name="T25" fmla="*/ 1 h 1212"/>
                  <a:gd name="T26" fmla="*/ 264 w 1413"/>
                  <a:gd name="T27" fmla="*/ 1 h 1212"/>
                  <a:gd name="T28" fmla="*/ 285 w 1413"/>
                  <a:gd name="T29" fmla="*/ 1 h 1212"/>
                  <a:gd name="T30" fmla="*/ 305 w 1413"/>
                  <a:gd name="T31" fmla="*/ 1 h 1212"/>
                  <a:gd name="T32" fmla="*/ 326 w 1413"/>
                  <a:gd name="T33" fmla="*/ 1 h 1212"/>
                  <a:gd name="T34" fmla="*/ 347 w 1413"/>
                  <a:gd name="T35" fmla="*/ 1 h 1212"/>
                  <a:gd name="T36" fmla="*/ 366 w 1413"/>
                  <a:gd name="T37" fmla="*/ 1 h 1212"/>
                  <a:gd name="T38" fmla="*/ 387 w 1413"/>
                  <a:gd name="T39" fmla="*/ 1 h 1212"/>
                  <a:gd name="T40" fmla="*/ 407 w 1413"/>
                  <a:gd name="T41" fmla="*/ 1 h 1212"/>
                  <a:gd name="T42" fmla="*/ 428 w 1413"/>
                  <a:gd name="T43" fmla="*/ 1 h 1212"/>
                  <a:gd name="T44" fmla="*/ 447 w 1413"/>
                  <a:gd name="T45" fmla="*/ 1 h 1212"/>
                  <a:gd name="T46" fmla="*/ 468 w 1413"/>
                  <a:gd name="T47" fmla="*/ 1 h 1212"/>
                  <a:gd name="T48" fmla="*/ 489 w 1413"/>
                  <a:gd name="T49" fmla="*/ 1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28575">
                <a:solidFill>
                  <a:srgbClr val="BBE0E3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9" name="Group 25"/>
            <p:cNvGrpSpPr>
              <a:grpSpLocks/>
            </p:cNvGrpSpPr>
            <p:nvPr/>
          </p:nvGrpSpPr>
          <p:grpSpPr bwMode="auto">
            <a:xfrm>
              <a:off x="6036196" y="1116076"/>
              <a:ext cx="303213" cy="519111"/>
              <a:chOff x="3627" y="3481"/>
              <a:chExt cx="191" cy="327"/>
            </a:xfrm>
          </p:grpSpPr>
          <p:sp>
            <p:nvSpPr>
              <p:cNvPr id="67" name="Oval 26"/>
              <p:cNvSpPr>
                <a:spLocks noChangeArrowheads="1"/>
              </p:cNvSpPr>
              <p:nvPr/>
            </p:nvSpPr>
            <p:spPr bwMode="auto">
              <a:xfrm>
                <a:off x="3630" y="3586"/>
                <a:ext cx="174" cy="163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27"/>
              <p:cNvSpPr txBox="1">
                <a:spLocks noChangeArrowheads="1"/>
              </p:cNvSpPr>
              <p:nvPr/>
            </p:nvSpPr>
            <p:spPr bwMode="auto">
              <a:xfrm>
                <a:off x="3627" y="3481"/>
                <a:ext cx="191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</p:grpSp>
        <p:grpSp>
          <p:nvGrpSpPr>
            <p:cNvPr id="63" name="Group 29"/>
            <p:cNvGrpSpPr>
              <a:grpSpLocks/>
            </p:cNvGrpSpPr>
            <p:nvPr/>
          </p:nvGrpSpPr>
          <p:grpSpPr bwMode="auto">
            <a:xfrm>
              <a:off x="4314809" y="1462263"/>
              <a:ext cx="1525587" cy="280987"/>
              <a:chOff x="768" y="1392"/>
              <a:chExt cx="4059" cy="1215"/>
            </a:xfrm>
          </p:grpSpPr>
          <p:sp>
            <p:nvSpPr>
              <p:cNvPr id="65" name="Freeform 30"/>
              <p:cNvSpPr>
                <a:spLocks/>
              </p:cNvSpPr>
              <p:nvPr/>
            </p:nvSpPr>
            <p:spPr bwMode="auto">
              <a:xfrm>
                <a:off x="768" y="1392"/>
                <a:ext cx="2649" cy="1215"/>
              </a:xfrm>
              <a:custGeom>
                <a:avLst/>
                <a:gdLst>
                  <a:gd name="T0" fmla="*/ 12 w 2649"/>
                  <a:gd name="T1" fmla="*/ 1 h 2410"/>
                  <a:gd name="T2" fmla="*/ 72 w 2649"/>
                  <a:gd name="T3" fmla="*/ 1 h 2410"/>
                  <a:gd name="T4" fmla="*/ 134 w 2649"/>
                  <a:gd name="T5" fmla="*/ 1 h 2410"/>
                  <a:gd name="T6" fmla="*/ 195 w 2649"/>
                  <a:gd name="T7" fmla="*/ 1 h 2410"/>
                  <a:gd name="T8" fmla="*/ 255 w 2649"/>
                  <a:gd name="T9" fmla="*/ 1 h 2410"/>
                  <a:gd name="T10" fmla="*/ 315 w 2649"/>
                  <a:gd name="T11" fmla="*/ 1 h 2410"/>
                  <a:gd name="T12" fmla="*/ 375 w 2649"/>
                  <a:gd name="T13" fmla="*/ 0 h 2410"/>
                  <a:gd name="T14" fmla="*/ 435 w 2649"/>
                  <a:gd name="T15" fmla="*/ 1 h 2410"/>
                  <a:gd name="T16" fmla="*/ 497 w 2649"/>
                  <a:gd name="T17" fmla="*/ 1 h 2410"/>
                  <a:gd name="T18" fmla="*/ 557 w 2649"/>
                  <a:gd name="T19" fmla="*/ 1 h 2410"/>
                  <a:gd name="T20" fmla="*/ 618 w 2649"/>
                  <a:gd name="T21" fmla="*/ 1 h 2410"/>
                  <a:gd name="T22" fmla="*/ 678 w 2649"/>
                  <a:gd name="T23" fmla="*/ 1 h 2410"/>
                  <a:gd name="T24" fmla="*/ 738 w 2649"/>
                  <a:gd name="T25" fmla="*/ 1 h 2410"/>
                  <a:gd name="T26" fmla="*/ 800 w 2649"/>
                  <a:gd name="T27" fmla="*/ 1 h 2410"/>
                  <a:gd name="T28" fmla="*/ 860 w 2649"/>
                  <a:gd name="T29" fmla="*/ 1 h 2410"/>
                  <a:gd name="T30" fmla="*/ 920 w 2649"/>
                  <a:gd name="T31" fmla="*/ 1 h 2410"/>
                  <a:gd name="T32" fmla="*/ 981 w 2649"/>
                  <a:gd name="T33" fmla="*/ 1 h 2410"/>
                  <a:gd name="T34" fmla="*/ 1041 w 2649"/>
                  <a:gd name="T35" fmla="*/ 1 h 2410"/>
                  <a:gd name="T36" fmla="*/ 1101 w 2649"/>
                  <a:gd name="T37" fmla="*/ 1 h 2410"/>
                  <a:gd name="T38" fmla="*/ 1163 w 2649"/>
                  <a:gd name="T39" fmla="*/ 1 h 2410"/>
                  <a:gd name="T40" fmla="*/ 1223 w 2649"/>
                  <a:gd name="T41" fmla="*/ 1 h 2410"/>
                  <a:gd name="T42" fmla="*/ 1283 w 2649"/>
                  <a:gd name="T43" fmla="*/ 1 h 2410"/>
                  <a:gd name="T44" fmla="*/ 1344 w 2649"/>
                  <a:gd name="T45" fmla="*/ 1 h 2410"/>
                  <a:gd name="T46" fmla="*/ 1404 w 2649"/>
                  <a:gd name="T47" fmla="*/ 1 h 2410"/>
                  <a:gd name="T48" fmla="*/ 1464 w 2649"/>
                  <a:gd name="T49" fmla="*/ 1 h 2410"/>
                  <a:gd name="T50" fmla="*/ 1526 w 2649"/>
                  <a:gd name="T51" fmla="*/ 1 h 2410"/>
                  <a:gd name="T52" fmla="*/ 1586 w 2649"/>
                  <a:gd name="T53" fmla="*/ 1 h 2410"/>
                  <a:gd name="T54" fmla="*/ 1646 w 2649"/>
                  <a:gd name="T55" fmla="*/ 1 h 2410"/>
                  <a:gd name="T56" fmla="*/ 1707 w 2649"/>
                  <a:gd name="T57" fmla="*/ 1 h 2410"/>
                  <a:gd name="T58" fmla="*/ 1767 w 2649"/>
                  <a:gd name="T59" fmla="*/ 1 h 2410"/>
                  <a:gd name="T60" fmla="*/ 1829 w 2649"/>
                  <a:gd name="T61" fmla="*/ 1 h 2410"/>
                  <a:gd name="T62" fmla="*/ 1889 w 2649"/>
                  <a:gd name="T63" fmla="*/ 0 h 2410"/>
                  <a:gd name="T64" fmla="*/ 1949 w 2649"/>
                  <a:gd name="T65" fmla="*/ 1 h 2410"/>
                  <a:gd name="T66" fmla="*/ 2009 w 2649"/>
                  <a:gd name="T67" fmla="*/ 1 h 2410"/>
                  <a:gd name="T68" fmla="*/ 2070 w 2649"/>
                  <a:gd name="T69" fmla="*/ 1 h 2410"/>
                  <a:gd name="T70" fmla="*/ 2130 w 2649"/>
                  <a:gd name="T71" fmla="*/ 1 h 2410"/>
                  <a:gd name="T72" fmla="*/ 2192 w 2649"/>
                  <a:gd name="T73" fmla="*/ 1 h 2410"/>
                  <a:gd name="T74" fmla="*/ 2252 w 2649"/>
                  <a:gd name="T75" fmla="*/ 1 h 2410"/>
                  <a:gd name="T76" fmla="*/ 2312 w 2649"/>
                  <a:gd name="T77" fmla="*/ 1 h 2410"/>
                  <a:gd name="T78" fmla="*/ 2372 w 2649"/>
                  <a:gd name="T79" fmla="*/ 1 h 2410"/>
                  <a:gd name="T80" fmla="*/ 2432 w 2649"/>
                  <a:gd name="T81" fmla="*/ 1 h 2410"/>
                  <a:gd name="T82" fmla="*/ 2495 w 2649"/>
                  <a:gd name="T83" fmla="*/ 1 h 2410"/>
                  <a:gd name="T84" fmla="*/ 2555 w 2649"/>
                  <a:gd name="T85" fmla="*/ 1 h 2410"/>
                  <a:gd name="T86" fmla="*/ 2615 w 2649"/>
                  <a:gd name="T87" fmla="*/ 1 h 241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649"/>
                  <a:gd name="T133" fmla="*/ 0 h 2410"/>
                  <a:gd name="T134" fmla="*/ 2649 w 2649"/>
                  <a:gd name="T135" fmla="*/ 2410 h 241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649" h="2410">
                    <a:moveTo>
                      <a:pt x="0" y="1198"/>
                    </a:moveTo>
                    <a:lnTo>
                      <a:pt x="12" y="1130"/>
                    </a:lnTo>
                    <a:lnTo>
                      <a:pt x="43" y="979"/>
                    </a:lnTo>
                    <a:lnTo>
                      <a:pt x="72" y="833"/>
                    </a:lnTo>
                    <a:lnTo>
                      <a:pt x="103" y="691"/>
                    </a:lnTo>
                    <a:lnTo>
                      <a:pt x="134" y="558"/>
                    </a:lnTo>
                    <a:lnTo>
                      <a:pt x="163" y="437"/>
                    </a:lnTo>
                    <a:lnTo>
                      <a:pt x="195" y="326"/>
                    </a:lnTo>
                    <a:lnTo>
                      <a:pt x="224" y="230"/>
                    </a:lnTo>
                    <a:lnTo>
                      <a:pt x="255" y="149"/>
                    </a:lnTo>
                    <a:lnTo>
                      <a:pt x="284" y="83"/>
                    </a:lnTo>
                    <a:lnTo>
                      <a:pt x="315" y="36"/>
                    </a:lnTo>
                    <a:lnTo>
                      <a:pt x="346" y="9"/>
                    </a:lnTo>
                    <a:lnTo>
                      <a:pt x="375" y="0"/>
                    </a:lnTo>
                    <a:lnTo>
                      <a:pt x="406" y="9"/>
                    </a:lnTo>
                    <a:lnTo>
                      <a:pt x="435" y="36"/>
                    </a:lnTo>
                    <a:lnTo>
                      <a:pt x="466" y="83"/>
                    </a:lnTo>
                    <a:lnTo>
                      <a:pt x="497" y="149"/>
                    </a:lnTo>
                    <a:lnTo>
                      <a:pt x="526" y="230"/>
                    </a:lnTo>
                    <a:lnTo>
                      <a:pt x="557" y="326"/>
                    </a:lnTo>
                    <a:lnTo>
                      <a:pt x="587" y="437"/>
                    </a:lnTo>
                    <a:lnTo>
                      <a:pt x="618" y="558"/>
                    </a:lnTo>
                    <a:lnTo>
                      <a:pt x="649" y="691"/>
                    </a:lnTo>
                    <a:lnTo>
                      <a:pt x="678" y="833"/>
                    </a:lnTo>
                    <a:lnTo>
                      <a:pt x="709" y="979"/>
                    </a:lnTo>
                    <a:lnTo>
                      <a:pt x="738" y="1130"/>
                    </a:lnTo>
                    <a:lnTo>
                      <a:pt x="769" y="1280"/>
                    </a:lnTo>
                    <a:lnTo>
                      <a:pt x="800" y="1431"/>
                    </a:lnTo>
                    <a:lnTo>
                      <a:pt x="829" y="1577"/>
                    </a:lnTo>
                    <a:lnTo>
                      <a:pt x="860" y="1719"/>
                    </a:lnTo>
                    <a:lnTo>
                      <a:pt x="889" y="1852"/>
                    </a:lnTo>
                    <a:lnTo>
                      <a:pt x="920" y="1973"/>
                    </a:lnTo>
                    <a:lnTo>
                      <a:pt x="950" y="2084"/>
                    </a:lnTo>
                    <a:lnTo>
                      <a:pt x="981" y="2180"/>
                    </a:lnTo>
                    <a:lnTo>
                      <a:pt x="1012" y="2261"/>
                    </a:lnTo>
                    <a:lnTo>
                      <a:pt x="1041" y="2327"/>
                    </a:lnTo>
                    <a:lnTo>
                      <a:pt x="1072" y="2374"/>
                    </a:lnTo>
                    <a:lnTo>
                      <a:pt x="1101" y="2401"/>
                    </a:lnTo>
                    <a:lnTo>
                      <a:pt x="1132" y="2410"/>
                    </a:lnTo>
                    <a:lnTo>
                      <a:pt x="1163" y="2401"/>
                    </a:lnTo>
                    <a:lnTo>
                      <a:pt x="1192" y="2374"/>
                    </a:lnTo>
                    <a:lnTo>
                      <a:pt x="1223" y="2327"/>
                    </a:lnTo>
                    <a:lnTo>
                      <a:pt x="1252" y="2261"/>
                    </a:lnTo>
                    <a:lnTo>
                      <a:pt x="1283" y="2180"/>
                    </a:lnTo>
                    <a:lnTo>
                      <a:pt x="1314" y="2084"/>
                    </a:lnTo>
                    <a:lnTo>
                      <a:pt x="1344" y="1973"/>
                    </a:lnTo>
                    <a:lnTo>
                      <a:pt x="1375" y="1852"/>
                    </a:lnTo>
                    <a:lnTo>
                      <a:pt x="1404" y="1719"/>
                    </a:lnTo>
                    <a:lnTo>
                      <a:pt x="1435" y="1577"/>
                    </a:lnTo>
                    <a:lnTo>
                      <a:pt x="1464" y="1431"/>
                    </a:lnTo>
                    <a:lnTo>
                      <a:pt x="1495" y="1280"/>
                    </a:lnTo>
                    <a:lnTo>
                      <a:pt x="1526" y="1130"/>
                    </a:lnTo>
                    <a:lnTo>
                      <a:pt x="1555" y="979"/>
                    </a:lnTo>
                    <a:lnTo>
                      <a:pt x="1586" y="833"/>
                    </a:lnTo>
                    <a:lnTo>
                      <a:pt x="1615" y="691"/>
                    </a:lnTo>
                    <a:lnTo>
                      <a:pt x="1646" y="558"/>
                    </a:lnTo>
                    <a:lnTo>
                      <a:pt x="1677" y="437"/>
                    </a:lnTo>
                    <a:lnTo>
                      <a:pt x="1707" y="326"/>
                    </a:lnTo>
                    <a:lnTo>
                      <a:pt x="1738" y="230"/>
                    </a:lnTo>
                    <a:lnTo>
                      <a:pt x="1767" y="149"/>
                    </a:lnTo>
                    <a:lnTo>
                      <a:pt x="1798" y="83"/>
                    </a:lnTo>
                    <a:lnTo>
                      <a:pt x="1829" y="36"/>
                    </a:lnTo>
                    <a:lnTo>
                      <a:pt x="1858" y="9"/>
                    </a:lnTo>
                    <a:lnTo>
                      <a:pt x="1889" y="0"/>
                    </a:lnTo>
                    <a:lnTo>
                      <a:pt x="1918" y="9"/>
                    </a:lnTo>
                    <a:lnTo>
                      <a:pt x="1949" y="36"/>
                    </a:lnTo>
                    <a:lnTo>
                      <a:pt x="1980" y="83"/>
                    </a:lnTo>
                    <a:lnTo>
                      <a:pt x="2009" y="149"/>
                    </a:lnTo>
                    <a:lnTo>
                      <a:pt x="2040" y="230"/>
                    </a:lnTo>
                    <a:lnTo>
                      <a:pt x="2070" y="326"/>
                    </a:lnTo>
                    <a:lnTo>
                      <a:pt x="2101" y="437"/>
                    </a:lnTo>
                    <a:lnTo>
                      <a:pt x="2130" y="558"/>
                    </a:lnTo>
                    <a:lnTo>
                      <a:pt x="2161" y="691"/>
                    </a:lnTo>
                    <a:lnTo>
                      <a:pt x="2192" y="833"/>
                    </a:lnTo>
                    <a:lnTo>
                      <a:pt x="2221" y="979"/>
                    </a:lnTo>
                    <a:lnTo>
                      <a:pt x="2252" y="1130"/>
                    </a:lnTo>
                    <a:lnTo>
                      <a:pt x="2281" y="1280"/>
                    </a:lnTo>
                    <a:lnTo>
                      <a:pt x="2312" y="1431"/>
                    </a:lnTo>
                    <a:lnTo>
                      <a:pt x="2343" y="1577"/>
                    </a:lnTo>
                    <a:lnTo>
                      <a:pt x="2372" y="1719"/>
                    </a:lnTo>
                    <a:lnTo>
                      <a:pt x="2403" y="1852"/>
                    </a:lnTo>
                    <a:lnTo>
                      <a:pt x="2432" y="1973"/>
                    </a:lnTo>
                    <a:lnTo>
                      <a:pt x="2464" y="2084"/>
                    </a:lnTo>
                    <a:lnTo>
                      <a:pt x="2495" y="2180"/>
                    </a:lnTo>
                    <a:lnTo>
                      <a:pt x="2524" y="2261"/>
                    </a:lnTo>
                    <a:lnTo>
                      <a:pt x="2555" y="2327"/>
                    </a:lnTo>
                    <a:lnTo>
                      <a:pt x="2584" y="2374"/>
                    </a:lnTo>
                    <a:lnTo>
                      <a:pt x="2615" y="2401"/>
                    </a:lnTo>
                    <a:lnTo>
                      <a:pt x="2649" y="2408"/>
                    </a:lnTo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Freeform 31"/>
              <p:cNvSpPr>
                <a:spLocks/>
              </p:cNvSpPr>
              <p:nvPr/>
            </p:nvSpPr>
            <p:spPr bwMode="auto">
              <a:xfrm>
                <a:off x="3414" y="1996"/>
                <a:ext cx="1413" cy="611"/>
              </a:xfrm>
              <a:custGeom>
                <a:avLst/>
                <a:gdLst>
                  <a:gd name="T0" fmla="*/ 0 w 1413"/>
                  <a:gd name="T1" fmla="*/ 1 h 1212"/>
                  <a:gd name="T2" fmla="*/ 20 w 1413"/>
                  <a:gd name="T3" fmla="*/ 1 h 1212"/>
                  <a:gd name="T4" fmla="*/ 41 w 1413"/>
                  <a:gd name="T5" fmla="*/ 1 h 1212"/>
                  <a:gd name="T6" fmla="*/ 60 w 1413"/>
                  <a:gd name="T7" fmla="*/ 1 h 1212"/>
                  <a:gd name="T8" fmla="*/ 81 w 1413"/>
                  <a:gd name="T9" fmla="*/ 1 h 1212"/>
                  <a:gd name="T10" fmla="*/ 101 w 1413"/>
                  <a:gd name="T11" fmla="*/ 1 h 1212"/>
                  <a:gd name="T12" fmla="*/ 122 w 1413"/>
                  <a:gd name="T13" fmla="*/ 1 h 1212"/>
                  <a:gd name="T14" fmla="*/ 143 w 1413"/>
                  <a:gd name="T15" fmla="*/ 1 h 1212"/>
                  <a:gd name="T16" fmla="*/ 162 w 1413"/>
                  <a:gd name="T17" fmla="*/ 1 h 1212"/>
                  <a:gd name="T18" fmla="*/ 183 w 1413"/>
                  <a:gd name="T19" fmla="*/ 1 h 1212"/>
                  <a:gd name="T20" fmla="*/ 203 w 1413"/>
                  <a:gd name="T21" fmla="*/ 1 h 1212"/>
                  <a:gd name="T22" fmla="*/ 224 w 1413"/>
                  <a:gd name="T23" fmla="*/ 1 h 1212"/>
                  <a:gd name="T24" fmla="*/ 245 w 1413"/>
                  <a:gd name="T25" fmla="*/ 1 h 1212"/>
                  <a:gd name="T26" fmla="*/ 264 w 1413"/>
                  <a:gd name="T27" fmla="*/ 1 h 1212"/>
                  <a:gd name="T28" fmla="*/ 285 w 1413"/>
                  <a:gd name="T29" fmla="*/ 1 h 1212"/>
                  <a:gd name="T30" fmla="*/ 305 w 1413"/>
                  <a:gd name="T31" fmla="*/ 1 h 1212"/>
                  <a:gd name="T32" fmla="*/ 326 w 1413"/>
                  <a:gd name="T33" fmla="*/ 1 h 1212"/>
                  <a:gd name="T34" fmla="*/ 347 w 1413"/>
                  <a:gd name="T35" fmla="*/ 1 h 1212"/>
                  <a:gd name="T36" fmla="*/ 366 w 1413"/>
                  <a:gd name="T37" fmla="*/ 1 h 1212"/>
                  <a:gd name="T38" fmla="*/ 387 w 1413"/>
                  <a:gd name="T39" fmla="*/ 1 h 1212"/>
                  <a:gd name="T40" fmla="*/ 407 w 1413"/>
                  <a:gd name="T41" fmla="*/ 1 h 1212"/>
                  <a:gd name="T42" fmla="*/ 428 w 1413"/>
                  <a:gd name="T43" fmla="*/ 1 h 1212"/>
                  <a:gd name="T44" fmla="*/ 447 w 1413"/>
                  <a:gd name="T45" fmla="*/ 1 h 1212"/>
                  <a:gd name="T46" fmla="*/ 468 w 1413"/>
                  <a:gd name="T47" fmla="*/ 1 h 1212"/>
                  <a:gd name="T48" fmla="*/ 489 w 1413"/>
                  <a:gd name="T49" fmla="*/ 1 h 1212"/>
                  <a:gd name="T50" fmla="*/ 544 w 1413"/>
                  <a:gd name="T51" fmla="*/ 0 h 1212"/>
                  <a:gd name="T52" fmla="*/ 1413 w 1413"/>
                  <a:gd name="T53" fmla="*/ 0 h 12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13"/>
                  <a:gd name="T82" fmla="*/ 0 h 1212"/>
                  <a:gd name="T83" fmla="*/ 1413 w 1413"/>
                  <a:gd name="T84" fmla="*/ 1212 h 12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13" h="1212">
                    <a:moveTo>
                      <a:pt x="0" y="1212"/>
                    </a:moveTo>
                    <a:lnTo>
                      <a:pt x="20" y="1208"/>
                    </a:lnTo>
                    <a:lnTo>
                      <a:pt x="41" y="1194"/>
                    </a:lnTo>
                    <a:lnTo>
                      <a:pt x="60" y="1170"/>
                    </a:lnTo>
                    <a:lnTo>
                      <a:pt x="81" y="1138"/>
                    </a:lnTo>
                    <a:lnTo>
                      <a:pt x="101" y="1097"/>
                    </a:lnTo>
                    <a:lnTo>
                      <a:pt x="122" y="1049"/>
                    </a:lnTo>
                    <a:lnTo>
                      <a:pt x="143" y="994"/>
                    </a:lnTo>
                    <a:lnTo>
                      <a:pt x="162" y="933"/>
                    </a:lnTo>
                    <a:lnTo>
                      <a:pt x="183" y="867"/>
                    </a:lnTo>
                    <a:lnTo>
                      <a:pt x="203" y="796"/>
                    </a:lnTo>
                    <a:lnTo>
                      <a:pt x="224" y="723"/>
                    </a:lnTo>
                    <a:lnTo>
                      <a:pt x="245" y="648"/>
                    </a:lnTo>
                    <a:lnTo>
                      <a:pt x="264" y="572"/>
                    </a:lnTo>
                    <a:lnTo>
                      <a:pt x="285" y="497"/>
                    </a:lnTo>
                    <a:lnTo>
                      <a:pt x="305" y="424"/>
                    </a:lnTo>
                    <a:lnTo>
                      <a:pt x="326" y="353"/>
                    </a:lnTo>
                    <a:lnTo>
                      <a:pt x="347" y="287"/>
                    </a:lnTo>
                    <a:lnTo>
                      <a:pt x="366" y="226"/>
                    </a:lnTo>
                    <a:lnTo>
                      <a:pt x="387" y="171"/>
                    </a:lnTo>
                    <a:lnTo>
                      <a:pt x="407" y="123"/>
                    </a:lnTo>
                    <a:lnTo>
                      <a:pt x="428" y="82"/>
                    </a:lnTo>
                    <a:lnTo>
                      <a:pt x="447" y="50"/>
                    </a:lnTo>
                    <a:lnTo>
                      <a:pt x="468" y="26"/>
                    </a:lnTo>
                    <a:lnTo>
                      <a:pt x="489" y="12"/>
                    </a:lnTo>
                    <a:lnTo>
                      <a:pt x="544" y="0"/>
                    </a:lnTo>
                    <a:lnTo>
                      <a:pt x="1413" y="0"/>
                    </a:lnTo>
                  </a:path>
                </a:pathLst>
              </a:custGeom>
              <a:noFill/>
              <a:ln w="57150">
                <a:solidFill>
                  <a:srgbClr val="FF3300"/>
                </a:solidFill>
                <a:round/>
                <a:headEnd/>
                <a:tailEnd type="triangle" w="lg" len="lg"/>
              </a:ln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73" name="Object 5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81314"/>
                </p:ext>
              </p:extLst>
            </p:nvPr>
          </p:nvGraphicFramePr>
          <p:xfrm>
            <a:off x="4832351" y="1169988"/>
            <a:ext cx="530225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6" name="Equation" r:id="rId6" imgW="241200" imgH="177480" progId="Equation.3">
                    <p:embed/>
                  </p:oleObj>
                </mc:Choice>
                <mc:Fallback>
                  <p:oleObj name="Equation" r:id="rId6" imgW="24120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2351" y="1169988"/>
                          <a:ext cx="530225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 Box 33"/>
            <p:cNvSpPr txBox="1">
              <a:spLocks noChangeArrowheads="1"/>
            </p:cNvSpPr>
            <p:nvPr/>
          </p:nvSpPr>
          <p:spPr bwMode="auto">
            <a:xfrm>
              <a:off x="6614046" y="1141486"/>
              <a:ext cx="129234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Stimulated</a:t>
              </a:r>
            </a:p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emission</a:t>
              </a:r>
            </a:p>
          </p:txBody>
        </p:sp>
      </p:grp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0" y="38540"/>
            <a:ext cx="3409908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Nonlinearities (with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0" y="882461"/>
            <a:ext cx="12153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Optical or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electrical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pumping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2415142"/>
            <a:ext cx="9198349" cy="2038126"/>
            <a:chOff x="0" y="2415142"/>
            <a:chExt cx="9198349" cy="2038126"/>
          </a:xfrm>
          <a:solidFill>
            <a:schemeClr val="bg2"/>
          </a:solidFill>
        </p:grpSpPr>
        <p:pic>
          <p:nvPicPr>
            <p:cNvPr id="17424" name="Picture 1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1" r="6165"/>
            <a:stretch/>
          </p:blipFill>
          <p:spPr bwMode="auto">
            <a:xfrm>
              <a:off x="0" y="2728172"/>
              <a:ext cx="3519342" cy="15061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3" name="Picture 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102" y="3164841"/>
              <a:ext cx="2661898" cy="9845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606" name="AutoShape 54"/>
            <p:cNvSpPr>
              <a:spLocks noChangeArrowheads="1"/>
            </p:cNvSpPr>
            <p:nvPr/>
          </p:nvSpPr>
          <p:spPr bwMode="auto">
            <a:xfrm rot="10800000" flipH="1">
              <a:off x="3008392" y="3766195"/>
              <a:ext cx="350967" cy="242888"/>
            </a:xfrm>
            <a:prstGeom prst="rightArrow">
              <a:avLst>
                <a:gd name="adj1" fmla="val 50000"/>
                <a:gd name="adj2" fmla="val 5024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 rot="10800000" flipH="1">
              <a:off x="6306618" y="3649584"/>
              <a:ext cx="350967" cy="242888"/>
            </a:xfrm>
            <a:prstGeom prst="rightArrow">
              <a:avLst>
                <a:gd name="adj1" fmla="val 50000"/>
                <a:gd name="adj2" fmla="val 50245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7422" name="Picture 14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3" r="599"/>
            <a:stretch/>
          </p:blipFill>
          <p:spPr bwMode="auto">
            <a:xfrm>
              <a:off x="3574976" y="2879387"/>
              <a:ext cx="2699364" cy="157388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TextBox 52"/>
            <p:cNvSpPr txBox="1"/>
            <p:nvPr/>
          </p:nvSpPr>
          <p:spPr>
            <a:xfrm>
              <a:off x="5775617" y="2415142"/>
              <a:ext cx="342273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defRPr/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Kramers-Krönig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used to calculate</a:t>
              </a:r>
            </a:p>
            <a:p>
              <a:pPr marL="457200" indent="-457200">
                <a:defRPr/>
              </a:pP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index change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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 from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().</a:t>
              </a:r>
              <a:endParaRPr lang="en-US" dirty="0"/>
            </a:p>
          </p:txBody>
        </p:sp>
      </p:grpSp>
      <p:sp>
        <p:nvSpPr>
          <p:cNvPr id="61" name="Text Box 23"/>
          <p:cNvSpPr txBox="1">
            <a:spLocks noChangeArrowheads="1"/>
          </p:cNvSpPr>
          <p:nvPr/>
        </p:nvSpPr>
        <p:spPr bwMode="auto">
          <a:xfrm>
            <a:off x="86807" y="4453268"/>
            <a:ext cx="4712059" cy="36933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Ultrafast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Nonlinearities Near Transparency Point</a:t>
            </a:r>
          </a:p>
        </p:txBody>
      </p:sp>
      <p:sp>
        <p:nvSpPr>
          <p:cNvPr id="62" name="Text Box 24"/>
          <p:cNvSpPr txBox="1">
            <a:spLocks noChangeArrowheads="1"/>
          </p:cNvSpPr>
          <p:nvPr/>
        </p:nvSpPr>
        <p:spPr bwMode="auto">
          <a:xfrm>
            <a:off x="137989" y="5023374"/>
            <a:ext cx="51475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At the transparency point, the losses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balanced by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so that carrier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generation by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absorption is no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dominant nonlinear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mechanism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index change.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course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one gets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Kerr effect +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sub-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phenomena which now dominate.</a:t>
            </a:r>
          </a:p>
        </p:txBody>
      </p:sp>
      <p:grpSp>
        <p:nvGrpSpPr>
          <p:cNvPr id="64" name="Group 70"/>
          <p:cNvGrpSpPr>
            <a:grpSpLocks/>
          </p:cNvGrpSpPr>
          <p:nvPr/>
        </p:nvGrpSpPr>
        <p:grpSpPr bwMode="auto">
          <a:xfrm>
            <a:off x="5601332" y="4663011"/>
            <a:ext cx="3281363" cy="1989138"/>
            <a:chOff x="3479" y="378"/>
            <a:chExt cx="2067" cy="1253"/>
          </a:xfrm>
        </p:grpSpPr>
        <p:sp>
          <p:nvSpPr>
            <p:cNvPr id="71" name="Line 25"/>
            <p:cNvSpPr>
              <a:spLocks noChangeShapeType="1"/>
            </p:cNvSpPr>
            <p:nvPr/>
          </p:nvSpPr>
          <p:spPr bwMode="auto">
            <a:xfrm>
              <a:off x="3996" y="521"/>
              <a:ext cx="0" cy="1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26"/>
            <p:cNvSpPr>
              <a:spLocks noChangeShapeType="1"/>
            </p:cNvSpPr>
            <p:nvPr/>
          </p:nvSpPr>
          <p:spPr bwMode="auto">
            <a:xfrm rot="5400000">
              <a:off x="4542" y="502"/>
              <a:ext cx="0" cy="11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Text Box 27"/>
            <p:cNvSpPr txBox="1">
              <a:spLocks noChangeArrowheads="1"/>
            </p:cNvSpPr>
            <p:nvPr/>
          </p:nvSpPr>
          <p:spPr bwMode="auto">
            <a:xfrm>
              <a:off x="3802" y="922"/>
              <a:ext cx="19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/>
          </p:nvSpPr>
          <p:spPr bwMode="auto">
            <a:xfrm>
              <a:off x="3498" y="629"/>
              <a:ext cx="43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Gain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/>
          </p:nvSpPr>
          <p:spPr bwMode="auto">
            <a:xfrm>
              <a:off x="3479" y="1206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Loss</a:t>
              </a:r>
            </a:p>
          </p:txBody>
        </p:sp>
        <p:graphicFrame>
          <p:nvGraphicFramePr>
            <p:cNvPr id="77" name="Object 30"/>
            <p:cNvGraphicFramePr>
              <a:graphicFrameLocks noChangeAspect="1"/>
            </p:cNvGraphicFramePr>
            <p:nvPr/>
          </p:nvGraphicFramePr>
          <p:xfrm>
            <a:off x="5118" y="912"/>
            <a:ext cx="280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7" name="Equation" r:id="rId11" imgW="228600" imgH="228600" progId="Equation.3">
                    <p:embed/>
                  </p:oleObj>
                </mc:Choice>
                <mc:Fallback>
                  <p:oleObj name="Equation" r:id="rId11" imgW="2286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8" y="912"/>
                          <a:ext cx="280" cy="2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Arc 31"/>
            <p:cNvSpPr>
              <a:spLocks/>
            </p:cNvSpPr>
            <p:nvPr/>
          </p:nvSpPr>
          <p:spPr bwMode="auto">
            <a:xfrm rot="-5400000">
              <a:off x="4387" y="751"/>
              <a:ext cx="610" cy="801"/>
            </a:xfrm>
            <a:custGeom>
              <a:avLst/>
              <a:gdLst>
                <a:gd name="T0" fmla="*/ 0 w 21192"/>
                <a:gd name="T1" fmla="*/ 0 h 21169"/>
                <a:gd name="T2" fmla="*/ 0 w 21192"/>
                <a:gd name="T3" fmla="*/ 0 h 21169"/>
                <a:gd name="T4" fmla="*/ 0 w 21192"/>
                <a:gd name="T5" fmla="*/ 0 h 21169"/>
                <a:gd name="T6" fmla="*/ 0 60000 65536"/>
                <a:gd name="T7" fmla="*/ 0 60000 65536"/>
                <a:gd name="T8" fmla="*/ 0 60000 65536"/>
                <a:gd name="T9" fmla="*/ 0 w 21192"/>
                <a:gd name="T10" fmla="*/ 0 h 21169"/>
                <a:gd name="T11" fmla="*/ 21192 w 21192"/>
                <a:gd name="T12" fmla="*/ 21169 h 211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2" h="21169" fill="none" extrusionOk="0">
                  <a:moveTo>
                    <a:pt x="4293" y="-1"/>
                  </a:moveTo>
                  <a:cubicBezTo>
                    <a:pt x="12838" y="1732"/>
                    <a:pt x="19503" y="8433"/>
                    <a:pt x="21191" y="16988"/>
                  </a:cubicBezTo>
                </a:path>
                <a:path w="21192" h="21169" stroke="0" extrusionOk="0">
                  <a:moveTo>
                    <a:pt x="4293" y="-1"/>
                  </a:moveTo>
                  <a:cubicBezTo>
                    <a:pt x="12838" y="1732"/>
                    <a:pt x="19503" y="8433"/>
                    <a:pt x="21191" y="16988"/>
                  </a:cubicBezTo>
                  <a:lnTo>
                    <a:pt x="0" y="21169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Text Box 32"/>
            <p:cNvSpPr txBox="1">
              <a:spLocks noChangeArrowheads="1"/>
            </p:cNvSpPr>
            <p:nvPr/>
          </p:nvSpPr>
          <p:spPr bwMode="auto">
            <a:xfrm>
              <a:off x="4042" y="378"/>
              <a:ext cx="150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Times New Roman" pitchFamily="18" charset="0"/>
                  <a:cs typeface="Times New Roman" pitchFamily="18" charset="0"/>
                </a:rPr>
                <a:t>“Transparency point”</a:t>
              </a:r>
            </a:p>
          </p:txBody>
        </p:sp>
        <p:sp>
          <p:nvSpPr>
            <p:cNvPr id="80" name="Line 33"/>
            <p:cNvSpPr>
              <a:spLocks noChangeShapeType="1"/>
            </p:cNvSpPr>
            <p:nvPr/>
          </p:nvSpPr>
          <p:spPr bwMode="auto">
            <a:xfrm>
              <a:off x="4383" y="605"/>
              <a:ext cx="84" cy="4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9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-35364" y="97750"/>
            <a:ext cx="5767387" cy="4287838"/>
            <a:chOff x="-435" y="1618"/>
            <a:chExt cx="3633" cy="2701"/>
          </a:xfrm>
        </p:grpSpPr>
        <p:pic>
          <p:nvPicPr>
            <p:cNvPr id="20487" name="Picture 68"/>
            <p:cNvPicPr>
              <a:picLocks noChangeAspect="1" noChangeArrowheads="1"/>
            </p:cNvPicPr>
            <p:nvPr/>
          </p:nvPicPr>
          <p:blipFill>
            <a:blip r:embed="rId2" cstate="print"/>
            <a:srcRect l="3818"/>
            <a:stretch>
              <a:fillRect/>
            </a:stretch>
          </p:blipFill>
          <p:spPr bwMode="auto">
            <a:xfrm>
              <a:off x="-435" y="1818"/>
              <a:ext cx="3633" cy="2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Text Box 60"/>
            <p:cNvSpPr txBox="1">
              <a:spLocks noChangeArrowheads="1"/>
            </p:cNvSpPr>
            <p:nvPr/>
          </p:nvSpPr>
          <p:spPr bwMode="auto">
            <a:xfrm>
              <a:off x="-435" y="1618"/>
              <a:ext cx="23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u="sng" dirty="0">
                  <a:latin typeface="Times New Roman" pitchFamily="18" charset="0"/>
                  <a:cs typeface="Times New Roman" pitchFamily="18" charset="0"/>
                </a:rPr>
                <a:t>Evolution of carrier density in time</a:t>
              </a:r>
            </a:p>
          </p:txBody>
        </p:sp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5663560" y="172126"/>
            <a:ext cx="348044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“Spectral </a:t>
            </a:r>
            <a:r>
              <a:rPr lang="en-US" sz="1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Hole </a:t>
            </a:r>
            <a:r>
              <a:rPr lang="en-US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Burning”</a:t>
            </a:r>
            <a:endParaRPr lang="en-US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“hole” in conduction band due to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to stimulated emission at maximum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gain determined by maximum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product of the density of occupied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states in conduction band and 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density of unoccupied states in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valence band</a:t>
            </a:r>
          </a:p>
        </p:txBody>
      </p:sp>
      <p:sp>
        <p:nvSpPr>
          <p:cNvPr id="2" name="Oval 1"/>
          <p:cNvSpPr/>
          <p:nvPr/>
        </p:nvSpPr>
        <p:spPr>
          <a:xfrm>
            <a:off x="1128409" y="1896894"/>
            <a:ext cx="1001948" cy="1935804"/>
          </a:xfrm>
          <a:prstGeom prst="ellipse">
            <a:avLst/>
          </a:prstGeom>
          <a:solidFill>
            <a:srgbClr val="00B05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732023" y="2483726"/>
            <a:ext cx="341197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“Carrier Heating”</a:t>
            </a:r>
          </a:p>
          <a:p>
            <a:r>
              <a:rPr lang="en-US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(Temperature Relaxation)</a:t>
            </a:r>
            <a:endParaRPr lang="en-US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electron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collisions return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carrier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distribution to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 Fermi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distribution</a:t>
            </a:r>
          </a:p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at a lower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electron temperature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2347355" y="1806516"/>
            <a:ext cx="1001948" cy="1935804"/>
          </a:xfrm>
          <a:prstGeom prst="ellipse">
            <a:avLst/>
          </a:prstGeom>
          <a:solidFill>
            <a:srgbClr val="00B0F0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b="4706"/>
          <a:stretch/>
        </p:blipFill>
        <p:spPr bwMode="auto">
          <a:xfrm>
            <a:off x="5233480" y="4260719"/>
            <a:ext cx="3910519" cy="2577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85150" y="3986586"/>
            <a:ext cx="26372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SHB – Spectral Hole Burning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570" y="4659549"/>
            <a:ext cx="4671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Experiments have confirmed these calculations!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189226" y="126277"/>
            <a:ext cx="8802806" cy="46166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Semiconductor Response for Photon Energies Below the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Bandgap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1588" y="647558"/>
            <a:ext cx="8964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 the photon frequency decreases away from the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bandgap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the contribution to the electron 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population in the conduction band due to absorption decreases rapidly. Thus other mechanisms become important. For photon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energies less than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band gap energy, a number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passive ultrafast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nonlinear mechanisms contribute to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theory for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Kerr effect is based on single valence and conduction bands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with the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electromagnetic field altering the energies of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both the electrons </a:t>
            </a:r>
            <a:r>
              <a:rPr lang="en-US" sz="1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and “holes”.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681" y="2304076"/>
            <a:ext cx="8552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There are four processes which contribute, namely the Kerr Effect, the Raman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effect (RAM), the Linear Stark Effect (LSE) and the Quadratic (QSE) Stark Effect. Shown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schematically below are the three most important ones.</a:t>
            </a:r>
            <a:endParaRPr lang="en-US" dirty="0"/>
          </a:p>
        </p:txBody>
      </p:sp>
      <p:pic>
        <p:nvPicPr>
          <p:cNvPr id="19483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"/>
          <a:stretch/>
        </p:blipFill>
        <p:spPr bwMode="auto">
          <a:xfrm>
            <a:off x="514907" y="3309374"/>
            <a:ext cx="7743875" cy="212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610737"/>
              </p:ext>
            </p:extLst>
          </p:nvPr>
        </p:nvGraphicFramePr>
        <p:xfrm>
          <a:off x="5856191" y="5362326"/>
          <a:ext cx="3047088" cy="776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6" name="Equation" r:id="rId4" imgW="1892160" imgH="482400" progId="Equation.3">
                  <p:embed/>
                </p:oleObj>
              </mc:Choice>
              <mc:Fallback>
                <p:oleObj name="Equation" r:id="rId4" imgW="189216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191" y="5362326"/>
                        <a:ext cx="3047088" cy="776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5564174" y="5974775"/>
            <a:ext cx="36311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frequency at which  occurs   </a:t>
            </a:r>
          </a:p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frequency at which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calculated</a:t>
            </a:r>
            <a:endParaRPr lang="en-US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7538" y="5436164"/>
            <a:ext cx="5673348" cy="923330"/>
            <a:chOff x="57538" y="5436164"/>
            <a:chExt cx="5673348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57538" y="5436164"/>
              <a:ext cx="567334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The theoretical approach is to calculate first the nonlinear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absorption                   and then to use the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Kramers-Kronig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Relation to calculate the nonlinear index change                 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2127554"/>
                </p:ext>
              </p:extLst>
            </p:nvPr>
          </p:nvGraphicFramePr>
          <p:xfrm>
            <a:off x="4574371" y="5943996"/>
            <a:ext cx="976420" cy="415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7" name="Equation" r:id="rId6" imgW="596880" imgH="253800" progId="Equation.3">
                    <p:embed/>
                  </p:oleObj>
                </mc:Choice>
                <mc:Fallback>
                  <p:oleObj name="Equation" r:id="rId6" imgW="59688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574371" y="5943996"/>
                          <a:ext cx="976420" cy="4154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358420"/>
                </p:ext>
              </p:extLst>
            </p:nvPr>
          </p:nvGraphicFramePr>
          <p:xfrm>
            <a:off x="1125569" y="5666680"/>
            <a:ext cx="1053427" cy="4131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58" name="Equation" r:id="rId8" imgW="647640" imgH="253800" progId="Equation.3">
                    <p:embed/>
                  </p:oleObj>
                </mc:Choice>
                <mc:Fallback>
                  <p:oleObj name="Equation" r:id="rId8" imgW="647640" imgH="2538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25569" y="5666680"/>
                          <a:ext cx="1053427" cy="4131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9188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37624"/>
              </p:ext>
            </p:extLst>
          </p:nvPr>
        </p:nvGraphicFramePr>
        <p:xfrm>
          <a:off x="135992" y="2567055"/>
          <a:ext cx="789305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4" name="Equation" r:id="rId3" imgW="5473440" imgH="545760" progId="Equation.3">
                  <p:embed/>
                </p:oleObj>
              </mc:Choice>
              <mc:Fallback>
                <p:oleObj name="Equation" r:id="rId3" imgW="547344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92" y="2567055"/>
                        <a:ext cx="7893050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759228" y="1423958"/>
            <a:ext cx="4713791" cy="93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i="1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(“Kane energy”)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constant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given in terms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semiconductor’s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=3100 cm GW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-1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5/2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59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663728"/>
              </p:ext>
            </p:extLst>
          </p:nvPr>
        </p:nvGraphicFramePr>
        <p:xfrm>
          <a:off x="0" y="676956"/>
          <a:ext cx="3502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5" name="Equation" r:id="rId5" imgW="2298600" imgH="558720" progId="Equation.3">
                  <p:embed/>
                </p:oleObj>
              </mc:Choice>
              <mc:Fallback>
                <p:oleObj name="Equation" r:id="rId5" imgW="22986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6956"/>
                        <a:ext cx="3502025" cy="8636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78263"/>
              </p:ext>
            </p:extLst>
          </p:nvPr>
        </p:nvGraphicFramePr>
        <p:xfrm>
          <a:off x="1334178" y="1593807"/>
          <a:ext cx="20955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" name="Equation" r:id="rId7" imgW="1320480" imgH="520560" progId="Equation.3">
                  <p:embed/>
                </p:oleObj>
              </mc:Choice>
              <mc:Fallback>
                <p:oleObj name="Equation" r:id="rId7" imgW="132048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178" y="1593807"/>
                        <a:ext cx="2095500" cy="827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06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323402"/>
              </p:ext>
            </p:extLst>
          </p:nvPr>
        </p:nvGraphicFramePr>
        <p:xfrm>
          <a:off x="-23932" y="1595146"/>
          <a:ext cx="1167912" cy="82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7" name="Equation" r:id="rId9" imgW="647640" imgH="457200" progId="Equation.3">
                  <p:embed/>
                </p:oleObj>
              </mc:Choice>
              <mc:Fallback>
                <p:oleObj name="Equation" r:id="rId9" imgW="647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932" y="1595146"/>
                        <a:ext cx="1167912" cy="82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629840"/>
              </p:ext>
            </p:extLst>
          </p:nvPr>
        </p:nvGraphicFramePr>
        <p:xfrm>
          <a:off x="58738" y="3405292"/>
          <a:ext cx="9085262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8" name="Equation" r:id="rId11" imgW="7543800" imgH="1269720" progId="Equation.3">
                  <p:embed/>
                </p:oleObj>
              </mc:Choice>
              <mc:Fallback>
                <p:oleObj name="Equation" r:id="rId11" imgW="7543800" imgH="1269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38" y="3405292"/>
                        <a:ext cx="9085262" cy="153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39142"/>
              </p:ext>
            </p:extLst>
          </p:nvPr>
        </p:nvGraphicFramePr>
        <p:xfrm>
          <a:off x="3930891" y="649774"/>
          <a:ext cx="4886456" cy="8032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" name="Equation" r:id="rId13" imgW="3174840" imgH="520560" progId="Equation.3">
                  <p:embed/>
                </p:oleObj>
              </mc:Choice>
              <mc:Fallback>
                <p:oleObj name="Equation" r:id="rId13" imgW="3174840" imgH="5205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891" y="649774"/>
                        <a:ext cx="4886456" cy="8032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5992" y="184825"/>
            <a:ext cx="607859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Kerr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6037" y="5025064"/>
            <a:ext cx="9097963" cy="836377"/>
            <a:chOff x="182583" y="5019674"/>
            <a:chExt cx="8959009" cy="739099"/>
          </a:xfrm>
        </p:grpSpPr>
        <p:graphicFrame>
          <p:nvGraphicFramePr>
            <p:cNvPr id="512016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1903055"/>
                </p:ext>
              </p:extLst>
            </p:nvPr>
          </p:nvGraphicFramePr>
          <p:xfrm>
            <a:off x="205361" y="5019674"/>
            <a:ext cx="8936231" cy="7390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0" name="Equation" r:id="rId15" imgW="6184800" imgH="520560" progId="Equation.3">
                    <p:embed/>
                  </p:oleObj>
                </mc:Choice>
                <mc:Fallback>
                  <p:oleObj name="Equation" r:id="rId15" imgW="6184800" imgH="520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361" y="5019674"/>
                          <a:ext cx="8936231" cy="739099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182583" y="5165388"/>
              <a:ext cx="620100" cy="4572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6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68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520469"/>
              </p:ext>
            </p:extLst>
          </p:nvPr>
        </p:nvGraphicFramePr>
        <p:xfrm>
          <a:off x="49374" y="893824"/>
          <a:ext cx="9045252" cy="155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Equation" r:id="rId3" imgW="6502320" imgH="1117440" progId="Equation.3">
                  <p:embed/>
                </p:oleObj>
              </mc:Choice>
              <mc:Fallback>
                <p:oleObj name="Equation" r:id="rId3" imgW="650232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4" y="893824"/>
                        <a:ext cx="9045252" cy="15575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483008"/>
              </p:ext>
            </p:extLst>
          </p:nvPr>
        </p:nvGraphicFramePr>
        <p:xfrm>
          <a:off x="141931" y="939767"/>
          <a:ext cx="15430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Equation" r:id="rId5" imgW="939600" imgH="215640" progId="Equation.3">
                  <p:embed/>
                </p:oleObj>
              </mc:Choice>
              <mc:Fallback>
                <p:oleObj name="Equation" r:id="rId5" imgW="939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31" y="939767"/>
                        <a:ext cx="1543050" cy="35401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657401"/>
              </p:ext>
            </p:extLst>
          </p:nvPr>
        </p:nvGraphicFramePr>
        <p:xfrm>
          <a:off x="1085884" y="33275"/>
          <a:ext cx="7199312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Equation" r:id="rId7" imgW="4902120" imgH="609480" progId="Equation.3">
                  <p:embed/>
                </p:oleObj>
              </mc:Choice>
              <mc:Fallback>
                <p:oleObj name="Equation" r:id="rId7" imgW="49021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84" y="33275"/>
                        <a:ext cx="7199312" cy="917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09499"/>
              </p:ext>
            </p:extLst>
          </p:nvPr>
        </p:nvGraphicFramePr>
        <p:xfrm>
          <a:off x="1546698" y="2416791"/>
          <a:ext cx="7597302" cy="89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9" imgW="4978080" imgH="583920" progId="Equation.3">
                  <p:embed/>
                </p:oleObj>
              </mc:Choice>
              <mc:Fallback>
                <p:oleObj name="Equation" r:id="rId9" imgW="497808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698" y="2416791"/>
                        <a:ext cx="7597302" cy="8928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1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72768"/>
              </p:ext>
            </p:extLst>
          </p:nvPr>
        </p:nvGraphicFramePr>
        <p:xfrm>
          <a:off x="76882" y="2653928"/>
          <a:ext cx="15319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11" imgW="1054080" imgH="215640" progId="Equation.3">
                  <p:embed/>
                </p:oleObj>
              </mc:Choice>
              <mc:Fallback>
                <p:oleObj name="Equation" r:id="rId11" imgW="1054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" y="2653928"/>
                        <a:ext cx="1531938" cy="34925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chemeClr val="tx1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2773" y="122731"/>
            <a:ext cx="620683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42026" y="3385162"/>
            <a:ext cx="3410186" cy="3496204"/>
            <a:chOff x="91773" y="3361796"/>
            <a:chExt cx="3410186" cy="3496204"/>
          </a:xfrm>
        </p:grpSpPr>
        <p:pic>
          <p:nvPicPr>
            <p:cNvPr id="21531" name="Picture 2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73" y="3361796"/>
              <a:ext cx="3410186" cy="3496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2451370" y="4021434"/>
              <a:ext cx="398834" cy="3112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308288" y="3943613"/>
              <a:ext cx="5613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Kerr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538" name="Picture 3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294" y="3267392"/>
            <a:ext cx="3838279" cy="359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519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02965" y="110090"/>
            <a:ext cx="4923143" cy="46166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Quantum Confined Semiconductors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33412"/>
            <a:ext cx="913583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the translational degrees of freedom of electrons in both the valence and conduction bands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confined to distances of the order of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exciton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Bohr radius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the oscillator strength 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redistributed,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bandgap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increases, the density of states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400" i="1" baseline="-25000" dirty="0" smtClean="0"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(E)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changes and  new bound states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appear. As a result the nonlinear optical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properties can be enhanced or reduced)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some spectral regions.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60" y="1415652"/>
            <a:ext cx="5359940" cy="2650510"/>
          </a:xfrm>
          <a:prstGeom prst="rect">
            <a:avLst/>
          </a:prstGeom>
          <a:noFill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9" y="2886554"/>
            <a:ext cx="2855032" cy="391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4" t="8975" r="975" b="39995"/>
          <a:stretch/>
        </p:blipFill>
        <p:spPr bwMode="auto">
          <a:xfrm>
            <a:off x="3173892" y="4258391"/>
            <a:ext cx="3392278" cy="2538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640638" y="4488986"/>
            <a:ext cx="2474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Absorption edge moves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to higher energies.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-Multiple well-defined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absorption peaks due to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transitions between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confined states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-Enhanced absorption</a:t>
            </a:r>
          </a:p>
          <a:p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spectrum near band edge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299" y="2570780"/>
            <a:ext cx="1617559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Quantum Wells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0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</TotalTime>
  <Words>946</Words>
  <Application>Microsoft Office PowerPoint</Application>
  <PresentationFormat>On-screen Show (4:3)</PresentationFormat>
  <Paragraphs>153</Paragraphs>
  <Slides>11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Optics &amp; Photonics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Optics &amp; Photonics</dc:creator>
  <cp:lastModifiedBy>Dr. George Stegeman</cp:lastModifiedBy>
  <cp:revision>92</cp:revision>
  <dcterms:created xsi:type="dcterms:W3CDTF">2011-12-30T15:34:11Z</dcterms:created>
  <dcterms:modified xsi:type="dcterms:W3CDTF">2012-02-26T10:01:25Z</dcterms:modified>
</cp:coreProperties>
</file>