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76" r:id="rId12"/>
    <p:sldId id="277" r:id="rId13"/>
    <p:sldId id="278" r:id="rId14"/>
    <p:sldId id="279" r:id="rId15"/>
    <p:sldId id="280" r:id="rId16"/>
    <p:sldId id="281" r:id="rId17"/>
    <p:sldId id="282" r:id="rId18"/>
    <p:sldId id="283" r:id="rId19"/>
    <p:sldId id="284" r:id="rId20"/>
    <p:sldId id="28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60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90" autoAdjust="0"/>
  </p:normalViewPr>
  <p:slideViewPr>
    <p:cSldViewPr snapToGrid="0">
      <p:cViewPr varScale="1">
        <p:scale>
          <a:sx n="53" d="100"/>
          <a:sy n="53" d="100"/>
        </p:scale>
        <p:origin x="-96" y="-4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 Id="rId6" Type="http://schemas.openxmlformats.org/officeDocument/2006/relationships/image" Target="../media/image55.wmf"/><Relationship Id="rId5" Type="http://schemas.openxmlformats.org/officeDocument/2006/relationships/image" Target="../media/image54.wmf"/><Relationship Id="rId4" Type="http://schemas.openxmlformats.org/officeDocument/2006/relationships/image" Target="../media/image53.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64.wmf"/><Relationship Id="rId3" Type="http://schemas.openxmlformats.org/officeDocument/2006/relationships/image" Target="../media/image59.wmf"/><Relationship Id="rId7" Type="http://schemas.openxmlformats.org/officeDocument/2006/relationships/image" Target="../media/image63.wmf"/><Relationship Id="rId2" Type="http://schemas.openxmlformats.org/officeDocument/2006/relationships/image" Target="../media/image58.wmf"/><Relationship Id="rId1" Type="http://schemas.openxmlformats.org/officeDocument/2006/relationships/image" Target="../media/image57.wmf"/><Relationship Id="rId6" Type="http://schemas.openxmlformats.org/officeDocument/2006/relationships/image" Target="../media/image62.wmf"/><Relationship Id="rId5" Type="http://schemas.openxmlformats.org/officeDocument/2006/relationships/image" Target="../media/image61.wmf"/><Relationship Id="rId4" Type="http://schemas.openxmlformats.org/officeDocument/2006/relationships/image" Target="../media/image60.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72.wmf"/><Relationship Id="rId3" Type="http://schemas.openxmlformats.org/officeDocument/2006/relationships/image" Target="../media/image68.wmf"/><Relationship Id="rId7" Type="http://schemas.openxmlformats.org/officeDocument/2006/relationships/image" Target="../media/image60.wmf"/><Relationship Id="rId2" Type="http://schemas.openxmlformats.org/officeDocument/2006/relationships/image" Target="../media/image67.wmf"/><Relationship Id="rId1" Type="http://schemas.openxmlformats.org/officeDocument/2006/relationships/image" Target="../media/image66.wmf"/><Relationship Id="rId6" Type="http://schemas.openxmlformats.org/officeDocument/2006/relationships/image" Target="../media/image71.wmf"/><Relationship Id="rId5" Type="http://schemas.openxmlformats.org/officeDocument/2006/relationships/image" Target="../media/image70.wmf"/><Relationship Id="rId4" Type="http://schemas.openxmlformats.org/officeDocument/2006/relationships/image" Target="../media/image69.wmf"/><Relationship Id="rId9" Type="http://schemas.openxmlformats.org/officeDocument/2006/relationships/image" Target="../media/image73.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77.wmf"/><Relationship Id="rId2" Type="http://schemas.openxmlformats.org/officeDocument/2006/relationships/image" Target="../media/image76.wmf"/><Relationship Id="rId1" Type="http://schemas.openxmlformats.org/officeDocument/2006/relationships/image" Target="../media/image75.wmf"/><Relationship Id="rId4" Type="http://schemas.openxmlformats.org/officeDocument/2006/relationships/image" Target="../media/image78.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81.wmf"/><Relationship Id="rId1" Type="http://schemas.openxmlformats.org/officeDocument/2006/relationships/image" Target="../media/image80.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84.wmf"/><Relationship Id="rId1" Type="http://schemas.openxmlformats.org/officeDocument/2006/relationships/image" Target="../media/image83.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92.wmf"/><Relationship Id="rId3" Type="http://schemas.openxmlformats.org/officeDocument/2006/relationships/image" Target="../media/image87.wmf"/><Relationship Id="rId7" Type="http://schemas.openxmlformats.org/officeDocument/2006/relationships/image" Target="../media/image91.wmf"/><Relationship Id="rId2" Type="http://schemas.openxmlformats.org/officeDocument/2006/relationships/image" Target="../media/image86.wmf"/><Relationship Id="rId1" Type="http://schemas.openxmlformats.org/officeDocument/2006/relationships/image" Target="../media/image85.wmf"/><Relationship Id="rId6" Type="http://schemas.openxmlformats.org/officeDocument/2006/relationships/image" Target="../media/image90.wmf"/><Relationship Id="rId5" Type="http://schemas.openxmlformats.org/officeDocument/2006/relationships/image" Target="../media/image89.wmf"/><Relationship Id="rId4" Type="http://schemas.openxmlformats.org/officeDocument/2006/relationships/image" Target="../media/image88.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97.wmf"/><Relationship Id="rId2" Type="http://schemas.openxmlformats.org/officeDocument/2006/relationships/image" Target="../media/image96.wmf"/><Relationship Id="rId1" Type="http://schemas.openxmlformats.org/officeDocument/2006/relationships/image" Target="../media/image95.wmf"/><Relationship Id="rId5" Type="http://schemas.openxmlformats.org/officeDocument/2006/relationships/image" Target="../media/image99.wmf"/><Relationship Id="rId4" Type="http://schemas.openxmlformats.org/officeDocument/2006/relationships/image" Target="../media/image98.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104.wmf"/><Relationship Id="rId2" Type="http://schemas.openxmlformats.org/officeDocument/2006/relationships/image" Target="../media/image103.wmf"/><Relationship Id="rId1" Type="http://schemas.openxmlformats.org/officeDocument/2006/relationships/image" Target="../media/image102.wmf"/><Relationship Id="rId4" Type="http://schemas.openxmlformats.org/officeDocument/2006/relationships/image" Target="../media/image105.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108.wmf"/><Relationship Id="rId2" Type="http://schemas.openxmlformats.org/officeDocument/2006/relationships/image" Target="../media/image107.wmf"/><Relationship Id="rId1" Type="http://schemas.openxmlformats.org/officeDocument/2006/relationships/image" Target="../media/image106.wmf"/><Relationship Id="rId4" Type="http://schemas.openxmlformats.org/officeDocument/2006/relationships/image" Target="../media/image10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5" Type="http://schemas.openxmlformats.org/officeDocument/2006/relationships/image" Target="../media/image8.wmf"/><Relationship Id="rId4"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112.wmf"/><Relationship Id="rId2" Type="http://schemas.openxmlformats.org/officeDocument/2006/relationships/image" Target="../media/image111.wmf"/><Relationship Id="rId1" Type="http://schemas.openxmlformats.org/officeDocument/2006/relationships/image" Target="../media/image110.wmf"/><Relationship Id="rId4" Type="http://schemas.openxmlformats.org/officeDocument/2006/relationships/image" Target="../media/image11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5" Type="http://schemas.openxmlformats.org/officeDocument/2006/relationships/image" Target="../media/image13.wmf"/><Relationship Id="rId4"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6" Type="http://schemas.openxmlformats.org/officeDocument/2006/relationships/image" Target="../media/image30.wmf"/><Relationship Id="rId5" Type="http://schemas.openxmlformats.org/officeDocument/2006/relationships/image" Target="../media/image29.wmf"/><Relationship Id="rId4" Type="http://schemas.openxmlformats.org/officeDocument/2006/relationships/image" Target="../media/image2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5" Type="http://schemas.openxmlformats.org/officeDocument/2006/relationships/image" Target="../media/image36.wmf"/><Relationship Id="rId4" Type="http://schemas.openxmlformats.org/officeDocument/2006/relationships/image" Target="../media/image3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0.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image" Target="../media/image43.wmf"/><Relationship Id="rId7" Type="http://schemas.openxmlformats.org/officeDocument/2006/relationships/image" Target="../media/image47.wmf"/><Relationship Id="rId2" Type="http://schemas.openxmlformats.org/officeDocument/2006/relationships/image" Target="../media/image42.wmf"/><Relationship Id="rId1" Type="http://schemas.openxmlformats.org/officeDocument/2006/relationships/image" Target="../media/image41.wmf"/><Relationship Id="rId6" Type="http://schemas.openxmlformats.org/officeDocument/2006/relationships/image" Target="../media/image46.wmf"/><Relationship Id="rId5" Type="http://schemas.openxmlformats.org/officeDocument/2006/relationships/image" Target="../media/image45.wmf"/><Relationship Id="rId4" Type="http://schemas.openxmlformats.org/officeDocument/2006/relationships/image" Target="../media/image4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EA136C-9709-4D3F-B6BE-685B6D80358F}" type="datetimeFigureOut">
              <a:rPr lang="en-US" smtClean="0"/>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5AB16A-0B89-4913-8028-362119D73B13}" type="slidenum">
              <a:rPr lang="en-US" smtClean="0"/>
              <a:t>‹#›</a:t>
            </a:fld>
            <a:endParaRPr lang="en-US"/>
          </a:p>
        </p:txBody>
      </p:sp>
    </p:spTree>
    <p:extLst>
      <p:ext uri="{BB962C8B-B14F-4D97-AF65-F5344CB8AC3E}">
        <p14:creationId xmlns:p14="http://schemas.microsoft.com/office/powerpoint/2010/main" val="3084450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EA136C-9709-4D3F-B6BE-685B6D80358F}" type="datetimeFigureOut">
              <a:rPr lang="en-US" smtClean="0"/>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5AB16A-0B89-4913-8028-362119D73B13}" type="slidenum">
              <a:rPr lang="en-US" smtClean="0"/>
              <a:t>‹#›</a:t>
            </a:fld>
            <a:endParaRPr lang="en-US"/>
          </a:p>
        </p:txBody>
      </p:sp>
    </p:spTree>
    <p:extLst>
      <p:ext uri="{BB962C8B-B14F-4D97-AF65-F5344CB8AC3E}">
        <p14:creationId xmlns:p14="http://schemas.microsoft.com/office/powerpoint/2010/main" val="1862605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EA136C-9709-4D3F-B6BE-685B6D80358F}" type="datetimeFigureOut">
              <a:rPr lang="en-US" smtClean="0"/>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5AB16A-0B89-4913-8028-362119D73B13}" type="slidenum">
              <a:rPr lang="en-US" smtClean="0"/>
              <a:t>‹#›</a:t>
            </a:fld>
            <a:endParaRPr lang="en-US"/>
          </a:p>
        </p:txBody>
      </p:sp>
    </p:spTree>
    <p:extLst>
      <p:ext uri="{BB962C8B-B14F-4D97-AF65-F5344CB8AC3E}">
        <p14:creationId xmlns:p14="http://schemas.microsoft.com/office/powerpoint/2010/main" val="2524193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EA136C-9709-4D3F-B6BE-685B6D80358F}" type="datetimeFigureOut">
              <a:rPr lang="en-US" smtClean="0"/>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5AB16A-0B89-4913-8028-362119D73B13}" type="slidenum">
              <a:rPr lang="en-US" smtClean="0"/>
              <a:t>‹#›</a:t>
            </a:fld>
            <a:endParaRPr lang="en-US"/>
          </a:p>
        </p:txBody>
      </p:sp>
    </p:spTree>
    <p:extLst>
      <p:ext uri="{BB962C8B-B14F-4D97-AF65-F5344CB8AC3E}">
        <p14:creationId xmlns:p14="http://schemas.microsoft.com/office/powerpoint/2010/main" val="1765405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EA136C-9709-4D3F-B6BE-685B6D80358F}" type="datetimeFigureOut">
              <a:rPr lang="en-US" smtClean="0"/>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5AB16A-0B89-4913-8028-362119D73B13}" type="slidenum">
              <a:rPr lang="en-US" smtClean="0"/>
              <a:t>‹#›</a:t>
            </a:fld>
            <a:endParaRPr lang="en-US"/>
          </a:p>
        </p:txBody>
      </p:sp>
    </p:spTree>
    <p:extLst>
      <p:ext uri="{BB962C8B-B14F-4D97-AF65-F5344CB8AC3E}">
        <p14:creationId xmlns:p14="http://schemas.microsoft.com/office/powerpoint/2010/main" val="1260131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EA136C-9709-4D3F-B6BE-685B6D80358F}" type="datetimeFigureOut">
              <a:rPr lang="en-US" smtClean="0"/>
              <a:t>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5AB16A-0B89-4913-8028-362119D73B13}" type="slidenum">
              <a:rPr lang="en-US" smtClean="0"/>
              <a:t>‹#›</a:t>
            </a:fld>
            <a:endParaRPr lang="en-US"/>
          </a:p>
        </p:txBody>
      </p:sp>
    </p:spTree>
    <p:extLst>
      <p:ext uri="{BB962C8B-B14F-4D97-AF65-F5344CB8AC3E}">
        <p14:creationId xmlns:p14="http://schemas.microsoft.com/office/powerpoint/2010/main" val="1294781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EA136C-9709-4D3F-B6BE-685B6D80358F}" type="datetimeFigureOut">
              <a:rPr lang="en-US" smtClean="0"/>
              <a:t>2/22/2012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5AB16A-0B89-4913-8028-362119D73B13}" type="slidenum">
              <a:rPr lang="en-US" smtClean="0"/>
              <a:t>‹#›</a:t>
            </a:fld>
            <a:endParaRPr lang="en-US"/>
          </a:p>
        </p:txBody>
      </p:sp>
    </p:spTree>
    <p:extLst>
      <p:ext uri="{BB962C8B-B14F-4D97-AF65-F5344CB8AC3E}">
        <p14:creationId xmlns:p14="http://schemas.microsoft.com/office/powerpoint/2010/main" val="82119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EA136C-9709-4D3F-B6BE-685B6D80358F}" type="datetimeFigureOut">
              <a:rPr lang="en-US" smtClean="0"/>
              <a:t>2/22/2012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5AB16A-0B89-4913-8028-362119D73B13}" type="slidenum">
              <a:rPr lang="en-US" smtClean="0"/>
              <a:t>‹#›</a:t>
            </a:fld>
            <a:endParaRPr lang="en-US"/>
          </a:p>
        </p:txBody>
      </p:sp>
    </p:spTree>
    <p:extLst>
      <p:ext uri="{BB962C8B-B14F-4D97-AF65-F5344CB8AC3E}">
        <p14:creationId xmlns:p14="http://schemas.microsoft.com/office/powerpoint/2010/main" val="2733572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EA136C-9709-4D3F-B6BE-685B6D80358F}" type="datetimeFigureOut">
              <a:rPr lang="en-US" smtClean="0"/>
              <a:t>2/22/2012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5AB16A-0B89-4913-8028-362119D73B13}" type="slidenum">
              <a:rPr lang="en-US" smtClean="0"/>
              <a:t>‹#›</a:t>
            </a:fld>
            <a:endParaRPr lang="en-US"/>
          </a:p>
        </p:txBody>
      </p:sp>
    </p:spTree>
    <p:extLst>
      <p:ext uri="{BB962C8B-B14F-4D97-AF65-F5344CB8AC3E}">
        <p14:creationId xmlns:p14="http://schemas.microsoft.com/office/powerpoint/2010/main" val="3370299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EA136C-9709-4D3F-B6BE-685B6D80358F}" type="datetimeFigureOut">
              <a:rPr lang="en-US" smtClean="0"/>
              <a:t>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5AB16A-0B89-4913-8028-362119D73B13}" type="slidenum">
              <a:rPr lang="en-US" smtClean="0"/>
              <a:t>‹#›</a:t>
            </a:fld>
            <a:endParaRPr lang="en-US"/>
          </a:p>
        </p:txBody>
      </p:sp>
    </p:spTree>
    <p:extLst>
      <p:ext uri="{BB962C8B-B14F-4D97-AF65-F5344CB8AC3E}">
        <p14:creationId xmlns:p14="http://schemas.microsoft.com/office/powerpoint/2010/main" val="3290540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EA136C-9709-4D3F-B6BE-685B6D80358F}" type="datetimeFigureOut">
              <a:rPr lang="en-US" smtClean="0"/>
              <a:t>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5AB16A-0B89-4913-8028-362119D73B13}" type="slidenum">
              <a:rPr lang="en-US" smtClean="0"/>
              <a:t>‹#›</a:t>
            </a:fld>
            <a:endParaRPr lang="en-US"/>
          </a:p>
        </p:txBody>
      </p:sp>
    </p:spTree>
    <p:extLst>
      <p:ext uri="{BB962C8B-B14F-4D97-AF65-F5344CB8AC3E}">
        <p14:creationId xmlns:p14="http://schemas.microsoft.com/office/powerpoint/2010/main" val="3177634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EA136C-9709-4D3F-B6BE-685B6D80358F}" type="datetimeFigureOut">
              <a:rPr lang="en-US" smtClean="0"/>
              <a:t>2/22/2012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AB16A-0B89-4913-8028-362119D73B13}" type="slidenum">
              <a:rPr lang="en-US" smtClean="0"/>
              <a:t>‹#›</a:t>
            </a:fld>
            <a:endParaRPr lang="en-US"/>
          </a:p>
        </p:txBody>
      </p:sp>
    </p:spTree>
    <p:extLst>
      <p:ext uri="{BB962C8B-B14F-4D97-AF65-F5344CB8AC3E}">
        <p14:creationId xmlns:p14="http://schemas.microsoft.com/office/powerpoint/2010/main" val="3991179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2.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49.bin"/><Relationship Id="rId13" Type="http://schemas.openxmlformats.org/officeDocument/2006/relationships/image" Target="../media/image54.wmf"/><Relationship Id="rId3" Type="http://schemas.openxmlformats.org/officeDocument/2006/relationships/oleObject" Target="../embeddings/oleObject47.bin"/><Relationship Id="rId7" Type="http://schemas.openxmlformats.org/officeDocument/2006/relationships/image" Target="../media/image51.wmf"/><Relationship Id="rId12" Type="http://schemas.openxmlformats.org/officeDocument/2006/relationships/oleObject" Target="../embeddings/oleObject51.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48.bin"/><Relationship Id="rId11" Type="http://schemas.openxmlformats.org/officeDocument/2006/relationships/image" Target="../media/image53.wmf"/><Relationship Id="rId5" Type="http://schemas.openxmlformats.org/officeDocument/2006/relationships/image" Target="../media/image56.jpeg"/><Relationship Id="rId15" Type="http://schemas.openxmlformats.org/officeDocument/2006/relationships/image" Target="../media/image55.wmf"/><Relationship Id="rId10" Type="http://schemas.openxmlformats.org/officeDocument/2006/relationships/oleObject" Target="../embeddings/oleObject50.bin"/><Relationship Id="rId4" Type="http://schemas.openxmlformats.org/officeDocument/2006/relationships/image" Target="../media/image50.wmf"/><Relationship Id="rId9" Type="http://schemas.openxmlformats.org/officeDocument/2006/relationships/image" Target="../media/image52.wmf"/><Relationship Id="rId14" Type="http://schemas.openxmlformats.org/officeDocument/2006/relationships/oleObject" Target="../embeddings/oleObject52.bin"/></Relationships>
</file>

<file path=ppt/slides/_rels/slide11.xml.rels><?xml version="1.0" encoding="UTF-8" standalone="yes"?>
<Relationships xmlns="http://schemas.openxmlformats.org/package/2006/relationships"><Relationship Id="rId8" Type="http://schemas.openxmlformats.org/officeDocument/2006/relationships/image" Target="../media/image59.wmf"/><Relationship Id="rId13" Type="http://schemas.openxmlformats.org/officeDocument/2006/relationships/oleObject" Target="../embeddings/oleObject58.bin"/><Relationship Id="rId18" Type="http://schemas.openxmlformats.org/officeDocument/2006/relationships/image" Target="../media/image65.jpeg"/><Relationship Id="rId3" Type="http://schemas.openxmlformats.org/officeDocument/2006/relationships/oleObject" Target="../embeddings/oleObject53.bin"/><Relationship Id="rId7" Type="http://schemas.openxmlformats.org/officeDocument/2006/relationships/oleObject" Target="../embeddings/oleObject55.bin"/><Relationship Id="rId12" Type="http://schemas.openxmlformats.org/officeDocument/2006/relationships/image" Target="../media/image61.wmf"/><Relationship Id="rId17" Type="http://schemas.openxmlformats.org/officeDocument/2006/relationships/image" Target="../media/image63.wmf"/><Relationship Id="rId2" Type="http://schemas.openxmlformats.org/officeDocument/2006/relationships/slideLayout" Target="../slideLayouts/slideLayout7.xml"/><Relationship Id="rId16" Type="http://schemas.openxmlformats.org/officeDocument/2006/relationships/oleObject" Target="../embeddings/oleObject60.bin"/><Relationship Id="rId20" Type="http://schemas.openxmlformats.org/officeDocument/2006/relationships/image" Target="../media/image64.wmf"/><Relationship Id="rId1" Type="http://schemas.openxmlformats.org/officeDocument/2006/relationships/vmlDrawing" Target="../drawings/vmlDrawing11.vml"/><Relationship Id="rId6" Type="http://schemas.openxmlformats.org/officeDocument/2006/relationships/image" Target="../media/image58.wmf"/><Relationship Id="rId11" Type="http://schemas.openxmlformats.org/officeDocument/2006/relationships/oleObject" Target="../embeddings/oleObject57.bin"/><Relationship Id="rId5" Type="http://schemas.openxmlformats.org/officeDocument/2006/relationships/oleObject" Target="../embeddings/oleObject54.bin"/><Relationship Id="rId15" Type="http://schemas.openxmlformats.org/officeDocument/2006/relationships/oleObject" Target="../embeddings/oleObject59.bin"/><Relationship Id="rId10" Type="http://schemas.openxmlformats.org/officeDocument/2006/relationships/image" Target="../media/image60.wmf"/><Relationship Id="rId19" Type="http://schemas.openxmlformats.org/officeDocument/2006/relationships/oleObject" Target="../embeddings/oleObject61.bin"/><Relationship Id="rId4" Type="http://schemas.openxmlformats.org/officeDocument/2006/relationships/image" Target="../media/image57.wmf"/><Relationship Id="rId9" Type="http://schemas.openxmlformats.org/officeDocument/2006/relationships/oleObject" Target="../embeddings/oleObject56.bin"/><Relationship Id="rId14" Type="http://schemas.openxmlformats.org/officeDocument/2006/relationships/image" Target="../media/image62.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64.bin"/><Relationship Id="rId13" Type="http://schemas.openxmlformats.org/officeDocument/2006/relationships/image" Target="../media/image70.wmf"/><Relationship Id="rId18" Type="http://schemas.openxmlformats.org/officeDocument/2006/relationships/oleObject" Target="../embeddings/oleObject69.bin"/><Relationship Id="rId3" Type="http://schemas.openxmlformats.org/officeDocument/2006/relationships/oleObject" Target="../embeddings/oleObject62.bin"/><Relationship Id="rId21" Type="http://schemas.openxmlformats.org/officeDocument/2006/relationships/image" Target="../media/image73.wmf"/><Relationship Id="rId7" Type="http://schemas.openxmlformats.org/officeDocument/2006/relationships/image" Target="../media/image67.wmf"/><Relationship Id="rId12" Type="http://schemas.openxmlformats.org/officeDocument/2006/relationships/oleObject" Target="../embeddings/oleObject66.bin"/><Relationship Id="rId17" Type="http://schemas.openxmlformats.org/officeDocument/2006/relationships/image" Target="../media/image60.wmf"/><Relationship Id="rId2" Type="http://schemas.openxmlformats.org/officeDocument/2006/relationships/slideLayout" Target="../slideLayouts/slideLayout7.xml"/><Relationship Id="rId16" Type="http://schemas.openxmlformats.org/officeDocument/2006/relationships/oleObject" Target="../embeddings/oleObject68.bin"/><Relationship Id="rId20" Type="http://schemas.openxmlformats.org/officeDocument/2006/relationships/oleObject" Target="../embeddings/oleObject70.bin"/><Relationship Id="rId1" Type="http://schemas.openxmlformats.org/officeDocument/2006/relationships/vmlDrawing" Target="../drawings/vmlDrawing12.vml"/><Relationship Id="rId6" Type="http://schemas.openxmlformats.org/officeDocument/2006/relationships/oleObject" Target="../embeddings/oleObject63.bin"/><Relationship Id="rId11" Type="http://schemas.openxmlformats.org/officeDocument/2006/relationships/image" Target="../media/image69.wmf"/><Relationship Id="rId5" Type="http://schemas.openxmlformats.org/officeDocument/2006/relationships/image" Target="../media/image74.jpeg"/><Relationship Id="rId15" Type="http://schemas.openxmlformats.org/officeDocument/2006/relationships/image" Target="../media/image71.wmf"/><Relationship Id="rId10" Type="http://schemas.openxmlformats.org/officeDocument/2006/relationships/oleObject" Target="../embeddings/oleObject65.bin"/><Relationship Id="rId19" Type="http://schemas.openxmlformats.org/officeDocument/2006/relationships/image" Target="../media/image72.wmf"/><Relationship Id="rId4" Type="http://schemas.openxmlformats.org/officeDocument/2006/relationships/image" Target="../media/image66.wmf"/><Relationship Id="rId9" Type="http://schemas.openxmlformats.org/officeDocument/2006/relationships/image" Target="../media/image68.wmf"/><Relationship Id="rId14" Type="http://schemas.openxmlformats.org/officeDocument/2006/relationships/oleObject" Target="../embeddings/oleObject67.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73.bin"/><Relationship Id="rId3" Type="http://schemas.openxmlformats.org/officeDocument/2006/relationships/oleObject" Target="../embeddings/oleObject71.bin"/><Relationship Id="rId7" Type="http://schemas.openxmlformats.org/officeDocument/2006/relationships/image" Target="../media/image79.jpeg"/><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76.wmf"/><Relationship Id="rId11" Type="http://schemas.openxmlformats.org/officeDocument/2006/relationships/image" Target="../media/image78.wmf"/><Relationship Id="rId5" Type="http://schemas.openxmlformats.org/officeDocument/2006/relationships/oleObject" Target="../embeddings/oleObject72.bin"/><Relationship Id="rId10" Type="http://schemas.openxmlformats.org/officeDocument/2006/relationships/oleObject" Target="../embeddings/oleObject74.bin"/><Relationship Id="rId4" Type="http://schemas.openxmlformats.org/officeDocument/2006/relationships/image" Target="../media/image75.wmf"/><Relationship Id="rId9" Type="http://schemas.openxmlformats.org/officeDocument/2006/relationships/image" Target="../media/image77.wmf"/></Relationships>
</file>

<file path=ppt/slides/_rels/slide14.xml.rels><?xml version="1.0" encoding="UTF-8" standalone="yes"?>
<Relationships xmlns="http://schemas.openxmlformats.org/package/2006/relationships"><Relationship Id="rId3" Type="http://schemas.openxmlformats.org/officeDocument/2006/relationships/image" Target="../media/image82.jpeg"/><Relationship Id="rId7" Type="http://schemas.openxmlformats.org/officeDocument/2006/relationships/image" Target="../media/image81.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76.bin"/><Relationship Id="rId5" Type="http://schemas.openxmlformats.org/officeDocument/2006/relationships/image" Target="../media/image80.wmf"/><Relationship Id="rId4" Type="http://schemas.openxmlformats.org/officeDocument/2006/relationships/oleObject" Target="../embeddings/oleObject75.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7.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84.wmf"/><Relationship Id="rId5" Type="http://schemas.openxmlformats.org/officeDocument/2006/relationships/oleObject" Target="../embeddings/oleObject78.bin"/><Relationship Id="rId4" Type="http://schemas.openxmlformats.org/officeDocument/2006/relationships/image" Target="../media/image83.wmf"/></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81.bin"/><Relationship Id="rId13" Type="http://schemas.openxmlformats.org/officeDocument/2006/relationships/image" Target="../media/image89.wmf"/><Relationship Id="rId18" Type="http://schemas.openxmlformats.org/officeDocument/2006/relationships/oleObject" Target="../embeddings/oleObject86.bin"/><Relationship Id="rId3" Type="http://schemas.openxmlformats.org/officeDocument/2006/relationships/oleObject" Target="../embeddings/oleObject79.bin"/><Relationship Id="rId7" Type="http://schemas.openxmlformats.org/officeDocument/2006/relationships/image" Target="../media/image93.jpeg"/><Relationship Id="rId12" Type="http://schemas.openxmlformats.org/officeDocument/2006/relationships/oleObject" Target="../embeddings/oleObject83.bin"/><Relationship Id="rId17" Type="http://schemas.openxmlformats.org/officeDocument/2006/relationships/image" Target="../media/image91.wmf"/><Relationship Id="rId2" Type="http://schemas.openxmlformats.org/officeDocument/2006/relationships/slideLayout" Target="../slideLayouts/slideLayout7.xml"/><Relationship Id="rId16" Type="http://schemas.openxmlformats.org/officeDocument/2006/relationships/oleObject" Target="../embeddings/oleObject85.bin"/><Relationship Id="rId20" Type="http://schemas.openxmlformats.org/officeDocument/2006/relationships/image" Target="../media/image94.jpeg"/><Relationship Id="rId1" Type="http://schemas.openxmlformats.org/officeDocument/2006/relationships/vmlDrawing" Target="../drawings/vmlDrawing16.vml"/><Relationship Id="rId6" Type="http://schemas.openxmlformats.org/officeDocument/2006/relationships/image" Target="../media/image86.wmf"/><Relationship Id="rId11" Type="http://schemas.openxmlformats.org/officeDocument/2006/relationships/image" Target="../media/image88.wmf"/><Relationship Id="rId5" Type="http://schemas.openxmlformats.org/officeDocument/2006/relationships/oleObject" Target="../embeddings/oleObject80.bin"/><Relationship Id="rId15" Type="http://schemas.openxmlformats.org/officeDocument/2006/relationships/image" Target="../media/image90.wmf"/><Relationship Id="rId10" Type="http://schemas.openxmlformats.org/officeDocument/2006/relationships/oleObject" Target="../embeddings/oleObject82.bin"/><Relationship Id="rId19" Type="http://schemas.openxmlformats.org/officeDocument/2006/relationships/image" Target="../media/image92.wmf"/><Relationship Id="rId4" Type="http://schemas.openxmlformats.org/officeDocument/2006/relationships/image" Target="../media/image85.wmf"/><Relationship Id="rId9" Type="http://schemas.openxmlformats.org/officeDocument/2006/relationships/image" Target="../media/image87.wmf"/><Relationship Id="rId14" Type="http://schemas.openxmlformats.org/officeDocument/2006/relationships/oleObject" Target="../embeddings/oleObject84.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89.bin"/><Relationship Id="rId13" Type="http://schemas.openxmlformats.org/officeDocument/2006/relationships/image" Target="../media/image99.wmf"/><Relationship Id="rId3" Type="http://schemas.openxmlformats.org/officeDocument/2006/relationships/image" Target="../media/image100.jpeg"/><Relationship Id="rId7" Type="http://schemas.openxmlformats.org/officeDocument/2006/relationships/image" Target="../media/image96.wmf"/><Relationship Id="rId12" Type="http://schemas.openxmlformats.org/officeDocument/2006/relationships/oleObject" Target="../embeddings/oleObject91.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88.bin"/><Relationship Id="rId11" Type="http://schemas.openxmlformats.org/officeDocument/2006/relationships/image" Target="../media/image98.wmf"/><Relationship Id="rId5" Type="http://schemas.openxmlformats.org/officeDocument/2006/relationships/image" Target="../media/image95.wmf"/><Relationship Id="rId10" Type="http://schemas.openxmlformats.org/officeDocument/2006/relationships/oleObject" Target="../embeddings/oleObject90.bin"/><Relationship Id="rId4" Type="http://schemas.openxmlformats.org/officeDocument/2006/relationships/oleObject" Target="../embeddings/oleObject87.bin"/><Relationship Id="rId9" Type="http://schemas.openxmlformats.org/officeDocument/2006/relationships/image" Target="../media/image97.wmf"/><Relationship Id="rId14" Type="http://schemas.openxmlformats.org/officeDocument/2006/relationships/image" Target="../media/image101.jpeg"/></Relationships>
</file>

<file path=ppt/slides/_rels/slide18.xml.rels><?xml version="1.0" encoding="UTF-8" standalone="yes"?>
<Relationships xmlns="http://schemas.openxmlformats.org/package/2006/relationships"><Relationship Id="rId8" Type="http://schemas.openxmlformats.org/officeDocument/2006/relationships/image" Target="../media/image104.wmf"/><Relationship Id="rId3" Type="http://schemas.openxmlformats.org/officeDocument/2006/relationships/oleObject" Target="../embeddings/oleObject92.bin"/><Relationship Id="rId7" Type="http://schemas.openxmlformats.org/officeDocument/2006/relationships/oleObject" Target="../embeddings/oleObject94.bin"/><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103.wmf"/><Relationship Id="rId5" Type="http://schemas.openxmlformats.org/officeDocument/2006/relationships/oleObject" Target="../embeddings/oleObject93.bin"/><Relationship Id="rId10" Type="http://schemas.openxmlformats.org/officeDocument/2006/relationships/image" Target="../media/image105.wmf"/><Relationship Id="rId4" Type="http://schemas.openxmlformats.org/officeDocument/2006/relationships/image" Target="../media/image102.wmf"/><Relationship Id="rId9" Type="http://schemas.openxmlformats.org/officeDocument/2006/relationships/oleObject" Target="../embeddings/oleObject95.bin"/></Relationships>
</file>

<file path=ppt/slides/_rels/slide19.xml.rels><?xml version="1.0" encoding="UTF-8" standalone="yes"?>
<Relationships xmlns="http://schemas.openxmlformats.org/package/2006/relationships"><Relationship Id="rId8" Type="http://schemas.openxmlformats.org/officeDocument/2006/relationships/image" Target="../media/image108.wmf"/><Relationship Id="rId3" Type="http://schemas.openxmlformats.org/officeDocument/2006/relationships/oleObject" Target="../embeddings/oleObject96.bin"/><Relationship Id="rId7" Type="http://schemas.openxmlformats.org/officeDocument/2006/relationships/oleObject" Target="../embeddings/oleObject98.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107.wmf"/><Relationship Id="rId5" Type="http://schemas.openxmlformats.org/officeDocument/2006/relationships/oleObject" Target="../embeddings/oleObject97.bin"/><Relationship Id="rId10" Type="http://schemas.openxmlformats.org/officeDocument/2006/relationships/image" Target="../media/image109.wmf"/><Relationship Id="rId4" Type="http://schemas.openxmlformats.org/officeDocument/2006/relationships/image" Target="../media/image106.wmf"/><Relationship Id="rId9" Type="http://schemas.openxmlformats.org/officeDocument/2006/relationships/oleObject" Target="../embeddings/oleObject99.bin"/></Relationships>
</file>

<file path=ppt/slides/_rels/slide2.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w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7.wmf"/><Relationship Id="rId4" Type="http://schemas.openxmlformats.org/officeDocument/2006/relationships/image" Target="../media/image4.wmf"/><Relationship Id="rId9" Type="http://schemas.openxmlformats.org/officeDocument/2006/relationships/oleObject" Target="../embeddings/oleObject6.bin"/></Relationships>
</file>

<file path=ppt/slides/_rels/slide20.xml.rels><?xml version="1.0" encoding="UTF-8" standalone="yes"?>
<Relationships xmlns="http://schemas.openxmlformats.org/package/2006/relationships"><Relationship Id="rId8" Type="http://schemas.openxmlformats.org/officeDocument/2006/relationships/image" Target="../media/image112.wmf"/><Relationship Id="rId3" Type="http://schemas.openxmlformats.org/officeDocument/2006/relationships/oleObject" Target="../embeddings/oleObject100.bin"/><Relationship Id="rId7" Type="http://schemas.openxmlformats.org/officeDocument/2006/relationships/oleObject" Target="../embeddings/oleObject102.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111.wmf"/><Relationship Id="rId5" Type="http://schemas.openxmlformats.org/officeDocument/2006/relationships/oleObject" Target="../embeddings/oleObject101.bin"/><Relationship Id="rId10" Type="http://schemas.openxmlformats.org/officeDocument/2006/relationships/image" Target="../media/image113.wmf"/><Relationship Id="rId4" Type="http://schemas.openxmlformats.org/officeDocument/2006/relationships/image" Target="../media/image110.wmf"/><Relationship Id="rId9" Type="http://schemas.openxmlformats.org/officeDocument/2006/relationships/oleObject" Target="../embeddings/oleObject103.bin"/></Relationships>
</file>

<file path=ppt/slides/_rels/slide3.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oleObject" Target="../embeddings/oleObject13.bin"/><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0.wmf"/><Relationship Id="rId11" Type="http://schemas.openxmlformats.org/officeDocument/2006/relationships/oleObject" Target="../embeddings/oleObject12.bin"/><Relationship Id="rId5" Type="http://schemas.openxmlformats.org/officeDocument/2006/relationships/oleObject" Target="../embeddings/oleObject9.bin"/><Relationship Id="rId10" Type="http://schemas.openxmlformats.org/officeDocument/2006/relationships/image" Target="../media/image12.wmf"/><Relationship Id="rId4" Type="http://schemas.openxmlformats.org/officeDocument/2006/relationships/image" Target="../media/image9.wmf"/><Relationship Id="rId9" Type="http://schemas.openxmlformats.org/officeDocument/2006/relationships/oleObject" Target="../embeddings/oleObject11.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oleObject" Target="../embeddings/oleObject14.bin"/><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5.bin"/><Relationship Id="rId11" Type="http://schemas.openxmlformats.org/officeDocument/2006/relationships/image" Target="../media/image17.wmf"/><Relationship Id="rId5" Type="http://schemas.openxmlformats.org/officeDocument/2006/relationships/image" Target="../media/image18.jpeg"/><Relationship Id="rId10" Type="http://schemas.openxmlformats.org/officeDocument/2006/relationships/oleObject" Target="../embeddings/oleObject17.bin"/><Relationship Id="rId4" Type="http://schemas.openxmlformats.org/officeDocument/2006/relationships/image" Target="../media/image14.wmf"/><Relationship Id="rId9" Type="http://schemas.openxmlformats.org/officeDocument/2006/relationships/image" Target="../media/image16.wmf"/></Relationships>
</file>

<file path=ppt/slides/_rels/slide5.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23.bin"/><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20.wmf"/><Relationship Id="rId11" Type="http://schemas.openxmlformats.org/officeDocument/2006/relationships/oleObject" Target="../embeddings/oleObject22.bin"/><Relationship Id="rId5" Type="http://schemas.openxmlformats.org/officeDocument/2006/relationships/oleObject" Target="../embeddings/oleObject19.bin"/><Relationship Id="rId15" Type="http://schemas.openxmlformats.org/officeDocument/2006/relationships/image" Target="../media/image18.jpeg"/><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21.bin"/><Relationship Id="rId14" Type="http://schemas.openxmlformats.org/officeDocument/2006/relationships/image" Target="../media/image24.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26.bin"/><Relationship Id="rId13" Type="http://schemas.openxmlformats.org/officeDocument/2006/relationships/image" Target="../media/image29.wmf"/><Relationship Id="rId3" Type="http://schemas.openxmlformats.org/officeDocument/2006/relationships/image" Target="../media/image31.jpeg"/><Relationship Id="rId7" Type="http://schemas.openxmlformats.org/officeDocument/2006/relationships/image" Target="../media/image26.wmf"/><Relationship Id="rId12"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25.bin"/><Relationship Id="rId11" Type="http://schemas.openxmlformats.org/officeDocument/2006/relationships/image" Target="../media/image28.wmf"/><Relationship Id="rId5" Type="http://schemas.openxmlformats.org/officeDocument/2006/relationships/image" Target="../media/image25.wmf"/><Relationship Id="rId15" Type="http://schemas.openxmlformats.org/officeDocument/2006/relationships/image" Target="../media/image30.wmf"/><Relationship Id="rId10" Type="http://schemas.openxmlformats.org/officeDocument/2006/relationships/oleObject" Target="../embeddings/oleObject27.bin"/><Relationship Id="rId4" Type="http://schemas.openxmlformats.org/officeDocument/2006/relationships/oleObject" Target="../embeddings/oleObject24.bin"/><Relationship Id="rId9" Type="http://schemas.openxmlformats.org/officeDocument/2006/relationships/image" Target="../media/image27.wmf"/><Relationship Id="rId14" Type="http://schemas.openxmlformats.org/officeDocument/2006/relationships/oleObject" Target="../embeddings/oleObject29.bin"/></Relationships>
</file>

<file path=ppt/slides/_rels/slide7.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30.bin"/><Relationship Id="rId7" Type="http://schemas.openxmlformats.org/officeDocument/2006/relationships/oleObject" Target="../embeddings/oleObject32.bin"/><Relationship Id="rId12" Type="http://schemas.openxmlformats.org/officeDocument/2006/relationships/image" Target="../media/image36.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33.wmf"/><Relationship Id="rId11" Type="http://schemas.openxmlformats.org/officeDocument/2006/relationships/oleObject" Target="../embeddings/oleObject34.bin"/><Relationship Id="rId5" Type="http://schemas.openxmlformats.org/officeDocument/2006/relationships/oleObject" Target="../embeddings/oleObject31.bin"/><Relationship Id="rId10" Type="http://schemas.openxmlformats.org/officeDocument/2006/relationships/image" Target="../media/image35.wmf"/><Relationship Id="rId4" Type="http://schemas.openxmlformats.org/officeDocument/2006/relationships/image" Target="../media/image32.wmf"/><Relationship Id="rId9" Type="http://schemas.openxmlformats.org/officeDocument/2006/relationships/oleObject" Target="../embeddings/oleObject33.bin"/></Relationships>
</file>

<file path=ppt/slides/_rels/slide8.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35.bin"/><Relationship Id="rId7"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38.wmf"/><Relationship Id="rId5" Type="http://schemas.openxmlformats.org/officeDocument/2006/relationships/oleObject" Target="../embeddings/oleObject36.bin"/><Relationship Id="rId10" Type="http://schemas.openxmlformats.org/officeDocument/2006/relationships/image" Target="../media/image40.wmf"/><Relationship Id="rId4" Type="http://schemas.openxmlformats.org/officeDocument/2006/relationships/image" Target="../media/image37.wmf"/><Relationship Id="rId9" Type="http://schemas.openxmlformats.org/officeDocument/2006/relationships/oleObject" Target="../embeddings/oleObject38.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1.bin"/><Relationship Id="rId13" Type="http://schemas.openxmlformats.org/officeDocument/2006/relationships/image" Target="../media/image45.wmf"/><Relationship Id="rId18" Type="http://schemas.openxmlformats.org/officeDocument/2006/relationships/oleObject" Target="../embeddings/oleObject46.bin"/><Relationship Id="rId3" Type="http://schemas.openxmlformats.org/officeDocument/2006/relationships/image" Target="../media/image49.jpeg"/><Relationship Id="rId7" Type="http://schemas.openxmlformats.org/officeDocument/2006/relationships/image" Target="../media/image42.wmf"/><Relationship Id="rId12" Type="http://schemas.openxmlformats.org/officeDocument/2006/relationships/oleObject" Target="../embeddings/oleObject43.bin"/><Relationship Id="rId17" Type="http://schemas.openxmlformats.org/officeDocument/2006/relationships/image" Target="../media/image47.wmf"/><Relationship Id="rId2" Type="http://schemas.openxmlformats.org/officeDocument/2006/relationships/slideLayout" Target="../slideLayouts/slideLayout7.xml"/><Relationship Id="rId16" Type="http://schemas.openxmlformats.org/officeDocument/2006/relationships/oleObject" Target="../embeddings/oleObject45.bin"/><Relationship Id="rId1" Type="http://schemas.openxmlformats.org/officeDocument/2006/relationships/vmlDrawing" Target="../drawings/vmlDrawing9.vml"/><Relationship Id="rId6" Type="http://schemas.openxmlformats.org/officeDocument/2006/relationships/oleObject" Target="../embeddings/oleObject40.bin"/><Relationship Id="rId11" Type="http://schemas.openxmlformats.org/officeDocument/2006/relationships/image" Target="../media/image44.wmf"/><Relationship Id="rId5" Type="http://schemas.openxmlformats.org/officeDocument/2006/relationships/image" Target="../media/image41.wmf"/><Relationship Id="rId15" Type="http://schemas.openxmlformats.org/officeDocument/2006/relationships/image" Target="../media/image46.wmf"/><Relationship Id="rId10" Type="http://schemas.openxmlformats.org/officeDocument/2006/relationships/oleObject" Target="../embeddings/oleObject42.bin"/><Relationship Id="rId19" Type="http://schemas.openxmlformats.org/officeDocument/2006/relationships/image" Target="../media/image48.wmf"/><Relationship Id="rId4" Type="http://schemas.openxmlformats.org/officeDocument/2006/relationships/oleObject" Target="../embeddings/oleObject39.bin"/><Relationship Id="rId9" Type="http://schemas.openxmlformats.org/officeDocument/2006/relationships/image" Target="../media/image43.wmf"/><Relationship Id="rId14" Type="http://schemas.openxmlformats.org/officeDocument/2006/relationships/oleObject" Target="../embeddings/oleObject4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3888" y="729735"/>
            <a:ext cx="9114418" cy="3139321"/>
          </a:xfrm>
          <a:prstGeom prst="rect">
            <a:avLst/>
          </a:prstGeom>
          <a:noFill/>
        </p:spPr>
        <p:txBody>
          <a:bodyPr wrap="none" rtlCol="0">
            <a:spAutoFit/>
          </a:bodyPr>
          <a:lstStyle/>
          <a:p>
            <a:r>
              <a:rPr lang="en-US" dirty="0" smtClean="0">
                <a:latin typeface="Times New Roman" pitchFamily="18" charset="0"/>
                <a:cs typeface="Times New Roman" pitchFamily="18" charset="0"/>
              </a:rPr>
              <a:t>The Sum Over States model, although exact, requires a detailed knowledge of many parameters</a:t>
            </a:r>
          </a:p>
          <a:p>
            <a:r>
              <a:rPr lang="en-US" dirty="0">
                <a:latin typeface="Times New Roman" pitchFamily="18" charset="0"/>
                <a:cs typeface="Times New Roman" pitchFamily="18" charset="0"/>
              </a:rPr>
              <a:t>w</a:t>
            </a:r>
            <a:r>
              <a:rPr lang="en-US" dirty="0" smtClean="0">
                <a:latin typeface="Times New Roman" pitchFamily="18" charset="0"/>
                <a:cs typeface="Times New Roman" pitchFamily="18" charset="0"/>
              </a:rPr>
              <a:t>hich are not generally available. Experience has shown that the simplest model for molecules</a:t>
            </a:r>
          </a:p>
          <a:p>
            <a:r>
              <a:rPr lang="en-US" dirty="0">
                <a:latin typeface="Times New Roman" pitchFamily="18" charset="0"/>
                <a:cs typeface="Times New Roman" pitchFamily="18" charset="0"/>
              </a:rPr>
              <a:t>w</a:t>
            </a:r>
            <a:r>
              <a:rPr lang="en-US" dirty="0" smtClean="0">
                <a:latin typeface="Times New Roman" pitchFamily="18" charset="0"/>
                <a:cs typeface="Times New Roman" pitchFamily="18" charset="0"/>
              </a:rPr>
              <a:t>ith </a:t>
            </a:r>
            <a:r>
              <a:rPr lang="en-US" i="1" dirty="0" smtClean="0">
                <a:latin typeface="Times New Roman" pitchFamily="18" charset="0"/>
                <a:cs typeface="Times New Roman" pitchFamily="18" charset="0"/>
              </a:rPr>
              <a:t>permanent dipole moments </a:t>
            </a:r>
            <a:r>
              <a:rPr lang="en-US" dirty="0" smtClean="0">
                <a:latin typeface="Times New Roman" pitchFamily="18" charset="0"/>
                <a:cs typeface="Times New Roman" pitchFamily="18" charset="0"/>
              </a:rPr>
              <a:t>requires a minimum of two states, the ground state and one</a:t>
            </a:r>
          </a:p>
          <a:p>
            <a:r>
              <a:rPr lang="en-US" dirty="0" smtClean="0">
                <a:latin typeface="Times New Roman" pitchFamily="18" charset="0"/>
                <a:cs typeface="Times New Roman" pitchFamily="18" charset="0"/>
              </a:rPr>
              <a:t>excited state. In fact, such a two level model has been effective in predicting nonlinearities in</a:t>
            </a:r>
          </a:p>
          <a:p>
            <a:r>
              <a:rPr lang="en-US" dirty="0" smtClean="0">
                <a:latin typeface="Times New Roman" pitchFamily="18" charset="0"/>
                <a:cs typeface="Times New Roman" pitchFamily="18" charset="0"/>
              </a:rPr>
              <a:t>charge transfer molecules optimized for large second order nonlinearities.</a:t>
            </a:r>
          </a:p>
          <a:p>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wavefunctions</a:t>
            </a:r>
            <a:r>
              <a:rPr lang="en-US" dirty="0" smtClean="0">
                <a:latin typeface="Times New Roman" pitchFamily="18" charset="0"/>
                <a:cs typeface="Times New Roman" pitchFamily="18" charset="0"/>
              </a:rPr>
              <a:t> associated the electronic states of  symmetric molecules (</a:t>
            </a:r>
            <a:r>
              <a:rPr lang="en-US" i="1" dirty="0" smtClean="0">
                <a:latin typeface="Times New Roman" pitchFamily="18" charset="0"/>
                <a:cs typeface="Times New Roman" pitchFamily="18" charset="0"/>
              </a:rPr>
              <a:t>without permanent</a:t>
            </a:r>
          </a:p>
          <a:p>
            <a:r>
              <a:rPr lang="en-US" i="1" dirty="0" smtClean="0">
                <a:latin typeface="Times New Roman" pitchFamily="18" charset="0"/>
                <a:cs typeface="Times New Roman" pitchFamily="18" charset="0"/>
              </a:rPr>
              <a:t>dipole moments</a:t>
            </a:r>
            <a:r>
              <a:rPr lang="en-US" dirty="0" smtClean="0">
                <a:latin typeface="Times New Roman" pitchFamily="18" charset="0"/>
                <a:cs typeface="Times New Roman" pitchFamily="18" charset="0"/>
              </a:rPr>
              <a:t>) have either even (</a:t>
            </a:r>
            <a:r>
              <a:rPr lang="en-US" dirty="0" err="1" smtClean="0">
                <a:latin typeface="Times New Roman" pitchFamily="18" charset="0"/>
                <a:cs typeface="Times New Roman" pitchFamily="18" charset="0"/>
              </a:rPr>
              <a:t>gerade</a:t>
            </a:r>
            <a:r>
              <a:rPr lang="en-US" dirty="0" smtClean="0">
                <a:latin typeface="Times New Roman" pitchFamily="18" charset="0"/>
                <a:cs typeface="Times New Roman" pitchFamily="18" charset="0"/>
              </a:rPr>
              <a:t>) or odd (</a:t>
            </a:r>
            <a:r>
              <a:rPr lang="en-US" dirty="0" err="1" smtClean="0">
                <a:latin typeface="Times New Roman" pitchFamily="18" charset="0"/>
                <a:cs typeface="Times New Roman" pitchFamily="18" charset="0"/>
              </a:rPr>
              <a:t>ungerade</a:t>
            </a:r>
            <a:r>
              <a:rPr lang="en-US" dirty="0" smtClean="0">
                <a:latin typeface="Times New Roman" pitchFamily="18" charset="0"/>
                <a:cs typeface="Times New Roman" pitchFamily="18" charset="0"/>
              </a:rPr>
              <a:t>) symmetry, with the ground states</a:t>
            </a:r>
          </a:p>
          <a:p>
            <a:r>
              <a:rPr lang="en-US" dirty="0" smtClean="0">
                <a:latin typeface="Times New Roman" pitchFamily="18" charset="0"/>
                <a:cs typeface="Times New Roman" pitchFamily="18" charset="0"/>
              </a:rPr>
              <a:t>exhibiting even symmetry. In the electric dipole transition approximation, one photon absorption</a:t>
            </a:r>
          </a:p>
          <a:p>
            <a:r>
              <a:rPr lang="en-US" dirty="0">
                <a:latin typeface="Times New Roman" pitchFamily="18" charset="0"/>
                <a:cs typeface="Times New Roman" pitchFamily="18" charset="0"/>
              </a:rPr>
              <a:t>r</a:t>
            </a:r>
            <a:r>
              <a:rPr lang="en-US" dirty="0" smtClean="0">
                <a:latin typeface="Times New Roman" pitchFamily="18" charset="0"/>
                <a:cs typeface="Times New Roman" pitchFamily="18" charset="0"/>
              </a:rPr>
              <a:t>equires a minimum of one odd symmetry excited state and two photon absorption requires a</a:t>
            </a:r>
          </a:p>
          <a:p>
            <a:r>
              <a:rPr lang="en-US" dirty="0" smtClean="0">
                <a:latin typeface="Times New Roman" pitchFamily="18" charset="0"/>
                <a:cs typeface="Times New Roman" pitchFamily="18" charset="0"/>
              </a:rPr>
              <a:t>minimum of one even symmetry excited state and one odd symmetry excited state. Hence the</a:t>
            </a:r>
          </a:p>
          <a:p>
            <a:r>
              <a:rPr lang="en-US" dirty="0" smtClean="0">
                <a:latin typeface="Times New Roman" pitchFamily="18" charset="0"/>
                <a:cs typeface="Times New Roman" pitchFamily="18" charset="0"/>
              </a:rPr>
              <a:t>minimum for symmetric molecules is three levels.</a:t>
            </a:r>
          </a:p>
        </p:txBody>
      </p:sp>
      <p:sp>
        <p:nvSpPr>
          <p:cNvPr id="8" name="TextBox 7"/>
          <p:cNvSpPr txBox="1"/>
          <p:nvPr/>
        </p:nvSpPr>
        <p:spPr>
          <a:xfrm>
            <a:off x="83131" y="3777796"/>
            <a:ext cx="7654660" cy="369332"/>
          </a:xfrm>
          <a:prstGeom prst="rect">
            <a:avLst/>
          </a:prstGeom>
          <a:noFill/>
        </p:spPr>
        <p:txBody>
          <a:bodyPr wrap="none" rtlCol="0">
            <a:spAutoFit/>
          </a:bodyPr>
          <a:lstStyle/>
          <a:p>
            <a:r>
              <a:rPr lang="en-US" dirty="0">
                <a:latin typeface="Times New Roman" pitchFamily="18" charset="0"/>
                <a:cs typeface="Times New Roman" pitchFamily="18" charset="0"/>
              </a:rPr>
              <a:t>The relevant states for the sum over states calculation </a:t>
            </a:r>
            <a:r>
              <a:rPr lang="en-US" dirty="0" smtClean="0">
                <a:latin typeface="Times New Roman" pitchFamily="18" charset="0"/>
                <a:cs typeface="Times New Roman" pitchFamily="18" charset="0"/>
              </a:rPr>
              <a:t>in the two level model are </a:t>
            </a:r>
            <a:endParaRPr lang="en-US" dirty="0">
              <a:latin typeface="Times New Roman" pitchFamily="18" charset="0"/>
              <a:cs typeface="Times New Roman" pitchFamily="18" charset="0"/>
            </a:endParaRPr>
          </a:p>
        </p:txBody>
      </p:sp>
      <p:pic>
        <p:nvPicPr>
          <p:cNvPr id="9" name="Picture 8"/>
          <p:cNvPicPr/>
          <p:nvPr/>
        </p:nvPicPr>
        <p:blipFill rotWithShape="1">
          <a:blip r:embed="rId3" cstate="print">
            <a:extLst>
              <a:ext uri="{28A0092B-C50C-407E-A947-70E740481C1C}">
                <a14:useLocalDpi xmlns:a14="http://schemas.microsoft.com/office/drawing/2010/main" val="0"/>
              </a:ext>
            </a:extLst>
          </a:blip>
          <a:srcRect t="25036"/>
          <a:stretch/>
        </p:blipFill>
        <p:spPr bwMode="auto">
          <a:xfrm>
            <a:off x="600364" y="4147128"/>
            <a:ext cx="7629236" cy="1173018"/>
          </a:xfrm>
          <a:prstGeom prst="rect">
            <a:avLst/>
          </a:prstGeom>
          <a:noFill/>
        </p:spPr>
      </p:pic>
      <p:sp>
        <p:nvSpPr>
          <p:cNvPr id="1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2674251028"/>
              </p:ext>
            </p:extLst>
          </p:nvPr>
        </p:nvGraphicFramePr>
        <p:xfrm>
          <a:off x="633413" y="5256213"/>
          <a:ext cx="6251575" cy="1450975"/>
        </p:xfrm>
        <a:graphic>
          <a:graphicData uri="http://schemas.openxmlformats.org/presentationml/2006/ole">
            <mc:AlternateContent xmlns:mc="http://schemas.openxmlformats.org/markup-compatibility/2006">
              <mc:Choice xmlns:v="urn:schemas-microsoft-com:vml" Requires="v">
                <p:oleObj spid="_x0000_s1092" name="Equation" r:id="rId4" imgW="4178160" imgH="990360" progId="Equation.3">
                  <p:embed/>
                </p:oleObj>
              </mc:Choice>
              <mc:Fallback>
                <p:oleObj name="Equation" r:id="rId4" imgW="4178160" imgH="990360" progId="Equation.3">
                  <p:embed/>
                  <p:pic>
                    <p:nvPicPr>
                      <p:cNvPr id="0" name="Object 1"/>
                      <p:cNvPicPr>
                        <a:picLocks noChangeAspect="1" noChangeArrowheads="1"/>
                      </p:cNvPicPr>
                      <p:nvPr/>
                    </p:nvPicPr>
                    <p:blipFill>
                      <a:blip r:embed="rId5"/>
                      <a:srcRect/>
                      <a:stretch>
                        <a:fillRect/>
                      </a:stretch>
                    </p:blipFill>
                    <p:spPr bwMode="auto">
                      <a:xfrm>
                        <a:off x="633413" y="5256213"/>
                        <a:ext cx="6251575" cy="1450975"/>
                      </a:xfrm>
                      <a:prstGeom prst="rect">
                        <a:avLst/>
                      </a:prstGeom>
                      <a:noFill/>
                    </p:spPr>
                  </p:pic>
                </p:oleObj>
              </mc:Fallback>
            </mc:AlternateContent>
          </a:graphicData>
        </a:graphic>
      </p:graphicFrame>
      <p:grpSp>
        <p:nvGrpSpPr>
          <p:cNvPr id="13" name="Group 12"/>
          <p:cNvGrpSpPr/>
          <p:nvPr/>
        </p:nvGrpSpPr>
        <p:grpSpPr>
          <a:xfrm>
            <a:off x="928725" y="159759"/>
            <a:ext cx="7286550" cy="468313"/>
            <a:chOff x="1423341" y="159759"/>
            <a:chExt cx="7286550" cy="468313"/>
          </a:xfrm>
        </p:grpSpPr>
        <p:sp>
          <p:nvSpPr>
            <p:cNvPr id="4" name="TextBox 3"/>
            <p:cNvSpPr txBox="1"/>
            <p:nvPr/>
          </p:nvSpPr>
          <p:spPr>
            <a:xfrm>
              <a:off x="1423341" y="166407"/>
              <a:ext cx="7286550" cy="461665"/>
            </a:xfrm>
            <a:prstGeom prst="rect">
              <a:avLst/>
            </a:prstGeom>
            <a:noFill/>
            <a:ln w="57150">
              <a:solidFill>
                <a:schemeClr val="tx1"/>
              </a:solidFill>
            </a:ln>
          </p:spPr>
          <p:txBody>
            <a:bodyPr wrap="square" rtlCol="0">
              <a:spAutoFit/>
            </a:bodyPr>
            <a:lstStyle/>
            <a:p>
              <a:r>
                <a:rPr lang="en-US" sz="2400" b="1" dirty="0">
                  <a:latin typeface="Times New Roman" pitchFamily="18" charset="0"/>
                  <a:cs typeface="Times New Roman" pitchFamily="18" charset="0"/>
                </a:rPr>
                <a:t>Molecular Nonlinear </a:t>
              </a:r>
              <a:r>
                <a:rPr lang="en-US" sz="2400" b="1" dirty="0" smtClean="0">
                  <a:latin typeface="Times New Roman" pitchFamily="18" charset="0"/>
                  <a:cs typeface="Times New Roman" pitchFamily="18" charset="0"/>
                </a:rPr>
                <a:t>Optics: Two Level Model for </a:t>
              </a:r>
              <a:endParaRPr lang="en-US" sz="2400" b="1" dirty="0">
                <a:latin typeface="Times New Roman" pitchFamily="18" charset="0"/>
                <a:cs typeface="Times New Roman" pitchFamily="18"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4120470294"/>
                </p:ext>
              </p:extLst>
            </p:nvPr>
          </p:nvGraphicFramePr>
          <p:xfrm>
            <a:off x="8031305" y="159759"/>
            <a:ext cx="488950" cy="468313"/>
          </p:xfrm>
          <a:graphic>
            <a:graphicData uri="http://schemas.openxmlformats.org/presentationml/2006/ole">
              <mc:AlternateContent xmlns:mc="http://schemas.openxmlformats.org/markup-compatibility/2006">
                <mc:Choice xmlns:v="urn:schemas-microsoft-com:vml" Requires="v">
                  <p:oleObj spid="_x0000_s1093" name="Equation" r:id="rId6" imgW="304560" imgH="291960" progId="Equation.3">
                    <p:embed/>
                  </p:oleObj>
                </mc:Choice>
                <mc:Fallback>
                  <p:oleObj name="Equation" r:id="rId6" imgW="304560" imgH="291960" progId="Equation.3">
                    <p:embed/>
                    <p:pic>
                      <p:nvPicPr>
                        <p:cNvPr id="0" name=""/>
                        <p:cNvPicPr/>
                        <p:nvPr/>
                      </p:nvPicPr>
                      <p:blipFill>
                        <a:blip r:embed="rId7"/>
                        <a:stretch>
                          <a:fillRect/>
                        </a:stretch>
                      </p:blipFill>
                      <p:spPr>
                        <a:xfrm>
                          <a:off x="8031305" y="159759"/>
                          <a:ext cx="488950" cy="468313"/>
                        </a:xfrm>
                        <a:prstGeom prst="rect">
                          <a:avLst/>
                        </a:prstGeom>
                      </p:spPr>
                    </p:pic>
                  </p:oleObj>
                </mc:Fallback>
              </mc:AlternateContent>
            </a:graphicData>
          </a:graphic>
        </p:graphicFrame>
      </p:grpSp>
    </p:spTree>
    <p:extLst>
      <p:ext uri="{BB962C8B-B14F-4D97-AF65-F5344CB8AC3E}">
        <p14:creationId xmlns:p14="http://schemas.microsoft.com/office/powerpoint/2010/main" val="3126796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3533191399"/>
              </p:ext>
            </p:extLst>
          </p:nvPr>
        </p:nvGraphicFramePr>
        <p:xfrm>
          <a:off x="175583" y="142731"/>
          <a:ext cx="8418512" cy="747712"/>
        </p:xfrm>
        <a:graphic>
          <a:graphicData uri="http://schemas.openxmlformats.org/presentationml/2006/ole">
            <mc:AlternateContent xmlns:mc="http://schemas.openxmlformats.org/markup-compatibility/2006">
              <mc:Choice xmlns:v="urn:schemas-microsoft-com:vml" Requires="v">
                <p:oleObj spid="_x0000_s10402" name="Equation" r:id="rId3" imgW="5727600" imgH="507960" progId="Equation.3">
                  <p:embed/>
                </p:oleObj>
              </mc:Choice>
              <mc:Fallback>
                <p:oleObj name="Equation" r:id="rId3" imgW="5727600" imgH="507960" progId="Equation.3">
                  <p:embed/>
                  <p:pic>
                    <p:nvPicPr>
                      <p:cNvPr id="0" name=""/>
                      <p:cNvPicPr>
                        <a:picLocks noChangeAspect="1" noChangeArrowheads="1"/>
                      </p:cNvPicPr>
                      <p:nvPr/>
                    </p:nvPicPr>
                    <p:blipFill>
                      <a:blip r:embed="rId4"/>
                      <a:srcRect/>
                      <a:stretch>
                        <a:fillRect/>
                      </a:stretch>
                    </p:blipFill>
                    <p:spPr bwMode="auto">
                      <a:xfrm>
                        <a:off x="175583" y="142731"/>
                        <a:ext cx="8418512" cy="747712"/>
                      </a:xfrm>
                      <a:prstGeom prst="rect">
                        <a:avLst/>
                      </a:prstGeom>
                      <a:noFill/>
                    </p:spPr>
                  </p:pic>
                </p:oleObj>
              </mc:Fallback>
            </mc:AlternateContent>
          </a:graphicData>
        </a:graphic>
      </p:graphicFrame>
      <p:sp>
        <p:nvSpPr>
          <p:cNvPr id="13"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6" name="Rectangle 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2" name="Group 1"/>
          <p:cNvGrpSpPr/>
          <p:nvPr/>
        </p:nvGrpSpPr>
        <p:grpSpPr>
          <a:xfrm>
            <a:off x="0" y="3269673"/>
            <a:ext cx="9285064" cy="3295740"/>
            <a:chOff x="0" y="3269673"/>
            <a:chExt cx="9285064" cy="3295740"/>
          </a:xfrm>
        </p:grpSpPr>
        <p:pic>
          <p:nvPicPr>
            <p:cNvPr id="5" name="Picture 4"/>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3269673"/>
              <a:ext cx="6964218" cy="2908059"/>
            </a:xfrm>
            <a:prstGeom prst="rect">
              <a:avLst/>
            </a:prstGeom>
            <a:noFill/>
          </p:spPr>
        </p:pic>
        <p:sp>
          <p:nvSpPr>
            <p:cNvPr id="11" name="TextBox 10"/>
            <p:cNvSpPr txBox="1"/>
            <p:nvPr/>
          </p:nvSpPr>
          <p:spPr>
            <a:xfrm>
              <a:off x="309071" y="6196081"/>
              <a:ext cx="8494633" cy="369332"/>
            </a:xfrm>
            <a:prstGeom prst="rect">
              <a:avLst/>
            </a:prstGeom>
            <a:noFill/>
          </p:spPr>
          <p:txBody>
            <a:bodyPr wrap="none" rtlCol="0">
              <a:spAutoFit/>
            </a:bodyPr>
            <a:lstStyle/>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sym typeface="Symbol"/>
                </a:rPr>
                <a:t></a:t>
              </a:r>
              <a:r>
                <a:rPr lang="en-US" dirty="0">
                  <a:latin typeface="Times New Roman" pitchFamily="18" charset="0"/>
                  <a:cs typeface="Times New Roman" pitchFamily="18" charset="0"/>
                </a:rPr>
                <a:t> signs identify </a:t>
              </a:r>
              <a:r>
                <a:rPr lang="en-US" dirty="0" smtClean="0">
                  <a:latin typeface="Times New Roman" pitchFamily="18" charset="0"/>
                  <a:cs typeface="Times New Roman" pitchFamily="18" charset="0"/>
                </a:rPr>
                <a:t>the sign of the nonlinearity. </a:t>
              </a:r>
              <a:r>
                <a:rPr lang="en-US" dirty="0">
                  <a:latin typeface="Times New Roman" pitchFamily="18" charset="0"/>
                  <a:cs typeface="Times New Roman" pitchFamily="18" charset="0"/>
                </a:rPr>
                <a:t>The vertical lines indicate </a:t>
              </a:r>
              <a:r>
                <a:rPr lang="en-US" dirty="0" smtClean="0">
                  <a:latin typeface="Times New Roman" pitchFamily="18" charset="0"/>
                  <a:cs typeface="Times New Roman" pitchFamily="18" charset="0"/>
                </a:rPr>
                <a:t>sign changes.</a:t>
              </a:r>
              <a:r>
                <a:rPr lang="en-US" dirty="0">
                  <a:latin typeface="Times New Roman" pitchFamily="18" charset="0"/>
                  <a:cs typeface="Times New Roman" pitchFamily="18" charset="0"/>
                </a:rPr>
                <a:t>	</a:t>
              </a:r>
            </a:p>
          </p:txBody>
        </p:sp>
        <p:grpSp>
          <p:nvGrpSpPr>
            <p:cNvPr id="15" name="Group 14"/>
            <p:cNvGrpSpPr/>
            <p:nvPr/>
          </p:nvGrpSpPr>
          <p:grpSpPr>
            <a:xfrm>
              <a:off x="5573792" y="3565345"/>
              <a:ext cx="3711272" cy="1255233"/>
              <a:chOff x="5573792" y="2955940"/>
              <a:chExt cx="3711272" cy="1255233"/>
            </a:xfrm>
          </p:grpSpPr>
          <p:sp>
            <p:nvSpPr>
              <p:cNvPr id="12" name="TextBox 11"/>
              <p:cNvSpPr txBox="1"/>
              <p:nvPr/>
            </p:nvSpPr>
            <p:spPr>
              <a:xfrm>
                <a:off x="5573792" y="3287843"/>
                <a:ext cx="3711272" cy="923330"/>
              </a:xfrm>
              <a:prstGeom prst="rect">
                <a:avLst/>
              </a:prstGeom>
              <a:noFill/>
            </p:spPr>
            <p:txBody>
              <a:bodyPr wrap="none" rtlCol="0">
                <a:spAutoFit/>
              </a:bodyPr>
              <a:lstStyle/>
              <a:p>
                <a:r>
                  <a:rPr lang="en-US" dirty="0" smtClean="0">
                    <a:latin typeface="Times New Roman" pitchFamily="18" charset="0"/>
                    <a:cs typeface="Times New Roman" pitchFamily="18" charset="0"/>
                  </a:rPr>
                  <a:t>   Kerr nonlinearity (dotted line)</a:t>
                </a:r>
              </a:p>
              <a:p>
                <a:r>
                  <a:rPr lang="en-US" dirty="0" smtClean="0">
                    <a:latin typeface="Times New Roman" pitchFamily="18" charset="0"/>
                    <a:cs typeface="Times New Roman" pitchFamily="18" charset="0"/>
                  </a:rPr>
                  <a:t>   total nonlinearity (solid line)</a:t>
                </a:r>
              </a:p>
              <a:p>
                <a:r>
                  <a:rPr lang="en-US" dirty="0" smtClean="0">
                    <a:latin typeface="Times New Roman" pitchFamily="18" charset="0"/>
                    <a:cs typeface="Times New Roman" pitchFamily="18" charset="0"/>
                  </a:rPr>
                  <a:t>   saturation contribution (dashed line)</a:t>
                </a:r>
                <a:endParaRPr lang="en-US" dirty="0">
                  <a:latin typeface="Times New Roman" pitchFamily="18" charset="0"/>
                  <a:cs typeface="Times New Roman" pitchFamily="18" charset="0"/>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3629189492"/>
                  </p:ext>
                </p:extLst>
              </p:nvPr>
            </p:nvGraphicFramePr>
            <p:xfrm>
              <a:off x="5708071" y="2955940"/>
              <a:ext cx="1854567" cy="380186"/>
            </p:xfrm>
            <a:graphic>
              <a:graphicData uri="http://schemas.openxmlformats.org/presentationml/2006/ole">
                <mc:AlternateContent xmlns:mc="http://schemas.openxmlformats.org/markup-compatibility/2006">
                  <mc:Choice xmlns:v="urn:schemas-microsoft-com:vml" Requires="v">
                    <p:oleObj spid="_x0000_s10403" name="Equation" r:id="rId6" imgW="1269449" imgH="266584" progId="Equation.3">
                      <p:embed/>
                    </p:oleObj>
                  </mc:Choice>
                  <mc:Fallback>
                    <p:oleObj name="Equation" r:id="rId6" imgW="1269449" imgH="266584" progId="Equation.3">
                      <p:embed/>
                      <p:pic>
                        <p:nvPicPr>
                          <p:cNvPr id="0" name="Object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08071" y="2955940"/>
                            <a:ext cx="1854567" cy="380186"/>
                          </a:xfrm>
                          <a:prstGeom prst="rect">
                            <a:avLst/>
                          </a:prstGeom>
                          <a:noFill/>
                        </p:spPr>
                      </p:pic>
                    </p:oleObj>
                  </mc:Fallback>
                </mc:AlternateContent>
              </a:graphicData>
            </a:graphic>
          </p:graphicFrame>
        </p:grpSp>
        <p:grpSp>
          <p:nvGrpSpPr>
            <p:cNvPr id="19" name="Group 18"/>
            <p:cNvGrpSpPr/>
            <p:nvPr/>
          </p:nvGrpSpPr>
          <p:grpSpPr>
            <a:xfrm>
              <a:off x="6825662" y="4821385"/>
              <a:ext cx="2272132" cy="1031279"/>
              <a:chOff x="6871868" y="4925961"/>
              <a:chExt cx="2272132" cy="1031279"/>
            </a:xfrm>
          </p:grpSpPr>
          <p:graphicFrame>
            <p:nvGraphicFramePr>
              <p:cNvPr id="17" name="Object 16"/>
              <p:cNvGraphicFramePr>
                <a:graphicFrameLocks noChangeAspect="1"/>
              </p:cNvGraphicFramePr>
              <p:nvPr>
                <p:extLst>
                  <p:ext uri="{D42A27DB-BD31-4B8C-83A1-F6EECF244321}">
                    <p14:modId xmlns:p14="http://schemas.microsoft.com/office/powerpoint/2010/main" val="2990579060"/>
                  </p:ext>
                </p:extLst>
              </p:nvPr>
            </p:nvGraphicFramePr>
            <p:xfrm>
              <a:off x="6871868" y="4925961"/>
              <a:ext cx="2272132" cy="384948"/>
            </p:xfrm>
            <a:graphic>
              <a:graphicData uri="http://schemas.openxmlformats.org/presentationml/2006/ole">
                <mc:AlternateContent xmlns:mc="http://schemas.openxmlformats.org/markup-compatibility/2006">
                  <mc:Choice xmlns:v="urn:schemas-microsoft-com:vml" Requires="v">
                    <p:oleObj spid="_x0000_s10404" name="Equation" r:id="rId8" imgW="1536033" imgH="266584" progId="Equation.3">
                      <p:embed/>
                    </p:oleObj>
                  </mc:Choice>
                  <mc:Fallback>
                    <p:oleObj name="Equation" r:id="rId8" imgW="1536033" imgH="266584" progId="Equation.3">
                      <p:embed/>
                      <p:pic>
                        <p:nvPicPr>
                          <p:cNvPr id="0" name="Object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71868" y="4925961"/>
                            <a:ext cx="2272132" cy="384948"/>
                          </a:xfrm>
                          <a:prstGeom prst="rect">
                            <a:avLst/>
                          </a:prstGeom>
                          <a:noFill/>
                        </p:spPr>
                      </p:pic>
                    </p:oleObj>
                  </mc:Fallback>
                </mc:AlternateContent>
              </a:graphicData>
            </a:graphic>
          </p:graphicFrame>
          <p:sp>
            <p:nvSpPr>
              <p:cNvPr id="18" name="TextBox 17"/>
              <p:cNvSpPr txBox="1"/>
              <p:nvPr/>
            </p:nvSpPr>
            <p:spPr>
              <a:xfrm>
                <a:off x="6890327" y="5310909"/>
                <a:ext cx="1768433" cy="646331"/>
              </a:xfrm>
              <a:prstGeom prst="rect">
                <a:avLst/>
              </a:prstGeom>
              <a:noFill/>
            </p:spPr>
            <p:txBody>
              <a:bodyPr wrap="none" rtlCol="0">
                <a:spAutoFit/>
              </a:bodyPr>
              <a:lstStyle/>
              <a:p>
                <a:r>
                  <a:rPr lang="en-US" dirty="0">
                    <a:latin typeface="Times New Roman" pitchFamily="18" charset="0"/>
                    <a:cs typeface="Times New Roman" pitchFamily="18" charset="0"/>
                  </a:rPr>
                  <a:t>total </a:t>
                </a:r>
                <a:r>
                  <a:rPr lang="en-US" dirty="0" smtClean="0">
                    <a:latin typeface="Times New Roman" pitchFamily="18" charset="0"/>
                    <a:cs typeface="Times New Roman" pitchFamily="18" charset="0"/>
                  </a:rPr>
                  <a:t>nonlinearity</a:t>
                </a:r>
              </a:p>
              <a:p>
                <a:r>
                  <a:rPr lang="en-US" dirty="0" smtClean="0">
                    <a:latin typeface="Times New Roman" pitchFamily="18" charset="0"/>
                    <a:cs typeface="Times New Roman" pitchFamily="18" charset="0"/>
                  </a:rPr>
                  <a:t>(dash-dot </a:t>
                </a:r>
                <a:r>
                  <a:rPr lang="en-US" dirty="0">
                    <a:latin typeface="Times New Roman" pitchFamily="18" charset="0"/>
                    <a:cs typeface="Times New Roman" pitchFamily="18" charset="0"/>
                  </a:rPr>
                  <a:t>line</a:t>
                </a:r>
                <a:r>
                  <a:rPr lang="en-US" dirty="0" smtClean="0">
                    <a:latin typeface="Times New Roman" pitchFamily="18" charset="0"/>
                    <a:cs typeface="Times New Roman" pitchFamily="18" charset="0"/>
                  </a:rPr>
                  <a:t>)</a:t>
                </a:r>
                <a:endParaRPr lang="en-US" dirty="0"/>
              </a:p>
            </p:txBody>
          </p:sp>
        </p:grpSp>
      </p:grpSp>
      <p:sp>
        <p:nvSpPr>
          <p:cNvPr id="20" name="Rectangle 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 name="Object 20"/>
          <p:cNvGraphicFramePr>
            <a:graphicFrameLocks noChangeAspect="1"/>
          </p:cNvGraphicFramePr>
          <p:nvPr>
            <p:extLst>
              <p:ext uri="{D42A27DB-BD31-4B8C-83A1-F6EECF244321}">
                <p14:modId xmlns:p14="http://schemas.microsoft.com/office/powerpoint/2010/main" val="346027046"/>
              </p:ext>
            </p:extLst>
          </p:nvPr>
        </p:nvGraphicFramePr>
        <p:xfrm>
          <a:off x="184150" y="2532063"/>
          <a:ext cx="7791450" cy="695325"/>
        </p:xfrm>
        <a:graphic>
          <a:graphicData uri="http://schemas.openxmlformats.org/presentationml/2006/ole">
            <mc:AlternateContent xmlns:mc="http://schemas.openxmlformats.org/markup-compatibility/2006">
              <mc:Choice xmlns:v="urn:schemas-microsoft-com:vml" Requires="v">
                <p:oleObj spid="_x0000_s10405" name="Equation" r:id="rId10" imgW="5689440" imgH="507960" progId="Equation.3">
                  <p:embed/>
                </p:oleObj>
              </mc:Choice>
              <mc:Fallback>
                <p:oleObj name="Equation" r:id="rId10" imgW="5689440" imgH="507960" progId="Equation.3">
                  <p:embed/>
                  <p:pic>
                    <p:nvPicPr>
                      <p:cNvPr id="0" name="Object 18"/>
                      <p:cNvPicPr>
                        <a:picLocks noChangeAspect="1" noChangeArrowheads="1"/>
                      </p:cNvPicPr>
                      <p:nvPr/>
                    </p:nvPicPr>
                    <p:blipFill>
                      <a:blip r:embed="rId11"/>
                      <a:srcRect/>
                      <a:stretch>
                        <a:fillRect/>
                      </a:stretch>
                    </p:blipFill>
                    <p:spPr bwMode="auto">
                      <a:xfrm>
                        <a:off x="184150" y="2532063"/>
                        <a:ext cx="7791450" cy="695325"/>
                      </a:xfrm>
                      <a:prstGeom prst="rect">
                        <a:avLst/>
                      </a:prstGeom>
                      <a:noFill/>
                      <a:ln w="31750">
                        <a:solidFill>
                          <a:srgbClr val="FF0000"/>
                        </a:solidFill>
                      </a:ln>
                    </p:spPr>
                  </p:pic>
                </p:oleObj>
              </mc:Fallback>
            </mc:AlternateContent>
          </a:graphicData>
        </a:graphic>
      </p:graphicFrame>
      <p:sp>
        <p:nvSpPr>
          <p:cNvPr id="22" name="Rectangle 2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1279933607"/>
              </p:ext>
            </p:extLst>
          </p:nvPr>
        </p:nvGraphicFramePr>
        <p:xfrm>
          <a:off x="309071" y="1228314"/>
          <a:ext cx="7049825" cy="631058"/>
        </p:xfrm>
        <a:graphic>
          <a:graphicData uri="http://schemas.openxmlformats.org/presentationml/2006/ole">
            <mc:AlternateContent xmlns:mc="http://schemas.openxmlformats.org/markup-compatibility/2006">
              <mc:Choice xmlns:v="urn:schemas-microsoft-com:vml" Requires="v">
                <p:oleObj spid="_x0000_s10406" name="Equation" r:id="rId12" imgW="4953000" imgH="444500" progId="Equation.3">
                  <p:embed/>
                </p:oleObj>
              </mc:Choice>
              <mc:Fallback>
                <p:oleObj name="Equation" r:id="rId12" imgW="4953000" imgH="444500" progId="Equation.3">
                  <p:embed/>
                  <p:pic>
                    <p:nvPicPr>
                      <p:cNvPr id="0" name="Object 2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9071" y="1228314"/>
                        <a:ext cx="7049825" cy="631058"/>
                      </a:xfrm>
                      <a:prstGeom prst="rect">
                        <a:avLst/>
                      </a:prstGeom>
                      <a:noFill/>
                    </p:spPr>
                  </p:pic>
                </p:oleObj>
              </mc:Fallback>
            </mc:AlternateContent>
          </a:graphicData>
        </a:graphic>
      </p:graphicFrame>
      <p:sp>
        <p:nvSpPr>
          <p:cNvPr id="24" name="Rectangle 2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2573456711"/>
              </p:ext>
            </p:extLst>
          </p:nvPr>
        </p:nvGraphicFramePr>
        <p:xfrm>
          <a:off x="384608" y="1810760"/>
          <a:ext cx="4740847" cy="646112"/>
        </p:xfrm>
        <a:graphic>
          <a:graphicData uri="http://schemas.openxmlformats.org/presentationml/2006/ole">
            <mc:AlternateContent xmlns:mc="http://schemas.openxmlformats.org/markup-compatibility/2006">
              <mc:Choice xmlns:v="urn:schemas-microsoft-com:vml" Requires="v">
                <p:oleObj spid="_x0000_s10407" name="Equation" r:id="rId14" imgW="3733560" imgH="507960" progId="Equation.3">
                  <p:embed/>
                </p:oleObj>
              </mc:Choice>
              <mc:Fallback>
                <p:oleObj name="Equation" r:id="rId14" imgW="3733560" imgH="507960" progId="Equation.3">
                  <p:embed/>
                  <p:pic>
                    <p:nvPicPr>
                      <p:cNvPr id="0" name="Object 22"/>
                      <p:cNvPicPr>
                        <a:picLocks noChangeAspect="1" noChangeArrowheads="1"/>
                      </p:cNvPicPr>
                      <p:nvPr/>
                    </p:nvPicPr>
                    <p:blipFill>
                      <a:blip r:embed="rId15"/>
                      <a:srcRect/>
                      <a:stretch>
                        <a:fillRect/>
                      </a:stretch>
                    </p:blipFill>
                    <p:spPr bwMode="auto">
                      <a:xfrm>
                        <a:off x="384608" y="1810760"/>
                        <a:ext cx="4740847" cy="646112"/>
                      </a:xfrm>
                      <a:prstGeom prst="rect">
                        <a:avLst/>
                      </a:prstGeom>
                      <a:noFill/>
                    </p:spPr>
                  </p:pic>
                </p:oleObj>
              </mc:Fallback>
            </mc:AlternateContent>
          </a:graphicData>
        </a:graphic>
      </p:graphicFrame>
      <p:sp>
        <p:nvSpPr>
          <p:cNvPr id="26" name="TextBox 25"/>
          <p:cNvSpPr txBox="1"/>
          <p:nvPr/>
        </p:nvSpPr>
        <p:spPr>
          <a:xfrm>
            <a:off x="309071" y="858982"/>
            <a:ext cx="7917552" cy="369332"/>
          </a:xfrm>
          <a:prstGeom prst="rect">
            <a:avLst/>
          </a:prstGeom>
          <a:noFill/>
        </p:spPr>
        <p:txBody>
          <a:bodyPr wrap="none" rtlCol="0">
            <a:spAutoFit/>
          </a:bodyPr>
          <a:lstStyle/>
          <a:p>
            <a:r>
              <a:rPr lang="en-US" dirty="0" smtClean="0">
                <a:latin typeface="Times New Roman" pitchFamily="18" charset="0"/>
                <a:cs typeface="Times New Roman" pitchFamily="18" charset="0"/>
              </a:rPr>
              <a:t>Need to express </a:t>
            </a:r>
            <a:r>
              <a:rPr lang="en-US" i="1" dirty="0" smtClean="0">
                <a:latin typeface="Times New Roman" pitchFamily="18" charset="0"/>
                <a:cs typeface="Times New Roman" pitchFamily="18" charset="0"/>
              </a:rPr>
              <a:t>B </a:t>
            </a:r>
            <a:r>
              <a:rPr lang="en-US" dirty="0" smtClean="0">
                <a:latin typeface="Times New Roman" pitchFamily="18" charset="0"/>
                <a:cs typeface="Times New Roman" pitchFamily="18" charset="0"/>
              </a:rPr>
              <a:t>in terms of the imaginary (absorption) part of linear susceptibility</a:t>
            </a:r>
            <a:endParaRPr lang="en-US" i="1" dirty="0">
              <a:latin typeface="Times New Roman" pitchFamily="18" charset="0"/>
              <a:cs typeface="Times New Roman" pitchFamily="18" charset="0"/>
            </a:endParaRPr>
          </a:p>
        </p:txBody>
      </p:sp>
    </p:spTree>
    <p:extLst>
      <p:ext uri="{BB962C8B-B14F-4D97-AF65-F5344CB8AC3E}">
        <p14:creationId xmlns:p14="http://schemas.microsoft.com/office/powerpoint/2010/main" val="333916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89895" y="175187"/>
            <a:ext cx="6962034" cy="461665"/>
          </a:xfrm>
          <a:prstGeom prst="rect">
            <a:avLst/>
          </a:prstGeom>
          <a:noFill/>
          <a:ln w="57150">
            <a:solidFill>
              <a:schemeClr val="tx1"/>
            </a:solidFill>
          </a:ln>
        </p:spPr>
        <p:txBody>
          <a:bodyPr wrap="none" rtlCol="0">
            <a:spAutoFit/>
          </a:bodyPr>
          <a:lstStyle/>
          <a:p>
            <a:r>
              <a:rPr lang="en-US" sz="2400" b="1" dirty="0" smtClean="0">
                <a:latin typeface="Times New Roman" pitchFamily="18" charset="0"/>
                <a:cs typeface="Times New Roman" pitchFamily="18" charset="0"/>
              </a:rPr>
              <a:t>Nonlinear Absorption (NLA) and Refraction (NLR)</a:t>
            </a:r>
            <a:endParaRPr lang="en-US" sz="2400" b="1" dirty="0">
              <a:latin typeface="Times New Roman" pitchFamily="18" charset="0"/>
              <a:cs typeface="Times New Roman" pitchFamily="18" charset="0"/>
            </a:endParaRPr>
          </a:p>
        </p:txBody>
      </p:sp>
      <p:sp>
        <p:nvSpPr>
          <p:cNvPr id="3" name="TextBox 2"/>
          <p:cNvSpPr txBox="1"/>
          <p:nvPr/>
        </p:nvSpPr>
        <p:spPr>
          <a:xfrm>
            <a:off x="341746" y="849869"/>
            <a:ext cx="3191964" cy="369332"/>
          </a:xfrm>
          <a:prstGeom prst="rect">
            <a:avLst/>
          </a:prstGeom>
          <a:noFill/>
          <a:ln w="28575">
            <a:solidFill>
              <a:schemeClr val="tx1"/>
            </a:solidFill>
          </a:ln>
        </p:spPr>
        <p:txBody>
          <a:bodyPr wrap="none" rtlCol="0">
            <a:spAutoFit/>
          </a:bodyPr>
          <a:lstStyle/>
          <a:p>
            <a:r>
              <a:rPr lang="en-US" dirty="0" smtClean="0">
                <a:latin typeface="Times New Roman" pitchFamily="18" charset="0"/>
                <a:cs typeface="Times New Roman" pitchFamily="18" charset="0"/>
              </a:rPr>
              <a:t>Single </a:t>
            </a:r>
            <a:r>
              <a:rPr lang="en-US" dirty="0">
                <a:latin typeface="Times New Roman" pitchFamily="18" charset="0"/>
                <a:cs typeface="Times New Roman" pitchFamily="18" charset="0"/>
              </a:rPr>
              <a:t>Input </a:t>
            </a:r>
            <a:r>
              <a:rPr lang="en-US" dirty="0" smtClean="0">
                <a:latin typeface="Times New Roman" pitchFamily="18" charset="0"/>
                <a:cs typeface="Times New Roman" pitchFamily="18" charset="0"/>
              </a:rPr>
              <a:t>Beam NLA &amp; NLR</a:t>
            </a:r>
            <a:endParaRPr lang="en-US" dirty="0">
              <a:latin typeface="Times New Roman" pitchFamily="18" charset="0"/>
              <a:cs typeface="Times New Roman" pitchFamily="18" charset="0"/>
            </a:endParaRPr>
          </a:p>
        </p:txBody>
      </p:sp>
      <p:sp>
        <p:nvSpPr>
          <p:cNvPr id="4" name="TextBox 3"/>
          <p:cNvSpPr txBox="1"/>
          <p:nvPr/>
        </p:nvSpPr>
        <p:spPr>
          <a:xfrm>
            <a:off x="3713018" y="840756"/>
            <a:ext cx="3739806" cy="369332"/>
          </a:xfrm>
          <a:prstGeom prst="rect">
            <a:avLst/>
          </a:prstGeom>
          <a:noFill/>
        </p:spPr>
        <p:txBody>
          <a:bodyPr wrap="none" rtlCol="0">
            <a:spAutoFit/>
          </a:bodyPr>
          <a:lstStyle/>
          <a:p>
            <a:r>
              <a:rPr lang="en-US" dirty="0" smtClean="0">
                <a:latin typeface="Times New Roman" pitchFamily="18" charset="0"/>
                <a:cs typeface="Times New Roman" pitchFamily="18" charset="0"/>
              </a:rPr>
              <a:t>e.g.</a:t>
            </a:r>
            <a:r>
              <a:rPr lang="en-US" i="1" dirty="0" smtClean="0">
                <a:latin typeface="Times New Roman" pitchFamily="18" charset="0"/>
                <a:cs typeface="Times New Roman" pitchFamily="18" charset="0"/>
              </a:rPr>
              <a:t> x</a:t>
            </a:r>
            <a:r>
              <a:rPr lang="en-US" dirty="0" smtClean="0">
                <a:latin typeface="Times New Roman" pitchFamily="18" charset="0"/>
                <a:cs typeface="Times New Roman" pitchFamily="18" charset="0"/>
              </a:rPr>
              <a:t>-polarized </a:t>
            </a:r>
            <a:r>
              <a:rPr lang="en-US" dirty="0">
                <a:latin typeface="Times New Roman" pitchFamily="18" charset="0"/>
                <a:cs typeface="Times New Roman" pitchFamily="18" charset="0"/>
              </a:rPr>
              <a:t>along a symmetry axis</a:t>
            </a: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470223426"/>
              </p:ext>
            </p:extLst>
          </p:nvPr>
        </p:nvGraphicFramePr>
        <p:xfrm>
          <a:off x="341746" y="1237673"/>
          <a:ext cx="5089525" cy="584200"/>
        </p:xfrm>
        <a:graphic>
          <a:graphicData uri="http://schemas.openxmlformats.org/presentationml/2006/ole">
            <mc:AlternateContent xmlns:mc="http://schemas.openxmlformats.org/markup-compatibility/2006">
              <mc:Choice xmlns:v="urn:schemas-microsoft-com:vml" Requires="v">
                <p:oleObj spid="_x0000_s21506" name="Equation" r:id="rId3" imgW="3492360" imgH="393480" progId="Equation.3">
                  <p:embed/>
                </p:oleObj>
              </mc:Choice>
              <mc:Fallback>
                <p:oleObj name="Equation" r:id="rId3" imgW="3492360" imgH="393480" progId="Equation.3">
                  <p:embed/>
                  <p:pic>
                    <p:nvPicPr>
                      <p:cNvPr id="0" name=""/>
                      <p:cNvPicPr>
                        <a:picLocks noChangeAspect="1" noChangeArrowheads="1"/>
                      </p:cNvPicPr>
                      <p:nvPr/>
                    </p:nvPicPr>
                    <p:blipFill>
                      <a:blip r:embed="rId4"/>
                      <a:srcRect/>
                      <a:stretch>
                        <a:fillRect/>
                      </a:stretch>
                    </p:blipFill>
                    <p:spPr bwMode="auto">
                      <a:xfrm>
                        <a:off x="341746" y="1237673"/>
                        <a:ext cx="5089525" cy="584200"/>
                      </a:xfrm>
                      <a:prstGeom prst="rect">
                        <a:avLst/>
                      </a:prstGeom>
                      <a:noFill/>
                    </p:spPr>
                  </p:pic>
                </p:oleObj>
              </mc:Fallback>
            </mc:AlternateContent>
          </a:graphicData>
        </a:graphic>
      </p:graphicFrame>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TextBox 8"/>
          <p:cNvSpPr txBox="1"/>
          <p:nvPr/>
        </p:nvSpPr>
        <p:spPr>
          <a:xfrm>
            <a:off x="184727" y="2327692"/>
            <a:ext cx="9060873"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Inserting </a:t>
            </a:r>
            <a:r>
              <a:rPr lang="en-US" dirty="0">
                <a:latin typeface="Times New Roman" pitchFamily="18" charset="0"/>
                <a:cs typeface="Times New Roman" pitchFamily="18" charset="0"/>
              </a:rPr>
              <a:t>into the </a:t>
            </a:r>
            <a:r>
              <a:rPr lang="en-US" dirty="0" smtClean="0">
                <a:latin typeface="Times New Roman" pitchFamily="18" charset="0"/>
                <a:cs typeface="Times New Roman" pitchFamily="18" charset="0"/>
              </a:rPr>
              <a:t>SVEA,  writing                                    , and separating into real and imaginary    </a:t>
            </a:r>
            <a:endParaRPr lang="en-US" dirty="0">
              <a:latin typeface="Times New Roman" pitchFamily="18" charset="0"/>
              <a:cs typeface="Times New Roman" pitchFamily="18" charset="0"/>
            </a:endParaRPr>
          </a:p>
        </p:txBody>
      </p:sp>
      <p:sp>
        <p:nvSpPr>
          <p:cNvPr id="10"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1276307481"/>
              </p:ext>
            </p:extLst>
          </p:nvPr>
        </p:nvGraphicFramePr>
        <p:xfrm>
          <a:off x="3311229" y="2272090"/>
          <a:ext cx="2078184" cy="443346"/>
        </p:xfrm>
        <a:graphic>
          <a:graphicData uri="http://schemas.openxmlformats.org/presentationml/2006/ole">
            <mc:AlternateContent xmlns:mc="http://schemas.openxmlformats.org/markup-compatibility/2006">
              <mc:Choice xmlns:v="urn:schemas-microsoft-com:vml" Requires="v">
                <p:oleObj spid="_x0000_s21507" name="Equation" r:id="rId5" imgW="1435100" imgH="292100" progId="Equation.3">
                  <p:embed/>
                </p:oleObj>
              </mc:Choice>
              <mc:Fallback>
                <p:oleObj name="Equation" r:id="rId5" imgW="1435100" imgH="292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11229" y="2272090"/>
                        <a:ext cx="2078184" cy="443346"/>
                      </a:xfrm>
                      <a:prstGeom prst="rect">
                        <a:avLst/>
                      </a:prstGeom>
                      <a:noFill/>
                    </p:spPr>
                  </p:pic>
                </p:oleObj>
              </mc:Fallback>
            </mc:AlternateContent>
          </a:graphicData>
        </a:graphic>
      </p:graphicFrame>
      <p:sp>
        <p:nvSpPr>
          <p:cNvPr id="12"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739903018"/>
              </p:ext>
            </p:extLst>
          </p:nvPr>
        </p:nvGraphicFramePr>
        <p:xfrm>
          <a:off x="265228" y="2697023"/>
          <a:ext cx="6554508" cy="2484583"/>
        </p:xfrm>
        <a:graphic>
          <a:graphicData uri="http://schemas.openxmlformats.org/presentationml/2006/ole">
            <mc:AlternateContent xmlns:mc="http://schemas.openxmlformats.org/markup-compatibility/2006">
              <mc:Choice xmlns:v="urn:schemas-microsoft-com:vml" Requires="v">
                <p:oleObj spid="_x0000_s21508" name="Equation" r:id="rId7" imgW="4406760" imgH="1676160" progId="Equation.3">
                  <p:embed/>
                </p:oleObj>
              </mc:Choice>
              <mc:Fallback>
                <p:oleObj name="Equation" r:id="rId7" imgW="4406760" imgH="1676160" progId="Equation.3">
                  <p:embed/>
                  <p:pic>
                    <p:nvPicPr>
                      <p:cNvPr id="0" name=""/>
                      <p:cNvPicPr>
                        <a:picLocks noChangeAspect="1" noChangeArrowheads="1"/>
                      </p:cNvPicPr>
                      <p:nvPr/>
                    </p:nvPicPr>
                    <p:blipFill>
                      <a:blip r:embed="rId8"/>
                      <a:srcRect/>
                      <a:stretch>
                        <a:fillRect/>
                      </a:stretch>
                    </p:blipFill>
                    <p:spPr bwMode="auto">
                      <a:xfrm>
                        <a:off x="265228" y="2697023"/>
                        <a:ext cx="6554508" cy="2484583"/>
                      </a:xfrm>
                      <a:prstGeom prst="rect">
                        <a:avLst/>
                      </a:prstGeom>
                      <a:noFill/>
                    </p:spPr>
                  </p:pic>
                </p:oleObj>
              </mc:Fallback>
            </mc:AlternateContent>
          </a:graphicData>
        </a:graphic>
      </p:graphicFrame>
      <p:sp>
        <p:nvSpPr>
          <p:cNvPr id="14"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Rectangle 1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0" name="Rectangle 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23" name="Group 22"/>
          <p:cNvGrpSpPr/>
          <p:nvPr/>
        </p:nvGrpSpPr>
        <p:grpSpPr>
          <a:xfrm>
            <a:off x="230910" y="5150506"/>
            <a:ext cx="7903730" cy="1030494"/>
            <a:chOff x="258618" y="5434961"/>
            <a:chExt cx="7903730" cy="1030494"/>
          </a:xfrm>
        </p:grpSpPr>
        <p:grpSp>
          <p:nvGrpSpPr>
            <p:cNvPr id="19" name="Group 18"/>
            <p:cNvGrpSpPr/>
            <p:nvPr/>
          </p:nvGrpSpPr>
          <p:grpSpPr>
            <a:xfrm>
              <a:off x="258618" y="5434961"/>
              <a:ext cx="7011856" cy="398320"/>
              <a:chOff x="609600" y="5449455"/>
              <a:chExt cx="7011856" cy="398320"/>
            </a:xfrm>
          </p:grpSpPr>
          <p:sp>
            <p:nvSpPr>
              <p:cNvPr id="16" name="TextBox 15"/>
              <p:cNvSpPr txBox="1"/>
              <p:nvPr/>
            </p:nvSpPr>
            <p:spPr>
              <a:xfrm>
                <a:off x="609600" y="5449455"/>
                <a:ext cx="7011856" cy="369332"/>
              </a:xfrm>
              <a:prstGeom prst="rect">
                <a:avLst/>
              </a:prstGeom>
              <a:noFill/>
            </p:spPr>
            <p:txBody>
              <a:bodyPr wrap="none" rtlCol="0">
                <a:spAutoFit/>
              </a:bodyPr>
              <a:lstStyle/>
              <a:p>
                <a:r>
                  <a:rPr lang="en-US" dirty="0">
                    <a:latin typeface="Times New Roman" pitchFamily="18" charset="0"/>
                    <a:cs typeface="Times New Roman" pitchFamily="18" charset="0"/>
                  </a:rPr>
                  <a:t>Converting to the intensity </a:t>
                </a:r>
                <a:r>
                  <a:rPr lang="en-US" i="1" dirty="0">
                    <a:latin typeface="Times New Roman" pitchFamily="18" charset="0"/>
                    <a:cs typeface="Times New Roman" pitchFamily="18" charset="0"/>
                  </a:rPr>
                  <a:t>I</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z</a:t>
                </a:r>
                <a:r>
                  <a:rPr lang="en-US" dirty="0" smtClean="0">
                    <a:latin typeface="Times New Roman" pitchFamily="18" charset="0"/>
                    <a:cs typeface="Times New Roman" pitchFamily="18" charset="0"/>
                  </a:rPr>
                  <a:t>) and </a:t>
                </a:r>
                <a:r>
                  <a:rPr lang="en-US" dirty="0">
                    <a:latin typeface="Times New Roman" pitchFamily="18" charset="0"/>
                    <a:cs typeface="Times New Roman" pitchFamily="18" charset="0"/>
                  </a:rPr>
                  <a:t>defining </a:t>
                </a:r>
                <a:r>
                  <a:rPr lang="en-US" dirty="0" smtClean="0">
                    <a:latin typeface="Times New Roman" pitchFamily="18" charset="0"/>
                    <a:cs typeface="Times New Roman" pitchFamily="18" charset="0"/>
                  </a:rPr>
                  <a:t>                  (also called </a:t>
                </a:r>
                <a:r>
                  <a:rPr lang="en-US" i="1"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 by</a:t>
                </a:r>
                <a:endParaRPr lang="en-US" dirty="0"/>
              </a:p>
            </p:txBody>
          </p:sp>
          <p:graphicFrame>
            <p:nvGraphicFramePr>
              <p:cNvPr id="18" name="Object 17"/>
              <p:cNvGraphicFramePr>
                <a:graphicFrameLocks noChangeAspect="1"/>
              </p:cNvGraphicFramePr>
              <p:nvPr>
                <p:extLst>
                  <p:ext uri="{D42A27DB-BD31-4B8C-83A1-F6EECF244321}">
                    <p14:modId xmlns:p14="http://schemas.microsoft.com/office/powerpoint/2010/main" val="12531814"/>
                  </p:ext>
                </p:extLst>
              </p:nvPr>
            </p:nvGraphicFramePr>
            <p:xfrm>
              <a:off x="4724399" y="5495225"/>
              <a:ext cx="1039092" cy="352550"/>
            </p:xfrm>
            <a:graphic>
              <a:graphicData uri="http://schemas.openxmlformats.org/presentationml/2006/ole">
                <mc:AlternateContent xmlns:mc="http://schemas.openxmlformats.org/markup-compatibility/2006">
                  <mc:Choice xmlns:v="urn:schemas-microsoft-com:vml" Requires="v">
                    <p:oleObj spid="_x0000_s21509" name="Equation" r:id="rId9" imgW="710891" imgH="241195" progId="Equation.3">
                      <p:embed/>
                    </p:oleObj>
                  </mc:Choice>
                  <mc:Fallback>
                    <p:oleObj name="Equation" r:id="rId9" imgW="710891" imgH="24119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24399" y="5495225"/>
                            <a:ext cx="1039092" cy="352550"/>
                          </a:xfrm>
                          <a:prstGeom prst="rect">
                            <a:avLst/>
                          </a:prstGeom>
                          <a:noFill/>
                        </p:spPr>
                      </p:pic>
                    </p:oleObj>
                  </mc:Fallback>
                </mc:AlternateContent>
              </a:graphicData>
            </a:graphic>
          </p:graphicFrame>
        </p:grpSp>
        <p:graphicFrame>
          <p:nvGraphicFramePr>
            <p:cNvPr id="21" name="Object 20"/>
            <p:cNvGraphicFramePr>
              <a:graphicFrameLocks noChangeAspect="1"/>
            </p:cNvGraphicFramePr>
            <p:nvPr>
              <p:extLst>
                <p:ext uri="{D42A27DB-BD31-4B8C-83A1-F6EECF244321}">
                  <p14:modId xmlns:p14="http://schemas.microsoft.com/office/powerpoint/2010/main" val="3397309231"/>
                </p:ext>
              </p:extLst>
            </p:nvPr>
          </p:nvGraphicFramePr>
          <p:xfrm>
            <a:off x="341746" y="5804293"/>
            <a:ext cx="7820602" cy="661162"/>
          </p:xfrm>
          <a:graphic>
            <a:graphicData uri="http://schemas.openxmlformats.org/presentationml/2006/ole">
              <mc:AlternateContent xmlns:mc="http://schemas.openxmlformats.org/markup-compatibility/2006">
                <mc:Choice xmlns:v="urn:schemas-microsoft-com:vml" Requires="v">
                  <p:oleObj spid="_x0000_s21510" name="Equation" r:id="rId11" imgW="5245100" imgH="444500" progId="Equation.3">
                    <p:embed/>
                  </p:oleObj>
                </mc:Choice>
                <mc:Fallback>
                  <p:oleObj name="Equation" r:id="rId11" imgW="5245100" imgH="4445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1746" y="5804293"/>
                          <a:ext cx="7820602" cy="661162"/>
                        </a:xfrm>
                        <a:prstGeom prst="rect">
                          <a:avLst/>
                        </a:prstGeom>
                        <a:noFill/>
                      </p:spPr>
                    </p:pic>
                  </p:oleObj>
                </mc:Fallback>
              </mc:AlternateContent>
            </a:graphicData>
          </a:graphic>
        </p:graphicFrame>
      </p:grpSp>
      <p:graphicFrame>
        <p:nvGraphicFramePr>
          <p:cNvPr id="22" name="Object 21"/>
          <p:cNvGraphicFramePr>
            <a:graphicFrameLocks noChangeAspect="1"/>
          </p:cNvGraphicFramePr>
          <p:nvPr>
            <p:extLst>
              <p:ext uri="{D42A27DB-BD31-4B8C-83A1-F6EECF244321}">
                <p14:modId xmlns:p14="http://schemas.microsoft.com/office/powerpoint/2010/main" val="341148773"/>
              </p:ext>
            </p:extLst>
          </p:nvPr>
        </p:nvGraphicFramePr>
        <p:xfrm>
          <a:off x="304802" y="1726622"/>
          <a:ext cx="8114279" cy="563997"/>
        </p:xfrm>
        <a:graphic>
          <a:graphicData uri="http://schemas.openxmlformats.org/presentationml/2006/ole">
            <mc:AlternateContent xmlns:mc="http://schemas.openxmlformats.org/markup-compatibility/2006">
              <mc:Choice xmlns:v="urn:schemas-microsoft-com:vml" Requires="v">
                <p:oleObj spid="_x0000_s21511" name="Equation" r:id="rId13" imgW="5663880" imgH="393480" progId="Equation.3">
                  <p:embed/>
                </p:oleObj>
              </mc:Choice>
              <mc:Fallback>
                <p:oleObj name="Equation" r:id="rId13" imgW="5663880" imgH="393480" progId="Equation.3">
                  <p:embed/>
                  <p:pic>
                    <p:nvPicPr>
                      <p:cNvPr id="0" name=""/>
                      <p:cNvPicPr/>
                      <p:nvPr/>
                    </p:nvPicPr>
                    <p:blipFill>
                      <a:blip r:embed="rId14"/>
                      <a:stretch>
                        <a:fillRect/>
                      </a:stretch>
                    </p:blipFill>
                    <p:spPr>
                      <a:xfrm>
                        <a:off x="304802" y="1726622"/>
                        <a:ext cx="8114279" cy="563997"/>
                      </a:xfrm>
                      <a:prstGeom prst="rect">
                        <a:avLst/>
                      </a:prstGeom>
                    </p:spPr>
                  </p:pic>
                </p:oleObj>
              </mc:Fallback>
            </mc:AlternateContent>
          </a:graphicData>
        </a:graphic>
      </p:graphicFrame>
      <p:grpSp>
        <p:nvGrpSpPr>
          <p:cNvPr id="27" name="Group 26"/>
          <p:cNvGrpSpPr/>
          <p:nvPr/>
        </p:nvGrpSpPr>
        <p:grpSpPr>
          <a:xfrm>
            <a:off x="230910" y="6178023"/>
            <a:ext cx="8774582" cy="646331"/>
            <a:chOff x="230910" y="6178023"/>
            <a:chExt cx="8774582" cy="646331"/>
          </a:xfrm>
        </p:grpSpPr>
        <p:sp>
          <p:nvSpPr>
            <p:cNvPr id="25" name="TextBox 24"/>
            <p:cNvSpPr txBox="1"/>
            <p:nvPr/>
          </p:nvSpPr>
          <p:spPr>
            <a:xfrm>
              <a:off x="230910" y="6178023"/>
              <a:ext cx="8774582" cy="646331"/>
            </a:xfrm>
            <a:prstGeom prst="rect">
              <a:avLst/>
            </a:prstGeom>
            <a:noFill/>
          </p:spPr>
          <p:txBody>
            <a:bodyPr wrap="none" rtlCol="0">
              <a:spAutoFit/>
            </a:bodyPr>
            <a:lstStyle/>
            <a:p>
              <a:r>
                <a:rPr lang="en-US" dirty="0" smtClean="0">
                  <a:latin typeface="Times New Roman" pitchFamily="18" charset="0"/>
                  <a:cs typeface="Times New Roman" pitchFamily="18" charset="0"/>
                </a:rPr>
                <a:t>Here the first term in                   identifies the beam undergoing absorption and the second</a:t>
              </a:r>
            </a:p>
            <a:p>
              <a:r>
                <a:rPr lang="en-US" dirty="0" smtClean="0">
                  <a:latin typeface="Times New Roman" pitchFamily="18" charset="0"/>
                  <a:cs typeface="Times New Roman" pitchFamily="18" charset="0"/>
                </a:rPr>
                <a:t>the beam causing the nonlinear absorption. The               identify the relative polarizations.</a:t>
              </a:r>
              <a:endParaRPr lang="en-US" dirty="0">
                <a:latin typeface="Times New Roman" pitchFamily="18" charset="0"/>
                <a:cs typeface="Times New Roman" pitchFamily="18" charset="0"/>
              </a:endParaRPr>
            </a:p>
          </p:txBody>
        </p:sp>
        <p:graphicFrame>
          <p:nvGraphicFramePr>
            <p:cNvPr id="24" name="Object 23"/>
            <p:cNvGraphicFramePr>
              <a:graphicFrameLocks noChangeAspect="1"/>
            </p:cNvGraphicFramePr>
            <p:nvPr>
              <p:extLst>
                <p:ext uri="{D42A27DB-BD31-4B8C-83A1-F6EECF244321}">
                  <p14:modId xmlns:p14="http://schemas.microsoft.com/office/powerpoint/2010/main" val="3368055297"/>
                </p:ext>
              </p:extLst>
            </p:nvPr>
          </p:nvGraphicFramePr>
          <p:xfrm>
            <a:off x="2257655" y="6223680"/>
            <a:ext cx="1039092" cy="352550"/>
          </p:xfrm>
          <a:graphic>
            <a:graphicData uri="http://schemas.openxmlformats.org/presentationml/2006/ole">
              <mc:AlternateContent xmlns:mc="http://schemas.openxmlformats.org/markup-compatibility/2006">
                <mc:Choice xmlns:v="urn:schemas-microsoft-com:vml" Requires="v">
                  <p:oleObj spid="_x0000_s21512" name="Equation" r:id="rId15" imgW="710891" imgH="241195" progId="Equation.3">
                    <p:embed/>
                  </p:oleObj>
                </mc:Choice>
                <mc:Fallback>
                  <p:oleObj name="Equation" r:id="rId15" imgW="710891" imgH="24119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57655" y="6223680"/>
                          <a:ext cx="1039092" cy="352550"/>
                        </a:xfrm>
                        <a:prstGeom prst="rect">
                          <a:avLst/>
                        </a:prstGeom>
                        <a:noFill/>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1042025201"/>
                </p:ext>
              </p:extLst>
            </p:nvPr>
          </p:nvGraphicFramePr>
          <p:xfrm>
            <a:off x="4695913" y="6492395"/>
            <a:ext cx="745395" cy="322333"/>
          </p:xfrm>
          <a:graphic>
            <a:graphicData uri="http://schemas.openxmlformats.org/presentationml/2006/ole">
              <mc:AlternateContent xmlns:mc="http://schemas.openxmlformats.org/markup-compatibility/2006">
                <mc:Choice xmlns:v="urn:schemas-microsoft-com:vml" Requires="v">
                  <p:oleObj spid="_x0000_s21513" name="Equation" r:id="rId16" imgW="469800" imgH="203040" progId="Equation.3">
                    <p:embed/>
                  </p:oleObj>
                </mc:Choice>
                <mc:Fallback>
                  <p:oleObj name="Equation" r:id="rId16" imgW="469800" imgH="203040" progId="Equation.3">
                    <p:embed/>
                    <p:pic>
                      <p:nvPicPr>
                        <p:cNvPr id="0" name=""/>
                        <p:cNvPicPr/>
                        <p:nvPr/>
                      </p:nvPicPr>
                      <p:blipFill>
                        <a:blip r:embed="rId17"/>
                        <a:stretch>
                          <a:fillRect/>
                        </a:stretch>
                      </p:blipFill>
                      <p:spPr>
                        <a:xfrm>
                          <a:off x="4695913" y="6492395"/>
                          <a:ext cx="745395" cy="322333"/>
                        </a:xfrm>
                        <a:prstGeom prst="rect">
                          <a:avLst/>
                        </a:prstGeom>
                      </p:spPr>
                    </p:pic>
                  </p:oleObj>
                </mc:Fallback>
              </mc:AlternateContent>
            </a:graphicData>
          </a:graphic>
        </p:graphicFrame>
      </p:grpSp>
      <p:grpSp>
        <p:nvGrpSpPr>
          <p:cNvPr id="30" name="Group 29"/>
          <p:cNvGrpSpPr/>
          <p:nvPr/>
        </p:nvGrpSpPr>
        <p:grpSpPr>
          <a:xfrm>
            <a:off x="6544561" y="3085722"/>
            <a:ext cx="2460931" cy="2064783"/>
            <a:chOff x="6544561" y="3085722"/>
            <a:chExt cx="2460931" cy="2064783"/>
          </a:xfrm>
        </p:grpSpPr>
        <p:grpSp>
          <p:nvGrpSpPr>
            <p:cNvPr id="15" name="Group 14"/>
            <p:cNvGrpSpPr/>
            <p:nvPr/>
          </p:nvGrpSpPr>
          <p:grpSpPr>
            <a:xfrm>
              <a:off x="6544561" y="3085722"/>
              <a:ext cx="2460931" cy="2064783"/>
              <a:chOff x="6544561" y="3085722"/>
              <a:chExt cx="2460931" cy="2064783"/>
            </a:xfrm>
          </p:grpSpPr>
          <p:pic>
            <p:nvPicPr>
              <p:cNvPr id="28" name="Picture 27"/>
              <p:cNvPicPr/>
              <p:nvPr/>
            </p:nvPicPr>
            <p:blipFill rotWithShape="1">
              <a:blip r:embed="rId18" cstate="print">
                <a:extLst>
                  <a:ext uri="{28A0092B-C50C-407E-A947-70E740481C1C}">
                    <a14:useLocalDpi xmlns:a14="http://schemas.microsoft.com/office/drawing/2010/main" val="0"/>
                  </a:ext>
                </a:extLst>
              </a:blip>
              <a:srcRect t="19967" r="50000"/>
              <a:stretch/>
            </p:blipFill>
            <p:spPr bwMode="auto">
              <a:xfrm>
                <a:off x="6848313" y="3771554"/>
                <a:ext cx="2157179" cy="1378951"/>
              </a:xfrm>
              <a:prstGeom prst="rect">
                <a:avLst/>
              </a:prstGeom>
              <a:noFill/>
            </p:spPr>
          </p:pic>
          <p:sp>
            <p:nvSpPr>
              <p:cNvPr id="8" name="TextBox 7"/>
              <p:cNvSpPr txBox="1"/>
              <p:nvPr/>
            </p:nvSpPr>
            <p:spPr>
              <a:xfrm>
                <a:off x="6544561" y="3085722"/>
                <a:ext cx="2460931" cy="369332"/>
              </a:xfrm>
              <a:prstGeom prst="rect">
                <a:avLst/>
              </a:prstGeom>
              <a:noFill/>
            </p:spPr>
            <p:txBody>
              <a:bodyPr wrap="none" rtlCol="0">
                <a:spAutoFit/>
              </a:bodyPr>
              <a:lstStyle/>
              <a:p>
                <a:pPr algn="ctr"/>
                <a:r>
                  <a:rPr lang="en-US" dirty="0" smtClean="0">
                    <a:latin typeface="Times New Roman" pitchFamily="18" charset="0"/>
                    <a:cs typeface="Times New Roman" pitchFamily="18" charset="0"/>
                  </a:rPr>
                  <a:t>2 photon resonance term</a:t>
                </a:r>
                <a:endParaRPr lang="en-US" dirty="0">
                  <a:latin typeface="Times New Roman" pitchFamily="18" charset="0"/>
                  <a:cs typeface="Times New Roman" pitchFamily="18" charset="0"/>
                </a:endParaRPr>
              </a:p>
            </p:txBody>
          </p:sp>
        </p:grpSp>
        <p:graphicFrame>
          <p:nvGraphicFramePr>
            <p:cNvPr id="29" name="Object 28"/>
            <p:cNvGraphicFramePr>
              <a:graphicFrameLocks noChangeAspect="1"/>
            </p:cNvGraphicFramePr>
            <p:nvPr>
              <p:extLst>
                <p:ext uri="{D42A27DB-BD31-4B8C-83A1-F6EECF244321}">
                  <p14:modId xmlns:p14="http://schemas.microsoft.com/office/powerpoint/2010/main" val="4066262829"/>
                </p:ext>
              </p:extLst>
            </p:nvPr>
          </p:nvGraphicFramePr>
          <p:xfrm>
            <a:off x="7037475" y="3414713"/>
            <a:ext cx="1778853" cy="389124"/>
          </p:xfrm>
          <a:graphic>
            <a:graphicData uri="http://schemas.openxmlformats.org/presentationml/2006/ole">
              <mc:AlternateContent xmlns:mc="http://schemas.openxmlformats.org/markup-compatibility/2006">
                <mc:Choice xmlns:v="urn:schemas-microsoft-com:vml" Requires="v">
                  <p:oleObj spid="_x0000_s21514" name="Equation" r:id="rId19" imgW="1218960" imgH="266400" progId="Equation.3">
                    <p:embed/>
                  </p:oleObj>
                </mc:Choice>
                <mc:Fallback>
                  <p:oleObj name="Equation" r:id="rId19" imgW="1218960" imgH="266400" progId="Equation.3">
                    <p:embed/>
                    <p:pic>
                      <p:nvPicPr>
                        <p:cNvPr id="0" name=""/>
                        <p:cNvPicPr/>
                        <p:nvPr/>
                      </p:nvPicPr>
                      <p:blipFill>
                        <a:blip r:embed="rId20"/>
                        <a:stretch>
                          <a:fillRect/>
                        </a:stretch>
                      </p:blipFill>
                      <p:spPr>
                        <a:xfrm>
                          <a:off x="7037475" y="3414713"/>
                          <a:ext cx="1778853" cy="389124"/>
                        </a:xfrm>
                        <a:prstGeom prst="rect">
                          <a:avLst/>
                        </a:prstGeom>
                      </p:spPr>
                    </p:pic>
                  </p:oleObj>
                </mc:Fallback>
              </mc:AlternateContent>
            </a:graphicData>
          </a:graphic>
        </p:graphicFrame>
      </p:grpSp>
      <p:sp>
        <p:nvSpPr>
          <p:cNvPr id="31" name="Rounded Rectangle 30"/>
          <p:cNvSpPr/>
          <p:nvPr/>
        </p:nvSpPr>
        <p:spPr>
          <a:xfrm>
            <a:off x="3428999" y="5519837"/>
            <a:ext cx="4622929" cy="658185"/>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2314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3759776574"/>
              </p:ext>
            </p:extLst>
          </p:nvPr>
        </p:nvGraphicFramePr>
        <p:xfrm>
          <a:off x="88033" y="139555"/>
          <a:ext cx="5638511" cy="996951"/>
        </p:xfrm>
        <a:graphic>
          <a:graphicData uri="http://schemas.openxmlformats.org/presentationml/2006/ole">
            <mc:AlternateContent xmlns:mc="http://schemas.openxmlformats.org/markup-compatibility/2006">
              <mc:Choice xmlns:v="urn:schemas-microsoft-com:vml" Requires="v">
                <p:oleObj spid="_x0000_s22530" name="Equation" r:id="rId3" imgW="3860640" imgH="685800" progId="Equation.3">
                  <p:embed/>
                </p:oleObj>
              </mc:Choice>
              <mc:Fallback>
                <p:oleObj name="Equation" r:id="rId3" imgW="3860640" imgH="685800" progId="Equation.3">
                  <p:embed/>
                  <p:pic>
                    <p:nvPicPr>
                      <p:cNvPr id="0" name=""/>
                      <p:cNvPicPr>
                        <a:picLocks noChangeAspect="1" noChangeArrowheads="1"/>
                      </p:cNvPicPr>
                      <p:nvPr/>
                    </p:nvPicPr>
                    <p:blipFill>
                      <a:blip r:embed="rId4"/>
                      <a:srcRect/>
                      <a:stretch>
                        <a:fillRect/>
                      </a:stretch>
                    </p:blipFill>
                    <p:spPr bwMode="auto">
                      <a:xfrm>
                        <a:off x="88033" y="139555"/>
                        <a:ext cx="5638511" cy="996951"/>
                      </a:xfrm>
                      <a:prstGeom prst="rect">
                        <a:avLst/>
                      </a:prstGeom>
                      <a:noFill/>
                    </p:spPr>
                  </p:pic>
                </p:oleObj>
              </mc:Fallback>
            </mc:AlternateContent>
          </a:graphicData>
        </a:graphic>
      </p:graphicFrame>
      <p:pic>
        <p:nvPicPr>
          <p:cNvPr id="4" name="Picture 3"/>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88364" y="0"/>
            <a:ext cx="2595418" cy="1560945"/>
          </a:xfrm>
          <a:prstGeom prst="rect">
            <a:avLst/>
          </a:prstGeom>
          <a:noFill/>
        </p:spPr>
      </p:pic>
      <p:sp>
        <p:nvSpPr>
          <p:cNvPr id="5" name="TextBox 4"/>
          <p:cNvSpPr txBox="1"/>
          <p:nvPr/>
        </p:nvSpPr>
        <p:spPr>
          <a:xfrm>
            <a:off x="138546" y="1154667"/>
            <a:ext cx="2699457" cy="369332"/>
          </a:xfrm>
          <a:prstGeom prst="rect">
            <a:avLst/>
          </a:prstGeom>
          <a:noFill/>
        </p:spPr>
        <p:txBody>
          <a:bodyPr wrap="none" rtlCol="0">
            <a:spAutoFit/>
          </a:bodyPr>
          <a:lstStyle/>
          <a:p>
            <a:r>
              <a:rPr lang="en-US" dirty="0" smtClean="0">
                <a:latin typeface="Times New Roman" pitchFamily="18" charset="0"/>
                <a:cs typeface="Times New Roman" pitchFamily="18" charset="0"/>
              </a:rPr>
              <a:t>If linear loss is also present</a:t>
            </a:r>
            <a:endParaRPr lang="en-US" dirty="0">
              <a:latin typeface="Times New Roman" pitchFamily="18" charset="0"/>
              <a:cs typeface="Times New Roman" pitchFamily="18" charset="0"/>
            </a:endParaRPr>
          </a:p>
        </p:txBody>
      </p:sp>
      <p:sp>
        <p:nvSpPr>
          <p:cNvPr id="6"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635624156"/>
              </p:ext>
            </p:extLst>
          </p:nvPr>
        </p:nvGraphicFramePr>
        <p:xfrm>
          <a:off x="128588" y="1719263"/>
          <a:ext cx="7878762" cy="1087437"/>
        </p:xfrm>
        <a:graphic>
          <a:graphicData uri="http://schemas.openxmlformats.org/presentationml/2006/ole">
            <mc:AlternateContent xmlns:mc="http://schemas.openxmlformats.org/markup-compatibility/2006">
              <mc:Choice xmlns:v="urn:schemas-microsoft-com:vml" Requires="v">
                <p:oleObj spid="_x0000_s22531" name="Equation" r:id="rId6" imgW="5105160" imgH="698400" progId="Equation.3">
                  <p:embed/>
                </p:oleObj>
              </mc:Choice>
              <mc:Fallback>
                <p:oleObj name="Equation" r:id="rId6" imgW="5105160" imgH="698400" progId="Equation.3">
                  <p:embed/>
                  <p:pic>
                    <p:nvPicPr>
                      <p:cNvPr id="0" name=""/>
                      <p:cNvPicPr>
                        <a:picLocks noChangeAspect="1" noChangeArrowheads="1"/>
                      </p:cNvPicPr>
                      <p:nvPr/>
                    </p:nvPicPr>
                    <p:blipFill>
                      <a:blip r:embed="rId7"/>
                      <a:srcRect/>
                      <a:stretch>
                        <a:fillRect/>
                      </a:stretch>
                    </p:blipFill>
                    <p:spPr bwMode="auto">
                      <a:xfrm>
                        <a:off x="128588" y="1719263"/>
                        <a:ext cx="7878762" cy="1087437"/>
                      </a:xfrm>
                      <a:prstGeom prst="rect">
                        <a:avLst/>
                      </a:prstGeom>
                      <a:noFill/>
                    </p:spPr>
                  </p:pic>
                </p:oleObj>
              </mc:Fallback>
            </mc:AlternateContent>
          </a:graphicData>
        </a:graphic>
      </p:graphicFrame>
      <p:sp>
        <p:nvSpPr>
          <p:cNvPr id="8"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562657175"/>
              </p:ext>
            </p:extLst>
          </p:nvPr>
        </p:nvGraphicFramePr>
        <p:xfrm>
          <a:off x="760413" y="3155950"/>
          <a:ext cx="7037387" cy="1287463"/>
        </p:xfrm>
        <a:graphic>
          <a:graphicData uri="http://schemas.openxmlformats.org/presentationml/2006/ole">
            <mc:AlternateContent xmlns:mc="http://schemas.openxmlformats.org/markup-compatibility/2006">
              <mc:Choice xmlns:v="urn:schemas-microsoft-com:vml" Requires="v">
                <p:oleObj spid="_x0000_s22532" name="Equation" r:id="rId8" imgW="4902120" imgH="888840" progId="Equation.3">
                  <p:embed/>
                </p:oleObj>
              </mc:Choice>
              <mc:Fallback>
                <p:oleObj name="Equation" r:id="rId8" imgW="4902120" imgH="888840" progId="Equation.3">
                  <p:embed/>
                  <p:pic>
                    <p:nvPicPr>
                      <p:cNvPr id="0" name=""/>
                      <p:cNvPicPr>
                        <a:picLocks noChangeAspect="1" noChangeArrowheads="1"/>
                      </p:cNvPicPr>
                      <p:nvPr/>
                    </p:nvPicPr>
                    <p:blipFill>
                      <a:blip r:embed="rId9"/>
                      <a:srcRect/>
                      <a:stretch>
                        <a:fillRect/>
                      </a:stretch>
                    </p:blipFill>
                    <p:spPr bwMode="auto">
                      <a:xfrm>
                        <a:off x="760413" y="3155950"/>
                        <a:ext cx="7037387" cy="1287463"/>
                      </a:xfrm>
                      <a:prstGeom prst="rect">
                        <a:avLst/>
                      </a:prstGeom>
                      <a:noFill/>
                    </p:spPr>
                  </p:pic>
                </p:oleObj>
              </mc:Fallback>
            </mc:AlternateContent>
          </a:graphicData>
        </a:graphic>
      </p:graphicFrame>
      <p:grpSp>
        <p:nvGrpSpPr>
          <p:cNvPr id="12" name="Group 11"/>
          <p:cNvGrpSpPr/>
          <p:nvPr/>
        </p:nvGrpSpPr>
        <p:grpSpPr>
          <a:xfrm>
            <a:off x="138546" y="2678453"/>
            <a:ext cx="7122463" cy="424841"/>
            <a:chOff x="138546" y="2678453"/>
            <a:chExt cx="7122463" cy="424841"/>
          </a:xfrm>
        </p:grpSpPr>
        <p:sp>
          <p:nvSpPr>
            <p:cNvPr id="10" name="TextBox 9"/>
            <p:cNvSpPr txBox="1"/>
            <p:nvPr/>
          </p:nvSpPr>
          <p:spPr>
            <a:xfrm>
              <a:off x="138546" y="2733962"/>
              <a:ext cx="7122463" cy="369332"/>
            </a:xfrm>
            <a:prstGeom prst="rect">
              <a:avLst/>
            </a:prstGeom>
            <a:noFill/>
          </p:spPr>
          <p:txBody>
            <a:bodyPr wrap="none" rtlCol="0">
              <a:spAutoFit/>
            </a:bodyPr>
            <a:lstStyle/>
            <a:p>
              <a:r>
                <a:rPr lang="en-US" dirty="0" smtClean="0">
                  <a:latin typeface="Times New Roman" pitchFamily="18" charset="0"/>
                  <a:cs typeface="Times New Roman" pitchFamily="18" charset="0"/>
                </a:rPr>
                <a:t>Integrating the equation for              in the presence of nonlinear absorption</a:t>
              </a:r>
              <a:endParaRPr lang="en-US" dirty="0">
                <a:latin typeface="Times New Roman" pitchFamily="18" charset="0"/>
                <a:cs typeface="Times New Roman" pitchFamily="18" charset="0"/>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1977879126"/>
                </p:ext>
              </p:extLst>
            </p:nvPr>
          </p:nvGraphicFramePr>
          <p:xfrm>
            <a:off x="2750162" y="2678453"/>
            <a:ext cx="772276" cy="406461"/>
          </p:xfrm>
          <a:graphic>
            <a:graphicData uri="http://schemas.openxmlformats.org/presentationml/2006/ole">
              <mc:AlternateContent xmlns:mc="http://schemas.openxmlformats.org/markup-compatibility/2006">
                <mc:Choice xmlns:v="urn:schemas-microsoft-com:vml" Requires="v">
                  <p:oleObj spid="_x0000_s22533" name="Equation" r:id="rId10" imgW="482400" imgH="253800" progId="Equation.3">
                    <p:embed/>
                  </p:oleObj>
                </mc:Choice>
                <mc:Fallback>
                  <p:oleObj name="Equation" r:id="rId10" imgW="482400" imgH="253800" progId="Equation.3">
                    <p:embed/>
                    <p:pic>
                      <p:nvPicPr>
                        <p:cNvPr id="0" name=""/>
                        <p:cNvPicPr/>
                        <p:nvPr/>
                      </p:nvPicPr>
                      <p:blipFill>
                        <a:blip r:embed="rId11"/>
                        <a:stretch>
                          <a:fillRect/>
                        </a:stretch>
                      </p:blipFill>
                      <p:spPr>
                        <a:xfrm>
                          <a:off x="2750162" y="2678453"/>
                          <a:ext cx="772276" cy="406461"/>
                        </a:xfrm>
                        <a:prstGeom prst="rect">
                          <a:avLst/>
                        </a:prstGeom>
                      </p:spPr>
                    </p:pic>
                  </p:oleObj>
                </mc:Fallback>
              </mc:AlternateContent>
            </a:graphicData>
          </a:graphic>
        </p:graphicFrame>
      </p:grpSp>
      <p:sp>
        <p:nvSpPr>
          <p:cNvPr id="13"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4" name="Object 13"/>
          <p:cNvGraphicFramePr>
            <a:graphicFrameLocks noChangeAspect="1"/>
          </p:cNvGraphicFramePr>
          <p:nvPr>
            <p:extLst>
              <p:ext uri="{D42A27DB-BD31-4B8C-83A1-F6EECF244321}">
                <p14:modId xmlns:p14="http://schemas.microsoft.com/office/powerpoint/2010/main" val="1968124501"/>
              </p:ext>
            </p:extLst>
          </p:nvPr>
        </p:nvGraphicFramePr>
        <p:xfrm>
          <a:off x="374490" y="4396508"/>
          <a:ext cx="6312637" cy="560925"/>
        </p:xfrm>
        <a:graphic>
          <a:graphicData uri="http://schemas.openxmlformats.org/presentationml/2006/ole">
            <mc:AlternateContent xmlns:mc="http://schemas.openxmlformats.org/markup-compatibility/2006">
              <mc:Choice xmlns:v="urn:schemas-microsoft-com:vml" Requires="v">
                <p:oleObj spid="_x0000_s22534" name="Equation" r:id="rId12" imgW="4483100" imgH="393700" progId="Equation.3">
                  <p:embed/>
                </p:oleObj>
              </mc:Choice>
              <mc:Fallback>
                <p:oleObj name="Equation" r:id="rId12" imgW="4483100" imgH="3937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4490" y="4396508"/>
                        <a:ext cx="6312637" cy="560925"/>
                      </a:xfrm>
                      <a:prstGeom prst="rect">
                        <a:avLst/>
                      </a:prstGeom>
                      <a:noFill/>
                    </p:spPr>
                  </p:pic>
                </p:oleObj>
              </mc:Fallback>
            </mc:AlternateContent>
          </a:graphicData>
        </a:graphic>
      </p:graphicFrame>
      <p:sp>
        <p:nvSpPr>
          <p:cNvPr id="17"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21" name="Group 20"/>
          <p:cNvGrpSpPr/>
          <p:nvPr/>
        </p:nvGrpSpPr>
        <p:grpSpPr>
          <a:xfrm>
            <a:off x="325210" y="4950753"/>
            <a:ext cx="8216500" cy="572655"/>
            <a:chOff x="465686" y="4941453"/>
            <a:chExt cx="8216500" cy="572655"/>
          </a:xfrm>
        </p:grpSpPr>
        <p:sp>
          <p:nvSpPr>
            <p:cNvPr id="16" name="TextBox 15"/>
            <p:cNvSpPr txBox="1"/>
            <p:nvPr/>
          </p:nvSpPr>
          <p:spPr>
            <a:xfrm>
              <a:off x="465686" y="5015407"/>
              <a:ext cx="7411003" cy="369332"/>
            </a:xfrm>
            <a:prstGeom prst="rect">
              <a:avLst/>
            </a:prstGeom>
            <a:noFill/>
          </p:spPr>
          <p:txBody>
            <a:bodyPr wrap="none" rtlCol="0">
              <a:spAutoFit/>
            </a:bodyPr>
            <a:lstStyle/>
            <a:p>
              <a:r>
                <a:rPr lang="en-US" dirty="0" smtClean="0">
                  <a:latin typeface="Times New Roman" pitchFamily="18" charset="0"/>
                  <a:cs typeface="Times New Roman" pitchFamily="18" charset="0"/>
                </a:rPr>
                <a:t>Defining                                                 and adopting the same notation as for  </a:t>
              </a:r>
              <a:endParaRPr lang="en-US" dirty="0">
                <a:latin typeface="Times New Roman" pitchFamily="18" charset="0"/>
                <a:cs typeface="Times New Roman" pitchFamily="18" charset="0"/>
              </a:endParaRPr>
            </a:p>
          </p:txBody>
        </p:sp>
        <p:graphicFrame>
          <p:nvGraphicFramePr>
            <p:cNvPr id="18" name="Object 17"/>
            <p:cNvGraphicFramePr>
              <a:graphicFrameLocks noChangeAspect="1"/>
            </p:cNvGraphicFramePr>
            <p:nvPr>
              <p:extLst>
                <p:ext uri="{D42A27DB-BD31-4B8C-83A1-F6EECF244321}">
                  <p14:modId xmlns:p14="http://schemas.microsoft.com/office/powerpoint/2010/main" val="523781239"/>
                </p:ext>
              </p:extLst>
            </p:nvPr>
          </p:nvGraphicFramePr>
          <p:xfrm>
            <a:off x="1386672" y="4941453"/>
            <a:ext cx="2763288" cy="572655"/>
          </p:xfrm>
          <a:graphic>
            <a:graphicData uri="http://schemas.openxmlformats.org/presentationml/2006/ole">
              <mc:AlternateContent xmlns:mc="http://schemas.openxmlformats.org/markup-compatibility/2006">
                <mc:Choice xmlns:v="urn:schemas-microsoft-com:vml" Requires="v">
                  <p:oleObj spid="_x0000_s22535" name="Equation" r:id="rId14" imgW="1930400" imgH="393700" progId="Equation.3">
                    <p:embed/>
                  </p:oleObj>
                </mc:Choice>
                <mc:Fallback>
                  <p:oleObj name="Equation" r:id="rId14" imgW="1930400" imgH="39370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386672" y="4941453"/>
                          <a:ext cx="2763288" cy="572655"/>
                        </a:xfrm>
                        <a:prstGeom prst="rect">
                          <a:avLst/>
                        </a:prstGeom>
                        <a:noFill/>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080143275"/>
                </p:ext>
              </p:extLst>
            </p:nvPr>
          </p:nvGraphicFramePr>
          <p:xfrm>
            <a:off x="7643094" y="5050661"/>
            <a:ext cx="1039092" cy="352550"/>
          </p:xfrm>
          <a:graphic>
            <a:graphicData uri="http://schemas.openxmlformats.org/presentationml/2006/ole">
              <mc:AlternateContent xmlns:mc="http://schemas.openxmlformats.org/markup-compatibility/2006">
                <mc:Choice xmlns:v="urn:schemas-microsoft-com:vml" Requires="v">
                  <p:oleObj spid="_x0000_s22536" name="Equation" r:id="rId16" imgW="710891" imgH="241195" progId="Equation.3">
                    <p:embed/>
                  </p:oleObj>
                </mc:Choice>
                <mc:Fallback>
                  <p:oleObj name="Equation" r:id="rId16" imgW="710891" imgH="241195"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643094" y="5050661"/>
                          <a:ext cx="1039092" cy="352550"/>
                        </a:xfrm>
                        <a:prstGeom prst="rect">
                          <a:avLst/>
                        </a:prstGeom>
                        <a:noFill/>
                      </p:spPr>
                    </p:pic>
                  </p:oleObj>
                </mc:Fallback>
              </mc:AlternateContent>
            </a:graphicData>
          </a:graphic>
        </p:graphicFrame>
      </p:grpSp>
      <p:sp>
        <p:nvSpPr>
          <p:cNvPr id="22" name="Rectangle 2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1185763256"/>
              </p:ext>
            </p:extLst>
          </p:nvPr>
        </p:nvGraphicFramePr>
        <p:xfrm>
          <a:off x="439199" y="5523346"/>
          <a:ext cx="6971832" cy="572654"/>
        </p:xfrm>
        <a:graphic>
          <a:graphicData uri="http://schemas.openxmlformats.org/presentationml/2006/ole">
            <mc:AlternateContent xmlns:mc="http://schemas.openxmlformats.org/markup-compatibility/2006">
              <mc:Choice xmlns:v="urn:schemas-microsoft-com:vml" Requires="v">
                <p:oleObj spid="_x0000_s22537" name="Equation" r:id="rId18" imgW="4851400" imgH="393700" progId="Equation.3">
                  <p:embed/>
                </p:oleObj>
              </mc:Choice>
              <mc:Fallback>
                <p:oleObj name="Equation" r:id="rId18" imgW="4851400" imgH="39370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39199" y="5523346"/>
                        <a:ext cx="6971832" cy="572654"/>
                      </a:xfrm>
                      <a:prstGeom prst="rect">
                        <a:avLst/>
                      </a:prstGeom>
                      <a:noFill/>
                    </p:spPr>
                  </p:pic>
                </p:oleObj>
              </mc:Fallback>
            </mc:AlternateContent>
          </a:graphicData>
        </a:graphic>
      </p:graphicFrame>
      <p:sp>
        <p:nvSpPr>
          <p:cNvPr id="24" name="Rectangle 2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3762513394"/>
              </p:ext>
            </p:extLst>
          </p:nvPr>
        </p:nvGraphicFramePr>
        <p:xfrm>
          <a:off x="457922" y="6077527"/>
          <a:ext cx="7883525" cy="655638"/>
        </p:xfrm>
        <a:graphic>
          <a:graphicData uri="http://schemas.openxmlformats.org/presentationml/2006/ole">
            <mc:AlternateContent xmlns:mc="http://schemas.openxmlformats.org/markup-compatibility/2006">
              <mc:Choice xmlns:v="urn:schemas-microsoft-com:vml" Requires="v">
                <p:oleObj spid="_x0000_s22538" name="Equation" r:id="rId20" imgW="5435280" imgH="444240" progId="Equation.3">
                  <p:embed/>
                </p:oleObj>
              </mc:Choice>
              <mc:Fallback>
                <p:oleObj name="Equation" r:id="rId20" imgW="5435280" imgH="444240" progId="Equation.3">
                  <p:embed/>
                  <p:pic>
                    <p:nvPicPr>
                      <p:cNvPr id="0" name=""/>
                      <p:cNvPicPr>
                        <a:picLocks noChangeAspect="1" noChangeArrowheads="1"/>
                      </p:cNvPicPr>
                      <p:nvPr/>
                    </p:nvPicPr>
                    <p:blipFill>
                      <a:blip r:embed="rId21"/>
                      <a:srcRect/>
                      <a:stretch>
                        <a:fillRect/>
                      </a:stretch>
                    </p:blipFill>
                    <p:spPr bwMode="auto">
                      <a:xfrm>
                        <a:off x="457922" y="6077527"/>
                        <a:ext cx="7883525" cy="655638"/>
                      </a:xfrm>
                      <a:prstGeom prst="rect">
                        <a:avLst/>
                      </a:prstGeom>
                      <a:noFill/>
                    </p:spPr>
                  </p:pic>
                </p:oleObj>
              </mc:Fallback>
            </mc:AlternateContent>
          </a:graphicData>
        </a:graphic>
      </p:graphicFrame>
      <p:sp>
        <p:nvSpPr>
          <p:cNvPr id="15" name="Rounded Rectangle 14"/>
          <p:cNvSpPr/>
          <p:nvPr/>
        </p:nvSpPr>
        <p:spPr>
          <a:xfrm>
            <a:off x="6605357" y="2128228"/>
            <a:ext cx="1382195" cy="619181"/>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8500962" y="2024261"/>
            <a:ext cx="513410" cy="400110"/>
          </a:xfrm>
          <a:prstGeom prst="rect">
            <a:avLst/>
          </a:prstGeom>
          <a:noFill/>
        </p:spPr>
        <p:txBody>
          <a:bodyPr wrap="none" rtlCol="0">
            <a:spAutoFit/>
          </a:bodyPr>
          <a:lstStyle/>
          <a:p>
            <a:r>
              <a:rPr lang="en-US" b="1" i="1" dirty="0" err="1" smtClean="0">
                <a:solidFill>
                  <a:srgbClr val="00B050"/>
                </a:solidFill>
                <a:latin typeface="Times New Roman" pitchFamily="18" charset="0"/>
                <a:cs typeface="Times New Roman" pitchFamily="18" charset="0"/>
              </a:rPr>
              <a:t>L</a:t>
            </a:r>
            <a:r>
              <a:rPr lang="en-US" sz="2000" b="1" i="1" baseline="-25000" dirty="0" err="1" smtClean="0">
                <a:solidFill>
                  <a:srgbClr val="00B050"/>
                </a:solidFill>
                <a:latin typeface="Times New Roman" pitchFamily="18" charset="0"/>
                <a:cs typeface="Times New Roman" pitchFamily="18" charset="0"/>
              </a:rPr>
              <a:t>eff</a:t>
            </a:r>
            <a:endParaRPr lang="en-US" b="1" i="1" dirty="0">
              <a:solidFill>
                <a:srgbClr val="00B050"/>
              </a:solidFill>
              <a:latin typeface="Times New Roman" pitchFamily="18" charset="0"/>
              <a:cs typeface="Times New Roman" pitchFamily="18" charset="0"/>
            </a:endParaRPr>
          </a:p>
        </p:txBody>
      </p:sp>
      <p:cxnSp>
        <p:nvCxnSpPr>
          <p:cNvPr id="27" name="Straight Arrow Connector 26"/>
          <p:cNvCxnSpPr>
            <a:stCxn id="15" idx="3"/>
          </p:cNvCxnSpPr>
          <p:nvPr/>
        </p:nvCxnSpPr>
        <p:spPr>
          <a:xfrm flipV="1">
            <a:off x="7987552" y="2237763"/>
            <a:ext cx="618566" cy="200056"/>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6238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799421" y="159759"/>
            <a:ext cx="7559493" cy="468313"/>
            <a:chOff x="1423341" y="159759"/>
            <a:chExt cx="7286550" cy="468313"/>
          </a:xfrm>
        </p:grpSpPr>
        <p:sp>
          <p:nvSpPr>
            <p:cNvPr id="3" name="TextBox 2"/>
            <p:cNvSpPr txBox="1"/>
            <p:nvPr/>
          </p:nvSpPr>
          <p:spPr>
            <a:xfrm>
              <a:off x="1423341" y="166407"/>
              <a:ext cx="7286550" cy="461665"/>
            </a:xfrm>
            <a:prstGeom prst="rect">
              <a:avLst/>
            </a:prstGeom>
            <a:noFill/>
            <a:ln w="57150">
              <a:solidFill>
                <a:schemeClr val="tx1"/>
              </a:solidFill>
            </a:ln>
          </p:spPr>
          <p:txBody>
            <a:bodyPr wrap="square" rtlCol="0">
              <a:spAutoFit/>
            </a:bodyPr>
            <a:lstStyle/>
            <a:p>
              <a:r>
                <a:rPr lang="en-US" sz="2400" b="1" dirty="0">
                  <a:latin typeface="Times New Roman" pitchFamily="18" charset="0"/>
                  <a:cs typeface="Times New Roman" pitchFamily="18" charset="0"/>
                </a:rPr>
                <a:t>Molecular Nonlinear </a:t>
              </a:r>
              <a:r>
                <a:rPr lang="en-US" sz="2400" b="1" dirty="0" smtClean="0">
                  <a:latin typeface="Times New Roman" pitchFamily="18" charset="0"/>
                  <a:cs typeface="Times New Roman" pitchFamily="18" charset="0"/>
                </a:rPr>
                <a:t>Optics: Three Level Model for </a:t>
              </a:r>
              <a:endParaRPr lang="en-US" sz="2400" b="1" dirty="0">
                <a:latin typeface="Times New Roman" pitchFamily="18" charset="0"/>
                <a:cs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883195431"/>
                </p:ext>
              </p:extLst>
            </p:nvPr>
          </p:nvGraphicFramePr>
          <p:xfrm>
            <a:off x="8031305" y="159759"/>
            <a:ext cx="488950" cy="468313"/>
          </p:xfrm>
          <a:graphic>
            <a:graphicData uri="http://schemas.openxmlformats.org/presentationml/2006/ole">
              <mc:AlternateContent xmlns:mc="http://schemas.openxmlformats.org/markup-compatibility/2006">
                <mc:Choice xmlns:v="urn:schemas-microsoft-com:vml" Requires="v">
                  <p:oleObj spid="_x0000_s23554" name="Equation" r:id="rId3" imgW="304560" imgH="291960" progId="Equation.3">
                    <p:embed/>
                  </p:oleObj>
                </mc:Choice>
                <mc:Fallback>
                  <p:oleObj name="Equation" r:id="rId3" imgW="304560" imgH="291960" progId="Equation.3">
                    <p:embed/>
                    <p:pic>
                      <p:nvPicPr>
                        <p:cNvPr id="0" name=""/>
                        <p:cNvPicPr/>
                        <p:nvPr/>
                      </p:nvPicPr>
                      <p:blipFill>
                        <a:blip r:embed="rId4"/>
                        <a:stretch>
                          <a:fillRect/>
                        </a:stretch>
                      </p:blipFill>
                      <p:spPr>
                        <a:xfrm>
                          <a:off x="8031305" y="159759"/>
                          <a:ext cx="488950" cy="468313"/>
                        </a:xfrm>
                        <a:prstGeom prst="rect">
                          <a:avLst/>
                        </a:prstGeom>
                      </p:spPr>
                    </p:pic>
                  </p:oleObj>
                </mc:Fallback>
              </mc:AlternateContent>
            </a:graphicData>
          </a:graphic>
        </p:graphicFrame>
      </p:grpSp>
      <p:sp>
        <p:nvSpPr>
          <p:cNvPr id="5" name="TextBox 4"/>
          <p:cNvSpPr txBox="1"/>
          <p:nvPr/>
        </p:nvSpPr>
        <p:spPr>
          <a:xfrm>
            <a:off x="203200" y="785093"/>
            <a:ext cx="8754320" cy="646331"/>
          </a:xfrm>
          <a:prstGeom prst="rect">
            <a:avLst/>
          </a:prstGeom>
          <a:noFill/>
        </p:spPr>
        <p:txBody>
          <a:bodyPr wrap="none" rtlCol="0">
            <a:spAutoFit/>
          </a:bodyPr>
          <a:lstStyle/>
          <a:p>
            <a:r>
              <a:rPr lang="en-US" dirty="0" smtClean="0">
                <a:latin typeface="Times New Roman" pitchFamily="18" charset="0"/>
                <a:cs typeface="Times New Roman" pitchFamily="18" charset="0"/>
              </a:rPr>
              <a:t>As discussed previously, a three level model is the minimum required to describe the third</a:t>
            </a:r>
          </a:p>
          <a:p>
            <a:r>
              <a:rPr lang="en-US" dirty="0" smtClean="0">
                <a:latin typeface="Times New Roman" pitchFamily="18" charset="0"/>
                <a:cs typeface="Times New Roman" pitchFamily="18" charset="0"/>
              </a:rPr>
              <a:t>order nonlinearity for the symmetric molecules (i.e. no permanent dipole moments).</a:t>
            </a:r>
            <a:endParaRPr lang="en-US" dirty="0">
              <a:latin typeface="Times New Roman" pitchFamily="18" charset="0"/>
              <a:cs typeface="Times New Roman" pitchFamily="18" charset="0"/>
            </a:endParaRPr>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660753661"/>
              </p:ext>
            </p:extLst>
          </p:nvPr>
        </p:nvGraphicFramePr>
        <p:xfrm>
          <a:off x="765101" y="1350675"/>
          <a:ext cx="7795492" cy="3253771"/>
        </p:xfrm>
        <a:graphic>
          <a:graphicData uri="http://schemas.openxmlformats.org/presentationml/2006/ole">
            <mc:AlternateContent xmlns:mc="http://schemas.openxmlformats.org/markup-compatibility/2006">
              <mc:Choice xmlns:v="urn:schemas-microsoft-com:vml" Requires="v">
                <p:oleObj spid="_x0000_s23555" name="Equation" r:id="rId5" imgW="6045200" imgH="2501900" progId="Equation.3">
                  <p:embed/>
                </p:oleObj>
              </mc:Choice>
              <mc:Fallback>
                <p:oleObj name="Equation" r:id="rId5" imgW="6045200" imgH="2501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5101" y="1350675"/>
                        <a:ext cx="7795492" cy="3253771"/>
                      </a:xfrm>
                      <a:prstGeom prst="rect">
                        <a:avLst/>
                      </a:prstGeom>
                      <a:noFill/>
                    </p:spPr>
                  </p:pic>
                </p:oleObj>
              </mc:Fallback>
            </mc:AlternateContent>
          </a:graphicData>
        </a:graphic>
      </p:graphicFrame>
      <p:pic>
        <p:nvPicPr>
          <p:cNvPr id="8" name="Picture 7"/>
          <p:cNvPicPr/>
          <p:nvPr/>
        </p:nvPicPr>
        <p:blipFill>
          <a:blip r:embed="rId7" cstate="print"/>
          <a:srcRect/>
          <a:stretch>
            <a:fillRect/>
          </a:stretch>
        </p:blipFill>
        <p:spPr bwMode="auto">
          <a:xfrm>
            <a:off x="6003634" y="5087707"/>
            <a:ext cx="3118572" cy="1770293"/>
          </a:xfrm>
          <a:prstGeom prst="rect">
            <a:avLst/>
          </a:prstGeom>
          <a:noFill/>
        </p:spPr>
      </p:pic>
      <p:sp>
        <p:nvSpPr>
          <p:cNvPr id="11" name="TextBox 10"/>
          <p:cNvSpPr txBox="1"/>
          <p:nvPr/>
        </p:nvSpPr>
        <p:spPr>
          <a:xfrm>
            <a:off x="5986719" y="4604446"/>
            <a:ext cx="3268844" cy="646331"/>
          </a:xfrm>
          <a:prstGeom prst="rect">
            <a:avLst/>
          </a:prstGeom>
          <a:noFill/>
        </p:spPr>
        <p:txBody>
          <a:bodyPr wrap="none" rtlCol="0">
            <a:spAutoFit/>
          </a:bodyPr>
          <a:lstStyle/>
          <a:p>
            <a:r>
              <a:rPr lang="en-US" dirty="0" smtClean="0">
                <a:latin typeface="Times New Roman" pitchFamily="18" charset="0"/>
                <a:cs typeface="Times New Roman" pitchFamily="18" charset="0"/>
              </a:rPr>
              <a:t>Convention for labeling states,</a:t>
            </a:r>
          </a:p>
          <a:p>
            <a:r>
              <a:rPr lang="en-US" dirty="0" smtClean="0">
                <a:latin typeface="Times New Roman" pitchFamily="18" charset="0"/>
                <a:cs typeface="Times New Roman" pitchFamily="18" charset="0"/>
              </a:rPr>
              <a:t>transition moments, lifetimes etc.</a:t>
            </a:r>
            <a:endParaRPr lang="en-US" dirty="0">
              <a:latin typeface="Times New Roman" pitchFamily="18" charset="0"/>
              <a:cs typeface="Times New Roman" pitchFamily="18" charset="0"/>
            </a:endParaRPr>
          </a:p>
        </p:txBody>
      </p:sp>
      <p:sp>
        <p:nvSpPr>
          <p:cNvPr id="12"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9" name="Group 8"/>
          <p:cNvGrpSpPr/>
          <p:nvPr/>
        </p:nvGrpSpPr>
        <p:grpSpPr>
          <a:xfrm>
            <a:off x="307425" y="4927612"/>
            <a:ext cx="5705408" cy="1477328"/>
            <a:chOff x="307425" y="4927612"/>
            <a:chExt cx="5705408" cy="1477328"/>
          </a:xfrm>
        </p:grpSpPr>
        <p:sp>
          <p:nvSpPr>
            <p:cNvPr id="10" name="TextBox 9"/>
            <p:cNvSpPr txBox="1"/>
            <p:nvPr/>
          </p:nvSpPr>
          <p:spPr>
            <a:xfrm>
              <a:off x="307425" y="4927612"/>
              <a:ext cx="5705408" cy="1477328"/>
            </a:xfrm>
            <a:prstGeom prst="rect">
              <a:avLst/>
            </a:prstGeom>
            <a:noFill/>
          </p:spPr>
          <p:txBody>
            <a:bodyPr wrap="none" rtlCol="0">
              <a:spAutoFit/>
            </a:bodyPr>
            <a:lstStyle/>
            <a:p>
              <a:r>
                <a:rPr lang="en-US" dirty="0">
                  <a:latin typeface="Times New Roman" pitchFamily="18" charset="0"/>
                  <a:cs typeface="Times New Roman" pitchFamily="18" charset="0"/>
                </a:rPr>
                <a:t>Due </a:t>
              </a:r>
              <a:r>
                <a:rPr lang="en-US" dirty="0" smtClean="0">
                  <a:latin typeface="Times New Roman" pitchFamily="18" charset="0"/>
                  <a:cs typeface="Times New Roman" pitchFamily="18" charset="0"/>
                </a:rPr>
                <a:t>to </a:t>
              </a:r>
              <a:r>
                <a:rPr lang="en-US" dirty="0">
                  <a:latin typeface="Times New Roman" pitchFamily="18" charset="0"/>
                  <a:cs typeface="Times New Roman" pitchFamily="18" charset="0"/>
                </a:rPr>
                <a:t>the even symmetries of the wave functions for </a:t>
              </a:r>
              <a:r>
                <a:rPr lang="en-US" dirty="0" smtClean="0">
                  <a:latin typeface="Times New Roman" pitchFamily="18" charset="0"/>
                  <a:cs typeface="Times New Roman" pitchFamily="18" charset="0"/>
                </a:rPr>
                <a:t>the</a:t>
              </a:r>
            </a:p>
            <a:p>
              <a:r>
                <a:rPr lang="en-US" dirty="0" smtClean="0">
                  <a:latin typeface="Times New Roman" pitchFamily="18" charset="0"/>
                  <a:cs typeface="Times New Roman" pitchFamily="18" charset="0"/>
                </a:rPr>
                <a:t>two </a:t>
              </a:r>
              <a:r>
                <a:rPr lang="en-US" dirty="0">
                  <a:latin typeface="Times New Roman" pitchFamily="18" charset="0"/>
                  <a:cs typeface="Times New Roman" pitchFamily="18" charset="0"/>
                </a:rPr>
                <a:t>even symmetry states </a:t>
              </a:r>
              <a:r>
                <a:rPr lang="en-US" i="1" dirty="0" err="1">
                  <a:latin typeface="Times New Roman" pitchFamily="18" charset="0"/>
                  <a:cs typeface="Times New Roman" pitchFamily="18" charset="0"/>
                </a:rPr>
                <a:t>m</a:t>
              </a:r>
              <a:r>
                <a:rPr lang="en-US" dirty="0" err="1">
                  <a:latin typeface="Times New Roman" pitchFamily="18" charset="0"/>
                  <a:cs typeface="Times New Roman" pitchFamily="18" charset="0"/>
                </a:rPr>
                <a:t>A</a:t>
              </a:r>
              <a:r>
                <a:rPr lang="en-US" i="1" baseline="-25000" dirty="0" err="1">
                  <a:latin typeface="Times New Roman" pitchFamily="18" charset="0"/>
                  <a:cs typeface="Times New Roman" pitchFamily="18" charset="0"/>
                </a:rPr>
                <a:t>g</a:t>
              </a:r>
              <a:r>
                <a:rPr lang="en-US" dirty="0">
                  <a:latin typeface="Times New Roman" pitchFamily="18" charset="0"/>
                  <a:cs typeface="Times New Roman" pitchFamily="18" charset="0"/>
                </a:rPr>
                <a:t> and 1A</a:t>
              </a:r>
              <a:r>
                <a:rPr lang="en-US" i="1" baseline="-25000" dirty="0">
                  <a:latin typeface="Times New Roman" pitchFamily="18" charset="0"/>
                  <a:cs typeface="Times New Roman" pitchFamily="18" charset="0"/>
                </a:rPr>
                <a:t>g</a:t>
              </a:r>
              <a:r>
                <a:rPr lang="en-US" dirty="0">
                  <a:latin typeface="Times New Roman" pitchFamily="18" charset="0"/>
                  <a:cs typeface="Times New Roman" pitchFamily="18" charset="0"/>
                </a:rPr>
                <a:t>, spontaneous </a:t>
              </a:r>
              <a:r>
                <a:rPr lang="en-US" dirty="0" smtClean="0">
                  <a:latin typeface="Times New Roman" pitchFamily="18" charset="0"/>
                  <a:cs typeface="Times New Roman" pitchFamily="18" charset="0"/>
                </a:rPr>
                <a:t>decay</a:t>
              </a: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to the ground state is not allowed from </a:t>
              </a:r>
              <a:r>
                <a:rPr lang="en-US" i="1" dirty="0" err="1">
                  <a:latin typeface="Times New Roman" pitchFamily="18" charset="0"/>
                  <a:cs typeface="Times New Roman" pitchFamily="18" charset="0"/>
                </a:rPr>
                <a:t>m</a:t>
              </a:r>
              <a:r>
                <a:rPr lang="en-US" dirty="0" err="1">
                  <a:latin typeface="Times New Roman" pitchFamily="18" charset="0"/>
                  <a:cs typeface="Times New Roman" pitchFamily="18" charset="0"/>
                </a:rPr>
                <a:t>A</a:t>
              </a:r>
              <a:r>
                <a:rPr lang="en-US" i="1" baseline="-25000" dirty="0" err="1">
                  <a:latin typeface="Times New Roman" pitchFamily="18" charset="0"/>
                  <a:cs typeface="Times New Roman" pitchFamily="18" charset="0"/>
                </a:rPr>
                <a:t>g</a:t>
              </a:r>
              <a:r>
                <a:rPr lang="en-US" dirty="0">
                  <a:latin typeface="Times New Roman" pitchFamily="18" charset="0"/>
                  <a:cs typeface="Times New Roman" pitchFamily="18" charset="0"/>
                </a:rPr>
                <a:t> and the </a:t>
              </a:r>
              <a:r>
                <a:rPr lang="en-US" dirty="0" smtClean="0">
                  <a:latin typeface="Times New Roman" pitchFamily="18" charset="0"/>
                  <a:cs typeface="Times New Roman" pitchFamily="18" charset="0"/>
                </a:rPr>
                <a:t>state</a:t>
              </a:r>
            </a:p>
            <a:p>
              <a:r>
                <a:rPr lang="en-US" i="1" dirty="0" err="1" smtClean="0">
                  <a:latin typeface="Times New Roman" pitchFamily="18" charset="0"/>
                  <a:cs typeface="Times New Roman" pitchFamily="18" charset="0"/>
                </a:rPr>
                <a:t>m</a:t>
              </a:r>
              <a:r>
                <a:rPr lang="en-US" dirty="0" err="1" smtClean="0">
                  <a:latin typeface="Times New Roman" pitchFamily="18" charset="0"/>
                  <a:cs typeface="Times New Roman" pitchFamily="18" charset="0"/>
                </a:rPr>
                <a:t>A</a:t>
              </a:r>
              <a:r>
                <a:rPr lang="en-US" i="1" baseline="-25000" dirty="0" err="1" smtClean="0">
                  <a:latin typeface="Times New Roman" pitchFamily="18" charset="0"/>
                  <a:cs typeface="Times New Roman" pitchFamily="18" charset="0"/>
                </a:rPr>
                <a:t>g</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can only decay to 1B</a:t>
              </a:r>
              <a:r>
                <a:rPr lang="en-US" i="1" baseline="-25000" dirty="0">
                  <a:latin typeface="Times New Roman" pitchFamily="18" charset="0"/>
                  <a:cs typeface="Times New Roman" pitchFamily="18" charset="0"/>
                </a:rPr>
                <a:t>u</a:t>
              </a:r>
              <a:r>
                <a:rPr lang="en-US" dirty="0">
                  <a:latin typeface="Times New Roman" pitchFamily="18" charset="0"/>
                  <a:cs typeface="Times New Roman" pitchFamily="18" charset="0"/>
                </a:rPr>
                <a:t> via </a:t>
              </a:r>
              <a:r>
                <a:rPr lang="en-US" dirty="0" smtClean="0">
                  <a:latin typeface="Times New Roman" pitchFamily="18" charset="0"/>
                  <a:cs typeface="Times New Roman" pitchFamily="18" charset="0"/>
                </a:rPr>
                <a:t>      with </a:t>
              </a:r>
              <a:r>
                <a:rPr lang="en-US" dirty="0">
                  <a:latin typeface="Times New Roman" pitchFamily="18" charset="0"/>
                  <a:cs typeface="Times New Roman" pitchFamily="18" charset="0"/>
                </a:rPr>
                <a:t>subsequent </a:t>
              </a:r>
              <a:r>
                <a:rPr lang="en-US" dirty="0" smtClean="0">
                  <a:latin typeface="Times New Roman" pitchFamily="18" charset="0"/>
                  <a:cs typeface="Times New Roman" pitchFamily="18" charset="0"/>
                </a:rPr>
                <a:t>decay</a:t>
              </a:r>
            </a:p>
            <a:p>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o the ground </a:t>
              </a:r>
              <a:r>
                <a:rPr lang="en-US" dirty="0">
                  <a:latin typeface="Times New Roman" pitchFamily="18" charset="0"/>
                  <a:cs typeface="Times New Roman" pitchFamily="18" charset="0"/>
                </a:rPr>
                <a:t>state via </a:t>
              </a:r>
              <a:r>
                <a:rPr lang="en-US" dirty="0" smtClean="0">
                  <a:latin typeface="Times New Roman" pitchFamily="18" charset="0"/>
                  <a:cs typeface="Times New Roman" pitchFamily="18" charset="0"/>
                </a:rPr>
                <a:t>     .</a:t>
              </a:r>
              <a:endParaRPr lang="en-US" dirty="0"/>
            </a:p>
          </p:txBody>
        </p:sp>
        <p:graphicFrame>
          <p:nvGraphicFramePr>
            <p:cNvPr id="13" name="Object 12"/>
            <p:cNvGraphicFramePr>
              <a:graphicFrameLocks noChangeAspect="1"/>
            </p:cNvGraphicFramePr>
            <p:nvPr>
              <p:extLst>
                <p:ext uri="{D42A27DB-BD31-4B8C-83A1-F6EECF244321}">
                  <p14:modId xmlns:p14="http://schemas.microsoft.com/office/powerpoint/2010/main" val="2326599162"/>
                </p:ext>
              </p:extLst>
            </p:nvPr>
          </p:nvGraphicFramePr>
          <p:xfrm>
            <a:off x="3211425" y="5786303"/>
            <a:ext cx="342009" cy="332509"/>
          </p:xfrm>
          <a:graphic>
            <a:graphicData uri="http://schemas.openxmlformats.org/presentationml/2006/ole">
              <mc:AlternateContent xmlns:mc="http://schemas.openxmlformats.org/markup-compatibility/2006">
                <mc:Choice xmlns:v="urn:schemas-microsoft-com:vml" Requires="v">
                  <p:oleObj spid="_x0000_s23556" name="Equation" r:id="rId8" imgW="228501" imgH="215806" progId="Equation.3">
                    <p:embed/>
                  </p:oleObj>
                </mc:Choice>
                <mc:Fallback>
                  <p:oleObj name="Equation" r:id="rId8" imgW="228501" imgH="215806"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11425" y="5786303"/>
                          <a:ext cx="342009" cy="332509"/>
                        </a:xfrm>
                        <a:prstGeom prst="rect">
                          <a:avLst/>
                        </a:prstGeom>
                        <a:noFill/>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3709233174"/>
                </p:ext>
              </p:extLst>
            </p:nvPr>
          </p:nvGraphicFramePr>
          <p:xfrm>
            <a:off x="2410690" y="6059054"/>
            <a:ext cx="323273" cy="332509"/>
          </p:xfrm>
          <a:graphic>
            <a:graphicData uri="http://schemas.openxmlformats.org/presentationml/2006/ole">
              <mc:AlternateContent xmlns:mc="http://schemas.openxmlformats.org/markup-compatibility/2006">
                <mc:Choice xmlns:v="urn:schemas-microsoft-com:vml" Requires="v">
                  <p:oleObj spid="_x0000_s23557" name="Equation" r:id="rId10" imgW="215806" imgH="228501" progId="Equation.3">
                    <p:embed/>
                  </p:oleObj>
                </mc:Choice>
                <mc:Fallback>
                  <p:oleObj name="Equation" r:id="rId10" imgW="215806" imgH="228501"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10690" y="6059054"/>
                          <a:ext cx="323273" cy="332509"/>
                        </a:xfrm>
                        <a:prstGeom prst="rect">
                          <a:avLst/>
                        </a:prstGeom>
                        <a:noFill/>
                      </p:spPr>
                    </p:pic>
                  </p:oleObj>
                </mc:Fallback>
              </mc:AlternateContent>
            </a:graphicData>
          </a:graphic>
        </p:graphicFrame>
      </p:grpSp>
      <p:sp>
        <p:nvSpPr>
          <p:cNvPr id="18" name="Rounded Rectangle 17"/>
          <p:cNvSpPr/>
          <p:nvPr/>
        </p:nvSpPr>
        <p:spPr>
          <a:xfrm>
            <a:off x="790184" y="1902691"/>
            <a:ext cx="7688797" cy="1366981"/>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229060" y="3985493"/>
            <a:ext cx="1838965" cy="369332"/>
          </a:xfrm>
          <a:prstGeom prst="rect">
            <a:avLst/>
          </a:prstGeom>
          <a:noFill/>
        </p:spPr>
        <p:txBody>
          <a:bodyPr wrap="none" rtlCol="0">
            <a:spAutoFit/>
          </a:bodyPr>
          <a:lstStyle/>
          <a:p>
            <a:r>
              <a:rPr lang="en-US" dirty="0" smtClean="0">
                <a:solidFill>
                  <a:schemeClr val="accent1">
                    <a:lumMod val="75000"/>
                  </a:schemeClr>
                </a:solidFill>
                <a:latin typeface="Times New Roman" pitchFamily="18" charset="0"/>
                <a:cs typeface="Times New Roman" pitchFamily="18" charset="0"/>
              </a:rPr>
              <a:t>One photon terms</a:t>
            </a:r>
            <a:endParaRPr lang="en-US" dirty="0">
              <a:solidFill>
                <a:schemeClr val="accent1">
                  <a:lumMod val="75000"/>
                </a:schemeClr>
              </a:solidFill>
              <a:latin typeface="Times New Roman" pitchFamily="18" charset="0"/>
              <a:cs typeface="Times New Roman" pitchFamily="18" charset="0"/>
            </a:endParaRPr>
          </a:p>
        </p:txBody>
      </p:sp>
      <p:sp>
        <p:nvSpPr>
          <p:cNvPr id="20" name="Rounded Rectangle 19"/>
          <p:cNvSpPr/>
          <p:nvPr/>
        </p:nvSpPr>
        <p:spPr>
          <a:xfrm>
            <a:off x="670117" y="3320476"/>
            <a:ext cx="8030538" cy="136698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6226914" y="1533359"/>
            <a:ext cx="1861343" cy="369332"/>
          </a:xfrm>
          <a:prstGeom prst="rect">
            <a:avLst/>
          </a:prstGeom>
          <a:noFill/>
        </p:spPr>
        <p:txBody>
          <a:bodyPr wrap="none" rtlCol="0">
            <a:spAutoFit/>
          </a:bodyPr>
          <a:lstStyle/>
          <a:p>
            <a:r>
              <a:rPr lang="en-US" dirty="0" smtClean="0">
                <a:solidFill>
                  <a:srgbClr val="FF0000"/>
                </a:solidFill>
                <a:latin typeface="Times New Roman" pitchFamily="18" charset="0"/>
                <a:cs typeface="Times New Roman" pitchFamily="18" charset="0"/>
              </a:rPr>
              <a:t>Two photon terms</a:t>
            </a:r>
            <a:endParaRPr lang="en-US"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83135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a:extLst>
              <a:ext uri="{28A0092B-C50C-407E-A947-70E740481C1C}">
                <a14:useLocalDpi xmlns:a14="http://schemas.microsoft.com/office/drawing/2010/main" val="0"/>
              </a:ext>
            </a:extLst>
          </a:blip>
          <a:srcRect/>
          <a:stretch>
            <a:fillRect/>
          </a:stretch>
        </p:blipFill>
        <p:spPr bwMode="auto">
          <a:xfrm>
            <a:off x="0" y="270577"/>
            <a:ext cx="7638473" cy="3306618"/>
          </a:xfrm>
          <a:prstGeom prst="rect">
            <a:avLst/>
          </a:prstGeom>
          <a:noFill/>
        </p:spPr>
      </p:pic>
      <p:sp>
        <p:nvSpPr>
          <p:cNvPr id="3" name="TextBox 2"/>
          <p:cNvSpPr txBox="1"/>
          <p:nvPr/>
        </p:nvSpPr>
        <p:spPr>
          <a:xfrm>
            <a:off x="0" y="3577195"/>
            <a:ext cx="9209509" cy="646331"/>
          </a:xfrm>
          <a:prstGeom prst="rect">
            <a:avLst/>
          </a:prstGeom>
          <a:noFill/>
        </p:spPr>
        <p:txBody>
          <a:bodyPr wrap="none" rtlCol="0">
            <a:spAutoFit/>
          </a:bodyPr>
          <a:lstStyle/>
          <a:p>
            <a:pPr marL="285750" indent="-285750">
              <a:buFontTx/>
              <a:buChar char="-"/>
            </a:pP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otal </a:t>
            </a:r>
            <a:r>
              <a:rPr lang="en-US" dirty="0">
                <a:latin typeface="Times New Roman" pitchFamily="18" charset="0"/>
                <a:cs typeface="Times New Roman" pitchFamily="18" charset="0"/>
              </a:rPr>
              <a:t>of the one photon terms </a:t>
            </a:r>
            <a:r>
              <a:rPr lang="en-US" dirty="0" smtClean="0">
                <a:latin typeface="Times New Roman" pitchFamily="18" charset="0"/>
                <a:cs typeface="Times New Roman" pitchFamily="18" charset="0"/>
              </a:rPr>
              <a:t>(blue); total </a:t>
            </a:r>
            <a:r>
              <a:rPr lang="en-US" dirty="0">
                <a:latin typeface="Times New Roman" pitchFamily="18" charset="0"/>
                <a:cs typeface="Times New Roman" pitchFamily="18" charset="0"/>
              </a:rPr>
              <a:t>two photon terms </a:t>
            </a:r>
            <a:r>
              <a:rPr lang="en-US" dirty="0" smtClean="0">
                <a:latin typeface="Times New Roman" pitchFamily="18" charset="0"/>
                <a:cs typeface="Times New Roman" pitchFamily="18" charset="0"/>
              </a:rPr>
              <a:t>(black, negative and </a:t>
            </a:r>
            <a:r>
              <a:rPr lang="en-US" dirty="0">
                <a:latin typeface="Times New Roman" pitchFamily="18" charset="0"/>
                <a:cs typeface="Times New Roman" pitchFamily="18" charset="0"/>
              </a:rPr>
              <a:t>red </a:t>
            </a:r>
            <a:r>
              <a:rPr lang="en-US" dirty="0" smtClean="0">
                <a:latin typeface="Times New Roman" pitchFamily="18" charset="0"/>
                <a:cs typeface="Times New Roman" pitchFamily="18" charset="0"/>
              </a:rPr>
              <a:t>positive).</a:t>
            </a:r>
          </a:p>
          <a:p>
            <a:pPr marL="285750" indent="-285750">
              <a:buFontTx/>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upper curves show the dispersion of the two photon resonance terms on a linear scale. </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988158503"/>
              </p:ext>
            </p:extLst>
          </p:nvPr>
        </p:nvGraphicFramePr>
        <p:xfrm>
          <a:off x="271463" y="4724934"/>
          <a:ext cx="8872537" cy="2003425"/>
        </p:xfrm>
        <a:graphic>
          <a:graphicData uri="http://schemas.openxmlformats.org/presentationml/2006/ole">
            <mc:AlternateContent xmlns:mc="http://schemas.openxmlformats.org/markup-compatibility/2006">
              <mc:Choice xmlns:v="urn:schemas-microsoft-com:vml" Requires="v">
                <p:oleObj spid="_x0000_s24578" name="Equation" r:id="rId4" imgW="6476760" imgH="1460160" progId="Equation.3">
                  <p:embed/>
                </p:oleObj>
              </mc:Choice>
              <mc:Fallback>
                <p:oleObj name="Equation" r:id="rId4" imgW="6476760" imgH="1460160" progId="Equation.3">
                  <p:embed/>
                  <p:pic>
                    <p:nvPicPr>
                      <p:cNvPr id="0" name=""/>
                      <p:cNvPicPr>
                        <a:picLocks noChangeAspect="1" noChangeArrowheads="1"/>
                      </p:cNvPicPr>
                      <p:nvPr/>
                    </p:nvPicPr>
                    <p:blipFill>
                      <a:blip r:embed="rId5"/>
                      <a:srcRect/>
                      <a:stretch>
                        <a:fillRect/>
                      </a:stretch>
                    </p:blipFill>
                    <p:spPr bwMode="auto">
                      <a:xfrm>
                        <a:off x="271463" y="4724934"/>
                        <a:ext cx="8872537" cy="2003425"/>
                      </a:xfrm>
                      <a:prstGeom prst="rect">
                        <a:avLst/>
                      </a:prstGeom>
                      <a:noFill/>
                    </p:spPr>
                  </p:pic>
                </p:oleObj>
              </mc:Fallback>
            </mc:AlternateContent>
          </a:graphicData>
        </a:graphic>
      </p:graphicFrame>
      <p:sp>
        <p:nvSpPr>
          <p:cNvPr id="6" name="TextBox 5"/>
          <p:cNvSpPr txBox="1"/>
          <p:nvPr/>
        </p:nvSpPr>
        <p:spPr>
          <a:xfrm>
            <a:off x="175491" y="4295032"/>
            <a:ext cx="2219069" cy="369332"/>
          </a:xfrm>
          <a:prstGeom prst="rect">
            <a:avLst/>
          </a:prstGeom>
          <a:noFill/>
          <a:ln w="28575">
            <a:solidFill>
              <a:schemeClr val="tx1"/>
            </a:solidFill>
          </a:ln>
        </p:spPr>
        <p:txBody>
          <a:bodyPr wrap="none" rtlCol="0">
            <a:spAutoFit/>
          </a:bodyPr>
          <a:lstStyle/>
          <a:p>
            <a:r>
              <a:rPr lang="en-US" dirty="0">
                <a:latin typeface="Times New Roman" pitchFamily="18" charset="0"/>
                <a:cs typeface="Times New Roman" pitchFamily="18" charset="0"/>
              </a:rPr>
              <a:t>Near &amp; On-resonance</a:t>
            </a:r>
          </a:p>
        </p:txBody>
      </p:sp>
      <p:sp>
        <p:nvSpPr>
          <p:cNvPr id="7" name="TextBox 6"/>
          <p:cNvSpPr txBox="1"/>
          <p:nvPr/>
        </p:nvSpPr>
        <p:spPr>
          <a:xfrm>
            <a:off x="5777877" y="4479698"/>
            <a:ext cx="2768707" cy="369332"/>
          </a:xfrm>
          <a:prstGeom prst="rect">
            <a:avLst/>
          </a:prstGeom>
          <a:noFill/>
        </p:spPr>
        <p:txBody>
          <a:bodyPr wrap="none" rtlCol="0">
            <a:spAutoFit/>
          </a:bodyPr>
          <a:lstStyle/>
          <a:p>
            <a:r>
              <a:rPr lang="en-US" dirty="0" smtClean="0">
                <a:solidFill>
                  <a:srgbClr val="0070C0"/>
                </a:solidFill>
                <a:latin typeface="Times New Roman" pitchFamily="18" charset="0"/>
                <a:cs typeface="Times New Roman" pitchFamily="18" charset="0"/>
              </a:rPr>
              <a:t>Dominant one photon terms</a:t>
            </a:r>
            <a:endParaRPr lang="en-US" dirty="0">
              <a:solidFill>
                <a:srgbClr val="0070C0"/>
              </a:solidFill>
              <a:latin typeface="Times New Roman" pitchFamily="18" charset="0"/>
              <a:cs typeface="Times New Roman" pitchFamily="18" charset="0"/>
            </a:endParaRPr>
          </a:p>
        </p:txBody>
      </p:sp>
      <p:sp>
        <p:nvSpPr>
          <p:cNvPr id="8" name="Oval 7"/>
          <p:cNvSpPr/>
          <p:nvPr/>
        </p:nvSpPr>
        <p:spPr>
          <a:xfrm>
            <a:off x="3878367" y="4768451"/>
            <a:ext cx="1865497" cy="541038"/>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0C0"/>
              </a:solidFill>
            </a:endParaRPr>
          </a:p>
        </p:txBody>
      </p:sp>
      <p:sp>
        <p:nvSpPr>
          <p:cNvPr id="9" name="Oval 8"/>
          <p:cNvSpPr/>
          <p:nvPr/>
        </p:nvSpPr>
        <p:spPr>
          <a:xfrm>
            <a:off x="175491" y="5975928"/>
            <a:ext cx="3639376" cy="882072"/>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1782255398"/>
              </p:ext>
            </p:extLst>
          </p:nvPr>
        </p:nvGraphicFramePr>
        <p:xfrm>
          <a:off x="259126" y="94708"/>
          <a:ext cx="2051798" cy="351737"/>
        </p:xfrm>
        <a:graphic>
          <a:graphicData uri="http://schemas.openxmlformats.org/presentationml/2006/ole">
            <mc:AlternateContent xmlns:mc="http://schemas.openxmlformats.org/markup-compatibility/2006">
              <mc:Choice xmlns:v="urn:schemas-microsoft-com:vml" Requires="v">
                <p:oleObj spid="_x0000_s24579" name="Equation" r:id="rId6" imgW="1333440" imgH="228600" progId="Equation.3">
                  <p:embed/>
                </p:oleObj>
              </mc:Choice>
              <mc:Fallback>
                <p:oleObj name="Equation" r:id="rId6" imgW="1333440" imgH="228600" progId="Equation.3">
                  <p:embed/>
                  <p:pic>
                    <p:nvPicPr>
                      <p:cNvPr id="0" name=""/>
                      <p:cNvPicPr/>
                      <p:nvPr/>
                    </p:nvPicPr>
                    <p:blipFill>
                      <a:blip r:embed="rId7"/>
                      <a:stretch>
                        <a:fillRect/>
                      </a:stretch>
                    </p:blipFill>
                    <p:spPr>
                      <a:xfrm>
                        <a:off x="259126" y="94708"/>
                        <a:ext cx="2051798" cy="351737"/>
                      </a:xfrm>
                      <a:prstGeom prst="rect">
                        <a:avLst/>
                      </a:prstGeom>
                    </p:spPr>
                  </p:pic>
                </p:oleObj>
              </mc:Fallback>
            </mc:AlternateContent>
          </a:graphicData>
        </a:graphic>
      </p:graphicFrame>
    </p:spTree>
    <p:extLst>
      <p:ext uri="{BB962C8B-B14F-4D97-AF65-F5344CB8AC3E}">
        <p14:creationId xmlns:p14="http://schemas.microsoft.com/office/powerpoint/2010/main" val="1871894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61891" y="231028"/>
            <a:ext cx="2781531" cy="369332"/>
          </a:xfrm>
          <a:prstGeom prst="rect">
            <a:avLst/>
          </a:prstGeom>
          <a:noFill/>
        </p:spPr>
        <p:txBody>
          <a:bodyPr wrap="none" rtlCol="0">
            <a:spAutoFit/>
          </a:bodyPr>
          <a:lstStyle/>
          <a:p>
            <a:r>
              <a:rPr lang="en-US" dirty="0" smtClean="0">
                <a:solidFill>
                  <a:srgbClr val="FF0000"/>
                </a:solidFill>
                <a:latin typeface="Times New Roman" pitchFamily="18" charset="0"/>
                <a:cs typeface="Times New Roman" pitchFamily="18" charset="0"/>
              </a:rPr>
              <a:t>Dominant two photon terms</a:t>
            </a:r>
            <a:endParaRPr lang="en-US" dirty="0">
              <a:solidFill>
                <a:srgbClr val="FF0000"/>
              </a:solidFill>
              <a:latin typeface="Times New Roman" pitchFamily="18" charset="0"/>
              <a:cs typeface="Times New Roman" pitchFamily="18"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2321978628"/>
              </p:ext>
            </p:extLst>
          </p:nvPr>
        </p:nvGraphicFramePr>
        <p:xfrm>
          <a:off x="217630" y="516659"/>
          <a:ext cx="8312939" cy="2974686"/>
        </p:xfrm>
        <a:graphic>
          <a:graphicData uri="http://schemas.openxmlformats.org/presentationml/2006/ole">
            <mc:AlternateContent xmlns:mc="http://schemas.openxmlformats.org/markup-compatibility/2006">
              <mc:Choice xmlns:v="urn:schemas-microsoft-com:vml" Requires="v">
                <p:oleObj spid="_x0000_s25602" name="Equation" r:id="rId3" imgW="5600520" imgH="2006280" progId="Equation.3">
                  <p:embed/>
                </p:oleObj>
              </mc:Choice>
              <mc:Fallback>
                <p:oleObj name="Equation" r:id="rId3" imgW="5600520" imgH="2006280" progId="Equation.3">
                  <p:embed/>
                  <p:pic>
                    <p:nvPicPr>
                      <p:cNvPr id="0" name=""/>
                      <p:cNvPicPr>
                        <a:picLocks noChangeAspect="1" noChangeArrowheads="1"/>
                      </p:cNvPicPr>
                      <p:nvPr/>
                    </p:nvPicPr>
                    <p:blipFill>
                      <a:blip r:embed="rId4"/>
                      <a:srcRect/>
                      <a:stretch>
                        <a:fillRect/>
                      </a:stretch>
                    </p:blipFill>
                    <p:spPr bwMode="auto">
                      <a:xfrm>
                        <a:off x="217630" y="516659"/>
                        <a:ext cx="8312939" cy="2974686"/>
                      </a:xfrm>
                      <a:prstGeom prst="rect">
                        <a:avLst/>
                      </a:prstGeom>
                      <a:noFill/>
                    </p:spPr>
                  </p:pic>
                </p:oleObj>
              </mc:Fallback>
            </mc:AlternateContent>
          </a:graphicData>
        </a:graphic>
      </p:graphicFrame>
      <p:sp>
        <p:nvSpPr>
          <p:cNvPr id="5" name="TextBox 4"/>
          <p:cNvSpPr txBox="1"/>
          <p:nvPr/>
        </p:nvSpPr>
        <p:spPr>
          <a:xfrm>
            <a:off x="203199" y="212435"/>
            <a:ext cx="2361480" cy="369332"/>
          </a:xfrm>
          <a:prstGeom prst="rect">
            <a:avLst/>
          </a:prstGeom>
          <a:noFill/>
        </p:spPr>
        <p:txBody>
          <a:bodyPr wrap="none" rtlCol="0">
            <a:spAutoFit/>
          </a:bodyPr>
          <a:lstStyle/>
          <a:p>
            <a:r>
              <a:rPr lang="en-US" dirty="0" smtClean="0">
                <a:latin typeface="Times New Roman" pitchFamily="18" charset="0"/>
                <a:cs typeface="Times New Roman" pitchFamily="18" charset="0"/>
              </a:rPr>
              <a:t>Two Photon Resonance</a:t>
            </a:r>
            <a:endParaRPr lang="en-US" dirty="0">
              <a:latin typeface="Times New Roman" pitchFamily="18" charset="0"/>
              <a:cs typeface="Times New Roman" pitchFamily="18" charset="0"/>
            </a:endParaRPr>
          </a:p>
        </p:txBody>
      </p:sp>
      <p:sp>
        <p:nvSpPr>
          <p:cNvPr id="6" name="Oval 5"/>
          <p:cNvSpPr/>
          <p:nvPr/>
        </p:nvSpPr>
        <p:spPr>
          <a:xfrm>
            <a:off x="0" y="591003"/>
            <a:ext cx="2032000" cy="5264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03199" y="1117476"/>
            <a:ext cx="3897746" cy="101612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948871" y="1828737"/>
            <a:ext cx="5288511" cy="101612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69454" y="2595419"/>
            <a:ext cx="3232727" cy="10945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57042" y="3890880"/>
            <a:ext cx="1517916" cy="369332"/>
          </a:xfrm>
          <a:prstGeom prst="rect">
            <a:avLst/>
          </a:prstGeom>
          <a:ln w="28575">
            <a:solidFill>
              <a:schemeClr val="tx1"/>
            </a:solidFill>
          </a:ln>
        </p:spPr>
        <p:txBody>
          <a:bodyPr wrap="none">
            <a:spAutoFit/>
          </a:bodyPr>
          <a:lstStyle/>
          <a:p>
            <a:r>
              <a:rPr lang="en-US" dirty="0">
                <a:latin typeface="Times New Roman" pitchFamily="18" charset="0"/>
                <a:cs typeface="Times New Roman" pitchFamily="18" charset="0"/>
              </a:rPr>
              <a:t>Off-resonance</a:t>
            </a:r>
          </a:p>
        </p:txBody>
      </p:sp>
      <p:sp>
        <p:nvSpPr>
          <p:cNvPr id="12"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7"/>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414633651"/>
              </p:ext>
            </p:extLst>
          </p:nvPr>
        </p:nvGraphicFramePr>
        <p:xfrm>
          <a:off x="360787" y="4391890"/>
          <a:ext cx="8422426" cy="1935019"/>
        </p:xfrm>
        <a:graphic>
          <a:graphicData uri="http://schemas.openxmlformats.org/presentationml/2006/ole">
            <mc:AlternateContent xmlns:mc="http://schemas.openxmlformats.org/markup-compatibility/2006">
              <mc:Choice xmlns:v="urn:schemas-microsoft-com:vml" Requires="v">
                <p:oleObj spid="_x0000_s25603" name="Equation" r:id="rId5" imgW="6311900" imgH="1460500" progId="Equation.3">
                  <p:embed/>
                </p:oleObj>
              </mc:Choice>
              <mc:Fallback>
                <p:oleObj name="Equation" r:id="rId5" imgW="6311900" imgH="14605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0787" y="4391890"/>
                        <a:ext cx="8422426" cy="1935019"/>
                      </a:xfrm>
                      <a:prstGeom prst="rect">
                        <a:avLst/>
                      </a:prstGeom>
                      <a:noFill/>
                    </p:spPr>
                  </p:pic>
                </p:oleObj>
              </mc:Fallback>
            </mc:AlternateContent>
          </a:graphicData>
        </a:graphic>
      </p:graphicFrame>
    </p:spTree>
    <p:extLst>
      <p:ext uri="{BB962C8B-B14F-4D97-AF65-F5344CB8AC3E}">
        <p14:creationId xmlns:p14="http://schemas.microsoft.com/office/powerpoint/2010/main" val="3430627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8" grpId="0" animBg="1"/>
      <p:bldP spid="9" grpId="0" animBg="1"/>
      <p:bldP spid="10" grpId="0" animBg="1"/>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631" y="196333"/>
            <a:ext cx="1481175" cy="369332"/>
          </a:xfrm>
          <a:prstGeom prst="rect">
            <a:avLst/>
          </a:prstGeom>
          <a:ln w="31750">
            <a:solidFill>
              <a:schemeClr val="tx1"/>
            </a:solidFill>
          </a:ln>
        </p:spPr>
        <p:txBody>
          <a:bodyPr wrap="none">
            <a:spAutoFit/>
          </a:bodyPr>
          <a:lstStyle/>
          <a:p>
            <a:r>
              <a:rPr lang="en-US" dirty="0">
                <a:latin typeface="Times New Roman" pitchFamily="18" charset="0"/>
                <a:cs typeface="Times New Roman" pitchFamily="18" charset="0"/>
              </a:rPr>
              <a:t>Non-resonant</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2955376869"/>
              </p:ext>
            </p:extLst>
          </p:nvPr>
        </p:nvGraphicFramePr>
        <p:xfrm>
          <a:off x="127631" y="530657"/>
          <a:ext cx="8663966" cy="665018"/>
        </p:xfrm>
        <a:graphic>
          <a:graphicData uri="http://schemas.openxmlformats.org/presentationml/2006/ole">
            <mc:AlternateContent xmlns:mc="http://schemas.openxmlformats.org/markup-compatibility/2006">
              <mc:Choice xmlns:v="urn:schemas-microsoft-com:vml" Requires="v">
                <p:oleObj spid="_x0000_s26626" name="Equation" r:id="rId3" imgW="6095880" imgH="482400" progId="Equation.3">
                  <p:embed/>
                </p:oleObj>
              </mc:Choice>
              <mc:Fallback>
                <p:oleObj name="Equation" r:id="rId3" imgW="6095880" imgH="482400" progId="Equation.3">
                  <p:embed/>
                  <p:pic>
                    <p:nvPicPr>
                      <p:cNvPr id="0" name=""/>
                      <p:cNvPicPr>
                        <a:picLocks noChangeAspect="1" noChangeArrowheads="1"/>
                      </p:cNvPicPr>
                      <p:nvPr/>
                    </p:nvPicPr>
                    <p:blipFill>
                      <a:blip r:embed="rId4"/>
                      <a:srcRect/>
                      <a:stretch>
                        <a:fillRect/>
                      </a:stretch>
                    </p:blipFill>
                    <p:spPr bwMode="auto">
                      <a:xfrm>
                        <a:off x="127631" y="530657"/>
                        <a:ext cx="8663966" cy="665018"/>
                      </a:xfrm>
                      <a:prstGeom prst="rect">
                        <a:avLst/>
                      </a:prstGeom>
                      <a:noFill/>
                    </p:spPr>
                  </p:pic>
                </p:oleObj>
              </mc:Fallback>
            </mc:AlternateContent>
          </a:graphicData>
        </a:graphic>
      </p:graphicFrame>
      <p:grpSp>
        <p:nvGrpSpPr>
          <p:cNvPr id="36" name="Group 35"/>
          <p:cNvGrpSpPr/>
          <p:nvPr/>
        </p:nvGrpSpPr>
        <p:grpSpPr>
          <a:xfrm>
            <a:off x="0" y="1325537"/>
            <a:ext cx="8975534" cy="651713"/>
            <a:chOff x="127631" y="1361695"/>
            <a:chExt cx="8975534" cy="651713"/>
          </a:xfrm>
        </p:grpSpPr>
        <p:graphicFrame>
          <p:nvGraphicFramePr>
            <p:cNvPr id="5" name="Object 4"/>
            <p:cNvGraphicFramePr>
              <a:graphicFrameLocks noChangeAspect="1"/>
            </p:cNvGraphicFramePr>
            <p:nvPr>
              <p:extLst>
                <p:ext uri="{D42A27DB-BD31-4B8C-83A1-F6EECF244321}">
                  <p14:modId xmlns:p14="http://schemas.microsoft.com/office/powerpoint/2010/main" val="2382735058"/>
                </p:ext>
              </p:extLst>
            </p:nvPr>
          </p:nvGraphicFramePr>
          <p:xfrm>
            <a:off x="7487226" y="1361695"/>
            <a:ext cx="1444337" cy="651713"/>
          </p:xfrm>
          <a:graphic>
            <a:graphicData uri="http://schemas.openxmlformats.org/presentationml/2006/ole">
              <mc:AlternateContent xmlns:mc="http://schemas.openxmlformats.org/markup-compatibility/2006">
                <mc:Choice xmlns:v="urn:schemas-microsoft-com:vml" Requires="v">
                  <p:oleObj spid="_x0000_s26627" name="Equation" r:id="rId5" imgW="1041120" imgH="469800" progId="Equation.3">
                    <p:embed/>
                  </p:oleObj>
                </mc:Choice>
                <mc:Fallback>
                  <p:oleObj name="Equation" r:id="rId5" imgW="1041120" imgH="469800" progId="Equation.3">
                    <p:embed/>
                    <p:pic>
                      <p:nvPicPr>
                        <p:cNvPr id="0" name=""/>
                        <p:cNvPicPr/>
                        <p:nvPr/>
                      </p:nvPicPr>
                      <p:blipFill>
                        <a:blip r:embed="rId6"/>
                        <a:stretch>
                          <a:fillRect/>
                        </a:stretch>
                      </p:blipFill>
                      <p:spPr>
                        <a:xfrm>
                          <a:off x="7487226" y="1361695"/>
                          <a:ext cx="1444337" cy="651713"/>
                        </a:xfrm>
                        <a:prstGeom prst="rect">
                          <a:avLst/>
                        </a:prstGeom>
                      </p:spPr>
                    </p:pic>
                  </p:oleObj>
                </mc:Fallback>
              </mc:AlternateContent>
            </a:graphicData>
          </a:graphic>
        </p:graphicFrame>
        <p:sp>
          <p:nvSpPr>
            <p:cNvPr id="6" name="TextBox 5"/>
            <p:cNvSpPr txBox="1"/>
            <p:nvPr/>
          </p:nvSpPr>
          <p:spPr>
            <a:xfrm>
              <a:off x="127631" y="1466728"/>
              <a:ext cx="8975534" cy="369332"/>
            </a:xfrm>
            <a:prstGeom prst="rect">
              <a:avLst/>
            </a:prstGeom>
            <a:noFill/>
          </p:spPr>
          <p:txBody>
            <a:bodyPr wrap="none" rtlCol="0">
              <a:spAutoFit/>
            </a:bodyPr>
            <a:lstStyle/>
            <a:p>
              <a:r>
                <a:rPr lang="en-US" dirty="0" smtClean="0">
                  <a:latin typeface="Times New Roman" pitchFamily="18" charset="0"/>
                  <a:cs typeface="Times New Roman" pitchFamily="18" charset="0"/>
                </a:rPr>
                <a:t>Note that the sign of the non-resonant nonlinearity is determined by the sign of                          .</a:t>
              </a:r>
              <a:endParaRPr lang="en-US" dirty="0">
                <a:latin typeface="Times New Roman" pitchFamily="18" charset="0"/>
                <a:cs typeface="Times New Roman" pitchFamily="18" charset="0"/>
              </a:endParaRPr>
            </a:p>
          </p:txBody>
        </p:sp>
      </p:grpSp>
      <p:sp>
        <p:nvSpPr>
          <p:cNvPr id="8" name="TextBox 7"/>
          <p:cNvSpPr txBox="1"/>
          <p:nvPr/>
        </p:nvSpPr>
        <p:spPr>
          <a:xfrm>
            <a:off x="0" y="1836060"/>
            <a:ext cx="6808274" cy="923330"/>
          </a:xfrm>
          <a:prstGeom prst="rect">
            <a:avLst/>
          </a:prstGeom>
          <a:noFill/>
        </p:spPr>
        <p:txBody>
          <a:bodyPr wrap="none" rtlCol="0">
            <a:spAutoFit/>
          </a:bodyPr>
          <a:lstStyle/>
          <a:p>
            <a:r>
              <a:rPr lang="en-US" dirty="0" smtClean="0">
                <a:latin typeface="Times New Roman" pitchFamily="18" charset="0"/>
                <a:cs typeface="Times New Roman" pitchFamily="18" charset="0"/>
              </a:rPr>
              <a:t>The one photon equations for NLA and NLR are the same as for the</a:t>
            </a:r>
          </a:p>
          <a:p>
            <a:r>
              <a:rPr lang="en-US" dirty="0" smtClean="0">
                <a:latin typeface="Times New Roman" pitchFamily="18" charset="0"/>
                <a:cs typeface="Times New Roman" pitchFamily="18" charset="0"/>
              </a:rPr>
              <a:t>two level case. There </a:t>
            </a:r>
            <a:r>
              <a:rPr lang="en-US" dirty="0">
                <a:latin typeface="Times New Roman" pitchFamily="18" charset="0"/>
                <a:cs typeface="Times New Roman" pitchFamily="18" charset="0"/>
              </a:rPr>
              <a:t>is an </a:t>
            </a:r>
            <a:r>
              <a:rPr lang="en-US" dirty="0" smtClean="0">
                <a:latin typeface="Times New Roman" pitchFamily="18" charset="0"/>
                <a:cs typeface="Times New Roman" pitchFamily="18" charset="0"/>
              </a:rPr>
              <a:t>interesting consequence to the two photon</a:t>
            </a:r>
          </a:p>
          <a:p>
            <a:r>
              <a:rPr lang="en-US" dirty="0" smtClean="0">
                <a:latin typeface="Times New Roman" pitchFamily="18" charset="0"/>
                <a:cs typeface="Times New Roman" pitchFamily="18" charset="0"/>
              </a:rPr>
              <a:t>resonance absorption </a:t>
            </a:r>
            <a:r>
              <a:rPr lang="en-US" dirty="0" err="1" smtClean="0">
                <a:latin typeface="Times New Roman" pitchFamily="18" charset="0"/>
                <a:cs typeface="Times New Roman" pitchFamily="18" charset="0"/>
              </a:rPr>
              <a:t>lineshape</a:t>
            </a:r>
            <a:r>
              <a:rPr lang="en-US" dirty="0" smtClean="0">
                <a:latin typeface="Times New Roman" pitchFamily="18" charset="0"/>
                <a:cs typeface="Times New Roman" pitchFamily="18" charset="0"/>
              </a:rPr>
              <a:t> due to the two relaxation times needed. </a:t>
            </a:r>
            <a:endParaRPr lang="en-US" dirty="0">
              <a:latin typeface="Times New Roman" pitchFamily="18" charset="0"/>
              <a:cs typeface="Times New Roman" pitchFamily="18" charset="0"/>
            </a:endParaRPr>
          </a:p>
        </p:txBody>
      </p:sp>
      <p:sp>
        <p:nvSpPr>
          <p:cNvPr id="10"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Rectangle 1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2"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7"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1" name="Rectangle 2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3" name="Rectangle 2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9" name="Group 8"/>
          <p:cNvGrpSpPr/>
          <p:nvPr/>
        </p:nvGrpSpPr>
        <p:grpSpPr>
          <a:xfrm>
            <a:off x="152400" y="2829816"/>
            <a:ext cx="8915400" cy="4028184"/>
            <a:chOff x="152400" y="2829816"/>
            <a:chExt cx="8915400" cy="4028184"/>
          </a:xfrm>
        </p:grpSpPr>
        <p:pic>
          <p:nvPicPr>
            <p:cNvPr id="7" name="Picture 6"/>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2400" y="3103418"/>
              <a:ext cx="7427150" cy="3754582"/>
            </a:xfrm>
            <a:prstGeom prst="rect">
              <a:avLst/>
            </a:prstGeom>
            <a:noFill/>
          </p:spPr>
        </p:pic>
        <p:grpSp>
          <p:nvGrpSpPr>
            <p:cNvPr id="35" name="Group 34"/>
            <p:cNvGrpSpPr/>
            <p:nvPr/>
          </p:nvGrpSpPr>
          <p:grpSpPr>
            <a:xfrm>
              <a:off x="6634018" y="3924888"/>
              <a:ext cx="2433782" cy="1428148"/>
              <a:chOff x="6239163" y="2839053"/>
              <a:chExt cx="2433782" cy="1428148"/>
            </a:xfrm>
          </p:grpSpPr>
          <p:graphicFrame>
            <p:nvGraphicFramePr>
              <p:cNvPr id="14" name="Object 13"/>
              <p:cNvGraphicFramePr>
                <a:graphicFrameLocks noChangeAspect="1"/>
              </p:cNvGraphicFramePr>
              <p:nvPr>
                <p:extLst>
                  <p:ext uri="{D42A27DB-BD31-4B8C-83A1-F6EECF244321}">
                    <p14:modId xmlns:p14="http://schemas.microsoft.com/office/powerpoint/2010/main" val="3518761593"/>
                  </p:ext>
                </p:extLst>
              </p:nvPr>
            </p:nvGraphicFramePr>
            <p:xfrm>
              <a:off x="7122556" y="3833092"/>
              <a:ext cx="1550389" cy="434109"/>
            </p:xfrm>
            <a:graphic>
              <a:graphicData uri="http://schemas.openxmlformats.org/presentationml/2006/ole">
                <mc:AlternateContent xmlns:mc="http://schemas.openxmlformats.org/markup-compatibility/2006">
                  <mc:Choice xmlns:v="urn:schemas-microsoft-com:vml" Requires="v">
                    <p:oleObj spid="_x0000_s26628" name="Equation" r:id="rId8" imgW="952087" imgH="266584" progId="Equation.3">
                      <p:embed/>
                    </p:oleObj>
                  </mc:Choice>
                  <mc:Fallback>
                    <p:oleObj name="Equation" r:id="rId8" imgW="952087" imgH="266584"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22556" y="3833092"/>
                            <a:ext cx="1550389" cy="434109"/>
                          </a:xfrm>
                          <a:prstGeom prst="rect">
                            <a:avLst/>
                          </a:prstGeom>
                          <a:noFill/>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667464879"/>
                  </p:ext>
                </p:extLst>
              </p:nvPr>
            </p:nvGraphicFramePr>
            <p:xfrm>
              <a:off x="6239163" y="2839053"/>
              <a:ext cx="1240215" cy="365965"/>
            </p:xfrm>
            <a:graphic>
              <a:graphicData uri="http://schemas.openxmlformats.org/presentationml/2006/ole">
                <mc:AlternateContent xmlns:mc="http://schemas.openxmlformats.org/markup-compatibility/2006">
                  <mc:Choice xmlns:v="urn:schemas-microsoft-com:vml" Requires="v">
                    <p:oleObj spid="_x0000_s26629" name="Equation" r:id="rId10" imgW="774364" imgH="228501" progId="Equation.3">
                      <p:embed/>
                    </p:oleObj>
                  </mc:Choice>
                  <mc:Fallback>
                    <p:oleObj name="Equation" r:id="rId10" imgW="774364" imgH="228501"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239163" y="2839053"/>
                            <a:ext cx="1240215" cy="365965"/>
                          </a:xfrm>
                          <a:prstGeom prst="rect">
                            <a:avLst/>
                          </a:prstGeom>
                          <a:noFill/>
                        </p:spPr>
                      </p:pic>
                    </p:oleObj>
                  </mc:Fallback>
                </mc:AlternateContent>
              </a:graphicData>
            </a:graphic>
          </p:graphicFrame>
          <p:cxnSp>
            <p:nvCxnSpPr>
              <p:cNvPr id="20" name="Straight Connector 19"/>
              <p:cNvCxnSpPr/>
              <p:nvPr/>
            </p:nvCxnSpPr>
            <p:spPr>
              <a:xfrm>
                <a:off x="7527636" y="2983345"/>
                <a:ext cx="1145309"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aphicFrame>
            <p:nvGraphicFramePr>
              <p:cNvPr id="23" name="Object 22"/>
              <p:cNvGraphicFramePr>
                <a:graphicFrameLocks noChangeAspect="1"/>
              </p:cNvGraphicFramePr>
              <p:nvPr>
                <p:extLst>
                  <p:ext uri="{D42A27DB-BD31-4B8C-83A1-F6EECF244321}">
                    <p14:modId xmlns:p14="http://schemas.microsoft.com/office/powerpoint/2010/main" val="1069401561"/>
                  </p:ext>
                </p:extLst>
              </p:nvPr>
            </p:nvGraphicFramePr>
            <p:xfrm>
              <a:off x="6243779" y="3177307"/>
              <a:ext cx="1100668" cy="360219"/>
            </p:xfrm>
            <a:graphic>
              <a:graphicData uri="http://schemas.openxmlformats.org/presentationml/2006/ole">
                <mc:AlternateContent xmlns:mc="http://schemas.openxmlformats.org/markup-compatibility/2006">
                  <mc:Choice xmlns:v="urn:schemas-microsoft-com:vml" Requires="v">
                    <p:oleObj spid="_x0000_s26630" name="Equation" r:id="rId12" imgW="698500" imgH="228600" progId="Equation.3">
                      <p:embed/>
                    </p:oleObj>
                  </mc:Choice>
                  <mc:Fallback>
                    <p:oleObj name="Equation" r:id="rId12" imgW="698500" imgH="2286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243779" y="3177307"/>
                            <a:ext cx="1100668" cy="360219"/>
                          </a:xfrm>
                          <a:prstGeom prst="rect">
                            <a:avLst/>
                          </a:prstGeom>
                          <a:noFill/>
                        </p:spPr>
                      </p:pic>
                    </p:oleObj>
                  </mc:Fallback>
                </mc:AlternateContent>
              </a:graphicData>
            </a:graphic>
          </p:graphicFrame>
          <p:cxnSp>
            <p:nvCxnSpPr>
              <p:cNvPr id="25" name="Straight Connector 24"/>
              <p:cNvCxnSpPr/>
              <p:nvPr/>
            </p:nvCxnSpPr>
            <p:spPr>
              <a:xfrm>
                <a:off x="7555348" y="3315855"/>
                <a:ext cx="1089890" cy="0"/>
              </a:xfrm>
              <a:prstGeom prst="line">
                <a:avLst/>
              </a:prstGeom>
              <a:ln w="19050">
                <a:solidFill>
                  <a:srgbClr val="5360D7"/>
                </a:solidFill>
              </a:ln>
            </p:spPr>
            <p:style>
              <a:lnRef idx="1">
                <a:schemeClr val="accent1"/>
              </a:lnRef>
              <a:fillRef idx="0">
                <a:schemeClr val="accent1"/>
              </a:fillRef>
              <a:effectRef idx="0">
                <a:schemeClr val="accent1"/>
              </a:effectRef>
              <a:fontRef idx="minor">
                <a:schemeClr val="tx1"/>
              </a:fontRef>
            </p:style>
          </p:cxnSp>
          <p:graphicFrame>
            <p:nvGraphicFramePr>
              <p:cNvPr id="28" name="Object 27"/>
              <p:cNvGraphicFramePr>
                <a:graphicFrameLocks noChangeAspect="1"/>
              </p:cNvGraphicFramePr>
              <p:nvPr>
                <p:extLst>
                  <p:ext uri="{D42A27DB-BD31-4B8C-83A1-F6EECF244321}">
                    <p14:modId xmlns:p14="http://schemas.microsoft.com/office/powerpoint/2010/main" val="3098921461"/>
                  </p:ext>
                </p:extLst>
              </p:nvPr>
            </p:nvGraphicFramePr>
            <p:xfrm>
              <a:off x="6262256" y="3519056"/>
              <a:ext cx="903112" cy="369455"/>
            </p:xfrm>
            <a:graphic>
              <a:graphicData uri="http://schemas.openxmlformats.org/presentationml/2006/ole">
                <mc:AlternateContent xmlns:mc="http://schemas.openxmlformats.org/markup-compatibility/2006">
                  <mc:Choice xmlns:v="urn:schemas-microsoft-com:vml" Requires="v">
                    <p:oleObj spid="_x0000_s26631" name="Equation" r:id="rId14" imgW="558800" imgH="228600" progId="Equation.3">
                      <p:embed/>
                    </p:oleObj>
                  </mc:Choice>
                  <mc:Fallback>
                    <p:oleObj name="Equation" r:id="rId14" imgW="558800" imgH="22860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262256" y="3519056"/>
                            <a:ext cx="903112" cy="369455"/>
                          </a:xfrm>
                          <a:prstGeom prst="rect">
                            <a:avLst/>
                          </a:prstGeom>
                          <a:noFill/>
                        </p:spPr>
                      </p:pic>
                    </p:oleObj>
                  </mc:Fallback>
                </mc:AlternateContent>
              </a:graphicData>
            </a:graphic>
          </p:graphicFrame>
          <p:cxnSp>
            <p:nvCxnSpPr>
              <p:cNvPr id="30" name="Straight Connector 29"/>
              <p:cNvCxnSpPr/>
              <p:nvPr/>
            </p:nvCxnSpPr>
            <p:spPr>
              <a:xfrm>
                <a:off x="7527636" y="3666836"/>
                <a:ext cx="1089890" cy="0"/>
              </a:xfrm>
              <a:prstGeom prst="line">
                <a:avLst/>
              </a:prstGeom>
              <a:ln w="19050">
                <a:solidFill>
                  <a:srgbClr val="FF0000"/>
                </a:solidFill>
                <a:prstDash val="lgDash"/>
              </a:ln>
            </p:spPr>
            <p:style>
              <a:lnRef idx="1">
                <a:schemeClr val="accent1"/>
              </a:lnRef>
              <a:fillRef idx="0">
                <a:schemeClr val="accent1"/>
              </a:fillRef>
              <a:effectRef idx="0">
                <a:schemeClr val="accent1"/>
              </a:effectRef>
              <a:fontRef idx="minor">
                <a:schemeClr val="tx1"/>
              </a:fontRef>
            </p:style>
          </p:cxnSp>
        </p:grpSp>
        <p:graphicFrame>
          <p:nvGraphicFramePr>
            <p:cNvPr id="32" name="Object 31"/>
            <p:cNvGraphicFramePr>
              <a:graphicFrameLocks noChangeAspect="1"/>
            </p:cNvGraphicFramePr>
            <p:nvPr>
              <p:extLst>
                <p:ext uri="{D42A27DB-BD31-4B8C-83A1-F6EECF244321}">
                  <p14:modId xmlns:p14="http://schemas.microsoft.com/office/powerpoint/2010/main" val="2376859063"/>
                </p:ext>
              </p:extLst>
            </p:nvPr>
          </p:nvGraphicFramePr>
          <p:xfrm>
            <a:off x="720437" y="2909456"/>
            <a:ext cx="1442922" cy="350981"/>
          </p:xfrm>
          <a:graphic>
            <a:graphicData uri="http://schemas.openxmlformats.org/presentationml/2006/ole">
              <mc:AlternateContent xmlns:mc="http://schemas.openxmlformats.org/markup-compatibility/2006">
                <mc:Choice xmlns:v="urn:schemas-microsoft-com:vml" Requires="v">
                  <p:oleObj spid="_x0000_s26632" name="Equation" r:id="rId16" imgW="939800" imgH="228600" progId="Equation.3">
                    <p:embed/>
                  </p:oleObj>
                </mc:Choice>
                <mc:Fallback>
                  <p:oleObj name="Equation" r:id="rId16" imgW="939800" imgH="22860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20437" y="2909456"/>
                          <a:ext cx="1442922" cy="350981"/>
                        </a:xfrm>
                        <a:prstGeom prst="rect">
                          <a:avLst/>
                        </a:prstGeom>
                        <a:noFill/>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1434296051"/>
                </p:ext>
              </p:extLst>
            </p:nvPr>
          </p:nvGraphicFramePr>
          <p:xfrm>
            <a:off x="4572000" y="2829816"/>
            <a:ext cx="1335678" cy="350981"/>
          </p:xfrm>
          <a:graphic>
            <a:graphicData uri="http://schemas.openxmlformats.org/presentationml/2006/ole">
              <mc:AlternateContent xmlns:mc="http://schemas.openxmlformats.org/markup-compatibility/2006">
                <mc:Choice xmlns:v="urn:schemas-microsoft-com:vml" Requires="v">
                  <p:oleObj spid="_x0000_s26633" name="Equation" r:id="rId18" imgW="863225" imgH="228501" progId="Equation.3">
                    <p:embed/>
                  </p:oleObj>
                </mc:Choice>
                <mc:Fallback>
                  <p:oleObj name="Equation" r:id="rId18" imgW="863225" imgH="228501"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572000" y="2829816"/>
                          <a:ext cx="1335678" cy="350981"/>
                        </a:xfrm>
                        <a:prstGeom prst="rect">
                          <a:avLst/>
                        </a:prstGeom>
                        <a:noFill/>
                      </p:spPr>
                    </p:pic>
                  </p:oleObj>
                </mc:Fallback>
              </mc:AlternateContent>
            </a:graphicData>
          </a:graphic>
        </p:graphicFrame>
      </p:grpSp>
      <p:pic>
        <p:nvPicPr>
          <p:cNvPr id="37" name="Picture 36"/>
          <p:cNvPicPr/>
          <p:nvPr/>
        </p:nvPicPr>
        <p:blipFill rotWithShape="1">
          <a:blip r:embed="rId20" cstate="print">
            <a:extLst>
              <a:ext uri="{28A0092B-C50C-407E-A947-70E740481C1C}">
                <a14:useLocalDpi xmlns:a14="http://schemas.microsoft.com/office/drawing/2010/main" val="0"/>
              </a:ext>
            </a:extLst>
          </a:blip>
          <a:srcRect l="5428" t="7121" r="5305" b="6023"/>
          <a:stretch/>
        </p:blipFill>
        <p:spPr bwMode="auto">
          <a:xfrm>
            <a:off x="6659418" y="2057426"/>
            <a:ext cx="2397993" cy="1609410"/>
          </a:xfrm>
          <a:prstGeom prst="rect">
            <a:avLst/>
          </a:prstGeom>
          <a:noFill/>
        </p:spPr>
      </p:pic>
    </p:spTree>
    <p:extLst>
      <p:ext uri="{BB962C8B-B14F-4D97-AF65-F5344CB8AC3E}">
        <p14:creationId xmlns:p14="http://schemas.microsoft.com/office/powerpoint/2010/main" val="332653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14763" y="249462"/>
            <a:ext cx="6096862" cy="461665"/>
          </a:xfrm>
          <a:prstGeom prst="rect">
            <a:avLst/>
          </a:prstGeom>
          <a:noFill/>
          <a:ln w="57150">
            <a:solidFill>
              <a:schemeClr val="tx1"/>
            </a:solidFill>
          </a:ln>
        </p:spPr>
        <p:txBody>
          <a:bodyPr wrap="none" rtlCol="0">
            <a:spAutoFit/>
          </a:bodyPr>
          <a:lstStyle/>
          <a:p>
            <a:r>
              <a:rPr lang="en-US" sz="2400" b="1" dirty="0" smtClean="0">
                <a:latin typeface="Times New Roman" pitchFamily="18" charset="0"/>
                <a:cs typeface="Times New Roman" pitchFamily="18" charset="0"/>
              </a:rPr>
              <a:t>Nonlinear Absorption with Two Input Beams</a:t>
            </a:r>
            <a:endParaRPr lang="en-US" sz="2400" b="1" dirty="0">
              <a:latin typeface="Times New Roman" pitchFamily="18" charset="0"/>
              <a:cs typeface="Times New Roman"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7" name="Picture 6"/>
          <p:cNvPicPr/>
          <p:nvPr/>
        </p:nvPicPr>
        <p:blipFill rotWithShape="1">
          <a:blip r:embed="rId3" cstate="print">
            <a:extLst>
              <a:ext uri="{28A0092B-C50C-407E-A947-70E740481C1C}">
                <a14:useLocalDpi xmlns:a14="http://schemas.microsoft.com/office/drawing/2010/main" val="0"/>
              </a:ext>
            </a:extLst>
          </a:blip>
          <a:srcRect l="52941" t="20329"/>
          <a:stretch/>
        </p:blipFill>
        <p:spPr bwMode="auto">
          <a:xfrm>
            <a:off x="7084291" y="1274434"/>
            <a:ext cx="1921162" cy="1495646"/>
          </a:xfrm>
          <a:prstGeom prst="rect">
            <a:avLst/>
          </a:prstGeom>
          <a:noFill/>
        </p:spPr>
      </p:pic>
      <p:sp>
        <p:nvSpPr>
          <p:cNvPr id="8"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3746130973"/>
              </p:ext>
            </p:extLst>
          </p:nvPr>
        </p:nvGraphicFramePr>
        <p:xfrm>
          <a:off x="139700" y="1435100"/>
          <a:ext cx="5078845" cy="1100665"/>
        </p:xfrm>
        <a:graphic>
          <a:graphicData uri="http://schemas.openxmlformats.org/presentationml/2006/ole">
            <mc:AlternateContent xmlns:mc="http://schemas.openxmlformats.org/markup-compatibility/2006">
              <mc:Choice xmlns:v="urn:schemas-microsoft-com:vml" Requires="v">
                <p:oleObj spid="_x0000_s27650" name="Equation" r:id="rId4" imgW="3746160" imgH="812520" progId="Equation.3">
                  <p:embed/>
                </p:oleObj>
              </mc:Choice>
              <mc:Fallback>
                <p:oleObj name="Equation" r:id="rId4" imgW="3746160" imgH="812520" progId="Equation.3">
                  <p:embed/>
                  <p:pic>
                    <p:nvPicPr>
                      <p:cNvPr id="0" name=""/>
                      <p:cNvPicPr>
                        <a:picLocks noChangeAspect="1" noChangeArrowheads="1"/>
                      </p:cNvPicPr>
                      <p:nvPr/>
                    </p:nvPicPr>
                    <p:blipFill>
                      <a:blip r:embed="rId5"/>
                      <a:srcRect/>
                      <a:stretch>
                        <a:fillRect/>
                      </a:stretch>
                    </p:blipFill>
                    <p:spPr bwMode="auto">
                      <a:xfrm>
                        <a:off x="139700" y="1435100"/>
                        <a:ext cx="5078845" cy="1100665"/>
                      </a:xfrm>
                      <a:prstGeom prst="rect">
                        <a:avLst/>
                      </a:prstGeom>
                      <a:noFill/>
                    </p:spPr>
                  </p:pic>
                </p:oleObj>
              </mc:Fallback>
            </mc:AlternateContent>
          </a:graphicData>
        </a:graphic>
      </p:graphicFrame>
      <p:pic>
        <p:nvPicPr>
          <p:cNvPr id="10" name="Picture 9"/>
          <p:cNvPicPr/>
          <p:nvPr/>
        </p:nvPicPr>
        <p:blipFill rotWithShape="1">
          <a:blip r:embed="rId3" cstate="print">
            <a:extLst>
              <a:ext uri="{28A0092B-C50C-407E-A947-70E740481C1C}">
                <a14:useLocalDpi xmlns:a14="http://schemas.microsoft.com/office/drawing/2010/main" val="0"/>
              </a:ext>
            </a:extLst>
          </a:blip>
          <a:srcRect t="20329" r="53733"/>
          <a:stretch/>
        </p:blipFill>
        <p:spPr bwMode="auto">
          <a:xfrm>
            <a:off x="7116617" y="2770080"/>
            <a:ext cx="1888836" cy="1495646"/>
          </a:xfrm>
          <a:prstGeom prst="rect">
            <a:avLst/>
          </a:prstGeom>
          <a:noFill/>
        </p:spPr>
      </p:pic>
      <p:sp>
        <p:nvSpPr>
          <p:cNvPr id="12" name="TextBox 11"/>
          <p:cNvSpPr txBox="1"/>
          <p:nvPr/>
        </p:nvSpPr>
        <p:spPr>
          <a:xfrm>
            <a:off x="157018" y="4008765"/>
            <a:ext cx="4659352" cy="369332"/>
          </a:xfrm>
          <a:prstGeom prst="rect">
            <a:avLst/>
          </a:prstGeom>
          <a:noFill/>
        </p:spPr>
        <p:txBody>
          <a:bodyPr wrap="none" rtlCol="0">
            <a:spAutoFit/>
          </a:bodyPr>
          <a:lstStyle/>
          <a:p>
            <a:r>
              <a:rPr lang="en-US" dirty="0" smtClean="0">
                <a:latin typeface="Times New Roman" pitchFamily="18" charset="0"/>
                <a:cs typeface="Times New Roman" pitchFamily="18" charset="0"/>
              </a:rPr>
              <a:t>Proceeding as outlined for the single beam case</a:t>
            </a:r>
            <a:endParaRPr lang="en-US" dirty="0">
              <a:latin typeface="Times New Roman" pitchFamily="18" charset="0"/>
              <a:cs typeface="Times New Roman" pitchFamily="18" charset="0"/>
            </a:endParaRPr>
          </a:p>
        </p:txBody>
      </p:sp>
      <p:sp>
        <p:nvSpPr>
          <p:cNvPr id="13"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4" name="Object 13"/>
          <p:cNvGraphicFramePr>
            <a:graphicFrameLocks noChangeAspect="1"/>
          </p:cNvGraphicFramePr>
          <p:nvPr>
            <p:extLst>
              <p:ext uri="{D42A27DB-BD31-4B8C-83A1-F6EECF244321}">
                <p14:modId xmlns:p14="http://schemas.microsoft.com/office/powerpoint/2010/main" val="214364843"/>
              </p:ext>
            </p:extLst>
          </p:nvPr>
        </p:nvGraphicFramePr>
        <p:xfrm>
          <a:off x="103712" y="4378097"/>
          <a:ext cx="4765964" cy="1059103"/>
        </p:xfrm>
        <a:graphic>
          <a:graphicData uri="http://schemas.openxmlformats.org/presentationml/2006/ole">
            <mc:AlternateContent xmlns:mc="http://schemas.openxmlformats.org/markup-compatibility/2006">
              <mc:Choice xmlns:v="urn:schemas-microsoft-com:vml" Requires="v">
                <p:oleObj spid="_x0000_s27651" name="Equation" r:id="rId6" imgW="3657600" imgH="812800" progId="Equation.3">
                  <p:embed/>
                </p:oleObj>
              </mc:Choice>
              <mc:Fallback>
                <p:oleObj name="Equation" r:id="rId6" imgW="3657600" imgH="8128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3712" y="4378097"/>
                        <a:ext cx="4765964" cy="1059103"/>
                      </a:xfrm>
                      <a:prstGeom prst="rect">
                        <a:avLst/>
                      </a:prstGeom>
                      <a:noFill/>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725389618"/>
              </p:ext>
            </p:extLst>
          </p:nvPr>
        </p:nvGraphicFramePr>
        <p:xfrm>
          <a:off x="36950" y="5541963"/>
          <a:ext cx="5010150" cy="1246187"/>
        </p:xfrm>
        <a:graphic>
          <a:graphicData uri="http://schemas.openxmlformats.org/presentationml/2006/ole">
            <mc:AlternateContent xmlns:mc="http://schemas.openxmlformats.org/markup-compatibility/2006">
              <mc:Choice xmlns:v="urn:schemas-microsoft-com:vml" Requires="v">
                <p:oleObj spid="_x0000_s27652" name="Equation" r:id="rId8" imgW="3670200" imgH="914400" progId="Equation.3">
                  <p:embed/>
                </p:oleObj>
              </mc:Choice>
              <mc:Fallback>
                <p:oleObj name="Equation" r:id="rId8" imgW="3670200" imgH="914400" progId="Equation.3">
                  <p:embed/>
                  <p:pic>
                    <p:nvPicPr>
                      <p:cNvPr id="0" name=""/>
                      <p:cNvPicPr>
                        <a:picLocks noChangeAspect="1" noChangeArrowheads="1"/>
                      </p:cNvPicPr>
                      <p:nvPr/>
                    </p:nvPicPr>
                    <p:blipFill>
                      <a:blip r:embed="rId9"/>
                      <a:srcRect/>
                      <a:stretch>
                        <a:fillRect/>
                      </a:stretch>
                    </p:blipFill>
                    <p:spPr bwMode="auto">
                      <a:xfrm>
                        <a:off x="36950" y="5541963"/>
                        <a:ext cx="5010150" cy="1246187"/>
                      </a:xfrm>
                      <a:prstGeom prst="rect">
                        <a:avLst/>
                      </a:prstGeom>
                      <a:noFill/>
                      <a:ln>
                        <a:noFill/>
                      </a:ln>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2859730455"/>
              </p:ext>
            </p:extLst>
          </p:nvPr>
        </p:nvGraphicFramePr>
        <p:xfrm>
          <a:off x="157018" y="2475057"/>
          <a:ext cx="6704740" cy="1293380"/>
        </p:xfrm>
        <a:graphic>
          <a:graphicData uri="http://schemas.openxmlformats.org/presentationml/2006/ole">
            <mc:AlternateContent xmlns:mc="http://schemas.openxmlformats.org/markup-compatibility/2006">
              <mc:Choice xmlns:v="urn:schemas-microsoft-com:vml" Requires="v">
                <p:oleObj spid="_x0000_s27653" name="Equation" r:id="rId10" imgW="4838400" imgH="939600" progId="Equation.3">
                  <p:embed/>
                </p:oleObj>
              </mc:Choice>
              <mc:Fallback>
                <p:oleObj name="Equation" r:id="rId10" imgW="4838400" imgH="939600" progId="Equation.3">
                  <p:embed/>
                  <p:pic>
                    <p:nvPicPr>
                      <p:cNvPr id="0" name=""/>
                      <p:cNvPicPr>
                        <a:picLocks noChangeAspect="1" noChangeArrowheads="1"/>
                      </p:cNvPicPr>
                      <p:nvPr/>
                    </p:nvPicPr>
                    <p:blipFill>
                      <a:blip r:embed="rId11"/>
                      <a:srcRect/>
                      <a:stretch>
                        <a:fillRect/>
                      </a:stretch>
                    </p:blipFill>
                    <p:spPr bwMode="auto">
                      <a:xfrm>
                        <a:off x="157018" y="2475057"/>
                        <a:ext cx="6704740" cy="1293380"/>
                      </a:xfrm>
                      <a:prstGeom prst="rect">
                        <a:avLst/>
                      </a:prstGeom>
                      <a:noFill/>
                      <a:ln w="25400">
                        <a:noFill/>
                      </a:ln>
                    </p:spPr>
                  </p:pic>
                </p:oleObj>
              </mc:Fallback>
            </mc:AlternateContent>
          </a:graphicData>
        </a:graphic>
      </p:graphicFrame>
      <p:cxnSp>
        <p:nvCxnSpPr>
          <p:cNvPr id="17" name="Straight Arrow Connector 16"/>
          <p:cNvCxnSpPr/>
          <p:nvPr/>
        </p:nvCxnSpPr>
        <p:spPr>
          <a:xfrm flipV="1">
            <a:off x="3798597" y="2022257"/>
            <a:ext cx="3530743" cy="246906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4080882" y="3429000"/>
            <a:ext cx="3248458" cy="165847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6" name="Group 5"/>
          <p:cNvGrpSpPr/>
          <p:nvPr/>
        </p:nvGrpSpPr>
        <p:grpSpPr>
          <a:xfrm>
            <a:off x="267855" y="905102"/>
            <a:ext cx="7061485" cy="386606"/>
            <a:chOff x="461818" y="1080655"/>
            <a:chExt cx="7061485" cy="386606"/>
          </a:xfrm>
        </p:grpSpPr>
        <p:sp>
          <p:nvSpPr>
            <p:cNvPr id="3" name="TextBox 2"/>
            <p:cNvSpPr txBox="1"/>
            <p:nvPr/>
          </p:nvSpPr>
          <p:spPr>
            <a:xfrm>
              <a:off x="461818" y="1080655"/>
              <a:ext cx="7061485" cy="369332"/>
            </a:xfrm>
            <a:prstGeom prst="rect">
              <a:avLst/>
            </a:prstGeom>
            <a:noFill/>
            <a:ln w="31750">
              <a:solidFill>
                <a:schemeClr val="tx1"/>
              </a:solidFill>
            </a:ln>
          </p:spPr>
          <p:txBody>
            <a:bodyPr wrap="none" rtlCol="0">
              <a:spAutoFit/>
            </a:bodyPr>
            <a:lstStyle/>
            <a:p>
              <a:r>
                <a:rPr lang="en-US" dirty="0">
                  <a:latin typeface="Times New Roman" pitchFamily="18" charset="0"/>
                  <a:cs typeface="Times New Roman" pitchFamily="18" charset="0"/>
                </a:rPr>
                <a:t>Two Input Beams (Non-degenerate Case, two input frequencies: </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986726711"/>
                </p:ext>
              </p:extLst>
            </p:nvPr>
          </p:nvGraphicFramePr>
          <p:xfrm>
            <a:off x="6436931" y="1092001"/>
            <a:ext cx="729672" cy="375260"/>
          </p:xfrm>
          <a:graphic>
            <a:graphicData uri="http://schemas.openxmlformats.org/presentationml/2006/ole">
              <mc:AlternateContent xmlns:mc="http://schemas.openxmlformats.org/markup-compatibility/2006">
                <mc:Choice xmlns:v="urn:schemas-microsoft-com:vml" Requires="v">
                  <p:oleObj spid="_x0000_s27654" name="Equation" r:id="rId12" imgW="444307" imgH="228501" progId="Equation.3">
                    <p:embed/>
                  </p:oleObj>
                </mc:Choice>
                <mc:Fallback>
                  <p:oleObj name="Equation" r:id="rId12" imgW="444307" imgH="228501"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436931" y="1092001"/>
                          <a:ext cx="729672" cy="375260"/>
                        </a:xfrm>
                        <a:prstGeom prst="rect">
                          <a:avLst/>
                        </a:prstGeom>
                        <a:noFill/>
                      </p:spPr>
                    </p:pic>
                  </p:oleObj>
                </mc:Fallback>
              </mc:AlternateContent>
            </a:graphicData>
          </a:graphic>
        </p:graphicFrame>
      </p:grpSp>
      <p:sp>
        <p:nvSpPr>
          <p:cNvPr id="11" name="Oval 10"/>
          <p:cNvSpPr/>
          <p:nvPr/>
        </p:nvSpPr>
        <p:spPr>
          <a:xfrm>
            <a:off x="3563471" y="2541480"/>
            <a:ext cx="672353" cy="4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295400" y="3028187"/>
            <a:ext cx="672353" cy="4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5786718" y="2532501"/>
            <a:ext cx="672353" cy="4572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1295400" y="3414713"/>
            <a:ext cx="672353" cy="4572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555" name="Picture 14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627139" y="4528295"/>
            <a:ext cx="3378314" cy="1865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0089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5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1" grpId="0" animBg="1"/>
      <p:bldP spid="19" grpId="0" animBg="1"/>
      <p:bldP spid="21" grpId="0" animBg="1"/>
      <p:bldP spid="2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5"/>
          <p:cNvSpPr/>
          <p:nvPr/>
        </p:nvSpPr>
        <p:spPr>
          <a:xfrm>
            <a:off x="161635" y="122489"/>
            <a:ext cx="7033492" cy="369332"/>
          </a:xfrm>
          <a:prstGeom prst="rect">
            <a:avLst/>
          </a:prstGeom>
          <a:ln w="31750">
            <a:solidFill>
              <a:schemeClr val="tx1"/>
            </a:solidFill>
          </a:ln>
        </p:spPr>
        <p:txBody>
          <a:bodyPr wrap="square">
            <a:spAutoFit/>
          </a:bodyPr>
          <a:lstStyle/>
          <a:p>
            <a:r>
              <a:rPr lang="en-US" dirty="0">
                <a:latin typeface="Times New Roman" pitchFamily="18" charset="0"/>
                <a:cs typeface="Times New Roman" pitchFamily="18" charset="0"/>
              </a:rPr>
              <a:t>Two Input, Orthogonally Polarized Beams, Equal or Unequal Frequencies</a:t>
            </a:r>
          </a:p>
        </p:txBody>
      </p:sp>
      <p:sp>
        <p:nvSpPr>
          <p:cNvPr id="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995165402"/>
              </p:ext>
            </p:extLst>
          </p:nvPr>
        </p:nvGraphicFramePr>
        <p:xfrm>
          <a:off x="38100" y="760413"/>
          <a:ext cx="9069388" cy="1543050"/>
        </p:xfrm>
        <a:graphic>
          <a:graphicData uri="http://schemas.openxmlformats.org/presentationml/2006/ole">
            <mc:AlternateContent xmlns:mc="http://schemas.openxmlformats.org/markup-compatibility/2006">
              <mc:Choice xmlns:v="urn:schemas-microsoft-com:vml" Requires="v">
                <p:oleObj spid="_x0000_s28674" name="Equation" r:id="rId3" imgW="6426000" imgH="1091880" progId="Equation.3">
                  <p:embed/>
                </p:oleObj>
              </mc:Choice>
              <mc:Fallback>
                <p:oleObj name="Equation" r:id="rId3" imgW="6426000" imgH="1091880" progId="Equation.3">
                  <p:embed/>
                  <p:pic>
                    <p:nvPicPr>
                      <p:cNvPr id="0" name=""/>
                      <p:cNvPicPr>
                        <a:picLocks noChangeAspect="1" noChangeArrowheads="1"/>
                      </p:cNvPicPr>
                      <p:nvPr/>
                    </p:nvPicPr>
                    <p:blipFill>
                      <a:blip r:embed="rId4"/>
                      <a:srcRect/>
                      <a:stretch>
                        <a:fillRect/>
                      </a:stretch>
                    </p:blipFill>
                    <p:spPr bwMode="auto">
                      <a:xfrm>
                        <a:off x="38100" y="760413"/>
                        <a:ext cx="9069388" cy="1543050"/>
                      </a:xfrm>
                      <a:prstGeom prst="rect">
                        <a:avLst/>
                      </a:prstGeom>
                      <a:noFill/>
                    </p:spPr>
                  </p:pic>
                </p:oleObj>
              </mc:Fallback>
            </mc:AlternateContent>
          </a:graphicData>
        </a:graphic>
      </p:graphicFrame>
      <p:sp>
        <p:nvSpPr>
          <p:cNvPr id="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074394110"/>
              </p:ext>
            </p:extLst>
          </p:nvPr>
        </p:nvGraphicFramePr>
        <p:xfrm>
          <a:off x="92797" y="2397411"/>
          <a:ext cx="8958406" cy="1521405"/>
        </p:xfrm>
        <a:graphic>
          <a:graphicData uri="http://schemas.openxmlformats.org/presentationml/2006/ole">
            <mc:AlternateContent xmlns:mc="http://schemas.openxmlformats.org/markup-compatibility/2006">
              <mc:Choice xmlns:v="urn:schemas-microsoft-com:vml" Requires="v">
                <p:oleObj spid="_x0000_s28675" name="Equation" r:id="rId5" imgW="6438600" imgH="1091880" progId="Equation.3">
                  <p:embed/>
                </p:oleObj>
              </mc:Choice>
              <mc:Fallback>
                <p:oleObj name="Equation" r:id="rId5" imgW="6438600" imgH="1091880" progId="Equation.3">
                  <p:embed/>
                  <p:pic>
                    <p:nvPicPr>
                      <p:cNvPr id="0" name=""/>
                      <p:cNvPicPr>
                        <a:picLocks noChangeAspect="1" noChangeArrowheads="1"/>
                      </p:cNvPicPr>
                      <p:nvPr/>
                    </p:nvPicPr>
                    <p:blipFill>
                      <a:blip r:embed="rId6"/>
                      <a:srcRect/>
                      <a:stretch>
                        <a:fillRect/>
                      </a:stretch>
                    </p:blipFill>
                    <p:spPr bwMode="auto">
                      <a:xfrm>
                        <a:off x="92797" y="2397411"/>
                        <a:ext cx="8958406" cy="1521405"/>
                      </a:xfrm>
                      <a:prstGeom prst="rect">
                        <a:avLst/>
                      </a:prstGeom>
                      <a:noFill/>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623811940"/>
              </p:ext>
            </p:extLst>
          </p:nvPr>
        </p:nvGraphicFramePr>
        <p:xfrm>
          <a:off x="161635" y="4087524"/>
          <a:ext cx="8267700" cy="1249362"/>
        </p:xfrm>
        <a:graphic>
          <a:graphicData uri="http://schemas.openxmlformats.org/presentationml/2006/ole">
            <mc:AlternateContent xmlns:mc="http://schemas.openxmlformats.org/markup-compatibility/2006">
              <mc:Choice xmlns:v="urn:schemas-microsoft-com:vml" Requires="v">
                <p:oleObj spid="_x0000_s28676" name="Equation" r:id="rId7" imgW="6057720" imgH="914400" progId="Equation.3">
                  <p:embed/>
                </p:oleObj>
              </mc:Choice>
              <mc:Fallback>
                <p:oleObj name="Equation" r:id="rId7" imgW="6057720" imgH="914400" progId="Equation.3">
                  <p:embed/>
                  <p:pic>
                    <p:nvPicPr>
                      <p:cNvPr id="0" name=""/>
                      <p:cNvPicPr/>
                      <p:nvPr/>
                    </p:nvPicPr>
                    <p:blipFill>
                      <a:blip r:embed="rId8"/>
                      <a:stretch>
                        <a:fillRect/>
                      </a:stretch>
                    </p:blipFill>
                    <p:spPr>
                      <a:xfrm>
                        <a:off x="161635" y="4087524"/>
                        <a:ext cx="8267700" cy="1249362"/>
                      </a:xfrm>
                      <a:prstGeom prst="rect">
                        <a:avLst/>
                      </a:prstGeom>
                    </p:spPr>
                  </p:pic>
                </p:oleObj>
              </mc:Fallback>
            </mc:AlternateContent>
          </a:graphicData>
        </a:graphic>
      </p:graphicFrame>
      <p:sp>
        <p:nvSpPr>
          <p:cNvPr id="5"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 name="Object 11"/>
          <p:cNvGraphicFramePr>
            <a:graphicFrameLocks noChangeAspect="1"/>
          </p:cNvGraphicFramePr>
          <p:nvPr>
            <p:extLst>
              <p:ext uri="{D42A27DB-BD31-4B8C-83A1-F6EECF244321}">
                <p14:modId xmlns:p14="http://schemas.microsoft.com/office/powerpoint/2010/main" val="2937010323"/>
              </p:ext>
            </p:extLst>
          </p:nvPr>
        </p:nvGraphicFramePr>
        <p:xfrm>
          <a:off x="1665432" y="5668527"/>
          <a:ext cx="5074769" cy="1152525"/>
        </p:xfrm>
        <a:graphic>
          <a:graphicData uri="http://schemas.openxmlformats.org/presentationml/2006/ole">
            <mc:AlternateContent xmlns:mc="http://schemas.openxmlformats.org/markup-compatibility/2006">
              <mc:Choice xmlns:v="urn:schemas-microsoft-com:vml" Requires="v">
                <p:oleObj spid="_x0000_s28677" name="Equation" r:id="rId9" imgW="3581280" imgH="812520" progId="Equation.3">
                  <p:embed/>
                </p:oleObj>
              </mc:Choice>
              <mc:Fallback>
                <p:oleObj name="Equation" r:id="rId9" imgW="3581280" imgH="812520" progId="Equation.3">
                  <p:embed/>
                  <p:pic>
                    <p:nvPicPr>
                      <p:cNvPr id="0" name=""/>
                      <p:cNvPicPr>
                        <a:picLocks noChangeAspect="1" noChangeArrowheads="1"/>
                      </p:cNvPicPr>
                      <p:nvPr/>
                    </p:nvPicPr>
                    <p:blipFill>
                      <a:blip r:embed="rId10"/>
                      <a:srcRect/>
                      <a:stretch>
                        <a:fillRect/>
                      </a:stretch>
                    </p:blipFill>
                    <p:spPr bwMode="auto">
                      <a:xfrm>
                        <a:off x="1665432" y="5668527"/>
                        <a:ext cx="5074769" cy="1152525"/>
                      </a:xfrm>
                      <a:prstGeom prst="rect">
                        <a:avLst/>
                      </a:prstGeom>
                      <a:noFill/>
                      <a:extLst/>
                    </p:spPr>
                  </p:pic>
                </p:oleObj>
              </mc:Fallback>
            </mc:AlternateContent>
          </a:graphicData>
        </a:graphic>
      </p:graphicFrame>
      <p:sp>
        <p:nvSpPr>
          <p:cNvPr id="11" name="TextBox 10"/>
          <p:cNvSpPr txBox="1"/>
          <p:nvPr/>
        </p:nvSpPr>
        <p:spPr>
          <a:xfrm>
            <a:off x="161635" y="5329566"/>
            <a:ext cx="4534126" cy="369332"/>
          </a:xfrm>
          <a:prstGeom prst="rect">
            <a:avLst/>
          </a:prstGeom>
          <a:noFill/>
        </p:spPr>
        <p:txBody>
          <a:bodyPr wrap="none" rtlCol="0">
            <a:spAutoFit/>
          </a:bodyPr>
          <a:lstStyle/>
          <a:p>
            <a:r>
              <a:rPr lang="en-US" dirty="0" smtClean="0">
                <a:latin typeface="Times New Roman" pitchFamily="18" charset="0"/>
                <a:cs typeface="Times New Roman" pitchFamily="18" charset="0"/>
              </a:rPr>
              <a:t>Combining self and cross nonlinear absorption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275727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14763" y="249462"/>
            <a:ext cx="6102633" cy="461665"/>
          </a:xfrm>
          <a:prstGeom prst="rect">
            <a:avLst/>
          </a:prstGeom>
          <a:noFill/>
          <a:ln w="57150">
            <a:solidFill>
              <a:schemeClr val="tx1"/>
            </a:solidFill>
          </a:ln>
        </p:spPr>
        <p:txBody>
          <a:bodyPr wrap="none" rtlCol="0">
            <a:spAutoFit/>
          </a:bodyPr>
          <a:lstStyle/>
          <a:p>
            <a:r>
              <a:rPr lang="en-US" sz="2400" b="1" dirty="0" smtClean="0">
                <a:latin typeface="Times New Roman" pitchFamily="18" charset="0"/>
                <a:cs typeface="Times New Roman" pitchFamily="18" charset="0"/>
              </a:rPr>
              <a:t>Nonlinear Refraction with Two Input Beams</a:t>
            </a:r>
            <a:endParaRPr lang="en-US" sz="2400" b="1" dirty="0">
              <a:latin typeface="Times New Roman" pitchFamily="18" charset="0"/>
              <a:cs typeface="Times New Roman" pitchFamily="18" charset="0"/>
            </a:endParaRPr>
          </a:p>
        </p:txBody>
      </p:sp>
      <p:sp>
        <p:nvSpPr>
          <p:cNvPr id="4" name="TextBox 3"/>
          <p:cNvSpPr txBox="1"/>
          <p:nvPr/>
        </p:nvSpPr>
        <p:spPr>
          <a:xfrm>
            <a:off x="0" y="895804"/>
            <a:ext cx="9144000" cy="369332"/>
          </a:xfrm>
          <a:prstGeom prst="rect">
            <a:avLst/>
          </a:prstGeom>
          <a:noFill/>
          <a:ln w="31750">
            <a:solidFill>
              <a:schemeClr val="tx1"/>
            </a:solidFill>
          </a:ln>
        </p:spPr>
        <p:txBody>
          <a:bodyPr wrap="square" rtlCol="0">
            <a:spAutoFit/>
          </a:bodyPr>
          <a:lstStyle/>
          <a:p>
            <a:r>
              <a:rPr lang="en-US" dirty="0">
                <a:latin typeface="Times New Roman" pitchFamily="18" charset="0"/>
                <a:cs typeface="Times New Roman" pitchFamily="18" charset="0"/>
              </a:rPr>
              <a:t>Two </a:t>
            </a:r>
            <a:r>
              <a:rPr lang="en-US" dirty="0" smtClean="0">
                <a:latin typeface="Times New Roman" pitchFamily="18" charset="0"/>
                <a:cs typeface="Times New Roman" pitchFamily="18" charset="0"/>
              </a:rPr>
              <a:t>Co-polarized Input </a:t>
            </a:r>
            <a:r>
              <a:rPr lang="en-US" dirty="0">
                <a:latin typeface="Times New Roman" pitchFamily="18" charset="0"/>
                <a:cs typeface="Times New Roman" pitchFamily="18" charset="0"/>
              </a:rPr>
              <a:t>Beams </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sym typeface="Symbol"/>
              </a:rPr>
              <a:t></a:t>
            </a:r>
            <a:r>
              <a:rPr lang="en-US" i="1" baseline="-25000" dirty="0">
                <a:latin typeface="Times New Roman" pitchFamily="18" charset="0"/>
                <a:cs typeface="Times New Roman" pitchFamily="18" charset="0"/>
              </a:rPr>
              <a:t>a</a:t>
            </a:r>
            <a:r>
              <a:rPr lang="en-US" dirty="0">
                <a:latin typeface="Times New Roman" pitchFamily="18" charset="0"/>
                <a:cs typeface="Times New Roman" pitchFamily="18" charset="0"/>
                <a:sym typeface="Symbol"/>
              </a:rPr>
              <a:t></a:t>
            </a:r>
            <a:r>
              <a:rPr lang="en-US" i="1" dirty="0">
                <a:latin typeface="Times New Roman" pitchFamily="18" charset="0"/>
                <a:cs typeface="Times New Roman" pitchFamily="18" charset="0"/>
                <a:sym typeface="Symbol"/>
              </a:rPr>
              <a:t></a:t>
            </a:r>
            <a:r>
              <a:rPr lang="en-US" i="1" baseline="-25000" dirty="0" smtClean="0">
                <a:latin typeface="Times New Roman" pitchFamily="18" charset="0"/>
                <a:cs typeface="Times New Roman" pitchFamily="18" charset="0"/>
              </a:rPr>
              <a:t>b</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and </a:t>
            </a:r>
            <a:r>
              <a:rPr lang="en-US" i="1" dirty="0" smtClean="0">
                <a:latin typeface="Times New Roman" pitchFamily="18" charset="0"/>
                <a:cs typeface="Times New Roman" pitchFamily="18" charset="0"/>
                <a:sym typeface="Symbol"/>
              </a:rPr>
              <a:t></a:t>
            </a:r>
            <a:r>
              <a:rPr lang="en-US" i="1" baseline="-25000" dirty="0">
                <a:latin typeface="Times New Roman" pitchFamily="18" charset="0"/>
                <a:cs typeface="Times New Roman" pitchFamily="18" charset="0"/>
              </a:rPr>
              <a:t>a</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sym typeface="Symbol"/>
              </a:rPr>
              <a:t></a:t>
            </a:r>
            <a:r>
              <a:rPr lang="en-US" i="1" baseline="-25000" dirty="0">
                <a:latin typeface="Times New Roman" pitchFamily="18" charset="0"/>
                <a:cs typeface="Times New Roman" pitchFamily="18" charset="0"/>
              </a:rPr>
              <a:t>b</a:t>
            </a:r>
            <a:r>
              <a:rPr lang="en-US" dirty="0">
                <a:latin typeface="Times New Roman" pitchFamily="18" charset="0"/>
                <a:cs typeface="Times New Roman" pitchFamily="18" charset="0"/>
              </a:rPr>
              <a:t>, but not </a:t>
            </a:r>
            <a:r>
              <a:rPr lang="en-US" dirty="0" smtClean="0">
                <a:latin typeface="Times New Roman" pitchFamily="18" charset="0"/>
                <a:cs typeface="Times New Roman" pitchFamily="18" charset="0"/>
              </a:rPr>
              <a:t>co-directional) – three input “modes”</a:t>
            </a:r>
            <a:endParaRPr lang="en-US" dirty="0">
              <a:latin typeface="Times New Roman" pitchFamily="18" charset="0"/>
              <a:cs typeface="Times New Roman" pitchFamily="18" charset="0"/>
            </a:endParaRPr>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3998152868"/>
              </p:ext>
            </p:extLst>
          </p:nvPr>
        </p:nvGraphicFramePr>
        <p:xfrm>
          <a:off x="175498" y="1506411"/>
          <a:ext cx="8535365" cy="1264498"/>
        </p:xfrm>
        <a:graphic>
          <a:graphicData uri="http://schemas.openxmlformats.org/presentationml/2006/ole">
            <mc:AlternateContent xmlns:mc="http://schemas.openxmlformats.org/markup-compatibility/2006">
              <mc:Choice xmlns:v="urn:schemas-microsoft-com:vml" Requires="v">
                <p:oleObj spid="_x0000_s29698" name="Equation" r:id="rId3" imgW="5422900" imgH="825500" progId="Equation.3">
                  <p:embed/>
                </p:oleObj>
              </mc:Choice>
              <mc:Fallback>
                <p:oleObj name="Equation" r:id="rId3" imgW="5422900" imgH="8255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498" y="1506411"/>
                        <a:ext cx="8535365" cy="1264498"/>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136205612"/>
              </p:ext>
            </p:extLst>
          </p:nvPr>
        </p:nvGraphicFramePr>
        <p:xfrm>
          <a:off x="267853" y="2918414"/>
          <a:ext cx="5217739" cy="425149"/>
        </p:xfrm>
        <a:graphic>
          <a:graphicData uri="http://schemas.openxmlformats.org/presentationml/2006/ole">
            <mc:AlternateContent xmlns:mc="http://schemas.openxmlformats.org/markup-compatibility/2006">
              <mc:Choice xmlns:v="urn:schemas-microsoft-com:vml" Requires="v">
                <p:oleObj spid="_x0000_s29699" name="Equation" r:id="rId5" imgW="3429000" imgH="279360" progId="Equation.3">
                  <p:embed/>
                </p:oleObj>
              </mc:Choice>
              <mc:Fallback>
                <p:oleObj name="Equation" r:id="rId5" imgW="3429000" imgH="279360" progId="Equation.3">
                  <p:embed/>
                  <p:pic>
                    <p:nvPicPr>
                      <p:cNvPr id="0" name=""/>
                      <p:cNvPicPr/>
                      <p:nvPr/>
                    </p:nvPicPr>
                    <p:blipFill>
                      <a:blip r:embed="rId6"/>
                      <a:stretch>
                        <a:fillRect/>
                      </a:stretch>
                    </p:blipFill>
                    <p:spPr>
                      <a:xfrm>
                        <a:off x="267853" y="2918414"/>
                        <a:ext cx="5217739" cy="425149"/>
                      </a:xfrm>
                      <a:prstGeom prst="rect">
                        <a:avLst/>
                      </a:prstGeom>
                    </p:spPr>
                  </p:pic>
                </p:oleObj>
              </mc:Fallback>
            </mc:AlternateContent>
          </a:graphicData>
        </a:graphic>
      </p:graphicFrame>
      <p:sp>
        <p:nvSpPr>
          <p:cNvPr id="10"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161154101"/>
              </p:ext>
            </p:extLst>
          </p:nvPr>
        </p:nvGraphicFramePr>
        <p:xfrm>
          <a:off x="0" y="3736936"/>
          <a:ext cx="9144000" cy="1156122"/>
        </p:xfrm>
        <a:graphic>
          <a:graphicData uri="http://schemas.openxmlformats.org/presentationml/2006/ole">
            <mc:AlternateContent xmlns:mc="http://schemas.openxmlformats.org/markup-compatibility/2006">
              <mc:Choice xmlns:v="urn:schemas-microsoft-com:vml" Requires="v">
                <p:oleObj spid="_x0000_s29700" name="Equation" r:id="rId7" imgW="7022880" imgH="888840" progId="Equation.3">
                  <p:embed/>
                </p:oleObj>
              </mc:Choice>
              <mc:Fallback>
                <p:oleObj name="Equation" r:id="rId7" imgW="7022880" imgH="888840" progId="Equation.3">
                  <p:embed/>
                  <p:pic>
                    <p:nvPicPr>
                      <p:cNvPr id="0" name=""/>
                      <p:cNvPicPr>
                        <a:picLocks noChangeAspect="1" noChangeArrowheads="1"/>
                      </p:cNvPicPr>
                      <p:nvPr/>
                    </p:nvPicPr>
                    <p:blipFill>
                      <a:blip r:embed="rId8"/>
                      <a:srcRect/>
                      <a:stretch>
                        <a:fillRect/>
                      </a:stretch>
                    </p:blipFill>
                    <p:spPr bwMode="auto">
                      <a:xfrm>
                        <a:off x="0" y="3736936"/>
                        <a:ext cx="9144000" cy="1156122"/>
                      </a:xfrm>
                      <a:prstGeom prst="rect">
                        <a:avLst/>
                      </a:prstGeom>
                      <a:noFill/>
                    </p:spPr>
                  </p:pic>
                </p:oleObj>
              </mc:Fallback>
            </mc:AlternateContent>
          </a:graphicData>
        </a:graphic>
      </p:graphicFrame>
      <p:sp>
        <p:nvSpPr>
          <p:cNvPr id="12" name="TextBox 11"/>
          <p:cNvSpPr txBox="1"/>
          <p:nvPr/>
        </p:nvSpPr>
        <p:spPr>
          <a:xfrm>
            <a:off x="67267" y="5024485"/>
            <a:ext cx="9166484" cy="1200329"/>
          </a:xfrm>
          <a:prstGeom prst="rect">
            <a:avLst/>
          </a:prstGeom>
          <a:noFill/>
        </p:spPr>
        <p:txBody>
          <a:bodyPr wrap="none" rtlCol="0">
            <a:spAutoFit/>
          </a:bodyPr>
          <a:lstStyle/>
          <a:p>
            <a:r>
              <a:rPr lang="en-US" dirty="0" smtClean="0">
                <a:latin typeface="Times New Roman" pitchFamily="18" charset="0"/>
                <a:cs typeface="Times New Roman" pitchFamily="18" charset="0"/>
              </a:rPr>
              <a:t>Note that in the </a:t>
            </a:r>
            <a:r>
              <a:rPr lang="en-US" dirty="0" err="1" smtClean="0">
                <a:latin typeface="Times New Roman" pitchFamily="18" charset="0"/>
                <a:cs typeface="Times New Roman" pitchFamily="18" charset="0"/>
              </a:rPr>
              <a:t>Kleinman</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non-resonant</a:t>
            </a:r>
            <a:r>
              <a:rPr lang="en-US" dirty="0" smtClean="0">
                <a:latin typeface="Times New Roman" pitchFamily="18" charset="0"/>
                <a:cs typeface="Times New Roman" pitchFamily="18" charset="0"/>
              </a:rPr>
              <a:t>) limit all of the individual susceptibilities are the same</a:t>
            </a:r>
          </a:p>
          <a:p>
            <a:r>
              <a:rPr lang="en-US" dirty="0" smtClean="0">
                <a:latin typeface="Times New Roman" pitchFamily="18" charset="0"/>
                <a:cs typeface="Times New Roman" pitchFamily="18" charset="0"/>
              </a:rPr>
              <a:t>so that the ratios of the nonlinear index coefficients are determined by the </a:t>
            </a:r>
            <a:r>
              <a:rPr lang="en-US" i="1" dirty="0" smtClean="0">
                <a:latin typeface="Times New Roman" pitchFamily="18" charset="0"/>
                <a:cs typeface="Times New Roman" pitchFamily="18" charset="0"/>
              </a:rPr>
              <a:t>number</a:t>
            </a:r>
            <a:r>
              <a:rPr lang="en-US" dirty="0" smtClean="0">
                <a:latin typeface="Times New Roman" pitchFamily="18" charset="0"/>
                <a:cs typeface="Times New Roman" pitchFamily="18" charset="0"/>
              </a:rPr>
              <a:t> of nonlinear</a:t>
            </a:r>
          </a:p>
          <a:p>
            <a:r>
              <a:rPr lang="en-US" dirty="0" smtClean="0">
                <a:latin typeface="Times New Roman" pitchFamily="18" charset="0"/>
                <a:cs typeface="Times New Roman" pitchFamily="18" charset="0"/>
              </a:rPr>
              <a:t>susceptibilities (which depend on the number of unique permutations of the frequencies) that</a:t>
            </a:r>
          </a:p>
          <a:p>
            <a:r>
              <a:rPr lang="en-US" dirty="0" smtClean="0">
                <a:latin typeface="Times New Roman" pitchFamily="18" charset="0"/>
                <a:cs typeface="Times New Roman" pitchFamily="18" charset="0"/>
              </a:rPr>
              <a:t>contribute to each effect. </a:t>
            </a:r>
            <a:endParaRPr lang="en-US" dirty="0">
              <a:latin typeface="Times New Roman" pitchFamily="18" charset="0"/>
              <a:cs typeface="Times New Roman" pitchFamily="18" charset="0"/>
            </a:endParaRPr>
          </a:p>
        </p:txBody>
      </p:sp>
      <p:sp>
        <p:nvSpPr>
          <p:cNvPr id="13"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4" name="Object 13"/>
          <p:cNvGraphicFramePr>
            <a:graphicFrameLocks noChangeAspect="1"/>
          </p:cNvGraphicFramePr>
          <p:nvPr>
            <p:extLst>
              <p:ext uri="{D42A27DB-BD31-4B8C-83A1-F6EECF244321}">
                <p14:modId xmlns:p14="http://schemas.microsoft.com/office/powerpoint/2010/main" val="2799336080"/>
              </p:ext>
            </p:extLst>
          </p:nvPr>
        </p:nvGraphicFramePr>
        <p:xfrm>
          <a:off x="942975" y="6205968"/>
          <a:ext cx="6433905" cy="573521"/>
        </p:xfrm>
        <a:graphic>
          <a:graphicData uri="http://schemas.openxmlformats.org/presentationml/2006/ole">
            <mc:AlternateContent xmlns:mc="http://schemas.openxmlformats.org/markup-compatibility/2006">
              <mc:Choice xmlns:v="urn:schemas-microsoft-com:vml" Requires="v">
                <p:oleObj spid="_x0000_s29701" name="Equation" r:id="rId9" imgW="4495680" imgH="393480" progId="Equation.3">
                  <p:embed/>
                </p:oleObj>
              </mc:Choice>
              <mc:Fallback>
                <p:oleObj name="Equation" r:id="rId9" imgW="4495680" imgH="393480" progId="Equation.3">
                  <p:embed/>
                  <p:pic>
                    <p:nvPicPr>
                      <p:cNvPr id="0" name=""/>
                      <p:cNvPicPr>
                        <a:picLocks noChangeAspect="1" noChangeArrowheads="1"/>
                      </p:cNvPicPr>
                      <p:nvPr/>
                    </p:nvPicPr>
                    <p:blipFill>
                      <a:blip r:embed="rId10"/>
                      <a:srcRect/>
                      <a:stretch>
                        <a:fillRect/>
                      </a:stretch>
                    </p:blipFill>
                    <p:spPr bwMode="auto">
                      <a:xfrm>
                        <a:off x="942975" y="6205968"/>
                        <a:ext cx="6433905" cy="573521"/>
                      </a:xfrm>
                      <a:prstGeom prst="rect">
                        <a:avLst/>
                      </a:prstGeom>
                      <a:noFill/>
                    </p:spPr>
                  </p:pic>
                </p:oleObj>
              </mc:Fallback>
            </mc:AlternateContent>
          </a:graphicData>
        </a:graphic>
      </p:graphicFrame>
    </p:spTree>
    <p:extLst>
      <p:ext uri="{BB962C8B-B14F-4D97-AF65-F5344CB8AC3E}">
        <p14:creationId xmlns:p14="http://schemas.microsoft.com/office/powerpoint/2010/main" val="117464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1057" y="150258"/>
            <a:ext cx="8196924" cy="461665"/>
          </a:xfrm>
          <a:prstGeom prst="rect">
            <a:avLst/>
          </a:prstGeom>
          <a:noFill/>
          <a:ln w="57150">
            <a:solidFill>
              <a:schemeClr val="tx1"/>
            </a:solidFill>
          </a:ln>
        </p:spPr>
        <p:txBody>
          <a:bodyPr wrap="none" rtlCol="0">
            <a:spAutoFit/>
          </a:bodyPr>
          <a:lstStyle/>
          <a:p>
            <a:r>
              <a:rPr lang="en-US" sz="2400" b="1" dirty="0" smtClean="0">
                <a:latin typeface="Times New Roman" pitchFamily="18" charset="0"/>
                <a:cs typeface="Times New Roman" pitchFamily="18" charset="0"/>
              </a:rPr>
              <a:t>Two Level Model: Examples of Second Order Susceptibilities</a:t>
            </a:r>
            <a:endParaRPr lang="en-US" sz="2400" b="1" dirty="0">
              <a:latin typeface="Times New Roman" pitchFamily="18" charset="0"/>
              <a:cs typeface="Times New Roman" pitchFamily="18" charset="0"/>
            </a:endParaRPr>
          </a:p>
        </p:txBody>
      </p:sp>
      <p:sp>
        <p:nvSpPr>
          <p:cNvPr id="3" name="TextBox 2"/>
          <p:cNvSpPr txBox="1"/>
          <p:nvPr/>
        </p:nvSpPr>
        <p:spPr>
          <a:xfrm>
            <a:off x="0" y="748177"/>
            <a:ext cx="9144000" cy="646331"/>
          </a:xfrm>
          <a:prstGeom prst="rect">
            <a:avLst/>
          </a:prstGeom>
          <a:noFill/>
        </p:spPr>
        <p:txBody>
          <a:bodyPr wrap="square" rtlCol="0">
            <a:spAutoFit/>
          </a:bodyPr>
          <a:lstStyle/>
          <a:p>
            <a:r>
              <a:rPr lang="en-US" dirty="0" smtClean="0">
                <a:latin typeface="Times New Roman" pitchFamily="18" charset="0"/>
                <a:cs typeface="Times New Roman" pitchFamily="18" charset="0"/>
              </a:rPr>
              <a:t>e.g. In PPLN </a:t>
            </a:r>
            <a:r>
              <a:rPr lang="en-US" dirty="0">
                <a:latin typeface="Times New Roman" pitchFamily="18" charset="0"/>
                <a:cs typeface="Times New Roman" pitchFamily="18" charset="0"/>
              </a:rPr>
              <a:t>the dominant second order nonlinearity lies along the </a:t>
            </a:r>
            <a:r>
              <a:rPr lang="en-US" i="1" dirty="0">
                <a:latin typeface="Times New Roman" pitchFamily="18" charset="0"/>
                <a:cs typeface="Times New Roman" pitchFamily="18" charset="0"/>
              </a:rPr>
              <a:t>z</a:t>
            </a:r>
            <a:r>
              <a:rPr lang="en-US" dirty="0">
                <a:latin typeface="Times New Roman" pitchFamily="18" charset="0"/>
                <a:cs typeface="Times New Roman" pitchFamily="18" charset="0"/>
              </a:rPr>
              <a:t>-axis. </a:t>
            </a:r>
            <a:r>
              <a:rPr lang="en-US" dirty="0" smtClean="0">
                <a:latin typeface="Times New Roman" pitchFamily="18" charset="0"/>
                <a:cs typeface="Times New Roman" pitchFamily="18" charset="0"/>
              </a:rPr>
              <a:t>The generation of new </a:t>
            </a:r>
          </a:p>
          <a:p>
            <a:r>
              <a:rPr lang="en-US" dirty="0" smtClean="0">
                <a:latin typeface="Times New Roman" pitchFamily="18" charset="0"/>
                <a:cs typeface="Times New Roman" pitchFamily="18" charset="0"/>
              </a:rPr>
              <a:t>frequencies is normally done away from the resonances and involves the real part of </a:t>
            </a:r>
            <a:r>
              <a:rPr lang="en-US" i="1" dirty="0" smtClean="0">
                <a:latin typeface="Times New Roman" pitchFamily="18" charset="0"/>
                <a:cs typeface="Times New Roman" pitchFamily="18" charset="0"/>
                <a:sym typeface="Symbol"/>
              </a:rPr>
              <a:t></a:t>
            </a:r>
            <a:r>
              <a:rPr lang="en-US" sz="2000" baseline="30000" dirty="0" smtClean="0">
                <a:latin typeface="Times New Roman" pitchFamily="18" charset="0"/>
                <a:cs typeface="Times New Roman" pitchFamily="18" charset="0"/>
                <a:sym typeface="Symbol"/>
              </a:rPr>
              <a:t>(2)</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572935904"/>
              </p:ext>
            </p:extLst>
          </p:nvPr>
        </p:nvGraphicFramePr>
        <p:xfrm>
          <a:off x="45506" y="1414923"/>
          <a:ext cx="9072231" cy="1266365"/>
        </p:xfrm>
        <a:graphic>
          <a:graphicData uri="http://schemas.openxmlformats.org/presentationml/2006/ole">
            <mc:AlternateContent xmlns:mc="http://schemas.openxmlformats.org/markup-compatibility/2006">
              <mc:Choice xmlns:v="urn:schemas-microsoft-com:vml" Requires="v">
                <p:oleObj spid="_x0000_s2203" name="Equation" r:id="rId3" imgW="6972120" imgH="965160" progId="Equation.3">
                  <p:embed/>
                </p:oleObj>
              </mc:Choice>
              <mc:Fallback>
                <p:oleObj name="Equation" r:id="rId3" imgW="6972120" imgH="965160" progId="Equation.3">
                  <p:embed/>
                  <p:pic>
                    <p:nvPicPr>
                      <p:cNvPr id="0" name="Object 1"/>
                      <p:cNvPicPr>
                        <a:picLocks noChangeAspect="1" noChangeArrowheads="1"/>
                      </p:cNvPicPr>
                      <p:nvPr/>
                    </p:nvPicPr>
                    <p:blipFill>
                      <a:blip r:embed="rId4"/>
                      <a:srcRect/>
                      <a:stretch>
                        <a:fillRect/>
                      </a:stretch>
                    </p:blipFill>
                    <p:spPr bwMode="auto">
                      <a:xfrm>
                        <a:off x="45506" y="1414923"/>
                        <a:ext cx="9072231" cy="1266365"/>
                      </a:xfrm>
                      <a:prstGeom prst="rect">
                        <a:avLst/>
                      </a:prstGeom>
                      <a:noFill/>
                    </p:spPr>
                  </p:pic>
                </p:oleObj>
              </mc:Fallback>
            </mc:AlternateContent>
          </a:graphicData>
        </a:graphic>
      </p:graphicFrame>
      <p:grpSp>
        <p:nvGrpSpPr>
          <p:cNvPr id="15" name="Group 14"/>
          <p:cNvGrpSpPr/>
          <p:nvPr/>
        </p:nvGrpSpPr>
        <p:grpSpPr>
          <a:xfrm>
            <a:off x="119394" y="2608446"/>
            <a:ext cx="8504347" cy="646331"/>
            <a:chOff x="336884" y="3157086"/>
            <a:chExt cx="8504347" cy="646331"/>
          </a:xfrm>
        </p:grpSpPr>
        <p:sp>
          <p:nvSpPr>
            <p:cNvPr id="6" name="TextBox 5"/>
            <p:cNvSpPr txBox="1"/>
            <p:nvPr/>
          </p:nvSpPr>
          <p:spPr>
            <a:xfrm>
              <a:off x="336884" y="3157086"/>
              <a:ext cx="6346609" cy="646331"/>
            </a:xfrm>
            <a:prstGeom prst="rect">
              <a:avLst/>
            </a:prstGeom>
            <a:noFill/>
          </p:spPr>
          <p:txBody>
            <a:bodyPr wrap="none" rtlCol="0">
              <a:spAutoFit/>
            </a:bodyPr>
            <a:lstStyle/>
            <a:p>
              <a:r>
                <a:rPr lang="en-US" dirty="0" smtClean="0">
                  <a:latin typeface="Times New Roman" pitchFamily="18" charset="0"/>
                  <a:cs typeface="Times New Roman" pitchFamily="18" charset="0"/>
                </a:rPr>
                <a:t>The dispersion with frequency in NLSHO model is proportional to</a:t>
              </a:r>
            </a:p>
            <a:p>
              <a:r>
                <a:rPr lang="en-US" dirty="0">
                  <a:latin typeface="Times New Roman" pitchFamily="18" charset="0"/>
                  <a:cs typeface="Times New Roman" pitchFamily="18" charset="0"/>
                </a:rPr>
                <a:t>w</a:t>
              </a:r>
              <a:r>
                <a:rPr lang="en-US" dirty="0" smtClean="0">
                  <a:latin typeface="Times New Roman" pitchFamily="18" charset="0"/>
                  <a:cs typeface="Times New Roman" pitchFamily="18" charset="0"/>
                </a:rPr>
                <a:t>hich is different from the SOS result. </a:t>
              </a:r>
              <a:endParaRPr lang="en-US" dirty="0">
                <a:latin typeface="Times New Roman" pitchFamily="18" charset="0"/>
                <a:cs typeface="Times New Roman" pitchFamily="18" charset="0"/>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2776709702"/>
                </p:ext>
              </p:extLst>
            </p:nvPr>
          </p:nvGraphicFramePr>
          <p:xfrm>
            <a:off x="6571941" y="3157086"/>
            <a:ext cx="2269290" cy="366578"/>
          </p:xfrm>
          <a:graphic>
            <a:graphicData uri="http://schemas.openxmlformats.org/presentationml/2006/ole">
              <mc:AlternateContent xmlns:mc="http://schemas.openxmlformats.org/markup-compatibility/2006">
                <mc:Choice xmlns:v="urn:schemas-microsoft-com:vml" Requires="v">
                  <p:oleObj spid="_x0000_s2204" name="Equation" r:id="rId5" imgW="1650960" imgH="266400" progId="Equation.3">
                    <p:embed/>
                  </p:oleObj>
                </mc:Choice>
                <mc:Fallback>
                  <p:oleObj name="Equation" r:id="rId5" imgW="1650960" imgH="266400" progId="Equation.3">
                    <p:embed/>
                    <p:pic>
                      <p:nvPicPr>
                        <p:cNvPr id="0" name=""/>
                        <p:cNvPicPr/>
                        <p:nvPr/>
                      </p:nvPicPr>
                      <p:blipFill>
                        <a:blip r:embed="rId6"/>
                        <a:stretch>
                          <a:fillRect/>
                        </a:stretch>
                      </p:blipFill>
                      <p:spPr>
                        <a:xfrm>
                          <a:off x="6571941" y="3157086"/>
                          <a:ext cx="2269290" cy="366578"/>
                        </a:xfrm>
                        <a:prstGeom prst="rect">
                          <a:avLst/>
                        </a:prstGeom>
                      </p:spPr>
                    </p:pic>
                  </p:oleObj>
                </mc:Fallback>
              </mc:AlternateContent>
            </a:graphicData>
          </a:graphic>
        </p:graphicFrame>
      </p:gr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6"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10" name="Group 9"/>
          <p:cNvGrpSpPr/>
          <p:nvPr/>
        </p:nvGrpSpPr>
        <p:grpSpPr>
          <a:xfrm>
            <a:off x="119395" y="3227340"/>
            <a:ext cx="8207043" cy="3490960"/>
            <a:chOff x="119395" y="3227340"/>
            <a:chExt cx="8207043" cy="3490960"/>
          </a:xfrm>
        </p:grpSpPr>
        <p:sp>
          <p:nvSpPr>
            <p:cNvPr id="8" name="TextBox 7"/>
            <p:cNvSpPr txBox="1"/>
            <p:nvPr/>
          </p:nvSpPr>
          <p:spPr>
            <a:xfrm>
              <a:off x="119395" y="3227340"/>
              <a:ext cx="6628033" cy="369332"/>
            </a:xfrm>
            <a:prstGeom prst="rect">
              <a:avLst/>
            </a:prstGeom>
            <a:noFill/>
          </p:spPr>
          <p:txBody>
            <a:bodyPr wrap="none" rtlCol="0">
              <a:spAutoFit/>
            </a:bodyPr>
            <a:lstStyle/>
            <a:p>
              <a:r>
                <a:rPr lang="en-US" dirty="0" smtClean="0">
                  <a:latin typeface="Times New Roman" pitchFamily="18" charset="0"/>
                  <a:cs typeface="Times New Roman" pitchFamily="18" charset="0"/>
                </a:rPr>
                <a:t>e.g. Sum frequency generation </a:t>
              </a:r>
              <a:r>
                <a:rPr lang="en-US" dirty="0">
                  <a:latin typeface="Times New Roman" pitchFamily="18" charset="0"/>
                  <a:cs typeface="Times New Roman" pitchFamily="18" charset="0"/>
                </a:rPr>
                <a:t>in Periodically Poled Lithium </a:t>
              </a:r>
              <a:r>
                <a:rPr lang="en-US" dirty="0" err="1" smtClean="0">
                  <a:latin typeface="Times New Roman" pitchFamily="18" charset="0"/>
                  <a:cs typeface="Times New Roman" pitchFamily="18" charset="0"/>
                </a:rPr>
                <a:t>Niobate</a:t>
              </a:r>
              <a:endParaRPr lang="en-US" dirty="0">
                <a:latin typeface="Times New Roman" pitchFamily="18" charset="0"/>
                <a:cs typeface="Times New Roman" pitchFamily="18"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3319152367"/>
                </p:ext>
              </p:extLst>
            </p:nvPr>
          </p:nvGraphicFramePr>
          <p:xfrm>
            <a:off x="382588" y="4076700"/>
            <a:ext cx="7216775" cy="1874838"/>
          </p:xfrm>
          <a:graphic>
            <a:graphicData uri="http://schemas.openxmlformats.org/presentationml/2006/ole">
              <mc:AlternateContent xmlns:mc="http://schemas.openxmlformats.org/markup-compatibility/2006">
                <mc:Choice xmlns:v="urn:schemas-microsoft-com:vml" Requires="v">
                  <p:oleObj spid="_x0000_s2205" name="Equation" r:id="rId7" imgW="5143320" imgH="1346040" progId="Equation.3">
                    <p:embed/>
                  </p:oleObj>
                </mc:Choice>
                <mc:Fallback>
                  <p:oleObj name="Equation" r:id="rId7" imgW="5143320" imgH="1346040" progId="Equation.3">
                    <p:embed/>
                    <p:pic>
                      <p:nvPicPr>
                        <p:cNvPr id="0" name="Object 9"/>
                        <p:cNvPicPr>
                          <a:picLocks noChangeAspect="1" noChangeArrowheads="1"/>
                        </p:cNvPicPr>
                        <p:nvPr/>
                      </p:nvPicPr>
                      <p:blipFill>
                        <a:blip r:embed="rId8"/>
                        <a:srcRect/>
                        <a:stretch>
                          <a:fillRect/>
                        </a:stretch>
                      </p:blipFill>
                      <p:spPr bwMode="auto">
                        <a:xfrm>
                          <a:off x="382588" y="4076700"/>
                          <a:ext cx="7216775" cy="1874838"/>
                        </a:xfrm>
                        <a:prstGeom prst="rect">
                          <a:avLst/>
                        </a:prstGeom>
                        <a:noFill/>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4041622609"/>
                </p:ext>
              </p:extLst>
            </p:nvPr>
          </p:nvGraphicFramePr>
          <p:xfrm>
            <a:off x="638175" y="6035675"/>
            <a:ext cx="7597775" cy="682625"/>
          </p:xfrm>
          <a:graphic>
            <a:graphicData uri="http://schemas.openxmlformats.org/presentationml/2006/ole">
              <mc:AlternateContent xmlns:mc="http://schemas.openxmlformats.org/markup-compatibility/2006">
                <mc:Choice xmlns:v="urn:schemas-microsoft-com:vml" Requires="v">
                  <p:oleObj spid="_x0000_s2206" name="Equation" r:id="rId9" imgW="5359320" imgH="495000" progId="Equation.3">
                    <p:embed/>
                  </p:oleObj>
                </mc:Choice>
                <mc:Fallback>
                  <p:oleObj name="Equation" r:id="rId9" imgW="5359320" imgH="495000" progId="Equation.3">
                    <p:embed/>
                    <p:pic>
                      <p:nvPicPr>
                        <p:cNvPr id="0" name="Object 11"/>
                        <p:cNvPicPr>
                          <a:picLocks noChangeAspect="1" noChangeArrowheads="1"/>
                        </p:cNvPicPr>
                        <p:nvPr/>
                      </p:nvPicPr>
                      <p:blipFill>
                        <a:blip r:embed="rId10"/>
                        <a:srcRect/>
                        <a:stretch>
                          <a:fillRect/>
                        </a:stretch>
                      </p:blipFill>
                      <p:spPr bwMode="auto">
                        <a:xfrm>
                          <a:off x="638175" y="6035675"/>
                          <a:ext cx="7597775" cy="682625"/>
                        </a:xfrm>
                        <a:prstGeom prst="rect">
                          <a:avLst/>
                        </a:prstGeom>
                        <a:solidFill>
                          <a:schemeClr val="bg2">
                            <a:lumMod val="90000"/>
                          </a:schemeClr>
                        </a:solidFill>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3049977933"/>
                </p:ext>
              </p:extLst>
            </p:nvPr>
          </p:nvGraphicFramePr>
          <p:xfrm>
            <a:off x="434975" y="3597275"/>
            <a:ext cx="7891463" cy="561975"/>
          </p:xfrm>
          <a:graphic>
            <a:graphicData uri="http://schemas.openxmlformats.org/presentationml/2006/ole">
              <mc:AlternateContent xmlns:mc="http://schemas.openxmlformats.org/markup-compatibility/2006">
                <mc:Choice xmlns:v="urn:schemas-microsoft-com:vml" Requires="v">
                  <p:oleObj spid="_x0000_s2207" name="Equation" r:id="rId11" imgW="5511600" imgH="393480" progId="Equation.3">
                    <p:embed/>
                  </p:oleObj>
                </mc:Choice>
                <mc:Fallback>
                  <p:oleObj name="Equation" r:id="rId11" imgW="5511600" imgH="393480" progId="Equation.3">
                    <p:embed/>
                    <p:pic>
                      <p:nvPicPr>
                        <p:cNvPr id="0" name="Object 13"/>
                        <p:cNvPicPr>
                          <a:picLocks noChangeAspect="1" noChangeArrowheads="1"/>
                        </p:cNvPicPr>
                        <p:nvPr/>
                      </p:nvPicPr>
                      <p:blipFill>
                        <a:blip r:embed="rId12"/>
                        <a:srcRect/>
                        <a:stretch>
                          <a:fillRect/>
                        </a:stretch>
                      </p:blipFill>
                      <p:spPr bwMode="auto">
                        <a:xfrm>
                          <a:off x="434975" y="3597275"/>
                          <a:ext cx="7891463" cy="561975"/>
                        </a:xfrm>
                        <a:prstGeom prst="rect">
                          <a:avLst/>
                        </a:prstGeom>
                        <a:solidFill>
                          <a:schemeClr val="bg2">
                            <a:lumMod val="90000"/>
                          </a:schemeClr>
                        </a:solidFill>
                      </p:spPr>
                    </p:pic>
                  </p:oleObj>
                </mc:Fallback>
              </mc:AlternateContent>
            </a:graphicData>
          </a:graphic>
        </p:graphicFrame>
      </p:grpSp>
    </p:spTree>
    <p:extLst>
      <p:ext uri="{BB962C8B-B14F-4D97-AF65-F5344CB8AC3E}">
        <p14:creationId xmlns:p14="http://schemas.microsoft.com/office/powerpoint/2010/main" val="2086162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0145" y="249382"/>
            <a:ext cx="5939446" cy="369332"/>
          </a:xfrm>
          <a:prstGeom prst="rect">
            <a:avLst/>
          </a:prstGeom>
          <a:noFill/>
          <a:ln w="31750">
            <a:solidFill>
              <a:schemeClr val="tx1"/>
            </a:solidFill>
          </a:ln>
        </p:spPr>
        <p:txBody>
          <a:bodyPr wrap="none" rtlCol="0">
            <a:spAutoFit/>
          </a:bodyPr>
          <a:lstStyle/>
          <a:p>
            <a:r>
              <a:rPr lang="en-US" dirty="0">
                <a:latin typeface="Times New Roman" pitchFamily="18" charset="0"/>
                <a:cs typeface="Times New Roman" pitchFamily="18" charset="0"/>
              </a:rPr>
              <a:t>Orthogonally Polarized </a:t>
            </a:r>
            <a:r>
              <a:rPr lang="en-US" dirty="0" smtClean="0">
                <a:latin typeface="Times New Roman" pitchFamily="18" charset="0"/>
                <a:cs typeface="Times New Roman" pitchFamily="18" charset="0"/>
              </a:rPr>
              <a:t>Beams (equal or unequal frequencies)</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274970733"/>
              </p:ext>
            </p:extLst>
          </p:nvPr>
        </p:nvGraphicFramePr>
        <p:xfrm>
          <a:off x="240145" y="817274"/>
          <a:ext cx="1131887" cy="319087"/>
        </p:xfrm>
        <a:graphic>
          <a:graphicData uri="http://schemas.openxmlformats.org/presentationml/2006/ole">
            <mc:AlternateContent xmlns:mc="http://schemas.openxmlformats.org/markup-compatibility/2006">
              <mc:Choice xmlns:v="urn:schemas-microsoft-com:vml" Requires="v">
                <p:oleObj spid="_x0000_s30722" name="Equation" r:id="rId3" imgW="812520" imgH="228600" progId="Equation.3">
                  <p:embed/>
                </p:oleObj>
              </mc:Choice>
              <mc:Fallback>
                <p:oleObj name="Equation" r:id="rId3" imgW="812520" imgH="228600" progId="Equation.3">
                  <p:embed/>
                  <p:pic>
                    <p:nvPicPr>
                      <p:cNvPr id="0" name=""/>
                      <p:cNvPicPr>
                        <a:picLocks noChangeAspect="1" noChangeArrowheads="1"/>
                      </p:cNvPicPr>
                      <p:nvPr/>
                    </p:nvPicPr>
                    <p:blipFill>
                      <a:blip r:embed="rId4"/>
                      <a:srcRect/>
                      <a:stretch>
                        <a:fillRect/>
                      </a:stretch>
                    </p:blipFill>
                    <p:spPr bwMode="auto">
                      <a:xfrm>
                        <a:off x="240145" y="817274"/>
                        <a:ext cx="1131887" cy="319087"/>
                      </a:xfrm>
                      <a:prstGeom prst="rect">
                        <a:avLst/>
                      </a:prstGeom>
                      <a:noFill/>
                    </p:spPr>
                  </p:pic>
                </p:oleObj>
              </mc:Fallback>
            </mc:AlternateContent>
          </a:graphicData>
        </a:graphic>
      </p:graphicFrame>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1464497908"/>
              </p:ext>
            </p:extLst>
          </p:nvPr>
        </p:nvGraphicFramePr>
        <p:xfrm>
          <a:off x="103620" y="1161963"/>
          <a:ext cx="9040380" cy="967308"/>
        </p:xfrm>
        <a:graphic>
          <a:graphicData uri="http://schemas.openxmlformats.org/presentationml/2006/ole">
            <mc:AlternateContent xmlns:mc="http://schemas.openxmlformats.org/markup-compatibility/2006">
              <mc:Choice xmlns:v="urn:schemas-microsoft-com:vml" Requires="v">
                <p:oleObj spid="_x0000_s30723" name="Equation" r:id="rId5" imgW="6451560" imgH="685800" progId="Equation.3">
                  <p:embed/>
                </p:oleObj>
              </mc:Choice>
              <mc:Fallback>
                <p:oleObj name="Equation" r:id="rId5" imgW="6451560" imgH="685800" progId="Equation.3">
                  <p:embed/>
                  <p:pic>
                    <p:nvPicPr>
                      <p:cNvPr id="0" name=""/>
                      <p:cNvPicPr>
                        <a:picLocks noChangeAspect="1" noChangeArrowheads="1"/>
                      </p:cNvPicPr>
                      <p:nvPr/>
                    </p:nvPicPr>
                    <p:blipFill>
                      <a:blip r:embed="rId6"/>
                      <a:srcRect/>
                      <a:stretch>
                        <a:fillRect/>
                      </a:stretch>
                    </p:blipFill>
                    <p:spPr bwMode="auto">
                      <a:xfrm>
                        <a:off x="103620" y="1161963"/>
                        <a:ext cx="9040380" cy="967308"/>
                      </a:xfrm>
                      <a:prstGeom prst="rect">
                        <a:avLst/>
                      </a:prstGeom>
                      <a:noFill/>
                    </p:spPr>
                  </p:pic>
                </p:oleObj>
              </mc:Fallback>
            </mc:AlternateContent>
          </a:graphicData>
        </a:graphic>
      </p:graphicFrame>
      <p:sp>
        <p:nvSpPr>
          <p:cNvPr id="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2408272816"/>
              </p:ext>
            </p:extLst>
          </p:nvPr>
        </p:nvGraphicFramePr>
        <p:xfrm>
          <a:off x="32043" y="2262909"/>
          <a:ext cx="9043608" cy="554182"/>
        </p:xfrm>
        <a:graphic>
          <a:graphicData uri="http://schemas.openxmlformats.org/presentationml/2006/ole">
            <mc:AlternateContent xmlns:mc="http://schemas.openxmlformats.org/markup-compatibility/2006">
              <mc:Choice xmlns:v="urn:schemas-microsoft-com:vml" Requires="v">
                <p:oleObj spid="_x0000_s30724" name="Equation" r:id="rId7" imgW="7137360" imgH="431640" progId="Equation.3">
                  <p:embed/>
                </p:oleObj>
              </mc:Choice>
              <mc:Fallback>
                <p:oleObj name="Equation" r:id="rId7" imgW="7137360" imgH="431640" progId="Equation.3">
                  <p:embed/>
                  <p:pic>
                    <p:nvPicPr>
                      <p:cNvPr id="0" name=""/>
                      <p:cNvPicPr>
                        <a:picLocks noChangeAspect="1" noChangeArrowheads="1"/>
                      </p:cNvPicPr>
                      <p:nvPr/>
                    </p:nvPicPr>
                    <p:blipFill>
                      <a:blip r:embed="rId8"/>
                      <a:srcRect/>
                      <a:stretch>
                        <a:fillRect/>
                      </a:stretch>
                    </p:blipFill>
                    <p:spPr bwMode="auto">
                      <a:xfrm>
                        <a:off x="32043" y="2262909"/>
                        <a:ext cx="9043608" cy="554182"/>
                      </a:xfrm>
                      <a:prstGeom prst="rect">
                        <a:avLst/>
                      </a:prstGeom>
                      <a:noFill/>
                    </p:spPr>
                  </p:pic>
                </p:oleObj>
              </mc:Fallback>
            </mc:AlternateContent>
          </a:graphicData>
        </a:graphic>
      </p:graphicFrame>
      <p:sp>
        <p:nvSpPr>
          <p:cNvPr id="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10"/>
          <p:cNvSpPr/>
          <p:nvPr/>
        </p:nvSpPr>
        <p:spPr>
          <a:xfrm>
            <a:off x="240145" y="3458957"/>
            <a:ext cx="1222707" cy="369332"/>
          </a:xfrm>
          <a:prstGeom prst="rect">
            <a:avLst/>
          </a:prstGeom>
        </p:spPr>
        <p:txBody>
          <a:bodyPr wrap="none">
            <a:spAutoFit/>
          </a:bodyPr>
          <a:lstStyle/>
          <a:p>
            <a:r>
              <a:rPr lang="en-US" dirty="0">
                <a:latin typeface="Times New Roman" pitchFamily="18" charset="0"/>
                <a:cs typeface="Times New Roman" pitchFamily="18" charset="0"/>
              </a:rPr>
              <a:t>e.g. </a:t>
            </a:r>
            <a:r>
              <a:rPr lang="en-US" i="1" dirty="0">
                <a:latin typeface="Times New Roman" pitchFamily="18" charset="0"/>
                <a:cs typeface="Times New Roman" pitchFamily="18" charset="0"/>
                <a:sym typeface="Symbol"/>
              </a:rPr>
              <a:t></a:t>
            </a:r>
            <a:r>
              <a:rPr lang="en-US" i="1" baseline="-25000" dirty="0">
                <a:latin typeface="Times New Roman" pitchFamily="18" charset="0"/>
                <a:cs typeface="Times New Roman" pitchFamily="18" charset="0"/>
              </a:rPr>
              <a:t>b</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sym typeface="Symbol"/>
              </a:rPr>
              <a:t></a:t>
            </a:r>
            <a:r>
              <a:rPr lang="en-US" i="1" baseline="-25000" dirty="0">
                <a:latin typeface="Times New Roman" pitchFamily="18" charset="0"/>
                <a:cs typeface="Times New Roman" pitchFamily="18" charset="0"/>
              </a:rPr>
              <a:t>a</a:t>
            </a:r>
            <a:r>
              <a:rPr lang="en-US" dirty="0">
                <a:latin typeface="Times New Roman" pitchFamily="18" charset="0"/>
                <a:cs typeface="Times New Roman" pitchFamily="18" charset="0"/>
              </a:rPr>
              <a:t> </a:t>
            </a:r>
          </a:p>
        </p:txBody>
      </p:sp>
      <p:sp>
        <p:nvSpPr>
          <p:cNvPr id="1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2841141837"/>
              </p:ext>
            </p:extLst>
          </p:nvPr>
        </p:nvGraphicFramePr>
        <p:xfrm>
          <a:off x="88900" y="3952875"/>
          <a:ext cx="6613525" cy="1978025"/>
        </p:xfrm>
        <a:graphic>
          <a:graphicData uri="http://schemas.openxmlformats.org/presentationml/2006/ole">
            <mc:AlternateContent xmlns:mc="http://schemas.openxmlformats.org/markup-compatibility/2006">
              <mc:Choice xmlns:v="urn:schemas-microsoft-com:vml" Requires="v">
                <p:oleObj spid="_x0000_s30725" name="Equation" r:id="rId9" imgW="4457520" imgH="1333440" progId="Equation.3">
                  <p:embed/>
                </p:oleObj>
              </mc:Choice>
              <mc:Fallback>
                <p:oleObj name="Equation" r:id="rId9" imgW="4457520" imgH="1333440" progId="Equation.3">
                  <p:embed/>
                  <p:pic>
                    <p:nvPicPr>
                      <p:cNvPr id="0" name=""/>
                      <p:cNvPicPr>
                        <a:picLocks noChangeAspect="1" noChangeArrowheads="1"/>
                      </p:cNvPicPr>
                      <p:nvPr/>
                    </p:nvPicPr>
                    <p:blipFill>
                      <a:blip r:embed="rId10"/>
                      <a:srcRect/>
                      <a:stretch>
                        <a:fillRect/>
                      </a:stretch>
                    </p:blipFill>
                    <p:spPr bwMode="auto">
                      <a:xfrm>
                        <a:off x="88900" y="3952875"/>
                        <a:ext cx="6613525" cy="1978025"/>
                      </a:xfrm>
                      <a:prstGeom prst="rect">
                        <a:avLst/>
                      </a:prstGeom>
                      <a:noFill/>
                    </p:spPr>
                  </p:pic>
                </p:oleObj>
              </mc:Fallback>
            </mc:AlternateContent>
          </a:graphicData>
        </a:graphic>
      </p:graphicFrame>
    </p:spTree>
    <p:extLst>
      <p:ext uri="{BB962C8B-B14F-4D97-AF65-F5344CB8AC3E}">
        <p14:creationId xmlns:p14="http://schemas.microsoft.com/office/powerpoint/2010/main" val="1889182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209972" y="151076"/>
            <a:ext cx="6968828" cy="538909"/>
            <a:chOff x="1662545" y="1010058"/>
            <a:chExt cx="6742546" cy="538909"/>
          </a:xfrm>
        </p:grpSpPr>
        <p:sp>
          <p:nvSpPr>
            <p:cNvPr id="2" name="TextBox 1"/>
            <p:cNvSpPr txBox="1"/>
            <p:nvPr/>
          </p:nvSpPr>
          <p:spPr>
            <a:xfrm>
              <a:off x="1662545" y="1062182"/>
              <a:ext cx="6742546" cy="461665"/>
            </a:xfrm>
            <a:prstGeom prst="rect">
              <a:avLst/>
            </a:prstGeom>
            <a:noFill/>
            <a:ln w="57150">
              <a:solidFill>
                <a:schemeClr val="tx1"/>
              </a:solidFill>
            </a:ln>
          </p:spPr>
          <p:txBody>
            <a:bodyPr wrap="square" rtlCol="0">
              <a:spAutoFit/>
            </a:bodyPr>
            <a:lstStyle/>
            <a:p>
              <a:r>
                <a:rPr lang="en-US" sz="2400" b="1" dirty="0" smtClean="0">
                  <a:latin typeface="Times New Roman" pitchFamily="18" charset="0"/>
                  <a:cs typeface="Times New Roman" pitchFamily="18" charset="0"/>
                </a:rPr>
                <a:t>Two Level Model: Third </a:t>
              </a:r>
              <a:r>
                <a:rPr lang="en-US" sz="2400" b="1" dirty="0">
                  <a:latin typeface="Times New Roman" pitchFamily="18" charset="0"/>
                  <a:cs typeface="Times New Roman" pitchFamily="18" charset="0"/>
                </a:rPr>
                <a:t>Order Susceptibilities</a:t>
              </a:r>
            </a:p>
          </p:txBody>
        </p:sp>
        <p:graphicFrame>
          <p:nvGraphicFramePr>
            <p:cNvPr id="3" name="Object 2"/>
            <p:cNvGraphicFramePr>
              <a:graphicFrameLocks noChangeAspect="1"/>
            </p:cNvGraphicFramePr>
            <p:nvPr>
              <p:extLst>
                <p:ext uri="{D42A27DB-BD31-4B8C-83A1-F6EECF244321}">
                  <p14:modId xmlns:p14="http://schemas.microsoft.com/office/powerpoint/2010/main" val="338608021"/>
                </p:ext>
              </p:extLst>
            </p:nvPr>
          </p:nvGraphicFramePr>
          <p:xfrm>
            <a:off x="7767782" y="1010058"/>
            <a:ext cx="562657" cy="538909"/>
          </p:xfrm>
          <a:graphic>
            <a:graphicData uri="http://schemas.openxmlformats.org/presentationml/2006/ole">
              <mc:AlternateContent xmlns:mc="http://schemas.openxmlformats.org/markup-compatibility/2006">
                <mc:Choice xmlns:v="urn:schemas-microsoft-com:vml" Requires="v">
                  <p:oleObj spid="_x0000_s3234" name="Equation" r:id="rId3" imgW="304560" imgH="291960" progId="Equation.3">
                    <p:embed/>
                  </p:oleObj>
                </mc:Choice>
                <mc:Fallback>
                  <p:oleObj name="Equation" r:id="rId3" imgW="304560" imgH="291960" progId="Equation.3">
                    <p:embed/>
                    <p:pic>
                      <p:nvPicPr>
                        <p:cNvPr id="0" name=""/>
                        <p:cNvPicPr/>
                        <p:nvPr/>
                      </p:nvPicPr>
                      <p:blipFill>
                        <a:blip r:embed="rId4"/>
                        <a:stretch>
                          <a:fillRect/>
                        </a:stretch>
                      </p:blipFill>
                      <p:spPr>
                        <a:xfrm>
                          <a:off x="7767782" y="1010058"/>
                          <a:ext cx="562657" cy="538909"/>
                        </a:xfrm>
                        <a:prstGeom prst="rect">
                          <a:avLst/>
                        </a:prstGeom>
                      </p:spPr>
                    </p:pic>
                  </p:oleObj>
                </mc:Fallback>
              </mc:AlternateContent>
            </a:graphicData>
          </a:graphic>
        </p:graphicFrame>
      </p:grpSp>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570423605"/>
              </p:ext>
            </p:extLst>
          </p:nvPr>
        </p:nvGraphicFramePr>
        <p:xfrm>
          <a:off x="776112" y="664865"/>
          <a:ext cx="7074540" cy="3029528"/>
        </p:xfrm>
        <a:graphic>
          <a:graphicData uri="http://schemas.openxmlformats.org/presentationml/2006/ole">
            <mc:AlternateContent xmlns:mc="http://schemas.openxmlformats.org/markup-compatibility/2006">
              <mc:Choice xmlns:v="urn:schemas-microsoft-com:vml" Requires="v">
                <p:oleObj spid="_x0000_s3235" name="Equation" r:id="rId5" imgW="5969000" imgH="2565400" progId="Equation.3">
                  <p:embed/>
                </p:oleObj>
              </mc:Choice>
              <mc:Fallback>
                <p:oleObj name="Equation" r:id="rId5" imgW="5969000" imgH="25654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6112" y="664865"/>
                        <a:ext cx="7074540" cy="3029528"/>
                      </a:xfrm>
                      <a:prstGeom prst="rect">
                        <a:avLst/>
                      </a:prstGeom>
                      <a:noFill/>
                    </p:spPr>
                  </p:pic>
                </p:oleObj>
              </mc:Fallback>
            </mc:AlternateContent>
          </a:graphicData>
        </a:graphic>
      </p:graphicFrame>
      <p:sp>
        <p:nvSpPr>
          <p:cNvPr id="7" name="TextBox 6"/>
          <p:cNvSpPr txBox="1"/>
          <p:nvPr/>
        </p:nvSpPr>
        <p:spPr>
          <a:xfrm>
            <a:off x="175491" y="3888570"/>
            <a:ext cx="4924874" cy="369332"/>
          </a:xfrm>
          <a:prstGeom prst="rect">
            <a:avLst/>
          </a:prstGeom>
          <a:noFill/>
        </p:spPr>
        <p:txBody>
          <a:bodyPr wrap="none" rtlCol="0">
            <a:spAutoFit/>
          </a:bodyPr>
          <a:lstStyle/>
          <a:p>
            <a:r>
              <a:rPr lang="en-US" dirty="0" smtClean="0">
                <a:latin typeface="Times New Roman" pitchFamily="18" charset="0"/>
                <a:cs typeface="Times New Roman" pitchFamily="18" charset="0"/>
              </a:rPr>
              <a:t>e.g. </a:t>
            </a:r>
            <a:r>
              <a:rPr lang="en-US" dirty="0">
                <a:latin typeface="Times New Roman" pitchFamily="18" charset="0"/>
                <a:cs typeface="Times New Roman" pitchFamily="18" charset="0"/>
              </a:rPr>
              <a:t>Third Harmonic </a:t>
            </a:r>
            <a:r>
              <a:rPr lang="en-US" dirty="0" smtClean="0">
                <a:latin typeface="Times New Roman" pitchFamily="18" charset="0"/>
                <a:cs typeface="Times New Roman" pitchFamily="18" charset="0"/>
              </a:rPr>
              <a:t>Generation (</a:t>
            </a:r>
            <a:r>
              <a:rPr lang="en-US" i="1" dirty="0" smtClean="0">
                <a:latin typeface="Times New Roman" pitchFamily="18" charset="0"/>
                <a:cs typeface="Times New Roman" pitchFamily="18" charset="0"/>
              </a:rPr>
              <a:t>z</a:t>
            </a:r>
            <a:r>
              <a:rPr lang="en-US" dirty="0" smtClean="0">
                <a:latin typeface="Times New Roman" pitchFamily="18" charset="0"/>
                <a:cs typeface="Times New Roman" pitchFamily="18" charset="0"/>
              </a:rPr>
              <a:t>-polarized input)</a:t>
            </a:r>
            <a:endParaRPr lang="en-US" dirty="0">
              <a:latin typeface="Times New Roman" pitchFamily="18" charset="0"/>
              <a:cs typeface="Times New Roman" pitchFamily="18" charset="0"/>
            </a:endParaRPr>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718523746"/>
              </p:ext>
            </p:extLst>
          </p:nvPr>
        </p:nvGraphicFramePr>
        <p:xfrm>
          <a:off x="175491" y="4165447"/>
          <a:ext cx="7383555" cy="2641600"/>
        </p:xfrm>
        <a:graphic>
          <a:graphicData uri="http://schemas.openxmlformats.org/presentationml/2006/ole">
            <mc:AlternateContent xmlns:mc="http://schemas.openxmlformats.org/markup-compatibility/2006">
              <mc:Choice xmlns:v="urn:schemas-microsoft-com:vml" Requires="v">
                <p:oleObj spid="_x0000_s3236" name="Equation" r:id="rId7" imgW="5791200" imgH="2082800" progId="Equation.3">
                  <p:embed/>
                </p:oleObj>
              </mc:Choice>
              <mc:Fallback>
                <p:oleObj name="Equation" r:id="rId7" imgW="5791200" imgH="20828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5491" y="4165447"/>
                        <a:ext cx="7383555" cy="2641600"/>
                      </a:xfrm>
                      <a:prstGeom prst="rect">
                        <a:avLst/>
                      </a:prstGeom>
                      <a:noFill/>
                    </p:spPr>
                  </p:pic>
                </p:oleObj>
              </mc:Fallback>
            </mc:AlternateContent>
          </a:graphicData>
        </a:graphic>
      </p:graphicFrame>
      <p:sp>
        <p:nvSpPr>
          <p:cNvPr id="10" name="Rectangle 7"/>
          <p:cNvSpPr>
            <a:spLocks noChangeArrowheads="1"/>
          </p:cNvSpPr>
          <p:nvPr/>
        </p:nvSpPr>
        <p:spPr bwMode="auto">
          <a:xfrm>
            <a:off x="0" y="2076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17" name="Group 16"/>
          <p:cNvGrpSpPr/>
          <p:nvPr/>
        </p:nvGrpSpPr>
        <p:grpSpPr>
          <a:xfrm>
            <a:off x="5892799" y="5024582"/>
            <a:ext cx="3243196" cy="1754326"/>
            <a:chOff x="5892799" y="5024582"/>
            <a:chExt cx="3243196" cy="1754326"/>
          </a:xfrm>
        </p:grpSpPr>
        <p:grpSp>
          <p:nvGrpSpPr>
            <p:cNvPr id="15" name="Group 14"/>
            <p:cNvGrpSpPr/>
            <p:nvPr/>
          </p:nvGrpSpPr>
          <p:grpSpPr>
            <a:xfrm>
              <a:off x="5892799" y="5024582"/>
              <a:ext cx="3243196" cy="1754326"/>
              <a:chOff x="5892799" y="5024582"/>
              <a:chExt cx="3243196" cy="1754326"/>
            </a:xfrm>
          </p:grpSpPr>
          <p:sp>
            <p:nvSpPr>
              <p:cNvPr id="11" name="TextBox 10"/>
              <p:cNvSpPr txBox="1"/>
              <p:nvPr/>
            </p:nvSpPr>
            <p:spPr>
              <a:xfrm>
                <a:off x="5892799" y="5024582"/>
                <a:ext cx="3243196" cy="1754326"/>
              </a:xfrm>
              <a:prstGeom prst="rect">
                <a:avLst/>
              </a:prstGeom>
              <a:noFill/>
            </p:spPr>
            <p:txBody>
              <a:bodyPr wrap="none" rtlCol="0">
                <a:spAutoFit/>
              </a:bodyPr>
              <a:lstStyle/>
              <a:p>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hird </a:t>
                </a:r>
                <a:r>
                  <a:rPr lang="en-US" dirty="0">
                    <a:latin typeface="Times New Roman" pitchFamily="18" charset="0"/>
                    <a:cs typeface="Times New Roman" pitchFamily="18" charset="0"/>
                  </a:rPr>
                  <a:t>harmonic resonance </a:t>
                </a:r>
                <a:r>
                  <a:rPr lang="en-US" dirty="0" smtClean="0">
                    <a:latin typeface="Times New Roman" pitchFamily="18" charset="0"/>
                    <a:cs typeface="Times New Roman" pitchFamily="18" charset="0"/>
                  </a:rPr>
                  <a:t>peaks</a:t>
                </a:r>
              </a:p>
              <a:p>
                <a:r>
                  <a:rPr lang="en-US" dirty="0" smtClean="0">
                    <a:latin typeface="Times New Roman" pitchFamily="18" charset="0"/>
                    <a:cs typeface="Times New Roman" pitchFamily="18" charset="0"/>
                  </a:rPr>
                  <a:t>occur </a:t>
                </a:r>
                <a:r>
                  <a:rPr lang="en-US" dirty="0">
                    <a:latin typeface="Times New Roman" pitchFamily="18" charset="0"/>
                    <a:cs typeface="Times New Roman" pitchFamily="18" charset="0"/>
                  </a:rPr>
                  <a:t>for </a:t>
                </a:r>
                <a:r>
                  <a:rPr lang="en-US" dirty="0" smtClean="0">
                    <a:latin typeface="Times New Roman" pitchFamily="18" charset="0"/>
                    <a:cs typeface="Times New Roman" pitchFamily="18" charset="0"/>
                  </a:rPr>
                  <a:t>              and              . </a:t>
                </a:r>
              </a:p>
              <a:p>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anharmonic</a:t>
                </a:r>
                <a:r>
                  <a:rPr lang="en-US" dirty="0" smtClean="0">
                    <a:latin typeface="Times New Roman" pitchFamily="18" charset="0"/>
                    <a:cs typeface="Times New Roman" pitchFamily="18" charset="0"/>
                  </a:rPr>
                  <a:t> oscillator model</a:t>
                </a:r>
              </a:p>
              <a:p>
                <a:r>
                  <a:rPr lang="en-US" dirty="0">
                    <a:latin typeface="Times New Roman" pitchFamily="18" charset="0"/>
                    <a:cs typeface="Times New Roman" pitchFamily="18" charset="0"/>
                  </a:rPr>
                  <a:t>d</a:t>
                </a:r>
                <a:r>
                  <a:rPr lang="en-US" dirty="0" smtClean="0">
                    <a:latin typeface="Times New Roman" pitchFamily="18" charset="0"/>
                    <a:cs typeface="Times New Roman" pitchFamily="18" charset="0"/>
                  </a:rPr>
                  <a:t>oes not have the                </a:t>
                </a:r>
              </a:p>
              <a:p>
                <a:r>
                  <a:rPr lang="en-US" dirty="0">
                    <a:latin typeface="Times New Roman" pitchFamily="18" charset="0"/>
                    <a:cs typeface="Times New Roman" pitchFamily="18" charset="0"/>
                  </a:rPr>
                  <a:t>r</a:t>
                </a:r>
                <a:r>
                  <a:rPr lang="en-US" dirty="0" smtClean="0">
                    <a:latin typeface="Times New Roman" pitchFamily="18" charset="0"/>
                    <a:cs typeface="Times New Roman" pitchFamily="18" charset="0"/>
                  </a:rPr>
                  <a:t>esonance!</a:t>
                </a:r>
                <a:endParaRPr lang="en-US" dirty="0">
                  <a:latin typeface="Times New Roman" pitchFamily="18" charset="0"/>
                  <a:cs typeface="Times New Roman" pitchFamily="18" charset="0"/>
                </a:endParaRPr>
              </a:p>
              <a:p>
                <a:endParaRPr lang="en-US" dirty="0"/>
              </a:p>
            </p:txBody>
          </p:sp>
          <p:graphicFrame>
            <p:nvGraphicFramePr>
              <p:cNvPr id="13" name="Object 12"/>
              <p:cNvGraphicFramePr>
                <a:graphicFrameLocks noChangeAspect="1"/>
              </p:cNvGraphicFramePr>
              <p:nvPr>
                <p:extLst>
                  <p:ext uri="{D42A27DB-BD31-4B8C-83A1-F6EECF244321}">
                    <p14:modId xmlns:p14="http://schemas.microsoft.com/office/powerpoint/2010/main" val="3195463473"/>
                  </p:ext>
                </p:extLst>
              </p:nvPr>
            </p:nvGraphicFramePr>
            <p:xfrm>
              <a:off x="6834907" y="5362556"/>
              <a:ext cx="807459" cy="302797"/>
            </p:xfrm>
            <a:graphic>
              <a:graphicData uri="http://schemas.openxmlformats.org/presentationml/2006/ole">
                <mc:AlternateContent xmlns:mc="http://schemas.openxmlformats.org/markup-compatibility/2006">
                  <mc:Choice xmlns:v="urn:schemas-microsoft-com:vml" Requires="v">
                    <p:oleObj spid="_x0000_s3237" name="Equation" r:id="rId9" imgW="583947" imgH="228501" progId="Equation.3">
                      <p:embed/>
                    </p:oleObj>
                  </mc:Choice>
                  <mc:Fallback>
                    <p:oleObj name="Equation" r:id="rId9" imgW="583947" imgH="228501"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34907" y="5362556"/>
                            <a:ext cx="807459" cy="302797"/>
                          </a:xfrm>
                          <a:prstGeom prst="rect">
                            <a:avLst/>
                          </a:prstGeom>
                          <a:noFill/>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3171458813"/>
                  </p:ext>
                </p:extLst>
              </p:nvPr>
            </p:nvGraphicFramePr>
            <p:xfrm>
              <a:off x="8030298" y="5380670"/>
              <a:ext cx="808037" cy="303213"/>
            </p:xfrm>
            <a:graphic>
              <a:graphicData uri="http://schemas.openxmlformats.org/presentationml/2006/ole">
                <mc:AlternateContent xmlns:mc="http://schemas.openxmlformats.org/markup-compatibility/2006">
                  <mc:Choice xmlns:v="urn:schemas-microsoft-com:vml" Requires="v">
                    <p:oleObj spid="_x0000_s3238" name="Equation" r:id="rId11" imgW="583920" imgH="228600" progId="Equation.3">
                      <p:embed/>
                    </p:oleObj>
                  </mc:Choice>
                  <mc:Fallback>
                    <p:oleObj name="Equation" r:id="rId11" imgW="583920" imgH="228600" progId="Equation.3">
                      <p:embed/>
                      <p:pic>
                        <p:nvPicPr>
                          <p:cNvPr id="0" name="Object 12"/>
                          <p:cNvPicPr>
                            <a:picLocks noChangeAspect="1" noChangeArrowheads="1"/>
                          </p:cNvPicPr>
                          <p:nvPr/>
                        </p:nvPicPr>
                        <p:blipFill>
                          <a:blip r:embed="rId12"/>
                          <a:srcRect/>
                          <a:stretch>
                            <a:fillRect/>
                          </a:stretch>
                        </p:blipFill>
                        <p:spPr bwMode="auto">
                          <a:xfrm>
                            <a:off x="8030298" y="5380670"/>
                            <a:ext cx="808037"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6" name="Object 15"/>
            <p:cNvGraphicFramePr>
              <a:graphicFrameLocks noChangeAspect="1"/>
            </p:cNvGraphicFramePr>
            <p:nvPr>
              <p:extLst>
                <p:ext uri="{D42A27DB-BD31-4B8C-83A1-F6EECF244321}">
                  <p14:modId xmlns:p14="http://schemas.microsoft.com/office/powerpoint/2010/main" val="2068541589"/>
                </p:ext>
              </p:extLst>
            </p:nvPr>
          </p:nvGraphicFramePr>
          <p:xfrm>
            <a:off x="7628516" y="5911761"/>
            <a:ext cx="808037" cy="303213"/>
          </p:xfrm>
          <a:graphic>
            <a:graphicData uri="http://schemas.openxmlformats.org/presentationml/2006/ole">
              <mc:AlternateContent xmlns:mc="http://schemas.openxmlformats.org/markup-compatibility/2006">
                <mc:Choice xmlns:v="urn:schemas-microsoft-com:vml" Requires="v">
                  <p:oleObj spid="_x0000_s3239" name="Equation" r:id="rId13" imgW="583920" imgH="228600" progId="Equation.3">
                    <p:embed/>
                  </p:oleObj>
                </mc:Choice>
                <mc:Fallback>
                  <p:oleObj name="Equation" r:id="rId13" imgW="583920" imgH="228600" progId="Equation.3">
                    <p:embed/>
                    <p:pic>
                      <p:nvPicPr>
                        <p:cNvPr id="0" name=""/>
                        <p:cNvPicPr>
                          <a:picLocks noChangeAspect="1" noChangeArrowheads="1"/>
                        </p:cNvPicPr>
                        <p:nvPr/>
                      </p:nvPicPr>
                      <p:blipFill>
                        <a:blip r:embed="rId12"/>
                        <a:srcRect/>
                        <a:stretch>
                          <a:fillRect/>
                        </a:stretch>
                      </p:blipFill>
                      <p:spPr bwMode="auto">
                        <a:xfrm>
                          <a:off x="7628516" y="5911761"/>
                          <a:ext cx="808037"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4134110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69454" y="184804"/>
            <a:ext cx="8467703" cy="480137"/>
            <a:chOff x="1422400" y="406401"/>
            <a:chExt cx="8467703" cy="480137"/>
          </a:xfrm>
        </p:grpSpPr>
        <p:sp>
          <p:nvSpPr>
            <p:cNvPr id="2" name="TextBox 1"/>
            <p:cNvSpPr txBox="1"/>
            <p:nvPr/>
          </p:nvSpPr>
          <p:spPr>
            <a:xfrm>
              <a:off x="1422400" y="424873"/>
              <a:ext cx="8467703" cy="461665"/>
            </a:xfrm>
            <a:prstGeom prst="rect">
              <a:avLst/>
            </a:prstGeom>
            <a:noFill/>
            <a:ln w="57150">
              <a:solidFill>
                <a:schemeClr val="tx1"/>
              </a:solidFill>
            </a:ln>
          </p:spPr>
          <p:txBody>
            <a:bodyPr wrap="none" rtlCol="0">
              <a:spAutoFit/>
            </a:bodyPr>
            <a:lstStyle/>
            <a:p>
              <a:r>
                <a:rPr lang="en-US" sz="2400" b="1" dirty="0" smtClean="0">
                  <a:latin typeface="Times New Roman" pitchFamily="18" charset="0"/>
                  <a:cs typeface="Times New Roman" pitchFamily="18" charset="0"/>
                </a:rPr>
                <a:t>Two Level Model:       for Nonlinear </a:t>
              </a:r>
              <a:r>
                <a:rPr lang="en-US" sz="2400" b="1" dirty="0">
                  <a:latin typeface="Times New Roman" pitchFamily="18" charset="0"/>
                  <a:cs typeface="Times New Roman" pitchFamily="18" charset="0"/>
                </a:rPr>
                <a:t>Refraction and Absorption </a:t>
              </a:r>
            </a:p>
          </p:txBody>
        </p:sp>
        <p:graphicFrame>
          <p:nvGraphicFramePr>
            <p:cNvPr id="3" name="Object 2"/>
            <p:cNvGraphicFramePr>
              <a:graphicFrameLocks noChangeAspect="1"/>
            </p:cNvGraphicFramePr>
            <p:nvPr>
              <p:extLst>
                <p:ext uri="{D42A27DB-BD31-4B8C-83A1-F6EECF244321}">
                  <p14:modId xmlns:p14="http://schemas.microsoft.com/office/powerpoint/2010/main" val="3193132100"/>
                </p:ext>
              </p:extLst>
            </p:nvPr>
          </p:nvGraphicFramePr>
          <p:xfrm>
            <a:off x="3890240" y="406401"/>
            <a:ext cx="524742" cy="456296"/>
          </p:xfrm>
          <a:graphic>
            <a:graphicData uri="http://schemas.openxmlformats.org/presentationml/2006/ole">
              <mc:AlternateContent xmlns:mc="http://schemas.openxmlformats.org/markup-compatibility/2006">
                <mc:Choice xmlns:v="urn:schemas-microsoft-com:vml" Requires="v">
                  <p:oleObj spid="_x0000_s4207" name="Equation" r:id="rId3" imgW="291960" imgH="253800" progId="Equation.3">
                    <p:embed/>
                  </p:oleObj>
                </mc:Choice>
                <mc:Fallback>
                  <p:oleObj name="Equation" r:id="rId3" imgW="291960" imgH="253800" progId="Equation.3">
                    <p:embed/>
                    <p:pic>
                      <p:nvPicPr>
                        <p:cNvPr id="0" name=""/>
                        <p:cNvPicPr/>
                        <p:nvPr/>
                      </p:nvPicPr>
                      <p:blipFill>
                        <a:blip r:embed="rId4"/>
                        <a:stretch>
                          <a:fillRect/>
                        </a:stretch>
                      </p:blipFill>
                      <p:spPr>
                        <a:xfrm>
                          <a:off x="3890240" y="406401"/>
                          <a:ext cx="524742" cy="456296"/>
                        </a:xfrm>
                        <a:prstGeom prst="rect">
                          <a:avLst/>
                        </a:prstGeom>
                      </p:spPr>
                    </p:pic>
                  </p:oleObj>
                </mc:Fallback>
              </mc:AlternateContent>
            </a:graphicData>
          </a:graphic>
        </p:graphicFrame>
      </p:grpSp>
      <p:pic>
        <p:nvPicPr>
          <p:cNvPr id="6" name="Picture 5"/>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2728" y="724977"/>
            <a:ext cx="8294254" cy="2794078"/>
          </a:xfrm>
          <a:prstGeom prst="rect">
            <a:avLst/>
          </a:prstGeom>
          <a:noFill/>
        </p:spPr>
      </p:pic>
      <p:grpSp>
        <p:nvGrpSpPr>
          <p:cNvPr id="8" name="Group 7"/>
          <p:cNvGrpSpPr/>
          <p:nvPr/>
        </p:nvGrpSpPr>
        <p:grpSpPr>
          <a:xfrm>
            <a:off x="563417" y="3583587"/>
            <a:ext cx="7515840" cy="416939"/>
            <a:chOff x="766617" y="3166648"/>
            <a:chExt cx="7515840" cy="416939"/>
          </a:xfrm>
        </p:grpSpPr>
        <p:sp>
          <p:nvSpPr>
            <p:cNvPr id="5" name="TextBox 4"/>
            <p:cNvSpPr txBox="1"/>
            <p:nvPr/>
          </p:nvSpPr>
          <p:spPr>
            <a:xfrm>
              <a:off x="766617" y="3214255"/>
              <a:ext cx="7515840" cy="369332"/>
            </a:xfrm>
            <a:prstGeom prst="rect">
              <a:avLst/>
            </a:prstGeom>
            <a:noFill/>
          </p:spPr>
          <p:txBody>
            <a:bodyPr wrap="none" rtlCol="0">
              <a:spAutoFit/>
            </a:bodyPr>
            <a:lstStyle/>
            <a:p>
              <a:r>
                <a:rPr lang="en-US" dirty="0">
                  <a:latin typeface="Times New Roman" pitchFamily="18" charset="0"/>
                  <a:cs typeface="Times New Roman" pitchFamily="18" charset="0"/>
                </a:rPr>
                <a:t>The three different </a:t>
              </a:r>
              <a:r>
                <a:rPr lang="en-US" dirty="0" smtClean="0">
                  <a:latin typeface="Times New Roman" pitchFamily="18" charset="0"/>
                  <a:cs typeface="Times New Roman" pitchFamily="18" charset="0"/>
                </a:rPr>
                <a:t>        needed </a:t>
              </a:r>
              <a:r>
                <a:rPr lang="en-US" dirty="0">
                  <a:latin typeface="Times New Roman" pitchFamily="18" charset="0"/>
                  <a:cs typeface="Times New Roman" pitchFamily="18" charset="0"/>
                </a:rPr>
                <a:t>to evaluate nonlinear absorption and refraction</a:t>
              </a:r>
              <a:r>
                <a:rPr lang="en-US" dirty="0" smtClean="0">
                  <a:latin typeface="Times New Roman" pitchFamily="18" charset="0"/>
                  <a:cs typeface="Times New Roman" pitchFamily="18" charset="0"/>
                </a:rPr>
                <a:t>.</a:t>
              </a: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346283851"/>
                </p:ext>
              </p:extLst>
            </p:nvPr>
          </p:nvGraphicFramePr>
          <p:xfrm>
            <a:off x="2574061" y="3166648"/>
            <a:ext cx="436996" cy="379995"/>
          </p:xfrm>
          <a:graphic>
            <a:graphicData uri="http://schemas.openxmlformats.org/presentationml/2006/ole">
              <mc:AlternateContent xmlns:mc="http://schemas.openxmlformats.org/markup-compatibility/2006">
                <mc:Choice xmlns:v="urn:schemas-microsoft-com:vml" Requires="v">
                  <p:oleObj spid="_x0000_s4208" name="Equation" r:id="rId6" imgW="291960" imgH="253800" progId="Equation.3">
                    <p:embed/>
                  </p:oleObj>
                </mc:Choice>
                <mc:Fallback>
                  <p:oleObj name="Equation" r:id="rId6" imgW="291960" imgH="253800" progId="Equation.3">
                    <p:embed/>
                    <p:pic>
                      <p:nvPicPr>
                        <p:cNvPr id="0" name=""/>
                        <p:cNvPicPr/>
                        <p:nvPr/>
                      </p:nvPicPr>
                      <p:blipFill>
                        <a:blip r:embed="rId7"/>
                        <a:stretch>
                          <a:fillRect/>
                        </a:stretch>
                      </p:blipFill>
                      <p:spPr>
                        <a:xfrm>
                          <a:off x="2574061" y="3166648"/>
                          <a:ext cx="436996" cy="379995"/>
                        </a:xfrm>
                        <a:prstGeom prst="rect">
                          <a:avLst/>
                        </a:prstGeom>
                      </p:spPr>
                    </p:pic>
                  </p:oleObj>
                </mc:Fallback>
              </mc:AlternateContent>
            </a:graphicData>
          </a:graphic>
        </p:graphicFrame>
      </p:gr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1289406123"/>
              </p:ext>
            </p:extLst>
          </p:nvPr>
        </p:nvGraphicFramePr>
        <p:xfrm>
          <a:off x="142831" y="4193308"/>
          <a:ext cx="2392884" cy="360219"/>
        </p:xfrm>
        <a:graphic>
          <a:graphicData uri="http://schemas.openxmlformats.org/presentationml/2006/ole">
            <mc:AlternateContent xmlns:mc="http://schemas.openxmlformats.org/markup-compatibility/2006">
              <mc:Choice xmlns:v="urn:schemas-microsoft-com:vml" Requires="v">
                <p:oleObj spid="_x0000_s4209" name="Equation" r:id="rId8" imgW="1675673" imgH="266584" progId="Equation.3">
                  <p:embed/>
                </p:oleObj>
              </mc:Choice>
              <mc:Fallback>
                <p:oleObj name="Equation" r:id="rId8" imgW="1675673" imgH="266584" progId="Equation.3">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2831" y="4193308"/>
                        <a:ext cx="2392884" cy="360219"/>
                      </a:xfrm>
                      <a:prstGeom prst="rect">
                        <a:avLst/>
                      </a:prstGeom>
                      <a:noFill/>
                    </p:spPr>
                  </p:pic>
                </p:oleObj>
              </mc:Fallback>
            </mc:AlternateContent>
          </a:graphicData>
        </a:graphic>
      </p:graphicFrame>
      <p:sp>
        <p:nvSpPr>
          <p:cNvPr id="1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 name="Object 11"/>
          <p:cNvGraphicFramePr>
            <a:graphicFrameLocks noChangeAspect="1"/>
          </p:cNvGraphicFramePr>
          <p:nvPr>
            <p:extLst>
              <p:ext uri="{D42A27DB-BD31-4B8C-83A1-F6EECF244321}">
                <p14:modId xmlns:p14="http://schemas.microsoft.com/office/powerpoint/2010/main" val="4075571931"/>
              </p:ext>
            </p:extLst>
          </p:nvPr>
        </p:nvGraphicFramePr>
        <p:xfrm>
          <a:off x="480289" y="4636655"/>
          <a:ext cx="6412677" cy="1717964"/>
        </p:xfrm>
        <a:graphic>
          <a:graphicData uri="http://schemas.openxmlformats.org/presentationml/2006/ole">
            <mc:AlternateContent xmlns:mc="http://schemas.openxmlformats.org/markup-compatibility/2006">
              <mc:Choice xmlns:v="urn:schemas-microsoft-com:vml" Requires="v">
                <p:oleObj spid="_x0000_s4210" name="Equation" r:id="rId10" imgW="5130800" imgH="1384300" progId="Equation.3">
                  <p:embed/>
                </p:oleObj>
              </mc:Choice>
              <mc:Fallback>
                <p:oleObj name="Equation" r:id="rId10" imgW="5130800" imgH="1384300" progId="Equation.3">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80289" y="4636655"/>
                        <a:ext cx="6412677" cy="1717964"/>
                      </a:xfrm>
                      <a:prstGeom prst="rect">
                        <a:avLst/>
                      </a:prstGeom>
                      <a:noFill/>
                    </p:spPr>
                  </p:pic>
                </p:oleObj>
              </mc:Fallback>
            </mc:AlternateContent>
          </a:graphicData>
        </a:graphic>
      </p:graphicFrame>
    </p:spTree>
    <p:extLst>
      <p:ext uri="{BB962C8B-B14F-4D97-AF65-F5344CB8AC3E}">
        <p14:creationId xmlns:p14="http://schemas.microsoft.com/office/powerpoint/2010/main" val="1710991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7" name="Group 6"/>
          <p:cNvGrpSpPr/>
          <p:nvPr/>
        </p:nvGrpSpPr>
        <p:grpSpPr>
          <a:xfrm>
            <a:off x="277091" y="332509"/>
            <a:ext cx="2567712" cy="378446"/>
            <a:chOff x="277091" y="332509"/>
            <a:chExt cx="2567712" cy="378446"/>
          </a:xfrm>
        </p:grpSpPr>
        <p:sp>
          <p:nvSpPr>
            <p:cNvPr id="2" name="TextBox 1"/>
            <p:cNvSpPr txBox="1"/>
            <p:nvPr/>
          </p:nvSpPr>
          <p:spPr>
            <a:xfrm>
              <a:off x="277091" y="332509"/>
              <a:ext cx="909223" cy="369332"/>
            </a:xfrm>
            <a:prstGeom prst="rect">
              <a:avLst/>
            </a:prstGeom>
            <a:noFill/>
          </p:spPr>
          <p:txBody>
            <a:bodyPr wrap="none" rtlCol="0">
              <a:spAutoFit/>
            </a:bodyPr>
            <a:lstStyle/>
            <a:p>
              <a:r>
                <a:rPr lang="en-US" dirty="0" smtClean="0">
                  <a:latin typeface="Times New Roman" pitchFamily="18" charset="0"/>
                  <a:cs typeface="Times New Roman" pitchFamily="18" charset="0"/>
                </a:rPr>
                <a:t>Case II:</a:t>
              </a:r>
              <a:endParaRPr lang="en-US" dirty="0">
                <a:latin typeface="Times New Roman" pitchFamily="18" charset="0"/>
                <a:cs typeface="Times New Roman"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462725742"/>
                </p:ext>
              </p:extLst>
            </p:nvPr>
          </p:nvGraphicFramePr>
          <p:xfrm>
            <a:off x="1130898" y="347911"/>
            <a:ext cx="1713905" cy="363044"/>
          </p:xfrm>
          <a:graphic>
            <a:graphicData uri="http://schemas.openxmlformats.org/presentationml/2006/ole">
              <mc:AlternateContent xmlns:mc="http://schemas.openxmlformats.org/markup-compatibility/2006">
                <mc:Choice xmlns:v="urn:schemas-microsoft-com:vml" Requires="v">
                  <p:oleObj spid="_x0000_s5285" name="Equation" r:id="rId3" imgW="1218671" imgH="266584" progId="Equation.3">
                    <p:embed/>
                  </p:oleObj>
                </mc:Choice>
                <mc:Fallback>
                  <p:oleObj name="Equation" r:id="rId3" imgW="1218671" imgH="266584"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0898" y="347911"/>
                          <a:ext cx="1713905" cy="363044"/>
                        </a:xfrm>
                        <a:prstGeom prst="rect">
                          <a:avLst/>
                        </a:prstGeom>
                        <a:noFill/>
                      </p:spPr>
                    </p:pic>
                  </p:oleObj>
                </mc:Fallback>
              </mc:AlternateContent>
            </a:graphicData>
          </a:graphic>
        </p:graphicFrame>
      </p:gr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329948140"/>
              </p:ext>
            </p:extLst>
          </p:nvPr>
        </p:nvGraphicFramePr>
        <p:xfrm>
          <a:off x="406400" y="701841"/>
          <a:ext cx="6868951" cy="1847395"/>
        </p:xfrm>
        <a:graphic>
          <a:graphicData uri="http://schemas.openxmlformats.org/presentationml/2006/ole">
            <mc:AlternateContent xmlns:mc="http://schemas.openxmlformats.org/markup-compatibility/2006">
              <mc:Choice xmlns:v="urn:schemas-microsoft-com:vml" Requires="v">
                <p:oleObj spid="_x0000_s5286" name="Equation" r:id="rId5" imgW="5181600" imgH="1384300" progId="Equation.3">
                  <p:embed/>
                </p:oleObj>
              </mc:Choice>
              <mc:Fallback>
                <p:oleObj name="Equation" r:id="rId5" imgW="5181600" imgH="13843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400" y="701841"/>
                        <a:ext cx="6868951" cy="1847395"/>
                      </a:xfrm>
                      <a:prstGeom prst="rect">
                        <a:avLst/>
                      </a:prstGeom>
                      <a:noFill/>
                    </p:spPr>
                  </p:pic>
                </p:oleObj>
              </mc:Fallback>
            </mc:AlternateContent>
          </a:graphicData>
        </a:graphic>
      </p:graphicFrame>
      <p:sp>
        <p:nvSpPr>
          <p:cNvPr id="11"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13" name="Group 12"/>
          <p:cNvGrpSpPr/>
          <p:nvPr/>
        </p:nvGrpSpPr>
        <p:grpSpPr>
          <a:xfrm>
            <a:off x="277091" y="2671679"/>
            <a:ext cx="2456872" cy="369332"/>
            <a:chOff x="277091" y="2671679"/>
            <a:chExt cx="2456872" cy="369332"/>
          </a:xfrm>
        </p:grpSpPr>
        <p:sp>
          <p:nvSpPr>
            <p:cNvPr id="10" name="Rectangle 9"/>
            <p:cNvSpPr/>
            <p:nvPr/>
          </p:nvSpPr>
          <p:spPr>
            <a:xfrm>
              <a:off x="277091" y="2671679"/>
              <a:ext cx="986167" cy="369332"/>
            </a:xfrm>
            <a:prstGeom prst="rect">
              <a:avLst/>
            </a:prstGeom>
          </p:spPr>
          <p:txBody>
            <a:bodyPr wrap="none">
              <a:spAutoFit/>
            </a:bodyPr>
            <a:lstStyle/>
            <a:p>
              <a:r>
                <a:rPr lang="en-US" dirty="0">
                  <a:latin typeface="Times New Roman" pitchFamily="18" charset="0"/>
                  <a:cs typeface="Times New Roman" pitchFamily="18" charset="0"/>
                </a:rPr>
                <a:t>Case III:</a:t>
              </a:r>
            </a:p>
          </p:txBody>
        </p:sp>
        <p:graphicFrame>
          <p:nvGraphicFramePr>
            <p:cNvPr id="12" name="Object 11"/>
            <p:cNvGraphicFramePr>
              <a:graphicFrameLocks noChangeAspect="1"/>
            </p:cNvGraphicFramePr>
            <p:nvPr>
              <p:extLst>
                <p:ext uri="{D42A27DB-BD31-4B8C-83A1-F6EECF244321}">
                  <p14:modId xmlns:p14="http://schemas.microsoft.com/office/powerpoint/2010/main" val="2569813761"/>
                </p:ext>
              </p:extLst>
            </p:nvPr>
          </p:nvGraphicFramePr>
          <p:xfrm>
            <a:off x="1162160" y="2673638"/>
            <a:ext cx="1571803" cy="357606"/>
          </p:xfrm>
          <a:graphic>
            <a:graphicData uri="http://schemas.openxmlformats.org/presentationml/2006/ole">
              <mc:AlternateContent xmlns:mc="http://schemas.openxmlformats.org/markup-compatibility/2006">
                <mc:Choice xmlns:v="urn:schemas-microsoft-com:vml" Requires="v">
                  <p:oleObj spid="_x0000_s5287" name="Equation" r:id="rId7" imgW="1205977" imgH="266584" progId="Equation.3">
                    <p:embed/>
                  </p:oleObj>
                </mc:Choice>
                <mc:Fallback>
                  <p:oleObj name="Equation" r:id="rId7" imgW="1205977" imgH="266584"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62160" y="2673638"/>
                          <a:ext cx="1571803" cy="357606"/>
                        </a:xfrm>
                        <a:prstGeom prst="rect">
                          <a:avLst/>
                        </a:prstGeom>
                        <a:noFill/>
                      </p:spPr>
                    </p:pic>
                  </p:oleObj>
                </mc:Fallback>
              </mc:AlternateContent>
            </a:graphicData>
          </a:graphic>
        </p:graphicFrame>
      </p:grpSp>
      <p:sp>
        <p:nvSpPr>
          <p:cNvPr id="14"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2114035223"/>
              </p:ext>
            </p:extLst>
          </p:nvPr>
        </p:nvGraphicFramePr>
        <p:xfrm>
          <a:off x="198438" y="3087688"/>
          <a:ext cx="6538912" cy="2001837"/>
        </p:xfrm>
        <a:graphic>
          <a:graphicData uri="http://schemas.openxmlformats.org/presentationml/2006/ole">
            <mc:AlternateContent xmlns:mc="http://schemas.openxmlformats.org/markup-compatibility/2006">
              <mc:Choice xmlns:v="urn:schemas-microsoft-com:vml" Requires="v">
                <p:oleObj spid="_x0000_s5288" name="Equation" r:id="rId9" imgW="5143320" imgH="1574640" progId="Equation.3">
                  <p:embed/>
                </p:oleObj>
              </mc:Choice>
              <mc:Fallback>
                <p:oleObj name="Equation" r:id="rId9" imgW="5143320" imgH="1574640" progId="Equation.3">
                  <p:embed/>
                  <p:pic>
                    <p:nvPicPr>
                      <p:cNvPr id="0" name="Object 9"/>
                      <p:cNvPicPr>
                        <a:picLocks noChangeAspect="1" noChangeArrowheads="1"/>
                      </p:cNvPicPr>
                      <p:nvPr/>
                    </p:nvPicPr>
                    <p:blipFill>
                      <a:blip r:embed="rId10"/>
                      <a:srcRect/>
                      <a:stretch>
                        <a:fillRect/>
                      </a:stretch>
                    </p:blipFill>
                    <p:spPr bwMode="auto">
                      <a:xfrm>
                        <a:off x="198438" y="3087688"/>
                        <a:ext cx="6538912" cy="2001837"/>
                      </a:xfrm>
                      <a:prstGeom prst="rect">
                        <a:avLst/>
                      </a:prstGeom>
                      <a:noFill/>
                    </p:spPr>
                  </p:pic>
                </p:oleObj>
              </mc:Fallback>
            </mc:AlternateContent>
          </a:graphicData>
        </a:graphic>
      </p:graphicFrame>
      <p:sp>
        <p:nvSpPr>
          <p:cNvPr id="16" name="TextBox 15"/>
          <p:cNvSpPr txBox="1"/>
          <p:nvPr/>
        </p:nvSpPr>
        <p:spPr>
          <a:xfrm>
            <a:off x="277091" y="4932280"/>
            <a:ext cx="8447569" cy="923330"/>
          </a:xfrm>
          <a:prstGeom prst="rect">
            <a:avLst/>
          </a:prstGeom>
          <a:noFill/>
        </p:spPr>
        <p:txBody>
          <a:bodyPr wrap="none" rtlCol="0">
            <a:spAutoFit/>
          </a:bodyPr>
          <a:lstStyle/>
          <a:p>
            <a:r>
              <a:rPr lang="en-US" dirty="0">
                <a:latin typeface="Times New Roman" pitchFamily="18" charset="0"/>
                <a:cs typeface="Times New Roman" pitchFamily="18" charset="0"/>
              </a:rPr>
              <a:t>This last case is the only one which gives rise to a two photon </a:t>
            </a:r>
            <a:r>
              <a:rPr lang="en-US" dirty="0" smtClean="0">
                <a:latin typeface="Times New Roman" pitchFamily="18" charset="0"/>
                <a:cs typeface="Times New Roman" pitchFamily="18" charset="0"/>
              </a:rPr>
              <a:t>peak! Hence the terms</a:t>
            </a:r>
          </a:p>
          <a:p>
            <a:r>
              <a:rPr lang="en-US" dirty="0" smtClean="0">
                <a:latin typeface="Times New Roman" pitchFamily="18" charset="0"/>
                <a:cs typeface="Times New Roman" pitchFamily="18" charset="0"/>
              </a:rPr>
              <a:t>proportional to                              are due to two photon transitions. Conversely, the terms</a:t>
            </a:r>
          </a:p>
          <a:p>
            <a:r>
              <a:rPr lang="en-US" dirty="0">
                <a:latin typeface="Times New Roman" pitchFamily="18" charset="0"/>
                <a:cs typeface="Times New Roman" pitchFamily="18" charset="0"/>
              </a:rPr>
              <a:t>p</a:t>
            </a:r>
            <a:r>
              <a:rPr lang="en-US" dirty="0" smtClean="0">
                <a:latin typeface="Times New Roman" pitchFamily="18" charset="0"/>
                <a:cs typeface="Times New Roman" pitchFamily="18" charset="0"/>
              </a:rPr>
              <a:t>roportional to          are associated with one photon transitions.</a:t>
            </a:r>
            <a:endParaRPr lang="en-US" dirty="0">
              <a:latin typeface="Times New Roman" pitchFamily="18" charset="0"/>
              <a:cs typeface="Times New Roman" pitchFamily="18" charset="0"/>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83068584"/>
              </p:ext>
            </p:extLst>
          </p:nvPr>
        </p:nvGraphicFramePr>
        <p:xfrm>
          <a:off x="1755485" y="5197071"/>
          <a:ext cx="1689678" cy="381540"/>
        </p:xfrm>
        <a:graphic>
          <a:graphicData uri="http://schemas.openxmlformats.org/presentationml/2006/ole">
            <mc:AlternateContent xmlns:mc="http://schemas.openxmlformats.org/markup-compatibility/2006">
              <mc:Choice xmlns:v="urn:schemas-microsoft-com:vml" Requires="v">
                <p:oleObj spid="_x0000_s5289" name="Equation" r:id="rId11" imgW="1180800" imgH="266400" progId="Equation.3">
                  <p:embed/>
                </p:oleObj>
              </mc:Choice>
              <mc:Fallback>
                <p:oleObj name="Equation" r:id="rId11" imgW="1180800" imgH="266400" progId="Equation.3">
                  <p:embed/>
                  <p:pic>
                    <p:nvPicPr>
                      <p:cNvPr id="0" name=""/>
                      <p:cNvPicPr/>
                      <p:nvPr/>
                    </p:nvPicPr>
                    <p:blipFill>
                      <a:blip r:embed="rId12"/>
                      <a:stretch>
                        <a:fillRect/>
                      </a:stretch>
                    </p:blipFill>
                    <p:spPr>
                      <a:xfrm>
                        <a:off x="1755485" y="5197071"/>
                        <a:ext cx="1689678" cy="381540"/>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846600766"/>
              </p:ext>
            </p:extLst>
          </p:nvPr>
        </p:nvGraphicFramePr>
        <p:xfrm>
          <a:off x="1760682" y="5507650"/>
          <a:ext cx="548410" cy="338724"/>
        </p:xfrm>
        <a:graphic>
          <a:graphicData uri="http://schemas.openxmlformats.org/presentationml/2006/ole">
            <mc:AlternateContent xmlns:mc="http://schemas.openxmlformats.org/markup-compatibility/2006">
              <mc:Choice xmlns:v="urn:schemas-microsoft-com:vml" Requires="v">
                <p:oleObj spid="_x0000_s5290" name="Equation" r:id="rId13" imgW="431640" imgH="266400" progId="Equation.3">
                  <p:embed/>
                </p:oleObj>
              </mc:Choice>
              <mc:Fallback>
                <p:oleObj name="Equation" r:id="rId13" imgW="431640" imgH="266400" progId="Equation.3">
                  <p:embed/>
                  <p:pic>
                    <p:nvPicPr>
                      <p:cNvPr id="0" name=""/>
                      <p:cNvPicPr/>
                      <p:nvPr/>
                    </p:nvPicPr>
                    <p:blipFill>
                      <a:blip r:embed="rId14"/>
                      <a:stretch>
                        <a:fillRect/>
                      </a:stretch>
                    </p:blipFill>
                    <p:spPr>
                      <a:xfrm>
                        <a:off x="1760682" y="5507650"/>
                        <a:ext cx="548410" cy="338724"/>
                      </a:xfrm>
                      <a:prstGeom prst="rect">
                        <a:avLst/>
                      </a:prstGeom>
                    </p:spPr>
                  </p:pic>
                </p:oleObj>
              </mc:Fallback>
            </mc:AlternateContent>
          </a:graphicData>
        </a:graphic>
      </p:graphicFrame>
      <p:pic>
        <p:nvPicPr>
          <p:cNvPr id="19" name="Picture 18"/>
          <p:cNvPicPr/>
          <p:nvPr/>
        </p:nvPicPr>
        <p:blipFill rotWithShape="1">
          <a:blip r:embed="rId15" cstate="print">
            <a:extLst>
              <a:ext uri="{28A0092B-C50C-407E-A947-70E740481C1C}">
                <a14:useLocalDpi xmlns:a14="http://schemas.microsoft.com/office/drawing/2010/main" val="0"/>
              </a:ext>
            </a:extLst>
          </a:blip>
          <a:srcRect l="41718" t="14507" r="32405" b="6859"/>
          <a:stretch/>
        </p:blipFill>
        <p:spPr bwMode="auto">
          <a:xfrm>
            <a:off x="6997700" y="1"/>
            <a:ext cx="2146300" cy="2044700"/>
          </a:xfrm>
          <a:prstGeom prst="rect">
            <a:avLst/>
          </a:prstGeom>
          <a:noFill/>
        </p:spPr>
      </p:pic>
      <p:pic>
        <p:nvPicPr>
          <p:cNvPr id="20" name="Picture 19"/>
          <p:cNvPicPr/>
          <p:nvPr/>
        </p:nvPicPr>
        <p:blipFill rotWithShape="1">
          <a:blip r:embed="rId15" cstate="print">
            <a:extLst>
              <a:ext uri="{28A0092B-C50C-407E-A947-70E740481C1C}">
                <a14:useLocalDpi xmlns:a14="http://schemas.microsoft.com/office/drawing/2010/main" val="0"/>
              </a:ext>
            </a:extLst>
          </a:blip>
          <a:srcRect l="73413" t="23597" r="1935" b="18223"/>
          <a:stretch/>
        </p:blipFill>
        <p:spPr bwMode="auto">
          <a:xfrm>
            <a:off x="6845300" y="3187700"/>
            <a:ext cx="2247900" cy="1625601"/>
          </a:xfrm>
          <a:prstGeom prst="rect">
            <a:avLst/>
          </a:prstGeom>
          <a:noFill/>
        </p:spPr>
      </p:pic>
      <p:sp>
        <p:nvSpPr>
          <p:cNvPr id="3" name="Oval 2"/>
          <p:cNvSpPr/>
          <p:nvPr/>
        </p:nvSpPr>
        <p:spPr>
          <a:xfrm>
            <a:off x="312974" y="1982420"/>
            <a:ext cx="7889732" cy="62697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35921" y="4186323"/>
            <a:ext cx="7889732" cy="62697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6652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 grpId="0" animBg="1"/>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3">
            <a:extLst>
              <a:ext uri="{28A0092B-C50C-407E-A947-70E740481C1C}">
                <a14:useLocalDpi xmlns:a14="http://schemas.microsoft.com/office/drawing/2010/main" val="0"/>
              </a:ext>
            </a:extLst>
          </a:blip>
          <a:srcRect/>
          <a:stretch>
            <a:fillRect/>
          </a:stretch>
        </p:blipFill>
        <p:spPr bwMode="auto">
          <a:xfrm>
            <a:off x="365759" y="720436"/>
            <a:ext cx="8390313" cy="4217324"/>
          </a:xfrm>
          <a:prstGeom prst="rect">
            <a:avLst/>
          </a:prstGeom>
          <a:noFill/>
        </p:spPr>
      </p:pic>
      <p:grpSp>
        <p:nvGrpSpPr>
          <p:cNvPr id="6" name="Group 5"/>
          <p:cNvGrpSpPr/>
          <p:nvPr/>
        </p:nvGrpSpPr>
        <p:grpSpPr>
          <a:xfrm>
            <a:off x="272473" y="88806"/>
            <a:ext cx="8483600" cy="727057"/>
            <a:chOff x="272473" y="88806"/>
            <a:chExt cx="8483600" cy="727057"/>
          </a:xfrm>
        </p:grpSpPr>
        <p:sp>
          <p:nvSpPr>
            <p:cNvPr id="2" name="Rectangle 1"/>
            <p:cNvSpPr/>
            <p:nvPr/>
          </p:nvSpPr>
          <p:spPr>
            <a:xfrm>
              <a:off x="272473" y="159480"/>
              <a:ext cx="8483600" cy="646331"/>
            </a:xfrm>
            <a:prstGeom prst="rect">
              <a:avLst/>
            </a:prstGeom>
          </p:spPr>
          <p:txBody>
            <a:bodyPr wrap="square">
              <a:spAutoFit/>
            </a:bodyPr>
            <a:lstStyle/>
            <a:p>
              <a:r>
                <a:rPr lang="en-US" dirty="0">
                  <a:latin typeface="Times New Roman" pitchFamily="18" charset="0"/>
                  <a:cs typeface="Times New Roman" pitchFamily="18" charset="0"/>
                </a:rPr>
                <a:t>The typical frequency dependence of the </a:t>
              </a:r>
              <a:r>
                <a:rPr lang="en-US" dirty="0" smtClean="0">
                  <a:latin typeface="Times New Roman" pitchFamily="18" charset="0"/>
                  <a:cs typeface="Times New Roman" pitchFamily="18" charset="0"/>
                </a:rPr>
                <a:t>different </a:t>
              </a:r>
              <a:r>
                <a:rPr lang="en-US" dirty="0">
                  <a:latin typeface="Times New Roman" pitchFamily="18" charset="0"/>
                  <a:cs typeface="Times New Roman" pitchFamily="18" charset="0"/>
                </a:rPr>
                <a:t>contributions to the total </a:t>
              </a:r>
              <a:r>
                <a:rPr lang="en-US" dirty="0" smtClean="0">
                  <a:latin typeface="Times New Roman" pitchFamily="18" charset="0"/>
                  <a:cs typeface="Times New Roman" pitchFamily="18" charset="0"/>
                </a:rPr>
                <a:t>        is </a:t>
              </a:r>
              <a:r>
                <a:rPr lang="en-US" dirty="0">
                  <a:latin typeface="Times New Roman" pitchFamily="18" charset="0"/>
                  <a:cs typeface="Times New Roman" pitchFamily="18" charset="0"/>
                </a:rPr>
                <a:t>shown </a:t>
              </a:r>
              <a:r>
                <a:rPr lang="en-US" dirty="0" smtClean="0">
                  <a:latin typeface="Times New Roman" pitchFamily="18" charset="0"/>
                  <a:cs typeface="Times New Roman" pitchFamily="18" charset="0"/>
                </a:rPr>
                <a:t>below. Subscripts </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652456557"/>
                </p:ext>
              </p:extLst>
            </p:nvPr>
          </p:nvGraphicFramePr>
          <p:xfrm>
            <a:off x="2022475" y="491883"/>
            <a:ext cx="6216363" cy="323980"/>
          </p:xfrm>
          <a:graphic>
            <a:graphicData uri="http://schemas.openxmlformats.org/presentationml/2006/ole">
              <mc:AlternateContent xmlns:mc="http://schemas.openxmlformats.org/markup-compatibility/2006">
                <mc:Choice xmlns:v="urn:schemas-microsoft-com:vml" Requires="v">
                  <p:oleObj spid="_x0000_s6307" name="Equation" r:id="rId4" imgW="3898800" imgH="203040" progId="Equation.3">
                    <p:embed/>
                  </p:oleObj>
                </mc:Choice>
                <mc:Fallback>
                  <p:oleObj name="Equation" r:id="rId4" imgW="3898800" imgH="203040" progId="Equation.3">
                    <p:embed/>
                    <p:pic>
                      <p:nvPicPr>
                        <p:cNvPr id="0" name=""/>
                        <p:cNvPicPr/>
                        <p:nvPr/>
                      </p:nvPicPr>
                      <p:blipFill>
                        <a:blip r:embed="rId5"/>
                        <a:stretch>
                          <a:fillRect/>
                        </a:stretch>
                      </p:blipFill>
                      <p:spPr>
                        <a:xfrm>
                          <a:off x="2022475" y="491883"/>
                          <a:ext cx="6216363" cy="32398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112939661"/>
                </p:ext>
              </p:extLst>
            </p:nvPr>
          </p:nvGraphicFramePr>
          <p:xfrm>
            <a:off x="7261513" y="88806"/>
            <a:ext cx="478560" cy="416138"/>
          </p:xfrm>
          <a:graphic>
            <a:graphicData uri="http://schemas.openxmlformats.org/presentationml/2006/ole">
              <mc:AlternateContent xmlns:mc="http://schemas.openxmlformats.org/markup-compatibility/2006">
                <mc:Choice xmlns:v="urn:schemas-microsoft-com:vml" Requires="v">
                  <p:oleObj spid="_x0000_s6308" name="Equation" r:id="rId6" imgW="291960" imgH="253800" progId="Equation.3">
                    <p:embed/>
                  </p:oleObj>
                </mc:Choice>
                <mc:Fallback>
                  <p:oleObj name="Equation" r:id="rId6" imgW="291960" imgH="253800" progId="Equation.3">
                    <p:embed/>
                    <p:pic>
                      <p:nvPicPr>
                        <p:cNvPr id="0" name=""/>
                        <p:cNvPicPr/>
                        <p:nvPr/>
                      </p:nvPicPr>
                      <p:blipFill>
                        <a:blip r:embed="rId7"/>
                        <a:stretch>
                          <a:fillRect/>
                        </a:stretch>
                      </p:blipFill>
                      <p:spPr>
                        <a:xfrm>
                          <a:off x="7261513" y="88806"/>
                          <a:ext cx="478560" cy="416138"/>
                        </a:xfrm>
                        <a:prstGeom prst="rect">
                          <a:avLst/>
                        </a:prstGeom>
                      </p:spPr>
                    </p:pic>
                  </p:oleObj>
                </mc:Fallback>
              </mc:AlternateContent>
            </a:graphicData>
          </a:graphic>
        </p:graphicFrame>
      </p:gr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15" name="Group 14"/>
          <p:cNvGrpSpPr/>
          <p:nvPr/>
        </p:nvGrpSpPr>
        <p:grpSpPr>
          <a:xfrm>
            <a:off x="-4157" y="4992933"/>
            <a:ext cx="9219190" cy="1496112"/>
            <a:chOff x="-4157" y="4992933"/>
            <a:chExt cx="9219190" cy="1496112"/>
          </a:xfrm>
        </p:grpSpPr>
        <p:grpSp>
          <p:nvGrpSpPr>
            <p:cNvPr id="14" name="Group 13"/>
            <p:cNvGrpSpPr/>
            <p:nvPr/>
          </p:nvGrpSpPr>
          <p:grpSpPr>
            <a:xfrm>
              <a:off x="-4157" y="4992933"/>
              <a:ext cx="9219190" cy="1496112"/>
              <a:chOff x="-21483" y="4383377"/>
              <a:chExt cx="9219190" cy="1496112"/>
            </a:xfrm>
          </p:grpSpPr>
          <p:sp>
            <p:nvSpPr>
              <p:cNvPr id="8" name="TextBox 7"/>
              <p:cNvSpPr txBox="1"/>
              <p:nvPr/>
            </p:nvSpPr>
            <p:spPr>
              <a:xfrm>
                <a:off x="-21483" y="4402161"/>
                <a:ext cx="9219190" cy="1477328"/>
              </a:xfrm>
              <a:prstGeom prst="rect">
                <a:avLst/>
              </a:prstGeom>
              <a:noFill/>
            </p:spPr>
            <p:txBody>
              <a:bodyPr wrap="none" rtlCol="0">
                <a:spAutoFit/>
              </a:bodyPr>
              <a:lstStyle/>
              <a:p>
                <a:r>
                  <a:rPr lang="en-US" dirty="0">
                    <a:latin typeface="Times New Roman" pitchFamily="18" charset="0"/>
                    <a:cs typeface="Times New Roman" pitchFamily="18" charset="0"/>
                  </a:rPr>
                  <a:t>The blue curves are for the total of the one photon terms </a:t>
                </a:r>
                <a:r>
                  <a:rPr lang="en-US" dirty="0" smtClean="0">
                    <a:latin typeface="Times New Roman" pitchFamily="18" charset="0"/>
                    <a:cs typeface="Times New Roman" pitchFamily="18" charset="0"/>
                  </a:rPr>
                  <a:t>(                ) </a:t>
                </a:r>
                <a:r>
                  <a:rPr lang="en-US" dirty="0">
                    <a:latin typeface="Times New Roman" pitchFamily="18" charset="0"/>
                    <a:cs typeface="Times New Roman" pitchFamily="18" charset="0"/>
                  </a:rPr>
                  <a:t>and the red curves are </a:t>
                </a:r>
                <a:r>
                  <a:rPr lang="en-US" dirty="0" smtClean="0">
                    <a:latin typeface="Times New Roman" pitchFamily="18" charset="0"/>
                    <a:cs typeface="Times New Roman" pitchFamily="18" charset="0"/>
                  </a:rPr>
                  <a:t>for</a:t>
                </a: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total two photon terms </a:t>
                </a:r>
                <a:r>
                  <a:rPr lang="en-US" dirty="0" smtClean="0">
                    <a:latin typeface="Times New Roman" pitchFamily="18" charset="0"/>
                    <a:cs typeface="Times New Roman" pitchFamily="18" charset="0"/>
                  </a:rPr>
                  <a:t>(                                   ). The </a:t>
                </a:r>
                <a:r>
                  <a:rPr lang="en-US" dirty="0">
                    <a:latin typeface="Times New Roman" pitchFamily="18" charset="0"/>
                    <a:cs typeface="Times New Roman" pitchFamily="18" charset="0"/>
                  </a:rPr>
                  <a:t>upper </a:t>
                </a:r>
                <a:r>
                  <a:rPr lang="en-US" dirty="0" smtClean="0">
                    <a:latin typeface="Times New Roman" pitchFamily="18" charset="0"/>
                    <a:cs typeface="Times New Roman" pitchFamily="18" charset="0"/>
                  </a:rPr>
                  <a:t>insets show </a:t>
                </a:r>
                <a:r>
                  <a:rPr lang="en-US" dirty="0">
                    <a:latin typeface="Times New Roman" pitchFamily="18" charset="0"/>
                    <a:cs typeface="Times New Roman" pitchFamily="18" charset="0"/>
                  </a:rPr>
                  <a:t>the dispersion </a:t>
                </a:r>
                <a:r>
                  <a:rPr lang="en-US" dirty="0" smtClean="0">
                    <a:latin typeface="Times New Roman" pitchFamily="18" charset="0"/>
                    <a:cs typeface="Times New Roman" pitchFamily="18" charset="0"/>
                  </a:rPr>
                  <a:t>of</a:t>
                </a: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two photon resonance terms on a linear scale. </a:t>
                </a:r>
                <a:r>
                  <a:rPr lang="en-US" dirty="0" smtClean="0">
                    <a:latin typeface="Times New Roman" pitchFamily="18" charset="0"/>
                    <a:cs typeface="Times New Roman" pitchFamily="18" charset="0"/>
                  </a:rPr>
                  <a:t>                             assumed.</a:t>
                </a:r>
              </a:p>
              <a:p>
                <a:r>
                  <a:rPr lang="en-US" i="1" dirty="0" smtClean="0">
                    <a:latin typeface="Times New Roman" pitchFamily="18" charset="0"/>
                    <a:cs typeface="Times New Roman" pitchFamily="18" charset="0"/>
                  </a:rPr>
                  <a:t>The key results here are that        changes sign at the two photon resonance and that the imaginary</a:t>
                </a:r>
              </a:p>
              <a:p>
                <a:r>
                  <a:rPr lang="en-US" i="1" dirty="0">
                    <a:latin typeface="Times New Roman" pitchFamily="18" charset="0"/>
                    <a:cs typeface="Times New Roman" pitchFamily="18" charset="0"/>
                  </a:rPr>
                  <a:t>c</a:t>
                </a:r>
                <a:r>
                  <a:rPr lang="en-US" i="1" dirty="0" smtClean="0">
                    <a:latin typeface="Times New Roman" pitchFamily="18" charset="0"/>
                    <a:cs typeface="Times New Roman" pitchFamily="18" charset="0"/>
                  </a:rPr>
                  <a:t>omponent goes to zero as </a:t>
                </a:r>
                <a:r>
                  <a:rPr lang="en-US" i="1"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sym typeface="Symbol"/>
                  </a:rPr>
                  <a:t>0</a:t>
                </a:r>
                <a:r>
                  <a:rPr lang="en-US" i="1" dirty="0" smtClean="0">
                    <a:latin typeface="Times New Roman" pitchFamily="18" charset="0"/>
                    <a:cs typeface="Times New Roman" pitchFamily="18" charset="0"/>
                  </a:rPr>
                  <a:t>. </a:t>
                </a:r>
                <a:endParaRPr lang="en-US" i="1" dirty="0">
                  <a:latin typeface="Times New Roman" pitchFamily="18" charset="0"/>
                  <a:cs typeface="Times New Roman" pitchFamily="18" charset="0"/>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3410172880"/>
                  </p:ext>
                </p:extLst>
              </p:nvPr>
            </p:nvGraphicFramePr>
            <p:xfrm>
              <a:off x="5442153" y="4383377"/>
              <a:ext cx="832726" cy="406900"/>
            </p:xfrm>
            <a:graphic>
              <a:graphicData uri="http://schemas.openxmlformats.org/presentationml/2006/ole">
                <mc:AlternateContent xmlns:mc="http://schemas.openxmlformats.org/markup-compatibility/2006">
                  <mc:Choice xmlns:v="urn:schemas-microsoft-com:vml" Requires="v">
                    <p:oleObj spid="_x0000_s6309" name="Equation" r:id="rId8" imgW="558558" imgH="266584" progId="Equation.3">
                      <p:embed/>
                    </p:oleObj>
                  </mc:Choice>
                  <mc:Fallback>
                    <p:oleObj name="Equation" r:id="rId8" imgW="558558" imgH="266584"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42153" y="4383377"/>
                            <a:ext cx="832726" cy="406900"/>
                          </a:xfrm>
                          <a:prstGeom prst="rect">
                            <a:avLst/>
                          </a:prstGeom>
                          <a:noFill/>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2783530706"/>
                  </p:ext>
                </p:extLst>
              </p:nvPr>
            </p:nvGraphicFramePr>
            <p:xfrm>
              <a:off x="2779849" y="4649832"/>
              <a:ext cx="1920875" cy="398462"/>
            </p:xfrm>
            <a:graphic>
              <a:graphicData uri="http://schemas.openxmlformats.org/presentationml/2006/ole">
                <mc:AlternateContent xmlns:mc="http://schemas.openxmlformats.org/markup-compatibility/2006">
                  <mc:Choice xmlns:v="urn:schemas-microsoft-com:vml" Requires="v">
                    <p:oleObj spid="_x0000_s6310" name="Equation" r:id="rId10" imgW="1307880" imgH="266400" progId="Equation.3">
                      <p:embed/>
                    </p:oleObj>
                  </mc:Choice>
                  <mc:Fallback>
                    <p:oleObj name="Equation" r:id="rId10" imgW="1307880" imgH="266400" progId="Equation.3">
                      <p:embed/>
                      <p:pic>
                        <p:nvPicPr>
                          <p:cNvPr id="0" name="Object 6"/>
                          <p:cNvPicPr>
                            <a:picLocks noChangeAspect="1" noChangeArrowheads="1"/>
                          </p:cNvPicPr>
                          <p:nvPr/>
                        </p:nvPicPr>
                        <p:blipFill>
                          <a:blip r:embed="rId11"/>
                          <a:srcRect/>
                          <a:stretch>
                            <a:fillRect/>
                          </a:stretch>
                        </p:blipFill>
                        <p:spPr bwMode="auto">
                          <a:xfrm>
                            <a:off x="2779849" y="4649832"/>
                            <a:ext cx="1920875" cy="398462"/>
                          </a:xfrm>
                          <a:prstGeom prst="rect">
                            <a:avLst/>
                          </a:prstGeom>
                          <a:noFill/>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977297239"/>
                  </p:ext>
                </p:extLst>
              </p:nvPr>
            </p:nvGraphicFramePr>
            <p:xfrm>
              <a:off x="2699945" y="5220123"/>
              <a:ext cx="417506" cy="381201"/>
            </p:xfrm>
            <a:graphic>
              <a:graphicData uri="http://schemas.openxmlformats.org/presentationml/2006/ole">
                <mc:AlternateContent xmlns:mc="http://schemas.openxmlformats.org/markup-compatibility/2006">
                  <mc:Choice xmlns:v="urn:schemas-microsoft-com:vml" Requires="v">
                    <p:oleObj spid="_x0000_s6311" name="Equation" r:id="rId12" imgW="291960" imgH="266400" progId="Equation.3">
                      <p:embed/>
                    </p:oleObj>
                  </mc:Choice>
                  <mc:Fallback>
                    <p:oleObj name="Equation" r:id="rId12" imgW="291960" imgH="266400" progId="Equation.3">
                      <p:embed/>
                      <p:pic>
                        <p:nvPicPr>
                          <p:cNvPr id="0" name=""/>
                          <p:cNvPicPr/>
                          <p:nvPr/>
                        </p:nvPicPr>
                        <p:blipFill>
                          <a:blip r:embed="rId13"/>
                          <a:stretch>
                            <a:fillRect/>
                          </a:stretch>
                        </p:blipFill>
                        <p:spPr>
                          <a:xfrm>
                            <a:off x="2699945" y="5220123"/>
                            <a:ext cx="417506" cy="381201"/>
                          </a:xfrm>
                          <a:prstGeom prst="rect">
                            <a:avLst/>
                          </a:prstGeom>
                        </p:spPr>
                      </p:pic>
                    </p:oleObj>
                  </mc:Fallback>
                </mc:AlternateContent>
              </a:graphicData>
            </a:graphic>
          </p:graphicFrame>
        </p:grpSp>
        <p:graphicFrame>
          <p:nvGraphicFramePr>
            <p:cNvPr id="7" name="Object 6"/>
            <p:cNvGraphicFramePr>
              <a:graphicFrameLocks noChangeAspect="1"/>
            </p:cNvGraphicFramePr>
            <p:nvPr>
              <p:extLst>
                <p:ext uri="{D42A27DB-BD31-4B8C-83A1-F6EECF244321}">
                  <p14:modId xmlns:p14="http://schemas.microsoft.com/office/powerpoint/2010/main" val="2433771451"/>
                </p:ext>
              </p:extLst>
            </p:nvPr>
          </p:nvGraphicFramePr>
          <p:xfrm>
            <a:off x="4605438" y="5566417"/>
            <a:ext cx="1663701" cy="342527"/>
          </p:xfrm>
          <a:graphic>
            <a:graphicData uri="http://schemas.openxmlformats.org/presentationml/2006/ole">
              <mc:AlternateContent xmlns:mc="http://schemas.openxmlformats.org/markup-compatibility/2006">
                <mc:Choice xmlns:v="urn:schemas-microsoft-com:vml" Requires="v">
                  <p:oleObj spid="_x0000_s6312" name="Equation" r:id="rId14" imgW="1295280" imgH="266400" progId="Equation.3">
                    <p:embed/>
                  </p:oleObj>
                </mc:Choice>
                <mc:Fallback>
                  <p:oleObj name="Equation" r:id="rId14" imgW="1295280" imgH="266400" progId="Equation.3">
                    <p:embed/>
                    <p:pic>
                      <p:nvPicPr>
                        <p:cNvPr id="0" name=""/>
                        <p:cNvPicPr/>
                        <p:nvPr/>
                      </p:nvPicPr>
                      <p:blipFill>
                        <a:blip r:embed="rId15"/>
                        <a:stretch>
                          <a:fillRect/>
                        </a:stretch>
                      </p:blipFill>
                      <p:spPr>
                        <a:xfrm>
                          <a:off x="4605438" y="5566417"/>
                          <a:ext cx="1663701" cy="342527"/>
                        </a:xfrm>
                        <a:prstGeom prst="rect">
                          <a:avLst/>
                        </a:prstGeom>
                      </p:spPr>
                    </p:pic>
                  </p:oleObj>
                </mc:Fallback>
              </mc:AlternateContent>
            </a:graphicData>
          </a:graphic>
        </p:graphicFrame>
      </p:grpSp>
    </p:spTree>
    <p:extLst>
      <p:ext uri="{BB962C8B-B14F-4D97-AF65-F5344CB8AC3E}">
        <p14:creationId xmlns:p14="http://schemas.microsoft.com/office/powerpoint/2010/main" val="3571572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7782" y="175491"/>
            <a:ext cx="8584401" cy="1754326"/>
          </a:xfrm>
          <a:prstGeom prst="rect">
            <a:avLst/>
          </a:prstGeom>
          <a:noFill/>
        </p:spPr>
        <p:txBody>
          <a:bodyPr wrap="none" rtlCol="0">
            <a:spAutoFit/>
          </a:bodyPr>
          <a:lstStyle/>
          <a:p>
            <a:r>
              <a:rPr lang="en-US" dirty="0">
                <a:latin typeface="Times New Roman" pitchFamily="18" charset="0"/>
                <a:cs typeface="Times New Roman" pitchFamily="18" charset="0"/>
              </a:rPr>
              <a:t>It is </a:t>
            </a:r>
            <a:r>
              <a:rPr lang="en-US" dirty="0" smtClean="0">
                <a:latin typeface="Times New Roman" pitchFamily="18" charset="0"/>
                <a:cs typeface="Times New Roman" pitchFamily="18" charset="0"/>
              </a:rPr>
              <a:t>instructive </a:t>
            </a:r>
            <a:r>
              <a:rPr lang="en-US" dirty="0">
                <a:latin typeface="Times New Roman" pitchFamily="18" charset="0"/>
                <a:cs typeface="Times New Roman" pitchFamily="18" charset="0"/>
              </a:rPr>
              <a:t>here to examine approximate formulas which are valid in each of the </a:t>
            </a:r>
            <a:r>
              <a:rPr lang="en-US" dirty="0" smtClean="0">
                <a:latin typeface="Times New Roman" pitchFamily="18" charset="0"/>
                <a:cs typeface="Times New Roman" pitchFamily="18" charset="0"/>
              </a:rPr>
              <a:t>four</a:t>
            </a:r>
          </a:p>
          <a:p>
            <a:r>
              <a:rPr lang="en-US" dirty="0" smtClean="0">
                <a:latin typeface="Times New Roman" pitchFamily="18" charset="0"/>
                <a:cs typeface="Times New Roman" pitchFamily="18" charset="0"/>
              </a:rPr>
              <a:t>frequency </a:t>
            </a:r>
            <a:r>
              <a:rPr lang="en-US" dirty="0">
                <a:latin typeface="Times New Roman" pitchFamily="18" charset="0"/>
                <a:cs typeface="Times New Roman" pitchFamily="18" charset="0"/>
              </a:rPr>
              <a:t>regimes defined below. </a:t>
            </a:r>
          </a:p>
          <a:p>
            <a:r>
              <a:rPr lang="en-US" dirty="0">
                <a:latin typeface="Times New Roman" pitchFamily="18" charset="0"/>
                <a:cs typeface="Times New Roman" pitchFamily="18" charset="0"/>
              </a:rPr>
              <a:t> “On and near resonance”</a:t>
            </a:r>
          </a:p>
          <a:p>
            <a:r>
              <a:rPr lang="en-US" dirty="0">
                <a:latin typeface="Times New Roman" pitchFamily="18" charset="0"/>
                <a:cs typeface="Times New Roman" pitchFamily="18" charset="0"/>
              </a:rPr>
              <a:t>	1 photon resonance</a:t>
            </a:r>
            <a:r>
              <a:rPr lang="en-US" dirty="0" smtClean="0">
                <a:latin typeface="Times New Roman" pitchFamily="18" charset="0"/>
                <a:cs typeface="Times New Roman" pitchFamily="18" charset="0"/>
              </a:rPr>
              <a:t>: (                          )  </a:t>
            </a:r>
            <a:r>
              <a:rPr lang="en-US" dirty="0">
                <a:latin typeface="Times New Roman" pitchFamily="18" charset="0"/>
                <a:cs typeface="Times New Roman" pitchFamily="18" charset="0"/>
              </a:rPr>
              <a:t>	2 photon resonance: </a:t>
            </a:r>
          </a:p>
          <a:p>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Off-resonance”</a:t>
            </a:r>
          </a:p>
          <a:p>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Non-resonant” (</a:t>
            </a:r>
            <a:r>
              <a:rPr lang="en-US" i="1" dirty="0">
                <a:latin typeface="Times New Roman" pitchFamily="18" charset="0"/>
                <a:cs typeface="Times New Roman" pitchFamily="18" charset="0"/>
                <a:sym typeface="Symbol"/>
              </a:rPr>
              <a:t></a:t>
            </a:r>
            <a:r>
              <a:rPr lang="en-US" dirty="0">
                <a:latin typeface="Times New Roman" pitchFamily="18" charset="0"/>
                <a:cs typeface="Times New Roman" pitchFamily="18" charset="0"/>
                <a:sym typeface="Symbol"/>
              </a:rPr>
              <a:t></a:t>
            </a:r>
            <a:r>
              <a:rPr lang="en-US" dirty="0">
                <a:latin typeface="Times New Roman" pitchFamily="18" charset="0"/>
                <a:cs typeface="Times New Roman" pitchFamily="18" charset="0"/>
              </a:rPr>
              <a:t>0</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3169699469"/>
              </p:ext>
            </p:extLst>
          </p:nvPr>
        </p:nvGraphicFramePr>
        <p:xfrm>
          <a:off x="3149599" y="1034472"/>
          <a:ext cx="1422401" cy="318052"/>
        </p:xfrm>
        <a:graphic>
          <a:graphicData uri="http://schemas.openxmlformats.org/presentationml/2006/ole">
            <mc:AlternateContent xmlns:mc="http://schemas.openxmlformats.org/markup-compatibility/2006">
              <mc:Choice xmlns:v="urn:schemas-microsoft-com:vml" Requires="v">
                <p:oleObj spid="_x0000_s7310" name="Equation" r:id="rId3" imgW="1040948" imgH="228501" progId="Equation.3">
                  <p:embed/>
                </p:oleObj>
              </mc:Choice>
              <mc:Fallback>
                <p:oleObj name="Equation" r:id="rId3" imgW="1040948" imgH="228501"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9599" y="1034472"/>
                        <a:ext cx="1422401" cy="318052"/>
                      </a:xfrm>
                      <a:prstGeom prst="rect">
                        <a:avLst/>
                      </a:prstGeom>
                      <a:noFill/>
                    </p:spPr>
                  </p:pic>
                </p:oleObj>
              </mc:Fallback>
            </mc:AlternateContent>
          </a:graphicData>
        </a:graphic>
      </p:graphicFrame>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187750292"/>
              </p:ext>
            </p:extLst>
          </p:nvPr>
        </p:nvGraphicFramePr>
        <p:xfrm>
          <a:off x="6677890" y="1027161"/>
          <a:ext cx="1774217" cy="320964"/>
        </p:xfrm>
        <a:graphic>
          <a:graphicData uri="http://schemas.openxmlformats.org/presentationml/2006/ole">
            <mc:AlternateContent xmlns:mc="http://schemas.openxmlformats.org/markup-compatibility/2006">
              <mc:Choice xmlns:v="urn:schemas-microsoft-com:vml" Requires="v">
                <p:oleObj spid="_x0000_s7311" name="Equation" r:id="rId5" imgW="1244600" imgH="228600" progId="Equation.3">
                  <p:embed/>
                </p:oleObj>
              </mc:Choice>
              <mc:Fallback>
                <p:oleObj name="Equation" r:id="rId5" imgW="12446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77890" y="1027161"/>
                        <a:ext cx="1774217" cy="320964"/>
                      </a:xfrm>
                      <a:prstGeom prst="rect">
                        <a:avLst/>
                      </a:prstGeom>
                      <a:noFill/>
                    </p:spPr>
                  </p:pic>
                </p:oleObj>
              </mc:Fallback>
            </mc:AlternateContent>
          </a:graphicData>
        </a:graphic>
      </p:graphicFrame>
      <p:sp>
        <p:nvSpPr>
          <p:cNvPr id="7"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8"/>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1461504045"/>
              </p:ext>
            </p:extLst>
          </p:nvPr>
        </p:nvGraphicFramePr>
        <p:xfrm>
          <a:off x="1750291" y="1320428"/>
          <a:ext cx="3431308" cy="317550"/>
        </p:xfrm>
        <a:graphic>
          <a:graphicData uri="http://schemas.openxmlformats.org/presentationml/2006/ole">
            <mc:AlternateContent xmlns:mc="http://schemas.openxmlformats.org/markup-compatibility/2006">
              <mc:Choice xmlns:v="urn:schemas-microsoft-com:vml" Requires="v">
                <p:oleObj spid="_x0000_s7312" name="Equation" r:id="rId7" imgW="2476500" imgH="228600" progId="Equation.3">
                  <p:embed/>
                </p:oleObj>
              </mc:Choice>
              <mc:Fallback>
                <p:oleObj name="Equation" r:id="rId7" imgW="2476500" imgH="22860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50291" y="1320428"/>
                        <a:ext cx="3431308" cy="317550"/>
                      </a:xfrm>
                      <a:prstGeom prst="rect">
                        <a:avLst/>
                      </a:prstGeom>
                      <a:noFill/>
                    </p:spPr>
                  </p:pic>
                </p:oleObj>
              </mc:Fallback>
            </mc:AlternateContent>
          </a:graphicData>
        </a:graphic>
      </p:graphicFrame>
      <p:sp>
        <p:nvSpPr>
          <p:cNvPr id="11" name="TextBox 10"/>
          <p:cNvSpPr txBox="1"/>
          <p:nvPr/>
        </p:nvSpPr>
        <p:spPr>
          <a:xfrm>
            <a:off x="286327" y="2032123"/>
            <a:ext cx="2219069" cy="369332"/>
          </a:xfrm>
          <a:prstGeom prst="rect">
            <a:avLst/>
          </a:prstGeom>
          <a:noFill/>
          <a:ln w="28575">
            <a:solidFill>
              <a:schemeClr val="tx1"/>
            </a:solidFill>
          </a:ln>
        </p:spPr>
        <p:txBody>
          <a:bodyPr wrap="none" rtlCol="0">
            <a:spAutoFit/>
          </a:bodyPr>
          <a:lstStyle/>
          <a:p>
            <a:r>
              <a:rPr lang="en-US" dirty="0">
                <a:latin typeface="Times New Roman" pitchFamily="18" charset="0"/>
                <a:cs typeface="Times New Roman" pitchFamily="18" charset="0"/>
              </a:rPr>
              <a:t>Near &amp; On-resonance</a:t>
            </a:r>
          </a:p>
        </p:txBody>
      </p:sp>
      <p:sp>
        <p:nvSpPr>
          <p:cNvPr id="8" name="Rectangle 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 name="Object 11"/>
          <p:cNvGraphicFramePr>
            <a:graphicFrameLocks noChangeAspect="1"/>
          </p:cNvGraphicFramePr>
          <p:nvPr>
            <p:extLst>
              <p:ext uri="{D42A27DB-BD31-4B8C-83A1-F6EECF244321}">
                <p14:modId xmlns:p14="http://schemas.microsoft.com/office/powerpoint/2010/main" val="161153252"/>
              </p:ext>
            </p:extLst>
          </p:nvPr>
        </p:nvGraphicFramePr>
        <p:xfrm>
          <a:off x="447310" y="2610217"/>
          <a:ext cx="7196137" cy="1719262"/>
        </p:xfrm>
        <a:graphic>
          <a:graphicData uri="http://schemas.openxmlformats.org/presentationml/2006/ole">
            <mc:AlternateContent xmlns:mc="http://schemas.openxmlformats.org/markup-compatibility/2006">
              <mc:Choice xmlns:v="urn:schemas-microsoft-com:vml" Requires="v">
                <p:oleObj spid="_x0000_s7313" name="Equation" r:id="rId9" imgW="5321160" imgH="1269720" progId="Equation.3">
                  <p:embed/>
                </p:oleObj>
              </mc:Choice>
              <mc:Fallback>
                <p:oleObj name="Equation" r:id="rId9" imgW="5321160" imgH="1269720" progId="Equation.3">
                  <p:embed/>
                  <p:pic>
                    <p:nvPicPr>
                      <p:cNvPr id="0" name="Object 18"/>
                      <p:cNvPicPr>
                        <a:picLocks noChangeAspect="1" noChangeArrowheads="1"/>
                      </p:cNvPicPr>
                      <p:nvPr/>
                    </p:nvPicPr>
                    <p:blipFill>
                      <a:blip r:embed="rId10"/>
                      <a:srcRect/>
                      <a:stretch>
                        <a:fillRect/>
                      </a:stretch>
                    </p:blipFill>
                    <p:spPr bwMode="auto">
                      <a:xfrm>
                        <a:off x="447310" y="2610217"/>
                        <a:ext cx="7196137" cy="1719262"/>
                      </a:xfrm>
                      <a:prstGeom prst="rect">
                        <a:avLst/>
                      </a:prstGeom>
                      <a:noFill/>
                    </p:spPr>
                  </p:pic>
                </p:oleObj>
              </mc:Fallback>
            </mc:AlternateContent>
          </a:graphicData>
        </a:graphic>
      </p:graphicFrame>
      <p:sp>
        <p:nvSpPr>
          <p:cNvPr id="13" name="Rectangle 2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4" name="Object 13"/>
          <p:cNvGraphicFramePr>
            <a:graphicFrameLocks noChangeAspect="1"/>
          </p:cNvGraphicFramePr>
          <p:nvPr>
            <p:extLst>
              <p:ext uri="{D42A27DB-BD31-4B8C-83A1-F6EECF244321}">
                <p14:modId xmlns:p14="http://schemas.microsoft.com/office/powerpoint/2010/main" val="2341402867"/>
              </p:ext>
            </p:extLst>
          </p:nvPr>
        </p:nvGraphicFramePr>
        <p:xfrm>
          <a:off x="239789" y="4556491"/>
          <a:ext cx="7583765" cy="1868001"/>
        </p:xfrm>
        <a:graphic>
          <a:graphicData uri="http://schemas.openxmlformats.org/presentationml/2006/ole">
            <mc:AlternateContent xmlns:mc="http://schemas.openxmlformats.org/markup-compatibility/2006">
              <mc:Choice xmlns:v="urn:schemas-microsoft-com:vml" Requires="v">
                <p:oleObj spid="_x0000_s7314" name="Equation" r:id="rId11" imgW="6032160" imgH="1485720" progId="Equation.3">
                  <p:embed/>
                </p:oleObj>
              </mc:Choice>
              <mc:Fallback>
                <p:oleObj name="Equation" r:id="rId11" imgW="6032160" imgH="1485720" progId="Equation.3">
                  <p:embed/>
                  <p:pic>
                    <p:nvPicPr>
                      <p:cNvPr id="0" name="Object 20"/>
                      <p:cNvPicPr>
                        <a:picLocks noChangeAspect="1" noChangeArrowheads="1"/>
                      </p:cNvPicPr>
                      <p:nvPr/>
                    </p:nvPicPr>
                    <p:blipFill>
                      <a:blip r:embed="rId12"/>
                      <a:srcRect/>
                      <a:stretch>
                        <a:fillRect/>
                      </a:stretch>
                    </p:blipFill>
                    <p:spPr bwMode="auto">
                      <a:xfrm>
                        <a:off x="239789" y="4556491"/>
                        <a:ext cx="7583765" cy="1868001"/>
                      </a:xfrm>
                      <a:prstGeom prst="rect">
                        <a:avLst/>
                      </a:prstGeom>
                      <a:noFill/>
                    </p:spPr>
                  </p:pic>
                </p:oleObj>
              </mc:Fallback>
            </mc:AlternateContent>
          </a:graphicData>
        </a:graphic>
      </p:graphicFrame>
      <p:sp>
        <p:nvSpPr>
          <p:cNvPr id="15" name="Oval 14"/>
          <p:cNvSpPr/>
          <p:nvPr/>
        </p:nvSpPr>
        <p:spPr>
          <a:xfrm>
            <a:off x="5361354" y="3055815"/>
            <a:ext cx="2430584" cy="68775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849446" y="3743568"/>
            <a:ext cx="3223845" cy="68775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266845" y="2514778"/>
            <a:ext cx="1579773" cy="54103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225964" y="5818909"/>
            <a:ext cx="2170545" cy="775855"/>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778000" y="5144654"/>
            <a:ext cx="2082800" cy="757381"/>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1937327" y="4525818"/>
            <a:ext cx="1764146" cy="526473"/>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6461368" y="1828800"/>
            <a:ext cx="2768707" cy="369332"/>
          </a:xfrm>
          <a:prstGeom prst="rect">
            <a:avLst/>
          </a:prstGeom>
          <a:noFill/>
        </p:spPr>
        <p:txBody>
          <a:bodyPr wrap="none" rtlCol="0">
            <a:spAutoFit/>
          </a:bodyPr>
          <a:lstStyle/>
          <a:p>
            <a:r>
              <a:rPr lang="en-US" dirty="0" smtClean="0">
                <a:solidFill>
                  <a:srgbClr val="FF0000"/>
                </a:solidFill>
                <a:latin typeface="Times New Roman" pitchFamily="18" charset="0"/>
                <a:cs typeface="Times New Roman" pitchFamily="18" charset="0"/>
              </a:rPr>
              <a:t>Dominant one photon terms</a:t>
            </a:r>
            <a:endParaRPr lang="en-US" dirty="0">
              <a:solidFill>
                <a:srgbClr val="FF0000"/>
              </a:solidFill>
              <a:latin typeface="Times New Roman" pitchFamily="18" charset="0"/>
              <a:cs typeface="Times New Roman" pitchFamily="18" charset="0"/>
            </a:endParaRPr>
          </a:p>
        </p:txBody>
      </p:sp>
      <p:sp>
        <p:nvSpPr>
          <p:cNvPr id="22" name="TextBox 21"/>
          <p:cNvSpPr txBox="1"/>
          <p:nvPr/>
        </p:nvSpPr>
        <p:spPr>
          <a:xfrm>
            <a:off x="5846618" y="5154012"/>
            <a:ext cx="2781531" cy="369332"/>
          </a:xfrm>
          <a:prstGeom prst="rect">
            <a:avLst/>
          </a:prstGeom>
          <a:noFill/>
        </p:spPr>
        <p:txBody>
          <a:bodyPr wrap="none" rtlCol="0">
            <a:spAutoFit/>
          </a:bodyPr>
          <a:lstStyle/>
          <a:p>
            <a:r>
              <a:rPr lang="en-US" dirty="0" smtClean="0">
                <a:solidFill>
                  <a:srgbClr val="7030A0"/>
                </a:solidFill>
                <a:latin typeface="Times New Roman" pitchFamily="18" charset="0"/>
                <a:cs typeface="Times New Roman" pitchFamily="18" charset="0"/>
              </a:rPr>
              <a:t>Dominant two photon terms</a:t>
            </a:r>
            <a:endParaRPr lang="en-US"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814577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969" y="187098"/>
            <a:ext cx="1517916" cy="369332"/>
          </a:xfrm>
          <a:prstGeom prst="rect">
            <a:avLst/>
          </a:prstGeom>
          <a:ln w="28575">
            <a:solidFill>
              <a:schemeClr val="tx1"/>
            </a:solidFill>
          </a:ln>
        </p:spPr>
        <p:txBody>
          <a:bodyPr wrap="none">
            <a:spAutoFit/>
          </a:bodyPr>
          <a:lstStyle/>
          <a:p>
            <a:r>
              <a:rPr lang="en-US" dirty="0">
                <a:latin typeface="Times New Roman" pitchFamily="18" charset="0"/>
                <a:cs typeface="Times New Roman" pitchFamily="18" charset="0"/>
              </a:rPr>
              <a:t>Off-resonance</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639819328"/>
              </p:ext>
            </p:extLst>
          </p:nvPr>
        </p:nvGraphicFramePr>
        <p:xfrm>
          <a:off x="1951038" y="66675"/>
          <a:ext cx="6827837" cy="1955800"/>
        </p:xfrm>
        <a:graphic>
          <a:graphicData uri="http://schemas.openxmlformats.org/presentationml/2006/ole">
            <mc:AlternateContent xmlns:mc="http://schemas.openxmlformats.org/markup-compatibility/2006">
              <mc:Choice xmlns:v="urn:schemas-microsoft-com:vml" Requires="v">
                <p:oleObj spid="_x0000_s8302" name="Equation" r:id="rId3" imgW="5079960" imgH="1460160" progId="Equation.3">
                  <p:embed/>
                </p:oleObj>
              </mc:Choice>
              <mc:Fallback>
                <p:oleObj name="Equation" r:id="rId3" imgW="5079960" imgH="1460160" progId="Equation.3">
                  <p:embed/>
                  <p:pic>
                    <p:nvPicPr>
                      <p:cNvPr id="0" name="Object 1"/>
                      <p:cNvPicPr>
                        <a:picLocks noChangeAspect="1" noChangeArrowheads="1"/>
                      </p:cNvPicPr>
                      <p:nvPr/>
                    </p:nvPicPr>
                    <p:blipFill>
                      <a:blip r:embed="rId4"/>
                      <a:srcRect/>
                      <a:stretch>
                        <a:fillRect/>
                      </a:stretch>
                    </p:blipFill>
                    <p:spPr bwMode="auto">
                      <a:xfrm>
                        <a:off x="1951038" y="66675"/>
                        <a:ext cx="6827837" cy="1955800"/>
                      </a:xfrm>
                      <a:prstGeom prst="rect">
                        <a:avLst/>
                      </a:prstGeom>
                      <a:noFill/>
                    </p:spPr>
                  </p:pic>
                </p:oleObj>
              </mc:Fallback>
            </mc:AlternateContent>
          </a:graphicData>
        </a:graphic>
      </p:graphicFrame>
      <p:sp>
        <p:nvSpPr>
          <p:cNvPr id="5" name="TextBox 4"/>
          <p:cNvSpPr txBox="1"/>
          <p:nvPr/>
        </p:nvSpPr>
        <p:spPr>
          <a:xfrm>
            <a:off x="7487072" y="2163663"/>
            <a:ext cx="1422184" cy="646331"/>
          </a:xfrm>
          <a:prstGeom prst="rect">
            <a:avLst/>
          </a:prstGeom>
          <a:noFill/>
        </p:spPr>
        <p:txBody>
          <a:bodyPr wrap="none" rtlCol="0">
            <a:spAutoFit/>
          </a:bodyPr>
          <a:lstStyle/>
          <a:p>
            <a:pPr algn="ctr"/>
            <a:r>
              <a:rPr lang="en-US" dirty="0" smtClean="0">
                <a:latin typeface="Times New Roman" pitchFamily="18" charset="0"/>
                <a:cs typeface="Times New Roman" pitchFamily="18" charset="0"/>
              </a:rPr>
              <a:t>All terms </a:t>
            </a:r>
          </a:p>
          <a:p>
            <a:pPr algn="ctr"/>
            <a:r>
              <a:rPr lang="en-US" dirty="0" smtClean="0">
                <a:latin typeface="Times New Roman" pitchFamily="18" charset="0"/>
                <a:cs typeface="Times New Roman" pitchFamily="18" charset="0"/>
              </a:rPr>
              <a:t>are important</a:t>
            </a:r>
            <a:endParaRPr lang="en-US" dirty="0">
              <a:latin typeface="Times New Roman" pitchFamily="18" charset="0"/>
              <a:cs typeface="Times New Roman" pitchFamily="18" charset="0"/>
            </a:endParaRPr>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p:nvPr/>
        </p:nvSpPr>
        <p:spPr>
          <a:xfrm>
            <a:off x="247703" y="2117497"/>
            <a:ext cx="1481175" cy="369332"/>
          </a:xfrm>
          <a:prstGeom prst="rect">
            <a:avLst/>
          </a:prstGeom>
          <a:ln w="31750">
            <a:solidFill>
              <a:schemeClr val="tx1"/>
            </a:solidFill>
          </a:ln>
        </p:spPr>
        <p:txBody>
          <a:bodyPr wrap="none">
            <a:spAutoFit/>
          </a:bodyPr>
          <a:lstStyle/>
          <a:p>
            <a:r>
              <a:rPr lang="en-US" dirty="0">
                <a:latin typeface="Times New Roman" pitchFamily="18" charset="0"/>
                <a:cs typeface="Times New Roman" pitchFamily="18" charset="0"/>
              </a:rPr>
              <a:t>Non-resonant</a:t>
            </a:r>
          </a:p>
        </p:txBody>
      </p:sp>
      <p:sp>
        <p:nvSpPr>
          <p:cNvPr id="9"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 name="Object 11"/>
          <p:cNvGraphicFramePr>
            <a:graphicFrameLocks noChangeAspect="1"/>
          </p:cNvGraphicFramePr>
          <p:nvPr>
            <p:extLst>
              <p:ext uri="{D42A27DB-BD31-4B8C-83A1-F6EECF244321}">
                <p14:modId xmlns:p14="http://schemas.microsoft.com/office/powerpoint/2010/main" val="2836144737"/>
              </p:ext>
            </p:extLst>
          </p:nvPr>
        </p:nvGraphicFramePr>
        <p:xfrm>
          <a:off x="1954213" y="2081213"/>
          <a:ext cx="5156200" cy="1041400"/>
        </p:xfrm>
        <a:graphic>
          <a:graphicData uri="http://schemas.openxmlformats.org/presentationml/2006/ole">
            <mc:AlternateContent xmlns:mc="http://schemas.openxmlformats.org/markup-compatibility/2006">
              <mc:Choice xmlns:v="urn:schemas-microsoft-com:vml" Requires="v">
                <p:oleObj spid="_x0000_s8303" name="Equation" r:id="rId5" imgW="3835080" imgH="761760" progId="Equation.3">
                  <p:embed/>
                </p:oleObj>
              </mc:Choice>
              <mc:Fallback>
                <p:oleObj name="Equation" r:id="rId5" imgW="3835080" imgH="761760" progId="Equation.3">
                  <p:embed/>
                  <p:pic>
                    <p:nvPicPr>
                      <p:cNvPr id="0" name="Object 7"/>
                      <p:cNvPicPr>
                        <a:picLocks noChangeAspect="1" noChangeArrowheads="1"/>
                      </p:cNvPicPr>
                      <p:nvPr/>
                    </p:nvPicPr>
                    <p:blipFill>
                      <a:blip r:embed="rId6"/>
                      <a:srcRect/>
                      <a:stretch>
                        <a:fillRect/>
                      </a:stretch>
                    </p:blipFill>
                    <p:spPr bwMode="auto">
                      <a:xfrm>
                        <a:off x="1954213" y="2081213"/>
                        <a:ext cx="5156200" cy="1041400"/>
                      </a:xfrm>
                      <a:prstGeom prst="rect">
                        <a:avLst/>
                      </a:prstGeom>
                      <a:noFill/>
                    </p:spPr>
                  </p:pic>
                </p:oleObj>
              </mc:Fallback>
            </mc:AlternateContent>
          </a:graphicData>
        </a:graphic>
      </p:graphicFrame>
      <p:sp>
        <p:nvSpPr>
          <p:cNvPr id="13" name="Oval 12"/>
          <p:cNvSpPr/>
          <p:nvPr/>
        </p:nvSpPr>
        <p:spPr>
          <a:xfrm>
            <a:off x="3648364" y="2521529"/>
            <a:ext cx="2235200" cy="4895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443345" y="3214254"/>
            <a:ext cx="8330166" cy="932506"/>
            <a:chOff x="443345" y="3214254"/>
            <a:chExt cx="8330166" cy="932506"/>
          </a:xfrm>
        </p:grpSpPr>
        <p:sp>
          <p:nvSpPr>
            <p:cNvPr id="14" name="TextBox 13"/>
            <p:cNvSpPr txBox="1"/>
            <p:nvPr/>
          </p:nvSpPr>
          <p:spPr>
            <a:xfrm>
              <a:off x="443345" y="3223430"/>
              <a:ext cx="8330166" cy="923330"/>
            </a:xfrm>
            <a:prstGeom prst="rect">
              <a:avLst/>
            </a:prstGeom>
            <a:noFill/>
          </p:spPr>
          <p:txBody>
            <a:bodyPr wrap="none" rtlCol="0">
              <a:spAutoFit/>
            </a:bodyPr>
            <a:lstStyle/>
            <a:p>
              <a:r>
                <a:rPr lang="en-US" dirty="0" smtClean="0">
                  <a:latin typeface="Times New Roman" pitchFamily="18" charset="0"/>
                  <a:cs typeface="Times New Roman" pitchFamily="18" charset="0"/>
                </a:rPr>
                <a:t>The sign of the non-resonant term depends on                                . Molecules with large</a:t>
              </a:r>
            </a:p>
            <a:p>
              <a:r>
                <a:rPr lang="en-US" dirty="0">
                  <a:latin typeface="Times New Roman" pitchFamily="18" charset="0"/>
                  <a:cs typeface="Times New Roman" pitchFamily="18" charset="0"/>
                </a:rPr>
                <a:t>p</a:t>
              </a:r>
              <a:r>
                <a:rPr lang="en-US" dirty="0" smtClean="0">
                  <a:latin typeface="Times New Roman" pitchFamily="18" charset="0"/>
                  <a:cs typeface="Times New Roman" pitchFamily="18" charset="0"/>
                </a:rPr>
                <a:t>ermanent  dipole moments will always have a </a:t>
              </a:r>
              <a:r>
                <a:rPr lang="en-US" i="1" dirty="0" smtClean="0">
                  <a:latin typeface="Times New Roman" pitchFamily="18" charset="0"/>
                  <a:cs typeface="Times New Roman" pitchFamily="18" charset="0"/>
                </a:rPr>
                <a:t>positive</a:t>
              </a:r>
              <a:r>
                <a:rPr lang="en-US" dirty="0" smtClean="0">
                  <a:latin typeface="Times New Roman" pitchFamily="18" charset="0"/>
                  <a:cs typeface="Times New Roman" pitchFamily="18" charset="0"/>
                </a:rPr>
                <a:t> non-resonant nonlinear real</a:t>
              </a:r>
            </a:p>
            <a:p>
              <a:r>
                <a:rPr lang="en-US" dirty="0">
                  <a:latin typeface="Times New Roman" pitchFamily="18" charset="0"/>
                  <a:cs typeface="Times New Roman" pitchFamily="18" charset="0"/>
                </a:rPr>
                <a:t>s</a:t>
              </a:r>
              <a:r>
                <a:rPr lang="en-US" dirty="0" smtClean="0">
                  <a:latin typeface="Times New Roman" pitchFamily="18" charset="0"/>
                  <a:cs typeface="Times New Roman" pitchFamily="18" charset="0"/>
                </a:rPr>
                <a:t>usceptibility.</a:t>
              </a:r>
              <a:endParaRPr lang="en-US" dirty="0">
                <a:latin typeface="Times New Roman" pitchFamily="18" charset="0"/>
                <a:cs typeface="Times New Roman" pitchFamily="18" charset="0"/>
              </a:endParaRPr>
            </a:p>
          </p:txBody>
        </p:sp>
        <p:graphicFrame>
          <p:nvGraphicFramePr>
            <p:cNvPr id="15" name="Object 14"/>
            <p:cNvGraphicFramePr>
              <a:graphicFrameLocks noChangeAspect="1"/>
            </p:cNvGraphicFramePr>
            <p:nvPr>
              <p:extLst>
                <p:ext uri="{D42A27DB-BD31-4B8C-83A1-F6EECF244321}">
                  <p14:modId xmlns:p14="http://schemas.microsoft.com/office/powerpoint/2010/main" val="2691010692"/>
                </p:ext>
              </p:extLst>
            </p:nvPr>
          </p:nvGraphicFramePr>
          <p:xfrm>
            <a:off x="4795985" y="3214254"/>
            <a:ext cx="1758724" cy="369332"/>
          </p:xfrm>
          <a:graphic>
            <a:graphicData uri="http://schemas.openxmlformats.org/presentationml/2006/ole">
              <mc:AlternateContent xmlns:mc="http://schemas.openxmlformats.org/markup-compatibility/2006">
                <mc:Choice xmlns:v="urn:schemas-microsoft-com:vml" Requires="v">
                  <p:oleObj spid="_x0000_s8304" name="Equation" r:id="rId7" imgW="1269720" imgH="266400" progId="Equation.3">
                    <p:embed/>
                  </p:oleObj>
                </mc:Choice>
                <mc:Fallback>
                  <p:oleObj name="Equation" r:id="rId7" imgW="1269720" imgH="266400" progId="Equation.3">
                    <p:embed/>
                    <p:pic>
                      <p:nvPicPr>
                        <p:cNvPr id="0" name=""/>
                        <p:cNvPicPr/>
                        <p:nvPr/>
                      </p:nvPicPr>
                      <p:blipFill>
                        <a:blip r:embed="rId8"/>
                        <a:stretch>
                          <a:fillRect/>
                        </a:stretch>
                      </p:blipFill>
                      <p:spPr>
                        <a:xfrm>
                          <a:off x="4795985" y="3214254"/>
                          <a:ext cx="1758724" cy="369332"/>
                        </a:xfrm>
                        <a:prstGeom prst="rect">
                          <a:avLst/>
                        </a:prstGeom>
                      </p:spPr>
                    </p:pic>
                  </p:oleObj>
                </mc:Fallback>
              </mc:AlternateContent>
            </a:graphicData>
          </a:graphic>
        </p:graphicFrame>
      </p:grpSp>
      <p:grpSp>
        <p:nvGrpSpPr>
          <p:cNvPr id="20" name="Group 19"/>
          <p:cNvGrpSpPr/>
          <p:nvPr/>
        </p:nvGrpSpPr>
        <p:grpSpPr>
          <a:xfrm>
            <a:off x="110832" y="4164345"/>
            <a:ext cx="8866909" cy="461665"/>
            <a:chOff x="-332509" y="4137003"/>
            <a:chExt cx="8866909" cy="461665"/>
          </a:xfrm>
        </p:grpSpPr>
        <p:sp>
          <p:nvSpPr>
            <p:cNvPr id="19" name="TextBox 18"/>
            <p:cNvSpPr txBox="1"/>
            <p:nvPr/>
          </p:nvSpPr>
          <p:spPr>
            <a:xfrm>
              <a:off x="-332509" y="4137003"/>
              <a:ext cx="8866909" cy="461665"/>
            </a:xfrm>
            <a:prstGeom prst="rect">
              <a:avLst/>
            </a:prstGeom>
            <a:noFill/>
            <a:ln w="57150">
              <a:solidFill>
                <a:schemeClr val="tx1"/>
              </a:solidFill>
            </a:ln>
          </p:spPr>
          <p:txBody>
            <a:bodyPr wrap="square" rtlCol="0">
              <a:spAutoFit/>
            </a:bodyPr>
            <a:lstStyle/>
            <a:p>
              <a:r>
                <a:rPr lang="en-US" sz="2400" b="1" dirty="0" smtClean="0">
                  <a:latin typeface="Times New Roman" pitchFamily="18" charset="0"/>
                  <a:cs typeface="Times New Roman" pitchFamily="18" charset="0"/>
                </a:rPr>
                <a:t>Two Level Model: First </a:t>
              </a:r>
              <a:r>
                <a:rPr lang="en-US" sz="2400" b="1" dirty="0">
                  <a:latin typeface="Times New Roman" pitchFamily="18" charset="0"/>
                  <a:cs typeface="Times New Roman" pitchFamily="18" charset="0"/>
                </a:rPr>
                <a:t>Order </a:t>
              </a:r>
              <a:r>
                <a:rPr lang="en-US" sz="2400" b="1" dirty="0" smtClean="0">
                  <a:latin typeface="Times New Roman" pitchFamily="18" charset="0"/>
                  <a:cs typeface="Times New Roman" pitchFamily="18" charset="0"/>
                </a:rPr>
                <a:t>Effect on       of </a:t>
              </a:r>
              <a:r>
                <a:rPr lang="en-US" sz="2400" b="1" dirty="0">
                  <a:latin typeface="Times New Roman" pitchFamily="18" charset="0"/>
                  <a:cs typeface="Times New Roman" pitchFamily="18" charset="0"/>
                </a:rPr>
                <a:t>Population </a:t>
              </a:r>
              <a:r>
                <a:rPr lang="en-US" sz="2400" b="1" dirty="0" smtClean="0">
                  <a:latin typeface="Times New Roman" pitchFamily="18" charset="0"/>
                  <a:cs typeface="Times New Roman" pitchFamily="18" charset="0"/>
                </a:rPr>
                <a:t>Changes </a:t>
              </a:r>
              <a:endParaRPr lang="en-US" sz="2400" b="1" dirty="0">
                <a:latin typeface="Times New Roman" pitchFamily="18" charset="0"/>
                <a:cs typeface="Times New Roman" pitchFamily="18" charset="0"/>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3007204206"/>
                </p:ext>
              </p:extLst>
            </p:nvPr>
          </p:nvGraphicFramePr>
          <p:xfrm>
            <a:off x="4918851" y="4137003"/>
            <a:ext cx="539840" cy="459439"/>
          </p:xfrm>
          <a:graphic>
            <a:graphicData uri="http://schemas.openxmlformats.org/presentationml/2006/ole">
              <mc:AlternateContent xmlns:mc="http://schemas.openxmlformats.org/markup-compatibility/2006">
                <mc:Choice xmlns:v="urn:schemas-microsoft-com:vml" Requires="v">
                  <p:oleObj spid="_x0000_s8305" name="Equation" r:id="rId9" imgW="291973" imgH="253890" progId="Equation.3">
                    <p:embed/>
                  </p:oleObj>
                </mc:Choice>
                <mc:Fallback>
                  <p:oleObj name="Equation" r:id="rId9" imgW="291973" imgH="253890" progId="Equation.3">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8851" y="4137003"/>
                          <a:ext cx="539840" cy="459439"/>
                        </a:xfrm>
                        <a:prstGeom prst="rect">
                          <a:avLst/>
                        </a:prstGeom>
                        <a:noFill/>
                      </p:spPr>
                    </p:pic>
                  </p:oleObj>
                </mc:Fallback>
              </mc:AlternateContent>
            </a:graphicData>
          </a:graphic>
        </p:graphicFrame>
      </p:grpSp>
      <p:sp>
        <p:nvSpPr>
          <p:cNvPr id="21" name="Rectangle 20"/>
          <p:cNvSpPr/>
          <p:nvPr/>
        </p:nvSpPr>
        <p:spPr>
          <a:xfrm>
            <a:off x="179316" y="4826675"/>
            <a:ext cx="8729940" cy="2031325"/>
          </a:xfrm>
          <a:prstGeom prst="rect">
            <a:avLst/>
          </a:prstGeom>
        </p:spPr>
        <p:txBody>
          <a:bodyPr wrap="square">
            <a:spAutoFit/>
          </a:bodyPr>
          <a:lstStyle/>
          <a:p>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assumption has implicitly been made that the excited state populations are very small and that the probability of exciting an electron to a higher lying state is independent of the excited state populations. </a:t>
            </a:r>
            <a:r>
              <a:rPr lang="en-US" dirty="0" smtClean="0">
                <a:latin typeface="Times New Roman" pitchFamily="18" charset="0"/>
                <a:cs typeface="Times New Roman" pitchFamily="18" charset="0"/>
              </a:rPr>
              <a:t>Next it will be shown that this not the case by estimating the effect of the excited state population on the nonlinearity. The physics is simple: The probability of a linear one photon transition is proportional to the population difference between the ground state and the excited state and, when the two populations become comparable, saturation of the linear index change and absorption change occurs.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6428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P spid="13" grpId="0" animBg="1"/>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rotWithShape="1">
          <a:blip r:embed="rId3" cstate="print">
            <a:extLst>
              <a:ext uri="{28A0092B-C50C-407E-A947-70E740481C1C}">
                <a14:useLocalDpi xmlns:a14="http://schemas.microsoft.com/office/drawing/2010/main" val="0"/>
              </a:ext>
            </a:extLst>
          </a:blip>
          <a:srcRect t="20415" b="9082"/>
          <a:stretch/>
        </p:blipFill>
        <p:spPr bwMode="auto">
          <a:xfrm>
            <a:off x="905164" y="129308"/>
            <a:ext cx="7934036" cy="1145309"/>
          </a:xfrm>
          <a:prstGeom prst="rect">
            <a:avLst/>
          </a:prstGeom>
          <a:noFill/>
        </p:spPr>
      </p:pic>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1842124422"/>
              </p:ext>
            </p:extLst>
          </p:nvPr>
        </p:nvGraphicFramePr>
        <p:xfrm>
          <a:off x="209407" y="1300384"/>
          <a:ext cx="8334230" cy="657726"/>
        </p:xfrm>
        <a:graphic>
          <a:graphicData uri="http://schemas.openxmlformats.org/presentationml/2006/ole">
            <mc:AlternateContent xmlns:mc="http://schemas.openxmlformats.org/markup-compatibility/2006">
              <mc:Choice xmlns:v="urn:schemas-microsoft-com:vml" Requires="v">
                <p:oleObj spid="_x0000_s9441" name="Equation" r:id="rId4" imgW="5460840" imgH="431640" progId="Equation.3">
                  <p:embed/>
                </p:oleObj>
              </mc:Choice>
              <mc:Fallback>
                <p:oleObj name="Equation" r:id="rId4" imgW="5460840" imgH="431640" progId="Equation.3">
                  <p:embed/>
                  <p:pic>
                    <p:nvPicPr>
                      <p:cNvPr id="0" name="Object 1"/>
                      <p:cNvPicPr>
                        <a:picLocks noChangeAspect="1" noChangeArrowheads="1"/>
                      </p:cNvPicPr>
                      <p:nvPr/>
                    </p:nvPicPr>
                    <p:blipFill>
                      <a:blip r:embed="rId5"/>
                      <a:srcRect/>
                      <a:stretch>
                        <a:fillRect/>
                      </a:stretch>
                    </p:blipFill>
                    <p:spPr bwMode="auto">
                      <a:xfrm>
                        <a:off x="209407" y="1300384"/>
                        <a:ext cx="8334230" cy="657726"/>
                      </a:xfrm>
                      <a:prstGeom prst="rect">
                        <a:avLst/>
                      </a:prstGeom>
                      <a:noFill/>
                    </p:spPr>
                  </p:pic>
                </p:oleObj>
              </mc:Fallback>
            </mc:AlternateContent>
          </a:graphicData>
        </a:graphic>
      </p:graphicFrame>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16" name="Group 15"/>
          <p:cNvGrpSpPr/>
          <p:nvPr/>
        </p:nvGrpSpPr>
        <p:grpSpPr>
          <a:xfrm>
            <a:off x="0" y="1911930"/>
            <a:ext cx="9219190" cy="1791609"/>
            <a:chOff x="0" y="1911930"/>
            <a:chExt cx="9219190" cy="1791609"/>
          </a:xfrm>
        </p:grpSpPr>
        <p:grpSp>
          <p:nvGrpSpPr>
            <p:cNvPr id="27" name="Group 26"/>
            <p:cNvGrpSpPr/>
            <p:nvPr/>
          </p:nvGrpSpPr>
          <p:grpSpPr>
            <a:xfrm>
              <a:off x="0" y="1911930"/>
              <a:ext cx="9219190" cy="369332"/>
              <a:chOff x="0" y="1911930"/>
              <a:chExt cx="9219190" cy="369332"/>
            </a:xfrm>
          </p:grpSpPr>
          <p:sp>
            <p:nvSpPr>
              <p:cNvPr id="5" name="TextBox 4"/>
              <p:cNvSpPr txBox="1"/>
              <p:nvPr/>
            </p:nvSpPr>
            <p:spPr>
              <a:xfrm>
                <a:off x="0" y="1911930"/>
                <a:ext cx="9219190" cy="369332"/>
              </a:xfrm>
              <a:prstGeom prst="rect">
                <a:avLst/>
              </a:prstGeom>
              <a:noFill/>
            </p:spPr>
            <p:txBody>
              <a:bodyPr wrap="none" rtlCol="0">
                <a:spAutoFit/>
              </a:bodyPr>
              <a:lstStyle/>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equations deal with the local intensity and hence the Maxwell intensity is enhanced </a:t>
                </a:r>
                <a:r>
                  <a:rPr lang="en-US" dirty="0" smtClean="0">
                    <a:latin typeface="Times New Roman" pitchFamily="18" charset="0"/>
                    <a:cs typeface="Times New Roman" pitchFamily="18" charset="0"/>
                  </a:rPr>
                  <a:t>by          .</a:t>
                </a:r>
                <a:endParaRPr lang="en-US" dirty="0">
                  <a:latin typeface="Times New Roman" pitchFamily="18" charset="0"/>
                  <a:cs typeface="Times New Roman"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2517169"/>
                  </p:ext>
                </p:extLst>
              </p:nvPr>
            </p:nvGraphicFramePr>
            <p:xfrm>
              <a:off x="8429341" y="1911930"/>
              <a:ext cx="603827" cy="355193"/>
            </p:xfrm>
            <a:graphic>
              <a:graphicData uri="http://schemas.openxmlformats.org/presentationml/2006/ole">
                <mc:AlternateContent xmlns:mc="http://schemas.openxmlformats.org/markup-compatibility/2006">
                  <mc:Choice xmlns:v="urn:schemas-microsoft-com:vml" Requires="v">
                    <p:oleObj spid="_x0000_s9442" name="Equation" r:id="rId6" imgW="431640" imgH="253800" progId="Equation.3">
                      <p:embed/>
                    </p:oleObj>
                  </mc:Choice>
                  <mc:Fallback>
                    <p:oleObj name="Equation" r:id="rId6" imgW="431640" imgH="253800" progId="Equation.3">
                      <p:embed/>
                      <p:pic>
                        <p:nvPicPr>
                          <p:cNvPr id="0" name=""/>
                          <p:cNvPicPr/>
                          <p:nvPr/>
                        </p:nvPicPr>
                        <p:blipFill>
                          <a:blip r:embed="rId7"/>
                          <a:stretch>
                            <a:fillRect/>
                          </a:stretch>
                        </p:blipFill>
                        <p:spPr>
                          <a:xfrm>
                            <a:off x="8429341" y="1911930"/>
                            <a:ext cx="603827" cy="355193"/>
                          </a:xfrm>
                          <a:prstGeom prst="rect">
                            <a:avLst/>
                          </a:prstGeom>
                        </p:spPr>
                      </p:pic>
                    </p:oleObj>
                  </mc:Fallback>
                </mc:AlternateContent>
              </a:graphicData>
            </a:graphic>
          </p:graphicFrame>
        </p:grpSp>
        <p:graphicFrame>
          <p:nvGraphicFramePr>
            <p:cNvPr id="8" name="Object 7"/>
            <p:cNvGraphicFramePr>
              <a:graphicFrameLocks noChangeAspect="1"/>
            </p:cNvGraphicFramePr>
            <p:nvPr>
              <p:extLst>
                <p:ext uri="{D42A27DB-BD31-4B8C-83A1-F6EECF244321}">
                  <p14:modId xmlns:p14="http://schemas.microsoft.com/office/powerpoint/2010/main" val="3967957264"/>
                </p:ext>
              </p:extLst>
            </p:nvPr>
          </p:nvGraphicFramePr>
          <p:xfrm>
            <a:off x="157015" y="2281262"/>
            <a:ext cx="8599056" cy="823742"/>
          </p:xfrm>
          <a:graphic>
            <a:graphicData uri="http://schemas.openxmlformats.org/presentationml/2006/ole">
              <mc:AlternateContent xmlns:mc="http://schemas.openxmlformats.org/markup-compatibility/2006">
                <mc:Choice xmlns:v="urn:schemas-microsoft-com:vml" Requires="v">
                  <p:oleObj spid="_x0000_s9443" name="Equation" r:id="rId8" imgW="5422900" imgH="533400" progId="Equation.3">
                    <p:embed/>
                  </p:oleObj>
                </mc:Choice>
                <mc:Fallback>
                  <p:oleObj name="Equation" r:id="rId8" imgW="5422900" imgH="533400" progId="Equation.3">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7015" y="2281262"/>
                          <a:ext cx="8599056" cy="823742"/>
                        </a:xfrm>
                        <a:prstGeom prst="rect">
                          <a:avLst/>
                        </a:prstGeom>
                        <a:noFill/>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813534996"/>
                </p:ext>
              </p:extLst>
            </p:nvPr>
          </p:nvGraphicFramePr>
          <p:xfrm>
            <a:off x="480694" y="3065364"/>
            <a:ext cx="7235826" cy="638175"/>
          </p:xfrm>
          <a:graphic>
            <a:graphicData uri="http://schemas.openxmlformats.org/presentationml/2006/ole">
              <mc:AlternateContent xmlns:mc="http://schemas.openxmlformats.org/markup-compatibility/2006">
                <mc:Choice xmlns:v="urn:schemas-microsoft-com:vml" Requires="v">
                  <p:oleObj spid="_x0000_s9444" name="Equation" r:id="rId10" imgW="4863960" imgH="431640" progId="Equation.3">
                    <p:embed/>
                  </p:oleObj>
                </mc:Choice>
                <mc:Fallback>
                  <p:oleObj name="Equation" r:id="rId10" imgW="4863960" imgH="431640" progId="Equation.3">
                    <p:embed/>
                    <p:pic>
                      <p:nvPicPr>
                        <p:cNvPr id="0" name="Object 8"/>
                        <p:cNvPicPr>
                          <a:picLocks noChangeAspect="1" noChangeArrowheads="1"/>
                        </p:cNvPicPr>
                        <p:nvPr/>
                      </p:nvPicPr>
                      <p:blipFill>
                        <a:blip r:embed="rId11"/>
                        <a:srcRect/>
                        <a:stretch>
                          <a:fillRect/>
                        </a:stretch>
                      </p:blipFill>
                      <p:spPr bwMode="auto">
                        <a:xfrm>
                          <a:off x="480694" y="3065364"/>
                          <a:ext cx="7235826" cy="638175"/>
                        </a:xfrm>
                        <a:prstGeom prst="rect">
                          <a:avLst/>
                        </a:prstGeom>
                        <a:noFill/>
                      </p:spPr>
                    </p:pic>
                  </p:oleObj>
                </mc:Fallback>
              </mc:AlternateContent>
            </a:graphicData>
          </a:graphic>
        </p:graphicFrame>
      </p:grpSp>
      <p:sp>
        <p:nvSpPr>
          <p:cNvPr id="11"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 name="Object 11"/>
          <p:cNvGraphicFramePr>
            <a:graphicFrameLocks noChangeAspect="1"/>
          </p:cNvGraphicFramePr>
          <p:nvPr>
            <p:extLst>
              <p:ext uri="{D42A27DB-BD31-4B8C-83A1-F6EECF244321}">
                <p14:modId xmlns:p14="http://schemas.microsoft.com/office/powerpoint/2010/main" val="4212204126"/>
              </p:ext>
            </p:extLst>
          </p:nvPr>
        </p:nvGraphicFramePr>
        <p:xfrm>
          <a:off x="325438" y="4073525"/>
          <a:ext cx="7697787" cy="663575"/>
        </p:xfrm>
        <a:graphic>
          <a:graphicData uri="http://schemas.openxmlformats.org/presentationml/2006/ole">
            <mc:AlternateContent xmlns:mc="http://schemas.openxmlformats.org/markup-compatibility/2006">
              <mc:Choice xmlns:v="urn:schemas-microsoft-com:vml" Requires="v">
                <p:oleObj spid="_x0000_s9445" name="Equation" r:id="rId12" imgW="5879880" imgH="507960" progId="Equation.3">
                  <p:embed/>
                </p:oleObj>
              </mc:Choice>
              <mc:Fallback>
                <p:oleObj name="Equation" r:id="rId12" imgW="5879880" imgH="507960" progId="Equation.3">
                  <p:embed/>
                  <p:pic>
                    <p:nvPicPr>
                      <p:cNvPr id="0" name="Object 10"/>
                      <p:cNvPicPr>
                        <a:picLocks noChangeAspect="1" noChangeArrowheads="1"/>
                      </p:cNvPicPr>
                      <p:nvPr/>
                    </p:nvPicPr>
                    <p:blipFill>
                      <a:blip r:embed="rId13"/>
                      <a:srcRect/>
                      <a:stretch>
                        <a:fillRect/>
                      </a:stretch>
                    </p:blipFill>
                    <p:spPr bwMode="auto">
                      <a:xfrm>
                        <a:off x="325438" y="4073525"/>
                        <a:ext cx="7697787" cy="663575"/>
                      </a:xfrm>
                      <a:prstGeom prst="rect">
                        <a:avLst/>
                      </a:prstGeom>
                      <a:noFill/>
                    </p:spPr>
                  </p:pic>
                </p:oleObj>
              </mc:Fallback>
            </mc:AlternateContent>
          </a:graphicData>
        </a:graphic>
      </p:graphicFrame>
      <p:sp>
        <p:nvSpPr>
          <p:cNvPr id="13" name="TextBox 12"/>
          <p:cNvSpPr txBox="1"/>
          <p:nvPr/>
        </p:nvSpPr>
        <p:spPr>
          <a:xfrm>
            <a:off x="157015" y="3703539"/>
            <a:ext cx="6120009" cy="369332"/>
          </a:xfrm>
          <a:prstGeom prst="rect">
            <a:avLst/>
          </a:prstGeom>
          <a:noFill/>
        </p:spPr>
        <p:txBody>
          <a:bodyPr wrap="none" rtlCol="0">
            <a:spAutoFit/>
          </a:bodyPr>
          <a:lstStyle/>
          <a:p>
            <a:r>
              <a:rPr lang="en-US" dirty="0" smtClean="0">
                <a:latin typeface="Times New Roman" pitchFamily="18" charset="0"/>
                <a:cs typeface="Times New Roman" pitchFamily="18" charset="0"/>
              </a:rPr>
              <a:t>Linear susceptibility, including the first order saturation term is </a:t>
            </a:r>
            <a:endParaRPr lang="en-US" dirty="0">
              <a:latin typeface="Times New Roman" pitchFamily="18" charset="0"/>
              <a:cs typeface="Times New Roman" pitchFamily="18" charset="0"/>
            </a:endParaRPr>
          </a:p>
        </p:txBody>
      </p:sp>
      <p:sp>
        <p:nvSpPr>
          <p:cNvPr id="14"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525385817"/>
              </p:ext>
            </p:extLst>
          </p:nvPr>
        </p:nvGraphicFramePr>
        <p:xfrm>
          <a:off x="208865" y="4959784"/>
          <a:ext cx="8528791" cy="688252"/>
        </p:xfrm>
        <a:graphic>
          <a:graphicData uri="http://schemas.openxmlformats.org/presentationml/2006/ole">
            <mc:AlternateContent xmlns:mc="http://schemas.openxmlformats.org/markup-compatibility/2006">
              <mc:Choice xmlns:v="urn:schemas-microsoft-com:vml" Requires="v">
                <p:oleObj spid="_x0000_s9446" name="Equation" r:id="rId14" imgW="6286320" imgH="507960" progId="Equation.3">
                  <p:embed/>
                </p:oleObj>
              </mc:Choice>
              <mc:Fallback>
                <p:oleObj name="Equation" r:id="rId14" imgW="6286320" imgH="507960" progId="Equation.3">
                  <p:embed/>
                  <p:pic>
                    <p:nvPicPr>
                      <p:cNvPr id="0" name="Object 12"/>
                      <p:cNvPicPr>
                        <a:picLocks noChangeAspect="1" noChangeArrowheads="1"/>
                      </p:cNvPicPr>
                      <p:nvPr/>
                    </p:nvPicPr>
                    <p:blipFill>
                      <a:blip r:embed="rId15"/>
                      <a:srcRect/>
                      <a:stretch>
                        <a:fillRect/>
                      </a:stretch>
                    </p:blipFill>
                    <p:spPr bwMode="auto">
                      <a:xfrm>
                        <a:off x="208865" y="4959784"/>
                        <a:ext cx="8528791" cy="688252"/>
                      </a:xfrm>
                      <a:prstGeom prst="rect">
                        <a:avLst/>
                      </a:prstGeom>
                      <a:noFill/>
                    </p:spPr>
                  </p:pic>
                </p:oleObj>
              </mc:Fallback>
            </mc:AlternateContent>
          </a:graphicData>
        </a:graphic>
      </p:graphicFrame>
      <p:sp>
        <p:nvSpPr>
          <p:cNvPr id="17" name="Rectangle 2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9" name="Rectangle 2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1" name="Rectangle 3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26" name="Group 25"/>
          <p:cNvGrpSpPr/>
          <p:nvPr/>
        </p:nvGrpSpPr>
        <p:grpSpPr>
          <a:xfrm>
            <a:off x="212440" y="4710547"/>
            <a:ext cx="2493817" cy="378567"/>
            <a:chOff x="609602" y="5504873"/>
            <a:chExt cx="2493817" cy="378567"/>
          </a:xfrm>
        </p:grpSpPr>
        <p:sp>
          <p:nvSpPr>
            <p:cNvPr id="24" name="TextBox 23"/>
            <p:cNvSpPr txBox="1"/>
            <p:nvPr/>
          </p:nvSpPr>
          <p:spPr>
            <a:xfrm>
              <a:off x="609602" y="5504873"/>
              <a:ext cx="1268296" cy="369332"/>
            </a:xfrm>
            <a:prstGeom prst="rect">
              <a:avLst/>
            </a:prstGeom>
            <a:noFill/>
          </p:spPr>
          <p:txBody>
            <a:bodyPr wrap="none" rtlCol="0">
              <a:spAutoFit/>
            </a:bodyPr>
            <a:lstStyle/>
            <a:p>
              <a:r>
                <a:rPr lang="en-US" dirty="0" smtClean="0">
                  <a:latin typeface="Times New Roman" pitchFamily="18" charset="0"/>
                  <a:cs typeface="Times New Roman" pitchFamily="18" charset="0"/>
                </a:rPr>
                <a:t>In the limit </a:t>
              </a:r>
              <a:endParaRPr lang="en-US" dirty="0">
                <a:latin typeface="Times New Roman" pitchFamily="18" charset="0"/>
                <a:cs typeface="Times New Roman" pitchFamily="18" charset="0"/>
              </a:endParaRPr>
            </a:p>
          </p:txBody>
        </p:sp>
        <p:graphicFrame>
          <p:nvGraphicFramePr>
            <p:cNvPr id="25" name="Object 24"/>
            <p:cNvGraphicFramePr>
              <a:graphicFrameLocks noChangeAspect="1"/>
            </p:cNvGraphicFramePr>
            <p:nvPr>
              <p:extLst>
                <p:ext uri="{D42A27DB-BD31-4B8C-83A1-F6EECF244321}">
                  <p14:modId xmlns:p14="http://schemas.microsoft.com/office/powerpoint/2010/main" val="3517656206"/>
                </p:ext>
              </p:extLst>
            </p:nvPr>
          </p:nvGraphicFramePr>
          <p:xfrm>
            <a:off x="1743083" y="5555083"/>
            <a:ext cx="1360336" cy="328357"/>
          </p:xfrm>
          <a:graphic>
            <a:graphicData uri="http://schemas.openxmlformats.org/presentationml/2006/ole">
              <mc:AlternateContent xmlns:mc="http://schemas.openxmlformats.org/markup-compatibility/2006">
                <mc:Choice xmlns:v="urn:schemas-microsoft-com:vml" Requires="v">
                  <p:oleObj spid="_x0000_s9447" name="Equation" r:id="rId16" imgW="736560" imgH="177480" progId="Equation.3">
                    <p:embed/>
                  </p:oleObj>
                </mc:Choice>
                <mc:Fallback>
                  <p:oleObj name="Equation" r:id="rId16" imgW="736560" imgH="177480" progId="Equation.3">
                    <p:embed/>
                    <p:pic>
                      <p:nvPicPr>
                        <p:cNvPr id="0" name=""/>
                        <p:cNvPicPr/>
                        <p:nvPr/>
                      </p:nvPicPr>
                      <p:blipFill>
                        <a:blip r:embed="rId17"/>
                        <a:stretch>
                          <a:fillRect/>
                        </a:stretch>
                      </p:blipFill>
                      <p:spPr>
                        <a:xfrm>
                          <a:off x="1743083" y="5555083"/>
                          <a:ext cx="1360336" cy="328357"/>
                        </a:xfrm>
                        <a:prstGeom prst="rect">
                          <a:avLst/>
                        </a:prstGeom>
                      </p:spPr>
                    </p:pic>
                  </p:oleObj>
                </mc:Fallback>
              </mc:AlternateContent>
            </a:graphicData>
          </a:graphic>
        </p:graphicFrame>
      </p:grpSp>
      <p:sp>
        <p:nvSpPr>
          <p:cNvPr id="28" name="Rectangle 27"/>
          <p:cNvSpPr/>
          <p:nvPr/>
        </p:nvSpPr>
        <p:spPr>
          <a:xfrm>
            <a:off x="107322" y="5724296"/>
            <a:ext cx="8731878" cy="369332"/>
          </a:xfrm>
          <a:prstGeom prst="rect">
            <a:avLst/>
          </a:prstGeom>
        </p:spPr>
        <p:txBody>
          <a:bodyPr wrap="none">
            <a:spAutoFit/>
          </a:bodyPr>
          <a:lstStyle/>
          <a:p>
            <a:r>
              <a:rPr lang="en-US" dirty="0">
                <a:latin typeface="Times New Roman" pitchFamily="18" charset="0"/>
                <a:cs typeface="Times New Roman" pitchFamily="18" charset="0"/>
              </a:rPr>
              <a:t>In general the </a:t>
            </a:r>
            <a:r>
              <a:rPr lang="en-US" dirty="0" smtClean="0">
                <a:latin typeface="Times New Roman" pitchFamily="18" charset="0"/>
                <a:cs typeface="Times New Roman" pitchFamily="18" charset="0"/>
              </a:rPr>
              <a:t>total polarization implied by this equation can </a:t>
            </a:r>
            <a:r>
              <a:rPr lang="en-US" dirty="0">
                <a:latin typeface="Times New Roman" pitchFamily="18" charset="0"/>
                <a:cs typeface="Times New Roman" pitchFamily="18" charset="0"/>
              </a:rPr>
              <a:t>be expanded </a:t>
            </a:r>
            <a:r>
              <a:rPr lang="en-US" dirty="0" smtClean="0">
                <a:latin typeface="Times New Roman" pitchFamily="18" charset="0"/>
                <a:cs typeface="Times New Roman" pitchFamily="18" charset="0"/>
              </a:rPr>
              <a:t>in the usual way as</a:t>
            </a:r>
            <a:endParaRPr lang="en-US" dirty="0">
              <a:latin typeface="Times New Roman" pitchFamily="18" charset="0"/>
              <a:cs typeface="Times New Roman" pitchFamily="18" charset="0"/>
            </a:endParaRPr>
          </a:p>
        </p:txBody>
      </p:sp>
      <p:graphicFrame>
        <p:nvGraphicFramePr>
          <p:cNvPr id="29" name="Object 28"/>
          <p:cNvGraphicFramePr>
            <a:graphicFrameLocks noChangeAspect="1"/>
          </p:cNvGraphicFramePr>
          <p:nvPr>
            <p:extLst>
              <p:ext uri="{D42A27DB-BD31-4B8C-83A1-F6EECF244321}">
                <p14:modId xmlns:p14="http://schemas.microsoft.com/office/powerpoint/2010/main" val="984487558"/>
              </p:ext>
            </p:extLst>
          </p:nvPr>
        </p:nvGraphicFramePr>
        <p:xfrm>
          <a:off x="145567" y="6093401"/>
          <a:ext cx="8032750" cy="608013"/>
        </p:xfrm>
        <a:graphic>
          <a:graphicData uri="http://schemas.openxmlformats.org/presentationml/2006/ole">
            <mc:AlternateContent xmlns:mc="http://schemas.openxmlformats.org/markup-compatibility/2006">
              <mc:Choice xmlns:v="urn:schemas-microsoft-com:vml" Requires="v">
                <p:oleObj spid="_x0000_s9448" name="Equation" r:id="rId18" imgW="5206680" imgH="393480" progId="Equation.3">
                  <p:embed/>
                </p:oleObj>
              </mc:Choice>
              <mc:Fallback>
                <p:oleObj name="Equation" r:id="rId18" imgW="5206680" imgH="393480" progId="Equation.3">
                  <p:embed/>
                  <p:pic>
                    <p:nvPicPr>
                      <p:cNvPr id="0" name=""/>
                      <p:cNvPicPr>
                        <a:picLocks noChangeAspect="1" noChangeArrowheads="1"/>
                      </p:cNvPicPr>
                      <p:nvPr/>
                    </p:nvPicPr>
                    <p:blipFill>
                      <a:blip r:embed="rId19"/>
                      <a:srcRect/>
                      <a:stretch>
                        <a:fillRect/>
                      </a:stretch>
                    </p:blipFill>
                    <p:spPr bwMode="auto">
                      <a:xfrm>
                        <a:off x="145567" y="6093401"/>
                        <a:ext cx="8032750" cy="608013"/>
                      </a:xfrm>
                      <a:prstGeom prst="rect">
                        <a:avLst/>
                      </a:prstGeom>
                      <a:noFill/>
                    </p:spPr>
                  </p:pic>
                </p:oleObj>
              </mc:Fallback>
            </mc:AlternateContent>
          </a:graphicData>
        </a:graphic>
      </p:graphicFrame>
      <p:sp>
        <p:nvSpPr>
          <p:cNvPr id="30" name="Rectangle 29"/>
          <p:cNvSpPr>
            <a:spLocks noChangeArrowheads="1"/>
          </p:cNvSpPr>
          <p:nvPr/>
        </p:nvSpPr>
        <p:spPr bwMode="auto">
          <a:xfrm>
            <a:off x="-83127" y="564803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1" name="Rectangle 17"/>
          <p:cNvSpPr>
            <a:spLocks noChangeArrowheads="1"/>
          </p:cNvSpPr>
          <p:nvPr/>
        </p:nvSpPr>
        <p:spPr bwMode="auto">
          <a:xfrm>
            <a:off x="-83127" y="564803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2" name="Rectangle 31"/>
          <p:cNvSpPr>
            <a:spLocks noChangeArrowheads="1"/>
          </p:cNvSpPr>
          <p:nvPr/>
        </p:nvSpPr>
        <p:spPr bwMode="auto">
          <a:xfrm>
            <a:off x="-83127" y="564803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3" name="Rectangle 32"/>
          <p:cNvSpPr>
            <a:spLocks noChangeArrowheads="1"/>
          </p:cNvSpPr>
          <p:nvPr/>
        </p:nvSpPr>
        <p:spPr bwMode="auto">
          <a:xfrm>
            <a:off x="-83127" y="564803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4" name="Rectangle 33"/>
          <p:cNvSpPr>
            <a:spLocks noChangeArrowheads="1"/>
          </p:cNvSpPr>
          <p:nvPr/>
        </p:nvSpPr>
        <p:spPr bwMode="auto">
          <a:xfrm>
            <a:off x="-83127" y="564803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88173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grpId="0" nodeType="withEffect" nodePh="1">
                                  <p:stCondLst>
                                    <p:cond delay="0"/>
                                  </p:stCondLst>
                                  <p:endCondLst>
                                    <p:cond evt="begin" delay="0">
                                      <p:tn val="23"/>
                                    </p:cond>
                                  </p:endCondLst>
                                  <p:childTnLst>
                                    <p:set>
                                      <p:cBhvr>
                                        <p:cTn id="24" dur="1" fill="hold">
                                          <p:stCondLst>
                                            <p:cond delay="0"/>
                                          </p:stCondLst>
                                        </p:cTn>
                                        <p:tgtEl>
                                          <p:spTgt spid="30"/>
                                        </p:tgtEl>
                                        <p:attrNameLst>
                                          <p:attrName>style.visibility</p:attrName>
                                        </p:attrNameLst>
                                      </p:cBhvr>
                                      <p:to>
                                        <p:strVal val="visible"/>
                                      </p:to>
                                    </p:set>
                                  </p:childTnLst>
                                </p:cTn>
                              </p:par>
                              <p:par>
                                <p:cTn id="25" presetID="1" presetClass="entr" presetSubtype="0" fill="hold" grpId="0" nodeType="withEffect" nodePh="1">
                                  <p:stCondLst>
                                    <p:cond delay="0"/>
                                  </p:stCondLst>
                                  <p:endCondLst>
                                    <p:cond evt="begin" delay="0">
                                      <p:tn val="25"/>
                                    </p:cond>
                                  </p:endCondLst>
                                  <p:childTnLst>
                                    <p:set>
                                      <p:cBhvr>
                                        <p:cTn id="26" dur="1" fill="hold">
                                          <p:stCondLst>
                                            <p:cond delay="0"/>
                                          </p:stCondLst>
                                        </p:cTn>
                                        <p:tgtEl>
                                          <p:spTgt spid="31"/>
                                        </p:tgtEl>
                                        <p:attrNameLst>
                                          <p:attrName>style.visibility</p:attrName>
                                        </p:attrNameLst>
                                      </p:cBhvr>
                                      <p:to>
                                        <p:strVal val="visible"/>
                                      </p:to>
                                    </p:set>
                                  </p:childTnLst>
                                </p:cTn>
                              </p:par>
                              <p:par>
                                <p:cTn id="27" presetID="1" presetClass="entr" presetSubtype="0" fill="hold" grpId="0" nodeType="withEffect" nodePh="1">
                                  <p:stCondLst>
                                    <p:cond delay="0"/>
                                  </p:stCondLst>
                                  <p:endCondLst>
                                    <p:cond evt="begin" delay="0">
                                      <p:tn val="27"/>
                                    </p:cond>
                                  </p:endCondLst>
                                  <p:childTnLst>
                                    <p:set>
                                      <p:cBhvr>
                                        <p:cTn id="28" dur="1" fill="hold">
                                          <p:stCondLst>
                                            <p:cond delay="0"/>
                                          </p:stCondLst>
                                        </p:cTn>
                                        <p:tgtEl>
                                          <p:spTgt spid="32"/>
                                        </p:tgtEl>
                                        <p:attrNameLst>
                                          <p:attrName>style.visibility</p:attrName>
                                        </p:attrNameLst>
                                      </p:cBhvr>
                                      <p:to>
                                        <p:strVal val="visible"/>
                                      </p:to>
                                    </p:set>
                                  </p:childTnLst>
                                </p:cTn>
                              </p:par>
                              <p:par>
                                <p:cTn id="29" presetID="1" presetClass="entr" presetSubtype="0" fill="hold" grpId="0" nodeType="withEffect" nodePh="1">
                                  <p:stCondLst>
                                    <p:cond delay="0"/>
                                  </p:stCondLst>
                                  <p:endCondLst>
                                    <p:cond evt="begin" delay="0">
                                      <p:tn val="29"/>
                                    </p:cond>
                                  </p:endCondLst>
                                  <p:childTnLst>
                                    <p:set>
                                      <p:cBhvr>
                                        <p:cTn id="30" dur="1" fill="hold">
                                          <p:stCondLst>
                                            <p:cond delay="0"/>
                                          </p:stCondLst>
                                        </p:cTn>
                                        <p:tgtEl>
                                          <p:spTgt spid="33"/>
                                        </p:tgtEl>
                                        <p:attrNameLst>
                                          <p:attrName>style.visibility</p:attrName>
                                        </p:attrNameLst>
                                      </p:cBhvr>
                                      <p:to>
                                        <p:strVal val="visible"/>
                                      </p:to>
                                    </p:set>
                                  </p:childTnLst>
                                </p:cTn>
                              </p:par>
                              <p:par>
                                <p:cTn id="31" presetID="1" presetClass="entr" presetSubtype="0" fill="hold" grpId="0" nodeType="withEffect" nodePh="1">
                                  <p:stCondLst>
                                    <p:cond delay="0"/>
                                  </p:stCondLst>
                                  <p:endCondLst>
                                    <p:cond evt="begin" delay="0">
                                      <p:tn val="31"/>
                                    </p:cond>
                                  </p:endCondLst>
                                  <p:childTnLst>
                                    <p:set>
                                      <p:cBhvr>
                                        <p:cTn id="32" dur="1" fill="hold">
                                          <p:stCondLst>
                                            <p:cond delay="0"/>
                                          </p:stCondLst>
                                        </p:cTn>
                                        <p:tgtEl>
                                          <p:spTgt spid="3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8" grpId="0"/>
      <p:bldP spid="30" grpId="0"/>
      <p:bldP spid="31" grpId="0"/>
      <p:bldP spid="32" grpId="0"/>
      <p:bldP spid="33" grpId="0"/>
      <p:bldP spid="3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877</TotalTime>
  <Words>1197</Words>
  <Application>Microsoft Office PowerPoint</Application>
  <PresentationFormat>On-screen Show (4:3)</PresentationFormat>
  <Paragraphs>117</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College of Optics &amp; Photonics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College of Optics &amp; Photonics</dc:creator>
  <cp:lastModifiedBy>Dr. George Stegeman</cp:lastModifiedBy>
  <cp:revision>78</cp:revision>
  <dcterms:created xsi:type="dcterms:W3CDTF">2011-12-28T19:42:40Z</dcterms:created>
  <dcterms:modified xsi:type="dcterms:W3CDTF">2012-02-22T10:03:08Z</dcterms:modified>
</cp:coreProperties>
</file>